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4"/>
    <p:sldMasterId id="2147483739" r:id="rId5"/>
  </p:sldMasterIdLst>
  <p:notesMasterIdLst>
    <p:notesMasterId r:id="rId84"/>
  </p:notesMasterIdLst>
  <p:handoutMasterIdLst>
    <p:handoutMasterId r:id="rId85"/>
  </p:handoutMasterIdLst>
  <p:sldIdLst>
    <p:sldId id="1012" r:id="rId6"/>
    <p:sldId id="1183" r:id="rId7"/>
    <p:sldId id="621" r:id="rId8"/>
    <p:sldId id="443" r:id="rId9"/>
    <p:sldId id="1095" r:id="rId10"/>
    <p:sldId id="1122" r:id="rId11"/>
    <p:sldId id="1937" r:id="rId12"/>
    <p:sldId id="1175" r:id="rId13"/>
    <p:sldId id="1838" r:id="rId14"/>
    <p:sldId id="622" r:id="rId15"/>
    <p:sldId id="1009" r:id="rId16"/>
    <p:sldId id="1079" r:id="rId17"/>
    <p:sldId id="565" r:id="rId18"/>
    <p:sldId id="1080" r:id="rId19"/>
    <p:sldId id="472" r:id="rId20"/>
    <p:sldId id="1058" r:id="rId21"/>
    <p:sldId id="1072" r:id="rId22"/>
    <p:sldId id="1073" r:id="rId23"/>
    <p:sldId id="1077" r:id="rId24"/>
    <p:sldId id="1078" r:id="rId25"/>
    <p:sldId id="1081" r:id="rId26"/>
    <p:sldId id="1082" r:id="rId27"/>
    <p:sldId id="1013" r:id="rId28"/>
    <p:sldId id="1083" r:id="rId29"/>
    <p:sldId id="549" r:id="rId30"/>
    <p:sldId id="521" r:id="rId31"/>
    <p:sldId id="280" r:id="rId32"/>
    <p:sldId id="328" r:id="rId33"/>
    <p:sldId id="527" r:id="rId34"/>
    <p:sldId id="524" r:id="rId35"/>
    <p:sldId id="525" r:id="rId36"/>
    <p:sldId id="265" r:id="rId37"/>
    <p:sldId id="1088" r:id="rId38"/>
    <p:sldId id="259" r:id="rId39"/>
    <p:sldId id="427" r:id="rId40"/>
    <p:sldId id="1142" r:id="rId41"/>
    <p:sldId id="463" r:id="rId42"/>
    <p:sldId id="1108" r:id="rId43"/>
    <p:sldId id="1109" r:id="rId44"/>
    <p:sldId id="1110" r:id="rId45"/>
    <p:sldId id="502" r:id="rId46"/>
    <p:sldId id="1020" r:id="rId47"/>
    <p:sldId id="522" r:id="rId48"/>
    <p:sldId id="557" r:id="rId49"/>
    <p:sldId id="1090" r:id="rId50"/>
    <p:sldId id="1091" r:id="rId51"/>
    <p:sldId id="473" r:id="rId52"/>
    <p:sldId id="1050" r:id="rId53"/>
    <p:sldId id="477" r:id="rId54"/>
    <p:sldId id="298" r:id="rId55"/>
    <p:sldId id="299" r:id="rId56"/>
    <p:sldId id="451" r:id="rId57"/>
    <p:sldId id="292" r:id="rId58"/>
    <p:sldId id="1008" r:id="rId59"/>
    <p:sldId id="476" r:id="rId60"/>
    <p:sldId id="495" r:id="rId61"/>
    <p:sldId id="295" r:id="rId62"/>
    <p:sldId id="303" r:id="rId63"/>
    <p:sldId id="315" r:id="rId64"/>
    <p:sldId id="316" r:id="rId65"/>
    <p:sldId id="332" r:id="rId66"/>
    <p:sldId id="1093" r:id="rId67"/>
    <p:sldId id="1023" r:id="rId68"/>
    <p:sldId id="1101" r:id="rId69"/>
    <p:sldId id="1024" r:id="rId70"/>
    <p:sldId id="331" r:id="rId71"/>
    <p:sldId id="1094" r:id="rId72"/>
    <p:sldId id="334" r:id="rId73"/>
    <p:sldId id="289" r:id="rId74"/>
    <p:sldId id="1086" r:id="rId75"/>
    <p:sldId id="319" r:id="rId76"/>
    <p:sldId id="363" r:id="rId77"/>
    <p:sldId id="1089" r:id="rId78"/>
    <p:sldId id="302" r:id="rId79"/>
    <p:sldId id="1144" r:id="rId80"/>
    <p:sldId id="1147" r:id="rId81"/>
    <p:sldId id="1145" r:id="rId82"/>
    <p:sldId id="1146" r:id="rId83"/>
  </p:sldIdLst>
  <p:sldSz cx="9144000" cy="5143500" type="screen16x9"/>
  <p:notesSz cx="6858000" cy="9144000"/>
  <p:defaultTextStyle>
    <a:defPPr>
      <a:defRPr lang="en-US"/>
    </a:defPPr>
    <a:lvl1pPr marL="0" algn="l" defTabSz="457133" rtl="0" eaLnBrk="1" latinLnBrk="0" hangingPunct="1">
      <a:defRPr sz="1800" kern="1200">
        <a:solidFill>
          <a:schemeClr val="tx1"/>
        </a:solidFill>
        <a:latin typeface="+mn-lt"/>
        <a:ea typeface="+mn-ea"/>
        <a:cs typeface="+mn-cs"/>
      </a:defRPr>
    </a:lvl1pPr>
    <a:lvl2pPr marL="457133" algn="l" defTabSz="457133" rtl="0" eaLnBrk="1" latinLnBrk="0" hangingPunct="1">
      <a:defRPr sz="1800" kern="1200">
        <a:solidFill>
          <a:schemeClr val="tx1"/>
        </a:solidFill>
        <a:latin typeface="+mn-lt"/>
        <a:ea typeface="+mn-ea"/>
        <a:cs typeface="+mn-cs"/>
      </a:defRPr>
    </a:lvl2pPr>
    <a:lvl3pPr marL="914266" algn="l" defTabSz="457133" rtl="0" eaLnBrk="1" latinLnBrk="0" hangingPunct="1">
      <a:defRPr sz="1800" kern="1200">
        <a:solidFill>
          <a:schemeClr val="tx1"/>
        </a:solidFill>
        <a:latin typeface="+mn-lt"/>
        <a:ea typeface="+mn-ea"/>
        <a:cs typeface="+mn-cs"/>
      </a:defRPr>
    </a:lvl3pPr>
    <a:lvl4pPr marL="1371399" algn="l" defTabSz="457133" rtl="0" eaLnBrk="1" latinLnBrk="0" hangingPunct="1">
      <a:defRPr sz="1800" kern="1200">
        <a:solidFill>
          <a:schemeClr val="tx1"/>
        </a:solidFill>
        <a:latin typeface="+mn-lt"/>
        <a:ea typeface="+mn-ea"/>
        <a:cs typeface="+mn-cs"/>
      </a:defRPr>
    </a:lvl4pPr>
    <a:lvl5pPr marL="1828533" algn="l" defTabSz="457133" rtl="0" eaLnBrk="1" latinLnBrk="0" hangingPunct="1">
      <a:defRPr sz="1800" kern="1200">
        <a:solidFill>
          <a:schemeClr val="tx1"/>
        </a:solidFill>
        <a:latin typeface="+mn-lt"/>
        <a:ea typeface="+mn-ea"/>
        <a:cs typeface="+mn-cs"/>
      </a:defRPr>
    </a:lvl5pPr>
    <a:lvl6pPr marL="2285665" algn="l" defTabSz="457133" rtl="0" eaLnBrk="1" latinLnBrk="0" hangingPunct="1">
      <a:defRPr sz="1800" kern="1200">
        <a:solidFill>
          <a:schemeClr val="tx1"/>
        </a:solidFill>
        <a:latin typeface="+mn-lt"/>
        <a:ea typeface="+mn-ea"/>
        <a:cs typeface="+mn-cs"/>
      </a:defRPr>
    </a:lvl6pPr>
    <a:lvl7pPr marL="2742798" algn="l" defTabSz="457133" rtl="0" eaLnBrk="1" latinLnBrk="0" hangingPunct="1">
      <a:defRPr sz="1800" kern="1200">
        <a:solidFill>
          <a:schemeClr val="tx1"/>
        </a:solidFill>
        <a:latin typeface="+mn-lt"/>
        <a:ea typeface="+mn-ea"/>
        <a:cs typeface="+mn-cs"/>
      </a:defRPr>
    </a:lvl7pPr>
    <a:lvl8pPr marL="3199932" algn="l" defTabSz="457133" rtl="0" eaLnBrk="1" latinLnBrk="0" hangingPunct="1">
      <a:defRPr sz="1800" kern="1200">
        <a:solidFill>
          <a:schemeClr val="tx1"/>
        </a:solidFill>
        <a:latin typeface="+mn-lt"/>
        <a:ea typeface="+mn-ea"/>
        <a:cs typeface="+mn-cs"/>
      </a:defRPr>
    </a:lvl8pPr>
    <a:lvl9pPr marL="3657065" algn="l" defTabSz="4571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AC2"/>
    <a:srgbClr val="FBFBFB"/>
    <a:srgbClr val="DB6718"/>
    <a:srgbClr val="003466"/>
    <a:srgbClr val="000000"/>
    <a:srgbClr val="5492CD"/>
    <a:srgbClr val="F6F6F6"/>
    <a:srgbClr val="FFFFFF"/>
    <a:srgbClr val="007DBA"/>
    <a:srgbClr val="006A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7" autoAdjust="0"/>
    <p:restoredTop sz="97056"/>
  </p:normalViewPr>
  <p:slideViewPr>
    <p:cSldViewPr snapToGrid="0" snapToObjects="1">
      <p:cViewPr>
        <p:scale>
          <a:sx n="114" d="100"/>
          <a:sy n="114" d="100"/>
        </p:scale>
        <p:origin x="1264" y="72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7" d="100"/>
          <a:sy n="87" d="100"/>
        </p:scale>
        <p:origin x="253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ABE038-4255-6241-B9FC-03AB87A0C6F7}" type="datetimeFigureOut">
              <a:rPr lang="en-US" smtClean="0">
                <a:latin typeface="Arial"/>
              </a:rPr>
              <a:t>6/1/26</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B969C6-0B9F-7544-A0A0-9856DF52523E}" type="slidenum">
              <a:rPr lang="en-US" smtClean="0">
                <a:latin typeface="Arial"/>
              </a:rPr>
              <a:t>‹N°›</a:t>
            </a:fld>
            <a:endParaRPr lang="en-US" dirty="0">
              <a:latin typeface="Arial"/>
            </a:endParaRPr>
          </a:p>
        </p:txBody>
      </p:sp>
    </p:spTree>
    <p:extLst>
      <p:ext uri="{BB962C8B-B14F-4D97-AF65-F5344CB8AC3E}">
        <p14:creationId xmlns:p14="http://schemas.microsoft.com/office/powerpoint/2010/main" val="810771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D0B6771E-1346-9143-B102-CAB35990CCFA}" type="datetimeFigureOut">
              <a:rPr lang="en-US" smtClean="0"/>
              <a:pPr/>
              <a:t>6/1/26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88157673-C51A-5A4F-A267-2EF8B0C08C03}" type="slidenum">
              <a:rPr lang="en-US" smtClean="0"/>
              <a:pPr/>
              <a:t>‹N°›</a:t>
            </a:fld>
            <a:endParaRPr lang="en-US" dirty="0"/>
          </a:p>
        </p:txBody>
      </p:sp>
    </p:spTree>
    <p:extLst>
      <p:ext uri="{BB962C8B-B14F-4D97-AF65-F5344CB8AC3E}">
        <p14:creationId xmlns:p14="http://schemas.microsoft.com/office/powerpoint/2010/main" val="3311869431"/>
      </p:ext>
    </p:extLst>
  </p:cSld>
  <p:clrMap bg1="lt1" tx1="dk1" bg2="lt2" tx2="dk2" accent1="accent1" accent2="accent2" accent3="accent3" accent4="accent4" accent5="accent5" accent6="accent6" hlink="hlink" folHlink="folHlink"/>
  <p:hf hdr="0" ftr="0" dt="0"/>
  <p:notesStyle>
    <a:lvl1pPr marL="0" algn="l" defTabSz="457133" rtl="0" eaLnBrk="1" latinLnBrk="0" hangingPunct="1">
      <a:defRPr sz="1200" kern="1200">
        <a:solidFill>
          <a:schemeClr val="tx1"/>
        </a:solidFill>
        <a:latin typeface="Arial"/>
        <a:ea typeface="+mn-ea"/>
        <a:cs typeface="+mn-cs"/>
      </a:defRPr>
    </a:lvl1pPr>
    <a:lvl2pPr marL="457133" algn="l" defTabSz="457133" rtl="0" eaLnBrk="1" latinLnBrk="0" hangingPunct="1">
      <a:defRPr sz="1200" kern="1200">
        <a:solidFill>
          <a:schemeClr val="tx1"/>
        </a:solidFill>
        <a:latin typeface="Arial"/>
        <a:ea typeface="+mn-ea"/>
        <a:cs typeface="+mn-cs"/>
      </a:defRPr>
    </a:lvl2pPr>
    <a:lvl3pPr marL="914266" algn="l" defTabSz="457133" rtl="0" eaLnBrk="1" latinLnBrk="0" hangingPunct="1">
      <a:defRPr sz="1200" kern="1200">
        <a:solidFill>
          <a:schemeClr val="tx1"/>
        </a:solidFill>
        <a:latin typeface="Arial"/>
        <a:ea typeface="+mn-ea"/>
        <a:cs typeface="+mn-cs"/>
      </a:defRPr>
    </a:lvl3pPr>
    <a:lvl4pPr marL="1371399" algn="l" defTabSz="457133" rtl="0" eaLnBrk="1" latinLnBrk="0" hangingPunct="1">
      <a:defRPr sz="1200" kern="1200">
        <a:solidFill>
          <a:schemeClr val="tx1"/>
        </a:solidFill>
        <a:latin typeface="Arial"/>
        <a:ea typeface="+mn-ea"/>
        <a:cs typeface="+mn-cs"/>
      </a:defRPr>
    </a:lvl4pPr>
    <a:lvl5pPr marL="1828533" algn="l" defTabSz="457133" rtl="0" eaLnBrk="1" latinLnBrk="0" hangingPunct="1">
      <a:defRPr sz="1200" kern="1200">
        <a:solidFill>
          <a:schemeClr val="tx1"/>
        </a:solidFill>
        <a:latin typeface="Arial"/>
        <a:ea typeface="+mn-ea"/>
        <a:cs typeface="+mn-cs"/>
      </a:defRPr>
    </a:lvl5pPr>
    <a:lvl6pPr marL="2285665" algn="l" defTabSz="457133" rtl="0" eaLnBrk="1" latinLnBrk="0" hangingPunct="1">
      <a:defRPr sz="1200" kern="1200">
        <a:solidFill>
          <a:schemeClr val="tx1"/>
        </a:solidFill>
        <a:latin typeface="+mn-lt"/>
        <a:ea typeface="+mn-ea"/>
        <a:cs typeface="+mn-cs"/>
      </a:defRPr>
    </a:lvl6pPr>
    <a:lvl7pPr marL="2742798" algn="l" defTabSz="457133" rtl="0" eaLnBrk="1" latinLnBrk="0" hangingPunct="1">
      <a:defRPr sz="1200" kern="1200">
        <a:solidFill>
          <a:schemeClr val="tx1"/>
        </a:solidFill>
        <a:latin typeface="+mn-lt"/>
        <a:ea typeface="+mn-ea"/>
        <a:cs typeface="+mn-cs"/>
      </a:defRPr>
    </a:lvl7pPr>
    <a:lvl8pPr marL="3199932" algn="l" defTabSz="457133" rtl="0" eaLnBrk="1" latinLnBrk="0" hangingPunct="1">
      <a:defRPr sz="1200" kern="1200">
        <a:solidFill>
          <a:schemeClr val="tx1"/>
        </a:solidFill>
        <a:latin typeface="+mn-lt"/>
        <a:ea typeface="+mn-ea"/>
        <a:cs typeface="+mn-cs"/>
      </a:defRPr>
    </a:lvl8pPr>
    <a:lvl9pPr marL="3657065" algn="l" defTabSz="4571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77d86232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I </a:t>
            </a:r>
            <a:r>
              <a:rPr lang="fr-FR" dirty="0" err="1"/>
              <a:t>will</a:t>
            </a:r>
            <a:r>
              <a:rPr lang="fr-FR" dirty="0"/>
              <a:t> </a:t>
            </a:r>
            <a:r>
              <a:rPr lang="fr-FR" dirty="0" err="1"/>
              <a:t>present</a:t>
            </a:r>
            <a:r>
              <a:rPr lang="fr-FR" dirty="0"/>
              <a:t> the key </a:t>
            </a:r>
            <a:r>
              <a:rPr lang="fr-FR" dirty="0" err="1"/>
              <a:t>results</a:t>
            </a:r>
            <a:r>
              <a:rPr lang="fr-FR" dirty="0"/>
              <a:t> </a:t>
            </a:r>
            <a:r>
              <a:rPr lang="fr-FR" dirty="0" err="1"/>
              <a:t>from</a:t>
            </a:r>
            <a:r>
              <a:rPr lang="fr-FR" dirty="0"/>
              <a:t> the </a:t>
            </a:r>
            <a:r>
              <a:rPr lang="fr-FR" dirty="0" err="1"/>
              <a:t>assessment</a:t>
            </a:r>
            <a:r>
              <a:rPr lang="fr-FR" dirty="0"/>
              <a:t> of the Physical science basis, </a:t>
            </a:r>
            <a:r>
              <a:rPr lang="fr-FR" dirty="0" err="1"/>
              <a:t>released</a:t>
            </a:r>
            <a:r>
              <a:rPr lang="fr-FR" dirty="0"/>
              <a:t> last </a:t>
            </a:r>
            <a:r>
              <a:rPr lang="fr-FR" dirty="0" err="1"/>
              <a:t>summer</a:t>
            </a:r>
            <a:r>
              <a:rPr lang="fr-FR" dirty="0"/>
              <a:t>.</a:t>
            </a:r>
            <a:endParaRPr dirty="0"/>
          </a:p>
        </p:txBody>
      </p:sp>
      <p:sp>
        <p:nvSpPr>
          <p:cNvPr id="209" name="Google Shape;209;ge77d86232f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794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And AR6 provides inputs for the STOCKTAKE which starts this week in Bonn and will last a few month and whose aim is to assess the </a:t>
            </a:r>
            <a:r>
              <a:rPr lang="en-US" dirty="0" err="1"/>
              <a:t>comitemnts</a:t>
            </a:r>
            <a:r>
              <a:rPr lang="en-US" dirty="0"/>
              <a:t> by the countries engaged in the </a:t>
            </a:r>
            <a:r>
              <a:rPr lang="en-US" dirty="0" err="1"/>
              <a:t>paris</a:t>
            </a:r>
            <a:r>
              <a:rPr lang="en-US" dirty="0"/>
              <a:t> agreement</a:t>
            </a:r>
          </a:p>
        </p:txBody>
      </p:sp>
      <p:sp>
        <p:nvSpPr>
          <p:cNvPr id="4" name="Slide Number Placeholder 3"/>
          <p:cNvSpPr>
            <a:spLocks noGrp="1"/>
          </p:cNvSpPr>
          <p:nvPr>
            <p:ph type="sldNum" sz="quarter" idx="10"/>
          </p:nvPr>
        </p:nvSpPr>
        <p:spPr/>
        <p:txBody>
          <a:bodyPr/>
          <a:lstStyle/>
          <a:p>
            <a:fld id="{A433AB8F-8A84-4EDF-924E-200CE0A6436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2951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You </a:t>
            </a:r>
            <a:r>
              <a:rPr lang="fr-FR" dirty="0" err="1"/>
              <a:t>see</a:t>
            </a:r>
            <a:r>
              <a:rPr lang="fr-FR" dirty="0"/>
              <a:t> </a:t>
            </a:r>
            <a:r>
              <a:rPr lang="fr-FR" dirty="0" err="1"/>
              <a:t>here</a:t>
            </a:r>
            <a:r>
              <a:rPr lang="fr-FR" dirty="0"/>
              <a:t> </a:t>
            </a:r>
            <a:r>
              <a:rPr lang="fr-FR" dirty="0" err="1"/>
              <a:t>some</a:t>
            </a:r>
            <a:r>
              <a:rPr lang="fr-FR" dirty="0"/>
              <a:t> </a:t>
            </a:r>
            <a:r>
              <a:rPr lang="fr-FR" dirty="0" err="1"/>
              <a:t>scientists</a:t>
            </a:r>
            <a:r>
              <a:rPr lang="fr-FR" dirty="0"/>
              <a:t> </a:t>
            </a:r>
            <a:r>
              <a:rPr lang="fr-FR" dirty="0" err="1"/>
              <a:t>involved</a:t>
            </a:r>
            <a:r>
              <a:rPr lang="fr-FR" dirty="0"/>
              <a:t> in WG1 in </a:t>
            </a:r>
            <a:r>
              <a:rPr lang="fr-FR" dirty="0" err="1"/>
              <a:t>their</a:t>
            </a:r>
            <a:r>
              <a:rPr lang="fr-FR" dirty="0"/>
              <a:t> </a:t>
            </a:r>
            <a:r>
              <a:rPr lang="fr-FR" dirty="0" err="1"/>
              <a:t>daily</a:t>
            </a:r>
            <a:r>
              <a:rPr lang="fr-FR" dirty="0"/>
              <a:t> </a:t>
            </a:r>
            <a:r>
              <a:rPr lang="fr-FR" dirty="0" err="1"/>
              <a:t>researcher</a:t>
            </a:r>
            <a:r>
              <a:rPr lang="fr-FR" dirty="0"/>
              <a:t> life and </a:t>
            </a:r>
            <a:r>
              <a:rPr lang="fr-FR" dirty="0" err="1"/>
              <a:t>it</a:t>
            </a:r>
            <a:r>
              <a:rPr lang="fr-FR" dirty="0"/>
              <a:t> </a:t>
            </a:r>
            <a:r>
              <a:rPr lang="fr-FR" dirty="0" err="1"/>
              <a:t>illustrates</a:t>
            </a:r>
            <a:r>
              <a:rPr lang="fr-FR" dirty="0"/>
              <a:t> the type of </a:t>
            </a:r>
            <a:r>
              <a:rPr lang="fr-FR" dirty="0" err="1"/>
              <a:t>evidence</a:t>
            </a:r>
            <a:r>
              <a:rPr lang="fr-FR" dirty="0"/>
              <a:t> </a:t>
            </a:r>
            <a:r>
              <a:rPr lang="fr-FR" dirty="0" err="1"/>
              <a:t>supporting</a:t>
            </a:r>
            <a:r>
              <a:rPr lang="fr-FR" dirty="0"/>
              <a:t> WG1 </a:t>
            </a:r>
            <a:r>
              <a:rPr lang="fr-FR" dirty="0" err="1"/>
              <a:t>assessment</a:t>
            </a:r>
            <a:r>
              <a:rPr lang="fr-FR" dirty="0"/>
              <a:t> </a:t>
            </a:r>
            <a:r>
              <a:rPr lang="fr-FR" dirty="0" err="1"/>
              <a:t>wich</a:t>
            </a:r>
            <a:r>
              <a:rPr lang="fr-FR" dirty="0"/>
              <a:t> are in situ observations in </a:t>
            </a:r>
            <a:r>
              <a:rPr lang="fr-FR" dirty="0" err="1"/>
              <a:t>various</a:t>
            </a:r>
            <a:r>
              <a:rPr lang="fr-FR" dirty="0"/>
              <a:t> </a:t>
            </a:r>
            <a:r>
              <a:rPr lang="fr-FR" dirty="0" err="1"/>
              <a:t>environment</a:t>
            </a:r>
            <a:r>
              <a:rPr lang="fr-FR" dirty="0"/>
              <a:t>, reconstruction of </a:t>
            </a:r>
            <a:r>
              <a:rPr lang="fr-FR" dirty="0" err="1"/>
              <a:t>past</a:t>
            </a:r>
            <a:r>
              <a:rPr lang="fr-FR" dirty="0"/>
              <a:t> </a:t>
            </a:r>
            <a:r>
              <a:rPr lang="fr-FR" dirty="0" err="1"/>
              <a:t>climate</a:t>
            </a:r>
            <a:r>
              <a:rPr lang="fr-FR" dirty="0"/>
              <a:t> </a:t>
            </a:r>
            <a:r>
              <a:rPr lang="fr-FR" dirty="0" err="1"/>
              <a:t>thanks</a:t>
            </a:r>
            <a:r>
              <a:rPr lang="fr-FR" dirty="0"/>
              <a:t> to </a:t>
            </a:r>
            <a:r>
              <a:rPr lang="fr-FR" dirty="0" err="1"/>
              <a:t>various</a:t>
            </a:r>
            <a:r>
              <a:rPr lang="fr-FR" dirty="0"/>
              <a:t> archives </a:t>
            </a:r>
            <a:r>
              <a:rPr lang="fr-FR" dirty="0" err="1"/>
              <a:t>such</a:t>
            </a:r>
            <a:r>
              <a:rPr lang="fr-FR" dirty="0"/>
              <a:t> as </a:t>
            </a:r>
            <a:r>
              <a:rPr lang="fr-FR" dirty="0" err="1"/>
              <a:t>ice</a:t>
            </a:r>
            <a:r>
              <a:rPr lang="fr-FR" dirty="0"/>
              <a:t> </a:t>
            </a:r>
            <a:r>
              <a:rPr lang="fr-FR" dirty="0" err="1"/>
              <a:t>core</a:t>
            </a:r>
            <a:r>
              <a:rPr lang="fr-FR" dirty="0"/>
              <a:t>, use of satellite data, of </a:t>
            </a:r>
            <a:r>
              <a:rPr lang="fr-FR" dirty="0" err="1"/>
              <a:t>Earth</a:t>
            </a:r>
            <a:r>
              <a:rPr lang="fr-FR" dirty="0"/>
              <a:t> system </a:t>
            </a:r>
            <a:r>
              <a:rPr lang="fr-FR" dirty="0" err="1"/>
              <a:t>models</a:t>
            </a:r>
            <a:r>
              <a:rPr lang="fr-FR" dirty="0"/>
              <a:t> </a:t>
            </a:r>
            <a:r>
              <a:rPr lang="fr-FR" dirty="0" err="1"/>
              <a:t>based</a:t>
            </a:r>
            <a:r>
              <a:rPr lang="fr-FR" dirty="0"/>
              <a:t> on </a:t>
            </a:r>
            <a:r>
              <a:rPr lang="fr-FR" dirty="0" err="1"/>
              <a:t>physical</a:t>
            </a:r>
            <a:r>
              <a:rPr lang="fr-FR" dirty="0"/>
              <a:t> </a:t>
            </a:r>
            <a:r>
              <a:rPr lang="fr-FR" dirty="0" err="1"/>
              <a:t>relationsship</a:t>
            </a:r>
            <a:r>
              <a:rPr lang="fr-FR" dirty="0"/>
              <a:t> in the </a:t>
            </a:r>
            <a:r>
              <a:rPr lang="fr-FR" dirty="0" err="1"/>
              <a:t>Earth</a:t>
            </a:r>
            <a:r>
              <a:rPr lang="fr-FR" dirty="0"/>
              <a:t> Système and </a:t>
            </a:r>
            <a:r>
              <a:rPr lang="fr-FR" dirty="0" err="1"/>
              <a:t>mathematical</a:t>
            </a:r>
            <a:r>
              <a:rPr lang="fr-FR" dirty="0"/>
              <a:t> </a:t>
            </a:r>
            <a:r>
              <a:rPr lang="fr-FR" dirty="0" err="1"/>
              <a:t>tools</a:t>
            </a:r>
            <a:r>
              <a:rPr lang="fr-FR" dirty="0"/>
              <a:t> to combine all </a:t>
            </a:r>
            <a:r>
              <a:rPr lang="fr-FR" dirty="0" err="1"/>
              <a:t>these</a:t>
            </a:r>
            <a:r>
              <a:rPr lang="fr-FR" dirty="0"/>
              <a:t> type of </a:t>
            </a:r>
            <a:r>
              <a:rPr lang="fr-FR" dirty="0" err="1"/>
              <a:t>evidence</a:t>
            </a:r>
            <a:r>
              <a:rPr lang="fr-FR" dirty="0"/>
              <a:t>.</a:t>
            </a: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11</a:t>
            </a:fld>
            <a:endParaRPr lang="fr-FR"/>
          </a:p>
        </p:txBody>
      </p:sp>
    </p:spTree>
    <p:extLst>
      <p:ext uri="{BB962C8B-B14F-4D97-AF65-F5344CB8AC3E}">
        <p14:creationId xmlns:p14="http://schemas.microsoft.com/office/powerpoint/2010/main" val="246731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cb37797db_0_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46" name="Google Shape;446;gfcb37797db_0_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40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cb37797db_0_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46" name="Google Shape;446;gfcb37797db_0_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86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b5254922d_3_66: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516" name="Google Shape;516;gfb5254922d_3_6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28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15</a:t>
            </a:fld>
            <a:endParaRPr lang="en-US" dirty="0"/>
          </a:p>
        </p:txBody>
      </p:sp>
    </p:spTree>
    <p:extLst>
      <p:ext uri="{BB962C8B-B14F-4D97-AF65-F5344CB8AC3E}">
        <p14:creationId xmlns:p14="http://schemas.microsoft.com/office/powerpoint/2010/main" val="403142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16</a:t>
            </a:fld>
            <a:endParaRPr lang="fr-FR"/>
          </a:p>
        </p:txBody>
      </p:sp>
    </p:spTree>
    <p:extLst>
      <p:ext uri="{BB962C8B-B14F-4D97-AF65-F5344CB8AC3E}">
        <p14:creationId xmlns:p14="http://schemas.microsoft.com/office/powerpoint/2010/main" val="353515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17</a:t>
            </a:fld>
            <a:endParaRPr lang="fr-FR"/>
          </a:p>
        </p:txBody>
      </p:sp>
    </p:spTree>
    <p:extLst>
      <p:ext uri="{BB962C8B-B14F-4D97-AF65-F5344CB8AC3E}">
        <p14:creationId xmlns:p14="http://schemas.microsoft.com/office/powerpoint/2010/main" val="3653390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Permafrost </a:t>
            </a:r>
            <a:r>
              <a:rPr lang="fr-FR" dirty="0" err="1"/>
              <a:t>is</a:t>
            </a:r>
            <a:r>
              <a:rPr lang="fr-FR" dirty="0"/>
              <a:t> </a:t>
            </a:r>
            <a:r>
              <a:rPr lang="fr-FR" dirty="0" err="1"/>
              <a:t>thawing</a:t>
            </a:r>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18</a:t>
            </a:fld>
            <a:endParaRPr lang="fr-FR"/>
          </a:p>
        </p:txBody>
      </p:sp>
    </p:spTree>
    <p:extLst>
      <p:ext uri="{BB962C8B-B14F-4D97-AF65-F5344CB8AC3E}">
        <p14:creationId xmlns:p14="http://schemas.microsoft.com/office/powerpoint/2010/main" val="431564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SRL, </a:t>
            </a:r>
            <a:r>
              <a:rPr lang="fr-FR" dirty="0" err="1"/>
              <a:t>increasing</a:t>
            </a:r>
            <a:r>
              <a:rPr lang="fr-FR" dirty="0"/>
              <a:t> rate </a:t>
            </a:r>
            <a:r>
              <a:rPr lang="fr-FR" dirty="0" err="1"/>
              <a:t>since</a:t>
            </a:r>
            <a:r>
              <a:rPr lang="fr-FR" dirty="0"/>
              <a:t> 1970’</a:t>
            </a:r>
          </a:p>
          <a:p>
            <a:r>
              <a:rPr lang="fr-FR" dirty="0"/>
              <a:t>SST </a:t>
            </a:r>
            <a:r>
              <a:rPr lang="fr-FR" dirty="0" err="1"/>
              <a:t>since</a:t>
            </a:r>
            <a:r>
              <a:rPr lang="fr-FR" dirty="0"/>
              <a:t> </a:t>
            </a: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19</a:t>
            </a:fld>
            <a:endParaRPr lang="fr-FR"/>
          </a:p>
        </p:txBody>
      </p:sp>
    </p:spTree>
    <p:extLst>
      <p:ext uri="{BB962C8B-B14F-4D97-AF65-F5344CB8AC3E}">
        <p14:creationId xmlns:p14="http://schemas.microsoft.com/office/powerpoint/2010/main" val="102571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Actually, IPCC has its roots in the Stockholm conference which marks the start of environmental diplomacy. At this very first </a:t>
            </a:r>
            <a:r>
              <a:rPr lang="en-US" noProof="0" dirty="0" err="1"/>
              <a:t>intergovenemental</a:t>
            </a:r>
            <a:r>
              <a:rPr lang="en-US" noProof="0" dirty="0"/>
              <a:t> conference, recommendations to collect and analyze scientific data on pollution and climate under supervision of UN was already stated.</a:t>
            </a:r>
          </a:p>
          <a:p>
            <a:endParaRPr lang="en-US" noProof="0" dirty="0"/>
          </a:p>
          <a:p>
            <a:r>
              <a:rPr lang="en-US" noProof="0" dirty="0"/>
              <a:t>But the first global environmental issue that led to discussions btw scientists and government at an international level was the stratospheric ozone hole in the 80s. Rapidly followed by the necessity to assess and discuss knowledge with an </a:t>
            </a:r>
            <a:r>
              <a:rPr lang="en-US" noProof="0" dirty="0" err="1"/>
              <a:t>internationnal</a:t>
            </a:r>
            <a:r>
              <a:rPr lang="en-US" noProof="0" dirty="0"/>
              <a:t> view for climate change and the IPCC was created in 1988.</a:t>
            </a:r>
          </a:p>
        </p:txBody>
      </p:sp>
      <p:sp>
        <p:nvSpPr>
          <p:cNvPr id="4" name="Espace réservé du numéro de diapositive 3"/>
          <p:cNvSpPr>
            <a:spLocks noGrp="1"/>
          </p:cNvSpPr>
          <p:nvPr>
            <p:ph type="sldNum" sz="quarter" idx="5"/>
          </p:nvPr>
        </p:nvSpPr>
        <p:spPr/>
        <p:txBody>
          <a:bodyPr/>
          <a:lstStyle/>
          <a:p>
            <a:fld id="{24834EF0-5009-FC4F-BF7E-D82561D393D4}" type="slidenum">
              <a:rPr lang="fr-FR" smtClean="0"/>
              <a:t>2</a:t>
            </a:fld>
            <a:endParaRPr lang="fr-FR"/>
          </a:p>
        </p:txBody>
      </p:sp>
    </p:spTree>
    <p:extLst>
      <p:ext uri="{BB962C8B-B14F-4D97-AF65-F5344CB8AC3E}">
        <p14:creationId xmlns:p14="http://schemas.microsoft.com/office/powerpoint/2010/main" val="184664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dirty="0"/>
              <a:t>Biosphere </a:t>
            </a:r>
          </a:p>
          <a:p>
            <a:pPr marL="0" lvl="0" indent="0" algn="l" rtl="0">
              <a:spcBef>
                <a:spcPts val="0"/>
              </a:spcBef>
              <a:spcAft>
                <a:spcPts val="0"/>
              </a:spcAft>
              <a:buClr>
                <a:schemeClr val="dk1"/>
              </a:buClr>
              <a:buSzPts val="1100"/>
              <a:buFont typeface="Arial"/>
              <a:buNone/>
            </a:pPr>
            <a:r>
              <a:rPr lang="en-US" sz="1200" dirty="0"/>
              <a:t>Changes in the land biosphere since 1970 are consistent with global warming: climate zones have shifted poleward in both hemispheres, and the growing season has on average lengthened by up to two days per decade since the 1950s in the Northern Hemisphere </a:t>
            </a:r>
            <a:r>
              <a:rPr lang="en-US" sz="1200" dirty="0" err="1"/>
              <a:t>extratropics</a:t>
            </a:r>
            <a:r>
              <a:rPr lang="en-US" sz="1200" dirty="0"/>
              <a:t> (</a:t>
            </a:r>
            <a:r>
              <a:rPr lang="en-US" sz="1200" i="1" dirty="0"/>
              <a:t>high confidence</a:t>
            </a:r>
            <a:r>
              <a:rPr lang="en-US" sz="1200" dirty="0"/>
              <a:t>).</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20</a:t>
            </a:fld>
            <a:endParaRPr lang="fr-FR"/>
          </a:p>
        </p:txBody>
      </p:sp>
    </p:spTree>
    <p:extLst>
      <p:ext uri="{BB962C8B-B14F-4D97-AF65-F5344CB8AC3E}">
        <p14:creationId xmlns:p14="http://schemas.microsoft.com/office/powerpoint/2010/main" val="124973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fb1b536d3d_0_0: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en-US" b="1" dirty="0">
                <a:solidFill>
                  <a:srgbClr val="464749"/>
                </a:solidFill>
              </a:rPr>
              <a:t>The scale of recent changes across the climate system as a whole and the present state of many aspects of the climate system are unprecedented over many centuries to many thousands of years.</a:t>
            </a:r>
          </a:p>
          <a:p>
            <a:pPr marL="0" lvl="0" indent="0" algn="l" rtl="0">
              <a:spcBef>
                <a:spcPts val="0"/>
              </a:spcBef>
              <a:spcAft>
                <a:spcPts val="0"/>
              </a:spcAft>
              <a:buNone/>
            </a:pPr>
            <a:endParaRPr dirty="0"/>
          </a:p>
        </p:txBody>
      </p:sp>
      <p:sp>
        <p:nvSpPr>
          <p:cNvPr id="535" name="Google Shape;535;gfb1b536d3d_0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585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fb1b536d3d_3_66: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555" name="Google Shape;555;gfb1b536d3d_3_6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29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23</a:t>
            </a:fld>
            <a:endParaRPr lang="fr-FR"/>
          </a:p>
        </p:txBody>
      </p:sp>
    </p:spTree>
    <p:extLst>
      <p:ext uri="{BB962C8B-B14F-4D97-AF65-F5344CB8AC3E}">
        <p14:creationId xmlns:p14="http://schemas.microsoft.com/office/powerpoint/2010/main" val="2780858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24</a:t>
            </a:fld>
            <a:endParaRPr lang="en-US" dirty="0"/>
          </a:p>
        </p:txBody>
      </p:sp>
    </p:spTree>
    <p:extLst>
      <p:ext uri="{BB962C8B-B14F-4D97-AF65-F5344CB8AC3E}">
        <p14:creationId xmlns:p14="http://schemas.microsoft.com/office/powerpoint/2010/main" val="374805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25</a:t>
            </a:fld>
            <a:endParaRPr lang="fr-FR"/>
          </a:p>
        </p:txBody>
      </p:sp>
    </p:spTree>
    <p:extLst>
      <p:ext uri="{BB962C8B-B14F-4D97-AF65-F5344CB8AC3E}">
        <p14:creationId xmlns:p14="http://schemas.microsoft.com/office/powerpoint/2010/main" val="1650134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26</a:t>
            </a:fld>
            <a:endParaRPr lang="fr-FR"/>
          </a:p>
        </p:txBody>
      </p:sp>
    </p:spTree>
    <p:extLst>
      <p:ext uri="{BB962C8B-B14F-4D97-AF65-F5344CB8AC3E}">
        <p14:creationId xmlns:p14="http://schemas.microsoft.com/office/powerpoint/2010/main" val="4293113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fb5254922d_3_144: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lnSpc>
                <a:spcPct val="115000"/>
              </a:lnSpc>
              <a:spcBef>
                <a:spcPts val="1200"/>
              </a:spcBef>
              <a:spcAft>
                <a:spcPts val="1200"/>
              </a:spcAft>
              <a:buNone/>
            </a:pPr>
            <a:r>
              <a:rPr lang="en-US" sz="1100"/>
              <a:t>Point on CO2 vs methane vs others</a:t>
            </a:r>
            <a:endParaRPr/>
          </a:p>
        </p:txBody>
      </p:sp>
      <p:sp>
        <p:nvSpPr>
          <p:cNvPr id="631" name="Google Shape;631;gfb5254922d_3_14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54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28</a:t>
            </a:fld>
            <a:endParaRPr lang="fr-FR"/>
          </a:p>
        </p:txBody>
      </p:sp>
    </p:spTree>
    <p:extLst>
      <p:ext uri="{BB962C8B-B14F-4D97-AF65-F5344CB8AC3E}">
        <p14:creationId xmlns:p14="http://schemas.microsoft.com/office/powerpoint/2010/main" val="1098081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29</a:t>
            </a:fld>
            <a:endParaRPr lang="fr-FR"/>
          </a:p>
        </p:txBody>
      </p:sp>
    </p:spTree>
    <p:extLst>
      <p:ext uri="{BB962C8B-B14F-4D97-AF65-F5344CB8AC3E}">
        <p14:creationId xmlns:p14="http://schemas.microsoft.com/office/powerpoint/2010/main" val="260340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IPCC </a:t>
            </a:r>
            <a:r>
              <a:rPr lang="fr-FR" dirty="0" err="1"/>
              <a:t>is</a:t>
            </a:r>
            <a:r>
              <a:rPr lang="fr-FR" dirty="0"/>
              <a:t> </a:t>
            </a:r>
            <a:r>
              <a:rPr lang="fr-FR" sz="900" b="0" i="0" u="none" strike="noStrike" kern="1200" dirty="0">
                <a:solidFill>
                  <a:schemeClr val="tx1"/>
                </a:solidFill>
                <a:effectLst/>
                <a:latin typeface="+mn-lt"/>
                <a:ea typeface="+mn-ea"/>
                <a:cs typeface="+mn-cs"/>
              </a:rPr>
              <a:t>an </a:t>
            </a:r>
            <a:r>
              <a:rPr lang="fr-FR" sz="900" b="0" i="0" u="none" strike="noStrike" kern="1200" dirty="0" err="1">
                <a:solidFill>
                  <a:schemeClr val="tx1"/>
                </a:solidFill>
                <a:effectLst/>
                <a:latin typeface="+mn-lt"/>
                <a:ea typeface="+mn-ea"/>
                <a:cs typeface="+mn-cs"/>
              </a:rPr>
              <a:t>intergovernmental</a:t>
            </a:r>
            <a:r>
              <a:rPr lang="fr-FR" sz="900" b="0" i="0" u="none" strike="noStrike" kern="1200" dirty="0">
                <a:solidFill>
                  <a:schemeClr val="tx1"/>
                </a:solidFill>
                <a:effectLst/>
                <a:latin typeface="+mn-lt"/>
                <a:ea typeface="+mn-ea"/>
                <a:cs typeface="+mn-cs"/>
              </a:rPr>
              <a:t> body of the United Nations </a:t>
            </a:r>
            <a:r>
              <a:rPr lang="fr-FR" sz="900" b="0" i="0" u="none" strike="noStrike" kern="1200" dirty="0" err="1">
                <a:solidFill>
                  <a:schemeClr val="tx1"/>
                </a:solidFill>
                <a:effectLst/>
                <a:latin typeface="+mn-lt"/>
                <a:ea typeface="+mn-ea"/>
                <a:cs typeface="+mn-cs"/>
              </a:rPr>
              <a:t>created</a:t>
            </a:r>
            <a:r>
              <a:rPr lang="fr-FR" sz="900" b="0" i="0" u="none" strike="noStrike" kern="1200" dirty="0">
                <a:solidFill>
                  <a:schemeClr val="tx1"/>
                </a:solidFill>
                <a:effectLst/>
                <a:latin typeface="+mn-lt"/>
                <a:ea typeface="+mn-ea"/>
                <a:cs typeface="+mn-cs"/>
              </a:rPr>
              <a:t> in 1988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900" b="0" i="0" u="none" strike="noStrik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b="0" i="0" u="none" strike="noStrike" kern="1200" dirty="0">
                <a:solidFill>
                  <a:schemeClr val="tx1"/>
                </a:solidFill>
                <a:effectLst/>
                <a:latin typeface="+mn-lt"/>
                <a:ea typeface="+mn-ea"/>
                <a:cs typeface="+mn-cs"/>
              </a:rPr>
              <a:t>Important to </a:t>
            </a:r>
            <a:r>
              <a:rPr lang="fr-FR" sz="900" b="0" i="0" u="none" strike="noStrike" kern="1200" dirty="0" err="1">
                <a:solidFill>
                  <a:schemeClr val="tx1"/>
                </a:solidFill>
                <a:effectLst/>
                <a:latin typeface="+mn-lt"/>
                <a:ea typeface="+mn-ea"/>
                <a:cs typeface="+mn-cs"/>
              </a:rPr>
              <a:t>remind</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that</a:t>
            </a:r>
            <a:r>
              <a:rPr lang="fr-FR" sz="900" b="0" i="0" u="none" strike="noStrike" kern="1200" dirty="0">
                <a:solidFill>
                  <a:schemeClr val="tx1"/>
                </a:solidFill>
                <a:effectLst/>
                <a:latin typeface="+mn-lt"/>
                <a:ea typeface="+mn-ea"/>
                <a:cs typeface="+mn-cs"/>
              </a:rPr>
              <a:t> The </a:t>
            </a:r>
            <a:r>
              <a:rPr lang="fr-FR" sz="900" b="0" i="0" u="none" strike="noStrike" kern="1200" dirty="0" err="1">
                <a:solidFill>
                  <a:schemeClr val="tx1"/>
                </a:solidFill>
                <a:effectLst/>
                <a:latin typeface="+mn-lt"/>
                <a:ea typeface="+mn-ea"/>
                <a:cs typeface="+mn-cs"/>
              </a:rPr>
              <a:t>climate</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crisis</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is</a:t>
            </a:r>
            <a:r>
              <a:rPr lang="fr-FR" sz="900" b="0" i="0" u="none" strike="noStrike" kern="1200" dirty="0">
                <a:solidFill>
                  <a:schemeClr val="tx1"/>
                </a:solidFill>
                <a:effectLst/>
                <a:latin typeface="+mn-lt"/>
                <a:ea typeface="+mn-ea"/>
                <a:cs typeface="+mn-cs"/>
              </a:rPr>
              <a:t> not the first </a:t>
            </a:r>
            <a:r>
              <a:rPr lang="fr-FR" sz="900" b="0" i="0" u="none" strike="noStrike" kern="1200" dirty="0" err="1">
                <a:solidFill>
                  <a:schemeClr val="tx1"/>
                </a:solidFill>
                <a:effectLst/>
                <a:latin typeface="+mn-lt"/>
                <a:ea typeface="+mn-ea"/>
                <a:cs typeface="+mn-cs"/>
              </a:rPr>
              <a:t>environmental</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crisis</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which</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required</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scientific</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governements</a:t>
            </a:r>
            <a:r>
              <a:rPr lang="fr-FR" sz="900" b="0" i="0" u="none" strike="noStrike" kern="1200" dirty="0">
                <a:solidFill>
                  <a:schemeClr val="tx1"/>
                </a:solidFill>
                <a:effectLst/>
                <a:latin typeface="+mn-lt"/>
                <a:ea typeface="+mn-ea"/>
                <a:cs typeface="+mn-cs"/>
              </a:rPr>
              <a:t> and </a:t>
            </a:r>
            <a:r>
              <a:rPr lang="fr-FR" sz="900" b="0" i="0" u="none" strike="noStrike" kern="1200" dirty="0" err="1">
                <a:solidFill>
                  <a:schemeClr val="tx1"/>
                </a:solidFill>
                <a:effectLst/>
                <a:latin typeface="+mn-lt"/>
                <a:ea typeface="+mn-ea"/>
                <a:cs typeface="+mn-cs"/>
              </a:rPr>
              <a:t>stakholder</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around</a:t>
            </a:r>
            <a:r>
              <a:rPr lang="fr-FR" sz="900" b="0" i="0" u="none" strike="noStrike" kern="1200" dirty="0">
                <a:solidFill>
                  <a:schemeClr val="tx1"/>
                </a:solidFill>
                <a:effectLst/>
                <a:latin typeface="+mn-lt"/>
                <a:ea typeface="+mn-ea"/>
                <a:cs typeface="+mn-cs"/>
              </a:rPr>
              <a:t> the </a:t>
            </a:r>
            <a:r>
              <a:rPr lang="fr-FR" sz="900" b="0" i="0" u="none" strike="noStrike" kern="1200" dirty="0" err="1">
                <a:solidFill>
                  <a:schemeClr val="tx1"/>
                </a:solidFill>
                <a:effectLst/>
                <a:latin typeface="+mn-lt"/>
                <a:ea typeface="+mn-ea"/>
                <a:cs typeface="+mn-cs"/>
              </a:rPr>
              <a:t>same</a:t>
            </a:r>
            <a:r>
              <a:rPr lang="fr-FR" sz="900" b="0" i="0" u="none" strike="noStrike" kern="1200" dirty="0">
                <a:solidFill>
                  <a:schemeClr val="tx1"/>
                </a:solidFill>
                <a:effectLst/>
                <a:latin typeface="+mn-lt"/>
                <a:ea typeface="+mn-ea"/>
                <a:cs typeface="+mn-cs"/>
              </a:rPr>
              <a:t> table and </a:t>
            </a:r>
            <a:r>
              <a:rPr lang="fr-FR" sz="900" b="0" i="0" u="none" strike="noStrike" kern="1200" dirty="0" err="1">
                <a:solidFill>
                  <a:schemeClr val="tx1"/>
                </a:solidFill>
                <a:effectLst/>
                <a:latin typeface="+mn-lt"/>
                <a:ea typeface="+mn-ea"/>
                <a:cs typeface="+mn-cs"/>
              </a:rPr>
              <a:t>actually</a:t>
            </a:r>
            <a:r>
              <a:rPr lang="fr-FR" sz="900" b="0" i="0" u="none" strike="noStrike" kern="1200" dirty="0">
                <a:solidFill>
                  <a:schemeClr val="tx1"/>
                </a:solidFill>
                <a:effectLst/>
                <a:latin typeface="+mn-lt"/>
                <a:ea typeface="+mn-ea"/>
                <a:cs typeface="+mn-cs"/>
              </a:rPr>
              <a:t> the ozone </a:t>
            </a:r>
            <a:r>
              <a:rPr lang="fr-FR" sz="900" b="0" i="0" u="none" strike="noStrike" kern="1200" dirty="0" err="1">
                <a:solidFill>
                  <a:schemeClr val="tx1"/>
                </a:solidFill>
                <a:effectLst/>
                <a:latin typeface="+mn-lt"/>
                <a:ea typeface="+mn-ea"/>
                <a:cs typeface="+mn-cs"/>
              </a:rPr>
              <a:t>depletion</a:t>
            </a:r>
            <a:r>
              <a:rPr lang="fr-FR" sz="900" b="0" i="0" u="none" strike="noStrike" kern="1200" dirty="0">
                <a:solidFill>
                  <a:schemeClr val="tx1"/>
                </a:solidFill>
                <a:effectLst/>
                <a:latin typeface="+mn-lt"/>
                <a:ea typeface="+mn-ea"/>
                <a:cs typeface="+mn-cs"/>
              </a:rPr>
              <a:t> has been </a:t>
            </a:r>
            <a:r>
              <a:rPr lang="fr-FR" sz="900" b="0" i="0" u="none" strike="noStrike" kern="1200" dirty="0" err="1">
                <a:solidFill>
                  <a:schemeClr val="tx1"/>
                </a:solidFill>
                <a:effectLst/>
                <a:latin typeface="+mn-lt"/>
                <a:ea typeface="+mn-ea"/>
                <a:cs typeface="+mn-cs"/>
              </a:rPr>
              <a:t>managed</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through</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similar</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structur</a:t>
            </a:r>
            <a:r>
              <a:rPr lang="fr-FR" sz="900" b="0" i="0" u="none" strike="noStrike" kern="1200" dirty="0">
                <a:solidFill>
                  <a:schemeClr val="tx1"/>
                </a:solidFill>
                <a:effectLst/>
                <a:latin typeface="+mn-lt"/>
                <a:ea typeface="+mn-ea"/>
                <a:cs typeface="+mn-cs"/>
              </a:rPr>
              <a:t> </a:t>
            </a:r>
            <a:r>
              <a:rPr lang="fr-FR" sz="900" b="0" i="0" u="none" strike="noStrike" kern="1200" dirty="0" err="1">
                <a:solidFill>
                  <a:schemeClr val="tx1"/>
                </a:solidFill>
                <a:effectLst/>
                <a:latin typeface="+mn-lt"/>
                <a:ea typeface="+mn-ea"/>
                <a:cs typeface="+mn-cs"/>
              </a:rPr>
              <a:t>under</a:t>
            </a:r>
            <a:r>
              <a:rPr lang="fr-FR" sz="900" b="0" i="0" u="none" strike="noStrike" kern="1200" dirty="0">
                <a:solidFill>
                  <a:schemeClr val="tx1"/>
                </a:solidFill>
                <a:effectLst/>
                <a:latin typeface="+mn-lt"/>
                <a:ea typeface="+mn-ea"/>
                <a:cs typeface="+mn-cs"/>
              </a:rPr>
              <a:t> the auspice of WMO and UNEP</a:t>
            </a:r>
          </a:p>
          <a:p>
            <a:endParaRPr lang="fr-FR" sz="900" b="0" i="0" u="none" strike="noStrike" kern="1200" dirty="0">
              <a:solidFill>
                <a:schemeClr val="tx1"/>
              </a:solidFill>
              <a:effectLst/>
              <a:latin typeface="+mn-lt"/>
              <a:ea typeface="+mn-ea"/>
              <a:cs typeface="+mn-cs"/>
            </a:endParaRPr>
          </a:p>
          <a:p>
            <a:endParaRPr lang="fr-FR" dirty="0"/>
          </a:p>
          <a:p>
            <a:r>
              <a:rPr lang="fr-FR" dirty="0"/>
              <a:t>The main point </a:t>
            </a:r>
            <a:r>
              <a:rPr lang="fr-FR" dirty="0" err="1"/>
              <a:t>is</a:t>
            </a:r>
            <a:r>
              <a:rPr lang="fr-FR" dirty="0"/>
              <a:t> the </a:t>
            </a:r>
            <a:r>
              <a:rPr lang="fr-FR" dirty="0" err="1"/>
              <a:t>fact</a:t>
            </a:r>
            <a:r>
              <a:rPr lang="fr-FR" dirty="0"/>
              <a:t> </a:t>
            </a:r>
            <a:r>
              <a:rPr lang="fr-FR" dirty="0" err="1"/>
              <a:t>it</a:t>
            </a:r>
            <a:r>
              <a:rPr lang="fr-FR" dirty="0"/>
              <a:t> has to </a:t>
            </a:r>
            <a:r>
              <a:rPr lang="fr-FR" dirty="0" err="1"/>
              <a:t>be</a:t>
            </a:r>
            <a:r>
              <a:rPr lang="fr-FR" dirty="0"/>
              <a:t> </a:t>
            </a:r>
            <a:r>
              <a:rPr lang="fr-FR" dirty="0" err="1"/>
              <a:t>policy</a:t>
            </a:r>
            <a:r>
              <a:rPr lang="fr-FR" dirty="0"/>
              <a:t> relevant but not </a:t>
            </a:r>
            <a:r>
              <a:rPr lang="fr-FR" dirty="0" err="1"/>
              <a:t>policy</a:t>
            </a:r>
            <a:r>
              <a:rPr lang="fr-FR" dirty="0"/>
              <a:t> prescriptive. </a:t>
            </a:r>
            <a:r>
              <a:rPr lang="fr-FR" dirty="0" err="1"/>
              <a:t>Which</a:t>
            </a:r>
            <a:r>
              <a:rPr lang="fr-FR" dirty="0"/>
              <a:t> </a:t>
            </a:r>
            <a:r>
              <a:rPr lang="fr-FR" dirty="0" err="1"/>
              <a:t>is</a:t>
            </a:r>
            <a:r>
              <a:rPr lang="fr-FR" dirty="0"/>
              <a:t> the </a:t>
            </a:r>
            <a:r>
              <a:rPr lang="fr-FR" dirty="0" err="1"/>
              <a:t>reason</a:t>
            </a:r>
            <a:r>
              <a:rPr lang="fr-FR" dirty="0"/>
              <a:t> </a:t>
            </a:r>
            <a:r>
              <a:rPr lang="fr-FR" dirty="0" err="1"/>
              <a:t>behind</a:t>
            </a:r>
            <a:r>
              <a:rPr lang="fr-FR" dirty="0"/>
              <a:t> the </a:t>
            </a:r>
            <a:r>
              <a:rPr lang="fr-FR" dirty="0" err="1"/>
              <a:t>sometimes</a:t>
            </a:r>
            <a:r>
              <a:rPr lang="fr-FR" dirty="0"/>
              <a:t> hard to </a:t>
            </a:r>
            <a:r>
              <a:rPr lang="fr-FR" dirty="0" err="1"/>
              <a:t>understand</a:t>
            </a:r>
            <a:r>
              <a:rPr lang="fr-FR" dirty="0"/>
              <a:t> the </a:t>
            </a:r>
            <a:r>
              <a:rPr lang="fr-FR" dirty="0" err="1"/>
              <a:t>tone</a:t>
            </a:r>
            <a:r>
              <a:rPr lang="fr-FR" dirty="0"/>
              <a:t> of </a:t>
            </a:r>
            <a:r>
              <a:rPr lang="fr-FR" dirty="0" err="1"/>
              <a:t>such</a:t>
            </a:r>
            <a:r>
              <a:rPr lang="fr-FR" dirty="0"/>
              <a:t> sentence</a:t>
            </a:r>
          </a:p>
        </p:txBody>
      </p:sp>
      <p:sp>
        <p:nvSpPr>
          <p:cNvPr id="4" name="Espace réservé du numéro de diapositive 3"/>
          <p:cNvSpPr>
            <a:spLocks noGrp="1"/>
          </p:cNvSpPr>
          <p:nvPr>
            <p:ph type="sldNum" sz="quarter" idx="5"/>
          </p:nvPr>
        </p:nvSpPr>
        <p:spPr/>
        <p:txBody>
          <a:bodyPr/>
          <a:lstStyle/>
          <a:p>
            <a:fld id="{24834EF0-5009-FC4F-BF7E-D82561D393D4}" type="slidenum">
              <a:rPr lang="fr-FR" smtClean="0"/>
              <a:t>3</a:t>
            </a:fld>
            <a:endParaRPr lang="fr-FR"/>
          </a:p>
        </p:txBody>
      </p:sp>
    </p:spTree>
    <p:extLst>
      <p:ext uri="{BB962C8B-B14F-4D97-AF65-F5344CB8AC3E}">
        <p14:creationId xmlns:p14="http://schemas.microsoft.com/office/powerpoint/2010/main" val="4045450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30</a:t>
            </a:fld>
            <a:endParaRPr lang="fr-FR"/>
          </a:p>
        </p:txBody>
      </p:sp>
    </p:spTree>
    <p:extLst>
      <p:ext uri="{BB962C8B-B14F-4D97-AF65-F5344CB8AC3E}">
        <p14:creationId xmlns:p14="http://schemas.microsoft.com/office/powerpoint/2010/main" val="3588850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31</a:t>
            </a:fld>
            <a:endParaRPr lang="fr-FR"/>
          </a:p>
        </p:txBody>
      </p:sp>
    </p:spTree>
    <p:extLst>
      <p:ext uri="{BB962C8B-B14F-4D97-AF65-F5344CB8AC3E}">
        <p14:creationId xmlns:p14="http://schemas.microsoft.com/office/powerpoint/2010/main" val="3738201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32</a:t>
            </a:fld>
            <a:endParaRPr lang="fr-FR"/>
          </a:p>
        </p:txBody>
      </p:sp>
    </p:spTree>
    <p:extLst>
      <p:ext uri="{BB962C8B-B14F-4D97-AF65-F5344CB8AC3E}">
        <p14:creationId xmlns:p14="http://schemas.microsoft.com/office/powerpoint/2010/main" val="2706564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33</a:t>
            </a:fld>
            <a:endParaRPr lang="fr-FR"/>
          </a:p>
        </p:txBody>
      </p:sp>
    </p:spTree>
    <p:extLst>
      <p:ext uri="{BB962C8B-B14F-4D97-AF65-F5344CB8AC3E}">
        <p14:creationId xmlns:p14="http://schemas.microsoft.com/office/powerpoint/2010/main" val="337946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df438c6be6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df438c6be6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These changes have led to</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"substantial impacts across on the naturel and human systems across the world”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 It leads to changes in all types of ecosystems both on land, fresh water and ocean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Half of them have shifted poleward or to higher altitudes due to climate modifications but some species unable to move, such as coral reef or trees, undergo high mortality</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 CC impacts water availability and food production. Some regions can see positive effects in particular at high latitudes but the overall effect is mostly negative in particular for crops and fisheries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 C also impacts health through malnutrition bur also through increased diffusion of vector borne and waterborne diseases, hyperthermia, displacements and the resulting mental health problems through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Post traumatic stress of being displaced or loosing relatives or goods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 CC also causes damages to infrastructures and to economic sectors such as agriculture or tourism.</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itchFamily="2" charset="0"/>
                <a:ea typeface="Times New Roman" panose="02020603050405020304" pitchFamily="18" charset="0"/>
                <a:cs typeface="Times New Roman" panose="02020603050405020304" pitchFamily="18" charset="0"/>
              </a:rPr>
              <a:t>All these adverse impacts will continue to intensify with a warming climate.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128" name="Google Shape;128;g1df438c6be6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en-GB" sz="12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Hans</a:t>
            </a: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33"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Calibri" panose="020F0502020204030204" pitchFamily="34" charset="0"/>
              </a:rPr>
              <a:t>Global warming has caused dangerous and widespread disruption in nature</a:t>
            </a:r>
            <a:r>
              <a:rPr lang="en-GB" sz="1200" b="1" dirty="0">
                <a:effectLst/>
                <a:latin typeface="Calibri" panose="020F0502020204030204" pitchFamily="34" charset="0"/>
                <a:ea typeface="Calibri" panose="020F0502020204030204" pitchFamily="34" charset="0"/>
                <a:cs typeface="Calibri" panose="020F0502020204030204" pitchFamily="34" charset="0"/>
              </a:rPr>
              <a:t>.  The increased frequency, intensity and duration of extreme events on land and in the ocean is driving mass mortalities </a:t>
            </a:r>
            <a:r>
              <a:rPr lang="en-GB" sz="1200" b="0" dirty="0">
                <a:effectLst/>
                <a:latin typeface="Calibri" panose="020F0502020204030204" pitchFamily="34" charset="0"/>
                <a:ea typeface="Calibri" panose="020F0502020204030204" pitchFamily="34" charset="0"/>
                <a:cs typeface="Calibri" panose="020F0502020204030204" pitchFamily="34" charset="0"/>
              </a:rPr>
              <a:t>- for example in trees, as we show here in this drought-stressed forest in California, USA.  </a:t>
            </a:r>
            <a:endParaRPr lang="en-GB" sz="1200" b="0" dirty="0">
              <a:effectLst/>
              <a:latin typeface="Calibri" panose="020F0502020204030204" pitchFamily="34" charset="0"/>
              <a:ea typeface="Calibri" panose="020F0502020204030204" pitchFamily="34" charset="0"/>
            </a:endParaRPr>
          </a:p>
          <a:p>
            <a:endParaRPr lang="en-GB" dirty="0"/>
          </a:p>
        </p:txBody>
      </p:sp>
      <p:sp>
        <p:nvSpPr>
          <p:cNvPr id="4" name="Foliennummernplatzhalter 3"/>
          <p:cNvSpPr>
            <a:spLocks noGrp="1"/>
          </p:cNvSpPr>
          <p:nvPr>
            <p:ph type="sldNum" sz="quarter" idx="5"/>
          </p:nvPr>
        </p:nvSpPr>
        <p:spPr/>
        <p:txBody>
          <a:bodyPr/>
          <a:lstStyle/>
          <a:p>
            <a:fld id="{88157673-C51A-5A4F-A267-2EF8B0C08C03}" type="slidenum">
              <a:rPr lang="en-US" smtClean="0"/>
              <a:pPr/>
              <a:t>35</a:t>
            </a:fld>
            <a:endParaRPr lang="en-US" dirty="0"/>
          </a:p>
        </p:txBody>
      </p:sp>
    </p:spTree>
    <p:extLst>
      <p:ext uri="{BB962C8B-B14F-4D97-AF65-F5344CB8AC3E}">
        <p14:creationId xmlns:p14="http://schemas.microsoft.com/office/powerpoint/2010/main" val="1964216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fr-FR" sz="1200" b="1" kern="1200" dirty="0" err="1">
                <a:solidFill>
                  <a:schemeClr val="tx1"/>
                </a:solidFill>
                <a:effectLst/>
                <a:latin typeface="Arial"/>
                <a:ea typeface="+mn-ea"/>
                <a:cs typeface="+mn-cs"/>
              </a:rPr>
              <a:t>Climate</a:t>
            </a:r>
            <a:r>
              <a:rPr lang="fr-FR" sz="1200" b="1" kern="1200" dirty="0">
                <a:solidFill>
                  <a:schemeClr val="tx1"/>
                </a:solidFill>
                <a:effectLst/>
                <a:latin typeface="Arial"/>
                <a:ea typeface="+mn-ea"/>
                <a:cs typeface="+mn-cs"/>
              </a:rPr>
              <a:t> change has </a:t>
            </a:r>
            <a:r>
              <a:rPr lang="fr-FR" sz="1200" b="1" kern="1200" dirty="0" err="1">
                <a:solidFill>
                  <a:schemeClr val="tx1"/>
                </a:solidFill>
                <a:effectLst/>
                <a:latin typeface="Arial"/>
                <a:ea typeface="+mn-ea"/>
                <a:cs typeface="+mn-cs"/>
              </a:rPr>
              <a:t>caused</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substantial</a:t>
            </a:r>
            <a:r>
              <a:rPr lang="fr-FR" sz="1200" b="1" kern="1200" dirty="0">
                <a:solidFill>
                  <a:schemeClr val="tx1"/>
                </a:solidFill>
                <a:effectLst/>
                <a:latin typeface="Arial"/>
                <a:ea typeface="+mn-ea"/>
                <a:cs typeface="+mn-cs"/>
              </a:rPr>
              <a:t> damages, and </a:t>
            </a:r>
            <a:r>
              <a:rPr lang="fr-FR" sz="1200" b="1" kern="1200" dirty="0" err="1">
                <a:solidFill>
                  <a:schemeClr val="tx1"/>
                </a:solidFill>
                <a:effectLst/>
                <a:latin typeface="Arial"/>
                <a:ea typeface="+mn-ea"/>
                <a:cs typeface="+mn-cs"/>
              </a:rPr>
              <a:t>increasingly</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irreversible</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losses</a:t>
            </a:r>
            <a:r>
              <a:rPr lang="fr-FR" sz="1200" b="1" kern="1200" dirty="0">
                <a:solidFill>
                  <a:schemeClr val="tx1"/>
                </a:solidFill>
                <a:effectLst/>
                <a:latin typeface="Arial"/>
                <a:ea typeface="+mn-ea"/>
                <a:cs typeface="+mn-cs"/>
              </a:rPr>
              <a:t>, in </a:t>
            </a:r>
            <a:r>
              <a:rPr lang="fr-FR" sz="1200" b="1" kern="1200" dirty="0" err="1">
                <a:solidFill>
                  <a:schemeClr val="tx1"/>
                </a:solidFill>
                <a:effectLst/>
                <a:latin typeface="Arial"/>
                <a:ea typeface="+mn-ea"/>
                <a:cs typeface="+mn-cs"/>
              </a:rPr>
              <a:t>terrestrial</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freshwater</a:t>
            </a:r>
            <a:r>
              <a:rPr lang="fr-FR" sz="1200" b="1" kern="1200" dirty="0">
                <a:solidFill>
                  <a:schemeClr val="tx1"/>
                </a:solidFill>
                <a:effectLst/>
                <a:latin typeface="Arial"/>
                <a:ea typeface="+mn-ea"/>
                <a:cs typeface="+mn-cs"/>
              </a:rPr>
              <a:t> and </a:t>
            </a:r>
            <a:r>
              <a:rPr lang="fr-FR" sz="1200" b="1" kern="1200" dirty="0" err="1">
                <a:solidFill>
                  <a:schemeClr val="tx1"/>
                </a:solidFill>
                <a:effectLst/>
                <a:latin typeface="Arial"/>
                <a:ea typeface="+mn-ea"/>
                <a:cs typeface="+mn-cs"/>
              </a:rPr>
              <a:t>coastal</a:t>
            </a:r>
            <a:r>
              <a:rPr lang="fr-FR" sz="1200" b="1" kern="1200" dirty="0">
                <a:solidFill>
                  <a:schemeClr val="tx1"/>
                </a:solidFill>
                <a:effectLst/>
                <a:latin typeface="Arial"/>
                <a:ea typeface="+mn-ea"/>
                <a:cs typeface="+mn-cs"/>
              </a:rPr>
              <a:t> and open </a:t>
            </a:r>
            <a:r>
              <a:rPr lang="fr-FR" sz="1200" b="1" kern="1200" dirty="0" err="1">
                <a:solidFill>
                  <a:schemeClr val="tx1"/>
                </a:solidFill>
                <a:effectLst/>
                <a:latin typeface="Arial"/>
                <a:ea typeface="+mn-ea"/>
                <a:cs typeface="+mn-cs"/>
              </a:rPr>
              <a:t>ocean</a:t>
            </a:r>
            <a:r>
              <a:rPr lang="fr-FR" sz="1200" b="1" kern="1200" dirty="0">
                <a:solidFill>
                  <a:schemeClr val="tx1"/>
                </a:solidFill>
                <a:effectLst/>
                <a:latin typeface="Arial"/>
                <a:ea typeface="+mn-ea"/>
                <a:cs typeface="+mn-cs"/>
              </a:rPr>
              <a:t> marine </a:t>
            </a:r>
            <a:r>
              <a:rPr lang="fr-FR" sz="1200" b="1" kern="1200" dirty="0" err="1">
                <a:solidFill>
                  <a:schemeClr val="tx1"/>
                </a:solidFill>
                <a:effectLst/>
                <a:latin typeface="Arial"/>
                <a:ea typeface="+mn-ea"/>
                <a:cs typeface="+mn-cs"/>
              </a:rPr>
              <a:t>ecosystems</a:t>
            </a:r>
            <a:r>
              <a:rPr lang="fr-FR" sz="1200" b="1" kern="1200" dirty="0">
                <a:solidFill>
                  <a:schemeClr val="tx1"/>
                </a:solidFill>
                <a:effectLst/>
                <a:latin typeface="Arial"/>
                <a:ea typeface="+mn-ea"/>
                <a:cs typeface="+mn-cs"/>
              </a:rPr>
              <a:t> (</a:t>
            </a:r>
            <a:r>
              <a:rPr lang="fr-FR" sz="1200" b="1" i="1" kern="1200" dirty="0">
                <a:solidFill>
                  <a:schemeClr val="tx1"/>
                </a:solidFill>
                <a:effectLst/>
                <a:latin typeface="Arial"/>
                <a:ea typeface="+mn-ea"/>
                <a:cs typeface="+mn-cs"/>
              </a:rPr>
              <a:t>high confidence</a:t>
            </a:r>
            <a:r>
              <a:rPr lang="fr-FR" sz="1200" b="1" kern="1200" dirty="0">
                <a:solidFill>
                  <a:schemeClr val="tx1"/>
                </a:solidFill>
                <a:effectLst/>
                <a:latin typeface="Arial"/>
                <a:ea typeface="+mn-ea"/>
                <a:cs typeface="+mn-cs"/>
              </a:rPr>
              <a:t>). The </a:t>
            </a:r>
            <a:r>
              <a:rPr lang="fr-FR" sz="1200" b="1" kern="1200" dirty="0" err="1">
                <a:solidFill>
                  <a:schemeClr val="tx1"/>
                </a:solidFill>
                <a:effectLst/>
                <a:latin typeface="Arial"/>
                <a:ea typeface="+mn-ea"/>
                <a:cs typeface="+mn-cs"/>
              </a:rPr>
              <a:t>extent</a:t>
            </a:r>
            <a:r>
              <a:rPr lang="fr-FR" sz="1200" b="1" kern="1200" dirty="0">
                <a:solidFill>
                  <a:schemeClr val="tx1"/>
                </a:solidFill>
                <a:effectLst/>
                <a:latin typeface="Arial"/>
                <a:ea typeface="+mn-ea"/>
                <a:cs typeface="+mn-cs"/>
              </a:rPr>
              <a:t> and magnitude of </a:t>
            </a:r>
            <a:r>
              <a:rPr lang="fr-FR" sz="1200" b="1" kern="1200" dirty="0" err="1">
                <a:solidFill>
                  <a:schemeClr val="tx1"/>
                </a:solidFill>
                <a:effectLst/>
                <a:latin typeface="Arial"/>
                <a:ea typeface="+mn-ea"/>
                <a:cs typeface="+mn-cs"/>
              </a:rPr>
              <a:t>climate</a:t>
            </a:r>
            <a:r>
              <a:rPr lang="fr-FR" sz="1200" b="1" kern="1200" dirty="0">
                <a:solidFill>
                  <a:schemeClr val="tx1"/>
                </a:solidFill>
                <a:effectLst/>
                <a:latin typeface="Arial"/>
                <a:ea typeface="+mn-ea"/>
                <a:cs typeface="+mn-cs"/>
              </a:rPr>
              <a:t> change impacts are </a:t>
            </a:r>
            <a:r>
              <a:rPr lang="fr-FR" sz="1200" b="1" kern="1200" dirty="0" err="1">
                <a:solidFill>
                  <a:schemeClr val="tx1"/>
                </a:solidFill>
                <a:effectLst/>
                <a:latin typeface="Arial"/>
                <a:ea typeface="+mn-ea"/>
                <a:cs typeface="+mn-cs"/>
              </a:rPr>
              <a:t>larger</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than</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estimated</a:t>
            </a:r>
            <a:r>
              <a:rPr lang="fr-FR" sz="1200" b="1" kern="1200" dirty="0">
                <a:solidFill>
                  <a:schemeClr val="tx1"/>
                </a:solidFill>
                <a:effectLst/>
                <a:latin typeface="Arial"/>
                <a:ea typeface="+mn-ea"/>
                <a:cs typeface="+mn-cs"/>
              </a:rPr>
              <a:t> in </a:t>
            </a:r>
            <a:r>
              <a:rPr lang="fr-FR" sz="1200" b="1" kern="1200" dirty="0" err="1">
                <a:solidFill>
                  <a:schemeClr val="tx1"/>
                </a:solidFill>
                <a:effectLst/>
                <a:latin typeface="Arial"/>
                <a:ea typeface="+mn-ea"/>
                <a:cs typeface="+mn-cs"/>
              </a:rPr>
              <a:t>previous</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assessments</a:t>
            </a:r>
            <a:r>
              <a:rPr lang="fr-FR" sz="1200" b="1" kern="1200" dirty="0">
                <a:solidFill>
                  <a:schemeClr val="tx1"/>
                </a:solidFill>
                <a:effectLst/>
                <a:latin typeface="Arial"/>
                <a:ea typeface="+mn-ea"/>
                <a:cs typeface="+mn-cs"/>
              </a:rPr>
              <a:t> (</a:t>
            </a:r>
            <a:r>
              <a:rPr lang="fr-FR" sz="1200" b="1" i="1" kern="1200" dirty="0">
                <a:solidFill>
                  <a:schemeClr val="tx1"/>
                </a:solidFill>
                <a:effectLst/>
                <a:latin typeface="Arial"/>
                <a:ea typeface="+mn-ea"/>
                <a:cs typeface="+mn-cs"/>
              </a:rPr>
              <a:t>high confidence</a:t>
            </a:r>
            <a:r>
              <a:rPr lang="fr-FR" sz="1200" b="0" kern="1200" dirty="0">
                <a:solidFill>
                  <a:schemeClr val="tx1"/>
                </a:solidFill>
                <a:effectLst/>
                <a:latin typeface="Arial"/>
                <a:ea typeface="+mn-ea"/>
                <a:cs typeface="+mn-cs"/>
              </a:rPr>
              <a:t>). </a:t>
            </a:r>
            <a:r>
              <a:rPr lang="fr-FR" sz="1200" b="0" kern="1200" dirty="0" err="1">
                <a:solidFill>
                  <a:schemeClr val="tx1"/>
                </a:solidFill>
                <a:effectLst/>
                <a:latin typeface="Arial"/>
                <a:ea typeface="+mn-ea"/>
                <a:cs typeface="+mn-cs"/>
              </a:rPr>
              <a:t>Widespread</a:t>
            </a:r>
            <a:r>
              <a:rPr lang="fr-FR" sz="1200" b="0" kern="1200" dirty="0">
                <a:solidFill>
                  <a:schemeClr val="tx1"/>
                </a:solidFill>
                <a:effectLst/>
                <a:latin typeface="Arial"/>
                <a:ea typeface="+mn-ea"/>
                <a:cs typeface="+mn-cs"/>
              </a:rPr>
              <a:t> </a:t>
            </a:r>
            <a:r>
              <a:rPr lang="fr-FR" sz="1200" b="0" kern="1200" dirty="0" err="1">
                <a:solidFill>
                  <a:schemeClr val="tx1"/>
                </a:solidFill>
                <a:effectLst/>
                <a:latin typeface="Arial"/>
                <a:ea typeface="+mn-ea"/>
                <a:cs typeface="+mn-cs"/>
              </a:rPr>
              <a:t>deterioration</a:t>
            </a:r>
            <a:r>
              <a:rPr lang="fr-FR" sz="1200" b="0" kern="1200" dirty="0">
                <a:solidFill>
                  <a:schemeClr val="tx1"/>
                </a:solidFill>
                <a:effectLst/>
                <a:latin typeface="Arial"/>
                <a:ea typeface="+mn-ea"/>
                <a:cs typeface="+mn-cs"/>
              </a:rPr>
              <a:t> of </a:t>
            </a:r>
            <a:r>
              <a:rPr lang="fr-FR" sz="1200" b="0" kern="1200" dirty="0" err="1">
                <a:solidFill>
                  <a:schemeClr val="tx1"/>
                </a:solidFill>
                <a:effectLst/>
                <a:latin typeface="Arial"/>
                <a:ea typeface="+mn-ea"/>
                <a:cs typeface="+mn-cs"/>
              </a:rPr>
              <a:t>ecosystem</a:t>
            </a:r>
            <a:r>
              <a:rPr lang="fr-FR" sz="1200" b="0" kern="1200" dirty="0">
                <a:solidFill>
                  <a:schemeClr val="tx1"/>
                </a:solidFill>
                <a:effectLst/>
                <a:latin typeface="Arial"/>
                <a:ea typeface="+mn-ea"/>
                <a:cs typeface="+mn-cs"/>
              </a:rPr>
              <a:t> structure and </a:t>
            </a:r>
            <a:r>
              <a:rPr lang="fr-FR" sz="1200" b="0" kern="1200" dirty="0" err="1">
                <a:solidFill>
                  <a:schemeClr val="tx1"/>
                </a:solidFill>
                <a:effectLst/>
                <a:latin typeface="Arial"/>
                <a:ea typeface="+mn-ea"/>
                <a:cs typeface="+mn-cs"/>
              </a:rPr>
              <a:t>function</a:t>
            </a:r>
            <a:r>
              <a:rPr lang="fr-FR" sz="1200" b="0" kern="1200" dirty="0">
                <a:solidFill>
                  <a:schemeClr val="tx1"/>
                </a:solidFill>
                <a:effectLst/>
                <a:latin typeface="Arial"/>
                <a:ea typeface="+mn-ea"/>
                <a:cs typeface="+mn-cs"/>
              </a:rPr>
              <a:t>, </a:t>
            </a:r>
            <a:r>
              <a:rPr lang="fr-FR" sz="1200" b="0" kern="1200" dirty="0" err="1">
                <a:solidFill>
                  <a:schemeClr val="tx1"/>
                </a:solidFill>
                <a:effectLst/>
                <a:latin typeface="Arial"/>
                <a:ea typeface="+mn-ea"/>
                <a:cs typeface="+mn-cs"/>
              </a:rPr>
              <a:t>resilience</a:t>
            </a:r>
            <a:r>
              <a:rPr lang="fr-FR" sz="1200" b="0" kern="1200" dirty="0">
                <a:solidFill>
                  <a:schemeClr val="tx1"/>
                </a:solidFill>
                <a:effectLst/>
                <a:latin typeface="Arial"/>
                <a:ea typeface="+mn-ea"/>
                <a:cs typeface="+mn-cs"/>
              </a:rPr>
              <a:t> and </a:t>
            </a:r>
            <a:r>
              <a:rPr lang="fr-FR" sz="1200" b="0" kern="1200" dirty="0" err="1">
                <a:solidFill>
                  <a:schemeClr val="tx1"/>
                </a:solidFill>
                <a:effectLst/>
                <a:latin typeface="Arial"/>
                <a:ea typeface="+mn-ea"/>
                <a:cs typeface="+mn-cs"/>
              </a:rPr>
              <a:t>natural</a:t>
            </a:r>
            <a:r>
              <a:rPr lang="fr-FR" sz="1200" b="0" kern="1200" dirty="0">
                <a:solidFill>
                  <a:schemeClr val="tx1"/>
                </a:solidFill>
                <a:effectLst/>
                <a:latin typeface="Arial"/>
                <a:ea typeface="+mn-ea"/>
                <a:cs typeface="+mn-cs"/>
              </a:rPr>
              <a:t> adaptive </a:t>
            </a:r>
            <a:r>
              <a:rPr lang="fr-FR" sz="1200" b="0" kern="1200" dirty="0" err="1">
                <a:solidFill>
                  <a:schemeClr val="tx1"/>
                </a:solidFill>
                <a:effectLst/>
                <a:latin typeface="Arial"/>
                <a:ea typeface="+mn-ea"/>
                <a:cs typeface="+mn-cs"/>
              </a:rPr>
              <a:t>capacity</a:t>
            </a:r>
            <a:r>
              <a:rPr lang="fr-FR" sz="1200" b="0" kern="1200" dirty="0">
                <a:solidFill>
                  <a:schemeClr val="tx1"/>
                </a:solidFill>
                <a:effectLst/>
                <a:latin typeface="Arial"/>
                <a:ea typeface="+mn-ea"/>
                <a:cs typeface="+mn-cs"/>
              </a:rPr>
              <a:t>, as </a:t>
            </a:r>
            <a:r>
              <a:rPr lang="fr-FR" sz="1200" b="0" kern="1200" dirty="0" err="1">
                <a:solidFill>
                  <a:schemeClr val="tx1"/>
                </a:solidFill>
                <a:effectLst/>
                <a:latin typeface="Arial"/>
                <a:ea typeface="+mn-ea"/>
                <a:cs typeface="+mn-cs"/>
              </a:rPr>
              <a:t>well</a:t>
            </a:r>
            <a:r>
              <a:rPr lang="fr-FR" sz="1200" b="0" kern="1200" dirty="0">
                <a:solidFill>
                  <a:schemeClr val="tx1"/>
                </a:solidFill>
                <a:effectLst/>
                <a:latin typeface="Arial"/>
                <a:ea typeface="+mn-ea"/>
                <a:cs typeface="+mn-cs"/>
              </a:rPr>
              <a:t> as shifts in </a:t>
            </a:r>
            <a:r>
              <a:rPr lang="fr-FR" sz="1200" b="0" kern="1200" dirty="0" err="1">
                <a:solidFill>
                  <a:schemeClr val="tx1"/>
                </a:solidFill>
                <a:effectLst/>
                <a:latin typeface="Arial"/>
                <a:ea typeface="+mn-ea"/>
                <a:cs typeface="+mn-cs"/>
              </a:rPr>
              <a:t>seasonal</a:t>
            </a:r>
            <a:r>
              <a:rPr lang="fr-FR" sz="1200" b="0" kern="1200" dirty="0">
                <a:solidFill>
                  <a:schemeClr val="tx1"/>
                </a:solidFill>
                <a:effectLst/>
                <a:latin typeface="Arial"/>
                <a:ea typeface="+mn-ea"/>
                <a:cs typeface="+mn-cs"/>
              </a:rPr>
              <a:t> timing have </a:t>
            </a:r>
            <a:r>
              <a:rPr lang="fr-FR" sz="1200" b="0" kern="1200" dirty="0" err="1">
                <a:solidFill>
                  <a:schemeClr val="tx1"/>
                </a:solidFill>
                <a:effectLst/>
                <a:latin typeface="Arial"/>
                <a:ea typeface="+mn-ea"/>
                <a:cs typeface="+mn-cs"/>
              </a:rPr>
              <a:t>occurred</a:t>
            </a:r>
            <a:r>
              <a:rPr lang="fr-FR" sz="1200" b="0" kern="1200" dirty="0">
                <a:solidFill>
                  <a:schemeClr val="tx1"/>
                </a:solidFill>
                <a:effectLst/>
                <a:latin typeface="Arial"/>
                <a:ea typeface="+mn-ea"/>
                <a:cs typeface="+mn-cs"/>
              </a:rPr>
              <a:t> due to </a:t>
            </a:r>
            <a:r>
              <a:rPr lang="fr-FR" sz="1200" b="0" kern="1200" dirty="0" err="1">
                <a:solidFill>
                  <a:schemeClr val="tx1"/>
                </a:solidFill>
                <a:effectLst/>
                <a:latin typeface="Arial"/>
                <a:ea typeface="+mn-ea"/>
                <a:cs typeface="+mn-cs"/>
              </a:rPr>
              <a:t>climate</a:t>
            </a:r>
            <a:r>
              <a:rPr lang="fr-FR" sz="1200" b="0" kern="1200" dirty="0">
                <a:solidFill>
                  <a:schemeClr val="tx1"/>
                </a:solidFill>
                <a:effectLst/>
                <a:latin typeface="Arial"/>
                <a:ea typeface="+mn-ea"/>
                <a:cs typeface="+mn-cs"/>
              </a:rPr>
              <a:t> change (</a:t>
            </a:r>
            <a:r>
              <a:rPr lang="fr-FR" sz="1200" b="0" i="1" kern="1200" dirty="0">
                <a:solidFill>
                  <a:schemeClr val="tx1"/>
                </a:solidFill>
                <a:effectLst/>
                <a:latin typeface="Arial"/>
                <a:ea typeface="+mn-ea"/>
                <a:cs typeface="+mn-cs"/>
              </a:rPr>
              <a:t>high confidence</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with</a:t>
            </a:r>
            <a:r>
              <a:rPr lang="fr-FR" sz="1200" b="1" kern="1200" dirty="0">
                <a:solidFill>
                  <a:schemeClr val="tx1"/>
                </a:solidFill>
                <a:effectLst/>
                <a:latin typeface="Arial"/>
                <a:ea typeface="+mn-ea"/>
                <a:cs typeface="+mn-cs"/>
              </a:rPr>
              <a:t> adverse </a:t>
            </a:r>
            <a:r>
              <a:rPr lang="fr-FR" sz="1200" b="1" kern="1200" dirty="0" err="1">
                <a:solidFill>
                  <a:schemeClr val="tx1"/>
                </a:solidFill>
                <a:effectLst/>
                <a:latin typeface="Arial"/>
                <a:ea typeface="+mn-ea"/>
                <a:cs typeface="+mn-cs"/>
              </a:rPr>
              <a:t>socioeconomic</a:t>
            </a:r>
            <a:r>
              <a:rPr lang="fr-FR" sz="1200" b="1" kern="1200" dirty="0">
                <a:solidFill>
                  <a:schemeClr val="tx1"/>
                </a:solidFill>
                <a:effectLst/>
                <a:latin typeface="Arial"/>
                <a:ea typeface="+mn-ea"/>
                <a:cs typeface="+mn-cs"/>
              </a:rPr>
              <a:t> </a:t>
            </a:r>
            <a:r>
              <a:rPr lang="fr-FR" sz="1200" b="1" kern="1200" dirty="0" err="1">
                <a:solidFill>
                  <a:schemeClr val="tx1"/>
                </a:solidFill>
                <a:effectLst/>
                <a:latin typeface="Arial"/>
                <a:ea typeface="+mn-ea"/>
                <a:cs typeface="+mn-cs"/>
              </a:rPr>
              <a:t>consequences</a:t>
            </a:r>
            <a:r>
              <a:rPr lang="fr-FR" sz="1200" b="0" kern="1200" dirty="0">
                <a:solidFill>
                  <a:schemeClr val="tx1"/>
                </a:solidFill>
                <a:effectLst/>
                <a:latin typeface="Arial"/>
                <a:ea typeface="+mn-ea"/>
                <a:cs typeface="+mn-cs"/>
              </a:rPr>
              <a:t> (</a:t>
            </a:r>
            <a:r>
              <a:rPr lang="fr-FR" sz="1200" b="0" i="1" kern="1200" dirty="0">
                <a:solidFill>
                  <a:schemeClr val="tx1"/>
                </a:solidFill>
                <a:effectLst/>
                <a:latin typeface="Arial"/>
                <a:ea typeface="+mn-ea"/>
                <a:cs typeface="+mn-cs"/>
              </a:rPr>
              <a:t>high confidence</a:t>
            </a:r>
            <a:r>
              <a:rPr lang="fr-FR" sz="1200" b="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Approximately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half</a:t>
            </a:r>
            <a:r>
              <a:rPr lang="fr-FR" sz="1200" kern="1200" dirty="0">
                <a:solidFill>
                  <a:schemeClr val="tx1"/>
                </a:solidFill>
                <a:effectLst/>
                <a:latin typeface="Arial"/>
                <a:ea typeface="+mn-ea"/>
                <a:cs typeface="+mn-cs"/>
              </a:rPr>
              <a:t> of the </a:t>
            </a:r>
            <a:r>
              <a:rPr lang="fr-FR" sz="1200" kern="1200" dirty="0" err="1">
                <a:solidFill>
                  <a:schemeClr val="tx1"/>
                </a:solidFill>
                <a:effectLst/>
                <a:latin typeface="Arial"/>
                <a:ea typeface="+mn-ea"/>
                <a:cs typeface="+mn-cs"/>
              </a:rPr>
              <a:t>species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assessed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globally</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shifted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polewards</a:t>
            </a:r>
            <a:r>
              <a:rPr lang="fr-FR" sz="1200" kern="1200" dirty="0">
                <a:solidFill>
                  <a:schemeClr val="tx1"/>
                </a:solidFill>
                <a:effectLst/>
                <a:latin typeface="Arial"/>
                <a:ea typeface="+mn-ea"/>
                <a:cs typeface="+mn-cs"/>
              </a:rPr>
              <a:t> or, on land, </a:t>
            </a:r>
            <a:r>
              <a:rPr lang="fr-FR" sz="1200" kern="1200" dirty="0" err="1">
                <a:solidFill>
                  <a:schemeClr val="tx1"/>
                </a:solidFill>
                <a:effectLst/>
                <a:latin typeface="Arial"/>
                <a:ea typeface="+mn-ea"/>
                <a:cs typeface="+mn-cs"/>
              </a:rPr>
              <a:t>also</a:t>
            </a:r>
            <a:r>
              <a:rPr lang="fr-FR" sz="1200" kern="1200" dirty="0">
                <a:solidFill>
                  <a:schemeClr val="tx1"/>
                </a:solidFill>
                <a:effectLst/>
                <a:latin typeface="Arial"/>
                <a:ea typeface="+mn-ea"/>
                <a:cs typeface="+mn-cs"/>
              </a:rPr>
              <a:t> to </a:t>
            </a:r>
            <a:r>
              <a:rPr lang="fr-FR" sz="1200" kern="1200" dirty="0" err="1">
                <a:solidFill>
                  <a:schemeClr val="tx1"/>
                </a:solidFill>
                <a:effectLst/>
                <a:latin typeface="Arial"/>
                <a:ea typeface="+mn-ea"/>
                <a:cs typeface="+mn-cs"/>
              </a:rPr>
              <a:t>higher</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elevations</a:t>
            </a:r>
            <a:r>
              <a:rPr lang="fr-FR" sz="1200" kern="1200" dirty="0">
                <a:solidFill>
                  <a:schemeClr val="tx1"/>
                </a:solidFill>
                <a:effectLst/>
                <a:latin typeface="Arial"/>
                <a:ea typeface="+mn-ea"/>
                <a:cs typeface="+mn-cs"/>
              </a:rPr>
              <a:t> (</a:t>
            </a:r>
            <a:r>
              <a:rPr lang="fr-FR" sz="1200" i="1" kern="1200" dirty="0" err="1">
                <a:solidFill>
                  <a:schemeClr val="tx1"/>
                </a:solidFill>
                <a:effectLst/>
                <a:latin typeface="Arial"/>
                <a:ea typeface="+mn-ea"/>
                <a:cs typeface="+mn-cs"/>
              </a:rPr>
              <a:t>very</a:t>
            </a:r>
            <a:r>
              <a:rPr lang="fr-FR" sz="1200" i="1" kern="1200" dirty="0">
                <a:solidFill>
                  <a:schemeClr val="tx1"/>
                </a:solidFill>
                <a:effectLst/>
                <a:latin typeface="Arial"/>
                <a:ea typeface="+mn-ea"/>
                <a:cs typeface="+mn-cs"/>
              </a:rPr>
              <a:t> 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Hundreds</a:t>
            </a:r>
            <a:r>
              <a:rPr lang="fr-FR" sz="1200" kern="1200" dirty="0">
                <a:solidFill>
                  <a:schemeClr val="tx1"/>
                </a:solidFill>
                <a:effectLst/>
                <a:latin typeface="Arial"/>
                <a:ea typeface="+mn-ea"/>
                <a:cs typeface="+mn-cs"/>
              </a:rPr>
              <a:t> of local </a:t>
            </a:r>
            <a:r>
              <a:rPr lang="fr-FR" sz="1200" kern="1200" dirty="0" err="1">
                <a:solidFill>
                  <a:schemeClr val="tx1"/>
                </a:solidFill>
                <a:effectLst/>
                <a:latin typeface="Arial"/>
                <a:ea typeface="+mn-ea"/>
                <a:cs typeface="+mn-cs"/>
              </a:rPr>
              <a:t>losses</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species</a:t>
            </a:r>
            <a:r>
              <a:rPr lang="fr-FR" sz="1200" kern="1200" dirty="0">
                <a:solidFill>
                  <a:schemeClr val="tx1"/>
                </a:solidFill>
                <a:effectLst/>
                <a:latin typeface="Arial"/>
                <a:ea typeface="+mn-ea"/>
                <a:cs typeface="+mn-cs"/>
              </a:rPr>
              <a:t> have been </a:t>
            </a:r>
            <a:r>
              <a:rPr lang="fr-FR" sz="1200" kern="1200" dirty="0" err="1">
                <a:solidFill>
                  <a:schemeClr val="tx1"/>
                </a:solidFill>
                <a:effectLst/>
                <a:latin typeface="Arial"/>
                <a:ea typeface="+mn-ea"/>
                <a:cs typeface="+mn-cs"/>
              </a:rPr>
              <a:t>driven</a:t>
            </a:r>
            <a:r>
              <a:rPr lang="fr-FR" sz="1200" kern="1200" dirty="0">
                <a:solidFill>
                  <a:schemeClr val="tx1"/>
                </a:solidFill>
                <a:effectLst/>
                <a:latin typeface="Arial"/>
                <a:ea typeface="+mn-ea"/>
                <a:cs typeface="+mn-cs"/>
              </a:rPr>
              <a:t> by </a:t>
            </a:r>
            <a:r>
              <a:rPr lang="fr-FR" sz="1200" kern="1200" dirty="0" err="1">
                <a:solidFill>
                  <a:schemeClr val="tx1"/>
                </a:solidFill>
                <a:effectLst/>
                <a:latin typeface="Arial"/>
                <a:ea typeface="+mn-ea"/>
                <a:cs typeface="+mn-cs"/>
              </a:rPr>
              <a:t>increases</a:t>
            </a:r>
            <a:r>
              <a:rPr lang="fr-FR" sz="1200" kern="1200" dirty="0">
                <a:solidFill>
                  <a:schemeClr val="tx1"/>
                </a:solidFill>
                <a:effectLst/>
                <a:latin typeface="Arial"/>
                <a:ea typeface="+mn-ea"/>
                <a:cs typeface="+mn-cs"/>
              </a:rPr>
              <a:t> in the magnitude of </a:t>
            </a:r>
            <a:r>
              <a:rPr lang="fr-FR" sz="1200" kern="1200" dirty="0" err="1">
                <a:solidFill>
                  <a:schemeClr val="tx1"/>
                </a:solidFill>
                <a:effectLst/>
                <a:latin typeface="Arial"/>
                <a:ea typeface="+mn-ea"/>
                <a:cs typeface="+mn-cs"/>
              </a:rPr>
              <a:t>heat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extremes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as </a:t>
            </a:r>
            <a:r>
              <a:rPr lang="fr-FR" sz="1200" kern="1200" dirty="0" err="1">
                <a:solidFill>
                  <a:schemeClr val="tx1"/>
                </a:solidFill>
                <a:effectLst/>
                <a:latin typeface="Arial"/>
                <a:ea typeface="+mn-ea"/>
                <a:cs typeface="+mn-cs"/>
              </a:rPr>
              <a:t>well</a:t>
            </a:r>
            <a:r>
              <a:rPr lang="fr-FR" sz="1200" kern="1200" dirty="0">
                <a:solidFill>
                  <a:schemeClr val="tx1"/>
                </a:solidFill>
                <a:effectLst/>
                <a:latin typeface="Arial"/>
                <a:ea typeface="+mn-ea"/>
                <a:cs typeface="+mn-cs"/>
              </a:rPr>
              <a:t> as mass </a:t>
            </a:r>
            <a:r>
              <a:rPr lang="fr-FR" sz="1200" kern="1200" dirty="0" err="1">
                <a:solidFill>
                  <a:schemeClr val="tx1"/>
                </a:solidFill>
                <a:effectLst/>
                <a:latin typeface="Arial"/>
                <a:ea typeface="+mn-ea"/>
                <a:cs typeface="+mn-cs"/>
              </a:rPr>
              <a:t>mortality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events</a:t>
            </a:r>
            <a:r>
              <a:rPr lang="fr-FR" sz="1200" kern="1200" dirty="0">
                <a:solidFill>
                  <a:schemeClr val="tx1"/>
                </a:solidFill>
                <a:effectLst/>
                <a:latin typeface="Arial"/>
                <a:ea typeface="+mn-ea"/>
                <a:cs typeface="+mn-cs"/>
              </a:rPr>
              <a:t> on land and in the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t>
            </a:r>
            <a:r>
              <a:rPr lang="fr-FR" sz="1200" i="1" kern="1200" dirty="0" err="1">
                <a:solidFill>
                  <a:schemeClr val="tx1"/>
                </a:solidFill>
                <a:effectLst/>
                <a:latin typeface="Arial"/>
                <a:ea typeface="+mn-ea"/>
                <a:cs typeface="+mn-cs"/>
              </a:rPr>
              <a:t>very</a:t>
            </a:r>
            <a:r>
              <a:rPr lang="fr-FR" sz="1200" i="1" kern="1200" dirty="0">
                <a:solidFill>
                  <a:schemeClr val="tx1"/>
                </a:solidFill>
                <a:effectLst/>
                <a:latin typeface="Arial"/>
                <a:ea typeface="+mn-ea"/>
                <a:cs typeface="+mn-cs"/>
              </a:rPr>
              <a:t> high confidence</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loss</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kelp</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forests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losses</a:t>
            </a:r>
            <a:r>
              <a:rPr lang="fr-FR" sz="1200" kern="1200" dirty="0">
                <a:solidFill>
                  <a:schemeClr val="tx1"/>
                </a:solidFill>
                <a:effectLst/>
                <a:latin typeface="Arial"/>
                <a:ea typeface="+mn-ea"/>
                <a:cs typeface="+mn-cs"/>
              </a:rPr>
              <a:t> are </a:t>
            </a:r>
            <a:r>
              <a:rPr lang="fr-FR" sz="1200" kern="1200" dirty="0" err="1">
                <a:solidFill>
                  <a:schemeClr val="tx1"/>
                </a:solidFill>
                <a:effectLst/>
                <a:latin typeface="Arial"/>
                <a:ea typeface="+mn-ea"/>
                <a:cs typeface="+mn-cs"/>
              </a:rPr>
              <a:t>already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irreversible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such</a:t>
            </a:r>
            <a:r>
              <a:rPr lang="fr-FR" sz="1200" kern="1200" dirty="0">
                <a:solidFill>
                  <a:schemeClr val="tx1"/>
                </a:solidFill>
                <a:effectLst/>
                <a:latin typeface="Arial"/>
                <a:ea typeface="+mn-ea"/>
                <a:cs typeface="+mn-cs"/>
              </a:rPr>
              <a:t> as the first </a:t>
            </a:r>
            <a:r>
              <a:rPr lang="fr-FR" sz="1200" kern="1200" dirty="0" err="1">
                <a:solidFill>
                  <a:schemeClr val="tx1"/>
                </a:solidFill>
                <a:effectLst/>
                <a:latin typeface="Arial"/>
                <a:ea typeface="+mn-ea"/>
                <a:cs typeface="+mn-cs"/>
              </a:rPr>
              <a:t>species</a:t>
            </a:r>
            <a:r>
              <a:rPr lang="fr-FR" sz="1200" kern="1200" dirty="0">
                <a:solidFill>
                  <a:schemeClr val="tx1"/>
                </a:solidFill>
                <a:effectLst/>
                <a:latin typeface="Arial"/>
                <a:ea typeface="+mn-ea"/>
                <a:cs typeface="+mn-cs"/>
              </a:rPr>
              <a:t> extinctions </a:t>
            </a:r>
            <a:r>
              <a:rPr lang="fr-FR" sz="1200" kern="1200" dirty="0" err="1">
                <a:solidFill>
                  <a:schemeClr val="tx1"/>
                </a:solidFill>
                <a:effectLst/>
                <a:latin typeface="Arial"/>
                <a:ea typeface="+mn-ea"/>
                <a:cs typeface="+mn-cs"/>
              </a:rPr>
              <a:t>driven</a:t>
            </a:r>
            <a:r>
              <a:rPr lang="fr-FR" sz="1200" kern="1200" dirty="0">
                <a:solidFill>
                  <a:schemeClr val="tx1"/>
                </a:solidFill>
                <a:effectLst/>
                <a:latin typeface="Arial"/>
                <a:ea typeface="+mn-ea"/>
                <a:cs typeface="+mn-cs"/>
              </a:rPr>
              <a:t> by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Other</a:t>
            </a:r>
            <a:r>
              <a:rPr lang="fr-FR" sz="1200" kern="1200" dirty="0">
                <a:solidFill>
                  <a:schemeClr val="tx1"/>
                </a:solidFill>
                <a:effectLst/>
                <a:latin typeface="Arial"/>
                <a:ea typeface="+mn-ea"/>
                <a:cs typeface="+mn-cs"/>
              </a:rPr>
              <a:t> impacts are </a:t>
            </a:r>
            <a:r>
              <a:rPr lang="fr-FR" sz="1200" kern="1200" dirty="0" err="1">
                <a:solidFill>
                  <a:schemeClr val="tx1"/>
                </a:solidFill>
                <a:effectLst/>
                <a:latin typeface="Arial"/>
                <a:ea typeface="+mn-ea"/>
                <a:cs typeface="+mn-cs"/>
              </a:rPr>
              <a:t>approaching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irreversibility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such</a:t>
            </a:r>
            <a:r>
              <a:rPr lang="fr-FR" sz="1200" kern="1200" dirty="0">
                <a:solidFill>
                  <a:schemeClr val="tx1"/>
                </a:solidFill>
                <a:effectLst/>
                <a:latin typeface="Arial"/>
                <a:ea typeface="+mn-ea"/>
                <a:cs typeface="+mn-cs"/>
              </a:rPr>
              <a:t> as the impacts of </a:t>
            </a:r>
            <a:r>
              <a:rPr lang="fr-FR" sz="1200" kern="1200" dirty="0" err="1">
                <a:solidFill>
                  <a:schemeClr val="tx1"/>
                </a:solidFill>
                <a:effectLst/>
                <a:latin typeface="Arial"/>
                <a:ea typeface="+mn-ea"/>
                <a:cs typeface="+mn-cs"/>
              </a:rPr>
              <a:t>hydrological</a:t>
            </a:r>
            <a:r>
              <a:rPr lang="fr-FR" sz="1200" kern="1200" dirty="0">
                <a:solidFill>
                  <a:schemeClr val="tx1"/>
                </a:solidFill>
                <a:effectLst/>
                <a:latin typeface="Arial"/>
                <a:ea typeface="+mn-ea"/>
                <a:cs typeface="+mn-cs"/>
              </a:rPr>
              <a:t> changes </a:t>
            </a:r>
            <a:r>
              <a:rPr lang="fr-FR" sz="1200" kern="1200" dirty="0" err="1">
                <a:solidFill>
                  <a:schemeClr val="tx1"/>
                </a:solidFill>
                <a:effectLst/>
                <a:latin typeface="Arial"/>
                <a:ea typeface="+mn-ea"/>
                <a:cs typeface="+mn-cs"/>
              </a:rPr>
              <a:t>resulting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from</a:t>
            </a:r>
            <a:r>
              <a:rPr lang="fr-FR" sz="1200" kern="1200" dirty="0">
                <a:solidFill>
                  <a:schemeClr val="tx1"/>
                </a:solidFill>
                <a:effectLst/>
                <a:latin typeface="Arial"/>
                <a:ea typeface="+mn-ea"/>
                <a:cs typeface="+mn-cs"/>
              </a:rPr>
              <a:t> the </a:t>
            </a:r>
            <a:r>
              <a:rPr lang="fr-FR" sz="1200" kern="1200" dirty="0" err="1">
                <a:solidFill>
                  <a:schemeClr val="tx1"/>
                </a:solidFill>
                <a:effectLst/>
                <a:latin typeface="Arial"/>
                <a:ea typeface="+mn-ea"/>
                <a:cs typeface="+mn-cs"/>
              </a:rPr>
              <a:t>retreat</a:t>
            </a:r>
            <a:r>
              <a:rPr lang="fr-FR" sz="1200" kern="1200" dirty="0">
                <a:solidFill>
                  <a:schemeClr val="tx1"/>
                </a:solidFill>
                <a:effectLst/>
                <a:latin typeface="Arial"/>
                <a:ea typeface="+mn-ea"/>
                <a:cs typeface="+mn-cs"/>
              </a:rPr>
              <a:t> of glaciers, or the changes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mountain</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Arctic</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ecosystems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driven</a:t>
            </a:r>
            <a:r>
              <a:rPr lang="fr-FR" sz="1200" kern="1200" dirty="0">
                <a:solidFill>
                  <a:schemeClr val="tx1"/>
                </a:solidFill>
                <a:effectLst/>
                <a:latin typeface="Arial"/>
                <a:ea typeface="+mn-ea"/>
                <a:cs typeface="+mn-cs"/>
              </a:rPr>
              <a:t> by permafrost </a:t>
            </a:r>
            <a:r>
              <a:rPr lang="fr-FR" sz="1200" kern="1200" dirty="0" err="1">
                <a:solidFill>
                  <a:schemeClr val="tx1"/>
                </a:solidFill>
                <a:effectLst/>
                <a:latin typeface="Arial"/>
                <a:ea typeface="+mn-ea"/>
                <a:cs typeface="+mn-cs"/>
              </a:rPr>
              <a:t>thaw</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36</a:t>
            </a:fld>
            <a:endParaRPr lang="en-US" dirty="0"/>
          </a:p>
        </p:txBody>
      </p:sp>
    </p:spTree>
    <p:extLst>
      <p:ext uri="{BB962C8B-B14F-4D97-AF65-F5344CB8AC3E}">
        <p14:creationId xmlns:p14="http://schemas.microsoft.com/office/powerpoint/2010/main" val="1760959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en-GB" sz="12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Hans</a:t>
            </a: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33"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Calibri" panose="020F0502020204030204" pitchFamily="34" charset="0"/>
              </a:rPr>
              <a:t>And climate change is affecting the lives and livelihoods of billions of people.  The impacts from human-induced intensification of tropical cyclones, sea level rise and heavy rainfall have resulted in increased losses and damages. </a:t>
            </a:r>
            <a:endParaRPr lang="en-GB" dirty="0"/>
          </a:p>
          <a:p>
            <a:endParaRPr lang="en-GB" dirty="0"/>
          </a:p>
        </p:txBody>
      </p:sp>
      <p:sp>
        <p:nvSpPr>
          <p:cNvPr id="4" name="Foliennummernplatzhalter 3"/>
          <p:cNvSpPr>
            <a:spLocks noGrp="1"/>
          </p:cNvSpPr>
          <p:nvPr>
            <p:ph type="sldNum" sz="quarter" idx="5"/>
          </p:nvPr>
        </p:nvSpPr>
        <p:spPr/>
        <p:txBody>
          <a:bodyPr/>
          <a:lstStyle/>
          <a:p>
            <a:fld id="{88157673-C51A-5A4F-A267-2EF8B0C08C03}" type="slidenum">
              <a:rPr lang="en-US" smtClean="0"/>
              <a:pPr/>
              <a:t>37</a:t>
            </a:fld>
            <a:endParaRPr lang="en-US" dirty="0"/>
          </a:p>
        </p:txBody>
      </p:sp>
    </p:spTree>
    <p:extLst>
      <p:ext uri="{BB962C8B-B14F-4D97-AF65-F5344CB8AC3E}">
        <p14:creationId xmlns:p14="http://schemas.microsoft.com/office/powerpoint/2010/main" val="527027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a:t>
            </a:r>
            <a:r>
              <a:rPr lang="fr-FR" sz="1200" kern="1200" dirty="0" err="1">
                <a:solidFill>
                  <a:schemeClr val="tx1"/>
                </a:solidFill>
                <a:effectLst/>
                <a:latin typeface="Arial"/>
                <a:ea typeface="+mn-ea"/>
                <a:cs typeface="+mn-cs"/>
              </a:rPr>
              <a:t>including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frequency</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intensity</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extremes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and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hindering</a:t>
            </a:r>
            <a:r>
              <a:rPr lang="fr-FR" sz="1200" kern="1200" dirty="0">
                <a:solidFill>
                  <a:schemeClr val="tx1"/>
                </a:solidFill>
                <a:effectLst/>
                <a:latin typeface="Arial"/>
                <a:ea typeface="+mn-ea"/>
                <a:cs typeface="+mn-cs"/>
              </a:rPr>
              <a:t> efforts to </a:t>
            </a:r>
            <a:r>
              <a:rPr lang="fr-FR" sz="1200" kern="1200" dirty="0" err="1">
                <a:solidFill>
                  <a:schemeClr val="tx1"/>
                </a:solidFill>
                <a:effectLst/>
                <a:latin typeface="Arial"/>
                <a:ea typeface="+mn-ea"/>
                <a:cs typeface="+mn-cs"/>
              </a:rPr>
              <a:t>meet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Sustainable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Development</a:t>
            </a:r>
            <a:r>
              <a:rPr lang="fr-FR" sz="1200" kern="1200" dirty="0">
                <a:solidFill>
                  <a:schemeClr val="tx1"/>
                </a:solidFill>
                <a:effectLst/>
                <a:latin typeface="Arial"/>
                <a:ea typeface="+mn-ea"/>
                <a:cs typeface="+mn-cs"/>
              </a:rPr>
              <a:t> Goals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Although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overall</a:t>
            </a:r>
            <a:r>
              <a:rPr lang="fr-FR" sz="1200" kern="1200" dirty="0">
                <a:solidFill>
                  <a:schemeClr val="tx1"/>
                </a:solidFill>
                <a:effectLst/>
                <a:latin typeface="Arial"/>
                <a:ea typeface="+mn-ea"/>
                <a:cs typeface="+mn-cs"/>
              </a:rPr>
              <a:t> agricultural </a:t>
            </a:r>
            <a:r>
              <a:rPr lang="fr-FR" sz="1200" kern="1200" dirty="0" err="1">
                <a:solidFill>
                  <a:schemeClr val="tx1"/>
                </a:solidFill>
                <a:effectLst/>
                <a:latin typeface="Arial"/>
                <a:ea typeface="+mn-ea"/>
                <a:cs typeface="+mn-cs"/>
              </a:rPr>
              <a:t>productivity</a:t>
            </a:r>
            <a:r>
              <a:rPr lang="fr-FR" sz="1200" kern="1200" dirty="0">
                <a:solidFill>
                  <a:schemeClr val="tx1"/>
                </a:solidFill>
                <a:effectLst/>
                <a:latin typeface="Arial"/>
                <a:ea typeface="+mn-ea"/>
                <a:cs typeface="+mn-cs"/>
              </a:rPr>
              <a:t> has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has </a:t>
            </a:r>
            <a:r>
              <a:rPr lang="fr-FR" sz="1200" kern="1200" dirty="0" err="1">
                <a:solidFill>
                  <a:schemeClr val="tx1"/>
                </a:solidFill>
                <a:effectLst/>
                <a:latin typeface="Arial"/>
                <a:ea typeface="+mn-ea"/>
                <a:cs typeface="+mn-cs"/>
              </a:rPr>
              <a:t>slowed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this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growth</a:t>
            </a:r>
            <a:r>
              <a:rPr lang="fr-FR" sz="1200" kern="1200" dirty="0">
                <a:solidFill>
                  <a:schemeClr val="tx1"/>
                </a:solidFill>
                <a:effectLst/>
                <a:latin typeface="Arial"/>
                <a:ea typeface="+mn-ea"/>
                <a:cs typeface="+mn-cs"/>
              </a:rPr>
              <a:t> over the </a:t>
            </a:r>
            <a:r>
              <a:rPr lang="fr-FR" sz="1200" kern="1200" dirty="0" err="1">
                <a:solidFill>
                  <a:schemeClr val="tx1"/>
                </a:solidFill>
                <a:effectLst/>
                <a:latin typeface="Arial"/>
                <a:ea typeface="+mn-ea"/>
                <a:cs typeface="+mn-cs"/>
              </a:rPr>
              <a:t>past</a:t>
            </a:r>
            <a:r>
              <a:rPr lang="fr-FR" sz="1200" kern="1200" dirty="0">
                <a:solidFill>
                  <a:schemeClr val="tx1"/>
                </a:solidFill>
                <a:effectLst/>
                <a:latin typeface="Arial"/>
                <a:ea typeface="+mn-ea"/>
                <a:cs typeface="+mn-cs"/>
              </a:rPr>
              <a:t> 50 </a:t>
            </a:r>
            <a:r>
              <a:rPr lang="fr-FR" sz="1200" kern="1200" dirty="0" err="1">
                <a:solidFill>
                  <a:schemeClr val="tx1"/>
                </a:solidFill>
                <a:effectLst/>
                <a:latin typeface="Arial"/>
                <a:ea typeface="+mn-ea"/>
                <a:cs typeface="+mn-cs"/>
              </a:rPr>
              <a:t>years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globally</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related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negative</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were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mainly</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mid</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a:t>
            </a:r>
            <a:r>
              <a:rPr lang="fr-FR" sz="1200" kern="1200" dirty="0">
                <a:solidFill>
                  <a:schemeClr val="tx1"/>
                </a:solidFill>
                <a:effectLst/>
                <a:latin typeface="Arial"/>
                <a:ea typeface="+mn-ea"/>
                <a:cs typeface="+mn-cs"/>
              </a:rPr>
              <a:t>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but positive impacts </a:t>
            </a:r>
            <a:r>
              <a:rPr lang="fr-FR" sz="1200" kern="1200" dirty="0" err="1">
                <a:solidFill>
                  <a:schemeClr val="tx1"/>
                </a:solidFill>
                <a:effectLst/>
                <a:latin typeface="Arial"/>
                <a:ea typeface="+mn-ea"/>
                <a:cs typeface="+mn-cs"/>
              </a:rPr>
              <a:t>occurred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high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warming</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acidification have </a:t>
            </a:r>
            <a:r>
              <a:rPr lang="fr-FR" sz="1200" kern="1200" dirty="0" err="1">
                <a:solidFill>
                  <a:schemeClr val="tx1"/>
                </a:solidFill>
                <a:effectLst/>
                <a:latin typeface="Arial"/>
                <a:ea typeface="+mn-ea"/>
                <a:cs typeface="+mn-cs"/>
              </a:rPr>
              <a:t>adversely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affected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t>
            </a:r>
            <a:r>
              <a:rPr lang="fr-FR" sz="1200" kern="1200" dirty="0" err="1">
                <a:solidFill>
                  <a:schemeClr val="tx1"/>
                </a:solidFill>
                <a:effectLst/>
                <a:latin typeface="Arial"/>
                <a:ea typeface="+mn-ea"/>
                <a:cs typeface="+mn-cs"/>
              </a:rPr>
              <a:t>from</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shellfish</a:t>
            </a:r>
            <a:r>
              <a:rPr lang="fr-FR" sz="1200" kern="1200" dirty="0">
                <a:solidFill>
                  <a:schemeClr val="tx1"/>
                </a:solidFill>
                <a:effectLst/>
                <a:latin typeface="Arial"/>
                <a:ea typeface="+mn-ea"/>
                <a:cs typeface="+mn-cs"/>
              </a:rPr>
              <a:t> aquaculture and </a:t>
            </a:r>
            <a:r>
              <a:rPr lang="fr-FR" sz="1200" kern="1200" dirty="0" err="1">
                <a:solidFill>
                  <a:schemeClr val="tx1"/>
                </a:solidFill>
                <a:effectLst/>
                <a:latin typeface="Arial"/>
                <a:ea typeface="+mn-ea"/>
                <a:cs typeface="+mn-cs"/>
              </a:rPr>
              <a:t>fisheries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oceanic</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weather</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extreme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events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exposed</a:t>
            </a:r>
            <a:r>
              <a:rPr lang="fr-FR" sz="1200" kern="1200" dirty="0">
                <a:solidFill>
                  <a:schemeClr val="tx1"/>
                </a:solidFill>
                <a:effectLst/>
                <a:latin typeface="Arial"/>
                <a:ea typeface="+mn-ea"/>
                <a:cs typeface="+mn-cs"/>
              </a:rPr>
              <a:t> millions of people to acute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insecurity30 and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the </a:t>
            </a:r>
            <a:r>
              <a:rPr lang="fr-FR" sz="1200" kern="1200" dirty="0" err="1">
                <a:solidFill>
                  <a:schemeClr val="tx1"/>
                </a:solidFill>
                <a:effectLst/>
                <a:latin typeface="Arial"/>
                <a:ea typeface="+mn-ea"/>
                <a:cs typeface="+mn-cs"/>
              </a:rPr>
              <a:t>largest</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observed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locations and/or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Africa</a:t>
            </a:r>
            <a:r>
              <a:rPr lang="fr-FR" sz="1200" kern="1200" dirty="0">
                <a:solidFill>
                  <a:schemeClr val="tx1"/>
                </a:solidFill>
                <a:effectLst/>
                <a:latin typeface="Arial"/>
                <a:ea typeface="+mn-ea"/>
                <a:cs typeface="+mn-cs"/>
              </a:rPr>
              <a:t>, Asia, Central and South </a:t>
            </a:r>
            <a:r>
              <a:rPr lang="fr-FR" sz="1200" kern="1200" dirty="0" err="1">
                <a:solidFill>
                  <a:schemeClr val="tx1"/>
                </a:solidFill>
                <a:effectLst/>
                <a:latin typeface="Arial"/>
                <a:ea typeface="+mn-ea"/>
                <a:cs typeface="+mn-cs"/>
              </a:rPr>
              <a:t>America</a:t>
            </a:r>
            <a:r>
              <a:rPr lang="fr-FR" sz="1200" kern="1200" dirty="0">
                <a:solidFill>
                  <a:schemeClr val="tx1"/>
                </a:solidFill>
                <a:effectLst/>
                <a:latin typeface="Arial"/>
                <a:ea typeface="+mn-ea"/>
                <a:cs typeface="+mn-cs"/>
              </a:rPr>
              <a:t>, Small </a:t>
            </a:r>
            <a:r>
              <a:rPr lang="fr-FR" sz="1200" kern="1200" dirty="0" err="1">
                <a:solidFill>
                  <a:schemeClr val="tx1"/>
                </a:solidFill>
                <a:effectLst/>
                <a:latin typeface="Arial"/>
                <a:ea typeface="+mn-ea"/>
                <a:cs typeface="+mn-cs"/>
              </a:rPr>
              <a:t>Islands</a:t>
            </a:r>
            <a:r>
              <a:rPr lang="fr-FR" sz="1200" kern="1200" dirty="0">
                <a:solidFill>
                  <a:schemeClr val="tx1"/>
                </a:solidFill>
                <a:effectLst/>
                <a:latin typeface="Arial"/>
                <a:ea typeface="+mn-ea"/>
                <a:cs typeface="+mn-cs"/>
              </a:rPr>
              <a:t> and the </a:t>
            </a:r>
            <a:r>
              <a:rPr lang="fr-FR" sz="1200" kern="1200" dirty="0" err="1">
                <a:solidFill>
                  <a:schemeClr val="tx1"/>
                </a:solidFill>
                <a:effectLst/>
                <a:latin typeface="Arial"/>
                <a:ea typeface="+mn-ea"/>
                <a:cs typeface="+mn-cs"/>
              </a:rPr>
              <a:t>Arctic</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Jointly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sudden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losses</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and </a:t>
            </a:r>
            <a:r>
              <a:rPr lang="fr-FR" sz="1200" kern="1200" dirty="0" err="1">
                <a:solidFill>
                  <a:schemeClr val="tx1"/>
                </a:solidFill>
                <a:effectLst/>
                <a:latin typeface="Arial"/>
                <a:ea typeface="+mn-ea"/>
                <a:cs typeface="+mn-cs"/>
              </a:rPr>
              <a:t>access</a:t>
            </a:r>
            <a:r>
              <a:rPr lang="fr-FR" sz="1200" kern="1200" dirty="0">
                <a:solidFill>
                  <a:schemeClr val="tx1"/>
                </a:solidFill>
                <a:effectLst/>
                <a:latin typeface="Arial"/>
                <a:ea typeface="+mn-ea"/>
                <a:cs typeface="+mn-cs"/>
              </a:rPr>
              <a:t> to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compounded</a:t>
            </a:r>
            <a:r>
              <a:rPr lang="fr-FR" sz="1200" kern="1200" dirty="0">
                <a:solidFill>
                  <a:schemeClr val="tx1"/>
                </a:solidFill>
                <a:effectLst/>
                <a:latin typeface="Arial"/>
                <a:ea typeface="+mn-ea"/>
                <a:cs typeface="+mn-cs"/>
              </a:rPr>
              <a:t> by </a:t>
            </a:r>
            <a:r>
              <a:rPr lang="fr-FR" sz="1200" kern="1200" dirty="0" err="1">
                <a:solidFill>
                  <a:schemeClr val="tx1"/>
                </a:solidFill>
                <a:effectLst/>
                <a:latin typeface="Arial"/>
                <a:ea typeface="+mn-ea"/>
                <a:cs typeface="+mn-cs"/>
              </a:rPr>
              <a:t>decreased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diversity</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malnutrition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especially</a:t>
            </a:r>
            <a:r>
              <a:rPr lang="fr-FR" sz="1200" kern="1200" dirty="0">
                <a:solidFill>
                  <a:schemeClr val="tx1"/>
                </a:solidFill>
                <a:effectLst/>
                <a:latin typeface="Arial"/>
                <a:ea typeface="+mn-ea"/>
                <a:cs typeface="+mn-cs"/>
              </a:rPr>
              <a:t> for </a:t>
            </a:r>
            <a:r>
              <a:rPr lang="fr-FR" sz="1200" kern="1200" dirty="0" err="1">
                <a:solidFill>
                  <a:schemeClr val="tx1"/>
                </a:solidFill>
                <a:effectLst/>
                <a:latin typeface="Arial"/>
                <a:ea typeface="+mn-ea"/>
                <a:cs typeface="+mn-cs"/>
              </a:rPr>
              <a:t>Indigenous</a:t>
            </a:r>
            <a:r>
              <a:rPr lang="fr-FR" sz="1200" kern="1200" dirty="0">
                <a:solidFill>
                  <a:schemeClr val="tx1"/>
                </a:solidFill>
                <a:effectLst/>
                <a:latin typeface="Arial"/>
                <a:ea typeface="+mn-ea"/>
                <a:cs typeface="+mn-cs"/>
              </a:rPr>
              <a:t> Peoples, </a:t>
            </a:r>
            <a:r>
              <a:rPr lang="fr-FR" sz="1200" kern="1200" dirty="0" err="1">
                <a:solidFill>
                  <a:schemeClr val="tx1"/>
                </a:solidFill>
                <a:effectLst/>
                <a:latin typeface="Arial"/>
                <a:ea typeface="+mn-ea"/>
                <a:cs typeface="+mn-cs"/>
              </a:rPr>
              <a:t>small-scale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producers</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low-income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households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children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elderly</a:t>
            </a:r>
            <a:r>
              <a:rPr lang="fr-FR" sz="1200" kern="1200" dirty="0">
                <a:solidFill>
                  <a:schemeClr val="tx1"/>
                </a:solidFill>
                <a:effectLst/>
                <a:latin typeface="Arial"/>
                <a:ea typeface="+mn-ea"/>
                <a:cs typeface="+mn-cs"/>
              </a:rPr>
              <a:t> people and </a:t>
            </a:r>
            <a:r>
              <a:rPr lang="fr-FR" sz="1200" kern="1200" dirty="0" err="1">
                <a:solidFill>
                  <a:schemeClr val="tx1"/>
                </a:solidFill>
                <a:effectLst/>
                <a:latin typeface="Arial"/>
                <a:ea typeface="+mn-ea"/>
                <a:cs typeface="+mn-cs"/>
              </a:rPr>
              <a:t>pregnant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women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particularly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impacted</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Roughly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half</a:t>
            </a:r>
            <a:r>
              <a:rPr lang="fr-FR" sz="1200" kern="1200" dirty="0">
                <a:solidFill>
                  <a:schemeClr val="tx1"/>
                </a:solidFill>
                <a:effectLst/>
                <a:latin typeface="Arial"/>
                <a:ea typeface="+mn-ea"/>
                <a:cs typeface="+mn-cs"/>
              </a:rPr>
              <a:t> of the </a:t>
            </a:r>
            <a:r>
              <a:rPr lang="fr-FR" sz="1200" kern="1200" dirty="0" err="1">
                <a:solidFill>
                  <a:schemeClr val="tx1"/>
                </a:solidFill>
                <a:effectLst/>
                <a:latin typeface="Arial"/>
                <a:ea typeface="+mn-ea"/>
                <a:cs typeface="+mn-cs"/>
              </a:rPr>
              <a:t>world’s</a:t>
            </a:r>
            <a:r>
              <a:rPr lang="fr-FR" sz="1200" kern="1200" dirty="0">
                <a:solidFill>
                  <a:schemeClr val="tx1"/>
                </a:solidFill>
                <a:effectLst/>
                <a:latin typeface="Arial"/>
                <a:ea typeface="+mn-ea"/>
                <a:cs typeface="+mn-cs"/>
              </a:rPr>
              <a:t> population </a:t>
            </a:r>
            <a:r>
              <a:rPr lang="fr-FR" sz="1200" kern="1200" dirty="0" err="1">
                <a:solidFill>
                  <a:schemeClr val="tx1"/>
                </a:solidFill>
                <a:effectLst/>
                <a:latin typeface="Arial"/>
                <a:ea typeface="+mn-ea"/>
                <a:cs typeface="+mn-cs"/>
              </a:rPr>
              <a:t>currently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experience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severe</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scarcity</a:t>
            </a:r>
            <a:r>
              <a:rPr lang="fr-FR" sz="1200" kern="1200" dirty="0">
                <a:solidFill>
                  <a:schemeClr val="tx1"/>
                </a:solidFill>
                <a:effectLst/>
                <a:latin typeface="Arial"/>
                <a:ea typeface="+mn-ea"/>
                <a:cs typeface="+mn-cs"/>
              </a:rPr>
              <a:t> for at least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part of the </a:t>
            </a:r>
            <a:r>
              <a:rPr lang="fr-FR" sz="1200" kern="1200" dirty="0" err="1">
                <a:solidFill>
                  <a:schemeClr val="tx1"/>
                </a:solidFill>
                <a:effectLst/>
                <a:latin typeface="Arial"/>
                <a:ea typeface="+mn-ea"/>
                <a:cs typeface="+mn-cs"/>
              </a:rPr>
              <a:t>year</a:t>
            </a:r>
            <a:r>
              <a:rPr lang="fr-FR" sz="1200" kern="1200" dirty="0">
                <a:solidFill>
                  <a:schemeClr val="tx1"/>
                </a:solidFill>
                <a:effectLst/>
                <a:latin typeface="Arial"/>
                <a:ea typeface="+mn-ea"/>
                <a:cs typeface="+mn-cs"/>
              </a:rPr>
              <a:t> due to </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and non-</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drivers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38</a:t>
            </a:fld>
            <a:endParaRPr lang="en-US" dirty="0"/>
          </a:p>
        </p:txBody>
      </p:sp>
    </p:spTree>
    <p:extLst>
      <p:ext uri="{BB962C8B-B14F-4D97-AF65-F5344CB8AC3E}">
        <p14:creationId xmlns:p14="http://schemas.microsoft.com/office/powerpoint/2010/main" val="2561926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a:t>
            </a:r>
            <a:r>
              <a:rPr lang="fr-FR" sz="1200" kern="1200" dirty="0" err="1">
                <a:solidFill>
                  <a:schemeClr val="tx1"/>
                </a:solidFill>
                <a:effectLst/>
                <a:latin typeface="Arial"/>
                <a:ea typeface="+mn-ea"/>
                <a:cs typeface="+mn-cs"/>
              </a:rPr>
              <a:t>including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frequency</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intensity</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extremes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and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hindering</a:t>
            </a:r>
            <a:r>
              <a:rPr lang="fr-FR" sz="1200" kern="1200" dirty="0">
                <a:solidFill>
                  <a:schemeClr val="tx1"/>
                </a:solidFill>
                <a:effectLst/>
                <a:latin typeface="Arial"/>
                <a:ea typeface="+mn-ea"/>
                <a:cs typeface="+mn-cs"/>
              </a:rPr>
              <a:t> efforts to </a:t>
            </a:r>
            <a:r>
              <a:rPr lang="fr-FR" sz="1200" kern="1200" dirty="0" err="1">
                <a:solidFill>
                  <a:schemeClr val="tx1"/>
                </a:solidFill>
                <a:effectLst/>
                <a:latin typeface="Arial"/>
                <a:ea typeface="+mn-ea"/>
                <a:cs typeface="+mn-cs"/>
              </a:rPr>
              <a:t>meet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Sustainable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Development</a:t>
            </a:r>
            <a:r>
              <a:rPr lang="fr-FR" sz="1200" kern="1200" dirty="0">
                <a:solidFill>
                  <a:schemeClr val="tx1"/>
                </a:solidFill>
                <a:effectLst/>
                <a:latin typeface="Arial"/>
                <a:ea typeface="+mn-ea"/>
                <a:cs typeface="+mn-cs"/>
              </a:rPr>
              <a:t> Goals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Although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overall</a:t>
            </a:r>
            <a:r>
              <a:rPr lang="fr-FR" sz="1200" kern="1200" dirty="0">
                <a:solidFill>
                  <a:schemeClr val="tx1"/>
                </a:solidFill>
                <a:effectLst/>
                <a:latin typeface="Arial"/>
                <a:ea typeface="+mn-ea"/>
                <a:cs typeface="+mn-cs"/>
              </a:rPr>
              <a:t> agricultural </a:t>
            </a:r>
            <a:r>
              <a:rPr lang="fr-FR" sz="1200" kern="1200" dirty="0" err="1">
                <a:solidFill>
                  <a:schemeClr val="tx1"/>
                </a:solidFill>
                <a:effectLst/>
                <a:latin typeface="Arial"/>
                <a:ea typeface="+mn-ea"/>
                <a:cs typeface="+mn-cs"/>
              </a:rPr>
              <a:t>productivity</a:t>
            </a:r>
            <a:r>
              <a:rPr lang="fr-FR" sz="1200" kern="1200" dirty="0">
                <a:solidFill>
                  <a:schemeClr val="tx1"/>
                </a:solidFill>
                <a:effectLst/>
                <a:latin typeface="Arial"/>
                <a:ea typeface="+mn-ea"/>
                <a:cs typeface="+mn-cs"/>
              </a:rPr>
              <a:t> has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has </a:t>
            </a:r>
            <a:r>
              <a:rPr lang="fr-FR" sz="1200" kern="1200" dirty="0" err="1">
                <a:solidFill>
                  <a:schemeClr val="tx1"/>
                </a:solidFill>
                <a:effectLst/>
                <a:latin typeface="Arial"/>
                <a:ea typeface="+mn-ea"/>
                <a:cs typeface="+mn-cs"/>
              </a:rPr>
              <a:t>slowed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this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growth</a:t>
            </a:r>
            <a:r>
              <a:rPr lang="fr-FR" sz="1200" kern="1200" dirty="0">
                <a:solidFill>
                  <a:schemeClr val="tx1"/>
                </a:solidFill>
                <a:effectLst/>
                <a:latin typeface="Arial"/>
                <a:ea typeface="+mn-ea"/>
                <a:cs typeface="+mn-cs"/>
              </a:rPr>
              <a:t> over the </a:t>
            </a:r>
            <a:r>
              <a:rPr lang="fr-FR" sz="1200" kern="1200" dirty="0" err="1">
                <a:solidFill>
                  <a:schemeClr val="tx1"/>
                </a:solidFill>
                <a:effectLst/>
                <a:latin typeface="Arial"/>
                <a:ea typeface="+mn-ea"/>
                <a:cs typeface="+mn-cs"/>
              </a:rPr>
              <a:t>past</a:t>
            </a:r>
            <a:r>
              <a:rPr lang="fr-FR" sz="1200" kern="1200" dirty="0">
                <a:solidFill>
                  <a:schemeClr val="tx1"/>
                </a:solidFill>
                <a:effectLst/>
                <a:latin typeface="Arial"/>
                <a:ea typeface="+mn-ea"/>
                <a:cs typeface="+mn-cs"/>
              </a:rPr>
              <a:t> 50 </a:t>
            </a:r>
            <a:r>
              <a:rPr lang="fr-FR" sz="1200" kern="1200" dirty="0" err="1">
                <a:solidFill>
                  <a:schemeClr val="tx1"/>
                </a:solidFill>
                <a:effectLst/>
                <a:latin typeface="Arial"/>
                <a:ea typeface="+mn-ea"/>
                <a:cs typeface="+mn-cs"/>
              </a:rPr>
              <a:t>years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globally</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related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negative</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were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mainly</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mid</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a:t>
            </a:r>
            <a:r>
              <a:rPr lang="fr-FR" sz="1200" kern="1200" dirty="0">
                <a:solidFill>
                  <a:schemeClr val="tx1"/>
                </a:solidFill>
                <a:effectLst/>
                <a:latin typeface="Arial"/>
                <a:ea typeface="+mn-ea"/>
                <a:cs typeface="+mn-cs"/>
              </a:rPr>
              <a:t>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but positive impacts </a:t>
            </a:r>
            <a:r>
              <a:rPr lang="fr-FR" sz="1200" kern="1200" dirty="0" err="1">
                <a:solidFill>
                  <a:schemeClr val="tx1"/>
                </a:solidFill>
                <a:effectLst/>
                <a:latin typeface="Arial"/>
                <a:ea typeface="+mn-ea"/>
                <a:cs typeface="+mn-cs"/>
              </a:rPr>
              <a:t>occurred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high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warming</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acidification have </a:t>
            </a:r>
            <a:r>
              <a:rPr lang="fr-FR" sz="1200" kern="1200" dirty="0" err="1">
                <a:solidFill>
                  <a:schemeClr val="tx1"/>
                </a:solidFill>
                <a:effectLst/>
                <a:latin typeface="Arial"/>
                <a:ea typeface="+mn-ea"/>
                <a:cs typeface="+mn-cs"/>
              </a:rPr>
              <a:t>adversely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affected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t>
            </a:r>
            <a:r>
              <a:rPr lang="fr-FR" sz="1200" kern="1200" dirty="0" err="1">
                <a:solidFill>
                  <a:schemeClr val="tx1"/>
                </a:solidFill>
                <a:effectLst/>
                <a:latin typeface="Arial"/>
                <a:ea typeface="+mn-ea"/>
                <a:cs typeface="+mn-cs"/>
              </a:rPr>
              <a:t>from</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shellfish</a:t>
            </a:r>
            <a:r>
              <a:rPr lang="fr-FR" sz="1200" kern="1200" dirty="0">
                <a:solidFill>
                  <a:schemeClr val="tx1"/>
                </a:solidFill>
                <a:effectLst/>
                <a:latin typeface="Arial"/>
                <a:ea typeface="+mn-ea"/>
                <a:cs typeface="+mn-cs"/>
              </a:rPr>
              <a:t> aquaculture and </a:t>
            </a:r>
            <a:r>
              <a:rPr lang="fr-FR" sz="1200" kern="1200" dirty="0" err="1">
                <a:solidFill>
                  <a:schemeClr val="tx1"/>
                </a:solidFill>
                <a:effectLst/>
                <a:latin typeface="Arial"/>
                <a:ea typeface="+mn-ea"/>
                <a:cs typeface="+mn-cs"/>
              </a:rPr>
              <a:t>fisheries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oceanic</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weather</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extreme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events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exposed</a:t>
            </a:r>
            <a:r>
              <a:rPr lang="fr-FR" sz="1200" kern="1200" dirty="0">
                <a:solidFill>
                  <a:schemeClr val="tx1"/>
                </a:solidFill>
                <a:effectLst/>
                <a:latin typeface="Arial"/>
                <a:ea typeface="+mn-ea"/>
                <a:cs typeface="+mn-cs"/>
              </a:rPr>
              <a:t> millions of people to acute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insecurity30 and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the </a:t>
            </a:r>
            <a:r>
              <a:rPr lang="fr-FR" sz="1200" kern="1200" dirty="0" err="1">
                <a:solidFill>
                  <a:schemeClr val="tx1"/>
                </a:solidFill>
                <a:effectLst/>
                <a:latin typeface="Arial"/>
                <a:ea typeface="+mn-ea"/>
                <a:cs typeface="+mn-cs"/>
              </a:rPr>
              <a:t>largest</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observed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locations and/or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Africa</a:t>
            </a:r>
            <a:r>
              <a:rPr lang="fr-FR" sz="1200" kern="1200" dirty="0">
                <a:solidFill>
                  <a:schemeClr val="tx1"/>
                </a:solidFill>
                <a:effectLst/>
                <a:latin typeface="Arial"/>
                <a:ea typeface="+mn-ea"/>
                <a:cs typeface="+mn-cs"/>
              </a:rPr>
              <a:t>, Asia, Central and South </a:t>
            </a:r>
            <a:r>
              <a:rPr lang="fr-FR" sz="1200" kern="1200" dirty="0" err="1">
                <a:solidFill>
                  <a:schemeClr val="tx1"/>
                </a:solidFill>
                <a:effectLst/>
                <a:latin typeface="Arial"/>
                <a:ea typeface="+mn-ea"/>
                <a:cs typeface="+mn-cs"/>
              </a:rPr>
              <a:t>America</a:t>
            </a:r>
            <a:r>
              <a:rPr lang="fr-FR" sz="1200" kern="1200" dirty="0">
                <a:solidFill>
                  <a:schemeClr val="tx1"/>
                </a:solidFill>
                <a:effectLst/>
                <a:latin typeface="Arial"/>
                <a:ea typeface="+mn-ea"/>
                <a:cs typeface="+mn-cs"/>
              </a:rPr>
              <a:t>, Small </a:t>
            </a:r>
            <a:r>
              <a:rPr lang="fr-FR" sz="1200" kern="1200" dirty="0" err="1">
                <a:solidFill>
                  <a:schemeClr val="tx1"/>
                </a:solidFill>
                <a:effectLst/>
                <a:latin typeface="Arial"/>
                <a:ea typeface="+mn-ea"/>
                <a:cs typeface="+mn-cs"/>
              </a:rPr>
              <a:t>Islands</a:t>
            </a:r>
            <a:r>
              <a:rPr lang="fr-FR" sz="1200" kern="1200" dirty="0">
                <a:solidFill>
                  <a:schemeClr val="tx1"/>
                </a:solidFill>
                <a:effectLst/>
                <a:latin typeface="Arial"/>
                <a:ea typeface="+mn-ea"/>
                <a:cs typeface="+mn-cs"/>
              </a:rPr>
              <a:t> and the </a:t>
            </a:r>
            <a:r>
              <a:rPr lang="fr-FR" sz="1200" kern="1200" dirty="0" err="1">
                <a:solidFill>
                  <a:schemeClr val="tx1"/>
                </a:solidFill>
                <a:effectLst/>
                <a:latin typeface="Arial"/>
                <a:ea typeface="+mn-ea"/>
                <a:cs typeface="+mn-cs"/>
              </a:rPr>
              <a:t>Arctic</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Jointly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sudden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losses</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and </a:t>
            </a:r>
            <a:r>
              <a:rPr lang="fr-FR" sz="1200" kern="1200" dirty="0" err="1">
                <a:solidFill>
                  <a:schemeClr val="tx1"/>
                </a:solidFill>
                <a:effectLst/>
                <a:latin typeface="Arial"/>
                <a:ea typeface="+mn-ea"/>
                <a:cs typeface="+mn-cs"/>
              </a:rPr>
              <a:t>access</a:t>
            </a:r>
            <a:r>
              <a:rPr lang="fr-FR" sz="1200" kern="1200" dirty="0">
                <a:solidFill>
                  <a:schemeClr val="tx1"/>
                </a:solidFill>
                <a:effectLst/>
                <a:latin typeface="Arial"/>
                <a:ea typeface="+mn-ea"/>
                <a:cs typeface="+mn-cs"/>
              </a:rPr>
              <a:t> to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compounded</a:t>
            </a:r>
            <a:r>
              <a:rPr lang="fr-FR" sz="1200" kern="1200" dirty="0">
                <a:solidFill>
                  <a:schemeClr val="tx1"/>
                </a:solidFill>
                <a:effectLst/>
                <a:latin typeface="Arial"/>
                <a:ea typeface="+mn-ea"/>
                <a:cs typeface="+mn-cs"/>
              </a:rPr>
              <a:t> by </a:t>
            </a:r>
            <a:r>
              <a:rPr lang="fr-FR" sz="1200" kern="1200" dirty="0" err="1">
                <a:solidFill>
                  <a:schemeClr val="tx1"/>
                </a:solidFill>
                <a:effectLst/>
                <a:latin typeface="Arial"/>
                <a:ea typeface="+mn-ea"/>
                <a:cs typeface="+mn-cs"/>
              </a:rPr>
              <a:t>decreased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diversity</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malnutrition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especially</a:t>
            </a:r>
            <a:r>
              <a:rPr lang="fr-FR" sz="1200" kern="1200" dirty="0">
                <a:solidFill>
                  <a:schemeClr val="tx1"/>
                </a:solidFill>
                <a:effectLst/>
                <a:latin typeface="Arial"/>
                <a:ea typeface="+mn-ea"/>
                <a:cs typeface="+mn-cs"/>
              </a:rPr>
              <a:t> for </a:t>
            </a:r>
            <a:r>
              <a:rPr lang="fr-FR" sz="1200" kern="1200" dirty="0" err="1">
                <a:solidFill>
                  <a:schemeClr val="tx1"/>
                </a:solidFill>
                <a:effectLst/>
                <a:latin typeface="Arial"/>
                <a:ea typeface="+mn-ea"/>
                <a:cs typeface="+mn-cs"/>
              </a:rPr>
              <a:t>Indigenous</a:t>
            </a:r>
            <a:r>
              <a:rPr lang="fr-FR" sz="1200" kern="1200" dirty="0">
                <a:solidFill>
                  <a:schemeClr val="tx1"/>
                </a:solidFill>
                <a:effectLst/>
                <a:latin typeface="Arial"/>
                <a:ea typeface="+mn-ea"/>
                <a:cs typeface="+mn-cs"/>
              </a:rPr>
              <a:t> Peoples, </a:t>
            </a:r>
            <a:r>
              <a:rPr lang="fr-FR" sz="1200" kern="1200" dirty="0" err="1">
                <a:solidFill>
                  <a:schemeClr val="tx1"/>
                </a:solidFill>
                <a:effectLst/>
                <a:latin typeface="Arial"/>
                <a:ea typeface="+mn-ea"/>
                <a:cs typeface="+mn-cs"/>
              </a:rPr>
              <a:t>small-scale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producers</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low-income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households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children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elderly</a:t>
            </a:r>
            <a:r>
              <a:rPr lang="fr-FR" sz="1200" kern="1200" dirty="0">
                <a:solidFill>
                  <a:schemeClr val="tx1"/>
                </a:solidFill>
                <a:effectLst/>
                <a:latin typeface="Arial"/>
                <a:ea typeface="+mn-ea"/>
                <a:cs typeface="+mn-cs"/>
              </a:rPr>
              <a:t> people and </a:t>
            </a:r>
            <a:r>
              <a:rPr lang="fr-FR" sz="1200" kern="1200" dirty="0" err="1">
                <a:solidFill>
                  <a:schemeClr val="tx1"/>
                </a:solidFill>
                <a:effectLst/>
                <a:latin typeface="Arial"/>
                <a:ea typeface="+mn-ea"/>
                <a:cs typeface="+mn-cs"/>
              </a:rPr>
              <a:t>pregnant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women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particularly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impacted</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Roughly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half</a:t>
            </a:r>
            <a:r>
              <a:rPr lang="fr-FR" sz="1200" kern="1200" dirty="0">
                <a:solidFill>
                  <a:schemeClr val="tx1"/>
                </a:solidFill>
                <a:effectLst/>
                <a:latin typeface="Arial"/>
                <a:ea typeface="+mn-ea"/>
                <a:cs typeface="+mn-cs"/>
              </a:rPr>
              <a:t> of the </a:t>
            </a:r>
            <a:r>
              <a:rPr lang="fr-FR" sz="1200" kern="1200" dirty="0" err="1">
                <a:solidFill>
                  <a:schemeClr val="tx1"/>
                </a:solidFill>
                <a:effectLst/>
                <a:latin typeface="Arial"/>
                <a:ea typeface="+mn-ea"/>
                <a:cs typeface="+mn-cs"/>
              </a:rPr>
              <a:t>world’s</a:t>
            </a:r>
            <a:r>
              <a:rPr lang="fr-FR" sz="1200" kern="1200" dirty="0">
                <a:solidFill>
                  <a:schemeClr val="tx1"/>
                </a:solidFill>
                <a:effectLst/>
                <a:latin typeface="Arial"/>
                <a:ea typeface="+mn-ea"/>
                <a:cs typeface="+mn-cs"/>
              </a:rPr>
              <a:t> population </a:t>
            </a:r>
            <a:r>
              <a:rPr lang="fr-FR" sz="1200" kern="1200" dirty="0" err="1">
                <a:solidFill>
                  <a:schemeClr val="tx1"/>
                </a:solidFill>
                <a:effectLst/>
                <a:latin typeface="Arial"/>
                <a:ea typeface="+mn-ea"/>
                <a:cs typeface="+mn-cs"/>
              </a:rPr>
              <a:t>currently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experience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severe</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scarcity</a:t>
            </a:r>
            <a:r>
              <a:rPr lang="fr-FR" sz="1200" kern="1200" dirty="0">
                <a:solidFill>
                  <a:schemeClr val="tx1"/>
                </a:solidFill>
                <a:effectLst/>
                <a:latin typeface="Arial"/>
                <a:ea typeface="+mn-ea"/>
                <a:cs typeface="+mn-cs"/>
              </a:rPr>
              <a:t> for at least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part of the </a:t>
            </a:r>
            <a:r>
              <a:rPr lang="fr-FR" sz="1200" kern="1200" dirty="0" err="1">
                <a:solidFill>
                  <a:schemeClr val="tx1"/>
                </a:solidFill>
                <a:effectLst/>
                <a:latin typeface="Arial"/>
                <a:ea typeface="+mn-ea"/>
                <a:cs typeface="+mn-cs"/>
              </a:rPr>
              <a:t>year</a:t>
            </a:r>
            <a:r>
              <a:rPr lang="fr-FR" sz="1200" kern="1200" dirty="0">
                <a:solidFill>
                  <a:schemeClr val="tx1"/>
                </a:solidFill>
                <a:effectLst/>
                <a:latin typeface="Arial"/>
                <a:ea typeface="+mn-ea"/>
                <a:cs typeface="+mn-cs"/>
              </a:rPr>
              <a:t> due to </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and non-</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drivers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39</a:t>
            </a:fld>
            <a:endParaRPr lang="en-US" dirty="0"/>
          </a:p>
        </p:txBody>
      </p:sp>
    </p:spTree>
    <p:extLst>
      <p:ext uri="{BB962C8B-B14F-4D97-AF65-F5344CB8AC3E}">
        <p14:creationId xmlns:p14="http://schemas.microsoft.com/office/powerpoint/2010/main" val="60466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To understand this </a:t>
            </a:r>
            <a:r>
              <a:rPr lang="en-GB" baseline="0" dirty="0" err="1"/>
              <a:t>coconstruction</a:t>
            </a:r>
            <a:r>
              <a:rPr lang="en-GB" baseline="0" dirty="0"/>
              <a:t> at the interface of science and policy, we need to come back to the </a:t>
            </a:r>
            <a:r>
              <a:rPr lang="en-GB" baseline="0" dirty="0" err="1"/>
              <a:t>proces</a:t>
            </a:r>
            <a:r>
              <a:rPr lang="en-GB" baseline="0" dirty="0"/>
              <a:t> to product such IPCC report. You see in red all the steps with intervention of </a:t>
            </a:r>
            <a:r>
              <a:rPr lang="en-GB" baseline="0" dirty="0" err="1"/>
              <a:t>governements</a:t>
            </a:r>
            <a:r>
              <a:rPr lang="en-GB" baseline="0" dirty="0"/>
              <a:t> through their delegates.</a:t>
            </a:r>
          </a:p>
          <a:p>
            <a:r>
              <a:rPr lang="en-GB" baseline="0" dirty="0"/>
              <a:t>For example, at the beginning of the process, they agree on the outline of the chapters which is something very important as for example some countries refused to incorporate “nationally determined contribution” which are the </a:t>
            </a:r>
            <a:r>
              <a:rPr lang="en-GB" baseline="0" dirty="0" err="1"/>
              <a:t>volontay</a:t>
            </a:r>
            <a:r>
              <a:rPr lang="en-GB" baseline="0" dirty="0"/>
              <a:t> </a:t>
            </a:r>
            <a:r>
              <a:rPr lang="en-GB" baseline="0" dirty="0" err="1"/>
              <a:t>comitments</a:t>
            </a:r>
            <a:r>
              <a:rPr lang="en-GB" baseline="0" dirty="0"/>
              <a:t> planned by the Paris </a:t>
            </a:r>
            <a:r>
              <a:rPr lang="en-GB" baseline="0" dirty="0" err="1"/>
              <a:t>agreemen</a:t>
            </a:r>
            <a:r>
              <a:rPr lang="en-GB" baseline="0" dirty="0"/>
              <a:t> arguing it was too prescriptive t in the the SR1.5 and limited it to a more vague formulation.</a:t>
            </a:r>
          </a:p>
          <a:p>
            <a:r>
              <a:rPr lang="en-GB" baseline="0" dirty="0"/>
              <a:t>They have the opportunity to comment intermediate draft and we as authors have the obligation not only to consider them but also to answer each of them</a:t>
            </a:r>
          </a:p>
          <a:p>
            <a:endParaRPr lang="en-GB" baseline="0" dirty="0"/>
          </a:p>
          <a:p>
            <a:r>
              <a:rPr lang="en-GB" baseline="0" dirty="0"/>
              <a:t>and Finally the approve line by line the SPM.</a:t>
            </a:r>
          </a:p>
          <a:p>
            <a:r>
              <a:rPr lang="en-GB" baseline="0" dirty="0"/>
              <a:t>The full process takes about 3 years.</a:t>
            </a:r>
          </a:p>
          <a:p>
            <a:endParaRPr lang="en-GB" baseline="0" dirty="0"/>
          </a:p>
          <a:p>
            <a:r>
              <a:rPr lang="en-GB" baseline="0" dirty="0"/>
              <a:t>An important aspect of these report is the traceability of each statement and the </a:t>
            </a:r>
            <a:r>
              <a:rPr lang="en-GB" baseline="0" dirty="0" err="1"/>
              <a:t>caracterisation</a:t>
            </a:r>
            <a:r>
              <a:rPr lang="en-GB" baseline="0" dirty="0"/>
              <a:t> of the confidence level.</a:t>
            </a:r>
            <a:endParaRPr lang="en-GB" dirty="0"/>
          </a:p>
        </p:txBody>
      </p:sp>
      <p:sp>
        <p:nvSpPr>
          <p:cNvPr id="4" name="Slide Number Placeholder 3"/>
          <p:cNvSpPr>
            <a:spLocks noGrp="1"/>
          </p:cNvSpPr>
          <p:nvPr>
            <p:ph type="sldNum" sz="quarter" idx="10"/>
          </p:nvPr>
        </p:nvSpPr>
        <p:spPr/>
        <p:txBody>
          <a:bodyPr/>
          <a:lstStyle/>
          <a:p>
            <a:pPr>
              <a:defRPr/>
            </a:pPr>
            <a:fld id="{912BF71E-2C3B-4EA3-A367-76EBB274A78B}" type="slidenum">
              <a:rPr lang="en-US" altLang="en-US" smtClean="0">
                <a:solidFill>
                  <a:srgbClr val="000000"/>
                </a:solidFill>
              </a:rPr>
              <a:pPr>
                <a:defRPr/>
              </a:pPr>
              <a:t>4</a:t>
            </a:fld>
            <a:endParaRPr lang="en-US" altLang="en-US">
              <a:solidFill>
                <a:srgbClr val="000000"/>
              </a:solidFill>
            </a:endParaRPr>
          </a:p>
        </p:txBody>
      </p:sp>
    </p:spTree>
    <p:extLst>
      <p:ext uri="{BB962C8B-B14F-4D97-AF65-F5344CB8AC3E}">
        <p14:creationId xmlns:p14="http://schemas.microsoft.com/office/powerpoint/2010/main" val="4199505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a:t>
            </a:r>
            <a:r>
              <a:rPr lang="fr-FR" sz="1200" kern="1200" dirty="0" err="1">
                <a:solidFill>
                  <a:schemeClr val="tx1"/>
                </a:solidFill>
                <a:effectLst/>
                <a:latin typeface="Arial"/>
                <a:ea typeface="+mn-ea"/>
                <a:cs typeface="+mn-cs"/>
              </a:rPr>
              <a:t>including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frequency</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intensity</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extremes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and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hindering</a:t>
            </a:r>
            <a:r>
              <a:rPr lang="fr-FR" sz="1200" kern="1200" dirty="0">
                <a:solidFill>
                  <a:schemeClr val="tx1"/>
                </a:solidFill>
                <a:effectLst/>
                <a:latin typeface="Arial"/>
                <a:ea typeface="+mn-ea"/>
                <a:cs typeface="+mn-cs"/>
              </a:rPr>
              <a:t> efforts to </a:t>
            </a:r>
            <a:r>
              <a:rPr lang="fr-FR" sz="1200" kern="1200" dirty="0" err="1">
                <a:solidFill>
                  <a:schemeClr val="tx1"/>
                </a:solidFill>
                <a:effectLst/>
                <a:latin typeface="Arial"/>
                <a:ea typeface="+mn-ea"/>
                <a:cs typeface="+mn-cs"/>
              </a:rPr>
              <a:t>meet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Sustainable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Development</a:t>
            </a:r>
            <a:r>
              <a:rPr lang="fr-FR" sz="1200" kern="1200" dirty="0">
                <a:solidFill>
                  <a:schemeClr val="tx1"/>
                </a:solidFill>
                <a:effectLst/>
                <a:latin typeface="Arial"/>
                <a:ea typeface="+mn-ea"/>
                <a:cs typeface="+mn-cs"/>
              </a:rPr>
              <a:t> Goals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Although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overall</a:t>
            </a:r>
            <a:r>
              <a:rPr lang="fr-FR" sz="1200" kern="1200" dirty="0">
                <a:solidFill>
                  <a:schemeClr val="tx1"/>
                </a:solidFill>
                <a:effectLst/>
                <a:latin typeface="Arial"/>
                <a:ea typeface="+mn-ea"/>
                <a:cs typeface="+mn-cs"/>
              </a:rPr>
              <a:t> agricultural </a:t>
            </a:r>
            <a:r>
              <a:rPr lang="fr-FR" sz="1200" kern="1200" dirty="0" err="1">
                <a:solidFill>
                  <a:schemeClr val="tx1"/>
                </a:solidFill>
                <a:effectLst/>
                <a:latin typeface="Arial"/>
                <a:ea typeface="+mn-ea"/>
                <a:cs typeface="+mn-cs"/>
              </a:rPr>
              <a:t>productivity</a:t>
            </a:r>
            <a:r>
              <a:rPr lang="fr-FR" sz="1200" kern="1200" dirty="0">
                <a:solidFill>
                  <a:schemeClr val="tx1"/>
                </a:solidFill>
                <a:effectLst/>
                <a:latin typeface="Arial"/>
                <a:ea typeface="+mn-ea"/>
                <a:cs typeface="+mn-cs"/>
              </a:rPr>
              <a:t> has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change has </a:t>
            </a:r>
            <a:r>
              <a:rPr lang="fr-FR" sz="1200" kern="1200" dirty="0" err="1">
                <a:solidFill>
                  <a:schemeClr val="tx1"/>
                </a:solidFill>
                <a:effectLst/>
                <a:latin typeface="Arial"/>
                <a:ea typeface="+mn-ea"/>
                <a:cs typeface="+mn-cs"/>
              </a:rPr>
              <a:t>slowed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this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growth</a:t>
            </a:r>
            <a:r>
              <a:rPr lang="fr-FR" sz="1200" kern="1200" dirty="0">
                <a:solidFill>
                  <a:schemeClr val="tx1"/>
                </a:solidFill>
                <a:effectLst/>
                <a:latin typeface="Arial"/>
                <a:ea typeface="+mn-ea"/>
                <a:cs typeface="+mn-cs"/>
              </a:rPr>
              <a:t> over the </a:t>
            </a:r>
            <a:r>
              <a:rPr lang="fr-FR" sz="1200" kern="1200" dirty="0" err="1">
                <a:solidFill>
                  <a:schemeClr val="tx1"/>
                </a:solidFill>
                <a:effectLst/>
                <a:latin typeface="Arial"/>
                <a:ea typeface="+mn-ea"/>
                <a:cs typeface="+mn-cs"/>
              </a:rPr>
              <a:t>past</a:t>
            </a:r>
            <a:r>
              <a:rPr lang="fr-FR" sz="1200" kern="1200" dirty="0">
                <a:solidFill>
                  <a:schemeClr val="tx1"/>
                </a:solidFill>
                <a:effectLst/>
                <a:latin typeface="Arial"/>
                <a:ea typeface="+mn-ea"/>
                <a:cs typeface="+mn-cs"/>
              </a:rPr>
              <a:t> 50 </a:t>
            </a:r>
            <a:r>
              <a:rPr lang="fr-FR" sz="1200" kern="1200" dirty="0" err="1">
                <a:solidFill>
                  <a:schemeClr val="tx1"/>
                </a:solidFill>
                <a:effectLst/>
                <a:latin typeface="Arial"/>
                <a:ea typeface="+mn-ea"/>
                <a:cs typeface="+mn-cs"/>
              </a:rPr>
              <a:t>years</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globally</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related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negative</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were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mainly</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mid</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a:t>
            </a:r>
            <a:r>
              <a:rPr lang="fr-FR" sz="1200" kern="1200" dirty="0">
                <a:solidFill>
                  <a:schemeClr val="tx1"/>
                </a:solidFill>
                <a:effectLst/>
                <a:latin typeface="Arial"/>
                <a:ea typeface="+mn-ea"/>
                <a:cs typeface="+mn-cs"/>
              </a:rPr>
              <a:t>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but positive impacts </a:t>
            </a:r>
            <a:r>
              <a:rPr lang="fr-FR" sz="1200" kern="1200" dirty="0" err="1">
                <a:solidFill>
                  <a:schemeClr val="tx1"/>
                </a:solidFill>
                <a:effectLst/>
                <a:latin typeface="Arial"/>
                <a:ea typeface="+mn-ea"/>
                <a:cs typeface="+mn-cs"/>
              </a:rPr>
              <a:t>occurred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high latitude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warming</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ocean</a:t>
            </a:r>
            <a:r>
              <a:rPr lang="fr-FR" sz="1200" kern="1200" dirty="0">
                <a:solidFill>
                  <a:schemeClr val="tx1"/>
                </a:solidFill>
                <a:effectLst/>
                <a:latin typeface="Arial"/>
                <a:ea typeface="+mn-ea"/>
                <a:cs typeface="+mn-cs"/>
              </a:rPr>
              <a:t> acidification have </a:t>
            </a:r>
            <a:r>
              <a:rPr lang="fr-FR" sz="1200" kern="1200" dirty="0" err="1">
                <a:solidFill>
                  <a:schemeClr val="tx1"/>
                </a:solidFill>
                <a:effectLst/>
                <a:latin typeface="Arial"/>
                <a:ea typeface="+mn-ea"/>
                <a:cs typeface="+mn-cs"/>
              </a:rPr>
              <a:t>adversely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affected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t>
            </a:r>
            <a:r>
              <a:rPr lang="fr-FR" sz="1200" kern="1200" dirty="0" err="1">
                <a:solidFill>
                  <a:schemeClr val="tx1"/>
                </a:solidFill>
                <a:effectLst/>
                <a:latin typeface="Arial"/>
                <a:ea typeface="+mn-ea"/>
                <a:cs typeface="+mn-cs"/>
              </a:rPr>
              <a:t>from</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shellfish</a:t>
            </a:r>
            <a:r>
              <a:rPr lang="fr-FR" sz="1200" kern="1200" dirty="0">
                <a:solidFill>
                  <a:schemeClr val="tx1"/>
                </a:solidFill>
                <a:effectLst/>
                <a:latin typeface="Arial"/>
                <a:ea typeface="+mn-ea"/>
                <a:cs typeface="+mn-cs"/>
              </a:rPr>
              <a:t> aquaculture and </a:t>
            </a:r>
            <a:r>
              <a:rPr lang="fr-FR" sz="1200" kern="1200" dirty="0" err="1">
                <a:solidFill>
                  <a:schemeClr val="tx1"/>
                </a:solidFill>
                <a:effectLst/>
                <a:latin typeface="Arial"/>
                <a:ea typeface="+mn-ea"/>
                <a:cs typeface="+mn-cs"/>
              </a:rPr>
              <a:t>fisheries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oceanic</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regions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Increasing</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weather</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climate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extreme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events</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exposed</a:t>
            </a:r>
            <a:r>
              <a:rPr lang="fr-FR" sz="1200" kern="1200" dirty="0">
                <a:solidFill>
                  <a:schemeClr val="tx1"/>
                </a:solidFill>
                <a:effectLst/>
                <a:latin typeface="Arial"/>
                <a:ea typeface="+mn-ea"/>
                <a:cs typeface="+mn-cs"/>
              </a:rPr>
              <a:t> millions of people to acute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insecurity30 and </a:t>
            </a:r>
            <a:r>
              <a:rPr lang="fr-FR" sz="1200" kern="1200" dirty="0" err="1">
                <a:solidFill>
                  <a:schemeClr val="tx1"/>
                </a:solidFill>
                <a:effectLst/>
                <a:latin typeface="Arial"/>
                <a:ea typeface="+mn-ea"/>
                <a:cs typeface="+mn-cs"/>
              </a:rPr>
              <a:t>reduced</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security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the </a:t>
            </a:r>
            <a:r>
              <a:rPr lang="fr-FR" sz="1200" kern="1200" dirty="0" err="1">
                <a:solidFill>
                  <a:schemeClr val="tx1"/>
                </a:solidFill>
                <a:effectLst/>
                <a:latin typeface="Arial"/>
                <a:ea typeface="+mn-ea"/>
                <a:cs typeface="+mn-cs"/>
              </a:rPr>
              <a:t>largest</a:t>
            </a:r>
            <a:r>
              <a:rPr lang="fr-FR" sz="1200" kern="1200" dirty="0">
                <a:solidFill>
                  <a:schemeClr val="tx1"/>
                </a:solidFill>
                <a:effectLst/>
                <a:latin typeface="Arial"/>
                <a:ea typeface="+mn-ea"/>
                <a:cs typeface="+mn-cs"/>
              </a:rPr>
              <a:t> impacts </a:t>
            </a:r>
            <a:r>
              <a:rPr lang="fr-FR" sz="1200" kern="1200" dirty="0" err="1">
                <a:solidFill>
                  <a:schemeClr val="tx1"/>
                </a:solidFill>
                <a:effectLst/>
                <a:latin typeface="Arial"/>
                <a:ea typeface="+mn-ea"/>
                <a:cs typeface="+mn-cs"/>
              </a:rPr>
              <a:t>observed</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locations and/or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in </a:t>
            </a:r>
            <a:r>
              <a:rPr lang="fr-FR" sz="1200" kern="1200" dirty="0" err="1">
                <a:solidFill>
                  <a:schemeClr val="tx1"/>
                </a:solidFill>
                <a:effectLst/>
                <a:latin typeface="Arial"/>
                <a:ea typeface="+mn-ea"/>
                <a:cs typeface="+mn-cs"/>
              </a:rPr>
              <a:t>Africa</a:t>
            </a:r>
            <a:r>
              <a:rPr lang="fr-FR" sz="1200" kern="1200" dirty="0">
                <a:solidFill>
                  <a:schemeClr val="tx1"/>
                </a:solidFill>
                <a:effectLst/>
                <a:latin typeface="Arial"/>
                <a:ea typeface="+mn-ea"/>
                <a:cs typeface="+mn-cs"/>
              </a:rPr>
              <a:t>, Asia, Central and South </a:t>
            </a:r>
            <a:r>
              <a:rPr lang="fr-FR" sz="1200" kern="1200" dirty="0" err="1">
                <a:solidFill>
                  <a:schemeClr val="tx1"/>
                </a:solidFill>
                <a:effectLst/>
                <a:latin typeface="Arial"/>
                <a:ea typeface="+mn-ea"/>
                <a:cs typeface="+mn-cs"/>
              </a:rPr>
              <a:t>America</a:t>
            </a:r>
            <a:r>
              <a:rPr lang="fr-FR" sz="1200" kern="1200" dirty="0">
                <a:solidFill>
                  <a:schemeClr val="tx1"/>
                </a:solidFill>
                <a:effectLst/>
                <a:latin typeface="Arial"/>
                <a:ea typeface="+mn-ea"/>
                <a:cs typeface="+mn-cs"/>
              </a:rPr>
              <a:t>, Small </a:t>
            </a:r>
            <a:r>
              <a:rPr lang="fr-FR" sz="1200" kern="1200" dirty="0" err="1">
                <a:solidFill>
                  <a:schemeClr val="tx1"/>
                </a:solidFill>
                <a:effectLst/>
                <a:latin typeface="Arial"/>
                <a:ea typeface="+mn-ea"/>
                <a:cs typeface="+mn-cs"/>
              </a:rPr>
              <a:t>Islands</a:t>
            </a:r>
            <a:r>
              <a:rPr lang="fr-FR" sz="1200" kern="1200" dirty="0">
                <a:solidFill>
                  <a:schemeClr val="tx1"/>
                </a:solidFill>
                <a:effectLst/>
                <a:latin typeface="Arial"/>
                <a:ea typeface="+mn-ea"/>
                <a:cs typeface="+mn-cs"/>
              </a:rPr>
              <a:t> and the </a:t>
            </a:r>
            <a:r>
              <a:rPr lang="fr-FR" sz="1200" kern="1200" dirty="0" err="1">
                <a:solidFill>
                  <a:schemeClr val="tx1"/>
                </a:solidFill>
                <a:effectLst/>
                <a:latin typeface="Arial"/>
                <a:ea typeface="+mn-ea"/>
                <a:cs typeface="+mn-cs"/>
              </a:rPr>
              <a:t>Arctic</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Jointly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sudden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losses</a:t>
            </a:r>
            <a:r>
              <a:rPr lang="fr-FR" sz="1200" kern="1200" dirty="0">
                <a:solidFill>
                  <a:schemeClr val="tx1"/>
                </a:solidFill>
                <a:effectLst/>
                <a:latin typeface="Arial"/>
                <a:ea typeface="+mn-ea"/>
                <a:cs typeface="+mn-cs"/>
              </a:rPr>
              <a:t> of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production and </a:t>
            </a:r>
            <a:r>
              <a:rPr lang="fr-FR" sz="1200" kern="1200" dirty="0" err="1">
                <a:solidFill>
                  <a:schemeClr val="tx1"/>
                </a:solidFill>
                <a:effectLst/>
                <a:latin typeface="Arial"/>
                <a:ea typeface="+mn-ea"/>
                <a:cs typeface="+mn-cs"/>
              </a:rPr>
              <a:t>access</a:t>
            </a:r>
            <a:r>
              <a:rPr lang="fr-FR" sz="1200" kern="1200" dirty="0">
                <a:solidFill>
                  <a:schemeClr val="tx1"/>
                </a:solidFill>
                <a:effectLst/>
                <a:latin typeface="Arial"/>
                <a:ea typeface="+mn-ea"/>
                <a:cs typeface="+mn-cs"/>
              </a:rPr>
              <a:t> to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compounded</a:t>
            </a:r>
            <a:r>
              <a:rPr lang="fr-FR" sz="1200" kern="1200" dirty="0">
                <a:solidFill>
                  <a:schemeClr val="tx1"/>
                </a:solidFill>
                <a:effectLst/>
                <a:latin typeface="Arial"/>
                <a:ea typeface="+mn-ea"/>
                <a:cs typeface="+mn-cs"/>
              </a:rPr>
              <a:t> by </a:t>
            </a:r>
            <a:r>
              <a:rPr lang="fr-FR" sz="1200" kern="1200" dirty="0" err="1">
                <a:solidFill>
                  <a:schemeClr val="tx1"/>
                </a:solidFill>
                <a:effectLst/>
                <a:latin typeface="Arial"/>
                <a:ea typeface="+mn-ea"/>
                <a:cs typeface="+mn-cs"/>
              </a:rPr>
              <a:t>decreased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diet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diversity</a:t>
            </a:r>
            <a:r>
              <a:rPr lang="fr-FR" sz="1200" kern="1200" dirty="0">
                <a:solidFill>
                  <a:schemeClr val="tx1"/>
                </a:solidFill>
                <a:effectLst/>
                <a:latin typeface="Arial"/>
                <a:ea typeface="+mn-ea"/>
                <a:cs typeface="+mn-cs"/>
              </a:rPr>
              <a:t> have </a:t>
            </a:r>
            <a:r>
              <a:rPr lang="fr-FR" sz="1200" kern="1200" dirty="0" err="1">
                <a:solidFill>
                  <a:schemeClr val="tx1"/>
                </a:solidFill>
                <a:effectLst/>
                <a:latin typeface="Arial"/>
                <a:ea typeface="+mn-ea"/>
                <a:cs typeface="+mn-cs"/>
              </a:rPr>
              <a:t>increased</a:t>
            </a:r>
            <a:r>
              <a:rPr lang="fr-FR" sz="1200" kern="1200" dirty="0">
                <a:solidFill>
                  <a:schemeClr val="tx1"/>
                </a:solidFill>
                <a:effectLst/>
                <a:latin typeface="Arial"/>
                <a:ea typeface="+mn-ea"/>
                <a:cs typeface="+mn-cs"/>
              </a:rPr>
              <a:t> malnutrition in </a:t>
            </a:r>
            <a:r>
              <a:rPr lang="fr-FR" sz="1200" kern="1200" dirty="0" err="1">
                <a:solidFill>
                  <a:schemeClr val="tx1"/>
                </a:solidFill>
                <a:effectLst/>
                <a:latin typeface="Arial"/>
                <a:ea typeface="+mn-ea"/>
                <a:cs typeface="+mn-cs"/>
              </a:rPr>
              <a:t>many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communities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especially</a:t>
            </a:r>
            <a:r>
              <a:rPr lang="fr-FR" sz="1200" kern="1200" dirty="0">
                <a:solidFill>
                  <a:schemeClr val="tx1"/>
                </a:solidFill>
                <a:effectLst/>
                <a:latin typeface="Arial"/>
                <a:ea typeface="+mn-ea"/>
                <a:cs typeface="+mn-cs"/>
              </a:rPr>
              <a:t> for </a:t>
            </a:r>
            <a:r>
              <a:rPr lang="fr-FR" sz="1200" kern="1200" dirty="0" err="1">
                <a:solidFill>
                  <a:schemeClr val="tx1"/>
                </a:solidFill>
                <a:effectLst/>
                <a:latin typeface="Arial"/>
                <a:ea typeface="+mn-ea"/>
                <a:cs typeface="+mn-cs"/>
              </a:rPr>
              <a:t>Indigenous</a:t>
            </a:r>
            <a:r>
              <a:rPr lang="fr-FR" sz="1200" kern="1200" dirty="0">
                <a:solidFill>
                  <a:schemeClr val="tx1"/>
                </a:solidFill>
                <a:effectLst/>
                <a:latin typeface="Arial"/>
                <a:ea typeface="+mn-ea"/>
                <a:cs typeface="+mn-cs"/>
              </a:rPr>
              <a:t> Peoples, </a:t>
            </a:r>
            <a:r>
              <a:rPr lang="fr-FR" sz="1200" kern="1200" dirty="0" err="1">
                <a:solidFill>
                  <a:schemeClr val="tx1"/>
                </a:solidFill>
                <a:effectLst/>
                <a:latin typeface="Arial"/>
                <a:ea typeface="+mn-ea"/>
                <a:cs typeface="+mn-cs"/>
              </a:rPr>
              <a:t>small-scale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food</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producers</a:t>
            </a:r>
            <a:r>
              <a:rPr lang="fr-FR" sz="1200" kern="1200" dirty="0">
                <a:solidFill>
                  <a:schemeClr val="tx1"/>
                </a:solidFill>
                <a:effectLst/>
                <a:latin typeface="Arial"/>
                <a:ea typeface="+mn-ea"/>
                <a:cs typeface="+mn-cs"/>
              </a:rPr>
              <a:t> and </a:t>
            </a:r>
            <a:r>
              <a:rPr lang="fr-FR" sz="1200" kern="1200" dirty="0" err="1">
                <a:solidFill>
                  <a:schemeClr val="tx1"/>
                </a:solidFill>
                <a:effectLst/>
                <a:latin typeface="Arial"/>
                <a:ea typeface="+mn-ea"/>
                <a:cs typeface="+mn-cs"/>
              </a:rPr>
              <a:t>low-income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households</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with</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children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elderly</a:t>
            </a:r>
            <a:r>
              <a:rPr lang="fr-FR" sz="1200" kern="1200" dirty="0">
                <a:solidFill>
                  <a:schemeClr val="tx1"/>
                </a:solidFill>
                <a:effectLst/>
                <a:latin typeface="Arial"/>
                <a:ea typeface="+mn-ea"/>
                <a:cs typeface="+mn-cs"/>
              </a:rPr>
              <a:t> people and </a:t>
            </a:r>
            <a:r>
              <a:rPr lang="fr-FR" sz="1200" kern="1200" dirty="0" err="1">
                <a:solidFill>
                  <a:schemeClr val="tx1"/>
                </a:solidFill>
                <a:effectLst/>
                <a:latin typeface="Arial"/>
                <a:ea typeface="+mn-ea"/>
                <a:cs typeface="+mn-cs"/>
              </a:rPr>
              <a:t>pregnant</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women</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particularly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impacted</a:t>
            </a:r>
            <a:r>
              <a:rPr lang="fr-FR" sz="1200" kern="1200" dirty="0">
                <a:solidFill>
                  <a:schemeClr val="tx1"/>
                </a:solidFill>
                <a:effectLst/>
                <a:latin typeface="Arial"/>
                <a:ea typeface="+mn-ea"/>
                <a:cs typeface="+mn-cs"/>
              </a:rPr>
              <a:t> (</a:t>
            </a:r>
            <a:r>
              <a:rPr lang="fr-FR" sz="1200" i="1" kern="1200" dirty="0">
                <a:solidFill>
                  <a:schemeClr val="tx1"/>
                </a:solidFill>
                <a:effectLst/>
                <a:latin typeface="Arial"/>
                <a:ea typeface="+mn-ea"/>
                <a:cs typeface="+mn-cs"/>
              </a:rPr>
              <a:t>high confidence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Roughly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half</a:t>
            </a:r>
            <a:r>
              <a:rPr lang="fr-FR" sz="1200" kern="1200" dirty="0">
                <a:solidFill>
                  <a:schemeClr val="tx1"/>
                </a:solidFill>
                <a:effectLst/>
                <a:latin typeface="Arial"/>
                <a:ea typeface="+mn-ea"/>
                <a:cs typeface="+mn-cs"/>
              </a:rPr>
              <a:t> of the </a:t>
            </a:r>
            <a:r>
              <a:rPr lang="fr-FR" sz="1200" kern="1200" dirty="0" err="1">
                <a:solidFill>
                  <a:schemeClr val="tx1"/>
                </a:solidFill>
                <a:effectLst/>
                <a:latin typeface="Arial"/>
                <a:ea typeface="+mn-ea"/>
                <a:cs typeface="+mn-cs"/>
              </a:rPr>
              <a:t>world’s</a:t>
            </a:r>
            <a:r>
              <a:rPr lang="fr-FR" sz="1200" kern="1200" dirty="0">
                <a:solidFill>
                  <a:schemeClr val="tx1"/>
                </a:solidFill>
                <a:effectLst/>
                <a:latin typeface="Arial"/>
                <a:ea typeface="+mn-ea"/>
                <a:cs typeface="+mn-cs"/>
              </a:rPr>
              <a:t> population </a:t>
            </a:r>
            <a:r>
              <a:rPr lang="fr-FR" sz="1200" kern="1200" dirty="0" err="1">
                <a:solidFill>
                  <a:schemeClr val="tx1"/>
                </a:solidFill>
                <a:effectLst/>
                <a:latin typeface="Arial"/>
                <a:ea typeface="+mn-ea"/>
                <a:cs typeface="+mn-cs"/>
              </a:rPr>
              <a:t>currently</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experience</a:t>
            </a:r>
            <a:r>
              <a:rPr lang="fr-FR" sz="1200" kern="1200" dirty="0">
                <a:solidFill>
                  <a:schemeClr val="tx1"/>
                </a:solidFill>
                <a:effectLst/>
                <a:latin typeface="Arial"/>
                <a:ea typeface="+mn-ea"/>
                <a:cs typeface="+mn-cs"/>
              </a:rPr>
              <a:t> </a:t>
            </a:r>
            <a:r>
              <a:rPr lang="fr-FR" sz="1200" kern="1200" dirty="0" err="1">
                <a:solidFill>
                  <a:schemeClr val="tx1"/>
                </a:solidFill>
                <a:effectLst/>
                <a:latin typeface="Arial"/>
                <a:ea typeface="+mn-ea"/>
                <a:cs typeface="+mn-cs"/>
              </a:rPr>
              <a:t>severe</a:t>
            </a:r>
            <a:r>
              <a:rPr lang="fr-FR" sz="1200" kern="1200" dirty="0">
                <a:solidFill>
                  <a:schemeClr val="tx1"/>
                </a:solidFill>
                <a:effectLst/>
                <a:latin typeface="Arial"/>
                <a:ea typeface="+mn-ea"/>
                <a:cs typeface="+mn-cs"/>
              </a:rPr>
              <a:t> water </a:t>
            </a:r>
            <a:r>
              <a:rPr lang="fr-FR" sz="1200" kern="1200" dirty="0" err="1">
                <a:solidFill>
                  <a:schemeClr val="tx1"/>
                </a:solidFill>
                <a:effectLst/>
                <a:latin typeface="Arial"/>
                <a:ea typeface="+mn-ea"/>
                <a:cs typeface="+mn-cs"/>
              </a:rPr>
              <a:t>scarcity</a:t>
            </a:r>
            <a:r>
              <a:rPr lang="fr-FR" sz="1200" kern="1200" dirty="0">
                <a:solidFill>
                  <a:schemeClr val="tx1"/>
                </a:solidFill>
                <a:effectLst/>
                <a:latin typeface="Arial"/>
                <a:ea typeface="+mn-ea"/>
                <a:cs typeface="+mn-cs"/>
              </a:rPr>
              <a:t> for at least </a:t>
            </a:r>
            <a:r>
              <a:rPr lang="fr-FR" sz="1200" kern="1200" dirty="0" err="1">
                <a:solidFill>
                  <a:schemeClr val="tx1"/>
                </a:solidFill>
                <a:effectLst/>
                <a:latin typeface="Arial"/>
                <a:ea typeface="+mn-ea"/>
                <a:cs typeface="+mn-cs"/>
              </a:rPr>
              <a:t>some</a:t>
            </a:r>
            <a:r>
              <a:rPr lang="fr-FR" sz="1200" kern="1200" dirty="0">
                <a:solidFill>
                  <a:schemeClr val="tx1"/>
                </a:solidFill>
                <a:effectLst/>
                <a:latin typeface="Arial"/>
                <a:ea typeface="+mn-ea"/>
                <a:cs typeface="+mn-cs"/>
              </a:rPr>
              <a:t> part of the </a:t>
            </a:r>
            <a:r>
              <a:rPr lang="fr-FR" sz="1200" kern="1200" dirty="0" err="1">
                <a:solidFill>
                  <a:schemeClr val="tx1"/>
                </a:solidFill>
                <a:effectLst/>
                <a:latin typeface="Arial"/>
                <a:ea typeface="+mn-ea"/>
                <a:cs typeface="+mn-cs"/>
              </a:rPr>
              <a:t>year</a:t>
            </a:r>
            <a:r>
              <a:rPr lang="fr-FR" sz="1200" kern="1200" dirty="0">
                <a:solidFill>
                  <a:schemeClr val="tx1"/>
                </a:solidFill>
                <a:effectLst/>
                <a:latin typeface="Arial"/>
                <a:ea typeface="+mn-ea"/>
                <a:cs typeface="+mn-cs"/>
              </a:rPr>
              <a:t> due to </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and non-</a:t>
            </a:r>
            <a:r>
              <a:rPr lang="fr-FR" sz="1200" kern="1200" dirty="0" err="1">
                <a:solidFill>
                  <a:schemeClr val="tx1"/>
                </a:solidFill>
                <a:effectLst/>
                <a:latin typeface="Arial"/>
                <a:ea typeface="+mn-ea"/>
                <a:cs typeface="+mn-cs"/>
              </a:rPr>
              <a:t>climatic</a:t>
            </a:r>
            <a:r>
              <a:rPr lang="fr-FR" sz="1200" kern="1200" dirty="0">
                <a:solidFill>
                  <a:schemeClr val="tx1"/>
                </a:solidFill>
                <a:effectLst/>
                <a:latin typeface="Arial"/>
                <a:ea typeface="+mn-ea"/>
                <a:cs typeface="+mn-cs"/>
              </a:rPr>
              <a:t> drivers (</a:t>
            </a:r>
            <a:r>
              <a:rPr lang="fr-FR" sz="1200" i="1" kern="1200" dirty="0">
                <a:solidFill>
                  <a:schemeClr val="tx1"/>
                </a:solidFill>
                <a:effectLst/>
                <a:latin typeface="Arial"/>
                <a:ea typeface="+mn-ea"/>
                <a:cs typeface="+mn-cs"/>
              </a:rPr>
              <a:t>medium confidence</a:t>
            </a:r>
            <a:r>
              <a:rPr lang="fr-FR" sz="1200" kern="1200" dirty="0">
                <a:solidFill>
                  <a:schemeClr val="tx1"/>
                </a:solidFill>
                <a:effectLst/>
                <a:latin typeface="Arial"/>
                <a:ea typeface="+mn-ea"/>
                <a:cs typeface="+mn-cs"/>
              </a:rPr>
              <a: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40</a:t>
            </a:fld>
            <a:endParaRPr lang="en-US" dirty="0"/>
          </a:p>
        </p:txBody>
      </p:sp>
    </p:spTree>
    <p:extLst>
      <p:ext uri="{BB962C8B-B14F-4D97-AF65-F5344CB8AC3E}">
        <p14:creationId xmlns:p14="http://schemas.microsoft.com/office/powerpoint/2010/main" val="2495226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8157673-C51A-5A4F-A267-2EF8B0C08C03}" type="slidenum">
              <a:rPr lang="en-US" smtClean="0"/>
              <a:pPr/>
              <a:t>41</a:t>
            </a:fld>
            <a:endParaRPr lang="en-US" dirty="0"/>
          </a:p>
        </p:txBody>
      </p:sp>
    </p:spTree>
    <p:extLst>
      <p:ext uri="{BB962C8B-B14F-4D97-AF65-F5344CB8AC3E}">
        <p14:creationId xmlns:p14="http://schemas.microsoft.com/office/powerpoint/2010/main" val="302083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42</a:t>
            </a:fld>
            <a:endParaRPr lang="fr-FR"/>
          </a:p>
        </p:txBody>
      </p:sp>
    </p:spTree>
    <p:extLst>
      <p:ext uri="{BB962C8B-B14F-4D97-AF65-F5344CB8AC3E}">
        <p14:creationId xmlns:p14="http://schemas.microsoft.com/office/powerpoint/2010/main" val="992187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43</a:t>
            </a:fld>
            <a:endParaRPr lang="fr-FR"/>
          </a:p>
        </p:txBody>
      </p:sp>
    </p:spTree>
    <p:extLst>
      <p:ext uri="{BB962C8B-B14F-4D97-AF65-F5344CB8AC3E}">
        <p14:creationId xmlns:p14="http://schemas.microsoft.com/office/powerpoint/2010/main" val="1018112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0:notes"/>
          <p:cNvSpPr>
            <a:spLocks noGrp="1" noRot="1" noChangeAspect="1"/>
          </p:cNvSpPr>
          <p:nvPr>
            <p:ph type="sldImg" idx="2"/>
          </p:nvPr>
        </p:nvSpPr>
        <p:spPr>
          <a:xfrm>
            <a:off x="-17145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20:notes"/>
          <p:cNvSpPr txBox="1">
            <a:spLocks noGrp="1"/>
          </p:cNvSpPr>
          <p:nvPr>
            <p:ph type="body" idx="1"/>
          </p:nvPr>
        </p:nvSpPr>
        <p:spPr>
          <a:xfrm>
            <a:off x="514350" y="4400550"/>
            <a:ext cx="411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20:notes"/>
          <p:cNvSpPr txBox="1">
            <a:spLocks noGrp="1"/>
          </p:cNvSpPr>
          <p:nvPr>
            <p:ph type="sldNum" idx="12"/>
          </p:nvPr>
        </p:nvSpPr>
        <p:spPr>
          <a:xfrm>
            <a:off x="2913063" y="8685213"/>
            <a:ext cx="222885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40954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fcd9542476_0_1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28" name="Google Shape;828;gfcd9542476_0_1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726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fb1b536d3d_3_22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fb1b536d3d_3_227:notes"/>
          <p:cNvSpPr txBox="1">
            <a:spLocks noGrp="1"/>
          </p:cNvSpPr>
          <p:nvPr>
            <p:ph type="body" idx="1"/>
          </p:nvPr>
        </p:nvSpPr>
        <p:spPr>
          <a:xfrm>
            <a:off x="709930" y="4925401"/>
            <a:ext cx="5679300" cy="4029900"/>
          </a:xfrm>
          <a:prstGeom prst="rect">
            <a:avLst/>
          </a:prstGeom>
          <a:noFill/>
          <a:ln>
            <a:noFill/>
          </a:ln>
        </p:spPr>
        <p:txBody>
          <a:bodyPr spcFirstLastPara="1" wrap="square" lIns="118225" tIns="59100" rIns="118225" bIns="59100" anchor="t" anchorCtr="0">
            <a:noAutofit/>
          </a:bodyPr>
          <a:lstStyle/>
          <a:p>
            <a:pPr marL="0" lvl="0" indent="0" algn="l" rtl="0">
              <a:spcBef>
                <a:spcPts val="0"/>
              </a:spcBef>
              <a:spcAft>
                <a:spcPts val="0"/>
              </a:spcAft>
              <a:buNone/>
            </a:pPr>
            <a:endParaRPr dirty="0"/>
          </a:p>
        </p:txBody>
      </p:sp>
      <p:sp>
        <p:nvSpPr>
          <p:cNvPr id="866" name="Google Shape;866;gfb1b536d3d_3_227:notes"/>
          <p:cNvSpPr txBox="1">
            <a:spLocks noGrp="1"/>
          </p:cNvSpPr>
          <p:nvPr>
            <p:ph type="sldNum" idx="12"/>
          </p:nvPr>
        </p:nvSpPr>
        <p:spPr>
          <a:xfrm>
            <a:off x="4020746" y="9721094"/>
            <a:ext cx="3076500" cy="513300"/>
          </a:xfrm>
          <a:prstGeom prst="rect">
            <a:avLst/>
          </a:prstGeom>
          <a:noFill/>
          <a:ln>
            <a:noFill/>
          </a:ln>
        </p:spPr>
        <p:txBody>
          <a:bodyPr spcFirstLastPara="1" wrap="square" lIns="118225" tIns="59100" rIns="118225" bIns="591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303663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47</a:t>
            </a:fld>
            <a:endParaRPr lang="en-US" dirty="0"/>
          </a:p>
        </p:txBody>
      </p:sp>
    </p:spTree>
    <p:extLst>
      <p:ext uri="{BB962C8B-B14F-4D97-AF65-F5344CB8AC3E}">
        <p14:creationId xmlns:p14="http://schemas.microsoft.com/office/powerpoint/2010/main" val="1508662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fcd9542476_0_40:notes"/>
          <p:cNvSpPr txBox="1">
            <a:spLocks noGrp="1"/>
          </p:cNvSpPr>
          <p:nvPr>
            <p:ph type="body" idx="1"/>
          </p:nvPr>
        </p:nvSpPr>
        <p:spPr>
          <a:xfrm>
            <a:off x="914401" y="2443163"/>
            <a:ext cx="7315020" cy="231458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905" name="Google Shape;905;gfcd9542476_0_40:notes"/>
          <p:cNvSpPr>
            <a:spLocks noGrp="1" noRot="1" noChangeAspect="1"/>
          </p:cNvSpPr>
          <p:nvPr>
            <p:ph type="sldImg" idx="2"/>
          </p:nvPr>
        </p:nvSpPr>
        <p:spPr>
          <a:xfrm>
            <a:off x="2857500" y="385763"/>
            <a:ext cx="3430588"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49</a:t>
            </a:fld>
            <a:endParaRPr lang="en-US" dirty="0"/>
          </a:p>
        </p:txBody>
      </p:sp>
    </p:spTree>
    <p:extLst>
      <p:ext uri="{BB962C8B-B14F-4D97-AF65-F5344CB8AC3E}">
        <p14:creationId xmlns:p14="http://schemas.microsoft.com/office/powerpoint/2010/main" val="86127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5</a:t>
            </a:fld>
            <a:endParaRPr lang="en-US" dirty="0"/>
          </a:p>
        </p:txBody>
      </p:sp>
    </p:spTree>
    <p:extLst>
      <p:ext uri="{BB962C8B-B14F-4D97-AF65-F5344CB8AC3E}">
        <p14:creationId xmlns:p14="http://schemas.microsoft.com/office/powerpoint/2010/main" val="2396497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6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16" name="Google Shape;916;p6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501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fb1b536d3d_3_40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fb1b536d3d_3_404:notes"/>
          <p:cNvSpPr txBox="1">
            <a:spLocks noGrp="1"/>
          </p:cNvSpPr>
          <p:nvPr>
            <p:ph type="body" idx="1"/>
          </p:nvPr>
        </p:nvSpPr>
        <p:spPr>
          <a:xfrm>
            <a:off x="709930" y="4925401"/>
            <a:ext cx="5679300" cy="4029900"/>
          </a:xfrm>
          <a:prstGeom prst="rect">
            <a:avLst/>
          </a:prstGeom>
          <a:noFill/>
          <a:ln>
            <a:noFill/>
          </a:ln>
        </p:spPr>
        <p:txBody>
          <a:bodyPr spcFirstLastPara="1" wrap="square" lIns="118225" tIns="59100" rIns="118225" bIns="59100" anchor="t" anchorCtr="0">
            <a:noAutofit/>
          </a:bodyPr>
          <a:lstStyle/>
          <a:p>
            <a:pPr marL="0" lvl="0" indent="0" algn="l" rtl="0">
              <a:spcBef>
                <a:spcPts val="0"/>
              </a:spcBef>
              <a:spcAft>
                <a:spcPts val="0"/>
              </a:spcAft>
              <a:buNone/>
            </a:pPr>
            <a:endParaRPr/>
          </a:p>
        </p:txBody>
      </p:sp>
      <p:sp>
        <p:nvSpPr>
          <p:cNvPr id="929" name="Google Shape;929;gfb1b536d3d_3_404:notes"/>
          <p:cNvSpPr txBox="1">
            <a:spLocks noGrp="1"/>
          </p:cNvSpPr>
          <p:nvPr>
            <p:ph type="sldNum" idx="12"/>
          </p:nvPr>
        </p:nvSpPr>
        <p:spPr>
          <a:xfrm>
            <a:off x="4020746" y="9721094"/>
            <a:ext cx="3076500" cy="513300"/>
          </a:xfrm>
          <a:prstGeom prst="rect">
            <a:avLst/>
          </a:prstGeom>
          <a:noFill/>
          <a:ln>
            <a:noFill/>
          </a:ln>
        </p:spPr>
        <p:txBody>
          <a:bodyPr spcFirstLastPara="1" wrap="square" lIns="118225" tIns="59100" rIns="118225" bIns="591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522072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52</a:t>
            </a:fld>
            <a:endParaRPr lang="en-US" dirty="0"/>
          </a:p>
        </p:txBody>
      </p:sp>
    </p:spTree>
    <p:extLst>
      <p:ext uri="{BB962C8B-B14F-4D97-AF65-F5344CB8AC3E}">
        <p14:creationId xmlns:p14="http://schemas.microsoft.com/office/powerpoint/2010/main" val="1401783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53</a:t>
            </a:fld>
            <a:endParaRPr lang="fr-FR"/>
          </a:p>
        </p:txBody>
      </p:sp>
    </p:spTree>
    <p:extLst>
      <p:ext uri="{BB962C8B-B14F-4D97-AF65-F5344CB8AC3E}">
        <p14:creationId xmlns:p14="http://schemas.microsoft.com/office/powerpoint/2010/main" val="4910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54</a:t>
            </a:fld>
            <a:endParaRPr lang="en-US" dirty="0"/>
          </a:p>
        </p:txBody>
      </p:sp>
    </p:spTree>
    <p:extLst>
      <p:ext uri="{BB962C8B-B14F-4D97-AF65-F5344CB8AC3E}">
        <p14:creationId xmlns:p14="http://schemas.microsoft.com/office/powerpoint/2010/main" val="3770153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55</a:t>
            </a:fld>
            <a:endParaRPr lang="en-US" dirty="0"/>
          </a:p>
        </p:txBody>
      </p:sp>
    </p:spTree>
    <p:extLst>
      <p:ext uri="{BB962C8B-B14F-4D97-AF65-F5344CB8AC3E}">
        <p14:creationId xmlns:p14="http://schemas.microsoft.com/office/powerpoint/2010/main" val="1907325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56</a:t>
            </a:fld>
            <a:endParaRPr lang="en-US" dirty="0"/>
          </a:p>
        </p:txBody>
      </p:sp>
    </p:spTree>
    <p:extLst>
      <p:ext uri="{BB962C8B-B14F-4D97-AF65-F5344CB8AC3E}">
        <p14:creationId xmlns:p14="http://schemas.microsoft.com/office/powerpoint/2010/main" val="1206048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57</a:t>
            </a:fld>
            <a:endParaRPr lang="fr-FR"/>
          </a:p>
        </p:txBody>
      </p:sp>
    </p:spTree>
    <p:extLst>
      <p:ext uri="{BB962C8B-B14F-4D97-AF65-F5344CB8AC3E}">
        <p14:creationId xmlns:p14="http://schemas.microsoft.com/office/powerpoint/2010/main" val="1097945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fcd9542476_0_6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fcd9542476_0_65: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83" name="Google Shape;983;gfcd9542476_0_65:notes"/>
          <p:cNvSpPr txBox="1">
            <a:spLocks noGrp="1"/>
          </p:cNvSpPr>
          <p:nvPr>
            <p:ph type="sldNum" idx="12"/>
          </p:nvPr>
        </p:nvSpPr>
        <p:spPr>
          <a:xfrm>
            <a:off x="4021294" y="9721106"/>
            <a:ext cx="3076500" cy="511800"/>
          </a:xfrm>
          <a:prstGeom prst="rect">
            <a:avLst/>
          </a:prstGeom>
        </p:spPr>
        <p:txBody>
          <a:bodyPr spcFirstLastPara="1" wrap="square" lIns="99025" tIns="49500" rIns="99025" bIns="495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2173623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72: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79" name="Google Shape;1179;p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07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You </a:t>
            </a:r>
            <a:r>
              <a:rPr lang="fr-FR" dirty="0" err="1"/>
              <a:t>see</a:t>
            </a:r>
            <a:r>
              <a:rPr lang="fr-FR" dirty="0"/>
              <a:t> on the </a:t>
            </a:r>
            <a:r>
              <a:rPr lang="fr-FR" dirty="0" err="1"/>
              <a:t>left</a:t>
            </a:r>
            <a:r>
              <a:rPr lang="fr-FR" dirty="0"/>
              <a:t> key </a:t>
            </a:r>
            <a:r>
              <a:rPr lang="fr-FR" dirty="0" err="1"/>
              <a:t>nulbers</a:t>
            </a:r>
            <a:r>
              <a:rPr lang="fr-FR" dirty="0"/>
              <a:t> and in </a:t>
            </a:r>
            <a:r>
              <a:rPr lang="fr-FR" dirty="0" err="1"/>
              <a:t>particular</a:t>
            </a:r>
            <a:r>
              <a:rPr lang="fr-FR" dirty="0"/>
              <a:t> the </a:t>
            </a:r>
            <a:r>
              <a:rPr lang="fr-FR" dirty="0" err="1"/>
              <a:t>number</a:t>
            </a:r>
            <a:r>
              <a:rPr lang="fr-FR" dirty="0"/>
              <a:t> of </a:t>
            </a:r>
            <a:r>
              <a:rPr lang="fr-FR" dirty="0" err="1"/>
              <a:t>comments</a:t>
            </a:r>
            <a:r>
              <a:rPr lang="fr-FR" dirty="0"/>
              <a:t> </a:t>
            </a:r>
            <a:r>
              <a:rPr lang="fr-FR" dirty="0" err="1"/>
              <a:t>received</a:t>
            </a:r>
            <a:r>
              <a:rPr lang="fr-FR" dirty="0"/>
              <a:t> for </a:t>
            </a:r>
            <a:r>
              <a:rPr lang="fr-FR" dirty="0" err="1"/>
              <a:t>each</a:t>
            </a:r>
            <a:r>
              <a:rPr lang="fr-FR" dirty="0"/>
              <a:t> report. </a:t>
            </a:r>
          </a:p>
          <a:p>
            <a:endParaRPr lang="fr-FR" dirty="0"/>
          </a:p>
          <a:p>
            <a:r>
              <a:rPr lang="fr-FR" dirty="0"/>
              <a:t>An </a:t>
            </a:r>
            <a:r>
              <a:rPr lang="fr-FR" dirty="0" err="1"/>
              <a:t>impotrant</a:t>
            </a:r>
            <a:r>
              <a:rPr lang="fr-FR" dirty="0"/>
              <a:t> document in </a:t>
            </a:r>
            <a:r>
              <a:rPr lang="fr-FR" dirty="0" err="1"/>
              <a:t>these</a:t>
            </a:r>
            <a:r>
              <a:rPr lang="fr-FR" dirty="0"/>
              <a:t> reports are the </a:t>
            </a:r>
            <a:r>
              <a:rPr lang="fr-FR" dirty="0" err="1"/>
              <a:t>technical</a:t>
            </a:r>
            <a:r>
              <a:rPr lang="fr-FR" dirty="0"/>
              <a:t> </a:t>
            </a:r>
            <a:r>
              <a:rPr lang="fr-FR" dirty="0" err="1"/>
              <a:t>summaries</a:t>
            </a:r>
            <a:r>
              <a:rPr lang="fr-FR" dirty="0"/>
              <a:t> </a:t>
            </a:r>
            <a:r>
              <a:rPr lang="fr-FR" dirty="0" err="1"/>
              <a:t>which</a:t>
            </a:r>
            <a:r>
              <a:rPr lang="fr-FR" dirty="0"/>
              <a:t> </a:t>
            </a:r>
            <a:r>
              <a:rPr lang="fr-FR" dirty="0" err="1"/>
              <a:t>results</a:t>
            </a:r>
            <a:r>
              <a:rPr lang="fr-FR" dirty="0"/>
              <a:t> </a:t>
            </a:r>
            <a:r>
              <a:rPr lang="fr-FR" dirty="0" err="1"/>
              <a:t>from</a:t>
            </a:r>
            <a:r>
              <a:rPr lang="fr-FR" dirty="0"/>
              <a:t> </a:t>
            </a:r>
            <a:r>
              <a:rPr lang="fr-FR" dirty="0" err="1"/>
              <a:t>distillatin</a:t>
            </a:r>
            <a:r>
              <a:rPr lang="fr-FR" dirty="0"/>
              <a:t> of all the </a:t>
            </a:r>
            <a:r>
              <a:rPr lang="fr-FR" dirty="0" err="1"/>
              <a:t>chapters</a:t>
            </a:r>
            <a:r>
              <a:rPr lang="fr-FR" dirty="0"/>
              <a:t> and </a:t>
            </a:r>
            <a:r>
              <a:rPr lang="fr-FR" dirty="0" err="1"/>
              <a:t>which</a:t>
            </a:r>
            <a:r>
              <a:rPr lang="fr-FR" dirty="0"/>
              <a:t> are </a:t>
            </a:r>
            <a:r>
              <a:rPr lang="fr-FR" dirty="0" err="1"/>
              <a:t>written</a:t>
            </a:r>
            <a:r>
              <a:rPr lang="fr-FR" dirty="0"/>
              <a:t> </a:t>
            </a:r>
            <a:r>
              <a:rPr lang="fr-FR" dirty="0" err="1"/>
              <a:t>only</a:t>
            </a:r>
            <a:r>
              <a:rPr lang="fr-FR" dirty="0"/>
              <a:t> by </a:t>
            </a:r>
            <a:r>
              <a:rPr lang="fr-FR" dirty="0" err="1"/>
              <a:t>authors</a:t>
            </a:r>
            <a:r>
              <a:rPr lang="fr-FR" dirty="0"/>
              <a:t> </a:t>
            </a:r>
            <a:r>
              <a:rPr lang="fr-FR" dirty="0" err="1"/>
              <a:t>contrary</a:t>
            </a:r>
            <a:r>
              <a:rPr lang="fr-FR" dirty="0"/>
              <a:t> to the SPM </a:t>
            </a:r>
            <a:r>
              <a:rPr lang="fr-FR" dirty="0" err="1"/>
              <a:t>which</a:t>
            </a:r>
            <a:r>
              <a:rPr lang="fr-FR" dirty="0"/>
              <a:t> </a:t>
            </a:r>
            <a:r>
              <a:rPr lang="fr-FR" dirty="0" err="1"/>
              <a:t>is</a:t>
            </a:r>
            <a:r>
              <a:rPr lang="fr-FR" dirty="0"/>
              <a:t> short and </a:t>
            </a:r>
            <a:r>
              <a:rPr lang="fr-FR" dirty="0" err="1"/>
              <a:t>approved</a:t>
            </a:r>
            <a:r>
              <a:rPr lang="fr-FR" dirty="0"/>
              <a:t> line by line by the </a:t>
            </a:r>
            <a:r>
              <a:rPr lang="fr-FR" dirty="0" err="1"/>
              <a:t>delegates</a:t>
            </a:r>
            <a:r>
              <a:rPr lang="fr-FR" dirty="0"/>
              <a:t> and </a:t>
            </a:r>
            <a:r>
              <a:rPr lang="fr-FR" dirty="0" err="1"/>
              <a:t>scientists</a:t>
            </a:r>
            <a:r>
              <a:rPr lang="fr-FR" dirty="0"/>
              <a:t>.</a:t>
            </a:r>
          </a:p>
          <a:p>
            <a:r>
              <a:rPr lang="fr-FR" dirty="0"/>
              <a:t>On one hand </a:t>
            </a:r>
            <a:r>
              <a:rPr lang="fr-FR" dirty="0" err="1"/>
              <a:t>it</a:t>
            </a:r>
            <a:r>
              <a:rPr lang="fr-FR" dirty="0"/>
              <a:t> </a:t>
            </a:r>
            <a:r>
              <a:rPr lang="fr-FR" dirty="0" err="1"/>
              <a:t>means</a:t>
            </a:r>
            <a:r>
              <a:rPr lang="fr-FR" dirty="0"/>
              <a:t> </a:t>
            </a:r>
            <a:r>
              <a:rPr lang="fr-FR" dirty="0" err="1"/>
              <a:t>that</a:t>
            </a:r>
            <a:r>
              <a:rPr lang="fr-FR" dirty="0"/>
              <a:t> </a:t>
            </a:r>
            <a:r>
              <a:rPr lang="fr-FR" dirty="0" err="1"/>
              <a:t>it</a:t>
            </a:r>
            <a:r>
              <a:rPr lang="fr-FR" dirty="0"/>
              <a:t> has a </a:t>
            </a:r>
            <a:r>
              <a:rPr lang="fr-FR" dirty="0" err="1"/>
              <a:t>particular</a:t>
            </a:r>
            <a:r>
              <a:rPr lang="fr-FR" dirty="0"/>
              <a:t> force, </a:t>
            </a:r>
            <a:r>
              <a:rPr lang="fr-FR" dirty="0" err="1"/>
              <a:t>this</a:t>
            </a:r>
            <a:r>
              <a:rPr lang="fr-FR" dirty="0"/>
              <a:t> </a:t>
            </a:r>
            <a:r>
              <a:rPr lang="fr-FR" dirty="0" err="1"/>
              <a:t>is</a:t>
            </a:r>
            <a:r>
              <a:rPr lang="fr-FR" dirty="0"/>
              <a:t> </a:t>
            </a:r>
            <a:r>
              <a:rPr lang="fr-FR" dirty="0" err="1"/>
              <a:t>what</a:t>
            </a:r>
            <a:r>
              <a:rPr lang="fr-FR" dirty="0"/>
              <a:t> </a:t>
            </a:r>
            <a:r>
              <a:rPr lang="fr-FR" dirty="0" err="1"/>
              <a:t>is</a:t>
            </a:r>
            <a:r>
              <a:rPr lang="fr-FR" dirty="0"/>
              <a:t> </a:t>
            </a:r>
            <a:r>
              <a:rPr lang="fr-FR" dirty="0" err="1"/>
              <a:t>ercognized</a:t>
            </a:r>
            <a:r>
              <a:rPr lang="fr-FR" dirty="0"/>
              <a:t> as </a:t>
            </a:r>
            <a:r>
              <a:rPr lang="fr-FR" dirty="0" err="1"/>
              <a:t>obust</a:t>
            </a:r>
            <a:r>
              <a:rPr lang="fr-FR" dirty="0"/>
              <a:t> by </a:t>
            </a:r>
            <a:r>
              <a:rPr lang="fr-FR" dirty="0" err="1"/>
              <a:t>evryon</a:t>
            </a:r>
            <a:r>
              <a:rPr lang="fr-FR" dirty="0"/>
              <a:t> </a:t>
            </a:r>
            <a:r>
              <a:rPr lang="fr-FR" dirty="0" err="1"/>
              <a:t>around</a:t>
            </a:r>
            <a:r>
              <a:rPr lang="fr-FR" dirty="0"/>
              <a:t> the table </a:t>
            </a:r>
            <a:r>
              <a:rPr lang="fr-FR" dirty="0" err="1"/>
              <a:t>with</a:t>
            </a:r>
            <a:r>
              <a:rPr lang="fr-FR" dirty="0"/>
              <a:t> </a:t>
            </a:r>
            <a:r>
              <a:rPr lang="fr-FR" dirty="0" err="1"/>
              <a:t>some</a:t>
            </a:r>
            <a:r>
              <a:rPr lang="fr-FR" dirty="0"/>
              <a:t> countries </a:t>
            </a:r>
            <a:r>
              <a:rPr lang="fr-FR" dirty="0" err="1"/>
              <a:t>doing</a:t>
            </a:r>
            <a:r>
              <a:rPr lang="fr-FR" dirty="0"/>
              <a:t> </a:t>
            </a:r>
            <a:r>
              <a:rPr lang="fr-FR" dirty="0" err="1"/>
              <a:t>their</a:t>
            </a:r>
            <a:r>
              <a:rPr lang="fr-FR" dirty="0"/>
              <a:t> best to </a:t>
            </a:r>
            <a:r>
              <a:rPr lang="fr-FR" dirty="0" err="1"/>
              <a:t>limit</a:t>
            </a:r>
            <a:r>
              <a:rPr lang="fr-FR" dirty="0"/>
              <a:t> the impact or </a:t>
            </a:r>
            <a:r>
              <a:rPr lang="fr-FR" dirty="0" err="1"/>
              <a:t>readability</a:t>
            </a:r>
            <a:r>
              <a:rPr lang="fr-FR" dirty="0"/>
              <a:t> of the sentence.</a:t>
            </a:r>
          </a:p>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6</a:t>
            </a:fld>
            <a:endParaRPr lang="fr-FR"/>
          </a:p>
        </p:txBody>
      </p:sp>
    </p:spTree>
    <p:extLst>
      <p:ext uri="{BB962C8B-B14F-4D97-AF65-F5344CB8AC3E}">
        <p14:creationId xmlns:p14="http://schemas.microsoft.com/office/powerpoint/2010/main" val="339388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7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1194" name="Google Shape;1194;p7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953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f849b6a445_0_72: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24" name="Google Shape;1424;gf849b6a445_0_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092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62</a:t>
            </a:fld>
            <a:endParaRPr lang="en-US" dirty="0"/>
          </a:p>
        </p:txBody>
      </p:sp>
    </p:spTree>
    <p:extLst>
      <p:ext uri="{BB962C8B-B14F-4D97-AF65-F5344CB8AC3E}">
        <p14:creationId xmlns:p14="http://schemas.microsoft.com/office/powerpoint/2010/main" val="189305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63</a:t>
            </a:fld>
            <a:endParaRPr lang="en-US" dirty="0"/>
          </a:p>
        </p:txBody>
      </p:sp>
    </p:spTree>
    <p:extLst>
      <p:ext uri="{BB962C8B-B14F-4D97-AF65-F5344CB8AC3E}">
        <p14:creationId xmlns:p14="http://schemas.microsoft.com/office/powerpoint/2010/main" val="1094495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64</a:t>
            </a:fld>
            <a:endParaRPr lang="fr-FR"/>
          </a:p>
        </p:txBody>
      </p:sp>
    </p:spTree>
    <p:extLst>
      <p:ext uri="{BB962C8B-B14F-4D97-AF65-F5344CB8AC3E}">
        <p14:creationId xmlns:p14="http://schemas.microsoft.com/office/powerpoint/2010/main" val="1496465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65</a:t>
            </a:fld>
            <a:endParaRPr lang="en-US" dirty="0"/>
          </a:p>
        </p:txBody>
      </p:sp>
    </p:spTree>
    <p:extLst>
      <p:ext uri="{BB962C8B-B14F-4D97-AF65-F5344CB8AC3E}">
        <p14:creationId xmlns:p14="http://schemas.microsoft.com/office/powerpoint/2010/main" val="22500101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66</a:t>
            </a:fld>
            <a:endParaRPr lang="fr-FR"/>
          </a:p>
        </p:txBody>
      </p:sp>
    </p:spTree>
    <p:extLst>
      <p:ext uri="{BB962C8B-B14F-4D97-AF65-F5344CB8AC3E}">
        <p14:creationId xmlns:p14="http://schemas.microsoft.com/office/powerpoint/2010/main" val="3392385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lang="en-GB" sz="12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DEBRA</a:t>
            </a: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n-GB" sz="1800" b="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When multiple extreme events happen at the same time, they compound the overall risk and are more difficult to manage.  </a:t>
            </a:r>
            <a:endParaRPr lang="en-GB" sz="1800" b="0" dirty="0">
              <a:effectLst/>
              <a:latin typeface="Calibri" panose="020F0502020204030204" pitchFamily="34" charset="0"/>
              <a:ea typeface="Calibri" panose="020F0502020204030204" pitchFamily="34" charset="0"/>
            </a:endParaRPr>
          </a:p>
          <a:p>
            <a:pPr>
              <a:lnSpc>
                <a:spcPct val="107000"/>
              </a:lnSpc>
              <a:spcAft>
                <a:spcPts val="600"/>
              </a:spcAft>
            </a:pPr>
            <a:r>
              <a:rPr lang="en-GB" sz="1800" b="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What we see here is an example of how heat and drought combine to cause reductions in crop yields, made worse by reduced productivity because of heat stress among farm workers.  Reduced yields lead to reductions in household incomes, increased food prices locally and, potentially, globally.</a:t>
            </a:r>
            <a:endParaRPr lang="en-GB" sz="1800" b="0" dirty="0">
              <a:effectLst/>
              <a:latin typeface="Calibri" panose="020F0502020204030204" pitchFamily="34" charset="0"/>
              <a:ea typeface="Calibri" panose="020F0502020204030204" pitchFamily="34" charset="0"/>
            </a:endParaRPr>
          </a:p>
          <a:p>
            <a:pPr>
              <a:lnSpc>
                <a:spcPct val="107000"/>
              </a:lnSpc>
              <a:spcAft>
                <a:spcPts val="600"/>
              </a:spcAft>
            </a:pPr>
            <a:r>
              <a:rPr lang="en-GB" sz="1800" b="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Climate risks do not respect national boundaries and weather-related extremes are creating shocks to global trade.</a:t>
            </a:r>
            <a:endParaRPr lang="en-GB" sz="1800" b="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Foliennummernplatzhalter 3"/>
          <p:cNvSpPr>
            <a:spLocks noGrp="1"/>
          </p:cNvSpPr>
          <p:nvPr>
            <p:ph type="sldNum" sz="quarter" idx="5"/>
          </p:nvPr>
        </p:nvSpPr>
        <p:spPr/>
        <p:txBody>
          <a:bodyPr/>
          <a:lstStyle/>
          <a:p>
            <a:fld id="{88157673-C51A-5A4F-A267-2EF8B0C08C03}" type="slidenum">
              <a:rPr lang="en-US" smtClean="0"/>
              <a:pPr/>
              <a:t>67</a:t>
            </a:fld>
            <a:endParaRPr lang="en-US" dirty="0"/>
          </a:p>
        </p:txBody>
      </p:sp>
    </p:spTree>
    <p:extLst>
      <p:ext uri="{BB962C8B-B14F-4D97-AF65-F5344CB8AC3E}">
        <p14:creationId xmlns:p14="http://schemas.microsoft.com/office/powerpoint/2010/main" val="3071851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fb5254922d_1_83: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43" name="Google Shape;1443;gfb5254922d_1_8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97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69</a:t>
            </a:fld>
            <a:endParaRPr lang="fr-FR"/>
          </a:p>
        </p:txBody>
      </p:sp>
    </p:spTree>
    <p:extLst>
      <p:ext uri="{BB962C8B-B14F-4D97-AF65-F5344CB8AC3E}">
        <p14:creationId xmlns:p14="http://schemas.microsoft.com/office/powerpoint/2010/main" val="221807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An important document in these reports are the technical summaries which results from </a:t>
            </a:r>
            <a:r>
              <a:rPr lang="en-US" noProof="0" dirty="0" err="1"/>
              <a:t>distillatin</a:t>
            </a:r>
            <a:r>
              <a:rPr lang="en-US" noProof="0" dirty="0"/>
              <a:t> of all the chapters and which are written only by authors contrary to the SPM which is short and approved line by line by the delegates and scientists.</a:t>
            </a:r>
          </a:p>
          <a:p>
            <a:r>
              <a:rPr lang="en-US" noProof="0" dirty="0"/>
              <a:t>On one hand it means that it has a particular force, this is what is recognized as robust by everyone around the table. It now serves not only as a basis for </a:t>
            </a:r>
            <a:r>
              <a:rPr lang="en-US" noProof="0" dirty="0" err="1"/>
              <a:t>governement</a:t>
            </a:r>
            <a:r>
              <a:rPr lang="en-US" noProof="0" dirty="0"/>
              <a:t> when they discuss climate policies in COP but also NGO to push for climate actions and as been used by court of justice. Thus </a:t>
            </a:r>
            <a:r>
              <a:rPr lang="en-US" noProof="0" dirty="0" err="1"/>
              <a:t>obvously</a:t>
            </a:r>
            <a:r>
              <a:rPr lang="en-US" noProof="0" dirty="0"/>
              <a:t> some countries with specific vested interests do their best to limit the impact or readability of the sentence.</a:t>
            </a:r>
          </a:p>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7</a:t>
            </a:fld>
            <a:endParaRPr lang="fr-FR"/>
          </a:p>
        </p:txBody>
      </p:sp>
    </p:spTree>
    <p:extLst>
      <p:ext uri="{BB962C8B-B14F-4D97-AF65-F5344CB8AC3E}">
        <p14:creationId xmlns:p14="http://schemas.microsoft.com/office/powerpoint/2010/main" val="6599035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population exposure due to heatwaves will continue to increase with additional warming.</a:t>
            </a:r>
          </a:p>
          <a:p>
            <a:endParaRPr lang="en-GB" dirty="0"/>
          </a:p>
          <a:p>
            <a:r>
              <a:rPr lang="en-GB" dirty="0"/>
              <a:t>At approximately 2°C, regions that are highly dependent on snowmelt could experience a 20% decline in water availability for agriculture beyond 2050. </a:t>
            </a:r>
          </a:p>
          <a:p>
            <a:endParaRPr lang="en-GB" dirty="0"/>
          </a:p>
          <a:p>
            <a:r>
              <a:rPr lang="en-GB" dirty="0"/>
              <a:t>And we know that climate change will undermine food security.  At 2C warming by 2050 people in sub-Saharan Africa, South Asia, Central and South America and on small islands are likely to experience food shortages, leading to malnutrition.</a:t>
            </a:r>
          </a:p>
          <a:p>
            <a:endParaRPr lang="en-GB" dirty="0"/>
          </a:p>
          <a:p>
            <a:r>
              <a:rPr lang="en-GB" dirty="0"/>
              <a:t>About a billion people living in low-lying cities and other settlements on the coast are projected to be at risk from sea level rise and other climate hazards by mid-century.</a:t>
            </a:r>
          </a:p>
          <a:p>
            <a:endParaRPr lang="en-GB"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70</a:t>
            </a:fld>
            <a:endParaRPr lang="en-US" dirty="0"/>
          </a:p>
        </p:txBody>
      </p:sp>
    </p:spTree>
    <p:extLst>
      <p:ext uri="{BB962C8B-B14F-4D97-AF65-F5344CB8AC3E}">
        <p14:creationId xmlns:p14="http://schemas.microsoft.com/office/powerpoint/2010/main" val="3016787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d9542476_0_12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0" name="Google Shape;1240;gfcd9542476_0_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48920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fb5254922d_1_46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fb5254922d_1_462: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1626" name="Google Shape;1626;gfb5254922d_1_462:notes"/>
          <p:cNvSpPr txBox="1">
            <a:spLocks noGrp="1"/>
          </p:cNvSpPr>
          <p:nvPr>
            <p:ph type="sldNum" idx="12"/>
          </p:nvPr>
        </p:nvSpPr>
        <p:spPr>
          <a:xfrm>
            <a:off x="4021294" y="9721106"/>
            <a:ext cx="3076500" cy="511800"/>
          </a:xfrm>
          <a:prstGeom prst="rect">
            <a:avLst/>
          </a:prstGeom>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62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8157673-C51A-5A4F-A267-2EF8B0C08C03}" type="slidenum">
              <a:rPr lang="en-US" smtClean="0"/>
              <a:pPr/>
              <a:t>73</a:t>
            </a:fld>
            <a:endParaRPr lang="en-US" dirty="0"/>
          </a:p>
        </p:txBody>
      </p:sp>
    </p:spTree>
    <p:extLst>
      <p:ext uri="{BB962C8B-B14F-4D97-AF65-F5344CB8AC3E}">
        <p14:creationId xmlns:p14="http://schemas.microsoft.com/office/powerpoint/2010/main" val="621621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74</a:t>
            </a:fld>
            <a:endParaRPr lang="fr-FR"/>
          </a:p>
        </p:txBody>
      </p:sp>
    </p:spTree>
    <p:extLst>
      <p:ext uri="{BB962C8B-B14F-4D97-AF65-F5344CB8AC3E}">
        <p14:creationId xmlns:p14="http://schemas.microsoft.com/office/powerpoint/2010/main" val="28362987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d9542476_0_12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0" name="Google Shape;1240;gfcd9542476_0_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079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d9542476_0_12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0" name="Google Shape;1240;gfcd9542476_0_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749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d9542476_0_12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0" name="Google Shape;1240;gfcd9542476_0_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09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cd9542476_0_128:notes"/>
          <p:cNvSpPr txBox="1">
            <a:spLocks noGrp="1"/>
          </p:cNvSpPr>
          <p:nvPr>
            <p:ph type="body" idx="1"/>
          </p:nvPr>
        </p:nvSpPr>
        <p:spPr>
          <a:xfrm>
            <a:off x="709930" y="4861441"/>
            <a:ext cx="5679300" cy="4605600"/>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240" name="Google Shape;1240;gfcd9542476_0_1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98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As pointed by external observers </a:t>
            </a:r>
            <a:r>
              <a:rPr lang="en-US" noProof="0" dirty="0" err="1"/>
              <a:t>analysing</a:t>
            </a:r>
            <a:r>
              <a:rPr lang="en-US" noProof="0" dirty="0"/>
              <a:t> the process, it also means that its sometimes a compromise rather than a consensus.</a:t>
            </a:r>
          </a:p>
          <a:p>
            <a:endParaRPr lang="en-US" noProof="0" dirty="0"/>
          </a:p>
          <a:p>
            <a:r>
              <a:rPr lang="en-US" noProof="0" dirty="0"/>
              <a:t>This is clearly an example of multilateral science diplomacy, with all the codes of diplomacy which to my opinion can be very destabilizing for scientists.</a:t>
            </a:r>
          </a:p>
          <a:p>
            <a:endParaRPr lang="en-US" noProof="0" dirty="0"/>
          </a:p>
          <a:p>
            <a:r>
              <a:rPr lang="en-US" noProof="0" dirty="0"/>
              <a:t>Is IPCC an extreme left </a:t>
            </a:r>
            <a:r>
              <a:rPr lang="en-US" noProof="0" dirty="0" err="1"/>
              <a:t>organisation</a:t>
            </a:r>
            <a:r>
              <a:rPr lang="en-US" noProof="0" dirty="0"/>
              <a:t>? We work under the auspice of the </a:t>
            </a:r>
            <a:r>
              <a:rPr lang="en-US" noProof="0" dirty="0" err="1"/>
              <a:t>Uited</a:t>
            </a:r>
            <a:r>
              <a:rPr lang="en-US" noProof="0" dirty="0"/>
              <a:t> nations whose role is to promote the human rights for all. The aim of the report is thus </a:t>
            </a:r>
            <a:r>
              <a:rPr lang="en-US" noProof="0" dirty="0" err="1"/>
              <a:t>implicitely</a:t>
            </a:r>
            <a:r>
              <a:rPr lang="en-US" noProof="0" dirty="0"/>
              <a:t> to find the solution protecting a </a:t>
            </a:r>
            <a:r>
              <a:rPr lang="en-US" noProof="0" dirty="0" err="1"/>
              <a:t>mawimum</a:t>
            </a:r>
            <a:r>
              <a:rPr lang="en-US" noProof="0" dirty="0"/>
              <a:t> of people and we will see that social aspects are key for vulnerability and consequently the magnitude of the impacts resulting from climate </a:t>
            </a:r>
            <a:r>
              <a:rPr lang="en-US" noProof="0" dirty="0" err="1"/>
              <a:t>chane</a:t>
            </a:r>
            <a:r>
              <a:rPr lang="en-US" noProof="0" dirty="0"/>
              <a:t>, that’s why IPCC discusses the need of reducing poverty and and social exclusion.</a:t>
            </a:r>
          </a:p>
        </p:txBody>
      </p:sp>
      <p:sp>
        <p:nvSpPr>
          <p:cNvPr id="4" name="Espace réservé du numéro de diapositive 3"/>
          <p:cNvSpPr>
            <a:spLocks noGrp="1"/>
          </p:cNvSpPr>
          <p:nvPr>
            <p:ph type="sldNum" sz="quarter" idx="5"/>
          </p:nvPr>
        </p:nvSpPr>
        <p:spPr/>
        <p:txBody>
          <a:bodyPr/>
          <a:lstStyle/>
          <a:p>
            <a:fld id="{24834EF0-5009-FC4F-BF7E-D82561D393D4}" type="slidenum">
              <a:rPr lang="fr-FR" smtClean="0"/>
              <a:t>8</a:t>
            </a:fld>
            <a:endParaRPr lang="fr-FR"/>
          </a:p>
        </p:txBody>
      </p:sp>
    </p:spTree>
    <p:extLst>
      <p:ext uri="{BB962C8B-B14F-4D97-AF65-F5344CB8AC3E}">
        <p14:creationId xmlns:p14="http://schemas.microsoft.com/office/powerpoint/2010/main" val="159169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Now let’s see the key points gathered in the synthesis report that summarizes the most relevant element of </a:t>
            </a:r>
            <a:r>
              <a:rPr lang="en-US" noProof="0" dirty="0" err="1"/>
              <a:t>knowldege</a:t>
            </a:r>
            <a:r>
              <a:rPr lang="en-US" noProof="0" dirty="0"/>
              <a:t> assessed .</a:t>
            </a:r>
          </a:p>
          <a:p>
            <a:r>
              <a:rPr lang="en-US" noProof="0" dirty="0"/>
              <a:t>We received 300 000 comments on the successive drafts, which means a few thousands for each chapters. We have the </a:t>
            </a:r>
            <a:r>
              <a:rPr lang="en-US" noProof="0" dirty="0" err="1"/>
              <a:t>reponsability</a:t>
            </a:r>
            <a:r>
              <a:rPr lang="en-US" noProof="0" dirty="0"/>
              <a:t> to answer each of them and </a:t>
            </a:r>
            <a:r>
              <a:rPr lang="en-US" noProof="0" dirty="0" err="1"/>
              <a:t>obvisouly</a:t>
            </a:r>
            <a:r>
              <a:rPr lang="en-US" noProof="0" dirty="0"/>
              <a:t> consider them to improve the subsequent draft. So next time you receive a review of one of your paper, just think about it!.</a:t>
            </a:r>
          </a:p>
          <a:p>
            <a:endParaRPr lang="en-US" noProof="0" dirty="0"/>
          </a:p>
          <a:p>
            <a:r>
              <a:rPr lang="en-US" noProof="0" dirty="0"/>
              <a:t>This assessment is based on more than 80 000 scientific publications. It’s the most up-to-date overview of what’s happening due to climate change but also the solution to tackle it.</a:t>
            </a:r>
          </a:p>
          <a:p>
            <a:endParaRPr lang="en-US" noProof="0" dirty="0"/>
          </a:p>
          <a:p>
            <a:r>
              <a:rPr lang="en-US" noProof="0" dirty="0"/>
              <a:t>(15 MINUTES DE PASSE)</a:t>
            </a:r>
          </a:p>
        </p:txBody>
      </p:sp>
      <p:sp>
        <p:nvSpPr>
          <p:cNvPr id="4" name="Espace réservé du numéro de diapositive 3"/>
          <p:cNvSpPr>
            <a:spLocks noGrp="1"/>
          </p:cNvSpPr>
          <p:nvPr>
            <p:ph type="sldNum" sz="quarter" idx="5"/>
          </p:nvPr>
        </p:nvSpPr>
        <p:spPr/>
        <p:txBody>
          <a:bodyPr/>
          <a:lstStyle/>
          <a:p>
            <a:fld id="{4F7CE93F-FEE8-774B-8AE9-127AFDC984D7}" type="slidenum">
              <a:rPr lang="fr-FR" smtClean="0"/>
              <a:t>9</a:t>
            </a:fld>
            <a:endParaRPr lang="fr-FR"/>
          </a:p>
        </p:txBody>
      </p:sp>
    </p:spTree>
    <p:extLst>
      <p:ext uri="{BB962C8B-B14F-4D97-AF65-F5344CB8AC3E}">
        <p14:creationId xmlns:p14="http://schemas.microsoft.com/office/powerpoint/2010/main" val="9168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sv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svg"/><Relationship Id="rId50" Type="http://schemas.openxmlformats.org/officeDocument/2006/relationships/image" Target="../media/image56.png"/><Relationship Id="rId55" Type="http://schemas.openxmlformats.org/officeDocument/2006/relationships/image" Target="../media/image61.svg"/><Relationship Id="rId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22.png"/><Relationship Id="rId29" Type="http://schemas.openxmlformats.org/officeDocument/2006/relationships/image" Target="../media/image35.sv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40" Type="http://schemas.openxmlformats.org/officeDocument/2006/relationships/image" Target="../media/image46.png"/><Relationship Id="rId45" Type="http://schemas.openxmlformats.org/officeDocument/2006/relationships/image" Target="../media/image51.svg"/><Relationship Id="rId53" Type="http://schemas.openxmlformats.org/officeDocument/2006/relationships/image" Target="../media/image59.svg"/><Relationship Id="rId58" Type="http://schemas.openxmlformats.org/officeDocument/2006/relationships/image" Target="../media/image64.png"/><Relationship Id="rId5" Type="http://schemas.openxmlformats.org/officeDocument/2006/relationships/image" Target="../media/image11.svg"/><Relationship Id="rId61" Type="http://schemas.openxmlformats.org/officeDocument/2006/relationships/image" Target="../media/image67.svg"/><Relationship Id="rId19" Type="http://schemas.openxmlformats.org/officeDocument/2006/relationships/image" Target="../media/image2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43" Type="http://schemas.openxmlformats.org/officeDocument/2006/relationships/image" Target="../media/image49.svg"/><Relationship Id="rId48" Type="http://schemas.openxmlformats.org/officeDocument/2006/relationships/image" Target="../media/image54.png"/><Relationship Id="rId56" Type="http://schemas.openxmlformats.org/officeDocument/2006/relationships/image" Target="../media/image62.png"/><Relationship Id="rId8" Type="http://schemas.openxmlformats.org/officeDocument/2006/relationships/image" Target="../media/image14.png"/><Relationship Id="rId51" Type="http://schemas.openxmlformats.org/officeDocument/2006/relationships/image" Target="../media/image57.svg"/><Relationship Id="rId3"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svg"/><Relationship Id="rId20" Type="http://schemas.openxmlformats.org/officeDocument/2006/relationships/image" Target="../media/image26.png"/><Relationship Id="rId41" Type="http://schemas.openxmlformats.org/officeDocument/2006/relationships/image" Target="../media/image47.svg"/><Relationship Id="rId54"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12.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svg"/><Relationship Id="rId57" Type="http://schemas.openxmlformats.org/officeDocument/2006/relationships/image" Target="../media/image63.svg"/><Relationship Id="rId10" Type="http://schemas.openxmlformats.org/officeDocument/2006/relationships/image" Target="../media/image16.png"/><Relationship Id="rId31" Type="http://schemas.openxmlformats.org/officeDocument/2006/relationships/image" Target="../media/image37.svg"/><Relationship Id="rId44" Type="http://schemas.openxmlformats.org/officeDocument/2006/relationships/image" Target="../media/image50.png"/><Relationship Id="rId52" Type="http://schemas.openxmlformats.org/officeDocument/2006/relationships/image" Target="../media/image58.png"/><Relationship Id="rId6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28.xml.rels><?xml version="1.0" encoding="UTF-8" standalone="yes"?>
<Relationships xmlns="http://schemas.openxmlformats.org/package/2006/relationships"><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svg"/><Relationship Id="rId21" Type="http://schemas.openxmlformats.org/officeDocument/2006/relationships/image" Target="../media/image87.svg"/><Relationship Id="rId34" Type="http://schemas.openxmlformats.org/officeDocument/2006/relationships/image" Target="../media/image100.png"/><Relationship Id="rId7" Type="http://schemas.openxmlformats.org/officeDocument/2006/relationships/image" Target="../media/image73.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svg"/><Relationship Id="rId41" Type="http://schemas.openxmlformats.org/officeDocument/2006/relationships/image" Target="../media/image107.svg"/><Relationship Id="rId1" Type="http://schemas.openxmlformats.org/officeDocument/2006/relationships/slideMaster" Target="../slideMasters/slideMaster2.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svg"/><Relationship Id="rId40" Type="http://schemas.openxmlformats.org/officeDocument/2006/relationships/image" Target="../media/image106.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4.png"/><Relationship Id="rId36" Type="http://schemas.openxmlformats.org/officeDocument/2006/relationships/image" Target="../media/image102.png"/><Relationship Id="rId10" Type="http://schemas.openxmlformats.org/officeDocument/2006/relationships/image" Target="../media/image76.png"/><Relationship Id="rId19" Type="http://schemas.openxmlformats.org/officeDocument/2006/relationships/image" Target="../media/image85.svg"/><Relationship Id="rId31" Type="http://schemas.openxmlformats.org/officeDocument/2006/relationships/image" Target="../media/image97.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svg"/><Relationship Id="rId30" Type="http://schemas.openxmlformats.org/officeDocument/2006/relationships/image" Target="../media/image96.png"/><Relationship Id="rId35" Type="http://schemas.openxmlformats.org/officeDocument/2006/relationships/image" Target="../media/image101.svg"/><Relationship Id="rId8" Type="http://schemas.openxmlformats.org/officeDocument/2006/relationships/image" Target="../media/image74.png"/><Relationship Id="rId3" Type="http://schemas.openxmlformats.org/officeDocument/2006/relationships/image" Target="../media/image69.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33" Type="http://schemas.openxmlformats.org/officeDocument/2006/relationships/image" Target="../media/image99.svg"/><Relationship Id="rId38" Type="http://schemas.openxmlformats.org/officeDocument/2006/relationships/image" Target="../media/image10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 Light Photo">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9144000" cy="5143500"/>
          </a:xfrm>
        </p:spPr>
        <p:txBody>
          <a:bodyPr/>
          <a:lstStyle>
            <a:lvl1pPr marL="0" indent="0">
              <a:buNone/>
              <a:defRPr baseline="0"/>
            </a:lvl1pPr>
          </a:lstStyle>
          <a:p>
            <a:r>
              <a:rPr lang="en-US" dirty="0"/>
              <a:t>Drag picture to placeholder or click icon to add</a:t>
            </a:r>
          </a:p>
        </p:txBody>
      </p:sp>
      <p:sp>
        <p:nvSpPr>
          <p:cNvPr id="6"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003466"/>
                </a:solidFill>
              </a:defRPr>
            </a:lvl1pPr>
          </a:lstStyle>
          <a:p>
            <a:r>
              <a:rPr lang="en-US" dirty="0"/>
              <a:t>Click to Add Title</a:t>
            </a:r>
          </a:p>
        </p:txBody>
      </p:sp>
      <p:sp>
        <p:nvSpPr>
          <p:cNvPr id="10"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006C92"/>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56550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userDrawn="1">
  <p:cSld name="7_Section Slide">
    <p:bg>
      <p:bgPr>
        <a:solidFill>
          <a:schemeClr val="accent1"/>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288702" y="1383673"/>
            <a:ext cx="8548212" cy="1102519"/>
          </a:xfrm>
        </p:spPr>
        <p:txBody>
          <a:bodyPr lIns="0" tIns="0" rIns="0" bIns="0" anchor="b" anchorCtr="0">
            <a:noAutofit/>
          </a:bodyPr>
          <a:lstStyle>
            <a:lvl1pPr algn="ctr">
              <a:lnSpc>
                <a:spcPts val="2250"/>
              </a:lnSpc>
              <a:defRPr sz="2700" b="1" cap="all">
                <a:solidFill>
                  <a:srgbClr val="003466"/>
                </a:solidFill>
              </a:defRPr>
            </a:lvl1pPr>
          </a:lstStyle>
          <a:p>
            <a:pPr>
              <a:defRPr/>
            </a:pPr>
            <a:r>
              <a:rPr lang="en-US"/>
              <a:t>Click to Add Title</a:t>
            </a:r>
            <a:endParaRPr/>
          </a:p>
        </p:txBody>
      </p:sp>
      <p:sp>
        <p:nvSpPr>
          <p:cNvPr id="5" name="Subtitle 2"/>
          <p:cNvSpPr>
            <a:spLocks noGrp="1"/>
          </p:cNvSpPr>
          <p:nvPr>
            <p:ph type="subTitle" idx="1" hasCustomPrompt="1"/>
          </p:nvPr>
        </p:nvSpPr>
        <p:spPr bwMode="auto">
          <a:xfrm>
            <a:off x="288702" y="2595840"/>
            <a:ext cx="8548212" cy="1714904"/>
          </a:xfrm>
        </p:spPr>
        <p:txBody>
          <a:bodyPr lIns="0" tIns="0" rIns="0" bIns="0">
            <a:noAutofit/>
          </a:bodyPr>
          <a:lstStyle>
            <a:lvl1pPr marL="0" indent="0" algn="ctr">
              <a:lnSpc>
                <a:spcPts val="1350"/>
              </a:lnSpc>
              <a:buNone/>
              <a:defRPr sz="1500">
                <a:solidFill>
                  <a:schemeClr val="accent4">
                    <a:lumMod val="50000"/>
                  </a:schemeClr>
                </a:solidFill>
              </a:defRPr>
            </a:lvl1pPr>
            <a:lvl2pPr marL="257123" indent="0" algn="ctr">
              <a:buNone/>
              <a:defRPr>
                <a:solidFill>
                  <a:schemeClr val="tx1">
                    <a:tint val="75000"/>
                  </a:schemeClr>
                </a:solidFill>
              </a:defRPr>
            </a:lvl2pPr>
            <a:lvl3pPr marL="514247" indent="0" algn="ctr">
              <a:buNone/>
              <a:defRPr>
                <a:solidFill>
                  <a:schemeClr val="tx1">
                    <a:tint val="75000"/>
                  </a:schemeClr>
                </a:solidFill>
              </a:defRPr>
            </a:lvl3pPr>
            <a:lvl4pPr marL="771367" indent="0" algn="ctr">
              <a:buNone/>
              <a:defRPr>
                <a:solidFill>
                  <a:schemeClr val="tx1">
                    <a:tint val="75000"/>
                  </a:schemeClr>
                </a:solidFill>
              </a:defRPr>
            </a:lvl4pPr>
            <a:lvl5pPr marL="1028487" indent="0" algn="ctr">
              <a:buNone/>
              <a:defRPr>
                <a:solidFill>
                  <a:schemeClr val="tx1">
                    <a:tint val="75000"/>
                  </a:schemeClr>
                </a:solidFill>
              </a:defRPr>
            </a:lvl5pPr>
            <a:lvl6pPr marL="1285610" indent="0" algn="ctr">
              <a:buNone/>
              <a:defRPr>
                <a:solidFill>
                  <a:schemeClr val="tx1">
                    <a:tint val="75000"/>
                  </a:schemeClr>
                </a:solidFill>
              </a:defRPr>
            </a:lvl6pPr>
            <a:lvl7pPr marL="1542731" indent="0" algn="ctr">
              <a:buNone/>
              <a:defRPr>
                <a:solidFill>
                  <a:schemeClr val="tx1">
                    <a:tint val="75000"/>
                  </a:schemeClr>
                </a:solidFill>
              </a:defRPr>
            </a:lvl7pPr>
            <a:lvl8pPr marL="1799854" indent="0" algn="ctr">
              <a:buNone/>
              <a:defRPr>
                <a:solidFill>
                  <a:schemeClr val="tx1">
                    <a:tint val="75000"/>
                  </a:schemeClr>
                </a:solidFill>
              </a:defRPr>
            </a:lvl8pPr>
            <a:lvl9pPr marL="2056976"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189771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2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5049418" y="537196"/>
            <a:ext cx="4094582" cy="4606304"/>
          </a:xfrm>
          <a:prstGeom prst="rect">
            <a:avLst/>
          </a:prstGeom>
          <a:blipFill>
            <a:blip r:embed="rId2"/>
            <a:stretch/>
          </a:blipFill>
        </p:spPr>
        <p:txBody>
          <a:bodyPr tIns="451805" anchor="ctr" anchorCtr="0">
            <a:noAutofit/>
          </a:bodyPr>
          <a:lstStyle>
            <a:lvl1pPr marL="0" indent="0" algn="ctr">
              <a:buNone/>
              <a:defRPr sz="75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365761" y="641644"/>
            <a:ext cx="4301490" cy="862505"/>
          </a:xfrm>
          <a:prstGeom prst="rect">
            <a:avLst/>
          </a:prstGeom>
          <a:noFill/>
        </p:spPr>
        <p:txBody>
          <a:bodyPr lIns="0" tIns="182880" rIns="182880" bIns="182880" anchor="ctr" anchorCtr="0">
            <a:noAutofit/>
          </a:bodyPr>
          <a:lstStyle>
            <a:lvl1pPr algn="l">
              <a:lnSpc>
                <a:spcPts val="2250"/>
              </a:lnSpc>
              <a:defRPr sz="24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365760" y="1504150"/>
            <a:ext cx="4301490" cy="3417474"/>
          </a:xfrm>
        </p:spPr>
        <p:txBody>
          <a:bodyPr lIns="0" tIns="0" rIns="0" bIns="0"/>
          <a:lstStyle>
            <a:lvl1pPr marL="285750" indent="-285750">
              <a:lnSpc>
                <a:spcPts val="1350"/>
              </a:lnSpc>
              <a:spcBef>
                <a:spcPts val="450"/>
              </a:spcBef>
              <a:spcAft>
                <a:spcPts val="900"/>
              </a:spcAft>
              <a:buClr>
                <a:srgbClr val="0C68AC"/>
              </a:buClr>
              <a:buFont typeface="Arial"/>
              <a:buChar char="•"/>
              <a:defRPr sz="1500">
                <a:solidFill>
                  <a:srgbClr val="007DBA"/>
                </a:solidFill>
              </a:defRPr>
            </a:lvl1pPr>
            <a:lvl2pPr marL="542877" indent="-285750">
              <a:lnSpc>
                <a:spcPts val="1350"/>
              </a:lnSpc>
              <a:spcBef>
                <a:spcPts val="450"/>
              </a:spcBef>
              <a:spcAft>
                <a:spcPts val="900"/>
              </a:spcAft>
              <a:buClr>
                <a:srgbClr val="0C68AC"/>
              </a:buClr>
              <a:buFont typeface="Arial"/>
              <a:buChar char="•"/>
              <a:defRPr sz="1500">
                <a:solidFill>
                  <a:srgbClr val="007DBA"/>
                </a:solidFill>
              </a:defRPr>
            </a:lvl2pPr>
            <a:lvl3pPr marL="800007" indent="-285750">
              <a:lnSpc>
                <a:spcPts val="1350"/>
              </a:lnSpc>
              <a:spcBef>
                <a:spcPts val="450"/>
              </a:spcBef>
              <a:spcAft>
                <a:spcPts val="900"/>
              </a:spcAft>
              <a:buClr>
                <a:srgbClr val="0C68AC"/>
              </a:buClr>
              <a:buFont typeface="Arial"/>
              <a:buChar char="•"/>
              <a:defRPr sz="1500">
                <a:solidFill>
                  <a:srgbClr val="007DBA"/>
                </a:solidFill>
              </a:defRPr>
            </a:lvl3pPr>
            <a:lvl4pPr marL="1057135" indent="-285750">
              <a:lnSpc>
                <a:spcPts val="1350"/>
              </a:lnSpc>
              <a:spcBef>
                <a:spcPts val="450"/>
              </a:spcBef>
              <a:spcAft>
                <a:spcPts val="900"/>
              </a:spcAft>
              <a:buClr>
                <a:srgbClr val="0C68AC"/>
              </a:buClr>
              <a:buFont typeface="Arial"/>
              <a:buChar char="•"/>
              <a:defRPr sz="1500">
                <a:solidFill>
                  <a:srgbClr val="007DBA"/>
                </a:solidFill>
              </a:defRPr>
            </a:lvl4pPr>
            <a:lvl5pPr marL="1314263" indent="-285750">
              <a:lnSpc>
                <a:spcPts val="1350"/>
              </a:lnSpc>
              <a:spcBef>
                <a:spcPts val="450"/>
              </a:spcBef>
              <a:spcAft>
                <a:spcPts val="900"/>
              </a:spcAft>
              <a:buClr>
                <a:srgbClr val="0C68AC"/>
              </a:buClr>
              <a:buFont typeface="Arial"/>
              <a:buChar char="•"/>
              <a:defRPr sz="1500">
                <a:solidFill>
                  <a:srgbClr val="007DBA"/>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07430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Content+PhotoLef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317500" y="1295400"/>
            <a:ext cx="4740275" cy="3591646"/>
          </a:xfrm>
        </p:spPr>
        <p:txBody>
          <a:bodyPr anchor="ctr" anchorCtr="1"/>
          <a:lstStyle>
            <a:lvl1pPr marL="0" indent="0" algn="ctr">
              <a:buNone/>
              <a:defRPr sz="800"/>
            </a:lvl1pPr>
            <a:lvl2pPr marL="287877" indent="0">
              <a:buNone/>
              <a:defRPr sz="1750"/>
            </a:lvl2pPr>
            <a:lvl3pPr marL="575753" indent="0">
              <a:buNone/>
              <a:defRPr sz="1500"/>
            </a:lvl3pPr>
            <a:lvl4pPr marL="863632" indent="0">
              <a:buNone/>
              <a:defRPr sz="1250"/>
            </a:lvl4pPr>
            <a:lvl5pPr marL="1151508" indent="0">
              <a:buNone/>
              <a:defRPr sz="1250"/>
            </a:lvl5pPr>
            <a:lvl6pPr marL="1439385" indent="0">
              <a:buNone/>
              <a:defRPr sz="1250"/>
            </a:lvl6pPr>
            <a:lvl7pPr marL="1727263" indent="0">
              <a:buNone/>
              <a:defRPr sz="1250"/>
            </a:lvl7pPr>
            <a:lvl8pPr marL="2015138" indent="0">
              <a:buNone/>
              <a:defRPr sz="1250"/>
            </a:lvl8pPr>
            <a:lvl9pPr marL="2303018" indent="0">
              <a:buNone/>
              <a:defRPr sz="1250"/>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301945" y="710450"/>
            <a:ext cx="8564814" cy="501738"/>
          </a:xfrm>
          <a:prstGeom prst="rect">
            <a:avLst/>
          </a:prstGeom>
          <a:noFill/>
        </p:spPr>
        <p:txBody>
          <a:bodyPr lIns="0" tIns="0" rIns="0" bIns="0" anchor="ctr" anchorCtr="0">
            <a:noAutofit/>
          </a:bodyPr>
          <a:lstStyle>
            <a:lvl1pPr algn="l">
              <a:lnSpc>
                <a:spcPts val="1950"/>
              </a:lnSpc>
              <a:defRPr sz="225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5293894" y="1295400"/>
            <a:ext cx="3572865" cy="3591646"/>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6"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8726508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6_Custom Layou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390068" y="1038134"/>
            <a:ext cx="1890144" cy="2650991"/>
          </a:xfrm>
        </p:spPr>
        <p:txBody>
          <a:bodyPr anchor="ctr" anchorCtr="1"/>
          <a:lstStyle>
            <a:lvl1pPr marL="0" indent="0" algn="ctr">
              <a:buNone/>
              <a:defRPr sz="800"/>
            </a:lvl1pPr>
            <a:lvl2pPr marL="287877" indent="0">
              <a:buNone/>
              <a:defRPr sz="1750"/>
            </a:lvl2pPr>
            <a:lvl3pPr marL="575753" indent="0">
              <a:buNone/>
              <a:defRPr sz="1500"/>
            </a:lvl3pPr>
            <a:lvl4pPr marL="863632" indent="0">
              <a:buNone/>
              <a:defRPr sz="1250"/>
            </a:lvl4pPr>
            <a:lvl5pPr marL="1151508" indent="0">
              <a:buNone/>
              <a:defRPr sz="1250"/>
            </a:lvl5pPr>
            <a:lvl6pPr marL="1439385" indent="0">
              <a:buNone/>
              <a:defRPr sz="1250"/>
            </a:lvl6pPr>
            <a:lvl7pPr marL="1727263" indent="0">
              <a:buNone/>
              <a:defRPr sz="1250"/>
            </a:lvl7pPr>
            <a:lvl8pPr marL="2015138" indent="0">
              <a:buNone/>
              <a:defRPr sz="1250"/>
            </a:lvl8pPr>
            <a:lvl9pPr marL="2303018" indent="0">
              <a:buNone/>
              <a:defRPr sz="1250"/>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390068" y="733706"/>
            <a:ext cx="9005882" cy="608855"/>
          </a:xfrm>
          <a:prstGeom prst="rect">
            <a:avLst/>
          </a:prstGeom>
          <a:noFill/>
        </p:spPr>
        <p:txBody>
          <a:bodyPr lIns="0" tIns="0" rIns="0" bIns="0" anchor="ctr" anchorCtr="0">
            <a:noAutofit/>
          </a:bodyPr>
          <a:lstStyle>
            <a:lvl1pPr marL="11113" indent="0" algn="l">
              <a:lnSpc>
                <a:spcPts val="1950"/>
              </a:lnSpc>
              <a:defRPr sz="225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390069"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6"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Picture Placeholder 2"/>
          <p:cNvSpPr>
            <a:spLocks noGrp="1"/>
          </p:cNvSpPr>
          <p:nvPr>
            <p:ph type="pic" idx="15" hasCustomPrompt="1"/>
          </p:nvPr>
        </p:nvSpPr>
        <p:spPr bwMode="auto">
          <a:xfrm>
            <a:off x="2510164" y="1038134"/>
            <a:ext cx="1890144" cy="2650991"/>
          </a:xfrm>
        </p:spPr>
        <p:txBody>
          <a:bodyPr anchor="ctr" anchorCtr="1"/>
          <a:lstStyle>
            <a:lvl1pPr marL="0" indent="0" algn="ctr">
              <a:buNone/>
              <a:defRPr sz="800"/>
            </a:lvl1pPr>
            <a:lvl2pPr marL="287877" indent="0">
              <a:buNone/>
              <a:defRPr sz="1750"/>
            </a:lvl2pPr>
            <a:lvl3pPr marL="575753" indent="0">
              <a:buNone/>
              <a:defRPr sz="1500"/>
            </a:lvl3pPr>
            <a:lvl4pPr marL="863632" indent="0">
              <a:buNone/>
              <a:defRPr sz="1250"/>
            </a:lvl4pPr>
            <a:lvl5pPr marL="1151508" indent="0">
              <a:buNone/>
              <a:defRPr sz="1250"/>
            </a:lvl5pPr>
            <a:lvl6pPr marL="1439385" indent="0">
              <a:buNone/>
              <a:defRPr sz="1250"/>
            </a:lvl6pPr>
            <a:lvl7pPr marL="1727263" indent="0">
              <a:buNone/>
              <a:defRPr sz="1250"/>
            </a:lvl7pPr>
            <a:lvl8pPr marL="2015138" indent="0">
              <a:buNone/>
              <a:defRPr sz="1250"/>
            </a:lvl8pPr>
            <a:lvl9pPr marL="2303018" indent="0">
              <a:buNone/>
              <a:defRPr sz="1250"/>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8" name="Content Placeholder 2"/>
          <p:cNvSpPr>
            <a:spLocks noGrp="1"/>
          </p:cNvSpPr>
          <p:nvPr>
            <p:ph idx="16" hasCustomPrompt="1"/>
          </p:nvPr>
        </p:nvSpPr>
        <p:spPr bwMode="auto">
          <a:xfrm>
            <a:off x="2510165"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6"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Picture Placeholder 2"/>
          <p:cNvSpPr>
            <a:spLocks noGrp="1"/>
          </p:cNvSpPr>
          <p:nvPr>
            <p:ph type="pic" idx="17" hasCustomPrompt="1"/>
          </p:nvPr>
        </p:nvSpPr>
        <p:spPr bwMode="auto">
          <a:xfrm>
            <a:off x="4630260" y="1038134"/>
            <a:ext cx="1890144" cy="2650991"/>
          </a:xfrm>
        </p:spPr>
        <p:txBody>
          <a:bodyPr anchor="ctr" anchorCtr="1"/>
          <a:lstStyle>
            <a:lvl1pPr marL="0" indent="0" algn="ctr">
              <a:buNone/>
              <a:defRPr sz="800"/>
            </a:lvl1pPr>
            <a:lvl2pPr marL="287877" indent="0">
              <a:buNone/>
              <a:defRPr sz="1750"/>
            </a:lvl2pPr>
            <a:lvl3pPr marL="575753" indent="0">
              <a:buNone/>
              <a:defRPr sz="1500"/>
            </a:lvl3pPr>
            <a:lvl4pPr marL="863632" indent="0">
              <a:buNone/>
              <a:defRPr sz="1250"/>
            </a:lvl4pPr>
            <a:lvl5pPr marL="1151508" indent="0">
              <a:buNone/>
              <a:defRPr sz="1250"/>
            </a:lvl5pPr>
            <a:lvl6pPr marL="1439385" indent="0">
              <a:buNone/>
              <a:defRPr sz="1250"/>
            </a:lvl6pPr>
            <a:lvl7pPr marL="1727263" indent="0">
              <a:buNone/>
              <a:defRPr sz="1250"/>
            </a:lvl7pPr>
            <a:lvl8pPr marL="2015138" indent="0">
              <a:buNone/>
              <a:defRPr sz="1250"/>
            </a:lvl8pPr>
            <a:lvl9pPr marL="2303018" indent="0">
              <a:buNone/>
              <a:defRPr sz="1250"/>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0" name="Content Placeholder 2"/>
          <p:cNvSpPr>
            <a:spLocks noGrp="1"/>
          </p:cNvSpPr>
          <p:nvPr>
            <p:ph idx="18" hasCustomPrompt="1"/>
          </p:nvPr>
        </p:nvSpPr>
        <p:spPr bwMode="auto">
          <a:xfrm>
            <a:off x="4630261"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6"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Picture Placeholder 2"/>
          <p:cNvSpPr>
            <a:spLocks noGrp="1"/>
          </p:cNvSpPr>
          <p:nvPr>
            <p:ph type="pic" idx="19" hasCustomPrompt="1"/>
          </p:nvPr>
        </p:nvSpPr>
        <p:spPr bwMode="auto">
          <a:xfrm>
            <a:off x="6808747" y="1047762"/>
            <a:ext cx="1890144" cy="2650991"/>
          </a:xfrm>
        </p:spPr>
        <p:txBody>
          <a:bodyPr anchor="ctr" anchorCtr="1"/>
          <a:lstStyle>
            <a:lvl1pPr marL="0" indent="0" algn="ctr">
              <a:buNone/>
              <a:defRPr sz="800"/>
            </a:lvl1pPr>
            <a:lvl2pPr marL="287877" indent="0">
              <a:buNone/>
              <a:defRPr sz="1750"/>
            </a:lvl2pPr>
            <a:lvl3pPr marL="575753" indent="0">
              <a:buNone/>
              <a:defRPr sz="1500"/>
            </a:lvl3pPr>
            <a:lvl4pPr marL="863632" indent="0">
              <a:buNone/>
              <a:defRPr sz="1250"/>
            </a:lvl4pPr>
            <a:lvl5pPr marL="1151508" indent="0">
              <a:buNone/>
              <a:defRPr sz="1250"/>
            </a:lvl5pPr>
            <a:lvl6pPr marL="1439385" indent="0">
              <a:buNone/>
              <a:defRPr sz="1250"/>
            </a:lvl6pPr>
            <a:lvl7pPr marL="1727263" indent="0">
              <a:buNone/>
              <a:defRPr sz="1250"/>
            </a:lvl7pPr>
            <a:lvl8pPr marL="2015138" indent="0">
              <a:buNone/>
              <a:defRPr sz="1250"/>
            </a:lvl8pPr>
            <a:lvl9pPr marL="2303018" indent="0">
              <a:buNone/>
              <a:defRPr sz="1250"/>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2" name="Content Placeholder 2"/>
          <p:cNvSpPr>
            <a:spLocks noGrp="1"/>
          </p:cNvSpPr>
          <p:nvPr>
            <p:ph idx="20" hasCustomPrompt="1"/>
          </p:nvPr>
        </p:nvSpPr>
        <p:spPr bwMode="auto">
          <a:xfrm>
            <a:off x="6808748" y="3834563"/>
            <a:ext cx="1890143" cy="1062111"/>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6"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95906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one">
  <p:cSld name="4_done">
    <p:bg>
      <p:bgPr>
        <a:solidFill>
          <a:schemeClr val="lt2"/>
        </a:solidFill>
        <a:effectLst/>
      </p:bgPr>
    </p:bg>
    <p:spTree>
      <p:nvGrpSpPr>
        <p:cNvPr id="1" name="Shape 102"/>
        <p:cNvGrpSpPr/>
        <p:nvPr/>
      </p:nvGrpSpPr>
      <p:grpSpPr>
        <a:xfrm>
          <a:off x="0" y="0"/>
          <a:ext cx="0" cy="0"/>
          <a:chOff x="0" y="0"/>
          <a:chExt cx="0" cy="0"/>
        </a:xfrm>
      </p:grpSpPr>
      <p:pic>
        <p:nvPicPr>
          <p:cNvPr id="103" name="Google Shape;103;p93"/>
          <p:cNvPicPr preferRelativeResize="0">
            <a:picLocks noGrp="1"/>
          </p:cNvPicPr>
          <p:nvPr>
            <p:ph type="pic" idx="2"/>
          </p:nvPr>
        </p:nvPicPr>
        <p:blipFill/>
        <p:spPr>
          <a:xfrm>
            <a:off x="5049418" y="537196"/>
            <a:ext cx="4094582" cy="4606304"/>
          </a:xfrm>
          <a:prstGeom prst="rect">
            <a:avLst/>
          </a:prstGeom>
          <a:blipFill rotWithShape="1">
            <a:blip r:embed="rId2">
              <a:alphaModFix/>
            </a:blip>
            <a:stretch>
              <a:fillRect/>
            </a:stretch>
          </a:blipFill>
          <a:ln>
            <a:noFill/>
          </a:ln>
        </p:spPr>
      </p:pic>
      <p:sp>
        <p:nvSpPr>
          <p:cNvPr id="104" name="Google Shape;104;p93"/>
          <p:cNvSpPr txBox="1">
            <a:spLocks noGrp="1"/>
          </p:cNvSpPr>
          <p:nvPr>
            <p:ph type="ctrTitle"/>
          </p:nvPr>
        </p:nvSpPr>
        <p:spPr>
          <a:xfrm>
            <a:off x="365761" y="641644"/>
            <a:ext cx="4301490" cy="862505"/>
          </a:xfrm>
          <a:prstGeom prst="rect">
            <a:avLst/>
          </a:prstGeom>
          <a:noFill/>
          <a:ln>
            <a:noFill/>
          </a:ln>
        </p:spPr>
        <p:txBody>
          <a:bodyPr spcFirstLastPara="1" wrap="square" lIns="0" tIns="182875" rIns="182875" bIns="182875" anchor="ctr" anchorCtr="0">
            <a:noAutofit/>
          </a:bodyPr>
          <a:lstStyle>
            <a:lvl1pPr lvl="0" algn="l">
              <a:lnSpc>
                <a:spcPct val="93750"/>
              </a:lnSpc>
              <a:spcBef>
                <a:spcPts val="0"/>
              </a:spcBef>
              <a:spcAft>
                <a:spcPts val="0"/>
              </a:spcAft>
              <a:buClr>
                <a:srgbClr val="006A96"/>
              </a:buClr>
              <a:buSzPts val="2400"/>
              <a:buFont typeface="Arial"/>
              <a:buNone/>
              <a:defRPr sz="2400" b="1">
                <a:solidFill>
                  <a:srgbClr val="006A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93"/>
          <p:cNvSpPr txBox="1">
            <a:spLocks noGrp="1"/>
          </p:cNvSpPr>
          <p:nvPr>
            <p:ph type="body" idx="1"/>
          </p:nvPr>
        </p:nvSpPr>
        <p:spPr>
          <a:xfrm>
            <a:off x="365760" y="1504150"/>
            <a:ext cx="4301490" cy="3417474"/>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rgbClr val="0C68AC"/>
              </a:buClr>
              <a:buSzPts val="1500"/>
              <a:buFont typeface="Arial"/>
              <a:buChar char="•"/>
              <a:defRPr sz="1500">
                <a:solidFill>
                  <a:srgbClr val="007DBA"/>
                </a:solidFill>
              </a:defRPr>
            </a:lvl1pPr>
            <a:lvl2pPr marL="914400" lvl="1" indent="-323850" algn="l">
              <a:lnSpc>
                <a:spcPct val="90000"/>
              </a:lnSpc>
              <a:spcBef>
                <a:spcPts val="900"/>
              </a:spcBef>
              <a:spcAft>
                <a:spcPts val="0"/>
              </a:spcAft>
              <a:buClr>
                <a:srgbClr val="0C68AC"/>
              </a:buClr>
              <a:buSzPts val="1500"/>
              <a:buFont typeface="Arial"/>
              <a:buChar char="•"/>
              <a:defRPr sz="1500">
                <a:solidFill>
                  <a:srgbClr val="007DBA"/>
                </a:solidFill>
              </a:defRPr>
            </a:lvl2pPr>
            <a:lvl3pPr marL="1371600" lvl="2" indent="-323850" algn="l">
              <a:lnSpc>
                <a:spcPct val="90000"/>
              </a:lnSpc>
              <a:spcBef>
                <a:spcPts val="900"/>
              </a:spcBef>
              <a:spcAft>
                <a:spcPts val="0"/>
              </a:spcAft>
              <a:buClr>
                <a:srgbClr val="0C68AC"/>
              </a:buClr>
              <a:buSzPts val="1500"/>
              <a:buFont typeface="Arial"/>
              <a:buChar char="•"/>
              <a:defRPr sz="1500">
                <a:solidFill>
                  <a:srgbClr val="007DBA"/>
                </a:solidFill>
              </a:defRPr>
            </a:lvl3pPr>
            <a:lvl4pPr marL="1828800" lvl="3" indent="-323850" algn="l">
              <a:lnSpc>
                <a:spcPct val="90000"/>
              </a:lnSpc>
              <a:spcBef>
                <a:spcPts val="900"/>
              </a:spcBef>
              <a:spcAft>
                <a:spcPts val="0"/>
              </a:spcAft>
              <a:buClr>
                <a:srgbClr val="0C68AC"/>
              </a:buClr>
              <a:buSzPts val="1500"/>
              <a:buFont typeface="Arial"/>
              <a:buChar char="•"/>
              <a:defRPr sz="1500">
                <a:solidFill>
                  <a:srgbClr val="007DBA"/>
                </a:solidFill>
              </a:defRPr>
            </a:lvl4pPr>
            <a:lvl5pPr marL="2286000" lvl="4" indent="-323850" algn="l">
              <a:lnSpc>
                <a:spcPct val="90000"/>
              </a:lnSpc>
              <a:spcBef>
                <a:spcPts val="900"/>
              </a:spcBef>
              <a:spcAft>
                <a:spcPts val="0"/>
              </a:spcAft>
              <a:buClr>
                <a:srgbClr val="0C68AC"/>
              </a:buClr>
              <a:buSzPts val="1500"/>
              <a:buFont typeface="Arial"/>
              <a:buChar char="•"/>
              <a:defRPr sz="1500">
                <a:solidFill>
                  <a:srgbClr val="007DBA"/>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26184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Content+PhotoLeft">
  <p:cSld name="1_Title+Content+PhotoLeft">
    <p:bg>
      <p:bgPr>
        <a:solidFill>
          <a:schemeClr val="lt2"/>
        </a:solidFill>
        <a:effectLst/>
      </p:bgPr>
    </p:bg>
    <p:spTree>
      <p:nvGrpSpPr>
        <p:cNvPr id="1" name="Shape 88"/>
        <p:cNvGrpSpPr/>
        <p:nvPr/>
      </p:nvGrpSpPr>
      <p:grpSpPr>
        <a:xfrm>
          <a:off x="0" y="0"/>
          <a:ext cx="0" cy="0"/>
          <a:chOff x="0" y="0"/>
          <a:chExt cx="0" cy="0"/>
        </a:xfrm>
      </p:grpSpPr>
      <p:sp>
        <p:nvSpPr>
          <p:cNvPr id="89" name="Google Shape;89;p85"/>
          <p:cNvSpPr>
            <a:spLocks noGrp="1"/>
          </p:cNvSpPr>
          <p:nvPr>
            <p:ph type="pic" idx="2"/>
          </p:nvPr>
        </p:nvSpPr>
        <p:spPr>
          <a:xfrm>
            <a:off x="317500" y="1295400"/>
            <a:ext cx="4740275" cy="3591646"/>
          </a:xfrm>
          <a:prstGeom prst="rect">
            <a:avLst/>
          </a:prstGeom>
          <a:noFill/>
          <a:ln>
            <a:noFill/>
          </a:ln>
        </p:spPr>
      </p:sp>
      <p:sp>
        <p:nvSpPr>
          <p:cNvPr id="90" name="Google Shape;90;p85"/>
          <p:cNvSpPr txBox="1">
            <a:spLocks noGrp="1"/>
          </p:cNvSpPr>
          <p:nvPr>
            <p:ph type="ctrTitle"/>
          </p:nvPr>
        </p:nvSpPr>
        <p:spPr>
          <a:xfrm>
            <a:off x="301945" y="710450"/>
            <a:ext cx="8564814" cy="501738"/>
          </a:xfrm>
          <a:prstGeom prst="rect">
            <a:avLst/>
          </a:prstGeom>
          <a:noFill/>
          <a:ln>
            <a:noFill/>
          </a:ln>
        </p:spPr>
        <p:txBody>
          <a:bodyPr spcFirstLastPara="1" wrap="square" lIns="0" tIns="0" rIns="0" bIns="0" anchor="ctr" anchorCtr="0">
            <a:noAutofit/>
          </a:bodyPr>
          <a:lstStyle>
            <a:lvl1pPr lvl="0" algn="l">
              <a:lnSpc>
                <a:spcPct val="86666"/>
              </a:lnSpc>
              <a:spcBef>
                <a:spcPts val="0"/>
              </a:spcBef>
              <a:spcAft>
                <a:spcPts val="0"/>
              </a:spcAft>
              <a:buClr>
                <a:srgbClr val="003466"/>
              </a:buClr>
              <a:buSzPts val="2250"/>
              <a:buFont typeface="Arial"/>
              <a:buNone/>
              <a:defRPr sz="2250" b="1" cap="none">
                <a:solidFill>
                  <a:srgbClr val="0034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85"/>
          <p:cNvSpPr txBox="1">
            <a:spLocks noGrp="1"/>
          </p:cNvSpPr>
          <p:nvPr>
            <p:ph type="body" idx="1"/>
          </p:nvPr>
        </p:nvSpPr>
        <p:spPr>
          <a:xfrm>
            <a:off x="5293894" y="1295400"/>
            <a:ext cx="3572865" cy="35916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614906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Content+PhotoLeft">
  <p:cSld name="4_Title+Content+PhotoLeft">
    <p:bg>
      <p:bgPr>
        <a:solidFill>
          <a:schemeClr val="lt2"/>
        </a:solidFill>
        <a:effectLst/>
      </p:bgPr>
    </p:bg>
    <p:spTree>
      <p:nvGrpSpPr>
        <p:cNvPr id="1" name="Shape 97"/>
        <p:cNvGrpSpPr/>
        <p:nvPr/>
      </p:nvGrpSpPr>
      <p:grpSpPr>
        <a:xfrm>
          <a:off x="0" y="0"/>
          <a:ext cx="0" cy="0"/>
          <a:chOff x="0" y="0"/>
          <a:chExt cx="0" cy="0"/>
        </a:xfrm>
      </p:grpSpPr>
      <p:sp>
        <p:nvSpPr>
          <p:cNvPr id="98" name="Google Shape;98;p92"/>
          <p:cNvSpPr txBox="1">
            <a:spLocks noGrp="1"/>
          </p:cNvSpPr>
          <p:nvPr>
            <p:ph type="ctrTitle"/>
          </p:nvPr>
        </p:nvSpPr>
        <p:spPr>
          <a:xfrm>
            <a:off x="304800" y="683458"/>
            <a:ext cx="8520364" cy="434889"/>
          </a:xfrm>
          <a:prstGeom prst="rect">
            <a:avLst/>
          </a:prstGeom>
          <a:noFill/>
          <a:ln>
            <a:noFill/>
          </a:ln>
        </p:spPr>
        <p:txBody>
          <a:bodyPr spcFirstLastPara="1" wrap="square" lIns="0" tIns="0" rIns="0" bIns="0" anchor="ctr" anchorCtr="0">
            <a:noAutofit/>
          </a:bodyPr>
          <a:lstStyle>
            <a:lvl1pPr lvl="0" algn="l">
              <a:lnSpc>
                <a:spcPct val="86666"/>
              </a:lnSpc>
              <a:spcBef>
                <a:spcPts val="0"/>
              </a:spcBef>
              <a:spcAft>
                <a:spcPts val="0"/>
              </a:spcAft>
              <a:buClr>
                <a:srgbClr val="003466"/>
              </a:buClr>
              <a:buSzPts val="2250"/>
              <a:buFont typeface="Arial"/>
              <a:buNone/>
              <a:defRPr sz="2250" b="1" cap="none">
                <a:solidFill>
                  <a:srgbClr val="0034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92"/>
          <p:cNvSpPr txBox="1">
            <a:spLocks noGrp="1"/>
          </p:cNvSpPr>
          <p:nvPr>
            <p:ph type="body" idx="1"/>
          </p:nvPr>
        </p:nvSpPr>
        <p:spPr>
          <a:xfrm>
            <a:off x="304800" y="1270748"/>
            <a:ext cx="4182979" cy="353937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92"/>
          <p:cNvSpPr txBox="1">
            <a:spLocks noGrp="1"/>
          </p:cNvSpPr>
          <p:nvPr>
            <p:ph type="body" idx="2"/>
          </p:nvPr>
        </p:nvSpPr>
        <p:spPr>
          <a:xfrm>
            <a:off x="4650205" y="1270748"/>
            <a:ext cx="4174959" cy="353937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01" name="Google Shape;101;p92"/>
          <p:cNvCxnSpPr/>
          <p:nvPr/>
        </p:nvCxnSpPr>
        <p:spPr>
          <a:xfrm rot="10800000">
            <a:off x="4569601" y="1270748"/>
            <a:ext cx="0" cy="3615115"/>
          </a:xfrm>
          <a:prstGeom prst="straightConnector1">
            <a:avLst/>
          </a:prstGeom>
          <a:noFill/>
          <a:ln w="9525" cap="flat" cmpd="sng">
            <a:solidFill>
              <a:srgbClr val="5492CD"/>
            </a:solidFill>
            <a:prstDash val="solid"/>
            <a:round/>
            <a:headEnd type="none" w="sm" len="sm"/>
            <a:tailEnd type="none" w="sm" len="sm"/>
          </a:ln>
        </p:spPr>
      </p:cxnSp>
    </p:spTree>
    <p:extLst>
      <p:ext uri="{BB962C8B-B14F-4D97-AF65-F5344CB8AC3E}">
        <p14:creationId xmlns:p14="http://schemas.microsoft.com/office/powerpoint/2010/main" val="250284351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4149207" y="1266826"/>
            <a:ext cx="4733107" cy="1697756"/>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46509" y="619125"/>
            <a:ext cx="9005882" cy="530313"/>
          </a:xfrm>
          <a:noFill/>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346509" y="1266826"/>
            <a:ext cx="3588420" cy="3620220"/>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7"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4149207" y="3060835"/>
            <a:ext cx="4733107" cy="1826212"/>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18496496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chemeClr val="lt2"/>
        </a:solidFill>
        <a:effectLst/>
      </p:bgPr>
    </p:bg>
    <p:spTree>
      <p:nvGrpSpPr>
        <p:cNvPr id="1" name="Shape 112"/>
        <p:cNvGrpSpPr/>
        <p:nvPr/>
      </p:nvGrpSpPr>
      <p:grpSpPr>
        <a:xfrm>
          <a:off x="0" y="0"/>
          <a:ext cx="0" cy="0"/>
          <a:chOff x="0" y="0"/>
          <a:chExt cx="0" cy="0"/>
        </a:xfrm>
      </p:grpSpPr>
      <p:sp>
        <p:nvSpPr>
          <p:cNvPr id="113" name="Google Shape;113;p98"/>
          <p:cNvSpPr>
            <a:spLocks noGrp="1"/>
          </p:cNvSpPr>
          <p:nvPr>
            <p:ph type="pic" idx="2"/>
          </p:nvPr>
        </p:nvSpPr>
        <p:spPr>
          <a:xfrm>
            <a:off x="274321" y="1250500"/>
            <a:ext cx="8607993" cy="2385969"/>
          </a:xfrm>
          <a:prstGeom prst="rect">
            <a:avLst/>
          </a:prstGeom>
          <a:noFill/>
          <a:ln>
            <a:noFill/>
          </a:ln>
        </p:spPr>
      </p:sp>
      <p:sp>
        <p:nvSpPr>
          <p:cNvPr id="114" name="Google Shape;114;p98"/>
          <p:cNvSpPr txBox="1">
            <a:spLocks noGrp="1"/>
          </p:cNvSpPr>
          <p:nvPr>
            <p:ph type="ctrTitle"/>
          </p:nvPr>
        </p:nvSpPr>
        <p:spPr>
          <a:xfrm>
            <a:off x="274321" y="641645"/>
            <a:ext cx="9005882" cy="608855"/>
          </a:xfrm>
          <a:prstGeom prst="rect">
            <a:avLst/>
          </a:prstGeom>
          <a:noFill/>
          <a:ln>
            <a:noFill/>
          </a:ln>
        </p:spPr>
        <p:txBody>
          <a:bodyPr spcFirstLastPara="1" wrap="square" lIns="0" tIns="0" rIns="0" bIns="0" anchor="ctr" anchorCtr="0">
            <a:noAutofit/>
          </a:bodyPr>
          <a:lstStyle>
            <a:lvl1pPr lvl="0" algn="l">
              <a:lnSpc>
                <a:spcPct val="86666"/>
              </a:lnSpc>
              <a:spcBef>
                <a:spcPts val="0"/>
              </a:spcBef>
              <a:spcAft>
                <a:spcPts val="0"/>
              </a:spcAft>
              <a:buClr>
                <a:srgbClr val="003466"/>
              </a:buClr>
              <a:buSzPts val="2250"/>
              <a:buFont typeface="Arial"/>
              <a:buNone/>
              <a:defRPr sz="2250" b="1" cap="none">
                <a:solidFill>
                  <a:srgbClr val="0034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98"/>
          <p:cNvSpPr txBox="1">
            <a:spLocks noGrp="1"/>
          </p:cNvSpPr>
          <p:nvPr>
            <p:ph type="body" idx="1"/>
          </p:nvPr>
        </p:nvSpPr>
        <p:spPr>
          <a:xfrm>
            <a:off x="274321" y="3824935"/>
            <a:ext cx="8607993" cy="1062111"/>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rgbClr val="565762"/>
                </a:solidFill>
              </a:defRPr>
            </a:lvl1pPr>
            <a:lvl2pPr marL="914400" lvl="1" indent="-323850" algn="l">
              <a:lnSpc>
                <a:spcPct val="90000"/>
              </a:lnSpc>
              <a:spcBef>
                <a:spcPts val="900"/>
              </a:spcBef>
              <a:spcAft>
                <a:spcPts val="0"/>
              </a:spcAft>
              <a:buClr>
                <a:schemeClr val="lt1"/>
              </a:buClr>
              <a:buSzPts val="1500"/>
              <a:buFont typeface="Arial"/>
              <a:buChar char="•"/>
              <a:defRPr sz="1500">
                <a:solidFill>
                  <a:srgbClr val="565762"/>
                </a:solidFill>
              </a:defRPr>
            </a:lvl2pPr>
            <a:lvl3pPr marL="1371600" lvl="2" indent="-323850" algn="l">
              <a:lnSpc>
                <a:spcPct val="90000"/>
              </a:lnSpc>
              <a:spcBef>
                <a:spcPts val="900"/>
              </a:spcBef>
              <a:spcAft>
                <a:spcPts val="0"/>
              </a:spcAft>
              <a:buClr>
                <a:schemeClr val="lt1"/>
              </a:buClr>
              <a:buSzPts val="1500"/>
              <a:buFont typeface="Arial"/>
              <a:buChar char="•"/>
              <a:defRPr sz="1500">
                <a:solidFill>
                  <a:srgbClr val="565762"/>
                </a:solidFill>
              </a:defRPr>
            </a:lvl3pPr>
            <a:lvl4pPr marL="1828800" lvl="3" indent="-323850" algn="l">
              <a:lnSpc>
                <a:spcPct val="90000"/>
              </a:lnSpc>
              <a:spcBef>
                <a:spcPts val="900"/>
              </a:spcBef>
              <a:spcAft>
                <a:spcPts val="0"/>
              </a:spcAft>
              <a:buClr>
                <a:schemeClr val="lt1"/>
              </a:buClr>
              <a:buSzPts val="1500"/>
              <a:buFont typeface="Arial"/>
              <a:buChar char="•"/>
              <a:defRPr sz="1500">
                <a:solidFill>
                  <a:srgbClr val="565762"/>
                </a:solidFill>
              </a:defRPr>
            </a:lvl4pPr>
            <a:lvl5pPr marL="2286000" lvl="4" indent="-323850" algn="l">
              <a:lnSpc>
                <a:spcPct val="90000"/>
              </a:lnSpc>
              <a:spcBef>
                <a:spcPts val="900"/>
              </a:spcBef>
              <a:spcAft>
                <a:spcPts val="0"/>
              </a:spcAft>
              <a:buClr>
                <a:schemeClr val="lt1"/>
              </a:buClr>
              <a:buSzPts val="1500"/>
              <a:buFont typeface="Arial"/>
              <a:buChar char="•"/>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6995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Custom Layout">
  <p:cSld name="7_Custom Layout">
    <p:bg>
      <p:bgPr>
        <a:solidFill>
          <a:schemeClr val="lt2"/>
        </a:solidFill>
        <a:effectLst/>
      </p:bgPr>
    </p:bg>
    <p:spTree>
      <p:nvGrpSpPr>
        <p:cNvPr id="1" name="Shape 116"/>
        <p:cNvGrpSpPr/>
        <p:nvPr/>
      </p:nvGrpSpPr>
      <p:grpSpPr>
        <a:xfrm>
          <a:off x="0" y="0"/>
          <a:ext cx="0" cy="0"/>
          <a:chOff x="0" y="0"/>
          <a:chExt cx="0" cy="0"/>
        </a:xfrm>
      </p:grpSpPr>
      <p:sp>
        <p:nvSpPr>
          <p:cNvPr id="117" name="Google Shape;117;p99"/>
          <p:cNvSpPr>
            <a:spLocks noGrp="1"/>
          </p:cNvSpPr>
          <p:nvPr>
            <p:ph type="pic" idx="2"/>
          </p:nvPr>
        </p:nvSpPr>
        <p:spPr>
          <a:xfrm>
            <a:off x="390068" y="1038134"/>
            <a:ext cx="1890144" cy="2650991"/>
          </a:xfrm>
          <a:prstGeom prst="rect">
            <a:avLst/>
          </a:prstGeom>
          <a:noFill/>
          <a:ln>
            <a:noFill/>
          </a:ln>
        </p:spPr>
      </p:sp>
      <p:sp>
        <p:nvSpPr>
          <p:cNvPr id="118" name="Google Shape;118;p99"/>
          <p:cNvSpPr txBox="1">
            <a:spLocks noGrp="1"/>
          </p:cNvSpPr>
          <p:nvPr>
            <p:ph type="ctrTitle"/>
          </p:nvPr>
        </p:nvSpPr>
        <p:spPr>
          <a:xfrm>
            <a:off x="390068" y="733706"/>
            <a:ext cx="9005882" cy="608855"/>
          </a:xfrm>
          <a:prstGeom prst="rect">
            <a:avLst/>
          </a:prstGeom>
          <a:noFill/>
          <a:ln>
            <a:noFill/>
          </a:ln>
        </p:spPr>
        <p:txBody>
          <a:bodyPr spcFirstLastPara="1" wrap="square" lIns="0" tIns="0" rIns="0" bIns="0" anchor="ctr" anchorCtr="0">
            <a:noAutofit/>
          </a:bodyPr>
          <a:lstStyle>
            <a:lvl1pPr lvl="0" algn="l">
              <a:lnSpc>
                <a:spcPct val="86666"/>
              </a:lnSpc>
              <a:spcBef>
                <a:spcPts val="0"/>
              </a:spcBef>
              <a:spcAft>
                <a:spcPts val="0"/>
              </a:spcAft>
              <a:buClr>
                <a:srgbClr val="003466"/>
              </a:buClr>
              <a:buSzPts val="2250"/>
              <a:buFont typeface="Arial"/>
              <a:buNone/>
              <a:defRPr sz="2250" b="1" cap="none">
                <a:solidFill>
                  <a:srgbClr val="0034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9"/>
          <p:cNvSpPr txBox="1">
            <a:spLocks noGrp="1"/>
          </p:cNvSpPr>
          <p:nvPr>
            <p:ph type="body" idx="1"/>
          </p:nvPr>
        </p:nvSpPr>
        <p:spPr>
          <a:xfrm>
            <a:off x="390069" y="3824935"/>
            <a:ext cx="1890143" cy="106211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 name="Google Shape;120;p99"/>
          <p:cNvSpPr>
            <a:spLocks noGrp="1"/>
          </p:cNvSpPr>
          <p:nvPr>
            <p:ph type="pic" idx="3"/>
          </p:nvPr>
        </p:nvSpPr>
        <p:spPr>
          <a:xfrm>
            <a:off x="2510164" y="1038134"/>
            <a:ext cx="1890144" cy="2650991"/>
          </a:xfrm>
          <a:prstGeom prst="rect">
            <a:avLst/>
          </a:prstGeom>
          <a:noFill/>
          <a:ln>
            <a:noFill/>
          </a:ln>
        </p:spPr>
      </p:sp>
      <p:sp>
        <p:nvSpPr>
          <p:cNvPr id="121" name="Google Shape;121;p99"/>
          <p:cNvSpPr txBox="1">
            <a:spLocks noGrp="1"/>
          </p:cNvSpPr>
          <p:nvPr>
            <p:ph type="body" idx="4"/>
          </p:nvPr>
        </p:nvSpPr>
        <p:spPr>
          <a:xfrm>
            <a:off x="2510165" y="3824935"/>
            <a:ext cx="1890143" cy="106211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99"/>
          <p:cNvSpPr>
            <a:spLocks noGrp="1"/>
          </p:cNvSpPr>
          <p:nvPr>
            <p:ph type="pic" idx="5"/>
          </p:nvPr>
        </p:nvSpPr>
        <p:spPr>
          <a:xfrm>
            <a:off x="4630260" y="1038134"/>
            <a:ext cx="1890144" cy="2650991"/>
          </a:xfrm>
          <a:prstGeom prst="rect">
            <a:avLst/>
          </a:prstGeom>
          <a:noFill/>
          <a:ln>
            <a:noFill/>
          </a:ln>
        </p:spPr>
      </p:sp>
      <p:sp>
        <p:nvSpPr>
          <p:cNvPr id="123" name="Google Shape;123;p99"/>
          <p:cNvSpPr txBox="1">
            <a:spLocks noGrp="1"/>
          </p:cNvSpPr>
          <p:nvPr>
            <p:ph type="body" idx="6"/>
          </p:nvPr>
        </p:nvSpPr>
        <p:spPr>
          <a:xfrm>
            <a:off x="4630261" y="3824935"/>
            <a:ext cx="1890143" cy="106211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99"/>
          <p:cNvSpPr>
            <a:spLocks noGrp="1"/>
          </p:cNvSpPr>
          <p:nvPr>
            <p:ph type="pic" idx="7"/>
          </p:nvPr>
        </p:nvSpPr>
        <p:spPr>
          <a:xfrm>
            <a:off x="6808747" y="1047762"/>
            <a:ext cx="1890144" cy="2650991"/>
          </a:xfrm>
          <a:prstGeom prst="rect">
            <a:avLst/>
          </a:prstGeom>
          <a:noFill/>
          <a:ln>
            <a:noFill/>
          </a:ln>
        </p:spPr>
      </p:sp>
      <p:sp>
        <p:nvSpPr>
          <p:cNvPr id="125" name="Google Shape;125;p99"/>
          <p:cNvSpPr txBox="1">
            <a:spLocks noGrp="1"/>
          </p:cNvSpPr>
          <p:nvPr>
            <p:ph type="body" idx="8"/>
          </p:nvPr>
        </p:nvSpPr>
        <p:spPr>
          <a:xfrm>
            <a:off x="6808748" y="3834563"/>
            <a:ext cx="1890143" cy="106211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565762"/>
                </a:solidFill>
              </a:defRPr>
            </a:lvl1pPr>
            <a:lvl2pPr marL="914400" lvl="1" indent="-228600" algn="l">
              <a:lnSpc>
                <a:spcPct val="90000"/>
              </a:lnSpc>
              <a:spcBef>
                <a:spcPts val="900"/>
              </a:spcBef>
              <a:spcAft>
                <a:spcPts val="0"/>
              </a:spcAft>
              <a:buClr>
                <a:srgbClr val="0C68AC"/>
              </a:buClr>
              <a:buSzPts val="1500"/>
              <a:buNone/>
              <a:defRPr sz="1500">
                <a:solidFill>
                  <a:srgbClr val="565762"/>
                </a:solidFill>
              </a:defRPr>
            </a:lvl2pPr>
            <a:lvl3pPr marL="1371600" lvl="2" indent="-228600" algn="l">
              <a:lnSpc>
                <a:spcPct val="90000"/>
              </a:lnSpc>
              <a:spcBef>
                <a:spcPts val="900"/>
              </a:spcBef>
              <a:spcAft>
                <a:spcPts val="0"/>
              </a:spcAft>
              <a:buClr>
                <a:srgbClr val="0C68AC"/>
              </a:buClr>
              <a:buSzPts val="1500"/>
              <a:buNone/>
              <a:defRPr sz="1500">
                <a:solidFill>
                  <a:srgbClr val="565762"/>
                </a:solidFill>
              </a:defRPr>
            </a:lvl3pPr>
            <a:lvl4pPr marL="1828800" lvl="3" indent="-228600" algn="l">
              <a:lnSpc>
                <a:spcPct val="90000"/>
              </a:lnSpc>
              <a:spcBef>
                <a:spcPts val="900"/>
              </a:spcBef>
              <a:spcAft>
                <a:spcPts val="0"/>
              </a:spcAft>
              <a:buClr>
                <a:srgbClr val="0C68AC"/>
              </a:buClr>
              <a:buSzPts val="1500"/>
              <a:buNone/>
              <a:defRPr sz="1500">
                <a:solidFill>
                  <a:srgbClr val="565762"/>
                </a:solidFill>
              </a:defRPr>
            </a:lvl4pPr>
            <a:lvl5pPr marL="2286000" lvl="4" indent="-228600" algn="l">
              <a:lnSpc>
                <a:spcPct val="90000"/>
              </a:lnSpc>
              <a:spcBef>
                <a:spcPts val="900"/>
              </a:spcBef>
              <a:spcAft>
                <a:spcPts val="0"/>
              </a:spcAft>
              <a:buClr>
                <a:srgbClr val="0C68AC"/>
              </a:buClr>
              <a:buSzPts val="1500"/>
              <a:buNone/>
              <a:defRPr sz="1500">
                <a:solidFill>
                  <a:srgbClr val="56576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19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 White+Seal">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9144000" cy="5143500"/>
          </a:xfrm>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7"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FFFFFF"/>
                </a:solidFill>
              </a:defRPr>
            </a:lvl1pPr>
          </a:lstStyle>
          <a:p>
            <a:r>
              <a:rPr lang="en-US" dirty="0"/>
              <a:t>Click to Add Title</a:t>
            </a:r>
          </a:p>
        </p:txBody>
      </p:sp>
      <p:sp>
        <p:nvSpPr>
          <p:cNvPr id="9"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795533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67E2C-CA8C-A84A-BE31-AAC969CFEE0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6231EB-56F2-8946-B087-1B84586F4C8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A59A6DE-2912-5D45-9BC1-1CA2A9978BC5}"/>
              </a:ext>
            </a:extLst>
          </p:cNvPr>
          <p:cNvSpPr>
            <a:spLocks noGrp="1"/>
          </p:cNvSpPr>
          <p:nvPr>
            <p:ph type="dt" sz="half" idx="10"/>
          </p:nvPr>
        </p:nvSpPr>
        <p:spPr/>
        <p:txBody>
          <a:bodyPr/>
          <a:lstStyle/>
          <a:p>
            <a:fld id="{37D7A36D-AEFF-5046-8FB9-D93C7DBEA28A}" type="datetime1">
              <a:rPr lang="fr-FR" smtClean="0"/>
              <a:t>01/06/2026</a:t>
            </a:fld>
            <a:endParaRPr lang="fr-FR"/>
          </a:p>
        </p:txBody>
      </p:sp>
      <p:sp>
        <p:nvSpPr>
          <p:cNvPr id="5" name="Espace réservé du pied de page 4">
            <a:extLst>
              <a:ext uri="{FF2B5EF4-FFF2-40B4-BE49-F238E27FC236}">
                <a16:creationId xmlns:a16="http://schemas.microsoft.com/office/drawing/2014/main" id="{13747471-FA36-7D49-955F-8C3341BC1D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00B920-570A-6F45-B22D-4DD2FFD3E168}"/>
              </a:ext>
            </a:extLst>
          </p:cNvPr>
          <p:cNvSpPr>
            <a:spLocks noGrp="1"/>
          </p:cNvSpPr>
          <p:nvPr>
            <p:ph type="sldNum" sz="quarter" idx="12"/>
          </p:nvPr>
        </p:nvSpPr>
        <p:spPr/>
        <p:txBody>
          <a:bodyPr/>
          <a:lstStyle/>
          <a:p>
            <a:fld id="{471A38EA-F1D2-6B44-9F43-4744201EADEB}" type="slidenum">
              <a:rPr lang="fr-FR" smtClean="0"/>
              <a:t>‹N°›</a:t>
            </a:fld>
            <a:endParaRPr lang="fr-FR"/>
          </a:p>
        </p:txBody>
      </p:sp>
    </p:spTree>
    <p:extLst>
      <p:ext uri="{BB962C8B-B14F-4D97-AF65-F5344CB8AC3E}">
        <p14:creationId xmlns:p14="http://schemas.microsoft.com/office/powerpoint/2010/main" val="46676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
            <a:ext cx="9144000" cy="60722"/>
          </a:xfrm>
          <a:prstGeom prst="rect">
            <a:avLst/>
          </a:prstGeom>
          <a:solidFill>
            <a:srgbClr val="558ED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342900">
              <a:defRPr/>
            </a:pPr>
            <a:endParaRPr lang="en-US" sz="1350" i="0">
              <a:solidFill>
                <a:srgbClr val="FFFFFF"/>
              </a:solidFill>
              <a:latin typeface="Arial" pitchFamily="-110" charset="0"/>
              <a:ea typeface="MS PGothic" panose="020B0600070205080204" pitchFamily="34" charset="-128"/>
              <a:cs typeface="MS PGothic" pitchFamily="34" charset="-128"/>
            </a:endParaRPr>
          </a:p>
        </p:txBody>
      </p:sp>
      <p:pic>
        <p:nvPicPr>
          <p:cNvPr id="5" name="Picture 7" descr="IPCClogoWMOUNEP_BL.ai"/>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25938" y="4343400"/>
            <a:ext cx="47418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2" y="228600"/>
            <a:ext cx="8557649" cy="600075"/>
          </a:xfrm>
          <a:prstGeom prst="rect">
            <a:avLst/>
          </a:prstGeom>
        </p:spPr>
        <p:txBody>
          <a:bodyPr anchor="t">
            <a:normAutofit/>
          </a:bodyPr>
          <a:lstStyle>
            <a:lvl1pPr algn="l">
              <a:defRPr sz="1650" b="0" i="0" baseline="0">
                <a:solidFill>
                  <a:srgbClr val="4073AC"/>
                </a:solidFill>
                <a:latin typeface="Arial"/>
                <a:cs typeface="Arial"/>
              </a:defRPr>
            </a:lvl1pPr>
          </a:lstStyle>
          <a:p>
            <a:r>
              <a:rPr lang="en-US"/>
              <a:t>Click to edit Master title style</a:t>
            </a:r>
            <a:endParaRPr lang="en-US" dirty="0"/>
          </a:p>
        </p:txBody>
      </p:sp>
      <p:sp>
        <p:nvSpPr>
          <p:cNvPr id="13" name="Text Placeholder 12"/>
          <p:cNvSpPr>
            <a:spLocks noGrp="1"/>
          </p:cNvSpPr>
          <p:nvPr>
            <p:ph type="body" sz="quarter" idx="10"/>
          </p:nvPr>
        </p:nvSpPr>
        <p:spPr>
          <a:xfrm>
            <a:off x="228600" y="914400"/>
            <a:ext cx="8557650" cy="3456000"/>
          </a:xfrm>
          <a:prstGeom prst="rect">
            <a:avLst/>
          </a:prstGeom>
        </p:spPr>
        <p:txBody>
          <a:bodyPr/>
          <a:lstStyle>
            <a:lvl1pPr marL="108000" marR="0" indent="-108000" algn="l" defTabSz="342900" rtl="0" eaLnBrk="1" fontAlgn="auto" latinLnBrk="0" hangingPunct="1">
              <a:lnSpc>
                <a:spcPts val="1800"/>
              </a:lnSpc>
              <a:spcBef>
                <a:spcPct val="0"/>
              </a:spcBef>
              <a:spcAft>
                <a:spcPts val="0"/>
              </a:spcAft>
              <a:buClr>
                <a:srgbClr val="4073AC"/>
              </a:buClr>
              <a:buSzTx/>
              <a:buFont typeface="Arial"/>
              <a:buChar char="•"/>
              <a:tabLst/>
              <a:defRPr kumimoji="0" lang="fr-CH" sz="1350" b="0" i="0" u="none" strike="noStrike" kern="1200" cap="none" spc="0" normalizeH="0" baseline="0" noProof="0">
                <a:ln>
                  <a:noFill/>
                </a:ln>
                <a:solidFill>
                  <a:schemeClr val="tx1"/>
                </a:solidFill>
                <a:effectLst/>
                <a:uLnTx/>
                <a:uFillTx/>
                <a:latin typeface="Verdana"/>
                <a:cs typeface="Verdana"/>
              </a:defRPr>
            </a:lvl1pPr>
            <a:lvl2pPr marL="108000" marR="0" indent="-108000" algn="l" defTabSz="342900" rtl="0" eaLnBrk="1" fontAlgn="auto" latinLnBrk="0" hangingPunct="1">
              <a:lnSpc>
                <a:spcPct val="100000"/>
              </a:lnSpc>
              <a:spcBef>
                <a:spcPct val="0"/>
              </a:spcBef>
              <a:spcAft>
                <a:spcPts val="0"/>
              </a:spcAft>
              <a:buClr>
                <a:srgbClr val="4073AC"/>
              </a:buClr>
              <a:buSzPct val="90000"/>
              <a:buFont typeface="Arial"/>
              <a:buNone/>
              <a:tabLst/>
              <a:defRPr kumimoji="0" lang="en-US" sz="1350" b="0" i="0" u="none" strike="noStrike" kern="1200" cap="none" spc="0" normalizeH="0" baseline="0" noProof="0">
                <a:ln>
                  <a:noFill/>
                </a:ln>
                <a:solidFill>
                  <a:schemeClr val="tx1"/>
                </a:solidFill>
                <a:effectLst/>
                <a:uLnTx/>
                <a:uFillTx/>
                <a:latin typeface="Verdana"/>
                <a:cs typeface="Verdana"/>
              </a:defRPr>
            </a:lvl2pPr>
            <a:lvl3pPr marL="108000" indent="-108000">
              <a:buClr>
                <a:srgbClr val="4073AC"/>
              </a:buClr>
              <a:buFont typeface="Arial"/>
              <a:buChar char="•"/>
              <a:tabLst/>
              <a:defRPr sz="1350" b="0" i="0" baseline="0">
                <a:latin typeface="Verdana"/>
                <a:cs typeface="Verdana"/>
              </a:defRPr>
            </a:lvl3pPr>
            <a:lvl4pPr>
              <a:defRPr sz="1350" b="0" i="0">
                <a:latin typeface="Frutiger 57Cn"/>
                <a:cs typeface="Frutiger 57Cn"/>
              </a:defRPr>
            </a:lvl4pPr>
            <a:lvl5pPr>
              <a:defRPr sz="1350" b="0" i="0">
                <a:latin typeface="Frutiger 57Cn"/>
                <a:cs typeface="Frutiger 57Cn"/>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1403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73C9A13-AF98-B344-978E-CB4D4D961BAD}" type="datetimeFigureOut">
              <a:rPr lang="fr-FR" smtClean="0"/>
              <a:t>01/06/2026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A7B75E-7DF7-BE4D-B566-8D7A8A6732C3}" type="slidenum">
              <a:rPr lang="fr-FR" smtClean="0"/>
              <a:t>‹N°›</a:t>
            </a:fld>
            <a:endParaRPr lang="fr-FR"/>
          </a:p>
        </p:txBody>
      </p:sp>
    </p:spTree>
    <p:extLst>
      <p:ext uri="{BB962C8B-B14F-4D97-AF65-F5344CB8AC3E}">
        <p14:creationId xmlns:p14="http://schemas.microsoft.com/office/powerpoint/2010/main" val="309934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one">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5049418" y="537196"/>
            <a:ext cx="4094582" cy="4606304"/>
          </a:xfrm>
          <a:blipFill>
            <a:blip r:embed="rId2">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365761" y="641644"/>
            <a:ext cx="4301490" cy="862505"/>
          </a:xfrm>
          <a:noFill/>
        </p:spPr>
        <p:txBody>
          <a:bodyPr lIns="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1504150"/>
            <a:ext cx="4301490" cy="3417474"/>
          </a:xfrm>
        </p:spPr>
        <p:txBody>
          <a:bodyPr lIns="0" tIns="0" rIns="0" bIns="0"/>
          <a:lstStyle>
            <a:lvl1pPr marL="285750"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1pPr>
            <a:lvl2pPr marL="54287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2pPr>
            <a:lvl3pPr marL="80000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3pPr>
            <a:lvl4pPr marL="1057135"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4pPr>
            <a:lvl5pPr marL="1314263"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317500" y="1295400"/>
            <a:ext cx="4740275" cy="3591646"/>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301945" y="710450"/>
            <a:ext cx="8564814" cy="501738"/>
          </a:xfrm>
          <a:noFill/>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5293894" y="1295400"/>
            <a:ext cx="3572865" cy="3591646"/>
          </a:xfrm>
        </p:spPr>
        <p:txBody>
          <a:bodyPr lIns="0" tIns="0" rIns="0" bIns="0"/>
          <a:lstStyle>
            <a:lvl1pPr marL="0" indent="0">
              <a:lnSpc>
                <a:spcPts val="1350"/>
              </a:lnSpc>
              <a:spcBef>
                <a:spcPts val="450"/>
              </a:spcBef>
              <a:spcAft>
                <a:spcPts val="900"/>
              </a:spcAft>
              <a:buClr>
                <a:srgbClr val="0C68AC"/>
              </a:buClr>
              <a:buNone/>
              <a:defRPr sz="1500">
                <a:solidFill>
                  <a:schemeClr val="accent4">
                    <a:lumMod val="50000"/>
                  </a:schemeClr>
                </a:solidFill>
              </a:defRPr>
            </a:lvl1pPr>
            <a:lvl2pPr marL="257127" indent="0">
              <a:lnSpc>
                <a:spcPts val="1350"/>
              </a:lnSpc>
              <a:spcBef>
                <a:spcPts val="450"/>
              </a:spcBef>
              <a:spcAft>
                <a:spcPts val="900"/>
              </a:spcAft>
              <a:buClr>
                <a:srgbClr val="0C68AC"/>
              </a:buClr>
              <a:buNone/>
              <a:defRPr sz="1500">
                <a:solidFill>
                  <a:schemeClr val="accent4">
                    <a:lumMod val="50000"/>
                  </a:schemeClr>
                </a:solidFill>
              </a:defRPr>
            </a:lvl2pPr>
            <a:lvl3pPr marL="514257" indent="0">
              <a:lnSpc>
                <a:spcPts val="1350"/>
              </a:lnSpc>
              <a:spcBef>
                <a:spcPts val="450"/>
              </a:spcBef>
              <a:spcAft>
                <a:spcPts val="900"/>
              </a:spcAft>
              <a:buClr>
                <a:srgbClr val="0C68AC"/>
              </a:buClr>
              <a:buNone/>
              <a:defRPr sz="1500">
                <a:solidFill>
                  <a:schemeClr val="accent4">
                    <a:lumMod val="50000"/>
                  </a:schemeClr>
                </a:solidFill>
              </a:defRPr>
            </a:lvl3pPr>
            <a:lvl4pPr marL="771385" indent="0">
              <a:lnSpc>
                <a:spcPts val="1350"/>
              </a:lnSpc>
              <a:spcBef>
                <a:spcPts val="450"/>
              </a:spcBef>
              <a:spcAft>
                <a:spcPts val="900"/>
              </a:spcAft>
              <a:buClr>
                <a:srgbClr val="0C68AC"/>
              </a:buClr>
              <a:buNone/>
              <a:defRPr sz="1500">
                <a:solidFill>
                  <a:schemeClr val="accent4">
                    <a:lumMod val="50000"/>
                  </a:schemeClr>
                </a:solidFill>
              </a:defRPr>
            </a:lvl4pPr>
            <a:lvl5pPr marL="1028513" indent="0">
              <a:lnSpc>
                <a:spcPts val="1350"/>
              </a:lnSpc>
              <a:spcBef>
                <a:spcPts val="450"/>
              </a:spcBef>
              <a:spcAft>
                <a:spcPts val="900"/>
              </a:spcAft>
              <a:buClr>
                <a:srgbClr val="0C68AC"/>
              </a:buClr>
              <a:buNone/>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478713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o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9144000" cy="51435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3372418" y="876013"/>
            <a:ext cx="660525" cy="2246769"/>
          </a:xfrm>
          <a:prstGeom prst="rect">
            <a:avLst/>
          </a:prstGeom>
          <a:noFill/>
        </p:spPr>
        <p:txBody>
          <a:bodyPr wrap="square" rtlCol="0">
            <a:spAutoFit/>
          </a:bodyPr>
          <a:lstStyle/>
          <a:p>
            <a:r>
              <a:rPr lang="en-US" sz="14000"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1577009" y="1663335"/>
            <a:ext cx="2075649" cy="2075649"/>
          </a:xfrm>
          <a:prstGeom prst="snip2DiagRect">
            <a:avLst/>
          </a:prstGeom>
          <a:blipFill dpi="0" rotWithShape="1">
            <a:blip r:embed="rId2"/>
            <a:srcRect/>
            <a:stretch>
              <a:fillRect/>
            </a:stretch>
          </a:blipFill>
        </p:spPr>
        <p:txBody>
          <a:bodyPr anchor="ctr" anchorCtr="0"/>
          <a:lstStyle>
            <a:lvl1pPr marL="0" indent="0" algn="ctr">
              <a:buNone/>
              <a:defRPr sz="12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4485032" y="1142451"/>
            <a:ext cx="3312513" cy="2629445"/>
          </a:xfrm>
          <a:no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Quote</a:t>
            </a:r>
          </a:p>
        </p:txBody>
      </p:sp>
    </p:spTree>
    <p:extLst>
      <p:ext uri="{BB962C8B-B14F-4D97-AF65-F5344CB8AC3E}">
        <p14:creationId xmlns:p14="http://schemas.microsoft.com/office/powerpoint/2010/main" val="292013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274321" y="1250500"/>
            <a:ext cx="8607993" cy="2385969"/>
          </a:xfrm>
        </p:spPr>
        <p:txBody>
          <a:bodyPr anchor="ctr" anchorCtr="1"/>
          <a:lstStyle>
            <a:lvl1pPr marL="0" indent="0" algn="ctr">
              <a:buNone/>
              <a:defRPr sz="788">
                <a:solidFill>
                  <a:srgbClr val="000000"/>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274321" y="641645"/>
            <a:ext cx="9005882" cy="608855"/>
          </a:xfrm>
        </p:spPr>
        <p:txBody>
          <a:bodyPr lIns="0" tIns="0" rIns="0" bIns="0" anchor="ctr" anchorCtr="0">
            <a:noAutofit/>
          </a:bodyPr>
          <a:lstStyle>
            <a:lvl1pPr algn="l">
              <a:lnSpc>
                <a:spcPts val="1950"/>
              </a:lnSpc>
              <a:defRPr sz="225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274321" y="3824935"/>
            <a:ext cx="8607993" cy="1062111"/>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1pPr>
            <a:lvl2pPr marL="51430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2pPr>
            <a:lvl3pPr marL="771432"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3pPr>
            <a:lvl4pPr marL="1028560"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4pPr>
            <a:lvl5pPr marL="1285688" indent="-257175">
              <a:lnSpc>
                <a:spcPts val="1350"/>
              </a:lnSpc>
              <a:spcBef>
                <a:spcPts val="450"/>
              </a:spcBef>
              <a:spcAft>
                <a:spcPts val="900"/>
              </a:spcAft>
              <a:buClr>
                <a:schemeClr val="bg1"/>
              </a:buClr>
              <a:buFont typeface="Arial" charset="0"/>
              <a:buChar char="•"/>
              <a:defRPr sz="15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27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711741"/>
            <a:ext cx="8528424" cy="259809"/>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05465" y="971550"/>
            <a:ext cx="3236856" cy="643662"/>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7140" y="1873642"/>
            <a:ext cx="290694" cy="290694"/>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4654" y="1873642"/>
            <a:ext cx="290694" cy="290694"/>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84675" y="1905721"/>
            <a:ext cx="290694" cy="290694"/>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14895" y="1873641"/>
            <a:ext cx="290694" cy="290694"/>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4556" y="1905720"/>
            <a:ext cx="290694" cy="290694"/>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71440" y="2602599"/>
            <a:ext cx="287269" cy="287269"/>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03687" y="2614869"/>
            <a:ext cx="290728" cy="290728"/>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415516" y="2558740"/>
            <a:ext cx="336930" cy="33693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2033" y="2614869"/>
            <a:ext cx="321207" cy="321207"/>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745835" y="2496190"/>
            <a:ext cx="447109" cy="447109"/>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576316" y="2638254"/>
            <a:ext cx="317530" cy="317530"/>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324192" y="2656898"/>
            <a:ext cx="270177" cy="270177"/>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87696" y="1865301"/>
            <a:ext cx="294771" cy="294771"/>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297829" y="1865301"/>
            <a:ext cx="322903" cy="322903"/>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5810" y="3786820"/>
            <a:ext cx="701482" cy="701482"/>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294330" y="3786820"/>
            <a:ext cx="701482" cy="701482"/>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08506" y="3839431"/>
            <a:ext cx="596260" cy="596260"/>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156941" y="3363223"/>
            <a:ext cx="3236856" cy="380532"/>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2773166" y="3835074"/>
            <a:ext cx="604974" cy="604974"/>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4454256" y="3382335"/>
            <a:ext cx="3236856" cy="406140"/>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4528464" y="3888401"/>
            <a:ext cx="498320" cy="498320"/>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5188512" y="3888401"/>
            <a:ext cx="498320" cy="498320"/>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5897872" y="3888401"/>
            <a:ext cx="498320" cy="498320"/>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464103" y="3888401"/>
            <a:ext cx="498320" cy="498320"/>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010604" y="3757719"/>
            <a:ext cx="730584" cy="730584"/>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5485451" y="1254814"/>
            <a:ext cx="3236856" cy="360398"/>
          </a:xfrm>
          <a:prstGeom prst="rect">
            <a:avLst/>
          </a:prstGeom>
        </p:spPr>
        <p:txBody>
          <a:bodyPr vert="horz" lIns="91440" tIns="45720" rIns="91440" bIns="4572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5635194" y="1824197"/>
            <a:ext cx="437490" cy="43749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6095161" y="1819215"/>
            <a:ext cx="437490" cy="43749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6642575" y="1819215"/>
            <a:ext cx="437490" cy="43749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189989" y="1819215"/>
            <a:ext cx="437490" cy="43749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7737403" y="1819215"/>
            <a:ext cx="437490" cy="43749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5691861" y="2414331"/>
            <a:ext cx="437490" cy="43749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6239274" y="2414331"/>
            <a:ext cx="437490" cy="437490"/>
          </a:xfrm>
          <a:prstGeom prst="rect">
            <a:avLst/>
          </a:prstGeom>
        </p:spPr>
      </p:pic>
    </p:spTree>
    <p:extLst>
      <p:ext uri="{BB962C8B-B14F-4D97-AF65-F5344CB8AC3E}">
        <p14:creationId xmlns:p14="http://schemas.microsoft.com/office/powerpoint/2010/main" val="4040008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321371" y="711741"/>
            <a:ext cx="8528424" cy="259809"/>
          </a:xfrm>
        </p:spPr>
        <p:txBody>
          <a:bodyPr>
            <a:normAutofit/>
          </a:bodyPr>
          <a:lstStyle>
            <a:lvl1pPr marL="0" marR="0" indent="0" algn="l" defTabSz="257129" rtl="0" eaLnBrk="1" fontAlgn="auto" latinLnBrk="0" hangingPunct="1">
              <a:lnSpc>
                <a:spcPts val="1688"/>
              </a:lnSpc>
              <a:spcBef>
                <a:spcPct val="0"/>
              </a:spcBef>
              <a:spcAft>
                <a:spcPts val="0"/>
              </a:spcAft>
              <a:buClrTx/>
              <a:buSzTx/>
              <a:buFontTx/>
              <a:buNone/>
              <a:tabLst/>
              <a:defRPr sz="2000"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321371" y="1280406"/>
            <a:ext cx="3236856" cy="336792"/>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046" y="1701078"/>
            <a:ext cx="534319" cy="534319"/>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2965" y="1674232"/>
            <a:ext cx="534319" cy="534319"/>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68166" y="1647996"/>
            <a:ext cx="534319" cy="534319"/>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15866" y="1647996"/>
            <a:ext cx="534319" cy="534319"/>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35377" y="1701078"/>
            <a:ext cx="534319" cy="534319"/>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22235" y="1701078"/>
            <a:ext cx="534319" cy="534319"/>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11838" y="1701078"/>
            <a:ext cx="456335" cy="456335"/>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05725" y="3423266"/>
            <a:ext cx="649349" cy="64934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82294" y="3423267"/>
            <a:ext cx="649349" cy="64934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017284" y="3384336"/>
            <a:ext cx="649349" cy="64934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779127" y="3431448"/>
            <a:ext cx="649349" cy="64934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36759" y="3910014"/>
            <a:ext cx="649349" cy="64934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574831" y="3910014"/>
            <a:ext cx="649349" cy="64934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321371" y="2936518"/>
            <a:ext cx="3236856" cy="360398"/>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5994423" y="3543678"/>
            <a:ext cx="734803" cy="734803"/>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144784" y="3543678"/>
            <a:ext cx="734803" cy="734803"/>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295145" y="3543678"/>
            <a:ext cx="734803" cy="734803"/>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4440392" y="2964925"/>
            <a:ext cx="3236856" cy="369373"/>
          </a:xfrm>
          <a:prstGeom prst="rect">
            <a:avLst/>
          </a:prstGeom>
        </p:spPr>
        <p:txBody>
          <a:bodyPr vert="horz" lIns="91440" tIns="45720" rIns="91440" bIns="4572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1600"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514098" y="4368924"/>
            <a:ext cx="488463" cy="488463"/>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5269696" y="4313842"/>
            <a:ext cx="491042" cy="491042"/>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018064" y="4313842"/>
            <a:ext cx="530362" cy="530362"/>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895705" y="4284752"/>
            <a:ext cx="553738" cy="553738"/>
          </a:xfrm>
          <a:prstGeom prst="rect">
            <a:avLst/>
          </a:prstGeom>
        </p:spPr>
      </p:pic>
    </p:spTree>
    <p:extLst>
      <p:ext uri="{BB962C8B-B14F-4D97-AF65-F5344CB8AC3E}">
        <p14:creationId xmlns:p14="http://schemas.microsoft.com/office/powerpoint/2010/main" val="208935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 White+Seal">
    <p:spTree>
      <p:nvGrpSpPr>
        <p:cNvPr id="1" name=""/>
        <p:cNvGrpSpPr/>
        <p:nvPr/>
      </p:nvGrpSpPr>
      <p:grpSpPr>
        <a:xfrm>
          <a:off x="0" y="0"/>
          <a:ext cx="0" cy="0"/>
          <a:chOff x="0" y="0"/>
          <a:chExt cx="0" cy="0"/>
        </a:xfrm>
      </p:grpSpPr>
      <p:sp>
        <p:nvSpPr>
          <p:cNvPr id="12" name="Picture Placeholder 2"/>
          <p:cNvSpPr>
            <a:spLocks noGrp="1"/>
          </p:cNvSpPr>
          <p:nvPr>
            <p:ph type="pic" sz="quarter" idx="10" hasCustomPrompt="1"/>
          </p:nvPr>
        </p:nvSpPr>
        <p:spPr>
          <a:xfrm>
            <a:off x="0" y="0"/>
            <a:ext cx="9144000" cy="5143500"/>
          </a:xfrm>
        </p:spPr>
        <p:txBody>
          <a:bodyPr/>
          <a:lstStyle>
            <a:lvl1pPr marL="0" indent="0">
              <a:buNone/>
              <a:defRPr baseline="0">
                <a:solidFill>
                  <a:schemeClr val="bg1"/>
                </a:solidFill>
              </a:defRPr>
            </a:lvl1pPr>
          </a:lstStyle>
          <a:p>
            <a:r>
              <a:rPr lang="en-US" dirty="0"/>
              <a:t>Drag dark picture to placeholder or click icon to add</a:t>
            </a:r>
          </a:p>
        </p:txBody>
      </p:sp>
      <p:sp>
        <p:nvSpPr>
          <p:cNvPr id="5"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13277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Light Photo">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003466"/>
                </a:solidFill>
              </a:defRPr>
            </a:lvl1pPr>
          </a:lstStyle>
          <a:p>
            <a:r>
              <a:rPr lang="en-US" dirty="0"/>
              <a:t>Click to Add Title</a:t>
            </a:r>
          </a:p>
        </p:txBody>
      </p:sp>
      <p:sp>
        <p:nvSpPr>
          <p:cNvPr id="10"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006C92"/>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182294"/>
            <a:ext cx="9144000" cy="5143500"/>
          </a:xfrm>
          <a:noFill/>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6"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
        <p:nvSpPr>
          <p:cNvPr id="5" name="Rectangle 4">
            <a:extLst>
              <a:ext uri="{FF2B5EF4-FFF2-40B4-BE49-F238E27FC236}">
                <a16:creationId xmlns:a16="http://schemas.microsoft.com/office/drawing/2014/main" id="{0189AAB6-FBAF-3540-9724-054DAD4CCC08}"/>
              </a:ext>
            </a:extLst>
          </p:cNvPr>
          <p:cNvSpPr/>
          <p:nvPr userDrawn="1"/>
        </p:nvSpPr>
        <p:spPr>
          <a:xfrm>
            <a:off x="0" y="0"/>
            <a:ext cx="9144000" cy="556408"/>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F8BFFAA-8B81-CB48-A6AD-04B7E54C4DB0}"/>
              </a:ext>
            </a:extLst>
          </p:cNvPr>
          <p:cNvPicPr>
            <a:picLocks noChangeAspect="1"/>
          </p:cNvPicPr>
          <p:nvPr userDrawn="1"/>
        </p:nvPicPr>
        <p:blipFill>
          <a:blip r:embed="rId2"/>
          <a:stretch>
            <a:fillRect/>
          </a:stretch>
        </p:blipFill>
        <p:spPr>
          <a:xfrm>
            <a:off x="4258777" y="1995"/>
            <a:ext cx="3082208" cy="556408"/>
          </a:xfrm>
          <a:prstGeom prst="rect">
            <a:avLst/>
          </a:prstGeom>
          <a:effectLst/>
        </p:spPr>
      </p:pic>
      <p:sp>
        <p:nvSpPr>
          <p:cNvPr id="9" name="Rectangle 8">
            <a:extLst>
              <a:ext uri="{FF2B5EF4-FFF2-40B4-BE49-F238E27FC236}">
                <a16:creationId xmlns:a16="http://schemas.microsoft.com/office/drawing/2014/main" id="{2550A2BB-0E07-B340-9E24-7141C7392972}"/>
              </a:ext>
            </a:extLst>
          </p:cNvPr>
          <p:cNvSpPr/>
          <p:nvPr userDrawn="1"/>
        </p:nvSpPr>
        <p:spPr>
          <a:xfrm>
            <a:off x="321371" y="70784"/>
            <a:ext cx="2701765" cy="307777"/>
          </a:xfrm>
          <a:prstGeom prst="rect">
            <a:avLst/>
          </a:prstGeom>
        </p:spPr>
        <p:txBody>
          <a:bodyPr wrap="none" lIns="0">
            <a:spAutoFit/>
          </a:bodyPr>
          <a:lstStyle/>
          <a:p>
            <a:r>
              <a:rPr lang="en-US" sz="1400" b="1" i="0" u="none" strike="noStrike" dirty="0">
                <a:solidFill>
                  <a:schemeClr val="bg1"/>
                </a:solidFill>
                <a:effectLst/>
                <a:latin typeface="Arial" panose="020B0604020202020204" pitchFamily="34" charset="0"/>
                <a:cs typeface="Arial" panose="020B0604020202020204" pitchFamily="34" charset="0"/>
              </a:rPr>
              <a:t>SIXTH ASSESSMENT REPORT</a:t>
            </a:r>
          </a:p>
        </p:txBody>
      </p:sp>
      <p:sp>
        <p:nvSpPr>
          <p:cNvPr id="10" name="Freeform 9">
            <a:extLst>
              <a:ext uri="{FF2B5EF4-FFF2-40B4-BE49-F238E27FC236}">
                <a16:creationId xmlns:a16="http://schemas.microsoft.com/office/drawing/2014/main" id="{449E9032-F602-9848-995D-83F87DB06EF4}"/>
              </a:ext>
            </a:extLst>
          </p:cNvPr>
          <p:cNvSpPr>
            <a:spLocks/>
          </p:cNvSpPr>
          <p:nvPr userDrawn="1"/>
        </p:nvSpPr>
        <p:spPr>
          <a:xfrm flipH="1">
            <a:off x="7446722" y="0"/>
            <a:ext cx="1697278" cy="557784"/>
          </a:xfrm>
          <a:custGeom>
            <a:avLst/>
            <a:gdLst>
              <a:gd name="connsiteX0" fmla="*/ 1139505 w 1697278"/>
              <a:gd name="connsiteY0" fmla="*/ 0 h 557773"/>
              <a:gd name="connsiteX1" fmla="*/ 0 w 1697278"/>
              <a:gd name="connsiteY1" fmla="*/ 0 h 557773"/>
              <a:gd name="connsiteX2" fmla="*/ 0 w 1697278"/>
              <a:gd name="connsiteY2" fmla="*/ 557773 h 557773"/>
              <a:gd name="connsiteX3" fmla="*/ 1697278 w 1697278"/>
              <a:gd name="connsiteY3" fmla="*/ 557773 h 557773"/>
            </a:gdLst>
            <a:ahLst/>
            <a:cxnLst>
              <a:cxn ang="0">
                <a:pos x="connsiteX0" y="connsiteY0"/>
              </a:cxn>
              <a:cxn ang="0">
                <a:pos x="connsiteX1" y="connsiteY1"/>
              </a:cxn>
              <a:cxn ang="0">
                <a:pos x="connsiteX2" y="connsiteY2"/>
              </a:cxn>
              <a:cxn ang="0">
                <a:pos x="connsiteX3" y="connsiteY3"/>
              </a:cxn>
            </a:cxnLst>
            <a:rect l="l" t="t" r="r" b="b"/>
            <a:pathLst>
              <a:path w="1697278" h="557773">
                <a:moveTo>
                  <a:pt x="1139505" y="0"/>
                </a:moveTo>
                <a:lnTo>
                  <a:pt x="0" y="0"/>
                </a:lnTo>
                <a:lnTo>
                  <a:pt x="0" y="557773"/>
                </a:lnTo>
                <a:lnTo>
                  <a:pt x="1697278" y="557773"/>
                </a:lnTo>
                <a:close/>
              </a:path>
            </a:pathLst>
          </a:custGeom>
          <a:blipFill dpi="0" rotWithShape="0">
            <a:blip r:embed="rId3">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11" name="Freeform 10">
            <a:extLst>
              <a:ext uri="{FF2B5EF4-FFF2-40B4-BE49-F238E27FC236}">
                <a16:creationId xmlns:a16="http://schemas.microsoft.com/office/drawing/2014/main" id="{C223F304-EF9D-0744-AC34-F78BC406CF9A}"/>
              </a:ext>
            </a:extLst>
          </p:cNvPr>
          <p:cNvSpPr/>
          <p:nvPr userDrawn="1"/>
        </p:nvSpPr>
        <p:spPr>
          <a:xfrm flipH="1">
            <a:off x="7235247" y="0"/>
            <a:ext cx="925996" cy="556408"/>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4" name="Text Placeholder 6">
            <a:extLst>
              <a:ext uri="{FF2B5EF4-FFF2-40B4-BE49-F238E27FC236}">
                <a16:creationId xmlns:a16="http://schemas.microsoft.com/office/drawing/2014/main" id="{C3AAB6CD-F1D6-D142-BC77-F207E2A73C17}"/>
              </a:ext>
            </a:extLst>
          </p:cNvPr>
          <p:cNvSpPr>
            <a:spLocks noGrp="1"/>
          </p:cNvSpPr>
          <p:nvPr>
            <p:ph type="body" sz="quarter" idx="22" hasCustomPrompt="1"/>
          </p:nvPr>
        </p:nvSpPr>
        <p:spPr>
          <a:xfrm>
            <a:off x="269010" y="327502"/>
            <a:ext cx="3026878" cy="338554"/>
          </a:xfrm>
        </p:spPr>
        <p:txBody>
          <a:bodyPr>
            <a:noAutofit/>
          </a:bodyPr>
          <a:lstStyle>
            <a:lvl1pPr marL="0" indent="0">
              <a:buFontTx/>
              <a:buNone/>
              <a:defRPr sz="1000" b="0">
                <a:solidFill>
                  <a:schemeClr val="bg1"/>
                </a:solidFill>
                <a:latin typeface="Arial Narrow"/>
                <a:cs typeface="Arial Narrow"/>
              </a:defRPr>
            </a:lvl1pPr>
            <a:lvl2pPr marL="379476" indent="0">
              <a:buFontTx/>
              <a:buNone/>
              <a:defRPr sz="1400" b="1">
                <a:solidFill>
                  <a:schemeClr val="bg1"/>
                </a:solidFill>
              </a:defRPr>
            </a:lvl2pPr>
            <a:lvl3pPr marL="758952" indent="0">
              <a:buFontTx/>
              <a:buNone/>
              <a:defRPr sz="1400" b="1">
                <a:solidFill>
                  <a:schemeClr val="bg1"/>
                </a:solidFill>
              </a:defRPr>
            </a:lvl3pPr>
            <a:lvl4pPr marL="1138428" indent="0">
              <a:buFontTx/>
              <a:buNone/>
              <a:defRPr sz="1400" b="1">
                <a:solidFill>
                  <a:schemeClr val="bg1"/>
                </a:solidFill>
              </a:defRPr>
            </a:lvl4pPr>
            <a:lvl5pPr marL="1517904" indent="0">
              <a:buFontTx/>
              <a:buNone/>
              <a:defRPr sz="1400" b="1">
                <a:solidFill>
                  <a:schemeClr val="bg1"/>
                </a:solidFill>
              </a:defRPr>
            </a:lvl5pPr>
          </a:lstStyle>
          <a:p>
            <a:pPr lvl="0"/>
            <a:r>
              <a:rPr lang="en-US" dirty="0"/>
              <a:t>Working Group I – The Physical Science Basis</a:t>
            </a:r>
          </a:p>
        </p:txBody>
      </p:sp>
      <p:pic>
        <p:nvPicPr>
          <p:cNvPr id="12" name="Picture 11">
            <a:extLst>
              <a:ext uri="{FF2B5EF4-FFF2-40B4-BE49-F238E27FC236}">
                <a16:creationId xmlns:a16="http://schemas.microsoft.com/office/drawing/2014/main" id="{5C6EFB60-2338-4A0B-9BB7-042C03AB247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7436290" y="3917"/>
            <a:ext cx="1707710" cy="55626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240061"/>
            <a:ext cx="9144000" cy="5143500"/>
          </a:xfrm>
          <a:noFill/>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6"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
        <p:nvSpPr>
          <p:cNvPr id="5" name="Rectangle 4">
            <a:extLst>
              <a:ext uri="{FF2B5EF4-FFF2-40B4-BE49-F238E27FC236}">
                <a16:creationId xmlns:a16="http://schemas.microsoft.com/office/drawing/2014/main" id="{05012601-0331-9C49-98F2-04A017088851}"/>
              </a:ext>
            </a:extLst>
          </p:cNvPr>
          <p:cNvSpPr/>
          <p:nvPr userDrawn="1"/>
        </p:nvSpPr>
        <p:spPr>
          <a:xfrm>
            <a:off x="-9192" y="2783"/>
            <a:ext cx="9144000" cy="556408"/>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ADD0D026-3C68-694B-8880-7A20AA268FAF}"/>
              </a:ext>
            </a:extLst>
          </p:cNvPr>
          <p:cNvSpPr>
            <a:spLocks/>
          </p:cNvSpPr>
          <p:nvPr userDrawn="1"/>
        </p:nvSpPr>
        <p:spPr>
          <a:xfrm flipH="1">
            <a:off x="7446722" y="0"/>
            <a:ext cx="1697278" cy="557784"/>
          </a:xfrm>
          <a:custGeom>
            <a:avLst/>
            <a:gdLst>
              <a:gd name="connsiteX0" fmla="*/ 1139505 w 1697278"/>
              <a:gd name="connsiteY0" fmla="*/ 0 h 557773"/>
              <a:gd name="connsiteX1" fmla="*/ 0 w 1697278"/>
              <a:gd name="connsiteY1" fmla="*/ 0 h 557773"/>
              <a:gd name="connsiteX2" fmla="*/ 0 w 1697278"/>
              <a:gd name="connsiteY2" fmla="*/ 557773 h 557773"/>
              <a:gd name="connsiteX3" fmla="*/ 1697278 w 1697278"/>
              <a:gd name="connsiteY3" fmla="*/ 557773 h 557773"/>
            </a:gdLst>
            <a:ahLst/>
            <a:cxnLst>
              <a:cxn ang="0">
                <a:pos x="connsiteX0" y="connsiteY0"/>
              </a:cxn>
              <a:cxn ang="0">
                <a:pos x="connsiteX1" y="connsiteY1"/>
              </a:cxn>
              <a:cxn ang="0">
                <a:pos x="connsiteX2" y="connsiteY2"/>
              </a:cxn>
              <a:cxn ang="0">
                <a:pos x="connsiteX3" y="connsiteY3"/>
              </a:cxn>
            </a:cxnLst>
            <a:rect l="l" t="t" r="r" b="b"/>
            <a:pathLst>
              <a:path w="1697278" h="557773">
                <a:moveTo>
                  <a:pt x="1139505" y="0"/>
                </a:moveTo>
                <a:lnTo>
                  <a:pt x="0" y="0"/>
                </a:lnTo>
                <a:lnTo>
                  <a:pt x="0" y="557773"/>
                </a:lnTo>
                <a:lnTo>
                  <a:pt x="1697278" y="557773"/>
                </a:lnTo>
                <a:close/>
              </a:path>
            </a:pathLst>
          </a:custGeom>
          <a:blipFill dpi="0" rotWithShape="0">
            <a:blip r:embed="rId2">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11" name="Freeform 10">
            <a:extLst>
              <a:ext uri="{FF2B5EF4-FFF2-40B4-BE49-F238E27FC236}">
                <a16:creationId xmlns:a16="http://schemas.microsoft.com/office/drawing/2014/main" id="{A1EFA729-5C91-9D45-8B02-B8AECCFD049B}"/>
              </a:ext>
            </a:extLst>
          </p:cNvPr>
          <p:cNvSpPr/>
          <p:nvPr userDrawn="1"/>
        </p:nvSpPr>
        <p:spPr>
          <a:xfrm flipH="1">
            <a:off x="7235247" y="0"/>
            <a:ext cx="925996" cy="556408"/>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12" name="Picture 11">
            <a:extLst>
              <a:ext uri="{FF2B5EF4-FFF2-40B4-BE49-F238E27FC236}">
                <a16:creationId xmlns:a16="http://schemas.microsoft.com/office/drawing/2014/main" id="{58B1F90A-3B45-EB4F-BE29-494C1A5420FF}"/>
              </a:ext>
            </a:extLst>
          </p:cNvPr>
          <p:cNvPicPr>
            <a:picLocks noChangeAspect="1"/>
          </p:cNvPicPr>
          <p:nvPr userDrawn="1"/>
        </p:nvPicPr>
        <p:blipFill>
          <a:blip r:embed="rId3"/>
          <a:stretch>
            <a:fillRect/>
          </a:stretch>
        </p:blipFill>
        <p:spPr>
          <a:xfrm>
            <a:off x="4258777" y="1995"/>
            <a:ext cx="3082208" cy="556408"/>
          </a:xfrm>
          <a:prstGeom prst="rect">
            <a:avLst/>
          </a:prstGeom>
          <a:effectLst/>
        </p:spPr>
      </p:pic>
      <p:sp>
        <p:nvSpPr>
          <p:cNvPr id="13" name="Rectangle 12">
            <a:extLst>
              <a:ext uri="{FF2B5EF4-FFF2-40B4-BE49-F238E27FC236}">
                <a16:creationId xmlns:a16="http://schemas.microsoft.com/office/drawing/2014/main" id="{8B3E3972-F266-D04C-BB07-F4E0DE66D096}"/>
              </a:ext>
            </a:extLst>
          </p:cNvPr>
          <p:cNvSpPr/>
          <p:nvPr userDrawn="1"/>
        </p:nvSpPr>
        <p:spPr>
          <a:xfrm>
            <a:off x="321371" y="70784"/>
            <a:ext cx="2701765" cy="307777"/>
          </a:xfrm>
          <a:prstGeom prst="rect">
            <a:avLst/>
          </a:prstGeom>
        </p:spPr>
        <p:txBody>
          <a:bodyPr wrap="none" lIns="0">
            <a:spAutoFit/>
          </a:bodyPr>
          <a:lstStyle/>
          <a:p>
            <a:r>
              <a:rPr lang="en-US" sz="1400" b="1" i="0" u="none" strike="noStrike" dirty="0">
                <a:solidFill>
                  <a:schemeClr val="bg1"/>
                </a:solidFill>
                <a:effectLst/>
                <a:latin typeface="Arial" panose="020B0604020202020204" pitchFamily="34" charset="0"/>
                <a:cs typeface="Arial" panose="020B0604020202020204" pitchFamily="34" charset="0"/>
              </a:rPr>
              <a:t>SIXTH ASSESSMENT REPORT</a:t>
            </a:r>
          </a:p>
        </p:txBody>
      </p:sp>
      <p:sp>
        <p:nvSpPr>
          <p:cNvPr id="21" name="Rectangle 20">
            <a:extLst>
              <a:ext uri="{FF2B5EF4-FFF2-40B4-BE49-F238E27FC236}">
                <a16:creationId xmlns:a16="http://schemas.microsoft.com/office/drawing/2014/main" id="{ABFF0D8E-A454-394F-B961-1AE5FE07AC57}"/>
              </a:ext>
            </a:extLst>
          </p:cNvPr>
          <p:cNvSpPr/>
          <p:nvPr userDrawn="1"/>
        </p:nvSpPr>
        <p:spPr>
          <a:xfrm>
            <a:off x="328805" y="303868"/>
            <a:ext cx="2259593" cy="246221"/>
          </a:xfrm>
          <a:prstGeom prst="rect">
            <a:avLst/>
          </a:prstGeom>
        </p:spPr>
        <p:txBody>
          <a:bodyPr wrap="none" lIns="0">
            <a:spAutoFit/>
          </a:bodyPr>
          <a:lstStyle/>
          <a:p>
            <a:r>
              <a:rPr lang="en-US" sz="1000" b="0" i="0" u="none" strike="noStrike" dirty="0">
                <a:solidFill>
                  <a:schemeClr val="bg1"/>
                </a:solidFill>
                <a:effectLst/>
                <a:latin typeface="Arial Narrow" panose="020B0604020202020204" pitchFamily="34" charset="0"/>
                <a:cs typeface="Arial Narrow" panose="020B0604020202020204" pitchFamily="34" charset="0"/>
              </a:rPr>
              <a:t>Working Group I – The Physical Science Basis</a:t>
            </a:r>
          </a:p>
        </p:txBody>
      </p:sp>
      <p:pic>
        <p:nvPicPr>
          <p:cNvPr id="14" name="Picture 13">
            <a:extLst>
              <a:ext uri="{FF2B5EF4-FFF2-40B4-BE49-F238E27FC236}">
                <a16:creationId xmlns:a16="http://schemas.microsoft.com/office/drawing/2014/main" id="{5F1BF753-CF49-436A-A422-6470F9EF1B1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7436290" y="3917"/>
            <a:ext cx="1707710" cy="55626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Tree>
    <p:extLst>
      <p:ext uri="{BB962C8B-B14F-4D97-AF65-F5344CB8AC3E}">
        <p14:creationId xmlns:p14="http://schemas.microsoft.com/office/powerpoint/2010/main" val="299645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do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9144000" cy="51435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3372418" y="876013"/>
            <a:ext cx="660525" cy="2246769"/>
          </a:xfrm>
          <a:prstGeom prst="rect">
            <a:avLst/>
          </a:prstGeom>
          <a:noFill/>
        </p:spPr>
        <p:txBody>
          <a:bodyPr wrap="square" rtlCol="0">
            <a:spAutoFit/>
          </a:bodyPr>
          <a:lstStyle/>
          <a:p>
            <a:r>
              <a:rPr lang="en-US" sz="14000"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1577009" y="1663335"/>
            <a:ext cx="2075649" cy="2075649"/>
          </a:xfrm>
          <a:prstGeom prst="snip2DiagRect">
            <a:avLst/>
          </a:prstGeom>
          <a:blipFill dpi="0" rotWithShape="1">
            <a:blip r:embed="rId2"/>
            <a:srcRect/>
            <a:stretch>
              <a:fillRect/>
            </a:stretch>
          </a:blipFill>
        </p:spPr>
        <p:txBody>
          <a:bodyPr anchor="ctr" anchorCtr="0"/>
          <a:lstStyle>
            <a:lvl1pPr marL="0" indent="0" algn="ctr">
              <a:buNone/>
              <a:defRPr sz="12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4485032" y="1142451"/>
            <a:ext cx="3312513" cy="2629445"/>
          </a:xfrm>
          <a:no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Quote</a:t>
            </a:r>
          </a:p>
        </p:txBody>
      </p:sp>
    </p:spTree>
    <p:extLst>
      <p:ext uri="{BB962C8B-B14F-4D97-AF65-F5344CB8AC3E}">
        <p14:creationId xmlns:p14="http://schemas.microsoft.com/office/powerpoint/2010/main" val="259544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 White+Seal">
  <p:cSld name="7_Title Slide - White+Seal">
    <p:bg>
      <p:bgPr>
        <a:solidFill>
          <a:srgbClr val="5492CD"/>
        </a:solidFill>
        <a:effectLst/>
      </p:bgPr>
    </p:bg>
    <p:spTree>
      <p:nvGrpSpPr>
        <p:cNvPr id="1" name="Shape 186"/>
        <p:cNvGrpSpPr/>
        <p:nvPr/>
      </p:nvGrpSpPr>
      <p:grpSpPr>
        <a:xfrm>
          <a:off x="0" y="0"/>
          <a:ext cx="0" cy="0"/>
          <a:chOff x="0" y="0"/>
          <a:chExt cx="0" cy="0"/>
        </a:xfrm>
      </p:grpSpPr>
      <p:sp>
        <p:nvSpPr>
          <p:cNvPr id="187" name="Google Shape;187;p31"/>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spcBef>
                <a:spcPts val="280"/>
              </a:spcBef>
              <a:spcAft>
                <a:spcPts val="0"/>
              </a:spcAft>
              <a:buClr>
                <a:srgbClr val="007DBA"/>
              </a:buClr>
              <a:buSzPts val="1400"/>
              <a:buFont typeface="Arial"/>
              <a:buNone/>
              <a:defRPr sz="1400" b="0" i="0" u="none" strike="noStrike" cap="none">
                <a:solidFill>
                  <a:schemeClr val="lt1"/>
                </a:solidFill>
                <a:latin typeface="Arial"/>
                <a:ea typeface="Arial"/>
                <a:cs typeface="Arial"/>
                <a:sym typeface="Arial"/>
              </a:defRPr>
            </a:lvl1pPr>
            <a:lvl2pPr marR="0" lvl="1"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2pPr>
            <a:lvl3pPr marR="0" lvl="2"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3pPr>
            <a:lvl4pPr marR="0" lvl="3"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4pPr>
            <a:lvl5pPr marR="0" lvl="4"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5pPr>
            <a:lvl6pPr marR="0" lvl="5"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R="0" lvl="6"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R="0" lvl="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R="0" lvl="8"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sp>
        <p:nvSpPr>
          <p:cNvPr id="188" name="Google Shape;188;p31"/>
          <p:cNvSpPr txBox="1">
            <a:spLocks noGrp="1"/>
          </p:cNvSpPr>
          <p:nvPr>
            <p:ph type="ctrTitle"/>
          </p:nvPr>
        </p:nvSpPr>
        <p:spPr>
          <a:xfrm>
            <a:off x="288702" y="1383672"/>
            <a:ext cx="8548200" cy="11025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None/>
              <a:defRPr sz="27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31"/>
          <p:cNvSpPr txBox="1">
            <a:spLocks noGrp="1"/>
          </p:cNvSpPr>
          <p:nvPr>
            <p:ph type="subTitle" idx="1"/>
          </p:nvPr>
        </p:nvSpPr>
        <p:spPr>
          <a:xfrm>
            <a:off x="288702" y="2595839"/>
            <a:ext cx="8548200" cy="1714800"/>
          </a:xfrm>
          <a:prstGeom prst="rect">
            <a:avLst/>
          </a:prstGeom>
          <a:noFill/>
          <a:ln>
            <a:noFill/>
          </a:ln>
        </p:spPr>
        <p:txBody>
          <a:bodyPr spcFirstLastPara="1" wrap="square" lIns="0" tIns="0" rIns="0" bIns="0" anchor="t" anchorCtr="0">
            <a:noAutofit/>
          </a:bodyPr>
          <a:lstStyle>
            <a:lvl1pPr lvl="0" algn="l" rtl="0">
              <a:lnSpc>
                <a:spcPct val="90000"/>
              </a:lnSpc>
              <a:spcBef>
                <a:spcPts val="300"/>
              </a:spcBef>
              <a:spcAft>
                <a:spcPts val="0"/>
              </a:spcAft>
              <a:buSzPts val="1500"/>
              <a:buNone/>
              <a:defRPr sz="1500">
                <a:solidFill>
                  <a:srgbClr val="FFFFFF"/>
                </a:solidFill>
              </a:defRPr>
            </a:lvl1pPr>
            <a:lvl2pPr lvl="1" algn="ctr" rtl="0">
              <a:spcBef>
                <a:spcPts val="900"/>
              </a:spcBef>
              <a:spcAft>
                <a:spcPts val="0"/>
              </a:spcAft>
              <a:buSzPts val="1400"/>
              <a:buNone/>
              <a:defRPr>
                <a:solidFill>
                  <a:srgbClr val="929293"/>
                </a:solidFill>
              </a:defRPr>
            </a:lvl2pPr>
            <a:lvl3pPr lvl="2" algn="ctr" rtl="0">
              <a:spcBef>
                <a:spcPts val="900"/>
              </a:spcBef>
              <a:spcAft>
                <a:spcPts val="0"/>
              </a:spcAft>
              <a:buSzPts val="1400"/>
              <a:buNone/>
              <a:defRPr>
                <a:solidFill>
                  <a:srgbClr val="929293"/>
                </a:solidFill>
              </a:defRPr>
            </a:lvl3pPr>
            <a:lvl4pPr lvl="3" algn="ctr" rtl="0">
              <a:spcBef>
                <a:spcPts val="900"/>
              </a:spcBef>
              <a:spcAft>
                <a:spcPts val="0"/>
              </a:spcAft>
              <a:buSzPts val="1400"/>
              <a:buNone/>
              <a:defRPr>
                <a:solidFill>
                  <a:srgbClr val="929293"/>
                </a:solidFill>
              </a:defRPr>
            </a:lvl4pPr>
            <a:lvl5pPr lvl="4" algn="ctr" rtl="0">
              <a:spcBef>
                <a:spcPts val="900"/>
              </a:spcBef>
              <a:spcAft>
                <a:spcPts val="0"/>
              </a:spcAft>
              <a:buSzPts val="1400"/>
              <a:buNone/>
              <a:defRPr>
                <a:solidFill>
                  <a:srgbClr val="929293"/>
                </a:solidFill>
              </a:defRPr>
            </a:lvl5pPr>
            <a:lvl6pPr lvl="5" algn="ctr" rtl="0">
              <a:spcBef>
                <a:spcPts val="900"/>
              </a:spcBef>
              <a:spcAft>
                <a:spcPts val="0"/>
              </a:spcAft>
              <a:buClr>
                <a:srgbClr val="929293"/>
              </a:buClr>
              <a:buSzPts val="1125"/>
              <a:buNone/>
              <a:defRPr>
                <a:solidFill>
                  <a:srgbClr val="929293"/>
                </a:solidFill>
              </a:defRPr>
            </a:lvl6pPr>
            <a:lvl7pPr lvl="6" algn="ctr" rtl="0">
              <a:spcBef>
                <a:spcPts val="225"/>
              </a:spcBef>
              <a:spcAft>
                <a:spcPts val="0"/>
              </a:spcAft>
              <a:buClr>
                <a:srgbClr val="929293"/>
              </a:buClr>
              <a:buSzPts val="1125"/>
              <a:buNone/>
              <a:defRPr>
                <a:solidFill>
                  <a:srgbClr val="929293"/>
                </a:solidFill>
              </a:defRPr>
            </a:lvl7pPr>
            <a:lvl8pPr lvl="7" algn="ctr" rtl="0">
              <a:spcBef>
                <a:spcPts val="225"/>
              </a:spcBef>
              <a:spcAft>
                <a:spcPts val="0"/>
              </a:spcAft>
              <a:buClr>
                <a:srgbClr val="929293"/>
              </a:buClr>
              <a:buSzPts val="1125"/>
              <a:buNone/>
              <a:defRPr>
                <a:solidFill>
                  <a:srgbClr val="929293"/>
                </a:solidFill>
              </a:defRPr>
            </a:lvl8pPr>
            <a:lvl9pPr lvl="8" algn="ctr" rtl="0">
              <a:spcBef>
                <a:spcPts val="225"/>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101833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5_Title+Content+PhotoLeft">
    <p:bg>
      <p:bgPr>
        <a:solidFill>
          <a:schemeClr val="bg2"/>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304801" y="721391"/>
            <a:ext cx="9005882" cy="608855"/>
          </a:xfrm>
          <a:prstGeom prst="rect">
            <a:avLst/>
          </a:prstGeom>
          <a:noFill/>
        </p:spPr>
        <p:txBody>
          <a:bodyPr lIns="0" tIns="0" rIns="0" bIns="0" anchor="ctr" anchorCtr="0">
            <a:noAutofit/>
          </a:bodyPr>
          <a:lstStyle>
            <a:lvl1pPr algn="l">
              <a:lnSpc>
                <a:spcPts val="1950"/>
              </a:lnSpc>
              <a:defRPr sz="2250" b="1" cap="none">
                <a:solidFill>
                  <a:srgbClr val="003466"/>
                </a:solidFill>
                <a:latin typeface="+mj-lt"/>
              </a:defRPr>
            </a:lvl1pPr>
          </a:lstStyle>
          <a:p>
            <a:pPr>
              <a:defRPr/>
            </a:pPr>
            <a:r>
              <a:rPr lang="en-US"/>
              <a:t>Click to add title</a:t>
            </a:r>
            <a:endParaRPr/>
          </a:p>
        </p:txBody>
      </p:sp>
      <p:sp>
        <p:nvSpPr>
          <p:cNvPr id="5" name="Content Placeholder 2"/>
          <p:cNvSpPr>
            <a:spLocks noGrp="1"/>
          </p:cNvSpPr>
          <p:nvPr>
            <p:ph idx="11" hasCustomPrompt="1"/>
          </p:nvPr>
        </p:nvSpPr>
        <p:spPr bwMode="auto">
          <a:xfrm>
            <a:off x="304801" y="1330245"/>
            <a:ext cx="4192219" cy="3556800"/>
          </a:xfrm>
        </p:spPr>
        <p:txBody>
          <a:bodyPr lIns="0" tIns="0" rIns="0" bIns="0"/>
          <a:lstStyle>
            <a:lvl1pPr marL="257168" indent="-257168">
              <a:lnSpc>
                <a:spcPts val="1350"/>
              </a:lnSpc>
              <a:spcBef>
                <a:spcPts val="450"/>
              </a:spcBef>
              <a:spcAft>
                <a:spcPts val="900"/>
              </a:spcAft>
              <a:buClr>
                <a:schemeClr val="bg1"/>
              </a:buClr>
              <a:buFont typeface="Arial"/>
              <a:buChar char="•"/>
              <a:defRPr sz="1500">
                <a:solidFill>
                  <a:schemeClr val="bg1">
                    <a:lumMod val="50000"/>
                  </a:schemeClr>
                </a:solidFill>
              </a:defRPr>
            </a:lvl1pPr>
            <a:lvl2pPr marL="514289" indent="-257168">
              <a:lnSpc>
                <a:spcPts val="1350"/>
              </a:lnSpc>
              <a:spcBef>
                <a:spcPts val="450"/>
              </a:spcBef>
              <a:spcAft>
                <a:spcPts val="900"/>
              </a:spcAft>
              <a:buClr>
                <a:schemeClr val="bg1"/>
              </a:buClr>
              <a:buFont typeface="Arial"/>
              <a:buChar char="•"/>
              <a:defRPr sz="1500">
                <a:solidFill>
                  <a:schemeClr val="bg1">
                    <a:lumMod val="50000"/>
                  </a:schemeClr>
                </a:solidFill>
              </a:defRPr>
            </a:lvl2pPr>
            <a:lvl3pPr marL="771413" indent="-257168">
              <a:lnSpc>
                <a:spcPts val="1350"/>
              </a:lnSpc>
              <a:spcBef>
                <a:spcPts val="450"/>
              </a:spcBef>
              <a:spcAft>
                <a:spcPts val="900"/>
              </a:spcAft>
              <a:buClr>
                <a:schemeClr val="bg1"/>
              </a:buClr>
              <a:buFont typeface="Arial"/>
              <a:buChar char="•"/>
              <a:defRPr sz="1500">
                <a:solidFill>
                  <a:schemeClr val="bg1">
                    <a:lumMod val="50000"/>
                  </a:schemeClr>
                </a:solidFill>
              </a:defRPr>
            </a:lvl3pPr>
            <a:lvl4pPr marL="1028534" indent="-257168">
              <a:lnSpc>
                <a:spcPts val="1350"/>
              </a:lnSpc>
              <a:spcBef>
                <a:spcPts val="450"/>
              </a:spcBef>
              <a:spcAft>
                <a:spcPts val="900"/>
              </a:spcAft>
              <a:buClr>
                <a:schemeClr val="bg1"/>
              </a:buClr>
              <a:buFont typeface="Arial"/>
              <a:buChar char="•"/>
              <a:defRPr sz="1500">
                <a:solidFill>
                  <a:schemeClr val="bg1">
                    <a:lumMod val="50000"/>
                  </a:schemeClr>
                </a:solidFill>
              </a:defRPr>
            </a:lvl4pPr>
            <a:lvl5pPr marL="1285656" indent="-257168">
              <a:lnSpc>
                <a:spcPts val="1350"/>
              </a:lnSpc>
              <a:spcBef>
                <a:spcPts val="450"/>
              </a:spcBef>
              <a:spcAft>
                <a:spcPts val="900"/>
              </a:spcAft>
              <a:buClr>
                <a:schemeClr val="bg1"/>
              </a:buClr>
              <a:buFont typeface="Arial"/>
              <a:buChar char="•"/>
              <a:defRPr sz="1500">
                <a:solidFill>
                  <a:schemeClr val="bg1">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2"/>
          <p:cNvSpPr>
            <a:spLocks noGrp="1"/>
          </p:cNvSpPr>
          <p:nvPr>
            <p:ph idx="12" hasCustomPrompt="1"/>
          </p:nvPr>
        </p:nvSpPr>
        <p:spPr bwMode="auto">
          <a:xfrm>
            <a:off x="4642184" y="1330245"/>
            <a:ext cx="4267200" cy="3556800"/>
          </a:xfrm>
        </p:spPr>
        <p:txBody>
          <a:bodyPr lIns="0" tIns="0" rIns="0" bIns="0"/>
          <a:lstStyle>
            <a:lvl1pPr marL="257168" indent="-257168">
              <a:lnSpc>
                <a:spcPts val="1350"/>
              </a:lnSpc>
              <a:spcBef>
                <a:spcPts val="450"/>
              </a:spcBef>
              <a:spcAft>
                <a:spcPts val="900"/>
              </a:spcAft>
              <a:buClr>
                <a:schemeClr val="bg1"/>
              </a:buClr>
              <a:buFont typeface="Arial"/>
              <a:buChar char="•"/>
              <a:defRPr sz="1500">
                <a:solidFill>
                  <a:schemeClr val="bg1">
                    <a:lumMod val="50000"/>
                  </a:schemeClr>
                </a:solidFill>
              </a:defRPr>
            </a:lvl1pPr>
            <a:lvl2pPr marL="514289" indent="-257168">
              <a:lnSpc>
                <a:spcPts val="1350"/>
              </a:lnSpc>
              <a:spcBef>
                <a:spcPts val="450"/>
              </a:spcBef>
              <a:spcAft>
                <a:spcPts val="900"/>
              </a:spcAft>
              <a:buClr>
                <a:schemeClr val="bg1"/>
              </a:buClr>
              <a:buFont typeface="Arial"/>
              <a:buChar char="•"/>
              <a:defRPr sz="1500">
                <a:solidFill>
                  <a:schemeClr val="bg1">
                    <a:lumMod val="50000"/>
                  </a:schemeClr>
                </a:solidFill>
              </a:defRPr>
            </a:lvl2pPr>
            <a:lvl3pPr marL="771413" indent="-257168">
              <a:lnSpc>
                <a:spcPts val="1350"/>
              </a:lnSpc>
              <a:spcBef>
                <a:spcPts val="450"/>
              </a:spcBef>
              <a:spcAft>
                <a:spcPts val="900"/>
              </a:spcAft>
              <a:buClr>
                <a:schemeClr val="bg1"/>
              </a:buClr>
              <a:buFont typeface="Arial"/>
              <a:buChar char="•"/>
              <a:defRPr sz="1500">
                <a:solidFill>
                  <a:schemeClr val="bg1">
                    <a:lumMod val="50000"/>
                  </a:schemeClr>
                </a:solidFill>
              </a:defRPr>
            </a:lvl3pPr>
            <a:lvl4pPr marL="1028534" indent="-257168">
              <a:lnSpc>
                <a:spcPts val="1350"/>
              </a:lnSpc>
              <a:spcBef>
                <a:spcPts val="450"/>
              </a:spcBef>
              <a:spcAft>
                <a:spcPts val="900"/>
              </a:spcAft>
              <a:buClr>
                <a:schemeClr val="bg1"/>
              </a:buClr>
              <a:buFont typeface="Arial"/>
              <a:buChar char="•"/>
              <a:defRPr sz="1500">
                <a:solidFill>
                  <a:schemeClr val="bg1">
                    <a:lumMod val="50000"/>
                  </a:schemeClr>
                </a:solidFill>
              </a:defRPr>
            </a:lvl4pPr>
            <a:lvl5pPr marL="1285656" indent="-257168">
              <a:lnSpc>
                <a:spcPts val="1350"/>
              </a:lnSpc>
              <a:spcBef>
                <a:spcPts val="450"/>
              </a:spcBef>
              <a:spcAft>
                <a:spcPts val="900"/>
              </a:spcAft>
              <a:buClr>
                <a:schemeClr val="bg1"/>
              </a:buClr>
              <a:buFont typeface="Arial"/>
              <a:buChar char="•"/>
              <a:defRPr sz="1500">
                <a:solidFill>
                  <a:schemeClr val="bg1">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cxnSp>
        <p:nvCxnSpPr>
          <p:cNvPr id="7" name="Straight Connector 6"/>
          <p:cNvCxnSpPr>
            <a:cxnSpLocks/>
          </p:cNvCxnSpPr>
          <p:nvPr userDrawn="1"/>
        </p:nvCxnSpPr>
        <p:spPr bwMode="auto">
          <a:xfrm flipV="1">
            <a:off x="4569601" y="1270748"/>
            <a:ext cx="0" cy="36151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92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967" y="205979"/>
            <a:ext cx="8229600" cy="857250"/>
          </a:xfrm>
          <a:prstGeom prst="rect">
            <a:avLst/>
          </a:prstGeom>
        </p:spPr>
        <p:txBody>
          <a:bodyPr vert="horz" lIns="91430" tIns="0" rIns="9143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325967" y="1200155"/>
            <a:ext cx="8229600" cy="3692654"/>
          </a:xfrm>
          <a:prstGeom prst="rect">
            <a:avLst/>
          </a:prstGeom>
        </p:spPr>
        <p:txBody>
          <a:bodyPr vert="horz" lIns="91430" tIns="45715" rIns="91430"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B977B9A-C566-C74A-AAE2-943473E21063}"/>
              </a:ext>
            </a:extLst>
          </p:cNvPr>
          <p:cNvSpPr/>
          <p:nvPr userDrawn="1"/>
        </p:nvSpPr>
        <p:spPr>
          <a:xfrm>
            <a:off x="0" y="0"/>
            <a:ext cx="9144000" cy="556408"/>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24"/>
          <a:stretch>
            <a:fillRect/>
          </a:stretch>
        </p:blipFill>
        <p:spPr>
          <a:xfrm>
            <a:off x="6143527" y="2179"/>
            <a:ext cx="2900657" cy="523633"/>
          </a:xfrm>
          <a:prstGeom prst="rect">
            <a:avLst/>
          </a:prstGeom>
          <a:effectLst/>
        </p:spPr>
      </p:pic>
      <p:sp>
        <p:nvSpPr>
          <p:cNvPr id="6" name="Text Placeholder 6">
            <a:extLst>
              <a:ext uri="{FF2B5EF4-FFF2-40B4-BE49-F238E27FC236}">
                <a16:creationId xmlns:a16="http://schemas.microsoft.com/office/drawing/2014/main" id="{1E1D4032-B233-4B42-9A19-EDFBB797A365}"/>
              </a:ext>
            </a:extLst>
          </p:cNvPr>
          <p:cNvSpPr txBox="1">
            <a:spLocks/>
          </p:cNvSpPr>
          <p:nvPr userDrawn="1"/>
        </p:nvSpPr>
        <p:spPr>
          <a:xfrm>
            <a:off x="258763" y="97316"/>
            <a:ext cx="3026878" cy="311715"/>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400" dirty="0"/>
              <a:t>SIXTH ASSESSMENT REPORT</a:t>
            </a:r>
          </a:p>
        </p:txBody>
      </p:sp>
      <p:sp>
        <p:nvSpPr>
          <p:cNvPr id="7" name="Text Placeholder 6">
            <a:extLst>
              <a:ext uri="{FF2B5EF4-FFF2-40B4-BE49-F238E27FC236}">
                <a16:creationId xmlns:a16="http://schemas.microsoft.com/office/drawing/2014/main" id="{5F692A97-0D7B-EA43-830A-3D8E7745CBB7}"/>
              </a:ext>
            </a:extLst>
          </p:cNvPr>
          <p:cNvSpPr txBox="1">
            <a:spLocks/>
          </p:cNvSpPr>
          <p:nvPr userDrawn="1"/>
        </p:nvSpPr>
        <p:spPr>
          <a:xfrm>
            <a:off x="258763" y="278195"/>
            <a:ext cx="3026878" cy="311715"/>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000" dirty="0"/>
              <a:t>Working Group I – The Physical Science Basis</a:t>
            </a:r>
          </a:p>
        </p:txBody>
      </p:sp>
    </p:spTree>
    <p:extLst>
      <p:ext uri="{BB962C8B-B14F-4D97-AF65-F5344CB8AC3E}">
        <p14:creationId xmlns:p14="http://schemas.microsoft.com/office/powerpoint/2010/main" val="346042856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78" r:id="rId4"/>
    <p:sldLayoutId id="2147483779" r:id="rId5"/>
    <p:sldLayoutId id="2147483792"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8" r:id="rId19"/>
    <p:sldLayoutId id="2147483809" r:id="rId20"/>
    <p:sldLayoutId id="2147483812" r:id="rId21"/>
    <p:sldLayoutId id="2147483813" r:id="rId22"/>
  </p:sldLayoutIdLst>
  <p:hf hdr="0" ftr="0" dt="0"/>
  <p:txStyles>
    <p:titleStyle>
      <a:lvl1pPr algn="l" defTabSz="257129" rtl="0" eaLnBrk="1" latinLnBrk="0" hangingPunct="1">
        <a:spcBef>
          <a:spcPct val="0"/>
        </a:spcBef>
        <a:buNone/>
        <a:defRPr sz="1856" kern="1200" baseline="0">
          <a:solidFill>
            <a:srgbClr val="003466"/>
          </a:solidFill>
          <a:latin typeface="Arial" panose="020B0604020202020204" pitchFamily="34" charset="0"/>
          <a:ea typeface="+mj-ea"/>
          <a:cs typeface="Arial" panose="020B0604020202020204" pitchFamily="34" charset="0"/>
        </a:defRPr>
      </a:lvl1pPr>
    </p:titleStyle>
    <p:bodyStyle>
      <a:lvl1pPr marL="192846" indent="-192846" algn="l" defTabSz="257129" rtl="0" eaLnBrk="1" latinLnBrk="0" hangingPunct="1">
        <a:spcBef>
          <a:spcPct val="20000"/>
        </a:spcBef>
        <a:buClr>
          <a:srgbClr val="007DBA"/>
        </a:buClr>
        <a:buFont typeface="Arial"/>
        <a:buChar char="•"/>
        <a:defRPr sz="14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spcBef>
          <a:spcPct val="20000"/>
        </a:spcBef>
        <a:buClr>
          <a:srgbClr val="007DBA"/>
        </a:buClr>
        <a:buFont typeface="Arial"/>
        <a:buChar char="•"/>
        <a:defRPr sz="14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spcBef>
          <a:spcPct val="20000"/>
        </a:spcBef>
        <a:buClr>
          <a:srgbClr val="007DBA"/>
        </a:buClr>
        <a:buFont typeface="Arial"/>
        <a:buChar char="•"/>
        <a:defRPr sz="14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spcBef>
          <a:spcPct val="20000"/>
        </a:spcBef>
        <a:buClr>
          <a:srgbClr val="007DBA"/>
        </a:buClr>
        <a:buFont typeface="Arial"/>
        <a:buChar char="•"/>
        <a:defRPr sz="14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spcBef>
          <a:spcPct val="20000"/>
        </a:spcBef>
        <a:buClr>
          <a:srgbClr val="007DBA"/>
        </a:buClr>
        <a:buFont typeface="Arial"/>
        <a:buChar char="•"/>
        <a:defRPr sz="14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0"/>
            <a:ext cx="9144000" cy="556408"/>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1371" y="582349"/>
            <a:ext cx="8528424" cy="6858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321371" y="1602992"/>
            <a:ext cx="8518524" cy="315420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8"/>
          <a:stretch>
            <a:fillRect/>
          </a:stretch>
        </p:blipFill>
        <p:spPr>
          <a:xfrm>
            <a:off x="4408032" y="2179"/>
            <a:ext cx="2900657" cy="523633"/>
          </a:xfrm>
          <a:prstGeom prst="rect">
            <a:avLst/>
          </a:prstGeom>
          <a:effectLst/>
        </p:spPr>
      </p:pic>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258763" y="97316"/>
            <a:ext cx="3026878" cy="311715"/>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400" dirty="0"/>
              <a:t>SIXTH ASSESSMENT REPORT</a:t>
            </a:r>
          </a:p>
        </p:txBody>
      </p:sp>
      <p:pic>
        <p:nvPicPr>
          <p:cNvPr id="15" name="Picture 14"/>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7436290" y="3917"/>
            <a:ext cx="1707710" cy="55626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a:moveTo>
                  <a:pt x="569977" y="0"/>
                </a:moveTo>
                <a:lnTo>
                  <a:pt x="1707710" y="0"/>
                </a:lnTo>
                <a:lnTo>
                  <a:pt x="1707710" y="556260"/>
                </a:lnTo>
                <a:lnTo>
                  <a:pt x="0" y="556260"/>
                </a:lnTo>
                <a:close/>
              </a:path>
            </a:pathLst>
          </a:custGeom>
        </p:spPr>
      </p:pic>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258763" y="278195"/>
            <a:ext cx="3026878" cy="311715"/>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000" dirty="0"/>
              <a:t>Working Group I – The Physical Science Basis</a:t>
            </a:r>
          </a:p>
        </p:txBody>
      </p:sp>
      <p:sp>
        <p:nvSpPr>
          <p:cNvPr id="16" name="Freeform 15">
            <a:extLst>
              <a:ext uri="{FF2B5EF4-FFF2-40B4-BE49-F238E27FC236}">
                <a16:creationId xmlns:a16="http://schemas.microsoft.com/office/drawing/2014/main" id="{1394E7F0-A394-BF4F-A3BA-249726544DFF}"/>
              </a:ext>
            </a:extLst>
          </p:cNvPr>
          <p:cNvSpPr/>
          <p:nvPr userDrawn="1"/>
        </p:nvSpPr>
        <p:spPr>
          <a:xfrm flipH="1">
            <a:off x="7230675" y="0"/>
            <a:ext cx="925996" cy="556408"/>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70923056"/>
      </p:ext>
    </p:extLst>
  </p:cSld>
  <p:clrMap bg1="lt1" tx1="dk1" bg2="lt2" tx2="dk2" accent1="accent1" accent2="accent2" accent3="accent3" accent4="accent4" accent5="accent5" accent6="accent6" hlink="hlink" folHlink="folHlink"/>
  <p:sldLayoutIdLst>
    <p:sldLayoutId id="2147483785" r:id="rId1"/>
    <p:sldLayoutId id="2147483742" r:id="rId2"/>
    <p:sldLayoutId id="2147483791" r:id="rId3"/>
    <p:sldLayoutId id="2147483767" r:id="rId4"/>
    <p:sldLayoutId id="2147483793" r:id="rId5"/>
    <p:sldLayoutId id="2147483794" r:id="rId6"/>
  </p:sldLayoutIdLst>
  <p:hf hdr="0" ftr="0" dt="0"/>
  <p:txStyles>
    <p:titleStyle>
      <a:lvl1pPr algn="l" defTabSz="257129" rtl="0" eaLnBrk="1" latinLnBrk="0" hangingPunct="1">
        <a:lnSpc>
          <a:spcPts val="1688"/>
        </a:lnSpc>
        <a:spcBef>
          <a:spcPct val="0"/>
        </a:spcBef>
        <a:buNone/>
        <a:defRPr sz="2400" b="1" kern="1200" baseline="0">
          <a:solidFill>
            <a:srgbClr val="003466"/>
          </a:solidFill>
          <a:latin typeface="Arial" panose="020B0604020202020204" pitchFamily="34" charset="0"/>
          <a:ea typeface="+mj-ea"/>
          <a:cs typeface="Arial" panose="020B0604020202020204" pitchFamily="34" charset="0"/>
        </a:defRPr>
      </a:lvl1pPr>
    </p:titleStyle>
    <p:bodyStyle>
      <a:lvl1pPr marL="192846" indent="-19284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192" userDrawn="1">
          <p15:clr>
            <a:srgbClr val="F26B43"/>
          </p15:clr>
        </p15:guide>
        <p15:guide id="4" pos="5568" userDrawn="1">
          <p15:clr>
            <a:srgbClr val="F26B43"/>
          </p15:clr>
        </p15:guide>
        <p15:guide id="5" orient="horz" pos="468" userDrawn="1">
          <p15:clr>
            <a:srgbClr val="F26B43"/>
          </p15:clr>
        </p15:guide>
        <p15:guide id="7" orient="horz" pos="756" userDrawn="1">
          <p15:clr>
            <a:srgbClr val="F26B43"/>
          </p15:clr>
        </p15:guide>
        <p15:guide id="8" orient="horz" pos="3078" userDrawn="1">
          <p15:clr>
            <a:srgbClr val="F26B43"/>
          </p15:clr>
        </p15:guide>
        <p15:guide id="9" orient="horz" pos="636" userDrawn="1">
          <p15:clr>
            <a:srgbClr val="F26B43"/>
          </p15:clr>
        </p15:guide>
        <p15:guide id="10" orient="horz" pos="3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36.png"/></Relationships>
</file>

<file path=ppt/slides/_rels/slide11.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jpeg"/><Relationship Id="rId7" Type="http://schemas.openxmlformats.org/officeDocument/2006/relationships/image" Target="../media/image141.jpeg"/><Relationship Id="rId12" Type="http://schemas.openxmlformats.org/officeDocument/2006/relationships/image" Target="../media/image146.jpeg"/><Relationship Id="rId17" Type="http://schemas.openxmlformats.org/officeDocument/2006/relationships/image" Target="../media/image151.jpeg"/><Relationship Id="rId2" Type="http://schemas.openxmlformats.org/officeDocument/2006/relationships/notesSlide" Target="../notesSlides/notesSlide11.xml"/><Relationship Id="rId16" Type="http://schemas.openxmlformats.org/officeDocument/2006/relationships/image" Target="../media/image150.jpeg"/><Relationship Id="rId20" Type="http://schemas.openxmlformats.org/officeDocument/2006/relationships/image" Target="../media/image154.tiff"/><Relationship Id="rId1" Type="http://schemas.openxmlformats.org/officeDocument/2006/relationships/slideLayout" Target="../slideLayouts/slideLayout9.xml"/><Relationship Id="rId6" Type="http://schemas.openxmlformats.org/officeDocument/2006/relationships/image" Target="../media/image140.jpe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jpeg"/><Relationship Id="rId10" Type="http://schemas.openxmlformats.org/officeDocument/2006/relationships/image" Target="../media/image144.jpeg"/><Relationship Id="rId19" Type="http://schemas.openxmlformats.org/officeDocument/2006/relationships/image" Target="../media/image153.jpeg"/><Relationship Id="rId4" Type="http://schemas.openxmlformats.org/officeDocument/2006/relationships/image" Target="../media/image138.jpeg"/><Relationship Id="rId9" Type="http://schemas.openxmlformats.org/officeDocument/2006/relationships/image" Target="../media/image143.jpeg"/><Relationship Id="rId14" Type="http://schemas.openxmlformats.org/officeDocument/2006/relationships/image" Target="../media/image148.jpeg"/></Relationships>
</file>

<file path=ppt/slides/_rels/slide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7.png"/></Relationships>
</file>

<file path=ppt/slides/_rels/slide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63.jpg"/><Relationship Id="rId5" Type="http://schemas.openxmlformats.org/officeDocument/2006/relationships/image" Target="../media/image162.jpeg"/><Relationship Id="rId4" Type="http://schemas.openxmlformats.org/officeDocument/2006/relationships/image" Target="../media/image161.jpg"/></Relationships>
</file>

<file path=ppt/slides/_rels/slide17.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63.jpg"/><Relationship Id="rId5" Type="http://schemas.openxmlformats.org/officeDocument/2006/relationships/image" Target="../media/image162.jpeg"/><Relationship Id="rId4" Type="http://schemas.openxmlformats.org/officeDocument/2006/relationships/image" Target="../media/image161.jpg"/></Relationships>
</file>

<file path=ppt/slides/_rels/slide18.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5.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63.jpg"/><Relationship Id="rId5" Type="http://schemas.openxmlformats.org/officeDocument/2006/relationships/image" Target="../media/image162.jpeg"/><Relationship Id="rId4" Type="http://schemas.openxmlformats.org/officeDocument/2006/relationships/image" Target="../media/image161.jpg"/></Relationships>
</file>

<file path=ppt/slides/_rels/slide19.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6.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63.jpg"/><Relationship Id="rId5" Type="http://schemas.openxmlformats.org/officeDocument/2006/relationships/image" Target="../media/image162.jpeg"/><Relationship Id="rId4" Type="http://schemas.openxmlformats.org/officeDocument/2006/relationships/image" Target="../media/image161.jpg"/></Relationships>
</file>

<file path=ppt/slides/_rels/slide2.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0.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7.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63.jpg"/><Relationship Id="rId5" Type="http://schemas.openxmlformats.org/officeDocument/2006/relationships/image" Target="../media/image162.jpeg"/><Relationship Id="rId4" Type="http://schemas.openxmlformats.org/officeDocument/2006/relationships/image" Target="../media/image161.jpg"/></Relationships>
</file>

<file path=ppt/slides/_rels/slide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7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2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81.jpg"/><Relationship Id="rId4" Type="http://schemas.openxmlformats.org/officeDocument/2006/relationships/image" Target="../media/image180.jpg"/></Relationships>
</file>

<file path=ppt/slides/_rels/slide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84.png"/><Relationship Id="rId4" Type="http://schemas.openxmlformats.org/officeDocument/2006/relationships/image" Target="../media/image183.png"/></Relationships>
</file>

<file path=ppt/slides/_rels/slide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83.png"/></Relationships>
</file>

<file path=ppt/slides/_rels/slide3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84.png"/></Relationships>
</file>

<file path=ppt/slides/_rels/slide32.xml.rels><?xml version="1.0" encoding="UTF-8" standalone="yes"?>
<Relationships xmlns="http://schemas.openxmlformats.org/package/2006/relationships"><Relationship Id="rId3" Type="http://schemas.openxmlformats.org/officeDocument/2006/relationships/image" Target="../media/image179.jpg"/><Relationship Id="rId7" Type="http://schemas.openxmlformats.org/officeDocument/2006/relationships/image" Target="../media/image186.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85.jpg"/><Relationship Id="rId5" Type="http://schemas.openxmlformats.org/officeDocument/2006/relationships/image" Target="../media/image181.jpg"/><Relationship Id="rId4" Type="http://schemas.openxmlformats.org/officeDocument/2006/relationships/image" Target="../media/image180.jpg"/></Relationships>
</file>

<file path=ppt/slides/_rels/slide3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195.jpeg"/></Relationships>
</file>

<file path=ppt/slides/_rels/slide3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97.png"/></Relationships>
</file>

<file path=ppt/slides/_rels/slide3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195.jpeg"/></Relationships>
</file>

<file path=ppt/slides/_rels/slide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3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204.png"/></Relationships>
</file>

<file path=ppt/slides/_rels/slide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206.png"/></Relationships>
</file>

<file path=ppt/slides/_rels/slide4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208.jpe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224.png"/></Relationships>
</file>

<file path=ppt/slides/_rels/slide53.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63.jpg"/></Relationships>
</file>

<file path=ppt/slides/_rels/slide5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2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229.png"/></Relationships>
</file>

<file path=ppt/slides/_rels/slide5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232.jpg"/><Relationship Id="rId4" Type="http://schemas.openxmlformats.org/officeDocument/2006/relationships/image" Target="../media/image231.jpg"/></Relationships>
</file>

<file path=ppt/slides/_rels/slide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236.png"/><Relationship Id="rId4" Type="http://schemas.openxmlformats.org/officeDocument/2006/relationships/image" Target="../media/image235.png"/></Relationships>
</file>

<file path=ppt/slides/_rels/slide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60.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6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247.png"/></Relationships>
</file>

<file path=ppt/slides/_rels/slide62.xml.rels><?xml version="1.0" encoding="UTF-8" standalone="yes"?>
<Relationships xmlns="http://schemas.openxmlformats.org/package/2006/relationships"><Relationship Id="rId3" Type="http://schemas.openxmlformats.org/officeDocument/2006/relationships/image" Target="../media/image248.gif"/><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249.png"/></Relationships>
</file>

<file path=ppt/slides/_rels/slide6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253.png"/></Relationships>
</file>

<file path=ppt/slides/_rels/slide6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59.png"/><Relationship Id="rId3" Type="http://schemas.openxmlformats.org/officeDocument/2006/relationships/image" Target="../media/image244.png"/><Relationship Id="rId7" Type="http://schemas.openxmlformats.org/officeDocument/2006/relationships/image" Target="../media/image258.png"/><Relationship Id="rId12" Type="http://schemas.openxmlformats.org/officeDocument/2006/relationships/image" Target="../media/image242.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257.png"/><Relationship Id="rId11" Type="http://schemas.openxmlformats.org/officeDocument/2006/relationships/image" Target="../media/image240.png"/><Relationship Id="rId5" Type="http://schemas.openxmlformats.org/officeDocument/2006/relationships/image" Target="../media/image256.png"/><Relationship Id="rId10" Type="http://schemas.openxmlformats.org/officeDocument/2006/relationships/image" Target="../media/image238.png"/><Relationship Id="rId4" Type="http://schemas.openxmlformats.org/officeDocument/2006/relationships/image" Target="../media/image245.png"/><Relationship Id="rId9" Type="http://schemas.openxmlformats.org/officeDocument/2006/relationships/image" Target="../media/image237.png"/><Relationship Id="rId14" Type="http://schemas.openxmlformats.org/officeDocument/2006/relationships/image" Target="../media/image243.png"/></Relationships>
</file>

<file path=ppt/slides/_rels/slide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emf"/><Relationship Id="rId7"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23.jpeg"/><Relationship Id="rId5" Type="http://schemas.openxmlformats.org/officeDocument/2006/relationships/image" Target="../media/image122.jpg"/><Relationship Id="rId10" Type="http://schemas.openxmlformats.org/officeDocument/2006/relationships/image" Target="../media/image127.jpeg"/><Relationship Id="rId4" Type="http://schemas.openxmlformats.org/officeDocument/2006/relationships/image" Target="../media/image121.jpg"/><Relationship Id="rId9" Type="http://schemas.openxmlformats.org/officeDocument/2006/relationships/image" Target="../media/image126.jpeg"/></Relationships>
</file>

<file path=ppt/slides/_rels/slide7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2.xml"/><Relationship Id="rId1" Type="http://schemas.openxmlformats.org/officeDocument/2006/relationships/slideLayout" Target="../slideLayouts/slideLayout15.xml"/><Relationship Id="rId5" Type="http://schemas.openxmlformats.org/officeDocument/2006/relationships/image" Target="../media/image266.png"/><Relationship Id="rId4" Type="http://schemas.openxmlformats.org/officeDocument/2006/relationships/image" Target="../media/image265.png"/></Relationships>
</file>

<file path=ppt/slides/_rels/slide7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68.jpeg"/></Relationships>
</file>

<file path=ppt/slides/_rels/slide75.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notesSlide" Target="../notesSlides/notesSlide75.xml"/><Relationship Id="rId1" Type="http://schemas.openxmlformats.org/officeDocument/2006/relationships/slideLayout" Target="../slideLayouts/slideLayout15.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7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76.xml"/><Relationship Id="rId1" Type="http://schemas.openxmlformats.org/officeDocument/2006/relationships/slideLayout" Target="../slideLayouts/slideLayout15.xml"/><Relationship Id="rId6" Type="http://schemas.openxmlformats.org/officeDocument/2006/relationships/image" Target="../media/image269.png"/><Relationship Id="rId5" Type="http://schemas.openxmlformats.org/officeDocument/2006/relationships/image" Target="../media/image276.png"/><Relationship Id="rId4" Type="http://schemas.openxmlformats.org/officeDocument/2006/relationships/image" Target="../media/image275.png"/></Relationships>
</file>

<file path=ppt/slides/_rels/slide77.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openxmlformats.org/officeDocument/2006/relationships/image" Target="../media/image277.png"/></Relationships>
</file>

<file path=ppt/slides/_rels/slide7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2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p:nvPr/>
        </p:nvSpPr>
        <p:spPr>
          <a:xfrm>
            <a:off x="330566" y="1208971"/>
            <a:ext cx="5231700" cy="369291"/>
          </a:xfrm>
          <a:prstGeom prst="rect">
            <a:avLst/>
          </a:prstGeom>
          <a:noFill/>
          <a:ln>
            <a:noFill/>
          </a:ln>
        </p:spPr>
        <p:txBody>
          <a:bodyPr spcFirstLastPara="1" wrap="square" lIns="91425" tIns="45700" rIns="91425" bIns="45700" anchor="t" anchorCtr="0">
            <a:spAutoFit/>
          </a:bodyPr>
          <a:lstStyle/>
          <a:p>
            <a:r>
              <a:rPr lang="en" b="1">
                <a:solidFill>
                  <a:schemeClr val="lt1"/>
                </a:solidFill>
              </a:rPr>
              <a:t>9 August 2021</a:t>
            </a:r>
            <a:endParaRPr>
              <a:solidFill>
                <a:schemeClr val="lt1"/>
              </a:solidFill>
              <a:latin typeface="Arial"/>
              <a:ea typeface="Arial"/>
              <a:cs typeface="Arial"/>
              <a:sym typeface="Arial"/>
            </a:endParaRPr>
          </a:p>
        </p:txBody>
      </p:sp>
      <p:pic>
        <p:nvPicPr>
          <p:cNvPr id="212" name="Google Shape;212;p3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100" y="3153907"/>
            <a:ext cx="9144000" cy="1989594"/>
          </a:xfrm>
          <a:prstGeom prst="rect">
            <a:avLst/>
          </a:prstGeom>
          <a:noFill/>
          <a:ln>
            <a:noFill/>
          </a:ln>
        </p:spPr>
      </p:pic>
      <p:sp>
        <p:nvSpPr>
          <p:cNvPr id="213" name="Google Shape;213;p34"/>
          <p:cNvSpPr txBox="1"/>
          <p:nvPr/>
        </p:nvSpPr>
        <p:spPr>
          <a:xfrm>
            <a:off x="9907929" y="2407534"/>
            <a:ext cx="184800" cy="369291"/>
          </a:xfrm>
          <a:prstGeom prst="rect">
            <a:avLst/>
          </a:prstGeom>
          <a:noFill/>
          <a:ln>
            <a:noFill/>
          </a:ln>
        </p:spPr>
        <p:txBody>
          <a:bodyPr spcFirstLastPara="1" wrap="square" lIns="91425" tIns="45700" rIns="91425" bIns="45700" anchor="t" anchorCtr="0">
            <a:spAutoFit/>
          </a:bodyPr>
          <a:lstStyle/>
          <a:p>
            <a:endParaRPr>
              <a:solidFill>
                <a:schemeClr val="dk1"/>
              </a:solidFill>
              <a:latin typeface="Arial"/>
              <a:ea typeface="Arial"/>
              <a:cs typeface="Arial"/>
              <a:sym typeface="Arial"/>
            </a:endParaRPr>
          </a:p>
        </p:txBody>
      </p:sp>
      <p:sp>
        <p:nvSpPr>
          <p:cNvPr id="214" name="Google Shape;214;p34"/>
          <p:cNvSpPr txBox="1"/>
          <p:nvPr/>
        </p:nvSpPr>
        <p:spPr>
          <a:xfrm>
            <a:off x="12240126" y="2582779"/>
            <a:ext cx="184800" cy="369291"/>
          </a:xfrm>
          <a:prstGeom prst="rect">
            <a:avLst/>
          </a:prstGeom>
          <a:noFill/>
          <a:ln>
            <a:noFill/>
          </a:ln>
        </p:spPr>
        <p:txBody>
          <a:bodyPr spcFirstLastPara="1" wrap="square" lIns="91425" tIns="45700" rIns="91425" bIns="45700" anchor="t" anchorCtr="0">
            <a:spAutoFit/>
          </a:bodyPr>
          <a:lstStyle/>
          <a:p>
            <a:endParaRPr>
              <a:solidFill>
                <a:schemeClr val="dk1"/>
              </a:solidFill>
              <a:latin typeface="Arial"/>
              <a:ea typeface="Arial"/>
              <a:cs typeface="Arial"/>
              <a:sym typeface="Arial"/>
            </a:endParaRPr>
          </a:p>
        </p:txBody>
      </p:sp>
      <p:sp>
        <p:nvSpPr>
          <p:cNvPr id="215" name="Google Shape;215;p34"/>
          <p:cNvSpPr txBox="1"/>
          <p:nvPr/>
        </p:nvSpPr>
        <p:spPr>
          <a:xfrm>
            <a:off x="10427368" y="3785938"/>
            <a:ext cx="184800" cy="369291"/>
          </a:xfrm>
          <a:prstGeom prst="rect">
            <a:avLst/>
          </a:prstGeom>
          <a:noFill/>
          <a:ln>
            <a:noFill/>
          </a:ln>
        </p:spPr>
        <p:txBody>
          <a:bodyPr spcFirstLastPara="1" wrap="square" lIns="91425" tIns="45700" rIns="91425" bIns="45700" anchor="t" anchorCtr="0">
            <a:spAutoFit/>
          </a:bodyPr>
          <a:lstStyle/>
          <a:p>
            <a:endParaRPr>
              <a:solidFill>
                <a:schemeClr val="dk1"/>
              </a:solidFill>
              <a:latin typeface="Arial"/>
              <a:ea typeface="Arial"/>
              <a:cs typeface="Arial"/>
              <a:sym typeface="Arial"/>
            </a:endParaRPr>
          </a:p>
        </p:txBody>
      </p:sp>
      <p:sp>
        <p:nvSpPr>
          <p:cNvPr id="217" name="Google Shape;217;p34"/>
          <p:cNvSpPr/>
          <p:nvPr/>
        </p:nvSpPr>
        <p:spPr>
          <a:xfrm rot="-403090">
            <a:off x="-325330" y="-543712"/>
            <a:ext cx="9612740" cy="4243947"/>
          </a:xfrm>
          <a:custGeom>
            <a:avLst/>
            <a:gdLst/>
            <a:ahLst/>
            <a:cxnLst/>
            <a:rect l="l" t="t" r="r" b="b"/>
            <a:pathLst>
              <a:path w="9570662" h="4142248" extrusionOk="0">
                <a:moveTo>
                  <a:pt x="489969" y="0"/>
                </a:moveTo>
                <a:lnTo>
                  <a:pt x="9570662" y="1074117"/>
                </a:lnTo>
                <a:lnTo>
                  <a:pt x="9207746" y="4142248"/>
                </a:lnTo>
                <a:lnTo>
                  <a:pt x="0" y="4142248"/>
                </a:lnTo>
                <a:close/>
              </a:path>
            </a:pathLst>
          </a:custGeom>
          <a:solidFill>
            <a:srgbClr val="5492CD"/>
          </a:solidFill>
          <a:ln>
            <a:noFill/>
          </a:ln>
        </p:spPr>
        <p:txBody>
          <a:bodyPr spcFirstLastPara="1" wrap="square" lIns="91425" tIns="45700" rIns="91425" bIns="45700" anchor="ctr" anchorCtr="0">
            <a:noAutofit/>
          </a:bodyPr>
          <a:lstStyle/>
          <a:p>
            <a:pPr algn="ctr"/>
            <a:r>
              <a:rPr lang="en">
                <a:solidFill>
                  <a:schemeClr val="lt1"/>
                </a:solidFill>
                <a:latin typeface="Arial"/>
                <a:ea typeface="Arial"/>
                <a:cs typeface="Arial"/>
                <a:sym typeface="Arial"/>
              </a:rPr>
              <a:t> </a:t>
            </a:r>
            <a:endParaRPr/>
          </a:p>
        </p:txBody>
      </p:sp>
      <p:pic>
        <p:nvPicPr>
          <p:cNvPr id="220" name="Google Shape;220;p34"/>
          <p:cNvPicPr preferRelativeResize="0"/>
          <p:nvPr/>
        </p:nvPicPr>
        <p:blipFill rotWithShape="1">
          <a:blip r:embed="rId4">
            <a:alphaModFix/>
          </a:blip>
          <a:srcRect/>
          <a:stretch/>
        </p:blipFill>
        <p:spPr>
          <a:xfrm>
            <a:off x="5819616" y="133228"/>
            <a:ext cx="3237834" cy="584966"/>
          </a:xfrm>
          <a:prstGeom prst="rect">
            <a:avLst/>
          </a:prstGeom>
          <a:noFill/>
          <a:ln>
            <a:noFill/>
          </a:ln>
        </p:spPr>
      </p:pic>
      <p:sp>
        <p:nvSpPr>
          <p:cNvPr id="16" name="TextBox 15">
            <a:extLst>
              <a:ext uri="{FF2B5EF4-FFF2-40B4-BE49-F238E27FC236}">
                <a16:creationId xmlns:a16="http://schemas.microsoft.com/office/drawing/2014/main" id="{51C05B1E-7C48-47DA-BB3D-4B31B10FBEAD}"/>
              </a:ext>
            </a:extLst>
          </p:cNvPr>
          <p:cNvSpPr txBox="1"/>
          <p:nvPr/>
        </p:nvSpPr>
        <p:spPr>
          <a:xfrm>
            <a:off x="86550" y="1989593"/>
            <a:ext cx="8726884" cy="1754326"/>
          </a:xfrm>
          <a:prstGeom prst="rect">
            <a:avLst/>
          </a:prstGeom>
          <a:noFill/>
        </p:spPr>
        <p:txBody>
          <a:bodyPr wrap="square" rtlCol="0">
            <a:spAutoFit/>
          </a:bodyPr>
          <a:lstStyle/>
          <a:p>
            <a:r>
              <a:rPr lang="en-US" sz="1200" b="1" dirty="0">
                <a:solidFill>
                  <a:schemeClr val="bg1"/>
                </a:solidFill>
              </a:rPr>
              <a:t>Sophie Szopa</a:t>
            </a:r>
          </a:p>
          <a:p>
            <a:r>
              <a:rPr lang="en-US" sz="1200" b="1" dirty="0">
                <a:solidFill>
                  <a:schemeClr val="bg1"/>
                </a:solidFill>
              </a:rPr>
              <a:t>Senior Scientist - </a:t>
            </a:r>
            <a:r>
              <a:rPr lang="en-US" sz="1200" b="1" dirty="0" err="1">
                <a:solidFill>
                  <a:schemeClr val="bg1"/>
                </a:solidFill>
              </a:rPr>
              <a:t>Laboratoire</a:t>
            </a:r>
            <a:r>
              <a:rPr lang="en-US" sz="1200" b="1" dirty="0">
                <a:solidFill>
                  <a:schemeClr val="bg1"/>
                </a:solidFill>
              </a:rPr>
              <a:t> des Sciences du </a:t>
            </a:r>
            <a:r>
              <a:rPr lang="en-US" sz="1200" b="1" dirty="0" err="1">
                <a:solidFill>
                  <a:schemeClr val="bg1"/>
                </a:solidFill>
              </a:rPr>
              <a:t>Climat</a:t>
            </a:r>
            <a:r>
              <a:rPr lang="en-US" sz="1200" b="1" dirty="0">
                <a:solidFill>
                  <a:schemeClr val="bg1"/>
                </a:solidFill>
              </a:rPr>
              <a:t> et de </a:t>
            </a:r>
            <a:r>
              <a:rPr lang="en-US" sz="1200" b="1" dirty="0" err="1">
                <a:solidFill>
                  <a:schemeClr val="bg1"/>
                </a:solidFill>
              </a:rPr>
              <a:t>l’Environnement</a:t>
            </a:r>
            <a:endParaRPr lang="en-US" sz="1200" b="1" dirty="0">
              <a:solidFill>
                <a:schemeClr val="bg1"/>
              </a:solidFill>
            </a:endParaRPr>
          </a:p>
          <a:p>
            <a:endParaRPr lang="en-US" sz="1200" dirty="0">
              <a:solidFill>
                <a:schemeClr val="bg1"/>
              </a:solidFill>
            </a:endParaRPr>
          </a:p>
          <a:p>
            <a:r>
              <a:rPr lang="fr-FR" sz="1200" dirty="0" err="1">
                <a:solidFill>
                  <a:schemeClr val="bg2"/>
                </a:solidFill>
              </a:rPr>
              <a:t>Coordinating</a:t>
            </a:r>
            <a:r>
              <a:rPr lang="fr-FR" sz="1200" dirty="0">
                <a:solidFill>
                  <a:schemeClr val="bg2"/>
                </a:solidFill>
              </a:rPr>
              <a:t> Lead </a:t>
            </a:r>
            <a:r>
              <a:rPr lang="fr-FR" sz="1200" dirty="0" err="1">
                <a:solidFill>
                  <a:schemeClr val="bg2"/>
                </a:solidFill>
              </a:rPr>
              <a:t>Author</a:t>
            </a:r>
            <a:r>
              <a:rPr lang="fr-FR" sz="1200" dirty="0">
                <a:solidFill>
                  <a:schemeClr val="bg2"/>
                </a:solidFill>
              </a:rPr>
              <a:t> (</a:t>
            </a:r>
            <a:r>
              <a:rPr lang="fr-FR" sz="1200" dirty="0" err="1">
                <a:solidFill>
                  <a:schemeClr val="bg2"/>
                </a:solidFill>
              </a:rPr>
              <a:t>Chapter</a:t>
            </a:r>
            <a:r>
              <a:rPr lang="fr-FR" sz="1200" dirty="0">
                <a:solidFill>
                  <a:schemeClr val="bg2"/>
                </a:solidFill>
              </a:rPr>
              <a:t> on Short </a:t>
            </a:r>
            <a:r>
              <a:rPr lang="fr-FR" sz="1200" dirty="0" err="1">
                <a:solidFill>
                  <a:schemeClr val="bg2"/>
                </a:solidFill>
              </a:rPr>
              <a:t>lived</a:t>
            </a:r>
            <a:r>
              <a:rPr lang="fr-FR" sz="1200" dirty="0">
                <a:solidFill>
                  <a:schemeClr val="bg2"/>
                </a:solidFill>
              </a:rPr>
              <a:t> </a:t>
            </a:r>
            <a:r>
              <a:rPr lang="fr-FR" sz="1200" dirty="0" err="1">
                <a:solidFill>
                  <a:schemeClr val="bg2"/>
                </a:solidFill>
              </a:rPr>
              <a:t>Climate</a:t>
            </a:r>
            <a:r>
              <a:rPr lang="fr-FR" sz="1200" dirty="0">
                <a:solidFill>
                  <a:schemeClr val="bg2"/>
                </a:solidFill>
              </a:rPr>
              <a:t> </a:t>
            </a:r>
            <a:r>
              <a:rPr lang="fr-FR" sz="1200" dirty="0" err="1">
                <a:solidFill>
                  <a:schemeClr val="bg2"/>
                </a:solidFill>
              </a:rPr>
              <a:t>Forcers</a:t>
            </a:r>
            <a:r>
              <a:rPr lang="fr-FR" sz="1200" dirty="0">
                <a:solidFill>
                  <a:schemeClr val="bg2"/>
                </a:solidFill>
              </a:rPr>
              <a:t> WGI)</a:t>
            </a:r>
            <a:br>
              <a:rPr lang="fr-FR" sz="1200" dirty="0">
                <a:solidFill>
                  <a:schemeClr val="bg2"/>
                </a:solidFill>
              </a:rPr>
            </a:br>
            <a:r>
              <a:rPr lang="fr-FR" sz="1200" dirty="0">
                <a:solidFill>
                  <a:schemeClr val="bg2"/>
                </a:solidFill>
              </a:rPr>
              <a:t>Drafting </a:t>
            </a:r>
            <a:r>
              <a:rPr lang="fr-FR" sz="1200" dirty="0" err="1">
                <a:solidFill>
                  <a:schemeClr val="bg2"/>
                </a:solidFill>
              </a:rPr>
              <a:t>Author</a:t>
            </a:r>
            <a:r>
              <a:rPr lang="fr-FR" sz="1200" dirty="0">
                <a:solidFill>
                  <a:schemeClr val="bg2"/>
                </a:solidFill>
              </a:rPr>
              <a:t> of the </a:t>
            </a:r>
            <a:r>
              <a:rPr lang="fr-FR" sz="1200" b="1" dirty="0" err="1">
                <a:solidFill>
                  <a:schemeClr val="bg2"/>
                </a:solidFill>
              </a:rPr>
              <a:t>Summary</a:t>
            </a:r>
            <a:r>
              <a:rPr lang="fr-FR" sz="1200" b="1" dirty="0">
                <a:solidFill>
                  <a:schemeClr val="bg2"/>
                </a:solidFill>
              </a:rPr>
              <a:t> for Policy </a:t>
            </a:r>
            <a:r>
              <a:rPr lang="fr-FR" sz="1200" b="1" dirty="0" err="1">
                <a:solidFill>
                  <a:schemeClr val="bg2"/>
                </a:solidFill>
              </a:rPr>
              <a:t>Makers</a:t>
            </a:r>
            <a:r>
              <a:rPr lang="fr-FR" sz="1200" b="1" dirty="0">
                <a:solidFill>
                  <a:schemeClr val="bg2"/>
                </a:solidFill>
              </a:rPr>
              <a:t> </a:t>
            </a:r>
            <a:r>
              <a:rPr lang="fr-FR" sz="1200" dirty="0">
                <a:solidFill>
                  <a:schemeClr val="bg2"/>
                </a:solidFill>
              </a:rPr>
              <a:t>WGI</a:t>
            </a:r>
          </a:p>
          <a:p>
            <a:r>
              <a:rPr lang="fr-FR" sz="1200" dirty="0" err="1">
                <a:solidFill>
                  <a:schemeClr val="bg2"/>
                </a:solidFill>
              </a:rPr>
              <a:t>Contributing</a:t>
            </a:r>
            <a:r>
              <a:rPr lang="fr-FR" sz="1200" dirty="0">
                <a:solidFill>
                  <a:schemeClr val="bg2"/>
                </a:solidFill>
              </a:rPr>
              <a:t> </a:t>
            </a:r>
            <a:r>
              <a:rPr lang="fr-FR" sz="1200" dirty="0" err="1">
                <a:solidFill>
                  <a:schemeClr val="bg2"/>
                </a:solidFill>
              </a:rPr>
              <a:t>Author</a:t>
            </a:r>
            <a:r>
              <a:rPr lang="fr-FR" sz="1200" dirty="0">
                <a:solidFill>
                  <a:schemeClr val="bg2"/>
                </a:solidFill>
              </a:rPr>
              <a:t> </a:t>
            </a:r>
            <a:r>
              <a:rPr lang="fr-FR" sz="1200" dirty="0" err="1">
                <a:solidFill>
                  <a:schemeClr val="bg2"/>
                </a:solidFill>
              </a:rPr>
              <a:t>Synthesis</a:t>
            </a:r>
            <a:r>
              <a:rPr lang="fr-FR" sz="1200" dirty="0">
                <a:solidFill>
                  <a:schemeClr val="bg2"/>
                </a:solidFill>
              </a:rPr>
              <a:t> Report and </a:t>
            </a:r>
            <a:r>
              <a:rPr lang="fr-FR" sz="1200" dirty="0" err="1">
                <a:solidFill>
                  <a:schemeClr val="bg2"/>
                </a:solidFill>
              </a:rPr>
              <a:t>its</a:t>
            </a:r>
            <a:r>
              <a:rPr lang="fr-FR" sz="1200" dirty="0">
                <a:solidFill>
                  <a:schemeClr val="bg2"/>
                </a:solidFill>
              </a:rPr>
              <a:t> </a:t>
            </a:r>
            <a:r>
              <a:rPr lang="fr-FR" sz="1200" b="1" dirty="0" err="1">
                <a:solidFill>
                  <a:schemeClr val="bg2"/>
                </a:solidFill>
              </a:rPr>
              <a:t>Summary</a:t>
            </a:r>
            <a:r>
              <a:rPr lang="fr-FR" sz="1200" b="1" dirty="0">
                <a:solidFill>
                  <a:schemeClr val="bg2"/>
                </a:solidFill>
              </a:rPr>
              <a:t> for Policy </a:t>
            </a:r>
            <a:r>
              <a:rPr lang="fr-FR" sz="1200" b="1" dirty="0" err="1">
                <a:solidFill>
                  <a:schemeClr val="bg2"/>
                </a:solidFill>
              </a:rPr>
              <a:t>Makers</a:t>
            </a:r>
            <a:r>
              <a:rPr lang="fr-FR" sz="1200" b="1" dirty="0">
                <a:solidFill>
                  <a:schemeClr val="bg2"/>
                </a:solidFill>
              </a:rPr>
              <a:t> </a:t>
            </a:r>
          </a:p>
          <a:p>
            <a:endParaRPr lang="fr-FR" sz="1200" dirty="0">
              <a:solidFill>
                <a:schemeClr val="bg2"/>
              </a:solidFill>
            </a:endParaRPr>
          </a:p>
          <a:p>
            <a:r>
              <a:rPr lang="fr-FR" sz="1200" dirty="0" err="1">
                <a:solidFill>
                  <a:schemeClr val="bg2"/>
                </a:solidFill>
              </a:rPr>
              <a:t>Coordinating</a:t>
            </a:r>
            <a:r>
              <a:rPr lang="fr-FR" sz="1200" dirty="0">
                <a:solidFill>
                  <a:schemeClr val="bg2"/>
                </a:solidFill>
              </a:rPr>
              <a:t> Lead </a:t>
            </a:r>
            <a:r>
              <a:rPr lang="fr-FR" sz="1200" dirty="0" err="1">
                <a:solidFill>
                  <a:schemeClr val="bg2"/>
                </a:solidFill>
              </a:rPr>
              <a:t>Author</a:t>
            </a:r>
            <a:r>
              <a:rPr lang="fr-FR" sz="1200" dirty="0">
                <a:solidFill>
                  <a:schemeClr val="bg2"/>
                </a:solidFill>
              </a:rPr>
              <a:t> in the </a:t>
            </a:r>
            <a:r>
              <a:rPr lang="fr-FR" sz="1200" dirty="0" err="1">
                <a:solidFill>
                  <a:schemeClr val="bg2"/>
                </a:solidFill>
              </a:rPr>
              <a:t>Special</a:t>
            </a:r>
            <a:r>
              <a:rPr lang="fr-FR" sz="1200" dirty="0">
                <a:solidFill>
                  <a:schemeClr val="bg2"/>
                </a:solidFill>
              </a:rPr>
              <a:t> Report on Cities and </a:t>
            </a:r>
            <a:r>
              <a:rPr lang="fr-FR" sz="1200" dirty="0" err="1">
                <a:solidFill>
                  <a:schemeClr val="bg2"/>
                </a:solidFill>
              </a:rPr>
              <a:t>Climate</a:t>
            </a:r>
            <a:r>
              <a:rPr lang="fr-FR" sz="1200" dirty="0">
                <a:solidFill>
                  <a:schemeClr val="bg2"/>
                </a:solidFill>
              </a:rPr>
              <a:t> Change (on </a:t>
            </a:r>
            <a:r>
              <a:rPr lang="fr-FR" sz="1200" dirty="0" err="1">
                <a:solidFill>
                  <a:schemeClr val="bg2"/>
                </a:solidFill>
              </a:rPr>
              <a:t>going</a:t>
            </a:r>
            <a:r>
              <a:rPr lang="fr-FR" sz="1200" dirty="0">
                <a:solidFill>
                  <a:schemeClr val="bg2"/>
                </a:solidFill>
              </a:rPr>
              <a:t>)</a:t>
            </a:r>
            <a:endParaRPr lang="en-US" sz="1200" dirty="0">
              <a:solidFill>
                <a:schemeClr val="bg2"/>
              </a:solidFill>
            </a:endParaRPr>
          </a:p>
          <a:p>
            <a:endParaRPr lang="en-US" sz="1200" dirty="0">
              <a:solidFill>
                <a:schemeClr val="bg1"/>
              </a:solidFill>
            </a:endParaRPr>
          </a:p>
        </p:txBody>
      </p:sp>
      <p:sp>
        <p:nvSpPr>
          <p:cNvPr id="14" name="Google Shape;243;p1">
            <a:extLst>
              <a:ext uri="{FF2B5EF4-FFF2-40B4-BE49-F238E27FC236}">
                <a16:creationId xmlns:a16="http://schemas.microsoft.com/office/drawing/2014/main" id="{927E6C48-076C-894B-AB0D-9D84AD14390B}"/>
              </a:ext>
            </a:extLst>
          </p:cNvPr>
          <p:cNvSpPr txBox="1"/>
          <p:nvPr/>
        </p:nvSpPr>
        <p:spPr>
          <a:xfrm>
            <a:off x="445700" y="1116523"/>
            <a:ext cx="824640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b="1" i="0" dirty="0">
                <a:solidFill>
                  <a:schemeClr val="tx2"/>
                </a:solidFill>
                <a:effectLst/>
                <a:latin typeface="Roboto" panose="02000000000000000000" pitchFamily="2" charset="0"/>
              </a:rPr>
              <a:t>Key messages </a:t>
            </a:r>
            <a:r>
              <a:rPr lang="fr-FR" sz="2400" b="1" i="0" dirty="0" err="1">
                <a:solidFill>
                  <a:schemeClr val="tx2"/>
                </a:solidFill>
                <a:effectLst/>
                <a:latin typeface="Roboto" panose="02000000000000000000" pitchFamily="2" charset="0"/>
              </a:rPr>
              <a:t>from</a:t>
            </a:r>
            <a:r>
              <a:rPr lang="fr-FR" sz="2400" b="1" i="0" dirty="0">
                <a:solidFill>
                  <a:schemeClr val="tx2"/>
                </a:solidFill>
                <a:effectLst/>
                <a:latin typeface="Roboto" panose="02000000000000000000" pitchFamily="2" charset="0"/>
              </a:rPr>
              <a:t> the IPCC </a:t>
            </a:r>
            <a:r>
              <a:rPr lang="fr-FR" sz="2400" b="1" i="0" dirty="0" err="1">
                <a:solidFill>
                  <a:schemeClr val="tx2"/>
                </a:solidFill>
                <a:effectLst/>
                <a:latin typeface="Roboto" panose="02000000000000000000" pitchFamily="2" charset="0"/>
              </a:rPr>
              <a:t>assessment</a:t>
            </a:r>
            <a:r>
              <a:rPr lang="fr-FR" sz="2400" b="1" i="0" dirty="0">
                <a:solidFill>
                  <a:schemeClr val="tx2"/>
                </a:solidFill>
                <a:effectLst/>
                <a:latin typeface="Roboto" panose="02000000000000000000" pitchFamily="2" charset="0"/>
              </a:rPr>
              <a:t> </a:t>
            </a:r>
            <a:br>
              <a:rPr lang="fr-FR" sz="2400" b="1" i="0" dirty="0">
                <a:solidFill>
                  <a:schemeClr val="tx2"/>
                </a:solidFill>
                <a:effectLst/>
                <a:latin typeface="Roboto" panose="02000000000000000000" pitchFamily="2" charset="0"/>
              </a:rPr>
            </a:br>
            <a:r>
              <a:rPr lang="fr-FR" sz="2400" b="1" i="0" dirty="0">
                <a:solidFill>
                  <a:schemeClr val="tx2"/>
                </a:solidFill>
                <a:effectLst/>
                <a:latin typeface="Roboto" panose="02000000000000000000" pitchFamily="2" charset="0"/>
              </a:rPr>
              <a:t>of the </a:t>
            </a:r>
            <a:r>
              <a:rPr lang="fr-FR" sz="2400" b="1" i="0" dirty="0" err="1">
                <a:solidFill>
                  <a:schemeClr val="tx2"/>
                </a:solidFill>
                <a:effectLst/>
                <a:latin typeface="Roboto" panose="02000000000000000000" pitchFamily="2" charset="0"/>
              </a:rPr>
              <a:t>physical</a:t>
            </a:r>
            <a:r>
              <a:rPr lang="fr-FR" sz="2400" b="1" i="0" dirty="0">
                <a:solidFill>
                  <a:schemeClr val="tx2"/>
                </a:solidFill>
                <a:effectLst/>
                <a:latin typeface="Roboto" panose="02000000000000000000" pitchFamily="2" charset="0"/>
              </a:rPr>
              <a:t> science basis </a:t>
            </a:r>
          </a:p>
        </p:txBody>
      </p:sp>
      <p:sp>
        <p:nvSpPr>
          <p:cNvPr id="2" name="ZoneTexte 1">
            <a:extLst>
              <a:ext uri="{FF2B5EF4-FFF2-40B4-BE49-F238E27FC236}">
                <a16:creationId xmlns:a16="http://schemas.microsoft.com/office/drawing/2014/main" id="{F4FBEEF6-69BD-C74A-8D53-E478BA31B392}"/>
              </a:ext>
            </a:extLst>
          </p:cNvPr>
          <p:cNvSpPr txBox="1"/>
          <p:nvPr/>
        </p:nvSpPr>
        <p:spPr>
          <a:xfrm>
            <a:off x="7359190" y="4723567"/>
            <a:ext cx="1454244" cy="369332"/>
          </a:xfrm>
          <a:prstGeom prst="rect">
            <a:avLst/>
          </a:prstGeom>
          <a:noFill/>
        </p:spPr>
        <p:txBody>
          <a:bodyPr wrap="none" rtlCol="0">
            <a:spAutoFit/>
          </a:bodyPr>
          <a:lstStyle/>
          <a:p>
            <a:r>
              <a:rPr lang="fr-FR" dirty="0">
                <a:solidFill>
                  <a:schemeClr val="bg2"/>
                </a:solidFill>
              </a:rPr>
              <a:t>3 June 2026</a:t>
            </a:r>
          </a:p>
        </p:txBody>
      </p:sp>
    </p:spTree>
    <p:extLst>
      <p:ext uri="{BB962C8B-B14F-4D97-AF65-F5344CB8AC3E}">
        <p14:creationId xmlns:p14="http://schemas.microsoft.com/office/powerpoint/2010/main" val="298012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6EEDDB-2270-022C-3660-5DD5EE549F8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8282" y="1700113"/>
            <a:ext cx="7330905" cy="3244343"/>
          </a:xfrm>
          <a:prstGeom prst="rect">
            <a:avLst/>
          </a:prstGeom>
        </p:spPr>
      </p:pic>
      <p:sp>
        <p:nvSpPr>
          <p:cNvPr id="6" name="ZoneTexte 5">
            <a:extLst>
              <a:ext uri="{FF2B5EF4-FFF2-40B4-BE49-F238E27FC236}">
                <a16:creationId xmlns:a16="http://schemas.microsoft.com/office/drawing/2014/main" id="{15558325-2573-7EF0-2B17-308005E252DD}"/>
              </a:ext>
            </a:extLst>
          </p:cNvPr>
          <p:cNvSpPr txBox="1"/>
          <p:nvPr/>
        </p:nvSpPr>
        <p:spPr>
          <a:xfrm>
            <a:off x="0" y="3551924"/>
            <a:ext cx="635936" cy="442035"/>
          </a:xfrm>
          <a:prstGeom prst="rect">
            <a:avLst/>
          </a:prstGeom>
          <a:solidFill>
            <a:srgbClr val="003466"/>
          </a:solidFill>
          <a:ln>
            <a:solidFill>
              <a:srgbClr val="000000"/>
            </a:solidFill>
          </a:ln>
        </p:spPr>
        <p:txBody>
          <a:bodyPr wrap="square" lIns="72000" tIns="36000" rIns="72000" bIns="36000" rtlCol="0">
            <a:spAutoFit/>
          </a:bodyPr>
          <a:lstStyle/>
          <a:p>
            <a:pPr algn="ctr"/>
            <a:r>
              <a:rPr lang="fr-FR" sz="1200" b="1" dirty="0">
                <a:solidFill>
                  <a:schemeClr val="bg1"/>
                </a:solidFill>
                <a:highlight>
                  <a:srgbClr val="003466"/>
                </a:highlight>
              </a:rPr>
              <a:t>1970s</a:t>
            </a:r>
            <a:br>
              <a:rPr lang="fr-FR" sz="1200" b="1" dirty="0">
                <a:solidFill>
                  <a:schemeClr val="bg1"/>
                </a:solidFill>
                <a:highlight>
                  <a:srgbClr val="003466"/>
                </a:highlight>
              </a:rPr>
            </a:br>
            <a:r>
              <a:rPr lang="fr-FR" sz="1200" b="1" dirty="0">
                <a:solidFill>
                  <a:schemeClr val="bg1"/>
                </a:solidFill>
                <a:highlight>
                  <a:srgbClr val="003466"/>
                </a:highlight>
              </a:rPr>
              <a:t>1980s</a:t>
            </a:r>
          </a:p>
        </p:txBody>
      </p:sp>
      <p:pic>
        <p:nvPicPr>
          <p:cNvPr id="4" name="Image 3">
            <a:extLst>
              <a:ext uri="{FF2B5EF4-FFF2-40B4-BE49-F238E27FC236}">
                <a16:creationId xmlns:a16="http://schemas.microsoft.com/office/drawing/2014/main" id="{88C2D111-5DA8-FA43-9136-3DF0626D024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866740" y="2480441"/>
            <a:ext cx="1277264" cy="1071483"/>
          </a:xfrm>
          <a:prstGeom prst="rect">
            <a:avLst/>
          </a:prstGeom>
        </p:spPr>
      </p:pic>
      <p:sp>
        <p:nvSpPr>
          <p:cNvPr id="8" name="ZoneTexte 7">
            <a:extLst>
              <a:ext uri="{FF2B5EF4-FFF2-40B4-BE49-F238E27FC236}">
                <a16:creationId xmlns:a16="http://schemas.microsoft.com/office/drawing/2014/main" id="{58267EFE-8233-C8CE-93D3-C37F8675DBCF}"/>
              </a:ext>
            </a:extLst>
          </p:cNvPr>
          <p:cNvSpPr txBox="1"/>
          <p:nvPr/>
        </p:nvSpPr>
        <p:spPr>
          <a:xfrm>
            <a:off x="176048" y="562754"/>
            <a:ext cx="8358351" cy="830997"/>
          </a:xfrm>
          <a:prstGeom prst="rect">
            <a:avLst/>
          </a:prstGeom>
          <a:noFill/>
        </p:spPr>
        <p:txBody>
          <a:bodyPr wrap="square">
            <a:spAutoFit/>
          </a:bodyPr>
          <a:lstStyle/>
          <a:p>
            <a:r>
              <a:rPr lang="fr-FR" sz="1600" dirty="0">
                <a:latin typeface="Calibri" panose="020F0502020204030204" pitchFamily="34" charset="0"/>
                <a:cs typeface="Calibri" panose="020F0502020204030204" pitchFamily="34" charset="0"/>
              </a:rPr>
              <a:t>(…) the IPCC </a:t>
            </a:r>
            <a:r>
              <a:rPr lang="fr-FR" sz="1600" dirty="0" err="1">
                <a:latin typeface="Calibri" panose="020F0502020204030204" pitchFamily="34" charset="0"/>
                <a:cs typeface="Calibri" panose="020F0502020204030204" pitchFamily="34" charset="0"/>
              </a:rPr>
              <a:t>aims</a:t>
            </a:r>
            <a:r>
              <a:rPr lang="fr-FR" sz="1600" dirty="0">
                <a:latin typeface="Calibri" panose="020F0502020204030204" pitchFamily="34" charset="0"/>
                <a:cs typeface="Calibri" panose="020F0502020204030204" pitchFamily="34" charset="0"/>
              </a:rPr>
              <a:t> to </a:t>
            </a:r>
            <a:r>
              <a:rPr lang="fr-FR" sz="1600" dirty="0" err="1">
                <a:latin typeface="Calibri" panose="020F0502020204030204" pitchFamily="34" charset="0"/>
                <a:cs typeface="Calibri" panose="020F0502020204030204" pitchFamily="34" charset="0"/>
              </a:rPr>
              <a:t>provide</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governments</a:t>
            </a:r>
            <a:r>
              <a:rPr lang="fr-FR" sz="1600" dirty="0">
                <a:latin typeface="Calibri" panose="020F0502020204030204" pitchFamily="34" charset="0"/>
                <a:cs typeface="Calibri" panose="020F0502020204030204" pitchFamily="34" charset="0"/>
              </a:rPr>
              <a:t> at all </a:t>
            </a:r>
            <a:r>
              <a:rPr lang="fr-FR" sz="1600" dirty="0" err="1">
                <a:latin typeface="Calibri" panose="020F0502020204030204" pitchFamily="34" charset="0"/>
                <a:cs typeface="Calibri" panose="020F0502020204030204" pitchFamily="34" charset="0"/>
              </a:rPr>
              <a:t>levels</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with</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scientific</a:t>
            </a:r>
            <a:r>
              <a:rPr lang="fr-FR" sz="1600" dirty="0">
                <a:latin typeface="Calibri" panose="020F0502020204030204" pitchFamily="34" charset="0"/>
                <a:cs typeface="Calibri" panose="020F0502020204030204" pitchFamily="34" charset="0"/>
              </a:rPr>
              <a:t> information </a:t>
            </a:r>
            <a:r>
              <a:rPr lang="fr-FR" sz="1600" dirty="0" err="1">
                <a:latin typeface="Calibri" panose="020F0502020204030204" pitchFamily="34" charset="0"/>
                <a:cs typeface="Calibri" panose="020F0502020204030204" pitchFamily="34" charset="0"/>
              </a:rPr>
              <a:t>they</a:t>
            </a:r>
            <a:r>
              <a:rPr lang="fr-FR" sz="1600" dirty="0">
                <a:latin typeface="Calibri" panose="020F0502020204030204" pitchFamily="34" charset="0"/>
                <a:cs typeface="Calibri" panose="020F0502020204030204" pitchFamily="34" charset="0"/>
              </a:rPr>
              <a:t> can use to </a:t>
            </a:r>
            <a:r>
              <a:rPr lang="fr-FR" sz="1600" dirty="0" err="1">
                <a:latin typeface="Calibri" panose="020F0502020204030204" pitchFamily="34" charset="0"/>
                <a:cs typeface="Calibri" panose="020F0502020204030204" pitchFamily="34" charset="0"/>
              </a:rPr>
              <a:t>develop</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climate</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policies</a:t>
            </a:r>
            <a:r>
              <a:rPr lang="fr-FR" sz="1600" dirty="0">
                <a:latin typeface="Calibri" panose="020F0502020204030204" pitchFamily="34" charset="0"/>
                <a:cs typeface="Calibri" panose="020F0502020204030204" pitchFamily="34" charset="0"/>
              </a:rPr>
              <a:t>. </a:t>
            </a:r>
            <a:r>
              <a:rPr lang="fr-FR" sz="1600" b="1" dirty="0">
                <a:latin typeface="Calibri" panose="020F0502020204030204" pitchFamily="34" charset="0"/>
                <a:cs typeface="Calibri" panose="020F0502020204030204" pitchFamily="34" charset="0"/>
              </a:rPr>
              <a:t>IPCC reports </a:t>
            </a:r>
            <a:r>
              <a:rPr lang="fr-FR" sz="1600" b="1" dirty="0" err="1">
                <a:latin typeface="Calibri" panose="020F0502020204030204" pitchFamily="34" charset="0"/>
                <a:cs typeface="Calibri" panose="020F0502020204030204" pitchFamily="34" charset="0"/>
              </a:rPr>
              <a:t>also</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constitute</a:t>
            </a:r>
            <a:r>
              <a:rPr lang="fr-FR" sz="1600" b="1" dirty="0">
                <a:latin typeface="Calibri" panose="020F0502020204030204" pitchFamily="34" charset="0"/>
                <a:cs typeface="Calibri" panose="020F0502020204030204" pitchFamily="34" charset="0"/>
              </a:rPr>
              <a:t> a vital contribution to international </a:t>
            </a:r>
            <a:r>
              <a:rPr lang="fr-FR" sz="1600" b="1" dirty="0" err="1">
                <a:latin typeface="Calibri" panose="020F0502020204030204" pitchFamily="34" charset="0"/>
                <a:cs typeface="Calibri" panose="020F0502020204030204" pitchFamily="34" charset="0"/>
              </a:rPr>
              <a:t>negotiations</a:t>
            </a:r>
            <a:r>
              <a:rPr lang="fr-FR" sz="1600" b="1" dirty="0">
                <a:latin typeface="Calibri" panose="020F0502020204030204" pitchFamily="34" charset="0"/>
                <a:cs typeface="Calibri" panose="020F0502020204030204" pitchFamily="34" charset="0"/>
              </a:rPr>
              <a:t> on </a:t>
            </a:r>
            <a:r>
              <a:rPr lang="fr-FR" sz="1600" b="1" dirty="0" err="1">
                <a:latin typeface="Calibri" panose="020F0502020204030204" pitchFamily="34" charset="0"/>
                <a:cs typeface="Calibri" panose="020F0502020204030204" pitchFamily="34" charset="0"/>
              </a:rPr>
              <a:t>climate</a:t>
            </a:r>
            <a:r>
              <a:rPr lang="fr-FR" sz="1600" b="1" dirty="0">
                <a:latin typeface="Calibri" panose="020F0502020204030204" pitchFamily="34" charset="0"/>
                <a:cs typeface="Calibri" panose="020F0502020204030204" pitchFamily="34" charset="0"/>
              </a:rPr>
              <a:t> change.</a:t>
            </a:r>
          </a:p>
        </p:txBody>
      </p:sp>
      <p:sp>
        <p:nvSpPr>
          <p:cNvPr id="9" name="ZoneTexte 8">
            <a:extLst>
              <a:ext uri="{FF2B5EF4-FFF2-40B4-BE49-F238E27FC236}">
                <a16:creationId xmlns:a16="http://schemas.microsoft.com/office/drawing/2014/main" id="{F53C7B6C-E554-9FD6-36AA-91CA01F9AB46}"/>
              </a:ext>
            </a:extLst>
          </p:cNvPr>
          <p:cNvSpPr txBox="1"/>
          <p:nvPr/>
        </p:nvSpPr>
        <p:spPr>
          <a:xfrm>
            <a:off x="717361" y="164059"/>
            <a:ext cx="5507918" cy="369332"/>
          </a:xfrm>
          <a:prstGeom prst="rect">
            <a:avLst/>
          </a:prstGeom>
          <a:noFill/>
        </p:spPr>
        <p:txBody>
          <a:bodyPr wrap="none" rtlCol="0">
            <a:spAutoFit/>
          </a:bodyPr>
          <a:lstStyle/>
          <a:p>
            <a:r>
              <a:rPr lang="fr-FR" b="1" dirty="0">
                <a:latin typeface="Calibri" panose="020F0502020204030204" pitchFamily="34" charset="0"/>
                <a:cs typeface="Calibri" panose="020F0502020204030204" pitchFamily="34" charset="0"/>
              </a:rPr>
              <a:t>How IPCC reports </a:t>
            </a:r>
            <a:r>
              <a:rPr lang="fr-FR" b="1" dirty="0" err="1">
                <a:latin typeface="Calibri" panose="020F0502020204030204" pitchFamily="34" charset="0"/>
                <a:cs typeface="Calibri" panose="020F0502020204030204" pitchFamily="34" charset="0"/>
              </a:rPr>
              <a:t>informed</a:t>
            </a:r>
            <a:r>
              <a:rPr lang="fr-FR" b="1" dirty="0">
                <a:latin typeface="Calibri" panose="020F0502020204030204" pitchFamily="34" charset="0"/>
                <a:cs typeface="Calibri" panose="020F0502020204030204" pitchFamily="34" charset="0"/>
              </a:rPr>
              <a:t> successive </a:t>
            </a:r>
            <a:r>
              <a:rPr lang="fr-FR" b="1" dirty="0" err="1">
                <a:latin typeface="Calibri" panose="020F0502020204030204" pitchFamily="34" charset="0"/>
                <a:cs typeface="Calibri" panose="020F0502020204030204" pitchFamily="34" charset="0"/>
              </a:rPr>
              <a:t>climate</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policies</a:t>
            </a:r>
            <a:r>
              <a:rPr lang="fr-FR"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1699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s://lh3.googleusercontent.com/J6zz5wS8Jqp6sTquVu43r6jRvLQvkoCWUafjrmowCLRj44md9aPU1Ba6mItat_qCQYBLpcIkxlyxH6hMANdPx6txROoZ-jQybrIhuTwlrF7rlGZuChJSY3Jvdh8a_q9Nz1SlrmI=s0">
            <a:extLst>
              <a:ext uri="{FF2B5EF4-FFF2-40B4-BE49-F238E27FC236}">
                <a16:creationId xmlns:a16="http://schemas.microsoft.com/office/drawing/2014/main" id="{FDB545DE-6F29-E743-A7B8-C24E65E58F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1116" y="-18191"/>
            <a:ext cx="1786738" cy="1128830"/>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https://lh3.googleusercontent.com/6u5zYTU7IqCTotmdYD5rrvig-3-RrAASosmnYuXlExyhNI0NBOQRenFad6NN8v5XKtTNDTAQH4E0QDLNR57QjWCqXWuCcDcj4oRZhP7ySt_kySSS1_Qdhg7hbmKiK0L6UGb7nnY=s0">
            <a:extLst>
              <a:ext uri="{FF2B5EF4-FFF2-40B4-BE49-F238E27FC236}">
                <a16:creationId xmlns:a16="http://schemas.microsoft.com/office/drawing/2014/main" id="{57D19CF3-FDB8-804B-AF6E-DC0DA2131F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65" y="96430"/>
            <a:ext cx="2757921"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s://lh4.googleusercontent.com/Lq_plgJMygTsOpKtxd8OVAbx8A7c1Xf1mMx-gqupFitI7a3Rfwg5Y9ei04VAQFPxU3_aQo0vcKaB6mOS1LWuAzhee2rTb9RzdbSlXdNzKx13OkpsYkVu-wmmDHaE5ROXjwYR9Y0=s0">
            <a:extLst>
              <a:ext uri="{FF2B5EF4-FFF2-40B4-BE49-F238E27FC236}">
                <a16:creationId xmlns:a16="http://schemas.microsoft.com/office/drawing/2014/main" id="{0BF3C5D0-133E-774F-AB21-6D0FBC5CE2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48661" y="3935553"/>
            <a:ext cx="1920000"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https://lh3.googleusercontent.com/a3X3-q1uRYhHb4l-mSitIl8VO4LrD1ojiscQ3GPwaX3Fwn51YY6SJiF58KQpqmtyP_tYEgELKhL4g4LXKy99klkra4Ki29GrlZEx4gVBS7lRKCmS2Shm_koxldr354uqqa9KvoE=s0">
            <a:extLst>
              <a:ext uri="{FF2B5EF4-FFF2-40B4-BE49-F238E27FC236}">
                <a16:creationId xmlns:a16="http://schemas.microsoft.com/office/drawing/2014/main" id="{7D380F81-8BEF-AE48-B36E-AA396BA66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859575"/>
            <a:ext cx="1883708" cy="1255300"/>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https://lh6.googleusercontent.com/QZpF9shKy_dNRU0vgZ2ez7wdXX22LBU6bU7q3N--mX-hj36RBTDiMS1RYRqEnctGeJJbEIayUAirlPiGpb7MjD11iTfJJ--3vvx47zdD6izm_QOKAphNymFRG3jmB8pTYhQkH_M=s0">
            <a:extLst>
              <a:ext uri="{FF2B5EF4-FFF2-40B4-BE49-F238E27FC236}">
                <a16:creationId xmlns:a16="http://schemas.microsoft.com/office/drawing/2014/main" id="{AB74B94E-BF92-9C47-AB8A-15B54B1688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186" y="1160890"/>
            <a:ext cx="1877475" cy="1408322"/>
          </a:xfrm>
          <a:prstGeom prst="rect">
            <a:avLst/>
          </a:prstGeom>
          <a:noFill/>
          <a:extLst>
            <a:ext uri="{909E8E84-426E-40dd-AFC4-6F175D3DCCD1}">
              <a14:hiddenFill xmlns="" xmlns:a14="http://schemas.microsoft.com/office/drawing/2010/main">
                <a:solidFill>
                  <a:srgbClr val="FFFFFF"/>
                </a:solidFill>
              </a14:hiddenFill>
            </a:ext>
          </a:extLst>
        </p:spPr>
      </p:pic>
      <p:pic>
        <p:nvPicPr>
          <p:cNvPr id="6151" name="Picture 7" descr="https://lh5.googleusercontent.com/ghBIK065AdzbwM8LbmbqdRhdowqkZsfXovW3kVZPCeaRYcJAX-cUwUmSb5FUxqVgjnDODYEZgxOEQjKwqksd8I6uFcwv-59LccPqe4qZZaGtnFvTf_F_JZQu8YJW-fDN7qwAavo=s0">
            <a:extLst>
              <a:ext uri="{FF2B5EF4-FFF2-40B4-BE49-F238E27FC236}">
                <a16:creationId xmlns:a16="http://schemas.microsoft.com/office/drawing/2014/main" id="{CD4BD494-E75D-4543-869E-AE4DA3C3750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087" y="1280575"/>
            <a:ext cx="1918144"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https://lh5.googleusercontent.com/x5UDb0-XtyE2PzG2fjfWLwPA0DGhvFWkX2r6FnaDT5APMYqH2VR3Yttffa6vYp0NYhUKp-zbDY4EYixQTxDdYNc7IXFr853V9YavQ04IUluqSpQH51RcnQ7kQ3UVYcmbc5zliM0=s0">
            <a:extLst>
              <a:ext uri="{FF2B5EF4-FFF2-40B4-BE49-F238E27FC236}">
                <a16:creationId xmlns:a16="http://schemas.microsoft.com/office/drawing/2014/main" id="{6A3CEC2F-3E2E-424C-9DCE-17ACCDD5C89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451192" y="3859575"/>
            <a:ext cx="1996263" cy="1332468"/>
          </a:xfrm>
          <a:prstGeom prst="rect">
            <a:avLst/>
          </a:prstGeom>
          <a:noFill/>
          <a:extLst>
            <a:ext uri="{909E8E84-426E-40dd-AFC4-6F175D3DCCD1}">
              <a14:hiddenFill xmlns="" xmlns:a14="http://schemas.microsoft.com/office/drawing/2010/main">
                <a:solidFill>
                  <a:srgbClr val="FFFFFF"/>
                </a:solidFill>
              </a14:hiddenFill>
            </a:ext>
          </a:extLst>
        </p:spPr>
      </p:pic>
      <p:pic>
        <p:nvPicPr>
          <p:cNvPr id="6153" name="Picture 9" descr="https://lh3.googleusercontent.com/ESoUeplVE547UwhCIkkaTC1UIllTyFpCJw96J9FJchdffyhe3yG7yIesk8c_Ba2BrNr7YiKJDU83giUg8DBkmxn3KY53LVWpxmQjwOdDaR8Nrlfv1oO84jTNmTurMTwQjJRllz0=s0">
            <a:extLst>
              <a:ext uri="{FF2B5EF4-FFF2-40B4-BE49-F238E27FC236}">
                <a16:creationId xmlns:a16="http://schemas.microsoft.com/office/drawing/2014/main" id="{343A1166-22B7-BA44-BA5C-23B12E98367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761167" y="23604"/>
            <a:ext cx="2152872" cy="1438609"/>
          </a:xfrm>
          <a:prstGeom prst="rect">
            <a:avLst/>
          </a:prstGeom>
          <a:noFill/>
          <a:extLst>
            <a:ext uri="{909E8E84-426E-40dd-AFC4-6F175D3DCCD1}">
              <a14:hiddenFill xmlns="" xmlns:a14="http://schemas.microsoft.com/office/drawing/2010/main">
                <a:solidFill>
                  <a:srgbClr val="FFFFFF"/>
                </a:solidFill>
              </a14:hiddenFill>
            </a:ext>
          </a:extLst>
        </p:spPr>
      </p:pic>
      <p:pic>
        <p:nvPicPr>
          <p:cNvPr id="6154" name="Picture 10" descr="https://lh4.googleusercontent.com/hWdb-KJ3VA-vL5Y3kMagiV9Z3WHKgyjlhaxkcLOrfJrBelSEPfZW_YKM27wB288A3DSS7bv19jPm2aZvJ41qkOQdM2OhRGG8IHqYoBnknJ_eC7zvkOwSdyj9WN6QU7uSIdVJ5MM=s0">
            <a:extLst>
              <a:ext uri="{FF2B5EF4-FFF2-40B4-BE49-F238E27FC236}">
                <a16:creationId xmlns:a16="http://schemas.microsoft.com/office/drawing/2014/main" id="{07CECF77-ABD4-5E4E-AFD3-B1638406D55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796565" y="2518811"/>
            <a:ext cx="2296408" cy="1292047"/>
          </a:xfrm>
          <a:prstGeom prst="rect">
            <a:avLst/>
          </a:prstGeom>
          <a:noFill/>
          <a:extLst>
            <a:ext uri="{909E8E84-426E-40dd-AFC4-6F175D3DCCD1}">
              <a14:hiddenFill xmlns="" xmlns:a14="http://schemas.microsoft.com/office/drawing/2010/main">
                <a:solidFill>
                  <a:srgbClr val="FFFFFF"/>
                </a:solidFill>
              </a14:hiddenFill>
            </a:ext>
          </a:extLst>
        </p:spPr>
      </p:pic>
      <p:pic>
        <p:nvPicPr>
          <p:cNvPr id="6155" name="Picture 11" descr="https://lh3.googleusercontent.com/gASoLef9W5VZjjke2QWd38aEuUMLaouifGhLdN_jjTpWDNOxsIb3Y-vH5j2L-Gw0T48J4sqj2UD6B8ftNruCsIuQIeSVKWhRzNKWKoahR5xGuMehn3SrJEPTLNvy9u-AbWVfpMY=s0">
            <a:extLst>
              <a:ext uri="{FF2B5EF4-FFF2-40B4-BE49-F238E27FC236}">
                <a16:creationId xmlns:a16="http://schemas.microsoft.com/office/drawing/2014/main" id="{0C348BA0-4BAA-5E41-B0EA-9497477F332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33615" y="3935553"/>
            <a:ext cx="1952308"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56" name="Picture 12" descr="https://lh3.googleusercontent.com/EqiK6Nnlm4MQgKgKJ44fvPlLuuFnTp5ARDfNaUxEYTaGBlIrNWk_w0_HeHyl-n5YRtYLbtPgciqDP_oRB4x6DuBFjyVC8mJJSLIi-4VgVUU-5PpU7gd_NVI_vY8TOxfgG_dSgVQ=s0">
            <a:extLst>
              <a:ext uri="{FF2B5EF4-FFF2-40B4-BE49-F238E27FC236}">
                <a16:creationId xmlns:a16="http://schemas.microsoft.com/office/drawing/2014/main" id="{991C048E-A797-F344-B2D9-F84D9D5901D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2237" y="2405052"/>
            <a:ext cx="2233572" cy="1387498"/>
          </a:xfrm>
          <a:prstGeom prst="rect">
            <a:avLst/>
          </a:prstGeom>
          <a:noFill/>
          <a:extLst>
            <a:ext uri="{909E8E84-426E-40dd-AFC4-6F175D3DCCD1}">
              <a14:hiddenFill xmlns="" xmlns:a14="http://schemas.microsoft.com/office/drawing/2010/main">
                <a:solidFill>
                  <a:srgbClr val="FFFFFF"/>
                </a:solidFill>
              </a14:hiddenFill>
            </a:ext>
          </a:extLst>
        </p:spPr>
      </p:pic>
      <p:pic>
        <p:nvPicPr>
          <p:cNvPr id="6157" name="Picture 13" descr="https://lh5.googleusercontent.com/7Y-BpJowXGxycaMQjGuVH3151ERjzZ9qVpv7JTL4_nQYZj_HFWNu0x6JeH1A5QE4PR6C8RkirPlaWwZGxiGaTXjd7HhE6Gey780CNi4fgCOa7I_8vyLAtoXIHmNFj5Fe7iSsy2w=s0">
            <a:extLst>
              <a:ext uri="{FF2B5EF4-FFF2-40B4-BE49-F238E27FC236}">
                <a16:creationId xmlns:a16="http://schemas.microsoft.com/office/drawing/2014/main" id="{06FCF52D-EB3C-F041-8577-53463D14D605}"/>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087225" y="1502018"/>
            <a:ext cx="1750379" cy="875190"/>
          </a:xfrm>
          <a:prstGeom prst="rect">
            <a:avLst/>
          </a:prstGeom>
          <a:noFill/>
          <a:extLst>
            <a:ext uri="{909E8E84-426E-40dd-AFC4-6F175D3DCCD1}">
              <a14:hiddenFill xmlns="" xmlns:a14="http://schemas.microsoft.com/office/drawing/2010/main">
                <a:solidFill>
                  <a:srgbClr val="FFFFFF"/>
                </a:solidFill>
              </a14:hiddenFill>
            </a:ext>
          </a:extLst>
        </p:spPr>
      </p:pic>
      <p:pic>
        <p:nvPicPr>
          <p:cNvPr id="6158" name="Picture 14" descr="https://lh3.googleusercontent.com/KCpPKB8LObjp53j79xjVDdpFri27w7umZCSO5RS6vrgagpeQdUuxWUKoh0LrvYk5zXMcttoyUJxih9qQ8YMZeHZl4uHe0tifjAJP0lOXTHh4_Fv5lbjAHCX9XUYfi_02dHshu7A=s0">
            <a:extLst>
              <a:ext uri="{FF2B5EF4-FFF2-40B4-BE49-F238E27FC236}">
                <a16:creationId xmlns:a16="http://schemas.microsoft.com/office/drawing/2014/main" id="{16CA72C0-F052-814E-B59C-607095A58CA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565974" y="1394517"/>
            <a:ext cx="1578026"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59" name="Picture 15" descr="https://lh4.googleusercontent.com/b9uGkQWzr_PY2EFyqm7dakEx1UW4hMCPpSpWn3QDw0ToSQPd3mF2E6EOaT_-fUiSLTdZkjHwi5tN3A466cJJPCkrSbDAEf9rDt1FiJYnXkuJ6S1_XVDTWBKKVBwV7gPjRRK9LFM=s0">
            <a:extLst>
              <a:ext uri="{FF2B5EF4-FFF2-40B4-BE49-F238E27FC236}">
                <a16:creationId xmlns:a16="http://schemas.microsoft.com/office/drawing/2014/main" id="{C9554CDA-E389-2E4B-AE8E-2F27039B3CBC}"/>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83280" y="2606519"/>
            <a:ext cx="2128623" cy="1177536"/>
          </a:xfrm>
          <a:prstGeom prst="rect">
            <a:avLst/>
          </a:prstGeom>
          <a:noFill/>
          <a:extLst>
            <a:ext uri="{909E8E84-426E-40dd-AFC4-6F175D3DCCD1}">
              <a14:hiddenFill xmlns="" xmlns:a14="http://schemas.microsoft.com/office/drawing/2010/main">
                <a:solidFill>
                  <a:srgbClr val="FFFFFF"/>
                </a:solidFill>
              </a14:hiddenFill>
            </a:ext>
          </a:extLst>
        </p:spPr>
      </p:pic>
      <p:pic>
        <p:nvPicPr>
          <p:cNvPr id="6160" name="Picture 16" descr="https://lh6.googleusercontent.com/asBjWmQm-koqaoUGrbxETBf4kOmlgNoPAm0cz8kTG_PPG4Uyp9Qb8WplUc-Q6U3RQfIL_Kx3z56M870R6kQVizr2TH3pj5kqbY2uZLge9ZiWbl0fzc8_aOQSeBvtnwmpfttHF8A=s0">
            <a:extLst>
              <a:ext uri="{FF2B5EF4-FFF2-40B4-BE49-F238E27FC236}">
                <a16:creationId xmlns:a16="http://schemas.microsoft.com/office/drawing/2014/main" id="{7D238E29-A96B-884C-819B-F4918222E1B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907707" y="3979632"/>
            <a:ext cx="1511759" cy="10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61" name="Picture 17" descr="https://lh5.googleusercontent.com/AwdleVym5GObH6-hxFTxhBF322yTsirk5SMXq5g5YMnG2HFz8b7eMUYQlNdXasErhUNfvCx-U3k8tIAx15pAiavv5YuZV-2ZW-Bd1D9s8z3k9Oo5rm_m3gox6iW3_lzvkfnp1aE=s0">
            <a:extLst>
              <a:ext uri="{FF2B5EF4-FFF2-40B4-BE49-F238E27FC236}">
                <a16:creationId xmlns:a16="http://schemas.microsoft.com/office/drawing/2014/main" id="{1A8D46BE-2F02-0242-AA22-921766F9F1CC}"/>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793661" y="1357050"/>
            <a:ext cx="1641567" cy="1219446"/>
          </a:xfrm>
          <a:prstGeom prst="rect">
            <a:avLst/>
          </a:prstGeom>
          <a:noFill/>
          <a:extLst>
            <a:ext uri="{909E8E84-426E-40dd-AFC4-6F175D3DCCD1}">
              <a14:hiddenFill xmlns="" xmlns:a14="http://schemas.microsoft.com/office/drawing/2010/main">
                <a:solidFill>
                  <a:srgbClr val="FFFFFF"/>
                </a:solidFill>
              </a14:hiddenFill>
            </a:ext>
          </a:extLst>
        </p:spPr>
      </p:pic>
      <p:pic>
        <p:nvPicPr>
          <p:cNvPr id="6162" name="Picture 18" descr="https://lh4.googleusercontent.com/B46ZpxpXeaqJvCHG11tJkHsvwZ-hkZTgTfBnrIKFQrm7xFmYDFMpSsN7yMMkqpQq4pSLw_DAJqPmRn2JXCrQibMG1RfntiJmXgLm2qzUN6qJCU0wfrk85vSBRRW3_uJOTTVlE5o=s0">
            <a:extLst>
              <a:ext uri="{FF2B5EF4-FFF2-40B4-BE49-F238E27FC236}">
                <a16:creationId xmlns:a16="http://schemas.microsoft.com/office/drawing/2014/main" id="{E83E9038-4A5E-C34F-A6C4-EA34CF16958A}"/>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587082" y="2637927"/>
            <a:ext cx="2150773" cy="118978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1563C97F-6503-BA4A-A478-DBF6D19C2E51}"/>
              </a:ext>
            </a:extLst>
          </p:cNvPr>
          <p:cNvPicPr>
            <a:picLocks noChangeAspect="1"/>
          </p:cNvPicPr>
          <p:nvPr/>
        </p:nvPicPr>
        <p:blipFill>
          <a:blip r:embed="rId20"/>
          <a:stretch>
            <a:fillRect/>
          </a:stretch>
        </p:blipFill>
        <p:spPr>
          <a:xfrm>
            <a:off x="7064948" y="-52597"/>
            <a:ext cx="2028025" cy="1343322"/>
          </a:xfrm>
          <a:prstGeom prst="rect">
            <a:avLst/>
          </a:prstGeom>
        </p:spPr>
      </p:pic>
    </p:spTree>
    <p:extLst>
      <p:ext uri="{BB962C8B-B14F-4D97-AF65-F5344CB8AC3E}">
        <p14:creationId xmlns:p14="http://schemas.microsoft.com/office/powerpoint/2010/main" val="371282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fcb37797db_0_3"/>
          <p:cNvSpPr txBox="1"/>
          <p:nvPr/>
        </p:nvSpPr>
        <p:spPr>
          <a:xfrm>
            <a:off x="5190631" y="1836084"/>
            <a:ext cx="3632075" cy="215440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tx1"/>
                </a:solidFill>
              </a:rPr>
              <a:t>Observed increases in well-mixed </a:t>
            </a:r>
            <a:r>
              <a:rPr lang="en-US" sz="1600" b="1" dirty="0">
                <a:solidFill>
                  <a:schemeClr val="tx1"/>
                </a:solidFill>
              </a:rPr>
              <a:t>greenhouse gas (GHG)</a:t>
            </a:r>
            <a:r>
              <a:rPr lang="en-US" sz="1600" dirty="0">
                <a:solidFill>
                  <a:schemeClr val="tx1"/>
                </a:solidFill>
              </a:rPr>
              <a:t> concentrations since ~1750 are unequivocally caused by </a:t>
            </a:r>
            <a:r>
              <a:rPr lang="en-US" sz="1600" b="1" dirty="0">
                <a:solidFill>
                  <a:schemeClr val="tx1"/>
                </a:solidFill>
              </a:rPr>
              <a:t>human activities</a:t>
            </a:r>
            <a:endParaRPr sz="1600" b="1" dirty="0">
              <a:solidFill>
                <a:schemeClr val="tx1"/>
              </a:solidFill>
            </a:endParaRPr>
          </a:p>
          <a:p>
            <a:pPr marL="0" lvl="0" indent="0" algn="l" rtl="0">
              <a:spcBef>
                <a:spcPts val="0"/>
              </a:spcBef>
              <a:spcAft>
                <a:spcPts val="0"/>
              </a:spcAft>
              <a:buNone/>
            </a:pPr>
            <a:endParaRPr sz="1600" dirty="0">
              <a:solidFill>
                <a:schemeClr val="tx1"/>
              </a:solidFill>
            </a:endParaRPr>
          </a:p>
          <a:p>
            <a:pPr marL="0" lvl="0" indent="0" algn="l" rtl="0">
              <a:spcBef>
                <a:spcPts val="0"/>
              </a:spcBef>
              <a:spcAft>
                <a:spcPts val="0"/>
              </a:spcAft>
              <a:buNone/>
            </a:pPr>
            <a:r>
              <a:rPr lang="en-US" sz="1600" dirty="0">
                <a:solidFill>
                  <a:schemeClr val="tx1"/>
                </a:solidFill>
              </a:rPr>
              <a:t>Emissions in the last decade reached the highest levels in human history </a:t>
            </a:r>
            <a:endParaRPr sz="1600" dirty="0">
              <a:solidFill>
                <a:schemeClr val="tx1"/>
              </a:solidFill>
            </a:endParaRPr>
          </a:p>
        </p:txBody>
      </p:sp>
      <p:sp>
        <p:nvSpPr>
          <p:cNvPr id="450" name="Google Shape;450;gfcb37797db_0_3"/>
          <p:cNvSpPr txBox="1"/>
          <p:nvPr/>
        </p:nvSpPr>
        <p:spPr>
          <a:xfrm>
            <a:off x="8036086" y="3912944"/>
            <a:ext cx="157323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i="1" dirty="0"/>
              <a:t>Figure 5.4</a:t>
            </a:r>
            <a:endParaRPr sz="1400" i="1" dirty="0"/>
          </a:p>
        </p:txBody>
      </p:sp>
      <p:sp>
        <p:nvSpPr>
          <p:cNvPr id="2" name="Rectangle 1">
            <a:extLst>
              <a:ext uri="{FF2B5EF4-FFF2-40B4-BE49-F238E27FC236}">
                <a16:creationId xmlns:a16="http://schemas.microsoft.com/office/drawing/2014/main" id="{DEA43586-F000-6641-ABF0-88773A9728E2}"/>
              </a:ext>
            </a:extLst>
          </p:cNvPr>
          <p:cNvSpPr/>
          <p:nvPr/>
        </p:nvSpPr>
        <p:spPr>
          <a:xfrm>
            <a:off x="476250" y="599082"/>
            <a:ext cx="6977269" cy="430887"/>
          </a:xfrm>
          <a:prstGeom prst="rect">
            <a:avLst/>
          </a:prstGeom>
        </p:spPr>
        <p:txBody>
          <a:bodyPr wrap="square">
            <a:spAutoFit/>
          </a:bodyPr>
          <a:lstStyle/>
          <a:p>
            <a:r>
              <a:rPr lang="en-IE" sz="2200">
                <a:solidFill>
                  <a:schemeClr val="tx1"/>
                </a:solidFill>
              </a:rPr>
              <a:t>Human influence on climate is unequivocal</a:t>
            </a:r>
            <a:endParaRPr lang="en-US" sz="2200">
              <a:solidFill>
                <a:schemeClr val="tx1"/>
              </a:solidFill>
            </a:endParaRPr>
          </a:p>
        </p:txBody>
      </p:sp>
      <p:sp>
        <p:nvSpPr>
          <p:cNvPr id="4" name="TextBox 3">
            <a:extLst>
              <a:ext uri="{FF2B5EF4-FFF2-40B4-BE49-F238E27FC236}">
                <a16:creationId xmlns:a16="http://schemas.microsoft.com/office/drawing/2014/main" id="{27B484E7-648F-C844-B98D-7390BA3D4232}"/>
              </a:ext>
            </a:extLst>
          </p:cNvPr>
          <p:cNvSpPr txBox="1"/>
          <p:nvPr/>
        </p:nvSpPr>
        <p:spPr>
          <a:xfrm>
            <a:off x="1512412" y="4865787"/>
            <a:ext cx="3059588" cy="276999"/>
          </a:xfrm>
          <a:prstGeom prst="rect">
            <a:avLst/>
          </a:prstGeom>
          <a:solidFill>
            <a:schemeClr val="bg1"/>
          </a:solidFill>
        </p:spPr>
        <p:txBody>
          <a:bodyPr wrap="square" rtlCol="0">
            <a:spAutoFit/>
          </a:bodyPr>
          <a:lstStyle/>
          <a:p>
            <a:r>
              <a:rPr lang="en-US" sz="1200"/>
              <a:t>thousands of years in the past</a:t>
            </a:r>
          </a:p>
        </p:txBody>
      </p:sp>
      <p:grpSp>
        <p:nvGrpSpPr>
          <p:cNvPr id="5" name="Group 4">
            <a:extLst>
              <a:ext uri="{FF2B5EF4-FFF2-40B4-BE49-F238E27FC236}">
                <a16:creationId xmlns:a16="http://schemas.microsoft.com/office/drawing/2014/main" id="{DCCFD697-0BB1-8747-8F9F-B024DA65DA2B}"/>
              </a:ext>
            </a:extLst>
          </p:cNvPr>
          <p:cNvGrpSpPr/>
          <p:nvPr/>
        </p:nvGrpSpPr>
        <p:grpSpPr>
          <a:xfrm>
            <a:off x="286612" y="985700"/>
            <a:ext cx="4533125" cy="4078789"/>
            <a:chOff x="286612" y="985700"/>
            <a:chExt cx="4533125" cy="4078789"/>
          </a:xfrm>
        </p:grpSpPr>
        <p:grpSp>
          <p:nvGrpSpPr>
            <p:cNvPr id="3" name="Group 2">
              <a:extLst>
                <a:ext uri="{FF2B5EF4-FFF2-40B4-BE49-F238E27FC236}">
                  <a16:creationId xmlns:a16="http://schemas.microsoft.com/office/drawing/2014/main" id="{2C98581A-F00B-8649-9D3B-4403E4866950}"/>
                </a:ext>
              </a:extLst>
            </p:cNvPr>
            <p:cNvGrpSpPr/>
            <p:nvPr/>
          </p:nvGrpSpPr>
          <p:grpSpPr>
            <a:xfrm>
              <a:off x="286612" y="985700"/>
              <a:ext cx="4533125" cy="4078789"/>
              <a:chOff x="109262" y="1007516"/>
              <a:chExt cx="4533125" cy="4078789"/>
            </a:xfrm>
          </p:grpSpPr>
          <p:pic>
            <p:nvPicPr>
              <p:cNvPr id="449" name="Google Shape;449;gfcb37797db_0_3"/>
              <p:cNvPicPr preferRelativeResize="0"/>
              <p:nvPr/>
            </p:nvPicPr>
            <p:blipFill rotWithShape="1">
              <a:blip r:embed="rId3">
                <a:alphaModFix/>
                <a:extLst>
                  <a:ext uri="{28A0092B-C50C-407E-A947-70E740481C1C}">
                    <a14:useLocalDpi xmlns:a14="http://schemas.microsoft.com/office/drawing/2010/main"/>
                  </a:ext>
                </a:extLst>
              </a:blip>
              <a:srcRect t="11052" r="782" b="2587"/>
              <a:stretch/>
            </p:blipFill>
            <p:spPr>
              <a:xfrm>
                <a:off x="408537" y="1317243"/>
                <a:ext cx="4233850" cy="3769062"/>
              </a:xfrm>
              <a:prstGeom prst="rect">
                <a:avLst/>
              </a:prstGeom>
              <a:noFill/>
              <a:ln>
                <a:noFill/>
              </a:ln>
            </p:spPr>
          </p:pic>
          <p:sp>
            <p:nvSpPr>
              <p:cNvPr id="451" name="Google Shape;451;gfcb37797db_0_3"/>
              <p:cNvSpPr/>
              <p:nvPr/>
            </p:nvSpPr>
            <p:spPr>
              <a:xfrm>
                <a:off x="3492487" y="1239568"/>
                <a:ext cx="1149900" cy="3387900"/>
              </a:xfrm>
              <a:prstGeom prst="rect">
                <a:avLst/>
              </a:prstGeom>
              <a:noFill/>
              <a:ln w="9525" cap="flat" cmpd="sng">
                <a:solidFill>
                  <a:srgbClr val="0034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FF"/>
                  </a:solidFill>
                </a:endParaRPr>
              </a:p>
            </p:txBody>
          </p:sp>
          <p:sp>
            <p:nvSpPr>
              <p:cNvPr id="453" name="Google Shape;453;gfcb37797db_0_3"/>
              <p:cNvSpPr/>
              <p:nvPr/>
            </p:nvSpPr>
            <p:spPr>
              <a:xfrm>
                <a:off x="989211" y="1307426"/>
                <a:ext cx="2248463" cy="926100"/>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fcb37797db_0_3"/>
              <p:cNvSpPr/>
              <p:nvPr/>
            </p:nvSpPr>
            <p:spPr>
              <a:xfrm>
                <a:off x="1026711" y="3723120"/>
                <a:ext cx="2211263" cy="984921"/>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fcb37797db_0_3"/>
              <p:cNvSpPr/>
              <p:nvPr/>
            </p:nvSpPr>
            <p:spPr>
              <a:xfrm>
                <a:off x="476250" y="2320800"/>
                <a:ext cx="2686800" cy="152400"/>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fcb37797db_0_3"/>
              <p:cNvSpPr/>
              <p:nvPr/>
            </p:nvSpPr>
            <p:spPr>
              <a:xfrm>
                <a:off x="987986" y="2462562"/>
                <a:ext cx="2249813" cy="995100"/>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fcb37797db_0_3"/>
              <p:cNvSpPr/>
              <p:nvPr/>
            </p:nvSpPr>
            <p:spPr>
              <a:xfrm rot="10800000" flipH="1">
                <a:off x="476375" y="3577975"/>
                <a:ext cx="257100" cy="114300"/>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fcb37797db_0_3"/>
              <p:cNvSpPr/>
              <p:nvPr/>
            </p:nvSpPr>
            <p:spPr>
              <a:xfrm rot="10800000" flipH="1">
                <a:off x="440175" y="4829175"/>
                <a:ext cx="257100" cy="114300"/>
              </a:xfrm>
              <a:prstGeom prst="rect">
                <a:avLst/>
              </a:prstGeom>
              <a:solidFill>
                <a:srgbClr val="FFFFFF">
                  <a:alpha val="58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fcb37797db_0_3"/>
              <p:cNvSpPr txBox="1"/>
              <p:nvPr/>
            </p:nvSpPr>
            <p:spPr>
              <a:xfrm>
                <a:off x="109262" y="1007516"/>
                <a:ext cx="24162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tx1"/>
                    </a:solidFill>
                  </a:rPr>
                  <a:t>Atmospheric concentrations</a:t>
                </a:r>
                <a:endParaRPr sz="1200">
                  <a:solidFill>
                    <a:schemeClr val="tx1"/>
                  </a:solidFill>
                </a:endParaRPr>
              </a:p>
            </p:txBody>
          </p:sp>
          <p:sp>
            <p:nvSpPr>
              <p:cNvPr id="462" name="Google Shape;462;gfcb37797db_0_3"/>
              <p:cNvSpPr txBox="1"/>
              <p:nvPr/>
            </p:nvSpPr>
            <p:spPr>
              <a:xfrm>
                <a:off x="989212" y="1317243"/>
                <a:ext cx="102917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3"/>
                    </a:solidFill>
                  </a:rPr>
                  <a:t>CO</a:t>
                </a:r>
                <a:r>
                  <a:rPr lang="en-US" b="1" baseline="-25000" dirty="0">
                    <a:solidFill>
                      <a:schemeClr val="accent3"/>
                    </a:solidFill>
                  </a:rPr>
                  <a:t>2</a:t>
                </a:r>
                <a:endParaRPr b="1" baseline="-25000" dirty="0">
                  <a:solidFill>
                    <a:schemeClr val="accent3"/>
                  </a:solidFill>
                </a:endParaRPr>
              </a:p>
            </p:txBody>
          </p:sp>
          <p:sp>
            <p:nvSpPr>
              <p:cNvPr id="463" name="Google Shape;463;gfcb37797db_0_3"/>
              <p:cNvSpPr txBox="1"/>
              <p:nvPr/>
            </p:nvSpPr>
            <p:spPr>
              <a:xfrm>
                <a:off x="989212" y="2574193"/>
                <a:ext cx="102917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3"/>
                    </a:solidFill>
                  </a:rPr>
                  <a:t>CH</a:t>
                </a:r>
                <a:r>
                  <a:rPr lang="en-US" b="1" baseline="-25000" dirty="0">
                    <a:solidFill>
                      <a:schemeClr val="accent3"/>
                    </a:solidFill>
                  </a:rPr>
                  <a:t>4</a:t>
                </a:r>
                <a:endParaRPr b="1" baseline="-25000" dirty="0">
                  <a:solidFill>
                    <a:schemeClr val="accent3"/>
                  </a:solidFill>
                </a:endParaRPr>
              </a:p>
            </p:txBody>
          </p:sp>
          <p:sp>
            <p:nvSpPr>
              <p:cNvPr id="464" name="Google Shape;464;gfcb37797db_0_3"/>
              <p:cNvSpPr/>
              <p:nvPr/>
            </p:nvSpPr>
            <p:spPr>
              <a:xfrm>
                <a:off x="618318" y="2412401"/>
                <a:ext cx="1905600" cy="19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fcb37797db_0_3"/>
              <p:cNvSpPr/>
              <p:nvPr/>
            </p:nvSpPr>
            <p:spPr>
              <a:xfrm>
                <a:off x="541561" y="3630567"/>
                <a:ext cx="1905600" cy="15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gfcb37797db_0_3"/>
              <p:cNvSpPr txBox="1"/>
              <p:nvPr/>
            </p:nvSpPr>
            <p:spPr>
              <a:xfrm>
                <a:off x="989212" y="3703943"/>
                <a:ext cx="885158"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3"/>
                    </a:solidFill>
                  </a:rPr>
                  <a:t>N</a:t>
                </a:r>
                <a:r>
                  <a:rPr lang="en-US" b="1" baseline="-25000" dirty="0">
                    <a:solidFill>
                      <a:schemeClr val="accent3"/>
                    </a:solidFill>
                  </a:rPr>
                  <a:t>2</a:t>
                </a:r>
                <a:r>
                  <a:rPr lang="en-US" b="1" dirty="0">
                    <a:solidFill>
                      <a:schemeClr val="accent3"/>
                    </a:solidFill>
                  </a:rPr>
                  <a:t>O</a:t>
                </a:r>
                <a:endParaRPr b="1" dirty="0">
                  <a:solidFill>
                    <a:schemeClr val="accent3"/>
                  </a:solidFill>
                </a:endParaRPr>
              </a:p>
            </p:txBody>
          </p:sp>
        </p:grpSp>
        <p:sp>
          <p:nvSpPr>
            <p:cNvPr id="25" name="Rectangle 24">
              <a:extLst>
                <a:ext uri="{FF2B5EF4-FFF2-40B4-BE49-F238E27FC236}">
                  <a16:creationId xmlns:a16="http://schemas.microsoft.com/office/drawing/2014/main" id="{CA46BD01-E5D9-6444-8DC2-0B7C8574981C}"/>
                </a:ext>
              </a:extLst>
            </p:cNvPr>
            <p:cNvSpPr/>
            <p:nvPr/>
          </p:nvSpPr>
          <p:spPr>
            <a:xfrm>
              <a:off x="4689716" y="2774675"/>
              <a:ext cx="123444" cy="47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909A161C-2C99-2B4F-A58A-E5D2523969F0}"/>
              </a:ext>
            </a:extLst>
          </p:cNvPr>
          <p:cNvSpPr txBox="1"/>
          <p:nvPr/>
        </p:nvSpPr>
        <p:spPr>
          <a:xfrm>
            <a:off x="415802" y="4823791"/>
            <a:ext cx="2540700" cy="276999"/>
          </a:xfrm>
          <a:prstGeom prst="rect">
            <a:avLst/>
          </a:prstGeom>
          <a:solidFill>
            <a:schemeClr val="bg1"/>
          </a:solidFill>
        </p:spPr>
        <p:txBody>
          <a:bodyPr wrap="square" rtlCol="0">
            <a:spAutoFit/>
          </a:bodyPr>
          <a:lstStyle/>
          <a:p>
            <a:r>
              <a:rPr lang="en-US" sz="1200"/>
              <a:t>thousands of years in the past</a:t>
            </a:r>
          </a:p>
        </p:txBody>
      </p:sp>
      <p:sp>
        <p:nvSpPr>
          <p:cNvPr id="6" name="ZoneTexte 5">
            <a:extLst>
              <a:ext uri="{FF2B5EF4-FFF2-40B4-BE49-F238E27FC236}">
                <a16:creationId xmlns:a16="http://schemas.microsoft.com/office/drawing/2014/main" id="{B2496527-21DC-95D5-0106-7BBAB0828E2E}"/>
              </a:ext>
            </a:extLst>
          </p:cNvPr>
          <p:cNvSpPr txBox="1"/>
          <p:nvPr/>
        </p:nvSpPr>
        <p:spPr>
          <a:xfrm>
            <a:off x="5264452" y="4642716"/>
            <a:ext cx="3879548"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NB: </a:t>
            </a:r>
            <a:r>
              <a:rPr lang="fr-FR" sz="1400" dirty="0" err="1">
                <a:latin typeface="Calibri" panose="020F0502020204030204" pitchFamily="34" charset="0"/>
                <a:cs typeface="Calibri" panose="020F0502020204030204" pitchFamily="34" charset="0"/>
              </a:rPr>
              <a:t>since</a:t>
            </a:r>
            <a:r>
              <a:rPr lang="fr-FR" sz="1400" dirty="0">
                <a:latin typeface="Calibri" panose="020F0502020204030204" pitchFamily="34" charset="0"/>
                <a:cs typeface="Calibri" panose="020F0502020204030204" pitchFamily="34" charset="0"/>
              </a:rPr>
              <a:t> AR6 </a:t>
            </a:r>
            <a:r>
              <a:rPr lang="fr-FR" sz="1400" dirty="0" err="1">
                <a:latin typeface="Calibri" panose="020F0502020204030204" pitchFamily="34" charset="0"/>
                <a:cs typeface="Calibri" panose="020F0502020204030204" pitchFamily="34" charset="0"/>
              </a:rPr>
              <a:t>they</a:t>
            </a:r>
            <a:r>
              <a:rPr lang="fr-FR" sz="1400" dirty="0">
                <a:latin typeface="Calibri" panose="020F0502020204030204" pitchFamily="34" charset="0"/>
                <a:cs typeface="Calibri" panose="020F0502020204030204" pitchFamily="34" charset="0"/>
              </a:rPr>
              <a:t> all have </a:t>
            </a:r>
            <a:r>
              <a:rPr lang="fr-FR" sz="1400" dirty="0" err="1">
                <a:latin typeface="Calibri" panose="020F0502020204030204" pitchFamily="34" charset="0"/>
                <a:cs typeface="Calibri" panose="020F0502020204030204" pitchFamily="34" charset="0"/>
              </a:rPr>
              <a:t>continued</a:t>
            </a:r>
            <a:r>
              <a:rPr lang="fr-FR" sz="1400" dirty="0">
                <a:latin typeface="Calibri" panose="020F0502020204030204" pitchFamily="34" charset="0"/>
                <a:cs typeface="Calibri" panose="020F0502020204030204" pitchFamily="34" charset="0"/>
              </a:rPr>
              <a:t> to </a:t>
            </a:r>
            <a:r>
              <a:rPr lang="fr-FR" sz="1400" dirty="0" err="1">
                <a:latin typeface="Calibri" panose="020F0502020204030204" pitchFamily="34" charset="0"/>
                <a:cs typeface="Calibri" panose="020F0502020204030204" pitchFamily="34" charset="0"/>
              </a:rPr>
              <a:t>increase</a:t>
            </a:r>
            <a:endParaRPr lang="fr-F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456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3" name="Rectangle 22">
            <a:extLst>
              <a:ext uri="{FF2B5EF4-FFF2-40B4-BE49-F238E27FC236}">
                <a16:creationId xmlns:a16="http://schemas.microsoft.com/office/drawing/2014/main" id="{2E436578-61D6-6C4E-B543-5FAEF0C896D2}"/>
              </a:ext>
            </a:extLst>
          </p:cNvPr>
          <p:cNvSpPr/>
          <p:nvPr/>
        </p:nvSpPr>
        <p:spPr bwMode="auto">
          <a:xfrm>
            <a:off x="196430" y="612849"/>
            <a:ext cx="7583557" cy="461665"/>
          </a:xfrm>
          <a:prstGeom prst="rect">
            <a:avLst/>
          </a:prstGeom>
          <a:solidFill>
            <a:schemeClr val="bg1"/>
          </a:solidFill>
          <a:ln>
            <a:solidFill>
              <a:schemeClr val="bg1"/>
            </a:solidFill>
          </a:ln>
        </p:spPr>
        <p:txBody>
          <a:bodyPr wrap="square">
            <a:spAutoFit/>
          </a:bodyPr>
          <a:lstStyle/>
          <a:p>
            <a:pPr marL="0" marR="0" lvl="0" indent="0" algn="l" defTabSz="457133"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464749"/>
                </a:solidFill>
                <a:effectLst/>
                <a:uLnTx/>
                <a:uFillTx/>
                <a:latin typeface="Arial"/>
                <a:cs typeface="Arial"/>
              </a:rPr>
              <a:t>Human-caused radiative forcing is increasing</a:t>
            </a:r>
          </a:p>
        </p:txBody>
      </p:sp>
      <p:sp>
        <p:nvSpPr>
          <p:cNvPr id="31" name="Rectangle 30">
            <a:extLst>
              <a:ext uri="{FF2B5EF4-FFF2-40B4-BE49-F238E27FC236}">
                <a16:creationId xmlns:a16="http://schemas.microsoft.com/office/drawing/2014/main" id="{E8FD33C3-05F0-7B4D-B6BF-9AD88EF6DDDD}"/>
              </a:ext>
            </a:extLst>
          </p:cNvPr>
          <p:cNvSpPr/>
          <p:nvPr/>
        </p:nvSpPr>
        <p:spPr bwMode="auto">
          <a:xfrm>
            <a:off x="5620278" y="4839049"/>
            <a:ext cx="3523722" cy="307777"/>
          </a:xfrm>
          <a:prstGeom prst="rect">
            <a:avLst/>
          </a:prstGeom>
        </p:spPr>
        <p:txBody>
          <a:bodyPr wrap="none">
            <a:spAutoFit/>
          </a:bodyPr>
          <a:lstStyle/>
          <a:p>
            <a:pPr marL="0" marR="0" lvl="0" indent="0" algn="l" defTabSz="457133" eaLnBrk="1" fontAlgn="auto" latinLnBrk="0" hangingPunct="1">
              <a:lnSpc>
                <a:spcPct val="100000"/>
              </a:lnSpc>
              <a:spcBef>
                <a:spcPts val="0"/>
              </a:spcBef>
              <a:spcAft>
                <a:spcPts val="0"/>
              </a:spcAft>
              <a:buClrTx/>
              <a:buSzTx/>
              <a:buFontTx/>
              <a:buNone/>
              <a:tabLst/>
              <a:defRPr/>
            </a:pPr>
            <a:r>
              <a:rPr kumimoji="0" lang="en-IE" sz="1400" b="0" i="1" u="none" strike="noStrike" kern="0" cap="none" spc="0" normalizeH="0" baseline="0" noProof="0" dirty="0">
                <a:ln>
                  <a:noFill/>
                </a:ln>
                <a:solidFill>
                  <a:srgbClr val="464749"/>
                </a:solidFill>
                <a:effectLst/>
                <a:uLnTx/>
                <a:uFillTx/>
                <a:latin typeface="Arial"/>
                <a:cs typeface="Arial"/>
              </a:rPr>
              <a:t>Figure 2.10 updated by Forster et al. 2026</a:t>
            </a:r>
            <a:endParaRPr kumimoji="0" lang="en-US" sz="1400" b="0" i="1" u="none" strike="noStrike" kern="0" cap="none" spc="0" normalizeH="0" baseline="0" noProof="0" dirty="0">
              <a:ln>
                <a:noFill/>
              </a:ln>
              <a:solidFill>
                <a:srgbClr val="464749"/>
              </a:solidFill>
              <a:effectLst/>
              <a:uLnTx/>
              <a:uFillTx/>
              <a:latin typeface="Arial"/>
              <a:cs typeface="Arial"/>
            </a:endParaRPr>
          </a:p>
        </p:txBody>
      </p:sp>
      <p:sp>
        <p:nvSpPr>
          <p:cNvPr id="32" name="Rectangle 31"/>
          <p:cNvSpPr/>
          <p:nvPr/>
        </p:nvSpPr>
        <p:spPr bwMode="auto">
          <a:xfrm>
            <a:off x="2320636" y="1309255"/>
            <a:ext cx="2092037" cy="886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3" name="Picture 32"/>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388371" y="-7557"/>
            <a:ext cx="2926830" cy="558641"/>
          </a:xfrm>
          <a:prstGeom prst="rect">
            <a:avLst/>
          </a:prstGeom>
        </p:spPr>
      </p:pic>
      <p:pic>
        <p:nvPicPr>
          <p:cNvPr id="2" name="Image 1">
            <a:extLst>
              <a:ext uri="{FF2B5EF4-FFF2-40B4-BE49-F238E27FC236}">
                <a16:creationId xmlns:a16="http://schemas.microsoft.com/office/drawing/2014/main" id="{B964CA14-297A-17D4-9E4B-E2ABEBF6C15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196430" y="1102965"/>
            <a:ext cx="7747419" cy="3742696"/>
          </a:xfrm>
          <a:prstGeom prst="rect">
            <a:avLst/>
          </a:prstGeom>
        </p:spPr>
      </p:pic>
    </p:spTree>
    <p:extLst>
      <p:ext uri="{BB962C8B-B14F-4D97-AF65-F5344CB8AC3E}">
        <p14:creationId xmlns:p14="http://schemas.microsoft.com/office/powerpoint/2010/main" val="4651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20" name="Google Shape;520;gfb5254922d_3_6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81135" y="1351601"/>
            <a:ext cx="7318634" cy="3696260"/>
          </a:xfrm>
          <a:prstGeom prst="rect">
            <a:avLst/>
          </a:prstGeom>
          <a:noFill/>
          <a:ln>
            <a:noFill/>
          </a:ln>
        </p:spPr>
      </p:pic>
      <p:sp>
        <p:nvSpPr>
          <p:cNvPr id="521" name="Google Shape;521;gfb5254922d_3_66"/>
          <p:cNvSpPr txBox="1"/>
          <p:nvPr/>
        </p:nvSpPr>
        <p:spPr>
          <a:xfrm>
            <a:off x="183000" y="718713"/>
            <a:ext cx="8778000" cy="368100"/>
          </a:xfrm>
          <a:prstGeom prst="rect">
            <a:avLst/>
          </a:prstGeom>
          <a:noFill/>
          <a:ln>
            <a:noFill/>
          </a:ln>
        </p:spPr>
        <p:txBody>
          <a:bodyPr spcFirstLastPara="1" wrap="square" lIns="0" tIns="0" rIns="0" bIns="0" anchor="ctr" anchorCtr="0">
            <a:noAutofit/>
          </a:bodyPr>
          <a:lstStyle/>
          <a:p>
            <a:pPr lvl="0">
              <a:lnSpc>
                <a:spcPct val="86666"/>
              </a:lnSpc>
              <a:buClr>
                <a:srgbClr val="003466"/>
              </a:buClr>
              <a:buSzPts val="2250"/>
            </a:pPr>
            <a:r>
              <a:rPr lang="en-US" sz="2400" dirty="0">
                <a:solidFill>
                  <a:schemeClr val="tx1"/>
                </a:solidFill>
              </a:rPr>
              <a:t>Human influence causes heating of the climate system</a:t>
            </a:r>
            <a:endParaRPr sz="2400" dirty="0">
              <a:solidFill>
                <a:schemeClr val="tx1"/>
              </a:solidFill>
            </a:endParaRPr>
          </a:p>
        </p:txBody>
      </p:sp>
      <p:sp>
        <p:nvSpPr>
          <p:cNvPr id="523" name="Google Shape;523;gfb5254922d_3_66"/>
          <p:cNvSpPr txBox="1"/>
          <p:nvPr/>
        </p:nvSpPr>
        <p:spPr>
          <a:xfrm>
            <a:off x="7845050" y="4762425"/>
            <a:ext cx="1298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i="1">
                <a:solidFill>
                  <a:schemeClr val="tx1"/>
                </a:solidFill>
              </a:rPr>
              <a:t>Figure FAQ7.1</a:t>
            </a:r>
            <a:endParaRPr sz="1300" i="1">
              <a:solidFill>
                <a:schemeClr val="tx1"/>
              </a:solidFill>
            </a:endParaRPr>
          </a:p>
        </p:txBody>
      </p:sp>
    </p:spTree>
    <p:extLst>
      <p:ext uri="{BB962C8B-B14F-4D97-AF65-F5344CB8AC3E}">
        <p14:creationId xmlns:p14="http://schemas.microsoft.com/office/powerpoint/2010/main" val="74005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pic>
        <p:nvPicPr>
          <p:cNvPr id="3" name="Picture Placeholder 2">
            <a:extLst>
              <a:ext uri="{FF2B5EF4-FFF2-40B4-BE49-F238E27FC236}">
                <a16:creationId xmlns:a16="http://schemas.microsoft.com/office/drawing/2014/main" id="{24475A64-7D5B-46DC-AE4D-A38D3896BED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200025" y="1154113"/>
            <a:ext cx="2941638" cy="2943225"/>
          </a:xfrm>
        </p:spPr>
      </p:pic>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72760" y="749766"/>
            <a:ext cx="4762475" cy="3450038"/>
          </a:xfrm>
        </p:spPr>
        <p:txBody>
          <a:bodyPr>
            <a:normAutofit/>
          </a:bodyPr>
          <a:lstStyle/>
          <a:p>
            <a:pPr>
              <a:lnSpc>
                <a:spcPct val="100000"/>
              </a:lnSpc>
            </a:pPr>
            <a:r>
              <a:rPr lang="en-US" sz="2600" dirty="0"/>
              <a:t>Recent changes in the climate are widespread, rapid, and intensifying, and unprecedented in thousands of years.</a:t>
            </a:r>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4"/>
          <a:stretch>
            <a:fillRect/>
          </a:stretch>
        </p:blipFill>
        <p:spPr>
          <a:xfrm>
            <a:off x="5547928" y="4480634"/>
            <a:ext cx="3481520" cy="590772"/>
          </a:xfrm>
          <a:prstGeom prst="rect">
            <a:avLst/>
          </a:prstGeom>
          <a:effectLst/>
        </p:spPr>
      </p:pic>
      <p:sp>
        <p:nvSpPr>
          <p:cNvPr id="21" name="Subtitle 1">
            <a:extLst>
              <a:ext uri="{FF2B5EF4-FFF2-40B4-BE49-F238E27FC236}">
                <a16:creationId xmlns:a16="http://schemas.microsoft.com/office/drawing/2014/main" id="{32DA63CD-9382-B24A-BB27-A4437681C97F}"/>
              </a:ext>
            </a:extLst>
          </p:cNvPr>
          <p:cNvSpPr txBox="1">
            <a:spLocks/>
          </p:cNvSpPr>
          <p:nvPr/>
        </p:nvSpPr>
        <p:spPr>
          <a:xfrm>
            <a:off x="2594800" y="4048572"/>
            <a:ext cx="912411" cy="183943"/>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NASA]</a:t>
            </a:r>
          </a:p>
        </p:txBody>
      </p:sp>
    </p:spTree>
    <p:extLst>
      <p:ext uri="{BB962C8B-B14F-4D97-AF65-F5344CB8AC3E}">
        <p14:creationId xmlns:p14="http://schemas.microsoft.com/office/powerpoint/2010/main" val="399103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tangle 22">
            <a:extLst>
              <a:ext uri="{FF2B5EF4-FFF2-40B4-BE49-F238E27FC236}">
                <a16:creationId xmlns:a16="http://schemas.microsoft.com/office/drawing/2014/main" id="{1D1D0C9E-91B3-BA4F-8BC8-B043D867098F}"/>
              </a:ext>
            </a:extLst>
          </p:cNvPr>
          <p:cNvSpPr/>
          <p:nvPr/>
        </p:nvSpPr>
        <p:spPr bwMode="auto">
          <a:xfrm>
            <a:off x="4058393" y="1023572"/>
            <a:ext cx="1427676" cy="31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6" name="Picture Placeholder 9">
            <a:extLst>
              <a:ext uri="{FF2B5EF4-FFF2-40B4-BE49-F238E27FC236}">
                <a16:creationId xmlns:a16="http://schemas.microsoft.com/office/drawing/2014/main" id="{32F12EAB-0665-8B4B-9B0B-4093C2D73E74}"/>
              </a:ext>
            </a:extLst>
          </p:cNvPr>
          <p:cNvPicPr>
            <a:picLocks noChangeAspect="1"/>
          </p:cNvPicPr>
          <p:nvPr/>
        </p:nvPicPr>
        <p:blipFill>
          <a:blip r:embed="rId3">
            <a:extLst>
              <a:ext uri="{28A0092B-C50C-407E-A947-70E740481C1C}">
                <a14:useLocalDpi xmlns:a14="http://schemas.microsoft.com/office/drawing/2010/main"/>
              </a:ext>
            </a:extLst>
          </a:blip>
          <a:srcRect t="-648"/>
          <a:stretch/>
        </p:blipFill>
        <p:spPr bwMode="auto">
          <a:xfrm>
            <a:off x="2713547" y="1828721"/>
            <a:ext cx="2087895" cy="2065519"/>
          </a:xfrm>
          <a:prstGeom prst="diamond">
            <a:avLst/>
          </a:prstGeom>
        </p:spPr>
      </p:pic>
      <p:pic>
        <p:nvPicPr>
          <p:cNvPr id="47" name="Picture Placeholder 2">
            <a:extLst>
              <a:ext uri="{FF2B5EF4-FFF2-40B4-BE49-F238E27FC236}">
                <a16:creationId xmlns:a16="http://schemas.microsoft.com/office/drawing/2014/main" id="{ACE1200F-D099-D241-A99F-B4F7651DB977}"/>
              </a:ext>
            </a:extLst>
          </p:cNvPr>
          <p:cNvPicPr>
            <a:picLocks noChangeAspect="1"/>
          </p:cNvPicPr>
          <p:nvPr/>
        </p:nvPicPr>
        <p:blipFill>
          <a:blip r:embed="rId4"/>
          <a:stretch/>
        </p:blipFill>
        <p:spPr bwMode="auto">
          <a:xfrm>
            <a:off x="4918380" y="1808910"/>
            <a:ext cx="2087895" cy="2093213"/>
          </a:xfrm>
          <a:prstGeom prst="diamond">
            <a:avLst/>
          </a:prstGeom>
        </p:spPr>
      </p:pic>
      <p:pic>
        <p:nvPicPr>
          <p:cNvPr id="49" name="Picture 8">
            <a:extLst>
              <a:ext uri="{FF2B5EF4-FFF2-40B4-BE49-F238E27FC236}">
                <a16:creationId xmlns:a16="http://schemas.microsoft.com/office/drawing/2014/main" id="{1198394D-30E5-3E4D-B04E-6B08B6039E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12739" y="2902205"/>
            <a:ext cx="2087895" cy="2102948"/>
          </a:xfrm>
          <a:prstGeom prst="diamond">
            <a:avLst/>
          </a:prstGeom>
        </p:spPr>
      </p:pic>
      <p:pic>
        <p:nvPicPr>
          <p:cNvPr id="26" name="Picture Placeholder 11">
            <a:extLst>
              <a:ext uri="{FF2B5EF4-FFF2-40B4-BE49-F238E27FC236}">
                <a16:creationId xmlns:a16="http://schemas.microsoft.com/office/drawing/2014/main" id="{FCCDD809-7CEA-0E4D-AC39-2151B0123825}"/>
              </a:ext>
            </a:extLst>
          </p:cNvPr>
          <p:cNvPicPr>
            <a:picLocks noChangeAspect="1"/>
          </p:cNvPicPr>
          <p:nvPr/>
        </p:nvPicPr>
        <p:blipFill>
          <a:blip r:embed="rId6"/>
          <a:stretch/>
        </p:blipFill>
        <p:spPr bwMode="auto">
          <a:xfrm>
            <a:off x="3819870" y="712485"/>
            <a:ext cx="2072881" cy="2093213"/>
          </a:xfrm>
          <a:prstGeom prst="diamond">
            <a:avLst/>
          </a:prstGeom>
        </p:spPr>
      </p:pic>
      <p:sp>
        <p:nvSpPr>
          <p:cNvPr id="3" name="Rectangle : coins arrondis 2">
            <a:extLst>
              <a:ext uri="{FF2B5EF4-FFF2-40B4-BE49-F238E27FC236}">
                <a16:creationId xmlns:a16="http://schemas.microsoft.com/office/drawing/2014/main" id="{DF83E350-4E79-E247-9CD7-0E9A38435D2F}"/>
              </a:ext>
            </a:extLst>
          </p:cNvPr>
          <p:cNvSpPr/>
          <p:nvPr/>
        </p:nvSpPr>
        <p:spPr bwMode="auto">
          <a:xfrm rot="2705407">
            <a:off x="3231913" y="1209069"/>
            <a:ext cx="3251095" cy="3303213"/>
          </a:xfrm>
          <a:prstGeom prst="roundRect">
            <a:avLst>
              <a:gd name="adj" fmla="val 5149"/>
            </a:avLst>
          </a:prstGeom>
          <a:noFill/>
          <a:ln w="53975">
            <a:solidFill>
              <a:schemeClr val="bg2">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559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tangle 22">
            <a:extLst>
              <a:ext uri="{FF2B5EF4-FFF2-40B4-BE49-F238E27FC236}">
                <a16:creationId xmlns:a16="http://schemas.microsoft.com/office/drawing/2014/main" id="{1D1D0C9E-91B3-BA4F-8BC8-B043D867098F}"/>
              </a:ext>
            </a:extLst>
          </p:cNvPr>
          <p:cNvSpPr/>
          <p:nvPr/>
        </p:nvSpPr>
        <p:spPr bwMode="auto">
          <a:xfrm>
            <a:off x="4058393" y="1023572"/>
            <a:ext cx="1427676" cy="31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6" name="Picture Placeholder 9">
            <a:extLst>
              <a:ext uri="{FF2B5EF4-FFF2-40B4-BE49-F238E27FC236}">
                <a16:creationId xmlns:a16="http://schemas.microsoft.com/office/drawing/2014/main" id="{32F12EAB-0665-8B4B-9B0B-4093C2D73E74}"/>
              </a:ext>
            </a:extLst>
          </p:cNvPr>
          <p:cNvPicPr>
            <a:picLocks noChangeAspect="1"/>
          </p:cNvPicPr>
          <p:nvPr/>
        </p:nvPicPr>
        <p:blipFill>
          <a:blip r:embed="rId3">
            <a:extLst>
              <a:ext uri="{28A0092B-C50C-407E-A947-70E740481C1C}">
                <a14:useLocalDpi xmlns:a14="http://schemas.microsoft.com/office/drawing/2010/main"/>
              </a:ext>
            </a:extLst>
          </a:blip>
          <a:srcRect t="-648"/>
          <a:stretch/>
        </p:blipFill>
        <p:spPr bwMode="auto">
          <a:xfrm>
            <a:off x="2713547" y="1828721"/>
            <a:ext cx="2087895" cy="2065519"/>
          </a:xfrm>
          <a:prstGeom prst="diamond">
            <a:avLst/>
          </a:prstGeom>
        </p:spPr>
      </p:pic>
      <p:pic>
        <p:nvPicPr>
          <p:cNvPr id="47" name="Picture Placeholder 2">
            <a:extLst>
              <a:ext uri="{FF2B5EF4-FFF2-40B4-BE49-F238E27FC236}">
                <a16:creationId xmlns:a16="http://schemas.microsoft.com/office/drawing/2014/main" id="{ACE1200F-D099-D241-A99F-B4F7651DB977}"/>
              </a:ext>
            </a:extLst>
          </p:cNvPr>
          <p:cNvPicPr>
            <a:picLocks noChangeAspect="1"/>
          </p:cNvPicPr>
          <p:nvPr/>
        </p:nvPicPr>
        <p:blipFill>
          <a:blip r:embed="rId4"/>
          <a:stretch/>
        </p:blipFill>
        <p:spPr bwMode="auto">
          <a:xfrm>
            <a:off x="4918380" y="1808910"/>
            <a:ext cx="2087895" cy="2093213"/>
          </a:xfrm>
          <a:prstGeom prst="diamond">
            <a:avLst/>
          </a:prstGeom>
        </p:spPr>
      </p:pic>
      <p:pic>
        <p:nvPicPr>
          <p:cNvPr id="49" name="Picture 8">
            <a:extLst>
              <a:ext uri="{FF2B5EF4-FFF2-40B4-BE49-F238E27FC236}">
                <a16:creationId xmlns:a16="http://schemas.microsoft.com/office/drawing/2014/main" id="{1198394D-30E5-3E4D-B04E-6B08B6039E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12739" y="2902205"/>
            <a:ext cx="2087895" cy="2102948"/>
          </a:xfrm>
          <a:prstGeom prst="diamond">
            <a:avLst/>
          </a:prstGeom>
        </p:spPr>
      </p:pic>
      <p:pic>
        <p:nvPicPr>
          <p:cNvPr id="26" name="Picture Placeholder 11">
            <a:extLst>
              <a:ext uri="{FF2B5EF4-FFF2-40B4-BE49-F238E27FC236}">
                <a16:creationId xmlns:a16="http://schemas.microsoft.com/office/drawing/2014/main" id="{FCCDD809-7CEA-0E4D-AC39-2151B0123825}"/>
              </a:ext>
            </a:extLst>
          </p:cNvPr>
          <p:cNvPicPr>
            <a:picLocks noChangeAspect="1"/>
          </p:cNvPicPr>
          <p:nvPr/>
        </p:nvPicPr>
        <p:blipFill>
          <a:blip r:embed="rId6"/>
          <a:stretch/>
        </p:blipFill>
        <p:spPr bwMode="auto">
          <a:xfrm>
            <a:off x="3819870" y="712485"/>
            <a:ext cx="2072881" cy="2093213"/>
          </a:xfrm>
          <a:prstGeom prst="diamond">
            <a:avLst/>
          </a:prstGeom>
        </p:spPr>
      </p:pic>
      <p:sp>
        <p:nvSpPr>
          <p:cNvPr id="3" name="Rectangle : coins arrondis 2">
            <a:extLst>
              <a:ext uri="{FF2B5EF4-FFF2-40B4-BE49-F238E27FC236}">
                <a16:creationId xmlns:a16="http://schemas.microsoft.com/office/drawing/2014/main" id="{DF83E350-4E79-E247-9CD7-0E9A38435D2F}"/>
              </a:ext>
            </a:extLst>
          </p:cNvPr>
          <p:cNvSpPr/>
          <p:nvPr/>
        </p:nvSpPr>
        <p:spPr bwMode="auto">
          <a:xfrm rot="2705407">
            <a:off x="4113330" y="996661"/>
            <a:ext cx="1487511" cy="1515659"/>
          </a:xfrm>
          <a:prstGeom prst="roundRect">
            <a:avLst>
              <a:gd name="adj" fmla="val 5149"/>
            </a:avLst>
          </a:prstGeom>
          <a:noFill/>
          <a:ln w="539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FF7029D-CD23-C74D-9D27-5893954B5824}"/>
              </a:ext>
            </a:extLst>
          </p:cNvPr>
          <p:cNvPicPr>
            <a:picLocks/>
          </p:cNvPicPr>
          <p:nvPr/>
        </p:nvPicPr>
        <p:blipFill rotWithShape="1">
          <a:blip r:embed="rId7">
            <a:extLst>
              <a:ext uri="{28A0092B-C50C-407E-A947-70E740481C1C}">
                <a14:useLocalDpi xmlns:a14="http://schemas.microsoft.com/office/drawing/2010/main"/>
              </a:ext>
            </a:extLst>
          </a:blip>
          <a:srcRect/>
          <a:stretch/>
        </p:blipFill>
        <p:spPr bwMode="auto">
          <a:xfrm>
            <a:off x="6101109" y="104663"/>
            <a:ext cx="2965773" cy="2902942"/>
          </a:xfrm>
          <a:prstGeom prst="diamond">
            <a:avLst/>
          </a:prstGeom>
          <a:scene3d>
            <a:camera prst="orthographicFront"/>
            <a:lightRig rig="threePt" dir="t"/>
          </a:scene3d>
          <a:sp3d>
            <a:bevelT/>
            <a:bevelB/>
          </a:sp3d>
        </p:spPr>
      </p:pic>
      <p:cxnSp>
        <p:nvCxnSpPr>
          <p:cNvPr id="18" name="Connecteur droit avec flèche 17">
            <a:extLst>
              <a:ext uri="{FF2B5EF4-FFF2-40B4-BE49-F238E27FC236}">
                <a16:creationId xmlns:a16="http://schemas.microsoft.com/office/drawing/2014/main" id="{47DAE8D7-D743-D244-A811-2340EFD75ACE}"/>
              </a:ext>
            </a:extLst>
          </p:cNvPr>
          <p:cNvCxnSpPr>
            <a:cxnSpLocks/>
          </p:cNvCxnSpPr>
          <p:nvPr/>
        </p:nvCxnSpPr>
        <p:spPr bwMode="auto">
          <a:xfrm>
            <a:off x="5319967" y="1142209"/>
            <a:ext cx="1197828" cy="0"/>
          </a:xfrm>
          <a:prstGeom prst="straightConnector1">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47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tangle 22">
            <a:extLst>
              <a:ext uri="{FF2B5EF4-FFF2-40B4-BE49-F238E27FC236}">
                <a16:creationId xmlns:a16="http://schemas.microsoft.com/office/drawing/2014/main" id="{1D1D0C9E-91B3-BA4F-8BC8-B043D867098F}"/>
              </a:ext>
            </a:extLst>
          </p:cNvPr>
          <p:cNvSpPr/>
          <p:nvPr/>
        </p:nvSpPr>
        <p:spPr bwMode="auto">
          <a:xfrm>
            <a:off x="4058393" y="1023572"/>
            <a:ext cx="1427676" cy="31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6" name="Picture Placeholder 9">
            <a:extLst>
              <a:ext uri="{FF2B5EF4-FFF2-40B4-BE49-F238E27FC236}">
                <a16:creationId xmlns:a16="http://schemas.microsoft.com/office/drawing/2014/main" id="{32F12EAB-0665-8B4B-9B0B-4093C2D73E74}"/>
              </a:ext>
            </a:extLst>
          </p:cNvPr>
          <p:cNvPicPr>
            <a:picLocks noChangeAspect="1"/>
          </p:cNvPicPr>
          <p:nvPr/>
        </p:nvPicPr>
        <p:blipFill>
          <a:blip r:embed="rId3">
            <a:extLst>
              <a:ext uri="{28A0092B-C50C-407E-A947-70E740481C1C}">
                <a14:useLocalDpi xmlns:a14="http://schemas.microsoft.com/office/drawing/2010/main"/>
              </a:ext>
            </a:extLst>
          </a:blip>
          <a:srcRect t="-648"/>
          <a:stretch/>
        </p:blipFill>
        <p:spPr bwMode="auto">
          <a:xfrm>
            <a:off x="2713547" y="1828721"/>
            <a:ext cx="2087895" cy="2065519"/>
          </a:xfrm>
          <a:prstGeom prst="diamond">
            <a:avLst/>
          </a:prstGeom>
        </p:spPr>
      </p:pic>
      <p:pic>
        <p:nvPicPr>
          <p:cNvPr id="47" name="Picture Placeholder 2">
            <a:extLst>
              <a:ext uri="{FF2B5EF4-FFF2-40B4-BE49-F238E27FC236}">
                <a16:creationId xmlns:a16="http://schemas.microsoft.com/office/drawing/2014/main" id="{ACE1200F-D099-D241-A99F-B4F7651DB977}"/>
              </a:ext>
            </a:extLst>
          </p:cNvPr>
          <p:cNvPicPr>
            <a:picLocks noChangeAspect="1"/>
          </p:cNvPicPr>
          <p:nvPr/>
        </p:nvPicPr>
        <p:blipFill>
          <a:blip r:embed="rId4"/>
          <a:stretch/>
        </p:blipFill>
        <p:spPr bwMode="auto">
          <a:xfrm>
            <a:off x="4918380" y="1808910"/>
            <a:ext cx="2087895" cy="2093213"/>
          </a:xfrm>
          <a:prstGeom prst="diamond">
            <a:avLst/>
          </a:prstGeom>
        </p:spPr>
      </p:pic>
      <p:pic>
        <p:nvPicPr>
          <p:cNvPr id="49" name="Picture 8">
            <a:extLst>
              <a:ext uri="{FF2B5EF4-FFF2-40B4-BE49-F238E27FC236}">
                <a16:creationId xmlns:a16="http://schemas.microsoft.com/office/drawing/2014/main" id="{1198394D-30E5-3E4D-B04E-6B08B6039E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12739" y="2902205"/>
            <a:ext cx="2087895" cy="2102948"/>
          </a:xfrm>
          <a:prstGeom prst="diamond">
            <a:avLst/>
          </a:prstGeom>
        </p:spPr>
      </p:pic>
      <p:pic>
        <p:nvPicPr>
          <p:cNvPr id="26" name="Picture Placeholder 11">
            <a:extLst>
              <a:ext uri="{FF2B5EF4-FFF2-40B4-BE49-F238E27FC236}">
                <a16:creationId xmlns:a16="http://schemas.microsoft.com/office/drawing/2014/main" id="{FCCDD809-7CEA-0E4D-AC39-2151B0123825}"/>
              </a:ext>
            </a:extLst>
          </p:cNvPr>
          <p:cNvPicPr>
            <a:picLocks noChangeAspect="1"/>
          </p:cNvPicPr>
          <p:nvPr/>
        </p:nvPicPr>
        <p:blipFill>
          <a:blip r:embed="rId6"/>
          <a:stretch/>
        </p:blipFill>
        <p:spPr bwMode="auto">
          <a:xfrm>
            <a:off x="3819870" y="712485"/>
            <a:ext cx="2072881" cy="2093213"/>
          </a:xfrm>
          <a:prstGeom prst="diamond">
            <a:avLst/>
          </a:prstGeom>
        </p:spPr>
      </p:pic>
      <p:pic>
        <p:nvPicPr>
          <p:cNvPr id="10" name="Image 9">
            <a:extLst>
              <a:ext uri="{FF2B5EF4-FFF2-40B4-BE49-F238E27FC236}">
                <a16:creationId xmlns:a16="http://schemas.microsoft.com/office/drawing/2014/main" id="{3372DF8B-AAEF-6E44-89F7-6EAFB7104354}"/>
              </a:ext>
            </a:extLst>
          </p:cNvPr>
          <p:cNvPicPr>
            <a:picLocks/>
          </p:cNvPicPr>
          <p:nvPr/>
        </p:nvPicPr>
        <p:blipFill rotWithShape="1">
          <a:blip r:embed="rId7">
            <a:extLst>
              <a:ext uri="{28A0092B-C50C-407E-A947-70E740481C1C}">
                <a14:useLocalDpi xmlns:a14="http://schemas.microsoft.com/office/drawing/2010/main"/>
              </a:ext>
            </a:extLst>
          </a:blip>
          <a:srcRect/>
          <a:stretch/>
        </p:blipFill>
        <p:spPr bwMode="auto">
          <a:xfrm>
            <a:off x="6399068" y="2359180"/>
            <a:ext cx="2825585" cy="2818762"/>
          </a:xfrm>
          <a:prstGeom prst="diamond">
            <a:avLst/>
          </a:prstGeom>
          <a:scene3d>
            <a:camera prst="orthographicFront"/>
            <a:lightRig rig="threePt" dir="t"/>
          </a:scene3d>
          <a:sp3d>
            <a:bevelT/>
            <a:bevelB/>
          </a:sp3d>
        </p:spPr>
      </p:pic>
      <p:cxnSp>
        <p:nvCxnSpPr>
          <p:cNvPr id="6" name="Connecteur droit avec flèche 5">
            <a:extLst>
              <a:ext uri="{FF2B5EF4-FFF2-40B4-BE49-F238E27FC236}">
                <a16:creationId xmlns:a16="http://schemas.microsoft.com/office/drawing/2014/main" id="{FA3FEAE8-3D5A-174E-9C7D-5705B89CD6D5}"/>
              </a:ext>
            </a:extLst>
          </p:cNvPr>
          <p:cNvCxnSpPr>
            <a:cxnSpLocks/>
          </p:cNvCxnSpPr>
          <p:nvPr/>
        </p:nvCxnSpPr>
        <p:spPr bwMode="auto">
          <a:xfrm>
            <a:off x="6624084" y="2407484"/>
            <a:ext cx="1197828" cy="0"/>
          </a:xfrm>
          <a:prstGeom prst="straightConnector1">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6698D81F-3590-0346-945D-3993634C6859}"/>
              </a:ext>
            </a:extLst>
          </p:cNvPr>
          <p:cNvSpPr/>
          <p:nvPr/>
        </p:nvSpPr>
        <p:spPr bwMode="auto">
          <a:xfrm rot="2705407">
            <a:off x="5200725" y="2096122"/>
            <a:ext cx="1487511" cy="1515659"/>
          </a:xfrm>
          <a:prstGeom prst="roundRect">
            <a:avLst>
              <a:gd name="adj" fmla="val 5149"/>
            </a:avLst>
          </a:prstGeom>
          <a:noFill/>
          <a:ln w="539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967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tangle 22">
            <a:extLst>
              <a:ext uri="{FF2B5EF4-FFF2-40B4-BE49-F238E27FC236}">
                <a16:creationId xmlns:a16="http://schemas.microsoft.com/office/drawing/2014/main" id="{1D1D0C9E-91B3-BA4F-8BC8-B043D867098F}"/>
              </a:ext>
            </a:extLst>
          </p:cNvPr>
          <p:cNvSpPr/>
          <p:nvPr/>
        </p:nvSpPr>
        <p:spPr bwMode="auto">
          <a:xfrm>
            <a:off x="4058393" y="1023572"/>
            <a:ext cx="1427676" cy="31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6" name="Picture Placeholder 9">
            <a:extLst>
              <a:ext uri="{FF2B5EF4-FFF2-40B4-BE49-F238E27FC236}">
                <a16:creationId xmlns:a16="http://schemas.microsoft.com/office/drawing/2014/main" id="{32F12EAB-0665-8B4B-9B0B-4093C2D73E74}"/>
              </a:ext>
            </a:extLst>
          </p:cNvPr>
          <p:cNvPicPr>
            <a:picLocks noChangeAspect="1"/>
          </p:cNvPicPr>
          <p:nvPr/>
        </p:nvPicPr>
        <p:blipFill>
          <a:blip r:embed="rId3">
            <a:extLst>
              <a:ext uri="{28A0092B-C50C-407E-A947-70E740481C1C}">
                <a14:useLocalDpi xmlns:a14="http://schemas.microsoft.com/office/drawing/2010/main"/>
              </a:ext>
            </a:extLst>
          </a:blip>
          <a:srcRect t="-648"/>
          <a:stretch/>
        </p:blipFill>
        <p:spPr bwMode="auto">
          <a:xfrm>
            <a:off x="2713547" y="1828721"/>
            <a:ext cx="2087895" cy="2065519"/>
          </a:xfrm>
          <a:prstGeom prst="diamond">
            <a:avLst/>
          </a:prstGeom>
        </p:spPr>
      </p:pic>
      <p:pic>
        <p:nvPicPr>
          <p:cNvPr id="47" name="Picture Placeholder 2">
            <a:extLst>
              <a:ext uri="{FF2B5EF4-FFF2-40B4-BE49-F238E27FC236}">
                <a16:creationId xmlns:a16="http://schemas.microsoft.com/office/drawing/2014/main" id="{ACE1200F-D099-D241-A99F-B4F7651DB977}"/>
              </a:ext>
            </a:extLst>
          </p:cNvPr>
          <p:cNvPicPr>
            <a:picLocks noChangeAspect="1"/>
          </p:cNvPicPr>
          <p:nvPr/>
        </p:nvPicPr>
        <p:blipFill>
          <a:blip r:embed="rId4"/>
          <a:stretch/>
        </p:blipFill>
        <p:spPr bwMode="auto">
          <a:xfrm>
            <a:off x="4918380" y="1808910"/>
            <a:ext cx="2087895" cy="2093213"/>
          </a:xfrm>
          <a:prstGeom prst="diamond">
            <a:avLst/>
          </a:prstGeom>
        </p:spPr>
      </p:pic>
      <p:pic>
        <p:nvPicPr>
          <p:cNvPr id="49" name="Picture 8">
            <a:extLst>
              <a:ext uri="{FF2B5EF4-FFF2-40B4-BE49-F238E27FC236}">
                <a16:creationId xmlns:a16="http://schemas.microsoft.com/office/drawing/2014/main" id="{1198394D-30E5-3E4D-B04E-6B08B6039E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12739" y="2902205"/>
            <a:ext cx="2087895" cy="2102948"/>
          </a:xfrm>
          <a:prstGeom prst="diamond">
            <a:avLst/>
          </a:prstGeom>
        </p:spPr>
      </p:pic>
      <p:pic>
        <p:nvPicPr>
          <p:cNvPr id="26" name="Picture Placeholder 11">
            <a:extLst>
              <a:ext uri="{FF2B5EF4-FFF2-40B4-BE49-F238E27FC236}">
                <a16:creationId xmlns:a16="http://schemas.microsoft.com/office/drawing/2014/main" id="{FCCDD809-7CEA-0E4D-AC39-2151B0123825}"/>
              </a:ext>
            </a:extLst>
          </p:cNvPr>
          <p:cNvPicPr>
            <a:picLocks noChangeAspect="1"/>
          </p:cNvPicPr>
          <p:nvPr/>
        </p:nvPicPr>
        <p:blipFill>
          <a:blip r:embed="rId6"/>
          <a:stretch/>
        </p:blipFill>
        <p:spPr bwMode="auto">
          <a:xfrm>
            <a:off x="3819870" y="712485"/>
            <a:ext cx="2072881" cy="2093213"/>
          </a:xfrm>
          <a:prstGeom prst="diamond">
            <a:avLst/>
          </a:prstGeom>
        </p:spPr>
      </p:pic>
      <p:cxnSp>
        <p:nvCxnSpPr>
          <p:cNvPr id="6" name="Connecteur droit avec flèche 5">
            <a:extLst>
              <a:ext uri="{FF2B5EF4-FFF2-40B4-BE49-F238E27FC236}">
                <a16:creationId xmlns:a16="http://schemas.microsoft.com/office/drawing/2014/main" id="{FA3FEAE8-3D5A-174E-9C7D-5705B89CD6D5}"/>
              </a:ext>
            </a:extLst>
          </p:cNvPr>
          <p:cNvCxnSpPr>
            <a:cxnSpLocks/>
          </p:cNvCxnSpPr>
          <p:nvPr/>
        </p:nvCxnSpPr>
        <p:spPr bwMode="auto">
          <a:xfrm>
            <a:off x="2328530" y="2247996"/>
            <a:ext cx="970387" cy="0"/>
          </a:xfrm>
          <a:prstGeom prst="straightConnector1">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6698D81F-3590-0346-945D-3993634C6859}"/>
              </a:ext>
            </a:extLst>
          </p:cNvPr>
          <p:cNvSpPr/>
          <p:nvPr/>
        </p:nvSpPr>
        <p:spPr bwMode="auto">
          <a:xfrm rot="2705407">
            <a:off x="3018043" y="2112844"/>
            <a:ext cx="1487511" cy="1515659"/>
          </a:xfrm>
          <a:prstGeom prst="roundRect">
            <a:avLst>
              <a:gd name="adj" fmla="val 5149"/>
            </a:avLst>
          </a:prstGeom>
          <a:noFill/>
          <a:ln w="539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5FB2A81-9062-8D44-91E6-D3CDEEFEDF17}"/>
              </a:ext>
            </a:extLst>
          </p:cNvPr>
          <p:cNvPicPr>
            <a:picLocks/>
          </p:cNvPicPr>
          <p:nvPr/>
        </p:nvPicPr>
        <p:blipFill rotWithShape="1">
          <a:blip r:embed="rId7">
            <a:extLst>
              <a:ext uri="{28A0092B-C50C-407E-A947-70E740481C1C}">
                <a14:useLocalDpi xmlns:a14="http://schemas.microsoft.com/office/drawing/2010/main"/>
              </a:ext>
            </a:extLst>
          </a:blip>
          <a:srcRect/>
          <a:stretch/>
        </p:blipFill>
        <p:spPr bwMode="auto">
          <a:xfrm>
            <a:off x="0" y="364619"/>
            <a:ext cx="2829748" cy="2708183"/>
          </a:xfrm>
          <a:prstGeom prst="diamond">
            <a:avLst/>
          </a:prstGeom>
          <a:scene3d>
            <a:camera prst="orthographicFront"/>
            <a:lightRig rig="threePt" dir="t"/>
          </a:scene3d>
          <a:sp3d>
            <a:bevelT/>
            <a:bevelB/>
          </a:sp3d>
        </p:spPr>
      </p:pic>
    </p:spTree>
    <p:extLst>
      <p:ext uri="{BB962C8B-B14F-4D97-AF65-F5344CB8AC3E}">
        <p14:creationId xmlns:p14="http://schemas.microsoft.com/office/powerpoint/2010/main" val="375852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8E6359-8DEF-834B-BC1F-C0859CF3112A}"/>
              </a:ext>
            </a:extLst>
          </p:cNvPr>
          <p:cNvSpPr>
            <a:spLocks noGrp="1"/>
          </p:cNvSpPr>
          <p:nvPr>
            <p:ph idx="1"/>
          </p:nvPr>
        </p:nvSpPr>
        <p:spPr>
          <a:xfrm>
            <a:off x="76326" y="28886"/>
            <a:ext cx="5459753" cy="4685217"/>
          </a:xfrm>
        </p:spPr>
        <p:txBody>
          <a:bodyPr>
            <a:normAutofit/>
          </a:bodyPr>
          <a:lstStyle/>
          <a:p>
            <a:pPr marL="0" indent="0">
              <a:buNone/>
            </a:pPr>
            <a:r>
              <a:rPr lang="en-GB" sz="1600" b="1" dirty="0">
                <a:solidFill>
                  <a:srgbClr val="C00000"/>
                </a:solidFill>
              </a:rPr>
              <a:t>1972</a:t>
            </a:r>
            <a:r>
              <a:rPr lang="en-GB" b="1" dirty="0"/>
              <a:t> Stockholm United Nations Conference on the Human Environment</a:t>
            </a:r>
          </a:p>
          <a:p>
            <a:pPr marL="0" indent="0">
              <a:buNone/>
            </a:pPr>
            <a:endParaRPr lang="en-GB" b="1" dirty="0"/>
          </a:p>
          <a:p>
            <a:pPr marL="0" indent="0">
              <a:buNone/>
            </a:pPr>
            <a:r>
              <a:rPr lang="en-GB" sz="1200" dirty="0"/>
              <a:t>declaration of 26 principles ;</a:t>
            </a:r>
          </a:p>
          <a:p>
            <a:pPr marL="0" indent="0">
              <a:buNone/>
            </a:pPr>
            <a:r>
              <a:rPr lang="en-GB" sz="1200" dirty="0"/>
              <a:t>action plan of 109 recommendations ;</a:t>
            </a:r>
          </a:p>
          <a:p>
            <a:pPr marL="0" indent="0">
              <a:buNone/>
            </a:pPr>
            <a:r>
              <a:rPr lang="en-GB" sz="1200" dirty="0"/>
              <a:t>creation of the UN Environment Programme (UNEP)</a:t>
            </a:r>
          </a:p>
          <a:p>
            <a:pPr marL="0" indent="0">
              <a:buNone/>
            </a:pPr>
            <a:endParaRPr lang="en-GB" sz="1200" dirty="0"/>
          </a:p>
          <a:p>
            <a:r>
              <a:rPr lang="en-GB" sz="1200" dirty="0"/>
              <a:t>Principle 18</a:t>
            </a:r>
          </a:p>
          <a:p>
            <a:pPr marL="0" indent="0">
              <a:buNone/>
            </a:pPr>
            <a:r>
              <a:rPr lang="en-GB" sz="1200" b="1" dirty="0"/>
              <a:t>Science </a:t>
            </a:r>
            <a:r>
              <a:rPr lang="en-GB" sz="1200" dirty="0"/>
              <a:t>and technology, as part of their contribution to economic and social development, </a:t>
            </a:r>
            <a:r>
              <a:rPr lang="en-GB" sz="1200" b="1" dirty="0"/>
              <a:t>must be applied to the identification, avoidance and control of environmental risks</a:t>
            </a:r>
            <a:r>
              <a:rPr lang="en-GB" sz="1200" dirty="0"/>
              <a:t> and the solution of environmental problems and for the common good of mankind</a:t>
            </a:r>
          </a:p>
          <a:p>
            <a:r>
              <a:rPr lang="en-GB" sz="1200" dirty="0"/>
              <a:t>Principle 20</a:t>
            </a:r>
          </a:p>
          <a:p>
            <a:pPr marL="0" indent="0">
              <a:buNone/>
            </a:pPr>
            <a:r>
              <a:rPr lang="en-GB" sz="1200" dirty="0"/>
              <a:t>Scientific research and development in the context of environmental problems, both national and multinational, must be promoted in all countries, especially the developing countries. In this connection, the </a:t>
            </a:r>
            <a:r>
              <a:rPr lang="en-GB" sz="1200" b="1" dirty="0"/>
              <a:t>free flow of up-to-date scientific information and transfer of experience must be supported and assisted</a:t>
            </a:r>
            <a:r>
              <a:rPr lang="en-GB" sz="1200" dirty="0"/>
              <a:t>, to facilitate the solution of environmental problems; environmental technologies should be made available to developing countries on terms which would encourage their wide dissemination without constituting an economic burden on the developing countries.</a:t>
            </a:r>
          </a:p>
        </p:txBody>
      </p:sp>
      <p:pic>
        <p:nvPicPr>
          <p:cNvPr id="11266" name="Picture 2" descr="Stockholm Conference opening">
            <a:extLst>
              <a:ext uri="{FF2B5EF4-FFF2-40B4-BE49-F238E27FC236}">
                <a16:creationId xmlns:a16="http://schemas.microsoft.com/office/drawing/2014/main" id="{A801A314-0BD5-944F-98F9-4E5BA236B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6738" y="0"/>
            <a:ext cx="349726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41EB13FF-1F9F-DD4C-9F72-3AB929749A9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13714" y="5242245"/>
            <a:ext cx="2992582" cy="2992582"/>
          </a:xfrm>
          <a:prstGeom prst="rect">
            <a:avLst/>
          </a:prstGeom>
        </p:spPr>
      </p:pic>
      <p:sp>
        <p:nvSpPr>
          <p:cNvPr id="12" name="ZoneTexte 11">
            <a:extLst>
              <a:ext uri="{FF2B5EF4-FFF2-40B4-BE49-F238E27FC236}">
                <a16:creationId xmlns:a16="http://schemas.microsoft.com/office/drawing/2014/main" id="{0AF4261C-1530-1E42-A393-D85A252C4446}"/>
              </a:ext>
            </a:extLst>
          </p:cNvPr>
          <p:cNvSpPr txBox="1"/>
          <p:nvPr/>
        </p:nvSpPr>
        <p:spPr>
          <a:xfrm>
            <a:off x="5441259" y="5557171"/>
            <a:ext cx="4578054" cy="5909310"/>
          </a:xfrm>
          <a:prstGeom prst="rect">
            <a:avLst/>
          </a:prstGeom>
          <a:noFill/>
        </p:spPr>
        <p:txBody>
          <a:bodyPr wrap="square">
            <a:spAutoFit/>
          </a:bodyPr>
          <a:lstStyle/>
          <a:p>
            <a:r>
              <a:rPr lang="fr-FR" dirty="0"/>
              <a:t>Principe 19</a:t>
            </a:r>
          </a:p>
          <a:p>
            <a:r>
              <a:rPr lang="fr-FR" dirty="0"/>
              <a:t>Il est essentiel de dispenser un enseignement sur les questions d'environnement aux jeunes génération aussi bien qu'aux adultes, tenant dûment compte des moins favorisés, afin de développer les bases nécessaires pour éclairer l'opinion publique et donner aux individus, aux entreprises et aux collectivités le sens de leurs irresponsabilités en ce qui concerne la protection et l'amélioration de l'environnement dans sa dimension humaine. Il est essentiel aussi que les moyens d'information de masse évitent de contribuer à la dégradation de l'environnement et, au contraire, diffusent des informations de caractère éducatif sur la nécessité de protéger et d'améliorer l'environnement afin de permettre à l'homme de se développer à tous égards.</a:t>
            </a:r>
          </a:p>
        </p:txBody>
      </p:sp>
      <p:pic>
        <p:nvPicPr>
          <p:cNvPr id="4" name="Image 3">
            <a:extLst>
              <a:ext uri="{FF2B5EF4-FFF2-40B4-BE49-F238E27FC236}">
                <a16:creationId xmlns:a16="http://schemas.microsoft.com/office/drawing/2014/main" id="{6DA05883-7343-E542-B266-FB7AE6962BC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049522" y="3752947"/>
            <a:ext cx="3238458" cy="2026025"/>
          </a:xfrm>
          <a:prstGeom prst="rect">
            <a:avLst/>
          </a:prstGeom>
        </p:spPr>
      </p:pic>
      <p:pic>
        <p:nvPicPr>
          <p:cNvPr id="8" name="Image 7">
            <a:extLst>
              <a:ext uri="{FF2B5EF4-FFF2-40B4-BE49-F238E27FC236}">
                <a16:creationId xmlns:a16="http://schemas.microsoft.com/office/drawing/2014/main" id="{56D1C1FC-BC4A-C440-9882-2DA555C67F5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144000" y="2595728"/>
            <a:ext cx="3173118" cy="508456"/>
          </a:xfrm>
          <a:prstGeom prst="rect">
            <a:avLst/>
          </a:prstGeom>
        </p:spPr>
      </p:pic>
      <p:pic>
        <p:nvPicPr>
          <p:cNvPr id="13" name="Image 12">
            <a:extLst>
              <a:ext uri="{FF2B5EF4-FFF2-40B4-BE49-F238E27FC236}">
                <a16:creationId xmlns:a16="http://schemas.microsoft.com/office/drawing/2014/main" id="{95B10875-37B1-A44F-A0CD-77A4122E6AD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444934" y="2923922"/>
            <a:ext cx="3477748" cy="1926858"/>
          </a:xfrm>
          <a:prstGeom prst="rect">
            <a:avLst/>
          </a:prstGeom>
        </p:spPr>
      </p:pic>
      <p:sp>
        <p:nvSpPr>
          <p:cNvPr id="11" name="Rectangle 10">
            <a:extLst>
              <a:ext uri="{FF2B5EF4-FFF2-40B4-BE49-F238E27FC236}">
                <a16:creationId xmlns:a16="http://schemas.microsoft.com/office/drawing/2014/main" id="{35EDEFE0-150D-A74E-A877-A9681BEE80EF}"/>
              </a:ext>
            </a:extLst>
          </p:cNvPr>
          <p:cNvSpPr/>
          <p:nvPr/>
        </p:nvSpPr>
        <p:spPr>
          <a:xfrm>
            <a:off x="9450295" y="3973509"/>
            <a:ext cx="3293619" cy="7405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74589A-D740-6FC3-2973-C10FEC15B545}"/>
              </a:ext>
            </a:extLst>
          </p:cNvPr>
          <p:cNvSpPr/>
          <p:nvPr/>
        </p:nvSpPr>
        <p:spPr>
          <a:xfrm>
            <a:off x="5568681" y="3321701"/>
            <a:ext cx="3354000" cy="5014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B59F297-1E7D-E18A-68CF-BBC77FFAD3AE}"/>
              </a:ext>
            </a:extLst>
          </p:cNvPr>
          <p:cNvSpPr/>
          <p:nvPr/>
        </p:nvSpPr>
        <p:spPr>
          <a:xfrm>
            <a:off x="5568680" y="3816713"/>
            <a:ext cx="3354000" cy="55926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1789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tangle 22">
            <a:extLst>
              <a:ext uri="{FF2B5EF4-FFF2-40B4-BE49-F238E27FC236}">
                <a16:creationId xmlns:a16="http://schemas.microsoft.com/office/drawing/2014/main" id="{1D1D0C9E-91B3-BA4F-8BC8-B043D867098F}"/>
              </a:ext>
            </a:extLst>
          </p:cNvPr>
          <p:cNvSpPr/>
          <p:nvPr/>
        </p:nvSpPr>
        <p:spPr bwMode="auto">
          <a:xfrm>
            <a:off x="4058393" y="1023572"/>
            <a:ext cx="1427676" cy="31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6" name="Picture Placeholder 9">
            <a:extLst>
              <a:ext uri="{FF2B5EF4-FFF2-40B4-BE49-F238E27FC236}">
                <a16:creationId xmlns:a16="http://schemas.microsoft.com/office/drawing/2014/main" id="{32F12EAB-0665-8B4B-9B0B-4093C2D73E74}"/>
              </a:ext>
            </a:extLst>
          </p:cNvPr>
          <p:cNvPicPr>
            <a:picLocks noChangeAspect="1"/>
          </p:cNvPicPr>
          <p:nvPr/>
        </p:nvPicPr>
        <p:blipFill>
          <a:blip r:embed="rId3">
            <a:extLst>
              <a:ext uri="{28A0092B-C50C-407E-A947-70E740481C1C}">
                <a14:useLocalDpi xmlns:a14="http://schemas.microsoft.com/office/drawing/2010/main"/>
              </a:ext>
            </a:extLst>
          </a:blip>
          <a:srcRect t="-648"/>
          <a:stretch/>
        </p:blipFill>
        <p:spPr bwMode="auto">
          <a:xfrm>
            <a:off x="2713547" y="1828721"/>
            <a:ext cx="2087895" cy="2065519"/>
          </a:xfrm>
          <a:prstGeom prst="diamond">
            <a:avLst/>
          </a:prstGeom>
        </p:spPr>
      </p:pic>
      <p:pic>
        <p:nvPicPr>
          <p:cNvPr id="47" name="Picture Placeholder 2">
            <a:extLst>
              <a:ext uri="{FF2B5EF4-FFF2-40B4-BE49-F238E27FC236}">
                <a16:creationId xmlns:a16="http://schemas.microsoft.com/office/drawing/2014/main" id="{ACE1200F-D099-D241-A99F-B4F7651DB977}"/>
              </a:ext>
            </a:extLst>
          </p:cNvPr>
          <p:cNvPicPr>
            <a:picLocks noChangeAspect="1"/>
          </p:cNvPicPr>
          <p:nvPr/>
        </p:nvPicPr>
        <p:blipFill>
          <a:blip r:embed="rId4"/>
          <a:stretch/>
        </p:blipFill>
        <p:spPr bwMode="auto">
          <a:xfrm>
            <a:off x="4918380" y="1808910"/>
            <a:ext cx="2087895" cy="2093213"/>
          </a:xfrm>
          <a:prstGeom prst="diamond">
            <a:avLst/>
          </a:prstGeom>
        </p:spPr>
      </p:pic>
      <p:pic>
        <p:nvPicPr>
          <p:cNvPr id="49" name="Picture 8">
            <a:extLst>
              <a:ext uri="{FF2B5EF4-FFF2-40B4-BE49-F238E27FC236}">
                <a16:creationId xmlns:a16="http://schemas.microsoft.com/office/drawing/2014/main" id="{1198394D-30E5-3E4D-B04E-6B08B6039E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12739" y="2902205"/>
            <a:ext cx="2087895" cy="2102948"/>
          </a:xfrm>
          <a:prstGeom prst="diamond">
            <a:avLst/>
          </a:prstGeom>
        </p:spPr>
      </p:pic>
      <p:pic>
        <p:nvPicPr>
          <p:cNvPr id="26" name="Picture Placeholder 11">
            <a:extLst>
              <a:ext uri="{FF2B5EF4-FFF2-40B4-BE49-F238E27FC236}">
                <a16:creationId xmlns:a16="http://schemas.microsoft.com/office/drawing/2014/main" id="{FCCDD809-7CEA-0E4D-AC39-2151B0123825}"/>
              </a:ext>
            </a:extLst>
          </p:cNvPr>
          <p:cNvPicPr>
            <a:picLocks noChangeAspect="1"/>
          </p:cNvPicPr>
          <p:nvPr/>
        </p:nvPicPr>
        <p:blipFill>
          <a:blip r:embed="rId6"/>
          <a:stretch/>
        </p:blipFill>
        <p:spPr bwMode="auto">
          <a:xfrm>
            <a:off x="3819870" y="712485"/>
            <a:ext cx="2072881" cy="2093213"/>
          </a:xfrm>
          <a:prstGeom prst="diamond">
            <a:avLst/>
          </a:prstGeom>
        </p:spPr>
      </p:pic>
      <p:sp>
        <p:nvSpPr>
          <p:cNvPr id="12" name="Rectangle : coins arrondis 11">
            <a:extLst>
              <a:ext uri="{FF2B5EF4-FFF2-40B4-BE49-F238E27FC236}">
                <a16:creationId xmlns:a16="http://schemas.microsoft.com/office/drawing/2014/main" id="{6698D81F-3590-0346-945D-3993634C6859}"/>
              </a:ext>
            </a:extLst>
          </p:cNvPr>
          <p:cNvSpPr/>
          <p:nvPr/>
        </p:nvSpPr>
        <p:spPr bwMode="auto">
          <a:xfrm rot="2705407">
            <a:off x="4101533" y="3186804"/>
            <a:ext cx="1487511" cy="1515659"/>
          </a:xfrm>
          <a:prstGeom prst="roundRect">
            <a:avLst>
              <a:gd name="adj" fmla="val 5149"/>
            </a:avLst>
          </a:prstGeom>
          <a:noFill/>
          <a:ln w="539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40F563C5-CAA0-9044-9BA3-81D76F45AB57}"/>
              </a:ext>
            </a:extLst>
          </p:cNvPr>
          <p:cNvPicPr>
            <a:picLocks/>
          </p:cNvPicPr>
          <p:nvPr/>
        </p:nvPicPr>
        <p:blipFill rotWithShape="1">
          <a:blip r:embed="rId7">
            <a:extLst>
              <a:ext uri="{28A0092B-C50C-407E-A947-70E740481C1C}">
                <a14:useLocalDpi xmlns:a14="http://schemas.microsoft.com/office/drawing/2010/main"/>
              </a:ext>
            </a:extLst>
          </a:blip>
          <a:srcRect/>
          <a:stretch/>
        </p:blipFill>
        <p:spPr bwMode="auto">
          <a:xfrm>
            <a:off x="195690" y="2052109"/>
            <a:ext cx="3007783" cy="2923826"/>
          </a:xfrm>
          <a:prstGeom prst="diamond">
            <a:avLst/>
          </a:prstGeom>
          <a:scene3d>
            <a:camera prst="orthographicFront"/>
            <a:lightRig rig="threePt" dir="t"/>
          </a:scene3d>
          <a:sp3d>
            <a:bevelT/>
            <a:bevelB/>
          </a:sp3d>
        </p:spPr>
      </p:pic>
      <p:cxnSp>
        <p:nvCxnSpPr>
          <p:cNvPr id="6" name="Connecteur droit avec flèche 5">
            <a:extLst>
              <a:ext uri="{FF2B5EF4-FFF2-40B4-BE49-F238E27FC236}">
                <a16:creationId xmlns:a16="http://schemas.microsoft.com/office/drawing/2014/main" id="{FA3FEAE8-3D5A-174E-9C7D-5705B89CD6D5}"/>
              </a:ext>
            </a:extLst>
          </p:cNvPr>
          <p:cNvCxnSpPr>
            <a:cxnSpLocks/>
          </p:cNvCxnSpPr>
          <p:nvPr/>
        </p:nvCxnSpPr>
        <p:spPr bwMode="auto">
          <a:xfrm>
            <a:off x="2713547" y="3958205"/>
            <a:ext cx="1069946" cy="0"/>
          </a:xfrm>
          <a:prstGeom prst="straightConnector1">
            <a:avLst/>
          </a:prstGeom>
          <a:ln>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00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14" name="Rectangle 13">
            <a:extLst>
              <a:ext uri="{FF2B5EF4-FFF2-40B4-BE49-F238E27FC236}">
                <a16:creationId xmlns:a16="http://schemas.microsoft.com/office/drawing/2014/main" id="{AD5761C9-2E21-5B40-B4F3-7F3C174842AD}"/>
              </a:ext>
            </a:extLst>
          </p:cNvPr>
          <p:cNvSpPr/>
          <p:nvPr/>
        </p:nvSpPr>
        <p:spPr>
          <a:xfrm>
            <a:off x="4451088" y="1204659"/>
            <a:ext cx="256938" cy="366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oogle Shape;537;gfb1b536d3d_0_0">
            <a:extLst>
              <a:ext uri="{FF2B5EF4-FFF2-40B4-BE49-F238E27FC236}">
                <a16:creationId xmlns:a16="http://schemas.microsoft.com/office/drawing/2014/main" id="{A5D3EFBE-3019-7541-B7F6-336F5D471E63}"/>
              </a:ext>
            </a:extLst>
          </p:cNvPr>
          <p:cNvPicPr preferRelativeResize="0"/>
          <p:nvPr/>
        </p:nvPicPr>
        <p:blipFill>
          <a:blip r:embed="rId3">
            <a:alphaModFix/>
          </a:blip>
          <a:stretch>
            <a:fillRect/>
          </a:stretch>
        </p:blipFill>
        <p:spPr>
          <a:xfrm>
            <a:off x="3320619" y="356121"/>
            <a:ext cx="4818294" cy="4858361"/>
          </a:xfrm>
          <a:prstGeom prst="rect">
            <a:avLst/>
          </a:prstGeom>
          <a:noFill/>
          <a:ln>
            <a:noFill/>
          </a:ln>
        </p:spPr>
      </p:pic>
      <p:sp>
        <p:nvSpPr>
          <p:cNvPr id="538" name="Google Shape;538;gfb1b536d3d_0_0"/>
          <p:cNvSpPr txBox="1"/>
          <p:nvPr/>
        </p:nvSpPr>
        <p:spPr>
          <a:xfrm>
            <a:off x="1235185" y="1291221"/>
            <a:ext cx="1868101" cy="461624"/>
          </a:xfrm>
          <a:prstGeom prst="rect">
            <a:avLst/>
          </a:prstGeom>
          <a:no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Fastest</a:t>
            </a:r>
            <a:r>
              <a:rPr lang="en-US" sz="1200">
                <a:solidFill>
                  <a:schemeClr val="tx1"/>
                </a:solidFill>
                <a:latin typeface="Arial"/>
                <a:ea typeface="Arial"/>
                <a:cs typeface="Arial"/>
                <a:sym typeface="Arial"/>
              </a:rPr>
              <a:t> sea level rates </a:t>
            </a:r>
            <a:endParaRPr sz="1200">
              <a:solidFill>
                <a:schemeClr val="tx1"/>
              </a:solidFill>
            </a:endParaRPr>
          </a:p>
          <a:p>
            <a:pPr marL="0" marR="0" lvl="0" indent="0" algn="ctr" rtl="0">
              <a:lnSpc>
                <a:spcPct val="100000"/>
              </a:lnSpc>
              <a:spcBef>
                <a:spcPts val="0"/>
              </a:spcBef>
              <a:spcAft>
                <a:spcPts val="0"/>
              </a:spcAft>
              <a:buNone/>
            </a:pPr>
            <a:r>
              <a:rPr lang="en-US" sz="1200">
                <a:solidFill>
                  <a:schemeClr val="tx1"/>
                </a:solidFill>
                <a:latin typeface="Arial"/>
                <a:ea typeface="Arial"/>
                <a:cs typeface="Arial"/>
                <a:sym typeface="Arial"/>
              </a:rPr>
              <a:t>in at least</a:t>
            </a:r>
            <a:r>
              <a:rPr lang="en-US" sz="1200">
                <a:solidFill>
                  <a:schemeClr val="tx1"/>
                </a:solidFill>
              </a:rPr>
              <a:t> </a:t>
            </a:r>
            <a:r>
              <a:rPr lang="en-US" sz="1200" b="1">
                <a:solidFill>
                  <a:schemeClr val="tx1"/>
                </a:solidFill>
                <a:latin typeface="Arial"/>
                <a:ea typeface="Arial"/>
                <a:cs typeface="Arial"/>
                <a:sym typeface="Arial"/>
              </a:rPr>
              <a:t>3000 years</a:t>
            </a:r>
            <a:endParaRPr sz="1200" b="1">
              <a:solidFill>
                <a:schemeClr val="tx1"/>
              </a:solidFill>
              <a:latin typeface="Arial"/>
              <a:ea typeface="Arial"/>
              <a:cs typeface="Arial"/>
              <a:sym typeface="Arial"/>
            </a:endParaRPr>
          </a:p>
        </p:txBody>
      </p:sp>
      <p:cxnSp>
        <p:nvCxnSpPr>
          <p:cNvPr id="542" name="Google Shape;542;gfb1b536d3d_0_0"/>
          <p:cNvCxnSpPr>
            <a:cxnSpLocks/>
          </p:cNvCxnSpPr>
          <p:nvPr/>
        </p:nvCxnSpPr>
        <p:spPr>
          <a:xfrm>
            <a:off x="3105352" y="1506609"/>
            <a:ext cx="1272769" cy="1022952"/>
          </a:xfrm>
          <a:prstGeom prst="straightConnector1">
            <a:avLst/>
          </a:prstGeom>
          <a:noFill/>
          <a:ln w="9525" cap="flat" cmpd="sng">
            <a:solidFill>
              <a:schemeClr val="tx1"/>
            </a:solidFill>
            <a:prstDash val="solid"/>
            <a:round/>
            <a:headEnd type="none" w="med" len="med"/>
            <a:tailEnd type="oval" w="med" len="med"/>
          </a:ln>
        </p:spPr>
      </p:cxnSp>
      <p:cxnSp>
        <p:nvCxnSpPr>
          <p:cNvPr id="543" name="Google Shape;543;gfb1b536d3d_0_0"/>
          <p:cNvCxnSpPr>
            <a:cxnSpLocks/>
          </p:cNvCxnSpPr>
          <p:nvPr/>
        </p:nvCxnSpPr>
        <p:spPr>
          <a:xfrm>
            <a:off x="2385258" y="2782058"/>
            <a:ext cx="1356478" cy="3243"/>
          </a:xfrm>
          <a:prstGeom prst="straightConnector1">
            <a:avLst/>
          </a:prstGeom>
          <a:noFill/>
          <a:ln w="9525" cap="flat" cmpd="sng">
            <a:solidFill>
              <a:schemeClr val="tx1"/>
            </a:solidFill>
            <a:prstDash val="solid"/>
            <a:round/>
            <a:headEnd type="none" w="med" len="med"/>
            <a:tailEnd type="oval" w="med" len="med"/>
          </a:ln>
        </p:spPr>
      </p:cxnSp>
      <p:cxnSp>
        <p:nvCxnSpPr>
          <p:cNvPr id="544" name="Google Shape;544;gfb1b536d3d_0_0"/>
          <p:cNvCxnSpPr>
            <a:cxnSpLocks/>
          </p:cNvCxnSpPr>
          <p:nvPr/>
        </p:nvCxnSpPr>
        <p:spPr>
          <a:xfrm>
            <a:off x="2848367" y="3529853"/>
            <a:ext cx="1508938" cy="0"/>
          </a:xfrm>
          <a:prstGeom prst="straightConnector1">
            <a:avLst/>
          </a:prstGeom>
          <a:noFill/>
          <a:ln w="9525" cap="flat" cmpd="sng">
            <a:solidFill>
              <a:schemeClr val="tx1"/>
            </a:solidFill>
            <a:prstDash val="solid"/>
            <a:round/>
            <a:headEnd type="none" w="med" len="med"/>
            <a:tailEnd type="oval" w="med" len="med"/>
          </a:ln>
        </p:spPr>
      </p:cxnSp>
      <p:cxnSp>
        <p:nvCxnSpPr>
          <p:cNvPr id="546" name="Google Shape;546;gfb1b536d3d_0_0"/>
          <p:cNvCxnSpPr>
            <a:cxnSpLocks/>
          </p:cNvCxnSpPr>
          <p:nvPr/>
        </p:nvCxnSpPr>
        <p:spPr>
          <a:xfrm flipV="1">
            <a:off x="4483364" y="3226850"/>
            <a:ext cx="693396" cy="1560529"/>
          </a:xfrm>
          <a:prstGeom prst="straightConnector1">
            <a:avLst/>
          </a:prstGeom>
          <a:noFill/>
          <a:ln w="9525" cap="flat" cmpd="sng">
            <a:solidFill>
              <a:schemeClr val="accent3"/>
            </a:solidFill>
            <a:prstDash val="solid"/>
            <a:round/>
            <a:headEnd type="none" w="med" len="med"/>
            <a:tailEnd type="oval" w="med" len="med"/>
          </a:ln>
        </p:spPr>
      </p:cxnSp>
      <p:cxnSp>
        <p:nvCxnSpPr>
          <p:cNvPr id="547" name="Google Shape;547;gfb1b536d3d_0_0"/>
          <p:cNvCxnSpPr>
            <a:cxnSpLocks/>
          </p:cNvCxnSpPr>
          <p:nvPr/>
        </p:nvCxnSpPr>
        <p:spPr>
          <a:xfrm flipH="1">
            <a:off x="6982691" y="2075403"/>
            <a:ext cx="1040598" cy="837889"/>
          </a:xfrm>
          <a:prstGeom prst="straightConnector1">
            <a:avLst/>
          </a:prstGeom>
          <a:noFill/>
          <a:ln w="9525" cap="flat" cmpd="sng">
            <a:solidFill>
              <a:schemeClr val="tx1"/>
            </a:solidFill>
            <a:prstDash val="solid"/>
            <a:round/>
            <a:headEnd type="none" w="med" len="med"/>
            <a:tailEnd type="oval" w="med" len="med"/>
          </a:ln>
        </p:spPr>
      </p:cxnSp>
      <p:cxnSp>
        <p:nvCxnSpPr>
          <p:cNvPr id="548" name="Google Shape;548;gfb1b536d3d_0_0"/>
          <p:cNvCxnSpPr>
            <a:cxnSpLocks/>
          </p:cNvCxnSpPr>
          <p:nvPr/>
        </p:nvCxnSpPr>
        <p:spPr>
          <a:xfrm flipH="1" flipV="1">
            <a:off x="7036419" y="3891204"/>
            <a:ext cx="834137" cy="588980"/>
          </a:xfrm>
          <a:prstGeom prst="straightConnector1">
            <a:avLst/>
          </a:prstGeom>
          <a:noFill/>
          <a:ln w="9525" cap="flat" cmpd="sng">
            <a:solidFill>
              <a:schemeClr val="tx1"/>
            </a:solidFill>
            <a:prstDash val="solid"/>
            <a:round/>
            <a:headEnd type="none" w="med" len="med"/>
            <a:tailEnd type="oval" w="med" len="med"/>
          </a:ln>
        </p:spPr>
      </p:cxnSp>
      <p:sp>
        <p:nvSpPr>
          <p:cNvPr id="550" name="Google Shape;550;gfb1b536d3d_0_0"/>
          <p:cNvSpPr txBox="1">
            <a:spLocks noGrp="1"/>
          </p:cNvSpPr>
          <p:nvPr>
            <p:ph type="ctrTitle"/>
          </p:nvPr>
        </p:nvSpPr>
        <p:spPr>
          <a:xfrm>
            <a:off x="121800" y="518589"/>
            <a:ext cx="9022200" cy="686070"/>
          </a:xfrm>
          <a:prstGeom prst="rect">
            <a:avLst/>
          </a:prstGeom>
          <a:noFill/>
          <a:ln>
            <a:noFill/>
          </a:ln>
        </p:spPr>
        <p:txBody>
          <a:bodyPr spcFirstLastPara="1" wrap="square" lIns="0" tIns="0" rIns="0" bIns="0" anchor="ctr" anchorCtr="0">
            <a:noAutofit/>
          </a:bodyPr>
          <a:lstStyle/>
          <a:p>
            <a:pPr marL="0" lvl="0" indent="0" algn="l" rtl="0">
              <a:lnSpc>
                <a:spcPct val="88636"/>
              </a:lnSpc>
              <a:spcBef>
                <a:spcPts val="0"/>
              </a:spcBef>
              <a:spcAft>
                <a:spcPts val="0"/>
              </a:spcAft>
              <a:buClr>
                <a:srgbClr val="003466"/>
              </a:buClr>
              <a:buSzPts val="2200"/>
              <a:buFont typeface="Arial"/>
              <a:buNone/>
            </a:pPr>
            <a:r>
              <a:rPr lang="en-US" sz="2400" b="0">
                <a:solidFill>
                  <a:schemeClr val="tx1"/>
                </a:solidFill>
              </a:rPr>
              <a:t>These changes are unprecedented</a:t>
            </a:r>
            <a:endParaRPr sz="2400" b="0">
              <a:solidFill>
                <a:schemeClr val="tx1"/>
              </a:solidFill>
            </a:endParaRPr>
          </a:p>
        </p:txBody>
      </p:sp>
      <p:sp>
        <p:nvSpPr>
          <p:cNvPr id="551" name="Google Shape;551;gfb1b536d3d_0_0"/>
          <p:cNvSpPr txBox="1"/>
          <p:nvPr/>
        </p:nvSpPr>
        <p:spPr>
          <a:xfrm>
            <a:off x="2643553" y="4264911"/>
            <a:ext cx="1868100" cy="830956"/>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a:solidFill>
                  <a:schemeClr val="tx1"/>
                </a:solidFill>
              </a:rPr>
              <a:t>Ocean heat content </a:t>
            </a:r>
            <a:r>
              <a:rPr lang="en-US" sz="1200" b="1">
                <a:solidFill>
                  <a:schemeClr val="tx1"/>
                </a:solidFill>
              </a:rPr>
              <a:t>unprecedented</a:t>
            </a:r>
            <a:r>
              <a:rPr lang="en-US" sz="1200">
                <a:solidFill>
                  <a:schemeClr val="tx1"/>
                </a:solidFill>
              </a:rPr>
              <a:t> </a:t>
            </a:r>
            <a:r>
              <a:rPr lang="en-US" sz="1200">
                <a:solidFill>
                  <a:schemeClr val="tx1"/>
                </a:solidFill>
                <a:latin typeface="Arial"/>
                <a:ea typeface="Arial"/>
                <a:cs typeface="Arial"/>
                <a:sym typeface="Arial"/>
              </a:rPr>
              <a:t> </a:t>
            </a:r>
            <a:endParaRPr sz="1200">
              <a:solidFill>
                <a:schemeClr val="tx1"/>
              </a:solidFill>
              <a:latin typeface="Arial"/>
              <a:ea typeface="Arial"/>
              <a:cs typeface="Arial"/>
              <a:sym typeface="Arial"/>
            </a:endParaRPr>
          </a:p>
          <a:p>
            <a:pPr marL="0" marR="0" lvl="0" indent="0" algn="ctr" rtl="0">
              <a:lnSpc>
                <a:spcPct val="100000"/>
              </a:lnSpc>
              <a:spcBef>
                <a:spcPts val="0"/>
              </a:spcBef>
              <a:spcAft>
                <a:spcPts val="0"/>
              </a:spcAft>
              <a:buNone/>
            </a:pPr>
            <a:r>
              <a:rPr lang="en-US" sz="1200">
                <a:solidFill>
                  <a:schemeClr val="tx1"/>
                </a:solidFill>
                <a:latin typeface="Arial"/>
                <a:ea typeface="Arial"/>
                <a:cs typeface="Arial"/>
                <a:sym typeface="Arial"/>
              </a:rPr>
              <a:t>in at least</a:t>
            </a:r>
            <a:endParaRPr sz="1200">
              <a:solidFill>
                <a:schemeClr val="tx1"/>
              </a:solidFill>
            </a:endParaRPr>
          </a:p>
          <a:p>
            <a:pPr marL="0" marR="0" lvl="0" indent="0" algn="ctr" rtl="0">
              <a:lnSpc>
                <a:spcPct val="100000"/>
              </a:lnSpc>
              <a:spcBef>
                <a:spcPts val="0"/>
              </a:spcBef>
              <a:spcAft>
                <a:spcPts val="0"/>
              </a:spcAft>
              <a:buNone/>
            </a:pPr>
            <a:r>
              <a:rPr lang="en-US" sz="1200" b="1">
                <a:solidFill>
                  <a:schemeClr val="tx1"/>
                </a:solidFill>
              </a:rPr>
              <a:t>18,000</a:t>
            </a:r>
            <a:r>
              <a:rPr lang="en-US" sz="1200" b="1">
                <a:solidFill>
                  <a:schemeClr val="tx1"/>
                </a:solidFill>
                <a:latin typeface="Arial"/>
                <a:ea typeface="Arial"/>
                <a:cs typeface="Arial"/>
                <a:sym typeface="Arial"/>
              </a:rPr>
              <a:t> years</a:t>
            </a:r>
            <a:endParaRPr sz="1200" b="1">
              <a:solidFill>
                <a:schemeClr val="tx1"/>
              </a:solidFill>
              <a:latin typeface="Arial"/>
              <a:ea typeface="Arial"/>
              <a:cs typeface="Arial"/>
              <a:sym typeface="Arial"/>
            </a:endParaRPr>
          </a:p>
        </p:txBody>
      </p:sp>
      <p:sp>
        <p:nvSpPr>
          <p:cNvPr id="552" name="Google Shape;552;gfb1b536d3d_0_0"/>
          <p:cNvSpPr txBox="1"/>
          <p:nvPr/>
        </p:nvSpPr>
        <p:spPr>
          <a:xfrm>
            <a:off x="7821521" y="4774200"/>
            <a:ext cx="1322504"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a:solidFill>
                  <a:srgbClr val="7F7F7F"/>
                </a:solidFill>
              </a:rPr>
              <a:t>Figure FAQ2.2</a:t>
            </a:r>
            <a:endParaRPr sz="1200" i="1">
              <a:solidFill>
                <a:srgbClr val="7F7F7F"/>
              </a:solidFill>
            </a:endParaRPr>
          </a:p>
        </p:txBody>
      </p:sp>
      <p:sp>
        <p:nvSpPr>
          <p:cNvPr id="541" name="Google Shape;541;gfb1b536d3d_0_0"/>
          <p:cNvSpPr txBox="1"/>
          <p:nvPr/>
        </p:nvSpPr>
        <p:spPr>
          <a:xfrm>
            <a:off x="526481" y="2114083"/>
            <a:ext cx="1868100" cy="830956"/>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Fastest</a:t>
            </a:r>
            <a:r>
              <a:rPr lang="en-US" sz="1200">
                <a:solidFill>
                  <a:schemeClr val="tx1"/>
                </a:solidFill>
                <a:latin typeface="Arial"/>
                <a:ea typeface="Arial"/>
                <a:cs typeface="Arial"/>
                <a:sym typeface="Arial"/>
              </a:rPr>
              <a:t> sea surface temperature </a:t>
            </a:r>
            <a:r>
              <a:rPr lang="en-US" sz="1200">
                <a:solidFill>
                  <a:schemeClr val="tx1"/>
                </a:solidFill>
              </a:rPr>
              <a:t>warming</a:t>
            </a:r>
            <a:r>
              <a:rPr lang="en-US" sz="1200">
                <a:solidFill>
                  <a:schemeClr val="tx1"/>
                </a:solidFill>
                <a:latin typeface="Arial"/>
                <a:ea typeface="Arial"/>
                <a:cs typeface="Arial"/>
                <a:sym typeface="Arial"/>
              </a:rPr>
              <a:t> </a:t>
            </a:r>
            <a:endParaRPr sz="1200">
              <a:solidFill>
                <a:schemeClr val="tx1"/>
              </a:solidFill>
            </a:endParaRPr>
          </a:p>
          <a:p>
            <a:pPr marL="0" marR="0" lvl="0" indent="0" algn="ctr" rtl="0">
              <a:lnSpc>
                <a:spcPct val="100000"/>
              </a:lnSpc>
              <a:spcBef>
                <a:spcPts val="0"/>
              </a:spcBef>
              <a:spcAft>
                <a:spcPts val="0"/>
              </a:spcAft>
              <a:buNone/>
            </a:pPr>
            <a:r>
              <a:rPr lang="en-US" sz="1200">
                <a:solidFill>
                  <a:schemeClr val="tx1"/>
                </a:solidFill>
                <a:latin typeface="Arial"/>
                <a:ea typeface="Arial"/>
                <a:cs typeface="Arial"/>
                <a:sym typeface="Arial"/>
              </a:rPr>
              <a:t>in at least</a:t>
            </a:r>
            <a:endParaRPr sz="1200">
              <a:solidFill>
                <a:schemeClr val="tx1"/>
              </a:solidFill>
            </a:endParaRPr>
          </a:p>
          <a:p>
            <a:pPr marL="0" marR="0" lvl="0" indent="0" algn="ctr" rtl="0">
              <a:lnSpc>
                <a:spcPct val="100000"/>
              </a:lnSpc>
              <a:spcBef>
                <a:spcPts val="0"/>
              </a:spcBef>
              <a:spcAft>
                <a:spcPts val="0"/>
              </a:spcAft>
              <a:buNone/>
            </a:pPr>
            <a:r>
              <a:rPr lang="en-US" sz="1200" b="1">
                <a:solidFill>
                  <a:schemeClr val="tx1"/>
                </a:solidFill>
              </a:rPr>
              <a:t>11,</a:t>
            </a:r>
            <a:r>
              <a:rPr lang="en-US" sz="1200" b="1">
                <a:solidFill>
                  <a:schemeClr val="tx1"/>
                </a:solidFill>
                <a:latin typeface="Arial"/>
                <a:ea typeface="Arial"/>
                <a:cs typeface="Arial"/>
                <a:sym typeface="Arial"/>
              </a:rPr>
              <a:t>000 years</a:t>
            </a:r>
            <a:endParaRPr sz="1200" b="1">
              <a:solidFill>
                <a:schemeClr val="tx1"/>
              </a:solidFill>
              <a:latin typeface="Arial"/>
              <a:ea typeface="Arial"/>
              <a:cs typeface="Arial"/>
              <a:sym typeface="Arial"/>
            </a:endParaRPr>
          </a:p>
        </p:txBody>
      </p:sp>
      <p:sp>
        <p:nvSpPr>
          <p:cNvPr id="545" name="Google Shape;545;gfb1b536d3d_0_0"/>
          <p:cNvSpPr txBox="1"/>
          <p:nvPr/>
        </p:nvSpPr>
        <p:spPr>
          <a:xfrm>
            <a:off x="320380" y="3379026"/>
            <a:ext cx="2527987" cy="461624"/>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a:solidFill>
                  <a:schemeClr val="tx1"/>
                </a:solidFill>
              </a:rPr>
              <a:t>Ocean acidification </a:t>
            </a:r>
            <a:r>
              <a:rPr lang="en-US" sz="1200" b="1">
                <a:solidFill>
                  <a:schemeClr val="tx1"/>
                </a:solidFill>
              </a:rPr>
              <a:t>unusual</a:t>
            </a:r>
            <a:r>
              <a:rPr lang="en-US" sz="1200">
                <a:solidFill>
                  <a:schemeClr val="tx1"/>
                </a:solidFill>
              </a:rPr>
              <a:t> </a:t>
            </a:r>
            <a:endParaRPr sz="1200">
              <a:solidFill>
                <a:schemeClr val="tx1"/>
              </a:solidFill>
              <a:latin typeface="Arial"/>
              <a:ea typeface="Arial"/>
              <a:cs typeface="Arial"/>
              <a:sym typeface="Arial"/>
            </a:endParaRPr>
          </a:p>
          <a:p>
            <a:pPr marL="0" marR="0" lvl="0" indent="0" algn="ctr" rtl="0">
              <a:lnSpc>
                <a:spcPct val="100000"/>
              </a:lnSpc>
              <a:spcBef>
                <a:spcPts val="0"/>
              </a:spcBef>
              <a:spcAft>
                <a:spcPts val="0"/>
              </a:spcAft>
              <a:buNone/>
            </a:pPr>
            <a:r>
              <a:rPr lang="en-US" sz="1200">
                <a:solidFill>
                  <a:schemeClr val="tx1"/>
                </a:solidFill>
                <a:latin typeface="Arial"/>
                <a:ea typeface="Arial"/>
                <a:cs typeface="Arial"/>
                <a:sym typeface="Arial"/>
              </a:rPr>
              <a:t>in at </a:t>
            </a:r>
            <a:r>
              <a:rPr lang="en-US" sz="1200">
                <a:solidFill>
                  <a:schemeClr val="tx1"/>
                </a:solidFill>
              </a:rPr>
              <a:t>least </a:t>
            </a:r>
            <a:r>
              <a:rPr lang="en-US" sz="1200" b="1">
                <a:solidFill>
                  <a:schemeClr val="tx1"/>
                </a:solidFill>
              </a:rPr>
              <a:t>2 million years</a:t>
            </a:r>
            <a:endParaRPr sz="1200" b="1">
              <a:solidFill>
                <a:schemeClr val="tx1"/>
              </a:solidFill>
            </a:endParaRPr>
          </a:p>
        </p:txBody>
      </p:sp>
      <p:sp>
        <p:nvSpPr>
          <p:cNvPr id="539" name="Google Shape;539;gfb1b536d3d_0_0"/>
          <p:cNvSpPr txBox="1"/>
          <p:nvPr/>
        </p:nvSpPr>
        <p:spPr>
          <a:xfrm>
            <a:off x="7439877" y="1485727"/>
            <a:ext cx="1544006" cy="646290"/>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Lowest</a:t>
            </a:r>
            <a:r>
              <a:rPr lang="en-US" sz="1200">
                <a:solidFill>
                  <a:schemeClr val="tx1"/>
                </a:solidFill>
                <a:latin typeface="Arial"/>
                <a:ea typeface="Arial"/>
                <a:cs typeface="Arial"/>
                <a:sym typeface="Arial"/>
              </a:rPr>
              <a:t> Arctic sea ice level</a:t>
            </a:r>
            <a:r>
              <a:rPr lang="en-US" sz="1200">
                <a:solidFill>
                  <a:schemeClr val="tx1"/>
                </a:solidFill>
              </a:rPr>
              <a:t> </a:t>
            </a:r>
            <a:r>
              <a:rPr lang="en-US" sz="1200">
                <a:solidFill>
                  <a:schemeClr val="tx1"/>
                </a:solidFill>
                <a:latin typeface="Arial"/>
                <a:ea typeface="Arial"/>
                <a:cs typeface="Arial"/>
                <a:sym typeface="Arial"/>
              </a:rPr>
              <a:t>in at least</a:t>
            </a:r>
            <a:endParaRPr sz="1200">
              <a:solidFill>
                <a:schemeClr val="tx1"/>
              </a:solidFill>
            </a:endParaRPr>
          </a:p>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1000</a:t>
            </a:r>
            <a:r>
              <a:rPr lang="en-US" sz="1200">
                <a:solidFill>
                  <a:schemeClr val="tx1"/>
                </a:solidFill>
                <a:latin typeface="Arial"/>
                <a:ea typeface="Arial"/>
                <a:cs typeface="Arial"/>
                <a:sym typeface="Arial"/>
              </a:rPr>
              <a:t> </a:t>
            </a:r>
            <a:r>
              <a:rPr lang="en-US" sz="1200" b="1">
                <a:solidFill>
                  <a:schemeClr val="tx1"/>
                </a:solidFill>
                <a:latin typeface="Arial"/>
                <a:ea typeface="Arial"/>
                <a:cs typeface="Arial"/>
                <a:sym typeface="Arial"/>
              </a:rPr>
              <a:t>years</a:t>
            </a:r>
            <a:endParaRPr sz="1200" b="1">
              <a:solidFill>
                <a:schemeClr val="tx1"/>
              </a:solidFill>
              <a:latin typeface="Arial"/>
              <a:ea typeface="Arial"/>
              <a:cs typeface="Arial"/>
              <a:sym typeface="Arial"/>
            </a:endParaRPr>
          </a:p>
        </p:txBody>
      </p:sp>
      <p:sp>
        <p:nvSpPr>
          <p:cNvPr id="540" name="Google Shape;540;gfb1b536d3d_0_0"/>
          <p:cNvSpPr txBox="1"/>
          <p:nvPr/>
        </p:nvSpPr>
        <p:spPr>
          <a:xfrm>
            <a:off x="7453487" y="3840650"/>
            <a:ext cx="1466818" cy="830956"/>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Unprecedented</a:t>
            </a:r>
            <a:r>
              <a:rPr lang="en-US" sz="1200">
                <a:solidFill>
                  <a:schemeClr val="tx1"/>
                </a:solidFill>
                <a:latin typeface="Arial"/>
                <a:ea typeface="Arial"/>
                <a:cs typeface="Arial"/>
                <a:sym typeface="Arial"/>
              </a:rPr>
              <a:t> glacier melt</a:t>
            </a:r>
            <a:r>
              <a:rPr lang="en-US" sz="1200">
                <a:solidFill>
                  <a:schemeClr val="tx1"/>
                </a:solidFill>
              </a:rPr>
              <a:t> </a:t>
            </a:r>
            <a:r>
              <a:rPr lang="en-US" sz="1200">
                <a:solidFill>
                  <a:schemeClr val="tx1"/>
                </a:solidFill>
                <a:latin typeface="Arial"/>
                <a:ea typeface="Arial"/>
                <a:cs typeface="Arial"/>
                <a:sym typeface="Arial"/>
              </a:rPr>
              <a:t>in at least</a:t>
            </a:r>
            <a:endParaRPr sz="1200">
              <a:solidFill>
                <a:schemeClr val="tx1"/>
              </a:solidFill>
            </a:endParaRPr>
          </a:p>
          <a:p>
            <a:pPr marL="0" marR="0" lvl="0" indent="0" algn="ctr" rtl="0">
              <a:lnSpc>
                <a:spcPct val="100000"/>
              </a:lnSpc>
              <a:spcBef>
                <a:spcPts val="0"/>
              </a:spcBef>
              <a:spcAft>
                <a:spcPts val="0"/>
              </a:spcAft>
              <a:buNone/>
            </a:pPr>
            <a:r>
              <a:rPr lang="en-US" sz="1200" b="1">
                <a:solidFill>
                  <a:schemeClr val="tx1"/>
                </a:solidFill>
                <a:latin typeface="Arial"/>
                <a:ea typeface="Arial"/>
                <a:cs typeface="Arial"/>
                <a:sym typeface="Arial"/>
              </a:rPr>
              <a:t>2000 years</a:t>
            </a:r>
            <a:endParaRPr sz="1200" b="1">
              <a:solidFill>
                <a:schemeClr val="tx1"/>
              </a:solidFill>
              <a:latin typeface="Arial"/>
              <a:ea typeface="Arial"/>
              <a:cs typeface="Arial"/>
              <a:sym typeface="Arial"/>
            </a:endParaRPr>
          </a:p>
        </p:txBody>
      </p:sp>
    </p:spTree>
    <p:extLst>
      <p:ext uri="{BB962C8B-B14F-4D97-AF65-F5344CB8AC3E}">
        <p14:creationId xmlns:p14="http://schemas.microsoft.com/office/powerpoint/2010/main" val="77549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fb1b536d3d_3_66"/>
          <p:cNvSpPr txBox="1"/>
          <p:nvPr/>
        </p:nvSpPr>
        <p:spPr>
          <a:xfrm>
            <a:off x="315072" y="1491630"/>
            <a:ext cx="71880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64749"/>
              </a:buClr>
              <a:buSzPts val="1400"/>
              <a:buFont typeface="Arial"/>
              <a:buNone/>
            </a:pPr>
            <a:r>
              <a:rPr lang="en-US" sz="1600" b="0" i="0" u="none" strike="noStrike" cap="none" dirty="0">
                <a:solidFill>
                  <a:srgbClr val="464749"/>
                </a:solidFill>
                <a:latin typeface="Arial"/>
                <a:ea typeface="Arial"/>
                <a:cs typeface="Arial"/>
                <a:sym typeface="Arial"/>
              </a:rPr>
              <a:t>Changes in global surface temperature relative to 1850-1900</a:t>
            </a:r>
            <a:endParaRPr sz="1600" b="0" i="0" u="none" strike="noStrike" cap="none" dirty="0">
              <a:solidFill>
                <a:srgbClr val="464749"/>
              </a:solidFill>
              <a:latin typeface="Arial"/>
              <a:ea typeface="Arial"/>
              <a:cs typeface="Arial"/>
              <a:sym typeface="Arial"/>
            </a:endParaRPr>
          </a:p>
        </p:txBody>
      </p:sp>
      <p:sp>
        <p:nvSpPr>
          <p:cNvPr id="558" name="Google Shape;558;gfb1b536d3d_3_66"/>
          <p:cNvSpPr txBox="1"/>
          <p:nvPr/>
        </p:nvSpPr>
        <p:spPr>
          <a:xfrm>
            <a:off x="152400" y="692517"/>
            <a:ext cx="8754000" cy="70784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800"/>
              <a:buFont typeface="Arial"/>
              <a:buNone/>
            </a:pPr>
            <a:r>
              <a:rPr lang="en-US" sz="2000" dirty="0">
                <a:solidFill>
                  <a:schemeClr val="tx1"/>
                </a:solidFill>
              </a:rPr>
              <a:t>The Earth has warmed by 1.36ºC</a:t>
            </a:r>
            <a:endParaRPr sz="2000" dirty="0">
              <a:solidFill>
                <a:schemeClr val="tx1"/>
              </a:solidFill>
            </a:endParaRPr>
          </a:p>
          <a:p>
            <a:pPr marL="0" lvl="0" indent="0" algn="l" rtl="0">
              <a:spcBef>
                <a:spcPts val="0"/>
              </a:spcBef>
              <a:spcAft>
                <a:spcPts val="0"/>
              </a:spcAft>
              <a:buClr>
                <a:schemeClr val="dk1"/>
              </a:buClr>
              <a:buSzPts val="1800"/>
              <a:buFont typeface="Arial"/>
              <a:buNone/>
            </a:pPr>
            <a:r>
              <a:rPr lang="en-US" sz="2000" dirty="0">
                <a:solidFill>
                  <a:schemeClr val="tx1"/>
                </a:solidFill>
              </a:rPr>
              <a:t>Warming is unprecedented in more than 2000 years</a:t>
            </a:r>
            <a:endParaRPr sz="2000" dirty="0">
              <a:solidFill>
                <a:schemeClr val="tx1"/>
              </a:solidFill>
            </a:endParaRPr>
          </a:p>
        </p:txBody>
      </p:sp>
      <p:pic>
        <p:nvPicPr>
          <p:cNvPr id="559" name="Google Shape;559;gfb1b536d3d_3_6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 y="1791550"/>
            <a:ext cx="3101765" cy="3199550"/>
          </a:xfrm>
          <a:prstGeom prst="rect">
            <a:avLst/>
          </a:prstGeom>
          <a:noFill/>
          <a:ln>
            <a:noFill/>
          </a:ln>
        </p:spPr>
      </p:pic>
      <p:cxnSp>
        <p:nvCxnSpPr>
          <p:cNvPr id="560" name="Google Shape;560;gfb1b536d3d_3_66"/>
          <p:cNvCxnSpPr/>
          <p:nvPr/>
        </p:nvCxnSpPr>
        <p:spPr>
          <a:xfrm>
            <a:off x="6892000" y="2720525"/>
            <a:ext cx="0" cy="1073100"/>
          </a:xfrm>
          <a:prstGeom prst="straightConnector1">
            <a:avLst/>
          </a:prstGeom>
          <a:noFill/>
          <a:ln w="19050" cap="flat" cmpd="sng">
            <a:solidFill>
              <a:schemeClr val="accent1"/>
            </a:solidFill>
            <a:prstDash val="solid"/>
            <a:round/>
            <a:headEnd type="none" w="med" len="med"/>
            <a:tailEnd type="none" w="med" len="med"/>
          </a:ln>
        </p:spPr>
      </p:cxnSp>
      <p:sp>
        <p:nvSpPr>
          <p:cNvPr id="561" name="Google Shape;561;gfb1b536d3d_3_66"/>
          <p:cNvSpPr/>
          <p:nvPr/>
        </p:nvSpPr>
        <p:spPr>
          <a:xfrm>
            <a:off x="6680400" y="3068150"/>
            <a:ext cx="483600" cy="438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fb1b536d3d_3_66"/>
          <p:cNvSpPr txBox="1"/>
          <p:nvPr/>
        </p:nvSpPr>
        <p:spPr>
          <a:xfrm>
            <a:off x="6776100" y="3046219"/>
            <a:ext cx="152938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solidFill>
                  <a:schemeClr val="accent1"/>
                </a:solidFill>
              </a:rPr>
              <a:t>1.36</a:t>
            </a:r>
            <a:r>
              <a:rPr lang="en-US" sz="1800" b="1" dirty="0">
                <a:solidFill>
                  <a:schemeClr val="accent1"/>
                </a:solidFill>
              </a:rPr>
              <a:t>°</a:t>
            </a:r>
            <a:r>
              <a:rPr lang="en-US" b="1" dirty="0">
                <a:solidFill>
                  <a:schemeClr val="accent1"/>
                </a:solidFill>
              </a:rPr>
              <a:t> </a:t>
            </a:r>
            <a:r>
              <a:rPr lang="en-US" dirty="0">
                <a:solidFill>
                  <a:schemeClr val="accent1"/>
                </a:solidFill>
              </a:rPr>
              <a:t>warmer</a:t>
            </a:r>
            <a:endParaRPr sz="1600" dirty="0">
              <a:solidFill>
                <a:schemeClr val="accent1"/>
              </a:solidFill>
            </a:endParaRPr>
          </a:p>
        </p:txBody>
      </p:sp>
      <p:sp>
        <p:nvSpPr>
          <p:cNvPr id="564" name="Google Shape;564;gfb1b536d3d_3_66"/>
          <p:cNvSpPr txBox="1"/>
          <p:nvPr/>
        </p:nvSpPr>
        <p:spPr>
          <a:xfrm>
            <a:off x="4667329" y="4843475"/>
            <a:ext cx="4476696"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dirty="0">
                <a:solidFill>
                  <a:srgbClr val="7F7F7F"/>
                </a:solidFill>
              </a:rPr>
              <a:t>Adapted from Figure SPM.1 and updated by Forster et al. 2026</a:t>
            </a:r>
            <a:endParaRPr sz="1200" i="1" dirty="0">
              <a:solidFill>
                <a:srgbClr val="7F7F7F"/>
              </a:solidFill>
            </a:endParaRPr>
          </a:p>
        </p:txBody>
      </p:sp>
      <p:sp>
        <p:nvSpPr>
          <p:cNvPr id="9" name="Google Shape;655;gfd62e0d82a_1_91">
            <a:extLst>
              <a:ext uri="{FF2B5EF4-FFF2-40B4-BE49-F238E27FC236}">
                <a16:creationId xmlns:a16="http://schemas.microsoft.com/office/drawing/2014/main" id="{FC174774-95C1-CD42-A1E3-38AAF7A56994}"/>
              </a:ext>
            </a:extLst>
          </p:cNvPr>
          <p:cNvSpPr txBox="1"/>
          <p:nvPr/>
        </p:nvSpPr>
        <p:spPr>
          <a:xfrm>
            <a:off x="6892000" y="4194368"/>
            <a:ext cx="2516131" cy="585313"/>
          </a:xfrm>
          <a:prstGeom prst="rect">
            <a:avLst/>
          </a:prstGeom>
          <a:noFill/>
          <a:ln>
            <a:noFill/>
          </a:ln>
        </p:spPr>
        <p:txBody>
          <a:bodyPr spcFirstLastPara="1" wrap="square" lIns="91425" tIns="45700" rIns="91425" bIns="45700" anchor="t" anchorCtr="0">
            <a:spAutoFit/>
          </a:bodyPr>
          <a:lstStyle/>
          <a:p>
            <a:pPr marL="0" lvl="0" indent="0" algn="l" rtl="0">
              <a:lnSpc>
                <a:spcPct val="88636"/>
              </a:lnSpc>
              <a:spcBef>
                <a:spcPts val="0"/>
              </a:spcBef>
              <a:spcAft>
                <a:spcPts val="0"/>
              </a:spcAft>
              <a:buClr>
                <a:srgbClr val="003466"/>
              </a:buClr>
              <a:buSzPts val="2200"/>
              <a:buFont typeface="Arial"/>
              <a:buNone/>
            </a:pPr>
            <a:r>
              <a:rPr lang="en-US" sz="1200" i="1" dirty="0">
                <a:solidFill>
                  <a:schemeClr val="tx1"/>
                </a:solidFill>
              </a:rPr>
              <a:t>Observed warming is stronger over land than ocean and strongest in the Arctic</a:t>
            </a:r>
            <a:endParaRPr sz="1200" b="1" i="1" dirty="0">
              <a:solidFill>
                <a:schemeClr val="tx1"/>
              </a:solidFill>
            </a:endParaRPr>
          </a:p>
        </p:txBody>
      </p:sp>
      <p:pic>
        <p:nvPicPr>
          <p:cNvPr id="3" name="Image 2">
            <a:extLst>
              <a:ext uri="{FF2B5EF4-FFF2-40B4-BE49-F238E27FC236}">
                <a16:creationId xmlns:a16="http://schemas.microsoft.com/office/drawing/2014/main" id="{840657DD-CA2E-70BF-714D-15DD2540DDF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54166" y="2370004"/>
            <a:ext cx="3637834" cy="1919693"/>
          </a:xfrm>
          <a:prstGeom prst="rect">
            <a:avLst/>
          </a:prstGeom>
        </p:spPr>
      </p:pic>
      <p:sp>
        <p:nvSpPr>
          <p:cNvPr id="7" name="Parenthèse ouvrante 6">
            <a:extLst>
              <a:ext uri="{FF2B5EF4-FFF2-40B4-BE49-F238E27FC236}">
                <a16:creationId xmlns:a16="http://schemas.microsoft.com/office/drawing/2014/main" id="{6F5524A5-D64E-6E2A-B5E1-8950330071D9}"/>
              </a:ext>
            </a:extLst>
          </p:cNvPr>
          <p:cNvSpPr/>
          <p:nvPr/>
        </p:nvSpPr>
        <p:spPr>
          <a:xfrm rot="16200000">
            <a:off x="6508205" y="4206506"/>
            <a:ext cx="113759" cy="163475"/>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solidFill>
                <a:srgbClr val="FF0000"/>
              </a:solidFill>
              <a:highlight>
                <a:srgbClr val="FF0000"/>
              </a:highlight>
            </a:endParaRPr>
          </a:p>
        </p:txBody>
      </p:sp>
      <p:sp>
        <p:nvSpPr>
          <p:cNvPr id="8" name="Parenthèse ouvrante 7">
            <a:extLst>
              <a:ext uri="{FF2B5EF4-FFF2-40B4-BE49-F238E27FC236}">
                <a16:creationId xmlns:a16="http://schemas.microsoft.com/office/drawing/2014/main" id="{A6915A4A-151E-88F3-4A96-EC887EDDBB6F}"/>
              </a:ext>
            </a:extLst>
          </p:cNvPr>
          <p:cNvSpPr/>
          <p:nvPr/>
        </p:nvSpPr>
        <p:spPr>
          <a:xfrm rot="16200000">
            <a:off x="4246002" y="3917157"/>
            <a:ext cx="113759" cy="787619"/>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solidFill>
                <a:srgbClr val="FF0000"/>
              </a:solidFill>
              <a:highlight>
                <a:srgbClr val="FF0000"/>
              </a:highlight>
            </a:endParaRPr>
          </a:p>
        </p:txBody>
      </p:sp>
    </p:spTree>
    <p:extLst>
      <p:ext uri="{BB962C8B-B14F-4D97-AF65-F5344CB8AC3E}">
        <p14:creationId xmlns:p14="http://schemas.microsoft.com/office/powerpoint/2010/main" val="3191324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TextBox 14"/>
          <p:cNvSpPr>
            <a:spLocks/>
          </p:cNvSpPr>
          <p:nvPr/>
        </p:nvSpPr>
        <p:spPr bwMode="auto">
          <a:xfrm>
            <a:off x="107503" y="3456897"/>
            <a:ext cx="2394891" cy="1195199"/>
          </a:xfrm>
          <a:prstGeom prst="rect">
            <a:avLst/>
          </a:prstGeom>
          <a:noFill/>
        </p:spPr>
        <p:txBody>
          <a:bodyPr wrap="square" rtlCol="0">
            <a:spAutoFit/>
          </a:bodyPr>
          <a:lstStyle/>
          <a:p>
            <a:pPr algn="ctr">
              <a:lnSpc>
                <a:spcPct val="150000"/>
              </a:lnSpc>
              <a:defRPr/>
            </a:pPr>
            <a:r>
              <a:rPr lang="fr-FR" b="1" dirty="0" err="1">
                <a:solidFill>
                  <a:srgbClr val="002060"/>
                </a:solidFill>
              </a:rPr>
              <a:t>Highest</a:t>
            </a:r>
            <a:endParaRPr dirty="0"/>
          </a:p>
          <a:p>
            <a:pPr algn="ctr">
              <a:lnSpc>
                <a:spcPct val="150000"/>
              </a:lnSpc>
              <a:defRPr/>
            </a:pPr>
            <a:r>
              <a:rPr lang="fr-FR" sz="1400" dirty="0">
                <a:solidFill>
                  <a:srgbClr val="002060"/>
                </a:solidFill>
              </a:rPr>
              <a:t>In at least</a:t>
            </a:r>
            <a:endParaRPr dirty="0"/>
          </a:p>
          <a:p>
            <a:pPr algn="ctr">
              <a:lnSpc>
                <a:spcPct val="150000"/>
              </a:lnSpc>
              <a:defRPr/>
            </a:pPr>
            <a:r>
              <a:rPr lang="en-US" b="1" dirty="0">
                <a:solidFill>
                  <a:srgbClr val="002060"/>
                </a:solidFill>
              </a:rPr>
              <a:t>2 millions years</a:t>
            </a:r>
            <a:endParaRPr lang="fr-FR" b="1" dirty="0">
              <a:solidFill>
                <a:srgbClr val="002060"/>
              </a:solidFill>
            </a:endParaRPr>
          </a:p>
        </p:txBody>
      </p:sp>
      <p:sp>
        <p:nvSpPr>
          <p:cNvPr id="5" name="TextBox 19"/>
          <p:cNvSpPr>
            <a:spLocks/>
          </p:cNvSpPr>
          <p:nvPr/>
        </p:nvSpPr>
        <p:spPr bwMode="auto">
          <a:xfrm>
            <a:off x="360319" y="1147298"/>
            <a:ext cx="1966434" cy="923330"/>
          </a:xfrm>
          <a:prstGeom prst="rect">
            <a:avLst/>
          </a:prstGeom>
          <a:noFill/>
        </p:spPr>
        <p:txBody>
          <a:bodyPr wrap="square" rtlCol="0">
            <a:spAutoFit/>
          </a:bodyPr>
          <a:lstStyle/>
          <a:p>
            <a:pPr algn="ctr">
              <a:defRPr/>
            </a:pPr>
            <a:r>
              <a:rPr lang="en-US" b="1" dirty="0">
                <a:solidFill>
                  <a:srgbClr val="002060"/>
                </a:solidFill>
              </a:rPr>
              <a:t>CO</a:t>
            </a:r>
            <a:r>
              <a:rPr lang="en-US" b="1" baseline="-25000" dirty="0">
                <a:solidFill>
                  <a:srgbClr val="002060"/>
                </a:solidFill>
              </a:rPr>
              <a:t>2 </a:t>
            </a:r>
            <a:r>
              <a:rPr lang="en-US" dirty="0">
                <a:solidFill>
                  <a:srgbClr val="002060"/>
                </a:solidFill>
              </a:rPr>
              <a:t>concentration</a:t>
            </a:r>
          </a:p>
          <a:p>
            <a:pPr algn="ctr">
              <a:defRPr/>
            </a:pPr>
            <a:r>
              <a:rPr lang="en-US" dirty="0">
                <a:solidFill>
                  <a:srgbClr val="002060"/>
                </a:solidFill>
              </a:rPr>
              <a:t> </a:t>
            </a:r>
            <a:endParaRPr dirty="0"/>
          </a:p>
        </p:txBody>
      </p:sp>
      <p:sp>
        <p:nvSpPr>
          <p:cNvPr id="6" name="TextBox 20"/>
          <p:cNvSpPr>
            <a:spLocks/>
          </p:cNvSpPr>
          <p:nvPr/>
        </p:nvSpPr>
        <p:spPr bwMode="auto">
          <a:xfrm>
            <a:off x="2419283" y="1103537"/>
            <a:ext cx="2210461" cy="646331"/>
          </a:xfrm>
          <a:prstGeom prst="rect">
            <a:avLst/>
          </a:prstGeom>
          <a:noFill/>
        </p:spPr>
        <p:txBody>
          <a:bodyPr wrap="square" rtlCol="0">
            <a:spAutoFit/>
          </a:bodyPr>
          <a:lstStyle/>
          <a:p>
            <a:pPr algn="ctr">
              <a:defRPr/>
            </a:pPr>
            <a:r>
              <a:rPr lang="en-US" b="1" dirty="0">
                <a:solidFill>
                  <a:srgbClr val="002060"/>
                </a:solidFill>
              </a:rPr>
              <a:t>Sea level rise </a:t>
            </a:r>
            <a:endParaRPr b="1" dirty="0"/>
          </a:p>
          <a:p>
            <a:pPr algn="ctr">
              <a:defRPr/>
            </a:pPr>
            <a:r>
              <a:rPr lang="en-US" b="1" dirty="0">
                <a:solidFill>
                  <a:srgbClr val="002060"/>
                </a:solidFill>
              </a:rPr>
              <a:t> </a:t>
            </a:r>
            <a:endParaRPr lang="fr-FR" b="1" dirty="0">
              <a:solidFill>
                <a:srgbClr val="002060"/>
              </a:solidFill>
            </a:endParaRPr>
          </a:p>
        </p:txBody>
      </p:sp>
      <p:sp>
        <p:nvSpPr>
          <p:cNvPr id="7" name="TextBox 21"/>
          <p:cNvSpPr>
            <a:spLocks/>
          </p:cNvSpPr>
          <p:nvPr/>
        </p:nvSpPr>
        <p:spPr bwMode="auto">
          <a:xfrm>
            <a:off x="6854755" y="1103537"/>
            <a:ext cx="1805162" cy="646331"/>
          </a:xfrm>
          <a:prstGeom prst="rect">
            <a:avLst/>
          </a:prstGeom>
          <a:noFill/>
        </p:spPr>
        <p:txBody>
          <a:bodyPr wrap="square" rtlCol="0">
            <a:spAutoFit/>
          </a:bodyPr>
          <a:lstStyle/>
          <a:p>
            <a:pPr algn="ctr">
              <a:defRPr/>
            </a:pPr>
            <a:r>
              <a:rPr lang="en-US" b="1" dirty="0">
                <a:solidFill>
                  <a:srgbClr val="002060"/>
                </a:solidFill>
              </a:rPr>
              <a:t>Glaciers </a:t>
            </a:r>
            <a:r>
              <a:rPr lang="en-US" dirty="0">
                <a:solidFill>
                  <a:srgbClr val="002060"/>
                </a:solidFill>
              </a:rPr>
              <a:t>retreat</a:t>
            </a:r>
            <a:endParaRPr lang="fr-FR" dirty="0">
              <a:solidFill>
                <a:srgbClr val="002060"/>
              </a:solidFill>
            </a:endParaRPr>
          </a:p>
        </p:txBody>
      </p:sp>
      <p:sp>
        <p:nvSpPr>
          <p:cNvPr id="8" name="TextBox 22"/>
          <p:cNvSpPr>
            <a:spLocks/>
          </p:cNvSpPr>
          <p:nvPr/>
        </p:nvSpPr>
        <p:spPr bwMode="auto">
          <a:xfrm>
            <a:off x="4722274" y="1103536"/>
            <a:ext cx="1867969" cy="646331"/>
          </a:xfrm>
          <a:prstGeom prst="rect">
            <a:avLst/>
          </a:prstGeom>
          <a:noFill/>
        </p:spPr>
        <p:txBody>
          <a:bodyPr wrap="square" rtlCol="0">
            <a:spAutoFit/>
          </a:bodyPr>
          <a:lstStyle/>
          <a:p>
            <a:pPr algn="ctr">
              <a:defRPr/>
            </a:pPr>
            <a:r>
              <a:rPr lang="en-US" b="1" dirty="0">
                <a:solidFill>
                  <a:srgbClr val="002060"/>
                </a:solidFill>
              </a:rPr>
              <a:t>Arctic sea ice area</a:t>
            </a:r>
            <a:endParaRPr b="1" dirty="0"/>
          </a:p>
        </p:txBody>
      </p:sp>
      <p:sp>
        <p:nvSpPr>
          <p:cNvPr id="9" name="TextBox 18"/>
          <p:cNvSpPr>
            <a:spLocks/>
          </p:cNvSpPr>
          <p:nvPr/>
        </p:nvSpPr>
        <p:spPr bwMode="auto">
          <a:xfrm>
            <a:off x="2540064" y="3456897"/>
            <a:ext cx="1867968" cy="1149033"/>
          </a:xfrm>
          <a:prstGeom prst="rect">
            <a:avLst/>
          </a:prstGeom>
          <a:noFill/>
        </p:spPr>
        <p:txBody>
          <a:bodyPr wrap="square" rtlCol="0">
            <a:spAutoFit/>
          </a:bodyPr>
          <a:lstStyle/>
          <a:p>
            <a:pPr algn="ctr">
              <a:lnSpc>
                <a:spcPct val="150000"/>
              </a:lnSpc>
              <a:defRPr/>
            </a:pPr>
            <a:r>
              <a:rPr lang="fr-FR" sz="1600" b="1" dirty="0" err="1">
                <a:solidFill>
                  <a:srgbClr val="002060"/>
                </a:solidFill>
              </a:rPr>
              <a:t>Fastest</a:t>
            </a:r>
            <a:r>
              <a:rPr lang="fr-FR" sz="1600" b="1" dirty="0">
                <a:solidFill>
                  <a:srgbClr val="002060"/>
                </a:solidFill>
              </a:rPr>
              <a:t> rates </a:t>
            </a:r>
            <a:br>
              <a:rPr lang="fr-FR" sz="1400" b="1" dirty="0">
                <a:solidFill>
                  <a:srgbClr val="002060"/>
                </a:solidFill>
              </a:rPr>
            </a:br>
            <a:r>
              <a:rPr lang="fr-FR" sz="1400" dirty="0">
                <a:solidFill>
                  <a:srgbClr val="002060"/>
                </a:solidFill>
              </a:rPr>
              <a:t>in at least</a:t>
            </a:r>
            <a:endParaRPr dirty="0"/>
          </a:p>
          <a:p>
            <a:pPr algn="ctr">
              <a:lnSpc>
                <a:spcPct val="150000"/>
              </a:lnSpc>
              <a:defRPr/>
            </a:pPr>
            <a:r>
              <a:rPr lang="en-US" b="1" dirty="0">
                <a:solidFill>
                  <a:srgbClr val="002060"/>
                </a:solidFill>
              </a:rPr>
              <a:t>3000 years</a:t>
            </a:r>
            <a:endParaRPr lang="fr-FR" b="1" dirty="0">
              <a:solidFill>
                <a:srgbClr val="002060"/>
              </a:solidFill>
            </a:endParaRPr>
          </a:p>
        </p:txBody>
      </p:sp>
      <p:sp>
        <p:nvSpPr>
          <p:cNvPr id="10" name="TextBox 23"/>
          <p:cNvSpPr>
            <a:spLocks/>
          </p:cNvSpPr>
          <p:nvPr/>
        </p:nvSpPr>
        <p:spPr bwMode="auto">
          <a:xfrm>
            <a:off x="4716016" y="3464783"/>
            <a:ext cx="1867968" cy="1195199"/>
          </a:xfrm>
          <a:prstGeom prst="rect">
            <a:avLst/>
          </a:prstGeom>
          <a:noFill/>
        </p:spPr>
        <p:txBody>
          <a:bodyPr wrap="square" rtlCol="0">
            <a:spAutoFit/>
          </a:bodyPr>
          <a:lstStyle/>
          <a:p>
            <a:pPr algn="ctr">
              <a:lnSpc>
                <a:spcPct val="150000"/>
              </a:lnSpc>
              <a:defRPr/>
            </a:pPr>
            <a:r>
              <a:rPr lang="en-US" b="1" dirty="0">
                <a:solidFill>
                  <a:srgbClr val="002060"/>
                </a:solidFill>
              </a:rPr>
              <a:t>Lowest level</a:t>
            </a:r>
            <a:endParaRPr lang="en-US" dirty="0">
              <a:solidFill>
                <a:srgbClr val="002060"/>
              </a:solidFill>
            </a:endParaRPr>
          </a:p>
          <a:p>
            <a:pPr algn="ctr">
              <a:lnSpc>
                <a:spcPct val="150000"/>
              </a:lnSpc>
              <a:defRPr/>
            </a:pPr>
            <a:r>
              <a:rPr lang="fr-FR" sz="1400" dirty="0">
                <a:solidFill>
                  <a:srgbClr val="002060"/>
                </a:solidFill>
              </a:rPr>
              <a:t>In at least</a:t>
            </a:r>
            <a:endParaRPr dirty="0"/>
          </a:p>
          <a:p>
            <a:pPr algn="ctr">
              <a:lnSpc>
                <a:spcPct val="150000"/>
              </a:lnSpc>
              <a:defRPr/>
            </a:pPr>
            <a:r>
              <a:rPr lang="en-US" b="1" dirty="0">
                <a:solidFill>
                  <a:srgbClr val="002060"/>
                </a:solidFill>
              </a:rPr>
              <a:t>1000 years</a:t>
            </a:r>
            <a:endParaRPr lang="fr-FR" b="1" dirty="0">
              <a:solidFill>
                <a:srgbClr val="002060"/>
              </a:solidFill>
            </a:endParaRPr>
          </a:p>
        </p:txBody>
      </p:sp>
      <p:sp>
        <p:nvSpPr>
          <p:cNvPr id="11" name="TextBox 24"/>
          <p:cNvSpPr>
            <a:spLocks/>
          </p:cNvSpPr>
          <p:nvPr/>
        </p:nvSpPr>
        <p:spPr bwMode="auto">
          <a:xfrm>
            <a:off x="6762225" y="3456897"/>
            <a:ext cx="1867968" cy="1195199"/>
          </a:xfrm>
          <a:prstGeom prst="rect">
            <a:avLst/>
          </a:prstGeom>
          <a:noFill/>
        </p:spPr>
        <p:txBody>
          <a:bodyPr wrap="square" rtlCol="0">
            <a:spAutoFit/>
          </a:bodyPr>
          <a:lstStyle/>
          <a:p>
            <a:pPr algn="ctr">
              <a:lnSpc>
                <a:spcPct val="150000"/>
              </a:lnSpc>
              <a:defRPr/>
            </a:pPr>
            <a:r>
              <a:rPr lang="en-US" b="1" dirty="0">
                <a:solidFill>
                  <a:srgbClr val="002060"/>
                </a:solidFill>
              </a:rPr>
              <a:t>Unprecedented</a:t>
            </a:r>
            <a:endParaRPr lang="en-US" dirty="0">
              <a:solidFill>
                <a:srgbClr val="002060"/>
              </a:solidFill>
            </a:endParaRPr>
          </a:p>
          <a:p>
            <a:pPr algn="ctr">
              <a:lnSpc>
                <a:spcPct val="150000"/>
              </a:lnSpc>
              <a:defRPr/>
            </a:pPr>
            <a:r>
              <a:rPr lang="fr-FR" sz="1400" dirty="0">
                <a:solidFill>
                  <a:srgbClr val="002060"/>
                </a:solidFill>
              </a:rPr>
              <a:t>In at least</a:t>
            </a:r>
            <a:endParaRPr dirty="0"/>
          </a:p>
          <a:p>
            <a:pPr algn="ctr">
              <a:lnSpc>
                <a:spcPct val="150000"/>
              </a:lnSpc>
              <a:defRPr/>
            </a:pPr>
            <a:r>
              <a:rPr lang="en-US" b="1" dirty="0">
                <a:solidFill>
                  <a:srgbClr val="002060"/>
                </a:solidFill>
              </a:rPr>
              <a:t>2000 years</a:t>
            </a:r>
            <a:endParaRPr lang="fr-FR" b="1" dirty="0">
              <a:solidFill>
                <a:srgbClr val="002060"/>
              </a:solidFill>
            </a:endParaRPr>
          </a:p>
        </p:txBody>
      </p:sp>
      <p:pic>
        <p:nvPicPr>
          <p:cNvPr id="12" name="Picture 25"/>
          <p:cNvPicPr>
            <a:picLocks noChangeAspect="1"/>
          </p:cNvPicPr>
          <p:nvPr/>
        </p:nvPicPr>
        <p:blipFill>
          <a:blip r:embed="rId3"/>
          <a:stretch/>
        </p:blipFill>
        <p:spPr bwMode="auto">
          <a:xfrm>
            <a:off x="4408032" y="2179"/>
            <a:ext cx="2900657" cy="523633"/>
          </a:xfrm>
          <a:prstGeom prst="rect">
            <a:avLst/>
          </a:prstGeom>
        </p:spPr>
      </p:pic>
      <p:pic>
        <p:nvPicPr>
          <p:cNvPr id="13" name="Picture 39"/>
          <p:cNvPicPr>
            <a:picLocks noChangeAspect="1"/>
          </p:cNvPicPr>
          <p:nvPr/>
        </p:nvPicPr>
        <p:blipFill>
          <a:blip r:embed="rId4"/>
          <a:stretch/>
        </p:blipFill>
        <p:spPr bwMode="auto">
          <a:xfrm>
            <a:off x="490439" y="1777081"/>
            <a:ext cx="1755652" cy="1728220"/>
          </a:xfrm>
          <a:prstGeom prst="rect">
            <a:avLst/>
          </a:prstGeom>
        </p:spPr>
      </p:pic>
      <p:pic>
        <p:nvPicPr>
          <p:cNvPr id="14" name="Picture 40"/>
          <p:cNvPicPr>
            <a:picLocks noChangeAspect="1"/>
          </p:cNvPicPr>
          <p:nvPr/>
        </p:nvPicPr>
        <p:blipFill>
          <a:blip r:embed="rId5"/>
          <a:stretch/>
        </p:blipFill>
        <p:spPr bwMode="auto">
          <a:xfrm>
            <a:off x="6854755" y="1797019"/>
            <a:ext cx="1682907" cy="1685995"/>
          </a:xfrm>
          <a:prstGeom prst="rect">
            <a:avLst/>
          </a:prstGeom>
        </p:spPr>
      </p:pic>
      <p:pic>
        <p:nvPicPr>
          <p:cNvPr id="15" name="Picture 42"/>
          <p:cNvPicPr>
            <a:picLocks noChangeAspect="1"/>
          </p:cNvPicPr>
          <p:nvPr/>
        </p:nvPicPr>
        <p:blipFill>
          <a:blip r:embed="rId6"/>
          <a:stretch/>
        </p:blipFill>
        <p:spPr bwMode="auto">
          <a:xfrm>
            <a:off x="4723240" y="1765813"/>
            <a:ext cx="1743460" cy="1737364"/>
          </a:xfrm>
          <a:prstGeom prst="rect">
            <a:avLst/>
          </a:prstGeom>
        </p:spPr>
      </p:pic>
      <p:pic>
        <p:nvPicPr>
          <p:cNvPr id="16" name="Picture 16"/>
          <p:cNvPicPr>
            <a:picLocks noChangeAspect="1"/>
          </p:cNvPicPr>
          <p:nvPr/>
        </p:nvPicPr>
        <p:blipFill>
          <a:blip r:embed="rId7"/>
          <a:stretch/>
        </p:blipFill>
        <p:spPr bwMode="auto">
          <a:xfrm>
            <a:off x="2622277" y="1736857"/>
            <a:ext cx="1761748" cy="1795276"/>
          </a:xfrm>
          <a:prstGeom prst="rect">
            <a:avLst/>
          </a:prstGeom>
        </p:spPr>
      </p:pic>
    </p:spTree>
    <p:extLst>
      <p:ext uri="{BB962C8B-B14F-4D97-AF65-F5344CB8AC3E}">
        <p14:creationId xmlns:p14="http://schemas.microsoft.com/office/powerpoint/2010/main" val="621904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72761" y="901006"/>
            <a:ext cx="5156688" cy="3450038"/>
          </a:xfrm>
        </p:spPr>
        <p:txBody>
          <a:bodyPr>
            <a:noAutofit/>
          </a:bodyPr>
          <a:lstStyle/>
          <a:p>
            <a:pPr>
              <a:lnSpc>
                <a:spcPct val="100000"/>
              </a:lnSpc>
            </a:pPr>
            <a:r>
              <a:rPr lang="en-US" sz="2600" dirty="0"/>
              <a:t>Human activities are causing climate change, making extreme climate events, including heat waves, heavy rainfall, and droughts, more frequent and severe</a:t>
            </a:r>
            <a:endParaRPr lang="en-US" sz="2800" dirty="0"/>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3"/>
          <a:stretch>
            <a:fillRect/>
          </a:stretch>
        </p:blipFill>
        <p:spPr>
          <a:xfrm>
            <a:off x="5547928" y="4480634"/>
            <a:ext cx="3481520" cy="590772"/>
          </a:xfrm>
          <a:prstGeom prst="rect">
            <a:avLst/>
          </a:prstGeom>
          <a:effectLst/>
        </p:spPr>
      </p:pic>
      <p:sp>
        <p:nvSpPr>
          <p:cNvPr id="21" name="Subtitle 1">
            <a:extLst>
              <a:ext uri="{FF2B5EF4-FFF2-40B4-BE49-F238E27FC236}">
                <a16:creationId xmlns:a16="http://schemas.microsoft.com/office/drawing/2014/main" id="{32DA63CD-9382-B24A-BB27-A4437681C97F}"/>
              </a:ext>
            </a:extLst>
          </p:cNvPr>
          <p:cNvSpPr txBox="1">
            <a:spLocks/>
          </p:cNvSpPr>
          <p:nvPr/>
        </p:nvSpPr>
        <p:spPr>
          <a:xfrm>
            <a:off x="1910495" y="4071178"/>
            <a:ext cx="3446207"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Yoda </a:t>
            </a:r>
            <a:r>
              <a:rPr lang="en-US" sz="600" b="1" dirty="0" err="1">
                <a:solidFill>
                  <a:schemeClr val="accent1"/>
                </a:solidFill>
                <a:latin typeface="Arial" panose="020B0604020202020204" pitchFamily="34" charset="0"/>
                <a:cs typeface="Arial" panose="020B0604020202020204" pitchFamily="34" charset="0"/>
              </a:rPr>
              <a:t>Adaman</a:t>
            </a:r>
            <a:r>
              <a:rPr lang="en-US" sz="600" b="1" dirty="0">
                <a:solidFill>
                  <a:schemeClr val="accent1"/>
                </a:solidFill>
                <a:latin typeface="Arial" panose="020B0604020202020204" pitchFamily="34" charset="0"/>
                <a:cs typeface="Arial" panose="020B0604020202020204" pitchFamily="34" charset="0"/>
              </a:rPr>
              <a:t> | </a:t>
            </a:r>
            <a:r>
              <a:rPr lang="en-US" sz="600" b="1" dirty="0" err="1">
                <a:solidFill>
                  <a:schemeClr val="accent1"/>
                </a:solidFill>
                <a:latin typeface="Arial" panose="020B0604020202020204" pitchFamily="34" charset="0"/>
                <a:cs typeface="Arial" panose="020B0604020202020204" pitchFamily="34" charset="0"/>
              </a:rPr>
              <a:t>Unsplash</a:t>
            </a:r>
            <a:r>
              <a:rPr lang="en-US" sz="600" b="1" dirty="0">
                <a:solidFill>
                  <a:schemeClr val="accent1"/>
                </a:solidFill>
                <a:latin typeface="Arial" panose="020B0604020202020204" pitchFamily="34" charset="0"/>
                <a:cs typeface="Arial" panose="020B0604020202020204" pitchFamily="34" charset="0"/>
              </a:rPr>
              <a:t>]</a:t>
            </a:r>
          </a:p>
        </p:txBody>
      </p:sp>
      <p:pic>
        <p:nvPicPr>
          <p:cNvPr id="9" name="Picture Placeholder 8">
            <a:extLst>
              <a:ext uri="{FF2B5EF4-FFF2-40B4-BE49-F238E27FC236}">
                <a16:creationId xmlns:a16="http://schemas.microsoft.com/office/drawing/2014/main" id="{69C07814-F430-4463-BA84-CAF41753014A}"/>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653"/>
          <a:stretch/>
        </p:blipFill>
        <p:spPr>
          <a:xfrm>
            <a:off x="200025" y="1154113"/>
            <a:ext cx="2941638" cy="2943225"/>
          </a:xfrm>
        </p:spPr>
      </p:pic>
    </p:spTree>
    <p:extLst>
      <p:ext uri="{BB962C8B-B14F-4D97-AF65-F5344CB8AC3E}">
        <p14:creationId xmlns:p14="http://schemas.microsoft.com/office/powerpoint/2010/main" val="217353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a:extLst>
              <a:ext uri="{FF2B5EF4-FFF2-40B4-BE49-F238E27FC236}">
                <a16:creationId xmlns:a16="http://schemas.microsoft.com/office/drawing/2014/main" id="{53B5F83C-D463-2A99-E378-1DB9D7FA959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64623" y="1323101"/>
            <a:ext cx="2938026" cy="3872255"/>
          </a:xfrm>
          <a:prstGeom prst="rect">
            <a:avLst/>
          </a:prstGeom>
        </p:spPr>
      </p:pic>
      <p:sp>
        <p:nvSpPr>
          <p:cNvPr id="2" name="Rectangle 1">
            <a:extLst>
              <a:ext uri="{FF2B5EF4-FFF2-40B4-BE49-F238E27FC236}">
                <a16:creationId xmlns:a16="http://schemas.microsoft.com/office/drawing/2014/main" id="{09A5B524-AE7F-5443-BC89-BEA68CF01CDD}"/>
              </a:ext>
            </a:extLst>
          </p:cNvPr>
          <p:cNvSpPr/>
          <p:nvPr/>
        </p:nvSpPr>
        <p:spPr bwMode="auto">
          <a:xfrm>
            <a:off x="6758783" y="4659982"/>
            <a:ext cx="252028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solidFill>
              </a:rPr>
              <a:t>Forster et al. 2026</a:t>
            </a:r>
          </a:p>
        </p:txBody>
      </p:sp>
      <p:sp>
        <p:nvSpPr>
          <p:cNvPr id="37" name="Rectangle 36">
            <a:extLst>
              <a:ext uri="{FF2B5EF4-FFF2-40B4-BE49-F238E27FC236}">
                <a16:creationId xmlns:a16="http://schemas.microsoft.com/office/drawing/2014/main" id="{8CBFD9D3-ADD5-E643-A5D3-1939DCDD42E1}"/>
              </a:ext>
            </a:extLst>
          </p:cNvPr>
          <p:cNvSpPr/>
          <p:nvPr/>
        </p:nvSpPr>
        <p:spPr bwMode="auto">
          <a:xfrm>
            <a:off x="6594279" y="1203598"/>
            <a:ext cx="180020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5648DA69-1CE4-BE45-B005-268D206EC932}"/>
              </a:ext>
            </a:extLst>
          </p:cNvPr>
          <p:cNvSpPr/>
          <p:nvPr/>
        </p:nvSpPr>
        <p:spPr bwMode="auto">
          <a:xfrm>
            <a:off x="1767190" y="4179115"/>
            <a:ext cx="1146773"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a:solidFill>
                  <a:schemeClr val="bg1">
                    <a:lumMod val="65000"/>
                  </a:schemeClr>
                </a:solidFill>
              </a:rPr>
              <a:t>Observed</a:t>
            </a:r>
            <a:endParaRPr lang="fr-FR" sz="1400" b="1" dirty="0">
              <a:solidFill>
                <a:schemeClr val="bg1">
                  <a:lumMod val="65000"/>
                </a:schemeClr>
              </a:solidFill>
            </a:endParaRPr>
          </a:p>
          <a:p>
            <a:pPr algn="ctr"/>
            <a:r>
              <a:rPr lang="fr-FR" sz="1400" b="1" dirty="0" err="1">
                <a:solidFill>
                  <a:schemeClr val="bg1">
                    <a:lumMod val="65000"/>
                  </a:schemeClr>
                </a:solidFill>
              </a:rPr>
              <a:t>Warming</a:t>
            </a:r>
            <a:br>
              <a:rPr lang="fr-FR" sz="1400" b="1" dirty="0">
                <a:solidFill>
                  <a:schemeClr val="bg1">
                    <a:lumMod val="65000"/>
                  </a:schemeClr>
                </a:solidFill>
              </a:rPr>
            </a:br>
            <a:r>
              <a:rPr lang="fr-FR" sz="1400" b="1" dirty="0">
                <a:solidFill>
                  <a:schemeClr val="bg1">
                    <a:lumMod val="65000"/>
                  </a:schemeClr>
                </a:solidFill>
              </a:rPr>
              <a:t>1.36</a:t>
            </a:r>
          </a:p>
        </p:txBody>
      </p:sp>
      <p:sp>
        <p:nvSpPr>
          <p:cNvPr id="25" name="ZoneTexte 24">
            <a:extLst>
              <a:ext uri="{FF2B5EF4-FFF2-40B4-BE49-F238E27FC236}">
                <a16:creationId xmlns:a16="http://schemas.microsoft.com/office/drawing/2014/main" id="{FA226183-D08D-B64F-B044-188481E16A89}"/>
              </a:ext>
            </a:extLst>
          </p:cNvPr>
          <p:cNvSpPr txBox="1"/>
          <p:nvPr/>
        </p:nvSpPr>
        <p:spPr bwMode="auto">
          <a:xfrm>
            <a:off x="4569916" y="2485159"/>
            <a:ext cx="1618708" cy="738664"/>
          </a:xfrm>
          <a:prstGeom prst="rect">
            <a:avLst/>
          </a:prstGeom>
          <a:noFill/>
        </p:spPr>
        <p:txBody>
          <a:bodyPr wrap="square" rtlCol="0">
            <a:spAutoFit/>
          </a:bodyPr>
          <a:lstStyle/>
          <a:p>
            <a:pPr algn="ctr"/>
            <a:r>
              <a:rPr lang="fr-FR" sz="1400" dirty="0" err="1">
                <a:solidFill>
                  <a:srgbClr val="FF0000"/>
                </a:solidFill>
              </a:rPr>
              <a:t>Greenhouse</a:t>
            </a:r>
            <a:r>
              <a:rPr lang="fr-FR" sz="1400" dirty="0">
                <a:solidFill>
                  <a:srgbClr val="FF0000"/>
                </a:solidFill>
              </a:rPr>
              <a:t> </a:t>
            </a:r>
            <a:r>
              <a:rPr lang="fr-FR" sz="1400" dirty="0" err="1">
                <a:solidFill>
                  <a:srgbClr val="FF0000"/>
                </a:solidFill>
              </a:rPr>
              <a:t>gas</a:t>
            </a:r>
            <a:r>
              <a:rPr lang="fr-FR" sz="1400" dirty="0">
                <a:solidFill>
                  <a:srgbClr val="FF0000"/>
                </a:solidFill>
              </a:rPr>
              <a:t> </a:t>
            </a:r>
            <a:r>
              <a:rPr lang="fr-FR" sz="1400" dirty="0" err="1">
                <a:solidFill>
                  <a:srgbClr val="FF0000"/>
                </a:solidFill>
              </a:rPr>
              <a:t>warming</a:t>
            </a:r>
            <a:endParaRPr lang="fr-FR" sz="1400" dirty="0">
              <a:solidFill>
                <a:srgbClr val="FF0000"/>
              </a:solidFill>
            </a:endParaRPr>
          </a:p>
          <a:p>
            <a:pPr algn="ctr"/>
            <a:endParaRPr lang="fr-FR" sz="1400" dirty="0">
              <a:solidFill>
                <a:srgbClr val="FF0000"/>
              </a:solidFill>
            </a:endParaRPr>
          </a:p>
        </p:txBody>
      </p:sp>
      <p:sp>
        <p:nvSpPr>
          <p:cNvPr id="26" name="ZoneTexte 25">
            <a:extLst>
              <a:ext uri="{FF2B5EF4-FFF2-40B4-BE49-F238E27FC236}">
                <a16:creationId xmlns:a16="http://schemas.microsoft.com/office/drawing/2014/main" id="{A7725B85-427B-AB42-8131-BAAC7FEFB4CA}"/>
              </a:ext>
            </a:extLst>
          </p:cNvPr>
          <p:cNvSpPr txBox="1"/>
          <p:nvPr/>
        </p:nvSpPr>
        <p:spPr bwMode="auto">
          <a:xfrm>
            <a:off x="4512915" y="3381503"/>
            <a:ext cx="1618708" cy="307777"/>
          </a:xfrm>
          <a:prstGeom prst="rect">
            <a:avLst/>
          </a:prstGeom>
          <a:noFill/>
        </p:spPr>
        <p:txBody>
          <a:bodyPr wrap="square" rtlCol="0">
            <a:spAutoFit/>
          </a:bodyPr>
          <a:lstStyle/>
          <a:p>
            <a:r>
              <a:rPr lang="fr-FR" sz="1400" dirty="0" err="1">
                <a:solidFill>
                  <a:schemeClr val="accent1"/>
                </a:solidFill>
              </a:rPr>
              <a:t>Aerosol</a:t>
            </a:r>
            <a:r>
              <a:rPr lang="fr-FR" sz="1400" dirty="0">
                <a:solidFill>
                  <a:schemeClr val="accent1"/>
                </a:solidFill>
              </a:rPr>
              <a:t> </a:t>
            </a:r>
            <a:r>
              <a:rPr lang="fr-FR" sz="1400" dirty="0" err="1">
                <a:solidFill>
                  <a:schemeClr val="accent1"/>
                </a:solidFill>
              </a:rPr>
              <a:t>cooling</a:t>
            </a:r>
            <a:endParaRPr lang="fr-FR" sz="1400" dirty="0">
              <a:solidFill>
                <a:schemeClr val="accent1"/>
              </a:solidFill>
            </a:endParaRPr>
          </a:p>
        </p:txBody>
      </p:sp>
      <p:sp>
        <p:nvSpPr>
          <p:cNvPr id="27" name="Accolade ouvrante 26">
            <a:extLst>
              <a:ext uri="{FF2B5EF4-FFF2-40B4-BE49-F238E27FC236}">
                <a16:creationId xmlns:a16="http://schemas.microsoft.com/office/drawing/2014/main" id="{CCE3FCE0-2148-5B4D-9DED-7125471AA5BD}"/>
              </a:ext>
            </a:extLst>
          </p:cNvPr>
          <p:cNvSpPr/>
          <p:nvPr/>
        </p:nvSpPr>
        <p:spPr bwMode="auto">
          <a:xfrm rot="5400000">
            <a:off x="5171877" y="1451300"/>
            <a:ext cx="243422" cy="1834732"/>
          </a:xfrm>
          <a:prstGeom prst="leftBrac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Rectangle 27">
            <a:extLst>
              <a:ext uri="{FF2B5EF4-FFF2-40B4-BE49-F238E27FC236}">
                <a16:creationId xmlns:a16="http://schemas.microsoft.com/office/drawing/2014/main" id="{487614DD-FB67-1849-B145-932476FC3426}"/>
              </a:ext>
            </a:extLst>
          </p:cNvPr>
          <p:cNvSpPr/>
          <p:nvPr/>
        </p:nvSpPr>
        <p:spPr bwMode="auto">
          <a:xfrm>
            <a:off x="4357812" y="1761788"/>
            <a:ext cx="158234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a:solidFill>
                  <a:srgbClr val="FF0000"/>
                </a:solidFill>
              </a:rPr>
              <a:t>Human</a:t>
            </a:r>
            <a:r>
              <a:rPr lang="fr-FR" sz="1400" b="1" dirty="0">
                <a:solidFill>
                  <a:srgbClr val="FF0000"/>
                </a:solidFill>
              </a:rPr>
              <a:t> Influence</a:t>
            </a:r>
          </a:p>
        </p:txBody>
      </p:sp>
      <p:sp>
        <p:nvSpPr>
          <p:cNvPr id="29" name="Rectangle 28">
            <a:extLst>
              <a:ext uri="{FF2B5EF4-FFF2-40B4-BE49-F238E27FC236}">
                <a16:creationId xmlns:a16="http://schemas.microsoft.com/office/drawing/2014/main" id="{09115825-637F-BF46-A337-C060E58645DB}"/>
              </a:ext>
            </a:extLst>
          </p:cNvPr>
          <p:cNvSpPr/>
          <p:nvPr/>
        </p:nvSpPr>
        <p:spPr bwMode="auto">
          <a:xfrm>
            <a:off x="5940152" y="1258661"/>
            <a:ext cx="1064292" cy="448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2F7C091E-F076-F541-8222-7722D580A270}"/>
              </a:ext>
            </a:extLst>
          </p:cNvPr>
          <p:cNvSpPr/>
          <p:nvPr/>
        </p:nvSpPr>
        <p:spPr bwMode="auto">
          <a:xfrm>
            <a:off x="5652120" y="4515966"/>
            <a:ext cx="11173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07C53C44-603C-C94E-8333-3F3CBCB5A24F}"/>
              </a:ext>
            </a:extLst>
          </p:cNvPr>
          <p:cNvCxnSpPr>
            <a:cxnSpLocks/>
          </p:cNvCxnSpPr>
          <p:nvPr/>
        </p:nvCxnSpPr>
        <p:spPr bwMode="auto">
          <a:xfrm flipH="1">
            <a:off x="3652096" y="2733896"/>
            <a:ext cx="860819" cy="0"/>
          </a:xfrm>
          <a:prstGeom prst="straightConnector1">
            <a:avLst/>
          </a:prstGeom>
          <a:ln w="3175">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4EA0ACBC-A25B-D44D-A74E-144F9F318A7B}"/>
              </a:ext>
            </a:extLst>
          </p:cNvPr>
          <p:cNvCxnSpPr>
            <a:cxnSpLocks/>
          </p:cNvCxnSpPr>
          <p:nvPr/>
        </p:nvCxnSpPr>
        <p:spPr bwMode="auto">
          <a:xfrm flipH="1">
            <a:off x="3894951" y="3535391"/>
            <a:ext cx="584289" cy="0"/>
          </a:xfrm>
          <a:prstGeom prst="straightConnector1">
            <a:avLst/>
          </a:prstGeom>
          <a:ln w="3175">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5" name="TextBox 6">
            <a:extLst>
              <a:ext uri="{FF2B5EF4-FFF2-40B4-BE49-F238E27FC236}">
                <a16:creationId xmlns:a16="http://schemas.microsoft.com/office/drawing/2014/main" id="{49A6DEB3-399A-4342-8F44-8FAA64EA8EB3}"/>
              </a:ext>
            </a:extLst>
          </p:cNvPr>
          <p:cNvSpPr txBox="1"/>
          <p:nvPr/>
        </p:nvSpPr>
        <p:spPr>
          <a:xfrm>
            <a:off x="812266" y="645291"/>
            <a:ext cx="7276228" cy="646331"/>
          </a:xfrm>
          <a:prstGeom prst="rect">
            <a:avLst/>
          </a:prstGeom>
          <a:noFill/>
        </p:spPr>
        <p:txBody>
          <a:bodyPr wrap="square" rtlCol="0">
            <a:spAutoFit/>
          </a:bodyPr>
          <a:lstStyle/>
          <a:p>
            <a:r>
              <a:rPr lang="en-US" b="1" dirty="0"/>
              <a:t>Observed warming is driven by emissions from human activities, with greenhouse gas warming partly masked by aerosol cooling</a:t>
            </a:r>
            <a:endParaRPr lang="fr-FR" b="1" dirty="0"/>
          </a:p>
        </p:txBody>
      </p:sp>
      <p:sp>
        <p:nvSpPr>
          <p:cNvPr id="7" name="Rectangle 6">
            <a:extLst>
              <a:ext uri="{FF2B5EF4-FFF2-40B4-BE49-F238E27FC236}">
                <a16:creationId xmlns:a16="http://schemas.microsoft.com/office/drawing/2014/main" id="{F66D4E82-5B20-A81B-9549-A8281448E2C6}"/>
              </a:ext>
            </a:extLst>
          </p:cNvPr>
          <p:cNvSpPr/>
          <p:nvPr/>
        </p:nvSpPr>
        <p:spPr>
          <a:xfrm>
            <a:off x="3894171" y="1419620"/>
            <a:ext cx="657213" cy="216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26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4646295" y="696499"/>
            <a:ext cx="1594485" cy="212186"/>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7" name="Up Arrow 7"/>
          <p:cNvSpPr/>
          <p:nvPr/>
        </p:nvSpPr>
        <p:spPr bwMode="auto">
          <a:xfrm>
            <a:off x="7323826" y="2463165"/>
            <a:ext cx="282839" cy="771525"/>
          </a:xfrm>
          <a:prstGeom prst="upArrow">
            <a:avLst>
              <a:gd name="adj1" fmla="val 33835"/>
              <a:gd name="adj2" fmla="val 78288"/>
            </a:avLst>
          </a:prstGeom>
          <a:solidFill>
            <a:srgbClr val="D38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8" name="Up Arrow 8"/>
          <p:cNvSpPr/>
          <p:nvPr/>
        </p:nvSpPr>
        <p:spPr bwMode="auto">
          <a:xfrm flipV="1">
            <a:off x="7323826" y="3387089"/>
            <a:ext cx="282839" cy="771525"/>
          </a:xfrm>
          <a:prstGeom prst="upArrow">
            <a:avLst>
              <a:gd name="adj1" fmla="val 33835"/>
              <a:gd name="adj2" fmla="val 78288"/>
            </a:avLst>
          </a:prstGeom>
          <a:solidFill>
            <a:srgbClr val="82BF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3" name="TextBox 6">
            <a:extLst>
              <a:ext uri="{FF2B5EF4-FFF2-40B4-BE49-F238E27FC236}">
                <a16:creationId xmlns:a16="http://schemas.microsoft.com/office/drawing/2014/main" id="{A47DCDC9-695C-5D43-BE1D-4B196BA34AD9}"/>
              </a:ext>
            </a:extLst>
          </p:cNvPr>
          <p:cNvSpPr>
            <a:spLocks/>
          </p:cNvSpPr>
          <p:nvPr/>
        </p:nvSpPr>
        <p:spPr bwMode="auto">
          <a:xfrm>
            <a:off x="224" y="877712"/>
            <a:ext cx="2984967" cy="4062651"/>
          </a:xfrm>
          <a:prstGeom prst="rect">
            <a:avLst/>
          </a:prstGeom>
          <a:noFill/>
        </p:spPr>
        <p:txBody>
          <a:bodyPr wrap="square" rtlCol="0">
            <a:spAutoFit/>
          </a:bodyPr>
          <a:lstStyle/>
          <a:p>
            <a:pPr lvl="0">
              <a:defRPr/>
            </a:pPr>
            <a:r>
              <a:rPr lang="en-US" sz="1600" b="1" dirty="0"/>
              <a:t>CO</a:t>
            </a:r>
            <a:r>
              <a:rPr lang="en-US" sz="1600" b="1" baseline="-25000" dirty="0"/>
              <a:t>2</a:t>
            </a:r>
            <a:r>
              <a:rPr lang="en-US" sz="1600" b="1" dirty="0"/>
              <a:t> : </a:t>
            </a:r>
          </a:p>
          <a:p>
            <a:pPr lvl="0">
              <a:defRPr/>
            </a:pPr>
            <a:r>
              <a:rPr lang="en-US" sz="1400" dirty="0"/>
              <a:t>Fossil fuel (80-90%)</a:t>
            </a:r>
          </a:p>
          <a:p>
            <a:pPr lvl="0">
              <a:defRPr/>
            </a:pPr>
            <a:r>
              <a:rPr lang="en-US" sz="1400" dirty="0" err="1"/>
              <a:t>Landuse</a:t>
            </a:r>
            <a:r>
              <a:rPr lang="en-US" sz="1400" dirty="0"/>
              <a:t> change</a:t>
            </a:r>
          </a:p>
          <a:p>
            <a:pPr lvl="0">
              <a:defRPr/>
            </a:pPr>
            <a:endParaRPr lang="en-US" sz="1400" dirty="0"/>
          </a:p>
          <a:p>
            <a:pPr lvl="0">
              <a:defRPr/>
            </a:pPr>
            <a:r>
              <a:rPr lang="en-US" sz="1400" dirty="0"/>
              <a:t>56% of the CO</a:t>
            </a:r>
            <a:r>
              <a:rPr lang="en-US" sz="1400" baseline="-25000" dirty="0"/>
              <a:t>2</a:t>
            </a:r>
            <a:r>
              <a:rPr lang="en-US" sz="1400" dirty="0"/>
              <a:t> emissions absorbed by ocean (acidification), </a:t>
            </a:r>
          </a:p>
          <a:p>
            <a:pPr lvl="0">
              <a:defRPr/>
            </a:pPr>
            <a:r>
              <a:rPr lang="en-US" sz="1400" dirty="0"/>
              <a:t>vegetation and soils</a:t>
            </a:r>
          </a:p>
          <a:p>
            <a:pPr lvl="0">
              <a:defRPr/>
            </a:pPr>
            <a:endParaRPr lang="en-US" sz="1400" dirty="0"/>
          </a:p>
          <a:p>
            <a:pPr lvl="0">
              <a:defRPr/>
            </a:pPr>
            <a:r>
              <a:rPr lang="en-US" sz="1400" dirty="0"/>
              <a:t>Cumulative effect, dominant forcing</a:t>
            </a:r>
          </a:p>
          <a:p>
            <a:pPr lvl="0">
              <a:defRPr/>
            </a:pPr>
            <a:endParaRPr lang="en-US" sz="1400" b="1" u="sng" dirty="0"/>
          </a:p>
          <a:p>
            <a:pPr lvl="0">
              <a:defRPr/>
            </a:pPr>
            <a:endParaRPr lang="en-US" sz="1600" b="1" dirty="0"/>
          </a:p>
          <a:p>
            <a:pPr lvl="0">
              <a:defRPr/>
            </a:pPr>
            <a:r>
              <a:rPr lang="en-US" sz="1600" b="1" dirty="0"/>
              <a:t>CH</a:t>
            </a:r>
            <a:r>
              <a:rPr lang="en-US" sz="1600" b="1" baseline="-25000" dirty="0"/>
              <a:t>4</a:t>
            </a:r>
            <a:r>
              <a:rPr lang="en-US" sz="1600" b="1" dirty="0"/>
              <a:t> : </a:t>
            </a:r>
          </a:p>
          <a:p>
            <a:pPr lvl="0">
              <a:defRPr/>
            </a:pPr>
            <a:r>
              <a:rPr lang="en-US" sz="1400" dirty="0"/>
              <a:t>Fossil fuel</a:t>
            </a:r>
          </a:p>
          <a:p>
            <a:pPr lvl="0">
              <a:defRPr/>
            </a:pPr>
            <a:r>
              <a:rPr lang="en-US" sz="1400" dirty="0"/>
              <a:t>Agriculture (cattle)</a:t>
            </a:r>
          </a:p>
          <a:p>
            <a:pPr lvl="0">
              <a:defRPr/>
            </a:pPr>
            <a:endParaRPr lang="en-US" sz="1400" dirty="0"/>
          </a:p>
          <a:p>
            <a:pPr lvl="0">
              <a:defRPr/>
            </a:pPr>
            <a:r>
              <a:rPr lang="en-US" sz="1400" dirty="0"/>
              <a:t>Short lifetime (10 years)</a:t>
            </a:r>
          </a:p>
          <a:p>
            <a:pPr lvl="0">
              <a:defRPr/>
            </a:pPr>
            <a:r>
              <a:rPr lang="en-US" sz="1400" dirty="0"/>
              <a:t>Affect air quality (ozone production)</a:t>
            </a:r>
          </a:p>
          <a:p>
            <a:pPr lvl="0">
              <a:defRPr/>
            </a:pPr>
            <a:endParaRPr lang="en-US" sz="1400" dirty="0"/>
          </a:p>
        </p:txBody>
      </p:sp>
      <p:sp>
        <p:nvSpPr>
          <p:cNvPr id="14" name="TextBox 9">
            <a:extLst>
              <a:ext uri="{FF2B5EF4-FFF2-40B4-BE49-F238E27FC236}">
                <a16:creationId xmlns:a16="http://schemas.microsoft.com/office/drawing/2014/main" id="{2F9EFDF4-21D3-DE4C-BF70-7DEC8F7A4D7A}"/>
              </a:ext>
            </a:extLst>
          </p:cNvPr>
          <p:cNvSpPr>
            <a:spLocks/>
          </p:cNvSpPr>
          <p:nvPr/>
        </p:nvSpPr>
        <p:spPr bwMode="auto">
          <a:xfrm>
            <a:off x="7509510" y="3003113"/>
            <a:ext cx="1526986" cy="307777"/>
          </a:xfrm>
          <a:prstGeom prst="rect">
            <a:avLst/>
          </a:prstGeom>
          <a:noFill/>
        </p:spPr>
        <p:txBody>
          <a:bodyPr wrap="square" rtlCol="0">
            <a:spAutoFit/>
          </a:bodyPr>
          <a:lstStyle/>
          <a:p>
            <a:pPr marL="0" marR="0" lvl="0" indent="0" algn="l" defTabSz="457133">
              <a:lnSpc>
                <a:spcPct val="100000"/>
              </a:lnSpc>
              <a:spcBef>
                <a:spcPts val="0"/>
              </a:spcBef>
              <a:spcAft>
                <a:spcPts val="0"/>
              </a:spcAft>
              <a:buClrTx/>
              <a:buSzTx/>
              <a:buFontTx/>
              <a:buNone/>
              <a:defRPr/>
            </a:pPr>
            <a:r>
              <a:rPr lang="en-US" sz="1400" b="0" i="0" u="none" strike="noStrike" cap="none" spc="0" dirty="0">
                <a:ln>
                  <a:noFill/>
                </a:ln>
                <a:solidFill>
                  <a:srgbClr val="D3837A"/>
                </a:solidFill>
                <a:latin typeface="Arial"/>
                <a:ea typeface="+mn-ea"/>
                <a:cs typeface="+mn-cs"/>
              </a:rPr>
              <a:t>warming</a:t>
            </a:r>
            <a:endParaRPr lang="fr-FR" sz="1400" b="0" i="0" u="none" strike="noStrike" cap="none" spc="0" dirty="0">
              <a:ln>
                <a:noFill/>
              </a:ln>
              <a:solidFill>
                <a:srgbClr val="D3837A"/>
              </a:solidFill>
              <a:latin typeface="Arial"/>
              <a:ea typeface="+mn-ea"/>
              <a:cs typeface="+mn-cs"/>
            </a:endParaRPr>
          </a:p>
        </p:txBody>
      </p:sp>
      <p:sp>
        <p:nvSpPr>
          <p:cNvPr id="15" name="TextBox 10">
            <a:extLst>
              <a:ext uri="{FF2B5EF4-FFF2-40B4-BE49-F238E27FC236}">
                <a16:creationId xmlns:a16="http://schemas.microsoft.com/office/drawing/2014/main" id="{E5B267E2-9C2C-934A-B888-33E2BF40D564}"/>
              </a:ext>
            </a:extLst>
          </p:cNvPr>
          <p:cNvSpPr>
            <a:spLocks/>
          </p:cNvSpPr>
          <p:nvPr/>
        </p:nvSpPr>
        <p:spPr bwMode="auto">
          <a:xfrm>
            <a:off x="7509510" y="3283089"/>
            <a:ext cx="1634490" cy="307777"/>
          </a:xfrm>
          <a:prstGeom prst="rect">
            <a:avLst/>
          </a:prstGeom>
          <a:noFill/>
        </p:spPr>
        <p:txBody>
          <a:bodyPr wrap="square" rtlCol="0">
            <a:spAutoFit/>
          </a:bodyPr>
          <a:lstStyle/>
          <a:p>
            <a:pPr marL="0" marR="0" lvl="0" indent="0" algn="l" defTabSz="457133">
              <a:lnSpc>
                <a:spcPct val="100000"/>
              </a:lnSpc>
              <a:spcBef>
                <a:spcPts val="0"/>
              </a:spcBef>
              <a:spcAft>
                <a:spcPts val="0"/>
              </a:spcAft>
              <a:buClrTx/>
              <a:buSzTx/>
              <a:buFontTx/>
              <a:buNone/>
              <a:defRPr/>
            </a:pPr>
            <a:r>
              <a:rPr lang="en-US" sz="1400" b="0" i="0" u="none" strike="noStrike" cap="none" spc="0" dirty="0">
                <a:ln>
                  <a:noFill/>
                </a:ln>
                <a:solidFill>
                  <a:srgbClr val="82BFD8"/>
                </a:solidFill>
                <a:latin typeface="Arial"/>
                <a:ea typeface="+mn-ea"/>
                <a:cs typeface="+mn-cs"/>
              </a:rPr>
              <a:t>cooling</a:t>
            </a:r>
            <a:endParaRPr lang="fr-FR" sz="1400" b="0" i="0" u="none" strike="noStrike" cap="none" spc="0" dirty="0">
              <a:ln>
                <a:noFill/>
              </a:ln>
              <a:solidFill>
                <a:srgbClr val="82BFD8"/>
              </a:solidFill>
              <a:latin typeface="Arial"/>
              <a:ea typeface="+mn-ea"/>
              <a:cs typeface="+mn-cs"/>
            </a:endParaRPr>
          </a:p>
        </p:txBody>
      </p:sp>
      <p:pic>
        <p:nvPicPr>
          <p:cNvPr id="12" name="Picture 3">
            <a:extLst>
              <a:ext uri="{FF2B5EF4-FFF2-40B4-BE49-F238E27FC236}">
                <a16:creationId xmlns:a16="http://schemas.microsoft.com/office/drawing/2014/main" id="{026302AC-273C-294E-8271-E316893EB643}"/>
              </a:ext>
            </a:extLst>
          </p:cNvPr>
          <p:cNvPicPr>
            <a:picLocks noChangeAspect="1"/>
          </p:cNvPicPr>
          <p:nvPr/>
        </p:nvPicPr>
        <p:blipFill rotWithShape="1">
          <a:blip r:embed="rId3">
            <a:extLst>
              <a:ext uri="{28A0092B-C50C-407E-A947-70E740481C1C}">
                <a14:useLocalDpi xmlns:a14="http://schemas.microsoft.com/office/drawing/2010/main"/>
              </a:ext>
            </a:extLst>
          </a:blip>
          <a:srcRect t="11555"/>
          <a:stretch/>
        </p:blipFill>
        <p:spPr>
          <a:xfrm>
            <a:off x="3078033" y="699612"/>
            <a:ext cx="3882707" cy="4481557"/>
          </a:xfrm>
          <a:prstGeom prst="rect">
            <a:avLst/>
          </a:prstGeom>
        </p:spPr>
      </p:pic>
      <p:sp>
        <p:nvSpPr>
          <p:cNvPr id="2" name="ZoneTexte 1">
            <a:extLst>
              <a:ext uri="{FF2B5EF4-FFF2-40B4-BE49-F238E27FC236}">
                <a16:creationId xmlns:a16="http://schemas.microsoft.com/office/drawing/2014/main" id="{32F12365-D866-4A42-9B63-8C5B06F38F64}"/>
              </a:ext>
            </a:extLst>
          </p:cNvPr>
          <p:cNvSpPr txBox="1"/>
          <p:nvPr/>
        </p:nvSpPr>
        <p:spPr>
          <a:xfrm>
            <a:off x="3231231" y="1061214"/>
            <a:ext cx="521297" cy="307777"/>
          </a:xfrm>
          <a:prstGeom prst="rect">
            <a:avLst/>
          </a:prstGeom>
          <a:noFill/>
        </p:spPr>
        <p:txBody>
          <a:bodyPr wrap="none" rtlCol="0">
            <a:spAutoFit/>
          </a:bodyPr>
          <a:lstStyle/>
          <a:p>
            <a:pPr algn="ctr"/>
            <a:r>
              <a:rPr lang="fr-FR" sz="1400" dirty="0"/>
              <a:t>CO</a:t>
            </a:r>
            <a:r>
              <a:rPr lang="fr-FR" sz="1400" baseline="-25000" dirty="0"/>
              <a:t>2</a:t>
            </a:r>
          </a:p>
        </p:txBody>
      </p:sp>
      <p:sp>
        <p:nvSpPr>
          <p:cNvPr id="16" name="ZoneTexte 15">
            <a:extLst>
              <a:ext uri="{FF2B5EF4-FFF2-40B4-BE49-F238E27FC236}">
                <a16:creationId xmlns:a16="http://schemas.microsoft.com/office/drawing/2014/main" id="{437F2035-28BD-2C4D-BCD9-34F3817D8774}"/>
              </a:ext>
            </a:extLst>
          </p:cNvPr>
          <p:cNvSpPr txBox="1"/>
          <p:nvPr/>
        </p:nvSpPr>
        <p:spPr bwMode="auto">
          <a:xfrm>
            <a:off x="3496688" y="1207373"/>
            <a:ext cx="511679" cy="523220"/>
          </a:xfrm>
          <a:prstGeom prst="rect">
            <a:avLst/>
          </a:prstGeom>
          <a:noFill/>
        </p:spPr>
        <p:txBody>
          <a:bodyPr wrap="none" rtlCol="0">
            <a:spAutoFit/>
          </a:bodyPr>
          <a:lstStyle/>
          <a:p>
            <a:pPr algn="ctr"/>
            <a:r>
              <a:rPr lang="fr-FR" sz="1400" dirty="0"/>
              <a:t> </a:t>
            </a:r>
          </a:p>
          <a:p>
            <a:pPr algn="ctr"/>
            <a:r>
              <a:rPr lang="fr-FR" sz="1400" dirty="0"/>
              <a:t>CH</a:t>
            </a:r>
            <a:r>
              <a:rPr lang="fr-FR" sz="1400" baseline="-25000" dirty="0"/>
              <a:t>4</a:t>
            </a:r>
          </a:p>
        </p:txBody>
      </p:sp>
      <p:sp>
        <p:nvSpPr>
          <p:cNvPr id="3" name="ZoneTexte 2">
            <a:extLst>
              <a:ext uri="{FF2B5EF4-FFF2-40B4-BE49-F238E27FC236}">
                <a16:creationId xmlns:a16="http://schemas.microsoft.com/office/drawing/2014/main" id="{BAB154F0-DAF1-FB2C-076D-BFC6DBBBB425}"/>
              </a:ext>
            </a:extLst>
          </p:cNvPr>
          <p:cNvSpPr txBox="1"/>
          <p:nvPr/>
        </p:nvSpPr>
        <p:spPr>
          <a:xfrm>
            <a:off x="8135167" y="4881890"/>
            <a:ext cx="1008609" cy="261610"/>
          </a:xfrm>
          <a:prstGeom prst="rect">
            <a:avLst/>
          </a:prstGeom>
          <a:noFill/>
        </p:spPr>
        <p:txBody>
          <a:bodyPr wrap="none" rtlCol="0">
            <a:spAutoFit/>
          </a:bodyPr>
          <a:lstStyle/>
          <a:p>
            <a:r>
              <a:rPr lang="fr-FR" sz="1100" dirty="0"/>
              <a:t>Figure SPM2</a:t>
            </a:r>
          </a:p>
        </p:txBody>
      </p:sp>
    </p:spTree>
    <p:extLst>
      <p:ext uri="{BB962C8B-B14F-4D97-AF65-F5344CB8AC3E}">
        <p14:creationId xmlns:p14="http://schemas.microsoft.com/office/powerpoint/2010/main" val="793288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632"/>
        <p:cNvGrpSpPr/>
        <p:nvPr/>
      </p:nvGrpSpPr>
      <p:grpSpPr>
        <a:xfrm>
          <a:off x="0" y="0"/>
          <a:ext cx="0" cy="0"/>
          <a:chOff x="0" y="0"/>
          <a:chExt cx="0" cy="0"/>
        </a:xfrm>
      </p:grpSpPr>
      <p:sp>
        <p:nvSpPr>
          <p:cNvPr id="637" name="Google Shape;637;gfb5254922d_3_144"/>
          <p:cNvSpPr txBox="1"/>
          <p:nvPr/>
        </p:nvSpPr>
        <p:spPr>
          <a:xfrm>
            <a:off x="5687209" y="4758205"/>
            <a:ext cx="34173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dirty="0">
                <a:solidFill>
                  <a:srgbClr val="7F7F7F"/>
                </a:solidFill>
              </a:rPr>
              <a:t>Adapted from Figure FAQ2.2</a:t>
            </a:r>
            <a:endParaRPr sz="1200" i="1" dirty="0">
              <a:solidFill>
                <a:srgbClr val="7F7F7F"/>
              </a:solidFill>
            </a:endParaRPr>
          </a:p>
        </p:txBody>
      </p:sp>
      <p:pic>
        <p:nvPicPr>
          <p:cNvPr id="7" name="Google Shape;635;gfb5254922d_3_144">
            <a:extLst>
              <a:ext uri="{FF2B5EF4-FFF2-40B4-BE49-F238E27FC236}">
                <a16:creationId xmlns:a16="http://schemas.microsoft.com/office/drawing/2014/main" id="{BFD98737-4BCD-3744-B527-B5E5C23ACD7C}"/>
              </a:ext>
            </a:extLst>
          </p:cNvPr>
          <p:cNvPicPr preferRelativeResize="0"/>
          <p:nvPr/>
        </p:nvPicPr>
        <p:blipFill>
          <a:blip r:embed="rId3">
            <a:alphaModFix/>
          </a:blip>
          <a:stretch>
            <a:fillRect/>
          </a:stretch>
        </p:blipFill>
        <p:spPr>
          <a:xfrm>
            <a:off x="3372441" y="599825"/>
            <a:ext cx="4629536" cy="4527680"/>
          </a:xfrm>
          <a:prstGeom prst="rect">
            <a:avLst/>
          </a:prstGeom>
          <a:noFill/>
          <a:ln>
            <a:noFill/>
          </a:ln>
        </p:spPr>
      </p:pic>
      <p:sp>
        <p:nvSpPr>
          <p:cNvPr id="634" name="Google Shape;634;gfb5254922d_3_144"/>
          <p:cNvSpPr txBox="1">
            <a:spLocks noGrp="1"/>
          </p:cNvSpPr>
          <p:nvPr>
            <p:ph type="ctrTitle"/>
          </p:nvPr>
        </p:nvSpPr>
        <p:spPr>
          <a:xfrm>
            <a:off x="860275" y="2570875"/>
            <a:ext cx="3573622" cy="1972800"/>
          </a:xfrm>
          <a:prstGeom prst="rect">
            <a:avLst/>
          </a:prstGeom>
          <a:noFill/>
          <a:ln>
            <a:noFill/>
          </a:ln>
        </p:spPr>
        <p:txBody>
          <a:bodyPr spcFirstLastPara="1" wrap="square" lIns="0" tIns="182875" rIns="182875" bIns="182875" anchor="ctr" anchorCtr="0">
            <a:noAutofit/>
          </a:bodyPr>
          <a:lstStyle/>
          <a:p>
            <a:pPr marL="0" lvl="0" indent="0" algn="l" rtl="0">
              <a:lnSpc>
                <a:spcPct val="140625"/>
              </a:lnSpc>
              <a:spcBef>
                <a:spcPts val="0"/>
              </a:spcBef>
              <a:spcAft>
                <a:spcPts val="0"/>
              </a:spcAft>
              <a:buClr>
                <a:srgbClr val="002060"/>
              </a:buClr>
              <a:buSzPts val="1600"/>
              <a:buFont typeface="Arial"/>
              <a:buNone/>
            </a:pPr>
            <a:br>
              <a:rPr lang="en-US" sz="1600">
                <a:solidFill>
                  <a:srgbClr val="002060"/>
                </a:solidFill>
              </a:rPr>
            </a:br>
            <a:br>
              <a:rPr lang="en-US" sz="2500">
                <a:solidFill>
                  <a:srgbClr val="002060"/>
                </a:solidFill>
              </a:rPr>
            </a:br>
            <a:r>
              <a:rPr lang="en-US" sz="2500">
                <a:solidFill>
                  <a:srgbClr val="002060"/>
                </a:solidFill>
              </a:rPr>
              <a:t>	</a:t>
            </a:r>
            <a:r>
              <a:rPr lang="en-US" sz="2500">
                <a:solidFill>
                  <a:srgbClr val="E52929"/>
                </a:solidFill>
              </a:rPr>
              <a:t>	 </a:t>
            </a:r>
            <a:r>
              <a:rPr lang="en-US" sz="1400">
                <a:solidFill>
                  <a:srgbClr val="E52929"/>
                </a:solidFill>
              </a:rPr>
              <a:t>Main driver of …</a:t>
            </a:r>
            <a:br>
              <a:rPr lang="en-US" sz="1400">
                <a:solidFill>
                  <a:schemeClr val="dk2"/>
                </a:solidFill>
              </a:rPr>
            </a:br>
            <a:r>
              <a:rPr lang="en-US" sz="1400">
                <a:solidFill>
                  <a:schemeClr val="dk2"/>
                </a:solidFill>
              </a:rPr>
              <a:t>		</a:t>
            </a:r>
            <a:r>
              <a:rPr lang="en-US" sz="1400">
                <a:solidFill>
                  <a:srgbClr val="FF0000"/>
                </a:solidFill>
              </a:rPr>
              <a:t> </a:t>
            </a:r>
            <a:r>
              <a:rPr lang="en-US" sz="1400">
                <a:solidFill>
                  <a:srgbClr val="F1C232"/>
                </a:solidFill>
              </a:rPr>
              <a:t>Contributes to …</a:t>
            </a:r>
            <a:endParaRPr sz="1400">
              <a:solidFill>
                <a:srgbClr val="F1C232"/>
              </a:solidFill>
            </a:endParaRPr>
          </a:p>
        </p:txBody>
      </p:sp>
      <p:sp>
        <p:nvSpPr>
          <p:cNvPr id="633" name="Google Shape;633;gfb5254922d_3_144"/>
          <p:cNvSpPr txBox="1"/>
          <p:nvPr/>
        </p:nvSpPr>
        <p:spPr>
          <a:xfrm>
            <a:off x="329548" y="815792"/>
            <a:ext cx="3573621" cy="640135"/>
          </a:xfrm>
          <a:prstGeom prst="rect">
            <a:avLst/>
          </a:prstGeom>
          <a:noFill/>
          <a:ln>
            <a:noFill/>
          </a:ln>
        </p:spPr>
        <p:txBody>
          <a:bodyPr spcFirstLastPara="1" wrap="square" lIns="91425" tIns="45700" rIns="91425" bIns="45700" anchor="t" anchorCtr="0">
            <a:spAutoFit/>
          </a:bodyPr>
          <a:lstStyle/>
          <a:p>
            <a:pPr marL="0" lvl="0" indent="0" algn="l" rtl="0">
              <a:lnSpc>
                <a:spcPct val="88636"/>
              </a:lnSpc>
              <a:spcBef>
                <a:spcPts val="0"/>
              </a:spcBef>
              <a:spcAft>
                <a:spcPts val="0"/>
              </a:spcAft>
              <a:buClr>
                <a:srgbClr val="003466"/>
              </a:buClr>
              <a:buSzPts val="2200"/>
              <a:buFont typeface="Arial"/>
              <a:buNone/>
            </a:pPr>
            <a:r>
              <a:rPr lang="en-US" sz="2000" dirty="0">
                <a:solidFill>
                  <a:schemeClr val="tx1"/>
                </a:solidFill>
              </a:rPr>
              <a:t>Widespread changes are attributed to human influence</a:t>
            </a:r>
            <a:endParaRPr sz="2000" dirty="0">
              <a:solidFill>
                <a:schemeClr val="tx1"/>
              </a:solidFill>
            </a:endParaRPr>
          </a:p>
        </p:txBody>
      </p:sp>
    </p:spTree>
    <p:extLst>
      <p:ext uri="{BB962C8B-B14F-4D97-AF65-F5344CB8AC3E}">
        <p14:creationId xmlns:p14="http://schemas.microsoft.com/office/powerpoint/2010/main" val="727019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5" name="Rectangle 4"/>
          <p:cNvSpPr/>
          <p:nvPr/>
        </p:nvSpPr>
        <p:spPr bwMode="auto">
          <a:xfrm>
            <a:off x="4646295" y="696499"/>
            <a:ext cx="1594485" cy="212186"/>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4" name="Rectangle 3">
            <a:extLst>
              <a:ext uri="{FF2B5EF4-FFF2-40B4-BE49-F238E27FC236}">
                <a16:creationId xmlns:a16="http://schemas.microsoft.com/office/drawing/2014/main" id="{2E36285B-824E-9643-893F-29A5D760970E}"/>
              </a:ext>
            </a:extLst>
          </p:cNvPr>
          <p:cNvSpPr/>
          <p:nvPr/>
        </p:nvSpPr>
        <p:spPr>
          <a:xfrm>
            <a:off x="211167" y="1744421"/>
            <a:ext cx="5170769" cy="2492990"/>
          </a:xfrm>
          <a:prstGeom prst="rect">
            <a:avLst/>
          </a:prstGeom>
        </p:spPr>
        <p:txBody>
          <a:bodyPr wrap="square">
            <a:spAutoFit/>
          </a:bodyPr>
          <a:lstStyle/>
          <a:p>
            <a:endParaRPr lang="fr-FR" sz="1400" dirty="0"/>
          </a:p>
          <a:p>
            <a:r>
              <a:rPr lang="fr-FR" sz="1600" dirty="0"/>
              <a:t>Evidence of </a:t>
            </a:r>
            <a:r>
              <a:rPr lang="fr-FR" sz="1600" dirty="0" err="1">
                <a:solidFill>
                  <a:srgbClr val="FF0000"/>
                </a:solidFill>
              </a:rPr>
              <a:t>observed</a:t>
            </a:r>
            <a:r>
              <a:rPr lang="fr-FR" sz="1600" dirty="0">
                <a:solidFill>
                  <a:srgbClr val="FF0000"/>
                </a:solidFill>
              </a:rPr>
              <a:t> changes</a:t>
            </a:r>
            <a:r>
              <a:rPr lang="fr-FR" sz="1600" dirty="0"/>
              <a:t> in </a:t>
            </a:r>
            <a:r>
              <a:rPr lang="fr-FR" sz="1600" dirty="0" err="1"/>
              <a:t>extremes</a:t>
            </a:r>
            <a:r>
              <a:rPr lang="fr-FR" sz="1600" dirty="0"/>
              <a:t> </a:t>
            </a:r>
            <a:r>
              <a:rPr lang="fr-FR" sz="1600" dirty="0" err="1"/>
              <a:t>such</a:t>
            </a:r>
            <a:r>
              <a:rPr lang="fr-FR" sz="1600" dirty="0"/>
              <a:t> as </a:t>
            </a:r>
          </a:p>
          <a:p>
            <a:pPr marL="285750" indent="-285750">
              <a:buFontTx/>
              <a:buChar char="-"/>
            </a:pPr>
            <a:r>
              <a:rPr lang="fr-FR" sz="1600" dirty="0" err="1"/>
              <a:t>heatwaves</a:t>
            </a:r>
            <a:endParaRPr lang="fr-FR" sz="1600" dirty="0"/>
          </a:p>
          <a:p>
            <a:pPr marL="285750" indent="-285750">
              <a:buFontTx/>
              <a:buChar char="-"/>
            </a:pPr>
            <a:r>
              <a:rPr lang="fr-FR" sz="1600" dirty="0" err="1"/>
              <a:t>heavy</a:t>
            </a:r>
            <a:r>
              <a:rPr lang="fr-FR" sz="1600" dirty="0"/>
              <a:t> </a:t>
            </a:r>
            <a:r>
              <a:rPr lang="fr-FR" sz="1600" dirty="0" err="1"/>
              <a:t>precipitation</a:t>
            </a:r>
            <a:endParaRPr lang="fr-FR" sz="1600" dirty="0"/>
          </a:p>
          <a:p>
            <a:pPr marL="285750" indent="-285750">
              <a:buFontTx/>
              <a:buChar char="-"/>
            </a:pPr>
            <a:r>
              <a:rPr lang="fr-FR" sz="1600" dirty="0" err="1"/>
              <a:t>droughts</a:t>
            </a:r>
            <a:r>
              <a:rPr lang="fr-FR" sz="1600" dirty="0"/>
              <a:t> </a:t>
            </a:r>
          </a:p>
          <a:p>
            <a:pPr marL="285750" indent="-285750">
              <a:buFontTx/>
              <a:buChar char="-"/>
            </a:pPr>
            <a:r>
              <a:rPr lang="fr-FR" sz="1600" dirty="0"/>
              <a:t>tropical cyclones</a:t>
            </a:r>
          </a:p>
          <a:p>
            <a:endParaRPr lang="fr-FR" sz="1600" dirty="0"/>
          </a:p>
          <a:p>
            <a:r>
              <a:rPr lang="fr-FR" sz="1600" dirty="0"/>
              <a:t>and </a:t>
            </a:r>
            <a:r>
              <a:rPr lang="fr-FR" sz="1600" dirty="0" err="1"/>
              <a:t>their</a:t>
            </a:r>
            <a:r>
              <a:rPr lang="fr-FR" sz="1600" dirty="0"/>
              <a:t> </a:t>
            </a:r>
            <a:r>
              <a:rPr lang="fr-FR" sz="1600" dirty="0">
                <a:solidFill>
                  <a:srgbClr val="FF0000"/>
                </a:solidFill>
              </a:rPr>
              <a:t>attribution to </a:t>
            </a:r>
            <a:r>
              <a:rPr lang="fr-FR" sz="1600" dirty="0" err="1">
                <a:solidFill>
                  <a:srgbClr val="FF0000"/>
                </a:solidFill>
              </a:rPr>
              <a:t>human</a:t>
            </a:r>
            <a:r>
              <a:rPr lang="fr-FR" sz="1600" dirty="0">
                <a:solidFill>
                  <a:srgbClr val="FF0000"/>
                </a:solidFill>
              </a:rPr>
              <a:t> influence</a:t>
            </a:r>
            <a:r>
              <a:rPr lang="fr-FR" sz="1600" dirty="0"/>
              <a:t>, has </a:t>
            </a:r>
            <a:r>
              <a:rPr lang="fr-FR" sz="1600" dirty="0" err="1"/>
              <a:t>strengthened</a:t>
            </a:r>
            <a:r>
              <a:rPr lang="fr-FR" sz="1600" dirty="0"/>
              <a:t>.</a:t>
            </a:r>
            <a:endParaRPr lang="fr-FR" sz="1200" dirty="0"/>
          </a:p>
          <a:p>
            <a:endParaRPr lang="fr-FR" sz="1400" dirty="0"/>
          </a:p>
        </p:txBody>
      </p:sp>
      <p:sp>
        <p:nvSpPr>
          <p:cNvPr id="6" name="Rectangle 5">
            <a:extLst>
              <a:ext uri="{FF2B5EF4-FFF2-40B4-BE49-F238E27FC236}">
                <a16:creationId xmlns:a16="http://schemas.microsoft.com/office/drawing/2014/main" id="{400F6F00-B15F-5B43-98B0-4AC9F0AB5A61}"/>
              </a:ext>
            </a:extLst>
          </p:cNvPr>
          <p:cNvSpPr/>
          <p:nvPr/>
        </p:nvSpPr>
        <p:spPr bwMode="auto">
          <a:xfrm>
            <a:off x="3165938" y="2643758"/>
            <a:ext cx="2763176"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B7FB7CF-FA0E-3344-AB2F-F59FED917AA4}"/>
              </a:ext>
            </a:extLst>
          </p:cNvPr>
          <p:cNvSpPr/>
          <p:nvPr/>
        </p:nvSpPr>
        <p:spPr bwMode="auto">
          <a:xfrm>
            <a:off x="3100710" y="3867894"/>
            <a:ext cx="2850110"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C0BFE06-F828-A345-AEAF-A5E19338283E}"/>
              </a:ext>
            </a:extLst>
          </p:cNvPr>
          <p:cNvSpPr/>
          <p:nvPr/>
        </p:nvSpPr>
        <p:spPr bwMode="auto">
          <a:xfrm>
            <a:off x="3911983" y="2503934"/>
            <a:ext cx="1452106"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6C37F12-9753-E649-B4CC-4833E5E62BC4}"/>
              </a:ext>
            </a:extLst>
          </p:cNvPr>
          <p:cNvSpPr/>
          <p:nvPr/>
        </p:nvSpPr>
        <p:spPr bwMode="auto">
          <a:xfrm>
            <a:off x="3911983" y="3790413"/>
            <a:ext cx="1488044"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799AE681-4BC7-3A4B-B0AE-57A45B3DB699}"/>
              </a:ext>
            </a:extLst>
          </p:cNvPr>
          <p:cNvSpPr/>
          <p:nvPr/>
        </p:nvSpPr>
        <p:spPr bwMode="auto">
          <a:xfrm>
            <a:off x="3911982" y="5035700"/>
            <a:ext cx="145145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Picture Placeholder 12">
            <a:extLst>
              <a:ext uri="{FF2B5EF4-FFF2-40B4-BE49-F238E27FC236}">
                <a16:creationId xmlns:a16="http://schemas.microsoft.com/office/drawing/2014/main" id="{F4741304-9F9F-8649-A59D-675E0DABABEC}"/>
              </a:ext>
            </a:extLst>
          </p:cNvPr>
          <p:cNvPicPr>
            <a:picLocks noGrp="1" noChangeAspect="1"/>
          </p:cNvPicPr>
          <p:nvPr>
            <p:ph type="pic" idx="14"/>
          </p:nvPr>
        </p:nvPicPr>
        <p:blipFill>
          <a:blip r:embed="rId3"/>
          <a:stretch/>
        </p:blipFill>
        <p:spPr bwMode="auto">
          <a:xfrm>
            <a:off x="6573395" y="1376208"/>
            <a:ext cx="829925" cy="1417898"/>
          </a:xfrm>
          <a:prstGeom prst="rect">
            <a:avLst/>
          </a:prstGeom>
        </p:spPr>
      </p:pic>
      <p:pic>
        <p:nvPicPr>
          <p:cNvPr id="21" name="Picture Placeholder 13">
            <a:extLst>
              <a:ext uri="{FF2B5EF4-FFF2-40B4-BE49-F238E27FC236}">
                <a16:creationId xmlns:a16="http://schemas.microsoft.com/office/drawing/2014/main" id="{1B3737A6-4246-1F46-9EB8-D6A9D70183B4}"/>
              </a:ext>
            </a:extLst>
          </p:cNvPr>
          <p:cNvPicPr>
            <a:picLocks noChangeAspect="1"/>
          </p:cNvPicPr>
          <p:nvPr/>
        </p:nvPicPr>
        <p:blipFill>
          <a:blip r:embed="rId4"/>
          <a:stretch/>
        </p:blipFill>
        <p:spPr bwMode="auto">
          <a:xfrm>
            <a:off x="7434573" y="2622555"/>
            <a:ext cx="829925" cy="1417898"/>
          </a:xfrm>
          <a:prstGeom prst="rect">
            <a:avLst/>
          </a:prstGeom>
        </p:spPr>
      </p:pic>
      <p:pic>
        <p:nvPicPr>
          <p:cNvPr id="25" name="Picture Placeholder 17">
            <a:extLst>
              <a:ext uri="{FF2B5EF4-FFF2-40B4-BE49-F238E27FC236}">
                <a16:creationId xmlns:a16="http://schemas.microsoft.com/office/drawing/2014/main" id="{F4AE834A-E347-5848-A1AB-E35BD53E0742}"/>
              </a:ext>
            </a:extLst>
          </p:cNvPr>
          <p:cNvPicPr>
            <a:picLocks noChangeAspect="1"/>
          </p:cNvPicPr>
          <p:nvPr/>
        </p:nvPicPr>
        <p:blipFill>
          <a:blip r:embed="rId5"/>
          <a:stretch/>
        </p:blipFill>
        <p:spPr bwMode="auto">
          <a:xfrm>
            <a:off x="8291529" y="3717719"/>
            <a:ext cx="829925" cy="1417898"/>
          </a:xfrm>
          <a:prstGeom prst="rect">
            <a:avLst/>
          </a:prstGeom>
        </p:spPr>
      </p:pic>
      <p:sp>
        <p:nvSpPr>
          <p:cNvPr id="26" name="TextBox 5">
            <a:extLst>
              <a:ext uri="{FF2B5EF4-FFF2-40B4-BE49-F238E27FC236}">
                <a16:creationId xmlns:a16="http://schemas.microsoft.com/office/drawing/2014/main" id="{3A482833-5D9C-0E4A-9386-74433F15D8B3}"/>
              </a:ext>
            </a:extLst>
          </p:cNvPr>
          <p:cNvSpPr txBox="1"/>
          <p:nvPr/>
        </p:nvSpPr>
        <p:spPr>
          <a:xfrm>
            <a:off x="208343" y="686350"/>
            <a:ext cx="8770652" cy="646331"/>
          </a:xfrm>
          <a:prstGeom prst="rect">
            <a:avLst/>
          </a:prstGeom>
          <a:noFill/>
        </p:spPr>
        <p:txBody>
          <a:bodyPr wrap="square" rtlCol="0">
            <a:spAutoFit/>
          </a:bodyPr>
          <a:lstStyle/>
          <a:p>
            <a:r>
              <a:rPr lang="en-US" b="1" dirty="0"/>
              <a:t>Human influence contributes to many observed changes in weather and climate extremes</a:t>
            </a:r>
            <a:endParaRPr lang="fr-FR" b="1" dirty="0"/>
          </a:p>
        </p:txBody>
      </p:sp>
      <p:sp>
        <p:nvSpPr>
          <p:cNvPr id="27" name="ZoneTexte 26">
            <a:extLst>
              <a:ext uri="{FF2B5EF4-FFF2-40B4-BE49-F238E27FC236}">
                <a16:creationId xmlns:a16="http://schemas.microsoft.com/office/drawing/2014/main" id="{9FD5A50A-EC2A-1440-9254-77DD61909618}"/>
              </a:ext>
            </a:extLst>
          </p:cNvPr>
          <p:cNvSpPr txBox="1"/>
          <p:nvPr/>
        </p:nvSpPr>
        <p:spPr bwMode="auto">
          <a:xfrm>
            <a:off x="5359240" y="2092508"/>
            <a:ext cx="1021433" cy="261610"/>
          </a:xfrm>
          <a:prstGeom prst="rect">
            <a:avLst/>
          </a:prstGeom>
          <a:noFill/>
        </p:spPr>
        <p:txBody>
          <a:bodyPr wrap="none" rtlCol="0">
            <a:spAutoFit/>
          </a:bodyPr>
          <a:lstStyle/>
          <a:p>
            <a:r>
              <a:rPr lang="fr-FR" sz="1100" i="1" dirty="0"/>
              <a:t>Hot </a:t>
            </a:r>
            <a:r>
              <a:rPr lang="fr-FR" sz="1100" i="1" dirty="0" err="1"/>
              <a:t>extremes</a:t>
            </a:r>
            <a:endParaRPr lang="fr-FR" sz="1100" i="1" dirty="0"/>
          </a:p>
        </p:txBody>
      </p:sp>
      <p:sp>
        <p:nvSpPr>
          <p:cNvPr id="28" name="ZoneTexte 27">
            <a:extLst>
              <a:ext uri="{FF2B5EF4-FFF2-40B4-BE49-F238E27FC236}">
                <a16:creationId xmlns:a16="http://schemas.microsoft.com/office/drawing/2014/main" id="{7FBFDFDC-C649-8748-8FB5-DDB51AFB0325}"/>
              </a:ext>
            </a:extLst>
          </p:cNvPr>
          <p:cNvSpPr txBox="1"/>
          <p:nvPr/>
        </p:nvSpPr>
        <p:spPr bwMode="auto">
          <a:xfrm>
            <a:off x="5381937" y="3122008"/>
            <a:ext cx="1471878" cy="261610"/>
          </a:xfrm>
          <a:prstGeom prst="rect">
            <a:avLst/>
          </a:prstGeom>
          <a:noFill/>
        </p:spPr>
        <p:txBody>
          <a:bodyPr wrap="none" rtlCol="0">
            <a:spAutoFit/>
          </a:bodyPr>
          <a:lstStyle/>
          <a:p>
            <a:r>
              <a:rPr lang="fr-FR" sz="1100" i="1" dirty="0"/>
              <a:t>Heavy </a:t>
            </a:r>
            <a:r>
              <a:rPr lang="fr-FR" sz="1100" i="1" dirty="0" err="1"/>
              <a:t>Precipitations</a:t>
            </a:r>
            <a:endParaRPr lang="fr-FR" sz="1100" i="1" dirty="0"/>
          </a:p>
        </p:txBody>
      </p:sp>
      <p:sp>
        <p:nvSpPr>
          <p:cNvPr id="29" name="ZoneTexte 28">
            <a:extLst>
              <a:ext uri="{FF2B5EF4-FFF2-40B4-BE49-F238E27FC236}">
                <a16:creationId xmlns:a16="http://schemas.microsoft.com/office/drawing/2014/main" id="{BC5C8F8C-A40E-9742-B5F7-BDB5D12EC947}"/>
              </a:ext>
            </a:extLst>
          </p:cNvPr>
          <p:cNvSpPr txBox="1"/>
          <p:nvPr/>
        </p:nvSpPr>
        <p:spPr bwMode="auto">
          <a:xfrm>
            <a:off x="5359240" y="4345939"/>
            <a:ext cx="1407758" cy="261610"/>
          </a:xfrm>
          <a:prstGeom prst="rect">
            <a:avLst/>
          </a:prstGeom>
          <a:noFill/>
        </p:spPr>
        <p:txBody>
          <a:bodyPr wrap="none" rtlCol="0">
            <a:spAutoFit/>
          </a:bodyPr>
          <a:lstStyle/>
          <a:p>
            <a:r>
              <a:rPr lang="fr-FR" sz="1100" i="1" dirty="0"/>
              <a:t>Agricultural </a:t>
            </a:r>
            <a:r>
              <a:rPr lang="fr-FR" sz="1100" i="1" dirty="0" err="1"/>
              <a:t>drought</a:t>
            </a:r>
            <a:endParaRPr lang="fr-FR" sz="1100" i="1" dirty="0"/>
          </a:p>
        </p:txBody>
      </p:sp>
    </p:spTree>
    <p:extLst>
      <p:ext uri="{BB962C8B-B14F-4D97-AF65-F5344CB8AC3E}">
        <p14:creationId xmlns:p14="http://schemas.microsoft.com/office/powerpoint/2010/main" val="73890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Picture 3">
            <a:extLst>
              <a:ext uri="{FF2B5EF4-FFF2-40B4-BE49-F238E27FC236}">
                <a16:creationId xmlns:a16="http://schemas.microsoft.com/office/drawing/2014/main" id="{B239AC29-DCFF-3A43-9DC2-0A19883A463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9331" y="2346088"/>
            <a:ext cx="3649035" cy="1718339"/>
          </a:xfrm>
          <a:prstGeom prst="rect">
            <a:avLst/>
          </a:prstGeom>
        </p:spPr>
      </p:pic>
      <p:sp>
        <p:nvSpPr>
          <p:cNvPr id="3" name="ZoneTexte 2">
            <a:extLst>
              <a:ext uri="{FF2B5EF4-FFF2-40B4-BE49-F238E27FC236}">
                <a16:creationId xmlns:a16="http://schemas.microsoft.com/office/drawing/2014/main" id="{8960095D-EBCD-A14D-AB94-206B06BBF6E2}"/>
              </a:ext>
            </a:extLst>
          </p:cNvPr>
          <p:cNvSpPr txBox="1"/>
          <p:nvPr/>
        </p:nvSpPr>
        <p:spPr>
          <a:xfrm>
            <a:off x="538080" y="4255522"/>
            <a:ext cx="2501006" cy="600164"/>
          </a:xfrm>
          <a:prstGeom prst="rect">
            <a:avLst/>
          </a:prstGeom>
          <a:solidFill>
            <a:schemeClr val="bg1"/>
          </a:solidFill>
        </p:spPr>
        <p:txBody>
          <a:bodyPr wrap="none" rtlCol="0">
            <a:spAutoFit/>
          </a:bodyPr>
          <a:lstStyle/>
          <a:p>
            <a:r>
              <a:rPr lang="fr-FR" sz="1100" i="1" dirty="0" err="1">
                <a:solidFill>
                  <a:srgbClr val="C00000"/>
                </a:solidFill>
              </a:rPr>
              <a:t>Red</a:t>
            </a:r>
            <a:r>
              <a:rPr lang="fr-FR" sz="1100" i="1" dirty="0">
                <a:solidFill>
                  <a:srgbClr val="C00000"/>
                </a:solidFill>
              </a:rPr>
              <a:t>: </a:t>
            </a:r>
            <a:r>
              <a:rPr lang="fr-FR" sz="1100" i="1" dirty="0" err="1">
                <a:solidFill>
                  <a:srgbClr val="C00000"/>
                </a:solidFill>
              </a:rPr>
              <a:t>increase</a:t>
            </a:r>
            <a:endParaRPr lang="fr-FR" sz="1100" i="1" dirty="0">
              <a:solidFill>
                <a:srgbClr val="C00000"/>
              </a:solidFill>
            </a:endParaRPr>
          </a:p>
          <a:p>
            <a:r>
              <a:rPr lang="fr-FR" sz="1100" i="1" dirty="0">
                <a:solidFill>
                  <a:schemeClr val="bg1">
                    <a:lumMod val="65000"/>
                  </a:schemeClr>
                </a:solidFill>
              </a:rPr>
              <a:t>Grey: </a:t>
            </a:r>
            <a:r>
              <a:rPr lang="fr-FR" sz="1100" i="1" dirty="0" err="1">
                <a:solidFill>
                  <a:schemeClr val="bg1">
                    <a:lumMod val="65000"/>
                  </a:schemeClr>
                </a:solidFill>
              </a:rPr>
              <a:t>limited</a:t>
            </a:r>
            <a:r>
              <a:rPr lang="fr-FR" sz="1100" i="1" dirty="0">
                <a:solidFill>
                  <a:schemeClr val="bg1">
                    <a:lumMod val="65000"/>
                  </a:schemeClr>
                </a:solidFill>
              </a:rPr>
              <a:t> data</a:t>
            </a:r>
          </a:p>
          <a:p>
            <a:pPr marL="285750" indent="-285750">
              <a:buFont typeface="Arial" panose="020B0604020202020204" pitchFamily="34" charset="0"/>
              <a:buChar char="•"/>
            </a:pPr>
            <a:r>
              <a:rPr lang="fr-FR" sz="1100" i="1" dirty="0" err="1">
                <a:solidFill>
                  <a:schemeClr val="bg1">
                    <a:lumMod val="65000"/>
                  </a:schemeClr>
                </a:solidFill>
              </a:rPr>
              <a:t>level</a:t>
            </a:r>
            <a:r>
              <a:rPr lang="fr-FR" sz="1100" i="1" dirty="0">
                <a:solidFill>
                  <a:schemeClr val="bg1">
                    <a:lumMod val="65000"/>
                  </a:schemeClr>
                </a:solidFill>
              </a:rPr>
              <a:t> of confidence for attribution</a:t>
            </a:r>
          </a:p>
        </p:txBody>
      </p:sp>
      <p:sp>
        <p:nvSpPr>
          <p:cNvPr id="7" name="Content Placeholder 3">
            <a:extLst>
              <a:ext uri="{FF2B5EF4-FFF2-40B4-BE49-F238E27FC236}">
                <a16:creationId xmlns:a16="http://schemas.microsoft.com/office/drawing/2014/main" id="{B789F086-8A20-3340-AA91-40EBBA248D29}"/>
              </a:ext>
            </a:extLst>
          </p:cNvPr>
          <p:cNvSpPr txBox="1">
            <a:spLocks/>
          </p:cNvSpPr>
          <p:nvPr/>
        </p:nvSpPr>
        <p:spPr bwMode="auto">
          <a:xfrm>
            <a:off x="-43301" y="1156152"/>
            <a:ext cx="1890143" cy="1062111"/>
          </a:xfrm>
          <a:prstGeom prst="rect">
            <a:avLst/>
          </a:prstGeom>
        </p:spPr>
        <p:txBody>
          <a:bodyPr vert="horz" lIns="0" tIns="0" rIns="0" bIns="0" rtlCol="0">
            <a:normAutofit fontScale="92500" lnSpcReduction="20000"/>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6"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fr-FR" b="1" dirty="0"/>
              <a:t>Hot </a:t>
            </a:r>
            <a:r>
              <a:rPr lang="fr-FR" b="1" dirty="0" err="1"/>
              <a:t>extremes</a:t>
            </a:r>
            <a:r>
              <a:rPr lang="fr-FR" b="1" dirty="0"/>
              <a:t> </a:t>
            </a:r>
            <a:endParaRPr lang="fr-FR" dirty="0"/>
          </a:p>
          <a:p>
            <a:pPr algn="ctr">
              <a:lnSpc>
                <a:spcPct val="150000"/>
              </a:lnSpc>
            </a:pPr>
            <a:r>
              <a:rPr lang="fr-FR" dirty="0"/>
              <a:t>More </a:t>
            </a:r>
            <a:r>
              <a:rPr lang="fr-FR" dirty="0" err="1"/>
              <a:t>frequent</a:t>
            </a:r>
            <a:r>
              <a:rPr lang="fr-FR" dirty="0"/>
              <a:t> </a:t>
            </a:r>
          </a:p>
          <a:p>
            <a:pPr algn="ctr">
              <a:lnSpc>
                <a:spcPct val="150000"/>
              </a:lnSpc>
            </a:pPr>
            <a:r>
              <a:rPr lang="fr-FR" dirty="0"/>
              <a:t>More intense </a:t>
            </a:r>
          </a:p>
        </p:txBody>
      </p:sp>
      <p:pic>
        <p:nvPicPr>
          <p:cNvPr id="5" name="Picture 3">
            <a:extLst>
              <a:ext uri="{FF2B5EF4-FFF2-40B4-BE49-F238E27FC236}">
                <a16:creationId xmlns:a16="http://schemas.microsoft.com/office/drawing/2014/main" id="{E7EF05AA-6793-4A6A-E499-27C3389A285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5799027" y="958013"/>
            <a:ext cx="3410289" cy="1664931"/>
          </a:xfrm>
          <a:prstGeom prst="rect">
            <a:avLst/>
          </a:prstGeom>
        </p:spPr>
      </p:pic>
      <p:sp>
        <p:nvSpPr>
          <p:cNvPr id="6" name="Content Placeholder 5">
            <a:extLst>
              <a:ext uri="{FF2B5EF4-FFF2-40B4-BE49-F238E27FC236}">
                <a16:creationId xmlns:a16="http://schemas.microsoft.com/office/drawing/2014/main" id="{DD9009FE-838F-3324-C91C-F007114CD17D}"/>
              </a:ext>
            </a:extLst>
          </p:cNvPr>
          <p:cNvSpPr txBox="1">
            <a:spLocks/>
          </p:cNvSpPr>
          <p:nvPr/>
        </p:nvSpPr>
        <p:spPr bwMode="auto">
          <a:xfrm>
            <a:off x="3692244" y="1128034"/>
            <a:ext cx="1890143" cy="1062111"/>
          </a:xfrm>
          <a:prstGeom prst="rect">
            <a:avLst/>
          </a:prstGeom>
        </p:spPr>
        <p:txBody>
          <a:bodyPr vert="horz" lIns="0" tIns="0" rIns="0" bIns="0" rtlCol="0">
            <a:normAutofit fontScale="92500" lnSpcReduction="20000"/>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6"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fr-FR" b="1" dirty="0"/>
              <a:t>Heavy </a:t>
            </a:r>
            <a:r>
              <a:rPr lang="fr-FR" b="1" dirty="0" err="1"/>
              <a:t>rainfall</a:t>
            </a:r>
            <a:r>
              <a:rPr lang="fr-FR" b="1" dirty="0"/>
              <a:t> </a:t>
            </a:r>
            <a:endParaRPr lang="fr-FR" dirty="0"/>
          </a:p>
          <a:p>
            <a:pPr algn="ctr">
              <a:lnSpc>
                <a:spcPct val="150000"/>
              </a:lnSpc>
            </a:pPr>
            <a:r>
              <a:rPr lang="fr-FR" dirty="0"/>
              <a:t>More </a:t>
            </a:r>
            <a:r>
              <a:rPr lang="fr-FR" dirty="0" err="1"/>
              <a:t>frequent</a:t>
            </a:r>
            <a:r>
              <a:rPr lang="fr-FR" dirty="0"/>
              <a:t> </a:t>
            </a:r>
            <a:br>
              <a:rPr lang="fr-FR" dirty="0"/>
            </a:br>
            <a:r>
              <a:rPr lang="fr-FR" dirty="0"/>
              <a:t>More intense </a:t>
            </a:r>
          </a:p>
          <a:p>
            <a:pPr algn="ctr">
              <a:defRPr/>
            </a:pPr>
            <a:endParaRPr lang="fr-FR" dirty="0"/>
          </a:p>
        </p:txBody>
      </p:sp>
      <p:sp>
        <p:nvSpPr>
          <p:cNvPr id="8" name="ZoneTexte 7">
            <a:extLst>
              <a:ext uri="{FF2B5EF4-FFF2-40B4-BE49-F238E27FC236}">
                <a16:creationId xmlns:a16="http://schemas.microsoft.com/office/drawing/2014/main" id="{BFDB867B-7569-E53D-C42D-8A247C5EA95F}"/>
              </a:ext>
            </a:extLst>
          </p:cNvPr>
          <p:cNvSpPr txBox="1"/>
          <p:nvPr/>
        </p:nvSpPr>
        <p:spPr bwMode="auto">
          <a:xfrm>
            <a:off x="4140306" y="2137312"/>
            <a:ext cx="2346489" cy="261610"/>
          </a:xfrm>
          <a:prstGeom prst="rect">
            <a:avLst/>
          </a:prstGeom>
          <a:solidFill>
            <a:schemeClr val="bg1"/>
          </a:solidFill>
        </p:spPr>
        <p:txBody>
          <a:bodyPr wrap="square" rtlCol="0">
            <a:spAutoFit/>
          </a:bodyPr>
          <a:lstStyle/>
          <a:p>
            <a:r>
              <a:rPr lang="fr-FR" sz="1100" i="1" dirty="0">
                <a:solidFill>
                  <a:schemeClr val="accent3"/>
                </a:solidFill>
              </a:rPr>
              <a:t>Green: </a:t>
            </a:r>
            <a:r>
              <a:rPr lang="fr-FR" sz="1100" i="1" dirty="0" err="1">
                <a:solidFill>
                  <a:schemeClr val="accent3"/>
                </a:solidFill>
              </a:rPr>
              <a:t>increase</a:t>
            </a:r>
            <a:endParaRPr lang="fr-FR" sz="1100" i="1" dirty="0">
              <a:solidFill>
                <a:schemeClr val="accent3"/>
              </a:solidFill>
            </a:endParaRPr>
          </a:p>
        </p:txBody>
      </p:sp>
      <p:pic>
        <p:nvPicPr>
          <p:cNvPr id="10" name="Picture 3">
            <a:extLst>
              <a:ext uri="{FF2B5EF4-FFF2-40B4-BE49-F238E27FC236}">
                <a16:creationId xmlns:a16="http://schemas.microsoft.com/office/drawing/2014/main" id="{7C727415-6E0E-586F-BA01-C1993F713C2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5389886" y="3290851"/>
            <a:ext cx="3819430" cy="1880356"/>
          </a:xfrm>
          <a:prstGeom prst="rect">
            <a:avLst/>
          </a:prstGeom>
        </p:spPr>
      </p:pic>
      <p:sp>
        <p:nvSpPr>
          <p:cNvPr id="11" name="Content Placeholder 7">
            <a:extLst>
              <a:ext uri="{FF2B5EF4-FFF2-40B4-BE49-F238E27FC236}">
                <a16:creationId xmlns:a16="http://schemas.microsoft.com/office/drawing/2014/main" id="{ADF68FEE-927E-5FF3-B954-0DB1A9C61603}"/>
              </a:ext>
            </a:extLst>
          </p:cNvPr>
          <p:cNvSpPr txBox="1">
            <a:spLocks/>
          </p:cNvSpPr>
          <p:nvPr/>
        </p:nvSpPr>
        <p:spPr bwMode="auto">
          <a:xfrm>
            <a:off x="3884747" y="3000379"/>
            <a:ext cx="1551680" cy="1062111"/>
          </a:xfrm>
          <a:prstGeom prst="rect">
            <a:avLst/>
          </a:prstGeom>
        </p:spPr>
        <p:txBody>
          <a:bodyPr vert="horz" lIns="0" tIns="0" rIns="0" bIns="0" rtlCol="0">
            <a:normAutofit/>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6"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fr-FR" b="1" dirty="0" err="1"/>
              <a:t>Ecological</a:t>
            </a:r>
            <a:r>
              <a:rPr lang="fr-FR" b="1" dirty="0"/>
              <a:t> </a:t>
            </a:r>
            <a:r>
              <a:rPr lang="fr-FR" b="1" dirty="0" err="1"/>
              <a:t>Drought</a:t>
            </a:r>
            <a:r>
              <a:rPr lang="fr-FR" b="1" dirty="0"/>
              <a:t> </a:t>
            </a:r>
            <a:endParaRPr lang="fr-FR" dirty="0"/>
          </a:p>
          <a:p>
            <a:pPr algn="ctr"/>
            <a:r>
              <a:rPr lang="fr-FR" dirty="0" err="1"/>
              <a:t>Increase</a:t>
            </a:r>
            <a:r>
              <a:rPr lang="fr-FR" dirty="0"/>
              <a:t> in </a:t>
            </a:r>
            <a:r>
              <a:rPr lang="fr-FR" dirty="0" err="1"/>
              <a:t>some</a:t>
            </a:r>
            <a:r>
              <a:rPr lang="fr-FR" dirty="0"/>
              <a:t> </a:t>
            </a:r>
            <a:r>
              <a:rPr lang="fr-FR" dirty="0" err="1"/>
              <a:t>regions</a:t>
            </a:r>
            <a:r>
              <a:rPr lang="fr-FR" dirty="0"/>
              <a:t> </a:t>
            </a:r>
          </a:p>
          <a:p>
            <a:pPr algn="ctr">
              <a:defRPr/>
            </a:pPr>
            <a:endParaRPr lang="fr-FR" dirty="0"/>
          </a:p>
        </p:txBody>
      </p:sp>
      <p:sp>
        <p:nvSpPr>
          <p:cNvPr id="12" name="ZoneTexte 11">
            <a:extLst>
              <a:ext uri="{FF2B5EF4-FFF2-40B4-BE49-F238E27FC236}">
                <a16:creationId xmlns:a16="http://schemas.microsoft.com/office/drawing/2014/main" id="{1C2BCAED-5865-24F1-3BE2-F377E4AE5F92}"/>
              </a:ext>
            </a:extLst>
          </p:cNvPr>
          <p:cNvSpPr txBox="1"/>
          <p:nvPr/>
        </p:nvSpPr>
        <p:spPr bwMode="auto">
          <a:xfrm>
            <a:off x="4203397" y="4401405"/>
            <a:ext cx="1233030" cy="430887"/>
          </a:xfrm>
          <a:prstGeom prst="rect">
            <a:avLst/>
          </a:prstGeom>
          <a:noFill/>
        </p:spPr>
        <p:txBody>
          <a:bodyPr wrap="none" rtlCol="0">
            <a:spAutoFit/>
          </a:bodyPr>
          <a:lstStyle/>
          <a:p>
            <a:r>
              <a:rPr lang="fr-FR" sz="1100" i="1" dirty="0">
                <a:solidFill>
                  <a:srgbClr val="FFC000"/>
                </a:solidFill>
              </a:rPr>
              <a:t>Yellow: </a:t>
            </a:r>
            <a:r>
              <a:rPr lang="fr-FR" sz="1100" i="1" dirty="0" err="1">
                <a:solidFill>
                  <a:srgbClr val="FFC000"/>
                </a:solidFill>
              </a:rPr>
              <a:t>increase</a:t>
            </a:r>
            <a:endParaRPr lang="fr-FR" sz="1100" i="1" dirty="0">
              <a:solidFill>
                <a:srgbClr val="FFC000"/>
              </a:solidFill>
            </a:endParaRPr>
          </a:p>
          <a:p>
            <a:r>
              <a:rPr lang="fr-FR" sz="1100" i="1" dirty="0">
                <a:solidFill>
                  <a:schemeClr val="accent3"/>
                </a:solidFill>
              </a:rPr>
              <a:t>Green: </a:t>
            </a:r>
            <a:r>
              <a:rPr lang="fr-FR" sz="1100" i="1" dirty="0" err="1">
                <a:solidFill>
                  <a:schemeClr val="accent3"/>
                </a:solidFill>
              </a:rPr>
              <a:t>decrease</a:t>
            </a:r>
            <a:endParaRPr lang="fr-FR" sz="1100" i="1" dirty="0">
              <a:solidFill>
                <a:schemeClr val="accent3"/>
              </a:solidFill>
            </a:endParaRPr>
          </a:p>
        </p:txBody>
      </p:sp>
      <p:sp>
        <p:nvSpPr>
          <p:cNvPr id="19" name="Rectangle 18">
            <a:extLst>
              <a:ext uri="{FF2B5EF4-FFF2-40B4-BE49-F238E27FC236}">
                <a16:creationId xmlns:a16="http://schemas.microsoft.com/office/drawing/2014/main" id="{7159B6EA-00E1-4169-D877-46D1D4EFF259}"/>
              </a:ext>
            </a:extLst>
          </p:cNvPr>
          <p:cNvSpPr/>
          <p:nvPr/>
        </p:nvSpPr>
        <p:spPr bwMode="auto">
          <a:xfrm>
            <a:off x="301336" y="595725"/>
            <a:ext cx="8749145" cy="369332"/>
          </a:xfrm>
          <a:prstGeom prst="rect">
            <a:avLst/>
          </a:prstGeom>
        </p:spPr>
        <p:txBody>
          <a:bodyPr wrap="square">
            <a:spAutoFit/>
          </a:bodyPr>
          <a:lstStyle/>
          <a:p>
            <a:r>
              <a:rPr lang="en-US" b="1" dirty="0"/>
              <a:t>Climate change is already affecting every inhabited region across the globe</a:t>
            </a:r>
            <a:endParaRPr lang="fr-FR" dirty="0"/>
          </a:p>
        </p:txBody>
      </p:sp>
    </p:spTree>
    <p:extLst>
      <p:ext uri="{BB962C8B-B14F-4D97-AF65-F5344CB8AC3E}">
        <p14:creationId xmlns:p14="http://schemas.microsoft.com/office/powerpoint/2010/main" val="174273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571500"/>
          </a:xfrm>
        </p:spPr>
        <p:txBody>
          <a:bodyPr>
            <a:normAutofit/>
          </a:bodyPr>
          <a:lstStyle/>
          <a:p>
            <a:r>
              <a:rPr lang="en-US" sz="3000" b="1" dirty="0">
                <a:solidFill>
                  <a:srgbClr val="003466"/>
                </a:solidFill>
              </a:rPr>
              <a:t>The role of the                is …</a:t>
            </a:r>
          </a:p>
        </p:txBody>
      </p:sp>
      <p:sp>
        <p:nvSpPr>
          <p:cNvPr id="3" name="Content Placeholder 2"/>
          <p:cNvSpPr>
            <a:spLocks noGrp="1"/>
          </p:cNvSpPr>
          <p:nvPr>
            <p:ph idx="1"/>
          </p:nvPr>
        </p:nvSpPr>
        <p:spPr>
          <a:xfrm>
            <a:off x="837282" y="950664"/>
            <a:ext cx="6820818" cy="1621086"/>
          </a:xfrm>
          <a:solidFill>
            <a:srgbClr val="5492CD"/>
          </a:solidFill>
          <a:ln>
            <a:noFill/>
          </a:ln>
          <a:effectLst/>
          <a:scene3d>
            <a:camera prst="orthographicFront">
              <a:rot lat="0" lon="0" rev="0"/>
            </a:camera>
            <a:lightRig rig="balanced" dir="t">
              <a:rot lat="0" lon="0" rev="8700000"/>
            </a:lightRig>
          </a:scene3d>
          <a:sp3d/>
        </p:spPr>
        <p:txBody>
          <a:bodyPr vert="horz" wrap="square" lIns="54000" tIns="0" rIns="54000" bIns="0" numCol="1" rtlCol="0" anchor="ctr" anchorCtr="0" compatLnSpc="1">
            <a:prstTxWarp prst="textNoShape">
              <a:avLst/>
            </a:prstTxWarp>
            <a:noAutofit/>
          </a:bodyPr>
          <a:lstStyle/>
          <a:p>
            <a:pPr marL="0" indent="0" fontAlgn="base">
              <a:spcBef>
                <a:spcPct val="0"/>
              </a:spcBef>
              <a:spcAft>
                <a:spcPct val="0"/>
              </a:spcAft>
              <a:buNone/>
            </a:pPr>
            <a:r>
              <a:rPr lang="en-US" sz="1800" b="1" dirty="0">
                <a:solidFill>
                  <a:schemeClr val="bg1"/>
                </a:solidFill>
                <a:latin typeface="+mj-lt"/>
                <a:ea typeface="Times New Roman" pitchFamily="18" charset="0"/>
                <a:cs typeface="Times New Roman" pitchFamily="18" charset="0"/>
              </a:rPr>
              <a:t>“… to </a:t>
            </a:r>
            <a:r>
              <a:rPr lang="en-US" sz="1800" b="1" dirty="0">
                <a:solidFill>
                  <a:srgbClr val="FFC000"/>
                </a:solidFill>
                <a:latin typeface="+mj-lt"/>
                <a:ea typeface="Times New Roman" pitchFamily="18" charset="0"/>
                <a:cs typeface="Times New Roman" pitchFamily="18" charset="0"/>
              </a:rPr>
              <a:t>assess</a:t>
            </a:r>
            <a:r>
              <a:rPr lang="en-US" sz="1800" b="1" dirty="0">
                <a:solidFill>
                  <a:schemeClr val="bg1"/>
                </a:solidFill>
                <a:latin typeface="+mj-lt"/>
                <a:ea typeface="Times New Roman" pitchFamily="18" charset="0"/>
                <a:cs typeface="Times New Roman" pitchFamily="18" charset="0"/>
              </a:rPr>
              <a:t> on a comprehensive, objective, open and transparent basis the </a:t>
            </a:r>
            <a:r>
              <a:rPr lang="en-US" sz="1800" b="1" dirty="0">
                <a:solidFill>
                  <a:srgbClr val="FFC000"/>
                </a:solidFill>
                <a:latin typeface="+mj-lt"/>
                <a:ea typeface="Times New Roman" pitchFamily="18" charset="0"/>
                <a:cs typeface="Times New Roman" pitchFamily="18" charset="0"/>
              </a:rPr>
              <a:t>scientific, technical and socio-economic information </a:t>
            </a:r>
            <a:r>
              <a:rPr lang="en-US" sz="1800" b="1" dirty="0">
                <a:solidFill>
                  <a:schemeClr val="bg1"/>
                </a:solidFill>
                <a:latin typeface="+mj-lt"/>
                <a:ea typeface="Times New Roman" pitchFamily="18" charset="0"/>
                <a:cs typeface="Times New Roman" pitchFamily="18" charset="0"/>
              </a:rPr>
              <a:t>relevant to understanding the scientific basis of risk of human-induced climate change, its potential impacts and options for adaptation and mitigation.”</a:t>
            </a:r>
          </a:p>
        </p:txBody>
      </p:sp>
      <p:sp>
        <p:nvSpPr>
          <p:cNvPr id="38" name="Content Placeholder 2"/>
          <p:cNvSpPr txBox="1">
            <a:spLocks/>
          </p:cNvSpPr>
          <p:nvPr/>
        </p:nvSpPr>
        <p:spPr>
          <a:xfrm>
            <a:off x="837282" y="2857500"/>
            <a:ext cx="6850673" cy="1257300"/>
          </a:xfrm>
          <a:prstGeom prst="rect">
            <a:avLst/>
          </a:prstGeom>
          <a:solidFill>
            <a:srgbClr val="5492CD"/>
          </a:solidFill>
          <a:ln>
            <a:noFill/>
          </a:ln>
          <a:effectLst/>
          <a:scene3d>
            <a:camera prst="orthographicFront">
              <a:rot lat="0" lon="0" rev="0"/>
            </a:camera>
            <a:lightRig rig="balanced" dir="t">
              <a:rot lat="0" lon="0" rev="8700000"/>
            </a:lightRig>
          </a:scene3d>
          <a:sp3d/>
        </p:spPr>
        <p:txBody>
          <a:bodyPr vert="horz" wrap="square" lIns="54000" tIns="0" rIns="54000" bIns="0" numCol="1" rtlCol="0" anchor="ctr" anchorCtr="0" compatLnSpc="1">
            <a:prstTxWarp prst="textNoShape">
              <a:avLst/>
            </a:prstTxWarp>
            <a:noAutofit/>
          </a:bodyPr>
          <a:lstStyle>
            <a:lvl1pPr indent="0" fontAlgn="base">
              <a:spcBef>
                <a:spcPct val="0"/>
              </a:spcBef>
              <a:spcAft>
                <a:spcPct val="0"/>
              </a:spcAft>
              <a:buFontTx/>
              <a:buNone/>
              <a:defRPr sz="2000" b="1">
                <a:solidFill>
                  <a:schemeClr val="bg1"/>
                </a:solidFill>
                <a:latin typeface="+mj-lt"/>
                <a:ea typeface="Times New Roman" pitchFamily="18" charset="0"/>
                <a:cs typeface="Times New Roman" pitchFamily="18"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defRPr/>
            </a:pPr>
            <a:r>
              <a:rPr lang="en-US" sz="1800" dirty="0">
                <a:solidFill>
                  <a:srgbClr val="FFFFFF"/>
                </a:solidFill>
              </a:rPr>
              <a:t>“IPCC reports should be </a:t>
            </a:r>
            <a:r>
              <a:rPr lang="en-US" sz="1800" dirty="0">
                <a:solidFill>
                  <a:srgbClr val="FFC000"/>
                </a:solidFill>
              </a:rPr>
              <a:t>neutral with respect to policy</a:t>
            </a:r>
            <a:r>
              <a:rPr lang="en-US" sz="1800" dirty="0">
                <a:solidFill>
                  <a:srgbClr val="FFFFFF"/>
                </a:solidFill>
              </a:rPr>
              <a:t>, although they may need to </a:t>
            </a:r>
            <a:r>
              <a:rPr lang="en-US" sz="1800" dirty="0">
                <a:solidFill>
                  <a:srgbClr val="FFC000"/>
                </a:solidFill>
              </a:rPr>
              <a:t>deal objectively with scientific, technical and socio-economic factors</a:t>
            </a:r>
            <a:r>
              <a:rPr lang="en-US" sz="1800" dirty="0">
                <a:solidFill>
                  <a:srgbClr val="FFFFFF"/>
                </a:solidFill>
              </a:rPr>
              <a:t> relevant to the application of particular policies.”</a:t>
            </a:r>
          </a:p>
        </p:txBody>
      </p:sp>
      <p:sp>
        <p:nvSpPr>
          <p:cNvPr id="39" name="Text Box 4"/>
          <p:cNvSpPr txBox="1">
            <a:spLocks noChangeArrowheads="1"/>
          </p:cNvSpPr>
          <p:nvPr/>
        </p:nvSpPr>
        <p:spPr bwMode="auto">
          <a:xfrm>
            <a:off x="2679268" y="4464625"/>
            <a:ext cx="6202055" cy="450275"/>
          </a:xfrm>
          <a:prstGeom prst="rect">
            <a:avLst/>
          </a:prstGeom>
          <a:solidFill>
            <a:srgbClr val="003466">
              <a:alpha val="9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vert="horz" wrap="square" lIns="0" tIns="0" rIns="0" bIns="0" numCol="1" anchor="ctr" anchorCtr="0" compatLnSpc="1">
            <a:prstTxWarp prst="textNoShape">
              <a:avLst/>
            </a:prstTxWarp>
          </a:bodyPr>
          <a:lstStyle>
            <a:defPPr>
              <a:defRPr lang="en-US"/>
            </a:defPPr>
            <a:lvl1pPr marR="0" lvl="0" indent="0" algn="ctr" fontAlgn="base">
              <a:lnSpc>
                <a:spcPct val="100000"/>
              </a:lnSpc>
              <a:spcBef>
                <a:spcPct val="0"/>
              </a:spcBef>
              <a:spcAft>
                <a:spcPct val="0"/>
              </a:spcAft>
              <a:buClrTx/>
              <a:buSzTx/>
              <a:buFontTx/>
              <a:buNone/>
              <a:tabLst/>
              <a:defRPr kumimoji="0" sz="1600" b="1" i="0" u="none" strike="noStrike" cap="none" normalizeH="0" baseline="0">
                <a:ln>
                  <a:noFill/>
                </a:ln>
                <a:solidFill>
                  <a:srgbClr val="FFFFFF"/>
                </a:solidFill>
                <a:effectLst/>
                <a:latin typeface="+mj-lt"/>
                <a:ea typeface="Times New Roman" pitchFamily="18" charset="0"/>
                <a:cs typeface="Arial" pitchFamily="34" charset="0"/>
              </a:defRPr>
            </a:lvl1pPr>
          </a:lstStyle>
          <a:p>
            <a:pPr marL="68580" algn="l">
              <a:defRPr/>
            </a:pPr>
            <a:r>
              <a:rPr lang="en-US" altLang="en-US" sz="1200" b="0" dirty="0"/>
              <a:t>Principles Governing IPCC Work, paragraph 2</a:t>
            </a:r>
          </a:p>
          <a:p>
            <a:pPr marL="68580" algn="l">
              <a:defRPr/>
            </a:pPr>
            <a:r>
              <a:rPr lang="en-US" altLang="en-US" sz="1200" b="0" dirty="0"/>
              <a:t>Source: http://www.ipcc.ch/pdf/ipcc-principles/ipcc-principles.pdf</a:t>
            </a:r>
          </a:p>
        </p:txBody>
      </p:sp>
      <p:pic>
        <p:nvPicPr>
          <p:cNvPr id="6" name="Image 5">
            <a:extLst>
              <a:ext uri="{FF2B5EF4-FFF2-40B4-BE49-F238E27FC236}">
                <a16:creationId xmlns:a16="http://schemas.microsoft.com/office/drawing/2014/main" id="{C8FD0635-074C-E341-94D7-311B539C4C88}"/>
              </a:ext>
            </a:extLst>
          </p:cNvPr>
          <p:cNvPicPr>
            <a:picLocks noChangeAspect="1"/>
          </p:cNvPicPr>
          <p:nvPr/>
        </p:nvPicPr>
        <p:blipFill>
          <a:blip r:embed="rId3"/>
          <a:stretch>
            <a:fillRect/>
          </a:stretch>
        </p:blipFill>
        <p:spPr>
          <a:xfrm>
            <a:off x="4456818" y="75282"/>
            <a:ext cx="1046809" cy="800100"/>
          </a:xfrm>
          <a:prstGeom prst="rect">
            <a:avLst/>
          </a:prstGeom>
        </p:spPr>
      </p:pic>
    </p:spTree>
    <p:extLst>
      <p:ext uri="{BB962C8B-B14F-4D97-AF65-F5344CB8AC3E}">
        <p14:creationId xmlns:p14="http://schemas.microsoft.com/office/powerpoint/2010/main" val="39471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6" name="Picture Placeholder 13"/>
          <p:cNvPicPr>
            <a:picLocks noGrp="1" noChangeAspect="1"/>
          </p:cNvPicPr>
          <p:nvPr>
            <p:ph type="pic" idx="15"/>
          </p:nvPr>
        </p:nvPicPr>
        <p:blipFill>
          <a:blip r:embed="rId3"/>
          <a:stretch/>
        </p:blipFill>
        <p:spPr bwMode="auto">
          <a:xfrm>
            <a:off x="276736" y="1046656"/>
            <a:ext cx="1551680" cy="2650991"/>
          </a:xfrm>
          <a:prstGeom prst="rect">
            <a:avLst/>
          </a:prstGeom>
        </p:spPr>
      </p:pic>
      <p:pic>
        <p:nvPicPr>
          <p:cNvPr id="25" name="Picture 3">
            <a:extLst>
              <a:ext uri="{FF2B5EF4-FFF2-40B4-BE49-F238E27FC236}">
                <a16:creationId xmlns:a16="http://schemas.microsoft.com/office/drawing/2014/main" id="{22D7173F-E243-FF4E-B928-BC89011A786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35303" y="585857"/>
            <a:ext cx="4552682" cy="2222657"/>
          </a:xfrm>
          <a:prstGeom prst="rect">
            <a:avLst/>
          </a:prstGeom>
        </p:spPr>
      </p:pic>
      <p:sp>
        <p:nvSpPr>
          <p:cNvPr id="9" name="Content Placeholder 5">
            <a:extLst>
              <a:ext uri="{FF2B5EF4-FFF2-40B4-BE49-F238E27FC236}">
                <a16:creationId xmlns:a16="http://schemas.microsoft.com/office/drawing/2014/main" id="{F98B464E-E1F8-3445-B640-A4916D62D3A0}"/>
              </a:ext>
            </a:extLst>
          </p:cNvPr>
          <p:cNvSpPr txBox="1">
            <a:spLocks/>
          </p:cNvSpPr>
          <p:nvPr/>
        </p:nvSpPr>
        <p:spPr bwMode="auto">
          <a:xfrm>
            <a:off x="146736" y="3810036"/>
            <a:ext cx="1890143" cy="1062111"/>
          </a:xfrm>
          <a:prstGeom prst="rect">
            <a:avLst/>
          </a:prstGeom>
        </p:spPr>
        <p:txBody>
          <a:bodyPr vert="horz" lIns="0" tIns="0" rIns="0" bIns="0" rtlCol="0">
            <a:normAutofit fontScale="92500" lnSpcReduction="20000"/>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6"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fr-FR" b="1"/>
              <a:t>Heavy rainfall </a:t>
            </a:r>
            <a:endParaRPr lang="fr-FR"/>
          </a:p>
          <a:p>
            <a:pPr algn="ctr">
              <a:lnSpc>
                <a:spcPct val="150000"/>
              </a:lnSpc>
            </a:pPr>
            <a:r>
              <a:rPr lang="fr-FR"/>
              <a:t>More frequent </a:t>
            </a:r>
            <a:br>
              <a:rPr lang="fr-FR"/>
            </a:br>
            <a:r>
              <a:rPr lang="fr-FR"/>
              <a:t>More intense </a:t>
            </a:r>
          </a:p>
          <a:p>
            <a:pPr algn="ctr">
              <a:defRPr/>
            </a:pPr>
            <a:endParaRPr lang="fr-FR" dirty="0"/>
          </a:p>
        </p:txBody>
      </p:sp>
      <p:sp>
        <p:nvSpPr>
          <p:cNvPr id="10" name="ZoneTexte 9">
            <a:extLst>
              <a:ext uri="{FF2B5EF4-FFF2-40B4-BE49-F238E27FC236}">
                <a16:creationId xmlns:a16="http://schemas.microsoft.com/office/drawing/2014/main" id="{5F53DB6F-478C-9D4F-A096-705947FC279C}"/>
              </a:ext>
            </a:extLst>
          </p:cNvPr>
          <p:cNvSpPr txBox="1"/>
          <p:nvPr/>
        </p:nvSpPr>
        <p:spPr bwMode="auto">
          <a:xfrm>
            <a:off x="2135303" y="2808514"/>
            <a:ext cx="3049233" cy="738664"/>
          </a:xfrm>
          <a:prstGeom prst="rect">
            <a:avLst/>
          </a:prstGeom>
          <a:solidFill>
            <a:schemeClr val="bg1"/>
          </a:solidFill>
        </p:spPr>
        <p:txBody>
          <a:bodyPr wrap="none" rtlCol="0">
            <a:spAutoFit/>
          </a:bodyPr>
          <a:lstStyle/>
          <a:p>
            <a:r>
              <a:rPr lang="fr-FR" sz="1400" i="1" dirty="0">
                <a:solidFill>
                  <a:schemeClr val="accent3"/>
                </a:solidFill>
              </a:rPr>
              <a:t>Green: </a:t>
            </a:r>
            <a:r>
              <a:rPr lang="fr-FR" sz="1400" i="1" dirty="0" err="1">
                <a:solidFill>
                  <a:schemeClr val="accent3"/>
                </a:solidFill>
              </a:rPr>
              <a:t>increase</a:t>
            </a:r>
            <a:endParaRPr lang="fr-FR" sz="1400" i="1" dirty="0">
              <a:solidFill>
                <a:schemeClr val="accent3"/>
              </a:solidFill>
            </a:endParaRPr>
          </a:p>
          <a:p>
            <a:r>
              <a:rPr lang="fr-FR" sz="1400" i="1" dirty="0">
                <a:solidFill>
                  <a:schemeClr val="bg1">
                    <a:lumMod val="65000"/>
                  </a:schemeClr>
                </a:solidFill>
              </a:rPr>
              <a:t>Grey: </a:t>
            </a:r>
            <a:r>
              <a:rPr lang="fr-FR" sz="1400" i="1" dirty="0" err="1">
                <a:solidFill>
                  <a:schemeClr val="bg1">
                    <a:lumMod val="65000"/>
                  </a:schemeClr>
                </a:solidFill>
              </a:rPr>
              <a:t>limited</a:t>
            </a:r>
            <a:r>
              <a:rPr lang="fr-FR" sz="1400" i="1" dirty="0">
                <a:solidFill>
                  <a:schemeClr val="bg1">
                    <a:lumMod val="65000"/>
                  </a:schemeClr>
                </a:solidFill>
              </a:rPr>
              <a:t> data</a:t>
            </a:r>
          </a:p>
          <a:p>
            <a:pPr marL="285750" indent="-285750">
              <a:buFont typeface="Arial" panose="020B0604020202020204" pitchFamily="34" charset="0"/>
              <a:buChar char="•"/>
            </a:pPr>
            <a:r>
              <a:rPr lang="fr-FR" sz="1400" i="1" dirty="0" err="1">
                <a:solidFill>
                  <a:schemeClr val="bg1">
                    <a:lumMod val="65000"/>
                  </a:schemeClr>
                </a:solidFill>
              </a:rPr>
              <a:t>level</a:t>
            </a:r>
            <a:r>
              <a:rPr lang="fr-FR" sz="1400" i="1" dirty="0">
                <a:solidFill>
                  <a:schemeClr val="bg1">
                    <a:lumMod val="65000"/>
                  </a:schemeClr>
                </a:solidFill>
              </a:rPr>
              <a:t> of confidence for attribution</a:t>
            </a:r>
          </a:p>
        </p:txBody>
      </p:sp>
    </p:spTree>
    <p:extLst>
      <p:ext uri="{BB962C8B-B14F-4D97-AF65-F5344CB8AC3E}">
        <p14:creationId xmlns:p14="http://schemas.microsoft.com/office/powerpoint/2010/main" val="368372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10" name="Picture Placeholder 17"/>
          <p:cNvPicPr>
            <a:picLocks noGrp="1" noChangeAspect="1"/>
          </p:cNvPicPr>
          <p:nvPr>
            <p:ph type="pic" idx="17"/>
          </p:nvPr>
        </p:nvPicPr>
        <p:blipFill>
          <a:blip r:embed="rId3"/>
          <a:stretch/>
        </p:blipFill>
        <p:spPr bwMode="auto">
          <a:xfrm>
            <a:off x="284015" y="1118665"/>
            <a:ext cx="1551680" cy="2650991"/>
          </a:xfrm>
          <a:prstGeom prst="rect">
            <a:avLst/>
          </a:prstGeom>
        </p:spPr>
      </p:pic>
      <p:pic>
        <p:nvPicPr>
          <p:cNvPr id="29" name="Picture 3">
            <a:extLst>
              <a:ext uri="{FF2B5EF4-FFF2-40B4-BE49-F238E27FC236}">
                <a16:creationId xmlns:a16="http://schemas.microsoft.com/office/drawing/2014/main" id="{2EF8290D-F44D-3B4C-B215-9698CF24936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23728" y="626198"/>
            <a:ext cx="7224649" cy="3556791"/>
          </a:xfrm>
          <a:prstGeom prst="rect">
            <a:avLst/>
          </a:prstGeom>
        </p:spPr>
      </p:pic>
      <p:sp>
        <p:nvSpPr>
          <p:cNvPr id="9" name="Content Placeholder 7">
            <a:extLst>
              <a:ext uri="{FF2B5EF4-FFF2-40B4-BE49-F238E27FC236}">
                <a16:creationId xmlns:a16="http://schemas.microsoft.com/office/drawing/2014/main" id="{DE2F1701-423D-E442-A01D-D9766855B879}"/>
              </a:ext>
            </a:extLst>
          </p:cNvPr>
          <p:cNvSpPr txBox="1">
            <a:spLocks/>
          </p:cNvSpPr>
          <p:nvPr/>
        </p:nvSpPr>
        <p:spPr bwMode="auto">
          <a:xfrm>
            <a:off x="284015" y="3908321"/>
            <a:ext cx="1551680" cy="1062111"/>
          </a:xfrm>
          <a:prstGeom prst="rect">
            <a:avLst/>
          </a:prstGeom>
        </p:spPr>
        <p:txBody>
          <a:bodyPr vert="horz" lIns="0" tIns="0" rIns="0" bIns="0" rtlCol="0">
            <a:normAutofit/>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6"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fr-FR" b="1" dirty="0" err="1"/>
              <a:t>Ecological</a:t>
            </a:r>
            <a:r>
              <a:rPr lang="fr-FR" b="1" dirty="0"/>
              <a:t> </a:t>
            </a:r>
            <a:r>
              <a:rPr lang="fr-FR" b="1" dirty="0" err="1"/>
              <a:t>Drought</a:t>
            </a:r>
            <a:r>
              <a:rPr lang="fr-FR" b="1" dirty="0"/>
              <a:t> </a:t>
            </a:r>
            <a:endParaRPr lang="fr-FR" dirty="0"/>
          </a:p>
          <a:p>
            <a:pPr algn="ctr"/>
            <a:r>
              <a:rPr lang="fr-FR" dirty="0" err="1"/>
              <a:t>Increase</a:t>
            </a:r>
            <a:r>
              <a:rPr lang="fr-FR" dirty="0"/>
              <a:t> in </a:t>
            </a:r>
            <a:r>
              <a:rPr lang="fr-FR" dirty="0" err="1"/>
              <a:t>some</a:t>
            </a:r>
            <a:r>
              <a:rPr lang="fr-FR" dirty="0"/>
              <a:t> </a:t>
            </a:r>
            <a:r>
              <a:rPr lang="fr-FR" dirty="0" err="1"/>
              <a:t>regions</a:t>
            </a:r>
            <a:r>
              <a:rPr lang="fr-FR" dirty="0"/>
              <a:t> </a:t>
            </a:r>
          </a:p>
          <a:p>
            <a:pPr algn="ctr">
              <a:defRPr/>
            </a:pPr>
            <a:endParaRPr lang="fr-FR" dirty="0"/>
          </a:p>
        </p:txBody>
      </p:sp>
      <p:sp>
        <p:nvSpPr>
          <p:cNvPr id="11" name="ZoneTexte 10">
            <a:extLst>
              <a:ext uri="{FF2B5EF4-FFF2-40B4-BE49-F238E27FC236}">
                <a16:creationId xmlns:a16="http://schemas.microsoft.com/office/drawing/2014/main" id="{0E3DD5EE-80A9-D44B-9FEC-CD7FC40D6C3D}"/>
              </a:ext>
            </a:extLst>
          </p:cNvPr>
          <p:cNvSpPr txBox="1"/>
          <p:nvPr/>
        </p:nvSpPr>
        <p:spPr bwMode="auto">
          <a:xfrm>
            <a:off x="4076935" y="4180993"/>
            <a:ext cx="3049233" cy="954107"/>
          </a:xfrm>
          <a:prstGeom prst="rect">
            <a:avLst/>
          </a:prstGeom>
          <a:noFill/>
        </p:spPr>
        <p:txBody>
          <a:bodyPr wrap="none" rtlCol="0">
            <a:spAutoFit/>
          </a:bodyPr>
          <a:lstStyle/>
          <a:p>
            <a:r>
              <a:rPr lang="fr-FR" sz="1400" i="1" dirty="0">
                <a:solidFill>
                  <a:srgbClr val="FFC000"/>
                </a:solidFill>
              </a:rPr>
              <a:t>Yellow: </a:t>
            </a:r>
            <a:r>
              <a:rPr lang="fr-FR" sz="1400" i="1" dirty="0" err="1">
                <a:solidFill>
                  <a:srgbClr val="FFC000"/>
                </a:solidFill>
              </a:rPr>
              <a:t>increase</a:t>
            </a:r>
            <a:endParaRPr lang="fr-FR" sz="1400" i="1" dirty="0">
              <a:solidFill>
                <a:srgbClr val="FFC000"/>
              </a:solidFill>
            </a:endParaRPr>
          </a:p>
          <a:p>
            <a:r>
              <a:rPr lang="fr-FR" sz="1400" i="1" dirty="0">
                <a:solidFill>
                  <a:schemeClr val="accent3"/>
                </a:solidFill>
              </a:rPr>
              <a:t>Green: </a:t>
            </a:r>
            <a:r>
              <a:rPr lang="fr-FR" sz="1400" i="1" dirty="0" err="1">
                <a:solidFill>
                  <a:schemeClr val="accent3"/>
                </a:solidFill>
              </a:rPr>
              <a:t>decrease</a:t>
            </a:r>
            <a:endParaRPr lang="fr-FR" sz="1400" i="1" dirty="0">
              <a:solidFill>
                <a:schemeClr val="accent3"/>
              </a:solidFill>
            </a:endParaRPr>
          </a:p>
          <a:p>
            <a:r>
              <a:rPr lang="fr-FR" sz="1400" i="1" dirty="0">
                <a:solidFill>
                  <a:schemeClr val="bg1">
                    <a:lumMod val="65000"/>
                  </a:schemeClr>
                </a:solidFill>
              </a:rPr>
              <a:t>Grey: </a:t>
            </a:r>
            <a:r>
              <a:rPr lang="fr-FR" sz="1400" i="1" dirty="0" err="1">
                <a:solidFill>
                  <a:schemeClr val="bg1">
                    <a:lumMod val="65000"/>
                  </a:schemeClr>
                </a:solidFill>
              </a:rPr>
              <a:t>limited</a:t>
            </a:r>
            <a:r>
              <a:rPr lang="fr-FR" sz="1400" i="1" dirty="0">
                <a:solidFill>
                  <a:schemeClr val="bg1">
                    <a:lumMod val="65000"/>
                  </a:schemeClr>
                </a:solidFill>
              </a:rPr>
              <a:t> data</a:t>
            </a:r>
          </a:p>
          <a:p>
            <a:pPr marL="285750" indent="-285750">
              <a:buFont typeface="Arial" panose="020B0604020202020204" pitchFamily="34" charset="0"/>
              <a:buChar char="•"/>
            </a:pPr>
            <a:r>
              <a:rPr lang="fr-FR" sz="1400" i="1" dirty="0" err="1">
                <a:solidFill>
                  <a:schemeClr val="bg1">
                    <a:lumMod val="65000"/>
                  </a:schemeClr>
                </a:solidFill>
              </a:rPr>
              <a:t>level</a:t>
            </a:r>
            <a:r>
              <a:rPr lang="fr-FR" sz="1400" i="1" dirty="0">
                <a:solidFill>
                  <a:schemeClr val="bg1">
                    <a:lumMod val="65000"/>
                  </a:schemeClr>
                </a:solidFill>
              </a:rPr>
              <a:t> of confidence for attribution</a:t>
            </a:r>
          </a:p>
        </p:txBody>
      </p:sp>
    </p:spTree>
    <p:extLst>
      <p:ext uri="{BB962C8B-B14F-4D97-AF65-F5344CB8AC3E}">
        <p14:creationId xmlns:p14="http://schemas.microsoft.com/office/powerpoint/2010/main" val="1171668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4" name="Picture Placeholder 12"/>
          <p:cNvPicPr>
            <a:picLocks noGrp="1" noChangeAspect="1"/>
          </p:cNvPicPr>
          <p:nvPr>
            <p:ph type="pic" idx="14"/>
          </p:nvPr>
        </p:nvPicPr>
        <p:blipFill>
          <a:blip r:embed="rId3"/>
          <a:stretch/>
        </p:blipFill>
        <p:spPr bwMode="auto">
          <a:xfrm>
            <a:off x="170440" y="1057390"/>
            <a:ext cx="1551680" cy="2650991"/>
          </a:xfrm>
          <a:prstGeom prst="rect">
            <a:avLst/>
          </a:prstGeom>
        </p:spPr>
      </p:pic>
      <p:sp>
        <p:nvSpPr>
          <p:cNvPr id="5" name="Content Placeholder 3"/>
          <p:cNvSpPr>
            <a:spLocks noGrp="1"/>
          </p:cNvSpPr>
          <p:nvPr>
            <p:ph idx="11"/>
          </p:nvPr>
        </p:nvSpPr>
        <p:spPr bwMode="auto">
          <a:xfrm>
            <a:off x="1208" y="3824630"/>
            <a:ext cx="1890143" cy="1062111"/>
          </a:xfrm>
        </p:spPr>
        <p:txBody>
          <a:bodyPr/>
          <a:lstStyle/>
          <a:p>
            <a:pPr algn="ctr"/>
            <a:r>
              <a:rPr lang="fr-FR" b="1" dirty="0" err="1"/>
              <a:t>Extreme</a:t>
            </a:r>
            <a:r>
              <a:rPr lang="fr-FR" b="1" dirty="0"/>
              <a:t> </a:t>
            </a:r>
            <a:r>
              <a:rPr lang="fr-FR" b="1" dirty="0" err="1"/>
              <a:t>heat</a:t>
            </a:r>
            <a:r>
              <a:rPr lang="fr-FR" b="1" dirty="0"/>
              <a:t> </a:t>
            </a:r>
            <a:endParaRPr lang="fr-FR" dirty="0"/>
          </a:p>
          <a:p>
            <a:pPr algn="ctr">
              <a:lnSpc>
                <a:spcPct val="150000"/>
              </a:lnSpc>
            </a:pPr>
            <a:r>
              <a:rPr lang="fr-FR" dirty="0"/>
              <a:t>More </a:t>
            </a:r>
            <a:r>
              <a:rPr lang="fr-FR" dirty="0" err="1"/>
              <a:t>frequent</a:t>
            </a:r>
            <a:r>
              <a:rPr lang="fr-FR" dirty="0"/>
              <a:t> </a:t>
            </a:r>
            <a:br>
              <a:rPr lang="fr-FR" dirty="0"/>
            </a:br>
            <a:r>
              <a:rPr lang="fr-FR" dirty="0"/>
              <a:t>More intense </a:t>
            </a:r>
            <a:endParaRPr lang="fr-FR" dirty="0">
              <a:effectLst/>
            </a:endParaRPr>
          </a:p>
        </p:txBody>
      </p:sp>
      <p:pic>
        <p:nvPicPr>
          <p:cNvPr id="6" name="Picture Placeholder 13"/>
          <p:cNvPicPr>
            <a:picLocks noGrp="1" noChangeAspect="1"/>
          </p:cNvPicPr>
          <p:nvPr>
            <p:ph type="pic" idx="15"/>
          </p:nvPr>
        </p:nvPicPr>
        <p:blipFill>
          <a:blip r:embed="rId4"/>
          <a:stretch/>
        </p:blipFill>
        <p:spPr bwMode="auto">
          <a:xfrm>
            <a:off x="1984451" y="1057390"/>
            <a:ext cx="1551680" cy="2650991"/>
          </a:xfrm>
          <a:prstGeom prst="rect">
            <a:avLst/>
          </a:prstGeom>
        </p:spPr>
      </p:pic>
      <p:sp>
        <p:nvSpPr>
          <p:cNvPr id="7" name="Content Placeholder 5"/>
          <p:cNvSpPr>
            <a:spLocks noGrp="1"/>
          </p:cNvSpPr>
          <p:nvPr>
            <p:ph idx="16"/>
          </p:nvPr>
        </p:nvSpPr>
        <p:spPr bwMode="auto">
          <a:xfrm>
            <a:off x="1815219" y="3824629"/>
            <a:ext cx="1890143" cy="1062111"/>
          </a:xfrm>
        </p:spPr>
        <p:txBody>
          <a:bodyPr>
            <a:normAutofit fontScale="92500" lnSpcReduction="20000"/>
          </a:bodyPr>
          <a:lstStyle/>
          <a:p>
            <a:pPr algn="ctr"/>
            <a:r>
              <a:rPr lang="fr-FR" b="1" dirty="0"/>
              <a:t>Heavy </a:t>
            </a:r>
            <a:r>
              <a:rPr lang="fr-FR" b="1" dirty="0" err="1"/>
              <a:t>rainfall</a:t>
            </a:r>
            <a:r>
              <a:rPr lang="fr-FR" b="1" dirty="0"/>
              <a:t> </a:t>
            </a:r>
            <a:endParaRPr lang="fr-FR" dirty="0"/>
          </a:p>
          <a:p>
            <a:pPr algn="ctr">
              <a:lnSpc>
                <a:spcPct val="150000"/>
              </a:lnSpc>
            </a:pPr>
            <a:r>
              <a:rPr lang="fr-FR" dirty="0"/>
              <a:t>More </a:t>
            </a:r>
            <a:r>
              <a:rPr lang="fr-FR" dirty="0" err="1"/>
              <a:t>frequent</a:t>
            </a:r>
            <a:r>
              <a:rPr lang="fr-FR" dirty="0"/>
              <a:t> </a:t>
            </a:r>
            <a:br>
              <a:rPr lang="fr-FR" dirty="0"/>
            </a:br>
            <a:r>
              <a:rPr lang="fr-FR" dirty="0"/>
              <a:t>More intense </a:t>
            </a:r>
          </a:p>
          <a:p>
            <a:pPr algn="ctr">
              <a:defRPr/>
            </a:pPr>
            <a:endParaRPr lang="fr-FR" dirty="0"/>
          </a:p>
        </p:txBody>
      </p:sp>
      <p:sp>
        <p:nvSpPr>
          <p:cNvPr id="8" name="Content Placeholder 7"/>
          <p:cNvSpPr>
            <a:spLocks noGrp="1"/>
          </p:cNvSpPr>
          <p:nvPr>
            <p:ph idx="18"/>
          </p:nvPr>
        </p:nvSpPr>
        <p:spPr bwMode="auto">
          <a:xfrm>
            <a:off x="3798463" y="3824628"/>
            <a:ext cx="1551680" cy="1062111"/>
          </a:xfrm>
        </p:spPr>
        <p:txBody>
          <a:bodyPr/>
          <a:lstStyle/>
          <a:p>
            <a:pPr algn="ctr"/>
            <a:r>
              <a:rPr lang="fr-FR" b="1" dirty="0" err="1"/>
              <a:t>Drought</a:t>
            </a:r>
            <a:r>
              <a:rPr lang="fr-FR" b="1" dirty="0"/>
              <a:t> </a:t>
            </a:r>
            <a:endParaRPr lang="fr-FR" dirty="0"/>
          </a:p>
          <a:p>
            <a:pPr algn="ctr"/>
            <a:r>
              <a:rPr lang="fr-FR" dirty="0" err="1"/>
              <a:t>Increase</a:t>
            </a:r>
            <a:r>
              <a:rPr lang="fr-FR" dirty="0"/>
              <a:t> in </a:t>
            </a:r>
            <a:r>
              <a:rPr lang="fr-FR" dirty="0" err="1"/>
              <a:t>some</a:t>
            </a:r>
            <a:r>
              <a:rPr lang="fr-FR" dirty="0"/>
              <a:t> </a:t>
            </a:r>
            <a:r>
              <a:rPr lang="fr-FR" dirty="0" err="1"/>
              <a:t>regions</a:t>
            </a:r>
            <a:r>
              <a:rPr lang="fr-FR" dirty="0"/>
              <a:t> </a:t>
            </a:r>
          </a:p>
          <a:p>
            <a:pPr algn="ctr">
              <a:defRPr/>
            </a:pPr>
            <a:endParaRPr lang="fr-FR" dirty="0"/>
          </a:p>
        </p:txBody>
      </p:sp>
      <p:sp>
        <p:nvSpPr>
          <p:cNvPr id="9" name="Content Placeholder 9"/>
          <p:cNvSpPr>
            <a:spLocks noGrp="1"/>
          </p:cNvSpPr>
          <p:nvPr>
            <p:ph idx="20"/>
          </p:nvPr>
        </p:nvSpPr>
        <p:spPr bwMode="auto">
          <a:xfrm>
            <a:off x="5612471" y="3813895"/>
            <a:ext cx="1551681" cy="1062111"/>
          </a:xfrm>
        </p:spPr>
        <p:txBody>
          <a:bodyPr/>
          <a:lstStyle/>
          <a:p>
            <a:pPr algn="ctr"/>
            <a:r>
              <a:rPr lang="fr-FR" b="1" dirty="0" err="1"/>
              <a:t>Fire</a:t>
            </a:r>
            <a:r>
              <a:rPr lang="fr-FR" b="1" dirty="0"/>
              <a:t> </a:t>
            </a:r>
            <a:r>
              <a:rPr lang="fr-FR" b="1" dirty="0" err="1"/>
              <a:t>weather</a:t>
            </a:r>
            <a:r>
              <a:rPr lang="fr-FR" b="1" dirty="0"/>
              <a:t> </a:t>
            </a:r>
            <a:endParaRPr lang="fr-FR" dirty="0"/>
          </a:p>
          <a:p>
            <a:pPr algn="ctr"/>
            <a:r>
              <a:rPr lang="fr-FR" dirty="0"/>
              <a:t>More </a:t>
            </a:r>
            <a:r>
              <a:rPr lang="fr-FR" dirty="0" err="1"/>
              <a:t>frequent</a:t>
            </a:r>
            <a:r>
              <a:rPr lang="fr-FR" dirty="0"/>
              <a:t> </a:t>
            </a:r>
          </a:p>
          <a:p>
            <a:pPr algn="ctr">
              <a:defRPr/>
            </a:pPr>
            <a:endParaRPr lang="fr-FR" b="1" dirty="0"/>
          </a:p>
        </p:txBody>
      </p:sp>
      <p:pic>
        <p:nvPicPr>
          <p:cNvPr id="10" name="Picture Placeholder 17"/>
          <p:cNvPicPr>
            <a:picLocks noGrp="1" noChangeAspect="1"/>
          </p:cNvPicPr>
          <p:nvPr>
            <p:ph type="pic" idx="17"/>
          </p:nvPr>
        </p:nvPicPr>
        <p:blipFill>
          <a:blip r:embed="rId5"/>
          <a:stretch/>
        </p:blipFill>
        <p:spPr bwMode="auto">
          <a:xfrm>
            <a:off x="3798462" y="1057390"/>
            <a:ext cx="1551680" cy="2650991"/>
          </a:xfrm>
          <a:prstGeom prst="rect">
            <a:avLst/>
          </a:prstGeom>
        </p:spPr>
      </p:pic>
      <p:pic>
        <p:nvPicPr>
          <p:cNvPr id="11" name="Picture Placeholder 19"/>
          <p:cNvPicPr>
            <a:picLocks noGrp="1" noChangeAspect="1"/>
          </p:cNvPicPr>
          <p:nvPr>
            <p:ph type="pic" idx="19"/>
          </p:nvPr>
        </p:nvPicPr>
        <p:blipFill>
          <a:blip r:embed="rId6"/>
          <a:stretch/>
        </p:blipFill>
        <p:spPr bwMode="auto">
          <a:xfrm>
            <a:off x="5612473" y="1057390"/>
            <a:ext cx="1551680" cy="2650991"/>
          </a:xfrm>
          <a:prstGeom prst="rect">
            <a:avLst/>
          </a:prstGeom>
        </p:spPr>
      </p:pic>
      <p:sp>
        <p:nvSpPr>
          <p:cNvPr id="12" name="TextBox 1"/>
          <p:cNvSpPr>
            <a:spLocks/>
          </p:cNvSpPr>
          <p:nvPr/>
        </p:nvSpPr>
        <p:spPr bwMode="auto">
          <a:xfrm>
            <a:off x="-43860" y="4936696"/>
            <a:ext cx="6548178" cy="230832"/>
          </a:xfrm>
          <a:prstGeom prst="rect">
            <a:avLst/>
          </a:prstGeom>
          <a:noFill/>
        </p:spPr>
        <p:txBody>
          <a:bodyPr wrap="square" rtlCol="0">
            <a:spAutoFit/>
          </a:bodyPr>
          <a:lstStyle/>
          <a:p>
            <a:pPr>
              <a:defRPr/>
            </a:pPr>
            <a:r>
              <a:rPr lang="en-US" sz="900">
                <a:solidFill>
                  <a:schemeClr val="bg1">
                    <a:lumMod val="85000"/>
                  </a:schemeClr>
                </a:solidFill>
              </a:rPr>
              <a:t>Photo Credits from left: 1. Luiz Guimaraes 2. Jonathan Ford 3. Peter Burdon 4. Ben Kuo 5. NOAA  </a:t>
            </a:r>
            <a:endParaRPr lang="fr-FR" sz="900">
              <a:solidFill>
                <a:schemeClr val="bg1">
                  <a:lumMod val="85000"/>
                </a:schemeClr>
              </a:solidFill>
            </a:endParaRPr>
          </a:p>
        </p:txBody>
      </p:sp>
      <p:pic>
        <p:nvPicPr>
          <p:cNvPr id="13" name="Picture 15"/>
          <p:cNvPicPr>
            <a:picLocks noChangeAspect="1"/>
          </p:cNvPicPr>
          <p:nvPr/>
        </p:nvPicPr>
        <p:blipFill>
          <a:blip r:embed="rId7"/>
          <a:stretch/>
        </p:blipFill>
        <p:spPr bwMode="auto">
          <a:xfrm>
            <a:off x="7426486" y="1057390"/>
            <a:ext cx="1539240" cy="2650991"/>
          </a:xfrm>
          <a:prstGeom prst="rect">
            <a:avLst/>
          </a:prstGeom>
        </p:spPr>
      </p:pic>
      <p:sp>
        <p:nvSpPr>
          <p:cNvPr id="14" name="Content Placeholder 9"/>
          <p:cNvSpPr>
            <a:spLocks/>
          </p:cNvSpPr>
          <p:nvPr/>
        </p:nvSpPr>
        <p:spPr bwMode="auto">
          <a:xfrm>
            <a:off x="7414045" y="3698717"/>
            <a:ext cx="1551681" cy="1294309"/>
          </a:xfrm>
          <a:prstGeom prst="rect">
            <a:avLst/>
          </a:prstGeom>
        </p:spPr>
        <p:txBody>
          <a:bodyPr vert="horz" lIns="0" tIns="0" rIns="0" bIns="0" rtlCol="0">
            <a:noAutofit/>
          </a:bodyPr>
          <a:lstStyle>
            <a:lvl1pPr marL="0"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1pPr>
            <a:lvl2pPr marL="257127"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2pPr>
            <a:lvl3pPr marL="514256"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3pPr>
            <a:lvl4pPr marL="771385"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4pPr>
            <a:lvl5pPr marL="1028513"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lgn="ctr">
              <a:lnSpc>
                <a:spcPct val="150000"/>
              </a:lnSpc>
            </a:pPr>
            <a:r>
              <a:rPr lang="fr-FR" b="1" dirty="0" err="1"/>
              <a:t>Ocean</a:t>
            </a:r>
            <a:r>
              <a:rPr lang="fr-FR" b="1" dirty="0"/>
              <a:t> </a:t>
            </a:r>
            <a:br>
              <a:rPr lang="fr-FR" b="1" dirty="0"/>
            </a:br>
            <a:r>
              <a:rPr lang="fr-FR" dirty="0" err="1"/>
              <a:t>Warming</a:t>
            </a:r>
            <a:r>
              <a:rPr lang="fr-FR" dirty="0"/>
              <a:t> </a:t>
            </a:r>
            <a:r>
              <a:rPr lang="fr-FR" dirty="0" err="1"/>
              <a:t>Acidifying</a:t>
            </a:r>
            <a:r>
              <a:rPr lang="fr-FR" dirty="0"/>
              <a:t> </a:t>
            </a:r>
            <a:br>
              <a:rPr lang="fr-FR" dirty="0"/>
            </a:br>
            <a:r>
              <a:rPr lang="fr-FR" dirty="0" err="1"/>
              <a:t>Losing</a:t>
            </a:r>
            <a:r>
              <a:rPr lang="fr-FR" dirty="0"/>
              <a:t> </a:t>
            </a:r>
            <a:r>
              <a:rPr lang="fr-FR" dirty="0" err="1"/>
              <a:t>oxygen</a:t>
            </a:r>
            <a:r>
              <a:rPr lang="fr-FR" dirty="0"/>
              <a:t> </a:t>
            </a:r>
            <a:endParaRPr lang="fr-FR" dirty="0">
              <a:effectLst/>
            </a:endParaRPr>
          </a:p>
        </p:txBody>
      </p:sp>
      <p:sp>
        <p:nvSpPr>
          <p:cNvPr id="2" name="Rectangle 1">
            <a:extLst>
              <a:ext uri="{FF2B5EF4-FFF2-40B4-BE49-F238E27FC236}">
                <a16:creationId xmlns:a16="http://schemas.microsoft.com/office/drawing/2014/main" id="{E8F15B83-9C89-5140-909B-5CE5B98CEDE7}"/>
              </a:ext>
            </a:extLst>
          </p:cNvPr>
          <p:cNvSpPr/>
          <p:nvPr/>
        </p:nvSpPr>
        <p:spPr>
          <a:xfrm>
            <a:off x="301336" y="595725"/>
            <a:ext cx="8749145" cy="369332"/>
          </a:xfrm>
          <a:prstGeom prst="rect">
            <a:avLst/>
          </a:prstGeom>
        </p:spPr>
        <p:txBody>
          <a:bodyPr wrap="square">
            <a:spAutoFit/>
          </a:bodyPr>
          <a:lstStyle/>
          <a:p>
            <a:r>
              <a:rPr lang="en-US" b="1" dirty="0"/>
              <a:t>Climate change is already affecting every inhabited region across the globe</a:t>
            </a:r>
            <a:endParaRPr lang="fr-FR" dirty="0"/>
          </a:p>
        </p:txBody>
      </p:sp>
    </p:spTree>
    <p:extLst>
      <p:ext uri="{BB962C8B-B14F-4D97-AF65-F5344CB8AC3E}">
        <p14:creationId xmlns:p14="http://schemas.microsoft.com/office/powerpoint/2010/main" val="3174404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30" name="Image 29">
            <a:extLst>
              <a:ext uri="{FF2B5EF4-FFF2-40B4-BE49-F238E27FC236}">
                <a16:creationId xmlns:a16="http://schemas.microsoft.com/office/drawing/2014/main" id="{BE6B4D9D-B033-A24D-9F82-F4CCB57617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738" y="685799"/>
            <a:ext cx="6442365" cy="4211012"/>
          </a:xfrm>
          <a:prstGeom prst="rect">
            <a:avLst/>
          </a:prstGeom>
        </p:spPr>
      </p:pic>
      <p:sp>
        <p:nvSpPr>
          <p:cNvPr id="31" name="ZoneTexte 30">
            <a:extLst>
              <a:ext uri="{FF2B5EF4-FFF2-40B4-BE49-F238E27FC236}">
                <a16:creationId xmlns:a16="http://schemas.microsoft.com/office/drawing/2014/main" id="{B1B76729-896D-7842-B412-A194DC006C54}"/>
              </a:ext>
            </a:extLst>
          </p:cNvPr>
          <p:cNvSpPr txBox="1"/>
          <p:nvPr/>
        </p:nvSpPr>
        <p:spPr>
          <a:xfrm>
            <a:off x="6113863" y="966953"/>
            <a:ext cx="2084564" cy="646331"/>
          </a:xfrm>
          <a:prstGeom prst="rect">
            <a:avLst/>
          </a:prstGeom>
          <a:solidFill>
            <a:srgbClr val="F6F6F6"/>
          </a:solidFill>
        </p:spPr>
        <p:txBody>
          <a:bodyPr wrap="square" rtlCol="0">
            <a:spAutoFit/>
          </a:bodyPr>
          <a:lstStyle/>
          <a:p>
            <a:r>
              <a:rPr lang="fr-FR" b="1" dirty="0" err="1">
                <a:solidFill>
                  <a:srgbClr val="5492CD"/>
                </a:solidFill>
              </a:rPr>
              <a:t>Risk</a:t>
            </a:r>
            <a:r>
              <a:rPr lang="fr-FR" b="1" dirty="0">
                <a:solidFill>
                  <a:srgbClr val="5492CD"/>
                </a:solidFill>
              </a:rPr>
              <a:t> </a:t>
            </a:r>
            <a:r>
              <a:rPr lang="fr-FR" b="1" dirty="0" err="1">
                <a:solidFill>
                  <a:srgbClr val="5492CD"/>
                </a:solidFill>
              </a:rPr>
              <a:t>assessment</a:t>
            </a:r>
            <a:r>
              <a:rPr lang="fr-FR" b="1" dirty="0">
                <a:solidFill>
                  <a:srgbClr val="5492CD"/>
                </a:solidFill>
              </a:rPr>
              <a:t> (WG2)</a:t>
            </a:r>
          </a:p>
        </p:txBody>
      </p:sp>
      <p:sp>
        <p:nvSpPr>
          <p:cNvPr id="32" name="ZoneTexte 31">
            <a:extLst>
              <a:ext uri="{FF2B5EF4-FFF2-40B4-BE49-F238E27FC236}">
                <a16:creationId xmlns:a16="http://schemas.microsoft.com/office/drawing/2014/main" id="{28ED466F-0C80-4C42-BC7C-CC298660AAC4}"/>
              </a:ext>
            </a:extLst>
          </p:cNvPr>
          <p:cNvSpPr txBox="1"/>
          <p:nvPr/>
        </p:nvSpPr>
        <p:spPr bwMode="auto">
          <a:xfrm>
            <a:off x="5725936" y="4457701"/>
            <a:ext cx="2562546" cy="646331"/>
          </a:xfrm>
          <a:prstGeom prst="rect">
            <a:avLst/>
          </a:prstGeom>
          <a:solidFill>
            <a:schemeClr val="bg1"/>
          </a:solidFill>
        </p:spPr>
        <p:txBody>
          <a:bodyPr wrap="square" rtlCol="0">
            <a:spAutoFit/>
          </a:bodyPr>
          <a:lstStyle/>
          <a:p>
            <a:endParaRPr lang="fr-FR" b="1" dirty="0">
              <a:solidFill>
                <a:srgbClr val="5492CD"/>
              </a:solidFill>
            </a:endParaRPr>
          </a:p>
          <a:p>
            <a:endParaRPr lang="fr-FR" b="1" dirty="0">
              <a:solidFill>
                <a:srgbClr val="5492CD"/>
              </a:solidFill>
            </a:endParaRPr>
          </a:p>
        </p:txBody>
      </p:sp>
    </p:spTree>
    <p:extLst>
      <p:ext uri="{BB962C8B-B14F-4D97-AF65-F5344CB8AC3E}">
        <p14:creationId xmlns:p14="http://schemas.microsoft.com/office/powerpoint/2010/main" val="3407284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pic>
        <p:nvPicPr>
          <p:cNvPr id="130" name="Google Shape;130;g1df438c6be6_0_2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396850" y="2600849"/>
            <a:ext cx="2678906" cy="1386757"/>
          </a:xfrm>
          <a:prstGeom prst="rect">
            <a:avLst/>
          </a:prstGeom>
          <a:noFill/>
          <a:ln>
            <a:noFill/>
          </a:ln>
        </p:spPr>
      </p:pic>
      <p:sp>
        <p:nvSpPr>
          <p:cNvPr id="131" name="Google Shape;131;g1df438c6be6_0_26"/>
          <p:cNvSpPr txBox="1"/>
          <p:nvPr/>
        </p:nvSpPr>
        <p:spPr>
          <a:xfrm>
            <a:off x="257175" y="91481"/>
            <a:ext cx="2205675" cy="233775"/>
          </a:xfrm>
          <a:prstGeom prst="rect">
            <a:avLst/>
          </a:prstGeom>
          <a:noFill/>
          <a:ln>
            <a:noFill/>
          </a:ln>
        </p:spPr>
        <p:txBody>
          <a:bodyPr spcFirstLastPara="1" wrap="square" lIns="0" tIns="34275" rIns="68569" bIns="34275" anchor="t" anchorCtr="0">
            <a:noAutofit/>
          </a:bodyPr>
          <a:lstStyle/>
          <a:p>
            <a:pPr>
              <a:buClr>
                <a:srgbClr val="007DBA"/>
              </a:buClr>
              <a:buSzPts val="1400"/>
            </a:pPr>
            <a:r>
              <a:rPr lang="en-US" sz="1050" b="1">
                <a:solidFill>
                  <a:srgbClr val="2E75B5"/>
                </a:solidFill>
                <a:latin typeface="Arial"/>
                <a:ea typeface="Arial"/>
                <a:cs typeface="Arial"/>
                <a:sym typeface="Arial"/>
              </a:rPr>
              <a:t>SIXTH ASSESSMENT REPORT</a:t>
            </a:r>
            <a:endParaRPr sz="1350">
              <a:solidFill>
                <a:srgbClr val="2E75B5"/>
              </a:solidFill>
              <a:latin typeface="Calibri"/>
              <a:ea typeface="Calibri"/>
              <a:cs typeface="Calibri"/>
              <a:sym typeface="Calibri"/>
            </a:endParaRPr>
          </a:p>
        </p:txBody>
      </p:sp>
      <p:pic>
        <p:nvPicPr>
          <p:cNvPr id="132" name="Google Shape;132;g1df438c6be6_0_26"/>
          <p:cNvPicPr preferRelativeResize="0"/>
          <p:nvPr/>
        </p:nvPicPr>
        <p:blipFill rotWithShape="1">
          <a:blip r:embed="rId4">
            <a:alphaModFix/>
            <a:extLst>
              <a:ext uri="{28A0092B-C50C-407E-A947-70E740481C1C}">
                <a14:useLocalDpi xmlns:a14="http://schemas.microsoft.com/office/drawing/2010/main"/>
              </a:ext>
            </a:extLst>
          </a:blip>
          <a:srcRect t="504" b="495"/>
          <a:stretch/>
        </p:blipFill>
        <p:spPr>
          <a:xfrm>
            <a:off x="8298414" y="198630"/>
            <a:ext cx="653046" cy="252544"/>
          </a:xfrm>
          <a:prstGeom prst="rect">
            <a:avLst/>
          </a:prstGeom>
          <a:noFill/>
          <a:ln>
            <a:noFill/>
          </a:ln>
        </p:spPr>
      </p:pic>
      <p:sp>
        <p:nvSpPr>
          <p:cNvPr id="133" name="Google Shape;133;g1df438c6be6_0_26"/>
          <p:cNvSpPr/>
          <p:nvPr/>
        </p:nvSpPr>
        <p:spPr>
          <a:xfrm>
            <a:off x="0" y="0"/>
            <a:ext cx="63675" cy="445725"/>
          </a:xfrm>
          <a:prstGeom prst="rect">
            <a:avLst/>
          </a:prstGeom>
          <a:solidFill>
            <a:srgbClr val="4E8DC9"/>
          </a:solidFill>
          <a:ln>
            <a:noFill/>
          </a:ln>
        </p:spPr>
        <p:txBody>
          <a:bodyPr spcFirstLastPara="1" wrap="square" lIns="0" tIns="0" rIns="0" bIns="0" anchor="ctr" anchorCtr="0">
            <a:noAutofit/>
          </a:bodyPr>
          <a:lstStyle/>
          <a:p>
            <a:pPr>
              <a:buClr>
                <a:srgbClr val="000000"/>
              </a:buClr>
              <a:buSzPts val="1400"/>
            </a:pPr>
            <a:endParaRPr sz="1050">
              <a:solidFill>
                <a:srgbClr val="000000"/>
              </a:solidFill>
              <a:highlight>
                <a:srgbClr val="4E8DC9"/>
              </a:highlight>
              <a:latin typeface="Arial"/>
              <a:ea typeface="Arial"/>
              <a:cs typeface="Arial"/>
              <a:sym typeface="Arial"/>
            </a:endParaRPr>
          </a:p>
        </p:txBody>
      </p:sp>
      <p:sp>
        <p:nvSpPr>
          <p:cNvPr id="134" name="Google Shape;134;g1df438c6be6_0_26"/>
          <p:cNvSpPr txBox="1"/>
          <p:nvPr/>
        </p:nvSpPr>
        <p:spPr>
          <a:xfrm>
            <a:off x="5873419" y="4807819"/>
            <a:ext cx="2857275" cy="207719"/>
          </a:xfrm>
          <a:prstGeom prst="rect">
            <a:avLst/>
          </a:prstGeom>
          <a:noFill/>
          <a:ln>
            <a:noFill/>
          </a:ln>
        </p:spPr>
        <p:txBody>
          <a:bodyPr spcFirstLastPara="1" wrap="square" lIns="68569" tIns="34275" rIns="0" bIns="34275" anchor="t" anchorCtr="0">
            <a:spAutoFit/>
          </a:bodyPr>
          <a:lstStyle/>
          <a:p>
            <a:pPr algn="r">
              <a:buClr>
                <a:schemeClr val="dk1"/>
              </a:buClr>
              <a:buSzPts val="1100"/>
            </a:pPr>
            <a:r>
              <a:rPr lang="en-US" sz="900">
                <a:solidFill>
                  <a:srgbClr val="A5A5A5"/>
                </a:solidFill>
                <a:latin typeface="Calibri"/>
                <a:ea typeface="Calibri"/>
                <a:cs typeface="Calibri"/>
                <a:sym typeface="Calibri"/>
              </a:rPr>
              <a:t>IPCC AR6 SYR Figure SPM.1a</a:t>
            </a:r>
            <a:endParaRPr sz="900">
              <a:solidFill>
                <a:srgbClr val="A5A5A5"/>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47F7668F-AEC2-A988-5A0A-712D1F1C9A5D}"/>
              </a:ext>
            </a:extLst>
          </p:cNvPr>
          <p:cNvSpPr txBox="1"/>
          <p:nvPr/>
        </p:nvSpPr>
        <p:spPr>
          <a:xfrm>
            <a:off x="126403" y="485724"/>
            <a:ext cx="8919623" cy="923330"/>
          </a:xfrm>
          <a:prstGeom prst="rect">
            <a:avLst/>
          </a:prstGeom>
          <a:noFill/>
        </p:spPr>
        <p:txBody>
          <a:bodyPr wrap="square" rtlCol="0">
            <a:spAutoFit/>
          </a:bodyPr>
          <a:lstStyle/>
          <a:p>
            <a:r>
              <a:rPr lang="fr-FR" b="1" dirty="0" err="1"/>
              <a:t>Widespread</a:t>
            </a:r>
            <a:r>
              <a:rPr lang="fr-FR" b="1" dirty="0"/>
              <a:t> and </a:t>
            </a:r>
            <a:r>
              <a:rPr lang="fr-FR" b="1" dirty="0" err="1"/>
              <a:t>substantial</a:t>
            </a:r>
            <a:r>
              <a:rPr lang="fr-FR" b="1" dirty="0"/>
              <a:t> impacts and </a:t>
            </a:r>
            <a:r>
              <a:rPr lang="fr-FR" b="1" dirty="0" err="1"/>
              <a:t>related</a:t>
            </a:r>
            <a:r>
              <a:rPr lang="fr-FR" b="1" dirty="0"/>
              <a:t> </a:t>
            </a:r>
            <a:r>
              <a:rPr lang="fr-FR" b="1" dirty="0" err="1"/>
              <a:t>losses</a:t>
            </a:r>
            <a:r>
              <a:rPr lang="fr-FR" b="1" dirty="0"/>
              <a:t> and damages </a:t>
            </a:r>
            <a:r>
              <a:rPr lang="fr-FR" b="1" dirty="0" err="1"/>
              <a:t>attributed</a:t>
            </a:r>
            <a:r>
              <a:rPr lang="fr-FR" b="1" dirty="0"/>
              <a:t> to </a:t>
            </a:r>
            <a:r>
              <a:rPr lang="fr-FR" b="1" dirty="0" err="1"/>
              <a:t>climate</a:t>
            </a:r>
            <a:r>
              <a:rPr lang="fr-FR" b="1" dirty="0"/>
              <a:t> change are </a:t>
            </a:r>
            <a:r>
              <a:rPr lang="fr-FR" b="1" dirty="0" err="1"/>
              <a:t>observed</a:t>
            </a:r>
            <a:r>
              <a:rPr lang="fr-FR" b="1" dirty="0"/>
              <a:t> on </a:t>
            </a:r>
            <a:r>
              <a:rPr lang="fr-FR" b="1" dirty="0" err="1"/>
              <a:t>human</a:t>
            </a:r>
            <a:r>
              <a:rPr lang="fr-FR" b="1" dirty="0"/>
              <a:t> and </a:t>
            </a:r>
            <a:r>
              <a:rPr lang="fr-FR" b="1" dirty="0" err="1"/>
              <a:t>natural</a:t>
            </a:r>
            <a:r>
              <a:rPr lang="fr-FR" b="1" dirty="0"/>
              <a:t> </a:t>
            </a:r>
            <a:r>
              <a:rPr lang="fr-FR" b="1" dirty="0" err="1"/>
              <a:t>systems</a:t>
            </a:r>
            <a:r>
              <a:rPr lang="fr-FR" b="1" dirty="0"/>
              <a:t> </a:t>
            </a:r>
            <a:r>
              <a:rPr lang="fr-FR" b="1" dirty="0" err="1"/>
              <a:t>across</a:t>
            </a:r>
            <a:r>
              <a:rPr lang="fr-FR" b="1" dirty="0"/>
              <a:t> the world </a:t>
            </a:r>
            <a:br>
              <a:rPr lang="fr-FR" b="1" dirty="0"/>
            </a:br>
            <a:endParaRPr lang="fr-FR" b="1" dirty="0"/>
          </a:p>
        </p:txBody>
      </p:sp>
      <p:pic>
        <p:nvPicPr>
          <p:cNvPr id="4" name="Google Shape;130;g1df438c6be6_0_26">
            <a:extLst>
              <a:ext uri="{FF2B5EF4-FFF2-40B4-BE49-F238E27FC236}">
                <a16:creationId xmlns:a16="http://schemas.microsoft.com/office/drawing/2014/main" id="{2BA4ED6E-C678-7C62-F62E-186AE30049EE}"/>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503929" y="1221551"/>
            <a:ext cx="2426639" cy="1425521"/>
          </a:xfrm>
          <a:prstGeom prst="rect">
            <a:avLst/>
          </a:prstGeom>
          <a:noFill/>
          <a:ln>
            <a:noFill/>
          </a:ln>
        </p:spPr>
      </p:pic>
      <p:pic>
        <p:nvPicPr>
          <p:cNvPr id="5" name="Google Shape;130;g1df438c6be6_0_26">
            <a:extLst>
              <a:ext uri="{FF2B5EF4-FFF2-40B4-BE49-F238E27FC236}">
                <a16:creationId xmlns:a16="http://schemas.microsoft.com/office/drawing/2014/main" id="{34698B8B-F032-F7C0-E4A6-1B6C608F99CD}"/>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05907" y="2561032"/>
            <a:ext cx="2426639" cy="1754012"/>
          </a:xfrm>
          <a:prstGeom prst="rect">
            <a:avLst/>
          </a:prstGeom>
          <a:noFill/>
          <a:ln>
            <a:noFill/>
          </a:ln>
        </p:spPr>
      </p:pic>
      <p:pic>
        <p:nvPicPr>
          <p:cNvPr id="6" name="Google Shape;130;g1df438c6be6_0_26">
            <a:extLst>
              <a:ext uri="{FF2B5EF4-FFF2-40B4-BE49-F238E27FC236}">
                <a16:creationId xmlns:a16="http://schemas.microsoft.com/office/drawing/2014/main" id="{A3539BB4-D98F-AA76-2D68-21842553EF00}"/>
              </a:ext>
            </a:extLst>
          </p:cNvPr>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6191215" y="1221551"/>
            <a:ext cx="3236120" cy="3848355"/>
          </a:xfrm>
          <a:prstGeom prst="rect">
            <a:avLst/>
          </a:prstGeom>
          <a:noFill/>
          <a:ln>
            <a:noFill/>
          </a:ln>
        </p:spPr>
      </p:pic>
      <p:pic>
        <p:nvPicPr>
          <p:cNvPr id="7" name="Google Shape;130;g1df438c6be6_0_26">
            <a:extLst>
              <a:ext uri="{FF2B5EF4-FFF2-40B4-BE49-F238E27FC236}">
                <a16:creationId xmlns:a16="http://schemas.microsoft.com/office/drawing/2014/main" id="{D746D39F-FD75-DB26-7CBF-9A88646C3838}"/>
              </a:ext>
            </a:extLst>
          </p:cNvPr>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709564" y="1162800"/>
            <a:ext cx="2678906" cy="1518267"/>
          </a:xfrm>
          <a:prstGeom prst="rect">
            <a:avLst/>
          </a:prstGeom>
          <a:noFill/>
          <a:ln>
            <a:noFill/>
          </a:ln>
        </p:spPr>
      </p:pic>
      <p:sp>
        <p:nvSpPr>
          <p:cNvPr id="8" name="Google Shape;494;g2226086e902_0_39">
            <a:extLst>
              <a:ext uri="{FF2B5EF4-FFF2-40B4-BE49-F238E27FC236}">
                <a16:creationId xmlns:a16="http://schemas.microsoft.com/office/drawing/2014/main" id="{F7DD70C3-D207-69D8-3E97-F847C513E8F2}"/>
              </a:ext>
            </a:extLst>
          </p:cNvPr>
          <p:cNvSpPr txBox="1"/>
          <p:nvPr/>
        </p:nvSpPr>
        <p:spPr>
          <a:xfrm>
            <a:off x="5987719" y="4922119"/>
            <a:ext cx="2857275" cy="207719"/>
          </a:xfrm>
          <a:prstGeom prst="rect">
            <a:avLst/>
          </a:prstGeom>
          <a:noFill/>
          <a:ln>
            <a:noFill/>
          </a:ln>
        </p:spPr>
        <p:txBody>
          <a:bodyPr spcFirstLastPara="1" wrap="square" lIns="68569" tIns="34275" rIns="0" bIns="34275" anchor="t" anchorCtr="0">
            <a:spAutoFit/>
          </a:bodyPr>
          <a:lstStyle/>
          <a:p>
            <a:pPr algn="r">
              <a:buClr>
                <a:schemeClr val="dk1"/>
              </a:buClr>
              <a:buSzPts val="1100"/>
            </a:pPr>
            <a:r>
              <a:rPr lang="en-US" sz="900" dirty="0">
                <a:solidFill>
                  <a:schemeClr val="accent3"/>
                </a:solidFill>
                <a:latin typeface="Calibri"/>
                <a:ea typeface="Calibri"/>
                <a:cs typeface="Calibri"/>
                <a:sym typeface="Calibri"/>
              </a:rPr>
              <a:t>IPCC AR6 SYR Figure SPM1a</a:t>
            </a:r>
            <a:endParaRPr sz="900" dirty="0">
              <a:solidFill>
                <a:srgbClr val="A5A5A5"/>
              </a:solidFill>
              <a:latin typeface="Calibri"/>
              <a:ea typeface="Calibri"/>
              <a:cs typeface="Calibri"/>
              <a:sym typeface="Calibri"/>
            </a:endParaRPr>
          </a:p>
        </p:txBody>
      </p:sp>
      <p:sp>
        <p:nvSpPr>
          <p:cNvPr id="9" name="ZoneTexte 8">
            <a:extLst>
              <a:ext uri="{FF2B5EF4-FFF2-40B4-BE49-F238E27FC236}">
                <a16:creationId xmlns:a16="http://schemas.microsoft.com/office/drawing/2014/main" id="{9C700A71-34F5-69FF-A35A-E736A94E7F03}"/>
              </a:ext>
            </a:extLst>
          </p:cNvPr>
          <p:cNvSpPr txBox="1"/>
          <p:nvPr/>
        </p:nvSpPr>
        <p:spPr>
          <a:xfrm>
            <a:off x="2237552" y="2271"/>
            <a:ext cx="654346" cy="338554"/>
          </a:xfrm>
          <a:prstGeom prst="rect">
            <a:avLst/>
          </a:prstGeom>
          <a:noFill/>
        </p:spPr>
        <p:txBody>
          <a:bodyPr wrap="none" rtlCol="0">
            <a:spAutoFit/>
          </a:bodyPr>
          <a:lstStyle/>
          <a:p>
            <a:r>
              <a:rPr lang="fr-FR" sz="1600" b="1" dirty="0">
                <a:solidFill>
                  <a:srgbClr val="426AC2"/>
                </a:solidFill>
              </a:rPr>
              <a:t>WGII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17DEE1EA-181A-CD4D-A66F-DA208E8A67D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b="-4896"/>
          <a:stretch/>
        </p:blipFill>
        <p:spPr>
          <a:xfrm>
            <a:off x="0" y="-1"/>
            <a:ext cx="9144000" cy="5143501"/>
          </a:xfrm>
          <a:blipFill dpi="0" rotWithShape="1">
            <a:blip r:embed="rId4">
              <a:extLst>
                <a:ext uri="{28A0092B-C50C-407E-A947-70E740481C1C}">
                  <a14:useLocalDpi xmlns:a14="http://schemas.microsoft.com/office/drawing/2010/main"/>
                </a:ext>
              </a:extLst>
            </a:blip>
            <a:srcRect/>
            <a:stretch>
              <a:fillRect/>
            </a:stretch>
          </a:blipFill>
        </p:spPr>
      </p:pic>
      <p:sp>
        <p:nvSpPr>
          <p:cNvPr id="2" name="Rectangle 1">
            <a:extLst>
              <a:ext uri="{FF2B5EF4-FFF2-40B4-BE49-F238E27FC236}">
                <a16:creationId xmlns:a16="http://schemas.microsoft.com/office/drawing/2014/main" id="{D779948C-71D9-3241-8AC4-32401B74763B}"/>
              </a:ext>
            </a:extLst>
          </p:cNvPr>
          <p:cNvSpPr/>
          <p:nvPr/>
        </p:nvSpPr>
        <p:spPr>
          <a:xfrm>
            <a:off x="5759304" y="157147"/>
            <a:ext cx="3319403" cy="580103"/>
          </a:xfrm>
          <a:prstGeom prst="rect">
            <a:avLst/>
          </a:prstGeom>
          <a:solidFill>
            <a:schemeClr val="bg1">
              <a:lumMod val="95000"/>
              <a:alpha val="2979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83F11CD-103C-4E40-8D87-FFF7E3802355}"/>
              </a:ext>
            </a:extLst>
          </p:cNvPr>
          <p:cNvSpPr/>
          <p:nvPr/>
        </p:nvSpPr>
        <p:spPr>
          <a:xfrm rot="21195244">
            <a:off x="-31799" y="3591186"/>
            <a:ext cx="9356866" cy="2133057"/>
          </a:xfrm>
          <a:custGeom>
            <a:avLst/>
            <a:gdLst>
              <a:gd name="connsiteX0" fmla="*/ 9356866 w 9356866"/>
              <a:gd name="connsiteY0" fmla="*/ 0 h 2133057"/>
              <a:gd name="connsiteX1" fmla="*/ 9104555 w 9356866"/>
              <a:gd name="connsiteY1" fmla="*/ 2133057 h 2133057"/>
              <a:gd name="connsiteX2" fmla="*/ 0 w 9356866"/>
              <a:gd name="connsiteY2" fmla="*/ 1056117 h 2133057"/>
              <a:gd name="connsiteX3" fmla="*/ 124923 w 9356866"/>
              <a:gd name="connsiteY3" fmla="*/ 0 h 2133057"/>
            </a:gdLst>
            <a:ahLst/>
            <a:cxnLst>
              <a:cxn ang="0">
                <a:pos x="connsiteX0" y="connsiteY0"/>
              </a:cxn>
              <a:cxn ang="0">
                <a:pos x="connsiteX1" y="connsiteY1"/>
              </a:cxn>
              <a:cxn ang="0">
                <a:pos x="connsiteX2" y="connsiteY2"/>
              </a:cxn>
              <a:cxn ang="0">
                <a:pos x="connsiteX3" y="connsiteY3"/>
              </a:cxn>
            </a:cxnLst>
            <a:rect l="l" t="t" r="r" b="b"/>
            <a:pathLst>
              <a:path w="9356866" h="2133057">
                <a:moveTo>
                  <a:pt x="9356866" y="0"/>
                </a:moveTo>
                <a:lnTo>
                  <a:pt x="9104555" y="2133057"/>
                </a:lnTo>
                <a:lnTo>
                  <a:pt x="0" y="1056117"/>
                </a:lnTo>
                <a:lnTo>
                  <a:pt x="124923"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10" name="Title 1"/>
          <p:cNvSpPr>
            <a:spLocks noGrp="1"/>
          </p:cNvSpPr>
          <p:nvPr>
            <p:ph type="ctrTitle"/>
          </p:nvPr>
        </p:nvSpPr>
        <p:spPr>
          <a:xfrm>
            <a:off x="1797287" y="2747973"/>
            <a:ext cx="7425773" cy="2038456"/>
          </a:xfrm>
          <a:effectLst/>
        </p:spPr>
        <p:txBody>
          <a:bodyPr anchor="b"/>
          <a:lstStyle/>
          <a:p>
            <a:pPr>
              <a:lnSpc>
                <a:spcPct val="100000"/>
              </a:lnSpc>
              <a:spcAft>
                <a:spcPts val="600"/>
              </a:spcAft>
            </a:pPr>
            <a:r>
              <a:rPr lang="fr-FR" sz="2600" b="0" cap="none" dirty="0"/>
              <a:t>Global </a:t>
            </a:r>
            <a:r>
              <a:rPr lang="fr-FR" sz="2600" b="0" cap="none" dirty="0" err="1"/>
              <a:t>warming</a:t>
            </a:r>
            <a:r>
              <a:rPr lang="fr-FR" sz="2600" b="0" cap="none" dirty="0"/>
              <a:t> has </a:t>
            </a:r>
            <a:r>
              <a:rPr lang="fr-FR" sz="2600" b="0" cap="none" dirty="0" err="1"/>
              <a:t>caused</a:t>
            </a:r>
            <a:r>
              <a:rPr lang="fr-FR" sz="2600" b="0" cap="none" dirty="0"/>
              <a:t> </a:t>
            </a:r>
            <a:r>
              <a:rPr lang="fr-FR" sz="2600" b="0" cap="none" dirty="0" err="1"/>
              <a:t>dangerous</a:t>
            </a:r>
            <a:r>
              <a:rPr lang="fr-FR" sz="2600" b="0" cap="none" dirty="0"/>
              <a:t> and </a:t>
            </a:r>
            <a:r>
              <a:rPr lang="fr-FR" sz="2600" b="0" cap="none" dirty="0" err="1"/>
              <a:t>widespread</a:t>
            </a:r>
            <a:r>
              <a:rPr lang="fr-FR" sz="2600" b="0" cap="none" dirty="0"/>
              <a:t> disruption in nature... </a:t>
            </a:r>
            <a:endParaRPr lang="fr-FR" sz="2600" b="0" cap="none" dirty="0">
              <a:effectLst/>
            </a:endParaRPr>
          </a:p>
        </p:txBody>
      </p:sp>
      <p:sp>
        <p:nvSpPr>
          <p:cNvPr id="7" name="TextBox 6">
            <a:extLst>
              <a:ext uri="{FF2B5EF4-FFF2-40B4-BE49-F238E27FC236}">
                <a16:creationId xmlns:a16="http://schemas.microsoft.com/office/drawing/2014/main" id="{5A1D7220-B4B4-C34C-A568-385720E68621}"/>
              </a:ext>
            </a:extLst>
          </p:cNvPr>
          <p:cNvSpPr txBox="1"/>
          <p:nvPr/>
        </p:nvSpPr>
        <p:spPr>
          <a:xfrm>
            <a:off x="10185722" y="1342663"/>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93D2ED4B-FF5F-6645-9B28-22AD47CB71B3}"/>
              </a:ext>
            </a:extLst>
          </p:cNvPr>
          <p:cNvSpPr txBox="1"/>
          <p:nvPr/>
        </p:nvSpPr>
        <p:spPr>
          <a:xfrm>
            <a:off x="9837802" y="3733884"/>
            <a:ext cx="1308618" cy="1384995"/>
          </a:xfrm>
          <a:prstGeom prst="rect">
            <a:avLst/>
          </a:prstGeom>
          <a:noFill/>
        </p:spPr>
        <p:txBody>
          <a:bodyPr wrap="square" rtlCol="0">
            <a:spAutoFit/>
          </a:bodyPr>
          <a:lstStyle/>
          <a:p>
            <a:r>
              <a:rPr lang="en-US" sz="1400" i="1" dirty="0">
                <a:solidFill>
                  <a:srgbClr val="C00000"/>
                </a:solidFill>
              </a:rPr>
              <a:t>Move/scale shape based on amount of text to maximize photo space</a:t>
            </a:r>
          </a:p>
        </p:txBody>
      </p:sp>
      <p:sp>
        <p:nvSpPr>
          <p:cNvPr id="18" name="TextBox 17">
            <a:extLst>
              <a:ext uri="{FF2B5EF4-FFF2-40B4-BE49-F238E27FC236}">
                <a16:creationId xmlns:a16="http://schemas.microsoft.com/office/drawing/2014/main" id="{2C1DAD61-47DE-1143-A015-D11796CCCFAE}"/>
              </a:ext>
            </a:extLst>
          </p:cNvPr>
          <p:cNvSpPr txBox="1"/>
          <p:nvPr/>
        </p:nvSpPr>
        <p:spPr>
          <a:xfrm>
            <a:off x="9954228" y="1331089"/>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1347B788-9F0C-074A-8DAE-03E24F8E2748}"/>
              </a:ext>
            </a:extLst>
          </p:cNvPr>
          <p:cNvSpPr txBox="1"/>
          <p:nvPr/>
        </p:nvSpPr>
        <p:spPr>
          <a:xfrm>
            <a:off x="9837802" y="290817"/>
            <a:ext cx="1479032" cy="738664"/>
          </a:xfrm>
          <a:prstGeom prst="rect">
            <a:avLst/>
          </a:prstGeom>
          <a:noFill/>
        </p:spPr>
        <p:txBody>
          <a:bodyPr wrap="square" rtlCol="0">
            <a:spAutoFit/>
          </a:bodyPr>
          <a:lstStyle/>
          <a:p>
            <a:r>
              <a:rPr lang="en-US" sz="1400" i="1" dirty="0">
                <a:solidFill>
                  <a:srgbClr val="C00000"/>
                </a:solidFill>
              </a:rPr>
              <a:t>Switch to blue logo for contrast when necessary</a:t>
            </a:r>
          </a:p>
        </p:txBody>
      </p:sp>
      <p:sp>
        <p:nvSpPr>
          <p:cNvPr id="20" name="Subtitle 1">
            <a:extLst>
              <a:ext uri="{FF2B5EF4-FFF2-40B4-BE49-F238E27FC236}">
                <a16:creationId xmlns:a16="http://schemas.microsoft.com/office/drawing/2014/main" id="{D25DFEDA-8A0C-C844-A2B9-9AF1CDF86E41}"/>
              </a:ext>
            </a:extLst>
          </p:cNvPr>
          <p:cNvSpPr txBox="1">
            <a:spLocks/>
          </p:cNvSpPr>
          <p:nvPr/>
        </p:nvSpPr>
        <p:spPr>
          <a:xfrm>
            <a:off x="74184" y="4982183"/>
            <a:ext cx="3446207"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900" b="1" dirty="0">
                <a:solidFill>
                  <a:srgbClr val="003466"/>
                </a:solidFill>
                <a:latin typeface="Arial" panose="020B0604020202020204" pitchFamily="34" charset="0"/>
                <a:cs typeface="Arial" panose="020B0604020202020204" pitchFamily="34" charset="0"/>
              </a:rPr>
              <a:t>[Pacific Southwest Forest Service, USDA CC BY 2.0]</a:t>
            </a:r>
          </a:p>
        </p:txBody>
      </p:sp>
      <p:pic>
        <p:nvPicPr>
          <p:cNvPr id="12" name="Picture 16">
            <a:extLst>
              <a:ext uri="{FF2B5EF4-FFF2-40B4-BE49-F238E27FC236}">
                <a16:creationId xmlns:a16="http://schemas.microsoft.com/office/drawing/2014/main" id="{7CCDA0F3-0FA4-1748-A957-2AC01C693676}"/>
              </a:ext>
            </a:extLst>
          </p:cNvPr>
          <p:cNvPicPr>
            <a:picLocks noChangeAspect="1"/>
          </p:cNvPicPr>
          <p:nvPr/>
        </p:nvPicPr>
        <p:blipFill>
          <a:blip r:embed="rId5"/>
          <a:stretch>
            <a:fillRect/>
          </a:stretch>
        </p:blipFill>
        <p:spPr>
          <a:xfrm>
            <a:off x="5840872" y="152284"/>
            <a:ext cx="3237835" cy="584966"/>
          </a:xfrm>
          <a:prstGeom prst="rect">
            <a:avLst/>
          </a:prstGeom>
          <a:effectLst/>
        </p:spPr>
      </p:pic>
      <p:sp>
        <p:nvSpPr>
          <p:cNvPr id="14" name="Title 1">
            <a:extLst>
              <a:ext uri="{FF2B5EF4-FFF2-40B4-BE49-F238E27FC236}">
                <a16:creationId xmlns:a16="http://schemas.microsoft.com/office/drawing/2014/main" id="{D4E7E398-2FF1-2C4D-A6A9-3D6A27E781AB}"/>
              </a:ext>
            </a:extLst>
          </p:cNvPr>
          <p:cNvSpPr txBox="1">
            <a:spLocks/>
          </p:cNvSpPr>
          <p:nvPr/>
        </p:nvSpPr>
        <p:spPr>
          <a:xfrm>
            <a:off x="5926150" y="31830"/>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3939923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8FD0D6-A0C7-874B-A190-1A350473105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75895" y="840700"/>
            <a:ext cx="1760930" cy="1731050"/>
          </a:xfrm>
          <a:prstGeom prst="rect">
            <a:avLst/>
          </a:prstGeom>
        </p:spPr>
      </p:pic>
      <p:sp>
        <p:nvSpPr>
          <p:cNvPr id="12" name="ZoneTexte 11">
            <a:extLst>
              <a:ext uri="{FF2B5EF4-FFF2-40B4-BE49-F238E27FC236}">
                <a16:creationId xmlns:a16="http://schemas.microsoft.com/office/drawing/2014/main" id="{10EAA1ED-49BB-1645-A05B-940EC873F0C8}"/>
              </a:ext>
            </a:extLst>
          </p:cNvPr>
          <p:cNvSpPr txBox="1"/>
          <p:nvPr/>
        </p:nvSpPr>
        <p:spPr>
          <a:xfrm>
            <a:off x="-47419" y="9703"/>
            <a:ext cx="2262158" cy="584775"/>
          </a:xfrm>
          <a:prstGeom prst="rect">
            <a:avLst/>
          </a:prstGeom>
          <a:solidFill>
            <a:schemeClr val="bg1"/>
          </a:solidFill>
        </p:spPr>
        <p:txBody>
          <a:bodyPr wrap="none" rtlCol="0">
            <a:spAutoFit/>
          </a:bodyPr>
          <a:lstStyle/>
          <a:p>
            <a:r>
              <a:rPr lang="fr-FR" sz="1600" b="1" dirty="0">
                <a:solidFill>
                  <a:schemeClr val="accent1"/>
                </a:solidFill>
              </a:rPr>
              <a:t>                                    </a:t>
            </a:r>
          </a:p>
          <a:p>
            <a:endParaRPr lang="fr-FR" sz="1600" b="1" dirty="0">
              <a:solidFill>
                <a:schemeClr val="accent1"/>
              </a:solidFill>
            </a:endParaRPr>
          </a:p>
        </p:txBody>
      </p:sp>
      <p:pic>
        <p:nvPicPr>
          <p:cNvPr id="8" name="Image 7">
            <a:extLst>
              <a:ext uri="{FF2B5EF4-FFF2-40B4-BE49-F238E27FC236}">
                <a16:creationId xmlns:a16="http://schemas.microsoft.com/office/drawing/2014/main" id="{00288EEF-6F74-8145-9B07-B968CE8BDB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419" y="894111"/>
            <a:ext cx="6671250" cy="1176376"/>
          </a:xfrm>
          <a:prstGeom prst="rect">
            <a:avLst/>
          </a:prstGeom>
        </p:spPr>
      </p:pic>
      <p:sp>
        <p:nvSpPr>
          <p:cNvPr id="13" name="ZoneTexte 12">
            <a:extLst>
              <a:ext uri="{FF2B5EF4-FFF2-40B4-BE49-F238E27FC236}">
                <a16:creationId xmlns:a16="http://schemas.microsoft.com/office/drawing/2014/main" id="{C4AB7DAC-09E2-FF56-06DC-E8A22C023BAF}"/>
              </a:ext>
            </a:extLst>
          </p:cNvPr>
          <p:cNvSpPr txBox="1"/>
          <p:nvPr/>
        </p:nvSpPr>
        <p:spPr>
          <a:xfrm>
            <a:off x="589023" y="2681705"/>
            <a:ext cx="8296184" cy="2308324"/>
          </a:xfrm>
          <a:prstGeom prst="rect">
            <a:avLst/>
          </a:prstGeom>
          <a:noFill/>
        </p:spPr>
        <p:txBody>
          <a:bodyPr wrap="square">
            <a:spAutoFit/>
          </a:bodyPr>
          <a:lstStyle/>
          <a:p>
            <a:pPr lvl="0">
              <a:defRPr/>
            </a:pPr>
            <a:r>
              <a:rPr lang="fr-FR" sz="1600" b="1" dirty="0" err="1"/>
              <a:t>Climate</a:t>
            </a:r>
            <a:r>
              <a:rPr lang="fr-FR" sz="1600" b="1" dirty="0"/>
              <a:t> change has </a:t>
            </a:r>
            <a:r>
              <a:rPr lang="fr-FR" sz="1600" b="1" dirty="0" err="1"/>
              <a:t>caused</a:t>
            </a:r>
            <a:r>
              <a:rPr lang="fr-FR" sz="1600" b="1" dirty="0"/>
              <a:t> </a:t>
            </a:r>
            <a:r>
              <a:rPr lang="fr-FR" sz="1600" b="1" dirty="0" err="1"/>
              <a:t>substantial</a:t>
            </a:r>
            <a:r>
              <a:rPr lang="fr-FR" sz="1600" b="1" dirty="0"/>
              <a:t> damages, and </a:t>
            </a:r>
            <a:r>
              <a:rPr lang="fr-FR" sz="1600" b="1" dirty="0" err="1"/>
              <a:t>increasingly</a:t>
            </a:r>
            <a:r>
              <a:rPr lang="fr-FR" sz="1600" b="1" dirty="0"/>
              <a:t> </a:t>
            </a:r>
            <a:r>
              <a:rPr lang="fr-FR" sz="1600" b="1" dirty="0" err="1"/>
              <a:t>irreversible</a:t>
            </a:r>
            <a:r>
              <a:rPr lang="fr-FR" sz="1600" b="1" dirty="0"/>
              <a:t> </a:t>
            </a:r>
            <a:r>
              <a:rPr lang="fr-FR" sz="1600" b="1" dirty="0" err="1"/>
              <a:t>losses</a:t>
            </a:r>
            <a:r>
              <a:rPr lang="fr-FR" sz="1600" b="1" dirty="0"/>
              <a:t>, in </a:t>
            </a:r>
            <a:r>
              <a:rPr lang="fr-FR" sz="1600" b="1" dirty="0" err="1"/>
              <a:t>terrestrial</a:t>
            </a:r>
            <a:r>
              <a:rPr lang="fr-FR" sz="1600" b="1" dirty="0"/>
              <a:t>, </a:t>
            </a:r>
            <a:r>
              <a:rPr lang="fr-FR" sz="1600" b="1" dirty="0" err="1"/>
              <a:t>freshwater</a:t>
            </a:r>
            <a:r>
              <a:rPr lang="fr-FR" sz="1600" b="1" dirty="0"/>
              <a:t> and </a:t>
            </a:r>
            <a:r>
              <a:rPr lang="fr-FR" sz="1600" b="1" dirty="0" err="1"/>
              <a:t>coastal</a:t>
            </a:r>
            <a:r>
              <a:rPr lang="fr-FR" sz="1600" b="1" dirty="0"/>
              <a:t> and open </a:t>
            </a:r>
            <a:r>
              <a:rPr lang="fr-FR" sz="1600" b="1" dirty="0" err="1"/>
              <a:t>ocean</a:t>
            </a:r>
            <a:r>
              <a:rPr lang="fr-FR" sz="1600" b="1" dirty="0"/>
              <a:t> marine </a:t>
            </a:r>
            <a:r>
              <a:rPr lang="fr-FR" sz="1600" b="1" dirty="0" err="1"/>
              <a:t>ecosystems</a:t>
            </a:r>
            <a:r>
              <a:rPr lang="fr-FR" sz="1600" b="1" dirty="0"/>
              <a:t>. </a:t>
            </a:r>
          </a:p>
          <a:p>
            <a:pPr lvl="0">
              <a:defRPr/>
            </a:pPr>
            <a:endParaRPr lang="fr-FR" sz="1600" dirty="0"/>
          </a:p>
          <a:p>
            <a:pPr lvl="0">
              <a:defRPr/>
            </a:pPr>
            <a:r>
              <a:rPr lang="fr-FR" sz="1600" dirty="0" err="1"/>
              <a:t>Widespread</a:t>
            </a:r>
            <a:r>
              <a:rPr lang="fr-FR" sz="1600" dirty="0"/>
              <a:t> </a:t>
            </a:r>
            <a:r>
              <a:rPr lang="fr-FR" sz="1600" dirty="0" err="1"/>
              <a:t>deterioration</a:t>
            </a:r>
            <a:r>
              <a:rPr lang="fr-FR" sz="1600" dirty="0"/>
              <a:t> of </a:t>
            </a:r>
            <a:r>
              <a:rPr lang="fr-FR" sz="1600" dirty="0" err="1"/>
              <a:t>ecosystem</a:t>
            </a:r>
            <a:r>
              <a:rPr lang="fr-FR" sz="1600" dirty="0"/>
              <a:t> structure and </a:t>
            </a:r>
            <a:r>
              <a:rPr lang="fr-FR" sz="1600" dirty="0" err="1"/>
              <a:t>function</a:t>
            </a:r>
            <a:r>
              <a:rPr lang="fr-FR" sz="1600" dirty="0"/>
              <a:t>, </a:t>
            </a:r>
            <a:r>
              <a:rPr lang="fr-FR" sz="1600" dirty="0" err="1"/>
              <a:t>resilience</a:t>
            </a:r>
            <a:r>
              <a:rPr lang="fr-FR" sz="1600" dirty="0"/>
              <a:t> and </a:t>
            </a:r>
            <a:r>
              <a:rPr lang="fr-FR" sz="1600" dirty="0" err="1"/>
              <a:t>natural</a:t>
            </a:r>
            <a:r>
              <a:rPr lang="fr-FR" sz="1600" dirty="0"/>
              <a:t> adaptive </a:t>
            </a:r>
            <a:r>
              <a:rPr lang="fr-FR" sz="1600" dirty="0" err="1"/>
              <a:t>capacity</a:t>
            </a:r>
            <a:r>
              <a:rPr lang="fr-FR" sz="1600" dirty="0"/>
              <a:t>, as </a:t>
            </a:r>
            <a:r>
              <a:rPr lang="fr-FR" sz="1600" dirty="0" err="1"/>
              <a:t>well</a:t>
            </a:r>
            <a:r>
              <a:rPr lang="fr-FR" sz="1600" dirty="0"/>
              <a:t> as shifts in </a:t>
            </a:r>
            <a:r>
              <a:rPr lang="fr-FR" sz="1600" dirty="0" err="1"/>
              <a:t>seasonal</a:t>
            </a:r>
            <a:r>
              <a:rPr lang="fr-FR" sz="1600" dirty="0"/>
              <a:t> timing have </a:t>
            </a:r>
            <a:r>
              <a:rPr lang="fr-FR" sz="1600" dirty="0" err="1"/>
              <a:t>occurred</a:t>
            </a:r>
            <a:r>
              <a:rPr lang="fr-FR" sz="1600" dirty="0"/>
              <a:t> due to </a:t>
            </a:r>
            <a:r>
              <a:rPr lang="fr-FR" sz="1600" dirty="0" err="1"/>
              <a:t>climate</a:t>
            </a:r>
            <a:r>
              <a:rPr lang="fr-FR" sz="1600" dirty="0"/>
              <a:t> change</a:t>
            </a:r>
            <a:r>
              <a:rPr lang="fr-FR" sz="1600" b="1" dirty="0"/>
              <a:t>, </a:t>
            </a:r>
            <a:r>
              <a:rPr lang="fr-FR" sz="1600" b="1" dirty="0" err="1"/>
              <a:t>with</a:t>
            </a:r>
            <a:r>
              <a:rPr lang="fr-FR" sz="1600" b="1" dirty="0"/>
              <a:t> adverse </a:t>
            </a:r>
            <a:r>
              <a:rPr lang="fr-FR" sz="1600" b="1" dirty="0" err="1"/>
              <a:t>socioeconomic</a:t>
            </a:r>
            <a:r>
              <a:rPr lang="fr-FR" sz="1600" b="1" dirty="0"/>
              <a:t> </a:t>
            </a:r>
            <a:r>
              <a:rPr lang="fr-FR" sz="1600" b="1" dirty="0" err="1"/>
              <a:t>consequences</a:t>
            </a:r>
            <a:r>
              <a:rPr lang="fr-FR" sz="1600" dirty="0"/>
              <a:t>. </a:t>
            </a:r>
          </a:p>
          <a:p>
            <a:pPr lvl="0">
              <a:defRPr/>
            </a:pPr>
            <a:endParaRPr lang="fr-FR" sz="1600" dirty="0"/>
          </a:p>
          <a:p>
            <a:pPr lvl="0">
              <a:defRPr/>
            </a:pPr>
            <a:r>
              <a:rPr lang="fr-FR" sz="1600" dirty="0" err="1"/>
              <a:t>Approximately</a:t>
            </a:r>
            <a:r>
              <a:rPr lang="fr-FR" sz="1600" dirty="0"/>
              <a:t> </a:t>
            </a:r>
            <a:r>
              <a:rPr lang="fr-FR" sz="1600" dirty="0" err="1"/>
              <a:t>half</a:t>
            </a:r>
            <a:r>
              <a:rPr lang="fr-FR" sz="1600" dirty="0"/>
              <a:t> of the </a:t>
            </a:r>
            <a:r>
              <a:rPr lang="fr-FR" sz="1600" dirty="0" err="1"/>
              <a:t>species</a:t>
            </a:r>
            <a:r>
              <a:rPr lang="fr-FR" sz="1600" dirty="0"/>
              <a:t> </a:t>
            </a:r>
            <a:r>
              <a:rPr lang="fr-FR" sz="1600" dirty="0" err="1"/>
              <a:t>assessed</a:t>
            </a:r>
            <a:r>
              <a:rPr lang="fr-FR" sz="1600" dirty="0"/>
              <a:t> </a:t>
            </a:r>
            <a:r>
              <a:rPr lang="fr-FR" sz="1600" dirty="0" err="1"/>
              <a:t>globally</a:t>
            </a:r>
            <a:r>
              <a:rPr lang="fr-FR" sz="1600" dirty="0"/>
              <a:t> have </a:t>
            </a:r>
            <a:r>
              <a:rPr lang="fr-FR" sz="1600" dirty="0" err="1"/>
              <a:t>shifted</a:t>
            </a:r>
            <a:r>
              <a:rPr lang="fr-FR" sz="1600" dirty="0"/>
              <a:t> </a:t>
            </a:r>
            <a:r>
              <a:rPr lang="fr-FR" sz="1600" dirty="0" err="1"/>
              <a:t>polewards</a:t>
            </a:r>
            <a:r>
              <a:rPr lang="fr-FR" sz="1600" dirty="0"/>
              <a:t> or, on land, </a:t>
            </a:r>
            <a:r>
              <a:rPr lang="fr-FR" sz="1600" dirty="0" err="1"/>
              <a:t>also</a:t>
            </a:r>
            <a:r>
              <a:rPr lang="fr-FR" sz="1600" dirty="0"/>
              <a:t> to </a:t>
            </a:r>
            <a:r>
              <a:rPr lang="fr-FR" sz="1600" dirty="0" err="1"/>
              <a:t>higher</a:t>
            </a:r>
            <a:r>
              <a:rPr lang="fr-FR" sz="1600" dirty="0"/>
              <a:t> </a:t>
            </a:r>
            <a:r>
              <a:rPr lang="fr-FR" sz="1600" dirty="0" err="1"/>
              <a:t>elevations</a:t>
            </a:r>
            <a:r>
              <a:rPr lang="fr-FR" sz="1600" dirty="0"/>
              <a:t>. </a:t>
            </a:r>
          </a:p>
        </p:txBody>
      </p:sp>
      <p:sp>
        <p:nvSpPr>
          <p:cNvPr id="14" name="ZoneTexte 13">
            <a:extLst>
              <a:ext uri="{FF2B5EF4-FFF2-40B4-BE49-F238E27FC236}">
                <a16:creationId xmlns:a16="http://schemas.microsoft.com/office/drawing/2014/main" id="{70B7453F-FFA1-84DF-16BC-2FA298D94F1A}"/>
              </a:ext>
            </a:extLst>
          </p:cNvPr>
          <p:cNvSpPr txBox="1"/>
          <p:nvPr/>
        </p:nvSpPr>
        <p:spPr>
          <a:xfrm>
            <a:off x="-224287" y="54349"/>
            <a:ext cx="9144000" cy="584775"/>
          </a:xfrm>
          <a:prstGeom prst="rect">
            <a:avLst/>
          </a:prstGeom>
          <a:solidFill>
            <a:schemeClr val="bg1"/>
          </a:solidFill>
        </p:spPr>
        <p:txBody>
          <a:bodyPr wrap="square" rtlCol="0">
            <a:spAutoFit/>
          </a:bodyPr>
          <a:lstStyle/>
          <a:p>
            <a:r>
              <a:rPr lang="fr-FR" sz="1600" b="1" dirty="0">
                <a:solidFill>
                  <a:schemeClr val="accent1"/>
                </a:solidFill>
              </a:rPr>
              <a:t>    </a:t>
            </a:r>
            <a:r>
              <a:rPr lang="fr-FR" sz="1600" b="1" dirty="0" err="1">
                <a:solidFill>
                  <a:schemeClr val="accent1"/>
                </a:solidFill>
              </a:rPr>
              <a:t>Observed</a:t>
            </a:r>
            <a:r>
              <a:rPr lang="fr-FR" sz="1600" b="1" dirty="0">
                <a:solidFill>
                  <a:schemeClr val="accent1"/>
                </a:solidFill>
              </a:rPr>
              <a:t> impacts of </a:t>
            </a:r>
            <a:r>
              <a:rPr lang="fr-FR" sz="1600" b="1" dirty="0" err="1">
                <a:solidFill>
                  <a:schemeClr val="accent1"/>
                </a:solidFill>
              </a:rPr>
              <a:t>climate</a:t>
            </a:r>
            <a:r>
              <a:rPr lang="fr-FR" sz="1600" b="1" dirty="0">
                <a:solidFill>
                  <a:schemeClr val="accent1"/>
                </a:solidFill>
              </a:rPr>
              <a:t> change on </a:t>
            </a:r>
            <a:r>
              <a:rPr lang="fr-FR" sz="1600" b="1" dirty="0" err="1">
                <a:solidFill>
                  <a:schemeClr val="accent1"/>
                </a:solidFill>
              </a:rPr>
              <a:t>ecosystems</a:t>
            </a:r>
            <a:r>
              <a:rPr lang="fr-FR" sz="1600" b="1" dirty="0">
                <a:solidFill>
                  <a:schemeClr val="accent1"/>
                </a:solidFill>
              </a:rPr>
              <a:t> </a:t>
            </a:r>
          </a:p>
          <a:p>
            <a:endParaRPr lang="fr-FR" sz="1600" b="1" dirty="0">
              <a:solidFill>
                <a:schemeClr val="accent1"/>
              </a:solidFill>
            </a:endParaRPr>
          </a:p>
        </p:txBody>
      </p:sp>
      <p:sp>
        <p:nvSpPr>
          <p:cNvPr id="5" name="Title 1">
            <a:extLst>
              <a:ext uri="{FF2B5EF4-FFF2-40B4-BE49-F238E27FC236}">
                <a16:creationId xmlns:a16="http://schemas.microsoft.com/office/drawing/2014/main" id="{6F11F195-51CA-6A4C-A2A4-029108AC28E9}"/>
              </a:ext>
            </a:extLst>
          </p:cNvPr>
          <p:cNvSpPr txBox="1">
            <a:spLocks/>
          </p:cNvSpPr>
          <p:nvPr/>
        </p:nvSpPr>
        <p:spPr>
          <a:xfrm>
            <a:off x="7513749" y="222300"/>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3931380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B3C86FD1-86AF-4548-A9FA-CA755737F717}"/>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p:blipFill>
        <p:spPr>
          <a:xfrm>
            <a:off x="0" y="583729"/>
            <a:ext cx="9144000" cy="5143500"/>
          </a:xfrm>
          <a:blipFill dpi="0" rotWithShape="1">
            <a:blip r:embed="rId4">
              <a:extLst>
                <a:ext uri="{28A0092B-C50C-407E-A947-70E740481C1C}">
                  <a14:useLocalDpi xmlns:a14="http://schemas.microsoft.com/office/drawing/2010/main"/>
                </a:ext>
              </a:extLst>
            </a:blip>
            <a:srcRect/>
            <a:stretch>
              <a:fillRect/>
            </a:stretch>
          </a:blipFill>
        </p:spPr>
      </p:pic>
      <p:sp>
        <p:nvSpPr>
          <p:cNvPr id="16" name="Freeform 15">
            <a:extLst>
              <a:ext uri="{FF2B5EF4-FFF2-40B4-BE49-F238E27FC236}">
                <a16:creationId xmlns:a16="http://schemas.microsoft.com/office/drawing/2014/main" id="{BF8542AE-B78E-F247-8F13-D68D6A2D335A}"/>
              </a:ext>
            </a:extLst>
          </p:cNvPr>
          <p:cNvSpPr/>
          <p:nvPr/>
        </p:nvSpPr>
        <p:spPr>
          <a:xfrm rot="21195244" flipH="1" flipV="1">
            <a:off x="-144728" y="-572103"/>
            <a:ext cx="9433455" cy="2234284"/>
          </a:xfrm>
          <a:custGeom>
            <a:avLst/>
            <a:gdLst>
              <a:gd name="connsiteX0" fmla="*/ 9356866 w 9356866"/>
              <a:gd name="connsiteY0" fmla="*/ 0 h 2133057"/>
              <a:gd name="connsiteX1" fmla="*/ 9104555 w 9356866"/>
              <a:gd name="connsiteY1" fmla="*/ 2133057 h 2133057"/>
              <a:gd name="connsiteX2" fmla="*/ 0 w 9356866"/>
              <a:gd name="connsiteY2" fmla="*/ 1056117 h 2133057"/>
              <a:gd name="connsiteX3" fmla="*/ 124923 w 9356866"/>
              <a:gd name="connsiteY3" fmla="*/ 0 h 2133057"/>
            </a:gdLst>
            <a:ahLst/>
            <a:cxnLst>
              <a:cxn ang="0">
                <a:pos x="connsiteX0" y="connsiteY0"/>
              </a:cxn>
              <a:cxn ang="0">
                <a:pos x="connsiteX1" y="connsiteY1"/>
              </a:cxn>
              <a:cxn ang="0">
                <a:pos x="connsiteX2" y="connsiteY2"/>
              </a:cxn>
              <a:cxn ang="0">
                <a:pos x="connsiteX3" y="connsiteY3"/>
              </a:cxn>
            </a:cxnLst>
            <a:rect l="l" t="t" r="r" b="b"/>
            <a:pathLst>
              <a:path w="9356866" h="2133057">
                <a:moveTo>
                  <a:pt x="9356866" y="0"/>
                </a:moveTo>
                <a:lnTo>
                  <a:pt x="9104555" y="2133057"/>
                </a:lnTo>
                <a:lnTo>
                  <a:pt x="0" y="1056117"/>
                </a:lnTo>
                <a:lnTo>
                  <a:pt x="124923"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10" name="Title 1"/>
          <p:cNvSpPr>
            <a:spLocks noGrp="1"/>
          </p:cNvSpPr>
          <p:nvPr>
            <p:ph type="ctrTitle"/>
          </p:nvPr>
        </p:nvSpPr>
        <p:spPr>
          <a:xfrm>
            <a:off x="170465" y="-374116"/>
            <a:ext cx="5478687" cy="2038456"/>
          </a:xfrm>
          <a:effectLst/>
        </p:spPr>
        <p:txBody>
          <a:bodyPr anchor="b"/>
          <a:lstStyle/>
          <a:p>
            <a:pPr lvl="0" algn="l">
              <a:lnSpc>
                <a:spcPct val="100000"/>
              </a:lnSpc>
            </a:pPr>
            <a:r>
              <a:rPr lang="en-US" sz="2600" b="0" cap="none" dirty="0"/>
              <a:t>…and climate change is affecting the lives of billions of people, despite efforts to adapt</a:t>
            </a:r>
            <a:r>
              <a:rPr lang="en-US" sz="2200" b="0" cap="none" dirty="0"/>
              <a:t>.</a:t>
            </a:r>
          </a:p>
        </p:txBody>
      </p:sp>
      <p:sp>
        <p:nvSpPr>
          <p:cNvPr id="7" name="TextBox 6">
            <a:extLst>
              <a:ext uri="{FF2B5EF4-FFF2-40B4-BE49-F238E27FC236}">
                <a16:creationId xmlns:a16="http://schemas.microsoft.com/office/drawing/2014/main" id="{5A1D7220-B4B4-C34C-A568-385720E68621}"/>
              </a:ext>
            </a:extLst>
          </p:cNvPr>
          <p:cNvSpPr txBox="1"/>
          <p:nvPr/>
        </p:nvSpPr>
        <p:spPr>
          <a:xfrm>
            <a:off x="10185722" y="1342663"/>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93D2ED4B-FF5F-6645-9B28-22AD47CB71B3}"/>
              </a:ext>
            </a:extLst>
          </p:cNvPr>
          <p:cNvSpPr txBox="1"/>
          <p:nvPr/>
        </p:nvSpPr>
        <p:spPr>
          <a:xfrm>
            <a:off x="10087274" y="2719123"/>
            <a:ext cx="1308618" cy="1384995"/>
          </a:xfrm>
          <a:prstGeom prst="rect">
            <a:avLst/>
          </a:prstGeom>
          <a:noFill/>
        </p:spPr>
        <p:txBody>
          <a:bodyPr wrap="square" rtlCol="0">
            <a:spAutoFit/>
          </a:bodyPr>
          <a:lstStyle/>
          <a:p>
            <a:r>
              <a:rPr lang="en-US" sz="1400" i="1" dirty="0">
                <a:solidFill>
                  <a:srgbClr val="C00000"/>
                </a:solidFill>
              </a:rPr>
              <a:t>Move/scale shape based on amount of text to maximize photo space</a:t>
            </a:r>
          </a:p>
        </p:txBody>
      </p:sp>
      <p:sp>
        <p:nvSpPr>
          <p:cNvPr id="18" name="TextBox 17">
            <a:extLst>
              <a:ext uri="{FF2B5EF4-FFF2-40B4-BE49-F238E27FC236}">
                <a16:creationId xmlns:a16="http://schemas.microsoft.com/office/drawing/2014/main" id="{2C1DAD61-47DE-1143-A015-D11796CCCFAE}"/>
              </a:ext>
            </a:extLst>
          </p:cNvPr>
          <p:cNvSpPr txBox="1"/>
          <p:nvPr/>
        </p:nvSpPr>
        <p:spPr>
          <a:xfrm>
            <a:off x="9954228" y="1331089"/>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1347B788-9F0C-074A-8DAE-03E24F8E2748}"/>
              </a:ext>
            </a:extLst>
          </p:cNvPr>
          <p:cNvSpPr txBox="1"/>
          <p:nvPr/>
        </p:nvSpPr>
        <p:spPr>
          <a:xfrm>
            <a:off x="9857910" y="0"/>
            <a:ext cx="1479032" cy="738664"/>
          </a:xfrm>
          <a:prstGeom prst="rect">
            <a:avLst/>
          </a:prstGeom>
          <a:noFill/>
        </p:spPr>
        <p:txBody>
          <a:bodyPr wrap="square" rtlCol="0">
            <a:spAutoFit/>
          </a:bodyPr>
          <a:lstStyle/>
          <a:p>
            <a:r>
              <a:rPr lang="en-US" sz="1400" i="1" dirty="0">
                <a:solidFill>
                  <a:srgbClr val="C00000"/>
                </a:solidFill>
              </a:rPr>
              <a:t>Switch to blue logo for contrast when necessary</a:t>
            </a:r>
          </a:p>
        </p:txBody>
      </p:sp>
      <p:sp>
        <p:nvSpPr>
          <p:cNvPr id="22" name="Subtitle 1">
            <a:extLst>
              <a:ext uri="{FF2B5EF4-FFF2-40B4-BE49-F238E27FC236}">
                <a16:creationId xmlns:a16="http://schemas.microsoft.com/office/drawing/2014/main" id="{1A29AB37-9B0F-8145-8198-37EDCDEBBF23}"/>
              </a:ext>
            </a:extLst>
          </p:cNvPr>
          <p:cNvSpPr txBox="1">
            <a:spLocks/>
          </p:cNvSpPr>
          <p:nvPr/>
        </p:nvSpPr>
        <p:spPr>
          <a:xfrm>
            <a:off x="7123608" y="4852280"/>
            <a:ext cx="1880859"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a:r>
              <a:rPr lang="en-US" sz="900" b="1" dirty="0">
                <a:solidFill>
                  <a:schemeClr val="bg1">
                    <a:lumMod val="75000"/>
                  </a:schemeClr>
                </a:solidFill>
                <a:latin typeface="Arial" panose="020B0604020202020204" pitchFamily="34" charset="0"/>
                <a:cs typeface="Arial" panose="020B0604020202020204" pitchFamily="34" charset="0"/>
              </a:rPr>
              <a:t>[NLRC via IFRC CC BY-NC 2.0]</a:t>
            </a:r>
          </a:p>
        </p:txBody>
      </p:sp>
      <p:pic>
        <p:nvPicPr>
          <p:cNvPr id="17" name="Picture 16">
            <a:extLst>
              <a:ext uri="{FF2B5EF4-FFF2-40B4-BE49-F238E27FC236}">
                <a16:creationId xmlns:a16="http://schemas.microsoft.com/office/drawing/2014/main" id="{ECF8A0A7-EDF8-BF46-8EC3-97C4D3EEF7FE}"/>
              </a:ext>
            </a:extLst>
          </p:cNvPr>
          <p:cNvPicPr>
            <a:picLocks noChangeAspect="1"/>
          </p:cNvPicPr>
          <p:nvPr/>
        </p:nvPicPr>
        <p:blipFill>
          <a:blip r:embed="rId5"/>
          <a:stretch>
            <a:fillRect/>
          </a:stretch>
        </p:blipFill>
        <p:spPr>
          <a:xfrm>
            <a:off x="5819616" y="133226"/>
            <a:ext cx="3237835" cy="584966"/>
          </a:xfrm>
          <a:prstGeom prst="rect">
            <a:avLst/>
          </a:prstGeom>
          <a:effectLst/>
        </p:spPr>
      </p:pic>
      <p:sp>
        <p:nvSpPr>
          <p:cNvPr id="20" name="Title 1">
            <a:extLst>
              <a:ext uri="{FF2B5EF4-FFF2-40B4-BE49-F238E27FC236}">
                <a16:creationId xmlns:a16="http://schemas.microsoft.com/office/drawing/2014/main" id="{BB597D06-5428-2941-BD7F-4B32587DE50D}"/>
              </a:ext>
            </a:extLst>
          </p:cNvPr>
          <p:cNvSpPr txBox="1">
            <a:spLocks/>
          </p:cNvSpPr>
          <p:nvPr/>
        </p:nvSpPr>
        <p:spPr>
          <a:xfrm>
            <a:off x="5773750" y="36594"/>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
        <p:nvSpPr>
          <p:cNvPr id="21" name="Freeform 15">
            <a:extLst>
              <a:ext uri="{FF2B5EF4-FFF2-40B4-BE49-F238E27FC236}">
                <a16:creationId xmlns:a16="http://schemas.microsoft.com/office/drawing/2014/main" id="{D07BDEE7-33CF-E84B-9159-E5907F810BF4}"/>
              </a:ext>
            </a:extLst>
          </p:cNvPr>
          <p:cNvSpPr/>
          <p:nvPr/>
        </p:nvSpPr>
        <p:spPr>
          <a:xfrm rot="21195244" flipH="1" flipV="1">
            <a:off x="-144727" y="-610740"/>
            <a:ext cx="9433455" cy="2234284"/>
          </a:xfrm>
          <a:custGeom>
            <a:avLst/>
            <a:gdLst>
              <a:gd name="connsiteX0" fmla="*/ 9356866 w 9356866"/>
              <a:gd name="connsiteY0" fmla="*/ 0 h 2133057"/>
              <a:gd name="connsiteX1" fmla="*/ 9104555 w 9356866"/>
              <a:gd name="connsiteY1" fmla="*/ 2133057 h 2133057"/>
              <a:gd name="connsiteX2" fmla="*/ 0 w 9356866"/>
              <a:gd name="connsiteY2" fmla="*/ 1056117 h 2133057"/>
              <a:gd name="connsiteX3" fmla="*/ 124923 w 9356866"/>
              <a:gd name="connsiteY3" fmla="*/ 0 h 2133057"/>
            </a:gdLst>
            <a:ahLst/>
            <a:cxnLst>
              <a:cxn ang="0">
                <a:pos x="connsiteX0" y="connsiteY0"/>
              </a:cxn>
              <a:cxn ang="0">
                <a:pos x="connsiteX1" y="connsiteY1"/>
              </a:cxn>
              <a:cxn ang="0">
                <a:pos x="connsiteX2" y="connsiteY2"/>
              </a:cxn>
              <a:cxn ang="0">
                <a:pos x="connsiteX3" y="connsiteY3"/>
              </a:cxn>
            </a:cxnLst>
            <a:rect l="l" t="t" r="r" b="b"/>
            <a:pathLst>
              <a:path w="9356866" h="2133057">
                <a:moveTo>
                  <a:pt x="9356866" y="0"/>
                </a:moveTo>
                <a:lnTo>
                  <a:pt x="9104555" y="2133057"/>
                </a:lnTo>
                <a:lnTo>
                  <a:pt x="0" y="1056117"/>
                </a:lnTo>
                <a:lnTo>
                  <a:pt x="124923"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3" name="Title 1">
            <a:extLst>
              <a:ext uri="{FF2B5EF4-FFF2-40B4-BE49-F238E27FC236}">
                <a16:creationId xmlns:a16="http://schemas.microsoft.com/office/drawing/2014/main" id="{271A36EB-5642-E44F-8C40-814BB20F8C93}"/>
              </a:ext>
            </a:extLst>
          </p:cNvPr>
          <p:cNvSpPr txBox="1">
            <a:spLocks/>
          </p:cNvSpPr>
          <p:nvPr/>
        </p:nvSpPr>
        <p:spPr bwMode="auto">
          <a:xfrm>
            <a:off x="324876" y="-533241"/>
            <a:ext cx="6435520" cy="2038456"/>
          </a:xfrm>
          <a:prstGeom prst="rect">
            <a:avLst/>
          </a:prstGeom>
          <a:effectLst/>
        </p:spPr>
        <p:txBody>
          <a:bodyPr vert="horz" lIns="0" tIns="0" rIns="0" bIns="0" rtlCol="0" anchor="b" anchorCtr="0">
            <a:noAutofit/>
          </a:bodyPr>
          <a:lstStyle>
            <a:lvl1pPr algn="ctr" defTabSz="257129">
              <a:lnSpc>
                <a:spcPts val="2250"/>
              </a:lnSpc>
              <a:spcBef>
                <a:spcPts val="0"/>
              </a:spcBef>
              <a:buNone/>
              <a:defRPr sz="2700" b="1" cap="all" baseline="0">
                <a:solidFill>
                  <a:srgbClr val="FFFFFF"/>
                </a:solidFill>
                <a:latin typeface="Arial"/>
                <a:ea typeface="+mj-ea"/>
                <a:cs typeface="Arial"/>
              </a:defRPr>
            </a:lvl1pPr>
          </a:lstStyle>
          <a:p>
            <a:pPr algn="l">
              <a:lnSpc>
                <a:spcPct val="100000"/>
              </a:lnSpc>
            </a:pPr>
            <a:r>
              <a:rPr lang="en-US" sz="2200" b="0" cap="none" dirty="0"/>
              <a:t>……and climate change is affecting the lives of billions of people, despite efforts to adapt.</a:t>
            </a:r>
            <a:br>
              <a:rPr lang="en-US" sz="2200" b="0" cap="none" dirty="0"/>
            </a:br>
            <a:endParaRPr lang="en-US" sz="2200" b="0" cap="none" dirty="0"/>
          </a:p>
        </p:txBody>
      </p:sp>
      <p:sp>
        <p:nvSpPr>
          <p:cNvPr id="24" name="Title 1">
            <a:extLst>
              <a:ext uri="{FF2B5EF4-FFF2-40B4-BE49-F238E27FC236}">
                <a16:creationId xmlns:a16="http://schemas.microsoft.com/office/drawing/2014/main" id="{521D88D8-474A-1DC3-758C-E915E95A3210}"/>
              </a:ext>
            </a:extLst>
          </p:cNvPr>
          <p:cNvSpPr txBox="1">
            <a:spLocks/>
          </p:cNvSpPr>
          <p:nvPr/>
        </p:nvSpPr>
        <p:spPr>
          <a:xfrm>
            <a:off x="7513749" y="222300"/>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1120884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0372BC-2174-A94B-8C83-8C029662774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28702" y="586580"/>
            <a:ext cx="2398501" cy="1453330"/>
          </a:xfrm>
          <a:prstGeom prst="rect">
            <a:avLst/>
          </a:prstGeom>
        </p:spPr>
      </p:pic>
      <p:pic>
        <p:nvPicPr>
          <p:cNvPr id="8" name="Image 7">
            <a:extLst>
              <a:ext uri="{FF2B5EF4-FFF2-40B4-BE49-F238E27FC236}">
                <a16:creationId xmlns:a16="http://schemas.microsoft.com/office/drawing/2014/main" id="{0E8E4DA0-9369-FF43-9841-B74F8CB5E88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43655" y="412332"/>
            <a:ext cx="1794587" cy="1907086"/>
          </a:xfrm>
          <a:prstGeom prst="rect">
            <a:avLst/>
          </a:prstGeom>
        </p:spPr>
      </p:pic>
      <p:pic>
        <p:nvPicPr>
          <p:cNvPr id="12" name="Image 11">
            <a:extLst>
              <a:ext uri="{FF2B5EF4-FFF2-40B4-BE49-F238E27FC236}">
                <a16:creationId xmlns:a16="http://schemas.microsoft.com/office/drawing/2014/main" id="{0CAE4B87-ECD7-944C-8AA5-21CDFA714FD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55905" y="412332"/>
            <a:ext cx="1873982" cy="1627578"/>
          </a:xfrm>
          <a:prstGeom prst="rect">
            <a:avLst/>
          </a:prstGeom>
        </p:spPr>
      </p:pic>
      <p:sp>
        <p:nvSpPr>
          <p:cNvPr id="7" name="Title 1">
            <a:extLst>
              <a:ext uri="{FF2B5EF4-FFF2-40B4-BE49-F238E27FC236}">
                <a16:creationId xmlns:a16="http://schemas.microsoft.com/office/drawing/2014/main" id="{8F084E8D-1F3C-3F43-9231-D63AF496DDAD}"/>
              </a:ext>
            </a:extLst>
          </p:cNvPr>
          <p:cNvSpPr txBox="1">
            <a:spLocks/>
          </p:cNvSpPr>
          <p:nvPr/>
        </p:nvSpPr>
        <p:spPr>
          <a:xfrm>
            <a:off x="7587333" y="-95153"/>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pic>
        <p:nvPicPr>
          <p:cNvPr id="19" name="Image 18">
            <a:extLst>
              <a:ext uri="{FF2B5EF4-FFF2-40B4-BE49-F238E27FC236}">
                <a16:creationId xmlns:a16="http://schemas.microsoft.com/office/drawing/2014/main" id="{C4E7FDB3-C3BD-424C-954E-D73533C9532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64518" y="2053123"/>
            <a:ext cx="2348224" cy="255580"/>
          </a:xfrm>
          <a:prstGeom prst="rect">
            <a:avLst/>
          </a:prstGeom>
        </p:spPr>
      </p:pic>
      <p:sp>
        <p:nvSpPr>
          <p:cNvPr id="10" name="Rectangle 9">
            <a:extLst>
              <a:ext uri="{FF2B5EF4-FFF2-40B4-BE49-F238E27FC236}">
                <a16:creationId xmlns:a16="http://schemas.microsoft.com/office/drawing/2014/main" id="{B9192E38-38EE-6E47-BA93-E90739C2B34D}"/>
              </a:ext>
            </a:extLst>
          </p:cNvPr>
          <p:cNvSpPr/>
          <p:nvPr/>
        </p:nvSpPr>
        <p:spPr>
          <a:xfrm>
            <a:off x="283600" y="2053123"/>
            <a:ext cx="3545200" cy="255580"/>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A8BE042F-697D-A741-B0AE-DAE32CD76C7C}"/>
              </a:ext>
            </a:extLst>
          </p:cNvPr>
          <p:cNvSpPr txBox="1"/>
          <p:nvPr/>
        </p:nvSpPr>
        <p:spPr>
          <a:xfrm>
            <a:off x="283599" y="1986642"/>
            <a:ext cx="845103" cy="338554"/>
          </a:xfrm>
          <a:prstGeom prst="rect">
            <a:avLst/>
          </a:prstGeom>
          <a:noFill/>
        </p:spPr>
        <p:txBody>
          <a:bodyPr wrap="none" rtlCol="0">
            <a:spAutoFit/>
          </a:bodyPr>
          <a:lstStyle/>
          <a:p>
            <a:r>
              <a:rPr lang="fr-FR" sz="1600" dirty="0"/>
              <a:t>Europe</a:t>
            </a:r>
          </a:p>
        </p:txBody>
      </p:sp>
      <p:sp>
        <p:nvSpPr>
          <p:cNvPr id="25" name="ZoneTexte 24">
            <a:extLst>
              <a:ext uri="{FF2B5EF4-FFF2-40B4-BE49-F238E27FC236}">
                <a16:creationId xmlns:a16="http://schemas.microsoft.com/office/drawing/2014/main" id="{9A8C35A4-A5FE-9344-90C9-2AE00A52E6AD}"/>
              </a:ext>
            </a:extLst>
          </p:cNvPr>
          <p:cNvSpPr txBox="1"/>
          <p:nvPr/>
        </p:nvSpPr>
        <p:spPr>
          <a:xfrm>
            <a:off x="283599" y="1676140"/>
            <a:ext cx="776175" cy="338554"/>
          </a:xfrm>
          <a:prstGeom prst="rect">
            <a:avLst/>
          </a:prstGeom>
          <a:noFill/>
        </p:spPr>
        <p:txBody>
          <a:bodyPr wrap="none" rtlCol="0">
            <a:spAutoFit/>
          </a:bodyPr>
          <a:lstStyle/>
          <a:p>
            <a:r>
              <a:rPr lang="fr-FR" sz="1600" dirty="0"/>
              <a:t>Global</a:t>
            </a:r>
          </a:p>
        </p:txBody>
      </p:sp>
      <p:sp>
        <p:nvSpPr>
          <p:cNvPr id="14" name="ZoneTexte 13">
            <a:extLst>
              <a:ext uri="{FF2B5EF4-FFF2-40B4-BE49-F238E27FC236}">
                <a16:creationId xmlns:a16="http://schemas.microsoft.com/office/drawing/2014/main" id="{B6A5895A-F3A3-24B2-7CA6-4943134E4882}"/>
              </a:ext>
            </a:extLst>
          </p:cNvPr>
          <p:cNvSpPr txBox="1"/>
          <p:nvPr/>
        </p:nvSpPr>
        <p:spPr>
          <a:xfrm>
            <a:off x="133069" y="2456265"/>
            <a:ext cx="8877861" cy="2462213"/>
          </a:xfrm>
          <a:prstGeom prst="rect">
            <a:avLst/>
          </a:prstGeom>
          <a:noFill/>
        </p:spPr>
        <p:txBody>
          <a:bodyPr wrap="square">
            <a:spAutoFit/>
          </a:bodyPr>
          <a:lstStyle/>
          <a:p>
            <a:pPr lvl="0">
              <a:defRPr/>
            </a:pPr>
            <a:r>
              <a:rPr lang="fr-FR" sz="1400" b="1" dirty="0" err="1"/>
              <a:t>Climate</a:t>
            </a:r>
            <a:r>
              <a:rPr lang="fr-FR" sz="1400" b="1" dirty="0"/>
              <a:t> change have </a:t>
            </a:r>
            <a:r>
              <a:rPr lang="fr-FR" sz="1400" b="1" dirty="0" err="1"/>
              <a:t>reduced</a:t>
            </a:r>
            <a:r>
              <a:rPr lang="fr-FR" sz="1400" b="1" dirty="0"/>
              <a:t> </a:t>
            </a:r>
            <a:r>
              <a:rPr lang="fr-FR" sz="1400" b="1" dirty="0" err="1"/>
              <a:t>food</a:t>
            </a:r>
            <a:r>
              <a:rPr lang="fr-FR" sz="1400" b="1" dirty="0"/>
              <a:t> and water </a:t>
            </a:r>
            <a:r>
              <a:rPr lang="fr-FR" sz="1400" b="1" dirty="0" err="1"/>
              <a:t>security</a:t>
            </a:r>
            <a:br>
              <a:rPr lang="fr-FR" sz="1400" b="1" dirty="0"/>
            </a:br>
            <a:r>
              <a:rPr lang="fr-FR" sz="1400" dirty="0" err="1"/>
              <a:t>Although</a:t>
            </a:r>
            <a:r>
              <a:rPr lang="fr-FR" sz="1400" dirty="0"/>
              <a:t> </a:t>
            </a:r>
            <a:r>
              <a:rPr lang="fr-FR" sz="1400" dirty="0" err="1"/>
              <a:t>overall</a:t>
            </a:r>
            <a:r>
              <a:rPr lang="fr-FR" sz="1400" dirty="0"/>
              <a:t> agricultural </a:t>
            </a:r>
            <a:r>
              <a:rPr lang="fr-FR" sz="1400" dirty="0" err="1"/>
              <a:t>productivity</a:t>
            </a:r>
            <a:r>
              <a:rPr lang="fr-FR" sz="1400" dirty="0"/>
              <a:t> has </a:t>
            </a:r>
            <a:r>
              <a:rPr lang="fr-FR" sz="1400" dirty="0" err="1"/>
              <a:t>increased</a:t>
            </a:r>
            <a:r>
              <a:rPr lang="fr-FR" sz="1400" dirty="0"/>
              <a:t>, </a:t>
            </a:r>
            <a:r>
              <a:rPr lang="fr-FR" sz="1400" dirty="0" err="1"/>
              <a:t>climate</a:t>
            </a:r>
            <a:r>
              <a:rPr lang="fr-FR" sz="1400" dirty="0"/>
              <a:t> change has </a:t>
            </a:r>
            <a:r>
              <a:rPr lang="fr-FR" sz="1400" dirty="0" err="1"/>
              <a:t>slowed</a:t>
            </a:r>
            <a:r>
              <a:rPr lang="fr-FR" sz="1400" dirty="0"/>
              <a:t> </a:t>
            </a:r>
            <a:r>
              <a:rPr lang="fr-FR" sz="1400" dirty="0" err="1"/>
              <a:t>this</a:t>
            </a:r>
            <a:r>
              <a:rPr lang="fr-FR" sz="1400" dirty="0"/>
              <a:t> </a:t>
            </a:r>
            <a:r>
              <a:rPr lang="fr-FR" sz="1400" dirty="0" err="1"/>
              <a:t>growth</a:t>
            </a:r>
            <a:r>
              <a:rPr lang="fr-FR" sz="1400" dirty="0"/>
              <a:t> over the </a:t>
            </a:r>
            <a:r>
              <a:rPr lang="fr-FR" sz="1400" dirty="0" err="1"/>
              <a:t>past</a:t>
            </a:r>
            <a:r>
              <a:rPr lang="fr-FR" sz="1400" dirty="0"/>
              <a:t> 50 </a:t>
            </a:r>
            <a:r>
              <a:rPr lang="fr-FR" sz="1400" dirty="0" err="1"/>
              <a:t>years</a:t>
            </a:r>
            <a:r>
              <a:rPr lang="fr-FR" sz="1400" dirty="0"/>
              <a:t> </a:t>
            </a:r>
            <a:r>
              <a:rPr lang="fr-FR" sz="1400" dirty="0" err="1"/>
              <a:t>globally</a:t>
            </a:r>
            <a:r>
              <a:rPr lang="fr-FR" sz="1400" dirty="0"/>
              <a:t>,</a:t>
            </a:r>
          </a:p>
          <a:p>
            <a:pPr marL="285750" lvl="0" indent="-285750">
              <a:buFontTx/>
              <a:buChar char="-"/>
              <a:defRPr/>
            </a:pPr>
            <a:r>
              <a:rPr lang="fr-FR" sz="1400" dirty="0"/>
              <a:t>impacts </a:t>
            </a:r>
            <a:r>
              <a:rPr lang="fr-FR" sz="1400" dirty="0" err="1"/>
              <a:t>were</a:t>
            </a:r>
            <a:r>
              <a:rPr lang="fr-FR" sz="1400" dirty="0"/>
              <a:t> </a:t>
            </a:r>
            <a:r>
              <a:rPr lang="fr-FR" sz="1400" dirty="0" err="1"/>
              <a:t>mainly</a:t>
            </a:r>
            <a:r>
              <a:rPr lang="fr-FR" sz="1400" dirty="0"/>
              <a:t> in </a:t>
            </a:r>
            <a:r>
              <a:rPr lang="fr-FR" sz="1400" dirty="0" err="1"/>
              <a:t>mid</a:t>
            </a:r>
            <a:r>
              <a:rPr lang="fr-FR" sz="1400" dirty="0"/>
              <a:t>- and </a:t>
            </a:r>
            <a:r>
              <a:rPr lang="fr-FR" sz="1400" dirty="0" err="1"/>
              <a:t>low</a:t>
            </a:r>
            <a:r>
              <a:rPr lang="fr-FR" sz="1400" dirty="0"/>
              <a:t> latitude </a:t>
            </a:r>
            <a:r>
              <a:rPr lang="fr-FR" sz="1400" dirty="0" err="1"/>
              <a:t>regions</a:t>
            </a:r>
            <a:r>
              <a:rPr lang="fr-FR" sz="1400" dirty="0"/>
              <a:t> </a:t>
            </a:r>
          </a:p>
          <a:p>
            <a:pPr lvl="0">
              <a:defRPr/>
            </a:pPr>
            <a:r>
              <a:rPr lang="fr-FR" sz="1400" dirty="0"/>
              <a:t>+ impacts </a:t>
            </a:r>
            <a:r>
              <a:rPr lang="fr-FR" sz="1400" dirty="0" err="1"/>
              <a:t>occurred</a:t>
            </a:r>
            <a:r>
              <a:rPr lang="fr-FR" sz="1400" dirty="0"/>
              <a:t> in </a:t>
            </a:r>
            <a:r>
              <a:rPr lang="fr-FR" sz="1400" dirty="0" err="1"/>
              <a:t>some</a:t>
            </a:r>
            <a:r>
              <a:rPr lang="fr-FR" sz="1400" dirty="0"/>
              <a:t> high latitude </a:t>
            </a:r>
            <a:r>
              <a:rPr lang="fr-FR" sz="1400" dirty="0" err="1"/>
              <a:t>regions</a:t>
            </a:r>
            <a:r>
              <a:rPr lang="fr-FR" sz="1400" dirty="0"/>
              <a:t>. </a:t>
            </a:r>
          </a:p>
          <a:p>
            <a:pPr lvl="0">
              <a:defRPr/>
            </a:pPr>
            <a:r>
              <a:rPr lang="fr-FR" sz="1400" dirty="0" err="1"/>
              <a:t>Ocean</a:t>
            </a:r>
            <a:r>
              <a:rPr lang="fr-FR" sz="1400" dirty="0"/>
              <a:t> </a:t>
            </a:r>
            <a:r>
              <a:rPr lang="fr-FR" sz="1400" dirty="0" err="1"/>
              <a:t>warming</a:t>
            </a:r>
            <a:r>
              <a:rPr lang="fr-FR" sz="1400" dirty="0"/>
              <a:t> and </a:t>
            </a:r>
            <a:r>
              <a:rPr lang="fr-FR" sz="1400" dirty="0" err="1"/>
              <a:t>ocean</a:t>
            </a:r>
            <a:r>
              <a:rPr lang="fr-FR" sz="1400" dirty="0"/>
              <a:t> acidification have </a:t>
            </a:r>
            <a:r>
              <a:rPr lang="fr-FR" sz="1400" dirty="0" err="1"/>
              <a:t>adversely</a:t>
            </a:r>
            <a:r>
              <a:rPr lang="fr-FR" sz="1400" dirty="0"/>
              <a:t> </a:t>
            </a:r>
            <a:r>
              <a:rPr lang="fr-FR" sz="1400" dirty="0" err="1"/>
              <a:t>affected</a:t>
            </a:r>
            <a:r>
              <a:rPr lang="fr-FR" sz="1400" dirty="0"/>
              <a:t> </a:t>
            </a:r>
            <a:r>
              <a:rPr lang="fr-FR" sz="1400" dirty="0" err="1"/>
              <a:t>food</a:t>
            </a:r>
            <a:r>
              <a:rPr lang="fr-FR" sz="1400" dirty="0"/>
              <a:t> production </a:t>
            </a:r>
            <a:r>
              <a:rPr lang="fr-FR" sz="1400" dirty="0" err="1"/>
              <a:t>from</a:t>
            </a:r>
            <a:r>
              <a:rPr lang="fr-FR" sz="1400" dirty="0"/>
              <a:t> </a:t>
            </a:r>
            <a:r>
              <a:rPr lang="fr-FR" sz="1400" dirty="0" err="1"/>
              <a:t>shellfish</a:t>
            </a:r>
            <a:r>
              <a:rPr lang="fr-FR" sz="1400" dirty="0"/>
              <a:t> aquaculture and </a:t>
            </a:r>
            <a:r>
              <a:rPr lang="fr-FR" sz="1400" dirty="0" err="1"/>
              <a:t>fisheries</a:t>
            </a:r>
            <a:r>
              <a:rPr lang="fr-FR" sz="1400" dirty="0"/>
              <a:t> in </a:t>
            </a:r>
            <a:r>
              <a:rPr lang="fr-FR" sz="1400" dirty="0" err="1"/>
              <a:t>some</a:t>
            </a:r>
            <a:r>
              <a:rPr lang="fr-FR" sz="1400" dirty="0"/>
              <a:t> </a:t>
            </a:r>
            <a:r>
              <a:rPr lang="fr-FR" sz="1400" dirty="0" err="1"/>
              <a:t>oceanic</a:t>
            </a:r>
            <a:r>
              <a:rPr lang="fr-FR" sz="1400" dirty="0"/>
              <a:t> </a:t>
            </a:r>
            <a:r>
              <a:rPr lang="fr-FR" sz="1400" dirty="0" err="1"/>
              <a:t>regions</a:t>
            </a:r>
            <a:r>
              <a:rPr lang="fr-FR" sz="1400" dirty="0"/>
              <a:t>. </a:t>
            </a:r>
          </a:p>
          <a:p>
            <a:pPr lvl="0">
              <a:defRPr/>
            </a:pPr>
            <a:endParaRPr lang="fr-FR" sz="1400" dirty="0"/>
          </a:p>
          <a:p>
            <a:pPr lvl="0">
              <a:defRPr/>
            </a:pPr>
            <a:r>
              <a:rPr lang="fr-FR" sz="1400" dirty="0" err="1"/>
              <a:t>Increasing</a:t>
            </a:r>
            <a:r>
              <a:rPr lang="fr-FR" sz="1400" dirty="0"/>
              <a:t> </a:t>
            </a:r>
            <a:r>
              <a:rPr lang="fr-FR" sz="1400" dirty="0" err="1"/>
              <a:t>weather</a:t>
            </a:r>
            <a:r>
              <a:rPr lang="fr-FR" sz="1400" dirty="0"/>
              <a:t> and </a:t>
            </a:r>
            <a:r>
              <a:rPr lang="fr-FR" sz="1400" dirty="0" err="1"/>
              <a:t>climate</a:t>
            </a:r>
            <a:r>
              <a:rPr lang="fr-FR" sz="1400" dirty="0"/>
              <a:t> </a:t>
            </a:r>
            <a:r>
              <a:rPr lang="fr-FR" sz="1400" dirty="0" err="1"/>
              <a:t>extreme</a:t>
            </a:r>
            <a:r>
              <a:rPr lang="fr-FR" sz="1400" dirty="0"/>
              <a:t> </a:t>
            </a:r>
            <a:r>
              <a:rPr lang="fr-FR" sz="1400" dirty="0" err="1"/>
              <a:t>events</a:t>
            </a:r>
            <a:r>
              <a:rPr lang="fr-FR" sz="1400" dirty="0"/>
              <a:t> have </a:t>
            </a:r>
            <a:r>
              <a:rPr lang="fr-FR" sz="1400" dirty="0" err="1"/>
              <a:t>exposed</a:t>
            </a:r>
            <a:r>
              <a:rPr lang="fr-FR" sz="1400" dirty="0"/>
              <a:t> millions of people to </a:t>
            </a:r>
            <a:r>
              <a:rPr lang="fr-FR" sz="1400" b="1" dirty="0"/>
              <a:t>acute </a:t>
            </a:r>
            <a:r>
              <a:rPr lang="fr-FR" sz="1400" b="1" dirty="0" err="1"/>
              <a:t>food</a:t>
            </a:r>
            <a:r>
              <a:rPr lang="fr-FR" sz="1400" b="1" dirty="0"/>
              <a:t> </a:t>
            </a:r>
            <a:r>
              <a:rPr lang="fr-FR" sz="1400" b="1" dirty="0" err="1"/>
              <a:t>insecurity</a:t>
            </a:r>
            <a:r>
              <a:rPr lang="fr-FR" sz="1400" b="1" dirty="0"/>
              <a:t> and </a:t>
            </a:r>
            <a:r>
              <a:rPr lang="fr-FR" sz="1400" b="1" dirty="0" err="1"/>
              <a:t>reduced</a:t>
            </a:r>
            <a:r>
              <a:rPr lang="fr-FR" sz="1400" b="1" dirty="0"/>
              <a:t> water </a:t>
            </a:r>
            <a:r>
              <a:rPr lang="fr-FR" sz="1400" b="1" dirty="0" err="1"/>
              <a:t>security</a:t>
            </a:r>
            <a:r>
              <a:rPr lang="fr-FR" sz="1400" dirty="0"/>
              <a:t>, </a:t>
            </a:r>
            <a:r>
              <a:rPr lang="fr-FR" sz="1400" dirty="0" err="1"/>
              <a:t>with</a:t>
            </a:r>
            <a:r>
              <a:rPr lang="fr-FR" sz="1400" dirty="0"/>
              <a:t> the </a:t>
            </a:r>
            <a:r>
              <a:rPr lang="fr-FR" sz="1400" dirty="0" err="1"/>
              <a:t>largest</a:t>
            </a:r>
            <a:r>
              <a:rPr lang="fr-FR" sz="1400" dirty="0"/>
              <a:t> impacts </a:t>
            </a:r>
            <a:r>
              <a:rPr lang="fr-FR" sz="1400" dirty="0" err="1"/>
              <a:t>observed</a:t>
            </a:r>
            <a:r>
              <a:rPr lang="fr-FR" sz="1400" dirty="0"/>
              <a:t> in </a:t>
            </a:r>
            <a:r>
              <a:rPr lang="fr-FR" sz="1400" dirty="0" err="1"/>
              <a:t>many</a:t>
            </a:r>
            <a:r>
              <a:rPr lang="fr-FR" sz="1400" dirty="0"/>
              <a:t> locations and/or </a:t>
            </a:r>
            <a:r>
              <a:rPr lang="fr-FR" sz="1400" dirty="0" err="1"/>
              <a:t>communities</a:t>
            </a:r>
            <a:r>
              <a:rPr lang="fr-FR" sz="1400" dirty="0"/>
              <a:t> in </a:t>
            </a:r>
            <a:r>
              <a:rPr lang="fr-FR" sz="1400" dirty="0" err="1"/>
              <a:t>Africa</a:t>
            </a:r>
            <a:r>
              <a:rPr lang="fr-FR" sz="1400" dirty="0"/>
              <a:t>, Asia, Central and South America, Small </a:t>
            </a:r>
            <a:r>
              <a:rPr lang="fr-FR" sz="1400" dirty="0" err="1"/>
              <a:t>Islands</a:t>
            </a:r>
            <a:r>
              <a:rPr lang="fr-FR" sz="1400" dirty="0"/>
              <a:t> and the </a:t>
            </a:r>
            <a:r>
              <a:rPr lang="fr-FR" sz="1400" dirty="0" err="1"/>
              <a:t>Arctic</a:t>
            </a:r>
            <a:r>
              <a:rPr lang="fr-FR" sz="1400" dirty="0"/>
              <a:t>. </a:t>
            </a:r>
          </a:p>
        </p:txBody>
      </p:sp>
      <p:sp>
        <p:nvSpPr>
          <p:cNvPr id="15" name="ZoneTexte 14">
            <a:extLst>
              <a:ext uri="{FF2B5EF4-FFF2-40B4-BE49-F238E27FC236}">
                <a16:creationId xmlns:a16="http://schemas.microsoft.com/office/drawing/2014/main" id="{D24D55D3-5A68-3D72-1119-6B3744005788}"/>
              </a:ext>
            </a:extLst>
          </p:cNvPr>
          <p:cNvSpPr txBox="1"/>
          <p:nvPr/>
        </p:nvSpPr>
        <p:spPr>
          <a:xfrm>
            <a:off x="0" y="-4023"/>
            <a:ext cx="9144000" cy="584775"/>
          </a:xfrm>
          <a:prstGeom prst="rect">
            <a:avLst/>
          </a:prstGeom>
          <a:solidFill>
            <a:schemeClr val="bg1"/>
          </a:solidFill>
        </p:spPr>
        <p:txBody>
          <a:bodyPr wrap="square" rtlCol="0">
            <a:spAutoFit/>
          </a:bodyPr>
          <a:lstStyle/>
          <a:p>
            <a:r>
              <a:rPr lang="fr-FR" sz="1600" b="1" dirty="0">
                <a:solidFill>
                  <a:schemeClr val="accent1"/>
                </a:solidFill>
              </a:rPr>
              <a:t>    </a:t>
            </a:r>
            <a:r>
              <a:rPr lang="fr-FR" sz="1600" b="1" dirty="0" err="1">
                <a:solidFill>
                  <a:schemeClr val="accent1"/>
                </a:solidFill>
              </a:rPr>
              <a:t>Observed</a:t>
            </a:r>
            <a:r>
              <a:rPr lang="fr-FR" sz="1600" b="1" dirty="0">
                <a:solidFill>
                  <a:schemeClr val="accent1"/>
                </a:solidFill>
              </a:rPr>
              <a:t> impacts of </a:t>
            </a:r>
            <a:r>
              <a:rPr lang="fr-FR" sz="1600" b="1" dirty="0" err="1">
                <a:solidFill>
                  <a:schemeClr val="accent1"/>
                </a:solidFill>
              </a:rPr>
              <a:t>climate</a:t>
            </a:r>
            <a:r>
              <a:rPr lang="fr-FR" sz="1600" b="1" dirty="0">
                <a:solidFill>
                  <a:schemeClr val="accent1"/>
                </a:solidFill>
              </a:rPr>
              <a:t> change on </a:t>
            </a:r>
            <a:r>
              <a:rPr lang="fr-FR" sz="1600" b="1" dirty="0" err="1">
                <a:solidFill>
                  <a:schemeClr val="accent1"/>
                </a:solidFill>
              </a:rPr>
              <a:t>human</a:t>
            </a:r>
            <a:r>
              <a:rPr lang="fr-FR" sz="1600" b="1" dirty="0">
                <a:solidFill>
                  <a:schemeClr val="accent1"/>
                </a:solidFill>
              </a:rPr>
              <a:t> </a:t>
            </a:r>
            <a:r>
              <a:rPr lang="fr-FR" sz="1600" b="1" dirty="0" err="1">
                <a:solidFill>
                  <a:schemeClr val="accent1"/>
                </a:solidFill>
              </a:rPr>
              <a:t>systems</a:t>
            </a:r>
            <a:endParaRPr lang="fr-FR" sz="1600" b="1" dirty="0">
              <a:solidFill>
                <a:schemeClr val="accent1"/>
              </a:solidFill>
            </a:endParaRPr>
          </a:p>
          <a:p>
            <a:endParaRPr lang="fr-FR" sz="1600" b="1" dirty="0">
              <a:solidFill>
                <a:schemeClr val="accent1"/>
              </a:solidFill>
            </a:endParaRPr>
          </a:p>
        </p:txBody>
      </p:sp>
      <p:sp>
        <p:nvSpPr>
          <p:cNvPr id="16" name="Title 1">
            <a:extLst>
              <a:ext uri="{FF2B5EF4-FFF2-40B4-BE49-F238E27FC236}">
                <a16:creationId xmlns:a16="http://schemas.microsoft.com/office/drawing/2014/main" id="{35178CE5-8CB2-06DB-628C-5B79C5897944}"/>
              </a:ext>
            </a:extLst>
          </p:cNvPr>
          <p:cNvSpPr txBox="1">
            <a:spLocks/>
          </p:cNvSpPr>
          <p:nvPr/>
        </p:nvSpPr>
        <p:spPr>
          <a:xfrm>
            <a:off x="7739733" y="57247"/>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
        <p:nvSpPr>
          <p:cNvPr id="2" name="ZoneTexte 1">
            <a:extLst>
              <a:ext uri="{FF2B5EF4-FFF2-40B4-BE49-F238E27FC236}">
                <a16:creationId xmlns:a16="http://schemas.microsoft.com/office/drawing/2014/main" id="{A4BBF850-AF70-B64B-8E89-C2659303A6B2}"/>
              </a:ext>
            </a:extLst>
          </p:cNvPr>
          <p:cNvSpPr txBox="1"/>
          <p:nvPr/>
        </p:nvSpPr>
        <p:spPr>
          <a:xfrm>
            <a:off x="3873203" y="2135721"/>
            <a:ext cx="4325184" cy="307777"/>
          </a:xfrm>
          <a:prstGeom prst="rect">
            <a:avLst/>
          </a:prstGeom>
          <a:noFill/>
        </p:spPr>
        <p:txBody>
          <a:bodyPr wrap="square" rtlCol="0">
            <a:spAutoFit/>
          </a:bodyPr>
          <a:lstStyle/>
          <a:p>
            <a:r>
              <a:rPr lang="fr-FR" sz="1400" dirty="0">
                <a:solidFill>
                  <a:srgbClr val="FF0000"/>
                </a:solidFill>
              </a:rPr>
              <a:t>Over Europe, </a:t>
            </a:r>
            <a:r>
              <a:rPr lang="fr-FR" sz="1400" dirty="0" err="1">
                <a:solidFill>
                  <a:srgbClr val="FF0000"/>
                </a:solidFill>
              </a:rPr>
              <a:t>crop</a:t>
            </a:r>
            <a:r>
              <a:rPr lang="fr-FR" sz="1400" dirty="0">
                <a:solidFill>
                  <a:srgbClr val="FF0000"/>
                </a:solidFill>
              </a:rPr>
              <a:t> </a:t>
            </a:r>
            <a:r>
              <a:rPr lang="fr-FR" sz="1400" dirty="0" err="1">
                <a:solidFill>
                  <a:srgbClr val="FF0000"/>
                </a:solidFill>
              </a:rPr>
              <a:t>losses</a:t>
            </a:r>
            <a:r>
              <a:rPr lang="fr-FR" sz="1400" dirty="0">
                <a:solidFill>
                  <a:srgbClr val="FF0000"/>
                </a:solidFill>
              </a:rPr>
              <a:t> x3 over the last 50 </a:t>
            </a:r>
            <a:r>
              <a:rPr lang="fr-FR" sz="1400" dirty="0" err="1">
                <a:solidFill>
                  <a:srgbClr val="FF0000"/>
                </a:solidFill>
              </a:rPr>
              <a:t>years</a:t>
            </a:r>
            <a:endParaRPr lang="fr-FR" sz="1400" dirty="0">
              <a:solidFill>
                <a:srgbClr val="FF0000"/>
              </a:solidFill>
            </a:endParaRPr>
          </a:p>
        </p:txBody>
      </p:sp>
    </p:spTree>
    <p:extLst>
      <p:ext uri="{BB962C8B-B14F-4D97-AF65-F5344CB8AC3E}">
        <p14:creationId xmlns:p14="http://schemas.microsoft.com/office/powerpoint/2010/main" val="2854625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CBADD15-3179-3F49-B818-DFAC45DCD2E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34963" y="1897720"/>
            <a:ext cx="2476262" cy="239443"/>
          </a:xfrm>
          <a:prstGeom prst="rect">
            <a:avLst/>
          </a:prstGeom>
        </p:spPr>
      </p:pic>
      <p:pic>
        <p:nvPicPr>
          <p:cNvPr id="13" name="Image 12">
            <a:extLst>
              <a:ext uri="{FF2B5EF4-FFF2-40B4-BE49-F238E27FC236}">
                <a16:creationId xmlns:a16="http://schemas.microsoft.com/office/drawing/2014/main" id="{C40C8073-8E4F-9744-8758-C7148988C7E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12058" y="357219"/>
            <a:ext cx="2476261" cy="1494468"/>
          </a:xfrm>
          <a:prstGeom prst="rect">
            <a:avLst/>
          </a:prstGeom>
        </p:spPr>
      </p:pic>
      <p:sp>
        <p:nvSpPr>
          <p:cNvPr id="2" name="ZoneTexte 1">
            <a:extLst>
              <a:ext uri="{FF2B5EF4-FFF2-40B4-BE49-F238E27FC236}">
                <a16:creationId xmlns:a16="http://schemas.microsoft.com/office/drawing/2014/main" id="{02ABC0B6-F68F-3144-A2BC-D8436A051649}"/>
              </a:ext>
            </a:extLst>
          </p:cNvPr>
          <p:cNvSpPr txBox="1"/>
          <p:nvPr/>
        </p:nvSpPr>
        <p:spPr>
          <a:xfrm>
            <a:off x="283599" y="1818482"/>
            <a:ext cx="845103" cy="338554"/>
          </a:xfrm>
          <a:prstGeom prst="rect">
            <a:avLst/>
          </a:prstGeom>
          <a:noFill/>
        </p:spPr>
        <p:txBody>
          <a:bodyPr wrap="none" rtlCol="0">
            <a:spAutoFit/>
          </a:bodyPr>
          <a:lstStyle/>
          <a:p>
            <a:r>
              <a:rPr lang="fr-FR" sz="1600" dirty="0"/>
              <a:t>Europe</a:t>
            </a:r>
          </a:p>
        </p:txBody>
      </p:sp>
      <p:sp>
        <p:nvSpPr>
          <p:cNvPr id="14" name="ZoneTexte 13">
            <a:extLst>
              <a:ext uri="{FF2B5EF4-FFF2-40B4-BE49-F238E27FC236}">
                <a16:creationId xmlns:a16="http://schemas.microsoft.com/office/drawing/2014/main" id="{4CC14ED8-618B-8342-9C5E-43C223E1BE0A}"/>
              </a:ext>
            </a:extLst>
          </p:cNvPr>
          <p:cNvSpPr txBox="1"/>
          <p:nvPr/>
        </p:nvSpPr>
        <p:spPr>
          <a:xfrm>
            <a:off x="283599" y="1507980"/>
            <a:ext cx="776175" cy="338554"/>
          </a:xfrm>
          <a:prstGeom prst="rect">
            <a:avLst/>
          </a:prstGeom>
          <a:noFill/>
        </p:spPr>
        <p:txBody>
          <a:bodyPr wrap="none" rtlCol="0">
            <a:spAutoFit/>
          </a:bodyPr>
          <a:lstStyle/>
          <a:p>
            <a:r>
              <a:rPr lang="fr-FR" sz="1600" dirty="0"/>
              <a:t>Global</a:t>
            </a:r>
          </a:p>
        </p:txBody>
      </p:sp>
      <p:sp>
        <p:nvSpPr>
          <p:cNvPr id="10" name="Rectangle 9">
            <a:extLst>
              <a:ext uri="{FF2B5EF4-FFF2-40B4-BE49-F238E27FC236}">
                <a16:creationId xmlns:a16="http://schemas.microsoft.com/office/drawing/2014/main" id="{B9192E38-38EE-6E47-BA93-E90739C2B34D}"/>
              </a:ext>
            </a:extLst>
          </p:cNvPr>
          <p:cNvSpPr/>
          <p:nvPr/>
        </p:nvSpPr>
        <p:spPr>
          <a:xfrm>
            <a:off x="283599" y="1893330"/>
            <a:ext cx="3427626" cy="221139"/>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0AF34195-9418-E299-98D7-1864DAA68390}"/>
              </a:ext>
            </a:extLst>
          </p:cNvPr>
          <p:cNvSpPr txBox="1"/>
          <p:nvPr/>
        </p:nvSpPr>
        <p:spPr>
          <a:xfrm>
            <a:off x="0" y="-4023"/>
            <a:ext cx="9144000" cy="584775"/>
          </a:xfrm>
          <a:prstGeom prst="rect">
            <a:avLst/>
          </a:prstGeom>
          <a:solidFill>
            <a:schemeClr val="bg1"/>
          </a:solidFill>
        </p:spPr>
        <p:txBody>
          <a:bodyPr wrap="square" rtlCol="0">
            <a:spAutoFit/>
          </a:bodyPr>
          <a:lstStyle/>
          <a:p>
            <a:r>
              <a:rPr lang="fr-FR" sz="1600" b="1" dirty="0">
                <a:solidFill>
                  <a:schemeClr val="accent1"/>
                </a:solidFill>
              </a:rPr>
              <a:t>    </a:t>
            </a:r>
            <a:r>
              <a:rPr lang="fr-FR" sz="1600" b="1" dirty="0" err="1">
                <a:solidFill>
                  <a:schemeClr val="accent1"/>
                </a:solidFill>
              </a:rPr>
              <a:t>Observed</a:t>
            </a:r>
            <a:r>
              <a:rPr lang="fr-FR" sz="1600" b="1" dirty="0">
                <a:solidFill>
                  <a:schemeClr val="accent1"/>
                </a:solidFill>
              </a:rPr>
              <a:t> impacts of </a:t>
            </a:r>
            <a:r>
              <a:rPr lang="fr-FR" sz="1600" b="1" dirty="0" err="1">
                <a:solidFill>
                  <a:schemeClr val="accent1"/>
                </a:solidFill>
              </a:rPr>
              <a:t>climate</a:t>
            </a:r>
            <a:r>
              <a:rPr lang="fr-FR" sz="1600" b="1" dirty="0">
                <a:solidFill>
                  <a:schemeClr val="accent1"/>
                </a:solidFill>
              </a:rPr>
              <a:t> change on </a:t>
            </a:r>
            <a:r>
              <a:rPr lang="fr-FR" sz="1600" b="1" dirty="0" err="1">
                <a:solidFill>
                  <a:schemeClr val="accent1"/>
                </a:solidFill>
              </a:rPr>
              <a:t>human</a:t>
            </a:r>
            <a:r>
              <a:rPr lang="fr-FR" sz="1600" b="1" dirty="0">
                <a:solidFill>
                  <a:schemeClr val="accent1"/>
                </a:solidFill>
              </a:rPr>
              <a:t> </a:t>
            </a:r>
            <a:r>
              <a:rPr lang="fr-FR" sz="1600" b="1" dirty="0" err="1">
                <a:solidFill>
                  <a:schemeClr val="accent1"/>
                </a:solidFill>
              </a:rPr>
              <a:t>systems</a:t>
            </a:r>
            <a:endParaRPr lang="fr-FR" sz="1600" b="1" dirty="0">
              <a:solidFill>
                <a:schemeClr val="accent1"/>
              </a:solidFill>
            </a:endParaRPr>
          </a:p>
          <a:p>
            <a:endParaRPr lang="fr-FR" sz="1600" b="1" dirty="0">
              <a:solidFill>
                <a:schemeClr val="accent1"/>
              </a:solidFill>
            </a:endParaRPr>
          </a:p>
        </p:txBody>
      </p:sp>
      <p:sp>
        <p:nvSpPr>
          <p:cNvPr id="16" name="Title 1">
            <a:extLst>
              <a:ext uri="{FF2B5EF4-FFF2-40B4-BE49-F238E27FC236}">
                <a16:creationId xmlns:a16="http://schemas.microsoft.com/office/drawing/2014/main" id="{2791971F-A728-1AF7-2C67-CB6A92182370}"/>
              </a:ext>
            </a:extLst>
          </p:cNvPr>
          <p:cNvSpPr txBox="1">
            <a:spLocks/>
          </p:cNvSpPr>
          <p:nvPr/>
        </p:nvSpPr>
        <p:spPr>
          <a:xfrm>
            <a:off x="7739733" y="57247"/>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3372437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798020-82C5-1420-84CC-51A7EDC4A8E7}"/>
              </a:ext>
            </a:extLst>
          </p:cNvPr>
          <p:cNvPicPr>
            <a:picLocks noChangeAspect="1"/>
          </p:cNvPicPr>
          <p:nvPr/>
        </p:nvPicPr>
        <p:blipFill>
          <a:blip r:embed="rId3"/>
          <a:stretch>
            <a:fillRect/>
          </a:stretch>
        </p:blipFill>
        <p:spPr>
          <a:xfrm>
            <a:off x="636813" y="495980"/>
            <a:ext cx="8262257" cy="4647520"/>
          </a:xfrm>
          <a:prstGeom prst="rect">
            <a:avLst/>
          </a:prstGeom>
        </p:spPr>
      </p:pic>
    </p:spTree>
    <p:extLst>
      <p:ext uri="{BB962C8B-B14F-4D97-AF65-F5344CB8AC3E}">
        <p14:creationId xmlns:p14="http://schemas.microsoft.com/office/powerpoint/2010/main" val="3310101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0372BC-2174-A94B-8C83-8C029662774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43158" y="2108924"/>
            <a:ext cx="2927186" cy="226741"/>
          </a:xfrm>
          <a:prstGeom prst="rect">
            <a:avLst/>
          </a:prstGeom>
        </p:spPr>
      </p:pic>
      <p:sp>
        <p:nvSpPr>
          <p:cNvPr id="10" name="Rectangle 9">
            <a:extLst>
              <a:ext uri="{FF2B5EF4-FFF2-40B4-BE49-F238E27FC236}">
                <a16:creationId xmlns:a16="http://schemas.microsoft.com/office/drawing/2014/main" id="{B9192E38-38EE-6E47-BA93-E90739C2B34D}"/>
              </a:ext>
            </a:extLst>
          </p:cNvPr>
          <p:cNvSpPr/>
          <p:nvPr/>
        </p:nvSpPr>
        <p:spPr>
          <a:xfrm>
            <a:off x="105475" y="2091808"/>
            <a:ext cx="3415491" cy="243857"/>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E903600A-8997-FB4C-A1EF-71A09ED48284}"/>
              </a:ext>
            </a:extLst>
          </p:cNvPr>
          <p:cNvPicPr>
            <a:picLocks noChangeAspect="1"/>
          </p:cNvPicPr>
          <p:nvPr/>
        </p:nvPicPr>
        <p:blipFill rotWithShape="1">
          <a:blip r:embed="rId4">
            <a:extLst>
              <a:ext uri="{28A0092B-C50C-407E-A947-70E740481C1C}">
                <a14:useLocalDpi xmlns:a14="http://schemas.microsoft.com/office/drawing/2010/main"/>
              </a:ext>
            </a:extLst>
          </a:blip>
          <a:srcRect r="-3"/>
          <a:stretch/>
        </p:blipFill>
        <p:spPr>
          <a:xfrm>
            <a:off x="1051034" y="586580"/>
            <a:ext cx="3019310" cy="1478703"/>
          </a:xfrm>
          <a:prstGeom prst="rect">
            <a:avLst/>
          </a:prstGeom>
        </p:spPr>
      </p:pic>
      <p:sp>
        <p:nvSpPr>
          <p:cNvPr id="13" name="ZoneTexte 12">
            <a:extLst>
              <a:ext uri="{FF2B5EF4-FFF2-40B4-BE49-F238E27FC236}">
                <a16:creationId xmlns:a16="http://schemas.microsoft.com/office/drawing/2014/main" id="{A8773A3D-9C84-3547-82EA-6CC1C27707B8}"/>
              </a:ext>
            </a:extLst>
          </p:cNvPr>
          <p:cNvSpPr txBox="1"/>
          <p:nvPr/>
        </p:nvSpPr>
        <p:spPr>
          <a:xfrm>
            <a:off x="283599" y="2039195"/>
            <a:ext cx="845103" cy="338554"/>
          </a:xfrm>
          <a:prstGeom prst="rect">
            <a:avLst/>
          </a:prstGeom>
          <a:noFill/>
        </p:spPr>
        <p:txBody>
          <a:bodyPr wrap="none" rtlCol="0">
            <a:spAutoFit/>
          </a:bodyPr>
          <a:lstStyle/>
          <a:p>
            <a:r>
              <a:rPr lang="fr-FR" sz="1600" dirty="0"/>
              <a:t>Europe</a:t>
            </a:r>
          </a:p>
        </p:txBody>
      </p:sp>
      <p:sp>
        <p:nvSpPr>
          <p:cNvPr id="14" name="ZoneTexte 13">
            <a:extLst>
              <a:ext uri="{FF2B5EF4-FFF2-40B4-BE49-F238E27FC236}">
                <a16:creationId xmlns:a16="http://schemas.microsoft.com/office/drawing/2014/main" id="{C33FBCC5-EDEF-8142-B1C7-F1DBC8EAE1E7}"/>
              </a:ext>
            </a:extLst>
          </p:cNvPr>
          <p:cNvSpPr txBox="1"/>
          <p:nvPr/>
        </p:nvSpPr>
        <p:spPr>
          <a:xfrm>
            <a:off x="283599" y="1728693"/>
            <a:ext cx="776175" cy="338554"/>
          </a:xfrm>
          <a:prstGeom prst="rect">
            <a:avLst/>
          </a:prstGeom>
          <a:noFill/>
        </p:spPr>
        <p:txBody>
          <a:bodyPr wrap="none" rtlCol="0">
            <a:spAutoFit/>
          </a:bodyPr>
          <a:lstStyle/>
          <a:p>
            <a:r>
              <a:rPr lang="fr-FR" sz="1600" dirty="0"/>
              <a:t>Global</a:t>
            </a:r>
          </a:p>
        </p:txBody>
      </p:sp>
      <p:sp>
        <p:nvSpPr>
          <p:cNvPr id="11" name="ZoneTexte 10">
            <a:extLst>
              <a:ext uri="{FF2B5EF4-FFF2-40B4-BE49-F238E27FC236}">
                <a16:creationId xmlns:a16="http://schemas.microsoft.com/office/drawing/2014/main" id="{A823134D-A546-B5D1-63EA-FA0746EA3615}"/>
              </a:ext>
            </a:extLst>
          </p:cNvPr>
          <p:cNvSpPr txBox="1"/>
          <p:nvPr/>
        </p:nvSpPr>
        <p:spPr>
          <a:xfrm>
            <a:off x="0" y="-4023"/>
            <a:ext cx="9144000" cy="584775"/>
          </a:xfrm>
          <a:prstGeom prst="rect">
            <a:avLst/>
          </a:prstGeom>
          <a:solidFill>
            <a:schemeClr val="bg1"/>
          </a:solidFill>
        </p:spPr>
        <p:txBody>
          <a:bodyPr wrap="square" rtlCol="0">
            <a:spAutoFit/>
          </a:bodyPr>
          <a:lstStyle/>
          <a:p>
            <a:r>
              <a:rPr lang="fr-FR" sz="1600" b="1" dirty="0">
                <a:solidFill>
                  <a:schemeClr val="accent1"/>
                </a:solidFill>
              </a:rPr>
              <a:t>    </a:t>
            </a:r>
            <a:r>
              <a:rPr lang="fr-FR" sz="1600" b="1" dirty="0" err="1">
                <a:solidFill>
                  <a:schemeClr val="accent1"/>
                </a:solidFill>
              </a:rPr>
              <a:t>Observed</a:t>
            </a:r>
            <a:r>
              <a:rPr lang="fr-FR" sz="1600" b="1" dirty="0">
                <a:solidFill>
                  <a:schemeClr val="accent1"/>
                </a:solidFill>
              </a:rPr>
              <a:t> impacts of </a:t>
            </a:r>
            <a:r>
              <a:rPr lang="fr-FR" sz="1600" b="1" dirty="0" err="1">
                <a:solidFill>
                  <a:schemeClr val="accent1"/>
                </a:solidFill>
              </a:rPr>
              <a:t>climate</a:t>
            </a:r>
            <a:r>
              <a:rPr lang="fr-FR" sz="1600" b="1" dirty="0">
                <a:solidFill>
                  <a:schemeClr val="accent1"/>
                </a:solidFill>
              </a:rPr>
              <a:t> change on </a:t>
            </a:r>
            <a:r>
              <a:rPr lang="fr-FR" sz="1600" b="1" dirty="0" err="1">
                <a:solidFill>
                  <a:schemeClr val="accent1"/>
                </a:solidFill>
              </a:rPr>
              <a:t>human</a:t>
            </a:r>
            <a:r>
              <a:rPr lang="fr-FR" sz="1600" b="1" dirty="0">
                <a:solidFill>
                  <a:schemeClr val="accent1"/>
                </a:solidFill>
              </a:rPr>
              <a:t> </a:t>
            </a:r>
            <a:r>
              <a:rPr lang="fr-FR" sz="1600" b="1" dirty="0" err="1">
                <a:solidFill>
                  <a:schemeClr val="accent1"/>
                </a:solidFill>
              </a:rPr>
              <a:t>systems</a:t>
            </a:r>
            <a:endParaRPr lang="fr-FR" sz="1600" b="1" dirty="0">
              <a:solidFill>
                <a:schemeClr val="accent1"/>
              </a:solidFill>
            </a:endParaRPr>
          </a:p>
          <a:p>
            <a:endParaRPr lang="fr-FR" sz="1600" b="1" dirty="0">
              <a:solidFill>
                <a:schemeClr val="accent1"/>
              </a:solidFill>
            </a:endParaRPr>
          </a:p>
        </p:txBody>
      </p:sp>
      <p:sp>
        <p:nvSpPr>
          <p:cNvPr id="15" name="Title 1">
            <a:extLst>
              <a:ext uri="{FF2B5EF4-FFF2-40B4-BE49-F238E27FC236}">
                <a16:creationId xmlns:a16="http://schemas.microsoft.com/office/drawing/2014/main" id="{D8B59486-F47D-59FE-E8E9-23F101992CAF}"/>
              </a:ext>
            </a:extLst>
          </p:cNvPr>
          <p:cNvSpPr txBox="1">
            <a:spLocks/>
          </p:cNvSpPr>
          <p:nvPr/>
        </p:nvSpPr>
        <p:spPr>
          <a:xfrm>
            <a:off x="7739733" y="57247"/>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399190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B3C86FD1-86AF-4548-A9FA-CA755737F71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559" y="969816"/>
            <a:ext cx="9142881" cy="4579155"/>
          </a:xfrm>
          <a:blipFill dpi="0" rotWithShape="1">
            <a:blip r:embed="rId4">
              <a:extLst>
                <a:ext uri="{28A0092B-C50C-407E-A947-70E740481C1C}">
                  <a14:useLocalDpi xmlns:a14="http://schemas.microsoft.com/office/drawing/2010/main"/>
                </a:ext>
              </a:extLst>
            </a:blip>
            <a:srcRect/>
            <a:stretch>
              <a:fillRect/>
            </a:stretch>
          </a:blipFill>
        </p:spPr>
      </p:pic>
      <p:sp>
        <p:nvSpPr>
          <p:cNvPr id="16" name="Freeform 15">
            <a:extLst>
              <a:ext uri="{FF2B5EF4-FFF2-40B4-BE49-F238E27FC236}">
                <a16:creationId xmlns:a16="http://schemas.microsoft.com/office/drawing/2014/main" id="{BF8542AE-B78E-F247-8F13-D68D6A2D335A}"/>
              </a:ext>
            </a:extLst>
          </p:cNvPr>
          <p:cNvSpPr/>
          <p:nvPr/>
        </p:nvSpPr>
        <p:spPr>
          <a:xfrm rot="21195244" flipH="1" flipV="1">
            <a:off x="-175437" y="-610740"/>
            <a:ext cx="9433455" cy="2234284"/>
          </a:xfrm>
          <a:custGeom>
            <a:avLst/>
            <a:gdLst>
              <a:gd name="connsiteX0" fmla="*/ 9356866 w 9356866"/>
              <a:gd name="connsiteY0" fmla="*/ 0 h 2133057"/>
              <a:gd name="connsiteX1" fmla="*/ 9104555 w 9356866"/>
              <a:gd name="connsiteY1" fmla="*/ 2133057 h 2133057"/>
              <a:gd name="connsiteX2" fmla="*/ 0 w 9356866"/>
              <a:gd name="connsiteY2" fmla="*/ 1056117 h 2133057"/>
              <a:gd name="connsiteX3" fmla="*/ 124923 w 9356866"/>
              <a:gd name="connsiteY3" fmla="*/ 0 h 2133057"/>
            </a:gdLst>
            <a:ahLst/>
            <a:cxnLst>
              <a:cxn ang="0">
                <a:pos x="connsiteX0" y="connsiteY0"/>
              </a:cxn>
              <a:cxn ang="0">
                <a:pos x="connsiteX1" y="connsiteY1"/>
              </a:cxn>
              <a:cxn ang="0">
                <a:pos x="connsiteX2" y="connsiteY2"/>
              </a:cxn>
              <a:cxn ang="0">
                <a:pos x="connsiteX3" y="connsiteY3"/>
              </a:cxn>
            </a:cxnLst>
            <a:rect l="l" t="t" r="r" b="b"/>
            <a:pathLst>
              <a:path w="9356866" h="2133057">
                <a:moveTo>
                  <a:pt x="9356866" y="0"/>
                </a:moveTo>
                <a:lnTo>
                  <a:pt x="9104555" y="2133057"/>
                </a:lnTo>
                <a:lnTo>
                  <a:pt x="0" y="1056117"/>
                </a:lnTo>
                <a:lnTo>
                  <a:pt x="124923"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10" name="Title 1"/>
          <p:cNvSpPr>
            <a:spLocks noGrp="1"/>
          </p:cNvSpPr>
          <p:nvPr>
            <p:ph type="ctrTitle"/>
          </p:nvPr>
        </p:nvSpPr>
        <p:spPr>
          <a:xfrm>
            <a:off x="294166" y="-338035"/>
            <a:ext cx="5478687" cy="1669124"/>
          </a:xfrm>
          <a:effectLst/>
        </p:spPr>
        <p:txBody>
          <a:bodyPr anchor="b"/>
          <a:lstStyle/>
          <a:p>
            <a:pPr lvl="0" algn="l">
              <a:lnSpc>
                <a:spcPct val="100000"/>
              </a:lnSpc>
            </a:pPr>
            <a:r>
              <a:rPr lang="en-US" sz="2200" b="0" cap="none" dirty="0"/>
              <a:t>Impacts are magnified in cities where more than half the world’s population lives</a:t>
            </a:r>
          </a:p>
        </p:txBody>
      </p:sp>
      <p:sp>
        <p:nvSpPr>
          <p:cNvPr id="7" name="TextBox 6">
            <a:extLst>
              <a:ext uri="{FF2B5EF4-FFF2-40B4-BE49-F238E27FC236}">
                <a16:creationId xmlns:a16="http://schemas.microsoft.com/office/drawing/2014/main" id="{5A1D7220-B4B4-C34C-A568-385720E68621}"/>
              </a:ext>
            </a:extLst>
          </p:cNvPr>
          <p:cNvSpPr txBox="1"/>
          <p:nvPr/>
        </p:nvSpPr>
        <p:spPr>
          <a:xfrm>
            <a:off x="10185722" y="1342663"/>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93D2ED4B-FF5F-6645-9B28-22AD47CB71B3}"/>
              </a:ext>
            </a:extLst>
          </p:cNvPr>
          <p:cNvSpPr txBox="1"/>
          <p:nvPr/>
        </p:nvSpPr>
        <p:spPr>
          <a:xfrm>
            <a:off x="10087274" y="2719123"/>
            <a:ext cx="1308618" cy="1384995"/>
          </a:xfrm>
          <a:prstGeom prst="rect">
            <a:avLst/>
          </a:prstGeom>
          <a:noFill/>
        </p:spPr>
        <p:txBody>
          <a:bodyPr wrap="square" rtlCol="0">
            <a:spAutoFit/>
          </a:bodyPr>
          <a:lstStyle/>
          <a:p>
            <a:r>
              <a:rPr lang="en-US" sz="1400" i="1" dirty="0">
                <a:solidFill>
                  <a:srgbClr val="C00000"/>
                </a:solidFill>
              </a:rPr>
              <a:t>Move/scale shape based on amount of text to maximize photo space</a:t>
            </a:r>
          </a:p>
        </p:txBody>
      </p:sp>
      <p:sp>
        <p:nvSpPr>
          <p:cNvPr id="18" name="TextBox 17">
            <a:extLst>
              <a:ext uri="{FF2B5EF4-FFF2-40B4-BE49-F238E27FC236}">
                <a16:creationId xmlns:a16="http://schemas.microsoft.com/office/drawing/2014/main" id="{2C1DAD61-47DE-1143-A015-D11796CCCFAE}"/>
              </a:ext>
            </a:extLst>
          </p:cNvPr>
          <p:cNvSpPr txBox="1"/>
          <p:nvPr/>
        </p:nvSpPr>
        <p:spPr>
          <a:xfrm>
            <a:off x="9954228" y="1331089"/>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1347B788-9F0C-074A-8DAE-03E24F8E2748}"/>
              </a:ext>
            </a:extLst>
          </p:cNvPr>
          <p:cNvSpPr txBox="1"/>
          <p:nvPr/>
        </p:nvSpPr>
        <p:spPr>
          <a:xfrm>
            <a:off x="9857910" y="0"/>
            <a:ext cx="1479032" cy="738664"/>
          </a:xfrm>
          <a:prstGeom prst="rect">
            <a:avLst/>
          </a:prstGeom>
          <a:noFill/>
        </p:spPr>
        <p:txBody>
          <a:bodyPr wrap="square" rtlCol="0">
            <a:spAutoFit/>
          </a:bodyPr>
          <a:lstStyle/>
          <a:p>
            <a:r>
              <a:rPr lang="en-US" sz="1400" i="1" dirty="0">
                <a:solidFill>
                  <a:srgbClr val="C00000"/>
                </a:solidFill>
              </a:rPr>
              <a:t>Switch to blue logo for contrast when necessary</a:t>
            </a:r>
          </a:p>
        </p:txBody>
      </p:sp>
      <p:pic>
        <p:nvPicPr>
          <p:cNvPr id="17" name="Picture 16">
            <a:extLst>
              <a:ext uri="{FF2B5EF4-FFF2-40B4-BE49-F238E27FC236}">
                <a16:creationId xmlns:a16="http://schemas.microsoft.com/office/drawing/2014/main" id="{ECF8A0A7-EDF8-BF46-8EC3-97C4D3EEF7FE}"/>
              </a:ext>
            </a:extLst>
          </p:cNvPr>
          <p:cNvPicPr>
            <a:picLocks noChangeAspect="1"/>
          </p:cNvPicPr>
          <p:nvPr/>
        </p:nvPicPr>
        <p:blipFill>
          <a:blip r:embed="rId5"/>
          <a:stretch>
            <a:fillRect/>
          </a:stretch>
        </p:blipFill>
        <p:spPr>
          <a:xfrm>
            <a:off x="5819616" y="133226"/>
            <a:ext cx="3237835" cy="584966"/>
          </a:xfrm>
          <a:prstGeom prst="rect">
            <a:avLst/>
          </a:prstGeom>
          <a:effectLst/>
        </p:spPr>
      </p:pic>
      <p:sp>
        <p:nvSpPr>
          <p:cNvPr id="11" name="Subtitle 1">
            <a:extLst>
              <a:ext uri="{FF2B5EF4-FFF2-40B4-BE49-F238E27FC236}">
                <a16:creationId xmlns:a16="http://schemas.microsoft.com/office/drawing/2014/main" id="{6484C3FA-F4EF-AC4D-946C-405496BB8576}"/>
              </a:ext>
            </a:extLst>
          </p:cNvPr>
          <p:cNvSpPr txBox="1">
            <a:spLocks/>
          </p:cNvSpPr>
          <p:nvPr/>
        </p:nvSpPr>
        <p:spPr>
          <a:xfrm>
            <a:off x="7123608" y="4852280"/>
            <a:ext cx="1880859"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a:r>
              <a:rPr lang="en-US" sz="900" b="1" dirty="0">
                <a:solidFill>
                  <a:schemeClr val="bg1">
                    <a:lumMod val="75000"/>
                  </a:schemeClr>
                </a:solidFill>
                <a:latin typeface="Arial" panose="020B0604020202020204" pitchFamily="34" charset="0"/>
                <a:cs typeface="Arial" panose="020B0604020202020204" pitchFamily="34" charset="0"/>
              </a:rPr>
              <a:t>[Peter Nguyen / </a:t>
            </a:r>
            <a:r>
              <a:rPr lang="en-US" sz="900" b="1" dirty="0" err="1">
                <a:solidFill>
                  <a:schemeClr val="bg1">
                    <a:lumMod val="75000"/>
                  </a:schemeClr>
                </a:solidFill>
                <a:latin typeface="Arial" panose="020B0604020202020204" pitchFamily="34" charset="0"/>
                <a:cs typeface="Arial" panose="020B0604020202020204" pitchFamily="34" charset="0"/>
              </a:rPr>
              <a:t>Unsplash</a:t>
            </a:r>
            <a:r>
              <a:rPr lang="en-US" sz="900" b="1" dirty="0">
                <a:solidFill>
                  <a:schemeClr val="bg1">
                    <a:lumMod val="75000"/>
                  </a:schemeClr>
                </a:solidFill>
                <a:latin typeface="Arial" panose="020B0604020202020204" pitchFamily="34" charset="0"/>
                <a:cs typeface="Arial" panose="020B0604020202020204" pitchFamily="34" charset="0"/>
              </a:rPr>
              <a:t>]</a:t>
            </a:r>
          </a:p>
        </p:txBody>
      </p:sp>
      <p:sp>
        <p:nvSpPr>
          <p:cNvPr id="12" name="Title 1">
            <a:extLst>
              <a:ext uri="{FF2B5EF4-FFF2-40B4-BE49-F238E27FC236}">
                <a16:creationId xmlns:a16="http://schemas.microsoft.com/office/drawing/2014/main" id="{2A7C8874-5F53-8E44-82D0-36D61825BF68}"/>
              </a:ext>
            </a:extLst>
          </p:cNvPr>
          <p:cNvSpPr txBox="1">
            <a:spLocks/>
          </p:cNvSpPr>
          <p:nvPr/>
        </p:nvSpPr>
        <p:spPr>
          <a:xfrm>
            <a:off x="5773750" y="36594"/>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3829638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sp>
        <p:nvSpPr>
          <p:cNvPr id="5" name="Freeform 28"/>
          <p:cNvSpPr/>
          <p:nvPr/>
        </p:nvSpPr>
        <p:spPr bwMode="auto">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pic>
        <p:nvPicPr>
          <p:cNvPr id="7" name="Picture 19"/>
          <p:cNvPicPr>
            <a:picLocks noChangeAspect="1"/>
          </p:cNvPicPr>
          <p:nvPr/>
        </p:nvPicPr>
        <p:blipFill>
          <a:blip r:embed="rId3"/>
          <a:stretch/>
        </p:blipFill>
        <p:spPr bwMode="auto">
          <a:xfrm>
            <a:off x="5547928" y="4480634"/>
            <a:ext cx="3481520" cy="590772"/>
          </a:xfrm>
          <a:prstGeom prst="rect">
            <a:avLst/>
          </a:prstGeom>
        </p:spPr>
      </p:pic>
      <p:sp>
        <p:nvSpPr>
          <p:cNvPr id="8" name="Subtitle 1"/>
          <p:cNvSpPr>
            <a:spLocks/>
          </p:cNvSpPr>
          <p:nvPr/>
        </p:nvSpPr>
        <p:spPr bwMode="auto">
          <a:xfrm>
            <a:off x="1959842" y="3954706"/>
            <a:ext cx="3446207" cy="157994"/>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a:defRPr/>
            </a:pPr>
            <a:r>
              <a:rPr lang="en-US" sz="800" dirty="0">
                <a:solidFill>
                  <a:schemeClr val="tx2">
                    <a:lumMod val="50000"/>
                    <a:lumOff val="50000"/>
                  </a:schemeClr>
                </a:solidFill>
                <a:latin typeface="Arial"/>
                <a:cs typeface="Arial"/>
              </a:rPr>
              <a:t>[Credit: GAP production report]</a:t>
            </a:r>
            <a:endParaRPr dirty="0"/>
          </a:p>
        </p:txBody>
      </p:sp>
      <p:pic>
        <p:nvPicPr>
          <p:cNvPr id="3" name="Image 2">
            <a:extLst>
              <a:ext uri="{FF2B5EF4-FFF2-40B4-BE49-F238E27FC236}">
                <a16:creationId xmlns:a16="http://schemas.microsoft.com/office/drawing/2014/main" id="{FFFC7605-13B2-294B-A98A-63099BA6C38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8188" y="1255695"/>
            <a:ext cx="2986690" cy="2695274"/>
          </a:xfrm>
          <a:prstGeom prst="rect">
            <a:avLst/>
          </a:prstGeom>
        </p:spPr>
      </p:pic>
      <p:sp>
        <p:nvSpPr>
          <p:cNvPr id="10" name="Text Placeholder 5">
            <a:extLst>
              <a:ext uri="{FF2B5EF4-FFF2-40B4-BE49-F238E27FC236}">
                <a16:creationId xmlns:a16="http://schemas.microsoft.com/office/drawing/2014/main" id="{D382FFB8-DF2A-854A-91DC-80924E25F412}"/>
              </a:ext>
            </a:extLst>
          </p:cNvPr>
          <p:cNvSpPr>
            <a:spLocks noGrp="1"/>
          </p:cNvSpPr>
          <p:nvPr>
            <p:ph type="body" sz="quarter" idx="12"/>
          </p:nvPr>
        </p:nvSpPr>
        <p:spPr>
          <a:xfrm>
            <a:off x="4036662" y="1310898"/>
            <a:ext cx="4762475" cy="3450038"/>
          </a:xfrm>
        </p:spPr>
        <p:txBody>
          <a:bodyPr>
            <a:noAutofit/>
          </a:bodyPr>
          <a:lstStyle/>
          <a:p>
            <a:pPr>
              <a:lnSpc>
                <a:spcPct val="100000"/>
              </a:lnSpc>
            </a:pPr>
            <a:r>
              <a:rPr lang="en-US" sz="2600" dirty="0"/>
              <a:t>Global warming, could be stabilized by:</a:t>
            </a:r>
          </a:p>
          <a:p>
            <a:pPr>
              <a:lnSpc>
                <a:spcPct val="100000"/>
              </a:lnSpc>
            </a:pPr>
            <a:endParaRPr lang="en-US" sz="2600" dirty="0"/>
          </a:p>
          <a:p>
            <a:pPr>
              <a:lnSpc>
                <a:spcPct val="100000"/>
              </a:lnSpc>
            </a:pPr>
            <a:r>
              <a:rPr lang="en-US" sz="2600" dirty="0"/>
              <a:t>-reaching net zero CO</a:t>
            </a:r>
            <a:r>
              <a:rPr lang="en-US" sz="2600" baseline="-25000" dirty="0"/>
              <a:t>2</a:t>
            </a:r>
            <a:r>
              <a:rPr lang="en-US" sz="2600" dirty="0"/>
              <a:t> emissions</a:t>
            </a:r>
          </a:p>
          <a:p>
            <a:pPr>
              <a:lnSpc>
                <a:spcPct val="100000"/>
              </a:lnSpc>
            </a:pPr>
            <a:endParaRPr lang="en-US" sz="2600" dirty="0"/>
          </a:p>
          <a:p>
            <a:pPr>
              <a:lnSpc>
                <a:spcPct val="100000"/>
              </a:lnSpc>
            </a:pPr>
            <a:r>
              <a:rPr lang="en-US" sz="2600" dirty="0"/>
              <a:t>-strongly reducing other GHGs emissions</a:t>
            </a:r>
          </a:p>
          <a:p>
            <a:pPr>
              <a:lnSpc>
                <a:spcPct val="100000"/>
              </a:lnSpc>
            </a:pPr>
            <a:endParaRPr lang="en-US" sz="2600" dirty="0"/>
          </a:p>
          <a:p>
            <a:br>
              <a:rPr lang="en-US" sz="2600" dirty="0"/>
            </a:br>
            <a:br>
              <a:rPr lang="en-US" sz="2600" dirty="0"/>
            </a:br>
            <a:endParaRPr lang="en-US" sz="2600" dirty="0"/>
          </a:p>
        </p:txBody>
      </p:sp>
    </p:spTree>
    <p:extLst>
      <p:ext uri="{BB962C8B-B14F-4D97-AF65-F5344CB8AC3E}">
        <p14:creationId xmlns:p14="http://schemas.microsoft.com/office/powerpoint/2010/main" val="822840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185969" y="915566"/>
            <a:ext cx="6772061" cy="2794691"/>
          </a:xfrm>
          <a:prstGeom prst="rect">
            <a:avLst/>
          </a:prstGeom>
        </p:spPr>
      </p:pic>
      <p:sp>
        <p:nvSpPr>
          <p:cNvPr id="5" name="Rectangle 5"/>
          <p:cNvSpPr/>
          <p:nvPr/>
        </p:nvSpPr>
        <p:spPr bwMode="auto">
          <a:xfrm>
            <a:off x="2325212" y="1374122"/>
            <a:ext cx="1842550" cy="818148"/>
          </a:xfrm>
          <a:prstGeom prst="rect">
            <a:avLst/>
          </a:prstGeom>
          <a:solidFill>
            <a:schemeClr val="bg2"/>
          </a:solidFill>
          <a:ln>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dirty="0"/>
          </a:p>
        </p:txBody>
      </p:sp>
      <p:cxnSp>
        <p:nvCxnSpPr>
          <p:cNvPr id="12" name="Straight Arrow Connector 15"/>
          <p:cNvCxnSpPr>
            <a:cxnSpLocks/>
          </p:cNvCxnSpPr>
          <p:nvPr/>
        </p:nvCxnSpPr>
        <p:spPr bwMode="auto">
          <a:xfrm>
            <a:off x="4021229" y="3671107"/>
            <a:ext cx="2129246" cy="844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4" name="TextBox 18"/>
          <p:cNvSpPr>
            <a:spLocks/>
          </p:cNvSpPr>
          <p:nvPr/>
        </p:nvSpPr>
        <p:spPr bwMode="auto">
          <a:xfrm>
            <a:off x="6214885" y="3524947"/>
            <a:ext cx="2915122" cy="338554"/>
          </a:xfrm>
          <a:prstGeom prst="rect">
            <a:avLst/>
          </a:prstGeom>
          <a:noFill/>
        </p:spPr>
        <p:txBody>
          <a:bodyPr wrap="square" rtlCol="0">
            <a:spAutoFit/>
          </a:bodyPr>
          <a:lstStyle/>
          <a:p>
            <a:pPr>
              <a:defRPr/>
            </a:pPr>
            <a:r>
              <a:rPr lang="en-US" sz="1600" i="1" dirty="0"/>
              <a:t>More CO</a:t>
            </a:r>
            <a:r>
              <a:rPr lang="en-US" sz="1600" i="1" baseline="-25000" dirty="0"/>
              <a:t>2</a:t>
            </a:r>
            <a:endParaRPr lang="fr-FR" sz="1600" i="1" dirty="0"/>
          </a:p>
        </p:txBody>
      </p:sp>
      <p:sp>
        <p:nvSpPr>
          <p:cNvPr id="15" name="TextBox 19"/>
          <p:cNvSpPr>
            <a:spLocks/>
          </p:cNvSpPr>
          <p:nvPr/>
        </p:nvSpPr>
        <p:spPr bwMode="auto">
          <a:xfrm>
            <a:off x="0" y="1871860"/>
            <a:ext cx="1332633" cy="584775"/>
          </a:xfrm>
          <a:prstGeom prst="rect">
            <a:avLst/>
          </a:prstGeom>
          <a:noFill/>
        </p:spPr>
        <p:txBody>
          <a:bodyPr wrap="square" rtlCol="0">
            <a:spAutoFit/>
          </a:bodyPr>
          <a:lstStyle/>
          <a:p>
            <a:pPr>
              <a:defRPr/>
            </a:pPr>
            <a:r>
              <a:rPr lang="en-US" sz="1600" i="1" dirty="0"/>
              <a:t>Global Temperature</a:t>
            </a:r>
            <a:endParaRPr lang="fr-FR" sz="1600" i="1" dirty="0"/>
          </a:p>
        </p:txBody>
      </p:sp>
      <p:sp>
        <p:nvSpPr>
          <p:cNvPr id="2" name="ZoneTexte 1">
            <a:extLst>
              <a:ext uri="{FF2B5EF4-FFF2-40B4-BE49-F238E27FC236}">
                <a16:creationId xmlns:a16="http://schemas.microsoft.com/office/drawing/2014/main" id="{EA4ADDDC-1B21-C941-BD4C-48F70BC2B9FE}"/>
              </a:ext>
            </a:extLst>
          </p:cNvPr>
          <p:cNvSpPr txBox="1"/>
          <p:nvPr/>
        </p:nvSpPr>
        <p:spPr>
          <a:xfrm>
            <a:off x="7066780" y="1132450"/>
            <a:ext cx="1988744" cy="646331"/>
          </a:xfrm>
          <a:prstGeom prst="rect">
            <a:avLst/>
          </a:prstGeom>
          <a:solidFill>
            <a:srgbClr val="FF0000"/>
          </a:solidFill>
        </p:spPr>
        <p:txBody>
          <a:bodyPr wrap="square" rtlCol="0">
            <a:spAutoFit/>
          </a:bodyPr>
          <a:lstStyle/>
          <a:p>
            <a:r>
              <a:rPr lang="fr-FR" dirty="0" err="1">
                <a:solidFill>
                  <a:schemeClr val="bg1"/>
                </a:solidFill>
              </a:rPr>
              <a:t>Remaining</a:t>
            </a:r>
            <a:r>
              <a:rPr lang="fr-FR" dirty="0">
                <a:solidFill>
                  <a:schemeClr val="bg1"/>
                </a:solidFill>
              </a:rPr>
              <a:t> </a:t>
            </a:r>
            <a:r>
              <a:rPr lang="fr-FR" dirty="0" err="1">
                <a:solidFill>
                  <a:schemeClr val="bg1"/>
                </a:solidFill>
              </a:rPr>
              <a:t>carbon</a:t>
            </a:r>
            <a:r>
              <a:rPr lang="fr-FR" dirty="0">
                <a:solidFill>
                  <a:schemeClr val="bg1"/>
                </a:solidFill>
              </a:rPr>
              <a:t> budget</a:t>
            </a:r>
          </a:p>
        </p:txBody>
      </p:sp>
      <p:sp>
        <p:nvSpPr>
          <p:cNvPr id="29" name="ZoneTexte 28">
            <a:extLst>
              <a:ext uri="{FF2B5EF4-FFF2-40B4-BE49-F238E27FC236}">
                <a16:creationId xmlns:a16="http://schemas.microsoft.com/office/drawing/2014/main" id="{1F0E18D3-603B-E04B-BE0E-9E0BB68EFEDD}"/>
              </a:ext>
            </a:extLst>
          </p:cNvPr>
          <p:cNvSpPr txBox="1"/>
          <p:nvPr/>
        </p:nvSpPr>
        <p:spPr bwMode="auto">
          <a:xfrm>
            <a:off x="5068204" y="2790860"/>
            <a:ext cx="184731" cy="369332"/>
          </a:xfrm>
          <a:prstGeom prst="rect">
            <a:avLst/>
          </a:prstGeom>
          <a:solidFill>
            <a:schemeClr val="bg1"/>
          </a:solidFill>
        </p:spPr>
        <p:txBody>
          <a:bodyPr wrap="none" rtlCol="0">
            <a:spAutoFit/>
          </a:bodyPr>
          <a:lstStyle/>
          <a:p>
            <a:endParaRPr lang="fr-FR" dirty="0">
              <a:solidFill>
                <a:schemeClr val="accent5">
                  <a:lumMod val="75000"/>
                </a:schemeClr>
              </a:solidFill>
            </a:endParaRPr>
          </a:p>
        </p:txBody>
      </p:sp>
      <p:sp>
        <p:nvSpPr>
          <p:cNvPr id="45" name="Rectangle 44">
            <a:extLst>
              <a:ext uri="{FF2B5EF4-FFF2-40B4-BE49-F238E27FC236}">
                <a16:creationId xmlns:a16="http://schemas.microsoft.com/office/drawing/2014/main" id="{4B5DEE64-A2FB-644C-907E-5701184AC133}"/>
              </a:ext>
            </a:extLst>
          </p:cNvPr>
          <p:cNvSpPr/>
          <p:nvPr/>
        </p:nvSpPr>
        <p:spPr bwMode="auto">
          <a:xfrm>
            <a:off x="1619365" y="4810072"/>
            <a:ext cx="1962786" cy="368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248583E0-A296-4D40-979B-ED6C2BC9BC6C}"/>
              </a:ext>
            </a:extLst>
          </p:cNvPr>
          <p:cNvSpPr txBox="1"/>
          <p:nvPr/>
        </p:nvSpPr>
        <p:spPr bwMode="auto">
          <a:xfrm>
            <a:off x="975912" y="6504321"/>
            <a:ext cx="2085827" cy="461665"/>
          </a:xfrm>
          <a:prstGeom prst="rect">
            <a:avLst/>
          </a:prstGeom>
          <a:noFill/>
        </p:spPr>
        <p:txBody>
          <a:bodyPr wrap="none" rtlCol="0">
            <a:spAutoFit/>
          </a:bodyPr>
          <a:lstStyle/>
          <a:p>
            <a:r>
              <a:rPr lang="fr-FR" sz="1200" dirty="0">
                <a:solidFill>
                  <a:schemeClr val="bg1">
                    <a:lumMod val="75000"/>
                  </a:schemeClr>
                </a:solidFill>
              </a:rPr>
              <a:t>Variations de réduction des </a:t>
            </a:r>
          </a:p>
          <a:p>
            <a:r>
              <a:rPr lang="fr-FR" sz="1200" dirty="0">
                <a:solidFill>
                  <a:schemeClr val="bg1">
                    <a:lumMod val="75000"/>
                  </a:schemeClr>
                </a:solidFill>
              </a:rPr>
              <a:t>émissions non-CO</a:t>
            </a:r>
            <a:r>
              <a:rPr lang="fr-FR" sz="1200" baseline="-25000" dirty="0">
                <a:solidFill>
                  <a:schemeClr val="bg1">
                    <a:lumMod val="75000"/>
                  </a:schemeClr>
                </a:solidFill>
              </a:rPr>
              <a:t>2</a:t>
            </a:r>
          </a:p>
        </p:txBody>
      </p:sp>
      <p:sp>
        <p:nvSpPr>
          <p:cNvPr id="3" name="Rectangle 2">
            <a:extLst>
              <a:ext uri="{FF2B5EF4-FFF2-40B4-BE49-F238E27FC236}">
                <a16:creationId xmlns:a16="http://schemas.microsoft.com/office/drawing/2014/main" id="{D484BCA1-1C57-FB43-9050-D59C70D15C5B}"/>
              </a:ext>
            </a:extLst>
          </p:cNvPr>
          <p:cNvSpPr/>
          <p:nvPr/>
        </p:nvSpPr>
        <p:spPr bwMode="auto">
          <a:xfrm>
            <a:off x="1821359" y="3939903"/>
            <a:ext cx="2447910" cy="433840"/>
          </a:xfrm>
          <a:prstGeom prst="rect">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714904A8-882A-1444-BE6C-609C82C31C3E}"/>
              </a:ext>
            </a:extLst>
          </p:cNvPr>
          <p:cNvSpPr/>
          <p:nvPr/>
        </p:nvSpPr>
        <p:spPr bwMode="auto">
          <a:xfrm>
            <a:off x="4269269" y="3946743"/>
            <a:ext cx="659645" cy="433839"/>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500</a:t>
            </a:r>
          </a:p>
        </p:txBody>
      </p:sp>
      <p:sp>
        <p:nvSpPr>
          <p:cNvPr id="49" name="Rectangle 48">
            <a:extLst>
              <a:ext uri="{FF2B5EF4-FFF2-40B4-BE49-F238E27FC236}">
                <a16:creationId xmlns:a16="http://schemas.microsoft.com/office/drawing/2014/main" id="{AAFACF3D-A791-6148-A245-A37E30208D33}"/>
              </a:ext>
            </a:extLst>
          </p:cNvPr>
          <p:cNvSpPr/>
          <p:nvPr/>
        </p:nvSpPr>
        <p:spPr bwMode="auto">
          <a:xfrm>
            <a:off x="4283968" y="4431413"/>
            <a:ext cx="1544020" cy="43383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ZoneTexte 49">
            <a:extLst>
              <a:ext uri="{FF2B5EF4-FFF2-40B4-BE49-F238E27FC236}">
                <a16:creationId xmlns:a16="http://schemas.microsoft.com/office/drawing/2014/main" id="{057A4D8B-922E-884F-8409-FD93C30F9204}"/>
              </a:ext>
            </a:extLst>
          </p:cNvPr>
          <p:cNvSpPr txBox="1"/>
          <p:nvPr/>
        </p:nvSpPr>
        <p:spPr bwMode="auto">
          <a:xfrm>
            <a:off x="5059047" y="3908981"/>
            <a:ext cx="3446588" cy="461665"/>
          </a:xfrm>
          <a:prstGeom prst="rect">
            <a:avLst/>
          </a:prstGeom>
          <a:noFill/>
        </p:spPr>
        <p:txBody>
          <a:bodyPr wrap="square" rtlCol="0">
            <a:spAutoFit/>
          </a:bodyPr>
          <a:lstStyle/>
          <a:p>
            <a:r>
              <a:rPr lang="fr-FR" sz="1200" dirty="0" err="1">
                <a:solidFill>
                  <a:schemeClr val="accent5">
                    <a:lumMod val="75000"/>
                  </a:schemeClr>
                </a:solidFill>
              </a:rPr>
              <a:t>Remaining</a:t>
            </a:r>
            <a:r>
              <a:rPr lang="fr-FR" sz="1200" dirty="0">
                <a:solidFill>
                  <a:schemeClr val="accent5">
                    <a:lumMod val="75000"/>
                  </a:schemeClr>
                </a:solidFill>
              </a:rPr>
              <a:t> CO</a:t>
            </a:r>
            <a:r>
              <a:rPr lang="fr-FR" sz="1200" baseline="-25000" dirty="0">
                <a:solidFill>
                  <a:schemeClr val="accent5">
                    <a:lumMod val="75000"/>
                  </a:schemeClr>
                </a:solidFill>
              </a:rPr>
              <a:t>2</a:t>
            </a:r>
            <a:r>
              <a:rPr lang="fr-FR" sz="1200" dirty="0">
                <a:solidFill>
                  <a:schemeClr val="accent5">
                    <a:lumMod val="75000"/>
                  </a:schemeClr>
                </a:solidFill>
              </a:rPr>
              <a:t> </a:t>
            </a:r>
            <a:r>
              <a:rPr lang="fr-FR" sz="1200" dirty="0" err="1">
                <a:solidFill>
                  <a:schemeClr val="accent5">
                    <a:lumMod val="75000"/>
                  </a:schemeClr>
                </a:solidFill>
              </a:rPr>
              <a:t>before</a:t>
            </a:r>
            <a:r>
              <a:rPr lang="fr-FR" sz="1200" dirty="0">
                <a:solidFill>
                  <a:schemeClr val="accent5">
                    <a:lumMod val="75000"/>
                  </a:schemeClr>
                </a:solidFill>
              </a:rPr>
              <a:t> </a:t>
            </a:r>
            <a:r>
              <a:rPr lang="fr-FR" sz="1200" dirty="0" err="1">
                <a:solidFill>
                  <a:schemeClr val="accent5">
                    <a:lumMod val="75000"/>
                  </a:schemeClr>
                </a:solidFill>
              </a:rPr>
              <a:t>reaching</a:t>
            </a:r>
            <a:r>
              <a:rPr lang="fr-FR" sz="1200" dirty="0">
                <a:solidFill>
                  <a:schemeClr val="accent5">
                    <a:lumMod val="75000"/>
                  </a:schemeClr>
                </a:solidFill>
              </a:rPr>
              <a:t> 1.5°C (</a:t>
            </a:r>
            <a:r>
              <a:rPr lang="fr-FR" sz="1200" dirty="0" err="1">
                <a:solidFill>
                  <a:schemeClr val="accent5">
                    <a:lumMod val="75000"/>
                  </a:schemeClr>
                </a:solidFill>
              </a:rPr>
              <a:t>with</a:t>
            </a:r>
            <a:r>
              <a:rPr lang="fr-FR" sz="1200" dirty="0">
                <a:solidFill>
                  <a:schemeClr val="accent5">
                    <a:lumMod val="75000"/>
                  </a:schemeClr>
                </a:solidFill>
              </a:rPr>
              <a:t> 50% </a:t>
            </a:r>
            <a:r>
              <a:rPr lang="fr-FR" sz="1200" dirty="0" err="1">
                <a:solidFill>
                  <a:schemeClr val="accent5">
                    <a:lumMod val="75000"/>
                  </a:schemeClr>
                </a:solidFill>
              </a:rPr>
              <a:t>probability</a:t>
            </a:r>
            <a:r>
              <a:rPr lang="fr-FR" sz="1200" dirty="0">
                <a:solidFill>
                  <a:schemeClr val="accent5">
                    <a:lumMod val="75000"/>
                  </a:schemeClr>
                </a:solidFill>
              </a:rPr>
              <a:t>)</a:t>
            </a:r>
          </a:p>
        </p:txBody>
      </p:sp>
      <p:sp>
        <p:nvSpPr>
          <p:cNvPr id="51" name="ZoneTexte 50">
            <a:extLst>
              <a:ext uri="{FF2B5EF4-FFF2-40B4-BE49-F238E27FC236}">
                <a16:creationId xmlns:a16="http://schemas.microsoft.com/office/drawing/2014/main" id="{8F1470F0-1CB5-0546-9272-0919EEE227FB}"/>
              </a:ext>
            </a:extLst>
          </p:cNvPr>
          <p:cNvSpPr txBox="1"/>
          <p:nvPr/>
        </p:nvSpPr>
        <p:spPr bwMode="auto">
          <a:xfrm>
            <a:off x="5818820" y="4435094"/>
            <a:ext cx="3446588" cy="461665"/>
          </a:xfrm>
          <a:prstGeom prst="rect">
            <a:avLst/>
          </a:prstGeom>
          <a:noFill/>
        </p:spPr>
        <p:txBody>
          <a:bodyPr wrap="square" rtlCol="0">
            <a:spAutoFit/>
          </a:bodyPr>
          <a:lstStyle/>
          <a:p>
            <a:r>
              <a:rPr lang="fr-FR" sz="1200" dirty="0" err="1">
                <a:solidFill>
                  <a:schemeClr val="accent5">
                    <a:lumMod val="75000"/>
                  </a:schemeClr>
                </a:solidFill>
              </a:rPr>
              <a:t>Remaining</a:t>
            </a:r>
            <a:r>
              <a:rPr lang="fr-FR" sz="1200" dirty="0">
                <a:solidFill>
                  <a:schemeClr val="accent5">
                    <a:lumMod val="75000"/>
                  </a:schemeClr>
                </a:solidFill>
              </a:rPr>
              <a:t> CO</a:t>
            </a:r>
            <a:r>
              <a:rPr lang="fr-FR" sz="1200" baseline="-25000" dirty="0">
                <a:solidFill>
                  <a:schemeClr val="accent5">
                    <a:lumMod val="75000"/>
                  </a:schemeClr>
                </a:solidFill>
              </a:rPr>
              <a:t>2</a:t>
            </a:r>
            <a:r>
              <a:rPr lang="fr-FR" sz="1200" dirty="0">
                <a:solidFill>
                  <a:schemeClr val="accent5">
                    <a:lumMod val="75000"/>
                  </a:schemeClr>
                </a:solidFill>
              </a:rPr>
              <a:t> </a:t>
            </a:r>
            <a:r>
              <a:rPr lang="fr-FR" sz="1200" dirty="0" err="1">
                <a:solidFill>
                  <a:schemeClr val="accent5">
                    <a:lumMod val="75000"/>
                  </a:schemeClr>
                </a:solidFill>
              </a:rPr>
              <a:t>before</a:t>
            </a:r>
            <a:r>
              <a:rPr lang="fr-FR" sz="1200" dirty="0">
                <a:solidFill>
                  <a:schemeClr val="accent5">
                    <a:lumMod val="75000"/>
                  </a:schemeClr>
                </a:solidFill>
              </a:rPr>
              <a:t> </a:t>
            </a:r>
            <a:r>
              <a:rPr lang="fr-FR" sz="1200" dirty="0" err="1">
                <a:solidFill>
                  <a:schemeClr val="accent5">
                    <a:lumMod val="75000"/>
                  </a:schemeClr>
                </a:solidFill>
              </a:rPr>
              <a:t>reaching</a:t>
            </a:r>
            <a:r>
              <a:rPr lang="fr-FR" sz="1200" dirty="0">
                <a:solidFill>
                  <a:schemeClr val="accent5">
                    <a:lumMod val="75000"/>
                  </a:schemeClr>
                </a:solidFill>
              </a:rPr>
              <a:t> 2°C (</a:t>
            </a:r>
            <a:r>
              <a:rPr lang="fr-FR" sz="1200" dirty="0" err="1">
                <a:solidFill>
                  <a:schemeClr val="accent5">
                    <a:lumMod val="75000"/>
                  </a:schemeClr>
                </a:solidFill>
              </a:rPr>
              <a:t>with</a:t>
            </a:r>
            <a:r>
              <a:rPr lang="fr-FR" sz="1200" dirty="0">
                <a:solidFill>
                  <a:schemeClr val="accent5">
                    <a:lumMod val="75000"/>
                  </a:schemeClr>
                </a:solidFill>
              </a:rPr>
              <a:t> 50% </a:t>
            </a:r>
            <a:r>
              <a:rPr lang="fr-FR" sz="1200" dirty="0" err="1">
                <a:solidFill>
                  <a:schemeClr val="accent5">
                    <a:lumMod val="75000"/>
                  </a:schemeClr>
                </a:solidFill>
              </a:rPr>
              <a:t>probability</a:t>
            </a:r>
            <a:r>
              <a:rPr lang="fr-FR" sz="1200" dirty="0">
                <a:solidFill>
                  <a:schemeClr val="accent5">
                    <a:lumMod val="75000"/>
                  </a:schemeClr>
                </a:solidFill>
              </a:rPr>
              <a:t>)</a:t>
            </a:r>
          </a:p>
        </p:txBody>
      </p:sp>
      <p:sp>
        <p:nvSpPr>
          <p:cNvPr id="47" name="ZoneTexte 46">
            <a:extLst>
              <a:ext uri="{FF2B5EF4-FFF2-40B4-BE49-F238E27FC236}">
                <a16:creationId xmlns:a16="http://schemas.microsoft.com/office/drawing/2014/main" id="{E7D1FD3B-F791-5441-9C00-FEE1B36730B3}"/>
              </a:ext>
            </a:extLst>
          </p:cNvPr>
          <p:cNvSpPr txBox="1"/>
          <p:nvPr/>
        </p:nvSpPr>
        <p:spPr bwMode="auto">
          <a:xfrm>
            <a:off x="1821359" y="3918917"/>
            <a:ext cx="2447911" cy="461665"/>
          </a:xfrm>
          <a:prstGeom prst="rect">
            <a:avLst/>
          </a:prstGeom>
          <a:noFill/>
        </p:spPr>
        <p:txBody>
          <a:bodyPr wrap="square" rtlCol="0">
            <a:spAutoFit/>
          </a:bodyPr>
          <a:lstStyle/>
          <a:p>
            <a:r>
              <a:rPr lang="fr-FR" sz="1200" dirty="0">
                <a:solidFill>
                  <a:schemeClr val="bg1"/>
                </a:solidFill>
              </a:rPr>
              <a:t>CO</a:t>
            </a:r>
            <a:r>
              <a:rPr lang="fr-FR" sz="1200" baseline="-25000" dirty="0">
                <a:solidFill>
                  <a:schemeClr val="bg1"/>
                </a:solidFill>
              </a:rPr>
              <a:t>2</a:t>
            </a:r>
            <a:r>
              <a:rPr lang="fr-FR" sz="1200" dirty="0">
                <a:solidFill>
                  <a:schemeClr val="bg1"/>
                </a:solidFill>
              </a:rPr>
              <a:t> </a:t>
            </a:r>
            <a:r>
              <a:rPr lang="fr-FR" sz="1200" dirty="0" err="1">
                <a:solidFill>
                  <a:schemeClr val="bg1"/>
                </a:solidFill>
              </a:rPr>
              <a:t>emitted</a:t>
            </a:r>
            <a:r>
              <a:rPr lang="fr-FR" sz="1200" dirty="0">
                <a:solidFill>
                  <a:schemeClr val="bg1"/>
                </a:solidFill>
              </a:rPr>
              <a:t> </a:t>
            </a:r>
            <a:r>
              <a:rPr lang="fr-FR" sz="1200" dirty="0" err="1">
                <a:solidFill>
                  <a:schemeClr val="bg1"/>
                </a:solidFill>
              </a:rPr>
              <a:t>from</a:t>
            </a:r>
            <a:r>
              <a:rPr lang="fr-FR" sz="1200" dirty="0">
                <a:solidFill>
                  <a:schemeClr val="bg1"/>
                </a:solidFill>
              </a:rPr>
              <a:t> 1850 to </a:t>
            </a:r>
            <a:r>
              <a:rPr lang="fr-FR" sz="1200" dirty="0">
                <a:solidFill>
                  <a:srgbClr val="FF0000"/>
                </a:solidFill>
              </a:rPr>
              <a:t>2019</a:t>
            </a:r>
            <a:r>
              <a:rPr lang="fr-FR" sz="1200" dirty="0">
                <a:solidFill>
                  <a:schemeClr val="bg1"/>
                </a:solidFill>
              </a:rPr>
              <a:t> [2390 Gt CO</a:t>
            </a:r>
            <a:r>
              <a:rPr lang="fr-FR" sz="1200" baseline="-25000" dirty="0">
                <a:solidFill>
                  <a:schemeClr val="bg1"/>
                </a:solidFill>
              </a:rPr>
              <a:t>2</a:t>
            </a:r>
            <a:r>
              <a:rPr lang="fr-FR" sz="1200" dirty="0">
                <a:solidFill>
                  <a:schemeClr val="bg1"/>
                </a:solidFill>
              </a:rPr>
              <a:t>]</a:t>
            </a:r>
          </a:p>
        </p:txBody>
      </p:sp>
      <p:cxnSp>
        <p:nvCxnSpPr>
          <p:cNvPr id="53" name="Straight Arrow Connector 16">
            <a:extLst>
              <a:ext uri="{FF2B5EF4-FFF2-40B4-BE49-F238E27FC236}">
                <a16:creationId xmlns:a16="http://schemas.microsoft.com/office/drawing/2014/main" id="{159D80ED-1F1C-D24A-9004-A8DEADF1F06B}"/>
              </a:ext>
            </a:extLst>
          </p:cNvPr>
          <p:cNvCxnSpPr>
            <a:cxnSpLocks/>
          </p:cNvCxnSpPr>
          <p:nvPr/>
        </p:nvCxnSpPr>
        <p:spPr bwMode="auto">
          <a:xfrm flipV="1">
            <a:off x="1328781" y="1327006"/>
            <a:ext cx="0" cy="2184026"/>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54" name="Rectangle 53">
            <a:extLst>
              <a:ext uri="{FF2B5EF4-FFF2-40B4-BE49-F238E27FC236}">
                <a16:creationId xmlns:a16="http://schemas.microsoft.com/office/drawing/2014/main" id="{482D3C2B-EA80-284B-87FB-01C6CC1D3448}"/>
              </a:ext>
            </a:extLst>
          </p:cNvPr>
          <p:cNvSpPr/>
          <p:nvPr/>
        </p:nvSpPr>
        <p:spPr bwMode="auto">
          <a:xfrm>
            <a:off x="4391749" y="4417293"/>
            <a:ext cx="1353269" cy="5140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1350 Gt CO</a:t>
            </a:r>
            <a:r>
              <a:rPr lang="fr-FR" sz="1200" baseline="-25000" dirty="0"/>
              <a:t>2</a:t>
            </a:r>
          </a:p>
        </p:txBody>
      </p:sp>
      <p:sp>
        <p:nvSpPr>
          <p:cNvPr id="22" name="TextBox 5">
            <a:extLst>
              <a:ext uri="{FF2B5EF4-FFF2-40B4-BE49-F238E27FC236}">
                <a16:creationId xmlns:a16="http://schemas.microsoft.com/office/drawing/2014/main" id="{04CD339E-A10D-474C-9166-E0A669F62240}"/>
              </a:ext>
            </a:extLst>
          </p:cNvPr>
          <p:cNvSpPr txBox="1"/>
          <p:nvPr/>
        </p:nvSpPr>
        <p:spPr>
          <a:xfrm>
            <a:off x="427289" y="637564"/>
            <a:ext cx="7187879" cy="369332"/>
          </a:xfrm>
          <a:prstGeom prst="rect">
            <a:avLst/>
          </a:prstGeom>
          <a:noFill/>
        </p:spPr>
        <p:txBody>
          <a:bodyPr wrap="square" rtlCol="0">
            <a:spAutoFit/>
          </a:bodyPr>
          <a:lstStyle/>
          <a:p>
            <a:r>
              <a:rPr lang="fr-FR" b="1" dirty="0" err="1"/>
              <a:t>Every</a:t>
            </a:r>
            <a:r>
              <a:rPr lang="fr-FR" b="1" dirty="0"/>
              <a:t> tonne of CO</a:t>
            </a:r>
            <a:r>
              <a:rPr lang="fr-FR" b="1" baseline="-25000" dirty="0"/>
              <a:t>2</a:t>
            </a:r>
            <a:r>
              <a:rPr lang="fr-FR" b="1" dirty="0"/>
              <a:t> </a:t>
            </a:r>
            <a:r>
              <a:rPr lang="fr-FR" b="1" dirty="0" err="1"/>
              <a:t>emissions</a:t>
            </a:r>
            <a:r>
              <a:rPr lang="fr-FR" b="1" dirty="0"/>
              <a:t> </a:t>
            </a:r>
            <a:r>
              <a:rPr lang="fr-FR" b="1" dirty="0" err="1"/>
              <a:t>adds</a:t>
            </a:r>
            <a:r>
              <a:rPr lang="fr-FR" b="1" dirty="0"/>
              <a:t> to global </a:t>
            </a:r>
            <a:r>
              <a:rPr lang="fr-FR" b="1" dirty="0" err="1"/>
              <a:t>warming</a:t>
            </a:r>
            <a:endParaRPr lang="fr-FR" b="1" dirty="0"/>
          </a:p>
        </p:txBody>
      </p:sp>
      <p:sp>
        <p:nvSpPr>
          <p:cNvPr id="6" name="ZoneTexte 5">
            <a:extLst>
              <a:ext uri="{FF2B5EF4-FFF2-40B4-BE49-F238E27FC236}">
                <a16:creationId xmlns:a16="http://schemas.microsoft.com/office/drawing/2014/main" id="{7073B856-9912-0FD4-F30C-50F92224BC0A}"/>
              </a:ext>
            </a:extLst>
          </p:cNvPr>
          <p:cNvSpPr txBox="1"/>
          <p:nvPr/>
        </p:nvSpPr>
        <p:spPr>
          <a:xfrm>
            <a:off x="1027306" y="4876420"/>
            <a:ext cx="7697941" cy="307777"/>
          </a:xfrm>
          <a:prstGeom prst="rect">
            <a:avLst/>
          </a:prstGeom>
          <a:noFill/>
        </p:spPr>
        <p:txBody>
          <a:bodyPr wrap="none" rtlCol="0">
            <a:spAutoFit/>
          </a:bodyPr>
          <a:lstStyle/>
          <a:p>
            <a:r>
              <a:rPr lang="fr-FR" sz="1400" dirty="0"/>
              <a:t>NB </a:t>
            </a:r>
            <a:r>
              <a:rPr lang="fr-FR" sz="1400" dirty="0" err="1"/>
              <a:t>Updated</a:t>
            </a:r>
            <a:r>
              <a:rPr lang="fr-FR" sz="1400" dirty="0"/>
              <a:t> to 130 (RCB for 1.5°C) and 1050 (for 2°C) </a:t>
            </a:r>
            <a:r>
              <a:rPr lang="fr-FR" sz="1400" dirty="0" err="1"/>
              <a:t>from</a:t>
            </a:r>
            <a:r>
              <a:rPr lang="fr-FR" sz="1400" dirty="0"/>
              <a:t> 1st Jan 2026 by Forster et al. 2026</a:t>
            </a:r>
          </a:p>
        </p:txBody>
      </p:sp>
    </p:spTree>
    <p:extLst>
      <p:ext uri="{BB962C8B-B14F-4D97-AF65-F5344CB8AC3E}">
        <p14:creationId xmlns:p14="http://schemas.microsoft.com/office/powerpoint/2010/main" val="134644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6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75425" y="1708831"/>
            <a:ext cx="3622209" cy="3181562"/>
          </a:xfrm>
          <a:prstGeom prst="rect">
            <a:avLst/>
          </a:prstGeom>
          <a:noFill/>
          <a:ln>
            <a:noFill/>
          </a:ln>
        </p:spPr>
      </p:pic>
      <p:sp>
        <p:nvSpPr>
          <p:cNvPr id="653" name="Google Shape;653;p69"/>
          <p:cNvSpPr txBox="1"/>
          <p:nvPr/>
        </p:nvSpPr>
        <p:spPr>
          <a:xfrm>
            <a:off x="198956" y="3955964"/>
            <a:ext cx="1019831" cy="230792"/>
          </a:xfrm>
          <a:prstGeom prst="rect">
            <a:avLst/>
          </a:prstGeom>
          <a:noFill/>
          <a:ln>
            <a:noFill/>
          </a:ln>
        </p:spPr>
        <p:txBody>
          <a:bodyPr spcFirstLastPara="1" wrap="square" lIns="91425" tIns="45700" rIns="91425" bIns="45700" anchor="t" anchorCtr="0">
            <a:spAutoFit/>
          </a:bodyPr>
          <a:lstStyle/>
          <a:p>
            <a:pPr defTabSz="914378"/>
            <a:r>
              <a:rPr lang="fr-FR" sz="900">
                <a:solidFill>
                  <a:srgbClr val="7F7F7F"/>
                </a:solidFill>
              </a:rPr>
              <a:t>Net zero CO</a:t>
            </a:r>
            <a:r>
              <a:rPr lang="fr-FR" sz="900" baseline="-25000">
                <a:solidFill>
                  <a:srgbClr val="7F7F7F"/>
                </a:solidFill>
              </a:rPr>
              <a:t>2</a:t>
            </a:r>
            <a:endParaRPr sz="900"/>
          </a:p>
        </p:txBody>
      </p:sp>
      <p:sp>
        <p:nvSpPr>
          <p:cNvPr id="654" name="Google Shape;654;p69"/>
          <p:cNvSpPr/>
          <p:nvPr/>
        </p:nvSpPr>
        <p:spPr>
          <a:xfrm>
            <a:off x="996696" y="2205863"/>
            <a:ext cx="9144000" cy="457200"/>
          </a:xfrm>
          <a:prstGeom prst="rect">
            <a:avLst/>
          </a:prstGeom>
          <a:noFill/>
          <a:ln>
            <a:noFill/>
          </a:ln>
        </p:spPr>
        <p:txBody>
          <a:bodyPr spcFirstLastPara="1" wrap="square" lIns="91425" tIns="45700" rIns="91425" bIns="45700" anchor="ctr" anchorCtr="0">
            <a:noAutofit/>
          </a:bodyPr>
          <a:lstStyle/>
          <a:p>
            <a:pPr defTabSz="914378">
              <a:buClr>
                <a:srgbClr val="464749"/>
              </a:buClr>
              <a:buSzPts val="1800"/>
            </a:pPr>
            <a:endParaRPr sz="1800">
              <a:latin typeface="Calibri"/>
              <a:ea typeface="Calibri"/>
              <a:cs typeface="Calibri"/>
              <a:sym typeface="Calibri"/>
            </a:endParaRPr>
          </a:p>
        </p:txBody>
      </p:sp>
      <p:sp>
        <p:nvSpPr>
          <p:cNvPr id="655" name="Google Shape;655;p69"/>
          <p:cNvSpPr/>
          <p:nvPr/>
        </p:nvSpPr>
        <p:spPr>
          <a:xfrm>
            <a:off x="996696" y="2663063"/>
            <a:ext cx="9144000" cy="0"/>
          </a:xfrm>
          <a:prstGeom prst="rect">
            <a:avLst/>
          </a:prstGeom>
          <a:noFill/>
          <a:ln>
            <a:noFill/>
          </a:ln>
        </p:spPr>
        <p:txBody>
          <a:bodyPr spcFirstLastPara="1" wrap="square" lIns="91425" tIns="45700" rIns="91425" bIns="45700" anchor="ctr" anchorCtr="0">
            <a:noAutofit/>
          </a:bodyPr>
          <a:lstStyle/>
          <a:p>
            <a:pPr defTabSz="914378">
              <a:buClr>
                <a:srgbClr val="464749"/>
              </a:buClr>
              <a:buSzPts val="1800"/>
            </a:pPr>
            <a:endParaRPr sz="1800">
              <a:latin typeface="Calibri"/>
              <a:ea typeface="Calibri"/>
              <a:cs typeface="Calibri"/>
              <a:sym typeface="Calibri"/>
            </a:endParaRPr>
          </a:p>
        </p:txBody>
      </p:sp>
      <p:sp>
        <p:nvSpPr>
          <p:cNvPr id="656" name="Google Shape;656;p69"/>
          <p:cNvSpPr/>
          <p:nvPr/>
        </p:nvSpPr>
        <p:spPr>
          <a:xfrm>
            <a:off x="3346704" y="1251631"/>
            <a:ext cx="9144000" cy="457200"/>
          </a:xfrm>
          <a:prstGeom prst="rect">
            <a:avLst/>
          </a:prstGeom>
          <a:noFill/>
          <a:ln>
            <a:noFill/>
          </a:ln>
        </p:spPr>
        <p:txBody>
          <a:bodyPr spcFirstLastPara="1" wrap="square" lIns="91425" tIns="45700" rIns="91425" bIns="45700" anchor="ctr" anchorCtr="0">
            <a:noAutofit/>
          </a:bodyPr>
          <a:lstStyle/>
          <a:p>
            <a:pPr defTabSz="914378">
              <a:buClr>
                <a:srgbClr val="464749"/>
              </a:buClr>
              <a:buSzPts val="1800"/>
            </a:pPr>
            <a:endParaRPr sz="1800">
              <a:latin typeface="Calibri"/>
              <a:ea typeface="Calibri"/>
              <a:cs typeface="Calibri"/>
              <a:sym typeface="Calibri"/>
            </a:endParaRPr>
          </a:p>
        </p:txBody>
      </p:sp>
      <p:sp>
        <p:nvSpPr>
          <p:cNvPr id="657" name="Google Shape;657;p69"/>
          <p:cNvSpPr/>
          <p:nvPr/>
        </p:nvSpPr>
        <p:spPr>
          <a:xfrm>
            <a:off x="3575304" y="1708831"/>
            <a:ext cx="9144000" cy="0"/>
          </a:xfrm>
          <a:prstGeom prst="rect">
            <a:avLst/>
          </a:prstGeom>
          <a:noFill/>
          <a:ln>
            <a:noFill/>
          </a:ln>
        </p:spPr>
        <p:txBody>
          <a:bodyPr spcFirstLastPara="1" wrap="square" lIns="91425" tIns="45700" rIns="91425" bIns="45700" anchor="ctr" anchorCtr="0">
            <a:noAutofit/>
          </a:bodyPr>
          <a:lstStyle/>
          <a:p>
            <a:pPr defTabSz="914378">
              <a:buClr>
                <a:srgbClr val="464749"/>
              </a:buClr>
              <a:buSzPts val="1800"/>
            </a:pPr>
            <a:endParaRPr sz="1800">
              <a:latin typeface="Calibri"/>
              <a:ea typeface="Calibri"/>
              <a:cs typeface="Calibri"/>
              <a:sym typeface="Calibri"/>
            </a:endParaRPr>
          </a:p>
        </p:txBody>
      </p:sp>
      <p:sp>
        <p:nvSpPr>
          <p:cNvPr id="658" name="Google Shape;658;p69"/>
          <p:cNvSpPr/>
          <p:nvPr/>
        </p:nvSpPr>
        <p:spPr>
          <a:xfrm>
            <a:off x="3575304" y="6118906"/>
            <a:ext cx="9144000" cy="0"/>
          </a:xfrm>
          <a:prstGeom prst="rect">
            <a:avLst/>
          </a:prstGeom>
          <a:noFill/>
          <a:ln>
            <a:noFill/>
          </a:ln>
        </p:spPr>
        <p:txBody>
          <a:bodyPr spcFirstLastPara="1" wrap="square" lIns="91425" tIns="45700" rIns="91425" bIns="45700" anchor="ctr" anchorCtr="0">
            <a:noAutofit/>
          </a:bodyPr>
          <a:lstStyle/>
          <a:p>
            <a:pPr defTabSz="914378">
              <a:buClr>
                <a:srgbClr val="464749"/>
              </a:buClr>
              <a:buSzPts val="1800"/>
            </a:pPr>
            <a:endParaRPr sz="1800">
              <a:latin typeface="Calibri"/>
              <a:ea typeface="Calibri"/>
              <a:cs typeface="Calibri"/>
              <a:sym typeface="Calibri"/>
            </a:endParaRPr>
          </a:p>
        </p:txBody>
      </p:sp>
      <p:grpSp>
        <p:nvGrpSpPr>
          <p:cNvPr id="659" name="Google Shape;659;p69"/>
          <p:cNvGrpSpPr/>
          <p:nvPr/>
        </p:nvGrpSpPr>
        <p:grpSpPr>
          <a:xfrm>
            <a:off x="710599" y="1319123"/>
            <a:ext cx="7974419" cy="2091080"/>
            <a:chOff x="745475" y="2815199"/>
            <a:chExt cx="7974414" cy="2091080"/>
          </a:xfrm>
        </p:grpSpPr>
        <p:sp>
          <p:nvSpPr>
            <p:cNvPr id="660" name="Google Shape;660;p69"/>
            <p:cNvSpPr/>
            <p:nvPr/>
          </p:nvSpPr>
          <p:spPr>
            <a:xfrm>
              <a:off x="4445101" y="3582979"/>
              <a:ext cx="4274788" cy="1323300"/>
            </a:xfrm>
            <a:prstGeom prst="rect">
              <a:avLst/>
            </a:prstGeom>
            <a:solidFill>
              <a:schemeClr val="lt1"/>
            </a:solidFill>
            <a:ln>
              <a:noFill/>
            </a:ln>
          </p:spPr>
          <p:txBody>
            <a:bodyPr spcFirstLastPara="1" wrap="square" lIns="91425" tIns="45700" rIns="91425" bIns="45700" anchor="t" anchorCtr="0">
              <a:noAutofit/>
            </a:bodyPr>
            <a:lstStyle/>
            <a:p>
              <a:pPr defTabSz="914378">
                <a:lnSpc>
                  <a:spcPct val="115000"/>
                </a:lnSpc>
                <a:buClr>
                  <a:srgbClr val="4472C4"/>
                </a:buClr>
                <a:buSzPts val="1600"/>
              </a:pPr>
              <a:r>
                <a:rPr lang="fr-FR" sz="1200" b="1">
                  <a:solidFill>
                    <a:srgbClr val="980000"/>
                  </a:solidFill>
                  <a:latin typeface="Arial" panose="020B0604020202020204" pitchFamily="34" charset="0"/>
                  <a:ea typeface="Calibri"/>
                  <a:cs typeface="Arial" panose="020B0604020202020204" pitchFamily="34" charset="0"/>
                  <a:sym typeface="Calibri"/>
                </a:rPr>
                <a:t>Very high</a:t>
              </a:r>
            </a:p>
            <a:p>
              <a:pPr defTabSz="914378">
                <a:lnSpc>
                  <a:spcPct val="115000"/>
                </a:lnSpc>
                <a:buClr>
                  <a:srgbClr val="4472C4"/>
                </a:buClr>
                <a:buSzPts val="1600"/>
              </a:pPr>
              <a:r>
                <a:rPr lang="fr-FR" sz="1200" b="1">
                  <a:solidFill>
                    <a:srgbClr val="980000"/>
                  </a:solidFill>
                  <a:latin typeface="Arial" panose="020B0604020202020204" pitchFamily="34" charset="0"/>
                  <a:ea typeface="Calibri"/>
                  <a:cs typeface="Arial" panose="020B0604020202020204" pitchFamily="34" charset="0"/>
                  <a:sym typeface="Calibri"/>
                </a:rPr>
                <a:t> </a:t>
              </a:r>
            </a:p>
            <a:p>
              <a:pPr defTabSz="914378">
                <a:lnSpc>
                  <a:spcPct val="115000"/>
                </a:lnSpc>
                <a:buClr>
                  <a:srgbClr val="4472C4"/>
                </a:buClr>
                <a:buSzPts val="1600"/>
              </a:pPr>
              <a:endParaRPr lang="fr-FR" sz="1200" b="1">
                <a:solidFill>
                  <a:srgbClr val="FF7E79"/>
                </a:solidFill>
                <a:latin typeface="Arial" panose="020B0604020202020204" pitchFamily="34" charset="0"/>
                <a:ea typeface="Calibri"/>
                <a:cs typeface="Arial" panose="020B0604020202020204" pitchFamily="34" charset="0"/>
                <a:sym typeface="Calibri"/>
              </a:endParaRPr>
            </a:p>
            <a:p>
              <a:pPr defTabSz="914378">
                <a:lnSpc>
                  <a:spcPct val="115000"/>
                </a:lnSpc>
                <a:buClr>
                  <a:srgbClr val="4472C4"/>
                </a:buClr>
                <a:buSzPts val="1600"/>
              </a:pPr>
              <a:r>
                <a:rPr lang="fr-FR" sz="1200" b="1">
                  <a:solidFill>
                    <a:srgbClr val="FF7E79"/>
                  </a:solidFill>
                  <a:latin typeface="Arial" panose="020B0604020202020204" pitchFamily="34" charset="0"/>
                  <a:ea typeface="Calibri"/>
                  <a:cs typeface="Arial" panose="020B0604020202020204" pitchFamily="34" charset="0"/>
                  <a:sym typeface="Calibri"/>
                </a:rPr>
                <a:t>High</a:t>
              </a:r>
              <a:endParaRPr sz="1200">
                <a:latin typeface="Arial" panose="020B0604020202020204" pitchFamily="34" charset="0"/>
                <a:cs typeface="Arial" panose="020B0604020202020204" pitchFamily="34" charset="0"/>
              </a:endParaRPr>
            </a:p>
            <a:p>
              <a:pPr marL="285743" indent="-184145" defTabSz="914378">
                <a:lnSpc>
                  <a:spcPct val="115000"/>
                </a:lnSpc>
                <a:buClr>
                  <a:srgbClr val="4472C4"/>
                </a:buClr>
                <a:buSzPts val="1600"/>
              </a:pPr>
              <a:endParaRPr sz="1050">
                <a:solidFill>
                  <a:srgbClr val="4472C4"/>
                </a:solidFill>
                <a:latin typeface="Calibri"/>
                <a:ea typeface="Calibri"/>
                <a:cs typeface="Calibri"/>
                <a:sym typeface="Calibri"/>
              </a:endParaRPr>
            </a:p>
            <a:p>
              <a:pPr defTabSz="914378">
                <a:lnSpc>
                  <a:spcPct val="115000"/>
                </a:lnSpc>
              </a:pPr>
              <a:endParaRPr lang="en-IE" sz="1050">
                <a:solidFill>
                  <a:srgbClr val="464749"/>
                </a:solidFill>
              </a:endParaRPr>
            </a:p>
            <a:p>
              <a:pPr defTabSz="914378">
                <a:lnSpc>
                  <a:spcPct val="115000"/>
                </a:lnSpc>
                <a:buClr>
                  <a:srgbClr val="4472C4"/>
                </a:buClr>
                <a:buSzPts val="1600"/>
              </a:pPr>
              <a:endParaRPr lang="fr-FR" sz="1050" b="1">
                <a:solidFill>
                  <a:srgbClr val="FFC000"/>
                </a:solidFill>
                <a:latin typeface="+mj-lt"/>
                <a:ea typeface="Calibri"/>
                <a:cs typeface="Calibri"/>
                <a:sym typeface="Calibri"/>
              </a:endParaRPr>
            </a:p>
            <a:p>
              <a:pPr defTabSz="914378">
                <a:lnSpc>
                  <a:spcPct val="115000"/>
                </a:lnSpc>
                <a:buClr>
                  <a:srgbClr val="4472C4"/>
                </a:buClr>
                <a:buSzPts val="1600"/>
              </a:pPr>
              <a:r>
                <a:rPr lang="fr-FR" sz="1200" b="1">
                  <a:solidFill>
                    <a:srgbClr val="FFC000"/>
                  </a:solidFill>
                  <a:latin typeface="+mj-lt"/>
                  <a:ea typeface="Calibri"/>
                  <a:cs typeface="Calibri"/>
                  <a:sym typeface="Calibri"/>
                </a:rPr>
                <a:t>Intermediate</a:t>
              </a:r>
              <a:r>
                <a:rPr lang="fr-FR" sz="1200">
                  <a:latin typeface="+mj-lt"/>
                  <a:ea typeface="Calibri"/>
                  <a:cs typeface="Calibri"/>
                  <a:sym typeface="Calibri"/>
                </a:rPr>
                <a:t>              CO</a:t>
              </a:r>
              <a:r>
                <a:rPr lang="fr-FR" sz="1200" baseline="-25000">
                  <a:latin typeface="+mj-lt"/>
                  <a:ea typeface="Calibri"/>
                  <a:cs typeface="Calibri"/>
                  <a:sym typeface="Calibri"/>
                </a:rPr>
                <a:t>2 </a:t>
              </a:r>
              <a:r>
                <a:rPr lang="fr-FR" sz="1200">
                  <a:latin typeface="+mj-lt"/>
                  <a:ea typeface="Calibri"/>
                  <a:cs typeface="Calibri"/>
                  <a:sym typeface="Calibri"/>
                </a:rPr>
                <a:t>emission pathway </a:t>
              </a:r>
              <a:endParaRPr lang="fr-FR" sz="1200">
                <a:solidFill>
                  <a:srgbClr val="464749"/>
                </a:solidFill>
                <a:latin typeface="+mj-lt"/>
              </a:endParaRPr>
            </a:p>
            <a:p>
              <a:pPr defTabSz="914378">
                <a:lnSpc>
                  <a:spcPct val="115000"/>
                </a:lnSpc>
                <a:buClr>
                  <a:srgbClr val="4472C4"/>
                </a:buClr>
                <a:buSzPts val="1600"/>
              </a:pPr>
              <a:endParaRPr lang="fr-FR" sz="1050" b="1">
                <a:solidFill>
                  <a:srgbClr val="1C4587"/>
                </a:solidFill>
                <a:latin typeface="+mj-lt"/>
                <a:ea typeface="Calibri"/>
                <a:cs typeface="Calibri"/>
                <a:sym typeface="Calibri"/>
              </a:endParaRPr>
            </a:p>
            <a:p>
              <a:pPr defTabSz="914378">
                <a:lnSpc>
                  <a:spcPct val="115000"/>
                </a:lnSpc>
                <a:buClr>
                  <a:srgbClr val="4472C4"/>
                </a:buClr>
                <a:buSzPts val="1600"/>
              </a:pPr>
              <a:endParaRPr lang="fr-FR" sz="1050" b="1">
                <a:solidFill>
                  <a:srgbClr val="1C4587"/>
                </a:solidFill>
                <a:latin typeface="+mj-lt"/>
                <a:ea typeface="Calibri"/>
                <a:cs typeface="Calibri"/>
                <a:sym typeface="Calibri"/>
              </a:endParaRPr>
            </a:p>
            <a:p>
              <a:pPr defTabSz="914378">
                <a:lnSpc>
                  <a:spcPct val="115000"/>
                </a:lnSpc>
                <a:buClr>
                  <a:srgbClr val="4472C4"/>
                </a:buClr>
                <a:buSzPts val="1600"/>
              </a:pPr>
              <a:r>
                <a:rPr lang="fr-FR" sz="1200" b="1">
                  <a:solidFill>
                    <a:srgbClr val="1C4587"/>
                  </a:solidFill>
                  <a:latin typeface="+mj-lt"/>
                  <a:ea typeface="Calibri"/>
                  <a:cs typeface="Calibri"/>
                  <a:sym typeface="Calibri"/>
                </a:rPr>
                <a:t>Low</a:t>
              </a:r>
              <a:endParaRPr lang="fr-FR" sz="1200" b="1">
                <a:latin typeface="+mj-lt"/>
                <a:ea typeface="Calibri"/>
                <a:cs typeface="Calibri"/>
                <a:sym typeface="Calibri"/>
              </a:endParaRPr>
            </a:p>
            <a:p>
              <a:pPr defTabSz="914378">
                <a:lnSpc>
                  <a:spcPct val="115000"/>
                </a:lnSpc>
                <a:buClr>
                  <a:srgbClr val="4472C4"/>
                </a:buClr>
                <a:buSzPts val="1600"/>
              </a:pPr>
              <a:r>
                <a:rPr lang="fr-FR" sz="1200" b="1">
                  <a:solidFill>
                    <a:srgbClr val="6DBEEB"/>
                  </a:solidFill>
                  <a:latin typeface="+mj-lt"/>
                  <a:ea typeface="Calibri"/>
                  <a:cs typeface="Calibri"/>
                  <a:sym typeface="Calibri"/>
                </a:rPr>
                <a:t>Very low</a:t>
              </a:r>
              <a:endParaRPr lang="fr-FR" sz="1200">
                <a:latin typeface="+mj-lt"/>
              </a:endParaRPr>
            </a:p>
            <a:p>
              <a:pPr defTabSz="914378">
                <a:lnSpc>
                  <a:spcPct val="115000"/>
                </a:lnSpc>
              </a:pPr>
              <a:endParaRPr sz="1050">
                <a:solidFill>
                  <a:srgbClr val="464749"/>
                </a:solidFill>
              </a:endParaRPr>
            </a:p>
          </p:txBody>
        </p:sp>
        <p:sp>
          <p:nvSpPr>
            <p:cNvPr id="661" name="Google Shape;661;p69"/>
            <p:cNvSpPr txBox="1"/>
            <p:nvPr/>
          </p:nvSpPr>
          <p:spPr>
            <a:xfrm>
              <a:off x="745475" y="2815199"/>
              <a:ext cx="4449246" cy="550890"/>
            </a:xfrm>
            <a:prstGeom prst="rect">
              <a:avLst/>
            </a:prstGeom>
            <a:noFill/>
            <a:ln>
              <a:noFill/>
            </a:ln>
          </p:spPr>
          <p:txBody>
            <a:bodyPr spcFirstLastPara="1" wrap="square" lIns="91425" tIns="91425" rIns="91425" bIns="91425" anchor="t" anchorCtr="0">
              <a:spAutoFit/>
            </a:bodyPr>
            <a:lstStyle/>
            <a:p>
              <a:pPr defTabSz="914378">
                <a:lnSpc>
                  <a:spcPct val="115000"/>
                </a:lnSpc>
                <a:spcAft>
                  <a:spcPts val="1200"/>
                </a:spcAft>
                <a:buClr>
                  <a:srgbClr val="4472C4"/>
                </a:buClr>
                <a:buSzPts val="1500"/>
              </a:pPr>
              <a:r>
                <a:rPr lang="fr-FR" sz="1200" b="1" dirty="0" err="1"/>
                <a:t>Shared</a:t>
              </a:r>
              <a:r>
                <a:rPr lang="fr-FR" sz="1200" b="1" dirty="0"/>
                <a:t> </a:t>
              </a:r>
              <a:r>
                <a:rPr lang="fr-FR" sz="1200" b="1" dirty="0" err="1"/>
                <a:t>Socioeconomic</a:t>
              </a:r>
              <a:r>
                <a:rPr lang="fr-FR" sz="1200" b="1" dirty="0"/>
                <a:t> </a:t>
              </a:r>
              <a:r>
                <a:rPr lang="fr-FR" sz="1200" b="1" dirty="0" err="1"/>
                <a:t>Pathway</a:t>
              </a:r>
              <a:r>
                <a:rPr lang="fr-FR" sz="1200" b="1" dirty="0"/>
                <a:t> (SSP) Scenarios</a:t>
              </a:r>
              <a:endParaRPr sz="1200" dirty="0"/>
            </a:p>
          </p:txBody>
        </p:sp>
      </p:grpSp>
      <p:sp>
        <p:nvSpPr>
          <p:cNvPr id="662" name="Google Shape;662;p69"/>
          <p:cNvSpPr txBox="1"/>
          <p:nvPr/>
        </p:nvSpPr>
        <p:spPr>
          <a:xfrm>
            <a:off x="322825" y="634492"/>
            <a:ext cx="9010746" cy="492412"/>
          </a:xfrm>
          <a:prstGeom prst="rect">
            <a:avLst/>
          </a:prstGeom>
          <a:noFill/>
          <a:ln>
            <a:noFill/>
          </a:ln>
        </p:spPr>
        <p:txBody>
          <a:bodyPr spcFirstLastPara="1" wrap="square" lIns="91425" tIns="91425" rIns="91425" bIns="91425" anchor="t" anchorCtr="0">
            <a:spAutoFit/>
          </a:bodyPr>
          <a:lstStyle/>
          <a:p>
            <a:pPr defTabSz="914378">
              <a:buClr>
                <a:srgbClr val="4472C4"/>
              </a:buClr>
              <a:buSzPts val="2100"/>
            </a:pPr>
            <a:r>
              <a:rPr lang="fr-FR" sz="2000" dirty="0">
                <a:latin typeface="+mj-lt"/>
                <a:ea typeface="Calibri"/>
                <a:cs typeface="Calibri"/>
                <a:sym typeface="Calibri"/>
              </a:rPr>
              <a:t>Use of</a:t>
            </a:r>
            <a:r>
              <a:rPr lang="fr-FR" sz="2000" dirty="0">
                <a:solidFill>
                  <a:schemeClr val="tx1"/>
                </a:solidFill>
                <a:latin typeface="+mj-lt"/>
                <a:ea typeface="Calibri"/>
                <a:cs typeface="Calibri"/>
                <a:sym typeface="Calibri"/>
              </a:rPr>
              <a:t> illustrative scenarios to </a:t>
            </a:r>
            <a:r>
              <a:rPr lang="fr-FR" sz="2000" dirty="0" err="1">
                <a:solidFill>
                  <a:schemeClr val="tx1"/>
                </a:solidFill>
                <a:latin typeface="+mj-lt"/>
                <a:ea typeface="Calibri"/>
                <a:cs typeface="Calibri"/>
                <a:sym typeface="Calibri"/>
              </a:rPr>
              <a:t>determine</a:t>
            </a:r>
            <a:r>
              <a:rPr lang="fr-FR" sz="2000" dirty="0">
                <a:solidFill>
                  <a:schemeClr val="tx1"/>
                </a:solidFill>
                <a:latin typeface="+mj-lt"/>
                <a:ea typeface="Calibri"/>
                <a:cs typeface="Calibri"/>
                <a:sym typeface="Calibri"/>
              </a:rPr>
              <a:t> the range of possible futures</a:t>
            </a:r>
            <a:endParaRPr sz="2000" dirty="0">
              <a:solidFill>
                <a:schemeClr val="tx1"/>
              </a:solidFill>
              <a:latin typeface="+mj-lt"/>
              <a:ea typeface="Calibri"/>
              <a:cs typeface="Calibri"/>
              <a:sym typeface="Calibri"/>
            </a:endParaRPr>
          </a:p>
        </p:txBody>
      </p:sp>
      <p:sp>
        <p:nvSpPr>
          <p:cNvPr id="663" name="Google Shape;663;p69"/>
          <p:cNvSpPr txBox="1"/>
          <p:nvPr/>
        </p:nvSpPr>
        <p:spPr>
          <a:xfrm>
            <a:off x="7040785" y="4768822"/>
            <a:ext cx="2000345" cy="369302"/>
          </a:xfrm>
          <a:prstGeom prst="rect">
            <a:avLst/>
          </a:prstGeom>
          <a:noFill/>
          <a:ln>
            <a:noFill/>
          </a:ln>
        </p:spPr>
        <p:txBody>
          <a:bodyPr spcFirstLastPara="1" wrap="square" lIns="91425" tIns="91425" rIns="91425" bIns="91425" anchor="t" anchorCtr="0">
            <a:spAutoFit/>
          </a:bodyPr>
          <a:lstStyle/>
          <a:p>
            <a:pPr algn="just" defTabSz="914378">
              <a:buClr>
                <a:srgbClr val="464749"/>
              </a:buClr>
              <a:buSzPts val="1500"/>
            </a:pPr>
            <a:r>
              <a:rPr lang="fr-FR" sz="1200" i="1">
                <a:solidFill>
                  <a:schemeClr val="tx1"/>
                </a:solidFill>
                <a:latin typeface="+mj-lt"/>
                <a:ea typeface="Calibri"/>
                <a:cs typeface="Calibri"/>
                <a:sym typeface="Calibri"/>
              </a:rPr>
              <a:t>Box SPM.1, Figure SPM.4 </a:t>
            </a:r>
            <a:endParaRPr sz="1200" i="1">
              <a:solidFill>
                <a:schemeClr val="tx1"/>
              </a:solidFill>
              <a:latin typeface="+mj-lt"/>
              <a:ea typeface="Calibri"/>
              <a:cs typeface="Calibri"/>
              <a:sym typeface="Calibri"/>
            </a:endParaRPr>
          </a:p>
        </p:txBody>
      </p:sp>
      <p:sp>
        <p:nvSpPr>
          <p:cNvPr id="2" name="Rectangle 1">
            <a:extLst>
              <a:ext uri="{FF2B5EF4-FFF2-40B4-BE49-F238E27FC236}">
                <a16:creationId xmlns:a16="http://schemas.microsoft.com/office/drawing/2014/main" id="{B2FD6AA3-C8E9-FF44-BD90-DF221DFF40BD}"/>
              </a:ext>
            </a:extLst>
          </p:cNvPr>
          <p:cNvSpPr/>
          <p:nvPr/>
        </p:nvSpPr>
        <p:spPr>
          <a:xfrm>
            <a:off x="5921067" y="3955964"/>
            <a:ext cx="3120063" cy="646331"/>
          </a:xfrm>
          <a:prstGeom prst="rect">
            <a:avLst/>
          </a:prstGeom>
        </p:spPr>
        <p:txBody>
          <a:bodyPr wrap="square">
            <a:spAutoFit/>
          </a:bodyPr>
          <a:lstStyle/>
          <a:p>
            <a:r>
              <a:rPr lang="fr-FR" sz="1200">
                <a:solidFill>
                  <a:srgbClr val="464749"/>
                </a:solidFill>
                <a:ea typeface="Calibri"/>
                <a:cs typeface="Calibri"/>
                <a:sym typeface="Calibri"/>
              </a:rPr>
              <a:t>CO</a:t>
            </a:r>
            <a:r>
              <a:rPr lang="fr-FR" sz="1200" baseline="-25000">
                <a:solidFill>
                  <a:srgbClr val="464749"/>
                </a:solidFill>
                <a:ea typeface="Calibri"/>
                <a:cs typeface="Calibri"/>
                <a:sym typeface="Calibri"/>
              </a:rPr>
              <a:t>2 </a:t>
            </a:r>
            <a:r>
              <a:rPr lang="fr-FR" sz="1200">
                <a:solidFill>
                  <a:srgbClr val="464749"/>
                </a:solidFill>
                <a:ea typeface="Calibri"/>
                <a:cs typeface="Calibri"/>
                <a:sym typeface="Calibri"/>
              </a:rPr>
              <a:t>emission pathways in which CO</a:t>
            </a:r>
            <a:r>
              <a:rPr lang="fr-FR" sz="1200" baseline="-25000">
                <a:solidFill>
                  <a:srgbClr val="464749"/>
                </a:solidFill>
                <a:ea typeface="Calibri"/>
                <a:cs typeface="Calibri"/>
                <a:sym typeface="Calibri"/>
              </a:rPr>
              <a:t>2</a:t>
            </a:r>
            <a:r>
              <a:rPr lang="fr-FR" sz="1200">
                <a:solidFill>
                  <a:srgbClr val="464749"/>
                </a:solidFill>
                <a:ea typeface="Calibri"/>
                <a:cs typeface="Calibri"/>
                <a:sym typeface="Calibri"/>
              </a:rPr>
              <a:t> emissions decline to net zero around or after 2050</a:t>
            </a:r>
            <a:endParaRPr lang="en-US" sz="1200"/>
          </a:p>
        </p:txBody>
      </p:sp>
      <p:sp>
        <p:nvSpPr>
          <p:cNvPr id="3" name="Right Brace 2">
            <a:extLst>
              <a:ext uri="{FF2B5EF4-FFF2-40B4-BE49-F238E27FC236}">
                <a16:creationId xmlns:a16="http://schemas.microsoft.com/office/drawing/2014/main" id="{CA5AADA0-A47C-3649-A551-77369AE91F7F}"/>
              </a:ext>
            </a:extLst>
          </p:cNvPr>
          <p:cNvSpPr/>
          <p:nvPr/>
        </p:nvSpPr>
        <p:spPr>
          <a:xfrm>
            <a:off x="5623232" y="3990507"/>
            <a:ext cx="274975" cy="4425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 name="Rectangle 3">
            <a:extLst>
              <a:ext uri="{FF2B5EF4-FFF2-40B4-BE49-F238E27FC236}">
                <a16:creationId xmlns:a16="http://schemas.microsoft.com/office/drawing/2014/main" id="{BFB85A1A-183F-A441-9E73-42F9C7494985}"/>
              </a:ext>
            </a:extLst>
          </p:cNvPr>
          <p:cNvSpPr/>
          <p:nvPr/>
        </p:nvSpPr>
        <p:spPr>
          <a:xfrm>
            <a:off x="5921067" y="2298467"/>
            <a:ext cx="2332905" cy="461665"/>
          </a:xfrm>
          <a:prstGeom prst="rect">
            <a:avLst/>
          </a:prstGeom>
        </p:spPr>
        <p:txBody>
          <a:bodyPr wrap="square">
            <a:spAutoFit/>
          </a:bodyPr>
          <a:lstStyle/>
          <a:p>
            <a:r>
              <a:rPr lang="fr-FR" sz="1200" dirty="0">
                <a:solidFill>
                  <a:srgbClr val="464749"/>
                </a:solidFill>
                <a:latin typeface="Arial" panose="020B0604020202020204" pitchFamily="34" charset="0"/>
                <a:ea typeface="Calibri"/>
                <a:cs typeface="Arial" panose="020B0604020202020204" pitchFamily="34" charset="0"/>
                <a:sym typeface="Calibri"/>
              </a:rPr>
              <a:t>CO</a:t>
            </a:r>
            <a:r>
              <a:rPr lang="fr-FR" sz="1200" baseline="-25000" dirty="0">
                <a:solidFill>
                  <a:srgbClr val="464749"/>
                </a:solidFill>
                <a:latin typeface="Arial" panose="020B0604020202020204" pitchFamily="34" charset="0"/>
                <a:ea typeface="Calibri"/>
                <a:cs typeface="Arial" panose="020B0604020202020204" pitchFamily="34" charset="0"/>
                <a:sym typeface="Calibri"/>
              </a:rPr>
              <a:t>2 </a:t>
            </a:r>
            <a:r>
              <a:rPr lang="fr-FR" sz="1200" dirty="0" err="1">
                <a:solidFill>
                  <a:srgbClr val="464749"/>
                </a:solidFill>
                <a:latin typeface="Arial" panose="020B0604020202020204" pitchFamily="34" charset="0"/>
                <a:ea typeface="Calibri"/>
                <a:cs typeface="Arial" panose="020B0604020202020204" pitchFamily="34" charset="0"/>
                <a:sym typeface="Calibri"/>
              </a:rPr>
              <a:t>emission</a:t>
            </a:r>
            <a:r>
              <a:rPr lang="fr-FR" sz="1200" dirty="0">
                <a:solidFill>
                  <a:srgbClr val="464749"/>
                </a:solidFill>
                <a:latin typeface="Arial" panose="020B0604020202020204" pitchFamily="34" charset="0"/>
                <a:ea typeface="Calibri"/>
                <a:cs typeface="Arial" panose="020B0604020202020204" pitchFamily="34" charset="0"/>
                <a:sym typeface="Calibri"/>
              </a:rPr>
              <a:t> </a:t>
            </a:r>
            <a:r>
              <a:rPr lang="fr-FR" sz="1200" dirty="0" err="1">
                <a:solidFill>
                  <a:srgbClr val="464749"/>
                </a:solidFill>
                <a:latin typeface="Arial" panose="020B0604020202020204" pitchFamily="34" charset="0"/>
                <a:ea typeface="Calibri"/>
                <a:cs typeface="Arial" panose="020B0604020202020204" pitchFamily="34" charset="0"/>
                <a:sym typeface="Calibri"/>
              </a:rPr>
              <a:t>pathways</a:t>
            </a:r>
            <a:r>
              <a:rPr lang="fr-FR" sz="1200" dirty="0">
                <a:solidFill>
                  <a:srgbClr val="464749"/>
                </a:solidFill>
                <a:latin typeface="Arial" panose="020B0604020202020204" pitchFamily="34" charset="0"/>
                <a:ea typeface="Calibri"/>
                <a:cs typeface="Arial" panose="020B0604020202020204" pitchFamily="34" charset="0"/>
                <a:sym typeface="Calibri"/>
              </a:rPr>
              <a:t> </a:t>
            </a:r>
            <a:r>
              <a:rPr lang="fr-FR" sz="1200" dirty="0" err="1">
                <a:solidFill>
                  <a:srgbClr val="464749"/>
                </a:solidFill>
                <a:latin typeface="Arial" panose="020B0604020202020204" pitchFamily="34" charset="0"/>
                <a:ea typeface="Calibri"/>
                <a:cs typeface="Arial" panose="020B0604020202020204" pitchFamily="34" charset="0"/>
                <a:sym typeface="Calibri"/>
              </a:rPr>
              <a:t>without</a:t>
            </a:r>
            <a:r>
              <a:rPr lang="fr-FR" sz="1200" dirty="0">
                <a:solidFill>
                  <a:srgbClr val="464749"/>
                </a:solidFill>
                <a:latin typeface="Arial" panose="020B0604020202020204" pitchFamily="34" charset="0"/>
                <a:ea typeface="Calibri"/>
                <a:cs typeface="Arial" panose="020B0604020202020204" pitchFamily="34" charset="0"/>
                <a:sym typeface="Calibri"/>
              </a:rPr>
              <a:t> </a:t>
            </a:r>
            <a:r>
              <a:rPr lang="fr-FR" sz="1200" dirty="0" err="1">
                <a:solidFill>
                  <a:srgbClr val="464749"/>
                </a:solidFill>
                <a:latin typeface="Arial" panose="020B0604020202020204" pitchFamily="34" charset="0"/>
                <a:ea typeface="Calibri"/>
                <a:cs typeface="Arial" panose="020B0604020202020204" pitchFamily="34" charset="0"/>
                <a:sym typeface="Calibri"/>
              </a:rPr>
              <a:t>any</a:t>
            </a:r>
            <a:r>
              <a:rPr lang="fr-FR" sz="1200" dirty="0">
                <a:solidFill>
                  <a:srgbClr val="464749"/>
                </a:solidFill>
                <a:latin typeface="Arial" panose="020B0604020202020204" pitchFamily="34" charset="0"/>
                <a:ea typeface="Calibri"/>
                <a:cs typeface="Arial" panose="020B0604020202020204" pitchFamily="34" charset="0"/>
                <a:sym typeface="Calibri"/>
              </a:rPr>
              <a:t> </a:t>
            </a:r>
            <a:r>
              <a:rPr lang="fr-FR" sz="1200" dirty="0" err="1">
                <a:solidFill>
                  <a:srgbClr val="464749"/>
                </a:solidFill>
                <a:latin typeface="Arial" panose="020B0604020202020204" pitchFamily="34" charset="0"/>
                <a:ea typeface="Calibri"/>
                <a:cs typeface="Arial" panose="020B0604020202020204" pitchFamily="34" charset="0"/>
                <a:sym typeface="Calibri"/>
              </a:rPr>
              <a:t>climate</a:t>
            </a:r>
            <a:r>
              <a:rPr lang="fr-FR" sz="1200" dirty="0">
                <a:solidFill>
                  <a:srgbClr val="464749"/>
                </a:solidFill>
                <a:latin typeface="Arial" panose="020B0604020202020204" pitchFamily="34" charset="0"/>
                <a:ea typeface="Calibri"/>
                <a:cs typeface="Arial" panose="020B0604020202020204" pitchFamily="34" charset="0"/>
                <a:sym typeface="Calibri"/>
              </a:rPr>
              <a:t> change mitigation</a:t>
            </a:r>
            <a:endParaRPr lang="en-US" sz="1200" dirty="0"/>
          </a:p>
        </p:txBody>
      </p:sp>
      <p:sp>
        <p:nvSpPr>
          <p:cNvPr id="24" name="Right Brace 23">
            <a:extLst>
              <a:ext uri="{FF2B5EF4-FFF2-40B4-BE49-F238E27FC236}">
                <a16:creationId xmlns:a16="http://schemas.microsoft.com/office/drawing/2014/main" id="{278A6E37-C6FA-6E4B-97E5-39CCF749DE68}"/>
              </a:ext>
            </a:extLst>
          </p:cNvPr>
          <p:cNvSpPr/>
          <p:nvPr/>
        </p:nvSpPr>
        <p:spPr>
          <a:xfrm>
            <a:off x="5623232" y="2166031"/>
            <a:ext cx="274975" cy="73297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9" name="TextBox 18"/>
          <p:cNvSpPr txBox="1"/>
          <p:nvPr/>
        </p:nvSpPr>
        <p:spPr>
          <a:xfrm>
            <a:off x="703553" y="1631489"/>
            <a:ext cx="2267108" cy="246221"/>
          </a:xfrm>
          <a:prstGeom prst="rect">
            <a:avLst/>
          </a:prstGeom>
          <a:solidFill>
            <a:schemeClr val="bg1"/>
          </a:solidFill>
        </p:spPr>
        <p:txBody>
          <a:bodyPr wrap="square" rtlCol="0">
            <a:spAutoFit/>
          </a:bodyPr>
          <a:lstStyle/>
          <a:p>
            <a:r>
              <a:rPr lang="en-US" sz="1000" dirty="0">
                <a:latin typeface="+mj-lt"/>
              </a:rPr>
              <a:t>Carbon dioxide (Gt</a:t>
            </a:r>
            <a:r>
              <a:rPr lang="fr-FR" sz="1000" dirty="0">
                <a:solidFill>
                  <a:srgbClr val="464749"/>
                </a:solidFill>
                <a:latin typeface="Arial" panose="020B0604020202020204" pitchFamily="34" charset="0"/>
                <a:ea typeface="Calibri"/>
                <a:cs typeface="Arial" panose="020B0604020202020204" pitchFamily="34" charset="0"/>
                <a:sym typeface="Calibri"/>
              </a:rPr>
              <a:t>CO</a:t>
            </a:r>
            <a:r>
              <a:rPr lang="fr-FR" sz="1000" baseline="-25000" dirty="0">
                <a:solidFill>
                  <a:srgbClr val="464749"/>
                </a:solidFill>
                <a:latin typeface="Arial" panose="020B0604020202020204" pitchFamily="34" charset="0"/>
                <a:ea typeface="Calibri"/>
                <a:cs typeface="Arial" panose="020B0604020202020204" pitchFamily="34" charset="0"/>
                <a:sym typeface="Calibri"/>
              </a:rPr>
              <a:t>2</a:t>
            </a:r>
            <a:r>
              <a:rPr lang="en-US" sz="1000" dirty="0">
                <a:latin typeface="+mj-lt"/>
              </a:rPr>
              <a:t>/</a:t>
            </a:r>
            <a:r>
              <a:rPr lang="en-US" sz="1000" dirty="0" err="1">
                <a:latin typeface="+mj-lt"/>
              </a:rPr>
              <a:t>yr</a:t>
            </a:r>
            <a:r>
              <a:rPr lang="en-US" sz="1000" dirty="0">
                <a:latin typeface="+mj-lt"/>
              </a:rPr>
              <a:t>)</a:t>
            </a:r>
            <a:endParaRPr lang="fr-FR" sz="1000" dirty="0">
              <a:latin typeface="+mj-lt"/>
            </a:endParaRPr>
          </a:p>
        </p:txBody>
      </p:sp>
    </p:spTree>
    <p:extLst>
      <p:ext uri="{BB962C8B-B14F-4D97-AF65-F5344CB8AC3E}">
        <p14:creationId xmlns:p14="http://schemas.microsoft.com/office/powerpoint/2010/main" val="2355480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829"/>
        <p:cNvGrpSpPr/>
        <p:nvPr/>
      </p:nvGrpSpPr>
      <p:grpSpPr>
        <a:xfrm>
          <a:off x="0" y="0"/>
          <a:ext cx="0" cy="0"/>
          <a:chOff x="0" y="0"/>
          <a:chExt cx="0" cy="0"/>
        </a:xfrm>
      </p:grpSpPr>
      <p:pic>
        <p:nvPicPr>
          <p:cNvPr id="830" name="Google Shape;830;gfcd9542476_0_1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225" y="1819375"/>
            <a:ext cx="6098958" cy="3143149"/>
          </a:xfrm>
          <a:prstGeom prst="rect">
            <a:avLst/>
          </a:prstGeom>
          <a:noFill/>
          <a:ln>
            <a:noFill/>
          </a:ln>
        </p:spPr>
      </p:pic>
      <p:sp>
        <p:nvSpPr>
          <p:cNvPr id="831" name="Google Shape;831;gfcd9542476_0_13"/>
          <p:cNvSpPr txBox="1">
            <a:spLocks noGrp="1"/>
          </p:cNvSpPr>
          <p:nvPr>
            <p:ph type="ctrTitle"/>
          </p:nvPr>
        </p:nvSpPr>
        <p:spPr>
          <a:xfrm>
            <a:off x="2075521" y="1368544"/>
            <a:ext cx="4045383" cy="501900"/>
          </a:xfrm>
          <a:prstGeom prst="rect">
            <a:avLst/>
          </a:prstGeom>
          <a:noFill/>
          <a:ln>
            <a:noFill/>
          </a:ln>
        </p:spPr>
        <p:txBody>
          <a:bodyPr spcFirstLastPara="1" wrap="square" lIns="0" tIns="0" rIns="0" bIns="0" anchor="ctr" anchorCtr="0">
            <a:noAutofit/>
          </a:bodyPr>
          <a:lstStyle/>
          <a:p>
            <a:pPr marL="0" lvl="0" indent="0" algn="l" rtl="0">
              <a:lnSpc>
                <a:spcPct val="88636"/>
              </a:lnSpc>
              <a:spcBef>
                <a:spcPts val="0"/>
              </a:spcBef>
              <a:spcAft>
                <a:spcPts val="0"/>
              </a:spcAft>
              <a:buClr>
                <a:srgbClr val="C00000"/>
              </a:buClr>
              <a:buSzPts val="2200"/>
              <a:buFont typeface="Arial"/>
              <a:buNone/>
            </a:pPr>
            <a:r>
              <a:rPr lang="en-US" sz="1400" b="0" dirty="0">
                <a:solidFill>
                  <a:schemeClr val="tx1"/>
                </a:solidFill>
              </a:rPr>
              <a:t>Equilibrium Climate Sensitivity in IPCC reports</a:t>
            </a:r>
            <a:endParaRPr sz="1400" b="0" dirty="0">
              <a:solidFill>
                <a:schemeClr val="tx1"/>
              </a:solidFill>
            </a:endParaRPr>
          </a:p>
        </p:txBody>
      </p:sp>
      <p:sp>
        <p:nvSpPr>
          <p:cNvPr id="835" name="Google Shape;835;gfcd9542476_0_13"/>
          <p:cNvSpPr txBox="1"/>
          <p:nvPr/>
        </p:nvSpPr>
        <p:spPr>
          <a:xfrm rot="-5400000">
            <a:off x="4458375" y="2585950"/>
            <a:ext cx="680100" cy="431100"/>
          </a:xfrm>
          <a:prstGeom prst="rect">
            <a:avLst/>
          </a:prstGeom>
          <a:solidFill>
            <a:schemeClr val="lt1"/>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600" b="1">
                <a:solidFill>
                  <a:srgbClr val="C00000"/>
                </a:solidFill>
              </a:rPr>
              <a:t>AR6</a:t>
            </a:r>
            <a:endParaRPr sz="1600" b="1">
              <a:solidFill>
                <a:srgbClr val="C00000"/>
              </a:solidFill>
            </a:endParaRPr>
          </a:p>
        </p:txBody>
      </p:sp>
      <p:sp>
        <p:nvSpPr>
          <p:cNvPr id="836" name="Google Shape;836;gfcd9542476_0_13"/>
          <p:cNvSpPr txBox="1"/>
          <p:nvPr/>
        </p:nvSpPr>
        <p:spPr>
          <a:xfrm>
            <a:off x="5726725" y="4774200"/>
            <a:ext cx="34173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a:solidFill>
                  <a:srgbClr val="7F7F7F"/>
                </a:solidFill>
              </a:rPr>
              <a:t>Figure TS.16</a:t>
            </a:r>
            <a:endParaRPr sz="1200" i="1">
              <a:solidFill>
                <a:srgbClr val="7F7F7F"/>
              </a:solidFill>
            </a:endParaRPr>
          </a:p>
        </p:txBody>
      </p:sp>
      <p:sp>
        <p:nvSpPr>
          <p:cNvPr id="13" name="Rectangle 12">
            <a:extLst>
              <a:ext uri="{FF2B5EF4-FFF2-40B4-BE49-F238E27FC236}">
                <a16:creationId xmlns:a16="http://schemas.microsoft.com/office/drawing/2014/main" id="{BD0EE3DB-B791-5647-B959-7BE9C4617A9A}"/>
              </a:ext>
            </a:extLst>
          </p:cNvPr>
          <p:cNvSpPr/>
          <p:nvPr/>
        </p:nvSpPr>
        <p:spPr bwMode="auto">
          <a:xfrm>
            <a:off x="143508" y="613843"/>
            <a:ext cx="9000492" cy="646331"/>
          </a:xfrm>
          <a:prstGeom prst="rect">
            <a:avLst/>
          </a:prstGeom>
        </p:spPr>
        <p:txBody>
          <a:bodyPr wrap="square">
            <a:spAutoFit/>
          </a:bodyPr>
          <a:lstStyle/>
          <a:p>
            <a:r>
              <a:rPr lang="fr-FR" sz="1800" dirty="0" err="1">
                <a:solidFill>
                  <a:schemeClr val="tx1"/>
                </a:solidFill>
                <a:latin typeface="Arial" panose="020B0604020202020204" pitchFamily="34" charset="0"/>
                <a:cs typeface="Arial" panose="020B0604020202020204" pitchFamily="34" charset="0"/>
              </a:rPr>
              <a:t>Broad</a:t>
            </a:r>
            <a:r>
              <a:rPr lang="fr-FR" sz="1800" dirty="0">
                <a:solidFill>
                  <a:schemeClr val="tx1"/>
                </a:solidFill>
                <a:latin typeface="Arial" panose="020B0604020202020204" pitchFamily="34" charset="0"/>
                <a:cs typeface="Arial" panose="020B0604020202020204" pitchFamily="34" charset="0"/>
              </a:rPr>
              <a:t> agreement </a:t>
            </a:r>
            <a:r>
              <a:rPr lang="fr-FR" sz="1800" dirty="0" err="1">
                <a:solidFill>
                  <a:schemeClr val="tx1"/>
                </a:solidFill>
                <a:latin typeface="Arial" panose="020B0604020202020204" pitchFamily="34" charset="0"/>
                <a:cs typeface="Arial" panose="020B0604020202020204" pitchFamily="34" charset="0"/>
              </a:rPr>
              <a:t>across</a:t>
            </a:r>
            <a:r>
              <a:rPr lang="fr-FR" sz="1800" dirty="0">
                <a:solidFill>
                  <a:schemeClr val="tx1"/>
                </a:solidFill>
                <a:latin typeface="Arial" panose="020B0604020202020204" pitchFamily="34" charset="0"/>
                <a:cs typeface="Arial" panose="020B0604020202020204" pitchFamily="34" charset="0"/>
              </a:rPr>
              <a:t> multiple </a:t>
            </a:r>
            <a:r>
              <a:rPr lang="fr-FR" sz="1800" dirty="0" err="1">
                <a:solidFill>
                  <a:schemeClr val="tx1"/>
                </a:solidFill>
                <a:latin typeface="Arial" panose="020B0604020202020204" pitchFamily="34" charset="0"/>
                <a:cs typeface="Arial" panose="020B0604020202020204" pitchFamily="34" charset="0"/>
              </a:rPr>
              <a:t>lines</a:t>
            </a:r>
            <a:r>
              <a:rPr lang="fr-FR" sz="1800" dirty="0">
                <a:solidFill>
                  <a:schemeClr val="tx1"/>
                </a:solidFill>
                <a:latin typeface="Arial" panose="020B0604020202020204" pitchFamily="34" charset="0"/>
                <a:cs typeface="Arial" panose="020B0604020202020204" pitchFamily="34" charset="0"/>
              </a:rPr>
              <a:t> of </a:t>
            </a:r>
            <a:r>
              <a:rPr lang="fr-FR" sz="1800" dirty="0" err="1">
                <a:solidFill>
                  <a:schemeClr val="tx1"/>
                </a:solidFill>
                <a:latin typeface="Arial" panose="020B0604020202020204" pitchFamily="34" charset="0"/>
                <a:cs typeface="Arial" panose="020B0604020202020204" pitchFamily="34" charset="0"/>
              </a:rPr>
              <a:t>evidence</a:t>
            </a:r>
            <a:r>
              <a:rPr lang="fr-FR" sz="1800" dirty="0">
                <a:solidFill>
                  <a:schemeClr val="tx1"/>
                </a:solidFill>
                <a:latin typeface="Arial" panose="020B0604020202020204" pitchFamily="34" charset="0"/>
                <a:cs typeface="Arial" panose="020B0604020202020204" pitchFamily="34" charset="0"/>
              </a:rPr>
              <a:t>, </a:t>
            </a:r>
            <a:r>
              <a:rPr lang="fr-FR" sz="1800" dirty="0" err="1">
                <a:solidFill>
                  <a:schemeClr val="tx1"/>
                </a:solidFill>
                <a:latin typeface="Arial" panose="020B0604020202020204" pitchFamily="34" charset="0"/>
                <a:cs typeface="Arial" panose="020B0604020202020204" pitchFamily="34" charset="0"/>
              </a:rPr>
              <a:t>supporting</a:t>
            </a:r>
            <a:r>
              <a:rPr lang="fr-FR" sz="1800" dirty="0">
                <a:solidFill>
                  <a:schemeClr val="tx1"/>
                </a:solidFill>
                <a:latin typeface="Arial" panose="020B0604020202020204" pitchFamily="34" charset="0"/>
                <a:cs typeface="Arial" panose="020B0604020202020204" pitchFamily="34" charset="0"/>
              </a:rPr>
              <a:t> a best </a:t>
            </a:r>
            <a:r>
              <a:rPr lang="fr-FR" sz="1800" dirty="0" err="1">
                <a:solidFill>
                  <a:schemeClr val="tx1"/>
                </a:solidFill>
                <a:latin typeface="Arial" panose="020B0604020202020204" pitchFamily="34" charset="0"/>
                <a:cs typeface="Arial" panose="020B0604020202020204" pitchFamily="34" charset="0"/>
              </a:rPr>
              <a:t>estimate</a:t>
            </a:r>
            <a:r>
              <a:rPr lang="fr-FR" sz="1800" dirty="0">
                <a:solidFill>
                  <a:schemeClr val="tx1"/>
                </a:solidFill>
                <a:latin typeface="Arial" panose="020B0604020202020204" pitchFamily="34" charset="0"/>
                <a:cs typeface="Arial" panose="020B0604020202020204" pitchFamily="34" charset="0"/>
              </a:rPr>
              <a:t> of </a:t>
            </a:r>
            <a:r>
              <a:rPr lang="fr-FR" sz="1800" dirty="0" err="1">
                <a:solidFill>
                  <a:schemeClr val="tx1"/>
                </a:solidFill>
                <a:latin typeface="Arial" panose="020B0604020202020204" pitchFamily="34" charset="0"/>
                <a:cs typeface="Arial" panose="020B0604020202020204" pitchFamily="34" charset="0"/>
              </a:rPr>
              <a:t>equilibrium</a:t>
            </a:r>
            <a:r>
              <a:rPr lang="fr-FR" sz="1800" dirty="0">
                <a:solidFill>
                  <a:schemeClr val="tx1"/>
                </a:solidFill>
                <a:latin typeface="Arial" panose="020B0604020202020204" pitchFamily="34" charset="0"/>
                <a:cs typeface="Arial" panose="020B0604020202020204" pitchFamily="34" charset="0"/>
              </a:rPr>
              <a:t> </a:t>
            </a:r>
            <a:r>
              <a:rPr lang="fr-FR" sz="1800" dirty="0" err="1">
                <a:solidFill>
                  <a:schemeClr val="tx1"/>
                </a:solidFill>
                <a:latin typeface="Arial" panose="020B0604020202020204" pitchFamily="34" charset="0"/>
                <a:cs typeface="Arial" panose="020B0604020202020204" pitchFamily="34" charset="0"/>
              </a:rPr>
              <a:t>climate</a:t>
            </a:r>
            <a:r>
              <a:rPr lang="fr-FR" sz="1800" dirty="0">
                <a:solidFill>
                  <a:schemeClr val="tx1"/>
                </a:solidFill>
                <a:latin typeface="Arial" panose="020B0604020202020204" pitchFamily="34" charset="0"/>
                <a:cs typeface="Arial" panose="020B0604020202020204" pitchFamily="34" charset="0"/>
              </a:rPr>
              <a:t> </a:t>
            </a:r>
            <a:r>
              <a:rPr lang="fr-FR" sz="1800" dirty="0" err="1">
                <a:solidFill>
                  <a:schemeClr val="tx1"/>
                </a:solidFill>
                <a:latin typeface="Arial" panose="020B0604020202020204" pitchFamily="34" charset="0"/>
                <a:cs typeface="Arial" panose="020B0604020202020204" pitchFamily="34" charset="0"/>
              </a:rPr>
              <a:t>sensitivity</a:t>
            </a:r>
            <a:r>
              <a:rPr lang="fr-FR" sz="1800" dirty="0">
                <a:solidFill>
                  <a:schemeClr val="tx1"/>
                </a:solidFill>
                <a:latin typeface="Arial" panose="020B0604020202020204" pitchFamily="34" charset="0"/>
                <a:cs typeface="Arial" panose="020B0604020202020204" pitchFamily="34" charset="0"/>
              </a:rPr>
              <a:t> of 3°C, </a:t>
            </a:r>
            <a:r>
              <a:rPr lang="fr-FR" sz="1800" dirty="0" err="1">
                <a:solidFill>
                  <a:schemeClr val="tx1"/>
                </a:solidFill>
                <a:latin typeface="Arial" panose="020B0604020202020204" pitchFamily="34" charset="0"/>
                <a:cs typeface="Arial" panose="020B0604020202020204" pitchFamily="34" charset="0"/>
              </a:rPr>
              <a:t>with</a:t>
            </a:r>
            <a:r>
              <a:rPr lang="fr-FR" sz="1800" dirty="0">
                <a:solidFill>
                  <a:schemeClr val="tx1"/>
                </a:solidFill>
                <a:latin typeface="Arial" panose="020B0604020202020204" pitchFamily="34" charset="0"/>
                <a:cs typeface="Arial" panose="020B0604020202020204" pitchFamily="34" charset="0"/>
              </a:rPr>
              <a:t> a </a:t>
            </a:r>
            <a:r>
              <a:rPr lang="fr-FR" sz="1800" i="1" dirty="0" err="1">
                <a:solidFill>
                  <a:schemeClr val="tx1"/>
                </a:solidFill>
                <a:latin typeface="Arial" panose="020B0604020202020204" pitchFamily="34" charset="0"/>
                <a:cs typeface="Arial" panose="020B0604020202020204" pitchFamily="34" charset="0"/>
              </a:rPr>
              <a:t>likely</a:t>
            </a:r>
            <a:r>
              <a:rPr lang="fr-FR" sz="1800" i="1" dirty="0">
                <a:solidFill>
                  <a:schemeClr val="tx1"/>
                </a:solidFill>
                <a:latin typeface="Arial" panose="020B0604020202020204" pitchFamily="34" charset="0"/>
                <a:cs typeface="Arial" panose="020B0604020202020204" pitchFamily="34" charset="0"/>
              </a:rPr>
              <a:t> </a:t>
            </a:r>
            <a:r>
              <a:rPr lang="fr-FR" sz="1800" dirty="0">
                <a:solidFill>
                  <a:schemeClr val="tx1"/>
                </a:solidFill>
                <a:latin typeface="Arial" panose="020B0604020202020204" pitchFamily="34" charset="0"/>
                <a:cs typeface="Arial" panose="020B0604020202020204" pitchFamily="34" charset="0"/>
              </a:rPr>
              <a:t>range of 2.5°C to 4°C </a:t>
            </a:r>
            <a:endParaRPr lang="fr-FR" sz="1800" dirty="0">
              <a:solidFill>
                <a:schemeClr val="tx1"/>
              </a:solidFill>
              <a:effectLst/>
              <a:latin typeface="Arial" panose="020B0604020202020204" pitchFamily="34" charset="0"/>
              <a:cs typeface="Arial" panose="020B0604020202020204" pitchFamily="34" charset="0"/>
            </a:endParaRPr>
          </a:p>
        </p:txBody>
      </p:sp>
      <p:cxnSp>
        <p:nvCxnSpPr>
          <p:cNvPr id="3" name="Straight Connector 2"/>
          <p:cNvCxnSpPr/>
          <p:nvPr/>
        </p:nvCxnSpPr>
        <p:spPr>
          <a:xfrm>
            <a:off x="2115967" y="1758919"/>
            <a:ext cx="306815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4428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4" name="Group 3">
            <a:extLst>
              <a:ext uri="{FF2B5EF4-FFF2-40B4-BE49-F238E27FC236}">
                <a16:creationId xmlns:a16="http://schemas.microsoft.com/office/drawing/2014/main" id="{37152498-E669-5A4A-B2C5-8FC583606579}"/>
              </a:ext>
            </a:extLst>
          </p:cNvPr>
          <p:cNvGrpSpPr/>
          <p:nvPr/>
        </p:nvGrpSpPr>
        <p:grpSpPr>
          <a:xfrm>
            <a:off x="1290781" y="1300446"/>
            <a:ext cx="7518861" cy="3726550"/>
            <a:chOff x="315775" y="1331225"/>
            <a:chExt cx="9012843" cy="3726550"/>
          </a:xfrm>
        </p:grpSpPr>
        <p:pic>
          <p:nvPicPr>
            <p:cNvPr id="868" name="Google Shape;868;gfb1b536d3d_3_22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15775" y="1447729"/>
              <a:ext cx="8332613" cy="3610046"/>
            </a:xfrm>
            <a:prstGeom prst="rect">
              <a:avLst/>
            </a:prstGeom>
            <a:noFill/>
            <a:ln>
              <a:noFill/>
            </a:ln>
          </p:spPr>
        </p:pic>
        <p:cxnSp>
          <p:nvCxnSpPr>
            <p:cNvPr id="869" name="Google Shape;869;gfb1b536d3d_3_227"/>
            <p:cNvCxnSpPr/>
            <p:nvPr/>
          </p:nvCxnSpPr>
          <p:spPr>
            <a:xfrm flipH="1">
              <a:off x="838350" y="3399075"/>
              <a:ext cx="6938100" cy="5700"/>
            </a:xfrm>
            <a:prstGeom prst="straightConnector1">
              <a:avLst/>
            </a:prstGeom>
            <a:noFill/>
            <a:ln w="12700" cap="flat" cmpd="sng">
              <a:solidFill>
                <a:srgbClr val="7030A0"/>
              </a:solidFill>
              <a:prstDash val="dash"/>
              <a:round/>
              <a:headEnd type="none" w="sm" len="sm"/>
              <a:tailEnd type="none" w="sm" len="sm"/>
            </a:ln>
            <a:effectLst>
              <a:outerShdw blurRad="40000" dist="20000" dir="5400000" sx="200000" sy="200000" rotWithShape="0">
                <a:srgbClr val="7F7F7F">
                  <a:alpha val="0"/>
                </a:srgbClr>
              </a:outerShdw>
            </a:effectLst>
          </p:spPr>
        </p:cxnSp>
        <p:sp>
          <p:nvSpPr>
            <p:cNvPr id="870" name="Google Shape;870;gfb1b536d3d_3_227"/>
            <p:cNvSpPr/>
            <p:nvPr/>
          </p:nvSpPr>
          <p:spPr>
            <a:xfrm>
              <a:off x="4162100" y="1921600"/>
              <a:ext cx="920400" cy="2556600"/>
            </a:xfrm>
            <a:prstGeom prst="rect">
              <a:avLst/>
            </a:prstGeom>
            <a:solidFill>
              <a:schemeClr val="bg1">
                <a:lumMod val="75000"/>
                <a:alpha val="149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1" name="Google Shape;871;gfb1b536d3d_3_227"/>
            <p:cNvSpPr/>
            <p:nvPr/>
          </p:nvSpPr>
          <p:spPr>
            <a:xfrm>
              <a:off x="4162101" y="4020547"/>
              <a:ext cx="920400" cy="421455"/>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Near-term</a:t>
              </a:r>
              <a:endParaRPr sz="1200">
                <a:solidFill>
                  <a:schemeClr val="lt1"/>
                </a:solidFill>
                <a:latin typeface="Arial"/>
                <a:ea typeface="Arial"/>
                <a:cs typeface="Arial"/>
                <a:sym typeface="Arial"/>
              </a:endParaRPr>
            </a:p>
          </p:txBody>
        </p:sp>
        <p:sp>
          <p:nvSpPr>
            <p:cNvPr id="872" name="Google Shape;872;gfb1b536d3d_3_227"/>
            <p:cNvSpPr txBox="1"/>
            <p:nvPr/>
          </p:nvSpPr>
          <p:spPr>
            <a:xfrm>
              <a:off x="1131077" y="3213865"/>
              <a:ext cx="920401"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7030A0"/>
                  </a:solidFill>
                </a:rPr>
                <a:t>1.5°C</a:t>
              </a:r>
              <a:endParaRPr b="1" dirty="0"/>
            </a:p>
          </p:txBody>
        </p:sp>
        <p:sp>
          <p:nvSpPr>
            <p:cNvPr id="873" name="Google Shape;873;gfb1b536d3d_3_227"/>
            <p:cNvSpPr/>
            <p:nvPr/>
          </p:nvSpPr>
          <p:spPr>
            <a:xfrm>
              <a:off x="7850088" y="1921299"/>
              <a:ext cx="798300" cy="2556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gfb1b536d3d_3_227"/>
            <p:cNvSpPr/>
            <p:nvPr/>
          </p:nvSpPr>
          <p:spPr>
            <a:xfrm>
              <a:off x="7773898" y="1868614"/>
              <a:ext cx="1051800"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A52324"/>
                  </a:solidFill>
                  <a:latin typeface="Arial"/>
                  <a:ea typeface="Arial"/>
                  <a:cs typeface="Arial"/>
                  <a:sym typeface="Arial"/>
                </a:rPr>
                <a:t>Very high</a:t>
              </a:r>
              <a:endParaRPr sz="1200" dirty="0">
                <a:solidFill>
                  <a:schemeClr val="dk1"/>
                </a:solidFill>
                <a:latin typeface="Arial"/>
                <a:ea typeface="Arial"/>
                <a:cs typeface="Arial"/>
                <a:sym typeface="Arial"/>
              </a:endParaRPr>
            </a:p>
          </p:txBody>
        </p:sp>
        <p:sp>
          <p:nvSpPr>
            <p:cNvPr id="876" name="Google Shape;876;gfb1b536d3d_3_227"/>
            <p:cNvSpPr/>
            <p:nvPr/>
          </p:nvSpPr>
          <p:spPr>
            <a:xfrm>
              <a:off x="7773898" y="2248226"/>
              <a:ext cx="1172701"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E52929"/>
                  </a:solidFill>
                  <a:latin typeface="Arial"/>
                  <a:ea typeface="Arial"/>
                  <a:cs typeface="Arial"/>
                  <a:sym typeface="Arial"/>
                </a:rPr>
                <a:t>High</a:t>
              </a:r>
              <a:endParaRPr sz="1200">
                <a:solidFill>
                  <a:schemeClr val="dk1"/>
                </a:solidFill>
                <a:latin typeface="Arial"/>
                <a:ea typeface="Arial"/>
                <a:cs typeface="Arial"/>
                <a:sym typeface="Arial"/>
              </a:endParaRPr>
            </a:p>
          </p:txBody>
        </p:sp>
        <p:sp>
          <p:nvSpPr>
            <p:cNvPr id="877" name="Google Shape;877;gfb1b536d3d_3_227"/>
            <p:cNvSpPr/>
            <p:nvPr/>
          </p:nvSpPr>
          <p:spPr>
            <a:xfrm>
              <a:off x="7773898" y="2682873"/>
              <a:ext cx="1370102" cy="25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8A03A"/>
                  </a:solidFill>
                  <a:latin typeface="Arial"/>
                  <a:ea typeface="Arial"/>
                  <a:cs typeface="Arial"/>
                  <a:sym typeface="Arial"/>
                </a:rPr>
                <a:t>Intermediate </a:t>
              </a:r>
              <a:endParaRPr sz="1200">
                <a:solidFill>
                  <a:schemeClr val="dk1"/>
                </a:solidFill>
                <a:latin typeface="Arial"/>
                <a:ea typeface="Arial"/>
                <a:cs typeface="Arial"/>
                <a:sym typeface="Arial"/>
              </a:endParaRPr>
            </a:p>
          </p:txBody>
        </p:sp>
        <p:sp>
          <p:nvSpPr>
            <p:cNvPr id="878" name="Google Shape;878;gfb1b536d3d_3_227"/>
            <p:cNvSpPr/>
            <p:nvPr/>
          </p:nvSpPr>
          <p:spPr>
            <a:xfrm>
              <a:off x="7773898" y="3136915"/>
              <a:ext cx="1293902"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224C78"/>
                  </a:solidFill>
                  <a:latin typeface="Arial"/>
                  <a:ea typeface="Arial"/>
                  <a:cs typeface="Arial"/>
                  <a:sym typeface="Arial"/>
                </a:rPr>
                <a:t>Low</a:t>
              </a:r>
              <a:endParaRPr sz="1200">
                <a:solidFill>
                  <a:schemeClr val="dk1"/>
                </a:solidFill>
                <a:latin typeface="Arial"/>
                <a:ea typeface="Arial"/>
                <a:cs typeface="Arial"/>
                <a:sym typeface="Arial"/>
              </a:endParaRPr>
            </a:p>
          </p:txBody>
        </p:sp>
        <p:sp>
          <p:nvSpPr>
            <p:cNvPr id="879" name="Google Shape;879;gfb1b536d3d_3_227"/>
            <p:cNvSpPr/>
            <p:nvPr/>
          </p:nvSpPr>
          <p:spPr>
            <a:xfrm>
              <a:off x="7781517" y="3357599"/>
              <a:ext cx="1165082"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32BAD9"/>
                  </a:solidFill>
                  <a:latin typeface="Arial"/>
                  <a:ea typeface="Arial"/>
                  <a:cs typeface="Arial"/>
                  <a:sym typeface="Arial"/>
                </a:rPr>
                <a:t>Very low</a:t>
              </a:r>
              <a:endParaRPr sz="1200">
                <a:solidFill>
                  <a:schemeClr val="dk1"/>
                </a:solidFill>
                <a:latin typeface="Arial"/>
                <a:ea typeface="Arial"/>
                <a:cs typeface="Arial"/>
                <a:sym typeface="Arial"/>
              </a:endParaRPr>
            </a:p>
          </p:txBody>
        </p:sp>
        <p:sp>
          <p:nvSpPr>
            <p:cNvPr id="881" name="Google Shape;881;gfb1b536d3d_3_227"/>
            <p:cNvSpPr/>
            <p:nvPr/>
          </p:nvSpPr>
          <p:spPr>
            <a:xfrm>
              <a:off x="7781517" y="1331225"/>
              <a:ext cx="1547101"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CO</a:t>
              </a:r>
              <a:r>
                <a:rPr lang="en-US" sz="1600" baseline="-25000" dirty="0">
                  <a:solidFill>
                    <a:schemeClr val="dk1"/>
                  </a:solidFill>
                  <a:latin typeface="Arial"/>
                  <a:ea typeface="Arial"/>
                  <a:cs typeface="Arial"/>
                  <a:sym typeface="Arial"/>
                </a:rPr>
                <a:t>2</a:t>
              </a:r>
              <a:r>
                <a:rPr lang="en-US" sz="1600" dirty="0">
                  <a:solidFill>
                    <a:schemeClr val="dk1"/>
                  </a:solidFill>
                  <a:latin typeface="Arial"/>
                  <a:ea typeface="Arial"/>
                  <a:cs typeface="Arial"/>
                  <a:sym typeface="Arial"/>
                </a:rPr>
                <a:t> emissions </a:t>
              </a:r>
              <a:endParaRPr sz="1600" dirty="0">
                <a:solidFill>
                  <a:schemeClr val="dk1"/>
                </a:solidFill>
                <a:latin typeface="Arial"/>
                <a:ea typeface="Arial"/>
                <a:cs typeface="Arial"/>
                <a:sym typeface="Arial"/>
              </a:endParaRPr>
            </a:p>
          </p:txBody>
        </p:sp>
        <p:sp>
          <p:nvSpPr>
            <p:cNvPr id="882" name="Google Shape;882;gfb1b536d3d_3_227"/>
            <p:cNvSpPr txBox="1"/>
            <p:nvPr/>
          </p:nvSpPr>
          <p:spPr>
            <a:xfrm>
              <a:off x="1168763" y="1422449"/>
              <a:ext cx="626825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tx1"/>
                  </a:solidFill>
                </a:rPr>
                <a:t>Global surface temperature change relative to 1850–1900</a:t>
              </a:r>
              <a:endParaRPr sz="1400" dirty="0">
                <a:solidFill>
                  <a:schemeClr val="tx1"/>
                </a:solidFill>
              </a:endParaRPr>
            </a:p>
          </p:txBody>
        </p:sp>
      </p:grpSp>
      <p:sp>
        <p:nvSpPr>
          <p:cNvPr id="883" name="Google Shape;883;gfb1b536d3d_3_227"/>
          <p:cNvSpPr txBox="1"/>
          <p:nvPr/>
        </p:nvSpPr>
        <p:spPr>
          <a:xfrm>
            <a:off x="5522948" y="4806580"/>
            <a:ext cx="34173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dirty="0">
                <a:solidFill>
                  <a:srgbClr val="7F7F7F"/>
                </a:solidFill>
              </a:rPr>
              <a:t>Figure SPM.8</a:t>
            </a:r>
            <a:endParaRPr sz="1200" i="1" dirty="0">
              <a:solidFill>
                <a:srgbClr val="7F7F7F"/>
              </a:solidFill>
            </a:endParaRPr>
          </a:p>
        </p:txBody>
      </p:sp>
      <p:sp>
        <p:nvSpPr>
          <p:cNvPr id="22" name="Google Shape;897;gfd1f42187f_4_172">
            <a:extLst>
              <a:ext uri="{FF2B5EF4-FFF2-40B4-BE49-F238E27FC236}">
                <a16:creationId xmlns:a16="http://schemas.microsoft.com/office/drawing/2014/main" id="{06E08671-D774-CF4C-AA46-C8F47338DEA9}"/>
              </a:ext>
            </a:extLst>
          </p:cNvPr>
          <p:cNvSpPr txBox="1">
            <a:spLocks noGrp="1"/>
          </p:cNvSpPr>
          <p:nvPr>
            <p:ph type="ctrTitle"/>
          </p:nvPr>
        </p:nvSpPr>
        <p:spPr>
          <a:xfrm>
            <a:off x="146684" y="680241"/>
            <a:ext cx="8997316" cy="68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Font typeface="Arial"/>
              <a:buNone/>
            </a:pPr>
            <a:r>
              <a:rPr lang="en-US" sz="1800" b="0" dirty="0">
                <a:solidFill>
                  <a:schemeClr val="tx1"/>
                </a:solidFill>
              </a:rPr>
              <a:t> Global warming will worsen in the near term and 1.5°C and 2°C will be exceeded unless deep reductions in CO</a:t>
            </a:r>
            <a:r>
              <a:rPr lang="en-US" sz="1800" b="0" baseline="-25000" dirty="0">
                <a:solidFill>
                  <a:schemeClr val="tx1"/>
                </a:solidFill>
              </a:rPr>
              <a:t>2</a:t>
            </a:r>
            <a:r>
              <a:rPr lang="en-US" sz="1800" b="0" dirty="0">
                <a:solidFill>
                  <a:schemeClr val="tx1"/>
                </a:solidFill>
              </a:rPr>
              <a:t> and other greenhouse gas emissions occur in the coming decades</a:t>
            </a:r>
            <a:endParaRPr b="0" dirty="0">
              <a:solidFill>
                <a:schemeClr val="tx1"/>
              </a:solidFill>
            </a:endParaRPr>
          </a:p>
        </p:txBody>
      </p:sp>
    </p:spTree>
    <p:extLst>
      <p:ext uri="{BB962C8B-B14F-4D97-AF65-F5344CB8AC3E}">
        <p14:creationId xmlns:p14="http://schemas.microsoft.com/office/powerpoint/2010/main" val="3631027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pic>
        <p:nvPicPr>
          <p:cNvPr id="5" name="Picture Placeholder 4">
            <a:extLst>
              <a:ext uri="{FF2B5EF4-FFF2-40B4-BE49-F238E27FC236}">
                <a16:creationId xmlns:a16="http://schemas.microsoft.com/office/drawing/2014/main" id="{62437FEE-C9EC-4274-884F-C0C18FD5E20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200025" y="1154113"/>
            <a:ext cx="2941638" cy="2943225"/>
          </a:xfrm>
        </p:spPr>
      </p:pic>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72760" y="947667"/>
            <a:ext cx="4762475" cy="3450038"/>
          </a:xfrm>
        </p:spPr>
        <p:txBody>
          <a:bodyPr>
            <a:normAutofit/>
          </a:bodyPr>
          <a:lstStyle/>
          <a:p>
            <a:pPr>
              <a:lnSpc>
                <a:spcPct val="100000"/>
              </a:lnSpc>
            </a:pPr>
            <a:r>
              <a:rPr lang="en-US" sz="2600" dirty="0"/>
              <a:t>Unless there are immediate, rapid, and large-scale reductions in greenhouse gas emissions, limiting warming to 1.5°C will be beyond reach</a:t>
            </a:r>
          </a:p>
          <a:p>
            <a:pPr>
              <a:lnSpc>
                <a:spcPct val="100000"/>
              </a:lnSpc>
            </a:pPr>
            <a:endParaRPr lang="en-US" sz="2600" dirty="0"/>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4"/>
          <a:stretch>
            <a:fillRect/>
          </a:stretch>
        </p:blipFill>
        <p:spPr>
          <a:xfrm>
            <a:off x="5547928" y="4480634"/>
            <a:ext cx="3481520" cy="590772"/>
          </a:xfrm>
          <a:prstGeom prst="rect">
            <a:avLst/>
          </a:prstGeom>
          <a:effectLst/>
        </p:spPr>
      </p:pic>
      <p:sp>
        <p:nvSpPr>
          <p:cNvPr id="21" name="Subtitle 1">
            <a:extLst>
              <a:ext uri="{FF2B5EF4-FFF2-40B4-BE49-F238E27FC236}">
                <a16:creationId xmlns:a16="http://schemas.microsoft.com/office/drawing/2014/main" id="{32DA63CD-9382-B24A-BB27-A4437681C97F}"/>
              </a:ext>
            </a:extLst>
          </p:cNvPr>
          <p:cNvSpPr txBox="1">
            <a:spLocks/>
          </p:cNvSpPr>
          <p:nvPr/>
        </p:nvSpPr>
        <p:spPr>
          <a:xfrm>
            <a:off x="1608691" y="4059806"/>
            <a:ext cx="3446207"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Peter John </a:t>
            </a:r>
            <a:r>
              <a:rPr lang="en-US" sz="600" b="1" dirty="0" err="1">
                <a:solidFill>
                  <a:schemeClr val="accent1"/>
                </a:solidFill>
                <a:latin typeface="Arial" panose="020B0604020202020204" pitchFamily="34" charset="0"/>
                <a:cs typeface="Arial" panose="020B0604020202020204" pitchFamily="34" charset="0"/>
              </a:rPr>
              <a:t>Maridable</a:t>
            </a:r>
            <a:r>
              <a:rPr lang="en-US" sz="600" b="1" dirty="0">
                <a:solidFill>
                  <a:schemeClr val="accent1"/>
                </a:solidFill>
                <a:latin typeface="Arial" panose="020B0604020202020204" pitchFamily="34" charset="0"/>
                <a:cs typeface="Arial" panose="020B0604020202020204" pitchFamily="34" charset="0"/>
              </a:rPr>
              <a:t> | </a:t>
            </a:r>
            <a:r>
              <a:rPr lang="en-US" sz="600" b="1" dirty="0" err="1">
                <a:solidFill>
                  <a:schemeClr val="accent1"/>
                </a:solidFill>
                <a:latin typeface="Arial" panose="020B0604020202020204" pitchFamily="34" charset="0"/>
                <a:cs typeface="Arial" panose="020B0604020202020204" pitchFamily="34" charset="0"/>
              </a:rPr>
              <a:t>Unsplash</a:t>
            </a:r>
            <a:r>
              <a:rPr lang="en-US" sz="600" b="1"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35233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906"/>
        <p:cNvGrpSpPr/>
        <p:nvPr/>
      </p:nvGrpSpPr>
      <p:grpSpPr>
        <a:xfrm>
          <a:off x="0" y="0"/>
          <a:ext cx="0" cy="0"/>
          <a:chOff x="0" y="0"/>
          <a:chExt cx="0" cy="0"/>
        </a:xfrm>
      </p:grpSpPr>
      <p:pic>
        <p:nvPicPr>
          <p:cNvPr id="907" name="Google Shape;907;gfcd9542476_0_40"/>
          <p:cNvPicPr preferRelativeResize="0"/>
          <p:nvPr/>
        </p:nvPicPr>
        <p:blipFill rotWithShape="1">
          <a:blip r:embed="rId3">
            <a:alphaModFix/>
            <a:extLst>
              <a:ext uri="{28A0092B-C50C-407E-A947-70E740481C1C}">
                <a14:useLocalDpi xmlns:a14="http://schemas.microsoft.com/office/drawing/2010/main"/>
              </a:ext>
            </a:extLst>
          </a:blip>
          <a:srcRect l="4351"/>
          <a:stretch/>
        </p:blipFill>
        <p:spPr>
          <a:xfrm>
            <a:off x="107475" y="1684178"/>
            <a:ext cx="8129826" cy="3477050"/>
          </a:xfrm>
          <a:prstGeom prst="rect">
            <a:avLst/>
          </a:prstGeom>
          <a:noFill/>
          <a:ln>
            <a:noFill/>
          </a:ln>
        </p:spPr>
      </p:pic>
      <p:cxnSp>
        <p:nvCxnSpPr>
          <p:cNvPr id="908" name="Google Shape;908;gfcd9542476_0_40"/>
          <p:cNvCxnSpPr>
            <a:endCxn id="909" idx="1"/>
          </p:cNvCxnSpPr>
          <p:nvPr/>
        </p:nvCxnSpPr>
        <p:spPr>
          <a:xfrm>
            <a:off x="721500" y="3289150"/>
            <a:ext cx="7588500" cy="0"/>
          </a:xfrm>
          <a:prstGeom prst="straightConnector1">
            <a:avLst/>
          </a:prstGeom>
          <a:noFill/>
          <a:ln w="19050" cap="flat" cmpd="sng">
            <a:solidFill>
              <a:schemeClr val="accent4"/>
            </a:solidFill>
            <a:prstDash val="dash"/>
            <a:round/>
            <a:headEnd type="none" w="med" len="med"/>
            <a:tailEnd type="none" w="med" len="med"/>
          </a:ln>
        </p:spPr>
      </p:cxnSp>
      <p:sp>
        <p:nvSpPr>
          <p:cNvPr id="909" name="Google Shape;909;gfcd9542476_0_40"/>
          <p:cNvSpPr txBox="1"/>
          <p:nvPr/>
        </p:nvSpPr>
        <p:spPr>
          <a:xfrm>
            <a:off x="8310000" y="3073600"/>
            <a:ext cx="834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rPr>
              <a:t>+2.5ºC</a:t>
            </a:r>
            <a:endParaRPr sz="1600" b="1">
              <a:solidFill>
                <a:schemeClr val="dk1"/>
              </a:solidFill>
            </a:endParaRPr>
          </a:p>
        </p:txBody>
      </p:sp>
      <p:sp>
        <p:nvSpPr>
          <p:cNvPr id="911" name="Google Shape;911;gfcd9542476_0_40"/>
          <p:cNvSpPr txBox="1"/>
          <p:nvPr/>
        </p:nvSpPr>
        <p:spPr>
          <a:xfrm>
            <a:off x="7938000" y="5292362"/>
            <a:ext cx="1206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t>Figure TS.1</a:t>
            </a:r>
            <a:endParaRPr i="1" dirty="0"/>
          </a:p>
        </p:txBody>
      </p:sp>
      <p:cxnSp>
        <p:nvCxnSpPr>
          <p:cNvPr id="3" name="Connecteur droit 2"/>
          <p:cNvCxnSpPr/>
          <p:nvPr/>
        </p:nvCxnSpPr>
        <p:spPr bwMode="auto">
          <a:xfrm flipH="1" flipV="1">
            <a:off x="7151901" y="1826830"/>
            <a:ext cx="15120" cy="2071006"/>
          </a:xfrm>
          <a:prstGeom prst="line">
            <a:avLst/>
          </a:prstGeom>
          <a:ln w="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rot="16200000">
            <a:off x="6873360" y="3914924"/>
            <a:ext cx="584064" cy="307777"/>
          </a:xfrm>
          <a:prstGeom prst="rect">
            <a:avLst/>
          </a:prstGeom>
          <a:noFill/>
        </p:spPr>
        <p:txBody>
          <a:bodyPr wrap="none" rtlCol="0">
            <a:spAutoFit/>
          </a:bodyPr>
          <a:lstStyle/>
          <a:p>
            <a:r>
              <a:rPr lang="fr-FR" sz="1400" dirty="0">
                <a:solidFill>
                  <a:srgbClr val="0070C0"/>
                </a:solidFill>
              </a:rPr>
              <a:t>2100</a:t>
            </a:r>
          </a:p>
        </p:txBody>
      </p:sp>
      <p:cxnSp>
        <p:nvCxnSpPr>
          <p:cNvPr id="8" name="Connecteur droit avec flèche 7"/>
          <p:cNvCxnSpPr/>
          <p:nvPr/>
        </p:nvCxnSpPr>
        <p:spPr bwMode="auto">
          <a:xfrm>
            <a:off x="3942080" y="2241822"/>
            <a:ext cx="314960" cy="0"/>
          </a:xfrm>
          <a:prstGeom prst="straightConnector1">
            <a:avLst/>
          </a:prstGeom>
          <a:ln>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3505200" y="1937022"/>
            <a:ext cx="1222435" cy="307777"/>
          </a:xfrm>
          <a:prstGeom prst="rect">
            <a:avLst/>
          </a:prstGeom>
          <a:noFill/>
        </p:spPr>
        <p:txBody>
          <a:bodyPr wrap="none" rtlCol="0">
            <a:spAutoFit/>
          </a:bodyPr>
          <a:lstStyle/>
          <a:p>
            <a:r>
              <a:rPr lang="fr-FR" sz="1400" dirty="0">
                <a:solidFill>
                  <a:schemeClr val="tx2">
                    <a:lumMod val="50000"/>
                    <a:lumOff val="50000"/>
                  </a:schemeClr>
                </a:solidFill>
              </a:rPr>
              <a:t>Homo habilis</a:t>
            </a:r>
          </a:p>
        </p:txBody>
      </p:sp>
      <p:cxnSp>
        <p:nvCxnSpPr>
          <p:cNvPr id="16" name="Connecteur droit avec flèche 15"/>
          <p:cNvCxnSpPr/>
          <p:nvPr/>
        </p:nvCxnSpPr>
        <p:spPr bwMode="auto">
          <a:xfrm>
            <a:off x="5283200" y="2384062"/>
            <a:ext cx="640080" cy="0"/>
          </a:xfrm>
          <a:prstGeom prst="straightConnector1">
            <a:avLst/>
          </a:prstGeom>
          <a:ln>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978400" y="1997982"/>
            <a:ext cx="1581946" cy="307777"/>
          </a:xfrm>
          <a:prstGeom prst="rect">
            <a:avLst/>
          </a:prstGeom>
          <a:noFill/>
        </p:spPr>
        <p:txBody>
          <a:bodyPr wrap="none" rtlCol="0">
            <a:spAutoFit/>
          </a:bodyPr>
          <a:lstStyle/>
          <a:p>
            <a:r>
              <a:rPr lang="fr-FR" sz="1400" dirty="0" err="1">
                <a:solidFill>
                  <a:schemeClr val="tx2">
                    <a:lumMod val="50000"/>
                    <a:lumOff val="50000"/>
                  </a:schemeClr>
                </a:solidFill>
              </a:rPr>
              <a:t>Neanderthalensis</a:t>
            </a:r>
            <a:endParaRPr lang="fr-FR" sz="1400" dirty="0">
              <a:solidFill>
                <a:schemeClr val="tx2">
                  <a:lumMod val="50000"/>
                  <a:lumOff val="50000"/>
                </a:schemeClr>
              </a:solidFill>
            </a:endParaRPr>
          </a:p>
        </p:txBody>
      </p:sp>
      <p:cxnSp>
        <p:nvCxnSpPr>
          <p:cNvPr id="18" name="Connecteur droit avec flèche 17"/>
          <p:cNvCxnSpPr/>
          <p:nvPr/>
        </p:nvCxnSpPr>
        <p:spPr bwMode="auto">
          <a:xfrm>
            <a:off x="5679440" y="2902222"/>
            <a:ext cx="1402080" cy="0"/>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5516880" y="2527056"/>
            <a:ext cx="1690387" cy="338554"/>
          </a:xfrm>
          <a:prstGeom prst="rect">
            <a:avLst/>
          </a:prstGeom>
          <a:noFill/>
        </p:spPr>
        <p:txBody>
          <a:bodyPr wrap="none" rtlCol="0">
            <a:spAutoFit/>
          </a:bodyPr>
          <a:lstStyle/>
          <a:p>
            <a:r>
              <a:rPr lang="fr-FR" sz="1600" dirty="0">
                <a:solidFill>
                  <a:schemeClr val="tx2">
                    <a:lumMod val="50000"/>
                    <a:lumOff val="50000"/>
                  </a:schemeClr>
                </a:solidFill>
              </a:rPr>
              <a:t>Sapiens sapiens</a:t>
            </a:r>
          </a:p>
        </p:txBody>
      </p:sp>
      <p:sp>
        <p:nvSpPr>
          <p:cNvPr id="20" name="ZoneTexte 19"/>
          <p:cNvSpPr txBox="1"/>
          <p:nvPr/>
        </p:nvSpPr>
        <p:spPr>
          <a:xfrm>
            <a:off x="34776" y="1329409"/>
            <a:ext cx="1483360" cy="461665"/>
          </a:xfrm>
          <a:prstGeom prst="rect">
            <a:avLst/>
          </a:prstGeom>
          <a:noFill/>
        </p:spPr>
        <p:txBody>
          <a:bodyPr wrap="square" rtlCol="0">
            <a:spAutoFit/>
          </a:bodyPr>
          <a:lstStyle/>
          <a:p>
            <a:r>
              <a:rPr lang="fr-FR" sz="1200" dirty="0">
                <a:solidFill>
                  <a:schemeClr val="tx2">
                    <a:lumMod val="50000"/>
                    <a:lumOff val="50000"/>
                  </a:schemeClr>
                </a:solidFill>
              </a:rPr>
              <a:t>Dinosaure Extinction </a:t>
            </a:r>
          </a:p>
        </p:txBody>
      </p:sp>
      <p:cxnSp>
        <p:nvCxnSpPr>
          <p:cNvPr id="22" name="Connecteur droit avec flèche 21"/>
          <p:cNvCxnSpPr/>
          <p:nvPr/>
        </p:nvCxnSpPr>
        <p:spPr bwMode="auto">
          <a:xfrm>
            <a:off x="4155440" y="2414542"/>
            <a:ext cx="203200" cy="0"/>
          </a:xfrm>
          <a:prstGeom prst="straightConnector1">
            <a:avLst/>
          </a:prstGeom>
          <a:ln>
            <a:solidFill>
              <a:schemeClr val="accent1">
                <a:lumMod val="60000"/>
                <a:lumOff val="4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bwMode="auto">
          <a:xfrm>
            <a:off x="4419600" y="2566942"/>
            <a:ext cx="203200" cy="0"/>
          </a:xfrm>
          <a:prstGeom prst="straightConnector1">
            <a:avLst/>
          </a:prstGeom>
          <a:ln>
            <a:solidFill>
              <a:schemeClr val="accent1">
                <a:lumMod val="60000"/>
                <a:lumOff val="4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bwMode="auto">
          <a:xfrm>
            <a:off x="4592320" y="2719342"/>
            <a:ext cx="203200" cy="0"/>
          </a:xfrm>
          <a:prstGeom prst="straightConnector1">
            <a:avLst/>
          </a:prstGeom>
          <a:ln>
            <a:solidFill>
              <a:schemeClr val="accent1">
                <a:lumMod val="60000"/>
                <a:lumOff val="4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bwMode="auto">
          <a:xfrm>
            <a:off x="4765040" y="2871742"/>
            <a:ext cx="203200" cy="0"/>
          </a:xfrm>
          <a:prstGeom prst="straightConnector1">
            <a:avLst/>
          </a:prstGeom>
          <a:ln>
            <a:solidFill>
              <a:schemeClr val="accent1">
                <a:lumMod val="60000"/>
                <a:lumOff val="4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1BC4D873-C75A-1947-8AB8-1D4FBF0A644B}"/>
              </a:ext>
            </a:extLst>
          </p:cNvPr>
          <p:cNvSpPr txBox="1"/>
          <p:nvPr/>
        </p:nvSpPr>
        <p:spPr>
          <a:xfrm>
            <a:off x="6889961" y="1590662"/>
            <a:ext cx="1483360" cy="276999"/>
          </a:xfrm>
          <a:prstGeom prst="rect">
            <a:avLst/>
          </a:prstGeom>
          <a:noFill/>
        </p:spPr>
        <p:txBody>
          <a:bodyPr wrap="square" rtlCol="0">
            <a:spAutoFit/>
          </a:bodyPr>
          <a:lstStyle/>
          <a:p>
            <a:r>
              <a:rPr lang="fr-FR" sz="1200" dirty="0">
                <a:solidFill>
                  <a:schemeClr val="tx2">
                    <a:lumMod val="50000"/>
                    <a:lumOff val="50000"/>
                  </a:schemeClr>
                </a:solidFill>
              </a:rPr>
              <a:t>Future</a:t>
            </a:r>
          </a:p>
        </p:txBody>
      </p:sp>
      <p:cxnSp>
        <p:nvCxnSpPr>
          <p:cNvPr id="23" name="Connecteur droit avec flèche 22">
            <a:extLst>
              <a:ext uri="{FF2B5EF4-FFF2-40B4-BE49-F238E27FC236}">
                <a16:creationId xmlns:a16="http://schemas.microsoft.com/office/drawing/2014/main" id="{9AA17A18-7969-2945-B4E2-DFE3892EE674}"/>
              </a:ext>
            </a:extLst>
          </p:cNvPr>
          <p:cNvCxnSpPr/>
          <p:nvPr/>
        </p:nvCxnSpPr>
        <p:spPr bwMode="auto">
          <a:xfrm>
            <a:off x="6784960" y="1870739"/>
            <a:ext cx="1402080" cy="0"/>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5" name="Google Shape;913;gfcd9542476_0_40">
            <a:extLst>
              <a:ext uri="{FF2B5EF4-FFF2-40B4-BE49-F238E27FC236}">
                <a16:creationId xmlns:a16="http://schemas.microsoft.com/office/drawing/2014/main" id="{29CBABF6-75E0-AF48-93E2-98F10EEBAE66}"/>
              </a:ext>
            </a:extLst>
          </p:cNvPr>
          <p:cNvSpPr txBox="1">
            <a:spLocks noGrp="1"/>
          </p:cNvSpPr>
          <p:nvPr>
            <p:ph type="ctrTitle"/>
          </p:nvPr>
        </p:nvSpPr>
        <p:spPr>
          <a:xfrm>
            <a:off x="219150" y="725144"/>
            <a:ext cx="8705700" cy="384900"/>
          </a:xfrm>
          <a:prstGeom prst="rect">
            <a:avLst/>
          </a:prstGeom>
          <a:noFill/>
          <a:ln>
            <a:noFill/>
          </a:ln>
        </p:spPr>
        <p:txBody>
          <a:bodyPr spcFirstLastPara="1" wrap="square" lIns="0" tIns="0" rIns="0" bIns="0" anchor="ctr" anchorCtr="0">
            <a:noAutofit/>
          </a:bodyPr>
          <a:lstStyle/>
          <a:p>
            <a:pPr marL="0" lvl="0" indent="0" algn="l" rtl="0">
              <a:lnSpc>
                <a:spcPct val="88636"/>
              </a:lnSpc>
              <a:spcBef>
                <a:spcPts val="0"/>
              </a:spcBef>
              <a:spcAft>
                <a:spcPts val="0"/>
              </a:spcAft>
              <a:buClr>
                <a:srgbClr val="C00000"/>
              </a:buClr>
              <a:buSzPts val="2200"/>
              <a:buFont typeface="Arial"/>
              <a:buNone/>
            </a:pPr>
            <a:r>
              <a:rPr lang="en-US" sz="2200" b="0" dirty="0">
                <a:solidFill>
                  <a:schemeClr val="tx1"/>
                </a:solidFill>
              </a:rPr>
              <a:t>Projections in the context of the Earth’s climate history </a:t>
            </a:r>
            <a:endParaRPr sz="2200" b="0" dirty="0">
              <a:solidFill>
                <a:schemeClr val="tx1"/>
              </a:solidFill>
            </a:endParaRPr>
          </a:p>
        </p:txBody>
      </p:sp>
      <p:sp>
        <p:nvSpPr>
          <p:cNvPr id="26" name="Google Shape;910;gfcd9542476_0_40">
            <a:extLst>
              <a:ext uri="{FF2B5EF4-FFF2-40B4-BE49-F238E27FC236}">
                <a16:creationId xmlns:a16="http://schemas.microsoft.com/office/drawing/2014/main" id="{87F05DA9-9BD7-3549-825A-24C7E321B92E}"/>
              </a:ext>
            </a:extLst>
          </p:cNvPr>
          <p:cNvSpPr txBox="1"/>
          <p:nvPr/>
        </p:nvSpPr>
        <p:spPr>
          <a:xfrm>
            <a:off x="1346388" y="1046906"/>
            <a:ext cx="5652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tx1"/>
                </a:solidFill>
              </a:rPr>
              <a:t>Global surface temperature change (relative to 1850-1900)</a:t>
            </a:r>
            <a:endParaRPr sz="1600" dirty="0">
              <a:solidFill>
                <a:schemeClr val="tx1"/>
              </a:solidFill>
            </a:endParaRPr>
          </a:p>
        </p:txBody>
      </p:sp>
      <p:sp>
        <p:nvSpPr>
          <p:cNvPr id="30" name="Google Shape;911;gfcd9542476_0_40">
            <a:extLst>
              <a:ext uri="{FF2B5EF4-FFF2-40B4-BE49-F238E27FC236}">
                <a16:creationId xmlns:a16="http://schemas.microsoft.com/office/drawing/2014/main" id="{9BC4D11B-92A2-1649-80C8-58A719A39F68}"/>
              </a:ext>
            </a:extLst>
          </p:cNvPr>
          <p:cNvSpPr txBox="1"/>
          <p:nvPr/>
        </p:nvSpPr>
        <p:spPr>
          <a:xfrm>
            <a:off x="8106247" y="4823487"/>
            <a:ext cx="12060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dirty="0"/>
              <a:t>Figure TS.1</a:t>
            </a:r>
            <a:endParaRPr sz="1200" i="1" dirty="0"/>
          </a:p>
        </p:txBody>
      </p:sp>
      <p:sp>
        <p:nvSpPr>
          <p:cNvPr id="24" name="Rectangle 23">
            <a:extLst>
              <a:ext uri="{FF2B5EF4-FFF2-40B4-BE49-F238E27FC236}">
                <a16:creationId xmlns:a16="http://schemas.microsoft.com/office/drawing/2014/main" id="{27917267-4F0B-B7AA-0ABD-E107DB0C70D3}"/>
              </a:ext>
            </a:extLst>
          </p:cNvPr>
          <p:cNvSpPr/>
          <p:nvPr/>
        </p:nvSpPr>
        <p:spPr bwMode="auto">
          <a:xfrm>
            <a:off x="6195317" y="2995739"/>
            <a:ext cx="971704" cy="781041"/>
          </a:xfrm>
          <a:prstGeom prst="rect">
            <a:avLst/>
          </a:prstGeom>
          <a:noFill/>
          <a:ln w="4445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5290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pic>
        <p:nvPicPr>
          <p:cNvPr id="3" name="Picture Placeholder 2">
            <a:extLst>
              <a:ext uri="{FF2B5EF4-FFF2-40B4-BE49-F238E27FC236}">
                <a16:creationId xmlns:a16="http://schemas.microsoft.com/office/drawing/2014/main" id="{FC436899-612E-4E3A-9EFA-CDA68C541D4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302010" y="1298616"/>
            <a:ext cx="2906200" cy="2673711"/>
          </a:xfrm>
        </p:spPr>
      </p:pic>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98936" y="1756618"/>
            <a:ext cx="5130512" cy="2724016"/>
          </a:xfrm>
        </p:spPr>
        <p:txBody>
          <a:bodyPr>
            <a:noAutofit/>
          </a:bodyPr>
          <a:lstStyle/>
          <a:p>
            <a:pPr>
              <a:lnSpc>
                <a:spcPct val="150000"/>
              </a:lnSpc>
            </a:pPr>
            <a:r>
              <a:rPr lang="fr-FR" sz="2600" dirty="0" err="1">
                <a:latin typeface="+mn-lt"/>
                <a:cs typeface="Calibri" panose="020F0502020204030204" pitchFamily="34" charset="0"/>
              </a:rPr>
              <a:t>Many</a:t>
            </a:r>
            <a:r>
              <a:rPr lang="fr-FR" sz="2600" dirty="0">
                <a:latin typeface="+mn-lt"/>
                <a:cs typeface="Calibri" panose="020F0502020204030204" pitchFamily="34" charset="0"/>
              </a:rPr>
              <a:t> </a:t>
            </a:r>
            <a:r>
              <a:rPr lang="fr-FR" sz="2600" dirty="0" err="1">
                <a:latin typeface="+mn-lt"/>
                <a:cs typeface="Calibri" panose="020F0502020204030204" pitchFamily="34" charset="0"/>
              </a:rPr>
              <a:t>projected</a:t>
            </a:r>
            <a:r>
              <a:rPr lang="fr-FR" sz="2600" dirty="0">
                <a:latin typeface="+mn-lt"/>
                <a:cs typeface="Calibri" panose="020F0502020204030204" pitchFamily="34" charset="0"/>
              </a:rPr>
              <a:t> changes </a:t>
            </a:r>
            <a:r>
              <a:rPr lang="fr-FR" sz="2600" dirty="0" err="1">
                <a:latin typeface="+mn-lt"/>
                <a:cs typeface="Calibri" panose="020F0502020204030204" pitchFamily="34" charset="0"/>
              </a:rPr>
              <a:t>worsen</a:t>
            </a:r>
            <a:r>
              <a:rPr lang="fr-FR" sz="2600" dirty="0">
                <a:latin typeface="+mn-lt"/>
                <a:cs typeface="Calibri" panose="020F0502020204030204" pitchFamily="34" charset="0"/>
              </a:rPr>
              <a:t> </a:t>
            </a:r>
            <a:r>
              <a:rPr lang="fr-FR" sz="2600" dirty="0" err="1">
                <a:latin typeface="+mn-lt"/>
                <a:cs typeface="Calibri" panose="020F0502020204030204" pitchFamily="34" charset="0"/>
              </a:rPr>
              <a:t>with</a:t>
            </a:r>
            <a:r>
              <a:rPr lang="fr-FR" sz="2600" dirty="0">
                <a:latin typeface="+mn-lt"/>
                <a:cs typeface="Calibri" panose="020F0502020204030204" pitchFamily="34" charset="0"/>
              </a:rPr>
              <a:t> </a:t>
            </a:r>
            <a:r>
              <a:rPr lang="fr-FR" sz="2600" dirty="0" err="1">
                <a:latin typeface="+mn-lt"/>
                <a:cs typeface="Calibri" panose="020F0502020204030204" pitchFamily="34" charset="0"/>
              </a:rPr>
              <a:t>every</a:t>
            </a:r>
            <a:r>
              <a:rPr lang="fr-FR" sz="2600" dirty="0">
                <a:latin typeface="+mn-lt"/>
                <a:cs typeface="Calibri" panose="020F0502020204030204" pitchFamily="34" charset="0"/>
              </a:rPr>
              <a:t> </a:t>
            </a:r>
            <a:r>
              <a:rPr lang="fr-FR" sz="2600" dirty="0" err="1">
                <a:latin typeface="+mn-lt"/>
                <a:cs typeface="Calibri" panose="020F0502020204030204" pitchFamily="34" charset="0"/>
              </a:rPr>
              <a:t>additionnal</a:t>
            </a:r>
            <a:r>
              <a:rPr lang="fr-FR" sz="2600" dirty="0">
                <a:latin typeface="+mn-lt"/>
                <a:cs typeface="Calibri" panose="020F0502020204030204" pitchFamily="34" charset="0"/>
              </a:rPr>
              <a:t> </a:t>
            </a:r>
            <a:r>
              <a:rPr lang="fr-FR" sz="2600" dirty="0" err="1">
                <a:latin typeface="+mn-lt"/>
                <a:cs typeface="Calibri" panose="020F0502020204030204" pitchFamily="34" charset="0"/>
              </a:rPr>
              <a:t>increment</a:t>
            </a:r>
            <a:r>
              <a:rPr lang="fr-FR" sz="2600" dirty="0">
                <a:latin typeface="+mn-lt"/>
                <a:cs typeface="Calibri" panose="020F0502020204030204" pitchFamily="34" charset="0"/>
              </a:rPr>
              <a:t> of global </a:t>
            </a:r>
            <a:r>
              <a:rPr lang="fr-FR" sz="2600" dirty="0" err="1">
                <a:latin typeface="+mn-lt"/>
                <a:cs typeface="Calibri" panose="020F0502020204030204" pitchFamily="34" charset="0"/>
              </a:rPr>
              <a:t>warming</a:t>
            </a:r>
            <a:endParaRPr lang="fr-FR" sz="2600" dirty="0">
              <a:latin typeface="+mn-lt"/>
              <a:cs typeface="Calibri" panose="020F0502020204030204" pitchFamily="34" charset="0"/>
            </a:endParaRPr>
          </a:p>
          <a:p>
            <a:pPr>
              <a:lnSpc>
                <a:spcPct val="150000"/>
              </a:lnSpc>
            </a:pPr>
            <a:endParaRPr lang="en-US" sz="2600" dirty="0">
              <a:latin typeface="+mn-lt"/>
              <a:cs typeface="Calibri" panose="020F0502020204030204" pitchFamily="34" charset="0"/>
            </a:endParaRPr>
          </a:p>
          <a:p>
            <a:pPr>
              <a:lnSpc>
                <a:spcPct val="150000"/>
              </a:lnSpc>
            </a:pPr>
            <a:br>
              <a:rPr lang="en-US" sz="2600" dirty="0">
                <a:latin typeface="+mn-lt"/>
                <a:cs typeface="Calibri" panose="020F0502020204030204" pitchFamily="34" charset="0"/>
              </a:rPr>
            </a:br>
            <a:endParaRPr lang="en-US" sz="2600" dirty="0">
              <a:latin typeface="+mn-lt"/>
              <a:cs typeface="Calibri" panose="020F0502020204030204" pitchFamily="34" charset="0"/>
            </a:endParaRPr>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4"/>
          <a:stretch>
            <a:fillRect/>
          </a:stretch>
        </p:blipFill>
        <p:spPr>
          <a:xfrm>
            <a:off x="5547928" y="4480634"/>
            <a:ext cx="3481520" cy="590772"/>
          </a:xfrm>
          <a:prstGeom prst="rect">
            <a:avLst/>
          </a:prstGeom>
          <a:effectLst/>
        </p:spPr>
      </p:pic>
      <p:sp>
        <p:nvSpPr>
          <p:cNvPr id="8" name="Subtitle 1">
            <a:extLst>
              <a:ext uri="{FF2B5EF4-FFF2-40B4-BE49-F238E27FC236}">
                <a16:creationId xmlns:a16="http://schemas.microsoft.com/office/drawing/2014/main" id="{32DA63CD-9382-B24A-BB27-A4437681C97F}"/>
              </a:ext>
            </a:extLst>
          </p:cNvPr>
          <p:cNvSpPr txBox="1">
            <a:spLocks/>
          </p:cNvSpPr>
          <p:nvPr/>
        </p:nvSpPr>
        <p:spPr>
          <a:xfrm>
            <a:off x="2053802" y="3943606"/>
            <a:ext cx="1623004" cy="188197"/>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Andy Mahoney | NSIDC]</a:t>
            </a:r>
          </a:p>
        </p:txBody>
      </p:sp>
    </p:spTree>
    <p:extLst>
      <p:ext uri="{BB962C8B-B14F-4D97-AF65-F5344CB8AC3E}">
        <p14:creationId xmlns:p14="http://schemas.microsoft.com/office/powerpoint/2010/main" val="303623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0A37678A-DC89-4041-B9B8-1D93E1D2D78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1338088" y="602358"/>
            <a:ext cx="7633553" cy="4428705"/>
          </a:xfrm>
        </p:spPr>
      </p:pic>
      <p:pic>
        <p:nvPicPr>
          <p:cNvPr id="2050" name="Picture 2" descr="RÃ©sultat de recherche d'images pour &quot;scientific paper&quot;">
            <a:extLst>
              <a:ext uri="{FF2B5EF4-FFF2-40B4-BE49-F238E27FC236}">
                <a16:creationId xmlns:a16="http://schemas.microsoft.com/office/drawing/2014/main" id="{771E7ADB-53AA-2542-89DA-01962DD86B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41723"/>
            <a:ext cx="878115" cy="12678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Ã©sultat de recherche d'images pour &quot;scientific paper&quot;">
            <a:extLst>
              <a:ext uri="{FF2B5EF4-FFF2-40B4-BE49-F238E27FC236}">
                <a16:creationId xmlns:a16="http://schemas.microsoft.com/office/drawing/2014/main" id="{676037F4-76EE-724F-A461-A577C7CF54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359" y="998923"/>
            <a:ext cx="878115" cy="12678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Ã©sultat de recherche d'images pour &quot;scientific paper&quot;">
            <a:extLst>
              <a:ext uri="{FF2B5EF4-FFF2-40B4-BE49-F238E27FC236}">
                <a16:creationId xmlns:a16="http://schemas.microsoft.com/office/drawing/2014/main" id="{23ACA7B9-7BCF-ED47-AF0A-EED8C9EB70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3703" y="1548844"/>
            <a:ext cx="878115" cy="126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4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63"/>
          <p:cNvPicPr preferRelativeResize="0"/>
          <p:nvPr/>
        </p:nvPicPr>
        <p:blipFill rotWithShape="1">
          <a:blip r:embed="rId3">
            <a:alphaModFix/>
          </a:blip>
          <a:srcRect/>
          <a:stretch/>
        </p:blipFill>
        <p:spPr>
          <a:xfrm>
            <a:off x="134763" y="2140456"/>
            <a:ext cx="8870560" cy="2728724"/>
          </a:xfrm>
          <a:prstGeom prst="rect">
            <a:avLst/>
          </a:prstGeom>
          <a:noFill/>
          <a:ln>
            <a:noFill/>
          </a:ln>
        </p:spPr>
      </p:pic>
      <p:sp>
        <p:nvSpPr>
          <p:cNvPr id="919" name="Google Shape;919;p63"/>
          <p:cNvSpPr txBox="1"/>
          <p:nvPr/>
        </p:nvSpPr>
        <p:spPr>
          <a:xfrm>
            <a:off x="4225350" y="2011680"/>
            <a:ext cx="1112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2°C</a:t>
            </a:r>
            <a:endParaRPr sz="1800">
              <a:solidFill>
                <a:schemeClr val="dk1"/>
              </a:solidFill>
              <a:latin typeface="Arial"/>
              <a:ea typeface="Arial"/>
              <a:cs typeface="Arial"/>
              <a:sym typeface="Arial"/>
            </a:endParaRPr>
          </a:p>
        </p:txBody>
      </p:sp>
      <p:sp>
        <p:nvSpPr>
          <p:cNvPr id="920" name="Google Shape;920;p63"/>
          <p:cNvSpPr txBox="1"/>
          <p:nvPr/>
        </p:nvSpPr>
        <p:spPr>
          <a:xfrm>
            <a:off x="7056067" y="2011680"/>
            <a:ext cx="1112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4°C</a:t>
            </a:r>
            <a:endParaRPr sz="1800">
              <a:solidFill>
                <a:schemeClr val="dk1"/>
              </a:solidFill>
              <a:latin typeface="Arial"/>
              <a:ea typeface="Arial"/>
              <a:cs typeface="Arial"/>
              <a:sym typeface="Arial"/>
            </a:endParaRPr>
          </a:p>
        </p:txBody>
      </p:sp>
      <p:sp>
        <p:nvSpPr>
          <p:cNvPr id="921" name="Google Shape;921;p63"/>
          <p:cNvSpPr txBox="1"/>
          <p:nvPr/>
        </p:nvSpPr>
        <p:spPr>
          <a:xfrm>
            <a:off x="1133333" y="2011680"/>
            <a:ext cx="1373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1.5°C</a:t>
            </a:r>
            <a:endParaRPr sz="1800">
              <a:solidFill>
                <a:schemeClr val="dk1"/>
              </a:solidFill>
              <a:latin typeface="Arial"/>
              <a:ea typeface="Arial"/>
              <a:cs typeface="Arial"/>
              <a:sym typeface="Arial"/>
            </a:endParaRPr>
          </a:p>
        </p:txBody>
      </p:sp>
      <p:sp>
        <p:nvSpPr>
          <p:cNvPr id="925" name="Google Shape;925;p63"/>
          <p:cNvSpPr txBox="1"/>
          <p:nvPr/>
        </p:nvSpPr>
        <p:spPr>
          <a:xfrm>
            <a:off x="5588023" y="4703496"/>
            <a:ext cx="34173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dirty="0">
                <a:solidFill>
                  <a:srgbClr val="7F7F7F"/>
                </a:solidFill>
              </a:rPr>
              <a:t>Figure SPM.5</a:t>
            </a:r>
            <a:endParaRPr sz="1200" i="1" dirty="0">
              <a:solidFill>
                <a:srgbClr val="7F7F7F"/>
              </a:solidFill>
            </a:endParaRPr>
          </a:p>
        </p:txBody>
      </p:sp>
      <p:sp>
        <p:nvSpPr>
          <p:cNvPr id="4" name="Rectangle 3">
            <a:extLst>
              <a:ext uri="{FF2B5EF4-FFF2-40B4-BE49-F238E27FC236}">
                <a16:creationId xmlns:a16="http://schemas.microsoft.com/office/drawing/2014/main" id="{9F01919B-EC7E-264A-AEC6-4949D110A05C}"/>
              </a:ext>
            </a:extLst>
          </p:cNvPr>
          <p:cNvSpPr/>
          <p:nvPr/>
        </p:nvSpPr>
        <p:spPr>
          <a:xfrm>
            <a:off x="341100" y="563486"/>
            <a:ext cx="8288550" cy="646331"/>
          </a:xfrm>
          <a:prstGeom prst="rect">
            <a:avLst/>
          </a:prstGeom>
        </p:spPr>
        <p:txBody>
          <a:bodyPr wrap="square">
            <a:spAutoFit/>
          </a:bodyPr>
          <a:lstStyle/>
          <a:p>
            <a:r>
              <a:rPr lang="en-IE" sz="1800" dirty="0">
                <a:solidFill>
                  <a:schemeClr val="tx1"/>
                </a:solidFill>
              </a:rPr>
              <a:t>With every increment of global warming, changes get larger in regional mean temperature, precipitation and soil moisture</a:t>
            </a:r>
            <a:endParaRPr lang="en-US" sz="1800" dirty="0">
              <a:solidFill>
                <a:schemeClr val="tx1"/>
              </a:solidFill>
            </a:endParaRPr>
          </a:p>
        </p:txBody>
      </p:sp>
      <p:sp>
        <p:nvSpPr>
          <p:cNvPr id="5" name="Rectangle 4">
            <a:extLst>
              <a:ext uri="{FF2B5EF4-FFF2-40B4-BE49-F238E27FC236}">
                <a16:creationId xmlns:a16="http://schemas.microsoft.com/office/drawing/2014/main" id="{4CCA7F0B-5B53-FB40-82A3-EB6B698DB4EA}"/>
              </a:ext>
            </a:extLst>
          </p:cNvPr>
          <p:cNvSpPr/>
          <p:nvPr/>
        </p:nvSpPr>
        <p:spPr>
          <a:xfrm>
            <a:off x="1259632" y="1482338"/>
            <a:ext cx="6480720" cy="369332"/>
          </a:xfrm>
          <a:prstGeom prst="rect">
            <a:avLst/>
          </a:prstGeom>
        </p:spPr>
        <p:txBody>
          <a:bodyPr wrap="square">
            <a:spAutoFit/>
          </a:bodyPr>
          <a:lstStyle/>
          <a:p>
            <a:r>
              <a:rPr lang="en-IE" dirty="0">
                <a:solidFill>
                  <a:schemeClr val="tx1"/>
                </a:solidFill>
              </a:rPr>
              <a:t>Annual mean temperature change (°C) relative to 1850-1900</a:t>
            </a:r>
            <a:endParaRPr lang="en-US" dirty="0">
              <a:solidFill>
                <a:schemeClr val="tx1"/>
              </a:solidFill>
            </a:endParaRPr>
          </a:p>
        </p:txBody>
      </p:sp>
    </p:spTree>
    <p:extLst>
      <p:ext uri="{BB962C8B-B14F-4D97-AF65-F5344CB8AC3E}">
        <p14:creationId xmlns:p14="http://schemas.microsoft.com/office/powerpoint/2010/main" val="3247157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4" name="Picture 3">
            <a:extLst>
              <a:ext uri="{FF2B5EF4-FFF2-40B4-BE49-F238E27FC236}">
                <a16:creationId xmlns:a16="http://schemas.microsoft.com/office/drawing/2014/main" id="{246C65F9-E2E9-D843-B638-497389553F8A}"/>
              </a:ext>
            </a:extLst>
          </p:cNvPr>
          <p:cNvPicPr>
            <a:picLocks noChangeAspect="1"/>
          </p:cNvPicPr>
          <p:nvPr/>
        </p:nvPicPr>
        <p:blipFill>
          <a:blip r:embed="rId3"/>
          <a:stretch>
            <a:fillRect/>
          </a:stretch>
        </p:blipFill>
        <p:spPr>
          <a:xfrm>
            <a:off x="377788" y="3255685"/>
            <a:ext cx="8442375" cy="250864"/>
          </a:xfrm>
          <a:prstGeom prst="rect">
            <a:avLst/>
          </a:prstGeom>
        </p:spPr>
      </p:pic>
      <p:sp>
        <p:nvSpPr>
          <p:cNvPr id="931" name="Google Shape;931;gfb1b536d3d_3_404"/>
          <p:cNvSpPr/>
          <p:nvPr/>
        </p:nvSpPr>
        <p:spPr>
          <a:xfrm>
            <a:off x="4354363" y="1436996"/>
            <a:ext cx="1612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2°C</a:t>
            </a:r>
            <a:endParaRPr sz="1800">
              <a:solidFill>
                <a:schemeClr val="dk1"/>
              </a:solidFill>
              <a:latin typeface="Arial"/>
              <a:ea typeface="Arial"/>
              <a:cs typeface="Arial"/>
              <a:sym typeface="Arial"/>
            </a:endParaRPr>
          </a:p>
        </p:txBody>
      </p:sp>
      <p:sp>
        <p:nvSpPr>
          <p:cNvPr id="932" name="Google Shape;932;gfb1b536d3d_3_404"/>
          <p:cNvSpPr/>
          <p:nvPr/>
        </p:nvSpPr>
        <p:spPr>
          <a:xfrm>
            <a:off x="6963857" y="1410998"/>
            <a:ext cx="1424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4°C</a:t>
            </a:r>
            <a:endParaRPr sz="1800">
              <a:solidFill>
                <a:schemeClr val="dk1"/>
              </a:solidFill>
              <a:latin typeface="Arial"/>
              <a:ea typeface="Arial"/>
              <a:cs typeface="Arial"/>
              <a:sym typeface="Arial"/>
            </a:endParaRPr>
          </a:p>
        </p:txBody>
      </p:sp>
      <p:sp>
        <p:nvSpPr>
          <p:cNvPr id="933" name="Google Shape;933;gfb1b536d3d_3_404"/>
          <p:cNvSpPr/>
          <p:nvPr/>
        </p:nvSpPr>
        <p:spPr>
          <a:xfrm>
            <a:off x="395536" y="1436996"/>
            <a:ext cx="1612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1.5°C</a:t>
            </a:r>
            <a:endParaRPr sz="1800">
              <a:solidFill>
                <a:schemeClr val="dk1"/>
              </a:solidFill>
              <a:latin typeface="Arial"/>
              <a:ea typeface="Arial"/>
              <a:cs typeface="Arial"/>
              <a:sym typeface="Arial"/>
            </a:endParaRPr>
          </a:p>
        </p:txBody>
      </p:sp>
      <p:pic>
        <p:nvPicPr>
          <p:cNvPr id="934" name="Google Shape;934;gfb1b536d3d_3_40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77788" y="1759447"/>
            <a:ext cx="8442375" cy="1584175"/>
          </a:xfrm>
          <a:prstGeom prst="rect">
            <a:avLst/>
          </a:prstGeom>
          <a:noFill/>
          <a:ln>
            <a:noFill/>
          </a:ln>
        </p:spPr>
      </p:pic>
      <p:pic>
        <p:nvPicPr>
          <p:cNvPr id="935" name="Google Shape;935;gfb1b536d3d_3_404"/>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419872" y="3126984"/>
            <a:ext cx="3644783" cy="296324"/>
          </a:xfrm>
          <a:prstGeom prst="rect">
            <a:avLst/>
          </a:prstGeom>
          <a:noFill/>
          <a:ln>
            <a:noFill/>
          </a:ln>
        </p:spPr>
      </p:pic>
      <p:sp>
        <p:nvSpPr>
          <p:cNvPr id="936" name="Google Shape;936;gfb1b536d3d_3_404"/>
          <p:cNvSpPr txBox="1"/>
          <p:nvPr/>
        </p:nvSpPr>
        <p:spPr>
          <a:xfrm>
            <a:off x="5652120" y="3110830"/>
            <a:ext cx="5679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wetter</a:t>
            </a:r>
            <a:endParaRPr sz="1100" i="1">
              <a:solidFill>
                <a:srgbClr val="A5A5A5"/>
              </a:solidFill>
              <a:latin typeface="Arial"/>
              <a:ea typeface="Arial"/>
              <a:cs typeface="Arial"/>
              <a:sym typeface="Arial"/>
            </a:endParaRPr>
          </a:p>
        </p:txBody>
      </p:sp>
      <p:sp>
        <p:nvSpPr>
          <p:cNvPr id="937" name="Google Shape;937;gfb1b536d3d_3_404"/>
          <p:cNvSpPr txBox="1"/>
          <p:nvPr/>
        </p:nvSpPr>
        <p:spPr>
          <a:xfrm>
            <a:off x="3059832" y="3127598"/>
            <a:ext cx="466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drier</a:t>
            </a:r>
            <a:endParaRPr sz="1100" i="1">
              <a:solidFill>
                <a:srgbClr val="A5A5A5"/>
              </a:solidFill>
              <a:latin typeface="Arial"/>
              <a:ea typeface="Arial"/>
              <a:cs typeface="Arial"/>
              <a:sym typeface="Arial"/>
            </a:endParaRPr>
          </a:p>
        </p:txBody>
      </p:sp>
      <p:sp>
        <p:nvSpPr>
          <p:cNvPr id="938" name="Google Shape;938;gfb1b536d3d_3_404"/>
          <p:cNvSpPr txBox="1"/>
          <p:nvPr/>
        </p:nvSpPr>
        <p:spPr>
          <a:xfrm>
            <a:off x="1478215" y="1194347"/>
            <a:ext cx="691034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tx1"/>
                </a:solidFill>
                <a:latin typeface="Arial"/>
                <a:ea typeface="Arial"/>
                <a:cs typeface="Arial"/>
                <a:sym typeface="Arial"/>
              </a:rPr>
              <a:t>Change in annual precipitation (%) relative to 1850-1900</a:t>
            </a:r>
            <a:endParaRPr sz="1400" dirty="0">
              <a:solidFill>
                <a:schemeClr val="tx1"/>
              </a:solidFill>
            </a:endParaRPr>
          </a:p>
        </p:txBody>
      </p:sp>
      <p:sp>
        <p:nvSpPr>
          <p:cNvPr id="939" name="Google Shape;939;gfb1b536d3d_3_404"/>
          <p:cNvSpPr txBox="1"/>
          <p:nvPr/>
        </p:nvSpPr>
        <p:spPr>
          <a:xfrm>
            <a:off x="5652120" y="4787230"/>
            <a:ext cx="5679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wetter</a:t>
            </a:r>
            <a:endParaRPr sz="1100" i="1">
              <a:solidFill>
                <a:srgbClr val="A5A5A5"/>
              </a:solidFill>
              <a:latin typeface="Arial"/>
              <a:ea typeface="Arial"/>
              <a:cs typeface="Arial"/>
              <a:sym typeface="Arial"/>
            </a:endParaRPr>
          </a:p>
        </p:txBody>
      </p:sp>
      <p:sp>
        <p:nvSpPr>
          <p:cNvPr id="940" name="Google Shape;940;gfb1b536d3d_3_404"/>
          <p:cNvSpPr txBox="1"/>
          <p:nvPr/>
        </p:nvSpPr>
        <p:spPr>
          <a:xfrm>
            <a:off x="3059832" y="4803998"/>
            <a:ext cx="466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drier</a:t>
            </a:r>
            <a:endParaRPr sz="1100" i="1">
              <a:solidFill>
                <a:srgbClr val="A5A5A5"/>
              </a:solidFill>
              <a:latin typeface="Arial"/>
              <a:ea typeface="Arial"/>
              <a:cs typeface="Arial"/>
              <a:sym typeface="Arial"/>
            </a:endParaRPr>
          </a:p>
        </p:txBody>
      </p:sp>
      <p:pic>
        <p:nvPicPr>
          <p:cNvPr id="941" name="Google Shape;941;gfb1b536d3d_3_404"/>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395536" y="3457114"/>
            <a:ext cx="8424627" cy="1660910"/>
          </a:xfrm>
          <a:prstGeom prst="rect">
            <a:avLst/>
          </a:prstGeom>
          <a:noFill/>
          <a:ln>
            <a:noFill/>
          </a:ln>
        </p:spPr>
      </p:pic>
      <p:pic>
        <p:nvPicPr>
          <p:cNvPr id="942" name="Google Shape;942;gfb1b536d3d_3_404"/>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3526626" y="4876006"/>
            <a:ext cx="2258034" cy="242018"/>
          </a:xfrm>
          <a:prstGeom prst="rect">
            <a:avLst/>
          </a:prstGeom>
          <a:noFill/>
          <a:ln>
            <a:noFill/>
          </a:ln>
        </p:spPr>
      </p:pic>
      <p:sp>
        <p:nvSpPr>
          <p:cNvPr id="943" name="Google Shape;943;gfb1b536d3d_3_404"/>
          <p:cNvSpPr txBox="1"/>
          <p:nvPr/>
        </p:nvSpPr>
        <p:spPr>
          <a:xfrm>
            <a:off x="617751" y="3147814"/>
            <a:ext cx="471050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tx1"/>
                </a:solidFill>
                <a:latin typeface="Arial"/>
                <a:ea typeface="Arial"/>
                <a:cs typeface="Arial"/>
                <a:sym typeface="Arial"/>
              </a:rPr>
              <a:t>Change in soil moisture (</a:t>
            </a:r>
            <a:r>
              <a:rPr lang="en-US" sz="1400" dirty="0" err="1">
                <a:solidFill>
                  <a:schemeClr val="tx1"/>
                </a:solidFill>
                <a:latin typeface="Arial"/>
                <a:ea typeface="Arial"/>
                <a:cs typeface="Arial"/>
                <a:sym typeface="Arial"/>
              </a:rPr>
              <a:t>sd</a:t>
            </a:r>
            <a:r>
              <a:rPr lang="en-US" sz="1400" dirty="0">
                <a:solidFill>
                  <a:schemeClr val="tx1"/>
                </a:solidFill>
                <a:latin typeface="Arial"/>
                <a:ea typeface="Arial"/>
                <a:cs typeface="Arial"/>
                <a:sym typeface="Arial"/>
              </a:rPr>
              <a:t>)</a:t>
            </a:r>
            <a:endParaRPr sz="1400" dirty="0">
              <a:solidFill>
                <a:schemeClr val="tx1"/>
              </a:solidFill>
            </a:endParaRPr>
          </a:p>
        </p:txBody>
      </p:sp>
      <p:sp>
        <p:nvSpPr>
          <p:cNvPr id="944" name="Google Shape;944;gfb1b536d3d_3_404"/>
          <p:cNvSpPr txBox="1"/>
          <p:nvPr/>
        </p:nvSpPr>
        <p:spPr>
          <a:xfrm>
            <a:off x="5659381" y="4797731"/>
            <a:ext cx="5679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wetter</a:t>
            </a:r>
            <a:endParaRPr sz="1100" i="1">
              <a:solidFill>
                <a:srgbClr val="A5A5A5"/>
              </a:solidFill>
              <a:latin typeface="Arial"/>
              <a:ea typeface="Arial"/>
              <a:cs typeface="Arial"/>
              <a:sym typeface="Arial"/>
            </a:endParaRPr>
          </a:p>
        </p:txBody>
      </p:sp>
      <p:sp>
        <p:nvSpPr>
          <p:cNvPr id="945" name="Google Shape;945;gfb1b536d3d_3_404"/>
          <p:cNvSpPr txBox="1"/>
          <p:nvPr/>
        </p:nvSpPr>
        <p:spPr>
          <a:xfrm>
            <a:off x="3140120" y="4821049"/>
            <a:ext cx="466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A5A5A5"/>
                </a:solidFill>
                <a:latin typeface="Arial"/>
                <a:ea typeface="Arial"/>
                <a:cs typeface="Arial"/>
                <a:sym typeface="Arial"/>
              </a:rPr>
              <a:t>drier</a:t>
            </a:r>
            <a:endParaRPr sz="1100" i="1">
              <a:solidFill>
                <a:srgbClr val="A5A5A5"/>
              </a:solidFill>
              <a:latin typeface="Arial"/>
              <a:ea typeface="Arial"/>
              <a:cs typeface="Arial"/>
              <a:sym typeface="Arial"/>
            </a:endParaRPr>
          </a:p>
        </p:txBody>
      </p:sp>
      <p:sp>
        <p:nvSpPr>
          <p:cNvPr id="948" name="Google Shape;948;gfb1b536d3d_3_404"/>
          <p:cNvSpPr txBox="1"/>
          <p:nvPr/>
        </p:nvSpPr>
        <p:spPr>
          <a:xfrm>
            <a:off x="5445477" y="4794724"/>
            <a:ext cx="34173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i="1" dirty="0">
                <a:solidFill>
                  <a:srgbClr val="7F7F7F"/>
                </a:solidFill>
              </a:rPr>
              <a:t>Figure SPM.5</a:t>
            </a:r>
            <a:endParaRPr sz="1200" i="1" dirty="0">
              <a:solidFill>
                <a:srgbClr val="7F7F7F"/>
              </a:solidFill>
            </a:endParaRPr>
          </a:p>
        </p:txBody>
      </p:sp>
      <p:sp>
        <p:nvSpPr>
          <p:cNvPr id="22" name="Rectangle 21">
            <a:extLst>
              <a:ext uri="{FF2B5EF4-FFF2-40B4-BE49-F238E27FC236}">
                <a16:creationId xmlns:a16="http://schemas.microsoft.com/office/drawing/2014/main" id="{26C3FBCF-B611-4342-9B81-802D14481CA6}"/>
              </a:ext>
            </a:extLst>
          </p:cNvPr>
          <p:cNvSpPr/>
          <p:nvPr/>
        </p:nvSpPr>
        <p:spPr>
          <a:xfrm>
            <a:off x="341100" y="563486"/>
            <a:ext cx="8288550" cy="646331"/>
          </a:xfrm>
          <a:prstGeom prst="rect">
            <a:avLst/>
          </a:prstGeom>
        </p:spPr>
        <p:txBody>
          <a:bodyPr wrap="square">
            <a:spAutoFit/>
          </a:bodyPr>
          <a:lstStyle/>
          <a:p>
            <a:r>
              <a:rPr lang="en-IE" sz="1800" dirty="0">
                <a:solidFill>
                  <a:schemeClr val="tx1"/>
                </a:solidFill>
              </a:rPr>
              <a:t>With every increment of global warming, changes get larger in regional mean temperature, precipitation and soil moisture</a:t>
            </a:r>
            <a:endParaRPr lang="en-US" sz="1800" dirty="0">
              <a:solidFill>
                <a:schemeClr val="tx1"/>
              </a:solidFill>
            </a:endParaRPr>
          </a:p>
        </p:txBody>
      </p:sp>
    </p:spTree>
    <p:extLst>
      <p:ext uri="{BB962C8B-B14F-4D97-AF65-F5344CB8AC3E}">
        <p14:creationId xmlns:p14="http://schemas.microsoft.com/office/powerpoint/2010/main" val="4143043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902" y="1103571"/>
            <a:ext cx="3325894" cy="3274908"/>
          </a:xfrm>
          <a:prstGeom prst="rect">
            <a:avLst/>
          </a:prstGeom>
        </p:spPr>
      </p:pic>
      <p:grpSp>
        <p:nvGrpSpPr>
          <p:cNvPr id="21" name="Group 20"/>
          <p:cNvGrpSpPr/>
          <p:nvPr/>
        </p:nvGrpSpPr>
        <p:grpSpPr>
          <a:xfrm>
            <a:off x="5416957" y="938113"/>
            <a:ext cx="1420912" cy="369332"/>
            <a:chOff x="1504670" y="1361846"/>
            <a:chExt cx="1420912" cy="369332"/>
          </a:xfrm>
        </p:grpSpPr>
        <p:sp>
          <p:nvSpPr>
            <p:cNvPr id="22" name="Rounded Rectangle 21"/>
            <p:cNvSpPr/>
            <p:nvPr/>
          </p:nvSpPr>
          <p:spPr>
            <a:xfrm>
              <a:off x="1523041" y="1402915"/>
              <a:ext cx="1384170" cy="296803"/>
            </a:xfrm>
            <a:prstGeom prst="roundRect">
              <a:avLst/>
            </a:prstGeom>
            <a:solidFill>
              <a:schemeClr val="bg2"/>
            </a:solidFill>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p:cNvSpPr txBox="1"/>
            <p:nvPr/>
          </p:nvSpPr>
          <p:spPr>
            <a:xfrm>
              <a:off x="1504670" y="1361846"/>
              <a:ext cx="1420912" cy="369332"/>
            </a:xfrm>
            <a:prstGeom prst="rect">
              <a:avLst/>
            </a:prstGeom>
            <a:noFill/>
          </p:spPr>
          <p:txBody>
            <a:bodyPr wrap="square" rtlCol="0">
              <a:sp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Atmosphere</a:t>
              </a:r>
              <a:endParaRPr kumimoji="0" lang="fr-FR"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grpSp>
        <p:nvGrpSpPr>
          <p:cNvPr id="24" name="Group 23"/>
          <p:cNvGrpSpPr/>
          <p:nvPr/>
        </p:nvGrpSpPr>
        <p:grpSpPr>
          <a:xfrm>
            <a:off x="5263334" y="4199939"/>
            <a:ext cx="1743027" cy="369332"/>
            <a:chOff x="1504669" y="1361846"/>
            <a:chExt cx="1449715" cy="369332"/>
          </a:xfrm>
        </p:grpSpPr>
        <p:sp>
          <p:nvSpPr>
            <p:cNvPr id="25" name="Rounded Rectangle 24"/>
            <p:cNvSpPr/>
            <p:nvPr/>
          </p:nvSpPr>
          <p:spPr>
            <a:xfrm>
              <a:off x="1523041" y="1402915"/>
              <a:ext cx="1384170" cy="296803"/>
            </a:xfrm>
            <a:prstGeom prst="roundRect">
              <a:avLst/>
            </a:prstGeom>
            <a:solidFill>
              <a:schemeClr val="bg2"/>
            </a:solidFill>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p:cNvSpPr txBox="1"/>
            <p:nvPr/>
          </p:nvSpPr>
          <p:spPr>
            <a:xfrm>
              <a:off x="1504669" y="1361846"/>
              <a:ext cx="1449715" cy="369332"/>
            </a:xfrm>
            <a:prstGeom prst="rect">
              <a:avLst/>
            </a:prstGeom>
            <a:noFill/>
          </p:spPr>
          <p:txBody>
            <a:bodyPr wrap="square" rtlCol="0">
              <a:sp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Frozen regions</a:t>
              </a:r>
              <a:endParaRPr kumimoji="0" lang="fr-FR"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grpSp>
        <p:nvGrpSpPr>
          <p:cNvPr id="27" name="Group 26"/>
          <p:cNvGrpSpPr/>
          <p:nvPr/>
        </p:nvGrpSpPr>
        <p:grpSpPr>
          <a:xfrm>
            <a:off x="4787287" y="1871353"/>
            <a:ext cx="732091" cy="369332"/>
            <a:chOff x="1504669" y="1361846"/>
            <a:chExt cx="1449715" cy="369332"/>
          </a:xfrm>
        </p:grpSpPr>
        <p:sp>
          <p:nvSpPr>
            <p:cNvPr id="28" name="Rounded Rectangle 27"/>
            <p:cNvSpPr/>
            <p:nvPr/>
          </p:nvSpPr>
          <p:spPr>
            <a:xfrm>
              <a:off x="1523041" y="1402915"/>
              <a:ext cx="1384170" cy="296803"/>
            </a:xfrm>
            <a:prstGeom prst="roundRect">
              <a:avLst/>
            </a:prstGeom>
            <a:solidFill>
              <a:schemeClr val="bg2"/>
            </a:solidFill>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p:cNvSpPr txBox="1"/>
            <p:nvPr/>
          </p:nvSpPr>
          <p:spPr>
            <a:xfrm>
              <a:off x="1504669" y="1361846"/>
              <a:ext cx="1449715" cy="369332"/>
            </a:xfrm>
            <a:prstGeom prst="rect">
              <a:avLst/>
            </a:prstGeom>
            <a:noFill/>
          </p:spPr>
          <p:txBody>
            <a:bodyPr wrap="square" rtlCol="0">
              <a:sp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Land</a:t>
              </a:r>
              <a:endParaRPr kumimoji="0" lang="fr-FR"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grpSp>
        <p:nvGrpSpPr>
          <p:cNvPr id="31" name="Group 30"/>
          <p:cNvGrpSpPr/>
          <p:nvPr/>
        </p:nvGrpSpPr>
        <p:grpSpPr>
          <a:xfrm>
            <a:off x="6702143" y="1912422"/>
            <a:ext cx="1067290" cy="369332"/>
            <a:chOff x="1504669" y="1361846"/>
            <a:chExt cx="1725477" cy="369332"/>
          </a:xfrm>
        </p:grpSpPr>
        <p:sp>
          <p:nvSpPr>
            <p:cNvPr id="32" name="Rounded Rectangle 31"/>
            <p:cNvSpPr/>
            <p:nvPr/>
          </p:nvSpPr>
          <p:spPr>
            <a:xfrm>
              <a:off x="1523041" y="1402915"/>
              <a:ext cx="1384170" cy="296803"/>
            </a:xfrm>
            <a:prstGeom prst="roundRect">
              <a:avLst/>
            </a:prstGeom>
            <a:solidFill>
              <a:schemeClr val="bg2"/>
            </a:solidFill>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p:cNvSpPr txBox="1"/>
            <p:nvPr/>
          </p:nvSpPr>
          <p:spPr>
            <a:xfrm>
              <a:off x="1504669" y="1361846"/>
              <a:ext cx="1725477" cy="369332"/>
            </a:xfrm>
            <a:prstGeom prst="rect">
              <a:avLst/>
            </a:prstGeom>
            <a:noFill/>
          </p:spPr>
          <p:txBody>
            <a:bodyPr wrap="square" rtlCol="0">
              <a:sp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Ocean</a:t>
              </a:r>
              <a:endParaRPr kumimoji="0" lang="fr-FR"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sp>
        <p:nvSpPr>
          <p:cNvPr id="37" name="Google Shape;953;p67">
            <a:extLst>
              <a:ext uri="{FF2B5EF4-FFF2-40B4-BE49-F238E27FC236}">
                <a16:creationId xmlns:a16="http://schemas.microsoft.com/office/drawing/2014/main" id="{99331E55-2902-554B-A4F9-24F6B8126DB7}"/>
              </a:ext>
            </a:extLst>
          </p:cNvPr>
          <p:cNvSpPr txBox="1"/>
          <p:nvPr/>
        </p:nvSpPr>
        <p:spPr>
          <a:xfrm>
            <a:off x="419313" y="1307445"/>
            <a:ext cx="3823998" cy="2308294"/>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US" sz="2000">
                <a:solidFill>
                  <a:schemeClr val="tx1"/>
                </a:solidFill>
              </a:rPr>
              <a:t>Continued global warming is projected to further intensify</a:t>
            </a:r>
            <a:endParaRPr sz="2000">
              <a:solidFill>
                <a:schemeClr val="tx1"/>
              </a:solidFill>
            </a:endParaRPr>
          </a:p>
          <a:p>
            <a:pPr marL="0" lvl="0" indent="0" rtl="0">
              <a:lnSpc>
                <a:spcPct val="115000"/>
              </a:lnSpc>
              <a:spcBef>
                <a:spcPts val="0"/>
              </a:spcBef>
              <a:spcAft>
                <a:spcPts val="0"/>
              </a:spcAft>
              <a:buNone/>
            </a:pPr>
            <a:r>
              <a:rPr lang="en-US" sz="2000">
                <a:solidFill>
                  <a:schemeClr val="tx1"/>
                </a:solidFill>
              </a:rPr>
              <a:t>the global water cycle, including its variability, global monsoon precipitation and the severity of wet and dry events</a:t>
            </a:r>
            <a:endParaRPr sz="2000">
              <a:solidFill>
                <a:schemeClr val="tx1"/>
              </a:solidFill>
            </a:endParaRPr>
          </a:p>
        </p:txBody>
      </p:sp>
      <p:pic>
        <p:nvPicPr>
          <p:cNvPr id="38" name="Picture 37">
            <a:extLst>
              <a:ext uri="{FF2B5EF4-FFF2-40B4-BE49-F238E27FC236}">
                <a16:creationId xmlns:a16="http://schemas.microsoft.com/office/drawing/2014/main" id="{B7A2A746-463A-7448-B874-7E6FAA427A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405" y="2365228"/>
            <a:ext cx="686883" cy="732931"/>
          </a:xfrm>
          <a:prstGeom prst="rect">
            <a:avLst/>
          </a:prstGeom>
        </p:spPr>
      </p:pic>
    </p:spTree>
    <p:extLst>
      <p:ext uri="{BB962C8B-B14F-4D97-AF65-F5344CB8AC3E}">
        <p14:creationId xmlns:p14="http://schemas.microsoft.com/office/powerpoint/2010/main" val="3535210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4" name="Picture Placeholder 9"/>
          <p:cNvPicPr>
            <a:picLocks noGrp="1" noChangeAspect="1"/>
          </p:cNvPicPr>
          <p:nvPr>
            <p:ph type="pic" idx="14"/>
          </p:nvPr>
        </p:nvPicPr>
        <p:blipFill>
          <a:blip r:embed="rId3"/>
          <a:stretch/>
        </p:blipFill>
        <p:spPr bwMode="auto">
          <a:xfrm>
            <a:off x="390068" y="1490378"/>
            <a:ext cx="3602183" cy="2401455"/>
          </a:xfrm>
          <a:prstGeom prst="rect">
            <a:avLst/>
          </a:prstGeom>
        </p:spPr>
      </p:pic>
      <p:sp>
        <p:nvSpPr>
          <p:cNvPr id="5" name="Title 2"/>
          <p:cNvSpPr>
            <a:spLocks noGrp="1"/>
          </p:cNvSpPr>
          <p:nvPr>
            <p:ph type="ctrTitle"/>
          </p:nvPr>
        </p:nvSpPr>
        <p:spPr bwMode="auto"/>
        <p:txBody>
          <a:bodyPr/>
          <a:lstStyle/>
          <a:p>
            <a:pPr>
              <a:defRPr/>
            </a:pPr>
            <a:r>
              <a:rPr lang="en-US" dirty="0"/>
              <a:t>Rainfall and monsoons</a:t>
            </a:r>
            <a:endParaRPr lang="fr-FR" dirty="0"/>
          </a:p>
        </p:txBody>
      </p:sp>
      <p:sp>
        <p:nvSpPr>
          <p:cNvPr id="6" name="Content Placeholder 3"/>
          <p:cNvSpPr>
            <a:spLocks noGrp="1"/>
          </p:cNvSpPr>
          <p:nvPr>
            <p:ph idx="11"/>
          </p:nvPr>
        </p:nvSpPr>
        <p:spPr bwMode="auto">
          <a:xfrm>
            <a:off x="356012" y="4056550"/>
            <a:ext cx="3495908" cy="827933"/>
          </a:xfrm>
        </p:spPr>
        <p:txBody>
          <a:bodyPr/>
          <a:lstStyle/>
          <a:p>
            <a:pPr>
              <a:defRPr/>
            </a:pPr>
            <a:r>
              <a:rPr lang="fr-FR" b="1" dirty="0" err="1"/>
              <a:t>Annual</a:t>
            </a:r>
            <a:r>
              <a:rPr lang="fr-FR" b="1" dirty="0"/>
              <a:t> </a:t>
            </a:r>
            <a:r>
              <a:rPr lang="fr-FR" b="1" dirty="0" err="1"/>
              <a:t>rainfall</a:t>
            </a:r>
            <a:r>
              <a:rPr lang="fr-FR" b="1" dirty="0"/>
              <a:t> on land</a:t>
            </a:r>
            <a:endParaRPr dirty="0"/>
          </a:p>
          <a:p>
            <a:pPr>
              <a:defRPr/>
            </a:pPr>
            <a:r>
              <a:rPr lang="en-US" dirty="0"/>
              <a:t>Increasing</a:t>
            </a:r>
            <a:endParaRPr lang="fr-FR" dirty="0"/>
          </a:p>
        </p:txBody>
      </p:sp>
      <p:pic>
        <p:nvPicPr>
          <p:cNvPr id="7" name="Picture Placeholder 11"/>
          <p:cNvPicPr>
            <a:picLocks noGrp="1" noChangeAspect="1"/>
          </p:cNvPicPr>
          <p:nvPr>
            <p:ph type="pic" idx="15"/>
          </p:nvPr>
        </p:nvPicPr>
        <p:blipFill>
          <a:blip r:embed="rId4"/>
          <a:stretch/>
        </p:blipFill>
        <p:spPr bwMode="auto">
          <a:xfrm>
            <a:off x="4496585" y="1490377"/>
            <a:ext cx="3602183" cy="2401455"/>
          </a:xfrm>
          <a:prstGeom prst="rect">
            <a:avLst/>
          </a:prstGeom>
        </p:spPr>
      </p:pic>
      <p:sp>
        <p:nvSpPr>
          <p:cNvPr id="8" name="Content Placeholder 5"/>
          <p:cNvSpPr>
            <a:spLocks noGrp="1"/>
          </p:cNvSpPr>
          <p:nvPr>
            <p:ph idx="16"/>
          </p:nvPr>
        </p:nvSpPr>
        <p:spPr bwMode="auto">
          <a:xfrm>
            <a:off x="4572000" y="4042999"/>
            <a:ext cx="3226249" cy="1062111"/>
          </a:xfrm>
        </p:spPr>
        <p:txBody>
          <a:bodyPr/>
          <a:lstStyle/>
          <a:p>
            <a:pPr>
              <a:defRPr/>
            </a:pPr>
            <a:r>
              <a:rPr lang="fr-FR" b="1" dirty="0" err="1"/>
              <a:t>Monsoons</a:t>
            </a:r>
            <a:endParaRPr dirty="0"/>
          </a:p>
          <a:p>
            <a:pPr>
              <a:defRPr/>
            </a:pPr>
            <a:r>
              <a:rPr lang="en-US" dirty="0"/>
              <a:t>Changing in complex ways</a:t>
            </a:r>
            <a:endParaRPr lang="fr-FR" dirty="0"/>
          </a:p>
        </p:txBody>
      </p:sp>
      <p:sp>
        <p:nvSpPr>
          <p:cNvPr id="9" name="Rectangle 12"/>
          <p:cNvSpPr/>
          <p:nvPr/>
        </p:nvSpPr>
        <p:spPr bwMode="auto">
          <a:xfrm>
            <a:off x="-6356" y="4884483"/>
            <a:ext cx="9005882" cy="230832"/>
          </a:xfrm>
          <a:prstGeom prst="rect">
            <a:avLst/>
          </a:prstGeom>
        </p:spPr>
        <p:txBody>
          <a:bodyPr wrap="square">
            <a:spAutoFit/>
          </a:bodyPr>
          <a:lstStyle/>
          <a:p>
            <a:pPr>
              <a:defRPr/>
            </a:pPr>
            <a:r>
              <a:rPr lang="en-US" sz="900">
                <a:solidFill>
                  <a:schemeClr val="bg2">
                    <a:lumMod val="65000"/>
                  </a:schemeClr>
                </a:solidFill>
              </a:rPr>
              <a:t>Photos: Left: Arek Socha, Pixabay: Right: James Martin Phelps </a:t>
            </a:r>
            <a:endParaRPr lang="fr-FR" sz="900">
              <a:solidFill>
                <a:schemeClr val="bg2">
                  <a:lumMod val="65000"/>
                </a:schemeClr>
              </a:solidFill>
            </a:endParaRPr>
          </a:p>
        </p:txBody>
      </p:sp>
    </p:spTree>
    <p:extLst>
      <p:ext uri="{BB962C8B-B14F-4D97-AF65-F5344CB8AC3E}">
        <p14:creationId xmlns:p14="http://schemas.microsoft.com/office/powerpoint/2010/main" val="1699416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4E03CA-AD1D-5646-AA8A-272F8B3B101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90308" y="1326170"/>
            <a:ext cx="3514333" cy="3669335"/>
          </a:xfrm>
          <a:prstGeom prst="rect">
            <a:avLst/>
          </a:prstGeom>
        </p:spPr>
      </p:pic>
      <p:sp>
        <p:nvSpPr>
          <p:cNvPr id="7" name="ZoneTexte 6">
            <a:extLst>
              <a:ext uri="{FF2B5EF4-FFF2-40B4-BE49-F238E27FC236}">
                <a16:creationId xmlns:a16="http://schemas.microsoft.com/office/drawing/2014/main" id="{026870B5-2FC0-6C41-8568-8121FD988650}"/>
              </a:ext>
            </a:extLst>
          </p:cNvPr>
          <p:cNvSpPr txBox="1"/>
          <p:nvPr/>
        </p:nvSpPr>
        <p:spPr>
          <a:xfrm>
            <a:off x="715804" y="2033659"/>
            <a:ext cx="3034393" cy="646331"/>
          </a:xfrm>
          <a:prstGeom prst="rect">
            <a:avLst/>
          </a:prstGeom>
          <a:noFill/>
        </p:spPr>
        <p:txBody>
          <a:bodyPr wrap="square" rtlCol="0">
            <a:spAutoFit/>
          </a:bodyPr>
          <a:lstStyle/>
          <a:p>
            <a:r>
              <a:rPr lang="fr-FR" dirty="0">
                <a:solidFill>
                  <a:srgbClr val="C00000"/>
                </a:solidFill>
              </a:rPr>
              <a:t>Hot </a:t>
            </a:r>
            <a:r>
              <a:rPr lang="fr-FR" dirty="0" err="1">
                <a:solidFill>
                  <a:srgbClr val="C00000"/>
                </a:solidFill>
              </a:rPr>
              <a:t>temperature</a:t>
            </a:r>
            <a:r>
              <a:rPr lang="fr-FR" dirty="0">
                <a:solidFill>
                  <a:srgbClr val="C00000"/>
                </a:solidFill>
              </a:rPr>
              <a:t> </a:t>
            </a:r>
            <a:br>
              <a:rPr lang="fr-FR" dirty="0">
                <a:solidFill>
                  <a:srgbClr val="C00000"/>
                </a:solidFill>
              </a:rPr>
            </a:br>
            <a:r>
              <a:rPr lang="fr-FR" dirty="0" err="1">
                <a:solidFill>
                  <a:srgbClr val="C00000"/>
                </a:solidFill>
              </a:rPr>
              <a:t>extremes</a:t>
            </a:r>
            <a:r>
              <a:rPr lang="fr-FR" dirty="0">
                <a:solidFill>
                  <a:srgbClr val="C00000"/>
                </a:solidFill>
              </a:rPr>
              <a:t> over land</a:t>
            </a:r>
          </a:p>
        </p:txBody>
      </p:sp>
      <p:sp>
        <p:nvSpPr>
          <p:cNvPr id="8" name="Rectangle 7">
            <a:extLst>
              <a:ext uri="{FF2B5EF4-FFF2-40B4-BE49-F238E27FC236}">
                <a16:creationId xmlns:a16="http://schemas.microsoft.com/office/drawing/2014/main" id="{588EC441-4D04-CC47-8251-BDD6E6654673}"/>
              </a:ext>
            </a:extLst>
          </p:cNvPr>
          <p:cNvSpPr/>
          <p:nvPr/>
        </p:nvSpPr>
        <p:spPr>
          <a:xfrm>
            <a:off x="115455" y="608200"/>
            <a:ext cx="8539017" cy="646331"/>
          </a:xfrm>
          <a:prstGeom prst="rect">
            <a:avLst/>
          </a:prstGeom>
        </p:spPr>
        <p:txBody>
          <a:bodyPr wrap="square">
            <a:spAutoFit/>
          </a:bodyPr>
          <a:lstStyle/>
          <a:p>
            <a:r>
              <a:rPr lang="fr-FR" b="1" dirty="0" err="1"/>
              <a:t>Projected</a:t>
            </a:r>
            <a:r>
              <a:rPr lang="fr-FR" b="1" dirty="0"/>
              <a:t> changes in </a:t>
            </a:r>
            <a:r>
              <a:rPr lang="fr-FR" b="1" dirty="0" err="1"/>
              <a:t>extremes</a:t>
            </a:r>
            <a:r>
              <a:rPr lang="fr-FR" b="1" dirty="0"/>
              <a:t> are </a:t>
            </a:r>
            <a:r>
              <a:rPr lang="fr-FR" b="1" dirty="0" err="1"/>
              <a:t>larger</a:t>
            </a:r>
            <a:r>
              <a:rPr lang="fr-FR" b="1" dirty="0"/>
              <a:t> in </a:t>
            </a:r>
            <a:r>
              <a:rPr lang="fr-FR" b="1" dirty="0" err="1"/>
              <a:t>frequency</a:t>
            </a:r>
            <a:r>
              <a:rPr lang="fr-FR" b="1" dirty="0"/>
              <a:t> and </a:t>
            </a:r>
            <a:r>
              <a:rPr lang="fr-FR" b="1" dirty="0" err="1"/>
              <a:t>intensity</a:t>
            </a:r>
            <a:r>
              <a:rPr lang="fr-FR" b="1" dirty="0"/>
              <a:t> </a:t>
            </a:r>
            <a:r>
              <a:rPr lang="fr-FR" b="1" dirty="0" err="1"/>
              <a:t>with</a:t>
            </a:r>
            <a:r>
              <a:rPr lang="fr-FR" b="1" dirty="0"/>
              <a:t> </a:t>
            </a:r>
            <a:r>
              <a:rPr lang="fr-FR" b="1" dirty="0" err="1"/>
              <a:t>every</a:t>
            </a:r>
            <a:r>
              <a:rPr lang="fr-FR" b="1" dirty="0"/>
              <a:t> </a:t>
            </a:r>
            <a:r>
              <a:rPr lang="fr-FR" b="1" dirty="0" err="1"/>
              <a:t>additionnal</a:t>
            </a:r>
            <a:r>
              <a:rPr lang="fr-FR" b="1" dirty="0"/>
              <a:t> </a:t>
            </a:r>
            <a:r>
              <a:rPr lang="fr-FR" b="1" dirty="0" err="1"/>
              <a:t>increment</a:t>
            </a:r>
            <a:r>
              <a:rPr lang="fr-FR" b="1" dirty="0"/>
              <a:t> of global </a:t>
            </a:r>
            <a:r>
              <a:rPr lang="fr-FR" b="1" dirty="0" err="1"/>
              <a:t>warming</a:t>
            </a:r>
            <a:endParaRPr lang="fr-FR" b="1" dirty="0"/>
          </a:p>
        </p:txBody>
      </p:sp>
    </p:spTree>
    <p:extLst>
      <p:ext uri="{BB962C8B-B14F-4D97-AF65-F5344CB8AC3E}">
        <p14:creationId xmlns:p14="http://schemas.microsoft.com/office/powerpoint/2010/main" val="2197481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40688" y="1104105"/>
            <a:ext cx="5130512" cy="3450038"/>
          </a:xfrm>
        </p:spPr>
        <p:txBody>
          <a:bodyPr>
            <a:normAutofit/>
          </a:bodyPr>
          <a:lstStyle/>
          <a:p>
            <a:pPr>
              <a:lnSpc>
                <a:spcPct val="100000"/>
              </a:lnSpc>
            </a:pPr>
            <a:r>
              <a:rPr lang="en-US" sz="2600" dirty="0"/>
              <a:t>There’s no going back from some changes in the climate system… </a:t>
            </a:r>
          </a:p>
          <a:p>
            <a:pPr>
              <a:lnSpc>
                <a:spcPct val="100000"/>
              </a:lnSpc>
            </a:pPr>
            <a:endParaRPr lang="en-US" sz="2600" dirty="0"/>
          </a:p>
          <a:p>
            <a:endParaRPr lang="en-US" sz="2600" dirty="0"/>
          </a:p>
          <a:p>
            <a:endParaRPr lang="en-US" sz="2600" dirty="0"/>
          </a:p>
          <a:p>
            <a:endParaRPr lang="en-US" sz="2600" dirty="0"/>
          </a:p>
          <a:p>
            <a:endParaRPr lang="en-US" sz="2600" dirty="0"/>
          </a:p>
          <a:p>
            <a:br>
              <a:rPr lang="en-US" sz="2600" dirty="0"/>
            </a:br>
            <a:endParaRPr lang="en-US" sz="2600" dirty="0"/>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3"/>
          <a:stretch>
            <a:fillRect/>
          </a:stretch>
        </p:blipFill>
        <p:spPr>
          <a:xfrm>
            <a:off x="5547928" y="4480634"/>
            <a:ext cx="3481520" cy="590772"/>
          </a:xfrm>
          <a:prstGeom prst="rect">
            <a:avLst/>
          </a:prstGeom>
          <a:effectLst/>
        </p:spPr>
      </p:pic>
      <p:pic>
        <p:nvPicPr>
          <p:cNvPr id="12" name="Picture Placeholder 2">
            <a:extLst>
              <a:ext uri="{FF2B5EF4-FFF2-40B4-BE49-F238E27FC236}">
                <a16:creationId xmlns:a16="http://schemas.microsoft.com/office/drawing/2014/main" id="{ACFB2FEA-6E10-4EBD-BA10-C93D9DB82FD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14302" y="1357511"/>
            <a:ext cx="2941638" cy="2943225"/>
          </a:xfrm>
          <a:prstGeom prst="snip2DiagRect">
            <a:avLst/>
          </a:prstGeom>
          <a:blipFill dpi="0" rotWithShape="1">
            <a:blip r:embed="rId5"/>
            <a:srcRect/>
            <a:stretch>
              <a:fillRect/>
            </a:stretch>
          </a:blipFill>
        </p:spPr>
      </p:pic>
      <p:sp>
        <p:nvSpPr>
          <p:cNvPr id="9" name="Subtitle 1">
            <a:extLst>
              <a:ext uri="{FF2B5EF4-FFF2-40B4-BE49-F238E27FC236}">
                <a16:creationId xmlns:a16="http://schemas.microsoft.com/office/drawing/2014/main" id="{32DA63CD-9382-B24A-BB27-A4437681C97F}"/>
              </a:ext>
            </a:extLst>
          </p:cNvPr>
          <p:cNvSpPr txBox="1">
            <a:spLocks/>
          </p:cNvSpPr>
          <p:nvPr/>
        </p:nvSpPr>
        <p:spPr>
          <a:xfrm>
            <a:off x="2176087" y="4263261"/>
            <a:ext cx="1588795" cy="197416"/>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Jenn </a:t>
            </a:r>
            <a:r>
              <a:rPr lang="en-US" sz="600" b="1" dirty="0" err="1">
                <a:solidFill>
                  <a:schemeClr val="accent1"/>
                </a:solidFill>
                <a:latin typeface="Arial" panose="020B0604020202020204" pitchFamily="34" charset="0"/>
                <a:cs typeface="Arial" panose="020B0604020202020204" pitchFamily="34" charset="0"/>
              </a:rPr>
              <a:t>Caselle</a:t>
            </a:r>
            <a:r>
              <a:rPr lang="en-US" sz="600" b="1" dirty="0">
                <a:solidFill>
                  <a:schemeClr val="accent1"/>
                </a:solidFill>
                <a:latin typeface="Arial" panose="020B0604020202020204" pitchFamily="34" charset="0"/>
                <a:cs typeface="Arial" panose="020B0604020202020204" pitchFamily="34" charset="0"/>
              </a:rPr>
              <a:t> | UCSB]</a:t>
            </a:r>
          </a:p>
        </p:txBody>
      </p:sp>
    </p:spTree>
    <p:extLst>
      <p:ext uri="{BB962C8B-B14F-4D97-AF65-F5344CB8AC3E}">
        <p14:creationId xmlns:p14="http://schemas.microsoft.com/office/powerpoint/2010/main" val="870286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B9FAB-837A-2342-8C4A-8C2BF52794D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68342" y="15357"/>
            <a:ext cx="1208390" cy="5148681"/>
          </a:xfrm>
          <a:prstGeom prst="rect">
            <a:avLst/>
          </a:prstGeom>
        </p:spPr>
      </p:pic>
      <p:pic>
        <p:nvPicPr>
          <p:cNvPr id="5" name="Picture 3">
            <a:extLst>
              <a:ext uri="{FF2B5EF4-FFF2-40B4-BE49-F238E27FC236}">
                <a16:creationId xmlns:a16="http://schemas.microsoft.com/office/drawing/2014/main" id="{3224ADA5-1FA0-C349-9427-5B9314E8519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2696" y="2037291"/>
            <a:ext cx="5363823" cy="2809326"/>
          </a:xfrm>
          <a:prstGeom prst="rect">
            <a:avLst/>
          </a:prstGeom>
        </p:spPr>
      </p:pic>
      <p:sp>
        <p:nvSpPr>
          <p:cNvPr id="10" name="TextBox 16">
            <a:extLst>
              <a:ext uri="{FF2B5EF4-FFF2-40B4-BE49-F238E27FC236}">
                <a16:creationId xmlns:a16="http://schemas.microsoft.com/office/drawing/2014/main" id="{4989CAAE-E9AC-8448-A8B2-03D184A3E32F}"/>
              </a:ext>
            </a:extLst>
          </p:cNvPr>
          <p:cNvSpPr>
            <a:spLocks/>
          </p:cNvSpPr>
          <p:nvPr/>
        </p:nvSpPr>
        <p:spPr bwMode="auto">
          <a:xfrm>
            <a:off x="5000576" y="3089767"/>
            <a:ext cx="925574" cy="1015663"/>
          </a:xfrm>
          <a:prstGeom prst="rect">
            <a:avLst/>
          </a:prstGeom>
          <a:solidFill>
            <a:schemeClr val="bg1">
              <a:lumMod val="85000"/>
            </a:schemeClr>
          </a:solidFill>
        </p:spPr>
        <p:txBody>
          <a:bodyPr wrap="square" rtlCol="0">
            <a:spAutoFit/>
          </a:bodyPr>
          <a:lstStyle/>
          <a:p>
            <a:pPr>
              <a:defRPr/>
            </a:pPr>
            <a:r>
              <a:rPr lang="en-US" sz="1200" dirty="0"/>
              <a:t>Emissions</a:t>
            </a:r>
            <a:endParaRPr lang="en-US" sz="1200" baseline="-25000" dirty="0"/>
          </a:p>
          <a:p>
            <a:pPr>
              <a:defRPr/>
            </a:pPr>
            <a:endParaRPr lang="en-US" sz="1200" baseline="-25000" dirty="0"/>
          </a:p>
          <a:p>
            <a:pPr>
              <a:defRPr/>
            </a:pPr>
            <a:r>
              <a:rPr lang="en-US" sz="800" dirty="0">
                <a:solidFill>
                  <a:srgbClr val="A52324"/>
                </a:solidFill>
              </a:rPr>
              <a:t>very high</a:t>
            </a:r>
          </a:p>
          <a:p>
            <a:pPr>
              <a:defRPr/>
            </a:pPr>
            <a:r>
              <a:rPr lang="fr-FR" sz="800" dirty="0">
                <a:solidFill>
                  <a:srgbClr val="E52929"/>
                </a:solidFill>
              </a:rPr>
              <a:t>high</a:t>
            </a:r>
            <a:endParaRPr lang="fr-FR" sz="800" dirty="0"/>
          </a:p>
          <a:p>
            <a:pPr>
              <a:defRPr/>
            </a:pPr>
            <a:r>
              <a:rPr lang="fr-FR" sz="800" dirty="0" err="1">
                <a:solidFill>
                  <a:srgbClr val="F8A03A"/>
                </a:solidFill>
              </a:rPr>
              <a:t>intermediate</a:t>
            </a:r>
            <a:endParaRPr lang="fr-FR" sz="800" dirty="0"/>
          </a:p>
          <a:p>
            <a:pPr>
              <a:defRPr/>
            </a:pPr>
            <a:r>
              <a:rPr lang="en-US" sz="800" dirty="0">
                <a:solidFill>
                  <a:srgbClr val="224C78"/>
                </a:solidFill>
              </a:rPr>
              <a:t>low</a:t>
            </a:r>
          </a:p>
          <a:p>
            <a:pPr>
              <a:defRPr/>
            </a:pPr>
            <a:r>
              <a:rPr lang="en-US" sz="800" dirty="0">
                <a:solidFill>
                  <a:srgbClr val="32BAD9"/>
                </a:solidFill>
              </a:rPr>
              <a:t>very low</a:t>
            </a:r>
            <a:endParaRPr lang="fr-FR" sz="800" dirty="0"/>
          </a:p>
        </p:txBody>
      </p:sp>
      <p:sp>
        <p:nvSpPr>
          <p:cNvPr id="2" name="ZoneTexte 1">
            <a:extLst>
              <a:ext uri="{FF2B5EF4-FFF2-40B4-BE49-F238E27FC236}">
                <a16:creationId xmlns:a16="http://schemas.microsoft.com/office/drawing/2014/main" id="{AFC9FC2D-5938-1042-8848-187D4D64ACCF}"/>
              </a:ext>
            </a:extLst>
          </p:cNvPr>
          <p:cNvSpPr txBox="1"/>
          <p:nvPr/>
        </p:nvSpPr>
        <p:spPr>
          <a:xfrm>
            <a:off x="6627674" y="4768658"/>
            <a:ext cx="1040670" cy="307777"/>
          </a:xfrm>
          <a:prstGeom prst="rect">
            <a:avLst/>
          </a:prstGeom>
          <a:noFill/>
        </p:spPr>
        <p:txBody>
          <a:bodyPr wrap="none" rtlCol="0">
            <a:spAutoFit/>
          </a:bodyPr>
          <a:lstStyle/>
          <a:p>
            <a:r>
              <a:rPr lang="fr-FR" sz="1400" b="1" dirty="0"/>
              <a:t>… 2300 …</a:t>
            </a:r>
          </a:p>
        </p:txBody>
      </p:sp>
      <p:sp>
        <p:nvSpPr>
          <p:cNvPr id="11" name="TextBox 6">
            <a:extLst>
              <a:ext uri="{FF2B5EF4-FFF2-40B4-BE49-F238E27FC236}">
                <a16:creationId xmlns:a16="http://schemas.microsoft.com/office/drawing/2014/main" id="{BDD2C2B2-7B3C-CD41-8275-A277E4DFEB65}"/>
              </a:ext>
            </a:extLst>
          </p:cNvPr>
          <p:cNvSpPr txBox="1"/>
          <p:nvPr/>
        </p:nvSpPr>
        <p:spPr>
          <a:xfrm>
            <a:off x="170243" y="740780"/>
            <a:ext cx="7396242" cy="646331"/>
          </a:xfrm>
          <a:prstGeom prst="rect">
            <a:avLst/>
          </a:prstGeom>
          <a:noFill/>
        </p:spPr>
        <p:txBody>
          <a:bodyPr wrap="square" rtlCol="0">
            <a:spAutoFit/>
          </a:bodyPr>
          <a:lstStyle/>
          <a:p>
            <a:r>
              <a:rPr lang="en-US" b="1" dirty="0"/>
              <a:t>Human activities affect all the major climate system components, with some responding over decades and others over centuries</a:t>
            </a:r>
            <a:endParaRPr lang="fr-FR" b="1" dirty="0"/>
          </a:p>
        </p:txBody>
      </p:sp>
      <p:sp>
        <p:nvSpPr>
          <p:cNvPr id="7" name="ZoneTexte 6">
            <a:extLst>
              <a:ext uri="{FF2B5EF4-FFF2-40B4-BE49-F238E27FC236}">
                <a16:creationId xmlns:a16="http://schemas.microsoft.com/office/drawing/2014/main" id="{2B9C1BF3-6E75-8E46-BEF5-FA9D841DE74B}"/>
              </a:ext>
            </a:extLst>
          </p:cNvPr>
          <p:cNvSpPr txBox="1"/>
          <p:nvPr/>
        </p:nvSpPr>
        <p:spPr bwMode="auto">
          <a:xfrm>
            <a:off x="5947582" y="1704772"/>
            <a:ext cx="2185297" cy="1569660"/>
          </a:xfrm>
          <a:prstGeom prst="rect">
            <a:avLst/>
          </a:prstGeom>
          <a:noFill/>
        </p:spPr>
        <p:txBody>
          <a:bodyPr wrap="square" rtlCol="0">
            <a:spAutoFit/>
          </a:bodyPr>
          <a:lstStyle/>
          <a:p>
            <a:endParaRPr lang="fr-FR" sz="1200" b="1" dirty="0"/>
          </a:p>
          <a:p>
            <a:endParaRPr lang="fr-FR" sz="1200" b="1" dirty="0">
              <a:solidFill>
                <a:schemeClr val="accent2"/>
              </a:solidFill>
            </a:endParaRPr>
          </a:p>
          <a:p>
            <a:endParaRPr lang="fr-FR" sz="1200" b="1" dirty="0"/>
          </a:p>
          <a:p>
            <a:endParaRPr lang="fr-FR" sz="1200" b="1" dirty="0"/>
          </a:p>
          <a:p>
            <a:r>
              <a:rPr lang="fr-FR" sz="1200" b="1" dirty="0"/>
              <a:t>2050 </a:t>
            </a:r>
            <a:r>
              <a:rPr lang="fr-FR" sz="1200" dirty="0"/>
              <a:t>: </a:t>
            </a:r>
          </a:p>
          <a:p>
            <a:r>
              <a:rPr lang="fr-FR" sz="1200" b="1" dirty="0">
                <a:solidFill>
                  <a:schemeClr val="accent1"/>
                </a:solidFill>
              </a:rPr>
              <a:t>+ 15 cm</a:t>
            </a:r>
            <a:r>
              <a:rPr lang="fr-FR" sz="1200" b="1" dirty="0">
                <a:solidFill>
                  <a:schemeClr val="accent3"/>
                </a:solidFill>
              </a:rPr>
              <a:t> </a:t>
            </a:r>
            <a:r>
              <a:rPr lang="fr-FR" sz="1200" dirty="0">
                <a:solidFill>
                  <a:schemeClr val="accent3"/>
                </a:solidFill>
              </a:rPr>
              <a:t>to</a:t>
            </a:r>
            <a:r>
              <a:rPr lang="fr-FR" sz="1200" b="1" dirty="0">
                <a:solidFill>
                  <a:schemeClr val="accent2"/>
                </a:solidFill>
              </a:rPr>
              <a:t> 23 cm </a:t>
            </a:r>
          </a:p>
          <a:p>
            <a:endParaRPr lang="fr-FR" sz="1200" i="1" dirty="0">
              <a:solidFill>
                <a:schemeClr val="bg1">
                  <a:lumMod val="75000"/>
                </a:schemeClr>
              </a:solidFill>
            </a:endParaRPr>
          </a:p>
          <a:p>
            <a:endParaRPr lang="fr-FR" sz="1200" b="1" dirty="0"/>
          </a:p>
        </p:txBody>
      </p:sp>
      <p:sp>
        <p:nvSpPr>
          <p:cNvPr id="3" name="Rectangle 2">
            <a:extLst>
              <a:ext uri="{FF2B5EF4-FFF2-40B4-BE49-F238E27FC236}">
                <a16:creationId xmlns:a16="http://schemas.microsoft.com/office/drawing/2014/main" id="{51778C58-3775-AE42-BB3A-F724FDB797C4}"/>
              </a:ext>
            </a:extLst>
          </p:cNvPr>
          <p:cNvSpPr/>
          <p:nvPr/>
        </p:nvSpPr>
        <p:spPr>
          <a:xfrm>
            <a:off x="5926150" y="3274432"/>
            <a:ext cx="4572000" cy="461665"/>
          </a:xfrm>
          <a:prstGeom prst="rect">
            <a:avLst/>
          </a:prstGeom>
        </p:spPr>
        <p:txBody>
          <a:bodyPr>
            <a:spAutoFit/>
          </a:bodyPr>
          <a:lstStyle/>
          <a:p>
            <a:r>
              <a:rPr lang="fr-FR" sz="1200" b="1" dirty="0"/>
              <a:t>2100</a:t>
            </a:r>
            <a:r>
              <a:rPr lang="fr-FR" sz="1200" dirty="0"/>
              <a:t> : </a:t>
            </a:r>
          </a:p>
          <a:p>
            <a:r>
              <a:rPr lang="fr-FR" sz="1200" b="1" dirty="0">
                <a:solidFill>
                  <a:schemeClr val="accent1"/>
                </a:solidFill>
              </a:rPr>
              <a:t>+ 28 cm</a:t>
            </a:r>
            <a:r>
              <a:rPr lang="fr-FR" sz="1200" dirty="0">
                <a:solidFill>
                  <a:schemeClr val="accent1"/>
                </a:solidFill>
              </a:rPr>
              <a:t> </a:t>
            </a:r>
            <a:r>
              <a:rPr lang="fr-FR" sz="1200" dirty="0"/>
              <a:t>to </a:t>
            </a:r>
            <a:r>
              <a:rPr lang="fr-FR" sz="1200" b="1" dirty="0">
                <a:solidFill>
                  <a:schemeClr val="accent2"/>
                </a:solidFill>
              </a:rPr>
              <a:t>+ 102 cm </a:t>
            </a:r>
            <a:endParaRPr lang="fr-FR" sz="1200" b="1" dirty="0">
              <a:solidFill>
                <a:schemeClr val="bg1">
                  <a:lumMod val="75000"/>
                </a:schemeClr>
              </a:solidFill>
            </a:endParaRPr>
          </a:p>
        </p:txBody>
      </p:sp>
    </p:spTree>
    <p:extLst>
      <p:ext uri="{BB962C8B-B14F-4D97-AF65-F5344CB8AC3E}">
        <p14:creationId xmlns:p14="http://schemas.microsoft.com/office/powerpoint/2010/main" val="3871612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Placeholder 9"/>
          <p:cNvPicPr>
            <a:picLocks noGrp="1" noChangeAspect="1"/>
          </p:cNvPicPr>
          <p:nvPr>
            <p:ph type="pic" idx="14"/>
          </p:nvPr>
        </p:nvPicPr>
        <p:blipFill>
          <a:blip r:embed="rId3">
            <a:extLst>
              <a:ext uri="{28A0092B-C50C-407E-A947-70E740481C1C}">
                <a14:useLocalDpi xmlns:a14="http://schemas.microsoft.com/office/drawing/2010/main"/>
              </a:ext>
            </a:extLst>
          </a:blip>
          <a:srcRect t="-648"/>
          <a:stretch/>
        </p:blipFill>
        <p:spPr bwMode="auto">
          <a:xfrm>
            <a:off x="390069" y="1258727"/>
            <a:ext cx="2263438" cy="2650991"/>
          </a:xfrm>
          <a:prstGeom prst="rect">
            <a:avLst/>
          </a:prstGeom>
        </p:spPr>
      </p:pic>
      <p:sp>
        <p:nvSpPr>
          <p:cNvPr id="5" name="Title 2"/>
          <p:cNvSpPr>
            <a:spLocks noGrp="1"/>
          </p:cNvSpPr>
          <p:nvPr>
            <p:ph type="ctrTitle"/>
          </p:nvPr>
        </p:nvSpPr>
        <p:spPr bwMode="auto"/>
        <p:txBody>
          <a:bodyPr/>
          <a:lstStyle/>
          <a:p>
            <a:pPr>
              <a:defRPr/>
            </a:pPr>
            <a:r>
              <a:rPr lang="en-US" dirty="0"/>
              <a:t>Ocean and ice sheets</a:t>
            </a:r>
            <a:endParaRPr lang="fr-FR" dirty="0"/>
          </a:p>
        </p:txBody>
      </p:sp>
      <p:sp>
        <p:nvSpPr>
          <p:cNvPr id="6" name="Content Placeholder 3"/>
          <p:cNvSpPr>
            <a:spLocks noGrp="1"/>
          </p:cNvSpPr>
          <p:nvPr>
            <p:ph idx="11"/>
          </p:nvPr>
        </p:nvSpPr>
        <p:spPr bwMode="auto">
          <a:xfrm>
            <a:off x="390069" y="4003025"/>
            <a:ext cx="2263438" cy="1062111"/>
          </a:xfrm>
        </p:spPr>
        <p:txBody>
          <a:bodyPr vert="horz" lIns="0" tIns="0" rIns="0" bIns="0" rtlCol="0" anchor="t">
            <a:noAutofit/>
          </a:bodyPr>
          <a:lstStyle/>
          <a:p>
            <a:r>
              <a:rPr lang="fr-FR" b="1" dirty="0" err="1"/>
              <a:t>Ocean</a:t>
            </a:r>
            <a:r>
              <a:rPr lang="fr-FR" b="1" dirty="0"/>
              <a:t> </a:t>
            </a:r>
            <a:r>
              <a:rPr lang="fr-FR" b="1" dirty="0" err="1"/>
              <a:t>temperature</a:t>
            </a:r>
            <a:r>
              <a:rPr lang="fr-FR" b="1" dirty="0"/>
              <a:t> </a:t>
            </a:r>
            <a:endParaRPr lang="fr-FR" dirty="0"/>
          </a:p>
          <a:p>
            <a:r>
              <a:rPr lang="fr-FR" dirty="0" err="1"/>
              <a:t>Increasing</a:t>
            </a:r>
            <a:r>
              <a:rPr lang="fr-FR" dirty="0"/>
              <a:t> </a:t>
            </a:r>
            <a:endParaRPr lang="fr-FR" dirty="0">
              <a:effectLst/>
            </a:endParaRPr>
          </a:p>
        </p:txBody>
      </p:sp>
      <p:pic>
        <p:nvPicPr>
          <p:cNvPr id="7" name="Picture Placeholder 11"/>
          <p:cNvPicPr>
            <a:picLocks noGrp="1" noChangeAspect="1"/>
          </p:cNvPicPr>
          <p:nvPr>
            <p:ph type="pic" idx="15"/>
          </p:nvPr>
        </p:nvPicPr>
        <p:blipFill>
          <a:blip r:embed="rId4"/>
          <a:stretch/>
        </p:blipFill>
        <p:spPr bwMode="auto">
          <a:xfrm>
            <a:off x="3191228" y="1258727"/>
            <a:ext cx="2200815" cy="2651125"/>
          </a:xfrm>
          <a:prstGeom prst="rect">
            <a:avLst/>
          </a:prstGeom>
        </p:spPr>
      </p:pic>
      <p:sp>
        <p:nvSpPr>
          <p:cNvPr id="8" name="Content Placeholder 5"/>
          <p:cNvSpPr>
            <a:spLocks noGrp="1"/>
          </p:cNvSpPr>
          <p:nvPr>
            <p:ph idx="16"/>
          </p:nvPr>
        </p:nvSpPr>
        <p:spPr bwMode="auto">
          <a:xfrm>
            <a:off x="3191228" y="3985643"/>
            <a:ext cx="2200815" cy="1062111"/>
          </a:xfrm>
        </p:spPr>
        <p:txBody>
          <a:bodyPr/>
          <a:lstStyle/>
          <a:p>
            <a:r>
              <a:rPr lang="fr-FR" b="1" dirty="0" err="1"/>
              <a:t>Greenland</a:t>
            </a:r>
            <a:r>
              <a:rPr lang="fr-FR" b="1" dirty="0"/>
              <a:t> </a:t>
            </a:r>
            <a:r>
              <a:rPr lang="fr-FR" b="1" dirty="0" err="1"/>
              <a:t>Ice</a:t>
            </a:r>
            <a:r>
              <a:rPr lang="fr-FR" b="1" dirty="0"/>
              <a:t> </a:t>
            </a:r>
            <a:r>
              <a:rPr lang="fr-FR" b="1" dirty="0" err="1"/>
              <a:t>Sheet</a:t>
            </a:r>
            <a:r>
              <a:rPr lang="fr-FR" b="1" dirty="0"/>
              <a:t> </a:t>
            </a:r>
            <a:endParaRPr lang="fr-FR" dirty="0"/>
          </a:p>
          <a:p>
            <a:r>
              <a:rPr lang="fr-FR" dirty="0" err="1"/>
              <a:t>Melting</a:t>
            </a:r>
            <a:r>
              <a:rPr lang="fr-FR" dirty="0"/>
              <a:t> </a:t>
            </a:r>
            <a:endParaRPr lang="fr-FR" dirty="0">
              <a:effectLst/>
            </a:endParaRPr>
          </a:p>
        </p:txBody>
      </p:sp>
      <p:pic>
        <p:nvPicPr>
          <p:cNvPr id="9" name="Picture Placeholder 14"/>
          <p:cNvPicPr>
            <a:picLocks noGrp="1" noChangeAspect="1"/>
          </p:cNvPicPr>
          <p:nvPr>
            <p:ph type="pic" idx="17"/>
          </p:nvPr>
        </p:nvPicPr>
        <p:blipFill>
          <a:blip r:embed="rId5"/>
          <a:stretch/>
        </p:blipFill>
        <p:spPr bwMode="auto">
          <a:xfrm>
            <a:off x="5931542" y="1258727"/>
            <a:ext cx="2201383" cy="2651125"/>
          </a:xfrm>
          <a:prstGeom prst="rect">
            <a:avLst/>
          </a:prstGeom>
        </p:spPr>
      </p:pic>
      <p:sp>
        <p:nvSpPr>
          <p:cNvPr id="10" name="Content Placeholder 7"/>
          <p:cNvSpPr>
            <a:spLocks noGrp="1"/>
          </p:cNvSpPr>
          <p:nvPr>
            <p:ph idx="18"/>
          </p:nvPr>
        </p:nvSpPr>
        <p:spPr bwMode="auto">
          <a:xfrm>
            <a:off x="5952773" y="3969865"/>
            <a:ext cx="1890143" cy="1062111"/>
          </a:xfrm>
        </p:spPr>
        <p:txBody>
          <a:bodyPr/>
          <a:lstStyle/>
          <a:p>
            <a:r>
              <a:rPr lang="fr-FR" b="1" dirty="0" err="1"/>
              <a:t>Sea</a:t>
            </a:r>
            <a:r>
              <a:rPr lang="fr-FR" b="1" dirty="0"/>
              <a:t> </a:t>
            </a:r>
            <a:r>
              <a:rPr lang="fr-FR" b="1" dirty="0" err="1"/>
              <a:t>level</a:t>
            </a:r>
            <a:r>
              <a:rPr lang="fr-FR" b="1" dirty="0"/>
              <a:t> </a:t>
            </a:r>
            <a:endParaRPr lang="fr-FR" dirty="0"/>
          </a:p>
          <a:p>
            <a:r>
              <a:rPr lang="fr-FR" dirty="0"/>
              <a:t>Rising </a:t>
            </a:r>
          </a:p>
          <a:p>
            <a:pPr>
              <a:defRPr/>
            </a:pPr>
            <a:endParaRPr lang="fr-FR" dirty="0"/>
          </a:p>
        </p:txBody>
      </p:sp>
      <p:sp>
        <p:nvSpPr>
          <p:cNvPr id="11" name="TextBox 10"/>
          <p:cNvSpPr>
            <a:spLocks/>
          </p:cNvSpPr>
          <p:nvPr/>
        </p:nvSpPr>
        <p:spPr bwMode="auto">
          <a:xfrm>
            <a:off x="0" y="4896307"/>
            <a:ext cx="6548178" cy="230832"/>
          </a:xfrm>
          <a:prstGeom prst="rect">
            <a:avLst/>
          </a:prstGeom>
          <a:noFill/>
        </p:spPr>
        <p:txBody>
          <a:bodyPr wrap="square" rtlCol="0">
            <a:spAutoFit/>
          </a:bodyPr>
          <a:lstStyle/>
          <a:p>
            <a:pPr>
              <a:defRPr/>
            </a:pPr>
            <a:r>
              <a:rPr lang="en-US" sz="900">
                <a:solidFill>
                  <a:schemeClr val="bg1">
                    <a:lumMod val="85000"/>
                  </a:schemeClr>
                </a:solidFill>
              </a:rPr>
              <a:t>Photo Credits from left: NOAA; Konrad Steffen; Allan Grinberg</a:t>
            </a:r>
          </a:p>
        </p:txBody>
      </p:sp>
    </p:spTree>
    <p:extLst>
      <p:ext uri="{BB962C8B-B14F-4D97-AF65-F5344CB8AC3E}">
        <p14:creationId xmlns:p14="http://schemas.microsoft.com/office/powerpoint/2010/main" val="1319162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984"/>
        <p:cNvGrpSpPr/>
        <p:nvPr/>
      </p:nvGrpSpPr>
      <p:grpSpPr>
        <a:xfrm>
          <a:off x="0" y="0"/>
          <a:ext cx="0" cy="0"/>
          <a:chOff x="0" y="0"/>
          <a:chExt cx="0" cy="0"/>
        </a:xfrm>
      </p:grpSpPr>
      <p:sp>
        <p:nvSpPr>
          <p:cNvPr id="990" name="Google Shape;990;gfcd9542476_0_65"/>
          <p:cNvSpPr txBox="1"/>
          <p:nvPr/>
        </p:nvSpPr>
        <p:spPr>
          <a:xfrm>
            <a:off x="7440067" y="4744451"/>
            <a:ext cx="1657374" cy="40007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400" i="1" dirty="0">
                <a:solidFill>
                  <a:srgbClr val="7F7F7F"/>
                </a:solidFill>
              </a:rPr>
              <a:t>Figure SPM.8</a:t>
            </a:r>
            <a:endParaRPr sz="1400" i="1" dirty="0">
              <a:solidFill>
                <a:srgbClr val="7F7F7F"/>
              </a:solidFill>
            </a:endParaRPr>
          </a:p>
        </p:txBody>
      </p:sp>
      <p:sp>
        <p:nvSpPr>
          <p:cNvPr id="8" name="Google Shape;978;gfcd9542476_0_53">
            <a:extLst>
              <a:ext uri="{FF2B5EF4-FFF2-40B4-BE49-F238E27FC236}">
                <a16:creationId xmlns:a16="http://schemas.microsoft.com/office/drawing/2014/main" id="{DEA5F4FE-B485-B140-8BAC-A4CCA80F6E97}"/>
              </a:ext>
            </a:extLst>
          </p:cNvPr>
          <p:cNvSpPr txBox="1">
            <a:spLocks noGrp="1"/>
          </p:cNvSpPr>
          <p:nvPr>
            <p:ph type="ctrTitle"/>
          </p:nvPr>
        </p:nvSpPr>
        <p:spPr>
          <a:xfrm>
            <a:off x="363931" y="1436200"/>
            <a:ext cx="2512619" cy="838500"/>
          </a:xfrm>
          <a:prstGeom prst="rect">
            <a:avLst/>
          </a:prstGeom>
          <a:noFill/>
          <a:ln>
            <a:noFill/>
          </a:ln>
        </p:spPr>
        <p:txBody>
          <a:bodyPr spcFirstLastPara="1" wrap="square" lIns="0" tIns="0" rIns="0" bIns="0" anchor="ctr" anchorCtr="0">
            <a:noAutofit/>
          </a:bodyPr>
          <a:lstStyle/>
          <a:p>
            <a:pPr marL="11112" lvl="0" indent="0" algn="l" rtl="0">
              <a:lnSpc>
                <a:spcPct val="88636"/>
              </a:lnSpc>
              <a:spcBef>
                <a:spcPts val="0"/>
              </a:spcBef>
              <a:spcAft>
                <a:spcPts val="0"/>
              </a:spcAft>
              <a:buNone/>
            </a:pPr>
            <a:r>
              <a:rPr lang="en-US" sz="2200" b="0" dirty="0">
                <a:solidFill>
                  <a:schemeClr val="tx1"/>
                </a:solidFill>
              </a:rPr>
              <a:t>Many changes in the climate system become larger in </a:t>
            </a:r>
            <a:r>
              <a:rPr lang="en-US" sz="2200" b="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direct</a:t>
            </a:r>
            <a:r>
              <a:rPr lang="en-US" sz="2200" b="0" dirty="0">
                <a:solidFill>
                  <a:schemeClr val="tx1"/>
                </a:solidFill>
              </a:rPr>
              <a:t> relation to increasing global warming</a:t>
            </a:r>
            <a:endParaRPr sz="2200" b="0" dirty="0">
              <a:solidFill>
                <a:schemeClr val="tx1"/>
              </a:solidFill>
            </a:endParaRPr>
          </a:p>
        </p:txBody>
      </p:sp>
      <p:pic>
        <p:nvPicPr>
          <p:cNvPr id="9" name="Picture 8">
            <a:extLst>
              <a:ext uri="{FF2B5EF4-FFF2-40B4-BE49-F238E27FC236}">
                <a16:creationId xmlns:a16="http://schemas.microsoft.com/office/drawing/2014/main" id="{49F815AB-2AD3-A141-BF82-B720678D345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76550" y="628651"/>
            <a:ext cx="5027578" cy="4514849"/>
          </a:xfrm>
          <a:prstGeom prst="rect">
            <a:avLst/>
          </a:prstGeom>
        </p:spPr>
      </p:pic>
      <p:sp>
        <p:nvSpPr>
          <p:cNvPr id="10" name="Google Shape;875;gfb1b536d3d_3_227">
            <a:extLst>
              <a:ext uri="{FF2B5EF4-FFF2-40B4-BE49-F238E27FC236}">
                <a16:creationId xmlns:a16="http://schemas.microsoft.com/office/drawing/2014/main" id="{3F1F9622-1F9F-724E-8194-7C4A0B54DED2}"/>
              </a:ext>
            </a:extLst>
          </p:cNvPr>
          <p:cNvSpPr/>
          <p:nvPr/>
        </p:nvSpPr>
        <p:spPr>
          <a:xfrm>
            <a:off x="6888597" y="2763067"/>
            <a:ext cx="1051800"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A52324"/>
                </a:solidFill>
                <a:latin typeface="Arial"/>
                <a:ea typeface="Arial"/>
                <a:cs typeface="Arial"/>
                <a:sym typeface="Arial"/>
              </a:rPr>
              <a:t>Very high</a:t>
            </a:r>
            <a:endParaRPr sz="1000">
              <a:solidFill>
                <a:schemeClr val="dk1"/>
              </a:solidFill>
              <a:latin typeface="Arial"/>
              <a:ea typeface="Arial"/>
              <a:cs typeface="Arial"/>
              <a:sym typeface="Arial"/>
            </a:endParaRPr>
          </a:p>
        </p:txBody>
      </p:sp>
      <p:sp>
        <p:nvSpPr>
          <p:cNvPr id="11" name="Google Shape;876;gfb1b536d3d_3_227">
            <a:extLst>
              <a:ext uri="{FF2B5EF4-FFF2-40B4-BE49-F238E27FC236}">
                <a16:creationId xmlns:a16="http://schemas.microsoft.com/office/drawing/2014/main" id="{84086EC6-AA41-4545-BA90-C1C69B630AA9}"/>
              </a:ext>
            </a:extLst>
          </p:cNvPr>
          <p:cNvSpPr/>
          <p:nvPr/>
        </p:nvSpPr>
        <p:spPr>
          <a:xfrm>
            <a:off x="6888597" y="2569951"/>
            <a:ext cx="1172701"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E52929"/>
                </a:solidFill>
                <a:latin typeface="Arial"/>
                <a:ea typeface="Arial"/>
                <a:cs typeface="Arial"/>
                <a:sym typeface="Arial"/>
              </a:rPr>
              <a:t>High</a:t>
            </a:r>
            <a:endParaRPr sz="1000">
              <a:solidFill>
                <a:schemeClr val="dk1"/>
              </a:solidFill>
              <a:latin typeface="Arial"/>
              <a:ea typeface="Arial"/>
              <a:cs typeface="Arial"/>
              <a:sym typeface="Arial"/>
            </a:endParaRPr>
          </a:p>
        </p:txBody>
      </p:sp>
      <p:sp>
        <p:nvSpPr>
          <p:cNvPr id="12" name="Google Shape;877;gfb1b536d3d_3_227">
            <a:extLst>
              <a:ext uri="{FF2B5EF4-FFF2-40B4-BE49-F238E27FC236}">
                <a16:creationId xmlns:a16="http://schemas.microsoft.com/office/drawing/2014/main" id="{050F81CE-6D94-994C-8031-47ECBB81842F}"/>
              </a:ext>
            </a:extLst>
          </p:cNvPr>
          <p:cNvSpPr/>
          <p:nvPr/>
        </p:nvSpPr>
        <p:spPr>
          <a:xfrm>
            <a:off x="6888597" y="2384634"/>
            <a:ext cx="1370102" cy="25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F8A03A"/>
                </a:solidFill>
                <a:latin typeface="Arial"/>
                <a:ea typeface="Arial"/>
                <a:cs typeface="Arial"/>
                <a:sym typeface="Arial"/>
              </a:rPr>
              <a:t>Intermediate </a:t>
            </a:r>
            <a:endParaRPr sz="1000">
              <a:solidFill>
                <a:schemeClr val="dk1"/>
              </a:solidFill>
              <a:latin typeface="Arial"/>
              <a:ea typeface="Arial"/>
              <a:cs typeface="Arial"/>
              <a:sym typeface="Arial"/>
            </a:endParaRPr>
          </a:p>
        </p:txBody>
      </p:sp>
      <p:sp>
        <p:nvSpPr>
          <p:cNvPr id="14" name="Google Shape;879;gfb1b536d3d_3_227">
            <a:extLst>
              <a:ext uri="{FF2B5EF4-FFF2-40B4-BE49-F238E27FC236}">
                <a16:creationId xmlns:a16="http://schemas.microsoft.com/office/drawing/2014/main" id="{40643868-9870-BA45-B902-7493DB807699}"/>
              </a:ext>
            </a:extLst>
          </p:cNvPr>
          <p:cNvSpPr/>
          <p:nvPr/>
        </p:nvSpPr>
        <p:spPr>
          <a:xfrm>
            <a:off x="6888597" y="2026975"/>
            <a:ext cx="758702"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2BAD9"/>
                </a:solidFill>
                <a:latin typeface="Arial"/>
                <a:ea typeface="Arial"/>
                <a:cs typeface="Arial"/>
                <a:sym typeface="Arial"/>
              </a:rPr>
              <a:t>Very low</a:t>
            </a:r>
            <a:endParaRPr sz="1000">
              <a:solidFill>
                <a:schemeClr val="dk1"/>
              </a:solidFill>
              <a:latin typeface="Arial"/>
              <a:ea typeface="Arial"/>
              <a:cs typeface="Arial"/>
              <a:sym typeface="Arial"/>
            </a:endParaRPr>
          </a:p>
        </p:txBody>
      </p:sp>
      <p:sp>
        <p:nvSpPr>
          <p:cNvPr id="15" name="Google Shape;881;gfb1b536d3d_3_227">
            <a:extLst>
              <a:ext uri="{FF2B5EF4-FFF2-40B4-BE49-F238E27FC236}">
                <a16:creationId xmlns:a16="http://schemas.microsoft.com/office/drawing/2014/main" id="{5BF32A0E-C142-0647-BC1A-99F2142EF85E}"/>
              </a:ext>
            </a:extLst>
          </p:cNvPr>
          <p:cNvSpPr/>
          <p:nvPr/>
        </p:nvSpPr>
        <p:spPr>
          <a:xfrm>
            <a:off x="6869920" y="1781479"/>
            <a:ext cx="1547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CO</a:t>
            </a:r>
            <a:r>
              <a:rPr lang="en-US" sz="1200" baseline="-250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emissions </a:t>
            </a:r>
            <a:endParaRPr sz="1200">
              <a:solidFill>
                <a:schemeClr val="dk1"/>
              </a:solidFill>
              <a:latin typeface="Arial"/>
              <a:ea typeface="Arial"/>
              <a:cs typeface="Arial"/>
              <a:sym typeface="Arial"/>
            </a:endParaRPr>
          </a:p>
        </p:txBody>
      </p:sp>
      <p:sp>
        <p:nvSpPr>
          <p:cNvPr id="13" name="Google Shape;878;gfb1b536d3d_3_227">
            <a:extLst>
              <a:ext uri="{FF2B5EF4-FFF2-40B4-BE49-F238E27FC236}">
                <a16:creationId xmlns:a16="http://schemas.microsoft.com/office/drawing/2014/main" id="{81AF386C-1A81-064F-AEA0-836958D71AA5}"/>
              </a:ext>
            </a:extLst>
          </p:cNvPr>
          <p:cNvSpPr/>
          <p:nvPr/>
        </p:nvSpPr>
        <p:spPr>
          <a:xfrm>
            <a:off x="6888597" y="2191517"/>
            <a:ext cx="484277"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224C78"/>
                </a:solidFill>
                <a:latin typeface="Arial"/>
                <a:ea typeface="Arial"/>
                <a:cs typeface="Arial"/>
                <a:sym typeface="Arial"/>
              </a:rPr>
              <a:t>Low</a:t>
            </a:r>
            <a:endParaRPr sz="1000">
              <a:solidFill>
                <a:schemeClr val="dk1"/>
              </a:solidFill>
              <a:latin typeface="Arial"/>
              <a:ea typeface="Arial"/>
              <a:cs typeface="Arial"/>
              <a:sym typeface="Arial"/>
            </a:endParaRPr>
          </a:p>
        </p:txBody>
      </p:sp>
      <p:sp>
        <p:nvSpPr>
          <p:cNvPr id="16" name="Google Shape;875;gfb1b536d3d_3_227">
            <a:extLst>
              <a:ext uri="{FF2B5EF4-FFF2-40B4-BE49-F238E27FC236}">
                <a16:creationId xmlns:a16="http://schemas.microsoft.com/office/drawing/2014/main" id="{B25E37F7-DCA7-6C48-9636-1822F65F68B2}"/>
              </a:ext>
            </a:extLst>
          </p:cNvPr>
          <p:cNvSpPr/>
          <p:nvPr/>
        </p:nvSpPr>
        <p:spPr>
          <a:xfrm>
            <a:off x="6889194" y="4490859"/>
            <a:ext cx="1051800"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A52324"/>
                </a:solidFill>
                <a:latin typeface="Arial"/>
                <a:ea typeface="Arial"/>
                <a:cs typeface="Arial"/>
                <a:sym typeface="Arial"/>
              </a:rPr>
              <a:t>Very high</a:t>
            </a:r>
            <a:endParaRPr sz="1000">
              <a:solidFill>
                <a:schemeClr val="dk1"/>
              </a:solidFill>
              <a:latin typeface="Arial"/>
              <a:ea typeface="Arial"/>
              <a:cs typeface="Arial"/>
              <a:sym typeface="Arial"/>
            </a:endParaRPr>
          </a:p>
        </p:txBody>
      </p:sp>
      <p:sp>
        <p:nvSpPr>
          <p:cNvPr id="17" name="Google Shape;876;gfb1b536d3d_3_227">
            <a:extLst>
              <a:ext uri="{FF2B5EF4-FFF2-40B4-BE49-F238E27FC236}">
                <a16:creationId xmlns:a16="http://schemas.microsoft.com/office/drawing/2014/main" id="{BF8098BB-8B6E-1B46-9D67-4DA738207D20}"/>
              </a:ext>
            </a:extLst>
          </p:cNvPr>
          <p:cNvSpPr/>
          <p:nvPr/>
        </p:nvSpPr>
        <p:spPr>
          <a:xfrm>
            <a:off x="6889194" y="4297743"/>
            <a:ext cx="1172701"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E52929"/>
                </a:solidFill>
                <a:latin typeface="Arial"/>
                <a:ea typeface="Arial"/>
                <a:cs typeface="Arial"/>
                <a:sym typeface="Arial"/>
              </a:rPr>
              <a:t>High</a:t>
            </a:r>
            <a:endParaRPr sz="1000">
              <a:solidFill>
                <a:schemeClr val="dk1"/>
              </a:solidFill>
              <a:latin typeface="Arial"/>
              <a:ea typeface="Arial"/>
              <a:cs typeface="Arial"/>
              <a:sym typeface="Arial"/>
            </a:endParaRPr>
          </a:p>
        </p:txBody>
      </p:sp>
      <p:sp>
        <p:nvSpPr>
          <p:cNvPr id="18" name="Google Shape;877;gfb1b536d3d_3_227">
            <a:extLst>
              <a:ext uri="{FF2B5EF4-FFF2-40B4-BE49-F238E27FC236}">
                <a16:creationId xmlns:a16="http://schemas.microsoft.com/office/drawing/2014/main" id="{CB08D75C-DB6A-874B-8680-5B6C872E48CE}"/>
              </a:ext>
            </a:extLst>
          </p:cNvPr>
          <p:cNvSpPr/>
          <p:nvPr/>
        </p:nvSpPr>
        <p:spPr>
          <a:xfrm>
            <a:off x="6889194" y="4112426"/>
            <a:ext cx="1370102" cy="25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F8A03A"/>
                </a:solidFill>
                <a:latin typeface="Arial"/>
                <a:ea typeface="Arial"/>
                <a:cs typeface="Arial"/>
                <a:sym typeface="Arial"/>
              </a:rPr>
              <a:t>Intermediate </a:t>
            </a:r>
            <a:endParaRPr sz="1000">
              <a:solidFill>
                <a:schemeClr val="dk1"/>
              </a:solidFill>
              <a:latin typeface="Arial"/>
              <a:ea typeface="Arial"/>
              <a:cs typeface="Arial"/>
              <a:sym typeface="Arial"/>
            </a:endParaRPr>
          </a:p>
        </p:txBody>
      </p:sp>
      <p:sp>
        <p:nvSpPr>
          <p:cNvPr id="19" name="Google Shape;879;gfb1b536d3d_3_227">
            <a:extLst>
              <a:ext uri="{FF2B5EF4-FFF2-40B4-BE49-F238E27FC236}">
                <a16:creationId xmlns:a16="http://schemas.microsoft.com/office/drawing/2014/main" id="{FE8F78DB-422F-804B-866B-B6154EA726CA}"/>
              </a:ext>
            </a:extLst>
          </p:cNvPr>
          <p:cNvSpPr/>
          <p:nvPr/>
        </p:nvSpPr>
        <p:spPr>
          <a:xfrm>
            <a:off x="6889194" y="3754767"/>
            <a:ext cx="758702"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2BAD9"/>
                </a:solidFill>
                <a:latin typeface="Arial"/>
                <a:ea typeface="Arial"/>
                <a:cs typeface="Arial"/>
                <a:sym typeface="Arial"/>
              </a:rPr>
              <a:t>Very low</a:t>
            </a:r>
            <a:endParaRPr sz="1000">
              <a:solidFill>
                <a:schemeClr val="dk1"/>
              </a:solidFill>
              <a:latin typeface="Arial"/>
              <a:ea typeface="Arial"/>
              <a:cs typeface="Arial"/>
              <a:sym typeface="Arial"/>
            </a:endParaRPr>
          </a:p>
        </p:txBody>
      </p:sp>
      <p:sp>
        <p:nvSpPr>
          <p:cNvPr id="20" name="Google Shape;878;gfb1b536d3d_3_227">
            <a:extLst>
              <a:ext uri="{FF2B5EF4-FFF2-40B4-BE49-F238E27FC236}">
                <a16:creationId xmlns:a16="http://schemas.microsoft.com/office/drawing/2014/main" id="{D3617CEB-EE74-F040-9644-85CA87422010}"/>
              </a:ext>
            </a:extLst>
          </p:cNvPr>
          <p:cNvSpPr/>
          <p:nvPr/>
        </p:nvSpPr>
        <p:spPr>
          <a:xfrm>
            <a:off x="6889194" y="3919309"/>
            <a:ext cx="484277" cy="26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224C78"/>
                </a:solidFill>
                <a:latin typeface="Arial"/>
                <a:ea typeface="Arial"/>
                <a:cs typeface="Arial"/>
                <a:sym typeface="Arial"/>
              </a:rPr>
              <a:t>Low</a:t>
            </a:r>
            <a:endParaRPr sz="10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8322EAB3-8AF7-6847-A53B-394AD7132BBD}"/>
              </a:ext>
            </a:extLst>
          </p:cNvPr>
          <p:cNvSpPr/>
          <p:nvPr/>
        </p:nvSpPr>
        <p:spPr>
          <a:xfrm>
            <a:off x="2876550" y="646816"/>
            <a:ext cx="189224"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5BC347-1D10-3340-806F-730EFF7E6214}"/>
              </a:ext>
            </a:extLst>
          </p:cNvPr>
          <p:cNvSpPr/>
          <p:nvPr/>
        </p:nvSpPr>
        <p:spPr>
          <a:xfrm>
            <a:off x="2863931" y="3138967"/>
            <a:ext cx="189224"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369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18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917" y="1443136"/>
            <a:ext cx="5955299" cy="2852692"/>
          </a:xfrm>
          <a:prstGeom prst="rect">
            <a:avLst/>
          </a:prstGeom>
        </p:spPr>
      </p:pic>
      <p:sp>
        <p:nvSpPr>
          <p:cNvPr id="1182" name="Google Shape;1182;p72"/>
          <p:cNvSpPr txBox="1"/>
          <p:nvPr/>
        </p:nvSpPr>
        <p:spPr>
          <a:xfrm>
            <a:off x="369917" y="658441"/>
            <a:ext cx="3566100" cy="549201"/>
          </a:xfrm>
          <a:prstGeom prst="rect">
            <a:avLst/>
          </a:prstGeom>
          <a:noFill/>
          <a:ln>
            <a:noFill/>
          </a:ln>
        </p:spPr>
        <p:txBody>
          <a:bodyPr spcFirstLastPara="1" wrap="square" lIns="0" tIns="0" rIns="0" bIns="0" anchor="ctr" anchorCtr="0">
            <a:noAutofit/>
          </a:bodyPr>
          <a:lstStyle/>
          <a:p>
            <a:pPr marL="0" marR="0" lvl="0" indent="0" algn="l" rtl="0">
              <a:lnSpc>
                <a:spcPct val="86666"/>
              </a:lnSpc>
              <a:spcBef>
                <a:spcPts val="0"/>
              </a:spcBef>
              <a:spcAft>
                <a:spcPts val="0"/>
              </a:spcAft>
              <a:buClr>
                <a:srgbClr val="003466"/>
              </a:buClr>
              <a:buSzPts val="2250"/>
              <a:buFont typeface="Arial"/>
              <a:buNone/>
            </a:pPr>
            <a:r>
              <a:rPr lang="en-US" sz="2000" cap="none">
                <a:solidFill>
                  <a:schemeClr val="tx1"/>
                </a:solidFill>
                <a:latin typeface="Arial"/>
                <a:ea typeface="Arial"/>
                <a:cs typeface="Arial"/>
                <a:sym typeface="Arial"/>
              </a:rPr>
              <a:t>Regional climate assessment</a:t>
            </a:r>
            <a:endParaRPr sz="2000" cap="none">
              <a:solidFill>
                <a:schemeClr val="tx1"/>
              </a:solidFill>
              <a:latin typeface="Arial"/>
              <a:ea typeface="Arial"/>
              <a:cs typeface="Arial"/>
              <a:sym typeface="Arial"/>
            </a:endParaRPr>
          </a:p>
        </p:txBody>
      </p:sp>
      <p:grpSp>
        <p:nvGrpSpPr>
          <p:cNvPr id="1183" name="Google Shape;1183;p72"/>
          <p:cNvGrpSpPr/>
          <p:nvPr/>
        </p:nvGrpSpPr>
        <p:grpSpPr>
          <a:xfrm>
            <a:off x="821536" y="3511094"/>
            <a:ext cx="1184781" cy="1209498"/>
            <a:chOff x="4211852" y="3273227"/>
            <a:chExt cx="1589883" cy="1623052"/>
          </a:xfrm>
        </p:grpSpPr>
        <p:sp>
          <p:nvSpPr>
            <p:cNvPr id="1184" name="Google Shape;1184;p72"/>
            <p:cNvSpPr/>
            <p:nvPr/>
          </p:nvSpPr>
          <p:spPr>
            <a:xfrm>
              <a:off x="4593198" y="3679118"/>
              <a:ext cx="811200" cy="811200"/>
            </a:xfrm>
            <a:prstGeom prst="ellipse">
              <a:avLst/>
            </a:prstGeom>
            <a:noFill/>
            <a:ln w="57150" cap="flat" cmpd="sng">
              <a:solidFill>
                <a:srgbClr val="00206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5" name="Google Shape;1185;p72"/>
            <p:cNvSpPr/>
            <p:nvPr/>
          </p:nvSpPr>
          <p:spPr>
            <a:xfrm>
              <a:off x="4413871" y="3499791"/>
              <a:ext cx="1170000" cy="1170000"/>
            </a:xfrm>
            <a:prstGeom prst="ellipse">
              <a:avLst/>
            </a:prstGeom>
            <a:noFill/>
            <a:ln w="57150" cap="flat" cmpd="sng">
              <a:solidFill>
                <a:srgbClr val="00206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6" name="Google Shape;1186;p72"/>
            <p:cNvSpPr/>
            <p:nvPr/>
          </p:nvSpPr>
          <p:spPr>
            <a:xfrm>
              <a:off x="4922634" y="4015109"/>
              <a:ext cx="156300" cy="156000"/>
            </a:xfrm>
            <a:prstGeom prst="ellipse">
              <a:avLst/>
            </a:prstGeom>
            <a:solidFill>
              <a:srgbClr val="002060"/>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187" name="Google Shape;1187;p72"/>
            <p:cNvCxnSpPr/>
            <p:nvPr/>
          </p:nvCxnSpPr>
          <p:spPr>
            <a:xfrm>
              <a:off x="4998834" y="3273227"/>
              <a:ext cx="0" cy="570000"/>
            </a:xfrm>
            <a:prstGeom prst="straightConnector1">
              <a:avLst/>
            </a:prstGeom>
            <a:noFill/>
            <a:ln w="38100"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cxnSp>
        <p:cxnSp>
          <p:nvCxnSpPr>
            <p:cNvPr id="1188" name="Google Shape;1188;p72"/>
            <p:cNvCxnSpPr/>
            <p:nvPr/>
          </p:nvCxnSpPr>
          <p:spPr>
            <a:xfrm>
              <a:off x="5014303" y="4326279"/>
              <a:ext cx="0" cy="570000"/>
            </a:xfrm>
            <a:prstGeom prst="straightConnector1">
              <a:avLst/>
            </a:prstGeom>
            <a:noFill/>
            <a:ln w="38100"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cxnSp>
        <p:cxnSp>
          <p:nvCxnSpPr>
            <p:cNvPr id="1189" name="Google Shape;1189;p72"/>
            <p:cNvCxnSpPr/>
            <p:nvPr/>
          </p:nvCxnSpPr>
          <p:spPr>
            <a:xfrm rot="10800000">
              <a:off x="5253335" y="4099650"/>
              <a:ext cx="548400" cy="0"/>
            </a:xfrm>
            <a:prstGeom prst="straightConnector1">
              <a:avLst/>
            </a:prstGeom>
            <a:noFill/>
            <a:ln w="38100"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cxnSp>
        <p:cxnSp>
          <p:nvCxnSpPr>
            <p:cNvPr id="1190" name="Google Shape;1190;p72"/>
            <p:cNvCxnSpPr/>
            <p:nvPr/>
          </p:nvCxnSpPr>
          <p:spPr>
            <a:xfrm rot="10800000">
              <a:off x="4211852" y="4110088"/>
              <a:ext cx="548400" cy="0"/>
            </a:xfrm>
            <a:prstGeom prst="straightConnector1">
              <a:avLst/>
            </a:prstGeom>
            <a:noFill/>
            <a:ln w="38100"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cxnSp>
      </p:grpSp>
      <p:pic>
        <p:nvPicPr>
          <p:cNvPr id="15" name="Picture 12">
            <a:extLst>
              <a:ext uri="{FF2B5EF4-FFF2-40B4-BE49-F238E27FC236}">
                <a16:creationId xmlns:a16="http://schemas.microsoft.com/office/drawing/2014/main" id="{D708686C-233B-F04C-94CD-58E9959DE456}"/>
              </a:ext>
            </a:extLst>
          </p:cNvPr>
          <p:cNvPicPr>
            <a:picLocks noChangeAspect="1"/>
          </p:cNvPicPr>
          <p:nvPr/>
        </p:nvPicPr>
        <p:blipFill>
          <a:blip r:embed="rId4"/>
          <a:stretch>
            <a:fillRect/>
          </a:stretch>
        </p:blipFill>
        <p:spPr>
          <a:xfrm>
            <a:off x="6260576" y="1939123"/>
            <a:ext cx="1992345" cy="2781469"/>
          </a:xfrm>
          <a:prstGeom prst="rect">
            <a:avLst/>
          </a:prstGeom>
          <a:ln>
            <a:solidFill>
              <a:schemeClr val="tx1"/>
            </a:solidFill>
          </a:ln>
        </p:spPr>
      </p:pic>
      <p:pic>
        <p:nvPicPr>
          <p:cNvPr id="14" name="Picture 10">
            <a:extLst>
              <a:ext uri="{FF2B5EF4-FFF2-40B4-BE49-F238E27FC236}">
                <a16:creationId xmlns:a16="http://schemas.microsoft.com/office/drawing/2014/main" id="{18798FAE-19C2-AE4D-8CED-3B5428F9736C}"/>
              </a:ext>
            </a:extLst>
          </p:cNvPr>
          <p:cNvPicPr>
            <a:picLocks noChangeAspect="1"/>
          </p:cNvPicPr>
          <p:nvPr/>
        </p:nvPicPr>
        <p:blipFill>
          <a:blip r:embed="rId5"/>
          <a:stretch>
            <a:fillRect/>
          </a:stretch>
        </p:blipFill>
        <p:spPr>
          <a:xfrm>
            <a:off x="6796616" y="1583421"/>
            <a:ext cx="1992345" cy="2774680"/>
          </a:xfrm>
          <a:prstGeom prst="rect">
            <a:avLst/>
          </a:prstGeom>
          <a:ln>
            <a:solidFill>
              <a:schemeClr val="tx1"/>
            </a:solidFill>
          </a:ln>
        </p:spPr>
      </p:pic>
    </p:spTree>
    <p:extLst>
      <p:ext uri="{BB962C8B-B14F-4D97-AF65-F5344CB8AC3E}">
        <p14:creationId xmlns:p14="http://schemas.microsoft.com/office/powerpoint/2010/main" val="347121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259204FB-CC86-0345-9161-D493CD42356F}"/>
              </a:ext>
            </a:extLst>
          </p:cNvPr>
          <p:cNvSpPr txBox="1"/>
          <p:nvPr/>
        </p:nvSpPr>
        <p:spPr>
          <a:xfrm>
            <a:off x="1839456" y="3189087"/>
            <a:ext cx="6813890" cy="861774"/>
          </a:xfrm>
          <a:prstGeom prst="rect">
            <a:avLst/>
          </a:prstGeom>
          <a:noFill/>
        </p:spPr>
        <p:txBody>
          <a:bodyPr wrap="square" rtlCol="0">
            <a:spAutoFit/>
          </a:bodyPr>
          <a:lstStyle/>
          <a:p>
            <a:pPr marL="342892" indent="-342892">
              <a:buFont typeface="Symbol" pitchFamily="2" charset="2"/>
              <a:buChar char="Þ"/>
            </a:pPr>
            <a:r>
              <a:rPr lang="fr-FR" b="1" dirty="0" err="1">
                <a:solidFill>
                  <a:schemeClr val="bg2"/>
                </a:solidFill>
                <a:latin typeface="Calibri" panose="020F0502020204030204" pitchFamily="34" charset="0"/>
                <a:cs typeface="Calibri" panose="020F0502020204030204" pitchFamily="34" charset="0"/>
              </a:rPr>
              <a:t>Summary</a:t>
            </a:r>
            <a:r>
              <a:rPr lang="fr-FR" b="1" dirty="0">
                <a:solidFill>
                  <a:schemeClr val="bg2"/>
                </a:solidFill>
                <a:latin typeface="Calibri" panose="020F0502020204030204" pitchFamily="34" charset="0"/>
                <a:cs typeface="Calibri" panose="020F0502020204030204" pitchFamily="34" charset="0"/>
              </a:rPr>
              <a:t> for </a:t>
            </a:r>
            <a:r>
              <a:rPr lang="fr-FR" b="1" dirty="0" err="1">
                <a:solidFill>
                  <a:schemeClr val="bg2"/>
                </a:solidFill>
                <a:latin typeface="Calibri" panose="020F0502020204030204" pitchFamily="34" charset="0"/>
                <a:cs typeface="Calibri" panose="020F0502020204030204" pitchFamily="34" charset="0"/>
              </a:rPr>
              <a:t>policymakers</a:t>
            </a:r>
            <a:endParaRPr lang="fr-FR" b="1" dirty="0">
              <a:solidFill>
                <a:schemeClr val="bg2"/>
              </a:solidFill>
              <a:latin typeface="Calibri" panose="020F0502020204030204" pitchFamily="34" charset="0"/>
              <a:cs typeface="Calibri" panose="020F0502020204030204" pitchFamily="34" charset="0"/>
            </a:endParaRPr>
          </a:p>
          <a:p>
            <a:r>
              <a:rPr lang="fr-FR" sz="1600" dirty="0">
                <a:solidFill>
                  <a:schemeClr val="bg2"/>
                </a:solidFill>
                <a:latin typeface="Calibri" panose="020F0502020204030204" pitchFamily="34" charset="0"/>
                <a:cs typeface="Calibri" panose="020F0502020204030204" pitchFamily="34" charset="0"/>
              </a:rPr>
              <a:t>- </a:t>
            </a:r>
            <a:r>
              <a:rPr lang="fr-FR" sz="1600" dirty="0" err="1">
                <a:solidFill>
                  <a:schemeClr val="bg2"/>
                </a:solidFill>
                <a:latin typeface="Calibri" panose="020F0502020204030204" pitchFamily="34" charset="0"/>
                <a:cs typeface="Calibri" panose="020F0502020204030204" pitchFamily="34" charset="0"/>
              </a:rPr>
              <a:t>Approved</a:t>
            </a:r>
            <a:r>
              <a:rPr lang="fr-FR" sz="1600" dirty="0">
                <a:solidFill>
                  <a:schemeClr val="bg2"/>
                </a:solidFill>
                <a:latin typeface="Calibri" panose="020F0502020204030204" pitchFamily="34" charset="0"/>
                <a:cs typeface="Calibri" panose="020F0502020204030204" pitchFamily="34" charset="0"/>
              </a:rPr>
              <a:t> by 195 </a:t>
            </a:r>
            <a:r>
              <a:rPr lang="fr-FR" sz="1600" dirty="0" err="1">
                <a:solidFill>
                  <a:schemeClr val="bg2"/>
                </a:solidFill>
                <a:latin typeface="Calibri" panose="020F0502020204030204" pitchFamily="34" charset="0"/>
                <a:cs typeface="Calibri" panose="020F0502020204030204" pitchFamily="34" charset="0"/>
              </a:rPr>
              <a:t>member</a:t>
            </a:r>
            <a:r>
              <a:rPr lang="fr-FR" sz="1600" dirty="0">
                <a:solidFill>
                  <a:schemeClr val="bg2"/>
                </a:solidFill>
                <a:latin typeface="Calibri" panose="020F0502020204030204" pitchFamily="34" charset="0"/>
                <a:cs typeface="Calibri" panose="020F0502020204030204" pitchFamily="34" charset="0"/>
              </a:rPr>
              <a:t> countries and </a:t>
            </a:r>
            <a:r>
              <a:rPr lang="fr-FR" sz="1600" dirty="0" err="1">
                <a:solidFill>
                  <a:schemeClr val="bg2"/>
                </a:solidFill>
                <a:latin typeface="Calibri" panose="020F0502020204030204" pitchFamily="34" charset="0"/>
                <a:cs typeface="Calibri" panose="020F0502020204030204" pitchFamily="34" charset="0"/>
              </a:rPr>
              <a:t>scientists</a:t>
            </a:r>
            <a:endParaRPr lang="fr-FR" sz="1600" dirty="0">
              <a:solidFill>
                <a:schemeClr val="bg2"/>
              </a:solidFill>
              <a:latin typeface="Calibri" panose="020F0502020204030204" pitchFamily="34" charset="0"/>
              <a:cs typeface="Calibri" panose="020F0502020204030204" pitchFamily="34" charset="0"/>
            </a:endParaRPr>
          </a:p>
          <a:p>
            <a:r>
              <a:rPr lang="fr-FR" sz="1600" dirty="0">
                <a:solidFill>
                  <a:schemeClr val="bg2"/>
                </a:solidFill>
                <a:latin typeface="Calibri" panose="020F0502020204030204" pitchFamily="34" charset="0"/>
                <a:cs typeface="Calibri" panose="020F0502020204030204" pitchFamily="34" charset="0"/>
              </a:rPr>
              <a:t>- </a:t>
            </a:r>
            <a:r>
              <a:rPr lang="fr-FR" sz="1600" dirty="0" err="1">
                <a:solidFill>
                  <a:schemeClr val="bg2"/>
                </a:solidFill>
                <a:latin typeface="Calibri" panose="020F0502020204030204" pitchFamily="34" charset="0"/>
                <a:cs typeface="Calibri" panose="020F0502020204030204" pitchFamily="34" charset="0"/>
              </a:rPr>
              <a:t>Summarizes</a:t>
            </a:r>
            <a:r>
              <a:rPr lang="fr-FR" sz="1600" dirty="0">
                <a:solidFill>
                  <a:schemeClr val="bg2"/>
                </a:solidFill>
                <a:latin typeface="Calibri" panose="020F0502020204030204" pitchFamily="34" charset="0"/>
                <a:cs typeface="Calibri" panose="020F0502020204030204" pitchFamily="34" charset="0"/>
              </a:rPr>
              <a:t> </a:t>
            </a:r>
            <a:r>
              <a:rPr lang="fr-FR" sz="1200" dirty="0">
                <a:solidFill>
                  <a:schemeClr val="bg2"/>
                </a:solidFill>
                <a:latin typeface="Calibri" panose="020F0502020204030204" pitchFamily="34" charset="0"/>
                <a:cs typeface="Calibri" panose="020F0502020204030204" pitchFamily="34" charset="0"/>
              </a:rPr>
              <a:t>the</a:t>
            </a:r>
            <a:r>
              <a:rPr lang="fr-FR" sz="1600" dirty="0">
                <a:solidFill>
                  <a:schemeClr val="bg2"/>
                </a:solidFill>
                <a:latin typeface="Calibri" panose="020F0502020204030204" pitchFamily="34" charset="0"/>
                <a:cs typeface="Calibri" panose="020F0502020204030204" pitchFamily="34" charset="0"/>
              </a:rPr>
              <a:t> state of </a:t>
            </a:r>
            <a:r>
              <a:rPr lang="fr-FR" sz="1600" dirty="0" err="1">
                <a:solidFill>
                  <a:schemeClr val="bg2"/>
                </a:solidFill>
                <a:latin typeface="Calibri" panose="020F0502020204030204" pitchFamily="34" charset="0"/>
                <a:cs typeface="Calibri" panose="020F0502020204030204" pitchFamily="34" charset="0"/>
              </a:rPr>
              <a:t>knowledge</a:t>
            </a:r>
            <a:r>
              <a:rPr lang="fr-FR" sz="1600" dirty="0">
                <a:solidFill>
                  <a:schemeClr val="bg2"/>
                </a:solidFill>
                <a:latin typeface="Calibri" panose="020F0502020204030204" pitchFamily="34" charset="0"/>
                <a:cs typeface="Calibri" panose="020F0502020204030204" pitchFamily="34" charset="0"/>
              </a:rPr>
              <a:t> and serves as a support to </a:t>
            </a:r>
            <a:r>
              <a:rPr lang="fr-FR" sz="1600" dirty="0" err="1">
                <a:solidFill>
                  <a:schemeClr val="bg2"/>
                </a:solidFill>
                <a:latin typeface="Calibri" panose="020F0502020204030204" pitchFamily="34" charset="0"/>
                <a:cs typeface="Calibri" panose="020F0502020204030204" pitchFamily="34" charset="0"/>
              </a:rPr>
              <a:t>decision</a:t>
            </a:r>
            <a:r>
              <a:rPr lang="fr-FR" sz="1600" dirty="0">
                <a:solidFill>
                  <a:schemeClr val="bg2"/>
                </a:solidFill>
                <a:latin typeface="Calibri" panose="020F0502020204030204" pitchFamily="34" charset="0"/>
                <a:cs typeface="Calibri" panose="020F0502020204030204" pitchFamily="34" charset="0"/>
              </a:rPr>
              <a:t> </a:t>
            </a:r>
            <a:r>
              <a:rPr lang="fr-FR" sz="1600" dirty="0" err="1">
                <a:solidFill>
                  <a:schemeClr val="bg2"/>
                </a:solidFill>
                <a:latin typeface="Calibri" panose="020F0502020204030204" pitchFamily="34" charset="0"/>
                <a:cs typeface="Calibri" panose="020F0502020204030204" pitchFamily="34" charset="0"/>
              </a:rPr>
              <a:t>making</a:t>
            </a:r>
            <a:endParaRPr lang="fr-FR" sz="1600" dirty="0">
              <a:solidFill>
                <a:schemeClr val="bg2"/>
              </a:solidFill>
              <a:latin typeface="Calibri" panose="020F0502020204030204" pitchFamily="34" charset="0"/>
              <a:cs typeface="Calibri" panose="020F0502020204030204" pitchFamily="34" charset="0"/>
            </a:endParaRPr>
          </a:p>
        </p:txBody>
      </p:sp>
      <p:sp>
        <p:nvSpPr>
          <p:cNvPr id="10" name="Text Placeholder 6">
            <a:extLst>
              <a:ext uri="{FF2B5EF4-FFF2-40B4-BE49-F238E27FC236}">
                <a16:creationId xmlns:a16="http://schemas.microsoft.com/office/drawing/2014/main" id="{EFF40874-5DA7-864D-BB48-537F55772997}"/>
              </a:ext>
            </a:extLst>
          </p:cNvPr>
          <p:cNvSpPr>
            <a:spLocks noAdjustHandles="1"/>
          </p:cNvSpPr>
          <p:nvPr/>
        </p:nvSpPr>
        <p:spPr bwMode="auto">
          <a:xfrm>
            <a:off x="258764" y="97316"/>
            <a:ext cx="3026878" cy="311715"/>
          </a:xfrm>
          <a:prstGeom prst="rect">
            <a:avLst/>
          </a:prstGeom>
        </p:spPr>
        <p:txBody>
          <a:bodyPr>
            <a:noAutofit/>
          </a:bodyPr>
          <a:lstStyle>
            <a:lvl1pPr marL="0" indent="0" algn="l" defTabSz="257129">
              <a:lnSpc>
                <a:spcPts val="1350"/>
              </a:lnSpc>
              <a:spcBef>
                <a:spcPts val="450"/>
              </a:spcBef>
              <a:spcAft>
                <a:spcPts val="900"/>
              </a:spcAft>
              <a:buClr>
                <a:srgbClr val="007DBA"/>
              </a:buClr>
              <a:buFontTx/>
              <a:buNone/>
              <a:defRPr sz="1300" b="1">
                <a:solidFill>
                  <a:schemeClr val="bg1"/>
                </a:solidFill>
                <a:latin typeface="Arial"/>
                <a:ea typeface="+mn-ea"/>
                <a:cs typeface="Arial"/>
              </a:defRPr>
            </a:lvl1pPr>
            <a:lvl2pPr marL="379476"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2pPr>
            <a:lvl3pPr marL="758952"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3pPr>
            <a:lvl4pPr marL="1138428"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4pPr>
            <a:lvl5pPr marL="1517904"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defRPr/>
            </a:pPr>
            <a:r>
              <a:rPr lang="en-US" sz="1400"/>
              <a:t>SIXTH ASSESSMENT REPORT</a:t>
            </a:r>
            <a:endParaRPr/>
          </a:p>
        </p:txBody>
      </p:sp>
      <p:pic>
        <p:nvPicPr>
          <p:cNvPr id="8" name="Image 7">
            <a:extLst>
              <a:ext uri="{FF2B5EF4-FFF2-40B4-BE49-F238E27FC236}">
                <a16:creationId xmlns:a16="http://schemas.microsoft.com/office/drawing/2014/main" id="{94E36BB3-8BB5-8840-A0C8-4235885B420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08971" y="737991"/>
            <a:ext cx="2648754" cy="1913797"/>
          </a:xfrm>
          <a:prstGeom prst="rect">
            <a:avLst/>
          </a:prstGeom>
        </p:spPr>
      </p:pic>
      <p:pic>
        <p:nvPicPr>
          <p:cNvPr id="12" name="Image 11">
            <a:extLst>
              <a:ext uri="{FF2B5EF4-FFF2-40B4-BE49-F238E27FC236}">
                <a16:creationId xmlns:a16="http://schemas.microsoft.com/office/drawing/2014/main" id="{A4A9A4B2-8064-0041-A317-FDA5B161366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933190" y="2997532"/>
            <a:ext cx="696321" cy="1491107"/>
          </a:xfrm>
          <a:prstGeom prst="rect">
            <a:avLst/>
          </a:prstGeom>
        </p:spPr>
      </p:pic>
      <p:sp>
        <p:nvSpPr>
          <p:cNvPr id="13" name="ZoneTexte 12">
            <a:extLst>
              <a:ext uri="{FF2B5EF4-FFF2-40B4-BE49-F238E27FC236}">
                <a16:creationId xmlns:a16="http://schemas.microsoft.com/office/drawing/2014/main" id="{74E94BB2-6ACC-CE48-AD26-EC09218830F2}"/>
              </a:ext>
            </a:extLst>
          </p:cNvPr>
          <p:cNvSpPr txBox="1"/>
          <p:nvPr/>
        </p:nvSpPr>
        <p:spPr bwMode="auto">
          <a:xfrm>
            <a:off x="3957292" y="1191516"/>
            <a:ext cx="3670142" cy="400110"/>
          </a:xfrm>
          <a:prstGeom prst="rect">
            <a:avLst/>
          </a:prstGeom>
          <a:noFill/>
        </p:spPr>
        <p:txBody>
          <a:bodyPr wrap="square" rtlCol="0">
            <a:spAutoFit/>
          </a:bodyPr>
          <a:lstStyle/>
          <a:p>
            <a:r>
              <a:rPr lang="fr-FR" sz="2000" b="1" dirty="0" err="1">
                <a:solidFill>
                  <a:schemeClr val="bg2"/>
                </a:solidFill>
                <a:latin typeface="Calibri" panose="020F0502020204030204" pitchFamily="34" charset="0"/>
                <a:cs typeface="Calibri" panose="020F0502020204030204" pitchFamily="34" charset="0"/>
              </a:rPr>
              <a:t>Chapters</a:t>
            </a:r>
            <a:r>
              <a:rPr lang="fr-FR" sz="2000" b="1" dirty="0">
                <a:solidFill>
                  <a:schemeClr val="bg2"/>
                </a:solidFill>
                <a:latin typeface="Calibri" panose="020F0502020204030204" pitchFamily="34" charset="0"/>
                <a:cs typeface="Calibri" panose="020F0502020204030204" pitchFamily="34" charset="0"/>
              </a:rPr>
              <a:t> =&gt; </a:t>
            </a:r>
            <a:r>
              <a:rPr lang="fr-FR" sz="2000" b="1" dirty="0" err="1">
                <a:solidFill>
                  <a:schemeClr val="bg2"/>
                </a:solidFill>
                <a:latin typeface="Calibri" panose="020F0502020204030204" pitchFamily="34" charset="0"/>
                <a:cs typeface="Calibri" panose="020F0502020204030204" pitchFamily="34" charset="0"/>
              </a:rPr>
              <a:t>Technical</a:t>
            </a:r>
            <a:r>
              <a:rPr lang="fr-FR" sz="2000" b="1" dirty="0">
                <a:solidFill>
                  <a:schemeClr val="bg2"/>
                </a:solidFill>
                <a:latin typeface="Calibri" panose="020F0502020204030204" pitchFamily="34" charset="0"/>
                <a:cs typeface="Calibri" panose="020F0502020204030204" pitchFamily="34" charset="0"/>
              </a:rPr>
              <a:t> </a:t>
            </a:r>
            <a:r>
              <a:rPr lang="fr-FR" sz="2000" b="1" dirty="0" err="1">
                <a:solidFill>
                  <a:schemeClr val="bg2"/>
                </a:solidFill>
                <a:latin typeface="Calibri" panose="020F0502020204030204" pitchFamily="34" charset="0"/>
                <a:cs typeface="Calibri" panose="020F0502020204030204" pitchFamily="34" charset="0"/>
              </a:rPr>
              <a:t>Summary</a:t>
            </a:r>
            <a:endParaRPr lang="fr-FR" sz="1800" dirty="0">
              <a:solidFill>
                <a:schemeClr val="bg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447C2CF-0F9E-0044-A99C-470A74AFBFCD}"/>
              </a:ext>
            </a:extLst>
          </p:cNvPr>
          <p:cNvSpPr/>
          <p:nvPr/>
        </p:nvSpPr>
        <p:spPr>
          <a:xfrm>
            <a:off x="1418923" y="2997151"/>
            <a:ext cx="210589" cy="3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756BA11E-3353-2740-8169-7B001D9832AC}"/>
              </a:ext>
            </a:extLst>
          </p:cNvPr>
          <p:cNvSpPr/>
          <p:nvPr/>
        </p:nvSpPr>
        <p:spPr bwMode="auto">
          <a:xfrm>
            <a:off x="933188" y="3049807"/>
            <a:ext cx="166453" cy="38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D9EE624-9D8C-2441-B334-059D3F7130BD}"/>
              </a:ext>
            </a:extLst>
          </p:cNvPr>
          <p:cNvSpPr/>
          <p:nvPr/>
        </p:nvSpPr>
        <p:spPr bwMode="auto">
          <a:xfrm>
            <a:off x="938731" y="3988262"/>
            <a:ext cx="249383" cy="465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3C026B2B-CE1E-9A4C-B744-DF50C06F7181}"/>
              </a:ext>
            </a:extLst>
          </p:cNvPr>
          <p:cNvSpPr txBox="1"/>
          <p:nvPr/>
        </p:nvSpPr>
        <p:spPr>
          <a:xfrm>
            <a:off x="855436" y="3252412"/>
            <a:ext cx="418704" cy="246221"/>
          </a:xfrm>
          <a:prstGeom prst="rect">
            <a:avLst/>
          </a:prstGeom>
          <a:noFill/>
        </p:spPr>
        <p:txBody>
          <a:bodyPr wrap="none" rtlCol="0">
            <a:spAutoFit/>
          </a:bodyPr>
          <a:lstStyle/>
          <a:p>
            <a:r>
              <a:rPr lang="fr-FR" sz="1000" dirty="0"/>
              <a:t>SPM</a:t>
            </a:r>
          </a:p>
        </p:txBody>
      </p:sp>
      <p:sp>
        <p:nvSpPr>
          <p:cNvPr id="18" name="ZoneTexte 17">
            <a:extLst>
              <a:ext uri="{FF2B5EF4-FFF2-40B4-BE49-F238E27FC236}">
                <a16:creationId xmlns:a16="http://schemas.microsoft.com/office/drawing/2014/main" id="{43CB4E7B-FF32-D141-863A-F8C10362EEEA}"/>
              </a:ext>
            </a:extLst>
          </p:cNvPr>
          <p:cNvSpPr txBox="1"/>
          <p:nvPr/>
        </p:nvSpPr>
        <p:spPr bwMode="auto">
          <a:xfrm>
            <a:off x="859743" y="3935667"/>
            <a:ext cx="306494" cy="246221"/>
          </a:xfrm>
          <a:prstGeom prst="rect">
            <a:avLst/>
          </a:prstGeom>
          <a:noFill/>
        </p:spPr>
        <p:txBody>
          <a:bodyPr wrap="none" rtlCol="0">
            <a:spAutoFit/>
          </a:bodyPr>
          <a:lstStyle/>
          <a:p>
            <a:r>
              <a:rPr lang="fr-FR" sz="1000" dirty="0"/>
              <a:t>TS</a:t>
            </a:r>
          </a:p>
        </p:txBody>
      </p:sp>
      <p:sp>
        <p:nvSpPr>
          <p:cNvPr id="20" name="Rectangle 19">
            <a:extLst>
              <a:ext uri="{FF2B5EF4-FFF2-40B4-BE49-F238E27FC236}">
                <a16:creationId xmlns:a16="http://schemas.microsoft.com/office/drawing/2014/main" id="{DBC4DFFF-8045-4A42-84ED-0022B2DBA1B4}"/>
              </a:ext>
            </a:extLst>
          </p:cNvPr>
          <p:cNvSpPr/>
          <p:nvPr/>
        </p:nvSpPr>
        <p:spPr bwMode="auto">
          <a:xfrm>
            <a:off x="3077190" y="2128058"/>
            <a:ext cx="409272" cy="36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87DB4652-6239-C946-B82C-D37290AB3BB5}"/>
              </a:ext>
            </a:extLst>
          </p:cNvPr>
          <p:cNvSpPr/>
          <p:nvPr/>
        </p:nvSpPr>
        <p:spPr bwMode="auto">
          <a:xfrm rot="1732151">
            <a:off x="3368350" y="2294228"/>
            <a:ext cx="145271" cy="30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867F29D3-8505-DE40-BF68-3E3B38FD3E36}"/>
              </a:ext>
            </a:extLst>
          </p:cNvPr>
          <p:cNvSpPr/>
          <p:nvPr/>
        </p:nvSpPr>
        <p:spPr bwMode="auto">
          <a:xfrm rot="1732151">
            <a:off x="2595508" y="1128635"/>
            <a:ext cx="198966" cy="30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9DA5B414-FDEF-5043-8B07-67F01E9D59BC}"/>
              </a:ext>
            </a:extLst>
          </p:cNvPr>
          <p:cNvSpPr/>
          <p:nvPr/>
        </p:nvSpPr>
        <p:spPr bwMode="auto">
          <a:xfrm rot="5400000">
            <a:off x="2709997" y="1745343"/>
            <a:ext cx="119620" cy="30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DDDEFFB4-C57E-AE40-B820-2751CC99BB10}"/>
              </a:ext>
            </a:extLst>
          </p:cNvPr>
          <p:cNvSpPr/>
          <p:nvPr/>
        </p:nvSpPr>
        <p:spPr bwMode="auto">
          <a:xfrm rot="5400000">
            <a:off x="2750945" y="1767482"/>
            <a:ext cx="133653" cy="32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4BE274EC-8EEC-F24D-9A67-56AC2B272CDD}"/>
              </a:ext>
            </a:extLst>
          </p:cNvPr>
          <p:cNvSpPr/>
          <p:nvPr/>
        </p:nvSpPr>
        <p:spPr bwMode="auto">
          <a:xfrm rot="5400000">
            <a:off x="1884960" y="1424331"/>
            <a:ext cx="108940" cy="46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8BE95075-F8B0-5E46-86CE-EE9F14886EC6}"/>
              </a:ext>
            </a:extLst>
          </p:cNvPr>
          <p:cNvSpPr/>
          <p:nvPr/>
        </p:nvSpPr>
        <p:spPr bwMode="auto">
          <a:xfrm rot="5400000">
            <a:off x="1962279" y="1586568"/>
            <a:ext cx="108940" cy="46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8C67905B-49C4-A241-9665-33EE6FCA7DC0}"/>
              </a:ext>
            </a:extLst>
          </p:cNvPr>
          <p:cNvSpPr/>
          <p:nvPr/>
        </p:nvSpPr>
        <p:spPr bwMode="auto">
          <a:xfrm rot="5400000">
            <a:off x="1742463" y="894154"/>
            <a:ext cx="193987" cy="46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42148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195"/>
        <p:cNvGrpSpPr/>
        <p:nvPr/>
      </p:nvGrpSpPr>
      <p:grpSpPr>
        <a:xfrm>
          <a:off x="0" y="0"/>
          <a:ext cx="0" cy="0"/>
          <a:chOff x="0" y="0"/>
          <a:chExt cx="0" cy="0"/>
        </a:xfrm>
      </p:grpSpPr>
      <p:pic>
        <p:nvPicPr>
          <p:cNvPr id="1197" name="Google Shape;1197;p73"/>
          <p:cNvPicPr preferRelativeResize="0"/>
          <p:nvPr/>
        </p:nvPicPr>
        <p:blipFill rotWithShape="1">
          <a:blip r:embed="rId3">
            <a:alphaModFix/>
          </a:blip>
          <a:srcRect/>
          <a:stretch/>
        </p:blipFill>
        <p:spPr>
          <a:xfrm>
            <a:off x="400424" y="782018"/>
            <a:ext cx="866588" cy="902447"/>
          </a:xfrm>
          <a:prstGeom prst="rect">
            <a:avLst/>
          </a:prstGeom>
          <a:noFill/>
          <a:ln>
            <a:noFill/>
          </a:ln>
        </p:spPr>
      </p:pic>
      <p:pic>
        <p:nvPicPr>
          <p:cNvPr id="1198" name="Google Shape;1198;p73"/>
          <p:cNvPicPr preferRelativeResize="0"/>
          <p:nvPr/>
        </p:nvPicPr>
        <p:blipFill rotWithShape="1">
          <a:blip r:embed="rId4">
            <a:alphaModFix/>
          </a:blip>
          <a:srcRect/>
          <a:stretch/>
        </p:blipFill>
        <p:spPr>
          <a:xfrm>
            <a:off x="1600949" y="782018"/>
            <a:ext cx="866588" cy="902447"/>
          </a:xfrm>
          <a:prstGeom prst="rect">
            <a:avLst/>
          </a:prstGeom>
          <a:noFill/>
          <a:ln>
            <a:noFill/>
          </a:ln>
        </p:spPr>
      </p:pic>
      <p:pic>
        <p:nvPicPr>
          <p:cNvPr id="1199" name="Google Shape;1199;p73"/>
          <p:cNvPicPr preferRelativeResize="0"/>
          <p:nvPr/>
        </p:nvPicPr>
        <p:blipFill rotWithShape="1">
          <a:blip r:embed="rId5">
            <a:alphaModFix/>
          </a:blip>
          <a:srcRect/>
          <a:stretch/>
        </p:blipFill>
        <p:spPr>
          <a:xfrm>
            <a:off x="4151058" y="782018"/>
            <a:ext cx="866588" cy="902447"/>
          </a:xfrm>
          <a:prstGeom prst="rect">
            <a:avLst/>
          </a:prstGeom>
          <a:noFill/>
          <a:ln>
            <a:noFill/>
          </a:ln>
        </p:spPr>
      </p:pic>
      <p:pic>
        <p:nvPicPr>
          <p:cNvPr id="1200" name="Google Shape;1200;p73"/>
          <p:cNvPicPr preferRelativeResize="0"/>
          <p:nvPr/>
        </p:nvPicPr>
        <p:blipFill rotWithShape="1">
          <a:blip r:embed="rId6">
            <a:alphaModFix/>
          </a:blip>
          <a:srcRect/>
          <a:stretch/>
        </p:blipFill>
        <p:spPr>
          <a:xfrm>
            <a:off x="2917638" y="782018"/>
            <a:ext cx="866588" cy="902447"/>
          </a:xfrm>
          <a:prstGeom prst="rect">
            <a:avLst/>
          </a:prstGeom>
          <a:noFill/>
          <a:ln>
            <a:noFill/>
          </a:ln>
        </p:spPr>
      </p:pic>
      <p:pic>
        <p:nvPicPr>
          <p:cNvPr id="1201" name="Google Shape;1201;p73"/>
          <p:cNvPicPr preferRelativeResize="0"/>
          <p:nvPr/>
        </p:nvPicPr>
        <p:blipFill rotWithShape="1">
          <a:blip r:embed="rId7">
            <a:alphaModFix/>
          </a:blip>
          <a:srcRect/>
          <a:stretch/>
        </p:blipFill>
        <p:spPr>
          <a:xfrm>
            <a:off x="6585189" y="782018"/>
            <a:ext cx="866588" cy="902447"/>
          </a:xfrm>
          <a:prstGeom prst="rect">
            <a:avLst/>
          </a:prstGeom>
          <a:noFill/>
          <a:ln>
            <a:noFill/>
          </a:ln>
        </p:spPr>
      </p:pic>
      <p:pic>
        <p:nvPicPr>
          <p:cNvPr id="1202" name="Google Shape;1202;p73"/>
          <p:cNvPicPr preferRelativeResize="0"/>
          <p:nvPr/>
        </p:nvPicPr>
        <p:blipFill rotWithShape="1">
          <a:blip r:embed="rId8">
            <a:alphaModFix/>
          </a:blip>
          <a:srcRect/>
          <a:stretch/>
        </p:blipFill>
        <p:spPr>
          <a:xfrm>
            <a:off x="5301130" y="782018"/>
            <a:ext cx="866588" cy="902447"/>
          </a:xfrm>
          <a:prstGeom prst="rect">
            <a:avLst/>
          </a:prstGeom>
          <a:noFill/>
          <a:ln>
            <a:noFill/>
          </a:ln>
        </p:spPr>
      </p:pic>
      <p:pic>
        <p:nvPicPr>
          <p:cNvPr id="1203" name="Google Shape;1203;p73"/>
          <p:cNvPicPr preferRelativeResize="0"/>
          <p:nvPr/>
        </p:nvPicPr>
        <p:blipFill rotWithShape="1">
          <a:blip r:embed="rId9">
            <a:alphaModFix/>
          </a:blip>
          <a:srcRect/>
          <a:stretch/>
        </p:blipFill>
        <p:spPr>
          <a:xfrm>
            <a:off x="7916823" y="782018"/>
            <a:ext cx="866588" cy="902447"/>
          </a:xfrm>
          <a:prstGeom prst="rect">
            <a:avLst/>
          </a:prstGeom>
          <a:noFill/>
          <a:ln>
            <a:noFill/>
          </a:ln>
        </p:spPr>
      </p:pic>
      <p:sp>
        <p:nvSpPr>
          <p:cNvPr id="1204" name="Google Shape;1204;p73"/>
          <p:cNvSpPr txBox="1"/>
          <p:nvPr/>
        </p:nvSpPr>
        <p:spPr>
          <a:xfrm>
            <a:off x="466165" y="1678486"/>
            <a:ext cx="7350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Heat </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&amp;</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cold</a:t>
            </a:r>
            <a:endParaRPr sz="1800">
              <a:solidFill>
                <a:schemeClr val="dk1"/>
              </a:solidFill>
              <a:latin typeface="Arial"/>
              <a:ea typeface="Arial"/>
              <a:cs typeface="Arial"/>
              <a:sym typeface="Arial"/>
            </a:endParaRPr>
          </a:p>
        </p:txBody>
      </p:sp>
      <p:sp>
        <p:nvSpPr>
          <p:cNvPr id="1205" name="Google Shape;1205;p73"/>
          <p:cNvSpPr txBox="1"/>
          <p:nvPr/>
        </p:nvSpPr>
        <p:spPr>
          <a:xfrm>
            <a:off x="1535580" y="1678486"/>
            <a:ext cx="9972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Rain </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&amp;</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drought</a:t>
            </a:r>
            <a:endParaRPr sz="1800">
              <a:solidFill>
                <a:schemeClr val="dk1"/>
              </a:solidFill>
              <a:latin typeface="Arial"/>
              <a:ea typeface="Arial"/>
              <a:cs typeface="Arial"/>
              <a:sym typeface="Arial"/>
            </a:endParaRPr>
          </a:p>
        </p:txBody>
      </p:sp>
      <p:sp>
        <p:nvSpPr>
          <p:cNvPr id="1206" name="Google Shape;1206;p73"/>
          <p:cNvSpPr txBox="1"/>
          <p:nvPr/>
        </p:nvSpPr>
        <p:spPr>
          <a:xfrm>
            <a:off x="2845598" y="1678486"/>
            <a:ext cx="9972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Snow </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&amp;</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ice</a:t>
            </a:r>
            <a:endParaRPr sz="1800">
              <a:solidFill>
                <a:schemeClr val="dk1"/>
              </a:solidFill>
              <a:latin typeface="Arial"/>
              <a:ea typeface="Arial"/>
              <a:cs typeface="Arial"/>
              <a:sym typeface="Arial"/>
            </a:endParaRPr>
          </a:p>
        </p:txBody>
      </p:sp>
      <p:sp>
        <p:nvSpPr>
          <p:cNvPr id="1207" name="Google Shape;1207;p73"/>
          <p:cNvSpPr txBox="1"/>
          <p:nvPr/>
        </p:nvSpPr>
        <p:spPr>
          <a:xfrm>
            <a:off x="5319429" y="1678486"/>
            <a:ext cx="9972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Coastal </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&amp;</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oceanic</a:t>
            </a:r>
            <a:endParaRPr sz="1800">
              <a:solidFill>
                <a:schemeClr val="dk1"/>
              </a:solidFill>
              <a:latin typeface="Arial"/>
              <a:ea typeface="Arial"/>
              <a:cs typeface="Arial"/>
              <a:sym typeface="Arial"/>
            </a:endParaRPr>
          </a:p>
        </p:txBody>
      </p:sp>
      <p:sp>
        <p:nvSpPr>
          <p:cNvPr id="1208" name="Google Shape;1208;p73"/>
          <p:cNvSpPr txBox="1"/>
          <p:nvPr/>
        </p:nvSpPr>
        <p:spPr>
          <a:xfrm>
            <a:off x="4080131" y="1678486"/>
            <a:ext cx="997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Wind</a:t>
            </a:r>
            <a:endParaRPr sz="1800">
              <a:solidFill>
                <a:schemeClr val="dk1"/>
              </a:solidFill>
              <a:latin typeface="Arial"/>
              <a:ea typeface="Arial"/>
              <a:cs typeface="Arial"/>
              <a:sym typeface="Arial"/>
            </a:endParaRPr>
          </a:p>
        </p:txBody>
      </p:sp>
      <p:sp>
        <p:nvSpPr>
          <p:cNvPr id="1209" name="Google Shape;1209;p73"/>
          <p:cNvSpPr txBox="1"/>
          <p:nvPr/>
        </p:nvSpPr>
        <p:spPr>
          <a:xfrm>
            <a:off x="6579583" y="1678486"/>
            <a:ext cx="997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Other</a:t>
            </a:r>
            <a:endParaRPr sz="1800">
              <a:solidFill>
                <a:schemeClr val="dk1"/>
              </a:solidFill>
              <a:latin typeface="Arial"/>
              <a:ea typeface="Arial"/>
              <a:cs typeface="Arial"/>
              <a:sym typeface="Arial"/>
            </a:endParaRPr>
          </a:p>
        </p:txBody>
      </p:sp>
      <p:sp>
        <p:nvSpPr>
          <p:cNvPr id="1210" name="Google Shape;1210;p73"/>
          <p:cNvSpPr txBox="1"/>
          <p:nvPr/>
        </p:nvSpPr>
        <p:spPr>
          <a:xfrm>
            <a:off x="7851454" y="1678486"/>
            <a:ext cx="9972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Open ocean</a:t>
            </a:r>
            <a:endParaRPr sz="1800">
              <a:solidFill>
                <a:schemeClr val="dk1"/>
              </a:solidFill>
              <a:latin typeface="Arial"/>
              <a:ea typeface="Arial"/>
              <a:cs typeface="Arial"/>
              <a:sym typeface="Arial"/>
            </a:endParaRPr>
          </a:p>
        </p:txBody>
      </p:sp>
      <p:sp>
        <p:nvSpPr>
          <p:cNvPr id="1211" name="Google Shape;1211;p73"/>
          <p:cNvSpPr txBox="1"/>
          <p:nvPr/>
        </p:nvSpPr>
        <p:spPr>
          <a:xfrm>
            <a:off x="-70971" y="2808369"/>
            <a:ext cx="5889000" cy="830956"/>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dk1"/>
                </a:solidFill>
                <a:latin typeface="Arial"/>
                <a:ea typeface="Arial"/>
                <a:cs typeface="Arial"/>
                <a:sym typeface="Arial"/>
              </a:rPr>
              <a:t>A </a:t>
            </a:r>
            <a:r>
              <a:rPr lang="en-US" sz="1600" b="1" dirty="0">
                <a:solidFill>
                  <a:schemeClr val="dk1"/>
                </a:solidFill>
                <a:latin typeface="Arial"/>
                <a:ea typeface="Arial"/>
                <a:cs typeface="Arial"/>
                <a:sym typeface="Arial"/>
              </a:rPr>
              <a:t>climatic impact-driver is a </a:t>
            </a:r>
            <a:r>
              <a:rPr lang="en-IE" sz="1600" dirty="0"/>
              <a:t>physical climate system conditions (e.g., means, events, extremes) that affect an element of society or ecosystems</a:t>
            </a:r>
            <a:endParaRPr sz="1600" dirty="0">
              <a:solidFill>
                <a:schemeClr val="dk1"/>
              </a:solidFill>
              <a:latin typeface="Arial"/>
              <a:ea typeface="Arial"/>
              <a:cs typeface="Arial"/>
              <a:sym typeface="Arial"/>
            </a:endParaRPr>
          </a:p>
        </p:txBody>
      </p:sp>
      <p:cxnSp>
        <p:nvCxnSpPr>
          <p:cNvPr id="1212" name="Google Shape;1212;p73"/>
          <p:cNvCxnSpPr/>
          <p:nvPr/>
        </p:nvCxnSpPr>
        <p:spPr>
          <a:xfrm>
            <a:off x="739589" y="2621482"/>
            <a:ext cx="7664700" cy="0"/>
          </a:xfrm>
          <a:prstGeom prst="straightConnector1">
            <a:avLst/>
          </a:prstGeom>
          <a:noFill/>
          <a:ln w="9525" cap="flat" cmpd="sng">
            <a:solidFill>
              <a:schemeClr val="dk2"/>
            </a:solidFill>
            <a:prstDash val="solid"/>
            <a:round/>
            <a:headEnd type="none" w="sm" len="sm"/>
            <a:tailEnd type="none" w="sm" len="sm"/>
          </a:ln>
          <a:effectLst>
            <a:outerShdw blurRad="40000" dist="20000" dir="5400000" rotWithShape="0">
              <a:srgbClr val="000000">
                <a:alpha val="37650"/>
              </a:srgbClr>
            </a:outerShdw>
          </a:effectLst>
        </p:spPr>
      </p:cxnSp>
      <p:cxnSp>
        <p:nvCxnSpPr>
          <p:cNvPr id="1213" name="Google Shape;1213;p73"/>
          <p:cNvCxnSpPr/>
          <p:nvPr/>
        </p:nvCxnSpPr>
        <p:spPr>
          <a:xfrm>
            <a:off x="4331853" y="3738970"/>
            <a:ext cx="0" cy="804000"/>
          </a:xfrm>
          <a:prstGeom prst="straightConnector1">
            <a:avLst/>
          </a:prstGeom>
          <a:noFill/>
          <a:ln w="25400" cap="flat" cmpd="sng">
            <a:solidFill>
              <a:srgbClr val="BFBFBF"/>
            </a:solidFill>
            <a:prstDash val="dash"/>
            <a:round/>
            <a:headEnd type="none" w="sm" len="sm"/>
            <a:tailEnd type="none" w="sm" len="sm"/>
          </a:ln>
          <a:effectLst>
            <a:outerShdw blurRad="40000" dist="20000" dir="5400000" sx="200000" sy="200000" rotWithShape="0">
              <a:srgbClr val="000000">
                <a:alpha val="0"/>
              </a:srgbClr>
            </a:outerShdw>
          </a:effectLst>
        </p:spPr>
      </p:cxnSp>
      <p:pic>
        <p:nvPicPr>
          <p:cNvPr id="1216" name="Google Shape;1216;p73"/>
          <p:cNvPicPr preferRelativeResize="0"/>
          <p:nvPr/>
        </p:nvPicPr>
        <p:blipFill rotWithShape="1">
          <a:blip r:embed="rId10">
            <a:alphaModFix/>
          </a:blip>
          <a:srcRect/>
          <a:stretch/>
        </p:blipFill>
        <p:spPr>
          <a:xfrm>
            <a:off x="4221902" y="3574706"/>
            <a:ext cx="1015852" cy="839959"/>
          </a:xfrm>
          <a:prstGeom prst="rect">
            <a:avLst/>
          </a:prstGeom>
          <a:noFill/>
          <a:ln>
            <a:noFill/>
          </a:ln>
        </p:spPr>
      </p:pic>
      <p:pic>
        <p:nvPicPr>
          <p:cNvPr id="1217" name="Google Shape;1217;p73"/>
          <p:cNvPicPr preferRelativeResize="0"/>
          <p:nvPr/>
        </p:nvPicPr>
        <p:blipFill rotWithShape="1">
          <a:blip r:embed="rId11">
            <a:alphaModFix/>
            <a:extLst>
              <a:ext uri="{28A0092B-C50C-407E-A947-70E740481C1C}">
                <a14:useLocalDpi xmlns:a14="http://schemas.microsoft.com/office/drawing/2010/main"/>
              </a:ext>
            </a:extLst>
          </a:blip>
          <a:srcRect r="-745"/>
          <a:stretch/>
        </p:blipFill>
        <p:spPr>
          <a:xfrm>
            <a:off x="3481957" y="3684607"/>
            <a:ext cx="1015853" cy="684776"/>
          </a:xfrm>
          <a:prstGeom prst="rect">
            <a:avLst/>
          </a:prstGeom>
          <a:noFill/>
          <a:ln>
            <a:noFill/>
          </a:ln>
        </p:spPr>
      </p:pic>
      <p:sp>
        <p:nvSpPr>
          <p:cNvPr id="1219" name="Google Shape;1219;p73"/>
          <p:cNvSpPr txBox="1"/>
          <p:nvPr/>
        </p:nvSpPr>
        <p:spPr>
          <a:xfrm>
            <a:off x="8532600" y="569866"/>
            <a:ext cx="613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lt1"/>
                </a:solidFill>
              </a:rPr>
              <a:t>C  </a:t>
            </a:r>
            <a:endParaRPr sz="2000" b="1">
              <a:solidFill>
                <a:schemeClr val="lt1"/>
              </a:solidFill>
            </a:endParaRPr>
          </a:p>
        </p:txBody>
      </p:sp>
      <p:sp>
        <p:nvSpPr>
          <p:cNvPr id="28" name="ZoneTexte 27">
            <a:extLst>
              <a:ext uri="{FF2B5EF4-FFF2-40B4-BE49-F238E27FC236}">
                <a16:creationId xmlns:a16="http://schemas.microsoft.com/office/drawing/2014/main" id="{63CD9C7D-E9AF-92EC-2C0E-1A2546EFCAAE}"/>
              </a:ext>
            </a:extLst>
          </p:cNvPr>
          <p:cNvSpPr txBox="1"/>
          <p:nvPr/>
        </p:nvSpPr>
        <p:spPr bwMode="auto">
          <a:xfrm>
            <a:off x="6713001" y="2866095"/>
            <a:ext cx="1385316" cy="276999"/>
          </a:xfrm>
          <a:prstGeom prst="rect">
            <a:avLst/>
          </a:prstGeom>
          <a:noFill/>
        </p:spPr>
        <p:txBody>
          <a:bodyPr wrap="none" rtlCol="0">
            <a:spAutoFit/>
          </a:bodyPr>
          <a:lstStyle/>
          <a:p>
            <a:r>
              <a:rPr lang="fr-FR" sz="1200" dirty="0" err="1">
                <a:solidFill>
                  <a:schemeClr val="bg1">
                    <a:lumMod val="75000"/>
                  </a:schemeClr>
                </a:solidFill>
              </a:rPr>
              <a:t>Larger</a:t>
            </a:r>
            <a:r>
              <a:rPr lang="fr-FR" sz="1200" dirty="0">
                <a:solidFill>
                  <a:schemeClr val="bg1">
                    <a:lumMod val="75000"/>
                  </a:schemeClr>
                </a:solidFill>
              </a:rPr>
              <a:t> magnitude</a:t>
            </a:r>
          </a:p>
        </p:txBody>
      </p:sp>
      <p:sp>
        <p:nvSpPr>
          <p:cNvPr id="29" name="ZoneTexte 28">
            <a:extLst>
              <a:ext uri="{FF2B5EF4-FFF2-40B4-BE49-F238E27FC236}">
                <a16:creationId xmlns:a16="http://schemas.microsoft.com/office/drawing/2014/main" id="{817BF56E-0AC1-09B1-BC40-F3E1B0D54760}"/>
              </a:ext>
            </a:extLst>
          </p:cNvPr>
          <p:cNvSpPr txBox="1"/>
          <p:nvPr/>
        </p:nvSpPr>
        <p:spPr bwMode="auto">
          <a:xfrm>
            <a:off x="6664542" y="3357004"/>
            <a:ext cx="1574470" cy="276999"/>
          </a:xfrm>
          <a:prstGeom prst="rect">
            <a:avLst/>
          </a:prstGeom>
          <a:noFill/>
        </p:spPr>
        <p:txBody>
          <a:bodyPr wrap="none" rtlCol="0">
            <a:spAutoFit/>
          </a:bodyPr>
          <a:lstStyle/>
          <a:p>
            <a:r>
              <a:rPr lang="fr-FR" sz="1200" dirty="0" err="1">
                <a:solidFill>
                  <a:schemeClr val="bg1">
                    <a:lumMod val="75000"/>
                  </a:schemeClr>
                </a:solidFill>
              </a:rPr>
              <a:t>Increased</a:t>
            </a:r>
            <a:r>
              <a:rPr lang="fr-FR" sz="1200" dirty="0">
                <a:solidFill>
                  <a:schemeClr val="bg1">
                    <a:lumMod val="75000"/>
                  </a:schemeClr>
                </a:solidFill>
              </a:rPr>
              <a:t> </a:t>
            </a:r>
            <a:r>
              <a:rPr lang="fr-FR" sz="1200" dirty="0" err="1">
                <a:solidFill>
                  <a:schemeClr val="bg1">
                    <a:lumMod val="75000"/>
                  </a:schemeClr>
                </a:solidFill>
              </a:rPr>
              <a:t>frequency</a:t>
            </a:r>
            <a:endParaRPr lang="fr-FR" sz="1200" dirty="0">
              <a:solidFill>
                <a:schemeClr val="bg1">
                  <a:lumMod val="75000"/>
                </a:schemeClr>
              </a:solidFill>
            </a:endParaRPr>
          </a:p>
        </p:txBody>
      </p:sp>
      <p:sp>
        <p:nvSpPr>
          <p:cNvPr id="30" name="ZoneTexte 29">
            <a:extLst>
              <a:ext uri="{FF2B5EF4-FFF2-40B4-BE49-F238E27FC236}">
                <a16:creationId xmlns:a16="http://schemas.microsoft.com/office/drawing/2014/main" id="{2F55DBCE-A8B3-4288-2E03-ADCFFB4B9DB0}"/>
              </a:ext>
            </a:extLst>
          </p:cNvPr>
          <p:cNvSpPr txBox="1"/>
          <p:nvPr/>
        </p:nvSpPr>
        <p:spPr bwMode="auto">
          <a:xfrm>
            <a:off x="6713001" y="3807956"/>
            <a:ext cx="1138453" cy="276999"/>
          </a:xfrm>
          <a:prstGeom prst="rect">
            <a:avLst/>
          </a:prstGeom>
          <a:noFill/>
        </p:spPr>
        <p:txBody>
          <a:bodyPr wrap="none" rtlCol="0">
            <a:spAutoFit/>
          </a:bodyPr>
          <a:lstStyle/>
          <a:p>
            <a:r>
              <a:rPr lang="fr-FR" sz="1200" dirty="0">
                <a:solidFill>
                  <a:schemeClr val="bg1">
                    <a:lumMod val="75000"/>
                  </a:schemeClr>
                </a:solidFill>
              </a:rPr>
              <a:t>New locations</a:t>
            </a:r>
          </a:p>
        </p:txBody>
      </p:sp>
      <p:sp>
        <p:nvSpPr>
          <p:cNvPr id="31" name="ZoneTexte 30">
            <a:extLst>
              <a:ext uri="{FF2B5EF4-FFF2-40B4-BE49-F238E27FC236}">
                <a16:creationId xmlns:a16="http://schemas.microsoft.com/office/drawing/2014/main" id="{F2709F4F-2BA1-C64E-A634-75CD6A3C6CCC}"/>
              </a:ext>
            </a:extLst>
          </p:cNvPr>
          <p:cNvSpPr txBox="1"/>
          <p:nvPr/>
        </p:nvSpPr>
        <p:spPr bwMode="auto">
          <a:xfrm>
            <a:off x="6679879" y="4243642"/>
            <a:ext cx="1574470" cy="461665"/>
          </a:xfrm>
          <a:prstGeom prst="rect">
            <a:avLst/>
          </a:prstGeom>
          <a:noFill/>
        </p:spPr>
        <p:txBody>
          <a:bodyPr wrap="square" rtlCol="0">
            <a:spAutoFit/>
          </a:bodyPr>
          <a:lstStyle/>
          <a:p>
            <a:r>
              <a:rPr lang="fr-FR" sz="1200" dirty="0" err="1">
                <a:solidFill>
                  <a:schemeClr val="bg1">
                    <a:lumMod val="75000"/>
                  </a:schemeClr>
                </a:solidFill>
              </a:rPr>
              <a:t>Different</a:t>
            </a:r>
            <a:r>
              <a:rPr lang="fr-FR" sz="1200" dirty="0">
                <a:solidFill>
                  <a:schemeClr val="bg1">
                    <a:lumMod val="75000"/>
                  </a:schemeClr>
                </a:solidFill>
              </a:rPr>
              <a:t> timing </a:t>
            </a:r>
          </a:p>
          <a:p>
            <a:endParaRPr lang="fr-FR" sz="1200" dirty="0">
              <a:solidFill>
                <a:schemeClr val="bg1">
                  <a:lumMod val="75000"/>
                </a:schemeClr>
              </a:solidFill>
            </a:endParaRPr>
          </a:p>
        </p:txBody>
      </p:sp>
      <p:sp>
        <p:nvSpPr>
          <p:cNvPr id="32" name="ZoneTexte 31">
            <a:extLst>
              <a:ext uri="{FF2B5EF4-FFF2-40B4-BE49-F238E27FC236}">
                <a16:creationId xmlns:a16="http://schemas.microsoft.com/office/drawing/2014/main" id="{68EC2856-F5AD-11E2-6C99-A55E43DDBE05}"/>
              </a:ext>
            </a:extLst>
          </p:cNvPr>
          <p:cNvSpPr txBox="1"/>
          <p:nvPr/>
        </p:nvSpPr>
        <p:spPr bwMode="auto">
          <a:xfrm>
            <a:off x="6679879" y="4646524"/>
            <a:ext cx="1587925" cy="276999"/>
          </a:xfrm>
          <a:prstGeom prst="rect">
            <a:avLst/>
          </a:prstGeom>
          <a:noFill/>
        </p:spPr>
        <p:txBody>
          <a:bodyPr wrap="square" rtlCol="0">
            <a:spAutoFit/>
          </a:bodyPr>
          <a:lstStyle/>
          <a:p>
            <a:r>
              <a:rPr lang="fr-FR" sz="1200" dirty="0">
                <a:solidFill>
                  <a:schemeClr val="bg1">
                    <a:lumMod val="75000"/>
                  </a:schemeClr>
                </a:solidFill>
              </a:rPr>
              <a:t>New </a:t>
            </a:r>
            <a:r>
              <a:rPr lang="fr-FR" sz="1200" dirty="0" err="1">
                <a:solidFill>
                  <a:schemeClr val="bg1">
                    <a:lumMod val="75000"/>
                  </a:schemeClr>
                </a:solidFill>
              </a:rPr>
              <a:t>combinations</a:t>
            </a:r>
            <a:endParaRPr lang="fr-FR" sz="1200" dirty="0">
              <a:solidFill>
                <a:schemeClr val="bg1">
                  <a:lumMod val="75000"/>
                </a:schemeClr>
              </a:solidFill>
            </a:endParaRPr>
          </a:p>
        </p:txBody>
      </p:sp>
    </p:spTree>
    <p:extLst>
      <p:ext uri="{BB962C8B-B14F-4D97-AF65-F5344CB8AC3E}">
        <p14:creationId xmlns:p14="http://schemas.microsoft.com/office/powerpoint/2010/main" val="4165889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425"/>
        <p:cNvGrpSpPr/>
        <p:nvPr/>
      </p:nvGrpSpPr>
      <p:grpSpPr>
        <a:xfrm>
          <a:off x="0" y="0"/>
          <a:ext cx="0" cy="0"/>
          <a:chOff x="0" y="0"/>
          <a:chExt cx="0" cy="0"/>
        </a:xfrm>
      </p:grpSpPr>
      <p:sp>
        <p:nvSpPr>
          <p:cNvPr id="10" name="Google Shape;1434;gf849b6a445_0_80">
            <a:extLst>
              <a:ext uri="{FF2B5EF4-FFF2-40B4-BE49-F238E27FC236}">
                <a16:creationId xmlns:a16="http://schemas.microsoft.com/office/drawing/2014/main" id="{8A342F25-703E-AC4F-9FB0-23A07103E17F}"/>
              </a:ext>
            </a:extLst>
          </p:cNvPr>
          <p:cNvSpPr txBox="1">
            <a:spLocks noGrp="1"/>
          </p:cNvSpPr>
          <p:nvPr>
            <p:ph type="ctrTitle"/>
          </p:nvPr>
        </p:nvSpPr>
        <p:spPr>
          <a:xfrm>
            <a:off x="289650" y="621490"/>
            <a:ext cx="8564700" cy="501600"/>
          </a:xfrm>
          <a:prstGeom prst="rect">
            <a:avLst/>
          </a:prstGeom>
          <a:noFill/>
          <a:ln>
            <a:noFill/>
          </a:ln>
        </p:spPr>
        <p:txBody>
          <a:bodyPr spcFirstLastPara="1" wrap="square" lIns="0" tIns="0" rIns="0" bIns="0" anchor="ctr" anchorCtr="0">
            <a:noAutofit/>
          </a:bodyPr>
          <a:lstStyle/>
          <a:p>
            <a:pPr marL="0" lvl="0" indent="0" algn="l" rtl="0">
              <a:lnSpc>
                <a:spcPct val="88636"/>
              </a:lnSpc>
              <a:spcBef>
                <a:spcPts val="0"/>
              </a:spcBef>
              <a:spcAft>
                <a:spcPts val="0"/>
              </a:spcAft>
              <a:buClr>
                <a:srgbClr val="003466"/>
              </a:buClr>
              <a:buSzPts val="2200"/>
              <a:buFont typeface="Arial"/>
              <a:buNone/>
            </a:pPr>
            <a:r>
              <a:rPr lang="en-US" sz="2000" b="0" dirty="0">
                <a:solidFill>
                  <a:schemeClr val="tx1"/>
                </a:solidFill>
              </a:rPr>
              <a:t>Example of regional synthesis in the Interactive Atlas</a:t>
            </a:r>
            <a:endParaRPr sz="2000" b="0" dirty="0"/>
          </a:p>
        </p:txBody>
      </p:sp>
      <p:grpSp>
        <p:nvGrpSpPr>
          <p:cNvPr id="11" name="Group 10">
            <a:extLst>
              <a:ext uri="{FF2B5EF4-FFF2-40B4-BE49-F238E27FC236}">
                <a16:creationId xmlns:a16="http://schemas.microsoft.com/office/drawing/2014/main" id="{D27AEE2B-7016-CB46-92E8-FB26EDEC0D0E}"/>
              </a:ext>
            </a:extLst>
          </p:cNvPr>
          <p:cNvGrpSpPr/>
          <p:nvPr/>
        </p:nvGrpSpPr>
        <p:grpSpPr>
          <a:xfrm>
            <a:off x="517036" y="1123090"/>
            <a:ext cx="8109927" cy="4025131"/>
            <a:chOff x="521605" y="943291"/>
            <a:chExt cx="8109927" cy="4025131"/>
          </a:xfrm>
        </p:grpSpPr>
        <p:pic>
          <p:nvPicPr>
            <p:cNvPr id="3" name="Picture 2">
              <a:extLst>
                <a:ext uri="{FF2B5EF4-FFF2-40B4-BE49-F238E27FC236}">
                  <a16:creationId xmlns:a16="http://schemas.microsoft.com/office/drawing/2014/main" id="{0330FCE4-C1D8-6F46-98DF-AD3F68AD6695}"/>
                </a:ext>
              </a:extLst>
            </p:cNvPr>
            <p:cNvPicPr>
              <a:picLocks noChangeAspect="1"/>
            </p:cNvPicPr>
            <p:nvPr/>
          </p:nvPicPr>
          <p:blipFill rotWithShape="1">
            <a:blip r:embed="rId3">
              <a:extLst>
                <a:ext uri="{28A0092B-C50C-407E-A947-70E740481C1C}">
                  <a14:useLocalDpi xmlns:a14="http://schemas.microsoft.com/office/drawing/2010/main"/>
                </a:ext>
              </a:extLst>
            </a:blip>
            <a:srcRect l="-1"/>
            <a:stretch/>
          </p:blipFill>
          <p:spPr>
            <a:xfrm>
              <a:off x="1041027" y="943291"/>
              <a:ext cx="7479155" cy="3955986"/>
            </a:xfrm>
            <a:prstGeom prst="rect">
              <a:avLst/>
            </a:prstGeom>
          </p:spPr>
        </p:pic>
        <p:sp>
          <p:nvSpPr>
            <p:cNvPr id="6" name="Rectangle 5">
              <a:extLst>
                <a:ext uri="{FF2B5EF4-FFF2-40B4-BE49-F238E27FC236}">
                  <a16:creationId xmlns:a16="http://schemas.microsoft.com/office/drawing/2014/main" id="{B4AC1275-6FEE-A045-B08A-B7D2662C6F80}"/>
                </a:ext>
              </a:extLst>
            </p:cNvPr>
            <p:cNvSpPr/>
            <p:nvPr/>
          </p:nvSpPr>
          <p:spPr>
            <a:xfrm>
              <a:off x="7646793" y="944547"/>
              <a:ext cx="984739" cy="53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58CA10-57FD-664C-BB16-B129BEC8E7FD}"/>
                </a:ext>
              </a:extLst>
            </p:cNvPr>
            <p:cNvPicPr>
              <a:picLocks noChangeAspect="1"/>
            </p:cNvPicPr>
            <p:nvPr/>
          </p:nvPicPr>
          <p:blipFill>
            <a:blip r:embed="rId4"/>
            <a:stretch>
              <a:fillRect/>
            </a:stretch>
          </p:blipFill>
          <p:spPr>
            <a:xfrm>
              <a:off x="521605" y="3053975"/>
              <a:ext cx="2376223" cy="1914447"/>
            </a:xfrm>
            <a:prstGeom prst="rect">
              <a:avLst/>
            </a:prstGeom>
          </p:spPr>
        </p:pic>
        <p:sp>
          <p:nvSpPr>
            <p:cNvPr id="14" name="Rectangle 13">
              <a:extLst>
                <a:ext uri="{FF2B5EF4-FFF2-40B4-BE49-F238E27FC236}">
                  <a16:creationId xmlns:a16="http://schemas.microsoft.com/office/drawing/2014/main" id="{39CF15A5-47A6-334B-AE56-E62E9D7C50B9}"/>
                </a:ext>
              </a:extLst>
            </p:cNvPr>
            <p:cNvSpPr/>
            <p:nvPr/>
          </p:nvSpPr>
          <p:spPr>
            <a:xfrm>
              <a:off x="2502037" y="2987173"/>
              <a:ext cx="507141" cy="629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B4A63D-D8F5-D045-B092-4856F3AFF893}"/>
                </a:ext>
              </a:extLst>
            </p:cNvPr>
            <p:cNvSpPr/>
            <p:nvPr/>
          </p:nvSpPr>
          <p:spPr>
            <a:xfrm>
              <a:off x="3009178" y="4124041"/>
              <a:ext cx="152400" cy="5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C6AF3C-3384-C349-B80D-41054FEBA150}"/>
                </a:ext>
              </a:extLst>
            </p:cNvPr>
            <p:cNvSpPr/>
            <p:nvPr/>
          </p:nvSpPr>
          <p:spPr>
            <a:xfrm>
              <a:off x="2502037" y="3685512"/>
              <a:ext cx="507141" cy="629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85A9DE8-BC90-574B-ADD5-7245005FBA2F}"/>
              </a:ext>
            </a:extLst>
          </p:cNvPr>
          <p:cNvSpPr txBox="1"/>
          <p:nvPr/>
        </p:nvSpPr>
        <p:spPr>
          <a:xfrm>
            <a:off x="76132" y="2710554"/>
            <a:ext cx="1690831" cy="523220"/>
          </a:xfrm>
          <a:prstGeom prst="rect">
            <a:avLst/>
          </a:prstGeom>
          <a:noFill/>
        </p:spPr>
        <p:txBody>
          <a:bodyPr wrap="square" rtlCol="0">
            <a:spAutoFit/>
          </a:bodyPr>
          <a:lstStyle/>
          <a:p>
            <a:r>
              <a:rPr lang="en-US" dirty="0">
                <a:solidFill>
                  <a:schemeClr val="tx1"/>
                </a:solidFill>
              </a:rPr>
              <a:t>Dry climatic impact-drivers</a:t>
            </a:r>
          </a:p>
        </p:txBody>
      </p:sp>
    </p:spTree>
    <p:extLst>
      <p:ext uri="{BB962C8B-B14F-4D97-AF65-F5344CB8AC3E}">
        <p14:creationId xmlns:p14="http://schemas.microsoft.com/office/powerpoint/2010/main" val="1532813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CC218B-59C1-8F46-9978-5AAFCC4C8F25}"/>
              </a:ext>
            </a:extLst>
          </p:cNvPr>
          <p:cNvSpPr/>
          <p:nvPr/>
        </p:nvSpPr>
        <p:spPr>
          <a:xfrm>
            <a:off x="129543" y="582471"/>
            <a:ext cx="8460841" cy="877163"/>
          </a:xfrm>
          <a:prstGeom prst="rect">
            <a:avLst/>
          </a:prstGeom>
        </p:spPr>
        <p:txBody>
          <a:bodyPr wrap="square">
            <a:spAutoFit/>
          </a:bodyPr>
          <a:lstStyle/>
          <a:p>
            <a:r>
              <a:rPr lang="en-IE" sz="1650" dirty="0">
                <a:solidFill>
                  <a:schemeClr val="tx1"/>
                </a:solidFill>
              </a:rPr>
              <a:t>Changes in several climatic impact-drivers would be more widespread at 2°C compared to 1.5°C global warming and even more widespread and/or pronounced for </a:t>
            </a:r>
          </a:p>
          <a:p>
            <a:r>
              <a:rPr lang="en-IE" sz="1650" dirty="0">
                <a:solidFill>
                  <a:schemeClr val="tx1"/>
                </a:solidFill>
              </a:rPr>
              <a:t>higher warming levels</a:t>
            </a:r>
            <a:endParaRPr lang="en-US" sz="1800" dirty="0">
              <a:solidFill>
                <a:schemeClr val="tx1"/>
              </a:solidFill>
            </a:endParaRPr>
          </a:p>
        </p:txBody>
      </p:sp>
      <p:grpSp>
        <p:nvGrpSpPr>
          <p:cNvPr id="13" name="Group 12">
            <a:extLst>
              <a:ext uri="{FF2B5EF4-FFF2-40B4-BE49-F238E27FC236}">
                <a16:creationId xmlns:a16="http://schemas.microsoft.com/office/drawing/2014/main" id="{B20B112C-CAE5-514C-9A1B-192D772E9EAA}"/>
              </a:ext>
            </a:extLst>
          </p:cNvPr>
          <p:cNvGrpSpPr/>
          <p:nvPr/>
        </p:nvGrpSpPr>
        <p:grpSpPr>
          <a:xfrm>
            <a:off x="868955" y="1557409"/>
            <a:ext cx="8297055" cy="3641652"/>
            <a:chOff x="1030014" y="2076546"/>
            <a:chExt cx="11062740" cy="4855534"/>
          </a:xfrm>
        </p:grpSpPr>
        <p:pic>
          <p:nvPicPr>
            <p:cNvPr id="7" name="Picture 6">
              <a:extLst>
                <a:ext uri="{FF2B5EF4-FFF2-40B4-BE49-F238E27FC236}">
                  <a16:creationId xmlns:a16="http://schemas.microsoft.com/office/drawing/2014/main" id="{E3DDC1D7-45C4-8640-BA84-92C44AAE457D}"/>
                </a:ext>
              </a:extLst>
            </p:cNvPr>
            <p:cNvPicPr>
              <a:picLocks noChangeAspect="1"/>
            </p:cNvPicPr>
            <p:nvPr/>
          </p:nvPicPr>
          <p:blipFill rotWithShape="1">
            <a:blip r:embed="rId3">
              <a:extLst>
                <a:ext uri="{28A0092B-C50C-407E-A947-70E740481C1C}">
                  <a14:useLocalDpi xmlns:a14="http://schemas.microsoft.com/office/drawing/2010/main"/>
                </a:ext>
              </a:extLst>
            </a:blip>
            <a:srcRect l="1354" t="2544" r="1352" b="20305"/>
            <a:stretch/>
          </p:blipFill>
          <p:spPr>
            <a:xfrm>
              <a:off x="1030014" y="2076546"/>
              <a:ext cx="9869214" cy="4581194"/>
            </a:xfrm>
            <a:prstGeom prst="rect">
              <a:avLst/>
            </a:prstGeom>
          </p:spPr>
        </p:pic>
        <p:sp>
          <p:nvSpPr>
            <p:cNvPr id="8" name="TextBox 7">
              <a:extLst>
                <a:ext uri="{FF2B5EF4-FFF2-40B4-BE49-F238E27FC236}">
                  <a16:creationId xmlns:a16="http://schemas.microsoft.com/office/drawing/2014/main" id="{F21689EE-12C1-6F49-ABCC-26D92FF1FA00}"/>
                </a:ext>
              </a:extLst>
            </p:cNvPr>
            <p:cNvSpPr txBox="1"/>
            <p:nvPr/>
          </p:nvSpPr>
          <p:spPr>
            <a:xfrm>
              <a:off x="10557753" y="6142419"/>
              <a:ext cx="1535001" cy="746615"/>
            </a:xfrm>
            <a:prstGeom prst="rect">
              <a:avLst/>
            </a:prstGeom>
            <a:noFill/>
          </p:spPr>
          <p:txBody>
            <a:bodyPr wrap="square" rtlCol="0">
              <a:spAutoFit/>
            </a:bodyPr>
            <a:lstStyle/>
            <a:p>
              <a:r>
                <a:rPr lang="en-US" sz="1013"/>
                <a:t>Change in number of days per years</a:t>
              </a:r>
            </a:p>
          </p:txBody>
        </p:sp>
        <p:sp>
          <p:nvSpPr>
            <p:cNvPr id="9" name="TextBox 8">
              <a:extLst>
                <a:ext uri="{FF2B5EF4-FFF2-40B4-BE49-F238E27FC236}">
                  <a16:creationId xmlns:a16="http://schemas.microsoft.com/office/drawing/2014/main" id="{9A4C901A-8EFC-8A44-9A04-BCCB355E9784}"/>
                </a:ext>
              </a:extLst>
            </p:cNvPr>
            <p:cNvSpPr txBox="1"/>
            <p:nvPr/>
          </p:nvSpPr>
          <p:spPr>
            <a:xfrm>
              <a:off x="10323585" y="6624303"/>
              <a:ext cx="417208" cy="307776"/>
            </a:xfrm>
            <a:prstGeom prst="rect">
              <a:avLst/>
            </a:prstGeom>
            <a:noFill/>
          </p:spPr>
          <p:txBody>
            <a:bodyPr wrap="none" rtlCol="0">
              <a:spAutoFit/>
            </a:bodyPr>
            <a:lstStyle/>
            <a:p>
              <a:r>
                <a:rPr lang="en-US" sz="900"/>
                <a:t>40</a:t>
              </a:r>
            </a:p>
          </p:txBody>
        </p:sp>
        <p:sp>
          <p:nvSpPr>
            <p:cNvPr id="10" name="TextBox 9">
              <a:extLst>
                <a:ext uri="{FF2B5EF4-FFF2-40B4-BE49-F238E27FC236}">
                  <a16:creationId xmlns:a16="http://schemas.microsoft.com/office/drawing/2014/main" id="{23B78C43-A1FA-5241-BF7C-70FCDE86209F}"/>
                </a:ext>
              </a:extLst>
            </p:cNvPr>
            <p:cNvSpPr txBox="1"/>
            <p:nvPr/>
          </p:nvSpPr>
          <p:spPr>
            <a:xfrm>
              <a:off x="1292773" y="6624304"/>
              <a:ext cx="468504" cy="307776"/>
            </a:xfrm>
            <a:prstGeom prst="rect">
              <a:avLst/>
            </a:prstGeom>
            <a:noFill/>
          </p:spPr>
          <p:txBody>
            <a:bodyPr wrap="none" rtlCol="0">
              <a:spAutoFit/>
            </a:bodyPr>
            <a:lstStyle/>
            <a:p>
              <a:r>
                <a:rPr lang="en-US" sz="900"/>
                <a:t>-40</a:t>
              </a:r>
            </a:p>
          </p:txBody>
        </p:sp>
        <p:sp>
          <p:nvSpPr>
            <p:cNvPr id="11" name="Rectangle 10">
              <a:extLst>
                <a:ext uri="{FF2B5EF4-FFF2-40B4-BE49-F238E27FC236}">
                  <a16:creationId xmlns:a16="http://schemas.microsoft.com/office/drawing/2014/main" id="{C3DCB516-9B07-4646-8304-8AB95021009F}"/>
                </a:ext>
              </a:extLst>
            </p:cNvPr>
            <p:cNvSpPr/>
            <p:nvPr/>
          </p:nvSpPr>
          <p:spPr>
            <a:xfrm>
              <a:off x="1261082" y="6481640"/>
              <a:ext cx="153909" cy="144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AA755B41-0D34-6249-9EF4-DE86EBBD1829}"/>
                </a:ext>
              </a:extLst>
            </p:cNvPr>
            <p:cNvSpPr txBox="1"/>
            <p:nvPr/>
          </p:nvSpPr>
          <p:spPr>
            <a:xfrm>
              <a:off x="5880957" y="6624304"/>
              <a:ext cx="331715" cy="307776"/>
            </a:xfrm>
            <a:prstGeom prst="rect">
              <a:avLst/>
            </a:prstGeom>
            <a:noFill/>
          </p:spPr>
          <p:txBody>
            <a:bodyPr wrap="none" rtlCol="0">
              <a:spAutoFit/>
            </a:bodyPr>
            <a:lstStyle/>
            <a:p>
              <a:r>
                <a:rPr lang="en-US" sz="900"/>
                <a:t>0</a:t>
              </a:r>
            </a:p>
          </p:txBody>
        </p:sp>
      </p:grpSp>
      <p:grpSp>
        <p:nvGrpSpPr>
          <p:cNvPr id="15" name="Group 14">
            <a:extLst>
              <a:ext uri="{FF2B5EF4-FFF2-40B4-BE49-F238E27FC236}">
                <a16:creationId xmlns:a16="http://schemas.microsoft.com/office/drawing/2014/main" id="{437B9232-9AB2-5C48-ABD7-D37CE6A27B5C}"/>
              </a:ext>
            </a:extLst>
          </p:cNvPr>
          <p:cNvGrpSpPr/>
          <p:nvPr/>
        </p:nvGrpSpPr>
        <p:grpSpPr>
          <a:xfrm>
            <a:off x="3393549" y="4267006"/>
            <a:ext cx="2516774" cy="530915"/>
            <a:chOff x="4467579" y="5703632"/>
            <a:chExt cx="3355698" cy="707887"/>
          </a:xfrm>
        </p:grpSpPr>
        <p:sp>
          <p:nvSpPr>
            <p:cNvPr id="4" name="Rectangle 3">
              <a:extLst>
                <a:ext uri="{FF2B5EF4-FFF2-40B4-BE49-F238E27FC236}">
                  <a16:creationId xmlns:a16="http://schemas.microsoft.com/office/drawing/2014/main" id="{256199A4-C128-2E47-AF85-7F52ADC3CE63}"/>
                </a:ext>
              </a:extLst>
            </p:cNvPr>
            <p:cNvSpPr/>
            <p:nvPr/>
          </p:nvSpPr>
          <p:spPr>
            <a:xfrm>
              <a:off x="4467579" y="6072964"/>
              <a:ext cx="3355696" cy="338555"/>
            </a:xfrm>
            <a:prstGeom prst="rect">
              <a:avLst/>
            </a:prstGeom>
            <a:solidFill>
              <a:schemeClr val="bg1"/>
            </a:solidFill>
          </p:spPr>
          <p:txBody>
            <a:bodyPr wrap="square">
              <a:spAutoFit/>
            </a:bodyPr>
            <a:lstStyle/>
            <a:p>
              <a:pPr algn="ctr"/>
              <a:r>
                <a:rPr lang="en-US" sz="1050"/>
                <a:t>https://interactive-atlas.ipcc.ch/</a:t>
              </a:r>
            </a:p>
          </p:txBody>
        </p:sp>
        <p:sp>
          <p:nvSpPr>
            <p:cNvPr id="5" name="TextBox 4">
              <a:extLst>
                <a:ext uri="{FF2B5EF4-FFF2-40B4-BE49-F238E27FC236}">
                  <a16:creationId xmlns:a16="http://schemas.microsoft.com/office/drawing/2014/main" id="{A75BFA0F-171C-054C-8AE2-CA2C3F5A0295}"/>
                </a:ext>
              </a:extLst>
            </p:cNvPr>
            <p:cNvSpPr txBox="1"/>
            <p:nvPr/>
          </p:nvSpPr>
          <p:spPr>
            <a:xfrm>
              <a:off x="4485842" y="5703632"/>
              <a:ext cx="3337435" cy="338555"/>
            </a:xfrm>
            <a:prstGeom prst="rect">
              <a:avLst/>
            </a:prstGeom>
            <a:solidFill>
              <a:schemeClr val="bg1"/>
            </a:solidFill>
          </p:spPr>
          <p:txBody>
            <a:bodyPr wrap="square" rtlCol="0">
              <a:spAutoFit/>
            </a:bodyPr>
            <a:lstStyle/>
            <a:p>
              <a:pPr algn="ctr"/>
              <a:r>
                <a:rPr lang="en-US" sz="1050"/>
                <a:t>Heat warning index</a:t>
              </a:r>
            </a:p>
          </p:txBody>
        </p:sp>
      </p:grpSp>
      <p:sp>
        <p:nvSpPr>
          <p:cNvPr id="16" name="TextBox 15">
            <a:extLst>
              <a:ext uri="{FF2B5EF4-FFF2-40B4-BE49-F238E27FC236}">
                <a16:creationId xmlns:a16="http://schemas.microsoft.com/office/drawing/2014/main" id="{D4BADC62-2618-F94E-A331-EEE336B3FFD0}"/>
              </a:ext>
            </a:extLst>
          </p:cNvPr>
          <p:cNvSpPr txBox="1"/>
          <p:nvPr/>
        </p:nvSpPr>
        <p:spPr>
          <a:xfrm>
            <a:off x="21631" y="4535355"/>
            <a:ext cx="1704976" cy="253916"/>
          </a:xfrm>
          <a:prstGeom prst="rect">
            <a:avLst/>
          </a:prstGeom>
          <a:solidFill>
            <a:schemeClr val="bg1"/>
          </a:solidFill>
        </p:spPr>
        <p:txBody>
          <a:bodyPr wrap="square" rtlCol="0">
            <a:spAutoFit/>
          </a:bodyPr>
          <a:lstStyle/>
          <a:p>
            <a:pPr algn="ctr"/>
            <a:r>
              <a:rPr lang="en-US" sz="1050"/>
              <a:t>Relative to 1995-2014 </a:t>
            </a:r>
          </a:p>
        </p:txBody>
      </p:sp>
      <p:pic>
        <p:nvPicPr>
          <p:cNvPr id="18" name="Picture 17">
            <a:extLst>
              <a:ext uri="{FF2B5EF4-FFF2-40B4-BE49-F238E27FC236}">
                <a16:creationId xmlns:a16="http://schemas.microsoft.com/office/drawing/2014/main" id="{F83F5E81-171A-B444-BF43-44519CAC3C1E}"/>
              </a:ext>
            </a:extLst>
          </p:cNvPr>
          <p:cNvPicPr>
            <a:picLocks noChangeAspect="1"/>
          </p:cNvPicPr>
          <p:nvPr/>
        </p:nvPicPr>
        <p:blipFill>
          <a:blip r:embed="rId4"/>
          <a:stretch>
            <a:fillRect/>
          </a:stretch>
        </p:blipFill>
        <p:spPr>
          <a:xfrm>
            <a:off x="16467" y="3839157"/>
            <a:ext cx="1704975" cy="704850"/>
          </a:xfrm>
          <a:prstGeom prst="rect">
            <a:avLst/>
          </a:prstGeom>
        </p:spPr>
      </p:pic>
    </p:spTree>
    <p:extLst>
      <p:ext uri="{BB962C8B-B14F-4D97-AF65-F5344CB8AC3E}">
        <p14:creationId xmlns:p14="http://schemas.microsoft.com/office/powerpoint/2010/main" val="4223665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4E03CA-AD1D-5646-AA8A-272F8B3B101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90308" y="1326170"/>
            <a:ext cx="3514333" cy="2396085"/>
          </a:xfrm>
          <a:prstGeom prst="rect">
            <a:avLst/>
          </a:prstGeom>
        </p:spPr>
      </p:pic>
      <p:sp>
        <p:nvSpPr>
          <p:cNvPr id="2" name="Rectangle 1">
            <a:extLst>
              <a:ext uri="{FF2B5EF4-FFF2-40B4-BE49-F238E27FC236}">
                <a16:creationId xmlns:a16="http://schemas.microsoft.com/office/drawing/2014/main" id="{D43E42C5-5DD2-524F-9EE8-2720246FBA2A}"/>
              </a:ext>
            </a:extLst>
          </p:cNvPr>
          <p:cNvSpPr/>
          <p:nvPr/>
        </p:nvSpPr>
        <p:spPr>
          <a:xfrm>
            <a:off x="115455" y="608200"/>
            <a:ext cx="8539017" cy="646331"/>
          </a:xfrm>
          <a:prstGeom prst="rect">
            <a:avLst/>
          </a:prstGeom>
        </p:spPr>
        <p:txBody>
          <a:bodyPr wrap="square">
            <a:spAutoFit/>
          </a:bodyPr>
          <a:lstStyle/>
          <a:p>
            <a:r>
              <a:rPr lang="fr-FR" b="1" dirty="0" err="1"/>
              <a:t>Projected</a:t>
            </a:r>
            <a:r>
              <a:rPr lang="fr-FR" b="1" dirty="0"/>
              <a:t> changes in </a:t>
            </a:r>
            <a:r>
              <a:rPr lang="fr-FR" b="1" dirty="0" err="1"/>
              <a:t>extremes</a:t>
            </a:r>
            <a:r>
              <a:rPr lang="fr-FR" b="1" dirty="0"/>
              <a:t> are </a:t>
            </a:r>
            <a:r>
              <a:rPr lang="fr-FR" b="1" dirty="0" err="1"/>
              <a:t>larger</a:t>
            </a:r>
            <a:r>
              <a:rPr lang="fr-FR" b="1" dirty="0"/>
              <a:t> in </a:t>
            </a:r>
            <a:r>
              <a:rPr lang="fr-FR" b="1" dirty="0" err="1"/>
              <a:t>frequency</a:t>
            </a:r>
            <a:r>
              <a:rPr lang="fr-FR" b="1" dirty="0"/>
              <a:t> and </a:t>
            </a:r>
            <a:r>
              <a:rPr lang="fr-FR" b="1" dirty="0" err="1"/>
              <a:t>intensity</a:t>
            </a:r>
            <a:r>
              <a:rPr lang="fr-FR" b="1" dirty="0"/>
              <a:t> </a:t>
            </a:r>
            <a:r>
              <a:rPr lang="fr-FR" b="1" dirty="0" err="1"/>
              <a:t>with</a:t>
            </a:r>
            <a:r>
              <a:rPr lang="fr-FR" b="1" dirty="0"/>
              <a:t> </a:t>
            </a:r>
            <a:r>
              <a:rPr lang="fr-FR" b="1" dirty="0" err="1"/>
              <a:t>every</a:t>
            </a:r>
            <a:r>
              <a:rPr lang="fr-FR" b="1" dirty="0"/>
              <a:t> </a:t>
            </a:r>
            <a:r>
              <a:rPr lang="fr-FR" b="1" dirty="0" err="1"/>
              <a:t>additionnal</a:t>
            </a:r>
            <a:r>
              <a:rPr lang="fr-FR" b="1" dirty="0"/>
              <a:t> </a:t>
            </a:r>
            <a:r>
              <a:rPr lang="fr-FR" b="1" dirty="0" err="1"/>
              <a:t>increment</a:t>
            </a:r>
            <a:r>
              <a:rPr lang="fr-FR" b="1" dirty="0"/>
              <a:t> of global </a:t>
            </a:r>
            <a:r>
              <a:rPr lang="fr-FR" b="1" dirty="0" err="1"/>
              <a:t>warming</a:t>
            </a:r>
            <a:endParaRPr lang="fr-FR" b="1" dirty="0"/>
          </a:p>
        </p:txBody>
      </p:sp>
      <p:sp>
        <p:nvSpPr>
          <p:cNvPr id="5" name="ZoneTexte 4">
            <a:extLst>
              <a:ext uri="{FF2B5EF4-FFF2-40B4-BE49-F238E27FC236}">
                <a16:creationId xmlns:a16="http://schemas.microsoft.com/office/drawing/2014/main" id="{9C4AF708-02D6-7E42-A24C-A96B066D7CCC}"/>
              </a:ext>
            </a:extLst>
          </p:cNvPr>
          <p:cNvSpPr txBox="1"/>
          <p:nvPr/>
        </p:nvSpPr>
        <p:spPr>
          <a:xfrm>
            <a:off x="715804" y="2033659"/>
            <a:ext cx="3034393" cy="646331"/>
          </a:xfrm>
          <a:prstGeom prst="rect">
            <a:avLst/>
          </a:prstGeom>
          <a:noFill/>
        </p:spPr>
        <p:txBody>
          <a:bodyPr wrap="square" rtlCol="0">
            <a:spAutoFit/>
          </a:bodyPr>
          <a:lstStyle/>
          <a:p>
            <a:r>
              <a:rPr lang="fr-FR" dirty="0">
                <a:solidFill>
                  <a:srgbClr val="C00000"/>
                </a:solidFill>
              </a:rPr>
              <a:t>Hot </a:t>
            </a:r>
            <a:r>
              <a:rPr lang="fr-FR" dirty="0" err="1">
                <a:solidFill>
                  <a:srgbClr val="C00000"/>
                </a:solidFill>
              </a:rPr>
              <a:t>temperature</a:t>
            </a:r>
            <a:r>
              <a:rPr lang="fr-FR" dirty="0">
                <a:solidFill>
                  <a:srgbClr val="C00000"/>
                </a:solidFill>
              </a:rPr>
              <a:t> </a:t>
            </a:r>
            <a:br>
              <a:rPr lang="fr-FR" dirty="0">
                <a:solidFill>
                  <a:srgbClr val="C00000"/>
                </a:solidFill>
              </a:rPr>
            </a:br>
            <a:r>
              <a:rPr lang="fr-FR" dirty="0" err="1">
                <a:solidFill>
                  <a:srgbClr val="C00000"/>
                </a:solidFill>
              </a:rPr>
              <a:t>extremes</a:t>
            </a:r>
            <a:r>
              <a:rPr lang="fr-FR" dirty="0">
                <a:solidFill>
                  <a:srgbClr val="C00000"/>
                </a:solidFill>
              </a:rPr>
              <a:t> over land</a:t>
            </a:r>
          </a:p>
        </p:txBody>
      </p:sp>
    </p:spTree>
    <p:extLst>
      <p:ext uri="{BB962C8B-B14F-4D97-AF65-F5344CB8AC3E}">
        <p14:creationId xmlns:p14="http://schemas.microsoft.com/office/powerpoint/2010/main" val="1664985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6" name="Oval 4"/>
          <p:cNvSpPr/>
          <p:nvPr/>
        </p:nvSpPr>
        <p:spPr bwMode="auto">
          <a:xfrm>
            <a:off x="3106036" y="1539351"/>
            <a:ext cx="2931929" cy="2913487"/>
          </a:xfrm>
          <a:prstGeom prst="ellipse">
            <a:avLst/>
          </a:prstGeom>
          <a:noFill/>
          <a:ln w="117475">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7" name="Rectangle 5"/>
          <p:cNvSpPr/>
          <p:nvPr/>
        </p:nvSpPr>
        <p:spPr bwMode="auto">
          <a:xfrm>
            <a:off x="5426777" y="1443815"/>
            <a:ext cx="765959" cy="356260"/>
          </a:xfrm>
          <a:prstGeom prst="rect">
            <a:avLst/>
          </a:prstGeom>
          <a:solidFill>
            <a:schemeClr val="bg2"/>
          </a:solidFill>
          <a:ln>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pic>
        <p:nvPicPr>
          <p:cNvPr id="4" name="Image 3">
            <a:extLst>
              <a:ext uri="{FF2B5EF4-FFF2-40B4-BE49-F238E27FC236}">
                <a16:creationId xmlns:a16="http://schemas.microsoft.com/office/drawing/2014/main" id="{A0976623-4A0A-B8B0-9ECA-1AF0DAA5D8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014787"/>
            <a:ext cx="6524164" cy="4204945"/>
          </a:xfrm>
          <a:prstGeom prst="rect">
            <a:avLst/>
          </a:prstGeom>
        </p:spPr>
      </p:pic>
      <p:sp>
        <p:nvSpPr>
          <p:cNvPr id="14" name="Rectangle 13">
            <a:extLst>
              <a:ext uri="{FF2B5EF4-FFF2-40B4-BE49-F238E27FC236}">
                <a16:creationId xmlns:a16="http://schemas.microsoft.com/office/drawing/2014/main" id="{B7029D1A-3706-F89F-3031-292919263B85}"/>
              </a:ext>
            </a:extLst>
          </p:cNvPr>
          <p:cNvSpPr/>
          <p:nvPr/>
        </p:nvSpPr>
        <p:spPr>
          <a:xfrm>
            <a:off x="58122" y="543994"/>
            <a:ext cx="9085878" cy="338554"/>
          </a:xfrm>
          <a:prstGeom prst="rect">
            <a:avLst/>
          </a:prstGeom>
        </p:spPr>
        <p:txBody>
          <a:bodyPr wrap="square">
            <a:spAutoFit/>
          </a:bodyPr>
          <a:lstStyle/>
          <a:p>
            <a:r>
              <a:rPr lang="fr-FR" sz="1600" b="1" dirty="0" err="1"/>
              <a:t>Many</a:t>
            </a:r>
            <a:r>
              <a:rPr lang="fr-FR" sz="1600" b="1" dirty="0"/>
              <a:t> </a:t>
            </a:r>
            <a:r>
              <a:rPr lang="fr-FR" sz="1600" b="1" dirty="0" err="1"/>
              <a:t>projected</a:t>
            </a:r>
            <a:r>
              <a:rPr lang="fr-FR" sz="1600" b="1" dirty="0"/>
              <a:t> changes </a:t>
            </a:r>
            <a:r>
              <a:rPr lang="fr-FR" sz="1600" b="1" dirty="0" err="1"/>
              <a:t>worsen</a:t>
            </a:r>
            <a:r>
              <a:rPr lang="fr-FR" sz="1600" b="1" dirty="0"/>
              <a:t> </a:t>
            </a:r>
            <a:r>
              <a:rPr lang="fr-FR" sz="1600" b="1" dirty="0" err="1"/>
              <a:t>with</a:t>
            </a:r>
            <a:r>
              <a:rPr lang="fr-FR" sz="1600" b="1" dirty="0"/>
              <a:t> </a:t>
            </a:r>
            <a:r>
              <a:rPr lang="fr-FR" sz="1600" b="1" dirty="0" err="1"/>
              <a:t>every</a:t>
            </a:r>
            <a:r>
              <a:rPr lang="fr-FR" sz="1600" b="1" dirty="0"/>
              <a:t> </a:t>
            </a:r>
            <a:r>
              <a:rPr lang="fr-FR" sz="1600" b="1" dirty="0" err="1"/>
              <a:t>additionnal</a:t>
            </a:r>
            <a:r>
              <a:rPr lang="fr-FR" sz="1600" b="1" dirty="0"/>
              <a:t> </a:t>
            </a:r>
            <a:r>
              <a:rPr lang="fr-FR" sz="1600" b="1" dirty="0" err="1"/>
              <a:t>increment</a:t>
            </a:r>
            <a:r>
              <a:rPr lang="fr-FR" sz="1600" b="1" dirty="0"/>
              <a:t> of global </a:t>
            </a:r>
            <a:r>
              <a:rPr lang="fr-FR" sz="1600" b="1" dirty="0" err="1"/>
              <a:t>warming</a:t>
            </a:r>
            <a:endParaRPr lang="fr-FR" sz="1600" b="1" dirty="0"/>
          </a:p>
        </p:txBody>
      </p:sp>
      <p:sp>
        <p:nvSpPr>
          <p:cNvPr id="2" name="ZoneTexte 1">
            <a:extLst>
              <a:ext uri="{FF2B5EF4-FFF2-40B4-BE49-F238E27FC236}">
                <a16:creationId xmlns:a16="http://schemas.microsoft.com/office/drawing/2014/main" id="{A036BB1A-9229-837F-85DA-B72FF1C21FB0}"/>
              </a:ext>
            </a:extLst>
          </p:cNvPr>
          <p:cNvSpPr txBox="1"/>
          <p:nvPr/>
        </p:nvSpPr>
        <p:spPr>
          <a:xfrm>
            <a:off x="6298987" y="919871"/>
            <a:ext cx="2845013" cy="5816977"/>
          </a:xfrm>
          <a:prstGeom prst="rect">
            <a:avLst/>
          </a:prstGeom>
          <a:noFill/>
        </p:spPr>
        <p:txBody>
          <a:bodyPr wrap="square" rtlCol="0">
            <a:spAutoFit/>
          </a:bodyPr>
          <a:lstStyle/>
          <a:p>
            <a:r>
              <a:rPr lang="en-GB" sz="1200" dirty="0"/>
              <a:t>WG2:</a:t>
            </a:r>
          </a:p>
          <a:p>
            <a:r>
              <a:rPr lang="en-GB" sz="1200" dirty="0"/>
              <a:t>1.5°C, natural adaptation faces hard limits, driving high risks of biodiversity decline, mortality, species extinction </a:t>
            </a:r>
          </a:p>
          <a:p>
            <a:r>
              <a:rPr lang="en-GB" sz="1200" dirty="0"/>
              <a:t>1.6°C, &gt;10% of species become endangered, </a:t>
            </a:r>
          </a:p>
          <a:p>
            <a:r>
              <a:rPr lang="en-GB" sz="1200" dirty="0"/>
              <a:t>2.1°C, &gt;20% representing severe biodiversity risk</a:t>
            </a:r>
          </a:p>
          <a:p>
            <a:r>
              <a:rPr lang="en-GB" sz="1200" dirty="0"/>
              <a:t>3°C, &gt;80% of marine species across large parts of the tropical Indian and Pacific Ocean experience potentially dangerous climate conditions </a:t>
            </a:r>
          </a:p>
          <a:p>
            <a:r>
              <a:rPr lang="en-GB" sz="1200" dirty="0"/>
              <a:t>&gt; 4°C, ~50% of tropical marine species and biome shifts across 35% of global land area.</a:t>
            </a:r>
          </a:p>
          <a:p>
            <a:endParaRPr lang="en-GB" sz="1200" dirty="0"/>
          </a:p>
          <a:p>
            <a:r>
              <a:rPr lang="en-GB" sz="1200" dirty="0"/>
              <a:t>The percentage of terrestrial species at high risk of extinction:</a:t>
            </a:r>
          </a:p>
          <a:p>
            <a:r>
              <a:rPr lang="en-GB" sz="1200" dirty="0"/>
              <a:t>at 1.5°C : 9% (maximum 14%), </a:t>
            </a:r>
          </a:p>
          <a:p>
            <a:r>
              <a:rPr lang="en-GB" sz="1200" dirty="0"/>
              <a:t>at 2°C, 10% (max 18%) </a:t>
            </a:r>
          </a:p>
          <a:p>
            <a:r>
              <a:rPr lang="en-GB" sz="1200" dirty="0"/>
              <a:t>at 3.0°C 12% (max 29%)</a:t>
            </a:r>
          </a:p>
          <a:p>
            <a:r>
              <a:rPr lang="en-GB" sz="1200" dirty="0"/>
              <a:t>at 4°C 13% (max 39%). </a:t>
            </a:r>
          </a:p>
          <a:p>
            <a:endParaRPr lang="en-GB" sz="1200" dirty="0"/>
          </a:p>
          <a:p>
            <a:r>
              <a:rPr lang="en-GB" sz="1200" dirty="0"/>
              <a:t>Extinction risks are higher for species in biodiversity hotspots,</a:t>
            </a:r>
          </a:p>
          <a:p>
            <a:r>
              <a:rPr lang="en-GB" sz="1200" dirty="0"/>
              <a:t>reaching 24% of species at very high extinction risk above 1.5°C, with yet higher proportions for endemic species of 84% in mountains and 100% on islands.</a:t>
            </a:r>
          </a:p>
        </p:txBody>
      </p:sp>
    </p:spTree>
    <p:extLst>
      <p:ext uri="{BB962C8B-B14F-4D97-AF65-F5344CB8AC3E}">
        <p14:creationId xmlns:p14="http://schemas.microsoft.com/office/powerpoint/2010/main" val="577399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EB63-13A9-D64E-B05C-EB3944E94930}"/>
              </a:ext>
            </a:extLst>
          </p:cNvPr>
          <p:cNvPicPr>
            <a:picLocks noChangeAspect="1"/>
          </p:cNvPicPr>
          <p:nvPr/>
        </p:nvPicPr>
        <p:blipFill rotWithShape="1">
          <a:blip r:embed="rId3">
            <a:extLst>
              <a:ext uri="{28A0092B-C50C-407E-A947-70E740481C1C}">
                <a14:useLocalDpi xmlns:a14="http://schemas.microsoft.com/office/drawing/2010/main"/>
              </a:ext>
            </a:extLst>
          </a:blip>
          <a:srcRect t="7457"/>
          <a:stretch/>
        </p:blipFill>
        <p:spPr>
          <a:xfrm>
            <a:off x="677047" y="1679523"/>
            <a:ext cx="2957080" cy="3321441"/>
          </a:xfrm>
          <a:prstGeom prst="rect">
            <a:avLst/>
          </a:prstGeom>
        </p:spPr>
      </p:pic>
      <p:sp>
        <p:nvSpPr>
          <p:cNvPr id="6" name="ZoneTexte 5">
            <a:extLst>
              <a:ext uri="{FF2B5EF4-FFF2-40B4-BE49-F238E27FC236}">
                <a16:creationId xmlns:a16="http://schemas.microsoft.com/office/drawing/2014/main" id="{8BC51E5D-E3F4-2143-AA8D-AFF433243350}"/>
              </a:ext>
            </a:extLst>
          </p:cNvPr>
          <p:cNvSpPr txBox="1"/>
          <p:nvPr/>
        </p:nvSpPr>
        <p:spPr>
          <a:xfrm>
            <a:off x="398421" y="1282361"/>
            <a:ext cx="3514333" cy="369332"/>
          </a:xfrm>
          <a:prstGeom prst="rect">
            <a:avLst/>
          </a:prstGeom>
          <a:noFill/>
        </p:spPr>
        <p:txBody>
          <a:bodyPr wrap="square" rtlCol="0">
            <a:spAutoFit/>
          </a:bodyPr>
          <a:lstStyle/>
          <a:p>
            <a:r>
              <a:rPr lang="fr-FR" dirty="0">
                <a:solidFill>
                  <a:srgbClr val="00B3B0"/>
                </a:solidFill>
              </a:rPr>
              <a:t>Heavy </a:t>
            </a:r>
            <a:r>
              <a:rPr lang="fr-FR" dirty="0" err="1">
                <a:solidFill>
                  <a:srgbClr val="00B3B0"/>
                </a:solidFill>
              </a:rPr>
              <a:t>precipitation</a:t>
            </a:r>
            <a:r>
              <a:rPr lang="fr-FR" dirty="0">
                <a:solidFill>
                  <a:srgbClr val="00B3B0"/>
                </a:solidFill>
              </a:rPr>
              <a:t> over land</a:t>
            </a:r>
          </a:p>
        </p:txBody>
      </p:sp>
      <p:sp>
        <p:nvSpPr>
          <p:cNvPr id="8" name="Rectangle 7">
            <a:extLst>
              <a:ext uri="{FF2B5EF4-FFF2-40B4-BE49-F238E27FC236}">
                <a16:creationId xmlns:a16="http://schemas.microsoft.com/office/drawing/2014/main" id="{BD7DE69B-06C0-7E44-A822-A07BE55A1A52}"/>
              </a:ext>
            </a:extLst>
          </p:cNvPr>
          <p:cNvSpPr/>
          <p:nvPr/>
        </p:nvSpPr>
        <p:spPr>
          <a:xfrm>
            <a:off x="115455" y="608200"/>
            <a:ext cx="8539017" cy="646331"/>
          </a:xfrm>
          <a:prstGeom prst="rect">
            <a:avLst/>
          </a:prstGeom>
        </p:spPr>
        <p:txBody>
          <a:bodyPr wrap="square">
            <a:spAutoFit/>
          </a:bodyPr>
          <a:lstStyle/>
          <a:p>
            <a:r>
              <a:rPr lang="fr-FR" b="1" dirty="0" err="1"/>
              <a:t>Projected</a:t>
            </a:r>
            <a:r>
              <a:rPr lang="fr-FR" b="1" dirty="0"/>
              <a:t> changes in </a:t>
            </a:r>
            <a:r>
              <a:rPr lang="fr-FR" b="1" dirty="0" err="1"/>
              <a:t>extremes</a:t>
            </a:r>
            <a:r>
              <a:rPr lang="fr-FR" b="1" dirty="0"/>
              <a:t> are </a:t>
            </a:r>
            <a:r>
              <a:rPr lang="fr-FR" b="1" dirty="0" err="1"/>
              <a:t>larger</a:t>
            </a:r>
            <a:r>
              <a:rPr lang="fr-FR" b="1" dirty="0"/>
              <a:t> in </a:t>
            </a:r>
            <a:r>
              <a:rPr lang="fr-FR" b="1" dirty="0" err="1"/>
              <a:t>frequency</a:t>
            </a:r>
            <a:r>
              <a:rPr lang="fr-FR" b="1" dirty="0"/>
              <a:t> and </a:t>
            </a:r>
            <a:r>
              <a:rPr lang="fr-FR" b="1" dirty="0" err="1"/>
              <a:t>intensity</a:t>
            </a:r>
            <a:r>
              <a:rPr lang="fr-FR" b="1" dirty="0"/>
              <a:t> </a:t>
            </a:r>
            <a:r>
              <a:rPr lang="fr-FR" b="1" dirty="0" err="1"/>
              <a:t>with</a:t>
            </a:r>
            <a:r>
              <a:rPr lang="fr-FR" b="1" dirty="0"/>
              <a:t> </a:t>
            </a:r>
            <a:r>
              <a:rPr lang="fr-FR" b="1" dirty="0" err="1"/>
              <a:t>every</a:t>
            </a:r>
            <a:r>
              <a:rPr lang="fr-FR" b="1" dirty="0"/>
              <a:t> </a:t>
            </a:r>
            <a:r>
              <a:rPr lang="fr-FR" b="1" dirty="0" err="1"/>
              <a:t>additionnal</a:t>
            </a:r>
            <a:r>
              <a:rPr lang="fr-FR" b="1" dirty="0"/>
              <a:t> </a:t>
            </a:r>
            <a:r>
              <a:rPr lang="fr-FR" b="1" dirty="0" err="1"/>
              <a:t>increment</a:t>
            </a:r>
            <a:r>
              <a:rPr lang="fr-FR" b="1" dirty="0"/>
              <a:t> of global </a:t>
            </a:r>
            <a:r>
              <a:rPr lang="fr-FR" b="1" dirty="0" err="1"/>
              <a:t>warming</a:t>
            </a:r>
            <a:endParaRPr lang="fr-FR" b="1" dirty="0"/>
          </a:p>
        </p:txBody>
      </p:sp>
      <p:pic>
        <p:nvPicPr>
          <p:cNvPr id="5" name="Picture 3">
            <a:extLst>
              <a:ext uri="{FF2B5EF4-FFF2-40B4-BE49-F238E27FC236}">
                <a16:creationId xmlns:a16="http://schemas.microsoft.com/office/drawing/2014/main" id="{B2DF0A18-8063-084A-8EF4-4EC1C435E98E}"/>
              </a:ext>
            </a:extLst>
          </p:cNvPr>
          <p:cNvPicPr>
            <a:picLocks noChangeAspect="1"/>
          </p:cNvPicPr>
          <p:nvPr/>
        </p:nvPicPr>
        <p:blipFill rotWithShape="1">
          <a:blip r:embed="rId4">
            <a:extLst>
              <a:ext uri="{28A0092B-C50C-407E-A947-70E740481C1C}">
                <a14:useLocalDpi xmlns:a14="http://schemas.microsoft.com/office/drawing/2010/main"/>
              </a:ext>
            </a:extLst>
          </a:blip>
          <a:srcRect t="7249"/>
          <a:stretch/>
        </p:blipFill>
        <p:spPr>
          <a:xfrm>
            <a:off x="5582724" y="1651693"/>
            <a:ext cx="2937063" cy="3297841"/>
          </a:xfrm>
          <a:prstGeom prst="rect">
            <a:avLst/>
          </a:prstGeom>
        </p:spPr>
      </p:pic>
      <p:sp>
        <p:nvSpPr>
          <p:cNvPr id="7" name="ZoneTexte 6">
            <a:extLst>
              <a:ext uri="{FF2B5EF4-FFF2-40B4-BE49-F238E27FC236}">
                <a16:creationId xmlns:a16="http://schemas.microsoft.com/office/drawing/2014/main" id="{F6E32A66-059A-ED42-A3F2-D1E6196C6461}"/>
              </a:ext>
            </a:extLst>
          </p:cNvPr>
          <p:cNvSpPr txBox="1"/>
          <p:nvPr/>
        </p:nvSpPr>
        <p:spPr>
          <a:xfrm>
            <a:off x="5372100" y="1005362"/>
            <a:ext cx="4413497" cy="646331"/>
          </a:xfrm>
          <a:prstGeom prst="rect">
            <a:avLst/>
          </a:prstGeom>
          <a:noFill/>
        </p:spPr>
        <p:txBody>
          <a:bodyPr wrap="square" rtlCol="0">
            <a:spAutoFit/>
          </a:bodyPr>
          <a:lstStyle/>
          <a:p>
            <a:r>
              <a:rPr lang="fr-FR" dirty="0">
                <a:solidFill>
                  <a:srgbClr val="924A00"/>
                </a:solidFill>
              </a:rPr>
              <a:t>Agricultural &amp; </a:t>
            </a:r>
            <a:r>
              <a:rPr lang="fr-FR" dirty="0" err="1">
                <a:solidFill>
                  <a:srgbClr val="924A00"/>
                </a:solidFill>
              </a:rPr>
              <a:t>ecological</a:t>
            </a:r>
            <a:r>
              <a:rPr lang="fr-FR" dirty="0">
                <a:solidFill>
                  <a:srgbClr val="924A00"/>
                </a:solidFill>
              </a:rPr>
              <a:t> </a:t>
            </a:r>
            <a:r>
              <a:rPr lang="fr-FR" dirty="0" err="1">
                <a:solidFill>
                  <a:srgbClr val="924A00"/>
                </a:solidFill>
              </a:rPr>
              <a:t>droughts</a:t>
            </a:r>
            <a:br>
              <a:rPr lang="fr-FR" dirty="0">
                <a:solidFill>
                  <a:srgbClr val="924A00"/>
                </a:solidFill>
              </a:rPr>
            </a:br>
            <a:r>
              <a:rPr lang="fr-FR" dirty="0">
                <a:solidFill>
                  <a:srgbClr val="924A00"/>
                </a:solidFill>
              </a:rPr>
              <a:t> in </a:t>
            </a:r>
            <a:r>
              <a:rPr lang="fr-FR" dirty="0" err="1">
                <a:solidFill>
                  <a:srgbClr val="924A00"/>
                </a:solidFill>
              </a:rPr>
              <a:t>drying</a:t>
            </a:r>
            <a:r>
              <a:rPr lang="fr-FR" dirty="0">
                <a:solidFill>
                  <a:srgbClr val="924A00"/>
                </a:solidFill>
              </a:rPr>
              <a:t> </a:t>
            </a:r>
            <a:r>
              <a:rPr lang="fr-FR" dirty="0" err="1">
                <a:solidFill>
                  <a:srgbClr val="924A00"/>
                </a:solidFill>
              </a:rPr>
              <a:t>regions</a:t>
            </a:r>
            <a:endParaRPr lang="fr-FR" dirty="0">
              <a:solidFill>
                <a:srgbClr val="924A00"/>
              </a:solidFill>
            </a:endParaRPr>
          </a:p>
        </p:txBody>
      </p:sp>
      <p:sp>
        <p:nvSpPr>
          <p:cNvPr id="9" name="Google Shape;964;gfb1b536d3d_3_589">
            <a:extLst>
              <a:ext uri="{FF2B5EF4-FFF2-40B4-BE49-F238E27FC236}">
                <a16:creationId xmlns:a16="http://schemas.microsoft.com/office/drawing/2014/main" id="{A183C583-03AD-D74C-852E-8A2A5264FE92}"/>
              </a:ext>
            </a:extLst>
          </p:cNvPr>
          <p:cNvSpPr txBox="1"/>
          <p:nvPr/>
        </p:nvSpPr>
        <p:spPr>
          <a:xfrm>
            <a:off x="7651966" y="4845624"/>
            <a:ext cx="2816418"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dirty="0">
                <a:solidFill>
                  <a:schemeClr val="tx1"/>
                </a:solidFill>
              </a:rPr>
              <a:t>Figure SPM.6</a:t>
            </a:r>
            <a:endParaRPr sz="1200" i="1" dirty="0">
              <a:solidFill>
                <a:schemeClr val="tx1"/>
              </a:solidFill>
            </a:endParaRPr>
          </a:p>
        </p:txBody>
      </p:sp>
    </p:spTree>
    <p:extLst>
      <p:ext uri="{BB962C8B-B14F-4D97-AF65-F5344CB8AC3E}">
        <p14:creationId xmlns:p14="http://schemas.microsoft.com/office/powerpoint/2010/main" val="656082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6" name="Oval 4"/>
          <p:cNvSpPr/>
          <p:nvPr/>
        </p:nvSpPr>
        <p:spPr bwMode="auto">
          <a:xfrm>
            <a:off x="3106036" y="1539351"/>
            <a:ext cx="2931929" cy="2913487"/>
          </a:xfrm>
          <a:prstGeom prst="ellipse">
            <a:avLst/>
          </a:prstGeom>
          <a:noFill/>
          <a:ln w="117475">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7" name="Rectangle 5"/>
          <p:cNvSpPr/>
          <p:nvPr/>
        </p:nvSpPr>
        <p:spPr bwMode="auto">
          <a:xfrm>
            <a:off x="5426777" y="1443815"/>
            <a:ext cx="765959" cy="356260"/>
          </a:xfrm>
          <a:prstGeom prst="rect">
            <a:avLst/>
          </a:prstGeom>
          <a:solidFill>
            <a:schemeClr val="bg2"/>
          </a:solidFill>
          <a:ln>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3" name="Rectangle 2">
            <a:extLst>
              <a:ext uri="{FF2B5EF4-FFF2-40B4-BE49-F238E27FC236}">
                <a16:creationId xmlns:a16="http://schemas.microsoft.com/office/drawing/2014/main" id="{9F884374-6109-AC4F-9FE9-2859A54E3AE9}"/>
              </a:ext>
            </a:extLst>
          </p:cNvPr>
          <p:cNvSpPr/>
          <p:nvPr/>
        </p:nvSpPr>
        <p:spPr>
          <a:xfrm>
            <a:off x="64891" y="843558"/>
            <a:ext cx="8928992" cy="3293209"/>
          </a:xfrm>
          <a:prstGeom prst="rect">
            <a:avLst/>
          </a:prstGeom>
        </p:spPr>
        <p:txBody>
          <a:bodyPr wrap="square">
            <a:spAutoFit/>
          </a:bodyPr>
          <a:lstStyle/>
          <a:p>
            <a:r>
              <a:rPr lang="fr-FR" b="1" dirty="0" err="1"/>
              <a:t>Many</a:t>
            </a:r>
            <a:r>
              <a:rPr lang="fr-FR" b="1" dirty="0"/>
              <a:t> changes in the </a:t>
            </a:r>
            <a:r>
              <a:rPr lang="fr-FR" b="1" dirty="0" err="1"/>
              <a:t>climate</a:t>
            </a:r>
            <a:r>
              <a:rPr lang="fr-FR" b="1" dirty="0"/>
              <a:t> system </a:t>
            </a:r>
            <a:r>
              <a:rPr lang="fr-FR" b="1" dirty="0" err="1"/>
              <a:t>become</a:t>
            </a:r>
            <a:r>
              <a:rPr lang="fr-FR" b="1" dirty="0"/>
              <a:t> </a:t>
            </a:r>
            <a:r>
              <a:rPr lang="fr-FR" b="1" dirty="0" err="1"/>
              <a:t>larger</a:t>
            </a:r>
            <a:r>
              <a:rPr lang="fr-FR" b="1" dirty="0"/>
              <a:t> in direct relation to </a:t>
            </a:r>
            <a:r>
              <a:rPr lang="fr-FR" b="1" dirty="0" err="1"/>
              <a:t>increasing</a:t>
            </a:r>
            <a:r>
              <a:rPr lang="fr-FR" b="1" dirty="0"/>
              <a:t> global </a:t>
            </a:r>
            <a:r>
              <a:rPr lang="fr-FR" b="1" dirty="0" err="1"/>
              <a:t>warming</a:t>
            </a:r>
            <a:r>
              <a:rPr lang="fr-FR" b="1" dirty="0"/>
              <a:t>. </a:t>
            </a:r>
            <a:endParaRPr lang="fr-FR" sz="2000" b="1" dirty="0"/>
          </a:p>
          <a:p>
            <a:r>
              <a:rPr lang="en-US" sz="2000" b="1" dirty="0">
                <a:latin typeface="ArialMT"/>
              </a:rPr>
              <a:t> </a:t>
            </a:r>
            <a:endParaRPr lang="fr-FR" b="1" dirty="0"/>
          </a:p>
          <a:p>
            <a:r>
              <a:rPr lang="fr-FR" dirty="0"/>
              <a:t>↑ </a:t>
            </a:r>
            <a:r>
              <a:rPr lang="fr-FR" dirty="0" err="1"/>
              <a:t>frequency</a:t>
            </a:r>
            <a:r>
              <a:rPr lang="fr-FR" dirty="0"/>
              <a:t> and ↑ </a:t>
            </a:r>
            <a:r>
              <a:rPr lang="fr-FR" dirty="0" err="1"/>
              <a:t>intensity</a:t>
            </a:r>
            <a:r>
              <a:rPr lang="fr-FR" dirty="0"/>
              <a:t> </a:t>
            </a:r>
          </a:p>
          <a:p>
            <a:endParaRPr lang="fr-FR" b="1" dirty="0"/>
          </a:p>
          <a:p>
            <a:pPr marL="285750" indent="-285750">
              <a:buFont typeface="Arial" panose="020B0604020202020204" pitchFamily="34" charset="0"/>
              <a:buChar char="•"/>
            </a:pPr>
            <a:r>
              <a:rPr lang="fr-FR" sz="1600" i="1" dirty="0"/>
              <a:t>Hot </a:t>
            </a:r>
            <a:r>
              <a:rPr lang="fr-FR" sz="1600" i="1" dirty="0" err="1"/>
              <a:t>extremes</a:t>
            </a:r>
            <a:r>
              <a:rPr lang="fr-FR" sz="1600" i="1" dirty="0"/>
              <a:t>, </a:t>
            </a:r>
          </a:p>
          <a:p>
            <a:pPr marL="285750" indent="-285750">
              <a:buFont typeface="Arial" panose="020B0604020202020204" pitchFamily="34" charset="0"/>
              <a:buChar char="•"/>
            </a:pPr>
            <a:r>
              <a:rPr lang="fr-FR" sz="1600" i="1" dirty="0"/>
              <a:t>Marine </a:t>
            </a:r>
            <a:r>
              <a:rPr lang="fr-FR" sz="1600" i="1" dirty="0" err="1"/>
              <a:t>heatwaves</a:t>
            </a:r>
            <a:endParaRPr lang="fr-FR" sz="1600" i="1" dirty="0"/>
          </a:p>
          <a:p>
            <a:pPr marL="285750" indent="-285750">
              <a:buFont typeface="Arial" panose="020B0604020202020204" pitchFamily="34" charset="0"/>
              <a:buChar char="•"/>
            </a:pPr>
            <a:r>
              <a:rPr lang="en-US" sz="1600" i="1" dirty="0"/>
              <a:t>Heavy</a:t>
            </a:r>
            <a:r>
              <a:rPr lang="fr-FR" sz="1600" i="1" dirty="0"/>
              <a:t> </a:t>
            </a:r>
            <a:r>
              <a:rPr lang="fr-FR" sz="1600" i="1" dirty="0" err="1"/>
              <a:t>precipitation</a:t>
            </a:r>
            <a:r>
              <a:rPr lang="fr-FR" sz="1600" i="1" dirty="0"/>
              <a:t> </a:t>
            </a:r>
            <a:r>
              <a:rPr lang="fr-FR" sz="1600" i="1" dirty="0">
                <a:solidFill>
                  <a:schemeClr val="accent1"/>
                </a:solidFill>
              </a:rPr>
              <a:t>+7% par °C</a:t>
            </a:r>
          </a:p>
          <a:p>
            <a:pPr marL="285750" indent="-285750">
              <a:buFont typeface="Arial" panose="020B0604020202020204" pitchFamily="34" charset="0"/>
              <a:buChar char="•"/>
            </a:pPr>
            <a:r>
              <a:rPr lang="fr-FR" sz="1600" i="1" dirty="0"/>
              <a:t>Agricultural and </a:t>
            </a:r>
            <a:r>
              <a:rPr lang="fr-FR" sz="1600" i="1" dirty="0" err="1"/>
              <a:t>ecological</a:t>
            </a:r>
            <a:r>
              <a:rPr lang="fr-FR" sz="1600" i="1" dirty="0"/>
              <a:t> </a:t>
            </a:r>
            <a:r>
              <a:rPr lang="fr-FR" sz="1600" i="1" dirty="0" err="1"/>
              <a:t>drought</a:t>
            </a:r>
            <a:r>
              <a:rPr lang="fr-FR" sz="1600" i="1" dirty="0"/>
              <a:t> in </a:t>
            </a:r>
            <a:r>
              <a:rPr lang="fr-FR" sz="1600" i="1" dirty="0" err="1"/>
              <a:t>some</a:t>
            </a:r>
            <a:r>
              <a:rPr lang="fr-FR" sz="1600" i="1" dirty="0"/>
              <a:t> </a:t>
            </a:r>
            <a:r>
              <a:rPr lang="fr-FR" sz="1600" i="1" dirty="0" err="1"/>
              <a:t>regions</a:t>
            </a:r>
            <a:endParaRPr lang="fr-FR" sz="1600" i="1" dirty="0"/>
          </a:p>
          <a:p>
            <a:pPr marL="285750" indent="-285750">
              <a:buFont typeface="Arial" panose="020B0604020202020204" pitchFamily="34" charset="0"/>
              <a:buChar char="•"/>
            </a:pPr>
            <a:r>
              <a:rPr lang="fr-FR" sz="1600" i="1" dirty="0"/>
              <a:t>proportion of intense tropical cyclones</a:t>
            </a:r>
          </a:p>
          <a:p>
            <a:endParaRPr lang="fr-FR" b="1" dirty="0"/>
          </a:p>
          <a:p>
            <a:r>
              <a:rPr lang="fr-FR" dirty="0"/>
              <a:t>↓  </a:t>
            </a:r>
            <a:r>
              <a:rPr lang="fr-FR" sz="1600" i="1" dirty="0" err="1"/>
              <a:t>arctic</a:t>
            </a:r>
            <a:r>
              <a:rPr lang="fr-FR" sz="1600" i="1" dirty="0"/>
              <a:t> </a:t>
            </a:r>
            <a:r>
              <a:rPr lang="fr-FR" sz="1600" i="1" dirty="0" err="1"/>
              <a:t>sea</a:t>
            </a:r>
            <a:r>
              <a:rPr lang="fr-FR" sz="1600" i="1" dirty="0"/>
              <a:t> </a:t>
            </a:r>
            <a:r>
              <a:rPr lang="fr-FR" sz="1600" i="1" dirty="0" err="1"/>
              <a:t>ice</a:t>
            </a:r>
            <a:r>
              <a:rPr lang="fr-FR" sz="1600" i="1" dirty="0"/>
              <a:t>, </a:t>
            </a:r>
            <a:r>
              <a:rPr lang="fr-FR" sz="1600" i="1" dirty="0" err="1"/>
              <a:t>snow</a:t>
            </a:r>
            <a:r>
              <a:rPr lang="fr-FR" sz="1600" i="1" dirty="0"/>
              <a:t> </a:t>
            </a:r>
            <a:r>
              <a:rPr lang="fr-FR" sz="1600" i="1" dirty="0" err="1"/>
              <a:t>cover</a:t>
            </a:r>
            <a:r>
              <a:rPr lang="fr-FR" sz="1600" i="1" dirty="0"/>
              <a:t>, permafrost</a:t>
            </a:r>
            <a:endParaRPr lang="fr-FR" i="1" dirty="0"/>
          </a:p>
        </p:txBody>
      </p:sp>
      <p:pic>
        <p:nvPicPr>
          <p:cNvPr id="12" name="Image 11">
            <a:extLst>
              <a:ext uri="{FF2B5EF4-FFF2-40B4-BE49-F238E27FC236}">
                <a16:creationId xmlns:a16="http://schemas.microsoft.com/office/drawing/2014/main" id="{F1871DE6-80EC-F74E-BFEC-F46F0F2B223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6629290" y="1790969"/>
            <a:ext cx="964019" cy="3192043"/>
          </a:xfrm>
          <a:prstGeom prst="rect">
            <a:avLst/>
          </a:prstGeom>
          <a:ln>
            <a:noFill/>
          </a:ln>
        </p:spPr>
      </p:pic>
      <p:sp>
        <p:nvSpPr>
          <p:cNvPr id="5" name="ZoneTexte 4">
            <a:extLst>
              <a:ext uri="{FF2B5EF4-FFF2-40B4-BE49-F238E27FC236}">
                <a16:creationId xmlns:a16="http://schemas.microsoft.com/office/drawing/2014/main" id="{FA8B801A-BBA4-D845-AD48-DF1E7C31FF03}"/>
              </a:ext>
            </a:extLst>
          </p:cNvPr>
          <p:cNvSpPr txBox="1"/>
          <p:nvPr/>
        </p:nvSpPr>
        <p:spPr>
          <a:xfrm>
            <a:off x="7556075" y="1815726"/>
            <a:ext cx="1385316" cy="276999"/>
          </a:xfrm>
          <a:prstGeom prst="rect">
            <a:avLst/>
          </a:prstGeom>
          <a:noFill/>
        </p:spPr>
        <p:txBody>
          <a:bodyPr wrap="none" rtlCol="0">
            <a:spAutoFit/>
          </a:bodyPr>
          <a:lstStyle/>
          <a:p>
            <a:r>
              <a:rPr lang="fr-FR" sz="1200" dirty="0" err="1">
                <a:solidFill>
                  <a:schemeClr val="bg1">
                    <a:lumMod val="75000"/>
                  </a:schemeClr>
                </a:solidFill>
              </a:rPr>
              <a:t>Larger</a:t>
            </a:r>
            <a:r>
              <a:rPr lang="fr-FR" sz="1200" dirty="0">
                <a:solidFill>
                  <a:schemeClr val="bg1">
                    <a:lumMod val="75000"/>
                  </a:schemeClr>
                </a:solidFill>
              </a:rPr>
              <a:t> magnitude</a:t>
            </a:r>
          </a:p>
        </p:txBody>
      </p:sp>
      <p:sp>
        <p:nvSpPr>
          <p:cNvPr id="20" name="ZoneTexte 19">
            <a:extLst>
              <a:ext uri="{FF2B5EF4-FFF2-40B4-BE49-F238E27FC236}">
                <a16:creationId xmlns:a16="http://schemas.microsoft.com/office/drawing/2014/main" id="{A90017EE-09CF-D84F-A6BE-62ED8CBD3B4C}"/>
              </a:ext>
            </a:extLst>
          </p:cNvPr>
          <p:cNvSpPr txBox="1"/>
          <p:nvPr/>
        </p:nvSpPr>
        <p:spPr bwMode="auto">
          <a:xfrm>
            <a:off x="7556075" y="2580910"/>
            <a:ext cx="1574470" cy="276999"/>
          </a:xfrm>
          <a:prstGeom prst="rect">
            <a:avLst/>
          </a:prstGeom>
          <a:noFill/>
        </p:spPr>
        <p:txBody>
          <a:bodyPr wrap="none" rtlCol="0">
            <a:spAutoFit/>
          </a:bodyPr>
          <a:lstStyle/>
          <a:p>
            <a:r>
              <a:rPr lang="fr-FR" sz="1200" dirty="0" err="1">
                <a:solidFill>
                  <a:schemeClr val="bg1">
                    <a:lumMod val="75000"/>
                  </a:schemeClr>
                </a:solidFill>
              </a:rPr>
              <a:t>Increased</a:t>
            </a:r>
            <a:r>
              <a:rPr lang="fr-FR" sz="1200" dirty="0">
                <a:solidFill>
                  <a:schemeClr val="bg1">
                    <a:lumMod val="75000"/>
                  </a:schemeClr>
                </a:solidFill>
              </a:rPr>
              <a:t> </a:t>
            </a:r>
            <a:r>
              <a:rPr lang="fr-FR" sz="1200" dirty="0" err="1">
                <a:solidFill>
                  <a:schemeClr val="bg1">
                    <a:lumMod val="75000"/>
                  </a:schemeClr>
                </a:solidFill>
              </a:rPr>
              <a:t>frequency</a:t>
            </a:r>
            <a:endParaRPr lang="fr-FR" sz="1200" dirty="0">
              <a:solidFill>
                <a:schemeClr val="bg1">
                  <a:lumMod val="75000"/>
                </a:schemeClr>
              </a:solidFill>
            </a:endParaRPr>
          </a:p>
        </p:txBody>
      </p:sp>
      <p:sp>
        <p:nvSpPr>
          <p:cNvPr id="21" name="ZoneTexte 20">
            <a:extLst>
              <a:ext uri="{FF2B5EF4-FFF2-40B4-BE49-F238E27FC236}">
                <a16:creationId xmlns:a16="http://schemas.microsoft.com/office/drawing/2014/main" id="{74863338-110A-9D41-805D-1C5D58D4A712}"/>
              </a:ext>
            </a:extLst>
          </p:cNvPr>
          <p:cNvSpPr txBox="1"/>
          <p:nvPr/>
        </p:nvSpPr>
        <p:spPr bwMode="auto">
          <a:xfrm>
            <a:off x="7556075" y="3150156"/>
            <a:ext cx="1138453" cy="276999"/>
          </a:xfrm>
          <a:prstGeom prst="rect">
            <a:avLst/>
          </a:prstGeom>
          <a:noFill/>
        </p:spPr>
        <p:txBody>
          <a:bodyPr wrap="none" rtlCol="0">
            <a:spAutoFit/>
          </a:bodyPr>
          <a:lstStyle/>
          <a:p>
            <a:r>
              <a:rPr lang="fr-FR" sz="1200" dirty="0">
                <a:solidFill>
                  <a:schemeClr val="bg1">
                    <a:lumMod val="75000"/>
                  </a:schemeClr>
                </a:solidFill>
              </a:rPr>
              <a:t>New locations</a:t>
            </a:r>
          </a:p>
        </p:txBody>
      </p:sp>
      <p:sp>
        <p:nvSpPr>
          <p:cNvPr id="22" name="ZoneTexte 21">
            <a:extLst>
              <a:ext uri="{FF2B5EF4-FFF2-40B4-BE49-F238E27FC236}">
                <a16:creationId xmlns:a16="http://schemas.microsoft.com/office/drawing/2014/main" id="{D66BE4D4-8105-C441-A60F-5DB299EACAEF}"/>
              </a:ext>
            </a:extLst>
          </p:cNvPr>
          <p:cNvSpPr txBox="1"/>
          <p:nvPr/>
        </p:nvSpPr>
        <p:spPr bwMode="auto">
          <a:xfrm>
            <a:off x="7556075" y="3945597"/>
            <a:ext cx="1574470" cy="461665"/>
          </a:xfrm>
          <a:prstGeom prst="rect">
            <a:avLst/>
          </a:prstGeom>
          <a:noFill/>
        </p:spPr>
        <p:txBody>
          <a:bodyPr wrap="square" rtlCol="0">
            <a:spAutoFit/>
          </a:bodyPr>
          <a:lstStyle/>
          <a:p>
            <a:r>
              <a:rPr lang="fr-FR" sz="1200" dirty="0" err="1">
                <a:solidFill>
                  <a:schemeClr val="bg1">
                    <a:lumMod val="75000"/>
                  </a:schemeClr>
                </a:solidFill>
              </a:rPr>
              <a:t>Different</a:t>
            </a:r>
            <a:r>
              <a:rPr lang="fr-FR" sz="1200" dirty="0">
                <a:solidFill>
                  <a:schemeClr val="bg1">
                    <a:lumMod val="75000"/>
                  </a:schemeClr>
                </a:solidFill>
              </a:rPr>
              <a:t> timing </a:t>
            </a:r>
          </a:p>
          <a:p>
            <a:endParaRPr lang="fr-FR" sz="1200" dirty="0">
              <a:solidFill>
                <a:schemeClr val="bg1">
                  <a:lumMod val="75000"/>
                </a:schemeClr>
              </a:solidFill>
            </a:endParaRPr>
          </a:p>
        </p:txBody>
      </p:sp>
      <p:sp>
        <p:nvSpPr>
          <p:cNvPr id="24" name="ZoneTexte 23">
            <a:extLst>
              <a:ext uri="{FF2B5EF4-FFF2-40B4-BE49-F238E27FC236}">
                <a16:creationId xmlns:a16="http://schemas.microsoft.com/office/drawing/2014/main" id="{20B7F4CE-CC64-0741-A5E5-91366182D8AC}"/>
              </a:ext>
            </a:extLst>
          </p:cNvPr>
          <p:cNvSpPr txBox="1"/>
          <p:nvPr/>
        </p:nvSpPr>
        <p:spPr bwMode="auto">
          <a:xfrm>
            <a:off x="7556075" y="4560157"/>
            <a:ext cx="1587925" cy="276999"/>
          </a:xfrm>
          <a:prstGeom prst="rect">
            <a:avLst/>
          </a:prstGeom>
          <a:noFill/>
        </p:spPr>
        <p:txBody>
          <a:bodyPr wrap="square" rtlCol="0">
            <a:spAutoFit/>
          </a:bodyPr>
          <a:lstStyle/>
          <a:p>
            <a:r>
              <a:rPr lang="fr-FR" sz="1200" dirty="0">
                <a:solidFill>
                  <a:schemeClr val="bg1">
                    <a:lumMod val="75000"/>
                  </a:schemeClr>
                </a:solidFill>
              </a:rPr>
              <a:t>New </a:t>
            </a:r>
            <a:r>
              <a:rPr lang="fr-FR" sz="1200" dirty="0" err="1">
                <a:solidFill>
                  <a:schemeClr val="bg1">
                    <a:lumMod val="75000"/>
                  </a:schemeClr>
                </a:solidFill>
              </a:rPr>
              <a:t>combinations</a:t>
            </a:r>
            <a:endParaRPr lang="fr-FR" sz="1200" dirty="0">
              <a:solidFill>
                <a:schemeClr val="bg1">
                  <a:lumMod val="75000"/>
                </a:schemeClr>
              </a:solidFill>
            </a:endParaRPr>
          </a:p>
        </p:txBody>
      </p:sp>
      <p:sp>
        <p:nvSpPr>
          <p:cNvPr id="11" name="Rectangle 10">
            <a:extLst>
              <a:ext uri="{FF2B5EF4-FFF2-40B4-BE49-F238E27FC236}">
                <a16:creationId xmlns:a16="http://schemas.microsoft.com/office/drawing/2014/main" id="{F88A8F21-307D-1F46-A78E-D41B9FE05EB6}"/>
              </a:ext>
            </a:extLst>
          </p:cNvPr>
          <p:cNvSpPr/>
          <p:nvPr/>
        </p:nvSpPr>
        <p:spPr bwMode="auto">
          <a:xfrm>
            <a:off x="126992" y="4176429"/>
            <a:ext cx="6652428" cy="1569660"/>
          </a:xfrm>
          <a:prstGeom prst="rect">
            <a:avLst/>
          </a:prstGeom>
        </p:spPr>
        <p:txBody>
          <a:bodyPr wrap="square">
            <a:spAutoFit/>
          </a:bodyPr>
          <a:lstStyle/>
          <a:p>
            <a:endParaRPr lang="fr-FR" sz="1600" dirty="0">
              <a:latin typeface="ArialMT"/>
            </a:endParaRPr>
          </a:p>
          <a:p>
            <a:r>
              <a:rPr lang="fr-FR" sz="1600" dirty="0"/>
              <a:t>↑  </a:t>
            </a:r>
            <a:r>
              <a:rPr lang="fr-FR" sz="1600" i="1" dirty="0"/>
              <a:t>Compounds </a:t>
            </a:r>
            <a:r>
              <a:rPr lang="fr-FR" sz="1600" i="1" dirty="0" err="1"/>
              <a:t>events</a:t>
            </a:r>
            <a:r>
              <a:rPr lang="fr-FR" sz="1600" i="1" dirty="0"/>
              <a:t>: </a:t>
            </a:r>
            <a:r>
              <a:rPr lang="fr-FR" sz="1600" dirty="0">
                <a:latin typeface="ArialMT"/>
              </a:rPr>
              <a:t>concurrent and multiple changes in </a:t>
            </a:r>
            <a:r>
              <a:rPr lang="fr-FR" sz="1600" dirty="0" err="1">
                <a:latin typeface="ArialMT"/>
              </a:rPr>
              <a:t>climatic</a:t>
            </a:r>
            <a:r>
              <a:rPr lang="fr-FR" sz="1600" dirty="0">
                <a:latin typeface="ArialMT"/>
              </a:rPr>
              <a:t> impact-drivers</a:t>
            </a:r>
            <a:endParaRPr lang="fr-FR" sz="1600" i="1" dirty="0"/>
          </a:p>
          <a:p>
            <a:r>
              <a:rPr lang="fr-FR" sz="1600" dirty="0">
                <a:latin typeface="ArialMT"/>
              </a:rPr>
              <a:t> </a:t>
            </a:r>
          </a:p>
          <a:p>
            <a:endParaRPr lang="fr-FR" sz="1600" dirty="0">
              <a:latin typeface="ArialMT"/>
            </a:endParaRPr>
          </a:p>
          <a:p>
            <a:endParaRPr lang="fr-FR" sz="1600" dirty="0">
              <a:effectLst/>
            </a:endParaRPr>
          </a:p>
        </p:txBody>
      </p:sp>
    </p:spTree>
    <p:extLst>
      <p:ext uri="{BB962C8B-B14F-4D97-AF65-F5344CB8AC3E}">
        <p14:creationId xmlns:p14="http://schemas.microsoft.com/office/powerpoint/2010/main" val="3556734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8510F660-0221-E44F-A36D-18E3975ECE57}"/>
              </a:ext>
            </a:extLst>
          </p:cNvPr>
          <p:cNvSpPr>
            <a:spLocks noGrp="1"/>
          </p:cNvSpPr>
          <p:nvPr>
            <p:ph type="ctrTitle"/>
          </p:nvPr>
        </p:nvSpPr>
        <p:spPr>
          <a:xfrm>
            <a:off x="299277" y="681110"/>
            <a:ext cx="8424425" cy="732439"/>
          </a:xfrm>
        </p:spPr>
        <p:txBody>
          <a:bodyPr/>
          <a:lstStyle/>
          <a:p>
            <a:pPr lvl="0"/>
            <a:r>
              <a:rPr lang="en-US" dirty="0"/>
              <a:t>Simultaneous extreme events compound risks</a:t>
            </a:r>
          </a:p>
        </p:txBody>
      </p:sp>
      <p:sp>
        <p:nvSpPr>
          <p:cNvPr id="6" name="Rechteck 5">
            <a:extLst>
              <a:ext uri="{FF2B5EF4-FFF2-40B4-BE49-F238E27FC236}">
                <a16:creationId xmlns:a16="http://schemas.microsoft.com/office/drawing/2014/main" id="{1CC278C1-E9A8-9C49-BB24-F58F6E6C8F8D}"/>
              </a:ext>
            </a:extLst>
          </p:cNvPr>
          <p:cNvSpPr/>
          <p:nvPr/>
        </p:nvSpPr>
        <p:spPr>
          <a:xfrm>
            <a:off x="308342" y="1213074"/>
            <a:ext cx="2514371" cy="646331"/>
          </a:xfrm>
          <a:prstGeom prst="rect">
            <a:avLst/>
          </a:prstGeom>
        </p:spPr>
        <p:txBody>
          <a:bodyPr wrap="square">
            <a:spAutoFit/>
          </a:bodyPr>
          <a:lstStyle/>
          <a:p>
            <a:r>
              <a:rPr lang="de-DE" dirty="0" err="1">
                <a:latin typeface="Calibri" panose="020F0502020204030204" pitchFamily="34" charset="0"/>
                <a:ea typeface="Arial" panose="020B0604020202020204" pitchFamily="34" charset="0"/>
              </a:rPr>
              <a:t>And</a:t>
            </a:r>
            <a:r>
              <a:rPr lang="de-DE" dirty="0">
                <a:latin typeface="Calibri" panose="020F0502020204030204" pitchFamily="34" charset="0"/>
                <a:ea typeface="Arial" panose="020B0604020202020204" pitchFamily="34" charset="0"/>
              </a:rPr>
              <a:t> </a:t>
            </a:r>
            <a:r>
              <a:rPr lang="de-DE" dirty="0" err="1">
                <a:latin typeface="Calibri" panose="020F0502020204030204" pitchFamily="34" charset="0"/>
                <a:ea typeface="Arial" panose="020B0604020202020204" pitchFamily="34" charset="0"/>
              </a:rPr>
              <a:t>are</a:t>
            </a:r>
            <a:r>
              <a:rPr lang="de-DE" dirty="0">
                <a:latin typeface="Calibri" panose="020F0502020204030204" pitchFamily="34" charset="0"/>
                <a:ea typeface="Arial" panose="020B0604020202020204" pitchFamily="34" charset="0"/>
              </a:rPr>
              <a:t> </a:t>
            </a:r>
            <a:r>
              <a:rPr lang="de-DE" dirty="0" err="1">
                <a:latin typeface="Calibri" panose="020F0502020204030204" pitchFamily="34" charset="0"/>
                <a:ea typeface="Arial" panose="020B0604020202020204" pitchFamily="34" charset="0"/>
              </a:rPr>
              <a:t>more</a:t>
            </a:r>
            <a:r>
              <a:rPr lang="de-DE" dirty="0">
                <a:latin typeface="Calibri" panose="020F0502020204030204" pitchFamily="34" charset="0"/>
                <a:ea typeface="Arial" panose="020B0604020202020204" pitchFamily="34" charset="0"/>
              </a:rPr>
              <a:t> </a:t>
            </a:r>
            <a:r>
              <a:rPr lang="de-DE" dirty="0" err="1">
                <a:latin typeface="Calibri" panose="020F0502020204030204" pitchFamily="34" charset="0"/>
                <a:ea typeface="Arial" panose="020B0604020202020204" pitchFamily="34" charset="0"/>
              </a:rPr>
              <a:t>difficult</a:t>
            </a:r>
            <a:r>
              <a:rPr lang="de-DE" dirty="0">
                <a:latin typeface="Calibri" panose="020F0502020204030204" pitchFamily="34" charset="0"/>
                <a:ea typeface="Arial" panose="020B0604020202020204" pitchFamily="34" charset="0"/>
              </a:rPr>
              <a:t> </a:t>
            </a:r>
            <a:r>
              <a:rPr lang="de-DE" dirty="0" err="1">
                <a:latin typeface="Calibri" panose="020F0502020204030204" pitchFamily="34" charset="0"/>
                <a:ea typeface="Arial" panose="020B0604020202020204" pitchFamily="34" charset="0"/>
              </a:rPr>
              <a:t>to</a:t>
            </a:r>
            <a:r>
              <a:rPr lang="de-DE" dirty="0">
                <a:latin typeface="Calibri" panose="020F0502020204030204" pitchFamily="34" charset="0"/>
                <a:ea typeface="Arial" panose="020B0604020202020204" pitchFamily="34" charset="0"/>
              </a:rPr>
              <a:t> manage</a:t>
            </a:r>
            <a:endParaRPr lang="en-GB" dirty="0"/>
          </a:p>
        </p:txBody>
      </p:sp>
      <p:pic>
        <p:nvPicPr>
          <p:cNvPr id="9" name="Grafik 8">
            <a:extLst>
              <a:ext uri="{FF2B5EF4-FFF2-40B4-BE49-F238E27FC236}">
                <a16:creationId xmlns:a16="http://schemas.microsoft.com/office/drawing/2014/main" id="{F9976D60-5C10-2E4C-84E9-EB28C261A87E}"/>
              </a:ext>
            </a:extLst>
          </p:cNvPr>
          <p:cNvPicPr>
            <a:picLocks noChangeAspect="1"/>
          </p:cNvPicPr>
          <p:nvPr/>
        </p:nvPicPr>
        <p:blipFill>
          <a:blip r:embed="rId3"/>
          <a:stretch>
            <a:fillRect/>
          </a:stretch>
        </p:blipFill>
        <p:spPr>
          <a:xfrm>
            <a:off x="2987273" y="1213074"/>
            <a:ext cx="5857450" cy="3672000"/>
          </a:xfrm>
          <a:prstGeom prst="rect">
            <a:avLst/>
          </a:prstGeom>
        </p:spPr>
      </p:pic>
      <p:pic>
        <p:nvPicPr>
          <p:cNvPr id="7" name="Picture 16">
            <a:extLst>
              <a:ext uri="{FF2B5EF4-FFF2-40B4-BE49-F238E27FC236}">
                <a16:creationId xmlns:a16="http://schemas.microsoft.com/office/drawing/2014/main" id="{4588F031-014C-E842-B262-42BAB5C2937F}"/>
              </a:ext>
            </a:extLst>
          </p:cNvPr>
          <p:cNvPicPr>
            <a:picLocks noChangeAspect="1"/>
          </p:cNvPicPr>
          <p:nvPr/>
        </p:nvPicPr>
        <p:blipFill>
          <a:blip r:embed="rId4"/>
          <a:stretch>
            <a:fillRect/>
          </a:stretch>
        </p:blipFill>
        <p:spPr>
          <a:xfrm>
            <a:off x="5819616" y="133226"/>
            <a:ext cx="3237835" cy="584966"/>
          </a:xfrm>
          <a:prstGeom prst="rect">
            <a:avLst/>
          </a:prstGeom>
          <a:solidFill>
            <a:srgbClr val="0070C0"/>
          </a:solidFill>
          <a:effectLst/>
        </p:spPr>
      </p:pic>
      <p:sp>
        <p:nvSpPr>
          <p:cNvPr id="5" name="Title 1">
            <a:extLst>
              <a:ext uri="{FF2B5EF4-FFF2-40B4-BE49-F238E27FC236}">
                <a16:creationId xmlns:a16="http://schemas.microsoft.com/office/drawing/2014/main" id="{84544FF3-BB15-6345-AA9A-66A377A417B7}"/>
              </a:ext>
            </a:extLst>
          </p:cNvPr>
          <p:cNvSpPr txBox="1">
            <a:spLocks/>
          </p:cNvSpPr>
          <p:nvPr/>
        </p:nvSpPr>
        <p:spPr>
          <a:xfrm>
            <a:off x="5639160" y="64554"/>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2267685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444"/>
        <p:cNvGrpSpPr/>
        <p:nvPr/>
      </p:nvGrpSpPr>
      <p:grpSpPr>
        <a:xfrm>
          <a:off x="0" y="0"/>
          <a:ext cx="0" cy="0"/>
          <a:chOff x="0" y="0"/>
          <a:chExt cx="0" cy="0"/>
        </a:xfrm>
      </p:grpSpPr>
      <p:sp>
        <p:nvSpPr>
          <p:cNvPr id="1445" name="Google Shape;1445;gfb5254922d_1_83"/>
          <p:cNvSpPr txBox="1"/>
          <p:nvPr/>
        </p:nvSpPr>
        <p:spPr>
          <a:xfrm>
            <a:off x="365739" y="641650"/>
            <a:ext cx="7155000" cy="862500"/>
          </a:xfrm>
          <a:prstGeom prst="rect">
            <a:avLst/>
          </a:prstGeom>
          <a:noFill/>
          <a:ln>
            <a:noFill/>
          </a:ln>
        </p:spPr>
        <p:txBody>
          <a:bodyPr spcFirstLastPara="1" wrap="square" lIns="0" tIns="0" rIns="0" bIns="0" anchor="ctr" anchorCtr="0">
            <a:noAutofit/>
          </a:bodyPr>
          <a:lstStyle/>
          <a:p>
            <a:pPr marL="0" marR="0" lvl="0" indent="0" algn="l" rtl="0">
              <a:lnSpc>
                <a:spcPct val="86666"/>
              </a:lnSpc>
              <a:spcBef>
                <a:spcPts val="0"/>
              </a:spcBef>
              <a:spcAft>
                <a:spcPts val="0"/>
              </a:spcAft>
              <a:buClr>
                <a:srgbClr val="003466"/>
              </a:buClr>
              <a:buSzPts val="2250"/>
              <a:buFont typeface="Arial"/>
              <a:buNone/>
            </a:pPr>
            <a:r>
              <a:rPr lang="en-US" sz="2000">
                <a:solidFill>
                  <a:schemeClr val="tx1"/>
                </a:solidFill>
              </a:rPr>
              <a:t>Low Likelihood High Impact events</a:t>
            </a:r>
            <a:endParaRPr sz="2000" cap="none">
              <a:solidFill>
                <a:schemeClr val="tx1"/>
              </a:solidFill>
              <a:latin typeface="Arial"/>
              <a:ea typeface="Arial"/>
              <a:cs typeface="Arial"/>
              <a:sym typeface="Arial"/>
            </a:endParaRPr>
          </a:p>
        </p:txBody>
      </p:sp>
      <p:sp>
        <p:nvSpPr>
          <p:cNvPr id="1446" name="Google Shape;1446;gfb5254922d_1_83"/>
          <p:cNvSpPr/>
          <p:nvPr/>
        </p:nvSpPr>
        <p:spPr>
          <a:xfrm>
            <a:off x="533454" y="1715525"/>
            <a:ext cx="7628700" cy="243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dirty="0">
                <a:solidFill>
                  <a:schemeClr val="tx1"/>
                </a:solidFill>
              </a:rPr>
              <a:t>The probability of occurrence is low but potential impacts on society and ecosystems could be high</a:t>
            </a:r>
            <a:endParaRPr sz="1900" dirty="0">
              <a:solidFill>
                <a:schemeClr val="tx1"/>
              </a:solidFill>
            </a:endParaRPr>
          </a:p>
          <a:p>
            <a:pPr marL="0" lvl="0" indent="0" algn="l" rtl="0">
              <a:spcBef>
                <a:spcPts val="0"/>
              </a:spcBef>
              <a:spcAft>
                <a:spcPts val="0"/>
              </a:spcAft>
              <a:buNone/>
            </a:pPr>
            <a:endParaRPr sz="1900" dirty="0">
              <a:solidFill>
                <a:schemeClr val="tx1"/>
              </a:solidFill>
            </a:endParaRPr>
          </a:p>
          <a:p>
            <a:pPr rtl="0"/>
            <a:r>
              <a:rPr lang="en-US" sz="1900" dirty="0"/>
              <a:t>They can occur at the global and regional scale</a:t>
            </a:r>
          </a:p>
          <a:p>
            <a:pPr marL="0" lvl="0" indent="0" algn="l" rtl="0">
              <a:spcBef>
                <a:spcPts val="0"/>
              </a:spcBef>
              <a:spcAft>
                <a:spcPts val="0"/>
              </a:spcAft>
              <a:buNone/>
            </a:pPr>
            <a:endParaRPr lang="en-US" sz="1900" dirty="0">
              <a:solidFill>
                <a:schemeClr val="tx1"/>
              </a:solidFill>
            </a:endParaRPr>
          </a:p>
          <a:p>
            <a:pPr marL="0" lvl="0" indent="0" algn="l" rtl="0">
              <a:spcBef>
                <a:spcPts val="0"/>
              </a:spcBef>
              <a:spcAft>
                <a:spcPts val="0"/>
              </a:spcAft>
              <a:buNone/>
            </a:pPr>
            <a:r>
              <a:rPr lang="en-US" sz="1900" dirty="0">
                <a:solidFill>
                  <a:schemeClr val="tx1"/>
                </a:solidFill>
              </a:rPr>
              <a:t>Their chance of occurrence increases with higher global warming </a:t>
            </a:r>
            <a:endParaRPr sz="1900" dirty="0">
              <a:solidFill>
                <a:schemeClr val="tx1"/>
              </a:solidFill>
            </a:endParaRPr>
          </a:p>
          <a:p>
            <a:pPr marL="0" lvl="0" indent="0" algn="l" rtl="0">
              <a:spcBef>
                <a:spcPts val="0"/>
              </a:spcBef>
              <a:spcAft>
                <a:spcPts val="0"/>
              </a:spcAft>
              <a:buNone/>
            </a:pPr>
            <a:endParaRPr sz="1900" dirty="0">
              <a:solidFill>
                <a:schemeClr val="tx1"/>
              </a:solidFill>
            </a:endParaRPr>
          </a:p>
        </p:txBody>
      </p:sp>
      <p:sp>
        <p:nvSpPr>
          <p:cNvPr id="1447" name="Google Shape;1447;gfb5254922d_1_83"/>
          <p:cNvSpPr/>
          <p:nvPr/>
        </p:nvSpPr>
        <p:spPr>
          <a:xfrm rot="5400000">
            <a:off x="375197" y="1814735"/>
            <a:ext cx="159900" cy="178800"/>
          </a:xfrm>
          <a:prstGeom prst="triangle">
            <a:avLst>
              <a:gd name="adj" fmla="val 50000"/>
            </a:avLst>
          </a:prstGeom>
          <a:solidFill>
            <a:schemeClr val="tx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48" name="Google Shape;1448;gfb5254922d_1_83"/>
          <p:cNvSpPr/>
          <p:nvPr/>
        </p:nvSpPr>
        <p:spPr>
          <a:xfrm rot="5400000">
            <a:off x="375207" y="2690230"/>
            <a:ext cx="159900" cy="178800"/>
          </a:xfrm>
          <a:prstGeom prst="triangle">
            <a:avLst>
              <a:gd name="adj" fmla="val 50000"/>
            </a:avLst>
          </a:prstGeom>
          <a:solidFill>
            <a:schemeClr val="tx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49" name="Google Shape;1449;gfb5254922d_1_83"/>
          <p:cNvSpPr/>
          <p:nvPr/>
        </p:nvSpPr>
        <p:spPr>
          <a:xfrm rot="5400000">
            <a:off x="375207" y="3292255"/>
            <a:ext cx="159900" cy="178800"/>
          </a:xfrm>
          <a:prstGeom prst="triangle">
            <a:avLst>
              <a:gd name="adj" fmla="val 50000"/>
            </a:avLst>
          </a:prstGeom>
          <a:solidFill>
            <a:schemeClr val="tx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BCD3BED0-BE1D-9C48-8D5A-F7EC9A8F73F0}"/>
              </a:ext>
            </a:extLst>
          </p:cNvPr>
          <p:cNvSpPr/>
          <p:nvPr/>
        </p:nvSpPr>
        <p:spPr>
          <a:xfrm>
            <a:off x="7236296" y="4731990"/>
            <a:ext cx="1398140" cy="307777"/>
          </a:xfrm>
          <a:prstGeom prst="rect">
            <a:avLst/>
          </a:prstGeom>
        </p:spPr>
        <p:txBody>
          <a:bodyPr wrap="none">
            <a:spAutoFit/>
          </a:bodyPr>
          <a:lstStyle/>
          <a:p>
            <a:r>
              <a:rPr lang="en-IE" i="1" dirty="0">
                <a:solidFill>
                  <a:schemeClr val="bg1">
                    <a:lumMod val="50000"/>
                  </a:schemeClr>
                </a:solidFill>
                <a:latin typeface="Arial" panose="020B0604020202020204" pitchFamily="34" charset="0"/>
              </a:rPr>
              <a:t>See Table 4.10</a:t>
            </a:r>
            <a:endParaRPr lang="en-US" i="1" dirty="0">
              <a:solidFill>
                <a:schemeClr val="bg1">
                  <a:lumMod val="50000"/>
                </a:schemeClr>
              </a:solidFill>
            </a:endParaRPr>
          </a:p>
        </p:txBody>
      </p:sp>
    </p:spTree>
    <p:extLst>
      <p:ext uri="{BB962C8B-B14F-4D97-AF65-F5344CB8AC3E}">
        <p14:creationId xmlns:p14="http://schemas.microsoft.com/office/powerpoint/2010/main" val="740956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Title 2"/>
          <p:cNvSpPr>
            <a:spLocks noGrp="1"/>
          </p:cNvSpPr>
          <p:nvPr>
            <p:ph type="ctrTitle"/>
          </p:nvPr>
        </p:nvSpPr>
        <p:spPr bwMode="auto">
          <a:xfrm>
            <a:off x="5309380" y="765837"/>
            <a:ext cx="8564814" cy="501738"/>
          </a:xfrm>
        </p:spPr>
        <p:txBody>
          <a:bodyPr/>
          <a:lstStyle/>
          <a:p>
            <a:r>
              <a:rPr lang="fr-FR" dirty="0" err="1"/>
              <a:t>Climatic</a:t>
            </a:r>
            <a:r>
              <a:rPr lang="fr-FR" dirty="0"/>
              <a:t> impact-drivers </a:t>
            </a:r>
            <a:endParaRPr lang="fr-FR" sz="1800" dirty="0">
              <a:effectLst/>
            </a:endParaRPr>
          </a:p>
        </p:txBody>
      </p:sp>
      <p:sp>
        <p:nvSpPr>
          <p:cNvPr id="16" name="TextBox 18"/>
          <p:cNvSpPr>
            <a:spLocks/>
          </p:cNvSpPr>
          <p:nvPr/>
        </p:nvSpPr>
        <p:spPr bwMode="auto">
          <a:xfrm>
            <a:off x="2568013" y="4703573"/>
            <a:ext cx="997325" cy="307777"/>
          </a:xfrm>
          <a:prstGeom prst="rect">
            <a:avLst/>
          </a:prstGeom>
          <a:noFill/>
        </p:spPr>
        <p:txBody>
          <a:bodyPr wrap="square" rtlCol="0">
            <a:spAutoFit/>
          </a:bodyPr>
          <a:lstStyle/>
          <a:p>
            <a:pPr algn="ctr">
              <a:defRPr/>
            </a:pPr>
            <a:r>
              <a:rPr lang="en-US" sz="1400" dirty="0"/>
              <a:t>Wind</a:t>
            </a:r>
            <a:endParaRPr lang="fr-FR" sz="1400" dirty="0"/>
          </a:p>
        </p:txBody>
      </p:sp>
      <p:cxnSp>
        <p:nvCxnSpPr>
          <p:cNvPr id="21" name="Straight Connector 27"/>
          <p:cNvCxnSpPr>
            <a:cxnSpLocks/>
          </p:cNvCxnSpPr>
          <p:nvPr/>
        </p:nvCxnSpPr>
        <p:spPr bwMode="auto">
          <a:xfrm>
            <a:off x="8113629" y="3904148"/>
            <a:ext cx="0" cy="803970"/>
          </a:xfrm>
          <a:prstGeom prst="line">
            <a:avLst/>
          </a:prstGeom>
          <a:ln>
            <a:solidFill>
              <a:schemeClr val="bg1">
                <a:lumMod val="75000"/>
              </a:schemeClr>
            </a:solidFill>
            <a:prstDash val="sysDash"/>
          </a:ln>
          <a:effectLst>
            <a:outerShdw blurRad="40000" dist="20000" dir="5400000" sx="200000" sy="2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2" name="Rounded Rectangle 30"/>
          <p:cNvSpPr/>
          <p:nvPr/>
        </p:nvSpPr>
        <p:spPr bwMode="auto">
          <a:xfrm>
            <a:off x="7461075" y="3513044"/>
            <a:ext cx="1259984" cy="371320"/>
          </a:xfrm>
          <a:prstGeom prst="roundRect">
            <a:avLst>
              <a:gd name="adj" fmla="val 16667"/>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23" name="TextBox 29"/>
          <p:cNvSpPr>
            <a:spLocks/>
          </p:cNvSpPr>
          <p:nvPr/>
        </p:nvSpPr>
        <p:spPr bwMode="auto">
          <a:xfrm>
            <a:off x="7439651" y="3545810"/>
            <a:ext cx="1349455" cy="584775"/>
          </a:xfrm>
          <a:prstGeom prst="rect">
            <a:avLst/>
          </a:prstGeom>
          <a:noFill/>
        </p:spPr>
        <p:txBody>
          <a:bodyPr wrap="square" rtlCol="0">
            <a:spAutoFit/>
          </a:bodyPr>
          <a:lstStyle/>
          <a:p>
            <a:pPr algn="ctr">
              <a:defRPr/>
            </a:pPr>
            <a:r>
              <a:rPr lang="en-US" sz="1600" b="1" dirty="0" err="1">
                <a:solidFill>
                  <a:schemeClr val="bg1"/>
                </a:solidFill>
              </a:rPr>
              <a:t>Thresholdss</a:t>
            </a:r>
            <a:endParaRPr lang="fr-FR" sz="1600" b="1" dirty="0">
              <a:solidFill>
                <a:schemeClr val="bg1"/>
              </a:solidFill>
            </a:endParaRPr>
          </a:p>
        </p:txBody>
      </p:sp>
      <p:pic>
        <p:nvPicPr>
          <p:cNvPr id="24" name="Picture 32"/>
          <p:cNvPicPr>
            <a:picLocks noChangeAspect="1"/>
          </p:cNvPicPr>
          <p:nvPr/>
        </p:nvPicPr>
        <p:blipFill>
          <a:blip r:embed="rId3"/>
          <a:stretch/>
        </p:blipFill>
        <p:spPr bwMode="auto">
          <a:xfrm>
            <a:off x="8003678" y="3850719"/>
            <a:ext cx="1015852" cy="839959"/>
          </a:xfrm>
          <a:prstGeom prst="rect">
            <a:avLst/>
          </a:prstGeom>
        </p:spPr>
      </p:pic>
      <p:pic>
        <p:nvPicPr>
          <p:cNvPr id="25" name="Picture 33"/>
          <p:cNvPicPr>
            <a:picLocks noChangeAspect="1"/>
          </p:cNvPicPr>
          <p:nvPr/>
        </p:nvPicPr>
        <p:blipFill>
          <a:blip r:embed="rId4">
            <a:extLst>
              <a:ext uri="{28A0092B-C50C-407E-A947-70E740481C1C}">
                <a14:useLocalDpi xmlns:a14="http://schemas.microsoft.com/office/drawing/2010/main"/>
              </a:ext>
            </a:extLst>
          </a:blip>
          <a:srcRect r="-745"/>
          <a:stretch/>
        </p:blipFill>
        <p:spPr bwMode="auto">
          <a:xfrm>
            <a:off x="7263733" y="3960620"/>
            <a:ext cx="1015853" cy="684776"/>
          </a:xfrm>
          <a:prstGeom prst="rect">
            <a:avLst/>
          </a:prstGeom>
        </p:spPr>
      </p:pic>
      <p:sp>
        <p:nvSpPr>
          <p:cNvPr id="2" name="Rectangle 1">
            <a:extLst>
              <a:ext uri="{FF2B5EF4-FFF2-40B4-BE49-F238E27FC236}">
                <a16:creationId xmlns:a16="http://schemas.microsoft.com/office/drawing/2014/main" id="{F458CCF3-F352-6D4B-821C-9750D2095D7F}"/>
              </a:ext>
            </a:extLst>
          </p:cNvPr>
          <p:cNvSpPr/>
          <p:nvPr/>
        </p:nvSpPr>
        <p:spPr>
          <a:xfrm>
            <a:off x="201496" y="621244"/>
            <a:ext cx="4905049" cy="646331"/>
          </a:xfrm>
          <a:prstGeom prst="rect">
            <a:avLst/>
          </a:prstGeom>
        </p:spPr>
        <p:txBody>
          <a:bodyPr wrap="square">
            <a:spAutoFit/>
          </a:bodyPr>
          <a:lstStyle/>
          <a:p>
            <a:r>
              <a:rPr lang="fr-FR" b="1" dirty="0" err="1">
                <a:solidFill>
                  <a:srgbClr val="5191CC"/>
                </a:solidFill>
                <a:latin typeface="Arial" panose="020B0604020202020204" pitchFamily="34" charset="0"/>
              </a:rPr>
              <a:t>Climate</a:t>
            </a:r>
            <a:r>
              <a:rPr lang="fr-FR" b="1" dirty="0">
                <a:solidFill>
                  <a:srgbClr val="5191CC"/>
                </a:solidFill>
                <a:latin typeface="Arial" panose="020B0604020202020204" pitchFamily="34" charset="0"/>
              </a:rPr>
              <a:t> Information for </a:t>
            </a:r>
            <a:r>
              <a:rPr lang="fr-FR" b="1" dirty="0" err="1">
                <a:solidFill>
                  <a:srgbClr val="5191CC"/>
                </a:solidFill>
                <a:latin typeface="Arial" panose="020B0604020202020204" pitchFamily="34" charset="0"/>
              </a:rPr>
              <a:t>Risk</a:t>
            </a:r>
            <a:r>
              <a:rPr lang="fr-FR" b="1" dirty="0">
                <a:solidFill>
                  <a:srgbClr val="5191CC"/>
                </a:solidFill>
                <a:latin typeface="Arial" panose="020B0604020202020204" pitchFamily="34" charset="0"/>
              </a:rPr>
              <a:t> </a:t>
            </a:r>
            <a:r>
              <a:rPr lang="fr-FR" b="1" dirty="0" err="1">
                <a:solidFill>
                  <a:srgbClr val="5191CC"/>
                </a:solidFill>
                <a:latin typeface="Arial" panose="020B0604020202020204" pitchFamily="34" charset="0"/>
              </a:rPr>
              <a:t>Assessment</a:t>
            </a:r>
            <a:r>
              <a:rPr lang="fr-FR" b="1" dirty="0">
                <a:solidFill>
                  <a:srgbClr val="5191CC"/>
                </a:solidFill>
                <a:latin typeface="Arial" panose="020B0604020202020204" pitchFamily="34" charset="0"/>
              </a:rPr>
              <a:t> and </a:t>
            </a:r>
            <a:r>
              <a:rPr lang="fr-FR" b="1" dirty="0" err="1">
                <a:solidFill>
                  <a:srgbClr val="5191CC"/>
                </a:solidFill>
                <a:latin typeface="Arial" panose="020B0604020202020204" pitchFamily="34" charset="0"/>
              </a:rPr>
              <a:t>Regional</a:t>
            </a:r>
            <a:r>
              <a:rPr lang="fr-FR" b="1" dirty="0">
                <a:solidFill>
                  <a:srgbClr val="5191CC"/>
                </a:solidFill>
                <a:latin typeface="Arial" panose="020B0604020202020204" pitchFamily="34" charset="0"/>
              </a:rPr>
              <a:t> Adaptation </a:t>
            </a:r>
            <a:endParaRPr lang="fr-FR" dirty="0">
              <a:effectLst/>
            </a:endParaRPr>
          </a:p>
        </p:txBody>
      </p:sp>
      <p:pic>
        <p:nvPicPr>
          <p:cNvPr id="19" name="Image 18">
            <a:extLst>
              <a:ext uri="{FF2B5EF4-FFF2-40B4-BE49-F238E27FC236}">
                <a16:creationId xmlns:a16="http://schemas.microsoft.com/office/drawing/2014/main" id="{1721383C-A25B-8B4E-88FA-BF357C347D1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4704533" y="393561"/>
            <a:ext cx="1185608" cy="2936724"/>
          </a:xfrm>
          <a:prstGeom prst="rect">
            <a:avLst/>
          </a:prstGeom>
        </p:spPr>
      </p:pic>
      <p:pic>
        <p:nvPicPr>
          <p:cNvPr id="27" name="Image 26">
            <a:extLst>
              <a:ext uri="{FF2B5EF4-FFF2-40B4-BE49-F238E27FC236}">
                <a16:creationId xmlns:a16="http://schemas.microsoft.com/office/drawing/2014/main" id="{3B095F15-D37B-F04F-AC44-4B511475826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rot="5400000">
            <a:off x="136663" y="1598326"/>
            <a:ext cx="3321934" cy="3109959"/>
          </a:xfrm>
          <a:prstGeom prst="rect">
            <a:avLst/>
          </a:prstGeom>
        </p:spPr>
      </p:pic>
      <p:pic>
        <p:nvPicPr>
          <p:cNvPr id="29" name="Image 28">
            <a:extLst>
              <a:ext uri="{FF2B5EF4-FFF2-40B4-BE49-F238E27FC236}">
                <a16:creationId xmlns:a16="http://schemas.microsoft.com/office/drawing/2014/main" id="{F2220787-FAD8-8642-9DF7-1609B56F4A8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bwMode="auto">
          <a:xfrm rot="5400000">
            <a:off x="4758617" y="2943235"/>
            <a:ext cx="1054466" cy="2936724"/>
          </a:xfrm>
          <a:prstGeom prst="rect">
            <a:avLst/>
          </a:prstGeom>
        </p:spPr>
      </p:pic>
      <p:cxnSp>
        <p:nvCxnSpPr>
          <p:cNvPr id="20" name="Straight Connector 23"/>
          <p:cNvCxnSpPr>
            <a:cxnSpLocks/>
          </p:cNvCxnSpPr>
          <p:nvPr/>
        </p:nvCxnSpPr>
        <p:spPr bwMode="auto">
          <a:xfrm>
            <a:off x="-253967" y="7381560"/>
            <a:ext cx="766482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pic>
        <p:nvPicPr>
          <p:cNvPr id="7" name="Picture 7"/>
          <p:cNvPicPr>
            <a:picLocks noChangeAspect="1"/>
          </p:cNvPicPr>
          <p:nvPr/>
        </p:nvPicPr>
        <p:blipFill>
          <a:blip r:embed="rId8"/>
          <a:stretch/>
        </p:blipFill>
        <p:spPr bwMode="auto">
          <a:xfrm>
            <a:off x="2703932" y="4042490"/>
            <a:ext cx="685153" cy="713504"/>
          </a:xfrm>
          <a:prstGeom prst="rect">
            <a:avLst/>
          </a:prstGeom>
          <a:solidFill>
            <a:schemeClr val="bg1"/>
          </a:solidFill>
        </p:spPr>
      </p:pic>
      <p:pic>
        <p:nvPicPr>
          <p:cNvPr id="5" name="Picture 3"/>
          <p:cNvPicPr>
            <a:picLocks noChangeAspect="1"/>
          </p:cNvPicPr>
          <p:nvPr/>
        </p:nvPicPr>
        <p:blipFill>
          <a:blip r:embed="rId9"/>
          <a:stretch/>
        </p:blipFill>
        <p:spPr bwMode="auto">
          <a:xfrm>
            <a:off x="2651928" y="1591406"/>
            <a:ext cx="711724" cy="741175"/>
          </a:xfrm>
          <a:prstGeom prst="rect">
            <a:avLst/>
          </a:prstGeom>
          <a:solidFill>
            <a:schemeClr val="bg1"/>
          </a:solidFill>
        </p:spPr>
      </p:pic>
      <p:pic>
        <p:nvPicPr>
          <p:cNvPr id="6" name="Picture 6"/>
          <p:cNvPicPr>
            <a:picLocks noChangeAspect="1"/>
          </p:cNvPicPr>
          <p:nvPr/>
        </p:nvPicPr>
        <p:blipFill>
          <a:blip r:embed="rId10"/>
          <a:stretch/>
        </p:blipFill>
        <p:spPr bwMode="auto">
          <a:xfrm>
            <a:off x="2685948" y="2798590"/>
            <a:ext cx="686509" cy="714916"/>
          </a:xfrm>
          <a:prstGeom prst="rect">
            <a:avLst/>
          </a:prstGeom>
          <a:solidFill>
            <a:schemeClr val="bg1"/>
          </a:solidFill>
        </p:spPr>
      </p:pic>
      <p:pic>
        <p:nvPicPr>
          <p:cNvPr id="8" name="Picture 8"/>
          <p:cNvPicPr>
            <a:picLocks noChangeAspect="1"/>
          </p:cNvPicPr>
          <p:nvPr/>
        </p:nvPicPr>
        <p:blipFill>
          <a:blip r:embed="rId11"/>
          <a:stretch/>
        </p:blipFill>
        <p:spPr bwMode="auto">
          <a:xfrm>
            <a:off x="6138494" y="1404988"/>
            <a:ext cx="731489" cy="761758"/>
          </a:xfrm>
          <a:prstGeom prst="rect">
            <a:avLst/>
          </a:prstGeom>
          <a:solidFill>
            <a:schemeClr val="bg1"/>
          </a:solidFill>
        </p:spPr>
      </p:pic>
      <p:pic>
        <p:nvPicPr>
          <p:cNvPr id="10" name="Picture 10"/>
          <p:cNvPicPr>
            <a:picLocks noChangeAspect="1"/>
          </p:cNvPicPr>
          <p:nvPr/>
        </p:nvPicPr>
        <p:blipFill>
          <a:blip r:embed="rId12"/>
          <a:stretch/>
        </p:blipFill>
        <p:spPr bwMode="auto">
          <a:xfrm>
            <a:off x="6106233" y="4088480"/>
            <a:ext cx="647979" cy="674792"/>
          </a:xfrm>
          <a:prstGeom prst="rect">
            <a:avLst/>
          </a:prstGeom>
          <a:solidFill>
            <a:schemeClr val="bg1"/>
          </a:solidFill>
        </p:spPr>
      </p:pic>
      <p:sp>
        <p:nvSpPr>
          <p:cNvPr id="12" name="TextBox 12"/>
          <p:cNvSpPr>
            <a:spLocks/>
          </p:cNvSpPr>
          <p:nvPr/>
        </p:nvSpPr>
        <p:spPr bwMode="auto">
          <a:xfrm>
            <a:off x="2560328" y="2224715"/>
            <a:ext cx="1201590" cy="307777"/>
          </a:xfrm>
          <a:prstGeom prst="rect">
            <a:avLst/>
          </a:prstGeom>
          <a:noFill/>
        </p:spPr>
        <p:txBody>
          <a:bodyPr wrap="square" rtlCol="0">
            <a:spAutoFit/>
          </a:bodyPr>
          <a:lstStyle/>
          <a:p>
            <a:pPr algn="ctr">
              <a:defRPr/>
            </a:pPr>
            <a:r>
              <a:rPr lang="fr-FR" sz="1400" dirty="0" err="1"/>
              <a:t>Heat</a:t>
            </a:r>
            <a:r>
              <a:rPr lang="fr-FR" sz="1400" dirty="0"/>
              <a:t> &amp; Cold</a:t>
            </a:r>
          </a:p>
        </p:txBody>
      </p:sp>
      <p:sp>
        <p:nvSpPr>
          <p:cNvPr id="13" name="TextBox 15"/>
          <p:cNvSpPr>
            <a:spLocks/>
          </p:cNvSpPr>
          <p:nvPr/>
        </p:nvSpPr>
        <p:spPr bwMode="auto">
          <a:xfrm>
            <a:off x="2608957" y="3513063"/>
            <a:ext cx="1023823" cy="307777"/>
          </a:xfrm>
          <a:prstGeom prst="rect">
            <a:avLst/>
          </a:prstGeom>
          <a:solidFill>
            <a:schemeClr val="bg1"/>
          </a:solidFill>
        </p:spPr>
        <p:txBody>
          <a:bodyPr wrap="square" rtlCol="0">
            <a:spAutoFit/>
          </a:bodyPr>
          <a:lstStyle/>
          <a:p>
            <a:pPr algn="ctr">
              <a:defRPr/>
            </a:pPr>
            <a:r>
              <a:rPr lang="fr-FR" sz="1400" dirty="0" err="1"/>
              <a:t>Wet</a:t>
            </a:r>
            <a:r>
              <a:rPr lang="fr-FR" sz="1400" dirty="0"/>
              <a:t> &amp; Dry</a:t>
            </a:r>
          </a:p>
        </p:txBody>
      </p:sp>
      <p:sp>
        <p:nvSpPr>
          <p:cNvPr id="14" name="TextBox 16"/>
          <p:cNvSpPr>
            <a:spLocks/>
          </p:cNvSpPr>
          <p:nvPr/>
        </p:nvSpPr>
        <p:spPr bwMode="auto">
          <a:xfrm>
            <a:off x="6009888" y="2063766"/>
            <a:ext cx="1201590" cy="307777"/>
          </a:xfrm>
          <a:prstGeom prst="rect">
            <a:avLst/>
          </a:prstGeom>
          <a:noFill/>
        </p:spPr>
        <p:txBody>
          <a:bodyPr wrap="square" rtlCol="0">
            <a:spAutoFit/>
          </a:bodyPr>
          <a:lstStyle/>
          <a:p>
            <a:pPr algn="ctr">
              <a:defRPr/>
            </a:pPr>
            <a:r>
              <a:rPr lang="fr-FR" sz="1400" dirty="0"/>
              <a:t>Snow &amp; </a:t>
            </a:r>
            <a:r>
              <a:rPr lang="fr-FR" sz="1400" dirty="0" err="1"/>
              <a:t>Ice</a:t>
            </a:r>
            <a:endParaRPr lang="fr-FR" sz="1400" dirty="0"/>
          </a:p>
        </p:txBody>
      </p:sp>
      <p:sp>
        <p:nvSpPr>
          <p:cNvPr id="18" name="TextBox 20"/>
          <p:cNvSpPr>
            <a:spLocks/>
          </p:cNvSpPr>
          <p:nvPr/>
        </p:nvSpPr>
        <p:spPr bwMode="auto">
          <a:xfrm>
            <a:off x="5979713" y="4697728"/>
            <a:ext cx="997326" cy="523220"/>
          </a:xfrm>
          <a:prstGeom prst="rect">
            <a:avLst/>
          </a:prstGeom>
          <a:noFill/>
        </p:spPr>
        <p:txBody>
          <a:bodyPr wrap="square" rtlCol="0">
            <a:spAutoFit/>
          </a:bodyPr>
          <a:lstStyle/>
          <a:p>
            <a:pPr algn="ctr">
              <a:defRPr/>
            </a:pPr>
            <a:r>
              <a:rPr lang="en-US" sz="1400" dirty="0"/>
              <a:t>Open Ocean</a:t>
            </a:r>
            <a:endParaRPr lang="fr-FR" sz="1400" dirty="0"/>
          </a:p>
        </p:txBody>
      </p:sp>
      <p:pic>
        <p:nvPicPr>
          <p:cNvPr id="30" name="Image 29">
            <a:extLst>
              <a:ext uri="{FF2B5EF4-FFF2-40B4-BE49-F238E27FC236}">
                <a16:creationId xmlns:a16="http://schemas.microsoft.com/office/drawing/2014/main" id="{AFF9658E-7281-B748-AE9E-2D604B7D6F6E}"/>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bwMode="auto">
          <a:xfrm rot="5400000">
            <a:off x="4747706" y="1721463"/>
            <a:ext cx="1099261" cy="2936724"/>
          </a:xfrm>
          <a:prstGeom prst="rect">
            <a:avLst/>
          </a:prstGeom>
        </p:spPr>
      </p:pic>
      <p:pic>
        <p:nvPicPr>
          <p:cNvPr id="11" name="Picture 11"/>
          <p:cNvPicPr>
            <a:picLocks noChangeAspect="1"/>
          </p:cNvPicPr>
          <p:nvPr/>
        </p:nvPicPr>
        <p:blipFill>
          <a:blip r:embed="rId14"/>
          <a:stretch/>
        </p:blipFill>
        <p:spPr bwMode="auto">
          <a:xfrm>
            <a:off x="6153832" y="2726389"/>
            <a:ext cx="766256" cy="797963"/>
          </a:xfrm>
          <a:prstGeom prst="rect">
            <a:avLst/>
          </a:prstGeom>
          <a:solidFill>
            <a:schemeClr val="bg1"/>
          </a:solidFill>
        </p:spPr>
      </p:pic>
      <p:sp>
        <p:nvSpPr>
          <p:cNvPr id="15" name="TextBox 17"/>
          <p:cNvSpPr>
            <a:spLocks/>
          </p:cNvSpPr>
          <p:nvPr/>
        </p:nvSpPr>
        <p:spPr bwMode="auto">
          <a:xfrm>
            <a:off x="6159222" y="3502643"/>
            <a:ext cx="917485" cy="307777"/>
          </a:xfrm>
          <a:prstGeom prst="rect">
            <a:avLst/>
          </a:prstGeom>
          <a:solidFill>
            <a:schemeClr val="bg1"/>
          </a:solidFill>
        </p:spPr>
        <p:txBody>
          <a:bodyPr wrap="square" rtlCol="0">
            <a:spAutoFit/>
          </a:bodyPr>
          <a:lstStyle/>
          <a:p>
            <a:pPr algn="ctr">
              <a:defRPr/>
            </a:pPr>
            <a:r>
              <a:rPr lang="fr-FR" sz="1400" dirty="0" err="1"/>
              <a:t>Coastal</a:t>
            </a:r>
            <a:endParaRPr lang="fr-FR" sz="1400" dirty="0"/>
          </a:p>
        </p:txBody>
      </p:sp>
    </p:spTree>
    <p:extLst>
      <p:ext uri="{BB962C8B-B14F-4D97-AF65-F5344CB8AC3E}">
        <p14:creationId xmlns:p14="http://schemas.microsoft.com/office/powerpoint/2010/main" val="94992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Picture 9">
            <a:extLst>
              <a:ext uri="{FF2B5EF4-FFF2-40B4-BE49-F238E27FC236}">
                <a16:creationId xmlns:a16="http://schemas.microsoft.com/office/drawing/2014/main" id="{B01E8AE0-4384-DA4B-BF6C-273AAA451409}"/>
              </a:ext>
            </a:extLst>
          </p:cNvPr>
          <p:cNvPicPr>
            <a:picLocks noChangeAspect="1"/>
          </p:cNvPicPr>
          <p:nvPr/>
        </p:nvPicPr>
        <p:blipFill>
          <a:blip r:embed="rId3"/>
          <a:stretch/>
        </p:blipFill>
        <p:spPr bwMode="auto">
          <a:xfrm>
            <a:off x="6174070" y="33865"/>
            <a:ext cx="2900657" cy="523633"/>
          </a:xfrm>
          <a:prstGeom prst="rect">
            <a:avLst/>
          </a:prstGeom>
        </p:spPr>
      </p:pic>
      <p:pic>
        <p:nvPicPr>
          <p:cNvPr id="5" name="Image 4">
            <a:extLst>
              <a:ext uri="{FF2B5EF4-FFF2-40B4-BE49-F238E27FC236}">
                <a16:creationId xmlns:a16="http://schemas.microsoft.com/office/drawing/2014/main" id="{55BC8864-8642-5D80-138A-5EE5CD7255A5}"/>
              </a:ext>
            </a:extLst>
          </p:cNvPr>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69273" y="78901"/>
            <a:ext cx="3417846" cy="2492849"/>
          </a:xfrm>
          <a:prstGeom prst="rect">
            <a:avLst/>
          </a:prstGeom>
        </p:spPr>
      </p:pic>
      <p:pic>
        <p:nvPicPr>
          <p:cNvPr id="19" name="Image 18">
            <a:extLst>
              <a:ext uri="{FF2B5EF4-FFF2-40B4-BE49-F238E27FC236}">
                <a16:creationId xmlns:a16="http://schemas.microsoft.com/office/drawing/2014/main" id="{40BA250E-B682-A554-9D90-D8CF5FE373D5}"/>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4572000" y="2936611"/>
            <a:ext cx="3611287" cy="2070003"/>
          </a:xfrm>
          <a:prstGeom prst="rect">
            <a:avLst/>
          </a:prstGeom>
        </p:spPr>
      </p:pic>
      <p:pic>
        <p:nvPicPr>
          <p:cNvPr id="28" name="Image 27">
            <a:extLst>
              <a:ext uri="{FF2B5EF4-FFF2-40B4-BE49-F238E27FC236}">
                <a16:creationId xmlns:a16="http://schemas.microsoft.com/office/drawing/2014/main" id="{06EBD7F1-C51F-9D1E-2725-FD7075DA0D71}"/>
              </a:ext>
            </a:extLst>
          </p:cNvPr>
          <p:cNvPicPr preferRelativeResize="0">
            <a:picLocks/>
          </p:cNvPicPr>
          <p:nvPr/>
        </p:nvPicPr>
        <p:blipFill>
          <a:blip r:embed="rId6">
            <a:extLst>
              <a:ext uri="{28A0092B-C50C-407E-A947-70E740481C1C}">
                <a14:useLocalDpi xmlns:a14="http://schemas.microsoft.com/office/drawing/2010/main"/>
              </a:ext>
            </a:extLst>
          </a:blip>
          <a:stretch>
            <a:fillRect/>
          </a:stretch>
        </p:blipFill>
        <p:spPr>
          <a:xfrm>
            <a:off x="6046490" y="412275"/>
            <a:ext cx="1511999" cy="1134000"/>
          </a:xfrm>
          <a:prstGeom prst="rect">
            <a:avLst/>
          </a:prstGeom>
        </p:spPr>
      </p:pic>
      <p:pic>
        <p:nvPicPr>
          <p:cNvPr id="29" name="Image 28">
            <a:extLst>
              <a:ext uri="{FF2B5EF4-FFF2-40B4-BE49-F238E27FC236}">
                <a16:creationId xmlns:a16="http://schemas.microsoft.com/office/drawing/2014/main" id="{3275B2FF-37A6-BB68-9C80-E37AF18D8FC0}"/>
              </a:ext>
            </a:extLst>
          </p:cNvPr>
          <p:cNvPicPr preferRelativeResize="0">
            <a:picLocks/>
          </p:cNvPicPr>
          <p:nvPr/>
        </p:nvPicPr>
        <p:blipFill>
          <a:blip r:embed="rId7"/>
          <a:stretch>
            <a:fillRect/>
          </a:stretch>
        </p:blipFill>
        <p:spPr>
          <a:xfrm>
            <a:off x="6046489" y="1674443"/>
            <a:ext cx="1511999" cy="1134000"/>
          </a:xfrm>
          <a:prstGeom prst="rect">
            <a:avLst/>
          </a:prstGeom>
        </p:spPr>
      </p:pic>
      <p:pic>
        <p:nvPicPr>
          <p:cNvPr id="30" name="Image 29">
            <a:extLst>
              <a:ext uri="{FF2B5EF4-FFF2-40B4-BE49-F238E27FC236}">
                <a16:creationId xmlns:a16="http://schemas.microsoft.com/office/drawing/2014/main" id="{329BDB69-9125-F750-DD74-01B604A6320D}"/>
              </a:ext>
            </a:extLst>
          </p:cNvPr>
          <p:cNvPicPr preferRelativeResize="0">
            <a:picLocks/>
          </p:cNvPicPr>
          <p:nvPr/>
        </p:nvPicPr>
        <p:blipFill>
          <a:blip r:embed="rId8"/>
          <a:stretch>
            <a:fillRect/>
          </a:stretch>
        </p:blipFill>
        <p:spPr>
          <a:xfrm>
            <a:off x="4387669" y="1313766"/>
            <a:ext cx="1511999" cy="1134000"/>
          </a:xfrm>
          <a:prstGeom prst="rect">
            <a:avLst/>
          </a:prstGeom>
        </p:spPr>
      </p:pic>
      <p:pic>
        <p:nvPicPr>
          <p:cNvPr id="31" name="Image 30">
            <a:extLst>
              <a:ext uri="{FF2B5EF4-FFF2-40B4-BE49-F238E27FC236}">
                <a16:creationId xmlns:a16="http://schemas.microsoft.com/office/drawing/2014/main" id="{330C43C3-C097-CE95-3255-0B7360203562}"/>
              </a:ext>
            </a:extLst>
          </p:cNvPr>
          <p:cNvPicPr preferRelativeResize="0">
            <a:picLocks/>
          </p:cNvPicPr>
          <p:nvPr/>
        </p:nvPicPr>
        <p:blipFill>
          <a:blip r:embed="rId9"/>
          <a:stretch>
            <a:fillRect/>
          </a:stretch>
        </p:blipFill>
        <p:spPr>
          <a:xfrm>
            <a:off x="3792968" y="88184"/>
            <a:ext cx="1511999" cy="1134000"/>
          </a:xfrm>
          <a:prstGeom prst="rect">
            <a:avLst/>
          </a:prstGeom>
        </p:spPr>
      </p:pic>
      <p:pic>
        <p:nvPicPr>
          <p:cNvPr id="10" name="Image 9">
            <a:extLst>
              <a:ext uri="{FF2B5EF4-FFF2-40B4-BE49-F238E27FC236}">
                <a16:creationId xmlns:a16="http://schemas.microsoft.com/office/drawing/2014/main" id="{56012F27-AA4D-78CA-5BC5-46F1287CFA81}"/>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93258" y="2689388"/>
            <a:ext cx="3960286" cy="2376622"/>
          </a:xfrm>
          <a:prstGeom prst="rect">
            <a:avLst/>
          </a:prstGeom>
        </p:spPr>
      </p:pic>
    </p:spTree>
    <p:extLst>
      <p:ext uri="{BB962C8B-B14F-4D97-AF65-F5344CB8AC3E}">
        <p14:creationId xmlns:p14="http://schemas.microsoft.com/office/powerpoint/2010/main" val="3666072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Bildplatzhalter 17">
            <a:extLst>
              <a:ext uri="{FF2B5EF4-FFF2-40B4-BE49-F238E27FC236}">
                <a16:creationId xmlns:a16="http://schemas.microsoft.com/office/drawing/2014/main" id="{A8D568BF-BAE8-C54F-840F-20EDAB9B1319}"/>
              </a:ext>
            </a:extLst>
          </p:cNvPr>
          <p:cNvPicPr>
            <a:picLocks noGrp="1" noChangeAspect="1"/>
          </p:cNvPicPr>
          <p:nvPr>
            <p:ph type="pic" idx="14"/>
          </p:nvPr>
        </p:nvPicPr>
        <p:blipFill rotWithShape="1">
          <a:blip r:embed="rId3">
            <a:extLst>
              <a:ext uri="{28A0092B-C50C-407E-A947-70E740481C1C}">
                <a14:useLocalDpi xmlns:a14="http://schemas.microsoft.com/office/drawing/2010/main"/>
              </a:ext>
            </a:extLst>
          </a:blip>
          <a:srcRect/>
          <a:stretch/>
        </p:blipFill>
        <p:spPr>
          <a:xfrm>
            <a:off x="405567" y="1200150"/>
            <a:ext cx="1889125" cy="1533525"/>
          </a:xfrm>
        </p:spPr>
      </p:pic>
      <p:sp>
        <p:nvSpPr>
          <p:cNvPr id="3" name="Titel 2">
            <a:extLst>
              <a:ext uri="{FF2B5EF4-FFF2-40B4-BE49-F238E27FC236}">
                <a16:creationId xmlns:a16="http://schemas.microsoft.com/office/drawing/2014/main" id="{DF203CF4-AC93-1240-988C-CB227C61CC18}"/>
              </a:ext>
            </a:extLst>
          </p:cNvPr>
          <p:cNvSpPr>
            <a:spLocks noGrp="1"/>
          </p:cNvSpPr>
          <p:nvPr>
            <p:ph type="ctrTitle"/>
          </p:nvPr>
        </p:nvSpPr>
        <p:spPr>
          <a:xfrm>
            <a:off x="390068" y="630188"/>
            <a:ext cx="9005882" cy="608855"/>
          </a:xfrm>
        </p:spPr>
        <p:txBody>
          <a:bodyPr/>
          <a:lstStyle/>
          <a:p>
            <a:r>
              <a:rPr lang="fr-FR" dirty="0"/>
              <a:t>Future global </a:t>
            </a:r>
            <a:r>
              <a:rPr lang="fr-FR" dirty="0" err="1"/>
              <a:t>climate</a:t>
            </a:r>
            <a:r>
              <a:rPr lang="fr-FR" dirty="0"/>
              <a:t> </a:t>
            </a:r>
            <a:r>
              <a:rPr lang="fr-FR" dirty="0" err="1"/>
              <a:t>risks</a:t>
            </a:r>
            <a:r>
              <a:rPr lang="fr-FR" dirty="0"/>
              <a:t> </a:t>
            </a:r>
            <a:endParaRPr lang="fr-FR" dirty="0">
              <a:effectLst/>
            </a:endParaRPr>
          </a:p>
        </p:txBody>
      </p:sp>
      <p:sp>
        <p:nvSpPr>
          <p:cNvPr id="4" name="Inhaltsplatzhalter 3">
            <a:extLst>
              <a:ext uri="{FF2B5EF4-FFF2-40B4-BE49-F238E27FC236}">
                <a16:creationId xmlns:a16="http://schemas.microsoft.com/office/drawing/2014/main" id="{7E4A7A29-8535-2A41-B12F-7990E9130189}"/>
              </a:ext>
            </a:extLst>
          </p:cNvPr>
          <p:cNvSpPr>
            <a:spLocks noGrp="1"/>
          </p:cNvSpPr>
          <p:nvPr>
            <p:ph idx="11"/>
          </p:nvPr>
        </p:nvSpPr>
        <p:spPr>
          <a:xfrm>
            <a:off x="390069" y="2853659"/>
            <a:ext cx="1890143" cy="1989842"/>
          </a:xfrm>
        </p:spPr>
        <p:txBody>
          <a:bodyPr>
            <a:normAutofit/>
          </a:bodyPr>
          <a:lstStyle/>
          <a:p>
            <a:r>
              <a:rPr lang="en-GB" sz="1400" b="1" dirty="0"/>
              <a:t>Heat stress</a:t>
            </a:r>
          </a:p>
          <a:p>
            <a:r>
              <a:rPr lang="en-GB" sz="1400" dirty="0"/>
              <a:t>Exposure to heat waves will continue to increase with additional warming.</a:t>
            </a:r>
          </a:p>
        </p:txBody>
      </p:sp>
      <p:pic>
        <p:nvPicPr>
          <p:cNvPr id="16" name="Bildplatzhalter 15">
            <a:extLst>
              <a:ext uri="{FF2B5EF4-FFF2-40B4-BE49-F238E27FC236}">
                <a16:creationId xmlns:a16="http://schemas.microsoft.com/office/drawing/2014/main" id="{8FE2D832-7D9E-4F41-B8CC-72CBE547C691}"/>
              </a:ext>
            </a:extLst>
          </p:cNvPr>
          <p:cNvPicPr>
            <a:picLocks noGrp="1" noChangeAspect="1"/>
          </p:cNvPicPr>
          <p:nvPr>
            <p:ph type="pic" idx="15"/>
          </p:nvPr>
        </p:nvPicPr>
        <p:blipFill>
          <a:blip r:embed="rId4">
            <a:extLst>
              <a:ext uri="{28A0092B-C50C-407E-A947-70E740481C1C}">
                <a14:useLocalDpi xmlns:a14="http://schemas.microsoft.com/office/drawing/2010/main"/>
              </a:ext>
            </a:extLst>
          </a:blip>
          <a:srcRect/>
          <a:stretch/>
        </p:blipFill>
        <p:spPr>
          <a:xfrm>
            <a:off x="2549237" y="1200150"/>
            <a:ext cx="1890712" cy="1533525"/>
          </a:xfrm>
        </p:spPr>
      </p:pic>
      <p:sp>
        <p:nvSpPr>
          <p:cNvPr id="6" name="Inhaltsplatzhalter 5">
            <a:extLst>
              <a:ext uri="{FF2B5EF4-FFF2-40B4-BE49-F238E27FC236}">
                <a16:creationId xmlns:a16="http://schemas.microsoft.com/office/drawing/2014/main" id="{4F87934A-5DCF-4843-8A53-CE61CD44C9D0}"/>
              </a:ext>
            </a:extLst>
          </p:cNvPr>
          <p:cNvSpPr>
            <a:spLocks noGrp="1"/>
          </p:cNvSpPr>
          <p:nvPr>
            <p:ph idx="16"/>
          </p:nvPr>
        </p:nvSpPr>
        <p:spPr>
          <a:xfrm>
            <a:off x="2450595" y="2853659"/>
            <a:ext cx="1954191" cy="1989842"/>
          </a:xfrm>
        </p:spPr>
        <p:txBody>
          <a:bodyPr>
            <a:normAutofit/>
          </a:bodyPr>
          <a:lstStyle/>
          <a:p>
            <a:r>
              <a:rPr lang="en-GB" sz="1400" b="1" dirty="0"/>
              <a:t>Water scarcity</a:t>
            </a:r>
          </a:p>
          <a:p>
            <a:pPr>
              <a:lnSpc>
                <a:spcPct val="100000"/>
              </a:lnSpc>
            </a:pPr>
            <a:r>
              <a:rPr lang="en-GB" sz="1400" dirty="0"/>
              <a:t>At 2°C, regions relying on snowmelt could experience 20% decline in water availability for agriculture after 2050.</a:t>
            </a:r>
          </a:p>
        </p:txBody>
      </p:sp>
      <p:pic>
        <p:nvPicPr>
          <p:cNvPr id="20" name="Bildplatzhalter 19">
            <a:extLst>
              <a:ext uri="{FF2B5EF4-FFF2-40B4-BE49-F238E27FC236}">
                <a16:creationId xmlns:a16="http://schemas.microsoft.com/office/drawing/2014/main" id="{0EC20A26-EA71-A74A-A7B9-2DD693AE3CAD}"/>
              </a:ext>
            </a:extLst>
          </p:cNvPr>
          <p:cNvPicPr>
            <a:picLocks noGrp="1" noChangeAspect="1"/>
          </p:cNvPicPr>
          <p:nvPr>
            <p:ph type="pic" idx="17"/>
          </p:nvPr>
        </p:nvPicPr>
        <p:blipFill>
          <a:blip r:embed="rId5">
            <a:extLst>
              <a:ext uri="{28A0092B-C50C-407E-A947-70E740481C1C}">
                <a14:useLocalDpi xmlns:a14="http://schemas.microsoft.com/office/drawing/2010/main"/>
              </a:ext>
            </a:extLst>
          </a:blip>
          <a:srcRect/>
          <a:stretch/>
        </p:blipFill>
        <p:spPr>
          <a:xfrm>
            <a:off x="6844542" y="1200150"/>
            <a:ext cx="1889125" cy="1533525"/>
          </a:xfrm>
        </p:spPr>
      </p:pic>
      <p:sp>
        <p:nvSpPr>
          <p:cNvPr id="8" name="Inhaltsplatzhalter 7">
            <a:extLst>
              <a:ext uri="{FF2B5EF4-FFF2-40B4-BE49-F238E27FC236}">
                <a16:creationId xmlns:a16="http://schemas.microsoft.com/office/drawing/2014/main" id="{796983C3-63DB-1645-97AE-00649660FE30}"/>
              </a:ext>
            </a:extLst>
          </p:cNvPr>
          <p:cNvSpPr>
            <a:spLocks noGrp="1"/>
          </p:cNvSpPr>
          <p:nvPr>
            <p:ph idx="18"/>
          </p:nvPr>
        </p:nvSpPr>
        <p:spPr>
          <a:xfrm>
            <a:off x="6690867" y="2875431"/>
            <a:ext cx="2124574" cy="1989843"/>
          </a:xfrm>
        </p:spPr>
        <p:txBody>
          <a:bodyPr/>
          <a:lstStyle/>
          <a:p>
            <a:r>
              <a:rPr lang="en-GB" sz="1400" b="1" dirty="0"/>
              <a:t>Flood risk</a:t>
            </a:r>
          </a:p>
          <a:p>
            <a:r>
              <a:rPr lang="en-GB" sz="1400" dirty="0"/>
              <a:t>About a billion people in low-lying cities by the sea and on Small Islands at risk from sea level rise by mid-century.</a:t>
            </a:r>
          </a:p>
        </p:txBody>
      </p:sp>
      <p:pic>
        <p:nvPicPr>
          <p:cNvPr id="22" name="Bildplatzhalter 21">
            <a:extLst>
              <a:ext uri="{FF2B5EF4-FFF2-40B4-BE49-F238E27FC236}">
                <a16:creationId xmlns:a16="http://schemas.microsoft.com/office/drawing/2014/main" id="{A3521A80-0A0A-0548-AF77-3B08AE1F955C}"/>
              </a:ext>
            </a:extLst>
          </p:cNvPr>
          <p:cNvPicPr>
            <a:picLocks noGrp="1" noChangeAspect="1"/>
          </p:cNvPicPr>
          <p:nvPr>
            <p:ph type="pic" idx="19"/>
          </p:nvPr>
        </p:nvPicPr>
        <p:blipFill>
          <a:blip r:embed="rId6">
            <a:extLst>
              <a:ext uri="{28A0092B-C50C-407E-A947-70E740481C1C}">
                <a14:useLocalDpi xmlns:a14="http://schemas.microsoft.com/office/drawing/2010/main"/>
              </a:ext>
            </a:extLst>
          </a:blip>
          <a:srcRect/>
          <a:stretch/>
        </p:blipFill>
        <p:spPr>
          <a:xfrm>
            <a:off x="4720009" y="1211823"/>
            <a:ext cx="1890712" cy="1533525"/>
          </a:xfrm>
        </p:spPr>
      </p:pic>
      <p:sp>
        <p:nvSpPr>
          <p:cNvPr id="10" name="Inhaltsplatzhalter 9">
            <a:extLst>
              <a:ext uri="{FF2B5EF4-FFF2-40B4-BE49-F238E27FC236}">
                <a16:creationId xmlns:a16="http://schemas.microsoft.com/office/drawing/2014/main" id="{C84CB8F4-81AF-5B4E-9097-89C8475A1A9D}"/>
              </a:ext>
            </a:extLst>
          </p:cNvPr>
          <p:cNvSpPr>
            <a:spLocks noGrp="1"/>
          </p:cNvSpPr>
          <p:nvPr>
            <p:ph idx="20"/>
          </p:nvPr>
        </p:nvSpPr>
        <p:spPr>
          <a:xfrm>
            <a:off x="4485539" y="2853659"/>
            <a:ext cx="2124574" cy="1989845"/>
          </a:xfrm>
        </p:spPr>
        <p:txBody>
          <a:bodyPr>
            <a:normAutofit fontScale="62500" lnSpcReduction="20000"/>
          </a:bodyPr>
          <a:lstStyle/>
          <a:p>
            <a:r>
              <a:rPr lang="en-GB" sz="2200" b="1" dirty="0"/>
              <a:t>Food security</a:t>
            </a:r>
          </a:p>
          <a:p>
            <a:r>
              <a:rPr lang="en-GB" sz="1800" dirty="0"/>
              <a:t>Climate change will increasingly undermine food security.</a:t>
            </a:r>
          </a:p>
          <a:p>
            <a:r>
              <a:rPr lang="en-GB" sz="1400" dirty="0"/>
              <a:t>At 2°C warming by 2050 people in sub-Saharan Africa, South Asia, Central and South America and on small islands are likely to experience food shortages, leading to malnutrition.</a:t>
            </a:r>
          </a:p>
          <a:p>
            <a:endParaRPr lang="en-GB" sz="1400" dirty="0"/>
          </a:p>
          <a:p>
            <a:endParaRPr lang="en-GB" sz="1400" dirty="0"/>
          </a:p>
          <a:p>
            <a:pPr>
              <a:lnSpc>
                <a:spcPct val="100000"/>
              </a:lnSpc>
            </a:pPr>
            <a:endParaRPr lang="en-GB" sz="1400" dirty="0"/>
          </a:p>
        </p:txBody>
      </p:sp>
      <p:sp>
        <p:nvSpPr>
          <p:cNvPr id="5" name="Rechteck 4">
            <a:extLst>
              <a:ext uri="{FF2B5EF4-FFF2-40B4-BE49-F238E27FC236}">
                <a16:creationId xmlns:a16="http://schemas.microsoft.com/office/drawing/2014/main" id="{F2A7F279-5163-744E-8DE4-45A14A7581E3}"/>
              </a:ext>
            </a:extLst>
          </p:cNvPr>
          <p:cNvSpPr/>
          <p:nvPr/>
        </p:nvSpPr>
        <p:spPr>
          <a:xfrm>
            <a:off x="548640" y="4887047"/>
            <a:ext cx="8289139" cy="230832"/>
          </a:xfrm>
          <a:prstGeom prst="rect">
            <a:avLst/>
          </a:prstGeom>
        </p:spPr>
        <p:txBody>
          <a:bodyPr wrap="square">
            <a:spAutoFit/>
          </a:bodyPr>
          <a:lstStyle/>
          <a:p>
            <a:pPr algn="r"/>
            <a:r>
              <a:rPr lang="en-GB" sz="900" b="1" dirty="0">
                <a:solidFill>
                  <a:schemeClr val="bg1">
                    <a:lumMod val="75000"/>
                  </a:schemeClr>
                </a:solidFill>
              </a:rPr>
              <a:t>[Well Bred Kannan - WBK Photography CC BY-NC-ND 2.0; Jay Huang CC BY 2.0; Cristina Anne Costello, Marcus Woodbridge / </a:t>
            </a:r>
            <a:r>
              <a:rPr lang="en-GB" sz="900" b="1" dirty="0" err="1">
                <a:solidFill>
                  <a:schemeClr val="bg1">
                    <a:lumMod val="75000"/>
                  </a:schemeClr>
                </a:solidFill>
              </a:rPr>
              <a:t>Unsplash</a:t>
            </a:r>
            <a:r>
              <a:rPr lang="en-GB" sz="900" b="1" dirty="0">
                <a:solidFill>
                  <a:schemeClr val="bg1">
                    <a:lumMod val="75000"/>
                  </a:schemeClr>
                </a:solidFill>
              </a:rPr>
              <a:t>]</a:t>
            </a:r>
          </a:p>
        </p:txBody>
      </p:sp>
      <p:sp>
        <p:nvSpPr>
          <p:cNvPr id="12" name="Title 1">
            <a:extLst>
              <a:ext uri="{FF2B5EF4-FFF2-40B4-BE49-F238E27FC236}">
                <a16:creationId xmlns:a16="http://schemas.microsoft.com/office/drawing/2014/main" id="{02790F68-D334-F446-9DA6-7CB7D1440031}"/>
              </a:ext>
            </a:extLst>
          </p:cNvPr>
          <p:cNvSpPr txBox="1">
            <a:spLocks/>
          </p:cNvSpPr>
          <p:nvPr/>
        </p:nvSpPr>
        <p:spPr>
          <a:xfrm>
            <a:off x="5868239" y="-75675"/>
            <a:ext cx="1645255" cy="508445"/>
          </a:xfrm>
          <a:prstGeom prst="rect">
            <a:avLst/>
          </a:prstGeom>
          <a:effectLst/>
        </p:spPr>
        <p:txBody>
          <a:bodyPr vert="horz" lIns="0" tIns="0" rIns="0" bIns="0" rtlCol="0" anchor="b" anchorCtr="0">
            <a:noAutofit/>
          </a:bodyPr>
          <a:lstStyle>
            <a:lvl1pPr algn="ctr" defTabSz="257129" rtl="0" eaLnBrk="1" latinLnBrk="0" hangingPunct="1">
              <a:lnSpc>
                <a:spcPts val="2250"/>
              </a:lnSpc>
              <a:spcBef>
                <a:spcPct val="0"/>
              </a:spcBef>
              <a:buNone/>
              <a:defRPr sz="2700" b="1" kern="1200" cap="all" baseline="0">
                <a:solidFill>
                  <a:srgbClr val="FFFFFF"/>
                </a:solidFill>
                <a:latin typeface="Arial" panose="020B0604020202020204" pitchFamily="34" charset="0"/>
                <a:ea typeface="+mj-ea"/>
                <a:cs typeface="Arial" panose="020B0604020202020204" pitchFamily="34" charset="0"/>
              </a:defRPr>
            </a:lvl1pPr>
          </a:lstStyle>
          <a:p>
            <a:r>
              <a:rPr lang="fr-FR" cap="none" dirty="0">
                <a:solidFill>
                  <a:srgbClr val="FFC000"/>
                </a:solidFill>
              </a:rPr>
              <a:t>WG2</a:t>
            </a:r>
            <a:endParaRPr lang="fr-FR" sz="2400" cap="none" dirty="0">
              <a:solidFill>
                <a:srgbClr val="FFC000"/>
              </a:solidFill>
            </a:endParaRPr>
          </a:p>
        </p:txBody>
      </p:sp>
    </p:spTree>
    <p:extLst>
      <p:ext uri="{BB962C8B-B14F-4D97-AF65-F5344CB8AC3E}">
        <p14:creationId xmlns:p14="http://schemas.microsoft.com/office/powerpoint/2010/main" val="4007036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241"/>
        <p:cNvGrpSpPr/>
        <p:nvPr/>
      </p:nvGrpSpPr>
      <p:grpSpPr>
        <a:xfrm>
          <a:off x="0" y="0"/>
          <a:ext cx="0" cy="0"/>
          <a:chOff x="0" y="0"/>
          <a:chExt cx="0" cy="0"/>
        </a:xfrm>
      </p:grpSpPr>
      <p:sp>
        <p:nvSpPr>
          <p:cNvPr id="1242" name="Google Shape;1242;gfcd9542476_0_128"/>
          <p:cNvSpPr txBox="1"/>
          <p:nvPr/>
        </p:nvSpPr>
        <p:spPr>
          <a:xfrm>
            <a:off x="304800" y="39225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45" name="Google Shape;1245;gfcd9542476_0_128"/>
          <p:cNvSpPr txBox="1"/>
          <p:nvPr/>
        </p:nvSpPr>
        <p:spPr>
          <a:xfrm>
            <a:off x="753360" y="1796674"/>
            <a:ext cx="7923096" cy="24144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US" dirty="0">
                <a:solidFill>
                  <a:schemeClr val="tx1"/>
                </a:solidFill>
              </a:rPr>
              <a:t>Extreme sea levels that occurred </a:t>
            </a:r>
            <a:r>
              <a:rPr lang="en-US" dirty="0">
                <a:solidFill>
                  <a:srgbClr val="4472C4"/>
                </a:solidFill>
              </a:rPr>
              <a:t>once per century </a:t>
            </a:r>
            <a:r>
              <a:rPr lang="en-US" dirty="0">
                <a:solidFill>
                  <a:schemeClr val="tx1"/>
                </a:solidFill>
              </a:rPr>
              <a:t>in the recent past will occur</a:t>
            </a:r>
            <a:endParaRPr dirty="0">
              <a:solidFill>
                <a:schemeClr val="tx1"/>
              </a:solidFill>
            </a:endParaRPr>
          </a:p>
          <a:p>
            <a:pPr marL="285750" lvl="2" indent="-285750">
              <a:lnSpc>
                <a:spcPct val="115000"/>
              </a:lnSpc>
              <a:buFont typeface="Arial" panose="020B0604020202020204" pitchFamily="34" charset="0"/>
              <a:buChar char="•"/>
            </a:pPr>
            <a:r>
              <a:rPr lang="en-US" dirty="0">
                <a:solidFill>
                  <a:schemeClr val="tx1"/>
                </a:solidFill>
              </a:rPr>
              <a:t>by 2050: </a:t>
            </a:r>
            <a:r>
              <a:rPr lang="en-US" dirty="0">
                <a:solidFill>
                  <a:srgbClr val="4472C4"/>
                </a:solidFill>
              </a:rPr>
              <a:t>20 to 30 times </a:t>
            </a:r>
            <a:r>
              <a:rPr lang="en-US" dirty="0">
                <a:solidFill>
                  <a:schemeClr val="tx1"/>
                </a:solidFill>
              </a:rPr>
              <a:t>more frequently,</a:t>
            </a:r>
          </a:p>
          <a:p>
            <a:pPr marL="0" lvl="2">
              <a:lnSpc>
                <a:spcPct val="115000"/>
              </a:lnSpc>
            </a:pPr>
            <a:r>
              <a:rPr lang="en-US" dirty="0">
                <a:solidFill>
                  <a:schemeClr val="tx1"/>
                </a:solidFill>
              </a:rPr>
              <a:t>annually or more frequently at about</a:t>
            </a:r>
            <a:r>
              <a:rPr lang="en-US" dirty="0"/>
              <a:t> </a:t>
            </a:r>
            <a:r>
              <a:rPr lang="en-US" dirty="0">
                <a:solidFill>
                  <a:srgbClr val="4472C4"/>
                </a:solidFill>
              </a:rPr>
              <a:t>19–31%</a:t>
            </a:r>
            <a:r>
              <a:rPr lang="en-US" dirty="0"/>
              <a:t> </a:t>
            </a:r>
            <a:r>
              <a:rPr lang="en-US" dirty="0">
                <a:solidFill>
                  <a:schemeClr val="tx1"/>
                </a:solidFill>
              </a:rPr>
              <a:t>of tide gauges</a:t>
            </a:r>
          </a:p>
          <a:p>
            <a:pPr lvl="2">
              <a:lnSpc>
                <a:spcPct val="115000"/>
              </a:lnSpc>
            </a:pPr>
            <a:endParaRPr dirty="0">
              <a:solidFill>
                <a:schemeClr val="tx1"/>
              </a:solidFill>
            </a:endParaRPr>
          </a:p>
          <a:p>
            <a:pPr marL="285750" lvl="2" indent="-285750">
              <a:lnSpc>
                <a:spcPct val="115000"/>
              </a:lnSpc>
              <a:buFont typeface="Arial" panose="020B0604020202020204" pitchFamily="34" charset="0"/>
              <a:buChar char="•"/>
            </a:pPr>
            <a:r>
              <a:rPr lang="en-US" dirty="0">
                <a:solidFill>
                  <a:schemeClr val="tx1"/>
                </a:solidFill>
              </a:rPr>
              <a:t>by 2100 : </a:t>
            </a:r>
            <a:r>
              <a:rPr lang="en-US" dirty="0">
                <a:solidFill>
                  <a:srgbClr val="4472C4"/>
                </a:solidFill>
              </a:rPr>
              <a:t>at least 160 times </a:t>
            </a:r>
            <a:r>
              <a:rPr lang="en-US" dirty="0">
                <a:solidFill>
                  <a:schemeClr val="tx1"/>
                </a:solidFill>
              </a:rPr>
              <a:t>more frequently</a:t>
            </a:r>
            <a:endParaRPr lang="en-US" dirty="0"/>
          </a:p>
          <a:p>
            <a:pPr marL="0" lvl="2">
              <a:lnSpc>
                <a:spcPct val="115000"/>
              </a:lnSpc>
            </a:pPr>
            <a:r>
              <a:rPr lang="en-US" dirty="0">
                <a:solidFill>
                  <a:schemeClr val="tx1"/>
                </a:solidFill>
              </a:rPr>
              <a:t>annually or more frequently at </a:t>
            </a:r>
            <a:r>
              <a:rPr lang="en-US" dirty="0">
                <a:solidFill>
                  <a:srgbClr val="4472C4"/>
                </a:solidFill>
              </a:rPr>
              <a:t>60%</a:t>
            </a:r>
            <a:r>
              <a:rPr lang="en-US" dirty="0"/>
              <a:t> </a:t>
            </a:r>
            <a:r>
              <a:rPr lang="en-US" dirty="0">
                <a:solidFill>
                  <a:schemeClr val="tx1"/>
                </a:solidFill>
              </a:rPr>
              <a:t>(&lt;2°C) to </a:t>
            </a:r>
            <a:r>
              <a:rPr lang="en-US" dirty="0">
                <a:solidFill>
                  <a:srgbClr val="4472C4"/>
                </a:solidFill>
              </a:rPr>
              <a:t>80%</a:t>
            </a:r>
            <a:r>
              <a:rPr lang="en-US" dirty="0"/>
              <a:t> </a:t>
            </a:r>
            <a:r>
              <a:rPr lang="en-US" dirty="0">
                <a:solidFill>
                  <a:schemeClr val="tx1"/>
                </a:solidFill>
              </a:rPr>
              <a:t>(4°C) of tide gauges</a:t>
            </a:r>
            <a:endParaRPr dirty="0">
              <a:solidFill>
                <a:schemeClr val="tx1"/>
              </a:solidFill>
            </a:endParaRPr>
          </a:p>
        </p:txBody>
      </p:sp>
      <p:sp>
        <p:nvSpPr>
          <p:cNvPr id="10" name="Google Shape;1234;gfb5254922d_1_355">
            <a:extLst>
              <a:ext uri="{FF2B5EF4-FFF2-40B4-BE49-F238E27FC236}">
                <a16:creationId xmlns:a16="http://schemas.microsoft.com/office/drawing/2014/main" id="{54087454-AB25-214E-A331-C8E0D462443F}"/>
              </a:ext>
            </a:extLst>
          </p:cNvPr>
          <p:cNvSpPr txBox="1"/>
          <p:nvPr/>
        </p:nvSpPr>
        <p:spPr>
          <a:xfrm>
            <a:off x="304800" y="541047"/>
            <a:ext cx="8468100" cy="114028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tx1"/>
                </a:solidFill>
              </a:rPr>
              <a:t>Regional sea level rise contributes to increases in the frequency and severity of coastal flooding in low-lying areas and to coastal erosion along most sandy coasts </a:t>
            </a:r>
            <a:endParaRPr sz="1800">
              <a:solidFill>
                <a:schemeClr val="tx1"/>
              </a:solidFill>
            </a:endParaRPr>
          </a:p>
        </p:txBody>
      </p:sp>
    </p:spTree>
    <p:extLst>
      <p:ext uri="{BB962C8B-B14F-4D97-AF65-F5344CB8AC3E}">
        <p14:creationId xmlns:p14="http://schemas.microsoft.com/office/powerpoint/2010/main" val="2704869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35533" y="1757907"/>
            <a:ext cx="3072935" cy="2200672"/>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37729" y="1748869"/>
            <a:ext cx="3072935" cy="2333610"/>
          </a:xfrm>
          <a:prstGeom prst="rect">
            <a:avLst/>
          </a:prstGeom>
        </p:spPr>
      </p:pic>
      <p:pic>
        <p:nvPicPr>
          <p:cNvPr id="9" name="Imag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3336" y="1727925"/>
            <a:ext cx="3072935" cy="2249953"/>
          </a:xfrm>
          <a:prstGeom prst="rect">
            <a:avLst/>
          </a:prstGeom>
        </p:spPr>
      </p:pic>
      <p:sp>
        <p:nvSpPr>
          <p:cNvPr id="10" name="Rectangle 9">
            <a:extLst>
              <a:ext uri="{FF2B5EF4-FFF2-40B4-BE49-F238E27FC236}">
                <a16:creationId xmlns:a16="http://schemas.microsoft.com/office/drawing/2014/main" id="{CAEF11B9-B349-DA45-9EA4-6B8BFE19FF55}"/>
              </a:ext>
            </a:extLst>
          </p:cNvPr>
          <p:cNvSpPr/>
          <p:nvPr/>
        </p:nvSpPr>
        <p:spPr>
          <a:xfrm>
            <a:off x="469333" y="672467"/>
            <a:ext cx="8299685" cy="646331"/>
          </a:xfrm>
          <a:prstGeom prst="rect">
            <a:avLst/>
          </a:prstGeom>
        </p:spPr>
        <p:txBody>
          <a:bodyPr wrap="square">
            <a:spAutoFit/>
          </a:bodyPr>
          <a:lstStyle/>
          <a:p>
            <a:pPr defTabSz="685800">
              <a:buClrTx/>
            </a:pPr>
            <a:r>
              <a:rPr lang="fr-FR" sz="1800" kern="1200" dirty="0" err="1">
                <a:solidFill>
                  <a:srgbClr val="464749"/>
                </a:solidFill>
              </a:rPr>
              <a:t>Differences</a:t>
            </a:r>
            <a:r>
              <a:rPr lang="fr-FR" sz="1800" kern="1200" dirty="0">
                <a:solidFill>
                  <a:srgbClr val="464749"/>
                </a:solidFill>
              </a:rPr>
              <a:t> in trends in global surface </a:t>
            </a:r>
            <a:r>
              <a:rPr lang="fr-FR" sz="1800" kern="1200" dirty="0" err="1">
                <a:solidFill>
                  <a:srgbClr val="464749"/>
                </a:solidFill>
              </a:rPr>
              <a:t>temperature</a:t>
            </a:r>
            <a:r>
              <a:rPr lang="fr-FR" sz="1800" kern="1200" dirty="0">
                <a:solidFill>
                  <a:srgbClr val="464749"/>
                </a:solidFill>
              </a:rPr>
              <a:t> </a:t>
            </a:r>
            <a:r>
              <a:rPr lang="fr-FR" sz="1800" kern="1200" dirty="0" err="1">
                <a:solidFill>
                  <a:srgbClr val="464749"/>
                </a:solidFill>
              </a:rPr>
              <a:t>would</a:t>
            </a:r>
            <a:r>
              <a:rPr lang="fr-FR" sz="1800" kern="1200" dirty="0">
                <a:solidFill>
                  <a:srgbClr val="464749"/>
                </a:solidFill>
              </a:rPr>
              <a:t> </a:t>
            </a:r>
            <a:r>
              <a:rPr lang="fr-FR" sz="1800" kern="1200" dirty="0" err="1">
                <a:solidFill>
                  <a:srgbClr val="464749"/>
                </a:solidFill>
              </a:rPr>
              <a:t>begin</a:t>
            </a:r>
            <a:r>
              <a:rPr lang="fr-FR" sz="1800" kern="1200" dirty="0">
                <a:solidFill>
                  <a:srgbClr val="464749"/>
                </a:solidFill>
              </a:rPr>
              <a:t> to </a:t>
            </a:r>
            <a:r>
              <a:rPr lang="fr-FR" sz="1800" kern="1200" dirty="0" err="1">
                <a:solidFill>
                  <a:srgbClr val="464749"/>
                </a:solidFill>
              </a:rPr>
              <a:t>emerge</a:t>
            </a:r>
            <a:r>
              <a:rPr lang="fr-FR" sz="1800" kern="1200" dirty="0">
                <a:solidFill>
                  <a:srgbClr val="464749"/>
                </a:solidFill>
              </a:rPr>
              <a:t> </a:t>
            </a:r>
            <a:r>
              <a:rPr lang="fr-FR" sz="1800" kern="1200" dirty="0" err="1">
                <a:solidFill>
                  <a:srgbClr val="464749"/>
                </a:solidFill>
              </a:rPr>
              <a:t>from</a:t>
            </a:r>
            <a:r>
              <a:rPr lang="fr-FR" sz="1800" kern="1200" dirty="0">
                <a:solidFill>
                  <a:srgbClr val="464749"/>
                </a:solidFill>
              </a:rPr>
              <a:t> </a:t>
            </a:r>
            <a:r>
              <a:rPr lang="fr-FR" sz="1800" kern="1200" dirty="0" err="1">
                <a:solidFill>
                  <a:srgbClr val="464749"/>
                </a:solidFill>
              </a:rPr>
              <a:t>natural</a:t>
            </a:r>
            <a:r>
              <a:rPr lang="fr-FR" sz="1800" kern="1200" dirty="0">
                <a:solidFill>
                  <a:srgbClr val="464749"/>
                </a:solidFill>
              </a:rPr>
              <a:t> </a:t>
            </a:r>
            <a:r>
              <a:rPr lang="fr-FR" sz="1800" kern="1200" dirty="0" err="1">
                <a:solidFill>
                  <a:srgbClr val="464749"/>
                </a:solidFill>
              </a:rPr>
              <a:t>variability</a:t>
            </a:r>
            <a:r>
              <a:rPr lang="fr-FR" sz="1800" kern="1200" dirty="0">
                <a:solidFill>
                  <a:srgbClr val="464749"/>
                </a:solidFill>
              </a:rPr>
              <a:t> </a:t>
            </a:r>
            <a:r>
              <a:rPr lang="fr-FR" sz="1800" kern="1200" dirty="0" err="1">
                <a:solidFill>
                  <a:srgbClr val="464749"/>
                </a:solidFill>
              </a:rPr>
              <a:t>within</a:t>
            </a:r>
            <a:r>
              <a:rPr lang="fr-FR" sz="1800" kern="1200" dirty="0">
                <a:solidFill>
                  <a:srgbClr val="464749"/>
                </a:solidFill>
              </a:rPr>
              <a:t> </a:t>
            </a:r>
            <a:r>
              <a:rPr lang="fr-FR" sz="1800" kern="1200" dirty="0" err="1">
                <a:solidFill>
                  <a:srgbClr val="464749"/>
                </a:solidFill>
              </a:rPr>
              <a:t>around</a:t>
            </a:r>
            <a:r>
              <a:rPr lang="fr-FR" sz="1800" kern="1200" dirty="0">
                <a:solidFill>
                  <a:srgbClr val="464749"/>
                </a:solidFill>
              </a:rPr>
              <a:t> the </a:t>
            </a:r>
            <a:r>
              <a:rPr lang="fr-FR" sz="1800" kern="1200" dirty="0" err="1">
                <a:solidFill>
                  <a:srgbClr val="464749"/>
                </a:solidFill>
              </a:rPr>
              <a:t>next</a:t>
            </a:r>
            <a:r>
              <a:rPr lang="fr-FR" sz="1800" kern="1200" dirty="0">
                <a:solidFill>
                  <a:srgbClr val="464749"/>
                </a:solidFill>
              </a:rPr>
              <a:t> 20 </a:t>
            </a:r>
            <a:r>
              <a:rPr lang="fr-FR" sz="1800" kern="1200" dirty="0" err="1">
                <a:solidFill>
                  <a:srgbClr val="464749"/>
                </a:solidFill>
              </a:rPr>
              <a:t>years</a:t>
            </a:r>
            <a:endParaRPr lang="fr-FR" sz="1800" kern="1200" dirty="0">
              <a:solidFill>
                <a:srgbClr val="464749"/>
              </a:solidFill>
              <a:ea typeface="+mn-ea"/>
              <a:cs typeface="+mn-cs"/>
            </a:endParaRPr>
          </a:p>
        </p:txBody>
      </p:sp>
      <p:sp>
        <p:nvSpPr>
          <p:cNvPr id="11" name="Rectangle 10">
            <a:extLst>
              <a:ext uri="{FF2B5EF4-FFF2-40B4-BE49-F238E27FC236}">
                <a16:creationId xmlns:a16="http://schemas.microsoft.com/office/drawing/2014/main" id="{9301F3C6-B78E-DD46-97CE-E6A0A345E211}"/>
              </a:ext>
            </a:extLst>
          </p:cNvPr>
          <p:cNvSpPr/>
          <p:nvPr/>
        </p:nvSpPr>
        <p:spPr>
          <a:xfrm>
            <a:off x="7616205" y="4843418"/>
            <a:ext cx="1512916" cy="300082"/>
          </a:xfrm>
          <a:prstGeom prst="rect">
            <a:avLst/>
          </a:prstGeom>
        </p:spPr>
        <p:txBody>
          <a:bodyPr wrap="square">
            <a:spAutoFit/>
          </a:bodyPr>
          <a:lstStyle/>
          <a:p>
            <a:pPr defTabSz="685800">
              <a:buClrTx/>
            </a:pPr>
            <a:r>
              <a:rPr lang="en-IE" sz="1350" i="1" kern="1200">
                <a:solidFill>
                  <a:srgbClr val="464749"/>
                </a:solidFill>
                <a:ea typeface="+mn-ea"/>
                <a:cs typeface="+mn-cs"/>
              </a:rPr>
              <a:t>FAQ4.2, Figure 1</a:t>
            </a:r>
            <a:endParaRPr lang="en-US" sz="1350" i="1" kern="1200">
              <a:solidFill>
                <a:srgbClr val="464749"/>
              </a:solidFill>
              <a:ea typeface="+mn-ea"/>
              <a:cs typeface="+mn-cs"/>
            </a:endParaRPr>
          </a:p>
        </p:txBody>
      </p:sp>
      <p:sp>
        <p:nvSpPr>
          <p:cNvPr id="5" name="Rectangle 4">
            <a:extLst>
              <a:ext uri="{FF2B5EF4-FFF2-40B4-BE49-F238E27FC236}">
                <a16:creationId xmlns:a16="http://schemas.microsoft.com/office/drawing/2014/main" id="{46C2A62C-EA67-4442-B9D3-5712AAD99A80}"/>
              </a:ext>
            </a:extLst>
          </p:cNvPr>
          <p:cNvSpPr/>
          <p:nvPr/>
        </p:nvSpPr>
        <p:spPr>
          <a:xfrm>
            <a:off x="1347107" y="3903116"/>
            <a:ext cx="963386"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a:endParaRPr>
          </a:p>
        </p:txBody>
      </p:sp>
      <p:sp>
        <p:nvSpPr>
          <p:cNvPr id="6" name="TextBox 5">
            <a:extLst>
              <a:ext uri="{FF2B5EF4-FFF2-40B4-BE49-F238E27FC236}">
                <a16:creationId xmlns:a16="http://schemas.microsoft.com/office/drawing/2014/main" id="{053F622C-AE61-3640-B1C6-A05C6716F224}"/>
              </a:ext>
            </a:extLst>
          </p:cNvPr>
          <p:cNvSpPr txBox="1"/>
          <p:nvPr/>
        </p:nvSpPr>
        <p:spPr>
          <a:xfrm>
            <a:off x="93919" y="1727924"/>
            <a:ext cx="2986715" cy="253916"/>
          </a:xfrm>
          <a:prstGeom prst="rect">
            <a:avLst/>
          </a:prstGeom>
          <a:solidFill>
            <a:schemeClr val="bg1"/>
          </a:solidFill>
        </p:spPr>
        <p:txBody>
          <a:bodyPr wrap="none" rtlCol="0">
            <a:spAutoFit/>
          </a:bodyPr>
          <a:lstStyle/>
          <a:p>
            <a:pPr defTabSz="685800">
              <a:buClrTx/>
            </a:pPr>
            <a:r>
              <a:rPr lang="en-US" sz="1050" kern="1200">
                <a:solidFill>
                  <a:srgbClr val="464749"/>
                </a:solidFill>
                <a:ea typeface="+mn-ea"/>
                <a:cs typeface="+mn-cs"/>
              </a:rPr>
              <a:t>CO</a:t>
            </a:r>
            <a:r>
              <a:rPr lang="en-US" sz="1050" kern="1200" baseline="-25000">
                <a:solidFill>
                  <a:srgbClr val="464749"/>
                </a:solidFill>
                <a:ea typeface="+mn-ea"/>
                <a:cs typeface="+mn-cs"/>
              </a:rPr>
              <a:t>2</a:t>
            </a:r>
            <a:r>
              <a:rPr lang="en-US" sz="1050" kern="1200">
                <a:solidFill>
                  <a:srgbClr val="464749"/>
                </a:solidFill>
                <a:ea typeface="+mn-ea"/>
                <a:cs typeface="+mn-cs"/>
              </a:rPr>
              <a:t> emissions (billion tonnes of CO2 per year)</a:t>
            </a:r>
          </a:p>
        </p:txBody>
      </p:sp>
      <p:sp>
        <p:nvSpPr>
          <p:cNvPr id="13" name="TextBox 12">
            <a:extLst>
              <a:ext uri="{FF2B5EF4-FFF2-40B4-BE49-F238E27FC236}">
                <a16:creationId xmlns:a16="http://schemas.microsoft.com/office/drawing/2014/main" id="{B30239D3-0A5D-0C42-86B8-0851DF36DAE2}"/>
              </a:ext>
            </a:extLst>
          </p:cNvPr>
          <p:cNvSpPr txBox="1"/>
          <p:nvPr/>
        </p:nvSpPr>
        <p:spPr>
          <a:xfrm>
            <a:off x="3106270" y="1735986"/>
            <a:ext cx="2866490" cy="253916"/>
          </a:xfrm>
          <a:prstGeom prst="rect">
            <a:avLst/>
          </a:prstGeom>
          <a:solidFill>
            <a:schemeClr val="bg1"/>
          </a:solidFill>
        </p:spPr>
        <p:txBody>
          <a:bodyPr wrap="none" rtlCol="0">
            <a:spAutoFit/>
          </a:bodyPr>
          <a:lstStyle/>
          <a:p>
            <a:pPr defTabSz="685800">
              <a:buClrTx/>
            </a:pPr>
            <a:r>
              <a:rPr lang="en-US" sz="1050" kern="1200">
                <a:solidFill>
                  <a:srgbClr val="464749"/>
                </a:solidFill>
                <a:ea typeface="+mn-ea"/>
                <a:cs typeface="+mn-cs"/>
              </a:rPr>
              <a:t>CO</a:t>
            </a:r>
            <a:r>
              <a:rPr lang="en-US" sz="1050" kern="1200" baseline="-25000">
                <a:solidFill>
                  <a:srgbClr val="464749"/>
                </a:solidFill>
                <a:ea typeface="+mn-ea"/>
                <a:cs typeface="+mn-cs"/>
              </a:rPr>
              <a:t>2</a:t>
            </a:r>
            <a:r>
              <a:rPr lang="en-US" sz="1050" kern="1200">
                <a:solidFill>
                  <a:srgbClr val="464749"/>
                </a:solidFill>
                <a:ea typeface="+mn-ea"/>
                <a:cs typeface="+mn-cs"/>
              </a:rPr>
              <a:t> concentration in the atmposphere (ppm)</a:t>
            </a:r>
          </a:p>
        </p:txBody>
      </p:sp>
      <p:sp>
        <p:nvSpPr>
          <p:cNvPr id="14" name="TextBox 13">
            <a:extLst>
              <a:ext uri="{FF2B5EF4-FFF2-40B4-BE49-F238E27FC236}">
                <a16:creationId xmlns:a16="http://schemas.microsoft.com/office/drawing/2014/main" id="{4D2D0104-A3DC-8F4F-9E9D-EFFFDDDE2A39}"/>
              </a:ext>
            </a:extLst>
          </p:cNvPr>
          <p:cNvSpPr txBox="1"/>
          <p:nvPr/>
        </p:nvSpPr>
        <p:spPr>
          <a:xfrm>
            <a:off x="6108468" y="1727924"/>
            <a:ext cx="2093843" cy="253916"/>
          </a:xfrm>
          <a:prstGeom prst="rect">
            <a:avLst/>
          </a:prstGeom>
          <a:solidFill>
            <a:schemeClr val="bg1"/>
          </a:solidFill>
        </p:spPr>
        <p:txBody>
          <a:bodyPr wrap="none" rtlCol="0">
            <a:spAutoFit/>
          </a:bodyPr>
          <a:lstStyle/>
          <a:p>
            <a:pPr defTabSz="685800">
              <a:buClrTx/>
            </a:pPr>
            <a:r>
              <a:rPr lang="en-US" sz="1050" kern="1200">
                <a:solidFill>
                  <a:srgbClr val="464749"/>
                </a:solidFill>
                <a:ea typeface="+mn-ea"/>
                <a:cs typeface="+mn-cs"/>
              </a:rPr>
              <a:t>Global surface temperature (</a:t>
            </a:r>
            <a:r>
              <a:rPr lang="en-US" sz="1050" kern="1200" baseline="30000">
                <a:solidFill>
                  <a:srgbClr val="464749"/>
                </a:solidFill>
                <a:ea typeface="+mn-ea"/>
                <a:cs typeface="+mn-cs"/>
              </a:rPr>
              <a:t>o</a:t>
            </a:r>
            <a:r>
              <a:rPr lang="en-US" sz="1050" kern="1200">
                <a:solidFill>
                  <a:srgbClr val="464749"/>
                </a:solidFill>
                <a:ea typeface="+mn-ea"/>
                <a:cs typeface="+mn-cs"/>
              </a:rPr>
              <a:t>C)</a:t>
            </a:r>
          </a:p>
        </p:txBody>
      </p:sp>
      <p:sp>
        <p:nvSpPr>
          <p:cNvPr id="15" name="Google Shape;707;p72">
            <a:extLst>
              <a:ext uri="{FF2B5EF4-FFF2-40B4-BE49-F238E27FC236}">
                <a16:creationId xmlns:a16="http://schemas.microsoft.com/office/drawing/2014/main" id="{6B1EFCA7-CF04-9747-9FEE-48F57481C4B9}"/>
              </a:ext>
            </a:extLst>
          </p:cNvPr>
          <p:cNvSpPr/>
          <p:nvPr/>
        </p:nvSpPr>
        <p:spPr>
          <a:xfrm>
            <a:off x="2238642" y="2260162"/>
            <a:ext cx="796891"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E52929"/>
                </a:solidFill>
              </a:rPr>
              <a:t>High</a:t>
            </a:r>
            <a:endParaRPr sz="900">
              <a:solidFill>
                <a:srgbClr val="464749"/>
              </a:solidFill>
            </a:endParaRPr>
          </a:p>
        </p:txBody>
      </p:sp>
      <p:sp>
        <p:nvSpPr>
          <p:cNvPr id="16" name="Google Shape;709;p72">
            <a:extLst>
              <a:ext uri="{FF2B5EF4-FFF2-40B4-BE49-F238E27FC236}">
                <a16:creationId xmlns:a16="http://schemas.microsoft.com/office/drawing/2014/main" id="{0CB45C5D-C6E4-8446-8330-24EE53A71298}"/>
              </a:ext>
            </a:extLst>
          </p:cNvPr>
          <p:cNvSpPr/>
          <p:nvPr/>
        </p:nvSpPr>
        <p:spPr>
          <a:xfrm>
            <a:off x="2238642" y="3231815"/>
            <a:ext cx="670493"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224C78"/>
                </a:solidFill>
              </a:rPr>
              <a:t>Low</a:t>
            </a:r>
            <a:endParaRPr sz="900">
              <a:solidFill>
                <a:srgbClr val="464749"/>
              </a:solidFill>
            </a:endParaRPr>
          </a:p>
        </p:txBody>
      </p:sp>
      <p:sp>
        <p:nvSpPr>
          <p:cNvPr id="17" name="Google Shape;731;p73">
            <a:extLst>
              <a:ext uri="{FF2B5EF4-FFF2-40B4-BE49-F238E27FC236}">
                <a16:creationId xmlns:a16="http://schemas.microsoft.com/office/drawing/2014/main" id="{6EC4007D-2D2F-D64E-8D68-D565CBF2E282}"/>
              </a:ext>
            </a:extLst>
          </p:cNvPr>
          <p:cNvSpPr/>
          <p:nvPr/>
        </p:nvSpPr>
        <p:spPr>
          <a:xfrm>
            <a:off x="1865225" y="2669113"/>
            <a:ext cx="1241045" cy="414621"/>
          </a:xfrm>
          <a:prstGeom prst="rect">
            <a:avLst/>
          </a:prstGeom>
          <a:solidFill>
            <a:schemeClr val="bg1"/>
          </a:solidFill>
          <a:ln>
            <a:noFill/>
          </a:ln>
        </p:spPr>
        <p:txBody>
          <a:bodyPr spcFirstLastPara="1" wrap="square" lIns="91425" tIns="45700" rIns="91425" bIns="45700" anchor="t" anchorCtr="0">
            <a:noAutofit/>
          </a:bodyPr>
          <a:lstStyle/>
          <a:p>
            <a:pPr algn="ctr" defTabSz="914378"/>
            <a:r>
              <a:rPr lang="fr-FR" sz="1200">
                <a:solidFill>
                  <a:srgbClr val="464749"/>
                </a:solidFill>
              </a:rPr>
              <a:t>CO</a:t>
            </a:r>
            <a:r>
              <a:rPr lang="fr-FR" sz="1200" baseline="-25000">
                <a:solidFill>
                  <a:srgbClr val="464749"/>
                </a:solidFill>
              </a:rPr>
              <a:t>2</a:t>
            </a:r>
            <a:r>
              <a:rPr lang="fr-FR" sz="1200">
                <a:solidFill>
                  <a:srgbClr val="464749"/>
                </a:solidFill>
              </a:rPr>
              <a:t> emissions scenario </a:t>
            </a:r>
            <a:endParaRPr sz="1200">
              <a:solidFill>
                <a:srgbClr val="464749"/>
              </a:solidFill>
            </a:endParaRPr>
          </a:p>
        </p:txBody>
      </p:sp>
      <p:sp>
        <p:nvSpPr>
          <p:cNvPr id="20" name="Google Shape;709;p72">
            <a:extLst>
              <a:ext uri="{FF2B5EF4-FFF2-40B4-BE49-F238E27FC236}">
                <a16:creationId xmlns:a16="http://schemas.microsoft.com/office/drawing/2014/main" id="{97976960-7B09-0346-889B-D4B25B7650BD}"/>
              </a:ext>
            </a:extLst>
          </p:cNvPr>
          <p:cNvSpPr/>
          <p:nvPr/>
        </p:nvSpPr>
        <p:spPr>
          <a:xfrm>
            <a:off x="5240839" y="3045877"/>
            <a:ext cx="670493"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224C78"/>
                </a:solidFill>
              </a:rPr>
              <a:t>Low</a:t>
            </a:r>
            <a:endParaRPr sz="900">
              <a:solidFill>
                <a:srgbClr val="464749"/>
              </a:solidFill>
            </a:endParaRPr>
          </a:p>
        </p:txBody>
      </p:sp>
      <p:sp>
        <p:nvSpPr>
          <p:cNvPr id="21" name="Google Shape;709;p72">
            <a:extLst>
              <a:ext uri="{FF2B5EF4-FFF2-40B4-BE49-F238E27FC236}">
                <a16:creationId xmlns:a16="http://schemas.microsoft.com/office/drawing/2014/main" id="{5911984B-599A-AA45-A4A7-ABC098F06927}"/>
              </a:ext>
            </a:extLst>
          </p:cNvPr>
          <p:cNvSpPr/>
          <p:nvPr/>
        </p:nvSpPr>
        <p:spPr>
          <a:xfrm>
            <a:off x="8243035" y="2915674"/>
            <a:ext cx="670493"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224C78"/>
                </a:solidFill>
              </a:rPr>
              <a:t>Low</a:t>
            </a:r>
            <a:endParaRPr sz="900">
              <a:solidFill>
                <a:srgbClr val="464749"/>
              </a:solidFill>
            </a:endParaRPr>
          </a:p>
        </p:txBody>
      </p:sp>
      <p:sp>
        <p:nvSpPr>
          <p:cNvPr id="22" name="Google Shape;707;p72">
            <a:extLst>
              <a:ext uri="{FF2B5EF4-FFF2-40B4-BE49-F238E27FC236}">
                <a16:creationId xmlns:a16="http://schemas.microsoft.com/office/drawing/2014/main" id="{0A833E9C-BDA8-AF49-A90E-103A2A158C79}"/>
              </a:ext>
            </a:extLst>
          </p:cNvPr>
          <p:cNvSpPr/>
          <p:nvPr/>
        </p:nvSpPr>
        <p:spPr>
          <a:xfrm>
            <a:off x="5240839" y="2553171"/>
            <a:ext cx="796891"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E52929"/>
                </a:solidFill>
              </a:rPr>
              <a:t>High</a:t>
            </a:r>
            <a:endParaRPr sz="900">
              <a:solidFill>
                <a:srgbClr val="464749"/>
              </a:solidFill>
            </a:endParaRPr>
          </a:p>
        </p:txBody>
      </p:sp>
      <p:sp>
        <p:nvSpPr>
          <p:cNvPr id="23" name="Google Shape;707;p72">
            <a:extLst>
              <a:ext uri="{FF2B5EF4-FFF2-40B4-BE49-F238E27FC236}">
                <a16:creationId xmlns:a16="http://schemas.microsoft.com/office/drawing/2014/main" id="{22D1EDB0-8BE3-A34C-A40F-82D2D8D3E793}"/>
              </a:ext>
            </a:extLst>
          </p:cNvPr>
          <p:cNvSpPr/>
          <p:nvPr/>
        </p:nvSpPr>
        <p:spPr>
          <a:xfrm>
            <a:off x="8221192" y="2571750"/>
            <a:ext cx="796891" cy="261610"/>
          </a:xfrm>
          <a:prstGeom prst="rect">
            <a:avLst/>
          </a:prstGeom>
          <a:solidFill>
            <a:schemeClr val="lt1"/>
          </a:solidFill>
          <a:ln>
            <a:noFill/>
          </a:ln>
        </p:spPr>
        <p:txBody>
          <a:bodyPr spcFirstLastPara="1" wrap="square" lIns="91425" tIns="45700" rIns="91425" bIns="45700" anchor="t" anchorCtr="0">
            <a:noAutofit/>
          </a:bodyPr>
          <a:lstStyle/>
          <a:p>
            <a:pPr defTabSz="914378"/>
            <a:r>
              <a:rPr lang="fr-FR" sz="1050" b="1">
                <a:solidFill>
                  <a:srgbClr val="E52929"/>
                </a:solidFill>
              </a:rPr>
              <a:t>High</a:t>
            </a:r>
            <a:endParaRPr sz="900">
              <a:solidFill>
                <a:srgbClr val="464749"/>
              </a:solidFill>
            </a:endParaRPr>
          </a:p>
        </p:txBody>
      </p:sp>
      <p:sp>
        <p:nvSpPr>
          <p:cNvPr id="2" name="ZoneTexte 1">
            <a:extLst>
              <a:ext uri="{FF2B5EF4-FFF2-40B4-BE49-F238E27FC236}">
                <a16:creationId xmlns:a16="http://schemas.microsoft.com/office/drawing/2014/main" id="{333699C9-8916-E2A1-0FF8-A43A305437A4}"/>
              </a:ext>
            </a:extLst>
          </p:cNvPr>
          <p:cNvSpPr txBox="1"/>
          <p:nvPr/>
        </p:nvSpPr>
        <p:spPr>
          <a:xfrm>
            <a:off x="229687" y="4169004"/>
            <a:ext cx="8788396" cy="646331"/>
          </a:xfrm>
          <a:prstGeom prst="rect">
            <a:avLst/>
          </a:prstGeom>
          <a:noFill/>
        </p:spPr>
        <p:txBody>
          <a:bodyPr wrap="square" rtlCol="0">
            <a:spAutoFit/>
          </a:bodyPr>
          <a:lstStyle/>
          <a:p>
            <a:r>
              <a:rPr lang="fr-FR" dirty="0"/>
              <a:t>But </a:t>
            </a:r>
            <a:r>
              <a:rPr lang="fr-FR" dirty="0" err="1"/>
              <a:t>decrease</a:t>
            </a:r>
            <a:r>
              <a:rPr lang="fr-FR" dirty="0"/>
              <a:t> of air pollution (ozone, PM) </a:t>
            </a:r>
            <a:r>
              <a:rPr lang="fr-FR" dirty="0" err="1"/>
              <a:t>induced</a:t>
            </a:r>
            <a:r>
              <a:rPr lang="fr-FR" dirty="0"/>
              <a:t> by </a:t>
            </a:r>
            <a:r>
              <a:rPr lang="fr-FR" dirty="0" err="1"/>
              <a:t>climate</a:t>
            </a:r>
            <a:r>
              <a:rPr lang="fr-FR" dirty="0"/>
              <a:t> mitigation </a:t>
            </a:r>
            <a:r>
              <a:rPr lang="fr-FR" dirty="0" err="1"/>
              <a:t>would</a:t>
            </a:r>
            <a:r>
              <a:rPr lang="fr-FR" dirty="0"/>
              <a:t> </a:t>
            </a:r>
            <a:r>
              <a:rPr lang="fr-FR" dirty="0" err="1"/>
              <a:t>bring</a:t>
            </a:r>
            <a:r>
              <a:rPr lang="fr-FR" dirty="0"/>
              <a:t> </a:t>
            </a:r>
            <a:r>
              <a:rPr lang="fr-FR" dirty="0" err="1"/>
              <a:t>benefit</a:t>
            </a:r>
            <a:r>
              <a:rPr lang="fr-FR" dirty="0"/>
              <a:t> </a:t>
            </a:r>
            <a:r>
              <a:rPr lang="fr-FR" dirty="0" err="1"/>
              <a:t>shortly</a:t>
            </a:r>
            <a:r>
              <a:rPr lang="fr-FR" dirty="0"/>
              <a:t> </a:t>
            </a:r>
            <a:r>
              <a:rPr lang="fr-FR" dirty="0" err="1"/>
              <a:t>after</a:t>
            </a:r>
            <a:r>
              <a:rPr lang="fr-FR" dirty="0"/>
              <a:t> </a:t>
            </a:r>
            <a:r>
              <a:rPr lang="fr-FR" dirty="0" err="1"/>
              <a:t>emission</a:t>
            </a:r>
            <a:r>
              <a:rPr lang="fr-FR" dirty="0"/>
              <a:t> </a:t>
            </a:r>
            <a:r>
              <a:rPr lang="fr-FR" dirty="0" err="1"/>
              <a:t>decrease</a:t>
            </a:r>
            <a:endParaRPr lang="fr-FR" dirty="0"/>
          </a:p>
        </p:txBody>
      </p:sp>
    </p:spTree>
    <p:extLst>
      <p:ext uri="{BB962C8B-B14F-4D97-AF65-F5344CB8AC3E}">
        <p14:creationId xmlns:p14="http://schemas.microsoft.com/office/powerpoint/2010/main" val="707480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8642A525-0324-D841-9FDD-F6D741572986}"/>
              </a:ext>
            </a:extLst>
          </p:cNvPr>
          <p:cNvSpPr/>
          <p:nvPr/>
        </p:nvSpPr>
        <p:spPr>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a:moveTo>
                  <a:pt x="8027493" y="949539"/>
                </a:moveTo>
                <a:lnTo>
                  <a:pt x="0" y="0"/>
                </a:lnTo>
                <a:lnTo>
                  <a:pt x="8139811"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sp>
        <p:nvSpPr>
          <p:cNvPr id="29" name="Freeform 28">
            <a:extLst>
              <a:ext uri="{FF2B5EF4-FFF2-40B4-BE49-F238E27FC236}">
                <a16:creationId xmlns:a16="http://schemas.microsoft.com/office/drawing/2014/main" id="{4167BAA4-7C8E-BA47-ABD6-6BB0523088FD}"/>
              </a:ext>
            </a:extLst>
          </p:cNvPr>
          <p:cNvSpPr/>
          <p:nvPr/>
        </p:nvSpPr>
        <p:spPr>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a:moveTo>
                  <a:pt x="8743418" y="0"/>
                </a:moveTo>
                <a:lnTo>
                  <a:pt x="8622772" y="1019952"/>
                </a:lnTo>
                <a:lnTo>
                  <a:pt x="0" y="0"/>
                </a:lnTo>
                <a:close/>
              </a:path>
            </a:pathLst>
          </a:cu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dirty="0"/>
              <a:t> </a:t>
            </a:r>
          </a:p>
        </p:txBody>
      </p:sp>
      <p:pic>
        <p:nvPicPr>
          <p:cNvPr id="3" name="Picture Placeholder 2">
            <a:extLst>
              <a:ext uri="{FF2B5EF4-FFF2-40B4-BE49-F238E27FC236}">
                <a16:creationId xmlns:a16="http://schemas.microsoft.com/office/drawing/2014/main" id="{5D08C7BD-444B-45B1-BE73-78A270B88542}"/>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200025" y="1154113"/>
            <a:ext cx="2941638" cy="2943225"/>
          </a:xfrm>
        </p:spPr>
      </p:pic>
      <p:sp>
        <p:nvSpPr>
          <p:cNvPr id="6" name="Text Placeholder 5">
            <a:extLst>
              <a:ext uri="{FF2B5EF4-FFF2-40B4-BE49-F238E27FC236}">
                <a16:creationId xmlns:a16="http://schemas.microsoft.com/office/drawing/2014/main" id="{3F0FCBF1-4FF5-9341-933E-587EFCBFBDAB}"/>
              </a:ext>
            </a:extLst>
          </p:cNvPr>
          <p:cNvSpPr>
            <a:spLocks noGrp="1"/>
          </p:cNvSpPr>
          <p:nvPr>
            <p:ph type="body" sz="quarter" idx="12"/>
          </p:nvPr>
        </p:nvSpPr>
        <p:spPr>
          <a:xfrm>
            <a:off x="3872760" y="901006"/>
            <a:ext cx="5033640" cy="3450038"/>
          </a:xfrm>
        </p:spPr>
        <p:txBody>
          <a:bodyPr>
            <a:normAutofit/>
          </a:bodyPr>
          <a:lstStyle/>
          <a:p>
            <a:pPr>
              <a:lnSpc>
                <a:spcPct val="100000"/>
              </a:lnSpc>
            </a:pPr>
            <a:r>
              <a:rPr lang="en-US" sz="2600" dirty="0"/>
              <a:t>Climate change is already affecting every region on Earth, in multiple ways. </a:t>
            </a:r>
          </a:p>
          <a:p>
            <a:pPr>
              <a:lnSpc>
                <a:spcPct val="100000"/>
              </a:lnSpc>
            </a:pPr>
            <a:endParaRPr lang="en-US" sz="2600" dirty="0"/>
          </a:p>
          <a:p>
            <a:pPr>
              <a:lnSpc>
                <a:spcPct val="100000"/>
              </a:lnSpc>
            </a:pPr>
            <a:r>
              <a:rPr lang="en-US" sz="2600" dirty="0"/>
              <a:t>The changes we experience will increase with further warming.</a:t>
            </a:r>
            <a:endParaRPr lang="en-US" sz="2800" dirty="0"/>
          </a:p>
        </p:txBody>
      </p:sp>
      <p:pic>
        <p:nvPicPr>
          <p:cNvPr id="20" name="Picture 19">
            <a:extLst>
              <a:ext uri="{FF2B5EF4-FFF2-40B4-BE49-F238E27FC236}">
                <a16:creationId xmlns:a16="http://schemas.microsoft.com/office/drawing/2014/main" id="{7CB28819-AD95-0946-93EA-243A86FCABAA}"/>
              </a:ext>
            </a:extLst>
          </p:cNvPr>
          <p:cNvPicPr>
            <a:picLocks noChangeAspect="1"/>
          </p:cNvPicPr>
          <p:nvPr/>
        </p:nvPicPr>
        <p:blipFill>
          <a:blip r:embed="rId4"/>
          <a:stretch>
            <a:fillRect/>
          </a:stretch>
        </p:blipFill>
        <p:spPr>
          <a:xfrm>
            <a:off x="5547928" y="4480634"/>
            <a:ext cx="3481520" cy="590772"/>
          </a:xfrm>
          <a:prstGeom prst="rect">
            <a:avLst/>
          </a:prstGeom>
          <a:effectLst/>
        </p:spPr>
      </p:pic>
      <p:sp>
        <p:nvSpPr>
          <p:cNvPr id="21" name="Subtitle 1">
            <a:extLst>
              <a:ext uri="{FF2B5EF4-FFF2-40B4-BE49-F238E27FC236}">
                <a16:creationId xmlns:a16="http://schemas.microsoft.com/office/drawing/2014/main" id="{32DA63CD-9382-B24A-BB27-A4437681C97F}"/>
              </a:ext>
            </a:extLst>
          </p:cNvPr>
          <p:cNvSpPr txBox="1">
            <a:spLocks/>
          </p:cNvSpPr>
          <p:nvPr/>
        </p:nvSpPr>
        <p:spPr>
          <a:xfrm>
            <a:off x="1915990" y="4063683"/>
            <a:ext cx="3446207" cy="157994"/>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r>
              <a:rPr lang="en-US" sz="600" b="1" dirty="0">
                <a:solidFill>
                  <a:schemeClr val="accent1"/>
                </a:solidFill>
                <a:latin typeface="Arial" panose="020B0604020202020204" pitchFamily="34" charset="0"/>
                <a:cs typeface="Arial" panose="020B0604020202020204" pitchFamily="34" charset="0"/>
              </a:rPr>
              <a:t>[Credit: Hong Nguyen | </a:t>
            </a:r>
            <a:r>
              <a:rPr lang="en-US" sz="600" b="1" dirty="0" err="1">
                <a:solidFill>
                  <a:schemeClr val="accent1"/>
                </a:solidFill>
                <a:latin typeface="Arial" panose="020B0604020202020204" pitchFamily="34" charset="0"/>
                <a:cs typeface="Arial" panose="020B0604020202020204" pitchFamily="34" charset="0"/>
              </a:rPr>
              <a:t>Unsplash</a:t>
            </a:r>
            <a:r>
              <a:rPr lang="en-US" sz="600" b="1"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0544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93780" y="-477631"/>
            <a:ext cx="8139811" cy="949539"/>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sp>
        <p:nvSpPr>
          <p:cNvPr id="5" name="Freeform 28"/>
          <p:cNvSpPr/>
          <p:nvPr/>
        </p:nvSpPr>
        <p:spPr bwMode="auto">
          <a:xfrm rot="21195244">
            <a:off x="495553" y="4626438"/>
            <a:ext cx="8743418" cy="1019952"/>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a:t> </a:t>
            </a:r>
            <a:endParaRPr/>
          </a:p>
        </p:txBody>
      </p:sp>
      <p:sp>
        <p:nvSpPr>
          <p:cNvPr id="6" name="Text Placeholder 5"/>
          <p:cNvSpPr>
            <a:spLocks noGrp="1"/>
          </p:cNvSpPr>
          <p:nvPr>
            <p:ph type="body" sz="quarter" idx="12"/>
          </p:nvPr>
        </p:nvSpPr>
        <p:spPr bwMode="auto">
          <a:xfrm>
            <a:off x="3991354" y="1844087"/>
            <a:ext cx="4762475" cy="1720554"/>
          </a:xfrm>
        </p:spPr>
        <p:txBody>
          <a:bodyPr>
            <a:noAutofit/>
          </a:bodyPr>
          <a:lstStyle/>
          <a:p>
            <a:pPr>
              <a:lnSpc>
                <a:spcPct val="100000"/>
              </a:lnSpc>
              <a:defRPr/>
            </a:pPr>
            <a:r>
              <a:rPr lang="en-US" sz="2800" dirty="0"/>
              <a:t>The climate we experience in the future depends on our decision now.</a:t>
            </a:r>
            <a:br>
              <a:rPr lang="en-US" sz="2800" dirty="0"/>
            </a:br>
            <a:endParaRPr lang="en-US" sz="2800" dirty="0"/>
          </a:p>
        </p:txBody>
      </p:sp>
      <p:pic>
        <p:nvPicPr>
          <p:cNvPr id="7" name="Picture 19"/>
          <p:cNvPicPr>
            <a:picLocks noChangeAspect="1"/>
          </p:cNvPicPr>
          <p:nvPr/>
        </p:nvPicPr>
        <p:blipFill>
          <a:blip r:embed="rId3"/>
          <a:stretch/>
        </p:blipFill>
        <p:spPr bwMode="auto">
          <a:xfrm>
            <a:off x="5547928" y="4480634"/>
            <a:ext cx="3481520" cy="590772"/>
          </a:xfrm>
          <a:prstGeom prst="rect">
            <a:avLst/>
          </a:prstGeom>
        </p:spPr>
      </p:pic>
      <p:pic>
        <p:nvPicPr>
          <p:cNvPr id="8" name="Picture Placeholder 3"/>
          <p:cNvPicPr>
            <a:picLocks noGrp="1" noChangeAspect="1"/>
          </p:cNvPicPr>
          <p:nvPr>
            <p:ph type="pic" sz="quarter" idx="13"/>
          </p:nvPr>
        </p:nvPicPr>
        <p:blipFill>
          <a:blip r:embed="rId4">
            <a:extLst>
              <a:ext uri="{28A0092B-C50C-407E-A947-70E740481C1C}">
                <a14:useLocalDpi xmlns:a14="http://schemas.microsoft.com/office/drawing/2010/main"/>
              </a:ext>
            </a:extLst>
          </a:blip>
          <a:srcRect/>
          <a:stretch/>
        </p:blipFill>
        <p:spPr bwMode="auto">
          <a:xfrm>
            <a:off x="175660" y="1709572"/>
            <a:ext cx="3277210" cy="2048256"/>
          </a:xfrm>
          <a:prstGeom prst="rect">
            <a:avLst/>
          </a:prstGeom>
        </p:spPr>
      </p:pic>
    </p:spTree>
    <p:extLst>
      <p:ext uri="{BB962C8B-B14F-4D97-AF65-F5344CB8AC3E}">
        <p14:creationId xmlns:p14="http://schemas.microsoft.com/office/powerpoint/2010/main" val="6412367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pic>
        <p:nvPicPr>
          <p:cNvPr id="2" name="Image 1">
            <a:extLst>
              <a:ext uri="{FF2B5EF4-FFF2-40B4-BE49-F238E27FC236}">
                <a16:creationId xmlns:a16="http://schemas.microsoft.com/office/drawing/2014/main" id="{922DC291-E53B-8B2D-885D-610FA4A727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6597"/>
            <a:ext cx="1119933" cy="5157750"/>
          </a:xfrm>
          <a:prstGeom prst="rect">
            <a:avLst/>
          </a:prstGeom>
        </p:spPr>
      </p:pic>
      <p:sp>
        <p:nvSpPr>
          <p:cNvPr id="9" name="ZoneTexte 8">
            <a:extLst>
              <a:ext uri="{FF2B5EF4-FFF2-40B4-BE49-F238E27FC236}">
                <a16:creationId xmlns:a16="http://schemas.microsoft.com/office/drawing/2014/main" id="{D4A7C555-1F6B-F46A-AF82-E9F8246E65D6}"/>
              </a:ext>
            </a:extLst>
          </p:cNvPr>
          <p:cNvSpPr txBox="1"/>
          <p:nvPr/>
        </p:nvSpPr>
        <p:spPr>
          <a:xfrm>
            <a:off x="1257071" y="110255"/>
            <a:ext cx="7811641" cy="677108"/>
          </a:xfrm>
          <a:prstGeom prst="rect">
            <a:avLst/>
          </a:prstGeom>
          <a:noFill/>
        </p:spPr>
        <p:txBody>
          <a:bodyPr wrap="square">
            <a:spAutoFit/>
          </a:bodyPr>
          <a:lstStyle/>
          <a:p>
            <a:r>
              <a:rPr lang="fr-FR" sz="1400" b="1" dirty="0" err="1">
                <a:latin typeface="Calibri" panose="020F0502020204030204" pitchFamily="34" charset="0"/>
                <a:cs typeface="Calibri" panose="020F0502020204030204" pitchFamily="34" charset="0"/>
              </a:rPr>
              <a:t>Understanding</a:t>
            </a:r>
            <a:r>
              <a:rPr lang="fr-FR" sz="1400" b="1" dirty="0">
                <a:latin typeface="Calibri" panose="020F0502020204030204" pitchFamily="34" charset="0"/>
                <a:cs typeface="Calibri" panose="020F0502020204030204" pitchFamily="34" charset="0"/>
              </a:rPr>
              <a:t> global changes </a:t>
            </a:r>
            <a:r>
              <a:rPr lang="fr-FR" sz="1400" b="1" dirty="0" err="1">
                <a:latin typeface="Calibri" panose="020F0502020204030204" pitchFamily="34" charset="0"/>
                <a:cs typeface="Calibri" panose="020F0502020204030204" pitchFamily="34" charset="0"/>
              </a:rPr>
              <a:t>remains</a:t>
            </a:r>
            <a:r>
              <a:rPr lang="fr-FR" sz="1400" b="1" dirty="0">
                <a:latin typeface="Calibri" panose="020F0502020204030204" pitchFamily="34" charset="0"/>
                <a:cs typeface="Calibri" panose="020F0502020204030204" pitchFamily="34" charset="0"/>
              </a:rPr>
              <a:t> a challenge: </a:t>
            </a:r>
          </a:p>
          <a:p>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Recent</a:t>
            </a:r>
            <a:r>
              <a:rPr lang="fr-FR" sz="1200" dirty="0">
                <a:latin typeface="Calibri" panose="020F0502020204030204" pitchFamily="34" charset="0"/>
                <a:cs typeface="Calibri" panose="020F0502020204030204" pitchFamily="34" charset="0"/>
              </a:rPr>
              <a:t> changes</a:t>
            </a:r>
          </a:p>
          <a:p>
            <a:r>
              <a:rPr lang="fr-FR" sz="1200" dirty="0">
                <a:latin typeface="Calibri" panose="020F0502020204030204" pitchFamily="34" charset="0"/>
                <a:cs typeface="Calibri" panose="020F0502020204030204" pitchFamily="34" charset="0"/>
              </a:rPr>
              <a:t>• Energy </a:t>
            </a:r>
            <a:r>
              <a:rPr lang="fr-FR" sz="1200" dirty="0" err="1">
                <a:latin typeface="Calibri" panose="020F0502020204030204" pitchFamily="34" charset="0"/>
                <a:cs typeface="Calibri" panose="020F0502020204030204" pitchFamily="34" charset="0"/>
              </a:rPr>
              <a:t>imbalance</a:t>
            </a:r>
            <a:r>
              <a:rPr lang="fr-FR" sz="1200" dirty="0">
                <a:latin typeface="Calibri" panose="020F0502020204030204" pitchFamily="34" charset="0"/>
                <a:cs typeface="Calibri" panose="020F0502020204030204" pitchFamily="34" charset="0"/>
              </a:rPr>
              <a:t> and </a:t>
            </a:r>
            <a:r>
              <a:rPr lang="fr-FR" sz="1200" dirty="0" err="1">
                <a:latin typeface="Calibri" panose="020F0502020204030204" pitchFamily="34" charset="0"/>
                <a:cs typeface="Calibri" panose="020F0502020204030204" pitchFamily="34" charset="0"/>
              </a:rPr>
              <a:t>role</a:t>
            </a:r>
            <a:r>
              <a:rPr lang="fr-FR" sz="1200" dirty="0">
                <a:latin typeface="Calibri" panose="020F0502020204030204" pitchFamily="34" charset="0"/>
                <a:cs typeface="Calibri" panose="020F0502020204030204" pitchFamily="34" charset="0"/>
              </a:rPr>
              <a:t> of </a:t>
            </a:r>
            <a:r>
              <a:rPr lang="fr-FR" sz="1200" dirty="0" err="1">
                <a:latin typeface="Calibri" panose="020F0502020204030204" pitchFamily="34" charset="0"/>
                <a:cs typeface="Calibri" panose="020F0502020204030204" pitchFamily="34" charset="0"/>
              </a:rPr>
              <a:t>aerosols</a:t>
            </a:r>
            <a:r>
              <a:rPr lang="fr-FR" sz="1200" dirty="0">
                <a:latin typeface="Calibri" panose="020F0502020204030204" pitchFamily="34" charset="0"/>
                <a:cs typeface="Calibri" panose="020F0502020204030204" pitchFamily="34" charset="0"/>
              </a:rPr>
              <a:t>, albedo, (</a:t>
            </a:r>
            <a:r>
              <a:rPr lang="fr-FR" sz="1200" dirty="0" err="1">
                <a:latin typeface="Calibri" panose="020F0502020204030204" pitchFamily="34" charset="0"/>
                <a:cs typeface="Calibri" panose="020F0502020204030204" pitchFamily="34" charset="0"/>
              </a:rPr>
              <a:t>low</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level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clouds</a:t>
            </a:r>
            <a:r>
              <a:rPr lang="fr-FR" sz="1200" dirty="0">
                <a:latin typeface="Calibri" panose="020F0502020204030204" pitchFamily="34" charset="0"/>
                <a:cs typeface="Calibri" panose="020F0502020204030204" pitchFamily="34" charset="0"/>
              </a:rPr>
              <a:t>, feedbacks</a:t>
            </a:r>
          </a:p>
        </p:txBody>
      </p:sp>
      <p:pic>
        <p:nvPicPr>
          <p:cNvPr id="12" name="Image 11">
            <a:extLst>
              <a:ext uri="{FF2B5EF4-FFF2-40B4-BE49-F238E27FC236}">
                <a16:creationId xmlns:a16="http://schemas.microsoft.com/office/drawing/2014/main" id="{A163F9C0-C145-9274-1503-98CC96E49D0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39936" y="2787948"/>
            <a:ext cx="1950975" cy="2053518"/>
          </a:xfrm>
          <a:prstGeom prst="rect">
            <a:avLst/>
          </a:prstGeom>
        </p:spPr>
      </p:pic>
      <p:sp>
        <p:nvSpPr>
          <p:cNvPr id="18" name="ZoneTexte 17">
            <a:extLst>
              <a:ext uri="{FF2B5EF4-FFF2-40B4-BE49-F238E27FC236}">
                <a16:creationId xmlns:a16="http://schemas.microsoft.com/office/drawing/2014/main" id="{C2BF797A-3821-059C-1600-E177400EEFA3}"/>
              </a:ext>
            </a:extLst>
          </p:cNvPr>
          <p:cNvSpPr txBox="1"/>
          <p:nvPr/>
        </p:nvSpPr>
        <p:spPr>
          <a:xfrm>
            <a:off x="1213614" y="2951322"/>
            <a:ext cx="2967479" cy="230832"/>
          </a:xfrm>
          <a:prstGeom prst="rect">
            <a:avLst/>
          </a:prstGeom>
          <a:noFill/>
        </p:spPr>
        <p:txBody>
          <a:bodyPr wrap="none" rtlCol="0">
            <a:spAutoFit/>
          </a:bodyPr>
          <a:lstStyle/>
          <a:p>
            <a:r>
              <a:rPr lang="fr-FR" sz="900" b="1" dirty="0" err="1"/>
              <a:t>Anomaly</a:t>
            </a:r>
            <a:r>
              <a:rPr lang="fr-FR" sz="900" b="1" dirty="0"/>
              <a:t> of global surface </a:t>
            </a:r>
            <a:r>
              <a:rPr lang="fr-FR" sz="900" b="1" dirty="0" err="1"/>
              <a:t>T</a:t>
            </a:r>
            <a:r>
              <a:rPr lang="fr-FR" sz="900" b="1" dirty="0"/>
              <a:t> (relative to 1850-1900)</a:t>
            </a:r>
          </a:p>
        </p:txBody>
      </p:sp>
      <p:pic>
        <p:nvPicPr>
          <p:cNvPr id="20" name="Image 19">
            <a:extLst>
              <a:ext uri="{FF2B5EF4-FFF2-40B4-BE49-F238E27FC236}">
                <a16:creationId xmlns:a16="http://schemas.microsoft.com/office/drawing/2014/main" id="{5F52A50C-44AD-336B-19E2-81633FBA404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445126" y="3422598"/>
            <a:ext cx="858675" cy="1581946"/>
          </a:xfrm>
          <a:prstGeom prst="rect">
            <a:avLst/>
          </a:prstGeom>
        </p:spPr>
      </p:pic>
      <p:sp>
        <p:nvSpPr>
          <p:cNvPr id="22" name="ZoneTexte 21">
            <a:extLst>
              <a:ext uri="{FF2B5EF4-FFF2-40B4-BE49-F238E27FC236}">
                <a16:creationId xmlns:a16="http://schemas.microsoft.com/office/drawing/2014/main" id="{2D23C3D3-B63C-94B6-B951-5D9D72BE0FC2}"/>
              </a:ext>
            </a:extLst>
          </p:cNvPr>
          <p:cNvSpPr txBox="1"/>
          <p:nvPr/>
        </p:nvSpPr>
        <p:spPr>
          <a:xfrm>
            <a:off x="7558736" y="2903504"/>
            <a:ext cx="1174300" cy="184666"/>
          </a:xfrm>
          <a:prstGeom prst="rect">
            <a:avLst/>
          </a:prstGeom>
          <a:noFill/>
        </p:spPr>
        <p:txBody>
          <a:bodyPr wrap="square" rtlCol="0">
            <a:spAutoFit/>
          </a:bodyPr>
          <a:lstStyle/>
          <a:p>
            <a:r>
              <a:rPr lang="fr-FR" sz="600" dirty="0"/>
              <a:t>As </a:t>
            </a:r>
            <a:r>
              <a:rPr lang="fr-FR" sz="600" dirty="0" err="1"/>
              <a:t>assessed</a:t>
            </a:r>
            <a:r>
              <a:rPr lang="fr-FR" sz="600" dirty="0"/>
              <a:t> by IPCC AR6</a:t>
            </a:r>
          </a:p>
        </p:txBody>
      </p:sp>
      <p:sp>
        <p:nvSpPr>
          <p:cNvPr id="24" name="ZoneTexte 23">
            <a:extLst>
              <a:ext uri="{FF2B5EF4-FFF2-40B4-BE49-F238E27FC236}">
                <a16:creationId xmlns:a16="http://schemas.microsoft.com/office/drawing/2014/main" id="{898B2504-B73E-759C-58EA-6B3FED55F504}"/>
              </a:ext>
            </a:extLst>
          </p:cNvPr>
          <p:cNvSpPr txBox="1"/>
          <p:nvPr/>
        </p:nvSpPr>
        <p:spPr>
          <a:xfrm>
            <a:off x="7545535" y="4900210"/>
            <a:ext cx="1717137" cy="261610"/>
          </a:xfrm>
          <a:prstGeom prst="rect">
            <a:avLst/>
          </a:prstGeom>
          <a:noFill/>
        </p:spPr>
        <p:txBody>
          <a:bodyPr wrap="none" rtlCol="0">
            <a:spAutoFit/>
          </a:bodyPr>
          <a:lstStyle/>
          <a:p>
            <a:r>
              <a:rPr lang="fr-FR" sz="1050" dirty="0"/>
              <a:t>Forster et al. 2024, 2026</a:t>
            </a:r>
          </a:p>
        </p:txBody>
      </p:sp>
      <p:pic>
        <p:nvPicPr>
          <p:cNvPr id="27" name="Image 26">
            <a:extLst>
              <a:ext uri="{FF2B5EF4-FFF2-40B4-BE49-F238E27FC236}">
                <a16:creationId xmlns:a16="http://schemas.microsoft.com/office/drawing/2014/main" id="{3D36BF8B-D6C0-D673-B07F-6E0F6B2D5623}"/>
              </a:ext>
            </a:extLst>
          </p:cNvPr>
          <p:cNvPicPr>
            <a:picLocks noChangeAspect="1"/>
          </p:cNvPicPr>
          <p:nvPr/>
        </p:nvPicPr>
        <p:blipFill rotWithShape="1">
          <a:blip r:embed="rId6">
            <a:extLst>
              <a:ext uri="{28A0092B-C50C-407E-A947-70E740481C1C}">
                <a14:useLocalDpi xmlns:a14="http://schemas.microsoft.com/office/drawing/2010/main"/>
              </a:ext>
            </a:extLst>
          </a:blip>
          <a:srcRect b="33689"/>
          <a:stretch/>
        </p:blipFill>
        <p:spPr>
          <a:xfrm>
            <a:off x="1223617" y="1099761"/>
            <a:ext cx="4272740" cy="3464997"/>
          </a:xfrm>
          <a:prstGeom prst="rect">
            <a:avLst/>
          </a:prstGeom>
        </p:spPr>
      </p:pic>
      <p:pic>
        <p:nvPicPr>
          <p:cNvPr id="29" name="Image 28">
            <a:extLst>
              <a:ext uri="{FF2B5EF4-FFF2-40B4-BE49-F238E27FC236}">
                <a16:creationId xmlns:a16="http://schemas.microsoft.com/office/drawing/2014/main" id="{E52960EF-853F-EFC4-EACA-63D0694C290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801792" y="914310"/>
            <a:ext cx="1717138" cy="2053518"/>
          </a:xfrm>
          <a:prstGeom prst="rect">
            <a:avLst/>
          </a:prstGeom>
        </p:spPr>
      </p:pic>
    </p:spTree>
    <p:extLst>
      <p:ext uri="{BB962C8B-B14F-4D97-AF65-F5344CB8AC3E}">
        <p14:creationId xmlns:p14="http://schemas.microsoft.com/office/powerpoint/2010/main" val="13151726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pic>
        <p:nvPicPr>
          <p:cNvPr id="8" name="Image 7">
            <a:extLst>
              <a:ext uri="{FF2B5EF4-FFF2-40B4-BE49-F238E27FC236}">
                <a16:creationId xmlns:a16="http://schemas.microsoft.com/office/drawing/2014/main" id="{942758C9-C7EC-B0CE-DF63-765B2F08785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83535" y="3967445"/>
            <a:ext cx="2193437" cy="1190306"/>
          </a:xfrm>
          <a:prstGeom prst="rect">
            <a:avLst/>
          </a:prstGeom>
        </p:spPr>
      </p:pic>
      <p:pic>
        <p:nvPicPr>
          <p:cNvPr id="11" name="Image 10">
            <a:extLst>
              <a:ext uri="{FF2B5EF4-FFF2-40B4-BE49-F238E27FC236}">
                <a16:creationId xmlns:a16="http://schemas.microsoft.com/office/drawing/2014/main" id="{A7E2BD57-B643-956E-D2C8-A655CB464B5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98112" y="1987771"/>
            <a:ext cx="2925919" cy="2031014"/>
          </a:xfrm>
          <a:prstGeom prst="rect">
            <a:avLst/>
          </a:prstGeom>
        </p:spPr>
      </p:pic>
      <p:pic>
        <p:nvPicPr>
          <p:cNvPr id="13" name="Image 12">
            <a:extLst>
              <a:ext uri="{FF2B5EF4-FFF2-40B4-BE49-F238E27FC236}">
                <a16:creationId xmlns:a16="http://schemas.microsoft.com/office/drawing/2014/main" id="{B63AFD58-C4F2-04AB-518F-7F51AD5DE07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19932" y="2679374"/>
            <a:ext cx="3757040" cy="1292629"/>
          </a:xfrm>
          <a:prstGeom prst="rect">
            <a:avLst/>
          </a:prstGeom>
        </p:spPr>
      </p:pic>
      <p:pic>
        <p:nvPicPr>
          <p:cNvPr id="2" name="Image 1">
            <a:extLst>
              <a:ext uri="{FF2B5EF4-FFF2-40B4-BE49-F238E27FC236}">
                <a16:creationId xmlns:a16="http://schemas.microsoft.com/office/drawing/2014/main" id="{922DC291-E53B-8B2D-885D-610FA4A7277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 y="1"/>
            <a:ext cx="959363" cy="5157750"/>
          </a:xfrm>
          <a:prstGeom prst="rect">
            <a:avLst/>
          </a:prstGeom>
        </p:spPr>
      </p:pic>
      <p:sp>
        <p:nvSpPr>
          <p:cNvPr id="7" name="ZoneTexte 6">
            <a:extLst>
              <a:ext uri="{FF2B5EF4-FFF2-40B4-BE49-F238E27FC236}">
                <a16:creationId xmlns:a16="http://schemas.microsoft.com/office/drawing/2014/main" id="{9DDEEA9F-CBA2-0B7F-0D0A-E5CDEBAC8C37}"/>
              </a:ext>
            </a:extLst>
          </p:cNvPr>
          <p:cNvSpPr txBox="1"/>
          <p:nvPr/>
        </p:nvSpPr>
        <p:spPr>
          <a:xfrm>
            <a:off x="1048662" y="0"/>
            <a:ext cx="4435228" cy="2954655"/>
          </a:xfrm>
          <a:prstGeom prst="rect">
            <a:avLst/>
          </a:prstGeom>
          <a:noFill/>
        </p:spPr>
        <p:txBody>
          <a:bodyPr wrap="square">
            <a:spAutoFit/>
          </a:bodyPr>
          <a:lstStyle/>
          <a:p>
            <a:pPr algn="l"/>
            <a:r>
              <a:rPr lang="fr-FR" sz="1400" b="1" i="0" dirty="0" err="1">
                <a:solidFill>
                  <a:srgbClr val="1F1F1F"/>
                </a:solidFill>
                <a:effectLst/>
                <a:latin typeface="Calibri" panose="020F0502020204030204" pitchFamily="34" charset="0"/>
                <a:cs typeface="Calibri" panose="020F0502020204030204" pitchFamily="34" charset="0"/>
              </a:rPr>
              <a:t>Feasibility</a:t>
            </a:r>
            <a:r>
              <a:rPr lang="fr-FR" sz="1400" b="1" i="0" dirty="0">
                <a:solidFill>
                  <a:srgbClr val="1F1F1F"/>
                </a:solidFill>
                <a:effectLst/>
                <a:latin typeface="Calibri" panose="020F0502020204030204" pitchFamily="34" charset="0"/>
                <a:cs typeface="Calibri" panose="020F0502020204030204" pitchFamily="34" charset="0"/>
              </a:rPr>
              <a:t> and </a:t>
            </a:r>
            <a:r>
              <a:rPr lang="fr-FR" sz="1400" b="1" i="0" dirty="0" err="1">
                <a:solidFill>
                  <a:srgbClr val="1F1F1F"/>
                </a:solidFill>
                <a:effectLst/>
                <a:latin typeface="Calibri" panose="020F0502020204030204" pitchFamily="34" charset="0"/>
                <a:cs typeface="Calibri" panose="020F0502020204030204" pitchFamily="34" charset="0"/>
              </a:rPr>
              <a:t>Consequences</a:t>
            </a:r>
            <a:r>
              <a:rPr lang="fr-FR" sz="1400" b="1" i="0" dirty="0">
                <a:solidFill>
                  <a:srgbClr val="1F1F1F"/>
                </a:solidFill>
                <a:effectLst/>
                <a:latin typeface="Calibri" panose="020F0502020204030204" pitchFamily="34" charset="0"/>
                <a:cs typeface="Calibri" panose="020F0502020204030204" pitchFamily="34" charset="0"/>
              </a:rPr>
              <a:t> of an </a:t>
            </a:r>
            <a:r>
              <a:rPr lang="fr-FR" sz="1400" b="1" dirty="0">
                <a:solidFill>
                  <a:srgbClr val="1F1F1F"/>
                </a:solidFill>
                <a:latin typeface="Calibri" panose="020F0502020204030204" pitchFamily="34" charset="0"/>
                <a:cs typeface="Calibri" panose="020F0502020204030204" pitchFamily="34" charset="0"/>
              </a:rPr>
              <a:t>‘</a:t>
            </a:r>
            <a:r>
              <a:rPr lang="fr-FR" sz="1400" b="1" i="0" dirty="0" err="1">
                <a:solidFill>
                  <a:srgbClr val="1F1F1F"/>
                </a:solidFill>
                <a:effectLst/>
                <a:latin typeface="Calibri" panose="020F0502020204030204" pitchFamily="34" charset="0"/>
                <a:cs typeface="Calibri" panose="020F0502020204030204" pitchFamily="34" charset="0"/>
              </a:rPr>
              <a:t>Overshoot</a:t>
            </a:r>
            <a:r>
              <a:rPr lang="fr-FR" sz="1400" b="1" i="0" dirty="0">
                <a:solidFill>
                  <a:srgbClr val="1F1F1F"/>
                </a:solidFill>
                <a:effectLst/>
                <a:latin typeface="Calibri" panose="020F0502020204030204" pitchFamily="34" charset="0"/>
                <a:cs typeface="Calibri" panose="020F0502020204030204" pitchFamily="34" charset="0"/>
              </a:rPr>
              <a:t>’ </a:t>
            </a:r>
            <a:br>
              <a:rPr lang="fr-FR" sz="1400" b="1" i="0" dirty="0">
                <a:solidFill>
                  <a:srgbClr val="1F1F1F"/>
                </a:solidFill>
                <a:effectLst/>
                <a:latin typeface="Calibri" panose="020F0502020204030204" pitchFamily="34" charset="0"/>
                <a:cs typeface="Calibri" panose="020F0502020204030204" pitchFamily="34" charset="0"/>
              </a:rPr>
            </a:br>
            <a:r>
              <a:rPr lang="fr-FR" sz="1400" b="1" i="0" dirty="0">
                <a:solidFill>
                  <a:srgbClr val="1F1F1F"/>
                </a:solidFill>
                <a:effectLst/>
                <a:latin typeface="Calibri" panose="020F0502020204030204" pitchFamily="34" charset="0"/>
                <a:cs typeface="Calibri" panose="020F0502020204030204" pitchFamily="34" charset="0"/>
              </a:rPr>
              <a:t>(= </a:t>
            </a:r>
            <a:r>
              <a:rPr lang="fr-FR" sz="1400" b="1" i="0" dirty="0" err="1">
                <a:solidFill>
                  <a:srgbClr val="1F1F1F"/>
                </a:solidFill>
                <a:effectLst/>
                <a:latin typeface="Calibri" panose="020F0502020204030204" pitchFamily="34" charset="0"/>
                <a:cs typeface="Calibri" panose="020F0502020204030204" pitchFamily="34" charset="0"/>
              </a:rPr>
              <a:t>T</a:t>
            </a:r>
            <a:r>
              <a:rPr lang="fr-FR" sz="1400" b="1" i="0" dirty="0">
                <a:solidFill>
                  <a:srgbClr val="1F1F1F"/>
                </a:solidFill>
                <a:effectLst/>
                <a:latin typeface="Calibri" panose="020F0502020204030204" pitchFamily="34" charset="0"/>
                <a:cs typeface="Calibri" panose="020F0502020204030204" pitchFamily="34" charset="0"/>
              </a:rPr>
              <a:t> </a:t>
            </a:r>
            <a:r>
              <a:rPr lang="fr-FR" sz="1400" b="1" i="0" dirty="0" err="1">
                <a:solidFill>
                  <a:srgbClr val="1F1F1F"/>
                </a:solidFill>
                <a:effectLst/>
                <a:latin typeface="Calibri" panose="020F0502020204030204" pitchFamily="34" charset="0"/>
                <a:cs typeface="Calibri" panose="020F0502020204030204" pitchFamily="34" charset="0"/>
              </a:rPr>
              <a:t>peak</a:t>
            </a:r>
            <a:r>
              <a:rPr lang="fr-FR" sz="1400" b="1" i="0" dirty="0">
                <a:solidFill>
                  <a:srgbClr val="1F1F1F"/>
                </a:solidFill>
                <a:effectLst/>
                <a:latin typeface="Calibri" panose="020F0502020204030204" pitchFamily="34" charset="0"/>
                <a:cs typeface="Calibri" panose="020F0502020204030204" pitchFamily="34" charset="0"/>
              </a:rPr>
              <a:t> and </a:t>
            </a:r>
            <a:r>
              <a:rPr lang="fr-FR" sz="1400" b="1" i="0" dirty="0" err="1">
                <a:solidFill>
                  <a:srgbClr val="1F1F1F"/>
                </a:solidFill>
                <a:effectLst/>
                <a:latin typeface="Calibri" panose="020F0502020204030204" pitchFamily="34" charset="0"/>
                <a:cs typeface="Calibri" panose="020F0502020204030204" pitchFamily="34" charset="0"/>
              </a:rPr>
              <a:t>decline</a:t>
            </a:r>
            <a:r>
              <a:rPr lang="fr-FR" sz="1400" b="1" i="0" dirty="0">
                <a:solidFill>
                  <a:srgbClr val="1F1F1F"/>
                </a:solidFill>
                <a:effectLst/>
                <a:latin typeface="Calibri" panose="020F0502020204030204" pitchFamily="34" charset="0"/>
                <a:cs typeface="Calibri" panose="020F0502020204030204" pitchFamily="34" charset="0"/>
              </a:rPr>
              <a:t>)</a:t>
            </a:r>
          </a:p>
          <a:p>
            <a:pPr algn="l"/>
            <a:endParaRPr lang="fr-FR" sz="1400" b="0" i="0" dirty="0">
              <a:solidFill>
                <a:srgbClr val="1F1F1F"/>
              </a:solidFill>
              <a:effectLst/>
              <a:latin typeface="Calibri" panose="020F0502020204030204" pitchFamily="34" charset="0"/>
              <a:cs typeface="Calibri" panose="020F0502020204030204" pitchFamily="34" charset="0"/>
            </a:endParaRPr>
          </a:p>
          <a:p>
            <a:pPr algn="l"/>
            <a:r>
              <a:rPr lang="fr-FR" sz="1200" dirty="0" err="1">
                <a:solidFill>
                  <a:srgbClr val="1F1F1F"/>
                </a:solidFill>
                <a:latin typeface="Calibri" panose="020F0502020204030204" pitchFamily="34" charset="0"/>
                <a:cs typeface="Calibri" panose="020F0502020204030204" pitchFamily="34" charset="0"/>
              </a:rPr>
              <a:t>We’re</a:t>
            </a:r>
            <a:r>
              <a:rPr lang="fr-FR" sz="1200" dirty="0">
                <a:solidFill>
                  <a:srgbClr val="1F1F1F"/>
                </a:solidFill>
                <a:latin typeface="Calibri" panose="020F0502020204030204" pitchFamily="34" charset="0"/>
                <a:cs typeface="Calibri" panose="020F0502020204030204" pitchFamily="34" charset="0"/>
              </a:rPr>
              <a:t> </a:t>
            </a:r>
            <a:r>
              <a:rPr lang="fr-FR" sz="1200" dirty="0" err="1">
                <a:solidFill>
                  <a:srgbClr val="1F1F1F"/>
                </a:solidFill>
                <a:latin typeface="Calibri" panose="020F0502020204030204" pitchFamily="34" charset="0"/>
                <a:cs typeface="Calibri" panose="020F0502020204030204" pitchFamily="34" charset="0"/>
              </a:rPr>
              <a:t>crossing</a:t>
            </a:r>
            <a:r>
              <a:rPr lang="fr-FR" sz="1200" dirty="0">
                <a:solidFill>
                  <a:srgbClr val="1F1F1F"/>
                </a:solidFill>
                <a:latin typeface="Calibri" panose="020F0502020204030204" pitchFamily="34" charset="0"/>
                <a:cs typeface="Calibri" panose="020F0502020204030204" pitchFamily="34" charset="0"/>
              </a:rPr>
              <a:t> the </a:t>
            </a:r>
            <a:r>
              <a:rPr lang="fr-FR" sz="1200" dirty="0" err="1">
                <a:solidFill>
                  <a:srgbClr val="1F1F1F"/>
                </a:solidFill>
                <a:latin typeface="Calibri" panose="020F0502020204030204" pitchFamily="34" charset="0"/>
                <a:cs typeface="Calibri" panose="020F0502020204030204" pitchFamily="34" charset="0"/>
              </a:rPr>
              <a:t>political</a:t>
            </a:r>
            <a:r>
              <a:rPr lang="fr-FR" sz="1200" dirty="0">
                <a:solidFill>
                  <a:srgbClr val="1F1F1F"/>
                </a:solidFill>
                <a:latin typeface="Calibri" panose="020F0502020204030204" pitchFamily="34" charset="0"/>
                <a:cs typeface="Calibri" panose="020F0502020204030204" pitchFamily="34" charset="0"/>
              </a:rPr>
              <a:t> </a:t>
            </a:r>
            <a:r>
              <a:rPr lang="fr-FR" sz="1200" dirty="0" err="1">
                <a:solidFill>
                  <a:srgbClr val="1F1F1F"/>
                </a:solidFill>
                <a:latin typeface="Calibri" panose="020F0502020204030204" pitchFamily="34" charset="0"/>
                <a:cs typeface="Calibri" panose="020F0502020204030204" pitchFamily="34" charset="0"/>
              </a:rPr>
              <a:t>threshold</a:t>
            </a:r>
            <a:r>
              <a:rPr lang="fr-FR" sz="1200" dirty="0">
                <a:solidFill>
                  <a:srgbClr val="1F1F1F"/>
                </a:solidFill>
                <a:latin typeface="Calibri" panose="020F0502020204030204" pitchFamily="34" charset="0"/>
                <a:cs typeface="Calibri" panose="020F0502020204030204" pitchFamily="34" charset="0"/>
              </a:rPr>
              <a:t> of 1.5°C </a:t>
            </a:r>
            <a:r>
              <a:rPr lang="fr-FR" sz="1200" dirty="0" err="1">
                <a:solidFill>
                  <a:srgbClr val="1F1F1F"/>
                </a:solidFill>
                <a:latin typeface="Calibri" panose="020F0502020204030204" pitchFamily="34" charset="0"/>
                <a:cs typeface="Calibri" panose="020F0502020204030204" pitchFamily="34" charset="0"/>
              </a:rPr>
              <a:t>warming</a:t>
            </a:r>
            <a:r>
              <a:rPr lang="fr-FR" sz="1200" dirty="0">
                <a:solidFill>
                  <a:srgbClr val="1F1F1F"/>
                </a:solidFill>
                <a:latin typeface="Calibri" panose="020F0502020204030204" pitchFamily="34" charset="0"/>
                <a:cs typeface="Calibri" panose="020F0502020204030204" pitchFamily="34" charset="0"/>
              </a:rPr>
              <a:t>:</a:t>
            </a:r>
            <a:r>
              <a:rPr lang="fr-FR" sz="1200" b="0" i="0" dirty="0">
                <a:solidFill>
                  <a:srgbClr val="1F1F1F"/>
                </a:solidFill>
                <a:effectLst/>
                <a:latin typeface="Calibri" panose="020F0502020204030204" pitchFamily="34" charset="0"/>
                <a:cs typeface="Calibri" panose="020F0502020204030204" pitchFamily="34" charset="0"/>
              </a:rPr>
              <a:t> </a:t>
            </a:r>
          </a:p>
          <a:p>
            <a:pPr algn="l"/>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Maintaining</a:t>
            </a:r>
            <a:r>
              <a:rPr lang="fr-FR" sz="1200" b="0" i="0" dirty="0">
                <a:solidFill>
                  <a:srgbClr val="1F1F1F"/>
                </a:solidFill>
                <a:effectLst/>
                <a:latin typeface="Calibri" panose="020F0502020204030204" pitchFamily="34" charset="0"/>
                <a:cs typeface="Calibri" panose="020F0502020204030204" pitchFamily="34" charset="0"/>
              </a:rPr>
              <a:t> the 1.5°C </a:t>
            </a:r>
            <a:r>
              <a:rPr lang="fr-FR" sz="1200" b="0" i="0" dirty="0" err="1">
                <a:solidFill>
                  <a:srgbClr val="1F1F1F"/>
                </a:solidFill>
                <a:effectLst/>
                <a:latin typeface="Calibri" panose="020F0502020204030204" pitchFamily="34" charset="0"/>
                <a:cs typeface="Calibri" panose="020F0502020204030204" pitchFamily="34" charset="0"/>
              </a:rPr>
              <a:t>target</a:t>
            </a:r>
            <a:r>
              <a:rPr lang="fr-FR" sz="1200" b="0" i="0" dirty="0">
                <a:solidFill>
                  <a:srgbClr val="1F1F1F"/>
                </a:solidFill>
                <a:effectLst/>
                <a:latin typeface="Calibri" panose="020F0502020204030204" pitchFamily="34" charset="0"/>
                <a:cs typeface="Calibri" panose="020F0502020204030204" pitchFamily="34" charset="0"/>
              </a:rPr>
              <a:t> = </a:t>
            </a:r>
            <a:r>
              <a:rPr lang="fr-FR" sz="1200" b="0" i="0" dirty="0" err="1">
                <a:solidFill>
                  <a:srgbClr val="1F1F1F"/>
                </a:solidFill>
                <a:effectLst/>
                <a:latin typeface="Calibri" panose="020F0502020204030204" pitchFamily="34" charset="0"/>
                <a:cs typeface="Calibri" panose="020F0502020204030204" pitchFamily="34" charset="0"/>
              </a:rPr>
              <a:t>temperature</a:t>
            </a:r>
            <a:r>
              <a:rPr lang="fr-FR" sz="1200" b="0" i="0" dirty="0">
                <a:solidFill>
                  <a:srgbClr val="1F1F1F"/>
                </a:solidFill>
                <a:effectLst/>
                <a:latin typeface="Calibri" panose="020F0502020204030204" pitchFamily="34" charset="0"/>
                <a:cs typeface="Calibri" panose="020F0502020204030204" pitchFamily="34" charset="0"/>
              </a:rPr>
              <a:t> return </a:t>
            </a:r>
            <a:r>
              <a:rPr lang="fr-FR" sz="1200" b="0" i="0" dirty="0" err="1">
                <a:solidFill>
                  <a:srgbClr val="1F1F1F"/>
                </a:solidFill>
                <a:effectLst/>
                <a:latin typeface="Calibri" panose="020F0502020204030204" pitchFamily="34" charset="0"/>
                <a:cs typeface="Calibri" panose="020F0502020204030204" pitchFamily="34" charset="0"/>
              </a:rPr>
              <a:t>after</a:t>
            </a:r>
            <a:r>
              <a:rPr lang="fr-FR" sz="1200" b="0" i="0" dirty="0">
                <a:solidFill>
                  <a:srgbClr val="1F1F1F"/>
                </a:solidFill>
                <a:effectLst/>
                <a:latin typeface="Calibri" panose="020F0502020204030204" pitchFamily="34" charset="0"/>
                <a:cs typeface="Calibri" panose="020F0502020204030204" pitchFamily="34" charset="0"/>
              </a:rPr>
              <a:t> a </a:t>
            </a:r>
            <a:r>
              <a:rPr lang="fr-FR" sz="1200" b="0" i="0" dirty="0" err="1">
                <a:solidFill>
                  <a:srgbClr val="1F1F1F"/>
                </a:solidFill>
                <a:effectLst/>
                <a:latin typeface="Calibri" panose="020F0502020204030204" pitchFamily="34" charset="0"/>
                <a:cs typeface="Calibri" panose="020F0502020204030204" pitchFamily="34" charset="0"/>
              </a:rPr>
              <a:t>temporary</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overshoot</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with</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negative</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emissions</a:t>
            </a:r>
            <a:r>
              <a:rPr lang="fr-FR" sz="1200" b="0" i="0" dirty="0">
                <a:solidFill>
                  <a:srgbClr val="1F1F1F"/>
                </a:solidFill>
                <a:effectLst/>
                <a:latin typeface="Calibri" panose="020F0502020204030204" pitchFamily="34" charset="0"/>
                <a:cs typeface="Calibri" panose="020F0502020204030204" pitchFamily="34" charset="0"/>
              </a:rPr>
              <a:t> </a:t>
            </a:r>
          </a:p>
          <a:p>
            <a:pPr algn="l"/>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Consequences</a:t>
            </a:r>
            <a:r>
              <a:rPr lang="fr-FR" sz="1200" b="0" i="0" dirty="0">
                <a:solidFill>
                  <a:srgbClr val="1F1F1F"/>
                </a:solidFill>
                <a:effectLst/>
                <a:latin typeface="Calibri" panose="020F0502020204030204" pitchFamily="34" charset="0"/>
                <a:cs typeface="Calibri" panose="020F0502020204030204" pitchFamily="34" charset="0"/>
              </a:rPr>
              <a:t> and </a:t>
            </a:r>
            <a:r>
              <a:rPr lang="fr-FR" sz="1200" b="0" i="0" dirty="0" err="1">
                <a:solidFill>
                  <a:srgbClr val="1F1F1F"/>
                </a:solidFill>
                <a:effectLst/>
                <a:latin typeface="Calibri" panose="020F0502020204030204" pitchFamily="34" charset="0"/>
                <a:cs typeface="Calibri" panose="020F0502020204030204" pitchFamily="34" charset="0"/>
              </a:rPr>
              <a:t>risks</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compared</a:t>
            </a:r>
            <a:r>
              <a:rPr lang="fr-FR" sz="1200" b="0" i="0" dirty="0">
                <a:solidFill>
                  <a:srgbClr val="1F1F1F"/>
                </a:solidFill>
                <a:effectLst/>
                <a:latin typeface="Calibri" panose="020F0502020204030204" pitchFamily="34" charset="0"/>
                <a:cs typeface="Calibri" panose="020F0502020204030204" pitchFamily="34" charset="0"/>
              </a:rPr>
              <a:t> to a world </a:t>
            </a:r>
            <a:r>
              <a:rPr lang="fr-FR" sz="1200" b="0" i="0" dirty="0" err="1">
                <a:solidFill>
                  <a:srgbClr val="1F1F1F"/>
                </a:solidFill>
                <a:effectLst/>
                <a:latin typeface="Calibri" panose="020F0502020204030204" pitchFamily="34" charset="0"/>
                <a:cs typeface="Calibri" panose="020F0502020204030204" pitchFamily="34" charset="0"/>
              </a:rPr>
              <a:t>that</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does</a:t>
            </a:r>
            <a:r>
              <a:rPr lang="fr-FR" sz="1200" b="0" i="0" dirty="0">
                <a:solidFill>
                  <a:srgbClr val="1F1F1F"/>
                </a:solidFill>
                <a:effectLst/>
                <a:latin typeface="Calibri" panose="020F0502020204030204" pitchFamily="34" charset="0"/>
                <a:cs typeface="Calibri" panose="020F0502020204030204" pitchFamily="34" charset="0"/>
              </a:rPr>
              <a:t> not </a:t>
            </a:r>
            <a:r>
              <a:rPr lang="fr-FR" sz="1200" b="0" i="0" dirty="0" err="1">
                <a:solidFill>
                  <a:srgbClr val="1F1F1F"/>
                </a:solidFill>
                <a:effectLst/>
                <a:latin typeface="Calibri" panose="020F0502020204030204" pitchFamily="34" charset="0"/>
                <a:cs typeface="Calibri" panose="020F0502020204030204" pitchFamily="34" charset="0"/>
              </a:rPr>
              <a:t>exceed</a:t>
            </a:r>
            <a:r>
              <a:rPr lang="fr-FR" sz="1200" b="0" i="0" dirty="0">
                <a:solidFill>
                  <a:srgbClr val="1F1F1F"/>
                </a:solidFill>
                <a:effectLst/>
                <a:latin typeface="Calibri" panose="020F0502020204030204" pitchFamily="34" charset="0"/>
                <a:cs typeface="Calibri" panose="020F0502020204030204" pitchFamily="34" charset="0"/>
              </a:rPr>
              <a:t> 1.5°C? </a:t>
            </a:r>
            <a:r>
              <a:rPr lang="fr-FR" sz="1200" b="0" i="0" dirty="0" err="1">
                <a:solidFill>
                  <a:srgbClr val="1F1F1F"/>
                </a:solidFill>
                <a:effectLst/>
                <a:latin typeface="Calibri" panose="020F0502020204030204" pitchFamily="34" charset="0"/>
                <a:cs typeface="Calibri" panose="020F0502020204030204" pitchFamily="34" charset="0"/>
              </a:rPr>
              <a:t>What</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elements</a:t>
            </a:r>
            <a:r>
              <a:rPr lang="fr-FR" sz="1200" b="0" i="0" dirty="0">
                <a:solidFill>
                  <a:srgbClr val="1F1F1F"/>
                </a:solidFill>
                <a:effectLst/>
                <a:latin typeface="Calibri" panose="020F0502020204030204" pitchFamily="34" charset="0"/>
                <a:cs typeface="Calibri" panose="020F0502020204030204" pitchFamily="34" charset="0"/>
              </a:rPr>
              <a:t> are (</a:t>
            </a:r>
            <a:r>
              <a:rPr lang="fr-FR" sz="1200" b="0" i="0" dirty="0" err="1">
                <a:solidFill>
                  <a:srgbClr val="1F1F1F"/>
                </a:solidFill>
                <a:effectLst/>
                <a:latin typeface="Calibri" panose="020F0502020204030204" pitchFamily="34" charset="0"/>
                <a:cs typeface="Calibri" panose="020F0502020204030204" pitchFamily="34" charset="0"/>
              </a:rPr>
              <a:t>ir</a:t>
            </a:r>
            <a:r>
              <a:rPr lang="fr-FR" sz="1200" b="0" i="0" dirty="0">
                <a:solidFill>
                  <a:srgbClr val="1F1F1F"/>
                </a:solidFill>
                <a:effectLst/>
                <a:latin typeface="Calibri" panose="020F0502020204030204" pitchFamily="34" charset="0"/>
                <a:cs typeface="Calibri" panose="020F0502020204030204" pitchFamily="34" charset="0"/>
              </a:rPr>
              <a:t>)</a:t>
            </a:r>
            <a:r>
              <a:rPr lang="fr-FR" sz="1200" b="0" i="0" dirty="0" err="1">
                <a:solidFill>
                  <a:srgbClr val="1F1F1F"/>
                </a:solidFill>
                <a:effectLst/>
                <a:latin typeface="Calibri" panose="020F0502020204030204" pitchFamily="34" charset="0"/>
                <a:cs typeface="Calibri" panose="020F0502020204030204" pitchFamily="34" charset="0"/>
              </a:rPr>
              <a:t>reversible</a:t>
            </a:r>
            <a:r>
              <a:rPr lang="fr-FR" sz="1200" b="0" i="0" dirty="0">
                <a:solidFill>
                  <a:srgbClr val="1F1F1F"/>
                </a:solidFill>
                <a:effectLst/>
                <a:latin typeface="Calibri" panose="020F0502020204030204" pitchFamily="34" charset="0"/>
                <a:cs typeface="Calibri" panose="020F0502020204030204" pitchFamily="34" charset="0"/>
              </a:rPr>
              <a:t>? On </a:t>
            </a:r>
            <a:r>
              <a:rPr lang="fr-FR" sz="1200" b="0" i="0" dirty="0" err="1">
                <a:solidFill>
                  <a:srgbClr val="1F1F1F"/>
                </a:solidFill>
                <a:effectLst/>
                <a:latin typeface="Calibri" panose="020F0502020204030204" pitchFamily="34" charset="0"/>
                <a:cs typeface="Calibri" panose="020F0502020204030204" pitchFamily="34" charset="0"/>
              </a:rPr>
              <a:t>what</a:t>
            </a:r>
            <a:r>
              <a:rPr lang="fr-FR" sz="1200" b="0" i="0" dirty="0">
                <a:solidFill>
                  <a:srgbClr val="1F1F1F"/>
                </a:solidFill>
                <a:effectLst/>
                <a:latin typeface="Calibri" panose="020F0502020204030204" pitchFamily="34" charset="0"/>
                <a:cs typeface="Calibri" panose="020F0502020204030204" pitchFamily="34" charset="0"/>
              </a:rPr>
              <a:t> time </a:t>
            </a:r>
            <a:r>
              <a:rPr lang="fr-FR" sz="1200" b="0" i="0" dirty="0" err="1">
                <a:solidFill>
                  <a:srgbClr val="1F1F1F"/>
                </a:solidFill>
                <a:effectLst/>
                <a:latin typeface="Calibri" panose="020F0502020204030204" pitchFamily="34" charset="0"/>
                <a:cs typeface="Calibri" panose="020F0502020204030204" pitchFamily="34" charset="0"/>
              </a:rPr>
              <a:t>scales</a:t>
            </a:r>
            <a:r>
              <a:rPr lang="fr-FR" sz="1200" b="0" i="0" dirty="0">
                <a:solidFill>
                  <a:srgbClr val="1F1F1F"/>
                </a:solidFill>
                <a:effectLst/>
                <a:latin typeface="Calibri" panose="020F0502020204030204" pitchFamily="34" charset="0"/>
                <a:cs typeface="Calibri" panose="020F0502020204030204" pitchFamily="34" charset="0"/>
              </a:rPr>
              <a:t>? </a:t>
            </a:r>
          </a:p>
          <a:p>
            <a:pPr algn="l"/>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Consequences</a:t>
            </a:r>
            <a:r>
              <a:rPr lang="fr-FR" sz="1200" b="0" i="0" dirty="0">
                <a:solidFill>
                  <a:srgbClr val="1F1F1F"/>
                </a:solidFill>
                <a:effectLst/>
                <a:latin typeface="Calibri" panose="020F0502020204030204" pitchFamily="34" charset="0"/>
                <a:cs typeface="Calibri" panose="020F0502020204030204" pitchFamily="34" charset="0"/>
              </a:rPr>
              <a:t> and </a:t>
            </a:r>
            <a:r>
              <a:rPr lang="fr-FR" sz="1200" b="0" i="0" dirty="0" err="1">
                <a:solidFill>
                  <a:srgbClr val="1F1F1F"/>
                </a:solidFill>
                <a:effectLst/>
                <a:latin typeface="Calibri" panose="020F0502020204030204" pitchFamily="34" charset="0"/>
                <a:cs typeface="Calibri" panose="020F0502020204030204" pitchFamily="34" charset="0"/>
              </a:rPr>
              <a:t>risks</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compared</a:t>
            </a:r>
            <a:r>
              <a:rPr lang="fr-FR" sz="1200" b="0" i="0" dirty="0">
                <a:solidFill>
                  <a:srgbClr val="1F1F1F"/>
                </a:solidFill>
                <a:effectLst/>
                <a:latin typeface="Calibri" panose="020F0502020204030204" pitchFamily="34" charset="0"/>
                <a:cs typeface="Calibri" panose="020F0502020204030204" pitchFamily="34" charset="0"/>
              </a:rPr>
              <a:t> to a world </a:t>
            </a:r>
            <a:r>
              <a:rPr lang="fr-FR" sz="1200" b="0" i="0" dirty="0" err="1">
                <a:solidFill>
                  <a:srgbClr val="1F1F1F"/>
                </a:solidFill>
                <a:effectLst/>
                <a:latin typeface="Calibri" panose="020F0502020204030204" pitchFamily="34" charset="0"/>
                <a:cs typeface="Calibri" panose="020F0502020204030204" pitchFamily="34" charset="0"/>
              </a:rPr>
              <a:t>stabilized</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with</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greater</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warming</a:t>
            </a:r>
            <a:r>
              <a:rPr lang="fr-FR" sz="1200" b="0" i="0" dirty="0">
                <a:solidFill>
                  <a:srgbClr val="1F1F1F"/>
                </a:solidFill>
                <a:effectLst/>
                <a:latin typeface="Calibri" panose="020F0502020204030204" pitchFamily="34" charset="0"/>
                <a:cs typeface="Calibri" panose="020F0502020204030204" pitchFamily="34" charset="0"/>
              </a:rPr>
              <a:t>? </a:t>
            </a:r>
          </a:p>
          <a:p>
            <a:pPr algn="l"/>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Feasibility</a:t>
            </a:r>
            <a:r>
              <a:rPr lang="fr-FR" sz="1200" b="0" i="0" dirty="0">
                <a:solidFill>
                  <a:srgbClr val="1F1F1F"/>
                </a:solidFill>
                <a:effectLst/>
                <a:latin typeface="Calibri" panose="020F0502020204030204" pitchFamily="34" charset="0"/>
                <a:cs typeface="Calibri" panose="020F0502020204030204" pitchFamily="34" charset="0"/>
              </a:rPr>
              <a:t> and </a:t>
            </a:r>
            <a:r>
              <a:rPr lang="fr-FR" sz="1200" b="0" i="0" dirty="0" err="1">
                <a:solidFill>
                  <a:srgbClr val="1F1F1F"/>
                </a:solidFill>
                <a:effectLst/>
                <a:latin typeface="Calibri" panose="020F0502020204030204" pitchFamily="34" charset="0"/>
                <a:cs typeface="Calibri" panose="020F0502020204030204" pitchFamily="34" charset="0"/>
              </a:rPr>
              <a:t>scalability</a:t>
            </a:r>
            <a:r>
              <a:rPr lang="fr-FR" sz="1200" b="0" i="0" dirty="0">
                <a:solidFill>
                  <a:srgbClr val="1F1F1F"/>
                </a:solidFill>
                <a:effectLst/>
                <a:latin typeface="Calibri" panose="020F0502020204030204" pitchFamily="34" charset="0"/>
                <a:cs typeface="Calibri" panose="020F0502020204030204" pitchFamily="34" charset="0"/>
              </a:rPr>
              <a:t> of </a:t>
            </a:r>
            <a:r>
              <a:rPr lang="fr-FR" sz="1200" b="0" i="0" dirty="0" err="1">
                <a:solidFill>
                  <a:srgbClr val="1F1F1F"/>
                </a:solidFill>
                <a:effectLst/>
                <a:latin typeface="Calibri" panose="020F0502020204030204" pitchFamily="34" charset="0"/>
                <a:cs typeface="Calibri" panose="020F0502020204030204" pitchFamily="34" charset="0"/>
              </a:rPr>
              <a:t>negative</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emissions</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through</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CDRs</a:t>
            </a:r>
            <a:r>
              <a:rPr lang="fr-FR" sz="1200" b="0" i="0" dirty="0">
                <a:solidFill>
                  <a:srgbClr val="1F1F1F"/>
                </a:solidFill>
                <a:effectLst/>
                <a:latin typeface="Calibri" panose="020F0502020204030204" pitchFamily="34" charset="0"/>
                <a:cs typeface="Calibri" panose="020F0502020204030204" pitchFamily="34" charset="0"/>
              </a:rPr>
              <a:t>; feedback </a:t>
            </a:r>
            <a:r>
              <a:rPr lang="fr-FR" sz="1200" b="0" i="0" dirty="0" err="1">
                <a:solidFill>
                  <a:srgbClr val="1F1F1F"/>
                </a:solidFill>
                <a:effectLst/>
                <a:latin typeface="Calibri" panose="020F0502020204030204" pitchFamily="34" charset="0"/>
                <a:cs typeface="Calibri" panose="020F0502020204030204" pitchFamily="34" charset="0"/>
              </a:rPr>
              <a:t>loops</a:t>
            </a:r>
            <a:r>
              <a:rPr lang="fr-FR" sz="1200" b="0" i="0" dirty="0">
                <a:solidFill>
                  <a:srgbClr val="1F1F1F"/>
                </a:solidFill>
                <a:effectLst/>
                <a:latin typeface="Calibri" panose="020F0502020204030204" pitchFamily="34" charset="0"/>
                <a:cs typeface="Calibri" panose="020F0502020204030204" pitchFamily="34" charset="0"/>
              </a:rPr>
              <a:t>?</a:t>
            </a:r>
          </a:p>
          <a:p>
            <a:pPr algn="l"/>
            <a:r>
              <a:rPr lang="fr-FR" sz="1200" b="0" i="0" dirty="0">
                <a:solidFill>
                  <a:srgbClr val="1F1F1F"/>
                </a:solidFill>
                <a:effectLst/>
                <a:latin typeface="Calibri" panose="020F0502020204030204" pitchFamily="34" charset="0"/>
                <a:cs typeface="Calibri" panose="020F0502020204030204" pitchFamily="34" charset="0"/>
              </a:rPr>
              <a:t> • </a:t>
            </a:r>
            <a:r>
              <a:rPr lang="fr-FR" sz="1200" b="0" i="0" dirty="0" err="1">
                <a:solidFill>
                  <a:srgbClr val="1F1F1F"/>
                </a:solidFill>
                <a:effectLst/>
                <a:latin typeface="Calibri" panose="020F0502020204030204" pitchFamily="34" charset="0"/>
                <a:cs typeface="Calibri" panose="020F0502020204030204" pitchFamily="34" charset="0"/>
              </a:rPr>
              <a:t>Consequences</a:t>
            </a:r>
            <a:r>
              <a:rPr lang="fr-FR" sz="1200" b="0" i="0" dirty="0">
                <a:solidFill>
                  <a:srgbClr val="1F1F1F"/>
                </a:solidFill>
                <a:effectLst/>
                <a:latin typeface="Calibri" panose="020F0502020204030204" pitchFamily="34" charset="0"/>
                <a:cs typeface="Calibri" panose="020F0502020204030204" pitchFamily="34" charset="0"/>
              </a:rPr>
              <a:t> and </a:t>
            </a:r>
            <a:r>
              <a:rPr lang="fr-FR" sz="1200" b="0" i="0" dirty="0" err="1">
                <a:solidFill>
                  <a:srgbClr val="1F1F1F"/>
                </a:solidFill>
                <a:effectLst/>
                <a:latin typeface="Calibri" panose="020F0502020204030204" pitchFamily="34" charset="0"/>
                <a:cs typeface="Calibri" panose="020F0502020204030204" pitchFamily="34" charset="0"/>
              </a:rPr>
              <a:t>risks</a:t>
            </a:r>
            <a:r>
              <a:rPr lang="fr-FR" sz="1200" b="0" i="0" dirty="0">
                <a:solidFill>
                  <a:srgbClr val="1F1F1F"/>
                </a:solidFill>
                <a:effectLst/>
                <a:latin typeface="Calibri" panose="020F0502020204030204" pitchFamily="34" charset="0"/>
                <a:cs typeface="Calibri" panose="020F0502020204030204" pitchFamily="34" charset="0"/>
              </a:rPr>
              <a:t> of </a:t>
            </a:r>
            <a:r>
              <a:rPr lang="fr-FR" sz="1200" b="0" i="0" dirty="0" err="1">
                <a:solidFill>
                  <a:srgbClr val="1F1F1F"/>
                </a:solidFill>
                <a:effectLst/>
                <a:latin typeface="Calibri" panose="020F0502020204030204" pitchFamily="34" charset="0"/>
                <a:cs typeface="Calibri" panose="020F0502020204030204" pitchFamily="34" charset="0"/>
              </a:rPr>
              <a:t>negative</a:t>
            </a:r>
            <a:r>
              <a:rPr lang="fr-FR" sz="1200" b="0" i="0" dirty="0">
                <a:solidFill>
                  <a:srgbClr val="1F1F1F"/>
                </a:solidFill>
                <a:effectLst/>
                <a:latin typeface="Calibri" panose="020F0502020204030204" pitchFamily="34" charset="0"/>
                <a:cs typeface="Calibri" panose="020F0502020204030204" pitchFamily="34" charset="0"/>
              </a:rPr>
              <a:t> </a:t>
            </a:r>
            <a:r>
              <a:rPr lang="fr-FR" sz="1200" b="0" i="0" dirty="0" err="1">
                <a:solidFill>
                  <a:srgbClr val="1F1F1F"/>
                </a:solidFill>
                <a:effectLst/>
                <a:latin typeface="Calibri" panose="020F0502020204030204" pitchFamily="34" charset="0"/>
                <a:cs typeface="Calibri" panose="020F0502020204030204" pitchFamily="34" charset="0"/>
              </a:rPr>
              <a:t>emissions</a:t>
            </a:r>
            <a:r>
              <a:rPr lang="fr-FR" sz="1200" b="0" i="0" dirty="0">
                <a:solidFill>
                  <a:srgbClr val="1F1F1F"/>
                </a:solidFill>
                <a:effectLst/>
                <a:latin typeface="Calibri" panose="020F0502020204030204" pitchFamily="34" charset="0"/>
                <a:cs typeface="Calibri" panose="020F0502020204030204" pitchFamily="34" charset="0"/>
              </a:rPr>
              <a:t>?</a:t>
            </a:r>
          </a:p>
          <a:p>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27D15904-EE60-2427-EA4C-6D17B278EB68}"/>
              </a:ext>
            </a:extLst>
          </p:cNvPr>
          <p:cNvSpPr txBox="1"/>
          <p:nvPr/>
        </p:nvSpPr>
        <p:spPr>
          <a:xfrm>
            <a:off x="5501898" y="479666"/>
            <a:ext cx="3642102" cy="1446550"/>
          </a:xfrm>
          <a:prstGeom prst="rect">
            <a:avLst/>
          </a:prstGeom>
          <a:noFill/>
        </p:spPr>
        <p:txBody>
          <a:bodyPr wrap="square">
            <a:spAutoFit/>
          </a:bodyPr>
          <a:lstStyle/>
          <a:p>
            <a:r>
              <a:rPr lang="fr-FR" sz="1400" b="1" dirty="0">
                <a:latin typeface="Calibri" panose="020F0502020204030204" pitchFamily="34" charset="0"/>
                <a:cs typeface="Calibri" panose="020F0502020204030204" pitchFamily="34" charset="0"/>
              </a:rPr>
              <a:t>Abrupt, high-impact </a:t>
            </a:r>
            <a:r>
              <a:rPr lang="fr-FR" sz="1400" b="1" dirty="0" err="1">
                <a:latin typeface="Calibri" panose="020F0502020204030204" pitchFamily="34" charset="0"/>
                <a:cs typeface="Calibri" panose="020F0502020204030204" pitchFamily="34" charset="0"/>
              </a:rPr>
              <a:t>events</a:t>
            </a:r>
            <a:r>
              <a:rPr lang="fr-FR" sz="1400" b="1" dirty="0">
                <a:latin typeface="Calibri" panose="020F0502020204030204" pitchFamily="34" charset="0"/>
                <a:cs typeface="Calibri" panose="020F0502020204030204" pitchFamily="34" charset="0"/>
              </a:rPr>
              <a:t> and </a:t>
            </a:r>
            <a:r>
              <a:rPr lang="fr-FR" sz="1400" b="1" dirty="0" err="1">
                <a:latin typeface="Calibri" panose="020F0502020204030204" pitchFamily="34" charset="0"/>
                <a:cs typeface="Calibri" panose="020F0502020204030204" pitchFamily="34" charset="0"/>
              </a:rPr>
              <a:t>tipping</a:t>
            </a:r>
            <a:r>
              <a:rPr lang="fr-FR" sz="1400" b="1" dirty="0">
                <a:latin typeface="Calibri" panose="020F0502020204030204" pitchFamily="34" charset="0"/>
                <a:cs typeface="Calibri" panose="020F0502020204030204" pitchFamily="34" charset="0"/>
              </a:rPr>
              <a:t> points</a:t>
            </a:r>
          </a:p>
          <a:p>
            <a:r>
              <a:rPr lang="fr-FR" sz="1400" b="1"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Reducing</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uncertainty</a:t>
            </a:r>
            <a:r>
              <a:rPr lang="fr-FR" sz="1200" dirty="0">
                <a:latin typeface="Calibri" panose="020F0502020204030204" pitchFamily="34" charset="0"/>
                <a:cs typeface="Calibri" panose="020F0502020204030204" pitchFamily="34" charset="0"/>
              </a:rPr>
              <a:t> about </a:t>
            </a:r>
            <a:r>
              <a:rPr lang="fr-FR" sz="1200" dirty="0" err="1">
                <a:latin typeface="Calibri" panose="020F0502020204030204" pitchFamily="34" charset="0"/>
                <a:cs typeface="Calibri" panose="020F0502020204030204" pitchFamily="34" charset="0"/>
              </a:rPr>
              <a:t>critical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thresholds</a:t>
            </a:r>
            <a:r>
              <a:rPr lang="fr-FR" sz="1200"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Understanding</a:t>
            </a:r>
            <a:r>
              <a:rPr lang="fr-FR" sz="1200" dirty="0">
                <a:latin typeface="Calibri" panose="020F0502020204030204" pitchFamily="34" charset="0"/>
                <a:cs typeface="Calibri" panose="020F0502020204030204" pitchFamily="34" charset="0"/>
              </a:rPr>
              <a:t> impacts and </a:t>
            </a:r>
            <a:r>
              <a:rPr lang="fr-FR" sz="1200" dirty="0" err="1">
                <a:latin typeface="Calibri" panose="020F0502020204030204" pitchFamily="34" charset="0"/>
                <a:cs typeface="Calibri" panose="020F0502020204030204" pitchFamily="34" charset="0"/>
              </a:rPr>
              <a:t>their</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timescales</a:t>
            </a:r>
            <a:r>
              <a:rPr lang="fr-FR" sz="1200"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 Risk cascades to </a:t>
            </a:r>
            <a:r>
              <a:rPr lang="fr-FR" sz="1200" dirty="0" err="1">
                <a:latin typeface="Calibri" panose="020F0502020204030204" pitchFamily="34" charset="0"/>
                <a:cs typeface="Calibri" panose="020F0502020204030204" pitchFamily="34" charset="0"/>
              </a:rPr>
              <a:t>understand</a:t>
            </a:r>
            <a:r>
              <a:rPr lang="fr-FR" sz="1200" dirty="0">
                <a:latin typeface="Calibri" panose="020F0502020204030204" pitchFamily="34" charset="0"/>
                <a:cs typeface="Calibri" panose="020F0502020204030204" pitchFamily="34" charset="0"/>
              </a:rPr>
              <a:t> and </a:t>
            </a:r>
            <a:r>
              <a:rPr lang="fr-FR" sz="1200" dirty="0" err="1">
                <a:latin typeface="Calibri" panose="020F0502020204030204" pitchFamily="34" charset="0"/>
                <a:cs typeface="Calibri" panose="020F0502020204030204" pitchFamily="34" charset="0"/>
              </a:rPr>
              <a:t>quantify</a:t>
            </a:r>
            <a:r>
              <a:rPr lang="fr-FR" sz="1200" dirty="0">
                <a:latin typeface="Calibri" panose="020F0502020204030204" pitchFamily="34" charset="0"/>
                <a:cs typeface="Calibri" panose="020F0502020204030204" pitchFamily="34" charset="0"/>
              </a:rPr>
              <a:t> up to the </a:t>
            </a:r>
            <a:r>
              <a:rPr lang="fr-FR" sz="1200" dirty="0" err="1">
                <a:latin typeface="Calibri" panose="020F0502020204030204" pitchFamily="34" charset="0"/>
                <a:cs typeface="Calibri" panose="020F0502020204030204" pitchFamily="34" charset="0"/>
              </a:rPr>
              <a:t>regional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level</a:t>
            </a:r>
            <a:r>
              <a:rPr lang="fr-FR" sz="1200"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Early</a:t>
            </a:r>
            <a:r>
              <a:rPr lang="fr-FR" sz="1200" dirty="0">
                <a:latin typeface="Calibri" panose="020F0502020204030204" pitchFamily="34" charset="0"/>
                <a:cs typeface="Calibri" panose="020F0502020204030204" pitchFamily="34" charset="0"/>
              </a:rPr>
              <a:t> warning </a:t>
            </a:r>
            <a:r>
              <a:rPr lang="fr-FR" sz="1200" dirty="0" err="1">
                <a:latin typeface="Calibri" panose="020F0502020204030204" pitchFamily="34" charset="0"/>
                <a:cs typeface="Calibri" panose="020F0502020204030204" pitchFamily="34" charset="0"/>
              </a:rPr>
              <a:t>indicators</a:t>
            </a:r>
            <a:endParaRPr lang="fr-FR" sz="1200" dirty="0">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B1FEFD6A-38EA-5370-54A3-A518D6001044}"/>
              </a:ext>
            </a:extLst>
          </p:cNvPr>
          <p:cNvSpPr txBox="1"/>
          <p:nvPr/>
        </p:nvSpPr>
        <p:spPr>
          <a:xfrm>
            <a:off x="1048662" y="4132943"/>
            <a:ext cx="1634873" cy="646331"/>
          </a:xfrm>
          <a:prstGeom prst="rect">
            <a:avLst/>
          </a:prstGeom>
          <a:noFill/>
        </p:spPr>
        <p:txBody>
          <a:bodyPr wrap="square">
            <a:spAutoFit/>
          </a:bodyPr>
          <a:lstStyle/>
          <a:p>
            <a:r>
              <a:rPr lang="fr-FR" sz="1200" dirty="0">
                <a:latin typeface="Calibri" panose="020F0502020204030204" pitchFamily="34" charset="0"/>
                <a:cs typeface="Calibri" panose="020F0502020204030204" pitchFamily="34" charset="0"/>
              </a:rPr>
              <a:t>Common </a:t>
            </a:r>
            <a:r>
              <a:rPr lang="fr-FR" sz="1200" dirty="0" err="1">
                <a:latin typeface="Calibri" panose="020F0502020204030204" pitchFamily="34" charset="0"/>
                <a:cs typeface="Calibri" panose="020F0502020204030204" pitchFamily="34" charset="0"/>
              </a:rPr>
              <a:t>framework</a:t>
            </a:r>
            <a:r>
              <a:rPr lang="fr-FR" sz="1200" dirty="0">
                <a:latin typeface="Calibri" panose="020F0502020204030204" pitchFamily="34" charset="0"/>
                <a:cs typeface="Calibri" panose="020F0502020204030204" pitchFamily="34" charset="0"/>
              </a:rPr>
              <a:t> for </a:t>
            </a:r>
            <a:r>
              <a:rPr lang="fr-FR" sz="1200" dirty="0" err="1">
                <a:latin typeface="Calibri" panose="020F0502020204030204" pitchFamily="34" charset="0"/>
                <a:cs typeface="Calibri" panose="020F0502020204030204" pitchFamily="34" charset="0"/>
              </a:rPr>
              <a:t>studying</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peak</a:t>
            </a:r>
            <a:r>
              <a:rPr lang="fr-FR" sz="1200" dirty="0">
                <a:latin typeface="Calibri" panose="020F0502020204030204" pitchFamily="34" charset="0"/>
                <a:cs typeface="Calibri" panose="020F0502020204030204" pitchFamily="34" charset="0"/>
              </a:rPr>
              <a:t> and </a:t>
            </a:r>
            <a:r>
              <a:rPr lang="fr-FR" sz="1200" dirty="0" err="1">
                <a:latin typeface="Calibri" panose="020F0502020204030204" pitchFamily="34" charset="0"/>
                <a:cs typeface="Calibri" panose="020F0502020204030204" pitchFamily="34" charset="0"/>
              </a:rPr>
              <a:t>decline</a:t>
            </a:r>
            <a:r>
              <a:rPr lang="fr-FR" sz="1200" dirty="0">
                <a:latin typeface="Calibri" panose="020F0502020204030204" pitchFamily="34" charset="0"/>
                <a:cs typeface="Calibri" panose="020F0502020204030204" pitchFamily="34" charset="0"/>
              </a:rPr>
              <a:t> scenarios</a:t>
            </a:r>
          </a:p>
        </p:txBody>
      </p:sp>
      <p:sp>
        <p:nvSpPr>
          <p:cNvPr id="16" name="ZoneTexte 15">
            <a:extLst>
              <a:ext uri="{FF2B5EF4-FFF2-40B4-BE49-F238E27FC236}">
                <a16:creationId xmlns:a16="http://schemas.microsoft.com/office/drawing/2014/main" id="{497DF1B1-FB52-4099-30A5-351BD9458EB7}"/>
              </a:ext>
            </a:extLst>
          </p:cNvPr>
          <p:cNvSpPr txBox="1"/>
          <p:nvPr/>
        </p:nvSpPr>
        <p:spPr>
          <a:xfrm>
            <a:off x="-1" y="1433773"/>
            <a:ext cx="941355" cy="553998"/>
          </a:xfrm>
          <a:prstGeom prst="rect">
            <a:avLst/>
          </a:prstGeom>
          <a:noFill/>
        </p:spPr>
        <p:txBody>
          <a:bodyPr wrap="square" rtlCol="0">
            <a:spAutoFit/>
          </a:bodyPr>
          <a:lstStyle/>
          <a:p>
            <a:r>
              <a:rPr lang="fr-FR" sz="1000" dirty="0" err="1">
                <a:solidFill>
                  <a:schemeClr val="bg1"/>
                </a:solidFill>
                <a:latin typeface="Calibri" panose="020F0502020204030204" pitchFamily="34" charset="0"/>
                <a:cs typeface="Calibri" panose="020F0502020204030204" pitchFamily="34" charset="0"/>
              </a:rPr>
              <a:t>Courtesy</a:t>
            </a:r>
            <a:br>
              <a:rPr lang="fr-FR" sz="1000" dirty="0">
                <a:solidFill>
                  <a:schemeClr val="bg1"/>
                </a:solidFill>
                <a:latin typeface="Calibri" panose="020F0502020204030204" pitchFamily="34" charset="0"/>
                <a:cs typeface="Calibri" panose="020F0502020204030204" pitchFamily="34" charset="0"/>
              </a:rPr>
            </a:br>
            <a:r>
              <a:rPr lang="fr-FR" sz="1000" dirty="0">
                <a:solidFill>
                  <a:schemeClr val="bg1"/>
                </a:solidFill>
                <a:latin typeface="Calibri" panose="020F0502020204030204" pitchFamily="34" charset="0"/>
                <a:cs typeface="Calibri" panose="020F0502020204030204" pitchFamily="34" charset="0"/>
              </a:rPr>
              <a:t>R. </a:t>
            </a:r>
            <a:r>
              <a:rPr lang="fr-FR" sz="1000" dirty="0" err="1">
                <a:solidFill>
                  <a:schemeClr val="bg1"/>
                </a:solidFill>
                <a:latin typeface="Calibri" panose="020F0502020204030204" pitchFamily="34" charset="0"/>
                <a:cs typeface="Calibri" panose="020F0502020204030204" pitchFamily="34" charset="0"/>
              </a:rPr>
              <a:t>Vautard</a:t>
            </a:r>
            <a:r>
              <a:rPr lang="fr-FR" sz="1000" dirty="0">
                <a:solidFill>
                  <a:schemeClr val="bg1"/>
                </a:solidFill>
                <a:latin typeface="Calibri" panose="020F0502020204030204" pitchFamily="34" charset="0"/>
                <a:cs typeface="Calibri" panose="020F0502020204030204" pitchFamily="34" charset="0"/>
              </a:rPr>
              <a:t>, </a:t>
            </a:r>
            <a:br>
              <a:rPr lang="fr-FR" sz="1000" dirty="0">
                <a:solidFill>
                  <a:schemeClr val="bg1"/>
                </a:solidFill>
                <a:latin typeface="Calibri" panose="020F0502020204030204" pitchFamily="34" charset="0"/>
                <a:cs typeface="Calibri" panose="020F0502020204030204" pitchFamily="34" charset="0"/>
              </a:rPr>
            </a:br>
            <a:r>
              <a:rPr lang="fr-FR" sz="1000" dirty="0">
                <a:solidFill>
                  <a:schemeClr val="bg1"/>
                </a:solidFill>
                <a:latin typeface="Calibri" panose="020F0502020204030204" pitchFamily="34" charset="0"/>
                <a:cs typeface="Calibri" panose="020F0502020204030204" pitchFamily="34" charset="0"/>
              </a:rPr>
              <a:t>Y. Silvy</a:t>
            </a:r>
          </a:p>
        </p:txBody>
      </p:sp>
    </p:spTree>
    <p:extLst>
      <p:ext uri="{BB962C8B-B14F-4D97-AF65-F5344CB8AC3E}">
        <p14:creationId xmlns:p14="http://schemas.microsoft.com/office/powerpoint/2010/main" val="2044143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pic>
        <p:nvPicPr>
          <p:cNvPr id="2" name="Image 1">
            <a:extLst>
              <a:ext uri="{FF2B5EF4-FFF2-40B4-BE49-F238E27FC236}">
                <a16:creationId xmlns:a16="http://schemas.microsoft.com/office/drawing/2014/main" id="{922DC291-E53B-8B2D-885D-610FA4A727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
            <a:ext cx="1119933" cy="5157750"/>
          </a:xfrm>
          <a:prstGeom prst="rect">
            <a:avLst/>
          </a:prstGeom>
        </p:spPr>
      </p:pic>
      <p:sp>
        <p:nvSpPr>
          <p:cNvPr id="7" name="ZoneTexte 6">
            <a:extLst>
              <a:ext uri="{FF2B5EF4-FFF2-40B4-BE49-F238E27FC236}">
                <a16:creationId xmlns:a16="http://schemas.microsoft.com/office/drawing/2014/main" id="{AAE159F4-D1FC-E648-E356-5C5D6D245500}"/>
              </a:ext>
            </a:extLst>
          </p:cNvPr>
          <p:cNvSpPr txBox="1"/>
          <p:nvPr/>
        </p:nvSpPr>
        <p:spPr>
          <a:xfrm>
            <a:off x="1220834" y="30778"/>
            <a:ext cx="1728807" cy="307777"/>
          </a:xfrm>
          <a:prstGeom prst="rect">
            <a:avLst/>
          </a:prstGeom>
          <a:noFill/>
        </p:spPr>
        <p:txBody>
          <a:bodyPr wrap="none" rtlCol="0">
            <a:spAutoFit/>
          </a:bodyPr>
          <a:lstStyle/>
          <a:p>
            <a:r>
              <a:rPr lang="fr-FR" sz="1400" b="1" dirty="0" err="1">
                <a:latin typeface="Calibri" panose="020F0502020204030204" pitchFamily="34" charset="0"/>
                <a:cs typeface="Calibri" panose="020F0502020204030204" pitchFamily="34" charset="0"/>
              </a:rPr>
              <a:t>Better</a:t>
            </a:r>
            <a:r>
              <a:rPr lang="fr-FR" sz="1400" b="1" dirty="0">
                <a:latin typeface="Calibri" panose="020F0502020204030204" pitchFamily="34" charset="0"/>
                <a:cs typeface="Calibri" panose="020F0502020204030204" pitchFamily="34" charset="0"/>
              </a:rPr>
              <a:t> </a:t>
            </a:r>
            <a:r>
              <a:rPr lang="fr-FR" sz="1400" b="1" dirty="0" err="1">
                <a:latin typeface="Calibri" panose="020F0502020204030204" pitchFamily="34" charset="0"/>
                <a:cs typeface="Calibri" panose="020F0502020204030204" pitchFamily="34" charset="0"/>
              </a:rPr>
              <a:t>inform</a:t>
            </a:r>
            <a:r>
              <a:rPr lang="fr-FR" sz="1400" b="1" dirty="0">
                <a:latin typeface="Calibri" panose="020F0502020204030204" pitchFamily="34" charset="0"/>
                <a:cs typeface="Calibri" panose="020F0502020204030204" pitchFamily="34" charset="0"/>
              </a:rPr>
              <a:t> on </a:t>
            </a:r>
            <a:r>
              <a:rPr lang="fr-FR" sz="1400" b="1" dirty="0" err="1">
                <a:latin typeface="Calibri" panose="020F0502020204030204" pitchFamily="34" charset="0"/>
                <a:cs typeface="Calibri" panose="020F0502020204030204" pitchFamily="34" charset="0"/>
              </a:rPr>
              <a:t>risk</a:t>
            </a:r>
            <a:endParaRPr lang="fr-FR" sz="1400" b="1"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3EFEBB15-D821-60E7-67BE-42F2DAB97718}"/>
              </a:ext>
            </a:extLst>
          </p:cNvPr>
          <p:cNvSpPr txBox="1"/>
          <p:nvPr/>
        </p:nvSpPr>
        <p:spPr>
          <a:xfrm>
            <a:off x="1428869" y="331422"/>
            <a:ext cx="7516678" cy="1015663"/>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More </a:t>
            </a:r>
            <a:r>
              <a:rPr lang="fr-FR" sz="1200" dirty="0" err="1">
                <a:latin typeface="Calibri" panose="020F0502020204030204" pitchFamily="34" charset="0"/>
                <a:cs typeface="Calibri" panose="020F0502020204030204" pitchFamily="34" charset="0"/>
              </a:rPr>
              <a:t>regional</a:t>
            </a:r>
            <a:r>
              <a:rPr lang="fr-FR" sz="1200" dirty="0">
                <a:latin typeface="Calibri" panose="020F0502020204030204" pitchFamily="34" charset="0"/>
                <a:cs typeface="Calibri" panose="020F0502020204030204" pitchFamily="34" charset="0"/>
              </a:rPr>
              <a:t> information, </a:t>
            </a:r>
            <a:r>
              <a:rPr lang="fr-FR" sz="1200" dirty="0" err="1">
                <a:latin typeface="Calibri" panose="020F0502020204030204" pitchFamily="34" charset="0"/>
                <a:cs typeface="Calibri" panose="020F0502020204030204" pitchFamily="34" charset="0"/>
              </a:rPr>
              <a:t>better</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caracterisation</a:t>
            </a:r>
            <a:r>
              <a:rPr lang="fr-FR" sz="1200" dirty="0">
                <a:latin typeface="Calibri" panose="020F0502020204030204" pitchFamily="34" charset="0"/>
                <a:cs typeface="Calibri" panose="020F0502020204030204" pitchFamily="34" charset="0"/>
              </a:rPr>
              <a:t> of the </a:t>
            </a:r>
            <a:r>
              <a:rPr lang="fr-FR" sz="1200" dirty="0" err="1">
                <a:latin typeface="Calibri" panose="020F0502020204030204" pitchFamily="34" charset="0"/>
                <a:cs typeface="Calibri" panose="020F0502020204030204" pitchFamily="34" charset="0"/>
              </a:rPr>
              <a:t>changing</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physical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parameters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triggering</a:t>
            </a:r>
            <a:r>
              <a:rPr lang="fr-FR" sz="1200" dirty="0">
                <a:latin typeface="Calibri" panose="020F0502020204030204" pitchFamily="34" charset="0"/>
                <a:cs typeface="Calibri" panose="020F0502020204030204" pitchFamily="34" charset="0"/>
              </a:rPr>
              <a:t> impacts</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More </a:t>
            </a:r>
            <a:r>
              <a:rPr lang="fr-FR" sz="1200" dirty="0" err="1">
                <a:latin typeface="Calibri" panose="020F0502020204030204" pitchFamily="34" charset="0"/>
                <a:cs typeface="Calibri" panose="020F0502020204030204" pitchFamily="34" charset="0"/>
              </a:rPr>
              <a:t>emulators</a:t>
            </a:r>
            <a:r>
              <a:rPr lang="fr-FR" sz="1200" dirty="0">
                <a:latin typeface="Calibri" panose="020F0502020204030204" pitchFamily="34" charset="0"/>
                <a:cs typeface="Calibri" panose="020F0502020204030204" pitchFamily="34" charset="0"/>
              </a:rPr>
              <a:t> able to </a:t>
            </a:r>
            <a:r>
              <a:rPr lang="fr-FR" sz="1200" dirty="0" err="1">
                <a:latin typeface="Calibri" panose="020F0502020204030204" pitchFamily="34" charset="0"/>
                <a:cs typeface="Calibri" panose="020F0502020204030204" pitchFamily="34" charset="0"/>
              </a:rPr>
              <a:t>investigate</a:t>
            </a:r>
            <a:r>
              <a:rPr lang="fr-FR" sz="1200" dirty="0">
                <a:latin typeface="Calibri" panose="020F0502020204030204" pitchFamily="34" charset="0"/>
                <a:cs typeface="Calibri" panose="020F0502020204030204" pitchFamily="34" charset="0"/>
              </a:rPr>
              <a:t> a </a:t>
            </a:r>
            <a:r>
              <a:rPr lang="fr-FR" sz="1200" dirty="0" err="1">
                <a:latin typeface="Calibri" panose="020F0502020204030204" pitchFamily="34" charset="0"/>
                <a:cs typeface="Calibri" panose="020F0502020204030204" pitchFamily="34" charset="0"/>
              </a:rPr>
              <a:t>larger</a:t>
            </a:r>
            <a:r>
              <a:rPr lang="fr-FR" sz="1200" dirty="0">
                <a:latin typeface="Calibri" panose="020F0502020204030204" pitchFamily="34" charset="0"/>
                <a:cs typeface="Calibri" panose="020F0502020204030204" pitchFamily="34" charset="0"/>
              </a:rPr>
              <a:t> range of scenario and </a:t>
            </a:r>
            <a:r>
              <a:rPr lang="fr-FR" sz="1200" dirty="0" err="1">
                <a:latin typeface="Calibri" panose="020F0502020204030204" pitchFamily="34" charset="0"/>
                <a:cs typeface="Calibri" panose="020F0502020204030204" pitchFamily="34" charset="0"/>
              </a:rPr>
              <a:t>caracterize</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regional</a:t>
            </a:r>
            <a:r>
              <a:rPr lang="fr-FR" sz="1200" dirty="0">
                <a:latin typeface="Calibri" panose="020F0502020204030204" pitchFamily="34" charset="0"/>
                <a:cs typeface="Calibri" panose="020F0502020204030204" pitchFamily="34" charset="0"/>
              </a:rPr>
              <a:t> changes</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Need to </a:t>
            </a:r>
            <a:r>
              <a:rPr lang="fr-FR" sz="1200" dirty="0" err="1">
                <a:latin typeface="Calibri" panose="020F0502020204030204" pitchFamily="34" charset="0"/>
                <a:cs typeface="Calibri" panose="020F0502020204030204" pitchFamily="34" charset="0"/>
              </a:rPr>
              <a:t>understand</a:t>
            </a:r>
            <a:r>
              <a:rPr lang="fr-FR" sz="1200" dirty="0">
                <a:latin typeface="Calibri" panose="020F0502020204030204" pitchFamily="34" charset="0"/>
                <a:cs typeface="Calibri" panose="020F0502020204030204" pitchFamily="34" charset="0"/>
              </a:rPr>
              <a:t> record </a:t>
            </a:r>
            <a:r>
              <a:rPr lang="fr-FR" sz="1200" dirty="0" err="1">
                <a:latin typeface="Calibri" panose="020F0502020204030204" pitchFamily="34" charset="0"/>
                <a:cs typeface="Calibri" panose="020F0502020204030204" pitchFamily="34" charset="0"/>
              </a:rPr>
              <a:t>breaking</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extremes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which</a:t>
            </a:r>
            <a:r>
              <a:rPr lang="fr-FR" sz="1200" dirty="0">
                <a:latin typeface="Calibri" panose="020F0502020204030204" pitchFamily="34" charset="0"/>
                <a:cs typeface="Calibri" panose="020F0502020204030204" pitchFamily="34" charset="0"/>
              </a:rPr>
              <a:t> far </a:t>
            </a:r>
            <a:r>
              <a:rPr lang="fr-FR" sz="1200" dirty="0" err="1">
                <a:latin typeface="Calibri" panose="020F0502020204030204" pitchFamily="34" charset="0"/>
                <a:cs typeface="Calibri" panose="020F0502020204030204" pitchFamily="34" charset="0"/>
              </a:rPr>
              <a:t>exceed</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regional</a:t>
            </a:r>
            <a:r>
              <a:rPr lang="fr-FR" sz="1200" dirty="0">
                <a:latin typeface="Calibri" panose="020F0502020204030204" pitchFamily="34" charset="0"/>
                <a:cs typeface="Calibri" panose="020F0502020204030204" pitchFamily="34" charset="0"/>
              </a:rPr>
              <a:t> model projection) </a:t>
            </a:r>
          </a:p>
        </p:txBody>
      </p:sp>
      <p:pic>
        <p:nvPicPr>
          <p:cNvPr id="10" name="Image 9">
            <a:extLst>
              <a:ext uri="{FF2B5EF4-FFF2-40B4-BE49-F238E27FC236}">
                <a16:creationId xmlns:a16="http://schemas.microsoft.com/office/drawing/2014/main" id="{131C423E-8B6A-58A1-2DA7-9CC16EE0B87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00483" y="1754327"/>
            <a:ext cx="5352730" cy="3027195"/>
          </a:xfrm>
          <a:prstGeom prst="rect">
            <a:avLst/>
          </a:prstGeom>
        </p:spPr>
      </p:pic>
      <p:sp>
        <p:nvSpPr>
          <p:cNvPr id="12" name="ZoneTexte 11">
            <a:extLst>
              <a:ext uri="{FF2B5EF4-FFF2-40B4-BE49-F238E27FC236}">
                <a16:creationId xmlns:a16="http://schemas.microsoft.com/office/drawing/2014/main" id="{1D64C371-18F5-5D04-FDA0-9AB3A437EE5E}"/>
              </a:ext>
            </a:extLst>
          </p:cNvPr>
          <p:cNvSpPr txBox="1"/>
          <p:nvPr/>
        </p:nvSpPr>
        <p:spPr>
          <a:xfrm>
            <a:off x="-1" y="1433773"/>
            <a:ext cx="941355" cy="553998"/>
          </a:xfrm>
          <a:prstGeom prst="rect">
            <a:avLst/>
          </a:prstGeom>
          <a:noFill/>
        </p:spPr>
        <p:txBody>
          <a:bodyPr wrap="square" rtlCol="0">
            <a:spAutoFit/>
          </a:bodyPr>
          <a:lstStyle/>
          <a:p>
            <a:r>
              <a:rPr lang="fr-FR" sz="1000" dirty="0" err="1">
                <a:solidFill>
                  <a:schemeClr val="bg1"/>
                </a:solidFill>
                <a:latin typeface="Calibri" panose="020F0502020204030204" pitchFamily="34" charset="0"/>
                <a:cs typeface="Calibri" panose="020F0502020204030204" pitchFamily="34" charset="0"/>
              </a:rPr>
              <a:t>Courtesy</a:t>
            </a:r>
            <a:br>
              <a:rPr lang="fr-FR" sz="1000" dirty="0">
                <a:solidFill>
                  <a:schemeClr val="bg1"/>
                </a:solidFill>
                <a:latin typeface="Calibri" panose="020F0502020204030204" pitchFamily="34" charset="0"/>
                <a:cs typeface="Calibri" panose="020F0502020204030204" pitchFamily="34" charset="0"/>
              </a:rPr>
            </a:br>
            <a:r>
              <a:rPr lang="fr-FR" sz="1000" dirty="0">
                <a:solidFill>
                  <a:schemeClr val="bg1"/>
                </a:solidFill>
                <a:latin typeface="Calibri" panose="020F0502020204030204" pitchFamily="34" charset="0"/>
                <a:cs typeface="Calibri" panose="020F0502020204030204" pitchFamily="34" charset="0"/>
              </a:rPr>
              <a:t>R. </a:t>
            </a:r>
            <a:r>
              <a:rPr lang="fr-FR" sz="1000" dirty="0" err="1">
                <a:solidFill>
                  <a:schemeClr val="bg1"/>
                </a:solidFill>
                <a:latin typeface="Calibri" panose="020F0502020204030204" pitchFamily="34" charset="0"/>
                <a:cs typeface="Calibri" panose="020F0502020204030204" pitchFamily="34" charset="0"/>
              </a:rPr>
              <a:t>Vautard</a:t>
            </a:r>
            <a:r>
              <a:rPr lang="fr-FR" sz="1000" dirty="0">
                <a:solidFill>
                  <a:schemeClr val="bg1"/>
                </a:solidFill>
                <a:latin typeface="Calibri" panose="020F0502020204030204" pitchFamily="34" charset="0"/>
                <a:cs typeface="Calibri" panose="020F0502020204030204" pitchFamily="34" charset="0"/>
              </a:rPr>
              <a:t>, </a:t>
            </a:r>
            <a:br>
              <a:rPr lang="fr-FR" sz="1000" dirty="0">
                <a:solidFill>
                  <a:schemeClr val="bg1"/>
                </a:solidFill>
                <a:latin typeface="Calibri" panose="020F0502020204030204" pitchFamily="34" charset="0"/>
                <a:cs typeface="Calibri" panose="020F0502020204030204" pitchFamily="34" charset="0"/>
              </a:rPr>
            </a:br>
            <a:r>
              <a:rPr lang="fr-FR" sz="1000" dirty="0">
                <a:solidFill>
                  <a:schemeClr val="bg1"/>
                </a:solidFill>
                <a:latin typeface="Calibri" panose="020F0502020204030204" pitchFamily="34" charset="0"/>
                <a:cs typeface="Calibri" panose="020F0502020204030204" pitchFamily="34" charset="0"/>
              </a:rPr>
              <a:t>Y. Silvy</a:t>
            </a:r>
          </a:p>
        </p:txBody>
      </p:sp>
      <p:sp>
        <p:nvSpPr>
          <p:cNvPr id="14" name="Rectangle 13">
            <a:extLst>
              <a:ext uri="{FF2B5EF4-FFF2-40B4-BE49-F238E27FC236}">
                <a16:creationId xmlns:a16="http://schemas.microsoft.com/office/drawing/2014/main" id="{ED884B5A-84AF-E0E8-FF67-BCD00256FF11}"/>
              </a:ext>
            </a:extLst>
          </p:cNvPr>
          <p:cNvSpPr/>
          <p:nvPr/>
        </p:nvSpPr>
        <p:spPr>
          <a:xfrm>
            <a:off x="7002966" y="1594624"/>
            <a:ext cx="1020561" cy="393147"/>
          </a:xfrm>
          <a:prstGeom prst="rect">
            <a:avLst/>
          </a:prstGeom>
          <a:solidFill>
            <a:schemeClr val="lt2"/>
          </a:solidFill>
          <a:ln>
            <a:solidFill>
              <a:srgbClr val="FBFB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9512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pic>
        <p:nvPicPr>
          <p:cNvPr id="4" name="Image 3">
            <a:extLst>
              <a:ext uri="{FF2B5EF4-FFF2-40B4-BE49-F238E27FC236}">
                <a16:creationId xmlns:a16="http://schemas.microsoft.com/office/drawing/2014/main" id="{DCEB48E1-F860-14F0-9AFE-4FE929DC3C6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69664" y="2319457"/>
            <a:ext cx="6179949" cy="2167994"/>
          </a:xfrm>
          <a:prstGeom prst="rect">
            <a:avLst/>
          </a:prstGeom>
        </p:spPr>
      </p:pic>
      <p:pic>
        <p:nvPicPr>
          <p:cNvPr id="2" name="Image 1">
            <a:extLst>
              <a:ext uri="{FF2B5EF4-FFF2-40B4-BE49-F238E27FC236}">
                <a16:creationId xmlns:a16="http://schemas.microsoft.com/office/drawing/2014/main" id="{922DC291-E53B-8B2D-885D-610FA4A7277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1"/>
            <a:ext cx="1119933" cy="5157750"/>
          </a:xfrm>
          <a:prstGeom prst="rect">
            <a:avLst/>
          </a:prstGeom>
        </p:spPr>
      </p:pic>
      <p:sp>
        <p:nvSpPr>
          <p:cNvPr id="7" name="ZoneTexte 6">
            <a:extLst>
              <a:ext uri="{FF2B5EF4-FFF2-40B4-BE49-F238E27FC236}">
                <a16:creationId xmlns:a16="http://schemas.microsoft.com/office/drawing/2014/main" id="{11739AA2-B87C-2903-F537-C3DA9A910768}"/>
              </a:ext>
            </a:extLst>
          </p:cNvPr>
          <p:cNvSpPr txBox="1"/>
          <p:nvPr/>
        </p:nvSpPr>
        <p:spPr>
          <a:xfrm>
            <a:off x="1464398" y="763814"/>
            <a:ext cx="7390479" cy="954107"/>
          </a:xfrm>
          <a:prstGeom prst="rect">
            <a:avLst/>
          </a:prstGeom>
          <a:noFill/>
        </p:spPr>
        <p:txBody>
          <a:bodyPr wrap="square">
            <a:spAutoFit/>
          </a:bodyPr>
          <a:lstStyle/>
          <a:p>
            <a:r>
              <a:rPr lang="en-GB" sz="1400" b="1" i="0" dirty="0">
                <a:solidFill>
                  <a:schemeClr val="tx2"/>
                </a:solidFill>
                <a:effectLst/>
                <a:latin typeface="Calibri" panose="020F0502020204030204" pitchFamily="34" charset="0"/>
                <a:cs typeface="Calibri" panose="020F0502020204030204" pitchFamily="34" charset="0"/>
              </a:rPr>
              <a:t>+ </a:t>
            </a:r>
            <a:r>
              <a:rPr lang="en-GB" sz="1400" b="1" dirty="0">
                <a:solidFill>
                  <a:schemeClr val="tx2"/>
                </a:solidFill>
                <a:latin typeface="Calibri" panose="020F0502020204030204" pitchFamily="34" charset="0"/>
                <a:cs typeface="Calibri" panose="020F0502020204030204" pitchFamily="34" charset="0"/>
              </a:rPr>
              <a:t>T</a:t>
            </a:r>
            <a:r>
              <a:rPr lang="en-GB" sz="1400" b="1" i="0" dirty="0">
                <a:solidFill>
                  <a:schemeClr val="tx2"/>
                </a:solidFill>
                <a:effectLst/>
                <a:latin typeface="Calibri" panose="020F0502020204030204" pitchFamily="34" charset="0"/>
                <a:cs typeface="Calibri" panose="020F0502020204030204" pitchFamily="34" charset="0"/>
              </a:rPr>
              <a:t>echnical challenges: </a:t>
            </a:r>
            <a:r>
              <a:rPr lang="en-GB" sz="1400" i="0" dirty="0">
                <a:solidFill>
                  <a:schemeClr val="tx2"/>
                </a:solidFill>
                <a:effectLst/>
                <a:latin typeface="Calibri" panose="020F0502020204030204" pitchFamily="34" charset="0"/>
                <a:cs typeface="Calibri" panose="020F0502020204030204" pitchFamily="34" charset="0"/>
              </a:rPr>
              <a:t>more and more papers, emergence of paper mills, AI, increasing number of comments but still limited team of authors</a:t>
            </a:r>
            <a:endParaRPr lang="en-GB" sz="1400" dirty="0">
              <a:solidFill>
                <a:schemeClr val="tx2"/>
              </a:solidFill>
              <a:latin typeface="Calibri" panose="020F0502020204030204" pitchFamily="34" charset="0"/>
              <a:cs typeface="Calibri" panose="020F0502020204030204" pitchFamily="34" charset="0"/>
            </a:endParaRPr>
          </a:p>
          <a:p>
            <a:endParaRPr lang="en-GB" sz="1400" b="1" i="0" dirty="0">
              <a:solidFill>
                <a:schemeClr val="tx2"/>
              </a:solidFill>
              <a:effectLst/>
              <a:latin typeface="Calibri" panose="020F0502020204030204" pitchFamily="34" charset="0"/>
              <a:cs typeface="Calibri" panose="020F0502020204030204" pitchFamily="34" charset="0"/>
            </a:endParaRPr>
          </a:p>
          <a:p>
            <a:r>
              <a:rPr lang="en-GB" sz="1400" b="1" dirty="0">
                <a:solidFill>
                  <a:schemeClr val="tx2"/>
                </a:solidFill>
                <a:latin typeface="Calibri" panose="020F0502020204030204" pitchFamily="34" charset="0"/>
                <a:cs typeface="Calibri" panose="020F0502020204030204" pitchFamily="34" charset="0"/>
              </a:rPr>
              <a:t>+ C</a:t>
            </a:r>
            <a:r>
              <a:rPr lang="en-GB" sz="1400" b="1" i="0" dirty="0">
                <a:solidFill>
                  <a:schemeClr val="tx2"/>
                </a:solidFill>
                <a:effectLst/>
                <a:latin typeface="Calibri" panose="020F0502020204030204" pitchFamily="34" charset="0"/>
                <a:cs typeface="Calibri" panose="020F0502020204030204" pitchFamily="34" charset="0"/>
              </a:rPr>
              <a:t>ontextual: </a:t>
            </a:r>
            <a:r>
              <a:rPr lang="en-GB" sz="1400" i="0" dirty="0">
                <a:solidFill>
                  <a:schemeClr val="tx2"/>
                </a:solidFill>
                <a:effectLst/>
                <a:latin typeface="Calibri" panose="020F0502020204030204" pitchFamily="34" charset="0"/>
                <a:cs typeface="Calibri" panose="020F0502020204030204" pitchFamily="34" charset="0"/>
              </a:rPr>
              <a:t>geopolitical </a:t>
            </a:r>
            <a:r>
              <a:rPr lang="en-GB" sz="1400" dirty="0">
                <a:solidFill>
                  <a:schemeClr val="tx2"/>
                </a:solidFill>
                <a:latin typeface="Calibri" panose="020F0502020204030204" pitchFamily="34" charset="0"/>
                <a:cs typeface="Calibri" panose="020F0502020204030204" pitchFamily="34" charset="0"/>
              </a:rPr>
              <a:t>tension</a:t>
            </a:r>
            <a:r>
              <a:rPr lang="en-GB" sz="1400" i="0" dirty="0">
                <a:solidFill>
                  <a:schemeClr val="tx2"/>
                </a:solidFill>
                <a:effectLst/>
                <a:latin typeface="Calibri" panose="020F0502020204030204" pitchFamily="34" charset="0"/>
                <a:cs typeface="Calibri" panose="020F0502020204030204" pitchFamily="34" charset="0"/>
              </a:rPr>
              <a:t>/polarization, disinformation, </a:t>
            </a:r>
            <a:r>
              <a:rPr lang="en-GB" sz="1400" i="0" dirty="0" err="1">
                <a:solidFill>
                  <a:schemeClr val="tx2"/>
                </a:solidFill>
                <a:effectLst/>
                <a:latin typeface="Calibri" panose="020F0502020204030204" pitchFamily="34" charset="0"/>
                <a:cs typeface="Calibri" panose="020F0502020204030204" pitchFamily="34" charset="0"/>
              </a:rPr>
              <a:t>instrumentalisation</a:t>
            </a:r>
            <a:r>
              <a:rPr lang="en-GB" sz="1400" i="0" dirty="0">
                <a:solidFill>
                  <a:schemeClr val="tx2"/>
                </a:solidFill>
                <a:effectLst/>
                <a:latin typeface="Calibri" panose="020F0502020204030204" pitchFamily="34" charset="0"/>
                <a:cs typeface="Calibri" panose="020F0502020204030204" pitchFamily="34" charset="0"/>
              </a:rPr>
              <a:t> of science</a:t>
            </a:r>
            <a:endParaRPr lang="en-GB" sz="1400" dirty="0">
              <a:solidFill>
                <a:schemeClr val="tx2"/>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3DD0BFA7-7405-DBAF-45A5-C5210F9B4819}"/>
              </a:ext>
            </a:extLst>
          </p:cNvPr>
          <p:cNvSpPr txBox="1"/>
          <p:nvPr/>
        </p:nvSpPr>
        <p:spPr>
          <a:xfrm>
            <a:off x="1213487" y="2080"/>
            <a:ext cx="3347840" cy="369332"/>
          </a:xfrm>
          <a:prstGeom prst="rect">
            <a:avLst/>
          </a:prstGeom>
          <a:noFill/>
        </p:spPr>
        <p:txBody>
          <a:bodyPr wrap="none" rtlCol="0">
            <a:spAutoFit/>
          </a:bodyPr>
          <a:lstStyle/>
          <a:p>
            <a:r>
              <a:rPr lang="fr-FR" b="1" dirty="0"/>
              <a:t>A few challenges for the AR7</a:t>
            </a:r>
          </a:p>
        </p:txBody>
      </p:sp>
    </p:spTree>
    <p:extLst>
      <p:ext uri="{BB962C8B-B14F-4D97-AF65-F5344CB8AC3E}">
        <p14:creationId xmlns:p14="http://schemas.microsoft.com/office/powerpoint/2010/main" val="2726071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7AD2E6-2635-0042-89AD-676C7CAF5E14}"/>
              </a:ext>
            </a:extLst>
          </p:cNvPr>
          <p:cNvSpPr>
            <a:spLocks noGrp="1"/>
          </p:cNvSpPr>
          <p:nvPr>
            <p:ph type="title"/>
          </p:nvPr>
        </p:nvSpPr>
        <p:spPr>
          <a:xfrm>
            <a:off x="390570" y="4232895"/>
            <a:ext cx="8557649" cy="600075"/>
          </a:xfrm>
        </p:spPr>
        <p:txBody>
          <a:bodyPr>
            <a:noAutofit/>
          </a:bodyPr>
          <a:lstStyle/>
          <a:p>
            <a:r>
              <a:rPr lang="fr-FR" sz="1200" dirty="0" err="1"/>
              <a:t>Traduced</a:t>
            </a:r>
            <a:r>
              <a:rPr lang="fr-FR" sz="1200" dirty="0"/>
              <a:t> </a:t>
            </a:r>
            <a:r>
              <a:rPr lang="fr-FR" sz="1200" dirty="0" err="1"/>
              <a:t>from</a:t>
            </a:r>
            <a:r>
              <a:rPr lang="fr-FR" sz="1200" dirty="0"/>
              <a:t> DE PRYCK </a:t>
            </a:r>
            <a:r>
              <a:rPr lang="fr-FR" sz="1200" dirty="0" err="1"/>
              <a:t>Kari</a:t>
            </a:r>
            <a:r>
              <a:rPr lang="fr-FR" sz="1200" dirty="0"/>
              <a:t>, « Négocier la science du climat. Le rôle des États membres dans le Groupe d’experts intergouvernemental sur l’évolution du climat », Critique internationale, 2022/2 (N° 95), p. 132-153. DOI : 10.3917/crii.095.0134. </a:t>
            </a:r>
          </a:p>
        </p:txBody>
      </p:sp>
      <p:sp>
        <p:nvSpPr>
          <p:cNvPr id="3" name="Espace réservé du texte 2">
            <a:extLst>
              <a:ext uri="{FF2B5EF4-FFF2-40B4-BE49-F238E27FC236}">
                <a16:creationId xmlns:a16="http://schemas.microsoft.com/office/drawing/2014/main" id="{2E3E9813-4F95-5044-A3D7-BA74CCC2CF97}"/>
              </a:ext>
            </a:extLst>
          </p:cNvPr>
          <p:cNvSpPr>
            <a:spLocks noGrp="1"/>
          </p:cNvSpPr>
          <p:nvPr>
            <p:ph type="body" sz="quarter" idx="10"/>
          </p:nvPr>
        </p:nvSpPr>
        <p:spPr>
          <a:xfrm>
            <a:off x="457201" y="194723"/>
            <a:ext cx="8424389" cy="3456000"/>
          </a:xfrm>
        </p:spPr>
        <p:txBody>
          <a:bodyPr>
            <a:noAutofit/>
          </a:bodyPr>
          <a:lstStyle/>
          <a:p>
            <a:endParaRPr lang="fr-FR" sz="1200" dirty="0"/>
          </a:p>
          <a:p>
            <a:pPr marL="0" indent="0">
              <a:buNone/>
            </a:pPr>
            <a:r>
              <a:rPr lang="fr-FR" sz="1200" dirty="0"/>
              <a:t>The IPCC </a:t>
            </a:r>
            <a:r>
              <a:rPr lang="fr-FR" sz="1200" dirty="0" err="1"/>
              <a:t>represents</a:t>
            </a:r>
            <a:r>
              <a:rPr lang="fr-FR" sz="1200" dirty="0"/>
              <a:t> a unique case of “</a:t>
            </a:r>
            <a:r>
              <a:rPr lang="fr-FR" sz="1200" b="1" dirty="0" err="1"/>
              <a:t>multilateral</a:t>
            </a:r>
            <a:r>
              <a:rPr lang="fr-FR" sz="1200" b="1" dirty="0"/>
              <a:t> science </a:t>
            </a:r>
            <a:r>
              <a:rPr lang="fr-FR" sz="1200" b="1" dirty="0" err="1"/>
              <a:t>diplomacy</a:t>
            </a:r>
            <a:r>
              <a:rPr lang="fr-FR" sz="1200" dirty="0"/>
              <a:t>”</a:t>
            </a:r>
          </a:p>
          <a:p>
            <a:endParaRPr lang="fr-FR" sz="1200" dirty="0"/>
          </a:p>
          <a:p>
            <a:r>
              <a:rPr lang="fr-FR" sz="1200" dirty="0"/>
              <a:t>[About the </a:t>
            </a:r>
            <a:r>
              <a:rPr lang="fr-FR" sz="1200" dirty="0" err="1"/>
              <a:t>summary</a:t>
            </a:r>
            <a:r>
              <a:rPr lang="fr-FR" sz="1200" dirty="0"/>
              <a:t> for </a:t>
            </a:r>
            <a:r>
              <a:rPr lang="fr-FR" sz="1200" dirty="0" err="1"/>
              <a:t>policy</a:t>
            </a:r>
            <a:r>
              <a:rPr lang="fr-FR" sz="1200" dirty="0"/>
              <a:t> </a:t>
            </a:r>
            <a:r>
              <a:rPr lang="fr-FR" sz="1200" dirty="0" err="1"/>
              <a:t>makers</a:t>
            </a:r>
            <a:r>
              <a:rPr lang="fr-FR" sz="1200" dirty="0"/>
              <a:t>]</a:t>
            </a:r>
          </a:p>
          <a:p>
            <a:endParaRPr lang="fr-FR" sz="1200" b="1" dirty="0"/>
          </a:p>
          <a:p>
            <a:r>
              <a:rPr lang="fr-FR" sz="1200" b="1" dirty="0"/>
              <a:t>The </a:t>
            </a:r>
            <a:r>
              <a:rPr lang="fr-FR" sz="1200" b="1" dirty="0" err="1"/>
              <a:t>declared</a:t>
            </a:r>
            <a:r>
              <a:rPr lang="fr-FR" sz="1200" b="1" dirty="0"/>
              <a:t> consensus </a:t>
            </a:r>
            <a:r>
              <a:rPr lang="fr-FR" sz="1200" b="1" dirty="0" err="1"/>
              <a:t>does</a:t>
            </a:r>
            <a:r>
              <a:rPr lang="fr-FR" sz="1200" b="1" dirty="0"/>
              <a:t> not </a:t>
            </a:r>
            <a:r>
              <a:rPr lang="fr-FR" sz="1200" b="1" dirty="0" err="1"/>
              <a:t>reflect</a:t>
            </a:r>
            <a:r>
              <a:rPr lang="fr-FR" sz="1200" b="1" dirty="0"/>
              <a:t> a convergence </a:t>
            </a:r>
            <a:r>
              <a:rPr lang="fr-FR" sz="1200" b="1" dirty="0" err="1"/>
              <a:t>towards</a:t>
            </a:r>
            <a:r>
              <a:rPr lang="fr-FR" sz="1200" b="1" dirty="0"/>
              <a:t> a single position of </a:t>
            </a:r>
            <a:r>
              <a:rPr lang="fr-FR" sz="1200" b="1" dirty="0" err="1"/>
              <a:t>truth</a:t>
            </a:r>
            <a:r>
              <a:rPr lang="fr-FR" sz="1200" b="1" dirty="0"/>
              <a:t> or point of </a:t>
            </a:r>
            <a:r>
              <a:rPr lang="fr-FR" sz="1200" b="1" dirty="0" err="1"/>
              <a:t>view</a:t>
            </a:r>
            <a:r>
              <a:rPr lang="fr-FR" sz="1200" b="1" dirty="0"/>
              <a:t>, but a compromise </a:t>
            </a:r>
            <a:r>
              <a:rPr lang="fr-FR" sz="1200" b="1" dirty="0" err="1"/>
              <a:t>between</a:t>
            </a:r>
            <a:r>
              <a:rPr lang="fr-FR" sz="1200" b="1" dirty="0"/>
              <a:t> multiple, and in </a:t>
            </a:r>
            <a:r>
              <a:rPr lang="fr-FR" sz="1200" b="1" dirty="0" err="1"/>
              <a:t>some</a:t>
            </a:r>
            <a:r>
              <a:rPr lang="fr-FR" sz="1200" b="1" dirty="0"/>
              <a:t> cases, </a:t>
            </a:r>
            <a:r>
              <a:rPr lang="fr-FR" sz="1200" b="1" dirty="0" err="1"/>
              <a:t>conflicting</a:t>
            </a:r>
            <a:r>
              <a:rPr lang="fr-FR" sz="1200" b="1" dirty="0"/>
              <a:t> perspectives, </a:t>
            </a:r>
            <a:r>
              <a:rPr lang="fr-FR" sz="1200" b="1" dirty="0" err="1"/>
              <a:t>achieved</a:t>
            </a:r>
            <a:r>
              <a:rPr lang="fr-FR" sz="1200" b="1" dirty="0"/>
              <a:t> </a:t>
            </a:r>
            <a:r>
              <a:rPr lang="fr-FR" sz="1200" b="1" dirty="0" err="1"/>
              <a:t>through</a:t>
            </a:r>
            <a:r>
              <a:rPr lang="fr-FR" sz="1200" b="1" dirty="0"/>
              <a:t> techniques of argumentation, persuasion and, in </a:t>
            </a:r>
            <a:r>
              <a:rPr lang="fr-FR" sz="1200" b="1" dirty="0" err="1"/>
              <a:t>some</a:t>
            </a:r>
            <a:r>
              <a:rPr lang="fr-FR" sz="1200" b="1" dirty="0"/>
              <a:t> cases of </a:t>
            </a:r>
            <a:r>
              <a:rPr lang="fr-FR" sz="1200" b="1" dirty="0" err="1"/>
              <a:t>haggling</a:t>
            </a:r>
            <a:r>
              <a:rPr lang="fr-FR" sz="1200" b="1" dirty="0"/>
              <a:t> </a:t>
            </a:r>
            <a:r>
              <a:rPr lang="fr-FR" sz="1200" b="1" dirty="0" err="1"/>
              <a:t>between</a:t>
            </a:r>
            <a:r>
              <a:rPr lang="fr-FR" sz="1200" b="1" dirty="0"/>
              <a:t> </a:t>
            </a:r>
            <a:r>
              <a:rPr lang="fr-FR" sz="1200" b="1" dirty="0" err="1"/>
              <a:t>Member</a:t>
            </a:r>
            <a:r>
              <a:rPr lang="fr-FR" sz="1200" b="1" dirty="0"/>
              <a:t> States (and the </a:t>
            </a:r>
            <a:r>
              <a:rPr lang="fr-FR" sz="1200" b="1" dirty="0" err="1"/>
              <a:t>authors</a:t>
            </a:r>
            <a:r>
              <a:rPr lang="fr-FR" sz="1200" b="1" dirty="0"/>
              <a:t> </a:t>
            </a:r>
            <a:r>
              <a:rPr lang="fr-FR" sz="1200" b="1" dirty="0" err="1"/>
              <a:t>who</a:t>
            </a:r>
            <a:r>
              <a:rPr lang="fr-FR" sz="1200" b="1" dirty="0"/>
              <a:t> must </a:t>
            </a:r>
            <a:r>
              <a:rPr lang="fr-FR" sz="1200" b="1" dirty="0" err="1"/>
              <a:t>validate</a:t>
            </a:r>
            <a:r>
              <a:rPr lang="fr-FR" sz="1200" b="1" dirty="0"/>
              <a:t> </a:t>
            </a:r>
            <a:r>
              <a:rPr lang="fr-FR" sz="1200" b="1" dirty="0" err="1"/>
              <a:t>their</a:t>
            </a:r>
            <a:r>
              <a:rPr lang="fr-FR" sz="1200" b="1" dirty="0"/>
              <a:t> </a:t>
            </a:r>
            <a:r>
              <a:rPr lang="fr-FR" sz="1200" b="1" dirty="0" err="1"/>
              <a:t>scientific</a:t>
            </a:r>
            <a:r>
              <a:rPr lang="fr-FR" sz="1200" b="1" dirty="0"/>
              <a:t> content).</a:t>
            </a:r>
          </a:p>
          <a:p>
            <a:endParaRPr lang="fr-FR" sz="1200" dirty="0"/>
          </a:p>
          <a:p>
            <a:r>
              <a:rPr lang="fr-FR" sz="1200" dirty="0" err="1"/>
              <a:t>While</a:t>
            </a:r>
            <a:r>
              <a:rPr lang="fr-FR" sz="1200" dirty="0"/>
              <a:t> the IPCC has </a:t>
            </a:r>
            <a:r>
              <a:rPr lang="fr-FR" sz="1200" dirty="0" err="1"/>
              <a:t>undeniably</a:t>
            </a:r>
            <a:r>
              <a:rPr lang="fr-FR" sz="1200" dirty="0"/>
              <a:t> </a:t>
            </a:r>
            <a:r>
              <a:rPr lang="fr-FR" sz="1200" dirty="0" err="1"/>
              <a:t>contributed</a:t>
            </a:r>
            <a:r>
              <a:rPr lang="fr-FR" sz="1200" dirty="0"/>
              <a:t> to </a:t>
            </a:r>
            <a:r>
              <a:rPr lang="fr-FR" sz="1200" dirty="0" err="1"/>
              <a:t>keeping</a:t>
            </a:r>
            <a:r>
              <a:rPr lang="fr-FR" sz="1200" dirty="0"/>
              <a:t> the issue of global </a:t>
            </a:r>
            <a:r>
              <a:rPr lang="fr-FR" sz="1200" dirty="0" err="1"/>
              <a:t>warming</a:t>
            </a:r>
            <a:r>
              <a:rPr lang="fr-FR" sz="1200" dirty="0"/>
              <a:t> on the agenda, </a:t>
            </a:r>
            <a:r>
              <a:rPr lang="fr-FR" sz="1200" dirty="0" err="1"/>
              <a:t>partly</a:t>
            </a:r>
            <a:r>
              <a:rPr lang="fr-FR" sz="1200" dirty="0"/>
              <a:t> </a:t>
            </a:r>
            <a:r>
              <a:rPr lang="fr-FR" sz="1200" dirty="0" err="1"/>
              <a:t>thanks</a:t>
            </a:r>
            <a:r>
              <a:rPr lang="fr-FR" sz="1200" dirty="0"/>
              <a:t> to the </a:t>
            </a:r>
            <a:r>
              <a:rPr lang="fr-FR" sz="1200" dirty="0" err="1"/>
              <a:t>political</a:t>
            </a:r>
            <a:r>
              <a:rPr lang="fr-FR" sz="1200" dirty="0"/>
              <a:t> </a:t>
            </a:r>
            <a:r>
              <a:rPr lang="fr-FR" sz="1200" dirty="0" err="1"/>
              <a:t>legitimacy</a:t>
            </a:r>
            <a:r>
              <a:rPr lang="fr-FR" sz="1200" dirty="0"/>
              <a:t> </a:t>
            </a:r>
            <a:r>
              <a:rPr lang="fr-FR" sz="1200" dirty="0" err="1"/>
              <a:t>that</a:t>
            </a:r>
            <a:r>
              <a:rPr lang="fr-FR" sz="1200" dirty="0"/>
              <a:t> the participation of the </a:t>
            </a:r>
            <a:r>
              <a:rPr lang="fr-FR" sz="1200" dirty="0" err="1"/>
              <a:t>Member</a:t>
            </a:r>
            <a:r>
              <a:rPr lang="fr-FR" sz="1200" dirty="0"/>
              <a:t> States </a:t>
            </a:r>
            <a:r>
              <a:rPr lang="fr-FR" sz="1200" dirty="0" err="1"/>
              <a:t>confers</a:t>
            </a:r>
            <a:r>
              <a:rPr lang="fr-FR" sz="1200" dirty="0"/>
              <a:t> on </a:t>
            </a:r>
            <a:r>
              <a:rPr lang="fr-FR" sz="1200" dirty="0" err="1"/>
              <a:t>it</a:t>
            </a:r>
            <a:r>
              <a:rPr lang="fr-FR" sz="1200" dirty="0"/>
              <a:t>, the </a:t>
            </a:r>
            <a:r>
              <a:rPr lang="fr-FR" sz="1200" dirty="0" err="1"/>
              <a:t>depoliticized</a:t>
            </a:r>
            <a:r>
              <a:rPr lang="fr-FR" sz="1200" dirty="0"/>
              <a:t> and </a:t>
            </a:r>
            <a:r>
              <a:rPr lang="fr-FR" sz="1200" dirty="0" err="1"/>
              <a:t>nuanced</a:t>
            </a:r>
            <a:r>
              <a:rPr lang="fr-FR" sz="1200" dirty="0"/>
              <a:t> nature of </a:t>
            </a:r>
            <a:r>
              <a:rPr lang="fr-FR" sz="1200" dirty="0" err="1"/>
              <a:t>its</a:t>
            </a:r>
            <a:r>
              <a:rPr lang="fr-FR" sz="1200" dirty="0"/>
              <a:t> </a:t>
            </a:r>
            <a:r>
              <a:rPr lang="fr-FR" sz="1200" dirty="0" err="1"/>
              <a:t>summaries</a:t>
            </a:r>
            <a:r>
              <a:rPr lang="fr-FR" sz="1200" dirty="0"/>
              <a:t> </a:t>
            </a:r>
            <a:r>
              <a:rPr lang="fr-FR" sz="1200" dirty="0" err="1"/>
              <a:t>risks</a:t>
            </a:r>
            <a:r>
              <a:rPr lang="fr-FR" sz="1200" dirty="0"/>
              <a:t>, </a:t>
            </a:r>
            <a:r>
              <a:rPr lang="fr-FR" sz="1200" dirty="0" err="1"/>
              <a:t>paradoxically</a:t>
            </a:r>
            <a:r>
              <a:rPr lang="fr-FR" sz="1200" dirty="0"/>
              <a:t>, </a:t>
            </a:r>
            <a:r>
              <a:rPr lang="fr-FR" sz="1200" dirty="0" err="1"/>
              <a:t>less</a:t>
            </a:r>
            <a:r>
              <a:rPr lang="fr-FR" sz="1200" dirty="0"/>
              <a:t> and </a:t>
            </a:r>
            <a:r>
              <a:rPr lang="fr-FR" sz="1200" dirty="0" err="1"/>
              <a:t>less</a:t>
            </a:r>
            <a:r>
              <a:rPr lang="fr-FR" sz="1200" dirty="0"/>
              <a:t> </a:t>
            </a:r>
            <a:r>
              <a:rPr lang="fr-FR" sz="1200" dirty="0" err="1"/>
              <a:t>impactful</a:t>
            </a:r>
            <a:r>
              <a:rPr lang="fr-FR" sz="1200" dirty="0"/>
              <a:t> and </a:t>
            </a:r>
            <a:r>
              <a:rPr lang="fr-FR" sz="1200" dirty="0" err="1"/>
              <a:t>increasingly</a:t>
            </a:r>
            <a:r>
              <a:rPr lang="fr-FR" sz="1200" dirty="0"/>
              <a:t> </a:t>
            </a:r>
            <a:r>
              <a:rPr lang="fr-FR" sz="1200" dirty="0" err="1"/>
              <a:t>unsuited</a:t>
            </a:r>
            <a:r>
              <a:rPr lang="fr-FR" sz="1200" dirty="0"/>
              <a:t> to the </a:t>
            </a:r>
            <a:r>
              <a:rPr lang="fr-FR" sz="1200" dirty="0" err="1"/>
              <a:t>growing</a:t>
            </a:r>
            <a:r>
              <a:rPr lang="fr-FR" sz="1200" dirty="0"/>
              <a:t> </a:t>
            </a:r>
            <a:r>
              <a:rPr lang="fr-FR" sz="1200" dirty="0" err="1"/>
              <a:t>demand</a:t>
            </a:r>
            <a:r>
              <a:rPr lang="fr-FR" sz="1200" dirty="0"/>
              <a:t> for a </a:t>
            </a:r>
            <a:r>
              <a:rPr lang="fr-FR" sz="1200" dirty="0" err="1"/>
              <a:t>socio-economic</a:t>
            </a:r>
            <a:r>
              <a:rPr lang="fr-FR" sz="1200" dirty="0"/>
              <a:t> and </a:t>
            </a:r>
            <a:r>
              <a:rPr lang="fr-FR" sz="1200" dirty="0" err="1"/>
              <a:t>political</a:t>
            </a:r>
            <a:r>
              <a:rPr lang="fr-FR" sz="1200" dirty="0"/>
              <a:t> </a:t>
            </a:r>
            <a:r>
              <a:rPr lang="fr-FR" sz="1200" dirty="0" err="1"/>
              <a:t>assessment</a:t>
            </a:r>
            <a:r>
              <a:rPr lang="fr-FR" sz="1200" dirty="0"/>
              <a:t> of the </a:t>
            </a:r>
            <a:r>
              <a:rPr lang="fr-FR" sz="1200" dirty="0" err="1"/>
              <a:t>climate</a:t>
            </a:r>
            <a:r>
              <a:rPr lang="fr-FR" sz="1200" dirty="0"/>
              <a:t> </a:t>
            </a:r>
            <a:r>
              <a:rPr lang="fr-FR" sz="1200" dirty="0" err="1"/>
              <a:t>problem</a:t>
            </a:r>
            <a:r>
              <a:rPr lang="fr-FR" sz="1200" dirty="0"/>
              <a:t>. </a:t>
            </a:r>
          </a:p>
        </p:txBody>
      </p:sp>
      <p:sp>
        <p:nvSpPr>
          <p:cNvPr id="5" name="ZoneTexte 4">
            <a:extLst>
              <a:ext uri="{FF2B5EF4-FFF2-40B4-BE49-F238E27FC236}">
                <a16:creationId xmlns:a16="http://schemas.microsoft.com/office/drawing/2014/main" id="{50993E18-06A6-394E-8497-D2C2D390A196}"/>
              </a:ext>
            </a:extLst>
          </p:cNvPr>
          <p:cNvSpPr txBox="1"/>
          <p:nvPr/>
        </p:nvSpPr>
        <p:spPr>
          <a:xfrm>
            <a:off x="-64574" y="5143500"/>
            <a:ext cx="9851512" cy="2031325"/>
          </a:xfrm>
          <a:prstGeom prst="rect">
            <a:avLst/>
          </a:prstGeom>
          <a:noFill/>
        </p:spPr>
        <p:txBody>
          <a:bodyPr wrap="square">
            <a:spAutoFit/>
          </a:bodyPr>
          <a:lstStyle/>
          <a:p>
            <a:r>
              <a:rPr lang="fr-FR" dirty="0"/>
              <a:t>D’autres institutions ont toutefois pris le relais pour analyser de manière plus critique l’action climatique, et associent acteurs scientifiques, </a:t>
            </a:r>
            <a:r>
              <a:rPr lang="fr-FR" dirty="0" err="1"/>
              <a:t>think</a:t>
            </a:r>
            <a:r>
              <a:rPr lang="fr-FR" dirty="0"/>
              <a:t> tanks et ONG. Le rapport Emission Gap produit par le Programme des Nations unies pour l’environnement permet par exemple de mettre en perspective les objectifs de réduction des émissions de GES définis par la communauté internationale et les actions des États pour y parvenir. Ce document et d’autres du même type analysent, bien plus clairement que les rapports du GIEC, le manque d’ambition des États dans la lutte contre le changement climatique.</a:t>
            </a:r>
          </a:p>
        </p:txBody>
      </p:sp>
    </p:spTree>
    <p:extLst>
      <p:ext uri="{BB962C8B-B14F-4D97-AF65-F5344CB8AC3E}">
        <p14:creationId xmlns:p14="http://schemas.microsoft.com/office/powerpoint/2010/main" val="3970592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8;gf849b6a445_3_17">
            <a:extLst>
              <a:ext uri="{FF2B5EF4-FFF2-40B4-BE49-F238E27FC236}">
                <a16:creationId xmlns:a16="http://schemas.microsoft.com/office/drawing/2014/main" id="{9831891D-8CDA-F043-B9B6-632E30600BF3}"/>
              </a:ext>
            </a:extLst>
          </p:cNvPr>
          <p:cNvPicPr preferRelativeResize="0"/>
          <p:nvPr/>
        </p:nvPicPr>
        <p:blipFill rotWithShape="1">
          <a:blip r:embed="rId3">
            <a:alphaModFix/>
          </a:blip>
          <a:srcRect/>
          <a:stretch/>
        </p:blipFill>
        <p:spPr>
          <a:xfrm>
            <a:off x="1134652" y="684903"/>
            <a:ext cx="1069979" cy="1383596"/>
          </a:xfrm>
          <a:prstGeom prst="rect">
            <a:avLst/>
          </a:prstGeom>
          <a:noFill/>
          <a:ln>
            <a:noFill/>
          </a:ln>
        </p:spPr>
      </p:pic>
      <p:pic>
        <p:nvPicPr>
          <p:cNvPr id="5" name="Google Shape;259;gf849b6a445_3_17">
            <a:extLst>
              <a:ext uri="{FF2B5EF4-FFF2-40B4-BE49-F238E27FC236}">
                <a16:creationId xmlns:a16="http://schemas.microsoft.com/office/drawing/2014/main" id="{FBCEE488-5824-DD41-ABED-8A9FE45B973E}"/>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268777" y="677716"/>
            <a:ext cx="1069143" cy="1383596"/>
          </a:xfrm>
          <a:prstGeom prst="rect">
            <a:avLst/>
          </a:prstGeom>
          <a:noFill/>
          <a:ln>
            <a:noFill/>
          </a:ln>
        </p:spPr>
      </p:pic>
      <p:pic>
        <p:nvPicPr>
          <p:cNvPr id="6" name="Google Shape;260;gf849b6a445_3_17">
            <a:extLst>
              <a:ext uri="{FF2B5EF4-FFF2-40B4-BE49-F238E27FC236}">
                <a16:creationId xmlns:a16="http://schemas.microsoft.com/office/drawing/2014/main" id="{CE3A2A27-76DE-B749-9252-B28C1230F3E8}"/>
              </a:ext>
            </a:extLst>
          </p:cNvPr>
          <p:cNvPicPr preferRelativeResize="0"/>
          <p:nvPr/>
        </p:nvPicPr>
        <p:blipFill rotWithShape="1">
          <a:blip r:embed="rId5">
            <a:alphaModFix/>
          </a:blip>
          <a:srcRect/>
          <a:stretch/>
        </p:blipFill>
        <p:spPr>
          <a:xfrm>
            <a:off x="3402903" y="677716"/>
            <a:ext cx="1066928" cy="1383596"/>
          </a:xfrm>
          <a:prstGeom prst="rect">
            <a:avLst/>
          </a:prstGeom>
          <a:noFill/>
          <a:ln>
            <a:noFill/>
          </a:ln>
        </p:spPr>
      </p:pic>
      <p:pic>
        <p:nvPicPr>
          <p:cNvPr id="7" name="Google Shape;262;gf849b6a445_3_17">
            <a:extLst>
              <a:ext uri="{FF2B5EF4-FFF2-40B4-BE49-F238E27FC236}">
                <a16:creationId xmlns:a16="http://schemas.microsoft.com/office/drawing/2014/main" id="{7F0C5325-297F-3642-B1DA-421828AEFD8C}"/>
              </a:ext>
            </a:extLst>
          </p:cNvPr>
          <p:cNvPicPr preferRelativeResize="0"/>
          <p:nvPr/>
        </p:nvPicPr>
        <p:blipFill rotWithShape="1">
          <a:blip r:embed="rId6">
            <a:alphaModFix/>
          </a:blip>
          <a:srcRect/>
          <a:stretch/>
        </p:blipFill>
        <p:spPr>
          <a:xfrm>
            <a:off x="4715757" y="698279"/>
            <a:ext cx="1063801" cy="1383593"/>
          </a:xfrm>
          <a:prstGeom prst="rect">
            <a:avLst/>
          </a:prstGeom>
          <a:noFill/>
          <a:ln>
            <a:noFill/>
          </a:ln>
        </p:spPr>
      </p:pic>
      <p:pic>
        <p:nvPicPr>
          <p:cNvPr id="8" name="Image 7">
            <a:extLst>
              <a:ext uri="{FF2B5EF4-FFF2-40B4-BE49-F238E27FC236}">
                <a16:creationId xmlns:a16="http://schemas.microsoft.com/office/drawing/2014/main" id="{43851E4F-7A2B-4D47-83BB-A18B7E104031}"/>
              </a:ext>
            </a:extLst>
          </p:cNvPr>
          <p:cNvPicPr>
            <a:picLocks noChangeAspect="1"/>
          </p:cNvPicPr>
          <p:nvPr/>
        </p:nvPicPr>
        <p:blipFill>
          <a:blip r:embed="rId7"/>
          <a:stretch>
            <a:fillRect/>
          </a:stretch>
        </p:blipFill>
        <p:spPr>
          <a:xfrm>
            <a:off x="5804203" y="695635"/>
            <a:ext cx="1068218" cy="1382400"/>
          </a:xfrm>
          <a:prstGeom prst="rect">
            <a:avLst/>
          </a:prstGeom>
        </p:spPr>
      </p:pic>
      <p:pic>
        <p:nvPicPr>
          <p:cNvPr id="9" name="Image 8">
            <a:extLst>
              <a:ext uri="{FF2B5EF4-FFF2-40B4-BE49-F238E27FC236}">
                <a16:creationId xmlns:a16="http://schemas.microsoft.com/office/drawing/2014/main" id="{1C7330DC-02C3-D142-B86A-BB0F84B4982A}"/>
              </a:ext>
            </a:extLst>
          </p:cNvPr>
          <p:cNvPicPr>
            <a:picLocks noChangeAspect="1"/>
          </p:cNvPicPr>
          <p:nvPr/>
        </p:nvPicPr>
        <p:blipFill>
          <a:blip r:embed="rId8"/>
          <a:stretch>
            <a:fillRect/>
          </a:stretch>
        </p:blipFill>
        <p:spPr>
          <a:xfrm>
            <a:off x="6897064" y="694316"/>
            <a:ext cx="985826" cy="1387556"/>
          </a:xfrm>
          <a:prstGeom prst="rect">
            <a:avLst/>
          </a:prstGeom>
        </p:spPr>
      </p:pic>
      <p:pic>
        <p:nvPicPr>
          <p:cNvPr id="11" name="Image 10">
            <a:extLst>
              <a:ext uri="{FF2B5EF4-FFF2-40B4-BE49-F238E27FC236}">
                <a16:creationId xmlns:a16="http://schemas.microsoft.com/office/drawing/2014/main" id="{4E962226-3C43-A34E-B93F-169C2065C4F7}"/>
              </a:ext>
            </a:extLst>
          </p:cNvPr>
          <p:cNvPicPr>
            <a:picLocks noChangeAspect="1"/>
          </p:cNvPicPr>
          <p:nvPr/>
        </p:nvPicPr>
        <p:blipFill>
          <a:blip r:embed="rId9"/>
          <a:stretch>
            <a:fillRect/>
          </a:stretch>
        </p:blipFill>
        <p:spPr>
          <a:xfrm>
            <a:off x="2204630" y="3196661"/>
            <a:ext cx="2851467" cy="1422770"/>
          </a:xfrm>
          <a:prstGeom prst="rect">
            <a:avLst/>
          </a:prstGeom>
        </p:spPr>
      </p:pic>
      <p:sp>
        <p:nvSpPr>
          <p:cNvPr id="2" name="Rectangle 1">
            <a:extLst>
              <a:ext uri="{FF2B5EF4-FFF2-40B4-BE49-F238E27FC236}">
                <a16:creationId xmlns:a16="http://schemas.microsoft.com/office/drawing/2014/main" id="{A37BD9F8-4F7D-C848-A681-E210B5E8A52F}"/>
              </a:ext>
            </a:extLst>
          </p:cNvPr>
          <p:cNvSpPr/>
          <p:nvPr/>
        </p:nvSpPr>
        <p:spPr>
          <a:xfrm>
            <a:off x="90826" y="4747918"/>
            <a:ext cx="2262222" cy="300082"/>
          </a:xfrm>
          <a:prstGeom prst="rect">
            <a:avLst/>
          </a:prstGeom>
        </p:spPr>
        <p:txBody>
          <a:bodyPr wrap="none">
            <a:spAutoFit/>
          </a:bodyPr>
          <a:lstStyle/>
          <a:p>
            <a:r>
              <a:rPr lang="fr-FR" sz="1350" i="1" dirty="0" err="1">
                <a:solidFill>
                  <a:schemeClr val="bg1">
                    <a:lumMod val="50000"/>
                  </a:schemeClr>
                </a:solidFill>
              </a:rPr>
              <a:t>www.ipcc.ch</a:t>
            </a:r>
            <a:r>
              <a:rPr lang="fr-FR" sz="1350" i="1" dirty="0">
                <a:solidFill>
                  <a:schemeClr val="bg1">
                    <a:lumMod val="50000"/>
                  </a:schemeClr>
                </a:solidFill>
              </a:rPr>
              <a:t>/report/ar6/</a:t>
            </a:r>
            <a:r>
              <a:rPr lang="fr-FR" sz="1350" i="1" dirty="0" err="1">
                <a:solidFill>
                  <a:schemeClr val="bg1">
                    <a:lumMod val="50000"/>
                  </a:schemeClr>
                </a:solidFill>
              </a:rPr>
              <a:t>syr</a:t>
            </a:r>
            <a:r>
              <a:rPr lang="fr-FR" sz="1350" i="1" dirty="0">
                <a:solidFill>
                  <a:schemeClr val="bg1">
                    <a:lumMod val="50000"/>
                  </a:schemeClr>
                </a:solidFill>
              </a:rPr>
              <a:t>/</a:t>
            </a:r>
          </a:p>
        </p:txBody>
      </p:sp>
      <p:sp>
        <p:nvSpPr>
          <p:cNvPr id="13" name="ZoneTexte 12">
            <a:extLst>
              <a:ext uri="{FF2B5EF4-FFF2-40B4-BE49-F238E27FC236}">
                <a16:creationId xmlns:a16="http://schemas.microsoft.com/office/drawing/2014/main" id="{78A53D48-93D9-8745-A25D-8B89283C00F5}"/>
              </a:ext>
            </a:extLst>
          </p:cNvPr>
          <p:cNvSpPr txBox="1"/>
          <p:nvPr/>
        </p:nvSpPr>
        <p:spPr bwMode="auto">
          <a:xfrm>
            <a:off x="2125279" y="2187138"/>
            <a:ext cx="4689104" cy="738664"/>
          </a:xfrm>
          <a:prstGeom prst="rect">
            <a:avLst/>
          </a:prstGeom>
          <a:noFill/>
        </p:spPr>
        <p:txBody>
          <a:bodyPr wrap="none" rtlCol="0">
            <a:spAutoFit/>
          </a:bodyPr>
          <a:lstStyle/>
          <a:p>
            <a:pPr algn="ctr">
              <a:defRPr/>
            </a:pPr>
            <a:r>
              <a:rPr lang="fr-FR" sz="1400" dirty="0">
                <a:solidFill>
                  <a:schemeClr val="bg1">
                    <a:lumMod val="65000"/>
                  </a:schemeClr>
                </a:solidFill>
              </a:rPr>
              <a:t>1000 lead </a:t>
            </a:r>
            <a:r>
              <a:rPr lang="fr-FR" sz="1400" dirty="0" err="1">
                <a:solidFill>
                  <a:schemeClr val="bg1">
                    <a:lumMod val="65000"/>
                  </a:schemeClr>
                </a:solidFill>
              </a:rPr>
              <a:t>authors</a:t>
            </a:r>
            <a:r>
              <a:rPr lang="fr-FR" sz="1400" dirty="0">
                <a:solidFill>
                  <a:schemeClr val="bg1">
                    <a:lumMod val="65000"/>
                  </a:schemeClr>
                </a:solidFill>
              </a:rPr>
              <a:t>, </a:t>
            </a:r>
            <a:r>
              <a:rPr lang="fr-FR" sz="1400" dirty="0" err="1">
                <a:solidFill>
                  <a:schemeClr val="bg1">
                    <a:lumMod val="65000"/>
                  </a:schemeClr>
                </a:solidFill>
              </a:rPr>
              <a:t>thousands</a:t>
            </a:r>
            <a:r>
              <a:rPr lang="fr-FR" sz="1400" dirty="0">
                <a:solidFill>
                  <a:schemeClr val="bg1">
                    <a:lumMod val="65000"/>
                  </a:schemeClr>
                </a:solidFill>
              </a:rPr>
              <a:t> </a:t>
            </a:r>
            <a:r>
              <a:rPr lang="fr-FR" sz="1400" dirty="0" err="1">
                <a:solidFill>
                  <a:schemeClr val="bg1">
                    <a:lumMod val="65000"/>
                  </a:schemeClr>
                </a:solidFill>
              </a:rPr>
              <a:t>contributors</a:t>
            </a:r>
            <a:r>
              <a:rPr lang="fr-FR" sz="1400" dirty="0">
                <a:solidFill>
                  <a:schemeClr val="bg1">
                    <a:lumMod val="65000"/>
                  </a:schemeClr>
                </a:solidFill>
              </a:rPr>
              <a:t> and </a:t>
            </a:r>
            <a:r>
              <a:rPr lang="fr-FR" sz="1400" dirty="0" err="1">
                <a:solidFill>
                  <a:schemeClr val="bg1">
                    <a:lumMod val="65000"/>
                  </a:schemeClr>
                </a:solidFill>
              </a:rPr>
              <a:t>reviewers</a:t>
            </a:r>
            <a:endParaRPr dirty="0"/>
          </a:p>
          <a:p>
            <a:pPr algn="ctr">
              <a:defRPr/>
            </a:pPr>
            <a:r>
              <a:rPr lang="fr-FR" sz="1400" dirty="0">
                <a:solidFill>
                  <a:schemeClr val="bg1">
                    <a:lumMod val="65000"/>
                  </a:schemeClr>
                </a:solidFill>
              </a:rPr>
              <a:t>85 000 </a:t>
            </a:r>
            <a:r>
              <a:rPr lang="fr-FR" sz="1400" dirty="0" err="1">
                <a:solidFill>
                  <a:schemeClr val="bg1">
                    <a:lumMod val="65000"/>
                  </a:schemeClr>
                </a:solidFill>
              </a:rPr>
              <a:t>scientific</a:t>
            </a:r>
            <a:r>
              <a:rPr lang="fr-FR" sz="1400" dirty="0">
                <a:solidFill>
                  <a:schemeClr val="bg1">
                    <a:lumMod val="65000"/>
                  </a:schemeClr>
                </a:solidFill>
              </a:rPr>
              <a:t> publications</a:t>
            </a:r>
            <a:endParaRPr dirty="0"/>
          </a:p>
          <a:p>
            <a:pPr algn="ctr">
              <a:defRPr/>
            </a:pPr>
            <a:r>
              <a:rPr lang="fr-FR" sz="1400" dirty="0">
                <a:solidFill>
                  <a:schemeClr val="bg1">
                    <a:lumMod val="65000"/>
                  </a:schemeClr>
                </a:solidFill>
              </a:rPr>
              <a:t>300 000 </a:t>
            </a:r>
            <a:r>
              <a:rPr lang="fr-FR" sz="1400" dirty="0" err="1">
                <a:solidFill>
                  <a:schemeClr val="bg1">
                    <a:lumMod val="65000"/>
                  </a:schemeClr>
                </a:solidFill>
              </a:rPr>
              <a:t>review</a:t>
            </a:r>
            <a:r>
              <a:rPr lang="fr-FR" sz="1400" dirty="0">
                <a:solidFill>
                  <a:schemeClr val="bg1">
                    <a:lumMod val="65000"/>
                  </a:schemeClr>
                </a:solidFill>
              </a:rPr>
              <a:t> </a:t>
            </a:r>
            <a:r>
              <a:rPr lang="fr-FR" sz="1400" dirty="0" err="1">
                <a:solidFill>
                  <a:schemeClr val="bg1">
                    <a:lumMod val="65000"/>
                  </a:schemeClr>
                </a:solidFill>
              </a:rPr>
              <a:t>comments</a:t>
            </a:r>
            <a:endParaRPr dirty="0"/>
          </a:p>
        </p:txBody>
      </p:sp>
      <p:sp>
        <p:nvSpPr>
          <p:cNvPr id="14" name="Accolade ouvrante 13">
            <a:extLst>
              <a:ext uri="{FF2B5EF4-FFF2-40B4-BE49-F238E27FC236}">
                <a16:creationId xmlns:a16="http://schemas.microsoft.com/office/drawing/2014/main" id="{F38344EF-4832-4D49-883F-F13D281BF242}"/>
              </a:ext>
            </a:extLst>
          </p:cNvPr>
          <p:cNvSpPr/>
          <p:nvPr/>
        </p:nvSpPr>
        <p:spPr bwMode="auto">
          <a:xfrm rot="16199999">
            <a:off x="4405293" y="2510841"/>
            <a:ext cx="248509" cy="1176573"/>
          </a:xfrm>
          <a:prstGeom prst="leftBrace">
            <a:avLst>
              <a:gd name="adj1" fmla="val 8333"/>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sz="1350"/>
          </a:p>
        </p:txBody>
      </p:sp>
      <p:sp>
        <p:nvSpPr>
          <p:cNvPr id="3" name="ZoneTexte 2">
            <a:extLst>
              <a:ext uri="{FF2B5EF4-FFF2-40B4-BE49-F238E27FC236}">
                <a16:creationId xmlns:a16="http://schemas.microsoft.com/office/drawing/2014/main" id="{E359DB2C-A422-FD21-FAED-30618E902C38}"/>
              </a:ext>
            </a:extLst>
          </p:cNvPr>
          <p:cNvSpPr txBox="1"/>
          <p:nvPr/>
        </p:nvSpPr>
        <p:spPr>
          <a:xfrm>
            <a:off x="5939091" y="4447865"/>
            <a:ext cx="3887597" cy="646331"/>
          </a:xfrm>
          <a:prstGeom prst="rect">
            <a:avLst/>
          </a:prstGeom>
          <a:noFill/>
        </p:spPr>
        <p:txBody>
          <a:bodyPr wrap="square" rtlCol="0">
            <a:spAutoFit/>
          </a:bodyPr>
          <a:lstStyle/>
          <a:p>
            <a:r>
              <a:rPr lang="fr-FR" sz="1200" b="1" dirty="0"/>
              <a:t>+ Atlas</a:t>
            </a:r>
            <a:br>
              <a:rPr lang="fr-FR" sz="1200" b="1" dirty="0"/>
            </a:br>
            <a:r>
              <a:rPr lang="fr-FR" sz="1200" b="1" dirty="0"/>
              <a:t>+ Fact-</a:t>
            </a:r>
            <a:r>
              <a:rPr lang="fr-FR" sz="1200" b="1" dirty="0" err="1"/>
              <a:t>sheets</a:t>
            </a:r>
            <a:r>
              <a:rPr lang="fr-FR" sz="1200" b="1" dirty="0"/>
              <a:t> (by </a:t>
            </a:r>
            <a:r>
              <a:rPr lang="fr-FR" sz="1200" b="1" dirty="0" err="1"/>
              <a:t>sectors</a:t>
            </a:r>
            <a:r>
              <a:rPr lang="fr-FR" sz="1200" b="1" dirty="0"/>
              <a:t> and by </a:t>
            </a:r>
            <a:r>
              <a:rPr lang="fr-FR" sz="1200" b="1" dirty="0" err="1"/>
              <a:t>regions</a:t>
            </a:r>
            <a:r>
              <a:rPr lang="fr-FR" sz="1200" b="1" dirty="0"/>
              <a:t>)</a:t>
            </a:r>
            <a:br>
              <a:rPr lang="fr-FR" sz="1200" b="1" dirty="0"/>
            </a:br>
            <a:r>
              <a:rPr lang="fr-FR" sz="1200" b="1" dirty="0"/>
              <a:t>+</a:t>
            </a:r>
            <a:r>
              <a:rPr lang="fr-FR" sz="1200" b="1" dirty="0" err="1"/>
              <a:t>FAQs</a:t>
            </a:r>
            <a:endParaRPr lang="fr-FR" sz="1200" b="1" dirty="0"/>
          </a:p>
        </p:txBody>
      </p:sp>
    </p:spTree>
    <p:extLst>
      <p:ext uri="{BB962C8B-B14F-4D97-AF65-F5344CB8AC3E}">
        <p14:creationId xmlns:p14="http://schemas.microsoft.com/office/powerpoint/2010/main" val="1767648167"/>
      </p:ext>
    </p:extLst>
  </p:cSld>
  <p:clrMapOvr>
    <a:masterClrMapping/>
  </p:clrMapOvr>
</p:sld>
</file>

<file path=ppt/theme/theme1.xml><?xml version="1.0" encoding="utf-8"?>
<a:theme xmlns:a="http://schemas.openxmlformats.org/drawingml/2006/main" name="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y Messages and Figures - PPT [Enregistré automatiquement]" id="{9D5DA513-1019-3749-98B3-DFF97FBC66D2}" vid="{C6119DBA-D3A6-E74C-B67E-F63C711BDFBF}"/>
    </a:ext>
  </a:extLst>
</a:theme>
</file>

<file path=ppt/theme/theme2.xml><?xml version="1.0" encoding="utf-8"?>
<a:theme xmlns:a="http://schemas.openxmlformats.org/drawingml/2006/main" name="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y Messages and Figures - PPT [Enregistré automatiquement]" id="{9D5DA513-1019-3749-98B3-DFF97FBC66D2}" vid="{343399A6-F628-AB4A-9FD4-44D78E50B3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E8EF9B5484074A9AD6AE3ECE890B10" ma:contentTypeVersion="1" ma:contentTypeDescription="Create a new document." ma:contentTypeScope="" ma:versionID="e3ebee926d0fba3772ddfd6cf3762369">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E3C980-C590-44A7-B970-BBC4E6ABA5CF}">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dcmitype/"/>
    <ds:schemaRef ds:uri="http://purl.org/dc/term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F971539-B776-48D0-B41E-084723CFE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45859A-C588-4588-AB1B-0F629E367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93155</TotalTime>
  <Words>6365</Words>
  <Application>Microsoft Macintosh PowerPoint</Application>
  <PresentationFormat>Affichage à l'écran (16:9)</PresentationFormat>
  <Paragraphs>709</Paragraphs>
  <Slides>78</Slides>
  <Notes>78</Notes>
  <HiddenSlides>31</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78</vt:i4>
      </vt:variant>
    </vt:vector>
  </HeadingPairs>
  <TitlesOfParts>
    <vt:vector size="89" baseType="lpstr">
      <vt:lpstr>Arial</vt:lpstr>
      <vt:lpstr>Arial Narrow</vt:lpstr>
      <vt:lpstr>ArialMT</vt:lpstr>
      <vt:lpstr>Calibri</vt:lpstr>
      <vt:lpstr>Frutiger 57Cn</vt:lpstr>
      <vt:lpstr>Helvetica</vt:lpstr>
      <vt:lpstr>Roboto</vt:lpstr>
      <vt:lpstr>Symbol</vt:lpstr>
      <vt:lpstr>Verdana</vt:lpstr>
      <vt:lpstr>Section Slides</vt:lpstr>
      <vt:lpstr>Content Slides</vt:lpstr>
      <vt:lpstr>Présentation PowerPoint</vt:lpstr>
      <vt:lpstr>Présentation PowerPoint</vt:lpstr>
      <vt:lpstr>The role of the                is …</vt:lpstr>
      <vt:lpstr>Présentation PowerPoint</vt:lpstr>
      <vt:lpstr>Présentation PowerPoint</vt:lpstr>
      <vt:lpstr>Présentation PowerPoint</vt:lpstr>
      <vt:lpstr>Présentation PowerPoint</vt:lpstr>
      <vt:lpstr>Traduced from DE PRYCK Kari, « Négocier la science du climat. Le rôle des États membres dans le Groupe d’experts intergouvernemental sur l’évolution du climat », Critique internationale, 2022/2 (N° 95), p. 132-153. DOI : 10.3917/crii.095.0134.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These changes are unprecedented</vt:lpstr>
      <vt:lpstr>Présentation PowerPoint</vt:lpstr>
      <vt:lpstr>Présentation PowerPoint</vt:lpstr>
      <vt:lpstr>Présentation PowerPoint</vt:lpstr>
      <vt:lpstr>Présentation PowerPoint</vt:lpstr>
      <vt:lpstr>Présentation PowerPoint</vt:lpstr>
      <vt:lpstr>     Main driver of …    Contributes to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Global warming has caused dangerous and widespread disruption in nature... </vt:lpstr>
      <vt:lpstr>Présentation PowerPoint</vt:lpstr>
      <vt:lpstr>…and climate change is affecting the lives of billions of people, despite efforts to adapt.</vt:lpstr>
      <vt:lpstr>Présentation PowerPoint</vt:lpstr>
      <vt:lpstr>Présentation PowerPoint</vt:lpstr>
      <vt:lpstr>Présentation PowerPoint</vt:lpstr>
      <vt:lpstr>Impacts are magnified in cities where more than half the world’s population lives</vt:lpstr>
      <vt:lpstr>Présentation PowerPoint</vt:lpstr>
      <vt:lpstr>Présentation PowerPoint</vt:lpstr>
      <vt:lpstr>Présentation PowerPoint</vt:lpstr>
      <vt:lpstr>Equilibrium Climate Sensitivity in IPCC reports</vt:lpstr>
      <vt:lpstr> Global warming will worsen in the near term and 1.5°C and 2°C will be exceeded unless deep reductions in CO2 and other greenhouse gas emissions occur in the coming decades</vt:lpstr>
      <vt:lpstr>Présentation PowerPoint</vt:lpstr>
      <vt:lpstr>Projections in the context of the Earth’s climate history </vt:lpstr>
      <vt:lpstr>Présentation PowerPoint</vt:lpstr>
      <vt:lpstr>Présentation PowerPoint</vt:lpstr>
      <vt:lpstr>Présentation PowerPoint</vt:lpstr>
      <vt:lpstr>Présentation PowerPoint</vt:lpstr>
      <vt:lpstr>Rainfall and monsoons</vt:lpstr>
      <vt:lpstr>Présentation PowerPoint</vt:lpstr>
      <vt:lpstr>Présentation PowerPoint</vt:lpstr>
      <vt:lpstr>Présentation PowerPoint</vt:lpstr>
      <vt:lpstr>Ocean and ice sheets</vt:lpstr>
      <vt:lpstr>Many changes in the climate system become larger in direct relation to increasing global warming</vt:lpstr>
      <vt:lpstr>Présentation PowerPoint</vt:lpstr>
      <vt:lpstr>Présentation PowerPoint</vt:lpstr>
      <vt:lpstr>Example of regional synthesis in the Interactive Atlas</vt:lpstr>
      <vt:lpstr>Présentation PowerPoint</vt:lpstr>
      <vt:lpstr>Présentation PowerPoint</vt:lpstr>
      <vt:lpstr>Présentation PowerPoint</vt:lpstr>
      <vt:lpstr>Présentation PowerPoint</vt:lpstr>
      <vt:lpstr>Présentation PowerPoint</vt:lpstr>
      <vt:lpstr>Simultaneous extreme events compound risks</vt:lpstr>
      <vt:lpstr>Présentation PowerPoint</vt:lpstr>
      <vt:lpstr>Climatic impact-drivers </vt:lpstr>
      <vt:lpstr>Future global climate risks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Arial 40pt</dc:title>
  <dc:creator>Toombs, Monica</dc:creator>
  <cp:lastModifiedBy>Sophie Szopa</cp:lastModifiedBy>
  <cp:revision>767</cp:revision>
  <cp:lastPrinted>2026-06-03T06:57:29Z</cp:lastPrinted>
  <dcterms:created xsi:type="dcterms:W3CDTF">2016-05-16T17:59:33Z</dcterms:created>
  <dcterms:modified xsi:type="dcterms:W3CDTF">2026-06-03T07:03:20Z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0x010100FAE8EF9B5484074A9AD6AE3ECE890B10</vt:lpwstr>
  </property>
</Properties>
</file>