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5"/>
  </p:notesMasterIdLst>
  <p:sldIdLst>
    <p:sldId id="256" r:id="rId2"/>
    <p:sldId id="279" r:id="rId3"/>
    <p:sldId id="271" r:id="rId4"/>
    <p:sldId id="280" r:id="rId5"/>
    <p:sldId id="257" r:id="rId6"/>
    <p:sldId id="281" r:id="rId7"/>
    <p:sldId id="272" r:id="rId8"/>
    <p:sldId id="282" r:id="rId9"/>
    <p:sldId id="283" r:id="rId10"/>
    <p:sldId id="267" r:id="rId11"/>
    <p:sldId id="284" r:id="rId12"/>
    <p:sldId id="285" r:id="rId13"/>
    <p:sldId id="27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6"/>
    <p:restoredTop sz="91571"/>
  </p:normalViewPr>
  <p:slideViewPr>
    <p:cSldViewPr snapToGrid="0" snapToObjects="1">
      <p:cViewPr varScale="1">
        <p:scale>
          <a:sx n="148" d="100"/>
          <a:sy n="148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4C7D8-E1E1-4318-A43F-56E6032C4B8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BF72EF-CFA3-4A4E-A12A-8FB447707B9B}">
      <dgm:prSet/>
      <dgm:spPr/>
      <dgm:t>
        <a:bodyPr/>
        <a:lstStyle/>
        <a:p>
          <a:r>
            <a:rPr lang="fr-FR" dirty="0"/>
            <a:t>water </a:t>
          </a:r>
          <a:r>
            <a:rPr lang="fr-FR" dirty="0" err="1"/>
            <a:t>vapour</a:t>
          </a:r>
          <a:r>
            <a:rPr lang="fr-FR" dirty="0"/>
            <a:t> </a:t>
          </a:r>
          <a:r>
            <a:rPr lang="fr-FR" dirty="0" err="1"/>
            <a:t>is</a:t>
          </a:r>
          <a:r>
            <a:rPr lang="fr-FR" dirty="0"/>
            <a:t> </a:t>
          </a:r>
          <a:r>
            <a:rPr lang="fr-FR" dirty="0" err="1"/>
            <a:t>rising</a:t>
          </a:r>
          <a:r>
            <a:rPr lang="fr-FR" dirty="0"/>
            <a:t>, </a:t>
          </a:r>
          <a:r>
            <a:rPr lang="fr-FR" dirty="0" err="1"/>
            <a:t>cooling</a:t>
          </a:r>
          <a:r>
            <a:rPr lang="fr-FR" dirty="0"/>
            <a:t> and </a:t>
          </a:r>
          <a:r>
            <a:rPr lang="fr-FR" dirty="0" err="1"/>
            <a:t>condensing</a:t>
          </a:r>
          <a:endParaRPr lang="en-US" dirty="0"/>
        </a:p>
      </dgm:t>
    </dgm:pt>
    <dgm:pt modelId="{E9F24337-4485-4B60-A272-015489350A79}" type="parTrans" cxnId="{E96B275C-54F0-458B-B5AA-54A6B4917659}">
      <dgm:prSet/>
      <dgm:spPr/>
      <dgm:t>
        <a:bodyPr/>
        <a:lstStyle/>
        <a:p>
          <a:endParaRPr lang="en-US"/>
        </a:p>
      </dgm:t>
    </dgm:pt>
    <dgm:pt modelId="{57FA416B-4AC7-467B-B1C2-C248BB623A7B}" type="sibTrans" cxnId="{E96B275C-54F0-458B-B5AA-54A6B4917659}">
      <dgm:prSet/>
      <dgm:spPr/>
      <dgm:t>
        <a:bodyPr/>
        <a:lstStyle/>
        <a:p>
          <a:endParaRPr lang="en-US"/>
        </a:p>
      </dgm:t>
    </dgm:pt>
    <dgm:pt modelId="{DBCB012A-1E59-480E-B7B9-D7C26B4ADA9A}">
      <dgm:prSet/>
      <dgm:spPr/>
      <dgm:t>
        <a:bodyPr/>
        <a:lstStyle/>
        <a:p>
          <a:r>
            <a:rPr lang="fr-FR" dirty="0"/>
            <a:t>In « clean » air 20*100% rel hum </a:t>
          </a:r>
          <a:r>
            <a:rPr lang="fr-FR" dirty="0" err="1"/>
            <a:t>is</a:t>
          </a:r>
          <a:r>
            <a:rPr lang="fr-FR" dirty="0"/>
            <a:t> </a:t>
          </a:r>
          <a:r>
            <a:rPr lang="fr-FR" dirty="0" err="1"/>
            <a:t>necessary</a:t>
          </a:r>
          <a:r>
            <a:rPr lang="fr-FR" dirty="0"/>
            <a:t> to </a:t>
          </a:r>
          <a:r>
            <a:rPr lang="fr-FR" dirty="0" err="1"/>
            <a:t>stabilize</a:t>
          </a:r>
          <a:r>
            <a:rPr lang="fr-FR" dirty="0"/>
            <a:t> a drop of 9 </a:t>
          </a:r>
          <a:r>
            <a:rPr lang="fr-FR" dirty="0" err="1"/>
            <a:t>molecules</a:t>
          </a:r>
          <a:endParaRPr lang="en-US" dirty="0"/>
        </a:p>
      </dgm:t>
    </dgm:pt>
    <dgm:pt modelId="{82990915-A0C3-424A-B6A0-16B802E6F2FB}" type="parTrans" cxnId="{59530739-521F-42EF-9DE1-9F764EDD762C}">
      <dgm:prSet/>
      <dgm:spPr/>
      <dgm:t>
        <a:bodyPr/>
        <a:lstStyle/>
        <a:p>
          <a:endParaRPr lang="en-US"/>
        </a:p>
      </dgm:t>
    </dgm:pt>
    <dgm:pt modelId="{A61194EE-07D3-4F30-A3F9-8CA9B892FEEE}" type="sibTrans" cxnId="{59530739-521F-42EF-9DE1-9F764EDD762C}">
      <dgm:prSet/>
      <dgm:spPr/>
      <dgm:t>
        <a:bodyPr/>
        <a:lstStyle/>
        <a:p>
          <a:endParaRPr lang="en-US"/>
        </a:p>
      </dgm:t>
    </dgm:pt>
    <dgm:pt modelId="{D344F1FF-DA6C-4F68-960A-D491EDE8ECA8}">
      <dgm:prSet/>
      <dgm:spPr/>
      <dgm:t>
        <a:bodyPr/>
        <a:lstStyle/>
        <a:p>
          <a:r>
            <a:rPr lang="fr-FR" dirty="0"/>
            <a:t>A </a:t>
          </a:r>
          <a:r>
            <a:rPr lang="fr-FR" dirty="0" err="1"/>
            <a:t>pre-existing</a:t>
          </a:r>
          <a:r>
            <a:rPr lang="fr-FR" dirty="0"/>
            <a:t> support </a:t>
          </a:r>
          <a:r>
            <a:rPr lang="fr-FR" dirty="0" err="1"/>
            <a:t>is</a:t>
          </a:r>
          <a:r>
            <a:rPr lang="fr-FR" dirty="0"/>
            <a:t> </a:t>
          </a:r>
          <a:r>
            <a:rPr lang="fr-FR" dirty="0" err="1"/>
            <a:t>mandatory</a:t>
          </a:r>
          <a:endParaRPr lang="en-US" dirty="0"/>
        </a:p>
      </dgm:t>
    </dgm:pt>
    <dgm:pt modelId="{30E0DC55-D133-4557-AF3C-BBF709F3A5FD}" type="parTrans" cxnId="{F8FC2292-9DE3-4F22-8976-C6948CF7E43C}">
      <dgm:prSet/>
      <dgm:spPr/>
      <dgm:t>
        <a:bodyPr/>
        <a:lstStyle/>
        <a:p>
          <a:endParaRPr lang="en-US"/>
        </a:p>
      </dgm:t>
    </dgm:pt>
    <dgm:pt modelId="{8EACBF84-AA36-46E5-8A24-C877D945F66D}" type="sibTrans" cxnId="{F8FC2292-9DE3-4F22-8976-C6948CF7E43C}">
      <dgm:prSet/>
      <dgm:spPr/>
      <dgm:t>
        <a:bodyPr/>
        <a:lstStyle/>
        <a:p>
          <a:endParaRPr lang="en-US"/>
        </a:p>
      </dgm:t>
    </dgm:pt>
    <dgm:pt modelId="{9E8CA7A5-06A3-43CE-B877-C480781A1252}">
      <dgm:prSet/>
      <dgm:spPr/>
      <dgm:t>
        <a:bodyPr/>
        <a:lstStyle/>
        <a:p>
          <a:r>
            <a:rPr lang="fr-FR" dirty="0"/>
            <a:t>=&gt; </a:t>
          </a:r>
          <a:r>
            <a:rPr lang="fr-FR" dirty="0" err="1"/>
            <a:t>Aerosol</a:t>
          </a:r>
          <a:r>
            <a:rPr lang="fr-FR" dirty="0"/>
            <a:t> </a:t>
          </a:r>
          <a:r>
            <a:rPr lang="fr-FR" dirty="0" err="1"/>
            <a:t>particles</a:t>
          </a:r>
          <a:r>
            <a:rPr lang="fr-FR" dirty="0"/>
            <a:t> serve as cloud condensation </a:t>
          </a:r>
          <a:r>
            <a:rPr lang="fr-FR" dirty="0" err="1"/>
            <a:t>nuclei</a:t>
          </a:r>
          <a:r>
            <a:rPr lang="fr-FR" dirty="0"/>
            <a:t> or </a:t>
          </a:r>
          <a:r>
            <a:rPr lang="fr-FR" dirty="0" err="1"/>
            <a:t>ice</a:t>
          </a:r>
          <a:r>
            <a:rPr lang="fr-FR" dirty="0"/>
            <a:t> </a:t>
          </a:r>
          <a:r>
            <a:rPr lang="fr-FR" dirty="0" err="1"/>
            <a:t>nucleating</a:t>
          </a:r>
          <a:r>
            <a:rPr lang="fr-FR" dirty="0"/>
            <a:t> </a:t>
          </a:r>
          <a:r>
            <a:rPr lang="fr-FR" dirty="0" err="1"/>
            <a:t>particles</a:t>
          </a:r>
          <a:endParaRPr lang="en-US" dirty="0"/>
        </a:p>
      </dgm:t>
    </dgm:pt>
    <dgm:pt modelId="{A4E703B5-F739-487E-85D4-87694DBC1323}" type="parTrans" cxnId="{278248AF-B0ED-4520-83F4-FF6BD5790DA5}">
      <dgm:prSet/>
      <dgm:spPr/>
      <dgm:t>
        <a:bodyPr/>
        <a:lstStyle/>
        <a:p>
          <a:endParaRPr lang="en-US"/>
        </a:p>
      </dgm:t>
    </dgm:pt>
    <dgm:pt modelId="{981E862E-CFBD-4907-B6C0-04AD2AD4FAA6}" type="sibTrans" cxnId="{278248AF-B0ED-4520-83F4-FF6BD5790DA5}">
      <dgm:prSet/>
      <dgm:spPr/>
      <dgm:t>
        <a:bodyPr/>
        <a:lstStyle/>
        <a:p>
          <a:endParaRPr lang="en-US"/>
        </a:p>
      </dgm:t>
    </dgm:pt>
    <dgm:pt modelId="{1EFFA0E6-C966-534D-A30A-F340A176B97B}" type="pres">
      <dgm:prSet presAssocID="{F4C4C7D8-E1E1-4318-A43F-56E6032C4B83}" presName="linear" presStyleCnt="0">
        <dgm:presLayoutVars>
          <dgm:animLvl val="lvl"/>
          <dgm:resizeHandles val="exact"/>
        </dgm:presLayoutVars>
      </dgm:prSet>
      <dgm:spPr/>
    </dgm:pt>
    <dgm:pt modelId="{069D7E17-5ED0-F442-9048-0BA2C022AE53}" type="pres">
      <dgm:prSet presAssocID="{70BF72EF-CFA3-4A4E-A12A-8FB447707B9B}" presName="parentText" presStyleLbl="node1" presStyleIdx="0" presStyleCnt="4" custScaleY="129116">
        <dgm:presLayoutVars>
          <dgm:chMax val="0"/>
          <dgm:bulletEnabled val="1"/>
        </dgm:presLayoutVars>
      </dgm:prSet>
      <dgm:spPr/>
    </dgm:pt>
    <dgm:pt modelId="{39FD420E-1C65-6C49-9A0B-AB757E277F03}" type="pres">
      <dgm:prSet presAssocID="{57FA416B-4AC7-467B-B1C2-C248BB623A7B}" presName="spacer" presStyleCnt="0"/>
      <dgm:spPr/>
    </dgm:pt>
    <dgm:pt modelId="{EA9BC6D1-ADDE-C540-BD32-09969241A99C}" type="pres">
      <dgm:prSet presAssocID="{DBCB012A-1E59-480E-B7B9-D7C26B4ADA9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9EC8A46-B526-DA49-8F8C-4165A52D6A02}" type="pres">
      <dgm:prSet presAssocID="{A61194EE-07D3-4F30-A3F9-8CA9B892FEEE}" presName="spacer" presStyleCnt="0"/>
      <dgm:spPr/>
    </dgm:pt>
    <dgm:pt modelId="{70E6CC9A-3AFE-DB49-99FC-06CD0497715C}" type="pres">
      <dgm:prSet presAssocID="{D344F1FF-DA6C-4F68-960A-D491EDE8EC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EE91BAD-55B4-DB4A-93E2-918B29359530}" type="pres">
      <dgm:prSet presAssocID="{8EACBF84-AA36-46E5-8A24-C877D945F66D}" presName="spacer" presStyleCnt="0"/>
      <dgm:spPr/>
    </dgm:pt>
    <dgm:pt modelId="{41BAAEA4-A648-A04C-89D1-917A8B2A1C50}" type="pres">
      <dgm:prSet presAssocID="{9E8CA7A5-06A3-43CE-B877-C480781A125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9530739-521F-42EF-9DE1-9F764EDD762C}" srcId="{F4C4C7D8-E1E1-4318-A43F-56E6032C4B83}" destId="{DBCB012A-1E59-480E-B7B9-D7C26B4ADA9A}" srcOrd="1" destOrd="0" parTransId="{82990915-A0C3-424A-B6A0-16B802E6F2FB}" sibTransId="{A61194EE-07D3-4F30-A3F9-8CA9B892FEEE}"/>
    <dgm:cxn modelId="{8B604F50-6D32-5B40-A586-DE89455118B3}" type="presOf" srcId="{70BF72EF-CFA3-4A4E-A12A-8FB447707B9B}" destId="{069D7E17-5ED0-F442-9048-0BA2C022AE53}" srcOrd="0" destOrd="0" presId="urn:microsoft.com/office/officeart/2005/8/layout/vList2"/>
    <dgm:cxn modelId="{E96B275C-54F0-458B-B5AA-54A6B4917659}" srcId="{F4C4C7D8-E1E1-4318-A43F-56E6032C4B83}" destId="{70BF72EF-CFA3-4A4E-A12A-8FB447707B9B}" srcOrd="0" destOrd="0" parTransId="{E9F24337-4485-4B60-A272-015489350A79}" sibTransId="{57FA416B-4AC7-467B-B1C2-C248BB623A7B}"/>
    <dgm:cxn modelId="{80D12765-B25B-D747-8925-4C336E8BFC91}" type="presOf" srcId="{DBCB012A-1E59-480E-B7B9-D7C26B4ADA9A}" destId="{EA9BC6D1-ADDE-C540-BD32-09969241A99C}" srcOrd="0" destOrd="0" presId="urn:microsoft.com/office/officeart/2005/8/layout/vList2"/>
    <dgm:cxn modelId="{F8FC2292-9DE3-4F22-8976-C6948CF7E43C}" srcId="{F4C4C7D8-E1E1-4318-A43F-56E6032C4B83}" destId="{D344F1FF-DA6C-4F68-960A-D491EDE8ECA8}" srcOrd="2" destOrd="0" parTransId="{30E0DC55-D133-4557-AF3C-BBF709F3A5FD}" sibTransId="{8EACBF84-AA36-46E5-8A24-C877D945F66D}"/>
    <dgm:cxn modelId="{2CE7E99F-700D-AB47-998E-46D172E3EC44}" type="presOf" srcId="{D344F1FF-DA6C-4F68-960A-D491EDE8ECA8}" destId="{70E6CC9A-3AFE-DB49-99FC-06CD0497715C}" srcOrd="0" destOrd="0" presId="urn:microsoft.com/office/officeart/2005/8/layout/vList2"/>
    <dgm:cxn modelId="{278248AF-B0ED-4520-83F4-FF6BD5790DA5}" srcId="{F4C4C7D8-E1E1-4318-A43F-56E6032C4B83}" destId="{9E8CA7A5-06A3-43CE-B877-C480781A1252}" srcOrd="3" destOrd="0" parTransId="{A4E703B5-F739-487E-85D4-87694DBC1323}" sibTransId="{981E862E-CFBD-4907-B6C0-04AD2AD4FAA6}"/>
    <dgm:cxn modelId="{2F7A06B8-4B0D-0C44-B311-05EF53E076D1}" type="presOf" srcId="{F4C4C7D8-E1E1-4318-A43F-56E6032C4B83}" destId="{1EFFA0E6-C966-534D-A30A-F340A176B97B}" srcOrd="0" destOrd="0" presId="urn:microsoft.com/office/officeart/2005/8/layout/vList2"/>
    <dgm:cxn modelId="{65708CBD-C298-F346-9451-C39FBD93C27F}" type="presOf" srcId="{9E8CA7A5-06A3-43CE-B877-C480781A1252}" destId="{41BAAEA4-A648-A04C-89D1-917A8B2A1C50}" srcOrd="0" destOrd="0" presId="urn:microsoft.com/office/officeart/2005/8/layout/vList2"/>
    <dgm:cxn modelId="{2D74E227-11AE-4540-A01F-6E77019C6580}" type="presParOf" srcId="{1EFFA0E6-C966-534D-A30A-F340A176B97B}" destId="{069D7E17-5ED0-F442-9048-0BA2C022AE53}" srcOrd="0" destOrd="0" presId="urn:microsoft.com/office/officeart/2005/8/layout/vList2"/>
    <dgm:cxn modelId="{B986B37A-216D-584B-9E7E-865E781773BE}" type="presParOf" srcId="{1EFFA0E6-C966-534D-A30A-F340A176B97B}" destId="{39FD420E-1C65-6C49-9A0B-AB757E277F03}" srcOrd="1" destOrd="0" presId="urn:microsoft.com/office/officeart/2005/8/layout/vList2"/>
    <dgm:cxn modelId="{902E4DFD-A21D-B04D-B7A7-7216EFD89F00}" type="presParOf" srcId="{1EFFA0E6-C966-534D-A30A-F340A176B97B}" destId="{EA9BC6D1-ADDE-C540-BD32-09969241A99C}" srcOrd="2" destOrd="0" presId="urn:microsoft.com/office/officeart/2005/8/layout/vList2"/>
    <dgm:cxn modelId="{DF6D88E5-1ADE-3742-A4EB-49123226676C}" type="presParOf" srcId="{1EFFA0E6-C966-534D-A30A-F340A176B97B}" destId="{C9EC8A46-B526-DA49-8F8C-4165A52D6A02}" srcOrd="3" destOrd="0" presId="urn:microsoft.com/office/officeart/2005/8/layout/vList2"/>
    <dgm:cxn modelId="{38E17976-88AC-D545-A4BA-966F75DE3D03}" type="presParOf" srcId="{1EFFA0E6-C966-534D-A30A-F340A176B97B}" destId="{70E6CC9A-3AFE-DB49-99FC-06CD0497715C}" srcOrd="4" destOrd="0" presId="urn:microsoft.com/office/officeart/2005/8/layout/vList2"/>
    <dgm:cxn modelId="{6A3CC611-D08B-BA41-A130-8D335C3373BC}" type="presParOf" srcId="{1EFFA0E6-C966-534D-A30A-F340A176B97B}" destId="{BEE91BAD-55B4-DB4A-93E2-918B29359530}" srcOrd="5" destOrd="0" presId="urn:microsoft.com/office/officeart/2005/8/layout/vList2"/>
    <dgm:cxn modelId="{9AC7904A-9090-5D4D-8D7F-266D312AEA10}" type="presParOf" srcId="{1EFFA0E6-C966-534D-A30A-F340A176B97B}" destId="{41BAAEA4-A648-A04C-89D1-917A8B2A1C5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D7E17-5ED0-F442-9048-0BA2C022AE53}">
      <dsp:nvSpPr>
        <dsp:cNvPr id="0" name=""/>
        <dsp:cNvSpPr/>
      </dsp:nvSpPr>
      <dsp:spPr>
        <a:xfrm>
          <a:off x="0" y="258578"/>
          <a:ext cx="3849640" cy="769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water </a:t>
          </a:r>
          <a:r>
            <a:rPr lang="fr-FR" sz="1500" kern="1200" dirty="0" err="1"/>
            <a:t>vapour</a:t>
          </a:r>
          <a:r>
            <a:rPr lang="fr-FR" sz="1500" kern="1200" dirty="0"/>
            <a:t> </a:t>
          </a:r>
          <a:r>
            <a:rPr lang="fr-FR" sz="1500" kern="1200" dirty="0" err="1"/>
            <a:t>is</a:t>
          </a:r>
          <a:r>
            <a:rPr lang="fr-FR" sz="1500" kern="1200" dirty="0"/>
            <a:t> </a:t>
          </a:r>
          <a:r>
            <a:rPr lang="fr-FR" sz="1500" kern="1200" dirty="0" err="1"/>
            <a:t>rising</a:t>
          </a:r>
          <a:r>
            <a:rPr lang="fr-FR" sz="1500" kern="1200" dirty="0"/>
            <a:t>, </a:t>
          </a:r>
          <a:r>
            <a:rPr lang="fr-FR" sz="1500" kern="1200" dirty="0" err="1"/>
            <a:t>cooling</a:t>
          </a:r>
          <a:r>
            <a:rPr lang="fr-FR" sz="1500" kern="1200" dirty="0"/>
            <a:t> and </a:t>
          </a:r>
          <a:r>
            <a:rPr lang="fr-FR" sz="1500" kern="1200" dirty="0" err="1"/>
            <a:t>condensing</a:t>
          </a:r>
          <a:endParaRPr lang="en-US" sz="1500" kern="1200" dirty="0"/>
        </a:p>
      </dsp:txBody>
      <dsp:txXfrm>
        <a:off x="37558" y="296136"/>
        <a:ext cx="3774524" cy="694256"/>
      </dsp:txXfrm>
    </dsp:sp>
    <dsp:sp modelId="{EA9BC6D1-ADDE-C540-BD32-09969241A99C}">
      <dsp:nvSpPr>
        <dsp:cNvPr id="0" name=""/>
        <dsp:cNvSpPr/>
      </dsp:nvSpPr>
      <dsp:spPr>
        <a:xfrm>
          <a:off x="0" y="1071151"/>
          <a:ext cx="384964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In « clean » air 20*100% rel hum </a:t>
          </a:r>
          <a:r>
            <a:rPr lang="fr-FR" sz="1500" kern="1200" dirty="0" err="1"/>
            <a:t>is</a:t>
          </a:r>
          <a:r>
            <a:rPr lang="fr-FR" sz="1500" kern="1200" dirty="0"/>
            <a:t> </a:t>
          </a:r>
          <a:r>
            <a:rPr lang="fr-FR" sz="1500" kern="1200" dirty="0" err="1"/>
            <a:t>necessary</a:t>
          </a:r>
          <a:r>
            <a:rPr lang="fr-FR" sz="1500" kern="1200" dirty="0"/>
            <a:t> to </a:t>
          </a:r>
          <a:r>
            <a:rPr lang="fr-FR" sz="1500" kern="1200" dirty="0" err="1"/>
            <a:t>stabilize</a:t>
          </a:r>
          <a:r>
            <a:rPr lang="fr-FR" sz="1500" kern="1200" dirty="0"/>
            <a:t> a drop of 9 </a:t>
          </a:r>
          <a:r>
            <a:rPr lang="fr-FR" sz="1500" kern="1200" dirty="0" err="1"/>
            <a:t>molecules</a:t>
          </a:r>
          <a:endParaRPr lang="en-US" sz="1500" kern="1200" dirty="0"/>
        </a:p>
      </dsp:txBody>
      <dsp:txXfrm>
        <a:off x="29088" y="1100239"/>
        <a:ext cx="3791464" cy="537701"/>
      </dsp:txXfrm>
    </dsp:sp>
    <dsp:sp modelId="{70E6CC9A-3AFE-DB49-99FC-06CD0497715C}">
      <dsp:nvSpPr>
        <dsp:cNvPr id="0" name=""/>
        <dsp:cNvSpPr/>
      </dsp:nvSpPr>
      <dsp:spPr>
        <a:xfrm>
          <a:off x="0" y="1710228"/>
          <a:ext cx="384964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 </a:t>
          </a:r>
          <a:r>
            <a:rPr lang="fr-FR" sz="1500" kern="1200" dirty="0" err="1"/>
            <a:t>pre-existing</a:t>
          </a:r>
          <a:r>
            <a:rPr lang="fr-FR" sz="1500" kern="1200" dirty="0"/>
            <a:t> support </a:t>
          </a:r>
          <a:r>
            <a:rPr lang="fr-FR" sz="1500" kern="1200" dirty="0" err="1"/>
            <a:t>is</a:t>
          </a:r>
          <a:r>
            <a:rPr lang="fr-FR" sz="1500" kern="1200" dirty="0"/>
            <a:t> </a:t>
          </a:r>
          <a:r>
            <a:rPr lang="fr-FR" sz="1500" kern="1200" dirty="0" err="1"/>
            <a:t>mandatory</a:t>
          </a:r>
          <a:endParaRPr lang="en-US" sz="1500" kern="1200" dirty="0"/>
        </a:p>
      </dsp:txBody>
      <dsp:txXfrm>
        <a:off x="29088" y="1739316"/>
        <a:ext cx="3791464" cy="537701"/>
      </dsp:txXfrm>
    </dsp:sp>
    <dsp:sp modelId="{41BAAEA4-A648-A04C-89D1-917A8B2A1C50}">
      <dsp:nvSpPr>
        <dsp:cNvPr id="0" name=""/>
        <dsp:cNvSpPr/>
      </dsp:nvSpPr>
      <dsp:spPr>
        <a:xfrm>
          <a:off x="0" y="2349306"/>
          <a:ext cx="384964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=&gt; </a:t>
          </a:r>
          <a:r>
            <a:rPr lang="fr-FR" sz="1500" kern="1200" dirty="0" err="1"/>
            <a:t>Aerosol</a:t>
          </a:r>
          <a:r>
            <a:rPr lang="fr-FR" sz="1500" kern="1200" dirty="0"/>
            <a:t> </a:t>
          </a:r>
          <a:r>
            <a:rPr lang="fr-FR" sz="1500" kern="1200" dirty="0" err="1"/>
            <a:t>particles</a:t>
          </a:r>
          <a:r>
            <a:rPr lang="fr-FR" sz="1500" kern="1200" dirty="0"/>
            <a:t> serve as cloud condensation </a:t>
          </a:r>
          <a:r>
            <a:rPr lang="fr-FR" sz="1500" kern="1200" dirty="0" err="1"/>
            <a:t>nuclei</a:t>
          </a:r>
          <a:r>
            <a:rPr lang="fr-FR" sz="1500" kern="1200" dirty="0"/>
            <a:t> or </a:t>
          </a:r>
          <a:r>
            <a:rPr lang="fr-FR" sz="1500" kern="1200" dirty="0" err="1"/>
            <a:t>ice</a:t>
          </a:r>
          <a:r>
            <a:rPr lang="fr-FR" sz="1500" kern="1200" dirty="0"/>
            <a:t> </a:t>
          </a:r>
          <a:r>
            <a:rPr lang="fr-FR" sz="1500" kern="1200" dirty="0" err="1"/>
            <a:t>nucleating</a:t>
          </a:r>
          <a:r>
            <a:rPr lang="fr-FR" sz="1500" kern="1200" dirty="0"/>
            <a:t> </a:t>
          </a:r>
          <a:r>
            <a:rPr lang="fr-FR" sz="1500" kern="1200" dirty="0" err="1"/>
            <a:t>particles</a:t>
          </a:r>
          <a:endParaRPr lang="en-US" sz="1500" kern="1200" dirty="0"/>
        </a:p>
      </dsp:txBody>
      <dsp:txXfrm>
        <a:off x="29088" y="2378394"/>
        <a:ext cx="3791464" cy="537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6DA5C-6A0B-8041-AC99-43A45C791279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7C484-CE93-0D4F-91ED-1A136E1F45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10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419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895B-5B54-BE05-0633-59B4910D6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FF040A-4930-BC50-A2B3-F5D04115C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6D93CD-2151-D581-18ED-6DE58DE80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BC563D-0EE8-8172-CD78-DB5038368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84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A3D6F-23CB-35B3-B211-50796B22A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6C5CEF-E441-8E6A-7044-B07DBD82D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FD422D-2B42-3334-2DBC-8E0BCFBBB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08140A-8BE7-B273-5F17-05780832E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184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181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07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Saturation vapor pressure too high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60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93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Interesting for pre-industrial scenarios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52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C1E62-7DF9-EB26-CDDC-09A46F088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FF8A9D0-0DED-41BB-B6BD-DB00EBAA8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EAD32D-487E-A6D1-24BD-E06314CA4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Goldilocks problem: size must be just right (not to small and not too big)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4B4279-6DAC-467B-8606-6692A6A50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37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4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CE422-9F67-4C3A-6324-CEE885134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BF8861-D53D-0268-9AF8-87450E671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DFBC40-3BBF-B404-CF87-5C6FEEE21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Discoveri</a:t>
            </a:r>
            <a:r>
              <a:rPr lang="en-GB" dirty="0"/>
              <a:t> of </a:t>
            </a:r>
            <a:r>
              <a:rPr lang="en-GB" dirty="0" err="1"/>
              <a:t>siveriodide</a:t>
            </a:r>
            <a:r>
              <a:rPr lang="en-GB" dirty="0"/>
              <a:t> </a:t>
            </a:r>
            <a:r>
              <a:rPr lang="en-GB" dirty="0" err="1"/>
              <a:t>AgI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E6DAE9-5BDB-6272-3614-803BD43B6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01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7C484-CE93-0D4F-91ED-1A136E1F45D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8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7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10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8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84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55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26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9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31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36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FAC0D-777D-F546-90D0-5526AAB06CC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9EA8A-70C4-DD44-AD95-0108B125BC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5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a.flossmann@uca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8B0EC-2D66-F143-BD74-6EB32EC7E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5668" y="1970465"/>
            <a:ext cx="6713354" cy="1421529"/>
          </a:xfrm>
        </p:spPr>
        <p:txBody>
          <a:bodyPr>
            <a:normAutofit/>
          </a:bodyPr>
          <a:lstStyle/>
          <a:p>
            <a:r>
              <a:rPr lang="fr-FR" b="1" dirty="0" err="1"/>
              <a:t>Aerosol</a:t>
            </a:r>
            <a:r>
              <a:rPr lang="fr-FR" b="1" dirty="0"/>
              <a:t> </a:t>
            </a:r>
            <a:r>
              <a:rPr lang="fr-FR" b="1" dirty="0" err="1"/>
              <a:t>particles</a:t>
            </a:r>
            <a:r>
              <a:rPr lang="fr-FR" b="1" dirty="0"/>
              <a:t> and </a:t>
            </a:r>
            <a:r>
              <a:rPr lang="fr-FR" b="1" dirty="0" err="1"/>
              <a:t>clouds</a:t>
            </a:r>
            <a:r>
              <a:rPr lang="fr-FR" b="1" dirty="0"/>
              <a:t> </a:t>
            </a:r>
            <a:r>
              <a:rPr lang="fr-FR" b="1" dirty="0" err="1"/>
              <a:t>across</a:t>
            </a:r>
            <a:r>
              <a:rPr lang="fr-FR" b="1" dirty="0"/>
              <a:t> </a:t>
            </a:r>
            <a:r>
              <a:rPr lang="fr-FR" b="1" dirty="0" err="1"/>
              <a:t>scales</a:t>
            </a:r>
            <a:endParaRPr lang="fr-FR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02126E-B223-0A44-A80B-E91B82297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357" y="3668457"/>
            <a:ext cx="5143500" cy="1241822"/>
          </a:xfrm>
        </p:spPr>
        <p:txBody>
          <a:bodyPr>
            <a:normAutofit/>
          </a:bodyPr>
          <a:lstStyle/>
          <a:p>
            <a:r>
              <a:rPr lang="en-US" dirty="0"/>
              <a:t>Prof. (</a:t>
            </a:r>
            <a:r>
              <a:rPr lang="en-US" dirty="0" err="1"/>
              <a:t>em</a:t>
            </a:r>
            <a:r>
              <a:rPr lang="en-US" dirty="0"/>
              <a:t>.) Dr. Andrea I. </a:t>
            </a:r>
            <a:r>
              <a:rPr lang="en-US" dirty="0" err="1"/>
              <a:t>Flossmann</a:t>
            </a:r>
            <a:endParaRPr lang="en-GB" dirty="0"/>
          </a:p>
          <a:p>
            <a:r>
              <a:rPr lang="en-GB" dirty="0"/>
              <a:t>Université Clermont Auvergne</a:t>
            </a:r>
          </a:p>
          <a:p>
            <a:r>
              <a:rPr lang="en-GB" dirty="0">
                <a:hlinkClick r:id="rId3"/>
              </a:rPr>
              <a:t>andrea.flossmann@uca.fr</a:t>
            </a:r>
            <a:endParaRPr lang="en-GB" dirty="0"/>
          </a:p>
          <a:p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81E18A-1D51-C422-CCC6-8DA37DC68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45" y="76446"/>
            <a:ext cx="8670955" cy="1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4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8476FFB-D2CA-C54F-9FA2-9D65AE54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52" y="194423"/>
            <a:ext cx="4516994" cy="31667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29915A8-D20B-634A-BEB9-9CABB018C6FD}"/>
              </a:ext>
            </a:extLst>
          </p:cNvPr>
          <p:cNvSpPr txBox="1"/>
          <p:nvPr/>
        </p:nvSpPr>
        <p:spPr>
          <a:xfrm>
            <a:off x="299769" y="3472642"/>
            <a:ext cx="8284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dirty="0"/>
              <a:t>Difference in </a:t>
            </a:r>
            <a:r>
              <a:rPr lang="en" sz="1400" dirty="0" err="1"/>
              <a:t>normalised</a:t>
            </a:r>
            <a:r>
              <a:rPr lang="en" sz="1400" dirty="0"/>
              <a:t> frequency-altitude display (FAD) of aircraft-based radar reflectivity between seeded and unseeded conditions downwind of ground-based </a:t>
            </a:r>
            <a:r>
              <a:rPr lang="en" sz="1400" dirty="0" err="1"/>
              <a:t>AgI</a:t>
            </a:r>
            <a:r>
              <a:rPr lang="en" sz="1400" dirty="0"/>
              <a:t> generators in Wyoming, USA (taken from Geerts et al. 2010); there is a substantial increase in reflectivity within the boundary layer, especially near the ground; the </a:t>
            </a:r>
            <a:r>
              <a:rPr lang="en" sz="1400" dirty="0">
                <a:solidFill>
                  <a:srgbClr val="FF0000"/>
                </a:solidFill>
              </a:rPr>
              <a:t>mean seeded and unseeded difference is shown by the solid and dashed black lines</a:t>
            </a:r>
            <a:r>
              <a:rPr lang="en" sz="1400" dirty="0"/>
              <a:t>. The inset shows the matching 37 aircraft passes in seeded and unseeded aircraft legs, based on 5 geographically-fixed cross-wind tracks. </a:t>
            </a:r>
          </a:p>
        </p:txBody>
      </p:sp>
    </p:spTree>
    <p:extLst>
      <p:ext uri="{BB962C8B-B14F-4D97-AF65-F5344CB8AC3E}">
        <p14:creationId xmlns:p14="http://schemas.microsoft.com/office/powerpoint/2010/main" val="366029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00643E-4499-2784-0951-FAA5AC8D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687371-6C18-47E2-D418-4C9D7EA4B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7995901-D284-811A-C2F0-666EAD4A1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65B8E5-2FDC-89CF-E24D-DC72C2C30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D206DA-4EF2-415A-20A7-101F76334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E46692-E21D-CB58-E586-B98E6F40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50D24B-1E56-6F4E-7D7D-EDB66BAB9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44D6DC-0628-3BC5-F095-8C1E2B4E4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3F71E74-4F0E-FA4C-702C-8E49C779AF64}"/>
              </a:ext>
            </a:extLst>
          </p:cNvPr>
          <p:cNvSpPr txBox="1">
            <a:spLocks/>
          </p:cNvSpPr>
          <p:nvPr/>
        </p:nvSpPr>
        <p:spPr>
          <a:xfrm>
            <a:off x="138024" y="1138432"/>
            <a:ext cx="2708694" cy="254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45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Discussion: seeding for geoengineering</a:t>
            </a:r>
          </a:p>
          <a:p>
            <a:pPr algn="r">
              <a:spcAft>
                <a:spcPts val="450"/>
              </a:spcAft>
            </a:pPr>
            <a:r>
              <a:rPr lang="en-US" sz="3000" dirty="0">
                <a:solidFill>
                  <a:srgbClr val="FFFFFF"/>
                </a:solidFill>
              </a:rPr>
              <a:t>(solar radiation management)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50783C-9348-23B3-7F04-B9076DC91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095" y="167646"/>
            <a:ext cx="6071886" cy="47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1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7B7F78-D39F-B3FC-F344-28010F934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A82579-0FA7-A892-409F-EE0EE53D4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37A7450-5FBE-D141-4B00-51D3F3B1E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AF7A5-B63E-7D5A-E88B-95D3CB227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D1CF75-E00C-0A3C-2341-6C4AAACC2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E21D36-FD0C-0EA6-639D-29D9DE7DC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D50C0A-2ADE-CE96-8649-30D418651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863C5B-6669-047D-585E-3F6176C10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7F200D5-3F2A-5A5D-4913-56DE9B96BB37}"/>
              </a:ext>
            </a:extLst>
          </p:cNvPr>
          <p:cNvSpPr txBox="1">
            <a:spLocks/>
          </p:cNvSpPr>
          <p:nvPr/>
        </p:nvSpPr>
        <p:spPr>
          <a:xfrm>
            <a:off x="138024" y="1138432"/>
            <a:ext cx="2708694" cy="254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45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Principe of marine cloud brightening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6A627F-4825-94AD-F06F-6228706E0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185" y="3530663"/>
            <a:ext cx="3477878" cy="14536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C5070B-F08D-C9FD-F7E4-6DDBD2D4B5B5}"/>
              </a:ext>
            </a:extLst>
          </p:cNvPr>
          <p:cNvSpPr txBox="1"/>
          <p:nvPr/>
        </p:nvSpPr>
        <p:spPr>
          <a:xfrm>
            <a:off x="6967721" y="4869705"/>
            <a:ext cx="21739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2023 Great Barrier Reef (Australia)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521C39-F007-2CA9-E152-768347E11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370" y="95920"/>
            <a:ext cx="2616046" cy="20358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96AC608-DC28-62EB-65EB-C338E61F9246}"/>
              </a:ext>
            </a:extLst>
          </p:cNvPr>
          <p:cNvSpPr txBox="1"/>
          <p:nvPr/>
        </p:nvSpPr>
        <p:spPr>
          <a:xfrm>
            <a:off x="3010455" y="2294397"/>
            <a:ext cx="11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ship tracks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5ABC2F-F7C2-5270-CFC7-DB3E5BF8F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586" y="263651"/>
            <a:ext cx="4158311" cy="31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28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8B0EC-2D66-F143-BD74-6EB32EC7E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801" y="2571750"/>
            <a:ext cx="2400300" cy="1078055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l"/>
            <a:r>
              <a:rPr lang="en-US" sz="3300" b="1" dirty="0"/>
              <a:t>Questions?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6769A2-332D-27CE-A959-8334276E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4" y="3837692"/>
            <a:ext cx="8989231" cy="11057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AC0212-FCD2-E680-A903-A5BB0DBA6230}"/>
              </a:ext>
            </a:extLst>
          </p:cNvPr>
          <p:cNvSpPr txBox="1"/>
          <p:nvPr/>
        </p:nvSpPr>
        <p:spPr>
          <a:xfrm>
            <a:off x="229865" y="353683"/>
            <a:ext cx="53457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Effect of APs from galactic cosmic rays?</a:t>
            </a:r>
          </a:p>
          <a:p>
            <a:endParaRPr lang="en-GB" dirty="0"/>
          </a:p>
          <a:p>
            <a:r>
              <a:rPr lang="en-GB" dirty="0"/>
              <a:t>Debate </a:t>
            </a:r>
            <a:r>
              <a:rPr lang="en-GB" dirty="0" err="1"/>
              <a:t>wrt</a:t>
            </a:r>
            <a:r>
              <a:rPr lang="en-GB" dirty="0"/>
              <a:t> role for past, present and future climate change still ongoing</a:t>
            </a:r>
          </a:p>
          <a:p>
            <a:r>
              <a:rPr lang="en-GB" dirty="0"/>
              <a:t>Pre-industrial role?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61ADFD-8D69-0168-F1DA-FF2D20F2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036" y="353683"/>
            <a:ext cx="2540641" cy="179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9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7CFD9A-3F01-1040-9A43-5951775A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1876488"/>
            <a:ext cx="2401025" cy="1039821"/>
          </a:xfrm>
        </p:spPr>
        <p:txBody>
          <a:bodyPr anchor="b">
            <a:norm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</a:rPr>
              <a:t>clouds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across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scales</a:t>
            </a:r>
            <a:endParaRPr lang="fr-FR" sz="2600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820ABD4-977B-44B0-F6E5-0D692DB50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139" y="506577"/>
            <a:ext cx="2514729" cy="3763498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Clouds</a:t>
            </a:r>
            <a:r>
              <a:rPr lang="en-GB" dirty="0"/>
              <a:t> </a:t>
            </a:r>
          </a:p>
          <a:p>
            <a:r>
              <a:rPr lang="en-GB" dirty="0"/>
              <a:t>are composed of drops or ice crystals with sizes between some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m and several mm</a:t>
            </a:r>
          </a:p>
          <a:p>
            <a:r>
              <a:rPr lang="en-GB" dirty="0"/>
              <a:t>determine our weather</a:t>
            </a:r>
          </a:p>
          <a:p>
            <a:r>
              <a:rPr lang="en-GB" dirty="0"/>
              <a:t>Contribute to our climate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3E44B5-678E-2C31-DACA-7759B9F8B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35" y="1917180"/>
            <a:ext cx="2035808" cy="13498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D7AAEA-9261-7AE2-AD36-A45CFD5C1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212" y="3376149"/>
            <a:ext cx="2165827" cy="165821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9DA65C5-C884-8027-4643-3FB3E747B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482" y="84537"/>
            <a:ext cx="1276300" cy="173536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EE2AE8D-358B-0EE1-C78C-286B923B9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150" y="454700"/>
            <a:ext cx="519196" cy="59471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207BA9A-FCF1-F858-16A8-9B23FA4B5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671" y="1185940"/>
            <a:ext cx="663008" cy="5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1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F1396-EDC2-9986-46AE-4331C095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786" y="75154"/>
            <a:ext cx="5915025" cy="994172"/>
          </a:xfrm>
        </p:spPr>
        <p:txBody>
          <a:bodyPr/>
          <a:lstStyle/>
          <a:p>
            <a:r>
              <a:rPr lang="fr-FR" dirty="0"/>
              <a:t>How do </a:t>
            </a:r>
            <a:r>
              <a:rPr lang="fr-FR" dirty="0" err="1"/>
              <a:t>clouds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E5239F-BAAD-5AFE-70A0-66CE519A1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236" y="920234"/>
            <a:ext cx="3323308" cy="249024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3390DA-EC3A-6490-4D3B-0EEC96AA2167}"/>
              </a:ext>
            </a:extLst>
          </p:cNvPr>
          <p:cNvSpPr txBox="1"/>
          <p:nvPr/>
        </p:nvSpPr>
        <p:spPr>
          <a:xfrm>
            <a:off x="7274378" y="2364001"/>
            <a:ext cx="360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O°C</a:t>
            </a:r>
          </a:p>
        </p:txBody>
      </p:sp>
      <p:graphicFrame>
        <p:nvGraphicFramePr>
          <p:cNvPr id="1030" name="ZoneTexte 5">
            <a:extLst>
              <a:ext uri="{FF2B5EF4-FFF2-40B4-BE49-F238E27FC236}">
                <a16:creationId xmlns:a16="http://schemas.microsoft.com/office/drawing/2014/main" id="{2B448E8E-B0E7-4226-0797-B40D1A690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249788"/>
              </p:ext>
            </p:extLst>
          </p:nvPr>
        </p:nvGraphicFramePr>
        <p:xfrm>
          <a:off x="341360" y="1357352"/>
          <a:ext cx="3849640" cy="3203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2E2A96B-9092-D988-D072-BB1B6E4D07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9236" y="3724141"/>
            <a:ext cx="2971183" cy="12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6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3DAF0-23A4-7A00-93DB-FB32A0EAA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Aerosol particles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398B07-AA09-1DDA-80F8-34A744E6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60" y="1456509"/>
            <a:ext cx="4157981" cy="2796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B9DD7-9345-FA00-A822-94B30CC4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5541" y="431857"/>
            <a:ext cx="2562077" cy="1672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178B4-6B4E-0B3F-E7BB-33F34442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00" y="1216309"/>
            <a:ext cx="1568469" cy="2092779"/>
          </a:xfrm>
          <a:prstGeom prst="rect">
            <a:avLst/>
          </a:prstGeom>
        </p:spPr>
      </p:pic>
      <p:pic>
        <p:nvPicPr>
          <p:cNvPr id="6" name="Picture 6" descr="Eruption explosive">
            <a:extLst>
              <a:ext uri="{FF2B5EF4-FFF2-40B4-BE49-F238E27FC236}">
                <a16:creationId xmlns:a16="http://schemas.microsoft.com/office/drawing/2014/main" id="{3D350208-D088-AC52-90EB-ABB8D8C02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1" y="3309088"/>
            <a:ext cx="2369678" cy="17006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2B90417-B800-70FD-42B5-028B0859E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8320" y="3197338"/>
            <a:ext cx="2539297" cy="16723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28307-2B04-00CF-1B2A-50C25DE91F9F}"/>
              </a:ext>
            </a:extLst>
          </p:cNvPr>
          <p:cNvSpPr txBox="1"/>
          <p:nvPr/>
        </p:nvSpPr>
        <p:spPr>
          <a:xfrm>
            <a:off x="2855343" y="4433977"/>
            <a:ext cx="2907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sizes between some </a:t>
            </a:r>
            <a:r>
              <a:rPr lang="en-GB" dirty="0">
                <a:cs typeface="Arial" panose="020B0604020202020204" pitchFamily="34" charset="0"/>
              </a:rPr>
              <a:t>n</a:t>
            </a:r>
            <a:r>
              <a:rPr lang="en-GB" dirty="0"/>
              <a:t>m and several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57956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0B2585B-182F-E64B-9071-C0A816AC5DD1}"/>
              </a:ext>
            </a:extLst>
          </p:cNvPr>
          <p:cNvSpPr txBox="1">
            <a:spLocks/>
          </p:cNvSpPr>
          <p:nvPr/>
        </p:nvSpPr>
        <p:spPr>
          <a:xfrm>
            <a:off x="313668" y="811860"/>
            <a:ext cx="2401025" cy="254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45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Aerosol particles formed by </a:t>
            </a:r>
            <a:r>
              <a:rPr lang="fr-FR" sz="3200" dirty="0" err="1">
                <a:solidFill>
                  <a:schemeClr val="bg1"/>
                </a:solidFill>
              </a:rPr>
              <a:t>galactic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cosmic</a:t>
            </a:r>
            <a:r>
              <a:rPr lang="fr-FR" sz="3200" dirty="0">
                <a:solidFill>
                  <a:schemeClr val="bg1"/>
                </a:solidFill>
              </a:rPr>
              <a:t> rays</a:t>
            </a: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r">
              <a:spcAft>
                <a:spcPts val="450"/>
              </a:spcAft>
            </a:pPr>
            <a:r>
              <a:rPr lang="en-US" sz="3000" dirty="0">
                <a:solidFill>
                  <a:srgbClr val="FFFFFF"/>
                </a:solidFill>
              </a:rPr>
              <a:t>(CLOUD/CERN)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B8D889-E296-545A-7C22-48FA7F488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790" y="-492313"/>
            <a:ext cx="4336036" cy="30640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B0EFC6-7279-685F-683E-9068DD4D5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954" y="2848411"/>
            <a:ext cx="3028378" cy="20184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82CF8C9-2C77-32CC-1A1C-E4764E685352}"/>
              </a:ext>
            </a:extLst>
          </p:cNvPr>
          <p:cNvSpPr txBox="1"/>
          <p:nvPr/>
        </p:nvSpPr>
        <p:spPr>
          <a:xfrm>
            <a:off x="3239398" y="2927509"/>
            <a:ext cx="2248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Proton Synchrotron </a:t>
            </a:r>
            <a:r>
              <a:rPr lang="fr-FR" dirty="0" err="1"/>
              <a:t>provides</a:t>
            </a:r>
            <a:r>
              <a:rPr lang="fr-FR" dirty="0"/>
              <a:t> an </a:t>
            </a:r>
            <a:r>
              <a:rPr lang="fr-FR" dirty="0" err="1"/>
              <a:t>artificial</a:t>
            </a:r>
            <a:r>
              <a:rPr lang="fr-FR" dirty="0"/>
              <a:t> source of “</a:t>
            </a:r>
            <a:r>
              <a:rPr lang="fr-FR" dirty="0" err="1"/>
              <a:t>cosmic</a:t>
            </a:r>
            <a:r>
              <a:rPr lang="fr-FR" dirty="0"/>
              <a:t> rays”;</a:t>
            </a:r>
          </a:p>
          <a:p>
            <a:r>
              <a:rPr lang="fr-FR" dirty="0" err="1"/>
              <a:t>controlled</a:t>
            </a:r>
            <a:r>
              <a:rPr lang="fr-FR" dirty="0"/>
              <a:t> </a:t>
            </a:r>
            <a:r>
              <a:rPr lang="fr-FR" dirty="0" err="1"/>
              <a:t>temperature</a:t>
            </a:r>
            <a:r>
              <a:rPr lang="fr-FR" dirty="0"/>
              <a:t> + </a:t>
            </a:r>
            <a:r>
              <a:rPr lang="fr-FR" dirty="0" err="1"/>
              <a:t>additional</a:t>
            </a:r>
            <a:r>
              <a:rPr lang="fr-FR" dirty="0"/>
              <a:t> trace </a:t>
            </a:r>
            <a:r>
              <a:rPr lang="fr-FR" dirty="0" err="1"/>
              <a:t>gases</a:t>
            </a:r>
            <a:r>
              <a:rPr lang="fr-FR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810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47B1A-34BF-7141-002B-BDF737FAA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A4145-DC36-7ED6-DF5F-70841516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Aerosol particles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DF2CE7-EDAE-D7B6-3171-EE5AFEE51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9" y="1277721"/>
            <a:ext cx="4438238" cy="298503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BE223BB-CF72-716B-ECE8-278E3A3058DC}"/>
              </a:ext>
            </a:extLst>
          </p:cNvPr>
          <p:cNvSpPr/>
          <p:nvPr/>
        </p:nvSpPr>
        <p:spPr>
          <a:xfrm>
            <a:off x="2590800" y="1019074"/>
            <a:ext cx="1447800" cy="3502325"/>
          </a:xfrm>
          <a:prstGeom prst="ellipse">
            <a:avLst/>
          </a:prstGeom>
          <a:solidFill>
            <a:schemeClr val="accent1">
              <a:lumMod val="20000"/>
              <a:lumOff val="80000"/>
              <a:alpha val="3335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14C638-F249-A1B3-A4CA-D95360615423}"/>
              </a:ext>
            </a:extLst>
          </p:cNvPr>
          <p:cNvSpPr txBox="1"/>
          <p:nvPr/>
        </p:nvSpPr>
        <p:spPr>
          <a:xfrm>
            <a:off x="5837110" y="888521"/>
            <a:ext cx="29502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Conditions for serving as cloud condensation nucleus (CCN) or ice nucleating particles (INP):</a:t>
            </a:r>
          </a:p>
          <a:p>
            <a:endParaRPr lang="en-GB" dirty="0"/>
          </a:p>
          <a:p>
            <a:r>
              <a:rPr lang="en-GB" dirty="0"/>
              <a:t>Size: 0.3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m – 3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m</a:t>
            </a:r>
          </a:p>
          <a:p>
            <a:endParaRPr lang="en-GB" dirty="0"/>
          </a:p>
          <a:p>
            <a:r>
              <a:rPr lang="en-GB" dirty="0"/>
              <a:t>CCN: soluble</a:t>
            </a:r>
          </a:p>
          <a:p>
            <a:r>
              <a:rPr lang="en-GB" dirty="0"/>
              <a:t>INP: insoluble </a:t>
            </a:r>
          </a:p>
        </p:txBody>
      </p:sp>
    </p:spTree>
    <p:extLst>
      <p:ext uri="{BB962C8B-B14F-4D97-AF65-F5344CB8AC3E}">
        <p14:creationId xmlns:p14="http://schemas.microsoft.com/office/powerpoint/2010/main" val="161304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671FEF-5B05-4A05-CA9F-CB370AA3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932" y="273845"/>
            <a:ext cx="6654068" cy="994172"/>
          </a:xfrm>
        </p:spPr>
        <p:txBody>
          <a:bodyPr>
            <a:normAutofit/>
          </a:bodyPr>
          <a:lstStyle/>
          <a:p>
            <a:r>
              <a:rPr lang="fr-FR" sz="3000" dirty="0"/>
              <a:t>How </a:t>
            </a:r>
            <a:r>
              <a:rPr lang="fr-FR" sz="3000" dirty="0" err="1"/>
              <a:t>precipitation</a:t>
            </a:r>
            <a:r>
              <a:rPr lang="fr-FR" sz="3000" dirty="0"/>
              <a:t> </a:t>
            </a:r>
            <a:r>
              <a:rPr lang="fr-FR" sz="3000" dirty="0" err="1"/>
              <a:t>is</a:t>
            </a:r>
            <a:r>
              <a:rPr lang="fr-FR" sz="3000" dirty="0"/>
              <a:t> </a:t>
            </a:r>
            <a:r>
              <a:rPr lang="fr-FR" sz="3000" dirty="0" err="1"/>
              <a:t>formed</a:t>
            </a:r>
            <a:r>
              <a:rPr lang="fr-FR" sz="3000" dirty="0"/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A085CD-B489-F999-BF52-19D4AC7B904E}"/>
              </a:ext>
            </a:extLst>
          </p:cNvPr>
          <p:cNvSpPr txBox="1"/>
          <p:nvPr/>
        </p:nvSpPr>
        <p:spPr>
          <a:xfrm>
            <a:off x="1614487" y="4740965"/>
            <a:ext cx="41129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ca 1 million drops (of 10 </a:t>
            </a:r>
            <a:r>
              <a:rPr lang="fr-FR" sz="1350" dirty="0">
                <a:latin typeface="Symbol" pitchFamily="2" charset="2"/>
              </a:rPr>
              <a:t>m</a:t>
            </a:r>
            <a:r>
              <a:rPr lang="fr-FR" sz="1350" dirty="0"/>
              <a:t>m) </a:t>
            </a:r>
            <a:r>
              <a:rPr lang="fr-FR" sz="1350" dirty="0" err="1"/>
              <a:t>form</a:t>
            </a:r>
            <a:r>
              <a:rPr lang="fr-FR" sz="1350" dirty="0"/>
              <a:t> a </a:t>
            </a:r>
            <a:r>
              <a:rPr lang="fr-FR" sz="1350" dirty="0" err="1"/>
              <a:t>raindrop</a:t>
            </a:r>
            <a:r>
              <a:rPr lang="fr-FR" sz="1350" dirty="0"/>
              <a:t> (of 1 mm)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348D48F-77D0-A1A5-991E-6DECF493AE62}"/>
              </a:ext>
            </a:extLst>
          </p:cNvPr>
          <p:cNvGrpSpPr/>
          <p:nvPr/>
        </p:nvGrpSpPr>
        <p:grpSpPr>
          <a:xfrm>
            <a:off x="5119007" y="1166677"/>
            <a:ext cx="3526005" cy="2507915"/>
            <a:chOff x="4711149" y="1268017"/>
            <a:chExt cx="3130483" cy="229858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9267DA0-2894-483F-7D56-A7FD4B733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1149" y="1268017"/>
              <a:ext cx="3067529" cy="2298587"/>
            </a:xfrm>
            <a:prstGeom prst="rect">
              <a:avLst/>
            </a:prstGeom>
          </p:spPr>
        </p:pic>
        <p:sp>
          <p:nvSpPr>
            <p:cNvPr id="7" name="Flèche vers le bas 6">
              <a:extLst>
                <a:ext uri="{FF2B5EF4-FFF2-40B4-BE49-F238E27FC236}">
                  <a16:creationId xmlns:a16="http://schemas.microsoft.com/office/drawing/2014/main" id="{DB2D4865-1B2A-ED20-4E17-8B31B2CD4196}"/>
                </a:ext>
              </a:extLst>
            </p:cNvPr>
            <p:cNvSpPr/>
            <p:nvPr/>
          </p:nvSpPr>
          <p:spPr>
            <a:xfrm>
              <a:off x="6842760" y="3131820"/>
              <a:ext cx="114300" cy="1981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" name="Flèche vers le bas 7">
              <a:extLst>
                <a:ext uri="{FF2B5EF4-FFF2-40B4-BE49-F238E27FC236}">
                  <a16:creationId xmlns:a16="http://schemas.microsoft.com/office/drawing/2014/main" id="{CAB456EF-4AB9-B329-D7FE-A29E5E089786}"/>
                </a:ext>
              </a:extLst>
            </p:cNvPr>
            <p:cNvSpPr/>
            <p:nvPr/>
          </p:nvSpPr>
          <p:spPr>
            <a:xfrm>
              <a:off x="6762750" y="2739390"/>
              <a:ext cx="41910" cy="102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" name="Flèche vers le bas 8">
              <a:extLst>
                <a:ext uri="{FF2B5EF4-FFF2-40B4-BE49-F238E27FC236}">
                  <a16:creationId xmlns:a16="http://schemas.microsoft.com/office/drawing/2014/main" id="{7F4D5248-FBE8-3084-C0B6-B161787484C9}"/>
                </a:ext>
              </a:extLst>
            </p:cNvPr>
            <p:cNvSpPr/>
            <p:nvPr/>
          </p:nvSpPr>
          <p:spPr>
            <a:xfrm>
              <a:off x="6145853" y="2344920"/>
              <a:ext cx="114300" cy="198120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" name="Flèche vers le bas 9">
              <a:extLst>
                <a:ext uri="{FF2B5EF4-FFF2-40B4-BE49-F238E27FC236}">
                  <a16:creationId xmlns:a16="http://schemas.microsoft.com/office/drawing/2014/main" id="{0EFC8BA1-1CCE-1E7A-F5B8-F52022578A9F}"/>
                </a:ext>
              </a:extLst>
            </p:cNvPr>
            <p:cNvSpPr/>
            <p:nvPr/>
          </p:nvSpPr>
          <p:spPr>
            <a:xfrm>
              <a:off x="5981700" y="2220960"/>
              <a:ext cx="64770" cy="106950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Flèche vers le bas 10">
              <a:extLst>
                <a:ext uri="{FF2B5EF4-FFF2-40B4-BE49-F238E27FC236}">
                  <a16:creationId xmlns:a16="http://schemas.microsoft.com/office/drawing/2014/main" id="{E4F51BDD-2436-2355-C952-4177E8E2C4FB}"/>
                </a:ext>
              </a:extLst>
            </p:cNvPr>
            <p:cNvSpPr/>
            <p:nvPr/>
          </p:nvSpPr>
          <p:spPr>
            <a:xfrm>
              <a:off x="5817870" y="3108960"/>
              <a:ext cx="114300" cy="1981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Flèche vers le bas 11">
              <a:extLst>
                <a:ext uri="{FF2B5EF4-FFF2-40B4-BE49-F238E27FC236}">
                  <a16:creationId xmlns:a16="http://schemas.microsoft.com/office/drawing/2014/main" id="{FD714B15-7526-7783-FDE3-F7E20C1F9CAB}"/>
                </a:ext>
              </a:extLst>
            </p:cNvPr>
            <p:cNvSpPr/>
            <p:nvPr/>
          </p:nvSpPr>
          <p:spPr>
            <a:xfrm>
              <a:off x="7265670" y="2894915"/>
              <a:ext cx="41910" cy="102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Flèche vers le bas 12">
              <a:extLst>
                <a:ext uri="{FF2B5EF4-FFF2-40B4-BE49-F238E27FC236}">
                  <a16:creationId xmlns:a16="http://schemas.microsoft.com/office/drawing/2014/main" id="{CF3A0FA5-A3E3-7545-C9D7-6D6D762CB49E}"/>
                </a:ext>
              </a:extLst>
            </p:cNvPr>
            <p:cNvSpPr/>
            <p:nvPr/>
          </p:nvSpPr>
          <p:spPr>
            <a:xfrm>
              <a:off x="6261735" y="2878117"/>
              <a:ext cx="59055" cy="1196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Flèche vers le bas 13">
              <a:extLst>
                <a:ext uri="{FF2B5EF4-FFF2-40B4-BE49-F238E27FC236}">
                  <a16:creationId xmlns:a16="http://schemas.microsoft.com/office/drawing/2014/main" id="{1480F04E-0CD5-B678-BB10-829B7F5FF2A9}"/>
                </a:ext>
              </a:extLst>
            </p:cNvPr>
            <p:cNvSpPr/>
            <p:nvPr/>
          </p:nvSpPr>
          <p:spPr>
            <a:xfrm>
              <a:off x="7193280" y="2417310"/>
              <a:ext cx="114300" cy="198120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" name="Flèche vers le bas 14">
              <a:extLst>
                <a:ext uri="{FF2B5EF4-FFF2-40B4-BE49-F238E27FC236}">
                  <a16:creationId xmlns:a16="http://schemas.microsoft.com/office/drawing/2014/main" id="{76FAEB8C-677F-028F-4DEE-41C1F09EACD0}"/>
                </a:ext>
              </a:extLst>
            </p:cNvPr>
            <p:cNvSpPr/>
            <p:nvPr/>
          </p:nvSpPr>
          <p:spPr>
            <a:xfrm>
              <a:off x="6838950" y="2282055"/>
              <a:ext cx="114300" cy="198120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E0437D1-77F8-84CD-42E6-35B80943DDCB}"/>
                </a:ext>
              </a:extLst>
            </p:cNvPr>
            <p:cNvSpPr txBox="1"/>
            <p:nvPr/>
          </p:nvSpPr>
          <p:spPr>
            <a:xfrm>
              <a:off x="7480636" y="2471562"/>
              <a:ext cx="3609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O°C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E48D7D7-DA99-AA94-B34D-B9A0511AACC2}"/>
              </a:ext>
            </a:extLst>
          </p:cNvPr>
          <p:cNvGrpSpPr/>
          <p:nvPr/>
        </p:nvGrpSpPr>
        <p:grpSpPr>
          <a:xfrm>
            <a:off x="412054" y="1166677"/>
            <a:ext cx="4018648" cy="1078873"/>
            <a:chOff x="0" y="55918"/>
            <a:chExt cx="4723427" cy="91494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2AB9C59-3814-637B-CA32-30BE83F1B341}"/>
                </a:ext>
              </a:extLst>
            </p:cNvPr>
            <p:cNvSpPr/>
            <p:nvPr/>
          </p:nvSpPr>
          <p:spPr>
            <a:xfrm>
              <a:off x="0" y="55918"/>
              <a:ext cx="4723427" cy="9149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1350"/>
            </a:p>
          </p:txBody>
        </p:sp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27E5482D-4B50-7533-A352-4B87204A71C6}"/>
                </a:ext>
              </a:extLst>
            </p:cNvPr>
            <p:cNvSpPr txBox="1"/>
            <p:nvPr/>
          </p:nvSpPr>
          <p:spPr>
            <a:xfrm>
              <a:off x="44664" y="100582"/>
              <a:ext cx="4634099" cy="825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723" tIns="65723" rIns="65723" bIns="65723" numCol="1" spcCol="1270" anchor="ctr" anchorCtr="0">
              <a:noAutofit/>
            </a:bodyPr>
            <a:lstStyle/>
            <a:p>
              <a:r>
                <a:rPr lang="fr-FR" dirty="0" err="1"/>
                <a:t>Growth</a:t>
              </a:r>
              <a:r>
                <a:rPr lang="fr-FR" dirty="0"/>
                <a:t> of drops and </a:t>
              </a:r>
              <a:r>
                <a:rPr lang="fr-FR" dirty="0" err="1"/>
                <a:t>crystals</a:t>
              </a:r>
              <a:r>
                <a:rPr lang="fr-FR" dirty="0"/>
                <a:t> to </a:t>
              </a:r>
              <a:r>
                <a:rPr lang="fr-FR" dirty="0" err="1"/>
                <a:t>millimeter</a:t>
              </a:r>
              <a:r>
                <a:rPr lang="fr-FR" dirty="0"/>
                <a:t> - sizes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323EEF2-E46C-2743-6245-28F3AFDF70EE}"/>
              </a:ext>
            </a:extLst>
          </p:cNvPr>
          <p:cNvGrpSpPr/>
          <p:nvPr/>
        </p:nvGrpSpPr>
        <p:grpSpPr>
          <a:xfrm>
            <a:off x="377548" y="2234758"/>
            <a:ext cx="4051819" cy="1604026"/>
            <a:chOff x="0" y="55918"/>
            <a:chExt cx="4723427" cy="91494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AA3AB7C-4F7F-EF0E-F6AB-77DC6D4F05CF}"/>
                </a:ext>
              </a:extLst>
            </p:cNvPr>
            <p:cNvSpPr/>
            <p:nvPr/>
          </p:nvSpPr>
          <p:spPr>
            <a:xfrm>
              <a:off x="0" y="55918"/>
              <a:ext cx="4723427" cy="9149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1350"/>
            </a:p>
          </p:txBody>
        </p:sp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8773AE2F-8CF2-8380-6256-0EE3DED767E6}"/>
                </a:ext>
              </a:extLst>
            </p:cNvPr>
            <p:cNvSpPr txBox="1"/>
            <p:nvPr/>
          </p:nvSpPr>
          <p:spPr>
            <a:xfrm>
              <a:off x="38671" y="100582"/>
              <a:ext cx="4640090" cy="825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723" tIns="65723" rIns="65723" bIns="65723" numCol="1" spcCol="1270" anchor="ctr" anchorCtr="0">
              <a:noAutofit/>
            </a:bodyPr>
            <a:lstStyle/>
            <a:p>
              <a:pPr defTabSz="7667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dirty="0"/>
                <a:t>by collision: </a:t>
              </a:r>
            </a:p>
            <a:p>
              <a:pPr defTabSz="7667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dirty="0"/>
                <a:t>drop – drop = </a:t>
              </a:r>
              <a:r>
                <a:rPr lang="fr-FR" dirty="0" err="1"/>
                <a:t>raindrop</a:t>
              </a:r>
              <a:r>
                <a:rPr lang="fr-FR" dirty="0"/>
                <a:t>,</a:t>
              </a:r>
            </a:p>
            <a:p>
              <a:pPr defTabSz="7667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dirty="0" err="1"/>
                <a:t>crystal</a:t>
              </a:r>
              <a:r>
                <a:rPr lang="fr-FR" dirty="0"/>
                <a:t> - </a:t>
              </a:r>
              <a:r>
                <a:rPr lang="fr-FR" dirty="0" err="1"/>
                <a:t>crystal</a:t>
              </a:r>
              <a:r>
                <a:rPr lang="fr-FR" dirty="0"/>
                <a:t> = </a:t>
              </a:r>
              <a:r>
                <a:rPr lang="fr-FR" dirty="0" err="1"/>
                <a:t>snowflake</a:t>
              </a:r>
              <a:r>
                <a:rPr lang="fr-FR" dirty="0"/>
                <a:t>,</a:t>
              </a:r>
            </a:p>
            <a:p>
              <a:pPr defTabSz="7667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dirty="0"/>
                <a:t>drop - </a:t>
              </a:r>
              <a:r>
                <a:rPr lang="fr-FR" dirty="0" err="1"/>
                <a:t>crystal</a:t>
              </a:r>
              <a:r>
                <a:rPr lang="fr-FR" dirty="0"/>
                <a:t> = </a:t>
              </a:r>
              <a:r>
                <a:rPr lang="fr-FR" dirty="0" err="1"/>
                <a:t>graupel</a:t>
              </a:r>
              <a:r>
                <a:rPr lang="fr-FR" dirty="0"/>
                <a:t>/</a:t>
              </a:r>
              <a:r>
                <a:rPr lang="fr-FR" dirty="0" err="1"/>
                <a:t>hail</a:t>
              </a:r>
              <a:endParaRPr lang="en-US" sz="1725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2F7FD5C-36D8-7116-9436-E7BFC6ED947F}"/>
              </a:ext>
            </a:extLst>
          </p:cNvPr>
          <p:cNvGrpSpPr/>
          <p:nvPr/>
        </p:nvGrpSpPr>
        <p:grpSpPr>
          <a:xfrm>
            <a:off x="1336894" y="3946772"/>
            <a:ext cx="6460175" cy="686205"/>
            <a:chOff x="-22473" y="55918"/>
            <a:chExt cx="4745900" cy="91494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230F303-6EE1-CC96-5A78-D7AD17E9B807}"/>
                </a:ext>
              </a:extLst>
            </p:cNvPr>
            <p:cNvSpPr/>
            <p:nvPr/>
          </p:nvSpPr>
          <p:spPr>
            <a:xfrm>
              <a:off x="0" y="55918"/>
              <a:ext cx="4723427" cy="9149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1350"/>
            </a:p>
          </p:txBody>
        </p:sp>
        <p:sp>
          <p:nvSpPr>
            <p:cNvPr id="29" name="Rectangle : coins arrondis 4">
              <a:extLst>
                <a:ext uri="{FF2B5EF4-FFF2-40B4-BE49-F238E27FC236}">
                  <a16:creationId xmlns:a16="http://schemas.microsoft.com/office/drawing/2014/main" id="{70F1A4B6-CC09-A263-142B-8DD1B937A288}"/>
                </a:ext>
              </a:extLst>
            </p:cNvPr>
            <p:cNvSpPr txBox="1"/>
            <p:nvPr/>
          </p:nvSpPr>
          <p:spPr>
            <a:xfrm>
              <a:off x="-22473" y="100582"/>
              <a:ext cx="4701236" cy="825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723" tIns="65723" rIns="65723" bIns="65723" numCol="1" spcCol="1270" anchor="ctr" anchorCtr="0">
              <a:noAutofit/>
            </a:bodyPr>
            <a:lstStyle/>
            <a:p>
              <a:r>
                <a:rPr lang="fr-FR" dirty="0" err="1"/>
                <a:t>only</a:t>
              </a:r>
              <a:r>
                <a:rPr lang="fr-FR" dirty="0"/>
                <a:t> efficient if </a:t>
              </a:r>
              <a:r>
                <a:rPr lang="fr-FR" dirty="0" err="1"/>
                <a:t>enough</a:t>
              </a:r>
              <a:r>
                <a:rPr lang="fr-FR" dirty="0"/>
                <a:t> </a:t>
              </a:r>
              <a:r>
                <a:rPr lang="fr-FR" dirty="0" err="1"/>
                <a:t>hydrometeors</a:t>
              </a:r>
              <a:r>
                <a:rPr lang="fr-FR" dirty="0"/>
                <a:t> </a:t>
              </a:r>
              <a:r>
                <a:rPr lang="fr-FR" dirty="0" err="1"/>
                <a:t>with</a:t>
              </a:r>
              <a:r>
                <a:rPr lang="fr-FR" dirty="0"/>
                <a:t> </a:t>
              </a:r>
              <a:r>
                <a:rPr lang="fr-FR" dirty="0" err="1"/>
                <a:t>different</a:t>
              </a:r>
              <a:r>
                <a:rPr lang="fr-FR" dirty="0"/>
                <a:t> sizes (</a:t>
              </a:r>
              <a:r>
                <a:rPr lang="fr-FR" dirty="0" err="1"/>
                <a:t>significant</a:t>
              </a:r>
              <a:r>
                <a:rPr lang="fr-FR" dirty="0"/>
                <a:t> terminal </a:t>
              </a:r>
              <a:r>
                <a:rPr lang="fr-FR" dirty="0" err="1"/>
                <a:t>velocities</a:t>
              </a:r>
              <a:r>
                <a:rPr lang="fr-FR" dirty="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32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1A5617-CA8E-EDEB-B504-652B08B4A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18D77A0-0EE9-970A-3B3D-E854BAA9E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23E20E-3321-44D0-894B-CFF369A7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A9BCF2-B869-62C7-DA52-DA78DE396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69678D-B019-200C-9D0D-863AB606C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3CB0E-AE52-88FA-9022-22A30114F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1495A5D-B535-0FD1-965C-B6C46B42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8CB6ED-C84E-93ED-7BD5-56C0239C8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3255152-7100-FE49-61A6-A9BB488A559A}"/>
              </a:ext>
            </a:extLst>
          </p:cNvPr>
          <p:cNvSpPr txBox="1">
            <a:spLocks/>
          </p:cNvSpPr>
          <p:nvPr/>
        </p:nvSpPr>
        <p:spPr>
          <a:xfrm>
            <a:off x="313668" y="1138432"/>
            <a:ext cx="2401025" cy="254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45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Early 1950 : idea to seed clouds with “appropriate particles” to boost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precip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formation</a:t>
            </a:r>
          </a:p>
          <a:p>
            <a:pPr algn="r">
              <a:spcAft>
                <a:spcPts val="45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spcAft>
                <a:spcPts val="450"/>
              </a:spcAft>
            </a:pPr>
            <a:r>
              <a:rPr lang="en-US" sz="3000" dirty="0">
                <a:solidFill>
                  <a:srgbClr val="FFFFFF"/>
                </a:solidFill>
              </a:rPr>
              <a:t>Problem: large natural variability of clouds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10AE758-0225-5B7C-B1CC-E73412793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21" y="7603"/>
            <a:ext cx="3999611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F60DCC8-74E6-C616-1F76-5632CFC1B15B}"/>
              </a:ext>
            </a:extLst>
          </p:cNvPr>
          <p:cNvSpPr txBox="1"/>
          <p:nvPr/>
        </p:nvSpPr>
        <p:spPr>
          <a:xfrm>
            <a:off x="3088534" y="4501023"/>
            <a:ext cx="16820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https://</a:t>
            </a:r>
            <a:r>
              <a:rPr lang="en-GB" sz="900" dirty="0" err="1"/>
              <a:t>www.novakarchive.com</a:t>
            </a:r>
            <a:r>
              <a:rPr lang="en-GB" sz="900" dirty="0"/>
              <a:t>/vintage-magazine-covers/colliers-may-28-1954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F89FB5-163D-F1FD-7EE2-35801CA53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053" y="23125"/>
            <a:ext cx="1607022" cy="16641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588786-1916-E62E-1E2C-C0B37ACEAE72}"/>
              </a:ext>
            </a:extLst>
          </p:cNvPr>
          <p:cNvSpPr txBox="1"/>
          <p:nvPr/>
        </p:nvSpPr>
        <p:spPr>
          <a:xfrm>
            <a:off x="3018407" y="1569943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1946: Langmuir, Vonnegut </a:t>
            </a:r>
          </a:p>
          <a:p>
            <a:r>
              <a:rPr lang="en-GB" sz="900" dirty="0"/>
              <a:t>and Schaefer</a:t>
            </a:r>
          </a:p>
        </p:txBody>
      </p:sp>
    </p:spTree>
    <p:extLst>
      <p:ext uri="{BB962C8B-B14F-4D97-AF65-F5344CB8AC3E}">
        <p14:creationId xmlns:p14="http://schemas.microsoft.com/office/powerpoint/2010/main" val="166840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E37DD-C4DE-1845-A352-7113969C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81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/>
              <a:t>Concept of glaciogenic seeding of wintertime orographic clouds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D73309-BBBE-544A-A720-1024F62E8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092337"/>
            <a:ext cx="7165521" cy="28429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2D11B4F-A689-E349-AEB7-D23C5F3B02D0}"/>
              </a:ext>
            </a:extLst>
          </p:cNvPr>
          <p:cNvSpPr txBox="1"/>
          <p:nvPr/>
        </p:nvSpPr>
        <p:spPr>
          <a:xfrm>
            <a:off x="348345" y="4049655"/>
            <a:ext cx="8055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add INP to form crystals that grow via vapor deposition and riming; the additional release of latent heat may invigorate the cloud</a:t>
            </a:r>
            <a:r>
              <a:rPr lang="fr-FR" sz="1350" dirty="0"/>
              <a:t>; </a:t>
            </a:r>
            <a:r>
              <a:rPr lang="en" sz="1350" dirty="0"/>
              <a:t>ex: the Snowy Precipitation Enhancement Research Projects (SPERP-1 and 2) in the Snowy Mountains of south eastern Australia; the Wyoming Weather Modification Pilot Project (WWMPP); to increase snow pack in catchment basins feeding water reservoirs 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4730991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4808</TotalTime>
  <Words>540</Words>
  <Application>Microsoft Macintosh PowerPoint</Application>
  <PresentationFormat>Affichage à l'écran (16:9)</PresentationFormat>
  <Paragraphs>72</Paragraphs>
  <Slides>13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Thème Office 2013 – 2022</vt:lpstr>
      <vt:lpstr>Aerosol particles and clouds across scales</vt:lpstr>
      <vt:lpstr>clouds across scales</vt:lpstr>
      <vt:lpstr>How do clouds form?</vt:lpstr>
      <vt:lpstr>Aerosol particles</vt:lpstr>
      <vt:lpstr>Présentation PowerPoint</vt:lpstr>
      <vt:lpstr>Aerosol particles</vt:lpstr>
      <vt:lpstr>How precipitation is formed?</vt:lpstr>
      <vt:lpstr>Présentation PowerPoint</vt:lpstr>
      <vt:lpstr>Concept of glaciogenic seeding of wintertime orographic clouds</vt:lpstr>
      <vt:lpstr>Présentation PowerPoint</vt:lpstr>
      <vt:lpstr>Présentation PowerPoint</vt:lpstr>
      <vt:lpstr>Présentation PowerPoint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Advances in Precipitation Enhancement Research</dc:title>
  <dc:creator>Andrea Flossmann</dc:creator>
  <cp:lastModifiedBy>Andrea FLOSSMANN WOBROCK</cp:lastModifiedBy>
  <cp:revision>55</cp:revision>
  <dcterms:created xsi:type="dcterms:W3CDTF">2019-05-10T10:08:50Z</dcterms:created>
  <dcterms:modified xsi:type="dcterms:W3CDTF">2026-05-04T10:54:14Z</dcterms:modified>
</cp:coreProperties>
</file>