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22"/>
  </p:notesMasterIdLst>
  <p:handoutMasterIdLst>
    <p:handoutMasterId r:id="rId23"/>
  </p:handoutMasterIdLst>
  <p:sldIdLst>
    <p:sldId id="2452" r:id="rId2"/>
    <p:sldId id="2336" r:id="rId3"/>
    <p:sldId id="2431" r:id="rId4"/>
    <p:sldId id="2442" r:id="rId5"/>
    <p:sldId id="2447" r:id="rId6"/>
    <p:sldId id="2446" r:id="rId7"/>
    <p:sldId id="2408" r:id="rId8"/>
    <p:sldId id="2458" r:id="rId9"/>
    <p:sldId id="2448" r:id="rId10"/>
    <p:sldId id="2451" r:id="rId11"/>
    <p:sldId id="2449" r:id="rId12"/>
    <p:sldId id="2450" r:id="rId13"/>
    <p:sldId id="2384" r:id="rId14"/>
    <p:sldId id="2385" r:id="rId15"/>
    <p:sldId id="2454" r:id="rId16"/>
    <p:sldId id="2430" r:id="rId17"/>
    <p:sldId id="2459" r:id="rId18"/>
    <p:sldId id="2443" r:id="rId19"/>
    <p:sldId id="2453" r:id="rId20"/>
    <p:sldId id="2439"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egment" id="{64E5CD43-365A-244D-A5EC-3DA1A7747E14}">
          <p14:sldIdLst>
            <p14:sldId id="2452"/>
            <p14:sldId id="2336"/>
            <p14:sldId id="2431"/>
            <p14:sldId id="2442"/>
            <p14:sldId id="2447"/>
            <p14:sldId id="2446"/>
            <p14:sldId id="2408"/>
            <p14:sldId id="2458"/>
            <p14:sldId id="2448"/>
            <p14:sldId id="2451"/>
            <p14:sldId id="2449"/>
            <p14:sldId id="2450"/>
            <p14:sldId id="2384"/>
            <p14:sldId id="2385"/>
            <p14:sldId id="2454"/>
            <p14:sldId id="2430"/>
            <p14:sldId id="2459"/>
            <p14:sldId id="2443"/>
            <p14:sldId id="2453"/>
            <p14:sldId id="2439"/>
          </p14:sldIdLst>
        </p14:section>
        <p14:section name="Closing Segment" id="{2B9CA2B1-7C83-454E-9AD8-FE1BBE6688B8}">
          <p14:sldIdLst/>
        </p14:section>
      </p14:sectionLst>
    </p:ext>
    <p:ext uri="{EFAFB233-063F-42B5-8137-9DF3F51BA10A}">
      <p15:sldGuideLst xmlns:p15="http://schemas.microsoft.com/office/powerpoint/2012/main">
        <p15:guide id="2" pos="408" userDrawn="1">
          <p15:clr>
            <a:srgbClr val="A4A3A4"/>
          </p15:clr>
        </p15:guide>
        <p15:guide id="3" orient="horz" pos="22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phanie Shang" initials="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D7E"/>
    <a:srgbClr val="9437FF"/>
    <a:srgbClr val="0432FF"/>
    <a:srgbClr val="00FDFF"/>
    <a:srgbClr val="FF85FF"/>
    <a:srgbClr val="0096FF"/>
    <a:srgbClr val="00FA00"/>
    <a:srgbClr val="FF7E79"/>
    <a:srgbClr val="FF9300"/>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6429" autoAdjust="0"/>
  </p:normalViewPr>
  <p:slideViewPr>
    <p:cSldViewPr snapToGrid="0">
      <p:cViewPr varScale="1">
        <p:scale>
          <a:sx n="130" d="100"/>
          <a:sy n="130" d="100"/>
        </p:scale>
        <p:origin x="208" y="232"/>
      </p:cViewPr>
      <p:guideLst>
        <p:guide pos="408"/>
        <p:guide orient="horz" pos="22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 d="1"/>
        <a:sy n="1" d="1"/>
      </p:scale>
      <p:origin x="0" y="0"/>
    </p:cViewPr>
  </p:sorterViewPr>
  <p:notesViewPr>
    <p:cSldViewPr snapToGrid="0" snapToObjects="1">
      <p:cViewPr varScale="1">
        <p:scale>
          <a:sx n="92" d="100"/>
          <a:sy n="92" d="100"/>
        </p:scale>
        <p:origin x="4072"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329E2E-54B0-464C-9ED3-95D9E507ED6B}" type="datetimeFigureOut">
              <a:rPr lang="en-US" smtClean="0"/>
              <a:pPr/>
              <a:t>6/1/26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Rencontres de Noirmoutier 2026</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715C80-61E8-754D-8058-AD475F713224}" type="slidenum">
              <a:rPr lang="en-US" smtClean="0"/>
              <a:pPr/>
              <a:t>‹N°›</a:t>
            </a:fld>
            <a:endParaRPr lang="en-US"/>
          </a:p>
        </p:txBody>
      </p:sp>
    </p:spTree>
    <p:extLst>
      <p:ext uri="{BB962C8B-B14F-4D97-AF65-F5344CB8AC3E}">
        <p14:creationId xmlns:p14="http://schemas.microsoft.com/office/powerpoint/2010/main" val="427660068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1D1A9-26DA-174D-84FB-00854B775934}" type="datetimeFigureOut">
              <a:rPr lang="en-US" smtClean="0"/>
              <a:pPr/>
              <a:t>6/1/26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Rencontres de Noirmoutier 2026</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69BB2C-60BD-2E42-B11D-19D8677026BF}" type="slidenum">
              <a:rPr lang="en-US" smtClean="0"/>
              <a:pPr/>
              <a:t>‹N°›</a:t>
            </a:fld>
            <a:endParaRPr lang="en-US"/>
          </a:p>
        </p:txBody>
      </p:sp>
    </p:spTree>
    <p:extLst>
      <p:ext uri="{BB962C8B-B14F-4D97-AF65-F5344CB8AC3E}">
        <p14:creationId xmlns:p14="http://schemas.microsoft.com/office/powerpoint/2010/main" val="3512986330"/>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050" kern="1200">
        <a:solidFill>
          <a:schemeClr val="tx1"/>
        </a:solidFill>
        <a:latin typeface="+mn-lt"/>
        <a:ea typeface="+mn-ea"/>
        <a:cs typeface="+mn-cs"/>
      </a:defRPr>
    </a:lvl2pPr>
    <a:lvl3pPr marL="914400" algn="l" defTabSz="457200" rtl="0" eaLnBrk="1" latinLnBrk="0" hangingPunct="1">
      <a:defRPr sz="1050" kern="1200">
        <a:solidFill>
          <a:schemeClr val="tx1"/>
        </a:solidFill>
        <a:latin typeface="+mn-lt"/>
        <a:ea typeface="+mn-ea"/>
        <a:cs typeface="+mn-cs"/>
      </a:defRPr>
    </a:lvl3pPr>
    <a:lvl4pPr marL="1371600" algn="l" defTabSz="457200" rtl="0" eaLnBrk="1" latinLnBrk="0" hangingPunct="1">
      <a:defRPr sz="1050" kern="1200">
        <a:solidFill>
          <a:schemeClr val="tx1"/>
        </a:solidFill>
        <a:latin typeface="+mn-lt"/>
        <a:ea typeface="+mn-ea"/>
        <a:cs typeface="+mn-cs"/>
      </a:defRPr>
    </a:lvl4pPr>
    <a:lvl5pPr marL="1828800" algn="l" defTabSz="457200" rtl="0" eaLnBrk="1" latinLnBrk="0" hangingPunct="1">
      <a:defRPr sz="105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EC157-A2C2-2DEC-3F08-CE79682F3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E9EDA-EA17-0012-4B48-47A5150A9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F4C33-E4F9-8F38-838E-AC64DF84EC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0983F8-5C73-D980-CF35-ACD8FC6BE1EE}"/>
              </a:ext>
            </a:extLst>
          </p:cNvPr>
          <p:cNvSpPr>
            <a:spLocks noGrp="1"/>
          </p:cNvSpPr>
          <p:nvPr>
            <p:ph type="sldNum" sz="quarter" idx="5"/>
          </p:nvPr>
        </p:nvSpPr>
        <p:spPr/>
        <p:txBody>
          <a:bodyPr/>
          <a:lstStyle/>
          <a:p>
            <a:fld id="{8869BB2C-60BD-2E42-B11D-19D8677026BF}" type="slidenum">
              <a:rPr lang="en-US" smtClean="0"/>
              <a:pPr/>
              <a:t>0</a:t>
            </a:fld>
            <a:endParaRPr lang="en-US"/>
          </a:p>
        </p:txBody>
      </p:sp>
      <p:sp>
        <p:nvSpPr>
          <p:cNvPr id="5" name="Espace réservé du pied de page 4">
            <a:extLst>
              <a:ext uri="{FF2B5EF4-FFF2-40B4-BE49-F238E27FC236}">
                <a16:creationId xmlns:a16="http://schemas.microsoft.com/office/drawing/2014/main" id="{EBE81CD5-57BD-572F-CD49-95B4374B73B0}"/>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1690046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3FB23-B769-1A4E-246F-3F503DED9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1CA5B-B1EC-9382-8F70-FC70D7D177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46447-14F3-0699-EE1A-BA06BB7262D8}"/>
              </a:ext>
            </a:extLst>
          </p:cNvPr>
          <p:cNvSpPr>
            <a:spLocks noGrp="1"/>
          </p:cNvSpPr>
          <p:nvPr>
            <p:ph type="body" idx="1"/>
          </p:nvPr>
        </p:nvSpPr>
        <p:spPr/>
        <p:txBody>
          <a:bodyPr/>
          <a:lstStyle/>
          <a:p>
            <a:r>
              <a:rPr lang="en-US" dirty="0"/>
              <a:t>Pinatubo in June 15 1991, SO2 sulfur dioxide emitted up to 25 kms (total of a cube of 10</a:t>
            </a:r>
            <a:r>
              <a:rPr lang="en-US" baseline="30000" dirty="0"/>
              <a:t>3</a:t>
            </a:r>
            <a:r>
              <a:rPr lang="en-US" dirty="0"/>
              <a:t> km of matter). Emission of sulfur dioxide then oxidation (by interacting with hydroxyl radical OH-) of sulfur dioxide into sulfuric acid molecules then these molecules condense and nucleate (also collision with other particles) into sulfate aerosols that persist for a long time in the stratosphere due to the fact that the stratosphere is very dry and has low mixing (meaning that the aerosols are not washed out like in the troposphere).</a:t>
            </a:r>
          </a:p>
          <a:p>
            <a:r>
              <a:rPr lang="en-US" dirty="0"/>
              <a:t>Note the large interannual variability and 1992 due to Pinatubo eruption in 1991.</a:t>
            </a:r>
          </a:p>
        </p:txBody>
      </p:sp>
      <p:sp>
        <p:nvSpPr>
          <p:cNvPr id="4" name="Slide Number Placeholder 3">
            <a:extLst>
              <a:ext uri="{FF2B5EF4-FFF2-40B4-BE49-F238E27FC236}">
                <a16:creationId xmlns:a16="http://schemas.microsoft.com/office/drawing/2014/main" id="{FFA75492-2485-50F5-2E8F-A448A29B9F2D}"/>
              </a:ext>
            </a:extLst>
          </p:cNvPr>
          <p:cNvSpPr>
            <a:spLocks noGrp="1"/>
          </p:cNvSpPr>
          <p:nvPr>
            <p:ph type="sldNum" sz="quarter" idx="5"/>
          </p:nvPr>
        </p:nvSpPr>
        <p:spPr/>
        <p:txBody>
          <a:bodyPr/>
          <a:lstStyle/>
          <a:p>
            <a:fld id="{8869BB2C-60BD-2E42-B11D-19D8677026BF}" type="slidenum">
              <a:rPr lang="en-US" smtClean="0"/>
              <a:pPr/>
              <a:t>9</a:t>
            </a:fld>
            <a:endParaRPr lang="en-US"/>
          </a:p>
        </p:txBody>
      </p:sp>
      <p:sp>
        <p:nvSpPr>
          <p:cNvPr id="5" name="Espace réservé du pied de page 4">
            <a:extLst>
              <a:ext uri="{FF2B5EF4-FFF2-40B4-BE49-F238E27FC236}">
                <a16:creationId xmlns:a16="http://schemas.microsoft.com/office/drawing/2014/main" id="{CF93A413-4E7A-5E44-6148-714B1BBAC708}"/>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2109043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CD651-8F48-F602-9434-EA50808B8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FDA34-EDA2-A11D-F30C-FEED311D7F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48B58-C1A0-13C5-E156-73AA9510332A}"/>
              </a:ext>
            </a:extLst>
          </p:cNvPr>
          <p:cNvSpPr>
            <a:spLocks noGrp="1"/>
          </p:cNvSpPr>
          <p:nvPr>
            <p:ph type="body" idx="1"/>
          </p:nvPr>
        </p:nvSpPr>
        <p:spPr/>
        <p:txBody>
          <a:bodyPr/>
          <a:lstStyle/>
          <a:p>
            <a:r>
              <a:rPr lang="en-US" dirty="0" err="1"/>
              <a:t>Zc</a:t>
            </a:r>
            <a:r>
              <a:rPr lang="en-US" dirty="0"/>
              <a:t> (t) provides information on the fingerprint strength in the World without us temperature</a:t>
            </a:r>
          </a:p>
        </p:txBody>
      </p:sp>
      <p:sp>
        <p:nvSpPr>
          <p:cNvPr id="4" name="Slide Number Placeholder 3">
            <a:extLst>
              <a:ext uri="{FF2B5EF4-FFF2-40B4-BE49-F238E27FC236}">
                <a16:creationId xmlns:a16="http://schemas.microsoft.com/office/drawing/2014/main" id="{2084AC38-65E0-FC74-5998-7D54D7A37364}"/>
              </a:ext>
            </a:extLst>
          </p:cNvPr>
          <p:cNvSpPr>
            <a:spLocks noGrp="1"/>
          </p:cNvSpPr>
          <p:nvPr>
            <p:ph type="sldNum" sz="quarter" idx="5"/>
          </p:nvPr>
        </p:nvSpPr>
        <p:spPr/>
        <p:txBody>
          <a:bodyPr/>
          <a:lstStyle/>
          <a:p>
            <a:fld id="{8869BB2C-60BD-2E42-B11D-19D8677026BF}" type="slidenum">
              <a:rPr lang="en-US" smtClean="0"/>
              <a:pPr/>
              <a:t>10</a:t>
            </a:fld>
            <a:endParaRPr lang="en-US"/>
          </a:p>
        </p:txBody>
      </p:sp>
      <p:sp>
        <p:nvSpPr>
          <p:cNvPr id="5" name="Espace réservé du pied de page 4">
            <a:extLst>
              <a:ext uri="{FF2B5EF4-FFF2-40B4-BE49-F238E27FC236}">
                <a16:creationId xmlns:a16="http://schemas.microsoft.com/office/drawing/2014/main" id="{3505766D-5058-D871-E5DA-4F796BAEDA02}"/>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538809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57272-CDF3-38CB-E361-245283CCB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FA921-FABB-3EE0-64DC-281B2452E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A998D-28B4-2C87-C1AD-73A6D3B070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0228B9-719A-8FFC-182A-E313DDDFD9E7}"/>
              </a:ext>
            </a:extLst>
          </p:cNvPr>
          <p:cNvSpPr>
            <a:spLocks noGrp="1"/>
          </p:cNvSpPr>
          <p:nvPr>
            <p:ph type="sldNum" sz="quarter" idx="5"/>
          </p:nvPr>
        </p:nvSpPr>
        <p:spPr/>
        <p:txBody>
          <a:bodyPr/>
          <a:lstStyle/>
          <a:p>
            <a:fld id="{8869BB2C-60BD-2E42-B11D-19D8677026BF}" type="slidenum">
              <a:rPr lang="en-US" smtClean="0"/>
              <a:pPr/>
              <a:t>11</a:t>
            </a:fld>
            <a:endParaRPr lang="en-US"/>
          </a:p>
        </p:txBody>
      </p:sp>
      <p:sp>
        <p:nvSpPr>
          <p:cNvPr id="5" name="Espace réservé du pied de page 4">
            <a:extLst>
              <a:ext uri="{FF2B5EF4-FFF2-40B4-BE49-F238E27FC236}">
                <a16:creationId xmlns:a16="http://schemas.microsoft.com/office/drawing/2014/main" id="{70C23402-A44B-E66E-3727-37E0127F6246}"/>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640460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9BB2C-60BD-2E42-B11D-19D8677026BF}" type="slidenum">
              <a:rPr lang="en-US" smtClean="0"/>
              <a:pPr/>
              <a:t>12</a:t>
            </a:fld>
            <a:endParaRPr lang="en-US"/>
          </a:p>
        </p:txBody>
      </p:sp>
      <p:sp>
        <p:nvSpPr>
          <p:cNvPr id="5" name="Espace réservé du pied de page 4">
            <a:extLst>
              <a:ext uri="{FF2B5EF4-FFF2-40B4-BE49-F238E27FC236}">
                <a16:creationId xmlns:a16="http://schemas.microsoft.com/office/drawing/2014/main" id="{ED9B96BF-C0D7-C846-2755-4D4C468E61FF}"/>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15877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9BB2C-60BD-2E42-B11D-19D8677026BF}" type="slidenum">
              <a:rPr lang="en-US" smtClean="0"/>
              <a:pPr/>
              <a:t>13</a:t>
            </a:fld>
            <a:endParaRPr lang="en-US"/>
          </a:p>
        </p:txBody>
      </p:sp>
      <p:sp>
        <p:nvSpPr>
          <p:cNvPr id="5" name="Espace réservé du pied de page 4">
            <a:extLst>
              <a:ext uri="{FF2B5EF4-FFF2-40B4-BE49-F238E27FC236}">
                <a16:creationId xmlns:a16="http://schemas.microsoft.com/office/drawing/2014/main" id="{8BB5A588-AF7A-C888-6396-F195729069AF}"/>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54434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AED71-53D7-E514-99C1-35EE1346D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A9803-A6DF-783E-5502-CACEF7B49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1A961-4185-B4B6-C702-DBC6C5EFEF12}"/>
              </a:ext>
            </a:extLst>
          </p:cNvPr>
          <p:cNvSpPr>
            <a:spLocks noGrp="1"/>
          </p:cNvSpPr>
          <p:nvPr>
            <p:ph type="body" idx="1"/>
          </p:nvPr>
        </p:nvSpPr>
        <p:spPr/>
        <p:txBody>
          <a:bodyPr/>
          <a:lstStyle/>
          <a:p>
            <a:r>
              <a:rPr lang="en-US" dirty="0"/>
              <a:t>Models slightly overestimate the stratospheric cooling. The main factor is forcing uncertainty but also different phasing in internal variability, residual errors in observations. Note that noise estimate is derived from the gaussian approximation for the noise pdf (and is taken as the standard deviation of the gaussian).</a:t>
            </a:r>
          </a:p>
        </p:txBody>
      </p:sp>
      <p:sp>
        <p:nvSpPr>
          <p:cNvPr id="4" name="Slide Number Placeholder 3">
            <a:extLst>
              <a:ext uri="{FF2B5EF4-FFF2-40B4-BE49-F238E27FC236}">
                <a16:creationId xmlns:a16="http://schemas.microsoft.com/office/drawing/2014/main" id="{F2911E8B-C764-E8A5-03D5-8980D6FFEC16}"/>
              </a:ext>
            </a:extLst>
          </p:cNvPr>
          <p:cNvSpPr>
            <a:spLocks noGrp="1"/>
          </p:cNvSpPr>
          <p:nvPr>
            <p:ph type="sldNum" sz="quarter" idx="5"/>
          </p:nvPr>
        </p:nvSpPr>
        <p:spPr/>
        <p:txBody>
          <a:bodyPr/>
          <a:lstStyle/>
          <a:p>
            <a:fld id="{8869BB2C-60BD-2E42-B11D-19D8677026BF}" type="slidenum">
              <a:rPr lang="en-US" smtClean="0"/>
              <a:pPr/>
              <a:t>14</a:t>
            </a:fld>
            <a:endParaRPr lang="en-US"/>
          </a:p>
        </p:txBody>
      </p:sp>
      <p:sp>
        <p:nvSpPr>
          <p:cNvPr id="5" name="Espace réservé du pied de page 4">
            <a:extLst>
              <a:ext uri="{FF2B5EF4-FFF2-40B4-BE49-F238E27FC236}">
                <a16:creationId xmlns:a16="http://schemas.microsoft.com/office/drawing/2014/main" id="{E3E340E6-CA58-C97E-9317-3BBEA2F495D3}"/>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3950286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34646-592F-B8A7-9CF9-0D0758F3E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5AF82-72C5-ADF7-D2C0-0B86A02A17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6F83E5-5508-2DFC-4B15-6A89B5364E63}"/>
              </a:ext>
            </a:extLst>
          </p:cNvPr>
          <p:cNvSpPr>
            <a:spLocks noGrp="1"/>
          </p:cNvSpPr>
          <p:nvPr>
            <p:ph type="body" idx="1"/>
          </p:nvPr>
        </p:nvSpPr>
        <p:spPr/>
        <p:txBody>
          <a:bodyPr>
            <a:normAutofit fontScale="92500" lnSpcReduction="10000"/>
          </a:bodyPr>
          <a:lstStyle/>
          <a:p>
            <a:r>
              <a:rPr lang="en-US" dirty="0"/>
              <a:t>The key difference from collider physics: </a:t>
            </a:r>
            <a:r>
              <a:rPr lang="en-US" b="1" dirty="0"/>
              <a:t>you cannot compute the background/noise from first principles alone</a:t>
            </a:r>
            <a:r>
              <a:rPr lang="en-US" dirty="0"/>
              <a:t> </a:t>
            </a:r>
            <a:endParaRPr lang="fr-FR" dirty="0"/>
          </a:p>
          <a:p>
            <a:endParaRPr lang="en-US" dirty="0"/>
          </a:p>
          <a:p>
            <a:r>
              <a:rPr lang="en-US" dirty="0"/>
              <a:t>In particle physics, the theory (Standard Model) </a:t>
            </a:r>
            <a:r>
              <a:rPr lang="en-US" b="1" dirty="0"/>
              <a:t>predicts the signal before you look</a:t>
            </a:r>
            <a:r>
              <a:rPr lang="en-US" dirty="0"/>
              <a:t>. Attribution is essentially a verification that the observation matches the prediction. Detection and attribution are performed simultaneously ! the background is measured from real data sidebands.</a:t>
            </a:r>
            <a:endParaRPr lang="fr-FR" dirty="0"/>
          </a:p>
          <a:p>
            <a:endParaRPr lang="fr-FR" dirty="0"/>
          </a:p>
          <a:p>
            <a:pPr lvl="0"/>
            <a:r>
              <a:rPr lang="en-US" dirty="0"/>
              <a:t>The Higgs boson is identified </a:t>
            </a:r>
            <a:r>
              <a:rPr lang="en-US" i="1" dirty="0"/>
              <a:t>by its decay products and their invariant mass</a:t>
            </a:r>
            <a:r>
              <a:rPr lang="en-US" dirty="0"/>
              <a:t>. You're not just seeing an excess of events — you're seeing an excess at </a:t>
            </a:r>
            <a:r>
              <a:rPr lang="en-US" b="1" dirty="0"/>
              <a:t>exactly the predicted mass (~125 GeV)</a:t>
            </a:r>
            <a:r>
              <a:rPr lang="en-US" dirty="0"/>
              <a:t>, in </a:t>
            </a:r>
            <a:r>
              <a:rPr lang="en-US" b="1" dirty="0"/>
              <a:t>exactly the predicted decay channels</a:t>
            </a:r>
            <a:r>
              <a:rPr lang="en-US" dirty="0"/>
              <a:t> (</a:t>
            </a:r>
            <a:r>
              <a:rPr lang="fr-FR" dirty="0" err="1"/>
              <a:t>γγ</a:t>
            </a:r>
            <a:r>
              <a:rPr lang="en-US" dirty="0"/>
              <a:t>, ZZ*, WW*), with </a:t>
            </a:r>
            <a:r>
              <a:rPr lang="en-US" b="1" dirty="0"/>
              <a:t>exactly the predicted spin-0 signature</a:t>
            </a:r>
            <a:r>
              <a:rPr lang="en-US" dirty="0"/>
              <a:t>.</a:t>
            </a:r>
            <a:endParaRPr lang="fr-FR" dirty="0"/>
          </a:p>
          <a:p>
            <a:pPr lvl="0"/>
            <a:r>
              <a:rPr lang="en-US" dirty="0"/>
              <a:t>The Standard Model makes extraordinarily precise, quantitative predictions. The "background" (non-Higgs processes) is itself calculated to high precision using QFT.</a:t>
            </a:r>
            <a:endParaRPr lang="fr-FR" dirty="0"/>
          </a:p>
          <a:p>
            <a:pPr lvl="0"/>
            <a:r>
              <a:rPr lang="en-US" dirty="0"/>
              <a:t>So when you see the signal, there is essentially </a:t>
            </a:r>
            <a:r>
              <a:rPr lang="en-US" b="1" dirty="0"/>
              <a:t>no plausible alternative explanation</a:t>
            </a:r>
            <a:r>
              <a:rPr lang="en-US" dirty="0"/>
              <a:t> — the fingerprint is unique by construction. </a:t>
            </a:r>
            <a:r>
              <a:rPr lang="fr-FR" dirty="0"/>
              <a:t>Attribution </a:t>
            </a:r>
            <a:r>
              <a:rPr lang="fr-FR" dirty="0" err="1"/>
              <a:t>follows</a:t>
            </a:r>
            <a:r>
              <a:rPr lang="fr-FR" dirty="0"/>
              <a:t> </a:t>
            </a:r>
            <a:r>
              <a:rPr lang="fr-FR" dirty="0" err="1"/>
              <a:t>almost</a:t>
            </a:r>
            <a:r>
              <a:rPr lang="fr-FR" dirty="0"/>
              <a:t> </a:t>
            </a:r>
            <a:r>
              <a:rPr lang="fr-FR" dirty="0" err="1"/>
              <a:t>automatically</a:t>
            </a:r>
            <a:r>
              <a:rPr lang="fr-FR" dirty="0"/>
              <a:t> </a:t>
            </a:r>
            <a:r>
              <a:rPr lang="fr-FR" dirty="0" err="1"/>
              <a:t>from</a:t>
            </a:r>
            <a:r>
              <a:rPr lang="fr-FR" dirty="0"/>
              <a:t> </a:t>
            </a:r>
            <a:r>
              <a:rPr lang="fr-FR" dirty="0" err="1"/>
              <a:t>detection</a:t>
            </a:r>
            <a:r>
              <a:rPr lang="fr-FR" dirty="0"/>
              <a:t>.</a:t>
            </a:r>
          </a:p>
          <a:p>
            <a:endParaRPr lang="en-US" dirty="0"/>
          </a:p>
          <a:p>
            <a:r>
              <a:rPr lang="en-US" dirty="0"/>
              <a:t>In particle physics, the Higgs Boson was announced as "discovered" in 2012 when the signal reached </a:t>
            </a:r>
            <a:r>
              <a:rPr lang="en-US" b="1" dirty="0"/>
              <a:t>5 sigma (5</a:t>
            </a:r>
            <a:r>
              <a:rPr lang="fr-FR" b="1" dirty="0" err="1"/>
              <a:t>σ</a:t>
            </a:r>
            <a:r>
              <a:rPr lang="en-US" b="1" dirty="0"/>
              <a:t>)</a:t>
            </a:r>
            <a:r>
              <a:rPr lang="en-US" dirty="0"/>
              <a:t> — meaning the observed excess of events was 5 standard deviations above the background noise. This corresponds to a p-value of about </a:t>
            </a:r>
            <a:r>
              <a:rPr lang="en-US" b="1" dirty="0"/>
              <a:t>1 in 3.5 million</a:t>
            </a:r>
            <a:r>
              <a:rPr lang="en-US" dirty="0"/>
              <a:t> (0.00003%).</a:t>
            </a:r>
            <a:r>
              <a:rPr lang="fr-FR" dirty="0"/>
              <a:t> </a:t>
            </a:r>
          </a:p>
          <a:p>
            <a:endParaRPr lang="fr-FR" dirty="0"/>
          </a:p>
          <a:p>
            <a:pPr>
              <a:lnSpc>
                <a:spcPct val="107000"/>
              </a:lnSpc>
              <a:spcAft>
                <a:spcPts val="800"/>
              </a:spcAft>
              <a:buNone/>
            </a:pPr>
            <a:r>
              <a:rPr lang="en-US" sz="1050" b="1" dirty="0">
                <a:effectLst/>
                <a:latin typeface="Times New Roman" panose="02020603050405020304" pitchFamily="18" charset="0"/>
                <a:ea typeface="Times New Roman" panose="02020603050405020304" pitchFamily="18" charset="0"/>
                <a:cs typeface="Calibri" panose="020F0502020204030204" pitchFamily="34" charset="0"/>
              </a:rPr>
              <a:t>The Higgs boson</a:t>
            </a:r>
            <a:endParaRPr lang="fr-FR" sz="10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buNone/>
            </a:pPr>
            <a:r>
              <a:rPr lang="en-US" sz="1050" dirty="0">
                <a:effectLst/>
                <a:latin typeface="Times New Roman" panose="02020603050405020304" pitchFamily="18" charset="0"/>
                <a:ea typeface="Times New Roman" panose="02020603050405020304" pitchFamily="18" charset="0"/>
                <a:cs typeface="Calibri" panose="020F0502020204030204" pitchFamily="34" charset="0"/>
              </a:rPr>
              <a:t>At CERN, physicists were looking for a </a:t>
            </a:r>
            <a:r>
              <a:rPr lang="en-US" sz="1050" i="1" dirty="0">
                <a:effectLst/>
                <a:latin typeface="Times New Roman" panose="02020603050405020304" pitchFamily="18" charset="0"/>
                <a:ea typeface="Times New Roman" panose="02020603050405020304" pitchFamily="18" charset="0"/>
                <a:cs typeface="Calibri" panose="020F0502020204030204" pitchFamily="34" charset="0"/>
              </a:rPr>
              <a:t>tiny excess</a:t>
            </a:r>
            <a:r>
              <a:rPr lang="en-US" sz="1050" dirty="0">
                <a:effectLst/>
                <a:latin typeface="Times New Roman" panose="02020603050405020304" pitchFamily="18" charset="0"/>
                <a:ea typeface="Times New Roman" panose="02020603050405020304" pitchFamily="18" charset="0"/>
                <a:cs typeface="Calibri" panose="020F0502020204030204" pitchFamily="34" charset="0"/>
              </a:rPr>
              <a:t> of events buried in huge background noise. </a:t>
            </a:r>
            <a:r>
              <a:rPr lang="fr-FR" sz="1050" dirty="0">
                <a:effectLst/>
                <a:latin typeface="Times New Roman" panose="02020603050405020304" pitchFamily="18" charset="0"/>
                <a:ea typeface="Times New Roman" panose="02020603050405020304" pitchFamily="18" charset="0"/>
                <a:cs typeface="Calibri" panose="020F0502020204030204" pitchFamily="34" charset="0"/>
              </a:rPr>
              <a:t>The signal:</a:t>
            </a:r>
            <a:endParaRPr lang="fr-FR" sz="10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SzPts val="1000"/>
              <a:buFont typeface="Symbol" pitchFamily="2" charset="2"/>
              <a:buChar char=""/>
              <a:tabLst>
                <a:tab pos="457200" algn="l"/>
              </a:tabLst>
            </a:pPr>
            <a:r>
              <a:rPr lang="fr-FR" sz="1050" dirty="0" err="1">
                <a:effectLst/>
                <a:latin typeface="Times New Roman" panose="02020603050405020304" pitchFamily="18" charset="0"/>
                <a:ea typeface="Times New Roman" panose="02020603050405020304" pitchFamily="18" charset="0"/>
                <a:cs typeface="Calibri" panose="020F0502020204030204" pitchFamily="34" charset="0"/>
              </a:rPr>
              <a:t>occurs</a:t>
            </a:r>
            <a:r>
              <a:rPr lang="fr-FR" sz="1050" dirty="0">
                <a:effectLst/>
                <a:latin typeface="Times New Roman" panose="02020603050405020304" pitchFamily="18" charset="0"/>
                <a:ea typeface="Times New Roman" panose="02020603050405020304" pitchFamily="18" charset="0"/>
                <a:cs typeface="Calibri" panose="020F0502020204030204" pitchFamily="34" charset="0"/>
              </a:rPr>
              <a:t> in </a:t>
            </a:r>
            <a:r>
              <a:rPr lang="fr-FR" sz="1050" b="1" dirty="0">
                <a:effectLst/>
                <a:latin typeface="Times New Roman" panose="02020603050405020304" pitchFamily="18" charset="0"/>
                <a:ea typeface="Times New Roman" panose="02020603050405020304" pitchFamily="18" charset="0"/>
                <a:cs typeface="Calibri" panose="020F0502020204030204" pitchFamily="34" charset="0"/>
              </a:rPr>
              <a:t>rare </a:t>
            </a:r>
            <a:r>
              <a:rPr lang="fr-FR" sz="1050" b="1" dirty="0" err="1">
                <a:effectLst/>
                <a:latin typeface="Times New Roman" panose="02020603050405020304" pitchFamily="18" charset="0"/>
                <a:ea typeface="Times New Roman" panose="02020603050405020304" pitchFamily="18" charset="0"/>
                <a:cs typeface="Calibri" panose="020F0502020204030204" pitchFamily="34" charset="0"/>
              </a:rPr>
              <a:t>particle</a:t>
            </a:r>
            <a:r>
              <a:rPr lang="fr-FR" sz="1050" b="1" dirty="0">
                <a:effectLst/>
                <a:latin typeface="Times New Roman" panose="02020603050405020304" pitchFamily="18" charset="0"/>
                <a:ea typeface="Times New Roman" panose="02020603050405020304" pitchFamily="18" charset="0"/>
                <a:cs typeface="Calibri" panose="020F0502020204030204" pitchFamily="34" charset="0"/>
              </a:rPr>
              <a:t> collisions</a:t>
            </a:r>
            <a:endParaRPr lang="fr-FR" sz="10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SzPts val="1000"/>
              <a:buFont typeface="Symbol" pitchFamily="2" charset="2"/>
              <a:buChar char=""/>
              <a:tabLst>
                <a:tab pos="457200" algn="l"/>
              </a:tabLst>
            </a:pPr>
            <a:r>
              <a:rPr lang="en-US" sz="1050" dirty="0">
                <a:effectLst/>
                <a:latin typeface="Times New Roman" panose="02020603050405020304" pitchFamily="18" charset="0"/>
                <a:ea typeface="Times New Roman" panose="02020603050405020304" pitchFamily="18" charset="0"/>
                <a:cs typeface="Calibri" panose="020F0502020204030204" pitchFamily="34" charset="0"/>
              </a:rPr>
              <a:t>must be inferred from decay products</a:t>
            </a:r>
            <a:endParaRPr lang="fr-FR" sz="10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SzPts val="1000"/>
              <a:buFont typeface="Symbol" pitchFamily="2" charset="2"/>
              <a:buChar char=""/>
              <a:tabLst>
                <a:tab pos="457200" algn="l"/>
              </a:tabLst>
            </a:pPr>
            <a:r>
              <a:rPr lang="en-US" sz="1050" dirty="0">
                <a:effectLst/>
                <a:latin typeface="Times New Roman" panose="02020603050405020304" pitchFamily="18" charset="0"/>
                <a:ea typeface="Times New Roman" panose="02020603050405020304" pitchFamily="18" charset="0"/>
                <a:cs typeface="Calibri" panose="020F0502020204030204" pitchFamily="34" charset="0"/>
              </a:rPr>
              <a:t>competes against many similar-looking processes</a:t>
            </a:r>
            <a:endParaRPr lang="fr-FR" sz="10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1E002863-4DF1-FE13-8227-C42D7DAFEEBE}"/>
              </a:ext>
            </a:extLst>
          </p:cNvPr>
          <p:cNvSpPr>
            <a:spLocks noGrp="1"/>
          </p:cNvSpPr>
          <p:nvPr>
            <p:ph type="sldNum" sz="quarter" idx="5"/>
          </p:nvPr>
        </p:nvSpPr>
        <p:spPr/>
        <p:txBody>
          <a:bodyPr/>
          <a:lstStyle/>
          <a:p>
            <a:fld id="{8869BB2C-60BD-2E42-B11D-19D8677026BF}" type="slidenum">
              <a:rPr lang="en-US" smtClean="0"/>
              <a:pPr/>
              <a:t>15</a:t>
            </a:fld>
            <a:endParaRPr lang="en-US"/>
          </a:p>
        </p:txBody>
      </p:sp>
      <p:sp>
        <p:nvSpPr>
          <p:cNvPr id="5" name="Espace réservé du pied de page 4">
            <a:extLst>
              <a:ext uri="{FF2B5EF4-FFF2-40B4-BE49-F238E27FC236}">
                <a16:creationId xmlns:a16="http://schemas.microsoft.com/office/drawing/2014/main" id="{43CE479F-B4E1-1D32-5C5E-04F45970D4C7}"/>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821232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0B737-0C31-69B5-CC9A-E94BBD24D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91A92-0544-60CA-FF9D-3493EDB45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09CF5-36ED-F9C7-064B-6046FD38044A}"/>
              </a:ext>
            </a:extLst>
          </p:cNvPr>
          <p:cNvSpPr>
            <a:spLocks noGrp="1"/>
          </p:cNvSpPr>
          <p:nvPr>
            <p:ph type="body" idx="1"/>
          </p:nvPr>
        </p:nvSpPr>
        <p:spPr/>
        <p:txBody>
          <a:bodyPr>
            <a:normAutofit fontScale="92500" lnSpcReduction="10000"/>
          </a:bodyPr>
          <a:lstStyle/>
          <a:p>
            <a:r>
              <a:rPr lang="en-US" dirty="0"/>
              <a:t>The key difference from collider physics: </a:t>
            </a:r>
            <a:r>
              <a:rPr lang="en-US" b="1" dirty="0"/>
              <a:t>you cannot compute the background/noise from first principles alone</a:t>
            </a:r>
            <a:r>
              <a:rPr lang="en-US" dirty="0"/>
              <a:t> </a:t>
            </a:r>
            <a:endParaRPr lang="fr-FR" dirty="0"/>
          </a:p>
          <a:p>
            <a:endParaRPr lang="en-US" dirty="0"/>
          </a:p>
          <a:p>
            <a:r>
              <a:rPr lang="en-US" dirty="0"/>
              <a:t>In particle physics, the theory (Standard Model) </a:t>
            </a:r>
            <a:r>
              <a:rPr lang="en-US" b="1" dirty="0"/>
              <a:t>predicts the signal before you look</a:t>
            </a:r>
            <a:r>
              <a:rPr lang="en-US" dirty="0"/>
              <a:t>. Attribution is essentially a verification that the observation matches the prediction. Detection and attribution are performed simultaneously ! the background is measured from real data sidebands.</a:t>
            </a:r>
            <a:endParaRPr lang="fr-FR" dirty="0"/>
          </a:p>
          <a:p>
            <a:endParaRPr lang="fr-FR" dirty="0"/>
          </a:p>
          <a:p>
            <a:pPr lvl="0"/>
            <a:r>
              <a:rPr lang="en-US" dirty="0"/>
              <a:t>The Higgs boson is identified </a:t>
            </a:r>
            <a:r>
              <a:rPr lang="en-US" i="1" dirty="0"/>
              <a:t>by its decay products and their invariant mass</a:t>
            </a:r>
            <a:r>
              <a:rPr lang="en-US" dirty="0"/>
              <a:t>. You're not just seeing an excess of events — you're seeing an excess at </a:t>
            </a:r>
            <a:r>
              <a:rPr lang="en-US" b="1" dirty="0"/>
              <a:t>exactly the predicted mass (~125 GeV)</a:t>
            </a:r>
            <a:r>
              <a:rPr lang="en-US" dirty="0"/>
              <a:t>, in </a:t>
            </a:r>
            <a:r>
              <a:rPr lang="en-US" b="1" dirty="0"/>
              <a:t>exactly the predicted decay channels</a:t>
            </a:r>
            <a:r>
              <a:rPr lang="en-US" dirty="0"/>
              <a:t> (</a:t>
            </a:r>
            <a:r>
              <a:rPr lang="fr-FR" dirty="0" err="1"/>
              <a:t>γγ</a:t>
            </a:r>
            <a:r>
              <a:rPr lang="en-US" dirty="0"/>
              <a:t>, ZZ*, WW*), with </a:t>
            </a:r>
            <a:r>
              <a:rPr lang="en-US" b="1" dirty="0"/>
              <a:t>exactly the predicted spin-0 signature</a:t>
            </a:r>
            <a:r>
              <a:rPr lang="en-US" dirty="0"/>
              <a:t>.</a:t>
            </a:r>
            <a:endParaRPr lang="fr-FR" dirty="0"/>
          </a:p>
          <a:p>
            <a:pPr lvl="0"/>
            <a:r>
              <a:rPr lang="en-US" dirty="0"/>
              <a:t>The Standard Model makes extraordinarily precise, quantitative predictions. The "background" (non-Higgs processes) is itself calculated to high precision using QFT.</a:t>
            </a:r>
            <a:endParaRPr lang="fr-FR" dirty="0"/>
          </a:p>
          <a:p>
            <a:pPr lvl="0"/>
            <a:r>
              <a:rPr lang="en-US" dirty="0"/>
              <a:t>So when you see the signal, there is essentially </a:t>
            </a:r>
            <a:r>
              <a:rPr lang="en-US" b="1" dirty="0"/>
              <a:t>no plausible alternative explanation</a:t>
            </a:r>
            <a:r>
              <a:rPr lang="en-US" dirty="0"/>
              <a:t> — the fingerprint is unique by construction. </a:t>
            </a:r>
            <a:r>
              <a:rPr lang="fr-FR" dirty="0"/>
              <a:t>Attribution </a:t>
            </a:r>
            <a:r>
              <a:rPr lang="fr-FR" dirty="0" err="1"/>
              <a:t>follows</a:t>
            </a:r>
            <a:r>
              <a:rPr lang="fr-FR" dirty="0"/>
              <a:t> </a:t>
            </a:r>
            <a:r>
              <a:rPr lang="fr-FR" dirty="0" err="1"/>
              <a:t>almost</a:t>
            </a:r>
            <a:r>
              <a:rPr lang="fr-FR" dirty="0"/>
              <a:t> </a:t>
            </a:r>
            <a:r>
              <a:rPr lang="fr-FR" dirty="0" err="1"/>
              <a:t>automatically</a:t>
            </a:r>
            <a:r>
              <a:rPr lang="fr-FR" dirty="0"/>
              <a:t> </a:t>
            </a:r>
            <a:r>
              <a:rPr lang="fr-FR" dirty="0" err="1"/>
              <a:t>from</a:t>
            </a:r>
            <a:r>
              <a:rPr lang="fr-FR" dirty="0"/>
              <a:t> </a:t>
            </a:r>
            <a:r>
              <a:rPr lang="fr-FR" dirty="0" err="1"/>
              <a:t>detection</a:t>
            </a:r>
            <a:r>
              <a:rPr lang="fr-FR" dirty="0"/>
              <a:t>.</a:t>
            </a:r>
          </a:p>
          <a:p>
            <a:endParaRPr lang="en-US" dirty="0"/>
          </a:p>
          <a:p>
            <a:r>
              <a:rPr lang="en-US" dirty="0"/>
              <a:t>In particle physics, the Higgs Boson was announced as "discovered" in 2012 when the signal reached </a:t>
            </a:r>
            <a:r>
              <a:rPr lang="en-US" b="1" dirty="0"/>
              <a:t>5 sigma (5</a:t>
            </a:r>
            <a:r>
              <a:rPr lang="fr-FR" b="1" dirty="0" err="1"/>
              <a:t>σ</a:t>
            </a:r>
            <a:r>
              <a:rPr lang="en-US" b="1" dirty="0"/>
              <a:t>)</a:t>
            </a:r>
            <a:r>
              <a:rPr lang="en-US" dirty="0"/>
              <a:t> — meaning the observed excess of events was 5 standard deviations above the background noise. This corresponds to a p-value of about </a:t>
            </a:r>
            <a:r>
              <a:rPr lang="en-US" b="1" dirty="0"/>
              <a:t>1 in 3.5 million</a:t>
            </a:r>
            <a:r>
              <a:rPr lang="en-US" dirty="0"/>
              <a:t> (0.00003%).</a:t>
            </a:r>
            <a:r>
              <a:rPr lang="fr-FR" dirty="0"/>
              <a:t> </a:t>
            </a:r>
          </a:p>
          <a:p>
            <a:endParaRPr lang="fr-FR" dirty="0"/>
          </a:p>
          <a:p>
            <a:pPr>
              <a:lnSpc>
                <a:spcPct val="107000"/>
              </a:lnSpc>
              <a:spcAft>
                <a:spcPts val="800"/>
              </a:spcAft>
              <a:buNone/>
            </a:pPr>
            <a:r>
              <a:rPr lang="en-US" sz="1050" b="1" dirty="0">
                <a:effectLst/>
                <a:latin typeface="Times New Roman" panose="02020603050405020304" pitchFamily="18" charset="0"/>
                <a:ea typeface="Times New Roman" panose="02020603050405020304" pitchFamily="18" charset="0"/>
                <a:cs typeface="Calibri" panose="020F0502020204030204" pitchFamily="34" charset="0"/>
              </a:rPr>
              <a:t>The Higgs boson</a:t>
            </a:r>
            <a:endParaRPr lang="fr-FR" sz="10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buNone/>
            </a:pPr>
            <a:r>
              <a:rPr lang="en-US" sz="1050" dirty="0">
                <a:effectLst/>
                <a:latin typeface="Times New Roman" panose="02020603050405020304" pitchFamily="18" charset="0"/>
                <a:ea typeface="Times New Roman" panose="02020603050405020304" pitchFamily="18" charset="0"/>
                <a:cs typeface="Calibri" panose="020F0502020204030204" pitchFamily="34" charset="0"/>
              </a:rPr>
              <a:t>At CERN, physicists were looking for a </a:t>
            </a:r>
            <a:r>
              <a:rPr lang="en-US" sz="1050" i="1" dirty="0">
                <a:effectLst/>
                <a:latin typeface="Times New Roman" panose="02020603050405020304" pitchFamily="18" charset="0"/>
                <a:ea typeface="Times New Roman" panose="02020603050405020304" pitchFamily="18" charset="0"/>
                <a:cs typeface="Calibri" panose="020F0502020204030204" pitchFamily="34" charset="0"/>
              </a:rPr>
              <a:t>tiny excess</a:t>
            </a:r>
            <a:r>
              <a:rPr lang="en-US" sz="1050" dirty="0">
                <a:effectLst/>
                <a:latin typeface="Times New Roman" panose="02020603050405020304" pitchFamily="18" charset="0"/>
                <a:ea typeface="Times New Roman" panose="02020603050405020304" pitchFamily="18" charset="0"/>
                <a:cs typeface="Calibri" panose="020F0502020204030204" pitchFamily="34" charset="0"/>
              </a:rPr>
              <a:t> of events buried in huge background noise. </a:t>
            </a:r>
            <a:r>
              <a:rPr lang="fr-FR" sz="1050" dirty="0">
                <a:effectLst/>
                <a:latin typeface="Times New Roman" panose="02020603050405020304" pitchFamily="18" charset="0"/>
                <a:ea typeface="Times New Roman" panose="02020603050405020304" pitchFamily="18" charset="0"/>
                <a:cs typeface="Calibri" panose="020F0502020204030204" pitchFamily="34" charset="0"/>
              </a:rPr>
              <a:t>The signal:</a:t>
            </a:r>
            <a:endParaRPr lang="fr-FR" sz="10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SzPts val="1000"/>
              <a:buFont typeface="Symbol" pitchFamily="2" charset="2"/>
              <a:buChar char=""/>
              <a:tabLst>
                <a:tab pos="457200" algn="l"/>
              </a:tabLst>
            </a:pPr>
            <a:r>
              <a:rPr lang="fr-FR" sz="1050" dirty="0" err="1">
                <a:effectLst/>
                <a:latin typeface="Times New Roman" panose="02020603050405020304" pitchFamily="18" charset="0"/>
                <a:ea typeface="Times New Roman" panose="02020603050405020304" pitchFamily="18" charset="0"/>
                <a:cs typeface="Calibri" panose="020F0502020204030204" pitchFamily="34" charset="0"/>
              </a:rPr>
              <a:t>occurs</a:t>
            </a:r>
            <a:r>
              <a:rPr lang="fr-FR" sz="1050" dirty="0">
                <a:effectLst/>
                <a:latin typeface="Times New Roman" panose="02020603050405020304" pitchFamily="18" charset="0"/>
                <a:ea typeface="Times New Roman" panose="02020603050405020304" pitchFamily="18" charset="0"/>
                <a:cs typeface="Calibri" panose="020F0502020204030204" pitchFamily="34" charset="0"/>
              </a:rPr>
              <a:t> in </a:t>
            </a:r>
            <a:r>
              <a:rPr lang="fr-FR" sz="1050" b="1" dirty="0">
                <a:effectLst/>
                <a:latin typeface="Times New Roman" panose="02020603050405020304" pitchFamily="18" charset="0"/>
                <a:ea typeface="Times New Roman" panose="02020603050405020304" pitchFamily="18" charset="0"/>
                <a:cs typeface="Calibri" panose="020F0502020204030204" pitchFamily="34" charset="0"/>
              </a:rPr>
              <a:t>rare </a:t>
            </a:r>
            <a:r>
              <a:rPr lang="fr-FR" sz="1050" b="1" dirty="0" err="1">
                <a:effectLst/>
                <a:latin typeface="Times New Roman" panose="02020603050405020304" pitchFamily="18" charset="0"/>
                <a:ea typeface="Times New Roman" panose="02020603050405020304" pitchFamily="18" charset="0"/>
                <a:cs typeface="Calibri" panose="020F0502020204030204" pitchFamily="34" charset="0"/>
              </a:rPr>
              <a:t>particle</a:t>
            </a:r>
            <a:r>
              <a:rPr lang="fr-FR" sz="1050" b="1" dirty="0">
                <a:effectLst/>
                <a:latin typeface="Times New Roman" panose="02020603050405020304" pitchFamily="18" charset="0"/>
                <a:ea typeface="Times New Roman" panose="02020603050405020304" pitchFamily="18" charset="0"/>
                <a:cs typeface="Calibri" panose="020F0502020204030204" pitchFamily="34" charset="0"/>
              </a:rPr>
              <a:t> collisions</a:t>
            </a:r>
            <a:endParaRPr lang="fr-FR" sz="10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SzPts val="1000"/>
              <a:buFont typeface="Symbol" pitchFamily="2" charset="2"/>
              <a:buChar char=""/>
              <a:tabLst>
                <a:tab pos="457200" algn="l"/>
              </a:tabLst>
            </a:pPr>
            <a:r>
              <a:rPr lang="en-US" sz="1050" dirty="0">
                <a:effectLst/>
                <a:latin typeface="Times New Roman" panose="02020603050405020304" pitchFamily="18" charset="0"/>
                <a:ea typeface="Times New Roman" panose="02020603050405020304" pitchFamily="18" charset="0"/>
                <a:cs typeface="Calibri" panose="020F0502020204030204" pitchFamily="34" charset="0"/>
              </a:rPr>
              <a:t>must be inferred from decay products</a:t>
            </a:r>
            <a:endParaRPr lang="fr-FR" sz="10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SzPts val="1000"/>
              <a:buFont typeface="Symbol" pitchFamily="2" charset="2"/>
              <a:buChar char=""/>
              <a:tabLst>
                <a:tab pos="457200" algn="l"/>
              </a:tabLst>
            </a:pPr>
            <a:r>
              <a:rPr lang="en-US" sz="1050" dirty="0">
                <a:effectLst/>
                <a:latin typeface="Times New Roman" panose="02020603050405020304" pitchFamily="18" charset="0"/>
                <a:ea typeface="Times New Roman" panose="02020603050405020304" pitchFamily="18" charset="0"/>
                <a:cs typeface="Calibri" panose="020F0502020204030204" pitchFamily="34" charset="0"/>
              </a:rPr>
              <a:t>competes against many similar-looking processes</a:t>
            </a:r>
            <a:endParaRPr lang="fr-FR" sz="10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8F7CFDBC-7CEE-2B68-1042-C6C6E1952D2F}"/>
              </a:ext>
            </a:extLst>
          </p:cNvPr>
          <p:cNvSpPr>
            <a:spLocks noGrp="1"/>
          </p:cNvSpPr>
          <p:nvPr>
            <p:ph type="sldNum" sz="quarter" idx="5"/>
          </p:nvPr>
        </p:nvSpPr>
        <p:spPr/>
        <p:txBody>
          <a:bodyPr/>
          <a:lstStyle/>
          <a:p>
            <a:fld id="{8869BB2C-60BD-2E42-B11D-19D8677026BF}" type="slidenum">
              <a:rPr lang="en-US" smtClean="0"/>
              <a:pPr/>
              <a:t>16</a:t>
            </a:fld>
            <a:endParaRPr lang="en-US"/>
          </a:p>
        </p:txBody>
      </p:sp>
      <p:sp>
        <p:nvSpPr>
          <p:cNvPr id="5" name="Espace réservé du pied de page 4">
            <a:extLst>
              <a:ext uri="{FF2B5EF4-FFF2-40B4-BE49-F238E27FC236}">
                <a16:creationId xmlns:a16="http://schemas.microsoft.com/office/drawing/2014/main" id="{42C60D45-FCD3-A3E0-A988-82E9190CBCB5}"/>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1406576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en-US"/>
              <a:t>Rencontres de Noirmoutier 2026</a:t>
            </a:r>
          </a:p>
        </p:txBody>
      </p:sp>
      <p:sp>
        <p:nvSpPr>
          <p:cNvPr id="5" name="Espace réservé du numéro de diapositive 4"/>
          <p:cNvSpPr>
            <a:spLocks noGrp="1"/>
          </p:cNvSpPr>
          <p:nvPr>
            <p:ph type="sldNum" sz="quarter" idx="5"/>
          </p:nvPr>
        </p:nvSpPr>
        <p:spPr/>
        <p:txBody>
          <a:bodyPr/>
          <a:lstStyle/>
          <a:p>
            <a:fld id="{8869BB2C-60BD-2E42-B11D-19D8677026BF}" type="slidenum">
              <a:rPr lang="en-US" smtClean="0"/>
              <a:pPr/>
              <a:t>17</a:t>
            </a:fld>
            <a:endParaRPr lang="en-US"/>
          </a:p>
        </p:txBody>
      </p:sp>
    </p:spTree>
    <p:extLst>
      <p:ext uri="{BB962C8B-B14F-4D97-AF65-F5344CB8AC3E}">
        <p14:creationId xmlns:p14="http://schemas.microsoft.com/office/powerpoint/2010/main" val="426947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AD76B-C023-40F0-B94F-C9E3A55AC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17CAC-C352-AD8F-78D0-BF0381504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B835ED-7622-64B9-F118-874F73EB4B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E4AF1E-0AB8-0ADF-E343-7C3284946E11}"/>
              </a:ext>
            </a:extLst>
          </p:cNvPr>
          <p:cNvSpPr>
            <a:spLocks noGrp="1"/>
          </p:cNvSpPr>
          <p:nvPr>
            <p:ph type="sldNum" sz="quarter" idx="5"/>
          </p:nvPr>
        </p:nvSpPr>
        <p:spPr/>
        <p:txBody>
          <a:bodyPr/>
          <a:lstStyle/>
          <a:p>
            <a:fld id="{8869BB2C-60BD-2E42-B11D-19D8677026BF}" type="slidenum">
              <a:rPr lang="en-US" smtClean="0"/>
              <a:pPr/>
              <a:t>18</a:t>
            </a:fld>
            <a:endParaRPr lang="en-US"/>
          </a:p>
        </p:txBody>
      </p:sp>
      <p:sp>
        <p:nvSpPr>
          <p:cNvPr id="5" name="Espace réservé du pied de page 4">
            <a:extLst>
              <a:ext uri="{FF2B5EF4-FFF2-40B4-BE49-F238E27FC236}">
                <a16:creationId xmlns:a16="http://schemas.microsoft.com/office/drawing/2014/main" id="{99DD098E-DFDA-F05B-8F36-225E16ABF721}"/>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3659201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74BD0-3F33-8E7D-F85C-4A8AE34D0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636D4-C23C-D344-1979-16EB88C08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80885-D286-2564-25C9-B64C04CF801B}"/>
              </a:ext>
            </a:extLst>
          </p:cNvPr>
          <p:cNvSpPr>
            <a:spLocks noGrp="1"/>
          </p:cNvSpPr>
          <p:nvPr>
            <p:ph type="body" idx="1"/>
          </p:nvPr>
        </p:nvSpPr>
        <p:spPr/>
        <p:txBody>
          <a:bodyPr/>
          <a:lstStyle/>
          <a:p>
            <a:r>
              <a:rPr lang="en-US" dirty="0"/>
              <a:t>Manabe prediction image is from: https://scx2.b-cdn.net/</a:t>
            </a:r>
            <a:r>
              <a:rPr lang="en-US" dirty="0" err="1"/>
              <a:t>gfx</a:t>
            </a:r>
            <a:r>
              <a:rPr lang="en-US" dirty="0"/>
              <a:t>/news/2021/the-most-influential-</a:t>
            </a:r>
            <a:r>
              <a:rPr lang="en-US" dirty="0" err="1"/>
              <a:t>c.jpg</a:t>
            </a:r>
            <a:r>
              <a:rPr lang="en-US" dirty="0"/>
              <a:t>. 1-D model of the atmosphere, simple radiative-convective model to simulate the effect of CO2 onto the vertical temperature profile.</a:t>
            </a:r>
          </a:p>
        </p:txBody>
      </p:sp>
      <p:sp>
        <p:nvSpPr>
          <p:cNvPr id="4" name="Slide Number Placeholder 3">
            <a:extLst>
              <a:ext uri="{FF2B5EF4-FFF2-40B4-BE49-F238E27FC236}">
                <a16:creationId xmlns:a16="http://schemas.microsoft.com/office/drawing/2014/main" id="{340CADBC-0C55-3C2F-B977-C0D3CC90781A}"/>
              </a:ext>
            </a:extLst>
          </p:cNvPr>
          <p:cNvSpPr>
            <a:spLocks noGrp="1"/>
          </p:cNvSpPr>
          <p:nvPr>
            <p:ph type="sldNum" sz="quarter" idx="5"/>
          </p:nvPr>
        </p:nvSpPr>
        <p:spPr/>
        <p:txBody>
          <a:bodyPr/>
          <a:lstStyle/>
          <a:p>
            <a:fld id="{8869BB2C-60BD-2E42-B11D-19D8677026BF}" type="slidenum">
              <a:rPr lang="en-US" smtClean="0"/>
              <a:pPr/>
              <a:t>1</a:t>
            </a:fld>
            <a:endParaRPr lang="en-US"/>
          </a:p>
        </p:txBody>
      </p:sp>
      <p:sp>
        <p:nvSpPr>
          <p:cNvPr id="5" name="Espace réservé du pied de page 4">
            <a:extLst>
              <a:ext uri="{FF2B5EF4-FFF2-40B4-BE49-F238E27FC236}">
                <a16:creationId xmlns:a16="http://schemas.microsoft.com/office/drawing/2014/main" id="{13F03B85-34E2-1DA1-E8AA-25E816B50795}"/>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3692736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396875" y="693738"/>
            <a:ext cx="6146800" cy="3457575"/>
          </a:xfrm>
          <a:ln cap="flat"/>
        </p:spPr>
      </p:sp>
      <p:sp>
        <p:nvSpPr>
          <p:cNvPr id="91139" name="Rectangle 3"/>
          <p:cNvSpPr>
            <a:spLocks noGrp="1" noChangeArrowheads="1"/>
          </p:cNvSpPr>
          <p:nvPr>
            <p:ph type="body" idx="1"/>
          </p:nvPr>
        </p:nvSpPr>
        <p:spPr>
          <a:xfrm>
            <a:off x="920750" y="4381500"/>
            <a:ext cx="5092700" cy="4144963"/>
          </a:xfrm>
          <a:noFill/>
          <a:ln w="9525"/>
        </p:spPr>
        <p:txBody>
          <a:bodyPr lIns="91180" tIns="44019" rIns="91180" bIns="44019"/>
          <a:lstStyle/>
          <a:p>
            <a:endParaRPr lang="en-US" dirty="0"/>
          </a:p>
        </p:txBody>
      </p:sp>
      <p:sp>
        <p:nvSpPr>
          <p:cNvPr id="2" name="Espace réservé du pied de page 1">
            <a:extLst>
              <a:ext uri="{FF2B5EF4-FFF2-40B4-BE49-F238E27FC236}">
                <a16:creationId xmlns:a16="http://schemas.microsoft.com/office/drawing/2014/main" id="{6B920AA2-2864-4055-C5A2-35C2E971B11F}"/>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2264523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observations (Santa Rosa, CA and University of Maryland). No causality here just pattern similarity, does not prove anything. Note that the stratospheric cooling strengthens with altitude and the Arctic amplification within the troposphere. The stratosphere is governed by a delicate balance between two key processes: absorption of UV radiation by ozone and emission of infrared radiation to space by CO2 molecules. New effect: </a:t>
            </a:r>
            <a:r>
              <a:rPr lang="fr-FR" sz="1050" i="1" kern="1200" dirty="0">
                <a:solidFill>
                  <a:schemeClr val="tx1"/>
                </a:solidFill>
                <a:effectLst/>
                <a:latin typeface="+mn-lt"/>
                <a:ea typeface="+mn-ea"/>
                <a:cs typeface="+mn-cs"/>
              </a:rPr>
              <a:t>the </a:t>
            </a:r>
            <a:r>
              <a:rPr lang="fr-FR" sz="1050" i="1" kern="1200" dirty="0" err="1">
                <a:solidFill>
                  <a:schemeClr val="tx1"/>
                </a:solidFill>
                <a:effectLst/>
                <a:latin typeface="+mn-lt"/>
                <a:ea typeface="+mn-ea"/>
                <a:cs typeface="+mn-cs"/>
              </a:rPr>
              <a:t>narrowing</a:t>
            </a:r>
            <a:r>
              <a:rPr lang="fr-FR" sz="1050" i="0" kern="1200" dirty="0">
                <a:solidFill>
                  <a:schemeClr val="tx1"/>
                </a:solidFill>
                <a:effectLst/>
                <a:latin typeface="+mn-lt"/>
                <a:ea typeface="+mn-ea"/>
                <a:cs typeface="+mn-cs"/>
              </a:rPr>
              <a:t> </a:t>
            </a:r>
            <a:r>
              <a:rPr lang="fr-FR" sz="1050" i="1" kern="1200" dirty="0">
                <a:solidFill>
                  <a:schemeClr val="tx1"/>
                </a:solidFill>
                <a:effectLst/>
                <a:latin typeface="+mn-lt"/>
                <a:ea typeface="+mn-ea"/>
                <a:cs typeface="+mn-cs"/>
              </a:rPr>
              <a:t>of the </a:t>
            </a:r>
            <a:r>
              <a:rPr lang="fr-FR" sz="1050" i="1" kern="1200" dirty="0" err="1">
                <a:solidFill>
                  <a:schemeClr val="tx1"/>
                </a:solidFill>
                <a:effectLst/>
                <a:latin typeface="+mn-lt"/>
                <a:ea typeface="+mn-ea"/>
                <a:cs typeface="+mn-cs"/>
              </a:rPr>
              <a:t>carbon</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dioxide</a:t>
            </a:r>
            <a:r>
              <a:rPr lang="fr-FR" sz="1050" i="1" kern="1200" dirty="0">
                <a:solidFill>
                  <a:schemeClr val="tx1"/>
                </a:solidFill>
                <a:effectLst/>
                <a:latin typeface="+mn-lt"/>
                <a:ea typeface="+mn-ea"/>
                <a:cs typeface="+mn-cs"/>
              </a:rPr>
              <a:t> absorption </a:t>
            </a:r>
            <a:r>
              <a:rPr lang="fr-FR" sz="1050" i="1" kern="1200" dirty="0" err="1">
                <a:solidFill>
                  <a:schemeClr val="tx1"/>
                </a:solidFill>
                <a:effectLst/>
                <a:latin typeface="+mn-lt"/>
                <a:ea typeface="+mn-ea"/>
                <a:cs typeface="+mn-cs"/>
              </a:rPr>
              <a:t>spectrum</a:t>
            </a:r>
            <a:r>
              <a:rPr lang="fr-FR" sz="1050" i="1" kern="1200" dirty="0">
                <a:solidFill>
                  <a:schemeClr val="tx1"/>
                </a:solidFill>
                <a:effectLst/>
                <a:latin typeface="+mn-lt"/>
                <a:ea typeface="+mn-ea"/>
                <a:cs typeface="+mn-cs"/>
              </a:rPr>
              <a:t> in the </a:t>
            </a:r>
            <a:r>
              <a:rPr lang="fr-FR" sz="1050" i="1" kern="1200" dirty="0" err="1">
                <a:solidFill>
                  <a:schemeClr val="tx1"/>
                </a:solidFill>
                <a:effectLst/>
                <a:latin typeface="+mn-lt"/>
                <a:ea typeface="+mn-ea"/>
                <a:cs typeface="+mn-cs"/>
              </a:rPr>
              <a:t>stratosphere</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that</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explains</a:t>
            </a:r>
            <a:r>
              <a:rPr lang="fr-FR" sz="1050" i="1" kern="1200" dirty="0">
                <a:solidFill>
                  <a:schemeClr val="tx1"/>
                </a:solidFill>
                <a:effectLst/>
                <a:latin typeface="+mn-lt"/>
                <a:ea typeface="+mn-ea"/>
                <a:cs typeface="+mn-cs"/>
              </a:rPr>
              <a:t> the magnitude and </a:t>
            </a:r>
            <a:r>
              <a:rPr lang="fr-FR" sz="1050" i="1" kern="1200" dirty="0" err="1">
                <a:solidFill>
                  <a:schemeClr val="tx1"/>
                </a:solidFill>
                <a:effectLst/>
                <a:latin typeface="+mn-lt"/>
                <a:ea typeface="+mn-ea"/>
                <a:cs typeface="+mn-cs"/>
              </a:rPr>
              <a:t>shape</a:t>
            </a:r>
            <a:r>
              <a:rPr lang="fr-FR" sz="1050" i="1" kern="1200" dirty="0">
                <a:solidFill>
                  <a:schemeClr val="tx1"/>
                </a:solidFill>
                <a:effectLst/>
                <a:latin typeface="+mn-lt"/>
                <a:ea typeface="+mn-ea"/>
                <a:cs typeface="+mn-cs"/>
              </a:rPr>
              <a:t> of the </a:t>
            </a:r>
            <a:r>
              <a:rPr lang="fr-FR" sz="1050" i="1" kern="1200" dirty="0" err="1">
                <a:solidFill>
                  <a:schemeClr val="tx1"/>
                </a:solidFill>
                <a:effectLst/>
                <a:latin typeface="+mn-lt"/>
                <a:ea typeface="+mn-ea"/>
                <a:cs typeface="+mn-cs"/>
              </a:rPr>
              <a:t>stratospheric</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cooling</a:t>
            </a:r>
            <a:r>
              <a:rPr lang="fr-FR" sz="1050" i="1" kern="1200" dirty="0">
                <a:solidFill>
                  <a:schemeClr val="tx1"/>
                </a:solidFill>
                <a:effectLst/>
                <a:latin typeface="+mn-lt"/>
                <a:ea typeface="+mn-ea"/>
                <a:cs typeface="+mn-cs"/>
              </a:rPr>
              <a:t>.</a:t>
            </a:r>
          </a:p>
          <a:p>
            <a:endParaRPr lang="fr-FR" i="1" dirty="0"/>
          </a:p>
          <a:p>
            <a:r>
              <a:rPr lang="fr-FR" sz="1050" i="1" kern="1200" dirty="0" err="1">
                <a:solidFill>
                  <a:schemeClr val="tx1"/>
                </a:solidFill>
                <a:effectLst/>
                <a:latin typeface="+mn-lt"/>
                <a:ea typeface="+mn-ea"/>
                <a:cs typeface="+mn-cs"/>
              </a:rPr>
              <a:t>When</a:t>
            </a:r>
            <a:r>
              <a:rPr lang="fr-FR" sz="1050" i="1" kern="1200" dirty="0">
                <a:solidFill>
                  <a:schemeClr val="tx1"/>
                </a:solidFill>
                <a:effectLst/>
                <a:latin typeface="+mn-lt"/>
                <a:ea typeface="+mn-ea"/>
                <a:cs typeface="+mn-cs"/>
              </a:rPr>
              <a:t> CO2 concentration </a:t>
            </a:r>
            <a:r>
              <a:rPr lang="fr-FR" sz="1050" i="1" kern="1200" dirty="0" err="1">
                <a:solidFill>
                  <a:schemeClr val="tx1"/>
                </a:solidFill>
                <a:effectLst/>
                <a:latin typeface="+mn-lt"/>
                <a:ea typeface="+mn-ea"/>
                <a:cs typeface="+mn-cs"/>
              </a:rPr>
              <a:t>rises</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atmospheric</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emissivity</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increases</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such</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that</a:t>
            </a:r>
            <a:r>
              <a:rPr lang="fr-FR" sz="1050" i="1" kern="1200" dirty="0">
                <a:solidFill>
                  <a:schemeClr val="tx1"/>
                </a:solidFill>
                <a:effectLst/>
                <a:latin typeface="+mn-lt"/>
                <a:ea typeface="+mn-ea"/>
                <a:cs typeface="+mn-cs"/>
              </a:rPr>
              <a:t> a </a:t>
            </a:r>
            <a:r>
              <a:rPr lang="fr-FR" sz="1050" i="1" kern="1200" dirty="0" err="1">
                <a:solidFill>
                  <a:schemeClr val="tx1"/>
                </a:solidFill>
                <a:effectLst/>
                <a:latin typeface="+mn-lt"/>
                <a:ea typeface="+mn-ea"/>
                <a:cs typeface="+mn-cs"/>
              </a:rPr>
              <a:t>lower</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temperature</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is</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needed</a:t>
            </a:r>
            <a:r>
              <a:rPr lang="fr-FR" sz="1050" i="1" kern="1200" dirty="0">
                <a:solidFill>
                  <a:schemeClr val="tx1"/>
                </a:solidFill>
                <a:effectLst/>
                <a:latin typeface="+mn-lt"/>
                <a:ea typeface="+mn-ea"/>
                <a:cs typeface="+mn-cs"/>
              </a:rPr>
              <a:t> to </a:t>
            </a:r>
            <a:r>
              <a:rPr lang="fr-FR" sz="1050" i="1" kern="1200" dirty="0" err="1">
                <a:solidFill>
                  <a:schemeClr val="tx1"/>
                </a:solidFill>
                <a:effectLst/>
                <a:latin typeface="+mn-lt"/>
                <a:ea typeface="+mn-ea"/>
                <a:cs typeface="+mn-cs"/>
              </a:rPr>
              <a:t>achieve</a:t>
            </a:r>
            <a:r>
              <a:rPr lang="fr-FR" sz="1050" i="1" kern="1200" dirty="0">
                <a:solidFill>
                  <a:schemeClr val="tx1"/>
                </a:solidFill>
                <a:effectLst/>
                <a:latin typeface="+mn-lt"/>
                <a:ea typeface="+mn-ea"/>
                <a:cs typeface="+mn-cs"/>
              </a:rPr>
              <a:t>  the </a:t>
            </a:r>
            <a:r>
              <a:rPr lang="fr-FR" sz="1050" i="1" kern="1200" dirty="0" err="1">
                <a:solidFill>
                  <a:schemeClr val="tx1"/>
                </a:solidFill>
                <a:effectLst/>
                <a:latin typeface="+mn-lt"/>
                <a:ea typeface="+mn-ea"/>
                <a:cs typeface="+mn-cs"/>
              </a:rPr>
              <a:t>same</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longwave</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emission</a:t>
            </a:r>
            <a:r>
              <a:rPr lang="fr-FR" sz="1050" i="1" kern="1200" dirty="0">
                <a:solidFill>
                  <a:schemeClr val="tx1"/>
                </a:solidFill>
                <a:effectLst/>
                <a:latin typeface="+mn-lt"/>
                <a:ea typeface="+mn-ea"/>
                <a:cs typeface="+mn-cs"/>
              </a:rPr>
              <a:t> by CO2. </a:t>
            </a:r>
            <a:r>
              <a:rPr lang="fr-FR" sz="1050" i="1" kern="1200" dirty="0" err="1">
                <a:solidFill>
                  <a:schemeClr val="tx1"/>
                </a:solidFill>
                <a:effectLst/>
                <a:latin typeface="+mn-lt"/>
                <a:ea typeface="+mn-ea"/>
                <a:cs typeface="+mn-cs"/>
              </a:rPr>
              <a:t>Assuming</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that</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heating</a:t>
            </a:r>
            <a:r>
              <a:rPr lang="fr-FR" sz="1050" i="1" kern="1200" dirty="0">
                <a:solidFill>
                  <a:schemeClr val="tx1"/>
                </a:solidFill>
                <a:effectLst/>
                <a:latin typeface="+mn-lt"/>
                <a:ea typeface="+mn-ea"/>
                <a:cs typeface="+mn-cs"/>
              </a:rPr>
              <a:t> by O3 </a:t>
            </a:r>
            <a:r>
              <a:rPr lang="fr-FR" sz="1050" i="1" kern="1200" dirty="0" err="1">
                <a:solidFill>
                  <a:schemeClr val="tx1"/>
                </a:solidFill>
                <a:effectLst/>
                <a:latin typeface="+mn-lt"/>
                <a:ea typeface="+mn-ea"/>
                <a:cs typeface="+mn-cs"/>
              </a:rPr>
              <a:t>remains</a:t>
            </a:r>
            <a:r>
              <a:rPr lang="fr-FR" sz="1050" i="1" kern="1200" dirty="0">
                <a:solidFill>
                  <a:schemeClr val="tx1"/>
                </a:solidFill>
                <a:effectLst/>
                <a:latin typeface="+mn-lt"/>
                <a:ea typeface="+mn-ea"/>
                <a:cs typeface="+mn-cs"/>
              </a:rPr>
              <a:t> </a:t>
            </a:r>
            <a:r>
              <a:rPr lang="fr-FR" sz="1050" i="1" kern="1200" dirty="0" err="1">
                <a:solidFill>
                  <a:schemeClr val="tx1"/>
                </a:solidFill>
                <a:effectLst/>
                <a:latin typeface="+mn-lt"/>
                <a:ea typeface="+mn-ea"/>
                <a:cs typeface="+mn-cs"/>
              </a:rPr>
              <a:t>fixed</a:t>
            </a:r>
            <a:r>
              <a:rPr lang="fr-FR" sz="1050" i="1" kern="1200" dirty="0">
                <a:solidFill>
                  <a:schemeClr val="tx1"/>
                </a:solidFill>
                <a:effectLst/>
                <a:latin typeface="+mn-lt"/>
                <a:ea typeface="+mn-ea"/>
                <a:cs typeface="+mn-cs"/>
              </a:rPr>
              <a:t>, the </a:t>
            </a:r>
            <a:r>
              <a:rPr lang="fr-FR" sz="1050" i="1" kern="1200" dirty="0" err="1">
                <a:solidFill>
                  <a:schemeClr val="tx1"/>
                </a:solidFill>
                <a:effectLst/>
                <a:latin typeface="+mn-lt"/>
                <a:ea typeface="+mn-ea"/>
                <a:cs typeface="+mn-cs"/>
              </a:rPr>
              <a:t>stratosphere</a:t>
            </a:r>
            <a:r>
              <a:rPr lang="fr-FR" sz="1050" i="1" kern="1200" dirty="0">
                <a:solidFill>
                  <a:schemeClr val="tx1"/>
                </a:solidFill>
                <a:effectLst/>
                <a:latin typeface="+mn-lt"/>
                <a:ea typeface="+mn-ea"/>
                <a:cs typeface="+mn-cs"/>
              </a:rPr>
              <a:t> cools to </a:t>
            </a:r>
            <a:r>
              <a:rPr lang="fr-FR" sz="1050" i="1" kern="1200" dirty="0" err="1">
                <a:solidFill>
                  <a:schemeClr val="tx1"/>
                </a:solidFill>
                <a:effectLst/>
                <a:latin typeface="+mn-lt"/>
                <a:ea typeface="+mn-ea"/>
                <a:cs typeface="+mn-cs"/>
              </a:rPr>
              <a:t>remain</a:t>
            </a:r>
            <a:r>
              <a:rPr lang="fr-FR" sz="1050" i="1" kern="1200" dirty="0">
                <a:solidFill>
                  <a:schemeClr val="tx1"/>
                </a:solidFill>
                <a:effectLst/>
                <a:latin typeface="+mn-lt"/>
                <a:ea typeface="+mn-ea"/>
                <a:cs typeface="+mn-cs"/>
              </a:rPr>
              <a:t> in radiative </a:t>
            </a:r>
            <a:r>
              <a:rPr lang="fr-FR" sz="1050" i="1" kern="1200" dirty="0" err="1">
                <a:solidFill>
                  <a:schemeClr val="tx1"/>
                </a:solidFill>
                <a:effectLst/>
                <a:latin typeface="+mn-lt"/>
                <a:ea typeface="+mn-ea"/>
                <a:cs typeface="+mn-cs"/>
              </a:rPr>
              <a:t>equilibrium</a:t>
            </a:r>
            <a:r>
              <a:rPr lang="fr-FR" sz="1050" i="1" kern="1200" dirty="0">
                <a:solidFill>
                  <a:schemeClr val="tx1"/>
                </a:solidFill>
                <a:effectLst/>
                <a:latin typeface="+mn-lt"/>
                <a:ea typeface="+mn-ea"/>
                <a:cs typeface="+mn-cs"/>
              </a:rPr>
              <a:t>.</a:t>
            </a:r>
            <a:endParaRPr lang="fr-FR" sz="105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869BB2C-60BD-2E42-B11D-19D8677026BF}" type="slidenum">
              <a:rPr lang="en-US" smtClean="0"/>
              <a:pPr/>
              <a:t>2</a:t>
            </a:fld>
            <a:endParaRPr lang="en-US"/>
          </a:p>
        </p:txBody>
      </p:sp>
      <p:sp>
        <p:nvSpPr>
          <p:cNvPr id="5" name="Espace réservé du pied de page 4">
            <a:extLst>
              <a:ext uri="{FF2B5EF4-FFF2-40B4-BE49-F238E27FC236}">
                <a16:creationId xmlns:a16="http://schemas.microsoft.com/office/drawing/2014/main" id="{032EF1CA-A522-E58E-36AE-3AB14615676C}"/>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233072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C4803-2D98-D2F3-8064-0AAD17072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5C8D2-7CEA-F51C-620D-9C4C43F981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52F489-E11D-4227-5DA0-C49D064AD9EF}"/>
              </a:ext>
            </a:extLst>
          </p:cNvPr>
          <p:cNvSpPr>
            <a:spLocks noGrp="1"/>
          </p:cNvSpPr>
          <p:nvPr>
            <p:ph type="body" idx="1"/>
          </p:nvPr>
        </p:nvSpPr>
        <p:spPr/>
        <p:txBody>
          <a:bodyPr/>
          <a:lstStyle/>
          <a:p>
            <a:r>
              <a:rPr lang="en-US" dirty="0"/>
              <a:t>Even without external forcing, the climate system has variability at annual to multi-decadal time scales (El Niño) and AMV/PDV</a:t>
            </a:r>
          </a:p>
        </p:txBody>
      </p:sp>
      <p:sp>
        <p:nvSpPr>
          <p:cNvPr id="4" name="Slide Number Placeholder 3">
            <a:extLst>
              <a:ext uri="{FF2B5EF4-FFF2-40B4-BE49-F238E27FC236}">
                <a16:creationId xmlns:a16="http://schemas.microsoft.com/office/drawing/2014/main" id="{31A42494-CB85-26CE-6150-C46C307B9D38}"/>
              </a:ext>
            </a:extLst>
          </p:cNvPr>
          <p:cNvSpPr>
            <a:spLocks noGrp="1"/>
          </p:cNvSpPr>
          <p:nvPr>
            <p:ph type="sldNum" sz="quarter" idx="5"/>
          </p:nvPr>
        </p:nvSpPr>
        <p:spPr/>
        <p:txBody>
          <a:bodyPr/>
          <a:lstStyle/>
          <a:p>
            <a:fld id="{8869BB2C-60BD-2E42-B11D-19D8677026BF}" type="slidenum">
              <a:rPr lang="en-US" smtClean="0"/>
              <a:pPr/>
              <a:t>3</a:t>
            </a:fld>
            <a:endParaRPr lang="en-US"/>
          </a:p>
        </p:txBody>
      </p:sp>
      <p:sp>
        <p:nvSpPr>
          <p:cNvPr id="5" name="Espace réservé du pied de page 4">
            <a:extLst>
              <a:ext uri="{FF2B5EF4-FFF2-40B4-BE49-F238E27FC236}">
                <a16:creationId xmlns:a16="http://schemas.microsoft.com/office/drawing/2014/main" id="{B52C67B2-40E1-2C7D-B13C-025901680A26}"/>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2693700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EA46E-5C95-B07F-536E-D4CBD331E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94643-6DE9-1BCF-8196-3C0DBA48F2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7BD8B-9559-3B32-CB0A-43B65DEA7D1D}"/>
              </a:ext>
            </a:extLst>
          </p:cNvPr>
          <p:cNvSpPr>
            <a:spLocks noGrp="1"/>
          </p:cNvSpPr>
          <p:nvPr>
            <p:ph type="body" idx="1"/>
          </p:nvPr>
        </p:nvSpPr>
        <p:spPr/>
        <p:txBody>
          <a:bodyPr/>
          <a:lstStyle/>
          <a:p>
            <a:r>
              <a:rPr lang="en-US" dirty="0"/>
              <a:t>Point out that this is one (and a simple one) method of D&amp;A out of many but in essence they have much in common.</a:t>
            </a:r>
          </a:p>
          <a:p>
            <a:r>
              <a:rPr lang="en-US" dirty="0"/>
              <a:t>How then can we be sure that the observed signal is mostly the response to the CO2 increase ? That is where the D&amp;A approach becomes relevant and necessary. Note here that we are doing detection of an effect due to a given cause (standard detection only proves that there has been a change without mentioning the cause).</a:t>
            </a:r>
          </a:p>
          <a:p>
            <a:endParaRPr lang="en-US" dirty="0"/>
          </a:p>
        </p:txBody>
      </p:sp>
      <p:sp>
        <p:nvSpPr>
          <p:cNvPr id="4" name="Slide Number Placeholder 3">
            <a:extLst>
              <a:ext uri="{FF2B5EF4-FFF2-40B4-BE49-F238E27FC236}">
                <a16:creationId xmlns:a16="http://schemas.microsoft.com/office/drawing/2014/main" id="{9F591668-7F57-14C9-5D62-A37F13EB5DA6}"/>
              </a:ext>
            </a:extLst>
          </p:cNvPr>
          <p:cNvSpPr>
            <a:spLocks noGrp="1"/>
          </p:cNvSpPr>
          <p:nvPr>
            <p:ph type="sldNum" sz="quarter" idx="5"/>
          </p:nvPr>
        </p:nvSpPr>
        <p:spPr/>
        <p:txBody>
          <a:bodyPr/>
          <a:lstStyle/>
          <a:p>
            <a:fld id="{8869BB2C-60BD-2E42-B11D-19D8677026BF}" type="slidenum">
              <a:rPr lang="en-US" smtClean="0"/>
              <a:pPr/>
              <a:t>4</a:t>
            </a:fld>
            <a:endParaRPr lang="en-US"/>
          </a:p>
        </p:txBody>
      </p:sp>
      <p:sp>
        <p:nvSpPr>
          <p:cNvPr id="5" name="Espace réservé du pied de page 4">
            <a:extLst>
              <a:ext uri="{FF2B5EF4-FFF2-40B4-BE49-F238E27FC236}">
                <a16:creationId xmlns:a16="http://schemas.microsoft.com/office/drawing/2014/main" id="{8DF653D7-AC46-287D-B663-DB179A76563B}"/>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622735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5B948-A72B-4B9A-5F2A-04FF2A0F8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AB2EC-DA85-BF5B-2727-31F004C8F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47C86-E441-BC1D-A382-2973B5E5B360}"/>
              </a:ext>
            </a:extLst>
          </p:cNvPr>
          <p:cNvSpPr>
            <a:spLocks noGrp="1"/>
          </p:cNvSpPr>
          <p:nvPr>
            <p:ph type="body" idx="1"/>
          </p:nvPr>
        </p:nvSpPr>
        <p:spPr/>
        <p:txBody>
          <a:bodyPr/>
          <a:lstStyle/>
          <a:p>
            <a:r>
              <a:rPr lang="en-US" dirty="0"/>
              <a:t>Zonal average: the aim is to reduce the number of degrees of freedom. Repeat the definitions of historical simulations: same forcing as observed but different chronology due to chaos (introduce the notion of members and models)</a:t>
            </a:r>
          </a:p>
        </p:txBody>
      </p:sp>
      <p:sp>
        <p:nvSpPr>
          <p:cNvPr id="4" name="Slide Number Placeholder 3">
            <a:extLst>
              <a:ext uri="{FF2B5EF4-FFF2-40B4-BE49-F238E27FC236}">
                <a16:creationId xmlns:a16="http://schemas.microsoft.com/office/drawing/2014/main" id="{79BE40EA-869E-2F88-DAEC-7C142BFED25B}"/>
              </a:ext>
            </a:extLst>
          </p:cNvPr>
          <p:cNvSpPr>
            <a:spLocks noGrp="1"/>
          </p:cNvSpPr>
          <p:nvPr>
            <p:ph type="sldNum" sz="quarter" idx="5"/>
          </p:nvPr>
        </p:nvSpPr>
        <p:spPr/>
        <p:txBody>
          <a:bodyPr/>
          <a:lstStyle/>
          <a:p>
            <a:fld id="{8869BB2C-60BD-2E42-B11D-19D8677026BF}" type="slidenum">
              <a:rPr lang="en-US" smtClean="0"/>
              <a:pPr/>
              <a:t>5</a:t>
            </a:fld>
            <a:endParaRPr lang="en-US"/>
          </a:p>
        </p:txBody>
      </p:sp>
      <p:sp>
        <p:nvSpPr>
          <p:cNvPr id="5" name="Espace réservé du pied de page 4">
            <a:extLst>
              <a:ext uri="{FF2B5EF4-FFF2-40B4-BE49-F238E27FC236}">
                <a16:creationId xmlns:a16="http://schemas.microsoft.com/office/drawing/2014/main" id="{4E64F70F-575F-5425-9220-829EEEEC1F21}"/>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2966359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18976-1B86-99E2-A5B0-3FFD07402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08FEA-D471-3957-7440-2371A630EF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47163-D594-350D-215B-54A25C77CFD6}"/>
              </a:ext>
            </a:extLst>
          </p:cNvPr>
          <p:cNvSpPr>
            <a:spLocks noGrp="1"/>
          </p:cNvSpPr>
          <p:nvPr>
            <p:ph type="body" idx="1"/>
          </p:nvPr>
        </p:nvSpPr>
        <p:spPr/>
        <p:txBody>
          <a:bodyPr/>
          <a:lstStyle/>
          <a:p>
            <a:r>
              <a:rPr lang="en-US" dirty="0"/>
              <a:t>The vertical fingerprint: the </a:t>
            </a:r>
            <a:r>
              <a:rPr lang="en-US" dirty="0" err="1"/>
              <a:t>multimodel</a:t>
            </a:r>
            <a:r>
              <a:rPr lang="en-US" dirty="0"/>
              <a:t> mean trend. Mention here that it is in fact a double average: 1. Over members (initial conditions) and over models (structural uncertainty)</a:t>
            </a:r>
          </a:p>
        </p:txBody>
      </p:sp>
      <p:sp>
        <p:nvSpPr>
          <p:cNvPr id="4" name="Slide Number Placeholder 3">
            <a:extLst>
              <a:ext uri="{FF2B5EF4-FFF2-40B4-BE49-F238E27FC236}">
                <a16:creationId xmlns:a16="http://schemas.microsoft.com/office/drawing/2014/main" id="{BF4C03EB-D96B-E359-9DFA-BE2231DDFC03}"/>
              </a:ext>
            </a:extLst>
          </p:cNvPr>
          <p:cNvSpPr>
            <a:spLocks noGrp="1"/>
          </p:cNvSpPr>
          <p:nvPr>
            <p:ph type="sldNum" sz="quarter" idx="5"/>
          </p:nvPr>
        </p:nvSpPr>
        <p:spPr/>
        <p:txBody>
          <a:bodyPr/>
          <a:lstStyle/>
          <a:p>
            <a:fld id="{8869BB2C-60BD-2E42-B11D-19D8677026BF}" type="slidenum">
              <a:rPr lang="en-US" smtClean="0"/>
              <a:pPr/>
              <a:t>6</a:t>
            </a:fld>
            <a:endParaRPr lang="en-US"/>
          </a:p>
        </p:txBody>
      </p:sp>
      <p:sp>
        <p:nvSpPr>
          <p:cNvPr id="5" name="Espace réservé du pied de page 4">
            <a:extLst>
              <a:ext uri="{FF2B5EF4-FFF2-40B4-BE49-F238E27FC236}">
                <a16:creationId xmlns:a16="http://schemas.microsoft.com/office/drawing/2014/main" id="{0361372C-CF55-F674-3259-125AEDF4D07E}"/>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1732909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9DF5C-400A-3221-4B05-B037E3A26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E685C-A234-C7F0-B7EE-2E9F22003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869F3-02AD-F3DE-4E8A-6C9FBBE03F23}"/>
              </a:ext>
            </a:extLst>
          </p:cNvPr>
          <p:cNvSpPr>
            <a:spLocks noGrp="1"/>
          </p:cNvSpPr>
          <p:nvPr>
            <p:ph type="body" idx="1"/>
          </p:nvPr>
        </p:nvSpPr>
        <p:spPr/>
        <p:txBody>
          <a:bodyPr/>
          <a:lstStyle/>
          <a:p>
            <a:r>
              <a:rPr lang="en-US" dirty="0"/>
              <a:t>Zonal average: the aim is to reduce the number of degrees of freedom. Repeat the definitions of historical simulations: same forcing as observed but different chronology due to chaos.</a:t>
            </a:r>
          </a:p>
        </p:txBody>
      </p:sp>
      <p:sp>
        <p:nvSpPr>
          <p:cNvPr id="4" name="Slide Number Placeholder 3">
            <a:extLst>
              <a:ext uri="{FF2B5EF4-FFF2-40B4-BE49-F238E27FC236}">
                <a16:creationId xmlns:a16="http://schemas.microsoft.com/office/drawing/2014/main" id="{716D3F03-89AF-B3AB-5E2D-7E26E68A5456}"/>
              </a:ext>
            </a:extLst>
          </p:cNvPr>
          <p:cNvSpPr>
            <a:spLocks noGrp="1"/>
          </p:cNvSpPr>
          <p:nvPr>
            <p:ph type="sldNum" sz="quarter" idx="5"/>
          </p:nvPr>
        </p:nvSpPr>
        <p:spPr/>
        <p:txBody>
          <a:bodyPr/>
          <a:lstStyle/>
          <a:p>
            <a:fld id="{8869BB2C-60BD-2E42-B11D-19D8677026BF}" type="slidenum">
              <a:rPr lang="en-US" smtClean="0"/>
              <a:pPr/>
              <a:t>7</a:t>
            </a:fld>
            <a:endParaRPr lang="en-US"/>
          </a:p>
        </p:txBody>
      </p:sp>
      <p:sp>
        <p:nvSpPr>
          <p:cNvPr id="5" name="Espace réservé du pied de page 4">
            <a:extLst>
              <a:ext uri="{FF2B5EF4-FFF2-40B4-BE49-F238E27FC236}">
                <a16:creationId xmlns:a16="http://schemas.microsoft.com/office/drawing/2014/main" id="{0BD26044-C71F-B717-E3B6-84F5D4ADAC48}"/>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3107632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1591B-2D5D-944F-8FD5-BA73E59BF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DB81A-0729-7C70-4779-5EC003AFB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99F0E-F89E-06B4-5BE5-8659CFEFC620}"/>
              </a:ext>
            </a:extLst>
          </p:cNvPr>
          <p:cNvSpPr>
            <a:spLocks noGrp="1"/>
          </p:cNvSpPr>
          <p:nvPr>
            <p:ph type="body" idx="1"/>
          </p:nvPr>
        </p:nvSpPr>
        <p:spPr/>
        <p:txBody>
          <a:bodyPr/>
          <a:lstStyle/>
          <a:p>
            <a:r>
              <a:rPr lang="en-US" dirty="0" err="1"/>
              <a:t>Zobs</a:t>
            </a:r>
            <a:r>
              <a:rPr lang="en-US" dirty="0"/>
              <a:t> (t) provides information on the evolution of the fingerprint strength in observations</a:t>
            </a:r>
          </a:p>
        </p:txBody>
      </p:sp>
      <p:sp>
        <p:nvSpPr>
          <p:cNvPr id="4" name="Slide Number Placeholder 3">
            <a:extLst>
              <a:ext uri="{FF2B5EF4-FFF2-40B4-BE49-F238E27FC236}">
                <a16:creationId xmlns:a16="http://schemas.microsoft.com/office/drawing/2014/main" id="{09D65F6F-E074-5D37-D29E-3A6FDA242189}"/>
              </a:ext>
            </a:extLst>
          </p:cNvPr>
          <p:cNvSpPr>
            <a:spLocks noGrp="1"/>
          </p:cNvSpPr>
          <p:nvPr>
            <p:ph type="sldNum" sz="quarter" idx="5"/>
          </p:nvPr>
        </p:nvSpPr>
        <p:spPr/>
        <p:txBody>
          <a:bodyPr/>
          <a:lstStyle/>
          <a:p>
            <a:fld id="{8869BB2C-60BD-2E42-B11D-19D8677026BF}" type="slidenum">
              <a:rPr lang="en-US" smtClean="0"/>
              <a:pPr/>
              <a:t>8</a:t>
            </a:fld>
            <a:endParaRPr lang="en-US"/>
          </a:p>
        </p:txBody>
      </p:sp>
      <p:sp>
        <p:nvSpPr>
          <p:cNvPr id="5" name="Espace réservé du pied de page 4">
            <a:extLst>
              <a:ext uri="{FF2B5EF4-FFF2-40B4-BE49-F238E27FC236}">
                <a16:creationId xmlns:a16="http://schemas.microsoft.com/office/drawing/2014/main" id="{58518EE3-A6D7-D103-8847-D682AE4A5C75}"/>
              </a:ext>
            </a:extLst>
          </p:cNvPr>
          <p:cNvSpPr>
            <a:spLocks noGrp="1"/>
          </p:cNvSpPr>
          <p:nvPr>
            <p:ph type="ftr" sz="quarter" idx="4"/>
          </p:nvPr>
        </p:nvSpPr>
        <p:spPr/>
        <p:txBody>
          <a:bodyPr/>
          <a:lstStyle/>
          <a:p>
            <a:r>
              <a:rPr lang="en-US"/>
              <a:t>Rencontres de Noirmoutier 2026</a:t>
            </a:r>
          </a:p>
        </p:txBody>
      </p:sp>
    </p:spTree>
    <p:extLst>
      <p:ext uri="{BB962C8B-B14F-4D97-AF65-F5344CB8AC3E}">
        <p14:creationId xmlns:p14="http://schemas.microsoft.com/office/powerpoint/2010/main" val="2913168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966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35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6" name="Title Placeholder 1"/>
          <p:cNvSpPr>
            <a:spLocks noGrp="1"/>
          </p:cNvSpPr>
          <p:nvPr>
            <p:ph type="title"/>
          </p:nvPr>
        </p:nvSpPr>
        <p:spPr>
          <a:xfrm>
            <a:off x="457200" y="57942"/>
            <a:ext cx="8229600" cy="553882"/>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3371322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35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6" name="Title Placeholder 1"/>
          <p:cNvSpPr>
            <a:spLocks noGrp="1"/>
          </p:cNvSpPr>
          <p:nvPr>
            <p:ph type="title"/>
          </p:nvPr>
        </p:nvSpPr>
        <p:spPr>
          <a:xfrm>
            <a:off x="457200" y="57942"/>
            <a:ext cx="8229600" cy="553882"/>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4025651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p:txBody>
      </p:sp>
      <p:sp>
        <p:nvSpPr>
          <p:cNvPr id="8" name="Title Placeholder 1"/>
          <p:cNvSpPr>
            <a:spLocks noGrp="1"/>
          </p:cNvSpPr>
          <p:nvPr>
            <p:ph type="title"/>
          </p:nvPr>
        </p:nvSpPr>
        <p:spPr>
          <a:xfrm>
            <a:off x="457200" y="95003"/>
            <a:ext cx="8229600" cy="819397"/>
          </a:xfrm>
          <a:prstGeom prst="rect">
            <a:avLst/>
          </a:prstGeom>
          <a:noFill/>
          <a:effectLst/>
        </p:spPr>
        <p:txBody>
          <a:bodyPr vert="horz" lIns="91440" rIns="91440" rtlCol="0" anchor="b" anchorCtr="0">
            <a:noAutofit/>
            <a:scene3d>
              <a:camera prst="orthographicFront"/>
              <a:lightRig rig="threePt" dir="t">
                <a:rot lat="0" lon="0" rev="4800000"/>
              </a:lightRig>
            </a:scene3d>
            <a:sp3d prstMaterial="matte"/>
          </a:bodyPr>
          <a:lstStyle/>
          <a:p>
            <a:r>
              <a:rPr kumimoji="0" lang="en-US" dirty="0"/>
              <a:t>Click to edit Master title style</a:t>
            </a:r>
          </a:p>
        </p:txBody>
      </p:sp>
      <p:sp>
        <p:nvSpPr>
          <p:cNvPr id="5" name="Slide Number Placeholder 5">
            <a:extLst>
              <a:ext uri="{FF2B5EF4-FFF2-40B4-BE49-F238E27FC236}">
                <a16:creationId xmlns:a16="http://schemas.microsoft.com/office/drawing/2014/main" id="{89A2B750-6618-3949-8A86-FD7E6DA5B6B2}"/>
              </a:ext>
            </a:extLst>
          </p:cNvPr>
          <p:cNvSpPr>
            <a:spLocks noGrp="1"/>
          </p:cNvSpPr>
          <p:nvPr>
            <p:ph type="sldNum" sz="quarter" idx="4"/>
          </p:nvPr>
        </p:nvSpPr>
        <p:spPr>
          <a:xfrm>
            <a:off x="8640347" y="4860265"/>
            <a:ext cx="405864" cy="278721"/>
          </a:xfrm>
          <a:prstGeom prst="rect">
            <a:avLst/>
          </a:prstGeom>
        </p:spPr>
        <p:txBody>
          <a:bodyPr vert="horz" wrap="square" tIns="91440" bIns="91440" rtlCol="0" anchor="ctr" anchorCtr="0">
            <a:noAutofit/>
          </a:bodyPr>
          <a:lstStyle>
            <a:lvl1pPr algn="l" eaLnBrk="1" latinLnBrk="0" hangingPunct="1">
              <a:defRPr kumimoji="0" sz="900" b="0" i="0">
                <a:solidFill>
                  <a:schemeClr val="bg1">
                    <a:lumMod val="50000"/>
                  </a:schemeClr>
                </a:solidFill>
                <a:latin typeface="Calibri Light" panose="020F0302020204030204" pitchFamily="34" charset="0"/>
                <a:cs typeface="Calibri Light" panose="020F0302020204030204" pitchFamily="34" charset="0"/>
              </a:defRPr>
            </a:lvl1pPr>
          </a:lstStyle>
          <a:p>
            <a:fld id="{F621BA9E-024D-DE4D-A8C8-2AC39C7987FF}" type="slidenum">
              <a:rPr lang="en-US" smtClean="0"/>
              <a:pPr/>
              <a:t>‹N°›</a:t>
            </a:fld>
            <a:endParaRPr lang="en-US" dirty="0"/>
          </a:p>
        </p:txBody>
      </p:sp>
    </p:spTree>
    <p:extLst>
      <p:ext uri="{BB962C8B-B14F-4D97-AF65-F5344CB8AC3E}">
        <p14:creationId xmlns:p14="http://schemas.microsoft.com/office/powerpoint/2010/main" val="2220713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p:txBody>
      </p:sp>
      <p:sp>
        <p:nvSpPr>
          <p:cNvPr id="5" name="Slide Number Placeholder 5">
            <a:extLst>
              <a:ext uri="{FF2B5EF4-FFF2-40B4-BE49-F238E27FC236}">
                <a16:creationId xmlns:a16="http://schemas.microsoft.com/office/drawing/2014/main" id="{89A2B750-6618-3949-8A86-FD7E6DA5B6B2}"/>
              </a:ext>
            </a:extLst>
          </p:cNvPr>
          <p:cNvSpPr>
            <a:spLocks noGrp="1"/>
          </p:cNvSpPr>
          <p:nvPr>
            <p:ph type="sldNum" sz="quarter" idx="4"/>
          </p:nvPr>
        </p:nvSpPr>
        <p:spPr>
          <a:xfrm>
            <a:off x="8640347" y="4860265"/>
            <a:ext cx="405864" cy="278721"/>
          </a:xfrm>
          <a:prstGeom prst="rect">
            <a:avLst/>
          </a:prstGeom>
        </p:spPr>
        <p:txBody>
          <a:bodyPr vert="horz" wrap="square" tIns="91440" bIns="91440" rtlCol="0" anchor="ctr" anchorCtr="0">
            <a:noAutofit/>
          </a:bodyPr>
          <a:lstStyle>
            <a:lvl1pPr algn="l" eaLnBrk="1" latinLnBrk="0" hangingPunct="1">
              <a:defRPr kumimoji="0" sz="900" b="0" i="0">
                <a:solidFill>
                  <a:schemeClr val="bg1">
                    <a:lumMod val="50000"/>
                  </a:schemeClr>
                </a:solidFill>
                <a:latin typeface="Calibri Light" panose="020F0302020204030204" pitchFamily="34" charset="0"/>
                <a:cs typeface="Calibri Light" panose="020F0302020204030204" pitchFamily="34" charset="0"/>
              </a:defRPr>
            </a:lvl1pPr>
          </a:lstStyle>
          <a:p>
            <a:fld id="{F621BA9E-024D-DE4D-A8C8-2AC39C7987FF}" type="slidenum">
              <a:rPr lang="en-US" smtClean="0"/>
              <a:pPr/>
              <a:t>‹N°›</a:t>
            </a:fld>
            <a:endParaRPr lang="en-US" dirty="0"/>
          </a:p>
        </p:txBody>
      </p:sp>
      <p:sp>
        <p:nvSpPr>
          <p:cNvPr id="2" name="TextBox 1">
            <a:extLst>
              <a:ext uri="{FF2B5EF4-FFF2-40B4-BE49-F238E27FC236}">
                <a16:creationId xmlns:a16="http://schemas.microsoft.com/office/drawing/2014/main" id="{3D4A0D14-EC1D-6905-4A3F-BD374C040A5C}"/>
              </a:ext>
            </a:extLst>
          </p:cNvPr>
          <p:cNvSpPr txBox="1"/>
          <p:nvPr userDrawn="1"/>
        </p:nvSpPr>
        <p:spPr>
          <a:xfrm>
            <a:off x="501162" y="870438"/>
            <a:ext cx="184731" cy="369332"/>
          </a:xfrm>
          <a:prstGeom prst="rect">
            <a:avLst/>
          </a:prstGeom>
          <a:noFill/>
        </p:spPr>
        <p:txBody>
          <a:bodyPr wrap="none" rtlCol="0">
            <a:spAutoFit/>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509" y="1175148"/>
            <a:ext cx="8585199" cy="3022779"/>
          </a:xfrm>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p:txBody>
      </p:sp>
      <p:sp>
        <p:nvSpPr>
          <p:cNvPr id="8" name="Title Placeholder 1"/>
          <p:cNvSpPr>
            <a:spLocks noGrp="1"/>
          </p:cNvSpPr>
          <p:nvPr>
            <p:ph type="title"/>
          </p:nvPr>
        </p:nvSpPr>
        <p:spPr>
          <a:xfrm>
            <a:off x="457200" y="95003"/>
            <a:ext cx="8229600" cy="819397"/>
          </a:xfrm>
          <a:prstGeom prst="rect">
            <a:avLst/>
          </a:prstGeom>
          <a:noFill/>
          <a:effectLst/>
        </p:spPr>
        <p:txBody>
          <a:bodyPr vert="horz" lIns="91440" rIns="91440" rtlCol="0" anchor="b" anchorCtr="0">
            <a:noAutofit/>
            <a:scene3d>
              <a:camera prst="orthographicFront"/>
              <a:lightRig rig="threePt" dir="t">
                <a:rot lat="0" lon="0" rev="4800000"/>
              </a:lightRig>
            </a:scene3d>
            <a:sp3d prstMaterial="matte"/>
          </a:bodyPr>
          <a:lstStyle/>
          <a:p>
            <a:r>
              <a:rPr kumimoji="0" lang="en-US" dirty="0"/>
              <a:t>Click to edit Master title style</a:t>
            </a:r>
          </a:p>
        </p:txBody>
      </p:sp>
      <p:sp>
        <p:nvSpPr>
          <p:cNvPr id="5" name="Slide Number Placeholder 5">
            <a:extLst>
              <a:ext uri="{FF2B5EF4-FFF2-40B4-BE49-F238E27FC236}">
                <a16:creationId xmlns:a16="http://schemas.microsoft.com/office/drawing/2014/main" id="{89A2B750-6618-3949-8A86-FD7E6DA5B6B2}"/>
              </a:ext>
            </a:extLst>
          </p:cNvPr>
          <p:cNvSpPr>
            <a:spLocks noGrp="1"/>
          </p:cNvSpPr>
          <p:nvPr>
            <p:ph type="sldNum" sz="quarter" idx="4"/>
          </p:nvPr>
        </p:nvSpPr>
        <p:spPr>
          <a:xfrm>
            <a:off x="8640347" y="4860265"/>
            <a:ext cx="405864" cy="278721"/>
          </a:xfrm>
          <a:prstGeom prst="rect">
            <a:avLst/>
          </a:prstGeom>
        </p:spPr>
        <p:txBody>
          <a:bodyPr vert="horz" wrap="square" tIns="91440" bIns="91440" rtlCol="0" anchor="ctr" anchorCtr="0">
            <a:noAutofit/>
          </a:bodyPr>
          <a:lstStyle>
            <a:lvl1pPr algn="l" eaLnBrk="1" latinLnBrk="0" hangingPunct="1">
              <a:defRPr kumimoji="0" sz="900" b="0" i="0">
                <a:solidFill>
                  <a:schemeClr val="bg1">
                    <a:lumMod val="50000"/>
                  </a:schemeClr>
                </a:solidFill>
                <a:latin typeface="Calibri Light" panose="020F0302020204030204" pitchFamily="34" charset="0"/>
                <a:cs typeface="Calibri Light" panose="020F0302020204030204" pitchFamily="34" charset="0"/>
              </a:defRPr>
            </a:lvl1pPr>
          </a:lstStyle>
          <a:p>
            <a:fld id="{F621BA9E-024D-DE4D-A8C8-2AC39C7987FF}" type="slidenum">
              <a:rPr lang="en-US" smtClean="0"/>
              <a:pPr/>
              <a:t>‹N°›</a:t>
            </a:fld>
            <a:endParaRPr lang="en-US" dirty="0"/>
          </a:p>
        </p:txBody>
      </p:sp>
      <p:sp>
        <p:nvSpPr>
          <p:cNvPr id="6" name="Rectangle 5">
            <a:extLst>
              <a:ext uri="{FF2B5EF4-FFF2-40B4-BE49-F238E27FC236}">
                <a16:creationId xmlns:a16="http://schemas.microsoft.com/office/drawing/2014/main" id="{ECFD5F84-D913-AD41-92E1-4A04F2D7FACD}"/>
              </a:ext>
            </a:extLst>
          </p:cNvPr>
          <p:cNvSpPr/>
          <p:nvPr userDrawn="1"/>
        </p:nvSpPr>
        <p:spPr bwMode="auto">
          <a:xfrm>
            <a:off x="0" y="4310486"/>
            <a:ext cx="9144000" cy="547555"/>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7" name="Rectangle 6">
            <a:extLst>
              <a:ext uri="{FF2B5EF4-FFF2-40B4-BE49-F238E27FC236}">
                <a16:creationId xmlns:a16="http://schemas.microsoft.com/office/drawing/2014/main" id="{4F635D9C-6A91-5142-ABED-3ED4744BE36C}"/>
              </a:ext>
            </a:extLst>
          </p:cNvPr>
          <p:cNvSpPr/>
          <p:nvPr userDrawn="1"/>
        </p:nvSpPr>
        <p:spPr>
          <a:xfrm>
            <a:off x="0" y="4310486"/>
            <a:ext cx="9144000" cy="547555"/>
          </a:xfrm>
          <a:prstGeom prst="rect">
            <a:avLst/>
          </a:prstGeom>
        </p:spPr>
        <p:txBody>
          <a:bodyPr wrap="square" lIns="274320" rIns="274320" bIns="91440" anchor="ctr" anchorCtr="0">
            <a:noAutofit/>
          </a:bodyPr>
          <a:lstStyle/>
          <a:p>
            <a:pPr marL="0" lvl="1" algn="ctr"/>
            <a:endParaRPr lang="en-US" sz="1600" dirty="0">
              <a:solidFill>
                <a:schemeClr val="bg1"/>
              </a:solidFill>
              <a:latin typeface="Calibri Light" panose="020F0302020204030204" pitchFamily="34" charset="0"/>
              <a:cs typeface="Calibri Light" panose="020F0302020204030204" pitchFamily="34" charset="0"/>
            </a:endParaRPr>
          </a:p>
        </p:txBody>
      </p:sp>
      <p:pic>
        <p:nvPicPr>
          <p:cNvPr id="10" name="Picture 9">
            <a:extLst>
              <a:ext uri="{FF2B5EF4-FFF2-40B4-BE49-F238E27FC236}">
                <a16:creationId xmlns:a16="http://schemas.microsoft.com/office/drawing/2014/main" id="{D9BDF956-8429-7A48-BDDA-F7C3AEA47F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009" y="4562947"/>
            <a:ext cx="402079" cy="590078"/>
          </a:xfrm>
          <a:prstGeom prst="rect">
            <a:avLst/>
          </a:prstGeom>
        </p:spPr>
      </p:pic>
    </p:spTree>
    <p:extLst>
      <p:ext uri="{BB962C8B-B14F-4D97-AF65-F5344CB8AC3E}">
        <p14:creationId xmlns:p14="http://schemas.microsoft.com/office/powerpoint/2010/main" val="881010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95003"/>
            <a:ext cx="8229600" cy="819397"/>
          </a:xfrm>
          <a:prstGeom prst="rect">
            <a:avLst/>
          </a:prstGeom>
          <a:noFill/>
          <a:effectLst/>
        </p:spPr>
        <p:txBody>
          <a:bodyPr vert="horz" lIns="91440" rIns="91440" rtlCol="0" anchor="b" anchorCtr="0">
            <a:noAutofit/>
            <a:scene3d>
              <a:camera prst="orthographicFront"/>
              <a:lightRig rig="threePt" dir="t">
                <a:rot lat="0" lon="0" rev="4800000"/>
              </a:lightRig>
            </a:scene3d>
            <a:sp3d prstMaterial="matte"/>
          </a:bodyPr>
          <a:lstStyle/>
          <a:p>
            <a:r>
              <a:rPr kumimoji="0" lang="en-US" dirty="0"/>
              <a:t>Click to edit Master title style</a:t>
            </a:r>
          </a:p>
        </p:txBody>
      </p:sp>
      <p:sp>
        <p:nvSpPr>
          <p:cNvPr id="5" name="Slide Number Placeholder 5">
            <a:extLst>
              <a:ext uri="{FF2B5EF4-FFF2-40B4-BE49-F238E27FC236}">
                <a16:creationId xmlns:a16="http://schemas.microsoft.com/office/drawing/2014/main" id="{89A2B750-6618-3949-8A86-FD7E6DA5B6B2}"/>
              </a:ext>
            </a:extLst>
          </p:cNvPr>
          <p:cNvSpPr>
            <a:spLocks noGrp="1"/>
          </p:cNvSpPr>
          <p:nvPr>
            <p:ph type="sldNum" sz="quarter" idx="4"/>
          </p:nvPr>
        </p:nvSpPr>
        <p:spPr>
          <a:xfrm>
            <a:off x="8640347" y="4860265"/>
            <a:ext cx="405864" cy="278721"/>
          </a:xfrm>
          <a:prstGeom prst="rect">
            <a:avLst/>
          </a:prstGeom>
        </p:spPr>
        <p:txBody>
          <a:bodyPr vert="horz" wrap="square" tIns="91440" bIns="91440" rtlCol="0" anchor="ctr" anchorCtr="0">
            <a:noAutofit/>
          </a:bodyPr>
          <a:lstStyle>
            <a:lvl1pPr algn="l" eaLnBrk="1" latinLnBrk="0" hangingPunct="1">
              <a:defRPr kumimoji="0" sz="900" b="0" i="0">
                <a:solidFill>
                  <a:schemeClr val="bg1">
                    <a:lumMod val="50000"/>
                  </a:schemeClr>
                </a:solidFill>
                <a:latin typeface="Calibri Light" panose="020F0302020204030204" pitchFamily="34" charset="0"/>
                <a:cs typeface="Calibri Light" panose="020F0302020204030204" pitchFamily="34" charset="0"/>
              </a:defRPr>
            </a:lvl1pPr>
          </a:lstStyle>
          <a:p>
            <a:fld id="{F621BA9E-024D-DE4D-A8C8-2AC39C7987FF}" type="slidenum">
              <a:rPr lang="en-US" smtClean="0"/>
              <a:pPr/>
              <a:t>‹N°›</a:t>
            </a:fld>
            <a:endParaRPr lang="en-US" dirty="0"/>
          </a:p>
        </p:txBody>
      </p:sp>
    </p:spTree>
    <p:extLst>
      <p:ext uri="{BB962C8B-B14F-4D97-AF65-F5344CB8AC3E}">
        <p14:creationId xmlns:p14="http://schemas.microsoft.com/office/powerpoint/2010/main" val="327866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5384-9068-8244-B7CA-3FAD932603A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0DD1039-4E27-AF4A-9334-F6E2F7860BAA}"/>
              </a:ext>
            </a:extLst>
          </p:cNvPr>
          <p:cNvSpPr>
            <a:spLocks noGrp="1"/>
          </p:cNvSpPr>
          <p:nvPr>
            <p:ph type="sldNum" sz="quarter" idx="10"/>
          </p:nvPr>
        </p:nvSpPr>
        <p:spPr/>
        <p:txBody>
          <a:bodyPr/>
          <a:lstStyle/>
          <a:p>
            <a:fld id="{F621BA9E-024D-DE4D-A8C8-2AC39C7987FF}" type="slidenum">
              <a:rPr lang="en-US" smtClean="0"/>
              <a:pPr/>
              <a:t>‹N°›</a:t>
            </a:fld>
            <a:endParaRPr lang="en-US" dirty="0"/>
          </a:p>
        </p:txBody>
      </p:sp>
      <p:sp>
        <p:nvSpPr>
          <p:cNvPr id="4" name="Rectangle 3">
            <a:extLst>
              <a:ext uri="{FF2B5EF4-FFF2-40B4-BE49-F238E27FC236}">
                <a16:creationId xmlns:a16="http://schemas.microsoft.com/office/drawing/2014/main" id="{505055C2-7F7F-9843-84F5-073428543F98}"/>
              </a:ext>
            </a:extLst>
          </p:cNvPr>
          <p:cNvSpPr/>
          <p:nvPr userDrawn="1"/>
        </p:nvSpPr>
        <p:spPr bwMode="auto">
          <a:xfrm>
            <a:off x="0" y="4310486"/>
            <a:ext cx="9144000" cy="547555"/>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7" name="Oval 6">
            <a:extLst>
              <a:ext uri="{FF2B5EF4-FFF2-40B4-BE49-F238E27FC236}">
                <a16:creationId xmlns:a16="http://schemas.microsoft.com/office/drawing/2014/main" id="{3C839E5F-154E-EC4F-85E5-BC80D0FD18EC}"/>
              </a:ext>
            </a:extLst>
          </p:cNvPr>
          <p:cNvSpPr/>
          <p:nvPr userDrawn="1"/>
        </p:nvSpPr>
        <p:spPr bwMode="auto">
          <a:xfrm>
            <a:off x="81138" y="4762500"/>
            <a:ext cx="322087" cy="322087"/>
          </a:xfrm>
          <a:prstGeom prst="ellipse">
            <a:avLst/>
          </a:prstGeom>
          <a:solidFill>
            <a:schemeClr val="bg1"/>
          </a:solidFill>
          <a:ln w="19050">
            <a:solidFill>
              <a:srgbClr val="FFFFFF"/>
            </a:solid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8" name="Picture 7">
            <a:extLst>
              <a:ext uri="{FF2B5EF4-FFF2-40B4-BE49-F238E27FC236}">
                <a16:creationId xmlns:a16="http://schemas.microsoft.com/office/drawing/2014/main" id="{A9AE53E4-5620-7840-8A4C-C35A0BC454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13" y="4762500"/>
            <a:ext cx="342348" cy="381000"/>
          </a:xfrm>
          <a:prstGeom prst="rect">
            <a:avLst/>
          </a:prstGeom>
        </p:spPr>
      </p:pic>
    </p:spTree>
    <p:extLst>
      <p:ext uri="{BB962C8B-B14F-4D97-AF65-F5344CB8AC3E}">
        <p14:creationId xmlns:p14="http://schemas.microsoft.com/office/powerpoint/2010/main" val="1491464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p:cNvSpPr/>
          <p:nvPr userDrawn="1"/>
        </p:nvSpPr>
        <p:spPr bwMode="auto">
          <a:xfrm>
            <a:off x="0" y="0"/>
            <a:ext cx="9144000" cy="4802878"/>
          </a:xfrm>
          <a:prstGeom prst="rect">
            <a:avLst/>
          </a:prstGeom>
          <a:solidFill>
            <a:srgbClr val="FFFFFF"/>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4" name="Slide Number Placeholder 5">
            <a:extLst>
              <a:ext uri="{FF2B5EF4-FFF2-40B4-BE49-F238E27FC236}">
                <a16:creationId xmlns:a16="http://schemas.microsoft.com/office/drawing/2014/main" id="{DF46B408-AE0F-8147-9708-E132061D0E45}"/>
              </a:ext>
            </a:extLst>
          </p:cNvPr>
          <p:cNvSpPr>
            <a:spLocks noGrp="1"/>
          </p:cNvSpPr>
          <p:nvPr>
            <p:ph type="sldNum" sz="quarter" idx="4"/>
          </p:nvPr>
        </p:nvSpPr>
        <p:spPr>
          <a:xfrm>
            <a:off x="8640347" y="4860265"/>
            <a:ext cx="405864" cy="278721"/>
          </a:xfrm>
          <a:prstGeom prst="rect">
            <a:avLst/>
          </a:prstGeom>
        </p:spPr>
        <p:txBody>
          <a:bodyPr vert="horz" wrap="square" tIns="91440" bIns="91440" rtlCol="0" anchor="ctr" anchorCtr="0">
            <a:noAutofit/>
          </a:bodyPr>
          <a:lstStyle>
            <a:lvl1pPr algn="l" eaLnBrk="1" latinLnBrk="0" hangingPunct="1">
              <a:defRPr kumimoji="0" sz="900" b="0" i="0">
                <a:solidFill>
                  <a:schemeClr val="bg1">
                    <a:lumMod val="50000"/>
                  </a:schemeClr>
                </a:solidFill>
                <a:latin typeface="Calibri Light" panose="020F0302020204030204" pitchFamily="34" charset="0"/>
                <a:cs typeface="Calibri Light" panose="020F0302020204030204" pitchFamily="34" charset="0"/>
              </a:defRPr>
            </a:lvl1pPr>
          </a:lstStyle>
          <a:p>
            <a:fld id="{F621BA9E-024D-DE4D-A8C8-2AC39C7987FF}" type="slidenum">
              <a:rPr lang="en-US" smtClean="0"/>
              <a:pPr/>
              <a:t>‹N°›</a:t>
            </a:fld>
            <a:endParaRPr lang="en-US" dirty="0"/>
          </a:p>
        </p:txBody>
      </p:sp>
    </p:spTree>
    <p:extLst>
      <p:ext uri="{BB962C8B-B14F-4D97-AF65-F5344CB8AC3E}">
        <p14:creationId xmlns:p14="http://schemas.microsoft.com/office/powerpoint/2010/main" val="38013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35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6" name="Title Placeholder 1"/>
          <p:cNvSpPr>
            <a:spLocks noGrp="1"/>
          </p:cNvSpPr>
          <p:nvPr>
            <p:ph type="title"/>
          </p:nvPr>
        </p:nvSpPr>
        <p:spPr>
          <a:xfrm>
            <a:off x="457200" y="57942"/>
            <a:ext cx="8229600" cy="553882"/>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294240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35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6" name="Title Placeholder 1"/>
          <p:cNvSpPr>
            <a:spLocks noGrp="1"/>
          </p:cNvSpPr>
          <p:nvPr>
            <p:ph type="title"/>
          </p:nvPr>
        </p:nvSpPr>
        <p:spPr>
          <a:xfrm>
            <a:off x="457200" y="57942"/>
            <a:ext cx="8229600" cy="553882"/>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3529739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35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6" name="Title Placeholder 1"/>
          <p:cNvSpPr>
            <a:spLocks noGrp="1"/>
          </p:cNvSpPr>
          <p:nvPr>
            <p:ph type="title"/>
          </p:nvPr>
        </p:nvSpPr>
        <p:spPr>
          <a:xfrm>
            <a:off x="457200" y="57942"/>
            <a:ext cx="8229600" cy="553882"/>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1725551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008"/>
            <a:ext cx="8229600" cy="871721"/>
          </a:xfrm>
          <a:prstGeom prst="rect">
            <a:avLst/>
          </a:prstGeom>
          <a:noFill/>
          <a:effectLst/>
        </p:spPr>
        <p:txBody>
          <a:bodyPr vert="horz" lIns="91440" tIns="91440" rIns="91440" bIns="0" rtlCol="0" anchor="b" anchorCtr="0">
            <a:noAutofit/>
            <a:scene3d>
              <a:camera prst="orthographicFront"/>
              <a:lightRig rig="threePt" dir="t">
                <a:rot lat="0" lon="0" rev="4800000"/>
              </a:lightRig>
            </a:scene3d>
            <a:sp3d prstMaterial="matte"/>
          </a:bodyPr>
          <a:lstStyle/>
          <a:p>
            <a:r>
              <a:rPr kumimoji="0" lang="en-US" dirty="0"/>
              <a:t>Click to edit Master title style and if its over than drop the line</a:t>
            </a:r>
          </a:p>
        </p:txBody>
      </p:sp>
      <p:sp>
        <p:nvSpPr>
          <p:cNvPr id="6" name="Slide Number Placeholder 5"/>
          <p:cNvSpPr>
            <a:spLocks noGrp="1"/>
          </p:cNvSpPr>
          <p:nvPr>
            <p:ph type="sldNum" sz="quarter" idx="4"/>
          </p:nvPr>
        </p:nvSpPr>
        <p:spPr>
          <a:xfrm>
            <a:off x="8640347" y="4860265"/>
            <a:ext cx="405864" cy="278721"/>
          </a:xfrm>
          <a:prstGeom prst="rect">
            <a:avLst/>
          </a:prstGeom>
        </p:spPr>
        <p:txBody>
          <a:bodyPr vert="horz" wrap="square" tIns="91440" bIns="91440" rtlCol="0" anchor="ctr" anchorCtr="0">
            <a:noAutofit/>
          </a:bodyPr>
          <a:lstStyle>
            <a:lvl1pPr algn="l" eaLnBrk="1" latinLnBrk="0" hangingPunct="1">
              <a:defRPr kumimoji="0" sz="900" b="0" i="0">
                <a:solidFill>
                  <a:schemeClr val="bg1">
                    <a:lumMod val="50000"/>
                  </a:schemeClr>
                </a:solidFill>
                <a:latin typeface="Calibri Light" panose="020F0302020204030204" pitchFamily="34" charset="0"/>
                <a:cs typeface="Calibri Light" panose="020F0302020204030204" pitchFamily="34" charset="0"/>
              </a:defRPr>
            </a:lvl1pPr>
          </a:lstStyle>
          <a:p>
            <a:fld id="{F621BA9E-024D-DE4D-A8C8-2AC39C7987FF}" type="slidenum">
              <a:rPr lang="en-US" smtClean="0"/>
              <a:pPr/>
              <a:t>‹N°›</a:t>
            </a:fld>
            <a:endParaRPr lang="en-US" dirty="0"/>
          </a:p>
        </p:txBody>
      </p:sp>
      <p:sp>
        <p:nvSpPr>
          <p:cNvPr id="3" name="Text Placeholder 2"/>
          <p:cNvSpPr>
            <a:spLocks noGrp="1"/>
          </p:cNvSpPr>
          <p:nvPr>
            <p:ph type="body" idx="1"/>
          </p:nvPr>
        </p:nvSpPr>
        <p:spPr>
          <a:xfrm>
            <a:off x="332509" y="1175148"/>
            <a:ext cx="8585199" cy="3528494"/>
          </a:xfrm>
          <a:prstGeom prst="rect">
            <a:avLst/>
          </a:prstGeom>
        </p:spPr>
        <p:txBody>
          <a:bodyPr vert="horz" lIns="54864" tIns="45720" rtlCol="0">
            <a:noAutofit/>
          </a:bodyPr>
          <a:lstStyle/>
          <a:p>
            <a:pPr lvl="0" eaLnBrk="1" latinLnBrk="0" hangingPunct="1"/>
            <a:r>
              <a:rPr kumimoji="0" lang="en-US" dirty="0"/>
              <a:t>Click to edit Master text styles</a:t>
            </a:r>
          </a:p>
          <a:p>
            <a:pPr lvl="1" eaLnBrk="1" latinLnBrk="0" hangingPunct="1"/>
            <a:r>
              <a:rPr kumimoji="0" lang="en-US" dirty="0"/>
              <a:t>Second level</a:t>
            </a:r>
          </a:p>
        </p:txBody>
      </p:sp>
      <p:sp>
        <p:nvSpPr>
          <p:cNvPr id="4" name="TextBox 3">
            <a:extLst>
              <a:ext uri="{FF2B5EF4-FFF2-40B4-BE49-F238E27FC236}">
                <a16:creationId xmlns:a16="http://schemas.microsoft.com/office/drawing/2014/main" id="{E715BECE-9773-9242-8FBA-DE5D3EDCC46D}"/>
              </a:ext>
            </a:extLst>
          </p:cNvPr>
          <p:cNvSpPr txBox="1"/>
          <p:nvPr userDrawn="1"/>
        </p:nvSpPr>
        <p:spPr>
          <a:xfrm>
            <a:off x="6690532" y="4860265"/>
            <a:ext cx="1935145" cy="278722"/>
          </a:xfrm>
          <a:prstGeom prst="rect">
            <a:avLst/>
          </a:prstGeom>
          <a:noFill/>
        </p:spPr>
        <p:txBody>
          <a:bodyPr vert="horz" wrap="square" tIns="91440" bIns="91440" rtlCol="0" anchor="ctr" anchorCtr="0">
            <a:noAutofit/>
          </a:bodyPr>
          <a:lstStyle/>
          <a:p>
            <a:pPr algn="r"/>
            <a:r>
              <a:rPr lang="en-US" sz="900" b="0" i="0" dirty="0">
                <a:solidFill>
                  <a:schemeClr val="bg1">
                    <a:lumMod val="50000"/>
                  </a:schemeClr>
                </a:solidFill>
                <a:latin typeface="Calibri Light" panose="020F0302020204030204" pitchFamily="34" charset="0"/>
                <a:cs typeface="Calibri Light" panose="020F0302020204030204" pitchFamily="34" charset="0"/>
              </a:rPr>
              <a:t>LLNL Ambassador Lecture Series</a:t>
            </a:r>
          </a:p>
        </p:txBody>
      </p:sp>
      <p:cxnSp>
        <p:nvCxnSpPr>
          <p:cNvPr id="9" name="Straight Connector 8">
            <a:extLst>
              <a:ext uri="{FF2B5EF4-FFF2-40B4-BE49-F238E27FC236}">
                <a16:creationId xmlns:a16="http://schemas.microsoft.com/office/drawing/2014/main" id="{834514B9-810A-D44C-A62E-5BCDBD7F57D7}"/>
              </a:ext>
            </a:extLst>
          </p:cNvPr>
          <p:cNvCxnSpPr>
            <a:cxnSpLocks/>
          </p:cNvCxnSpPr>
          <p:nvPr userDrawn="1"/>
        </p:nvCxnSpPr>
        <p:spPr>
          <a:xfrm>
            <a:off x="8640347" y="4934973"/>
            <a:ext cx="0" cy="139360"/>
          </a:xfrm>
          <a:prstGeom prst="line">
            <a:avLst/>
          </a:prstGeom>
          <a:ln w="635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26BDCE7-C04A-024F-B229-C74B3FAB04FB}"/>
              </a:ext>
            </a:extLst>
          </p:cNvPr>
          <p:cNvCxnSpPr>
            <a:cxnSpLocks/>
          </p:cNvCxnSpPr>
          <p:nvPr userDrawn="1"/>
        </p:nvCxnSpPr>
        <p:spPr>
          <a:xfrm>
            <a:off x="254000" y="917729"/>
            <a:ext cx="8663709" cy="0"/>
          </a:xfrm>
          <a:prstGeom prst="line">
            <a:avLst/>
          </a:prstGeom>
          <a:ln w="6350" cap="flat" cmpd="sng" algn="ctr">
            <a:solidFill>
              <a:schemeClr val="accent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82A95F4-039C-154F-BB11-5DDBCA8851A1}"/>
              </a:ext>
            </a:extLst>
          </p:cNvPr>
          <p:cNvCxnSpPr/>
          <p:nvPr userDrawn="1"/>
        </p:nvCxnSpPr>
        <p:spPr>
          <a:xfrm>
            <a:off x="332509" y="641684"/>
            <a:ext cx="0" cy="350808"/>
          </a:xfrm>
          <a:prstGeom prst="line">
            <a:avLst/>
          </a:prstGeom>
          <a:ln w="6350" cap="flat" cmpd="sng" algn="ctr">
            <a:solidFill>
              <a:srgbClr val="355D7E"/>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353B39A-F120-F743-B9A6-21CA6C779618}"/>
              </a:ext>
            </a:extLst>
          </p:cNvPr>
          <p:cNvCxnSpPr>
            <a:cxnSpLocks/>
          </p:cNvCxnSpPr>
          <p:nvPr userDrawn="1"/>
        </p:nvCxnSpPr>
        <p:spPr>
          <a:xfrm>
            <a:off x="0" y="4855752"/>
            <a:ext cx="9144000" cy="0"/>
          </a:xfrm>
          <a:prstGeom prst="line">
            <a:avLst/>
          </a:prstGeom>
          <a:ln w="12700" cap="flat" cmpd="sng" algn="ctr">
            <a:solidFill>
              <a:schemeClr val="accent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4" r:id="rId1"/>
    <p:sldLayoutId id="2147483662" r:id="rId2"/>
    <p:sldLayoutId id="2147483675" r:id="rId3"/>
    <p:sldLayoutId id="2147483676" r:id="rId4"/>
    <p:sldLayoutId id="2147483677" r:id="rId5"/>
    <p:sldLayoutId id="2147483672" r:id="rId6"/>
    <p:sldLayoutId id="2147483679" r:id="rId7"/>
    <p:sldLayoutId id="2147483680" r:id="rId8"/>
    <p:sldLayoutId id="2147483681" r:id="rId9"/>
    <p:sldLayoutId id="2147483682" r:id="rId10"/>
    <p:sldLayoutId id="2147483684" r:id="rId11"/>
    <p:sldLayoutId id="2147483685" r:id="rId12"/>
  </p:sldLayoutIdLst>
  <p:hf hdr="0" ftr="0" dt="0"/>
  <p:txStyles>
    <p:titleStyle>
      <a:lvl1pPr algn="l" rtl="0" eaLnBrk="1" latinLnBrk="0" hangingPunct="1">
        <a:lnSpc>
          <a:spcPts val="3400"/>
        </a:lnSpc>
        <a:spcBef>
          <a:spcPct val="0"/>
        </a:spcBef>
        <a:buNone/>
        <a:defRPr kumimoji="0" sz="3200" b="0" i="0" kern="1200" baseline="0">
          <a:solidFill>
            <a:srgbClr val="355D7E"/>
          </a:solidFill>
          <a:effectLst/>
          <a:latin typeface="Calibri Light" panose="020F0302020204030204" pitchFamily="34" charset="0"/>
          <a:ea typeface="+mj-ea"/>
          <a:cs typeface="Calibri Light" panose="020F0302020204030204" pitchFamily="34" charset="0"/>
        </a:defRPr>
      </a:lvl1pPr>
    </p:titleStyle>
    <p:bodyStyle>
      <a:lvl1pPr marL="310896" indent="-192024" algn="l" rtl="0" eaLnBrk="1" latinLnBrk="0" hangingPunct="1">
        <a:lnSpc>
          <a:spcPts val="2200"/>
        </a:lnSpc>
        <a:spcBef>
          <a:spcPts val="0"/>
        </a:spcBef>
        <a:spcAft>
          <a:spcPts val="600"/>
        </a:spcAft>
        <a:buClr>
          <a:schemeClr val="accent2"/>
        </a:buClr>
        <a:buSzPct val="100000"/>
        <a:buFont typeface="Wingdings" charset="2"/>
        <a:buChar char="§"/>
        <a:defRPr kumimoji="0" sz="2000" b="0" i="0" kern="1200">
          <a:solidFill>
            <a:schemeClr val="tx1"/>
          </a:solidFill>
          <a:latin typeface="Calibri Light" panose="020F0302020204030204" pitchFamily="34" charset="0"/>
          <a:ea typeface="+mn-ea"/>
          <a:cs typeface="Calibri Light" panose="020F0302020204030204" pitchFamily="34" charset="0"/>
        </a:defRPr>
      </a:lvl1pPr>
      <a:lvl2pPr marL="777240" indent="-182880" algn="l" rtl="0" eaLnBrk="1" latinLnBrk="0" hangingPunct="1">
        <a:lnSpc>
          <a:spcPts val="1920"/>
        </a:lnSpc>
        <a:spcBef>
          <a:spcPts val="0"/>
        </a:spcBef>
        <a:spcAft>
          <a:spcPts val="600"/>
        </a:spcAft>
        <a:buClr>
          <a:schemeClr val="accent2"/>
        </a:buClr>
        <a:buSzPct val="90000"/>
        <a:buFont typeface="Lucida Grande"/>
        <a:buChar char="-"/>
        <a:defRPr kumimoji="0" sz="1600" b="0" i="0" kern="1200" baseline="0">
          <a:solidFill>
            <a:schemeClr val="tx1"/>
          </a:solidFill>
          <a:latin typeface="Calibri Light" panose="020F0302020204030204" pitchFamily="34" charset="0"/>
          <a:ea typeface="+mn-ea"/>
          <a:cs typeface="Calibri Light" panose="020F0302020204030204" pitchFamily="34" charset="0"/>
        </a:defRPr>
      </a:lvl2pPr>
      <a:lvl3pPr marL="1085850" indent="-401638" algn="l" rtl="0" eaLnBrk="1" latinLnBrk="0" hangingPunct="1">
        <a:spcBef>
          <a:spcPts val="0"/>
        </a:spcBef>
        <a:spcAft>
          <a:spcPts val="600"/>
        </a:spcAft>
        <a:buClrTx/>
        <a:buSzPct val="90000"/>
        <a:buFont typeface="Lucida Grande"/>
        <a:buChar char="—"/>
        <a:defRPr kumimoji="0" sz="2000" b="0" i="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b="0" i="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b="0" i="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18" Type="http://schemas.openxmlformats.org/officeDocument/2006/relationships/image" Target="../media/image29.emf"/><Relationship Id="rId3" Type="http://schemas.openxmlformats.org/officeDocument/2006/relationships/image" Target="../media/image15.emf"/><Relationship Id="rId7" Type="http://schemas.openxmlformats.org/officeDocument/2006/relationships/image" Target="../media/image19.emf"/><Relationship Id="rId12" Type="http://schemas.openxmlformats.org/officeDocument/2006/relationships/image" Target="../media/image24.emf"/><Relationship Id="rId17" Type="http://schemas.openxmlformats.org/officeDocument/2006/relationships/image" Target="../media/image28.emf"/><Relationship Id="rId2" Type="http://schemas.openxmlformats.org/officeDocument/2006/relationships/notesSlide" Target="../notesSlides/notesSlide10.xml"/><Relationship Id="rId16" Type="http://schemas.openxmlformats.org/officeDocument/2006/relationships/image" Target="../media/image14.emf"/><Relationship Id="rId1" Type="http://schemas.openxmlformats.org/officeDocument/2006/relationships/slideLayout" Target="../slideLayouts/slideLayout4.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5" Type="http://schemas.openxmlformats.org/officeDocument/2006/relationships/image" Target="../media/image27.emf"/><Relationship Id="rId10" Type="http://schemas.openxmlformats.org/officeDocument/2006/relationships/image" Target="../media/image22.emf"/><Relationship Id="rId19" Type="http://schemas.openxmlformats.org/officeDocument/2006/relationships/image" Target="../media/image27.png"/><Relationship Id="rId4" Type="http://schemas.openxmlformats.org/officeDocument/2006/relationships/image" Target="../media/image16.emf"/><Relationship Id="rId9" Type="http://schemas.openxmlformats.org/officeDocument/2006/relationships/image" Target="../media/image21.emf"/><Relationship Id="rId1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9.emf"/><Relationship Id="rId18" Type="http://schemas.openxmlformats.org/officeDocument/2006/relationships/image" Target="../media/image44.emf"/><Relationship Id="rId3" Type="http://schemas.openxmlformats.org/officeDocument/2006/relationships/image" Target="../media/image14.emf"/><Relationship Id="rId7" Type="http://schemas.openxmlformats.org/officeDocument/2006/relationships/image" Target="../media/image33.emf"/><Relationship Id="rId12" Type="http://schemas.openxmlformats.org/officeDocument/2006/relationships/image" Target="../media/image38.emf"/><Relationship Id="rId17" Type="http://schemas.openxmlformats.org/officeDocument/2006/relationships/image" Target="../media/image43.emf"/><Relationship Id="rId2" Type="http://schemas.openxmlformats.org/officeDocument/2006/relationships/notesSlide" Target="../notesSlides/notesSlide12.xml"/><Relationship Id="rId16" Type="http://schemas.openxmlformats.org/officeDocument/2006/relationships/image" Target="../media/image42.emf"/><Relationship Id="rId20"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32.emf"/><Relationship Id="rId11" Type="http://schemas.openxmlformats.org/officeDocument/2006/relationships/image" Target="../media/image37.emf"/><Relationship Id="rId5" Type="http://schemas.openxmlformats.org/officeDocument/2006/relationships/image" Target="../media/image31.emf"/><Relationship Id="rId15" Type="http://schemas.openxmlformats.org/officeDocument/2006/relationships/image" Target="../media/image41.emf"/><Relationship Id="rId10" Type="http://schemas.openxmlformats.org/officeDocument/2006/relationships/image" Target="../media/image36.emf"/><Relationship Id="rId19" Type="http://schemas.openxmlformats.org/officeDocument/2006/relationships/image" Target="../media/image45.emf"/><Relationship Id="rId4" Type="http://schemas.openxmlformats.org/officeDocument/2006/relationships/image" Target="../media/image30.emf"/><Relationship Id="rId9" Type="http://schemas.openxmlformats.org/officeDocument/2006/relationships/image" Target="../media/image35.emf"/><Relationship Id="rId1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0A088-5E06-8C18-442F-90A395E3784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991E14-D1D0-781D-1E92-43F6DB1C58BE}"/>
              </a:ext>
            </a:extLst>
          </p:cNvPr>
          <p:cNvSpPr>
            <a:spLocks noGrp="1"/>
          </p:cNvSpPr>
          <p:nvPr>
            <p:ph type="sldNum" sz="quarter" idx="4"/>
          </p:nvPr>
        </p:nvSpPr>
        <p:spPr/>
        <p:txBody>
          <a:bodyPr/>
          <a:lstStyle/>
          <a:p>
            <a:fld id="{F621BA9E-024D-DE4D-A8C8-2AC39C7987FF}" type="slidenum">
              <a:rPr lang="en-US" smtClean="0"/>
              <a:pPr/>
              <a:t>0</a:t>
            </a:fld>
            <a:endParaRPr lang="en-US" dirty="0"/>
          </a:p>
        </p:txBody>
      </p:sp>
      <p:sp>
        <p:nvSpPr>
          <p:cNvPr id="6" name="TextBox 5">
            <a:extLst>
              <a:ext uri="{FF2B5EF4-FFF2-40B4-BE49-F238E27FC236}">
                <a16:creationId xmlns:a16="http://schemas.microsoft.com/office/drawing/2014/main" id="{87EBE564-4920-26B2-89C3-B05B60BAFB9B}"/>
              </a:ext>
            </a:extLst>
          </p:cNvPr>
          <p:cNvSpPr txBox="1"/>
          <p:nvPr/>
        </p:nvSpPr>
        <p:spPr>
          <a:xfrm>
            <a:off x="5861962" y="4932535"/>
            <a:ext cx="2743200" cy="138499"/>
          </a:xfrm>
          <a:prstGeom prst="rect">
            <a:avLst/>
          </a:prstGeom>
          <a:solidFill>
            <a:schemeClr val="bg1"/>
          </a:solidFill>
        </p:spPr>
        <p:txBody>
          <a:bodyPr wrap="square" tIns="0" bIns="0" rtlCol="0">
            <a:spAutoFit/>
          </a:bodyPr>
          <a:lstStyle/>
          <a:p>
            <a:pPr algn="r"/>
            <a:endParaRPr lang="en-US" sz="900" dirty="0">
              <a:solidFill>
                <a:schemeClr val="bg1">
                  <a:lumMod val="50000"/>
                </a:schemeClr>
              </a:solidFill>
            </a:endParaRPr>
          </a:p>
        </p:txBody>
      </p:sp>
      <p:sp>
        <p:nvSpPr>
          <p:cNvPr id="5" name="Rectangle 4">
            <a:extLst>
              <a:ext uri="{FF2B5EF4-FFF2-40B4-BE49-F238E27FC236}">
                <a16:creationId xmlns:a16="http://schemas.microsoft.com/office/drawing/2014/main" id="{56E42871-2C5E-D09E-A94D-7AAB8E12849B}"/>
              </a:ext>
            </a:extLst>
          </p:cNvPr>
          <p:cNvSpPr/>
          <p:nvPr/>
        </p:nvSpPr>
        <p:spPr bwMode="auto">
          <a:xfrm>
            <a:off x="0" y="4818489"/>
            <a:ext cx="9144000" cy="73580"/>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1" name="Rectangle 10">
            <a:extLst>
              <a:ext uri="{FF2B5EF4-FFF2-40B4-BE49-F238E27FC236}">
                <a16:creationId xmlns:a16="http://schemas.microsoft.com/office/drawing/2014/main" id="{7E1FB30F-E053-6A74-992C-9A18F4A64000}"/>
              </a:ext>
            </a:extLst>
          </p:cNvPr>
          <p:cNvSpPr/>
          <p:nvPr/>
        </p:nvSpPr>
        <p:spPr bwMode="auto">
          <a:xfrm>
            <a:off x="0" y="0"/>
            <a:ext cx="9143996" cy="3522089"/>
          </a:xfrm>
          <a:prstGeom prst="rect">
            <a:avLst/>
          </a:prstGeom>
          <a:solidFill>
            <a:schemeClr val="bg1">
              <a:lumMod val="75000"/>
              <a:alpha val="69132"/>
            </a:schemeClr>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2" name="TextBox 10">
            <a:extLst>
              <a:ext uri="{FF2B5EF4-FFF2-40B4-BE49-F238E27FC236}">
                <a16:creationId xmlns:a16="http://schemas.microsoft.com/office/drawing/2014/main" id="{F4EC5611-A0C0-4E77-1F22-4E23BD27B3B3}"/>
              </a:ext>
            </a:extLst>
          </p:cNvPr>
          <p:cNvSpPr txBox="1"/>
          <p:nvPr/>
        </p:nvSpPr>
        <p:spPr>
          <a:xfrm>
            <a:off x="28109" y="3497842"/>
            <a:ext cx="6087531" cy="1398262"/>
          </a:xfrm>
          <a:prstGeom prst="rect">
            <a:avLst/>
          </a:prstGeom>
          <a:noFill/>
        </p:spPr>
        <p:txBody>
          <a:bodyPr wrap="square" rtlCol="0" anchor="ctr" anchorCtr="0">
            <a:noAutofit/>
          </a:bodyPr>
          <a:lstStyle/>
          <a:p>
            <a:pPr>
              <a:lnSpc>
                <a:spcPts val="4040"/>
              </a:lnSpc>
            </a:pPr>
            <a:r>
              <a:rPr lang="en-US" sz="2400" b="1" dirty="0">
                <a:ea typeface="Open Sans" panose="020B0606030504020204" pitchFamily="34" charset="0"/>
                <a:cs typeface="Open Sans" panose="020B0606030504020204" pitchFamily="34" charset="0"/>
              </a:rPr>
              <a:t>5-sigma</a:t>
            </a:r>
            <a:r>
              <a:rPr lang="en-US" sz="2400" dirty="0">
                <a:ea typeface="Open Sans" panose="020B0606030504020204" pitchFamily="34" charset="0"/>
                <a:cs typeface="Open Sans" panose="020B0606030504020204" pitchFamily="34" charset="0"/>
              </a:rPr>
              <a:t> : Is Climate Change More Detectable than the Higgs Boson ?</a:t>
            </a:r>
          </a:p>
        </p:txBody>
      </p:sp>
      <p:cxnSp>
        <p:nvCxnSpPr>
          <p:cNvPr id="13" name="Straight Connector 12">
            <a:extLst>
              <a:ext uri="{FF2B5EF4-FFF2-40B4-BE49-F238E27FC236}">
                <a16:creationId xmlns:a16="http://schemas.microsoft.com/office/drawing/2014/main" id="{1A21D752-E7D4-9697-2402-555F62245025}"/>
              </a:ext>
            </a:extLst>
          </p:cNvPr>
          <p:cNvCxnSpPr>
            <a:cxnSpLocks/>
          </p:cNvCxnSpPr>
          <p:nvPr/>
        </p:nvCxnSpPr>
        <p:spPr>
          <a:xfrm>
            <a:off x="6057367" y="3542497"/>
            <a:ext cx="0" cy="1354060"/>
          </a:xfrm>
          <a:prstGeom prst="line">
            <a:avLst/>
          </a:prstGeom>
          <a:ln w="12700" cap="rnd" cmpd="sng" algn="ctr">
            <a:solidFill>
              <a:srgbClr val="355D7E"/>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AC1DCDB-92C6-0DCA-81D3-9BF92B604B2E}"/>
              </a:ext>
            </a:extLst>
          </p:cNvPr>
          <p:cNvSpPr txBox="1"/>
          <p:nvPr/>
        </p:nvSpPr>
        <p:spPr>
          <a:xfrm>
            <a:off x="6172209" y="3506867"/>
            <a:ext cx="2971792" cy="923330"/>
          </a:xfrm>
          <a:prstGeom prst="rect">
            <a:avLst/>
          </a:prstGeom>
          <a:noFill/>
        </p:spPr>
        <p:txBody>
          <a:bodyPr wrap="square" rtlCol="0">
            <a:spAutoFit/>
          </a:bodyPr>
          <a:lstStyle/>
          <a:p>
            <a:pPr>
              <a:spcAft>
                <a:spcPts val="600"/>
              </a:spcAft>
            </a:pPr>
            <a:r>
              <a:rPr lang="en-US" sz="1600" dirty="0">
                <a:ea typeface="Open Sans" panose="020B0606030504020204" pitchFamily="34" charset="0"/>
                <a:cs typeface="Open Sans" panose="020B0606030504020204" pitchFamily="34" charset="0"/>
              </a:rPr>
              <a:t>Laurent Terray, CNRS/Cerfacs/IRD</a:t>
            </a:r>
          </a:p>
          <a:p>
            <a:pPr>
              <a:spcAft>
                <a:spcPts val="600"/>
              </a:spcAft>
            </a:pPr>
            <a:r>
              <a:rPr lang="en-US" sz="1600" dirty="0">
                <a:ea typeface="Open Sans" panose="020B0606030504020204" pitchFamily="34" charset="0"/>
                <a:cs typeface="Open Sans" panose="020B0606030504020204" pitchFamily="34" charset="0"/>
              </a:rPr>
              <a:t>Thanks to: </a:t>
            </a:r>
            <a:r>
              <a:rPr lang="en-US" sz="1600" b="1" i="1" dirty="0">
                <a:ea typeface="Open Sans" panose="020B0606030504020204" pitchFamily="34" charset="0"/>
                <a:cs typeface="Open Sans" panose="020B0606030504020204" pitchFamily="34" charset="0"/>
              </a:rPr>
              <a:t>Ben Santer </a:t>
            </a:r>
            <a:r>
              <a:rPr lang="en-US" sz="1600" i="1" dirty="0">
                <a:ea typeface="Open Sans" panose="020B0606030504020204" pitchFamily="34" charset="0"/>
                <a:cs typeface="Open Sans" panose="020B0606030504020204" pitchFamily="34" charset="0"/>
              </a:rPr>
              <a:t>(LLNL)</a:t>
            </a:r>
          </a:p>
          <a:p>
            <a:pPr>
              <a:spcAft>
                <a:spcPts val="600"/>
              </a:spcAft>
            </a:pP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E206FFFF-4411-6535-F4E4-D2ECE7CC4A1D}"/>
              </a:ext>
            </a:extLst>
          </p:cNvPr>
          <p:cNvSpPr/>
          <p:nvPr/>
        </p:nvSpPr>
        <p:spPr bwMode="auto">
          <a:xfrm>
            <a:off x="0" y="3275146"/>
            <a:ext cx="9144000" cy="45719"/>
          </a:xfrm>
          <a:prstGeom prst="rect">
            <a:avLst/>
          </a:prstGeom>
          <a:solidFill>
            <a:srgbClr val="315B79"/>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6" name="TextBox 3">
            <a:extLst>
              <a:ext uri="{FF2B5EF4-FFF2-40B4-BE49-F238E27FC236}">
                <a16:creationId xmlns:a16="http://schemas.microsoft.com/office/drawing/2014/main" id="{EEA0441B-E898-1482-A05E-19A9C0D28988}"/>
              </a:ext>
            </a:extLst>
          </p:cNvPr>
          <p:cNvSpPr txBox="1"/>
          <p:nvPr/>
        </p:nvSpPr>
        <p:spPr>
          <a:xfrm>
            <a:off x="6172204" y="4317096"/>
            <a:ext cx="2971792" cy="661720"/>
          </a:xfrm>
          <a:prstGeom prst="rect">
            <a:avLst/>
          </a:prstGeom>
          <a:noFill/>
        </p:spPr>
        <p:txBody>
          <a:bodyPr wrap="square" rtlCol="0">
            <a:spAutoFit/>
          </a:bodyPr>
          <a:lstStyle/>
          <a:p>
            <a:pPr>
              <a:spcAft>
                <a:spcPts val="600"/>
              </a:spcAft>
            </a:pPr>
            <a:r>
              <a:rPr lang="en-US" i="1" dirty="0"/>
              <a:t>Rencontres de </a:t>
            </a:r>
            <a:r>
              <a:rPr lang="en-US" i="1" dirty="0" err="1"/>
              <a:t>Noirmoutier</a:t>
            </a:r>
            <a:endParaRPr lang="en-US" i="1" dirty="0"/>
          </a:p>
          <a:p>
            <a:r>
              <a:rPr lang="en-US" sz="1400" dirty="0"/>
              <a:t>June 1</a:t>
            </a:r>
            <a:r>
              <a:rPr lang="en-US" sz="1400" baseline="30000" dirty="0"/>
              <a:t>st</a:t>
            </a:r>
            <a:r>
              <a:rPr lang="en-US" sz="1400" dirty="0"/>
              <a:t> –5</a:t>
            </a:r>
            <a:r>
              <a:rPr lang="en-US" sz="1400" baseline="30000" dirty="0"/>
              <a:t>th</a:t>
            </a:r>
            <a:r>
              <a:rPr lang="en-US" sz="1400" dirty="0"/>
              <a:t>, 2026</a:t>
            </a:r>
          </a:p>
        </p:txBody>
      </p:sp>
      <p:pic>
        <p:nvPicPr>
          <p:cNvPr id="17" name="Picture 6">
            <a:extLst>
              <a:ext uri="{FF2B5EF4-FFF2-40B4-BE49-F238E27FC236}">
                <a16:creationId xmlns:a16="http://schemas.microsoft.com/office/drawing/2014/main" id="{F099DE8B-6A62-BD43-38BD-AFA690130C7A}"/>
              </a:ext>
            </a:extLst>
          </p:cNvPr>
          <p:cNvPicPr>
            <a:picLocks noChangeAspect="1"/>
          </p:cNvPicPr>
          <p:nvPr/>
        </p:nvPicPr>
        <p:blipFill>
          <a:blip r:embed="rId3"/>
          <a:srcRect b="14682"/>
          <a:stretch>
            <a:fillRect/>
          </a:stretch>
        </p:blipFill>
        <p:spPr>
          <a:xfrm>
            <a:off x="118448" y="535880"/>
            <a:ext cx="4476088" cy="2664000"/>
          </a:xfrm>
          <a:prstGeom prst="rect">
            <a:avLst/>
          </a:prstGeom>
        </p:spPr>
      </p:pic>
      <p:sp>
        <p:nvSpPr>
          <p:cNvPr id="18" name="TextBox 7">
            <a:extLst>
              <a:ext uri="{FF2B5EF4-FFF2-40B4-BE49-F238E27FC236}">
                <a16:creationId xmlns:a16="http://schemas.microsoft.com/office/drawing/2014/main" id="{60ECCBA4-FF5B-5CBB-2300-15E9E6FFC63E}"/>
              </a:ext>
            </a:extLst>
          </p:cNvPr>
          <p:cNvSpPr txBox="1"/>
          <p:nvPr/>
        </p:nvSpPr>
        <p:spPr>
          <a:xfrm>
            <a:off x="2540001" y="1092357"/>
            <a:ext cx="1612554" cy="369332"/>
          </a:xfrm>
          <a:prstGeom prst="rect">
            <a:avLst/>
          </a:prstGeom>
          <a:noFill/>
        </p:spPr>
        <p:txBody>
          <a:bodyPr wrap="square" rtlCol="0">
            <a:spAutoFit/>
          </a:bodyPr>
          <a:lstStyle/>
          <a:p>
            <a:pPr algn="r"/>
            <a:r>
              <a:rPr lang="en-US" dirty="0">
                <a:solidFill>
                  <a:srgbClr val="FF0000"/>
                </a:solidFill>
              </a:rPr>
              <a:t>Signal trend ?</a:t>
            </a:r>
          </a:p>
        </p:txBody>
      </p:sp>
      <p:sp>
        <p:nvSpPr>
          <p:cNvPr id="19" name="TextBox 8">
            <a:extLst>
              <a:ext uri="{FF2B5EF4-FFF2-40B4-BE49-F238E27FC236}">
                <a16:creationId xmlns:a16="http://schemas.microsoft.com/office/drawing/2014/main" id="{62DEC9C0-6D68-475B-3791-8E2AC4A04EA3}"/>
              </a:ext>
            </a:extLst>
          </p:cNvPr>
          <p:cNvSpPr txBox="1"/>
          <p:nvPr/>
        </p:nvSpPr>
        <p:spPr>
          <a:xfrm>
            <a:off x="1115445" y="1099017"/>
            <a:ext cx="1798821" cy="369332"/>
          </a:xfrm>
          <a:prstGeom prst="rect">
            <a:avLst/>
          </a:prstGeom>
          <a:noFill/>
        </p:spPr>
        <p:txBody>
          <a:bodyPr wrap="square" rtlCol="0">
            <a:spAutoFit/>
          </a:bodyPr>
          <a:lstStyle/>
          <a:p>
            <a:r>
              <a:rPr lang="en-US" dirty="0">
                <a:solidFill>
                  <a:srgbClr val="00B0F0"/>
                </a:solidFill>
              </a:rPr>
              <a:t>Noise trends</a:t>
            </a:r>
          </a:p>
        </p:txBody>
      </p:sp>
      <p:pic>
        <p:nvPicPr>
          <p:cNvPr id="20" name="Image 19">
            <a:extLst>
              <a:ext uri="{FF2B5EF4-FFF2-40B4-BE49-F238E27FC236}">
                <a16:creationId xmlns:a16="http://schemas.microsoft.com/office/drawing/2014/main" id="{19F666A2-14E5-9DFC-101D-078EEB9E1125}"/>
              </a:ext>
            </a:extLst>
          </p:cNvPr>
          <p:cNvPicPr>
            <a:picLocks noChangeAspect="1"/>
          </p:cNvPicPr>
          <p:nvPr/>
        </p:nvPicPr>
        <p:blipFill>
          <a:blip r:embed="rId4"/>
          <a:srcRect r="2458" b="3700"/>
          <a:stretch>
            <a:fillRect/>
          </a:stretch>
        </p:blipFill>
        <p:spPr>
          <a:xfrm>
            <a:off x="5135050" y="529173"/>
            <a:ext cx="3686237" cy="2664000"/>
          </a:xfrm>
          <a:prstGeom prst="rect">
            <a:avLst/>
          </a:prstGeom>
        </p:spPr>
      </p:pic>
      <p:sp>
        <p:nvSpPr>
          <p:cNvPr id="21" name="ZoneTexte 20">
            <a:extLst>
              <a:ext uri="{FF2B5EF4-FFF2-40B4-BE49-F238E27FC236}">
                <a16:creationId xmlns:a16="http://schemas.microsoft.com/office/drawing/2014/main" id="{D26B17A8-0DEB-F227-1801-75503C2E7DCD}"/>
              </a:ext>
            </a:extLst>
          </p:cNvPr>
          <p:cNvSpPr txBox="1"/>
          <p:nvPr/>
        </p:nvSpPr>
        <p:spPr>
          <a:xfrm>
            <a:off x="1659469" y="160855"/>
            <a:ext cx="1649682" cy="369332"/>
          </a:xfrm>
          <a:prstGeom prst="rect">
            <a:avLst/>
          </a:prstGeom>
          <a:solidFill>
            <a:schemeClr val="accent6">
              <a:lumMod val="50000"/>
            </a:schemeClr>
          </a:solidFill>
        </p:spPr>
        <p:txBody>
          <a:bodyPr wrap="none" rtlCol="0">
            <a:spAutoFit/>
          </a:bodyPr>
          <a:lstStyle/>
          <a:p>
            <a:r>
              <a:rPr lang="fr-FR" dirty="0" err="1">
                <a:solidFill>
                  <a:schemeClr val="bg1"/>
                </a:solidFill>
              </a:rPr>
              <a:t>Climate</a:t>
            </a:r>
            <a:r>
              <a:rPr lang="fr-FR" dirty="0">
                <a:solidFill>
                  <a:schemeClr val="bg1"/>
                </a:solidFill>
              </a:rPr>
              <a:t> Change</a:t>
            </a:r>
          </a:p>
        </p:txBody>
      </p:sp>
      <p:sp>
        <p:nvSpPr>
          <p:cNvPr id="22" name="ZoneTexte 21">
            <a:extLst>
              <a:ext uri="{FF2B5EF4-FFF2-40B4-BE49-F238E27FC236}">
                <a16:creationId xmlns:a16="http://schemas.microsoft.com/office/drawing/2014/main" id="{C7E3A02C-94CC-665A-9193-73C3F6A91C2F}"/>
              </a:ext>
            </a:extLst>
          </p:cNvPr>
          <p:cNvSpPr txBox="1"/>
          <p:nvPr/>
        </p:nvSpPr>
        <p:spPr>
          <a:xfrm>
            <a:off x="6256883" y="169316"/>
            <a:ext cx="1324914" cy="369332"/>
          </a:xfrm>
          <a:prstGeom prst="rect">
            <a:avLst/>
          </a:prstGeom>
          <a:solidFill>
            <a:schemeClr val="accent6">
              <a:lumMod val="50000"/>
            </a:schemeClr>
          </a:solidFill>
        </p:spPr>
        <p:txBody>
          <a:bodyPr wrap="none" rtlCol="0">
            <a:spAutoFit/>
          </a:bodyPr>
          <a:lstStyle/>
          <a:p>
            <a:r>
              <a:rPr lang="fr-FR" dirty="0">
                <a:solidFill>
                  <a:schemeClr val="bg1"/>
                </a:solidFill>
              </a:rPr>
              <a:t>Higgs Boson</a:t>
            </a:r>
          </a:p>
        </p:txBody>
      </p:sp>
      <p:sp>
        <p:nvSpPr>
          <p:cNvPr id="2" name="Rectangle : coins arrondis 1">
            <a:extLst>
              <a:ext uri="{FF2B5EF4-FFF2-40B4-BE49-F238E27FC236}">
                <a16:creationId xmlns:a16="http://schemas.microsoft.com/office/drawing/2014/main" id="{AB731BC3-C3EF-E55B-AB0E-5F4010F728F0}"/>
              </a:ext>
            </a:extLst>
          </p:cNvPr>
          <p:cNvSpPr/>
          <p:nvPr/>
        </p:nvSpPr>
        <p:spPr bwMode="auto">
          <a:xfrm>
            <a:off x="4152555" y="646545"/>
            <a:ext cx="45719" cy="2232000"/>
          </a:xfrm>
          <a:prstGeom prst="round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fr-FR" sz="1600" dirty="0">
              <a:solidFill>
                <a:srgbClr val="000000"/>
              </a:solidFill>
            </a:endParaRPr>
          </a:p>
        </p:txBody>
      </p:sp>
    </p:spTree>
    <p:extLst>
      <p:ext uri="{BB962C8B-B14F-4D97-AF65-F5344CB8AC3E}">
        <p14:creationId xmlns:p14="http://schemas.microsoft.com/office/powerpoint/2010/main" val="251613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DA08F-609F-39B0-44BC-AC818A9EC10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00F4D41-E0A8-0019-8A90-9215A553D11D}"/>
              </a:ext>
            </a:extLst>
          </p:cNvPr>
          <p:cNvSpPr/>
          <p:nvPr/>
        </p:nvSpPr>
        <p:spPr bwMode="auto">
          <a:xfrm>
            <a:off x="1379" y="4769224"/>
            <a:ext cx="9144000" cy="369762"/>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3" name="Espace réservé du numéro de diapositive 2">
            <a:extLst>
              <a:ext uri="{FF2B5EF4-FFF2-40B4-BE49-F238E27FC236}">
                <a16:creationId xmlns:a16="http://schemas.microsoft.com/office/drawing/2014/main" id="{9A1D2CD4-041E-806F-5124-A1319B786819}"/>
              </a:ext>
            </a:extLst>
          </p:cNvPr>
          <p:cNvSpPr>
            <a:spLocks noGrp="1"/>
          </p:cNvSpPr>
          <p:nvPr>
            <p:ph type="sldNum" sz="quarter" idx="4"/>
          </p:nvPr>
        </p:nvSpPr>
        <p:spPr/>
        <p:txBody>
          <a:bodyPr/>
          <a:lstStyle/>
          <a:p>
            <a:fld id="{F621BA9E-024D-DE4D-A8C8-2AC39C7987FF}" type="slidenum">
              <a:rPr lang="en-US" smtClean="0"/>
              <a:pPr/>
              <a:t>9</a:t>
            </a:fld>
            <a:endParaRPr lang="en-US" dirty="0"/>
          </a:p>
        </p:txBody>
      </p:sp>
      <p:grpSp>
        <p:nvGrpSpPr>
          <p:cNvPr id="12" name="Group 54">
            <a:extLst>
              <a:ext uri="{FF2B5EF4-FFF2-40B4-BE49-F238E27FC236}">
                <a16:creationId xmlns:a16="http://schemas.microsoft.com/office/drawing/2014/main" id="{3681AE10-A2E8-08C9-2EE7-7D0546BC3785}"/>
              </a:ext>
            </a:extLst>
          </p:cNvPr>
          <p:cNvGrpSpPr/>
          <p:nvPr/>
        </p:nvGrpSpPr>
        <p:grpSpPr>
          <a:xfrm>
            <a:off x="0" y="0"/>
            <a:ext cx="2140712" cy="1500632"/>
            <a:chOff x="0" y="0"/>
            <a:chExt cx="2140712" cy="1500632"/>
          </a:xfrm>
        </p:grpSpPr>
        <p:pic>
          <p:nvPicPr>
            <p:cNvPr id="13" name="Picture 4">
              <a:extLst>
                <a:ext uri="{FF2B5EF4-FFF2-40B4-BE49-F238E27FC236}">
                  <a16:creationId xmlns:a16="http://schemas.microsoft.com/office/drawing/2014/main" id="{AD10F6E2-6AC7-2068-A256-F54F6A36D6D1}"/>
                </a:ext>
              </a:extLst>
            </p:cNvPr>
            <p:cNvPicPr>
              <a:picLocks noChangeAspect="1"/>
            </p:cNvPicPr>
            <p:nvPr/>
          </p:nvPicPr>
          <p:blipFill>
            <a:blip r:embed="rId3"/>
            <a:stretch>
              <a:fillRect/>
            </a:stretch>
          </p:blipFill>
          <p:spPr>
            <a:xfrm>
              <a:off x="0" y="0"/>
              <a:ext cx="2140712" cy="1500632"/>
            </a:xfrm>
            <a:prstGeom prst="rect">
              <a:avLst/>
            </a:prstGeom>
          </p:spPr>
        </p:pic>
        <p:sp>
          <p:nvSpPr>
            <p:cNvPr id="14" name="TextBox 39">
              <a:extLst>
                <a:ext uri="{FF2B5EF4-FFF2-40B4-BE49-F238E27FC236}">
                  <a16:creationId xmlns:a16="http://schemas.microsoft.com/office/drawing/2014/main" id="{C95757A4-CF5B-69E9-526E-58995AAE7CCC}"/>
                </a:ext>
              </a:extLst>
            </p:cNvPr>
            <p:cNvSpPr txBox="1"/>
            <p:nvPr/>
          </p:nvSpPr>
          <p:spPr>
            <a:xfrm>
              <a:off x="210782" y="131639"/>
              <a:ext cx="365760" cy="246221"/>
            </a:xfrm>
            <a:prstGeom prst="rect">
              <a:avLst/>
            </a:prstGeom>
            <a:noFill/>
          </p:spPr>
          <p:txBody>
            <a:bodyPr wrap="square" lIns="0" rIns="0" rtlCol="0">
              <a:spAutoFit/>
            </a:bodyPr>
            <a:lstStyle/>
            <a:p>
              <a:pPr algn="ctr"/>
              <a:r>
                <a:rPr lang="en-US" sz="1000" dirty="0"/>
                <a:t>1986</a:t>
              </a:r>
            </a:p>
          </p:txBody>
        </p:sp>
      </p:grpSp>
      <p:sp>
        <p:nvSpPr>
          <p:cNvPr id="15" name="TextBox 68">
            <a:extLst>
              <a:ext uri="{FF2B5EF4-FFF2-40B4-BE49-F238E27FC236}">
                <a16:creationId xmlns:a16="http://schemas.microsoft.com/office/drawing/2014/main" id="{FE5FE5C7-EC76-BCB2-72DF-6C312AF31B39}"/>
              </a:ext>
            </a:extLst>
          </p:cNvPr>
          <p:cNvSpPr txBox="1"/>
          <p:nvPr/>
        </p:nvSpPr>
        <p:spPr>
          <a:xfrm>
            <a:off x="3665220" y="131147"/>
            <a:ext cx="5478780" cy="461665"/>
          </a:xfrm>
          <a:prstGeom prst="rect">
            <a:avLst/>
          </a:prstGeom>
          <a:noFill/>
        </p:spPr>
        <p:txBody>
          <a:bodyPr wrap="square" rtlCol="0">
            <a:spAutoFit/>
          </a:bodyPr>
          <a:lstStyle/>
          <a:p>
            <a:r>
              <a:rPr lang="en-US" sz="2400" dirty="0"/>
              <a:t>Temperature observations</a:t>
            </a:r>
          </a:p>
        </p:txBody>
      </p:sp>
      <p:sp>
        <p:nvSpPr>
          <p:cNvPr id="16" name="TextBox 85">
            <a:extLst>
              <a:ext uri="{FF2B5EF4-FFF2-40B4-BE49-F238E27FC236}">
                <a16:creationId xmlns:a16="http://schemas.microsoft.com/office/drawing/2014/main" id="{F364FFE1-B994-BFC2-4E93-FCFB313C1156}"/>
              </a:ext>
            </a:extLst>
          </p:cNvPr>
          <p:cNvSpPr txBox="1"/>
          <p:nvPr/>
        </p:nvSpPr>
        <p:spPr>
          <a:xfrm>
            <a:off x="6308268" y="865548"/>
            <a:ext cx="2456023" cy="800219"/>
          </a:xfrm>
          <a:prstGeom prst="rect">
            <a:avLst/>
          </a:prstGeom>
          <a:noFill/>
        </p:spPr>
        <p:txBody>
          <a:bodyPr wrap="square" rtlCol="0">
            <a:spAutoFit/>
          </a:bodyPr>
          <a:lstStyle/>
          <a:p>
            <a:pPr algn="ctr"/>
            <a:r>
              <a:rPr lang="en-US" dirty="0"/>
              <a:t>Satellite data </a:t>
            </a:r>
          </a:p>
          <a:p>
            <a:pPr algn="ctr"/>
            <a:r>
              <a:rPr lang="en-US" sz="1400" dirty="0"/>
              <a:t>(anomaly fields relative to 1986-2025 mean)</a:t>
            </a:r>
          </a:p>
        </p:txBody>
      </p:sp>
      <p:grpSp>
        <p:nvGrpSpPr>
          <p:cNvPr id="17" name="Group 114">
            <a:extLst>
              <a:ext uri="{FF2B5EF4-FFF2-40B4-BE49-F238E27FC236}">
                <a16:creationId xmlns:a16="http://schemas.microsoft.com/office/drawing/2014/main" id="{B8648E8A-533F-1C81-7478-F173634B0EED}"/>
              </a:ext>
            </a:extLst>
          </p:cNvPr>
          <p:cNvGrpSpPr/>
          <p:nvPr/>
        </p:nvGrpSpPr>
        <p:grpSpPr>
          <a:xfrm>
            <a:off x="5085570" y="4305620"/>
            <a:ext cx="3892964" cy="625419"/>
            <a:chOff x="5085570" y="4305620"/>
            <a:chExt cx="3892964" cy="625419"/>
          </a:xfrm>
        </p:grpSpPr>
        <p:sp>
          <p:nvSpPr>
            <p:cNvPr id="18" name="Down Arrow 115">
              <a:extLst>
                <a:ext uri="{FF2B5EF4-FFF2-40B4-BE49-F238E27FC236}">
                  <a16:creationId xmlns:a16="http://schemas.microsoft.com/office/drawing/2014/main" id="{62F109A2-45BE-9CCC-7951-9B56B2F9717B}"/>
                </a:ext>
              </a:extLst>
            </p:cNvPr>
            <p:cNvSpPr/>
            <p:nvPr/>
          </p:nvSpPr>
          <p:spPr bwMode="auto">
            <a:xfrm>
              <a:off x="7874120" y="4305620"/>
              <a:ext cx="348916" cy="351065"/>
            </a:xfrm>
            <a:prstGeom prst="downArrow">
              <a:avLst/>
            </a:prstGeom>
            <a:ln>
              <a:headEnd/>
              <a:tailEnd/>
            </a:ln>
          </p:spPr>
          <p:style>
            <a:lnRef idx="0">
              <a:schemeClr val="accent1"/>
            </a:lnRef>
            <a:fillRef idx="3">
              <a:schemeClr val="accent1"/>
            </a:fillRef>
            <a:effectRef idx="3">
              <a:schemeClr val="accent1"/>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Down Arrow 116">
              <a:extLst>
                <a:ext uri="{FF2B5EF4-FFF2-40B4-BE49-F238E27FC236}">
                  <a16:creationId xmlns:a16="http://schemas.microsoft.com/office/drawing/2014/main" id="{3779A1C3-69FF-FCDF-9F74-133B841BF498}"/>
                </a:ext>
              </a:extLst>
            </p:cNvPr>
            <p:cNvSpPr/>
            <p:nvPr/>
          </p:nvSpPr>
          <p:spPr bwMode="auto">
            <a:xfrm rot="5400000">
              <a:off x="5506194" y="4151291"/>
              <a:ext cx="347472" cy="1188720"/>
            </a:xfrm>
            <a:prstGeom prst="downArrow">
              <a:avLst/>
            </a:prstGeom>
            <a:ln>
              <a:headEnd/>
              <a:tailEnd/>
            </a:ln>
          </p:spPr>
          <p:style>
            <a:lnRef idx="0">
              <a:schemeClr val="accent1"/>
            </a:lnRef>
            <a:fillRef idx="3">
              <a:schemeClr val="accent1"/>
            </a:fillRef>
            <a:effectRef idx="3">
              <a:schemeClr val="accent1"/>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0" name="TextBox 117">
              <a:extLst>
                <a:ext uri="{FF2B5EF4-FFF2-40B4-BE49-F238E27FC236}">
                  <a16:creationId xmlns:a16="http://schemas.microsoft.com/office/drawing/2014/main" id="{74215AF4-CECA-A616-448B-DFE7D7EFAF1A}"/>
                </a:ext>
              </a:extLst>
            </p:cNvPr>
            <p:cNvSpPr txBox="1"/>
            <p:nvPr/>
          </p:nvSpPr>
          <p:spPr>
            <a:xfrm>
              <a:off x="6164033" y="4561707"/>
              <a:ext cx="2814501" cy="369332"/>
            </a:xfrm>
            <a:prstGeom prst="rect">
              <a:avLst/>
            </a:prstGeom>
            <a:noFill/>
          </p:spPr>
          <p:txBody>
            <a:bodyPr wrap="square" rtlCol="0">
              <a:spAutoFit/>
            </a:bodyPr>
            <a:lstStyle/>
            <a:p>
              <a:pPr algn="ctr"/>
              <a:r>
                <a:rPr lang="en-US" dirty="0"/>
                <a:t>Project onto fingerprint</a:t>
              </a:r>
            </a:p>
          </p:txBody>
        </p:sp>
      </p:grpSp>
      <p:grpSp>
        <p:nvGrpSpPr>
          <p:cNvPr id="21" name="Group 121">
            <a:extLst>
              <a:ext uri="{FF2B5EF4-FFF2-40B4-BE49-F238E27FC236}">
                <a16:creationId xmlns:a16="http://schemas.microsoft.com/office/drawing/2014/main" id="{AA419413-8778-FD5A-39D2-579C9F24FA99}"/>
              </a:ext>
            </a:extLst>
          </p:cNvPr>
          <p:cNvGrpSpPr/>
          <p:nvPr/>
        </p:nvGrpSpPr>
        <p:grpSpPr>
          <a:xfrm>
            <a:off x="21765" y="3750540"/>
            <a:ext cx="2814501" cy="1042575"/>
            <a:chOff x="21765" y="3970674"/>
            <a:chExt cx="2814501" cy="1042575"/>
          </a:xfrm>
        </p:grpSpPr>
        <p:sp>
          <p:nvSpPr>
            <p:cNvPr id="22" name="TextBox 122">
              <a:extLst>
                <a:ext uri="{FF2B5EF4-FFF2-40B4-BE49-F238E27FC236}">
                  <a16:creationId xmlns:a16="http://schemas.microsoft.com/office/drawing/2014/main" id="{915AEC39-674D-4E3C-343C-C69A21CBCB8A}"/>
                </a:ext>
              </a:extLst>
            </p:cNvPr>
            <p:cNvSpPr txBox="1"/>
            <p:nvPr/>
          </p:nvSpPr>
          <p:spPr>
            <a:xfrm>
              <a:off x="21765" y="4274585"/>
              <a:ext cx="2814501" cy="738664"/>
            </a:xfrm>
            <a:prstGeom prst="rect">
              <a:avLst/>
            </a:prstGeom>
            <a:noFill/>
          </p:spPr>
          <p:txBody>
            <a:bodyPr wrap="square" rtlCol="0">
              <a:spAutoFit/>
            </a:bodyPr>
            <a:lstStyle/>
            <a:p>
              <a:pPr algn="ctr"/>
              <a:r>
                <a:rPr lang="en-US" dirty="0"/>
                <a:t>Generate pattern similarity time series </a:t>
              </a:r>
              <a:r>
                <a:rPr kumimoji="0" lang="fr-FR" sz="2400" b="0" i="1"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Z</a:t>
              </a:r>
              <a:r>
                <a:rPr kumimoji="0" lang="fr-FR" sz="2400" b="0" i="1" u="none" strike="noStrike" kern="1200" cap="none" spc="0" normalizeH="0" baseline="-2500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Obs</a:t>
              </a:r>
              <a:r>
                <a:rPr kumimoji="0" lang="fr-FR" sz="2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fr-FR" sz="2400" b="0" i="1"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t</a:t>
              </a:r>
              <a:r>
                <a:rPr kumimoji="0" lang="fr-FR" sz="2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endParaRPr lang="en-US" dirty="0"/>
            </a:p>
          </p:txBody>
        </p:sp>
        <p:sp>
          <p:nvSpPr>
            <p:cNvPr id="23" name="Down Arrow 123">
              <a:extLst>
                <a:ext uri="{FF2B5EF4-FFF2-40B4-BE49-F238E27FC236}">
                  <a16:creationId xmlns:a16="http://schemas.microsoft.com/office/drawing/2014/main" id="{2819BF7F-D1BF-F8D6-A083-5A0C7D205A00}"/>
                </a:ext>
              </a:extLst>
            </p:cNvPr>
            <p:cNvSpPr/>
            <p:nvPr/>
          </p:nvSpPr>
          <p:spPr bwMode="auto">
            <a:xfrm rot="10800000">
              <a:off x="1254557" y="3970674"/>
              <a:ext cx="348916" cy="351065"/>
            </a:xfrm>
            <a:prstGeom prst="downArrow">
              <a:avLst/>
            </a:prstGeom>
            <a:ln>
              <a:headEnd/>
              <a:tailEnd/>
            </a:ln>
          </p:spPr>
          <p:style>
            <a:lnRef idx="0">
              <a:schemeClr val="accent1"/>
            </a:lnRef>
            <a:fillRef idx="3">
              <a:schemeClr val="accent1"/>
            </a:fillRef>
            <a:effectRef idx="3">
              <a:schemeClr val="accent1"/>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p:grpSp>
      <p:grpSp>
        <p:nvGrpSpPr>
          <p:cNvPr id="24" name="Group 55">
            <a:extLst>
              <a:ext uri="{FF2B5EF4-FFF2-40B4-BE49-F238E27FC236}">
                <a16:creationId xmlns:a16="http://schemas.microsoft.com/office/drawing/2014/main" id="{AE74F530-4F9C-D182-3BBD-25A3A3018D79}"/>
              </a:ext>
            </a:extLst>
          </p:cNvPr>
          <p:cNvGrpSpPr/>
          <p:nvPr/>
        </p:nvGrpSpPr>
        <p:grpSpPr>
          <a:xfrm>
            <a:off x="538343" y="215140"/>
            <a:ext cx="2140712" cy="1500632"/>
            <a:chOff x="538343" y="215140"/>
            <a:chExt cx="2140712" cy="1500632"/>
          </a:xfrm>
        </p:grpSpPr>
        <p:pic>
          <p:nvPicPr>
            <p:cNvPr id="25" name="Picture 6">
              <a:extLst>
                <a:ext uri="{FF2B5EF4-FFF2-40B4-BE49-F238E27FC236}">
                  <a16:creationId xmlns:a16="http://schemas.microsoft.com/office/drawing/2014/main" id="{98DF94AE-3556-970F-A339-CAED1740669C}"/>
                </a:ext>
              </a:extLst>
            </p:cNvPr>
            <p:cNvPicPr>
              <a:picLocks noChangeAspect="1"/>
            </p:cNvPicPr>
            <p:nvPr/>
          </p:nvPicPr>
          <p:blipFill>
            <a:blip r:embed="rId4"/>
            <a:stretch>
              <a:fillRect/>
            </a:stretch>
          </p:blipFill>
          <p:spPr>
            <a:xfrm>
              <a:off x="538343" y="215140"/>
              <a:ext cx="2140712" cy="1500632"/>
            </a:xfrm>
            <a:prstGeom prst="rect">
              <a:avLst/>
            </a:prstGeom>
          </p:spPr>
        </p:pic>
        <p:sp>
          <p:nvSpPr>
            <p:cNvPr id="26" name="TextBox 40">
              <a:extLst>
                <a:ext uri="{FF2B5EF4-FFF2-40B4-BE49-F238E27FC236}">
                  <a16:creationId xmlns:a16="http://schemas.microsoft.com/office/drawing/2014/main" id="{BCB2C5A5-F6A1-7597-A012-33972F8A59DB}"/>
                </a:ext>
              </a:extLst>
            </p:cNvPr>
            <p:cNvSpPr txBox="1"/>
            <p:nvPr/>
          </p:nvSpPr>
          <p:spPr>
            <a:xfrm>
              <a:off x="748816" y="346197"/>
              <a:ext cx="365760" cy="246221"/>
            </a:xfrm>
            <a:prstGeom prst="rect">
              <a:avLst/>
            </a:prstGeom>
            <a:noFill/>
          </p:spPr>
          <p:txBody>
            <a:bodyPr wrap="square" lIns="0" rIns="0" rtlCol="0">
              <a:spAutoFit/>
            </a:bodyPr>
            <a:lstStyle/>
            <a:p>
              <a:pPr algn="ctr"/>
              <a:r>
                <a:rPr lang="en-US" sz="1000" dirty="0"/>
                <a:t>1989</a:t>
              </a:r>
            </a:p>
          </p:txBody>
        </p:sp>
      </p:grpSp>
      <p:grpSp>
        <p:nvGrpSpPr>
          <p:cNvPr id="27" name="Group 56">
            <a:extLst>
              <a:ext uri="{FF2B5EF4-FFF2-40B4-BE49-F238E27FC236}">
                <a16:creationId xmlns:a16="http://schemas.microsoft.com/office/drawing/2014/main" id="{3E2CB89B-D3F5-C5BD-BD91-F60CCB9FEAA3}"/>
              </a:ext>
            </a:extLst>
          </p:cNvPr>
          <p:cNvGrpSpPr/>
          <p:nvPr/>
        </p:nvGrpSpPr>
        <p:grpSpPr>
          <a:xfrm>
            <a:off x="1076686" y="430280"/>
            <a:ext cx="2140712" cy="1500632"/>
            <a:chOff x="1076686" y="430280"/>
            <a:chExt cx="2140712" cy="1500632"/>
          </a:xfrm>
        </p:grpSpPr>
        <p:pic>
          <p:nvPicPr>
            <p:cNvPr id="28" name="Picture 8">
              <a:extLst>
                <a:ext uri="{FF2B5EF4-FFF2-40B4-BE49-F238E27FC236}">
                  <a16:creationId xmlns:a16="http://schemas.microsoft.com/office/drawing/2014/main" id="{5B5311AA-280B-5CAB-B85F-F615DE30A281}"/>
                </a:ext>
              </a:extLst>
            </p:cNvPr>
            <p:cNvPicPr>
              <a:picLocks noChangeAspect="1"/>
            </p:cNvPicPr>
            <p:nvPr/>
          </p:nvPicPr>
          <p:blipFill>
            <a:blip r:embed="rId5"/>
            <a:stretch>
              <a:fillRect/>
            </a:stretch>
          </p:blipFill>
          <p:spPr>
            <a:xfrm>
              <a:off x="1076686" y="430280"/>
              <a:ext cx="2140712" cy="1500632"/>
            </a:xfrm>
            <a:prstGeom prst="rect">
              <a:avLst/>
            </a:prstGeom>
          </p:spPr>
        </p:pic>
        <p:sp>
          <p:nvSpPr>
            <p:cNvPr id="29" name="TextBox 41">
              <a:extLst>
                <a:ext uri="{FF2B5EF4-FFF2-40B4-BE49-F238E27FC236}">
                  <a16:creationId xmlns:a16="http://schemas.microsoft.com/office/drawing/2014/main" id="{03864832-22AC-D91E-BAEC-BC74B4F93E91}"/>
                </a:ext>
              </a:extLst>
            </p:cNvPr>
            <p:cNvSpPr txBox="1"/>
            <p:nvPr/>
          </p:nvSpPr>
          <p:spPr>
            <a:xfrm>
              <a:off x="1286850" y="560755"/>
              <a:ext cx="365760" cy="246221"/>
            </a:xfrm>
            <a:prstGeom prst="rect">
              <a:avLst/>
            </a:prstGeom>
            <a:noFill/>
          </p:spPr>
          <p:txBody>
            <a:bodyPr wrap="square" lIns="0" rIns="0" rtlCol="0">
              <a:spAutoFit/>
            </a:bodyPr>
            <a:lstStyle/>
            <a:p>
              <a:pPr algn="ctr"/>
              <a:r>
                <a:rPr lang="en-US" sz="1000" dirty="0"/>
                <a:t>1992</a:t>
              </a:r>
            </a:p>
          </p:txBody>
        </p:sp>
      </p:grpSp>
      <p:grpSp>
        <p:nvGrpSpPr>
          <p:cNvPr id="30" name="Group 57">
            <a:extLst>
              <a:ext uri="{FF2B5EF4-FFF2-40B4-BE49-F238E27FC236}">
                <a16:creationId xmlns:a16="http://schemas.microsoft.com/office/drawing/2014/main" id="{CB2D47ED-450D-DE91-7348-D5562241D7B5}"/>
              </a:ext>
            </a:extLst>
          </p:cNvPr>
          <p:cNvGrpSpPr/>
          <p:nvPr/>
        </p:nvGrpSpPr>
        <p:grpSpPr>
          <a:xfrm>
            <a:off x="1615029" y="645420"/>
            <a:ext cx="2140712" cy="1500632"/>
            <a:chOff x="1615029" y="645420"/>
            <a:chExt cx="2140712" cy="1500632"/>
          </a:xfrm>
        </p:grpSpPr>
        <p:pic>
          <p:nvPicPr>
            <p:cNvPr id="31" name="Picture 10">
              <a:extLst>
                <a:ext uri="{FF2B5EF4-FFF2-40B4-BE49-F238E27FC236}">
                  <a16:creationId xmlns:a16="http://schemas.microsoft.com/office/drawing/2014/main" id="{2316D491-7289-24ED-C583-0CA78A3B99CD}"/>
                </a:ext>
              </a:extLst>
            </p:cNvPr>
            <p:cNvPicPr>
              <a:picLocks noChangeAspect="1"/>
            </p:cNvPicPr>
            <p:nvPr/>
          </p:nvPicPr>
          <p:blipFill>
            <a:blip r:embed="rId6"/>
            <a:stretch>
              <a:fillRect/>
            </a:stretch>
          </p:blipFill>
          <p:spPr>
            <a:xfrm>
              <a:off x="1615029" y="645420"/>
              <a:ext cx="2140712" cy="1500632"/>
            </a:xfrm>
            <a:prstGeom prst="rect">
              <a:avLst/>
            </a:prstGeom>
          </p:spPr>
        </p:pic>
        <p:sp>
          <p:nvSpPr>
            <p:cNvPr id="32" name="TextBox 42">
              <a:extLst>
                <a:ext uri="{FF2B5EF4-FFF2-40B4-BE49-F238E27FC236}">
                  <a16:creationId xmlns:a16="http://schemas.microsoft.com/office/drawing/2014/main" id="{42B8BD00-86A7-EC3C-4776-5AEFA2DC2630}"/>
                </a:ext>
              </a:extLst>
            </p:cNvPr>
            <p:cNvSpPr txBox="1"/>
            <p:nvPr/>
          </p:nvSpPr>
          <p:spPr>
            <a:xfrm>
              <a:off x="1824884" y="775313"/>
              <a:ext cx="365760" cy="246221"/>
            </a:xfrm>
            <a:prstGeom prst="rect">
              <a:avLst/>
            </a:prstGeom>
            <a:noFill/>
          </p:spPr>
          <p:txBody>
            <a:bodyPr wrap="square" lIns="0" rIns="0" rtlCol="0">
              <a:spAutoFit/>
            </a:bodyPr>
            <a:lstStyle/>
            <a:p>
              <a:pPr algn="ctr"/>
              <a:r>
                <a:rPr lang="en-US" sz="1000" dirty="0"/>
                <a:t>1995</a:t>
              </a:r>
            </a:p>
          </p:txBody>
        </p:sp>
      </p:grpSp>
      <p:grpSp>
        <p:nvGrpSpPr>
          <p:cNvPr id="33" name="Group 58">
            <a:extLst>
              <a:ext uri="{FF2B5EF4-FFF2-40B4-BE49-F238E27FC236}">
                <a16:creationId xmlns:a16="http://schemas.microsoft.com/office/drawing/2014/main" id="{B1EE89E1-E1BE-67B9-0A16-1D8C7D8C8038}"/>
              </a:ext>
            </a:extLst>
          </p:cNvPr>
          <p:cNvGrpSpPr/>
          <p:nvPr/>
        </p:nvGrpSpPr>
        <p:grpSpPr>
          <a:xfrm>
            <a:off x="2153372" y="860560"/>
            <a:ext cx="2140712" cy="1500632"/>
            <a:chOff x="2153372" y="860560"/>
            <a:chExt cx="2140712" cy="1500632"/>
          </a:xfrm>
        </p:grpSpPr>
        <p:pic>
          <p:nvPicPr>
            <p:cNvPr id="34" name="Picture 12">
              <a:extLst>
                <a:ext uri="{FF2B5EF4-FFF2-40B4-BE49-F238E27FC236}">
                  <a16:creationId xmlns:a16="http://schemas.microsoft.com/office/drawing/2014/main" id="{CEE85869-0645-CACF-CD59-FBC1B3D93C90}"/>
                </a:ext>
              </a:extLst>
            </p:cNvPr>
            <p:cNvPicPr>
              <a:picLocks noChangeAspect="1"/>
            </p:cNvPicPr>
            <p:nvPr/>
          </p:nvPicPr>
          <p:blipFill>
            <a:blip r:embed="rId7"/>
            <a:stretch>
              <a:fillRect/>
            </a:stretch>
          </p:blipFill>
          <p:spPr>
            <a:xfrm>
              <a:off x="2153372" y="860560"/>
              <a:ext cx="2140712" cy="1500632"/>
            </a:xfrm>
            <a:prstGeom prst="rect">
              <a:avLst/>
            </a:prstGeom>
          </p:spPr>
        </p:pic>
        <p:sp>
          <p:nvSpPr>
            <p:cNvPr id="35" name="TextBox 43">
              <a:extLst>
                <a:ext uri="{FF2B5EF4-FFF2-40B4-BE49-F238E27FC236}">
                  <a16:creationId xmlns:a16="http://schemas.microsoft.com/office/drawing/2014/main" id="{2B62DC7E-FBC3-D87A-D7B9-C516869897A0}"/>
                </a:ext>
              </a:extLst>
            </p:cNvPr>
            <p:cNvSpPr txBox="1"/>
            <p:nvPr/>
          </p:nvSpPr>
          <p:spPr>
            <a:xfrm>
              <a:off x="2362918" y="989871"/>
              <a:ext cx="365760" cy="246221"/>
            </a:xfrm>
            <a:prstGeom prst="rect">
              <a:avLst/>
            </a:prstGeom>
            <a:noFill/>
          </p:spPr>
          <p:txBody>
            <a:bodyPr wrap="square" lIns="0" rIns="0" rtlCol="0">
              <a:spAutoFit/>
            </a:bodyPr>
            <a:lstStyle/>
            <a:p>
              <a:pPr algn="ctr"/>
              <a:r>
                <a:rPr lang="en-US" sz="1000" dirty="0"/>
                <a:t>1998</a:t>
              </a:r>
            </a:p>
          </p:txBody>
        </p:sp>
      </p:grpSp>
      <p:grpSp>
        <p:nvGrpSpPr>
          <p:cNvPr id="36" name="Group 59">
            <a:extLst>
              <a:ext uri="{FF2B5EF4-FFF2-40B4-BE49-F238E27FC236}">
                <a16:creationId xmlns:a16="http://schemas.microsoft.com/office/drawing/2014/main" id="{851F06E0-EE85-65AD-B861-07C465E2496A}"/>
              </a:ext>
            </a:extLst>
          </p:cNvPr>
          <p:cNvGrpSpPr/>
          <p:nvPr/>
        </p:nvGrpSpPr>
        <p:grpSpPr>
          <a:xfrm>
            <a:off x="2691715" y="1075700"/>
            <a:ext cx="2140712" cy="1500632"/>
            <a:chOff x="2691715" y="1075700"/>
            <a:chExt cx="2140712" cy="1500632"/>
          </a:xfrm>
        </p:grpSpPr>
        <p:pic>
          <p:nvPicPr>
            <p:cNvPr id="37" name="Picture 15">
              <a:extLst>
                <a:ext uri="{FF2B5EF4-FFF2-40B4-BE49-F238E27FC236}">
                  <a16:creationId xmlns:a16="http://schemas.microsoft.com/office/drawing/2014/main" id="{70691CB7-779F-2037-CFED-D198608DDE41}"/>
                </a:ext>
              </a:extLst>
            </p:cNvPr>
            <p:cNvPicPr>
              <a:picLocks noChangeAspect="1"/>
            </p:cNvPicPr>
            <p:nvPr/>
          </p:nvPicPr>
          <p:blipFill>
            <a:blip r:embed="rId8"/>
            <a:stretch>
              <a:fillRect/>
            </a:stretch>
          </p:blipFill>
          <p:spPr>
            <a:xfrm>
              <a:off x="2691715" y="1075700"/>
              <a:ext cx="2140712" cy="1500632"/>
            </a:xfrm>
            <a:prstGeom prst="rect">
              <a:avLst/>
            </a:prstGeom>
          </p:spPr>
        </p:pic>
        <p:sp>
          <p:nvSpPr>
            <p:cNvPr id="38" name="TextBox 44">
              <a:extLst>
                <a:ext uri="{FF2B5EF4-FFF2-40B4-BE49-F238E27FC236}">
                  <a16:creationId xmlns:a16="http://schemas.microsoft.com/office/drawing/2014/main" id="{1A3E6DC2-BF13-5EA2-82DC-D0385FB53CF8}"/>
                </a:ext>
              </a:extLst>
            </p:cNvPr>
            <p:cNvSpPr txBox="1"/>
            <p:nvPr/>
          </p:nvSpPr>
          <p:spPr>
            <a:xfrm>
              <a:off x="2900952" y="1204429"/>
              <a:ext cx="365760" cy="246221"/>
            </a:xfrm>
            <a:prstGeom prst="rect">
              <a:avLst/>
            </a:prstGeom>
            <a:noFill/>
          </p:spPr>
          <p:txBody>
            <a:bodyPr wrap="square" lIns="0" rIns="0" rtlCol="0">
              <a:spAutoFit/>
            </a:bodyPr>
            <a:lstStyle/>
            <a:p>
              <a:pPr algn="ctr"/>
              <a:r>
                <a:rPr lang="en-US" sz="1000" dirty="0"/>
                <a:t>2001</a:t>
              </a:r>
            </a:p>
          </p:txBody>
        </p:sp>
      </p:grpSp>
      <p:grpSp>
        <p:nvGrpSpPr>
          <p:cNvPr id="39" name="Group 60">
            <a:extLst>
              <a:ext uri="{FF2B5EF4-FFF2-40B4-BE49-F238E27FC236}">
                <a16:creationId xmlns:a16="http://schemas.microsoft.com/office/drawing/2014/main" id="{1DA2E655-8D50-E182-DB71-647B8B7A3CB7}"/>
              </a:ext>
            </a:extLst>
          </p:cNvPr>
          <p:cNvGrpSpPr/>
          <p:nvPr/>
        </p:nvGrpSpPr>
        <p:grpSpPr>
          <a:xfrm>
            <a:off x="3230058" y="1290840"/>
            <a:ext cx="2140712" cy="1500632"/>
            <a:chOff x="3230058" y="1290840"/>
            <a:chExt cx="2140712" cy="1500632"/>
          </a:xfrm>
        </p:grpSpPr>
        <p:pic>
          <p:nvPicPr>
            <p:cNvPr id="40" name="Picture 18">
              <a:extLst>
                <a:ext uri="{FF2B5EF4-FFF2-40B4-BE49-F238E27FC236}">
                  <a16:creationId xmlns:a16="http://schemas.microsoft.com/office/drawing/2014/main" id="{4411C076-0EB8-449A-55DC-E14374F2C590}"/>
                </a:ext>
              </a:extLst>
            </p:cNvPr>
            <p:cNvPicPr>
              <a:picLocks noChangeAspect="1"/>
            </p:cNvPicPr>
            <p:nvPr/>
          </p:nvPicPr>
          <p:blipFill>
            <a:blip r:embed="rId9"/>
            <a:stretch>
              <a:fillRect/>
            </a:stretch>
          </p:blipFill>
          <p:spPr>
            <a:xfrm>
              <a:off x="3230058" y="1290840"/>
              <a:ext cx="2140712" cy="1500632"/>
            </a:xfrm>
            <a:prstGeom prst="rect">
              <a:avLst/>
            </a:prstGeom>
          </p:spPr>
        </p:pic>
        <p:sp>
          <p:nvSpPr>
            <p:cNvPr id="41" name="TextBox 45">
              <a:extLst>
                <a:ext uri="{FF2B5EF4-FFF2-40B4-BE49-F238E27FC236}">
                  <a16:creationId xmlns:a16="http://schemas.microsoft.com/office/drawing/2014/main" id="{FF34DF5E-9A8D-AB74-B873-91CE86C18ADB}"/>
                </a:ext>
              </a:extLst>
            </p:cNvPr>
            <p:cNvSpPr txBox="1"/>
            <p:nvPr/>
          </p:nvSpPr>
          <p:spPr>
            <a:xfrm>
              <a:off x="3438986" y="1418987"/>
              <a:ext cx="365760" cy="246221"/>
            </a:xfrm>
            <a:prstGeom prst="rect">
              <a:avLst/>
            </a:prstGeom>
            <a:noFill/>
          </p:spPr>
          <p:txBody>
            <a:bodyPr wrap="square" lIns="0" rIns="0" rtlCol="0">
              <a:spAutoFit/>
            </a:bodyPr>
            <a:lstStyle/>
            <a:p>
              <a:pPr algn="ctr"/>
              <a:r>
                <a:rPr lang="en-US" sz="1000" dirty="0"/>
                <a:t>2004</a:t>
              </a:r>
            </a:p>
          </p:txBody>
        </p:sp>
      </p:grpSp>
      <p:grpSp>
        <p:nvGrpSpPr>
          <p:cNvPr id="42" name="Group 61">
            <a:extLst>
              <a:ext uri="{FF2B5EF4-FFF2-40B4-BE49-F238E27FC236}">
                <a16:creationId xmlns:a16="http://schemas.microsoft.com/office/drawing/2014/main" id="{F01AA549-1FC0-B806-67BF-5684A6A40CE3}"/>
              </a:ext>
            </a:extLst>
          </p:cNvPr>
          <p:cNvGrpSpPr/>
          <p:nvPr/>
        </p:nvGrpSpPr>
        <p:grpSpPr>
          <a:xfrm>
            <a:off x="3768401" y="1505980"/>
            <a:ext cx="2140712" cy="1500632"/>
            <a:chOff x="3768401" y="1505980"/>
            <a:chExt cx="2140712" cy="1500632"/>
          </a:xfrm>
        </p:grpSpPr>
        <p:pic>
          <p:nvPicPr>
            <p:cNvPr id="43" name="Picture 21">
              <a:extLst>
                <a:ext uri="{FF2B5EF4-FFF2-40B4-BE49-F238E27FC236}">
                  <a16:creationId xmlns:a16="http://schemas.microsoft.com/office/drawing/2014/main" id="{8828515B-C535-26B2-1653-5DDD8310DEE9}"/>
                </a:ext>
              </a:extLst>
            </p:cNvPr>
            <p:cNvPicPr>
              <a:picLocks noChangeAspect="1"/>
            </p:cNvPicPr>
            <p:nvPr/>
          </p:nvPicPr>
          <p:blipFill>
            <a:blip r:embed="rId10"/>
            <a:stretch>
              <a:fillRect/>
            </a:stretch>
          </p:blipFill>
          <p:spPr>
            <a:xfrm>
              <a:off x="3768401" y="1505980"/>
              <a:ext cx="2140712" cy="1500632"/>
            </a:xfrm>
            <a:prstGeom prst="rect">
              <a:avLst/>
            </a:prstGeom>
          </p:spPr>
        </p:pic>
        <p:sp>
          <p:nvSpPr>
            <p:cNvPr id="44" name="TextBox 46">
              <a:extLst>
                <a:ext uri="{FF2B5EF4-FFF2-40B4-BE49-F238E27FC236}">
                  <a16:creationId xmlns:a16="http://schemas.microsoft.com/office/drawing/2014/main" id="{848C1AD8-88E7-72BD-A039-D750DD142146}"/>
                </a:ext>
              </a:extLst>
            </p:cNvPr>
            <p:cNvSpPr txBox="1"/>
            <p:nvPr/>
          </p:nvSpPr>
          <p:spPr>
            <a:xfrm>
              <a:off x="3977020" y="1633545"/>
              <a:ext cx="365760" cy="246221"/>
            </a:xfrm>
            <a:prstGeom prst="rect">
              <a:avLst/>
            </a:prstGeom>
            <a:noFill/>
          </p:spPr>
          <p:txBody>
            <a:bodyPr wrap="square" lIns="0" rIns="0" rtlCol="0">
              <a:spAutoFit/>
            </a:bodyPr>
            <a:lstStyle/>
            <a:p>
              <a:pPr algn="ctr"/>
              <a:r>
                <a:rPr lang="en-US" sz="1000" dirty="0"/>
                <a:t>2007</a:t>
              </a:r>
            </a:p>
          </p:txBody>
        </p:sp>
      </p:grpSp>
      <p:grpSp>
        <p:nvGrpSpPr>
          <p:cNvPr id="45" name="Group 62">
            <a:extLst>
              <a:ext uri="{FF2B5EF4-FFF2-40B4-BE49-F238E27FC236}">
                <a16:creationId xmlns:a16="http://schemas.microsoft.com/office/drawing/2014/main" id="{5CA76901-D939-D572-D62D-229FFC89DC1D}"/>
              </a:ext>
            </a:extLst>
          </p:cNvPr>
          <p:cNvGrpSpPr/>
          <p:nvPr/>
        </p:nvGrpSpPr>
        <p:grpSpPr>
          <a:xfrm>
            <a:off x="4306744" y="1721120"/>
            <a:ext cx="2140712" cy="1500632"/>
            <a:chOff x="4306744" y="1721120"/>
            <a:chExt cx="2140712" cy="1500632"/>
          </a:xfrm>
        </p:grpSpPr>
        <p:pic>
          <p:nvPicPr>
            <p:cNvPr id="46" name="Picture 24">
              <a:extLst>
                <a:ext uri="{FF2B5EF4-FFF2-40B4-BE49-F238E27FC236}">
                  <a16:creationId xmlns:a16="http://schemas.microsoft.com/office/drawing/2014/main" id="{2AA65828-F9F2-4F77-789C-1C92E70C2E95}"/>
                </a:ext>
              </a:extLst>
            </p:cNvPr>
            <p:cNvPicPr>
              <a:picLocks noChangeAspect="1"/>
            </p:cNvPicPr>
            <p:nvPr/>
          </p:nvPicPr>
          <p:blipFill>
            <a:blip r:embed="rId11"/>
            <a:stretch>
              <a:fillRect/>
            </a:stretch>
          </p:blipFill>
          <p:spPr>
            <a:xfrm>
              <a:off x="4306744" y="1721120"/>
              <a:ext cx="2140712" cy="1500632"/>
            </a:xfrm>
            <a:prstGeom prst="rect">
              <a:avLst/>
            </a:prstGeom>
          </p:spPr>
        </p:pic>
        <p:sp>
          <p:nvSpPr>
            <p:cNvPr id="47" name="TextBox 47">
              <a:extLst>
                <a:ext uri="{FF2B5EF4-FFF2-40B4-BE49-F238E27FC236}">
                  <a16:creationId xmlns:a16="http://schemas.microsoft.com/office/drawing/2014/main" id="{B8BB6A4E-F292-2C1F-09FA-1D6FF1096862}"/>
                </a:ext>
              </a:extLst>
            </p:cNvPr>
            <p:cNvSpPr txBox="1"/>
            <p:nvPr/>
          </p:nvSpPr>
          <p:spPr>
            <a:xfrm>
              <a:off x="4515054" y="1848103"/>
              <a:ext cx="365760" cy="246221"/>
            </a:xfrm>
            <a:prstGeom prst="rect">
              <a:avLst/>
            </a:prstGeom>
            <a:noFill/>
          </p:spPr>
          <p:txBody>
            <a:bodyPr wrap="square" lIns="0" rIns="0" rtlCol="0">
              <a:spAutoFit/>
            </a:bodyPr>
            <a:lstStyle/>
            <a:p>
              <a:pPr algn="ctr"/>
              <a:r>
                <a:rPr lang="en-US" sz="1000" dirty="0"/>
                <a:t>2010</a:t>
              </a:r>
            </a:p>
          </p:txBody>
        </p:sp>
      </p:grpSp>
      <p:grpSp>
        <p:nvGrpSpPr>
          <p:cNvPr id="48" name="Group 63">
            <a:extLst>
              <a:ext uri="{FF2B5EF4-FFF2-40B4-BE49-F238E27FC236}">
                <a16:creationId xmlns:a16="http://schemas.microsoft.com/office/drawing/2014/main" id="{6559E0C0-7335-C482-0BC9-E3F443D4ACCB}"/>
              </a:ext>
            </a:extLst>
          </p:cNvPr>
          <p:cNvGrpSpPr/>
          <p:nvPr/>
        </p:nvGrpSpPr>
        <p:grpSpPr>
          <a:xfrm>
            <a:off x="4845087" y="1936260"/>
            <a:ext cx="2140712" cy="1500632"/>
            <a:chOff x="4845087" y="1936260"/>
            <a:chExt cx="2140712" cy="1500632"/>
          </a:xfrm>
        </p:grpSpPr>
        <p:pic>
          <p:nvPicPr>
            <p:cNvPr id="49" name="Picture 27">
              <a:extLst>
                <a:ext uri="{FF2B5EF4-FFF2-40B4-BE49-F238E27FC236}">
                  <a16:creationId xmlns:a16="http://schemas.microsoft.com/office/drawing/2014/main" id="{B068EAB6-7C0E-637C-2340-4EDE2EA6B33A}"/>
                </a:ext>
              </a:extLst>
            </p:cNvPr>
            <p:cNvPicPr>
              <a:picLocks noChangeAspect="1"/>
            </p:cNvPicPr>
            <p:nvPr/>
          </p:nvPicPr>
          <p:blipFill>
            <a:blip r:embed="rId12"/>
            <a:stretch>
              <a:fillRect/>
            </a:stretch>
          </p:blipFill>
          <p:spPr>
            <a:xfrm>
              <a:off x="4845087" y="1936260"/>
              <a:ext cx="2140712" cy="1500632"/>
            </a:xfrm>
            <a:prstGeom prst="rect">
              <a:avLst/>
            </a:prstGeom>
          </p:spPr>
        </p:pic>
        <p:sp>
          <p:nvSpPr>
            <p:cNvPr id="50" name="TextBox 48">
              <a:extLst>
                <a:ext uri="{FF2B5EF4-FFF2-40B4-BE49-F238E27FC236}">
                  <a16:creationId xmlns:a16="http://schemas.microsoft.com/office/drawing/2014/main" id="{817B9F09-65CF-2B73-C947-BA0D400E04E9}"/>
                </a:ext>
              </a:extLst>
            </p:cNvPr>
            <p:cNvSpPr txBox="1"/>
            <p:nvPr/>
          </p:nvSpPr>
          <p:spPr>
            <a:xfrm>
              <a:off x="5053088" y="2062661"/>
              <a:ext cx="365760" cy="246221"/>
            </a:xfrm>
            <a:prstGeom prst="rect">
              <a:avLst/>
            </a:prstGeom>
            <a:noFill/>
          </p:spPr>
          <p:txBody>
            <a:bodyPr wrap="square" lIns="0" rIns="0" rtlCol="0">
              <a:spAutoFit/>
            </a:bodyPr>
            <a:lstStyle/>
            <a:p>
              <a:pPr algn="ctr"/>
              <a:r>
                <a:rPr lang="en-US" sz="1000" dirty="0"/>
                <a:t>2013</a:t>
              </a:r>
            </a:p>
          </p:txBody>
        </p:sp>
      </p:grpSp>
      <p:grpSp>
        <p:nvGrpSpPr>
          <p:cNvPr id="51" name="Group 64">
            <a:extLst>
              <a:ext uri="{FF2B5EF4-FFF2-40B4-BE49-F238E27FC236}">
                <a16:creationId xmlns:a16="http://schemas.microsoft.com/office/drawing/2014/main" id="{5CE6841A-0A48-5577-FAC7-95EBA5BCC02D}"/>
              </a:ext>
            </a:extLst>
          </p:cNvPr>
          <p:cNvGrpSpPr/>
          <p:nvPr/>
        </p:nvGrpSpPr>
        <p:grpSpPr>
          <a:xfrm>
            <a:off x="5383430" y="2151400"/>
            <a:ext cx="2140712" cy="1500632"/>
            <a:chOff x="5383430" y="2151400"/>
            <a:chExt cx="2140712" cy="1500632"/>
          </a:xfrm>
        </p:grpSpPr>
        <p:pic>
          <p:nvPicPr>
            <p:cNvPr id="52" name="Picture 29">
              <a:extLst>
                <a:ext uri="{FF2B5EF4-FFF2-40B4-BE49-F238E27FC236}">
                  <a16:creationId xmlns:a16="http://schemas.microsoft.com/office/drawing/2014/main" id="{261029B3-61C4-8B75-98FA-099936E877D2}"/>
                </a:ext>
              </a:extLst>
            </p:cNvPr>
            <p:cNvPicPr>
              <a:picLocks noChangeAspect="1"/>
            </p:cNvPicPr>
            <p:nvPr/>
          </p:nvPicPr>
          <p:blipFill>
            <a:blip r:embed="rId13"/>
            <a:stretch>
              <a:fillRect/>
            </a:stretch>
          </p:blipFill>
          <p:spPr>
            <a:xfrm>
              <a:off x="5383430" y="2151400"/>
              <a:ext cx="2140712" cy="1500632"/>
            </a:xfrm>
            <a:prstGeom prst="rect">
              <a:avLst/>
            </a:prstGeom>
          </p:spPr>
        </p:pic>
        <p:sp>
          <p:nvSpPr>
            <p:cNvPr id="53" name="TextBox 49">
              <a:extLst>
                <a:ext uri="{FF2B5EF4-FFF2-40B4-BE49-F238E27FC236}">
                  <a16:creationId xmlns:a16="http://schemas.microsoft.com/office/drawing/2014/main" id="{CEEE5DED-139A-DF76-E8E3-053B80C7A03F}"/>
                </a:ext>
              </a:extLst>
            </p:cNvPr>
            <p:cNvSpPr txBox="1"/>
            <p:nvPr/>
          </p:nvSpPr>
          <p:spPr>
            <a:xfrm>
              <a:off x="5591122" y="2277219"/>
              <a:ext cx="365760" cy="246221"/>
            </a:xfrm>
            <a:prstGeom prst="rect">
              <a:avLst/>
            </a:prstGeom>
            <a:noFill/>
          </p:spPr>
          <p:txBody>
            <a:bodyPr wrap="square" lIns="0" rIns="0" rtlCol="0">
              <a:spAutoFit/>
            </a:bodyPr>
            <a:lstStyle/>
            <a:p>
              <a:pPr algn="ctr"/>
              <a:r>
                <a:rPr lang="en-US" sz="1000" dirty="0"/>
                <a:t>2016</a:t>
              </a:r>
            </a:p>
          </p:txBody>
        </p:sp>
      </p:grpSp>
      <p:grpSp>
        <p:nvGrpSpPr>
          <p:cNvPr id="54" name="Group 65">
            <a:extLst>
              <a:ext uri="{FF2B5EF4-FFF2-40B4-BE49-F238E27FC236}">
                <a16:creationId xmlns:a16="http://schemas.microsoft.com/office/drawing/2014/main" id="{BEF2FB49-83F1-1A81-5D2A-9A312C1B860A}"/>
              </a:ext>
            </a:extLst>
          </p:cNvPr>
          <p:cNvGrpSpPr/>
          <p:nvPr/>
        </p:nvGrpSpPr>
        <p:grpSpPr>
          <a:xfrm>
            <a:off x="5921773" y="2366540"/>
            <a:ext cx="2140712" cy="1500632"/>
            <a:chOff x="5921773" y="2366540"/>
            <a:chExt cx="2140712" cy="1500632"/>
          </a:xfrm>
        </p:grpSpPr>
        <p:pic>
          <p:nvPicPr>
            <p:cNvPr id="55" name="Picture 32">
              <a:extLst>
                <a:ext uri="{FF2B5EF4-FFF2-40B4-BE49-F238E27FC236}">
                  <a16:creationId xmlns:a16="http://schemas.microsoft.com/office/drawing/2014/main" id="{0AFF0F03-88A6-A247-B181-C7ACF48C08F7}"/>
                </a:ext>
              </a:extLst>
            </p:cNvPr>
            <p:cNvPicPr>
              <a:picLocks noChangeAspect="1"/>
            </p:cNvPicPr>
            <p:nvPr/>
          </p:nvPicPr>
          <p:blipFill>
            <a:blip r:embed="rId14"/>
            <a:stretch>
              <a:fillRect/>
            </a:stretch>
          </p:blipFill>
          <p:spPr>
            <a:xfrm>
              <a:off x="5921773" y="2366540"/>
              <a:ext cx="2140712" cy="1500632"/>
            </a:xfrm>
            <a:prstGeom prst="rect">
              <a:avLst/>
            </a:prstGeom>
          </p:spPr>
        </p:pic>
        <p:sp>
          <p:nvSpPr>
            <p:cNvPr id="56" name="TextBox 50">
              <a:extLst>
                <a:ext uri="{FF2B5EF4-FFF2-40B4-BE49-F238E27FC236}">
                  <a16:creationId xmlns:a16="http://schemas.microsoft.com/office/drawing/2014/main" id="{79E2102E-0393-A026-2800-CBB09FC5DADB}"/>
                </a:ext>
              </a:extLst>
            </p:cNvPr>
            <p:cNvSpPr txBox="1"/>
            <p:nvPr/>
          </p:nvSpPr>
          <p:spPr>
            <a:xfrm>
              <a:off x="6129156" y="2491777"/>
              <a:ext cx="365760" cy="246221"/>
            </a:xfrm>
            <a:prstGeom prst="rect">
              <a:avLst/>
            </a:prstGeom>
            <a:noFill/>
          </p:spPr>
          <p:txBody>
            <a:bodyPr wrap="square" lIns="0" rIns="0" rtlCol="0">
              <a:spAutoFit/>
            </a:bodyPr>
            <a:lstStyle/>
            <a:p>
              <a:pPr algn="ctr"/>
              <a:r>
                <a:rPr lang="en-US" sz="1000" dirty="0"/>
                <a:t>2019</a:t>
              </a:r>
            </a:p>
          </p:txBody>
        </p:sp>
      </p:grpSp>
      <p:grpSp>
        <p:nvGrpSpPr>
          <p:cNvPr id="57" name="Group 66">
            <a:extLst>
              <a:ext uri="{FF2B5EF4-FFF2-40B4-BE49-F238E27FC236}">
                <a16:creationId xmlns:a16="http://schemas.microsoft.com/office/drawing/2014/main" id="{9BC10558-8FFF-2D2A-BAB4-5C935EFCFA0F}"/>
              </a:ext>
            </a:extLst>
          </p:cNvPr>
          <p:cNvGrpSpPr/>
          <p:nvPr/>
        </p:nvGrpSpPr>
        <p:grpSpPr>
          <a:xfrm>
            <a:off x="6460116" y="2581680"/>
            <a:ext cx="2140712" cy="1500632"/>
            <a:chOff x="6460116" y="2581680"/>
            <a:chExt cx="2140712" cy="1500632"/>
          </a:xfrm>
        </p:grpSpPr>
        <p:pic>
          <p:nvPicPr>
            <p:cNvPr id="58" name="Picture 35">
              <a:extLst>
                <a:ext uri="{FF2B5EF4-FFF2-40B4-BE49-F238E27FC236}">
                  <a16:creationId xmlns:a16="http://schemas.microsoft.com/office/drawing/2014/main" id="{9A123EE9-B529-BC76-4BEC-FEE09967181E}"/>
                </a:ext>
              </a:extLst>
            </p:cNvPr>
            <p:cNvPicPr>
              <a:picLocks noChangeAspect="1"/>
            </p:cNvPicPr>
            <p:nvPr/>
          </p:nvPicPr>
          <p:blipFill>
            <a:blip r:embed="rId15"/>
            <a:stretch>
              <a:fillRect/>
            </a:stretch>
          </p:blipFill>
          <p:spPr>
            <a:xfrm>
              <a:off x="6460116" y="2581680"/>
              <a:ext cx="2140712" cy="1500632"/>
            </a:xfrm>
            <a:prstGeom prst="rect">
              <a:avLst/>
            </a:prstGeom>
          </p:spPr>
        </p:pic>
        <p:sp>
          <p:nvSpPr>
            <p:cNvPr id="59" name="TextBox 51">
              <a:extLst>
                <a:ext uri="{FF2B5EF4-FFF2-40B4-BE49-F238E27FC236}">
                  <a16:creationId xmlns:a16="http://schemas.microsoft.com/office/drawing/2014/main" id="{F3163073-742D-A688-93A9-7D14C641C7B8}"/>
                </a:ext>
              </a:extLst>
            </p:cNvPr>
            <p:cNvSpPr txBox="1"/>
            <p:nvPr/>
          </p:nvSpPr>
          <p:spPr>
            <a:xfrm>
              <a:off x="6667190" y="2706335"/>
              <a:ext cx="365760" cy="246221"/>
            </a:xfrm>
            <a:prstGeom prst="rect">
              <a:avLst/>
            </a:prstGeom>
            <a:noFill/>
          </p:spPr>
          <p:txBody>
            <a:bodyPr wrap="square" lIns="0" rIns="0" rtlCol="0">
              <a:spAutoFit/>
            </a:bodyPr>
            <a:lstStyle/>
            <a:p>
              <a:pPr algn="ctr"/>
              <a:r>
                <a:rPr lang="en-US" sz="1000" dirty="0">
                  <a:solidFill>
                    <a:schemeClr val="bg1"/>
                  </a:solidFill>
                </a:rPr>
                <a:t>2022</a:t>
              </a:r>
            </a:p>
          </p:txBody>
        </p:sp>
      </p:grpSp>
      <p:grpSp>
        <p:nvGrpSpPr>
          <p:cNvPr id="60" name="Group 16">
            <a:extLst>
              <a:ext uri="{FF2B5EF4-FFF2-40B4-BE49-F238E27FC236}">
                <a16:creationId xmlns:a16="http://schemas.microsoft.com/office/drawing/2014/main" id="{8F5ADA6B-F761-19ED-3CC0-3F7238357ECC}"/>
              </a:ext>
            </a:extLst>
          </p:cNvPr>
          <p:cNvGrpSpPr/>
          <p:nvPr/>
        </p:nvGrpSpPr>
        <p:grpSpPr>
          <a:xfrm>
            <a:off x="2937480" y="3633135"/>
            <a:ext cx="2140712" cy="1481342"/>
            <a:chOff x="2937480" y="3633135"/>
            <a:chExt cx="2140712" cy="1481342"/>
          </a:xfrm>
        </p:grpSpPr>
        <p:pic>
          <p:nvPicPr>
            <p:cNvPr id="61" name="Picture 14">
              <a:extLst>
                <a:ext uri="{FF2B5EF4-FFF2-40B4-BE49-F238E27FC236}">
                  <a16:creationId xmlns:a16="http://schemas.microsoft.com/office/drawing/2014/main" id="{F6498170-321C-3CC7-B95B-2AA38E755F5E}"/>
                </a:ext>
              </a:extLst>
            </p:cNvPr>
            <p:cNvPicPr>
              <a:picLocks noChangeAspect="1"/>
            </p:cNvPicPr>
            <p:nvPr/>
          </p:nvPicPr>
          <p:blipFill>
            <a:blip r:embed="rId16"/>
            <a:srcRect b="8445"/>
            <a:stretch>
              <a:fillRect/>
            </a:stretch>
          </p:blipFill>
          <p:spPr>
            <a:xfrm>
              <a:off x="2937480" y="3633135"/>
              <a:ext cx="2140712" cy="1481342"/>
            </a:xfrm>
            <a:prstGeom prst="rect">
              <a:avLst/>
            </a:prstGeom>
          </p:spPr>
        </p:pic>
        <p:sp>
          <p:nvSpPr>
            <p:cNvPr id="62" name="TextBox 120">
              <a:extLst>
                <a:ext uri="{FF2B5EF4-FFF2-40B4-BE49-F238E27FC236}">
                  <a16:creationId xmlns:a16="http://schemas.microsoft.com/office/drawing/2014/main" id="{9E9FB684-D4D7-D3B2-F08D-0EEAF5448B02}"/>
                </a:ext>
              </a:extLst>
            </p:cNvPr>
            <p:cNvSpPr txBox="1"/>
            <p:nvPr/>
          </p:nvSpPr>
          <p:spPr>
            <a:xfrm>
              <a:off x="3280005" y="3760219"/>
              <a:ext cx="1463040" cy="307777"/>
            </a:xfrm>
            <a:prstGeom prst="rect">
              <a:avLst/>
            </a:prstGeom>
            <a:noFill/>
          </p:spPr>
          <p:txBody>
            <a:bodyPr wrap="square" lIns="0" rIns="0" rtlCol="0">
              <a:spAutoFit/>
            </a:bodyPr>
            <a:lstStyle/>
            <a:p>
              <a:pPr algn="ctr"/>
              <a:r>
                <a:rPr lang="en-US" sz="1400" dirty="0">
                  <a:solidFill>
                    <a:schemeClr val="bg1"/>
                  </a:solidFill>
                </a:rPr>
                <a:t>Human fingerprint</a:t>
              </a:r>
            </a:p>
          </p:txBody>
        </p:sp>
      </p:grpSp>
      <p:grpSp>
        <p:nvGrpSpPr>
          <p:cNvPr id="63" name="Group 13">
            <a:extLst>
              <a:ext uri="{FF2B5EF4-FFF2-40B4-BE49-F238E27FC236}">
                <a16:creationId xmlns:a16="http://schemas.microsoft.com/office/drawing/2014/main" id="{ABC2D968-8C82-4195-C932-CE581451C77E}"/>
              </a:ext>
            </a:extLst>
          </p:cNvPr>
          <p:cNvGrpSpPr/>
          <p:nvPr/>
        </p:nvGrpSpPr>
        <p:grpSpPr>
          <a:xfrm>
            <a:off x="6998458" y="2796815"/>
            <a:ext cx="2140712" cy="1500632"/>
            <a:chOff x="6998458" y="2796815"/>
            <a:chExt cx="2140712" cy="1500632"/>
          </a:xfrm>
        </p:grpSpPr>
        <p:pic>
          <p:nvPicPr>
            <p:cNvPr id="64" name="Picture 9">
              <a:extLst>
                <a:ext uri="{FF2B5EF4-FFF2-40B4-BE49-F238E27FC236}">
                  <a16:creationId xmlns:a16="http://schemas.microsoft.com/office/drawing/2014/main" id="{61F7458D-900B-BDD5-500B-EEFF11FAAC28}"/>
                </a:ext>
              </a:extLst>
            </p:cNvPr>
            <p:cNvPicPr>
              <a:picLocks noChangeAspect="1"/>
            </p:cNvPicPr>
            <p:nvPr/>
          </p:nvPicPr>
          <p:blipFill>
            <a:blip r:embed="rId17"/>
            <a:stretch>
              <a:fillRect/>
            </a:stretch>
          </p:blipFill>
          <p:spPr>
            <a:xfrm>
              <a:off x="6998458" y="2796815"/>
              <a:ext cx="2140712" cy="1500632"/>
            </a:xfrm>
            <a:prstGeom prst="rect">
              <a:avLst/>
            </a:prstGeom>
          </p:spPr>
        </p:pic>
        <p:sp>
          <p:nvSpPr>
            <p:cNvPr id="65" name="TextBox 11">
              <a:extLst>
                <a:ext uri="{FF2B5EF4-FFF2-40B4-BE49-F238E27FC236}">
                  <a16:creationId xmlns:a16="http://schemas.microsoft.com/office/drawing/2014/main" id="{E13B48A8-83E2-A1ED-B557-B9D87CB18EFF}"/>
                </a:ext>
              </a:extLst>
            </p:cNvPr>
            <p:cNvSpPr txBox="1"/>
            <p:nvPr/>
          </p:nvSpPr>
          <p:spPr>
            <a:xfrm>
              <a:off x="7209908" y="2925819"/>
              <a:ext cx="365760" cy="246221"/>
            </a:xfrm>
            <a:prstGeom prst="rect">
              <a:avLst/>
            </a:prstGeom>
            <a:noFill/>
          </p:spPr>
          <p:txBody>
            <a:bodyPr wrap="square" lIns="0" rIns="0" rtlCol="0">
              <a:spAutoFit/>
            </a:bodyPr>
            <a:lstStyle/>
            <a:p>
              <a:pPr algn="ctr"/>
              <a:r>
                <a:rPr lang="en-US" sz="1000" dirty="0"/>
                <a:t>2025</a:t>
              </a:r>
            </a:p>
          </p:txBody>
        </p:sp>
      </p:grpSp>
      <p:pic>
        <p:nvPicPr>
          <p:cNvPr id="66" name="Picture 31">
            <a:extLst>
              <a:ext uri="{FF2B5EF4-FFF2-40B4-BE49-F238E27FC236}">
                <a16:creationId xmlns:a16="http://schemas.microsoft.com/office/drawing/2014/main" id="{9934BD9F-BA2C-D1E4-B870-FF38BEDD413D}"/>
              </a:ext>
            </a:extLst>
          </p:cNvPr>
          <p:cNvPicPr>
            <a:picLocks noChangeAspect="1"/>
          </p:cNvPicPr>
          <p:nvPr/>
        </p:nvPicPr>
        <p:blipFill>
          <a:blip r:embed="rId18"/>
          <a:srcRect t="17031" b="-17031"/>
          <a:stretch>
            <a:fillRect/>
          </a:stretch>
        </p:blipFill>
        <p:spPr>
          <a:xfrm>
            <a:off x="222944" y="2300508"/>
            <a:ext cx="2360295" cy="1662430"/>
          </a:xfrm>
          <a:prstGeom prst="rect">
            <a:avLst/>
          </a:prstGeom>
        </p:spPr>
      </p:pic>
      <p:sp>
        <p:nvSpPr>
          <p:cNvPr id="67" name="Espace réservé du numéro de diapositive 1">
            <a:extLst>
              <a:ext uri="{FF2B5EF4-FFF2-40B4-BE49-F238E27FC236}">
                <a16:creationId xmlns:a16="http://schemas.microsoft.com/office/drawing/2014/main" id="{AD6CC517-E45E-331F-B82D-4B479769A29B}"/>
              </a:ext>
            </a:extLst>
          </p:cNvPr>
          <p:cNvSpPr txBox="1">
            <a:spLocks/>
          </p:cNvSpPr>
          <p:nvPr/>
        </p:nvSpPr>
        <p:spPr>
          <a:xfrm>
            <a:off x="8640347" y="4860265"/>
            <a:ext cx="405864" cy="278721"/>
          </a:xfrm>
          <a:prstGeom prst="rect">
            <a:avLst/>
          </a:prstGeom>
        </p:spPr>
        <p:txBody>
          <a:bodyPr vert="horz" wrap="square" tIns="91440" bIns="91440" rtlCol="0" anchor="ctr" anchorCtr="0">
            <a:noAutofit/>
          </a:bodyPr>
          <a:lstStyle>
            <a:defPPr>
              <a:defRPr lang="en-US"/>
            </a:defPPr>
            <a:lvl1pPr marL="0" algn="l" defTabSz="457200" rtl="0" eaLnBrk="1" latinLnBrk="0" hangingPunct="1">
              <a:defRPr kumimoji="0" sz="900" b="0" i="0" kern="1200">
                <a:solidFill>
                  <a:schemeClr val="bg1">
                    <a:lumMod val="50000"/>
                  </a:schemeClr>
                </a:solidFill>
                <a:latin typeface="Calibri Light" panose="020F0302020204030204" pitchFamily="34" charset="0"/>
                <a:ea typeface="+mn-ea"/>
                <a:cs typeface="Calibri Light" panose="020F03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621BA9E-024D-DE4D-A8C8-2AC39C7987FF}" type="slidenum">
              <a:rPr lang="en-US" smtClean="0"/>
              <a:pPr/>
              <a:t>9</a:t>
            </a:fld>
            <a:endParaRPr lang="en-US" dirty="0"/>
          </a:p>
        </p:txBody>
      </p:sp>
      <mc:AlternateContent xmlns:mc="http://schemas.openxmlformats.org/markup-compatibility/2006" xmlns:a14="http://schemas.microsoft.com/office/drawing/2010/main">
        <mc:Choice Requires="a14">
          <p:sp>
            <p:nvSpPr>
              <p:cNvPr id="68" name="ZoneTexte 67">
                <a:extLst>
                  <a:ext uri="{FF2B5EF4-FFF2-40B4-BE49-F238E27FC236}">
                    <a16:creationId xmlns:a16="http://schemas.microsoft.com/office/drawing/2014/main" id="{202A6A2E-1356-631E-994C-71BCB6040D8C}"/>
                  </a:ext>
                </a:extLst>
              </p:cNvPr>
              <p:cNvSpPr txBox="1"/>
              <p:nvPr/>
            </p:nvSpPr>
            <p:spPr>
              <a:xfrm>
                <a:off x="372523" y="2311393"/>
                <a:ext cx="1136080" cy="534698"/>
              </a:xfrm>
              <a:prstGeom prst="rect">
                <a:avLst/>
              </a:prstGeom>
              <a:noFill/>
            </p:spPr>
            <p:txBody>
              <a:bodyPr wrap="none" rtlCol="0">
                <a:spAutoFit/>
              </a:bodyPr>
              <a:lstStyle/>
              <a:p>
                <a:r>
                  <a:rPr lang="fr-FR" sz="1400" dirty="0">
                    <a:solidFill>
                      <a:schemeClr val="tx1"/>
                    </a:solidFill>
                  </a:rPr>
                  <a:t>Index </a:t>
                </a:r>
                <a14:m>
                  <m:oMath xmlns:m="http://schemas.openxmlformats.org/officeDocument/2006/math">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rPr>
                          <m:t>𝐼</m:t>
                        </m:r>
                      </m:e>
                      <m:sub>
                        <m:r>
                          <a:rPr lang="fr-FR" sz="1400" i="1">
                            <a:solidFill>
                              <a:schemeClr val="tx1"/>
                            </a:solidFill>
                            <a:latin typeface="Cambria Math" panose="02040503050406030204" pitchFamily="18" charset="0"/>
                          </a:rPr>
                          <m:t>𝑆</m:t>
                        </m:r>
                      </m:sub>
                      <m:sup>
                        <m:r>
                          <a:rPr lang="fr-FR" sz="1400" i="1">
                            <a:solidFill>
                              <a:schemeClr val="tx1"/>
                            </a:solidFill>
                            <a:latin typeface="Cambria Math" panose="02040503050406030204" pitchFamily="18" charset="0"/>
                          </a:rPr>
                          <m:t>𝑂𝑏𝑠</m:t>
                        </m:r>
                      </m:sup>
                    </m:sSubSup>
                  </m:oMath>
                </a14:m>
                <a:r>
                  <a:rPr lang="fr-FR" sz="1400" dirty="0">
                    <a:solidFill>
                      <a:srgbClr val="FF0000"/>
                    </a:solidFill>
                  </a:rPr>
                  <a:t> </a:t>
                </a:r>
              </a:p>
              <a:p>
                <a:r>
                  <a:rPr lang="fr-FR" sz="1400" dirty="0">
                    <a:solidFill>
                      <a:srgbClr val="FF0000"/>
                    </a:solidFill>
                  </a:rPr>
                  <a:t>trend</a:t>
                </a:r>
                <a:r>
                  <a:rPr lang="fr-FR" sz="1400" dirty="0" err="1">
                    <a:solidFill>
                      <a:srgbClr val="FF0000"/>
                    </a:solidFill>
                  </a:rPr>
                  <a:t>@slope</a:t>
                </a:r>
                <a:endParaRPr lang="fr-FR" sz="1400" dirty="0">
                  <a:solidFill>
                    <a:srgbClr val="FF0000"/>
                  </a:solidFill>
                </a:endParaRPr>
              </a:p>
            </p:txBody>
          </p:sp>
        </mc:Choice>
        <mc:Fallback xmlns="">
          <p:sp>
            <p:nvSpPr>
              <p:cNvPr id="68" name="ZoneTexte 67">
                <a:extLst>
                  <a:ext uri="{FF2B5EF4-FFF2-40B4-BE49-F238E27FC236}">
                    <a16:creationId xmlns:a16="http://schemas.microsoft.com/office/drawing/2014/main" id="{202A6A2E-1356-631E-994C-71BCB6040D8C}"/>
                  </a:ext>
                </a:extLst>
              </p:cNvPr>
              <p:cNvSpPr txBox="1">
                <a:spLocks noRot="1" noChangeAspect="1" noMove="1" noResize="1" noEditPoints="1" noAdjustHandles="1" noChangeArrowheads="1" noChangeShapeType="1" noTextEdit="1"/>
              </p:cNvSpPr>
              <p:nvPr/>
            </p:nvSpPr>
            <p:spPr>
              <a:xfrm>
                <a:off x="372523" y="2311393"/>
                <a:ext cx="1136080" cy="534698"/>
              </a:xfrm>
              <a:prstGeom prst="rect">
                <a:avLst/>
              </a:prstGeom>
              <a:blipFill>
                <a:blip r:embed="rId19"/>
                <a:stretch>
                  <a:fillRect l="-2222" r="-1111" b="-11364"/>
                </a:stretch>
              </a:blipFill>
            </p:spPr>
            <p:txBody>
              <a:bodyPr/>
              <a:lstStyle/>
              <a:p>
                <a:r>
                  <a:rPr lang="fr-FR">
                    <a:noFill/>
                  </a:rPr>
                  <a:t> </a:t>
                </a:r>
              </a:p>
            </p:txBody>
          </p:sp>
        </mc:Fallback>
      </mc:AlternateContent>
    </p:spTree>
    <p:extLst>
      <p:ext uri="{BB962C8B-B14F-4D97-AF65-F5344CB8AC3E}">
        <p14:creationId xmlns:p14="http://schemas.microsoft.com/office/powerpoint/2010/main" val="409416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par>
                                <p:cTn id="11" presetID="9"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500"/>
                                        <p:tgtEl>
                                          <p:spTgt spid="30"/>
                                        </p:tgtEl>
                                      </p:cBhvr>
                                    </p:animEffect>
                                  </p:childTnLst>
                                </p:cTn>
                              </p:par>
                              <p:par>
                                <p:cTn id="17" presetID="9"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dissolve">
                                      <p:cBhvr>
                                        <p:cTn id="19" dur="500"/>
                                        <p:tgtEl>
                                          <p:spTgt spid="33"/>
                                        </p:tgtEl>
                                      </p:cBhvr>
                                    </p:animEffect>
                                  </p:childTnLst>
                                </p:cTn>
                              </p:par>
                              <p:par>
                                <p:cTn id="20" presetID="9"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par>
                                <p:cTn id="23" presetID="9"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dissolve">
                                      <p:cBhvr>
                                        <p:cTn id="25" dur="500"/>
                                        <p:tgtEl>
                                          <p:spTgt spid="39"/>
                                        </p:tgtEl>
                                      </p:cBhvr>
                                    </p:animEffect>
                                  </p:childTnLst>
                                </p:cTn>
                              </p:par>
                              <p:par>
                                <p:cTn id="26" presetID="9"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dissolve">
                                      <p:cBhvr>
                                        <p:cTn id="28" dur="500"/>
                                        <p:tgtEl>
                                          <p:spTgt spid="42"/>
                                        </p:tgtEl>
                                      </p:cBhvr>
                                    </p:animEffect>
                                  </p:childTnLst>
                                </p:cTn>
                              </p:par>
                              <p:par>
                                <p:cTn id="29" presetID="9"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dissolve">
                                      <p:cBhvr>
                                        <p:cTn id="31" dur="500"/>
                                        <p:tgtEl>
                                          <p:spTgt spid="45"/>
                                        </p:tgtEl>
                                      </p:cBhvr>
                                    </p:animEffect>
                                  </p:childTnLst>
                                </p:cTn>
                              </p:par>
                              <p:par>
                                <p:cTn id="32" presetID="9" presetClass="entr" presetSubtype="0"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dissolve">
                                      <p:cBhvr>
                                        <p:cTn id="34" dur="500"/>
                                        <p:tgtEl>
                                          <p:spTgt spid="48"/>
                                        </p:tgtEl>
                                      </p:cBhvr>
                                    </p:animEffect>
                                  </p:childTnLst>
                                </p:cTn>
                              </p:par>
                              <p:par>
                                <p:cTn id="35" presetID="9"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dissolve">
                                      <p:cBhvr>
                                        <p:cTn id="37" dur="500"/>
                                        <p:tgtEl>
                                          <p:spTgt spid="51"/>
                                        </p:tgtEl>
                                      </p:cBhvr>
                                    </p:animEffect>
                                  </p:childTnLst>
                                </p:cTn>
                              </p:par>
                              <p:par>
                                <p:cTn id="38" presetID="9" presetClass="entr" presetSubtype="0"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dissolve">
                                      <p:cBhvr>
                                        <p:cTn id="40" dur="500"/>
                                        <p:tgtEl>
                                          <p:spTgt spid="54"/>
                                        </p:tgtEl>
                                      </p:cBhvr>
                                    </p:animEffect>
                                  </p:childTnLst>
                                </p:cTn>
                              </p:par>
                              <p:par>
                                <p:cTn id="41" presetID="9"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dissolve">
                                      <p:cBhvr>
                                        <p:cTn id="43" dur="500"/>
                                        <p:tgtEl>
                                          <p:spTgt spid="57"/>
                                        </p:tgtEl>
                                      </p:cBhvr>
                                    </p:animEffect>
                                  </p:childTnLst>
                                </p:cTn>
                              </p:par>
                              <p:par>
                                <p:cTn id="44" presetID="9" presetClass="entr" presetSubtype="0" fill="hold"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dissolve">
                                      <p:cBhvr>
                                        <p:cTn id="46" dur="500"/>
                                        <p:tgtEl>
                                          <p:spTgt spid="6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dissolve">
                                      <p:cBhvr>
                                        <p:cTn id="51" dur="500"/>
                                        <p:tgtEl>
                                          <p:spTgt spid="17"/>
                                        </p:tgtEl>
                                      </p:cBhvr>
                                    </p:animEffect>
                                  </p:childTnLst>
                                </p:cTn>
                              </p:par>
                              <p:par>
                                <p:cTn id="52" presetID="9" presetClass="entr" presetSubtype="0"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dissolve">
                                      <p:cBhvr>
                                        <p:cTn id="54" dur="5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dissolve">
                                      <p:cBhvr>
                                        <p:cTn id="59" dur="500"/>
                                        <p:tgtEl>
                                          <p:spTgt spid="21"/>
                                        </p:tgtEl>
                                      </p:cBhvr>
                                    </p:animEffect>
                                  </p:childTnLst>
                                </p:cTn>
                              </p:par>
                              <p:par>
                                <p:cTn id="60" presetID="9" presetClass="entr" presetSubtype="0"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dissolve">
                                      <p:cBhvr>
                                        <p:cTn id="62" dur="500"/>
                                        <p:tgtEl>
                                          <p:spTgt spid="66"/>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1FF50-0ED7-584F-294B-5B78468143D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092C331-A7DC-5599-1499-23490969B7F6}"/>
              </a:ext>
            </a:extLst>
          </p:cNvPr>
          <p:cNvSpPr>
            <a:spLocks noGrp="1"/>
          </p:cNvSpPr>
          <p:nvPr>
            <p:ph type="title"/>
          </p:nvPr>
        </p:nvSpPr>
        <p:spPr>
          <a:xfrm>
            <a:off x="457200" y="95003"/>
            <a:ext cx="8451410" cy="819397"/>
          </a:xfrm>
        </p:spPr>
        <p:txBody>
          <a:bodyPr/>
          <a:lstStyle/>
          <a:p>
            <a:pPr>
              <a:lnSpc>
                <a:spcPts val="3000"/>
              </a:lnSpc>
            </a:pPr>
            <a:r>
              <a:rPr lang="en-US" sz="2800" b="1" dirty="0"/>
              <a:t>Detection algorithm </a:t>
            </a:r>
          </a:p>
        </p:txBody>
      </p:sp>
      <p:sp>
        <p:nvSpPr>
          <p:cNvPr id="8" name="Rectangle 7">
            <a:extLst>
              <a:ext uri="{FF2B5EF4-FFF2-40B4-BE49-F238E27FC236}">
                <a16:creationId xmlns:a16="http://schemas.microsoft.com/office/drawing/2014/main" id="{BAC59089-94D0-773D-38F2-EB1422CC6C10}"/>
              </a:ext>
            </a:extLst>
          </p:cNvPr>
          <p:cNvSpPr/>
          <p:nvPr/>
        </p:nvSpPr>
        <p:spPr bwMode="auto">
          <a:xfrm>
            <a:off x="1379" y="4769224"/>
            <a:ext cx="9144000" cy="369762"/>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3" name="Espace réservé du numéro de diapositive 2">
            <a:extLst>
              <a:ext uri="{FF2B5EF4-FFF2-40B4-BE49-F238E27FC236}">
                <a16:creationId xmlns:a16="http://schemas.microsoft.com/office/drawing/2014/main" id="{247654FD-6AE1-9240-73FC-07157E178818}"/>
              </a:ext>
            </a:extLst>
          </p:cNvPr>
          <p:cNvSpPr>
            <a:spLocks noGrp="1"/>
          </p:cNvSpPr>
          <p:nvPr>
            <p:ph type="sldNum" sz="quarter" idx="4"/>
          </p:nvPr>
        </p:nvSpPr>
        <p:spPr/>
        <p:txBody>
          <a:bodyPr/>
          <a:lstStyle/>
          <a:p>
            <a:fld id="{F621BA9E-024D-DE4D-A8C8-2AC39C7987FF}" type="slidenum">
              <a:rPr lang="en-US" smtClean="0"/>
              <a:pPr/>
              <a:t>10</a:t>
            </a:fld>
            <a:endParaRPr lang="en-US" dirty="0"/>
          </a:p>
        </p:txBody>
      </p:sp>
      <p:sp>
        <p:nvSpPr>
          <p:cNvPr id="9" name="ZoneTexte 8">
            <a:extLst>
              <a:ext uri="{FF2B5EF4-FFF2-40B4-BE49-F238E27FC236}">
                <a16:creationId xmlns:a16="http://schemas.microsoft.com/office/drawing/2014/main" id="{4B4EBC4A-859B-C157-67F3-E5C8A7E7D69B}"/>
              </a:ext>
            </a:extLst>
          </p:cNvPr>
          <p:cNvSpPr txBox="1"/>
          <p:nvPr/>
        </p:nvSpPr>
        <p:spPr>
          <a:xfrm>
            <a:off x="356831" y="1290345"/>
            <a:ext cx="7982836" cy="3046988"/>
          </a:xfrm>
          <a:prstGeom prst="rect">
            <a:avLst/>
          </a:prstGeom>
          <a:noFill/>
          <a:ln w="25400">
            <a:noFill/>
          </a:ln>
        </p:spPr>
        <p:txBody>
          <a:bodyPr wrap="square" rtlCol="0">
            <a:spAutoFit/>
          </a:bodyPr>
          <a:lstStyle/>
          <a:p>
            <a:pPr marL="457200" indent="-457200">
              <a:buFont typeface="+mj-lt"/>
              <a:buAutoNum type="arabicPeriod" startAt="3"/>
            </a:pPr>
            <a:r>
              <a:rPr lang="fr-FR" sz="2400" dirty="0"/>
              <a:t>Project </a:t>
            </a:r>
            <a:r>
              <a:rPr lang="fr-FR" sz="2400" i="1" u="sng" dirty="0"/>
              <a:t>World </a:t>
            </a:r>
            <a:r>
              <a:rPr lang="fr-FR" sz="2400" i="1" u="sng" dirty="0" err="1"/>
              <a:t>without</a:t>
            </a:r>
            <a:r>
              <a:rPr lang="fr-FR" sz="2400" i="1" u="sng" dirty="0"/>
              <a:t> us </a:t>
            </a:r>
            <a:r>
              <a:rPr lang="fr-FR" sz="2400" dirty="0" err="1"/>
              <a:t>temperature</a:t>
            </a:r>
            <a:r>
              <a:rPr lang="fr-FR" sz="2400" dirty="0"/>
              <a:t> on the </a:t>
            </a:r>
            <a:r>
              <a:rPr lang="fr-FR" sz="2400" dirty="0" err="1"/>
              <a:t>fingerprint</a:t>
            </a:r>
            <a:endParaRPr lang="fr-FR" sz="2400" i="1" dirty="0"/>
          </a:p>
          <a:p>
            <a:endParaRPr lang="fr-FR" sz="2400" i="1" dirty="0"/>
          </a:p>
          <a:p>
            <a:pPr marL="457200" indent="-457200">
              <a:buFont typeface="+mj-lt"/>
              <a:buAutoNum type="arabicPeriod"/>
            </a:pPr>
            <a:endParaRPr lang="fr-FR" sz="2400" u="sng" dirty="0"/>
          </a:p>
          <a:p>
            <a:pPr marL="457200" indent="-457200">
              <a:buFont typeface="+mj-lt"/>
              <a:buAutoNum type="arabicPeriod"/>
            </a:pPr>
            <a:endParaRPr lang="fr-FR" sz="2400" u="sng" dirty="0"/>
          </a:p>
          <a:p>
            <a:pPr marL="457200" indent="-457200">
              <a:buFont typeface="+mj-lt"/>
              <a:buAutoNum type="arabicPeriod"/>
            </a:pPr>
            <a:endParaRPr lang="fr-FR" sz="2400" u="sng" dirty="0"/>
          </a:p>
          <a:p>
            <a:pPr marL="457200" indent="-457200">
              <a:buFont typeface="+mj-lt"/>
              <a:buAutoNum type="arabicPeriod" startAt="2"/>
            </a:pPr>
            <a:endParaRPr lang="fr-FR" sz="2400" dirty="0"/>
          </a:p>
          <a:p>
            <a:pPr marL="457200" indent="-457200">
              <a:buFont typeface="+mj-lt"/>
              <a:buAutoNum type="arabicPeriod" startAt="4"/>
            </a:pPr>
            <a:r>
              <a:rPr lang="fr-FR" sz="2400" dirty="0"/>
              <a:t>Fit </a:t>
            </a:r>
            <a:r>
              <a:rPr lang="fr-FR" sz="2400" dirty="0" err="1"/>
              <a:t>linear</a:t>
            </a:r>
            <a:r>
              <a:rPr lang="fr-FR" sz="2400" dirty="0"/>
              <a:t> trends to the </a:t>
            </a:r>
            <a:r>
              <a:rPr lang="fr-FR" sz="2400" i="1" dirty="0" err="1">
                <a:latin typeface="Cambria Math" panose="02040503050406030204" pitchFamily="18" charset="0"/>
                <a:ea typeface="Cambria Math" panose="02040503050406030204" pitchFamily="18" charset="0"/>
              </a:rPr>
              <a:t>N</a:t>
            </a:r>
            <a:r>
              <a:rPr lang="fr-FR" sz="2400" i="1" baseline="-25000" dirty="0" err="1">
                <a:latin typeface="Cambria Math" panose="02040503050406030204" pitchFamily="18" charset="0"/>
                <a:ea typeface="Cambria Math" panose="02040503050406030204" pitchFamily="18" charset="0"/>
              </a:rPr>
              <a:t>c</a:t>
            </a:r>
            <a:r>
              <a:rPr lang="fr-FR" sz="2400" i="1" baseline="-25000" dirty="0">
                <a:latin typeface="Cambria Math" panose="02040503050406030204" pitchFamily="18" charset="0"/>
                <a:ea typeface="Cambria Math" panose="02040503050406030204" pitchFamily="18" charset="0"/>
              </a:rPr>
              <a:t>  </a:t>
            </a:r>
            <a:r>
              <a:rPr lang="fr-FR" sz="2400" dirty="0"/>
              <a:t>non-</a:t>
            </a:r>
            <a:r>
              <a:rPr lang="fr-FR" sz="2400" dirty="0" err="1"/>
              <a:t>overlapping</a:t>
            </a:r>
            <a:r>
              <a:rPr lang="fr-FR" sz="2400" dirty="0"/>
              <a:t> 40-year </a:t>
            </a:r>
            <a:r>
              <a:rPr lang="fr-FR" sz="2400" dirty="0" err="1"/>
              <a:t>chunks</a:t>
            </a:r>
            <a:r>
              <a:rPr lang="fr-FR" sz="2400" dirty="0"/>
              <a:t> </a:t>
            </a:r>
            <a:r>
              <a:rPr lang="fr-FR" sz="2400" dirty="0" err="1"/>
              <a:t>of</a:t>
            </a:r>
            <a:r>
              <a:rPr lang="fr-FR" sz="2400" i="1" dirty="0" err="1">
                <a:latin typeface="Cambria Math" panose="02040503050406030204" pitchFamily="18" charset="0"/>
                <a:ea typeface="Cambria Math" panose="02040503050406030204" pitchFamily="18" charset="0"/>
              </a:rPr>
              <a:t>Z</a:t>
            </a:r>
            <a:r>
              <a:rPr lang="fr-FR" sz="2400" i="1" baseline="-25000" dirty="0" err="1">
                <a:latin typeface="Cambria Math" panose="02040503050406030204" pitchFamily="18" charset="0"/>
                <a:ea typeface="Cambria Math" panose="02040503050406030204" pitchFamily="18" charset="0"/>
              </a:rPr>
              <a:t>c</a:t>
            </a:r>
            <a:r>
              <a:rPr lang="fr-FR" sz="2400" i="1" dirty="0">
                <a:latin typeface="Cambria Math" panose="02040503050406030204" pitchFamily="18" charset="0"/>
                <a:ea typeface="Cambria Math" panose="02040503050406030204" pitchFamily="18" charset="0"/>
              </a:rPr>
              <a:t>(</a:t>
            </a:r>
            <a:r>
              <a:rPr lang="fr-FR" sz="2400" i="1" dirty="0" err="1">
                <a:latin typeface="Cambria Math" panose="02040503050406030204" pitchFamily="18" charset="0"/>
                <a:ea typeface="Cambria Math" panose="02040503050406030204" pitchFamily="18" charset="0"/>
              </a:rPr>
              <a:t>t</a:t>
            </a:r>
            <a:r>
              <a:rPr lang="fr-FR" sz="2400" i="1" dirty="0">
                <a:latin typeface="Cambria Math" panose="02040503050406030204" pitchFamily="18" charset="0"/>
                <a:ea typeface="Cambria Math" panose="02040503050406030204" pitchFamily="18" charset="0"/>
              </a:rPr>
              <a:t>) </a:t>
            </a: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B3F4DCD3-D9EF-F761-3F2D-13E288C7B990}"/>
                  </a:ext>
                </a:extLst>
              </p:cNvPr>
              <p:cNvSpPr txBox="1"/>
              <p:nvPr/>
            </p:nvSpPr>
            <p:spPr>
              <a:xfrm>
                <a:off x="2255629" y="1913462"/>
                <a:ext cx="4433200" cy="1038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400" i="1" smtClean="0">
                              <a:latin typeface="Cambria Math" panose="02040503050406030204" pitchFamily="18" charset="0"/>
                            </a:rPr>
                          </m:ctrlPr>
                        </m:sSubPr>
                        <m:e>
                          <m:r>
                            <a:rPr lang="fr-FR" sz="2400" b="0" i="1" smtClean="0">
                              <a:latin typeface="Cambria Math" panose="02040503050406030204" pitchFamily="18" charset="0"/>
                            </a:rPr>
                            <m:t>𝑍</m:t>
                          </m:r>
                        </m:e>
                        <m:sub>
                          <m:r>
                            <a:rPr lang="fr-FR" sz="2400" b="0" i="1" smtClean="0">
                              <a:latin typeface="Cambria Math" panose="02040503050406030204" pitchFamily="18" charset="0"/>
                            </a:rPr>
                            <m:t>𝑐</m:t>
                          </m:r>
                        </m:sub>
                      </m:sSub>
                      <m:d>
                        <m:dPr>
                          <m:ctrlPr>
                            <a:rPr lang="fr-FR" sz="2400" b="0" i="1" smtClean="0">
                              <a:latin typeface="Cambria Math" panose="02040503050406030204" pitchFamily="18" charset="0"/>
                            </a:rPr>
                          </m:ctrlPr>
                        </m:dPr>
                        <m:e>
                          <m:r>
                            <a:rPr lang="fr-FR" sz="2400" b="0" i="1" smtClean="0">
                              <a:latin typeface="Cambria Math" panose="02040503050406030204" pitchFamily="18" charset="0"/>
                            </a:rPr>
                            <m:t>𝑡</m:t>
                          </m:r>
                        </m:e>
                      </m:d>
                      <m:r>
                        <a:rPr lang="fr-FR" sz="2400" b="0" i="1" smtClean="0">
                          <a:latin typeface="Cambria Math" panose="02040503050406030204" pitchFamily="18" charset="0"/>
                        </a:rPr>
                        <m:t>= </m:t>
                      </m:r>
                      <m:nary>
                        <m:naryPr>
                          <m:chr m:val="∑"/>
                          <m:ctrlPr>
                            <a:rPr lang="fr-FR" sz="2400" b="0" i="1" smtClean="0">
                              <a:latin typeface="Cambria Math" panose="02040503050406030204" pitchFamily="18" charset="0"/>
                            </a:rPr>
                          </m:ctrlPr>
                        </m:naryPr>
                        <m:sub>
                          <m:r>
                            <m:rPr>
                              <m:brk m:alnAt="23"/>
                            </m:rPr>
                            <a:rPr lang="fr-FR" sz="2400" b="0" i="1" smtClean="0">
                              <a:latin typeface="Cambria Math" panose="02040503050406030204" pitchFamily="18" charset="0"/>
                              <a:ea typeface="Cambria Math" panose="02040503050406030204" pitchFamily="18" charset="0"/>
                            </a:rPr>
                            <m:t>𝜃</m:t>
                          </m:r>
                          <m:r>
                            <a:rPr lang="fr-FR" sz="2400" b="0" i="1" smtClean="0">
                              <a:latin typeface="Cambria Math" panose="02040503050406030204" pitchFamily="18" charset="0"/>
                              <a:ea typeface="Cambria Math" panose="02040503050406030204" pitchFamily="18" charset="0"/>
                            </a:rPr>
                            <m:t>=1</m:t>
                          </m:r>
                        </m:sub>
                        <m:sup>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𝑁</m:t>
                              </m:r>
                            </m:e>
                            <m:sub>
                              <m:r>
                                <a:rPr lang="fr-FR" sz="2400" b="0" i="1" smtClean="0">
                                  <a:latin typeface="Cambria Math" panose="02040503050406030204" pitchFamily="18" charset="0"/>
                                  <a:ea typeface="Cambria Math" panose="02040503050406030204" pitchFamily="18" charset="0"/>
                                </a:rPr>
                                <m:t>𝜃</m:t>
                              </m:r>
                            </m:sub>
                          </m:sSub>
                        </m:sup>
                        <m:e>
                          <m:nary>
                            <m:naryPr>
                              <m:chr m:val="∑"/>
                              <m:ctrlPr>
                                <a:rPr lang="fr-FR" sz="2400" b="0" i="1" smtClean="0">
                                  <a:latin typeface="Cambria Math" panose="02040503050406030204" pitchFamily="18" charset="0"/>
                                </a:rPr>
                              </m:ctrlPr>
                            </m:naryPr>
                            <m:sub>
                              <m:r>
                                <m:rPr>
                                  <m:brk m:alnAt="23"/>
                                </m:rPr>
                                <a:rPr lang="fr-FR" sz="2400" b="0" i="1" smtClean="0">
                                  <a:latin typeface="Cambria Math" panose="02040503050406030204" pitchFamily="18" charset="0"/>
                                </a:rPr>
                                <m:t>𝑧</m:t>
                              </m:r>
                              <m:r>
                                <a:rPr lang="fr-FR" sz="2400" b="0" i="1" smtClean="0">
                                  <a:latin typeface="Cambria Math" panose="02040503050406030204" pitchFamily="18" charset="0"/>
                                </a:rPr>
                                <m:t>=1</m:t>
                              </m:r>
                            </m:sub>
                            <m:sup>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𝑁</m:t>
                                  </m:r>
                                </m:e>
                                <m:sub>
                                  <m:r>
                                    <a:rPr lang="fr-FR" sz="2400" b="0" i="1" smtClean="0">
                                      <a:latin typeface="Cambria Math" panose="02040503050406030204" pitchFamily="18" charset="0"/>
                                    </a:rPr>
                                    <m:t>𝑧</m:t>
                                  </m:r>
                                </m:sub>
                              </m:sSub>
                            </m:sup>
                            <m:e>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𝑇</m:t>
                                  </m:r>
                                </m:e>
                                <m:sub>
                                  <m:r>
                                    <a:rPr lang="fr-FR" sz="2400" b="0" i="1" smtClean="0">
                                      <a:latin typeface="Cambria Math" panose="02040503050406030204" pitchFamily="18" charset="0"/>
                                    </a:rPr>
                                    <m:t>𝑐</m:t>
                                  </m:r>
                                </m:sub>
                              </m:sSub>
                              <m:d>
                                <m:dPr>
                                  <m:ctrlPr>
                                    <a:rPr lang="fr-FR" sz="2400" b="0" i="1" smtClean="0">
                                      <a:latin typeface="Cambria Math" panose="02040503050406030204" pitchFamily="18" charset="0"/>
                                    </a:rPr>
                                  </m:ctrlPr>
                                </m:dPr>
                                <m:e>
                                  <m:r>
                                    <a:rPr lang="fr-FR" sz="2400" b="0" i="1" smtClean="0">
                                      <a:latin typeface="Cambria Math" panose="02040503050406030204" pitchFamily="18" charset="0"/>
                                      <a:ea typeface="Cambria Math" panose="02040503050406030204" pitchFamily="18" charset="0"/>
                                    </a:rPr>
                                    <m:t>𝜃</m:t>
                                  </m:r>
                                  <m:r>
                                    <a:rPr lang="fr-FR" sz="2400" b="0" i="1" smtClean="0">
                                      <a:latin typeface="Cambria Math" panose="02040503050406030204" pitchFamily="18" charset="0"/>
                                      <a:ea typeface="Cambria Math" panose="02040503050406030204" pitchFamily="18" charset="0"/>
                                    </a:rPr>
                                    <m:t>, </m:t>
                                  </m:r>
                                  <m:r>
                                    <a:rPr lang="fr-FR" sz="2400" b="0" i="1" smtClean="0">
                                      <a:latin typeface="Cambria Math" panose="02040503050406030204" pitchFamily="18" charset="0"/>
                                      <a:ea typeface="Cambria Math" panose="02040503050406030204" pitchFamily="18" charset="0"/>
                                    </a:rPr>
                                    <m:t>𝑧</m:t>
                                  </m:r>
                                  <m:r>
                                    <a:rPr lang="fr-FR" sz="2400" b="0" i="1" smtClean="0">
                                      <a:latin typeface="Cambria Math" panose="02040503050406030204" pitchFamily="18" charset="0"/>
                                      <a:ea typeface="Cambria Math" panose="02040503050406030204" pitchFamily="18" charset="0"/>
                                    </a:rPr>
                                    <m:t>, </m:t>
                                  </m:r>
                                  <m:r>
                                    <a:rPr lang="fr-FR" sz="2400" b="0" i="1" smtClean="0">
                                      <a:latin typeface="Cambria Math" panose="02040503050406030204" pitchFamily="18" charset="0"/>
                                      <a:ea typeface="Cambria Math" panose="02040503050406030204" pitchFamily="18" charset="0"/>
                                    </a:rPr>
                                    <m:t>𝑡</m:t>
                                  </m:r>
                                </m:e>
                              </m:d>
                              <m:r>
                                <a:rPr lang="fr-FR" sz="2400" b="0" i="1" smtClean="0">
                                  <a:latin typeface="Cambria Math" panose="02040503050406030204" pitchFamily="18" charset="0"/>
                                </a:rPr>
                                <m:t>.</m:t>
                              </m:r>
                              <m:r>
                                <a:rPr lang="fr-FR" sz="2400" b="0" i="1" smtClean="0">
                                  <a:latin typeface="Cambria Math" panose="02040503050406030204" pitchFamily="18" charset="0"/>
                                </a:rPr>
                                <m:t>𝐹</m:t>
                              </m:r>
                              <m:d>
                                <m:dPr>
                                  <m:ctrlPr>
                                    <a:rPr lang="fr-FR" sz="2400" b="0" i="1" smtClean="0">
                                      <a:latin typeface="Cambria Math" panose="02040503050406030204" pitchFamily="18" charset="0"/>
                                    </a:rPr>
                                  </m:ctrlPr>
                                </m:dPr>
                                <m:e>
                                  <m:r>
                                    <a:rPr lang="fr-FR" sz="2400" b="0" i="1" smtClean="0">
                                      <a:latin typeface="Cambria Math" panose="02040503050406030204" pitchFamily="18" charset="0"/>
                                      <a:ea typeface="Cambria Math" panose="02040503050406030204" pitchFamily="18" charset="0"/>
                                    </a:rPr>
                                    <m:t>𝜃</m:t>
                                  </m:r>
                                  <m:r>
                                    <a:rPr lang="fr-FR" sz="2400" b="0" i="1" smtClean="0">
                                      <a:latin typeface="Cambria Math" panose="02040503050406030204" pitchFamily="18" charset="0"/>
                                      <a:ea typeface="Cambria Math" panose="02040503050406030204" pitchFamily="18" charset="0"/>
                                    </a:rPr>
                                    <m:t>,</m:t>
                                  </m:r>
                                  <m:r>
                                    <a:rPr lang="fr-FR" sz="2400" b="0" i="1" smtClean="0">
                                      <a:latin typeface="Cambria Math" panose="02040503050406030204" pitchFamily="18" charset="0"/>
                                      <a:ea typeface="Cambria Math" panose="02040503050406030204" pitchFamily="18" charset="0"/>
                                    </a:rPr>
                                    <m:t>𝑧</m:t>
                                  </m:r>
                                </m:e>
                              </m:d>
                            </m:e>
                          </m:nary>
                        </m:e>
                      </m:nary>
                    </m:oMath>
                  </m:oMathPara>
                </a14:m>
                <a:endParaRPr lang="fr-FR" sz="2400" dirty="0"/>
              </a:p>
            </p:txBody>
          </p:sp>
        </mc:Choice>
        <mc:Fallback xmlns="">
          <p:sp>
            <p:nvSpPr>
              <p:cNvPr id="2" name="ZoneTexte 1">
                <a:extLst>
                  <a:ext uri="{FF2B5EF4-FFF2-40B4-BE49-F238E27FC236}">
                    <a16:creationId xmlns:a16="http://schemas.microsoft.com/office/drawing/2014/main" id="{B3F4DCD3-D9EF-F761-3F2D-13E288C7B990}"/>
                  </a:ext>
                </a:extLst>
              </p:cNvPr>
              <p:cNvSpPr txBox="1">
                <a:spLocks noRot="1" noChangeAspect="1" noMove="1" noResize="1" noEditPoints="1" noAdjustHandles="1" noChangeArrowheads="1" noChangeShapeType="1" noTextEdit="1"/>
              </p:cNvSpPr>
              <p:nvPr/>
            </p:nvSpPr>
            <p:spPr>
              <a:xfrm>
                <a:off x="2255629" y="1913462"/>
                <a:ext cx="4433200" cy="1038489"/>
              </a:xfrm>
              <a:prstGeom prst="rect">
                <a:avLst/>
              </a:prstGeom>
              <a:blipFill>
                <a:blip r:embed="rId3"/>
                <a:stretch>
                  <a:fillRect l="-1143" t="-114458" b="-174699"/>
                </a:stretch>
              </a:blipFill>
            </p:spPr>
            <p:txBody>
              <a:bodyPr/>
              <a:lstStyle/>
              <a:p>
                <a:r>
                  <a:rPr lang="fr-FR">
                    <a:noFill/>
                  </a:rPr>
                  <a:t> </a:t>
                </a:r>
              </a:p>
            </p:txBody>
          </p:sp>
        </mc:Fallback>
      </mc:AlternateContent>
      <p:sp>
        <p:nvSpPr>
          <p:cNvPr id="4" name="Down Arrow 116">
            <a:extLst>
              <a:ext uri="{FF2B5EF4-FFF2-40B4-BE49-F238E27FC236}">
                <a16:creationId xmlns:a16="http://schemas.microsoft.com/office/drawing/2014/main" id="{6E39D4DB-BBDA-64ED-64E1-C4DB6A864C9F}"/>
              </a:ext>
            </a:extLst>
          </p:cNvPr>
          <p:cNvSpPr/>
          <p:nvPr/>
        </p:nvSpPr>
        <p:spPr bwMode="auto">
          <a:xfrm rot="16200000">
            <a:off x="2779923" y="3863425"/>
            <a:ext cx="347472" cy="1188720"/>
          </a:xfrm>
          <a:prstGeom prst="downArrow">
            <a:avLst/>
          </a:prstGeom>
          <a:ln>
            <a:headEnd/>
            <a:tailEnd/>
          </a:ln>
        </p:spPr>
        <p:style>
          <a:lnRef idx="0">
            <a:schemeClr val="accent1"/>
          </a:lnRef>
          <a:fillRef idx="3">
            <a:schemeClr val="accent1"/>
          </a:fillRef>
          <a:effectRef idx="3">
            <a:schemeClr val="accent1"/>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23E43F4D-CED1-D161-80CF-B9DADB667087}"/>
                  </a:ext>
                </a:extLst>
              </p:cNvPr>
              <p:cNvSpPr txBox="1"/>
              <p:nvPr/>
            </p:nvSpPr>
            <p:spPr>
              <a:xfrm>
                <a:off x="3581393" y="4207928"/>
                <a:ext cx="5050998" cy="486352"/>
              </a:xfrm>
              <a:prstGeom prst="rect">
                <a:avLst/>
              </a:prstGeom>
              <a:noFill/>
            </p:spPr>
            <p:txBody>
              <a:bodyPr wrap="none" rtlCol="0">
                <a:spAutoFit/>
              </a:bodyPr>
              <a:lstStyle/>
              <a:p>
                <a:r>
                  <a:rPr lang="fr-FR" sz="2400" dirty="0">
                    <a:solidFill>
                      <a:prstClr val="black"/>
                    </a:solidFill>
                  </a:rPr>
                  <a:t> </a:t>
                </a:r>
                <a14:m>
                  <m:oMath xmlns:m="http://schemas.openxmlformats.org/officeDocument/2006/math">
                    <m:sSubSup>
                      <m:sSubSupPr>
                        <m:ctrlPr>
                          <a:rPr lang="fr-FR" sz="2400" i="1">
                            <a:solidFill>
                              <a:prstClr val="black"/>
                            </a:solidFill>
                            <a:latin typeface="Cambria Math" panose="02040503050406030204" pitchFamily="18" charset="0"/>
                          </a:rPr>
                        </m:ctrlPr>
                      </m:sSubSupPr>
                      <m:e>
                        <m:r>
                          <a:rPr lang="fr-FR" sz="2400" i="1">
                            <a:solidFill>
                              <a:prstClr val="black"/>
                            </a:solidFill>
                            <a:latin typeface="Cambria Math" panose="02040503050406030204" pitchFamily="18" charset="0"/>
                          </a:rPr>
                          <m:t>𝐼</m:t>
                        </m:r>
                      </m:e>
                      <m:sub>
                        <m:r>
                          <a:rPr lang="fr-FR" sz="2400" i="1">
                            <a:solidFill>
                              <a:prstClr val="black"/>
                            </a:solidFill>
                            <a:latin typeface="Cambria Math" panose="02040503050406030204" pitchFamily="18" charset="0"/>
                          </a:rPr>
                          <m:t>𝑆</m:t>
                        </m:r>
                      </m:sub>
                      <m:sup>
                        <m:r>
                          <a:rPr lang="fr-FR" sz="2400" b="0" i="1" smtClean="0">
                            <a:solidFill>
                              <a:prstClr val="black"/>
                            </a:solidFill>
                            <a:latin typeface="Cambria Math" panose="02040503050406030204" pitchFamily="18" charset="0"/>
                          </a:rPr>
                          <m:t>𝑁𝑜𝑖𝑠𝑒</m:t>
                        </m:r>
                      </m:sup>
                    </m:sSubSup>
                  </m:oMath>
                </a14:m>
                <a:r>
                  <a:rPr lang="fr-FR" sz="2400" dirty="0"/>
                  <a:t> = </a:t>
                </a:r>
                <a:r>
                  <a:rPr lang="fr-FR" sz="2400" dirty="0" err="1"/>
                  <a:t>pdf</a:t>
                </a:r>
                <a:r>
                  <a:rPr lang="fr-FR" sz="2400" dirty="0"/>
                  <a:t> (</a:t>
                </a:r>
                <a:r>
                  <a:rPr lang="fr-FR" sz="2400" dirty="0" err="1"/>
                  <a:t>trend@slope</a:t>
                </a:r>
                <a:r>
                  <a:rPr lang="fr-FR" sz="2400" dirty="0"/>
                  <a:t>, </a:t>
                </a:r>
                <a:r>
                  <a:rPr lang="fr-FR" sz="2400" i="1" dirty="0">
                    <a:latin typeface="Cambria Math" panose="02040503050406030204" pitchFamily="18" charset="0"/>
                    <a:ea typeface="Cambria Math" panose="02040503050406030204" pitchFamily="18" charset="0"/>
                  </a:rPr>
                  <a:t>i = 1,..., </a:t>
                </a:r>
                <a:r>
                  <a:rPr lang="fr-FR" sz="2400" i="1" dirty="0" err="1">
                    <a:latin typeface="Cambria Math" panose="02040503050406030204" pitchFamily="18" charset="0"/>
                    <a:ea typeface="Cambria Math" panose="02040503050406030204" pitchFamily="18" charset="0"/>
                  </a:rPr>
                  <a:t>N</a:t>
                </a:r>
                <a:r>
                  <a:rPr lang="fr-FR" sz="2400" i="1" baseline="-25000" dirty="0" err="1">
                    <a:latin typeface="Cambria Math" panose="02040503050406030204" pitchFamily="18" charset="0"/>
                    <a:ea typeface="Cambria Math" panose="02040503050406030204" pitchFamily="18" charset="0"/>
                  </a:rPr>
                  <a:t>c</a:t>
                </a:r>
                <a:r>
                  <a:rPr lang="fr-FR" sz="2400" dirty="0"/>
                  <a:t>)</a:t>
                </a:r>
              </a:p>
            </p:txBody>
          </p:sp>
        </mc:Choice>
        <mc:Fallback xmlns="">
          <p:sp>
            <p:nvSpPr>
              <p:cNvPr id="5" name="ZoneTexte 4">
                <a:extLst>
                  <a:ext uri="{FF2B5EF4-FFF2-40B4-BE49-F238E27FC236}">
                    <a16:creationId xmlns:a16="http://schemas.microsoft.com/office/drawing/2014/main" id="{23E43F4D-CED1-D161-80CF-B9DADB667087}"/>
                  </a:ext>
                </a:extLst>
              </p:cNvPr>
              <p:cNvSpPr txBox="1">
                <a:spLocks noRot="1" noChangeAspect="1" noMove="1" noResize="1" noEditPoints="1" noAdjustHandles="1" noChangeArrowheads="1" noChangeShapeType="1" noTextEdit="1"/>
              </p:cNvSpPr>
              <p:nvPr/>
            </p:nvSpPr>
            <p:spPr>
              <a:xfrm>
                <a:off x="3581393" y="4207928"/>
                <a:ext cx="5050998" cy="486352"/>
              </a:xfrm>
              <a:prstGeom prst="rect">
                <a:avLst/>
              </a:prstGeom>
              <a:blipFill>
                <a:blip r:embed="rId4"/>
                <a:stretch>
                  <a:fillRect t="-5128" r="-1003" b="-25641"/>
                </a:stretch>
              </a:blipFill>
            </p:spPr>
            <p:txBody>
              <a:bodyPr/>
              <a:lstStyle/>
              <a:p>
                <a:r>
                  <a:rPr lang="fr-FR">
                    <a:noFill/>
                  </a:rPr>
                  <a:t> </a:t>
                </a:r>
              </a:p>
            </p:txBody>
          </p:sp>
        </mc:Fallback>
      </mc:AlternateContent>
      <p:sp>
        <p:nvSpPr>
          <p:cNvPr id="6" name="ZoneTexte 5">
            <a:extLst>
              <a:ext uri="{FF2B5EF4-FFF2-40B4-BE49-F238E27FC236}">
                <a16:creationId xmlns:a16="http://schemas.microsoft.com/office/drawing/2014/main" id="{9F680B97-7E0A-95E2-2BF8-D37C91600644}"/>
              </a:ext>
            </a:extLst>
          </p:cNvPr>
          <p:cNvSpPr txBox="1"/>
          <p:nvPr/>
        </p:nvSpPr>
        <p:spPr>
          <a:xfrm>
            <a:off x="863589" y="2730575"/>
            <a:ext cx="2100255" cy="400110"/>
          </a:xfrm>
          <a:prstGeom prst="rect">
            <a:avLst/>
          </a:prstGeom>
          <a:noFill/>
        </p:spPr>
        <p:txBody>
          <a:bodyPr wrap="none" rtlCol="0">
            <a:spAutoFit/>
          </a:bodyPr>
          <a:lstStyle/>
          <a:p>
            <a:r>
              <a:rPr lang="fr-FR" sz="2000" i="1" dirty="0" err="1">
                <a:latin typeface="Cambria Math" panose="02040503050406030204" pitchFamily="18" charset="0"/>
                <a:ea typeface="Cambria Math" panose="02040503050406030204" pitchFamily="18" charset="0"/>
              </a:rPr>
              <a:t>t</a:t>
            </a:r>
            <a:r>
              <a:rPr lang="fr-FR" sz="2000" i="1" dirty="0">
                <a:latin typeface="Cambria Math" panose="02040503050406030204" pitchFamily="18" charset="0"/>
                <a:ea typeface="Cambria Math" panose="02040503050406030204" pitchFamily="18" charset="0"/>
              </a:rPr>
              <a:t> = 1,...,O(1000s) </a:t>
            </a:r>
          </a:p>
        </p:txBody>
      </p:sp>
    </p:spTree>
    <p:extLst>
      <p:ext uri="{BB962C8B-B14F-4D97-AF65-F5344CB8AC3E}">
        <p14:creationId xmlns:p14="http://schemas.microsoft.com/office/powerpoint/2010/main" val="273436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80D07-A143-8721-AD8D-4FC9EEE1229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5BDC27E-A31C-D42F-9175-442D70BA5CA2}"/>
              </a:ext>
            </a:extLst>
          </p:cNvPr>
          <p:cNvSpPr/>
          <p:nvPr/>
        </p:nvSpPr>
        <p:spPr bwMode="auto">
          <a:xfrm>
            <a:off x="1379" y="4769224"/>
            <a:ext cx="9144000" cy="369762"/>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3" name="Espace réservé du numéro de diapositive 2">
            <a:extLst>
              <a:ext uri="{FF2B5EF4-FFF2-40B4-BE49-F238E27FC236}">
                <a16:creationId xmlns:a16="http://schemas.microsoft.com/office/drawing/2014/main" id="{36B72A21-C8F7-FA48-984E-F6986CFEB2F2}"/>
              </a:ext>
            </a:extLst>
          </p:cNvPr>
          <p:cNvSpPr>
            <a:spLocks noGrp="1"/>
          </p:cNvSpPr>
          <p:nvPr>
            <p:ph type="sldNum" sz="quarter" idx="4"/>
          </p:nvPr>
        </p:nvSpPr>
        <p:spPr/>
        <p:txBody>
          <a:bodyPr/>
          <a:lstStyle/>
          <a:p>
            <a:fld id="{F621BA9E-024D-DE4D-A8C8-2AC39C7987FF}" type="slidenum">
              <a:rPr lang="en-US" smtClean="0"/>
              <a:pPr/>
              <a:t>11</a:t>
            </a:fld>
            <a:endParaRPr lang="en-US" dirty="0"/>
          </a:p>
        </p:txBody>
      </p:sp>
      <p:grpSp>
        <p:nvGrpSpPr>
          <p:cNvPr id="12" name="Group 1">
            <a:extLst>
              <a:ext uri="{FF2B5EF4-FFF2-40B4-BE49-F238E27FC236}">
                <a16:creationId xmlns:a16="http://schemas.microsoft.com/office/drawing/2014/main" id="{8420135C-633F-9077-DC01-E173E76581FF}"/>
              </a:ext>
            </a:extLst>
          </p:cNvPr>
          <p:cNvGrpSpPr/>
          <p:nvPr/>
        </p:nvGrpSpPr>
        <p:grpSpPr>
          <a:xfrm>
            <a:off x="2937480" y="3633135"/>
            <a:ext cx="2140712" cy="1481342"/>
            <a:chOff x="2937480" y="3633135"/>
            <a:chExt cx="2140712" cy="1481342"/>
          </a:xfrm>
        </p:grpSpPr>
        <p:pic>
          <p:nvPicPr>
            <p:cNvPr id="13" name="Picture 2">
              <a:extLst>
                <a:ext uri="{FF2B5EF4-FFF2-40B4-BE49-F238E27FC236}">
                  <a16:creationId xmlns:a16="http://schemas.microsoft.com/office/drawing/2014/main" id="{39D53303-772F-712E-9F72-A54C3DE4EFED}"/>
                </a:ext>
              </a:extLst>
            </p:cNvPr>
            <p:cNvPicPr>
              <a:picLocks noChangeAspect="1"/>
            </p:cNvPicPr>
            <p:nvPr/>
          </p:nvPicPr>
          <p:blipFill>
            <a:blip r:embed="rId3"/>
            <a:srcRect b="8445"/>
            <a:stretch>
              <a:fillRect/>
            </a:stretch>
          </p:blipFill>
          <p:spPr>
            <a:xfrm>
              <a:off x="2937480" y="3633135"/>
              <a:ext cx="2140712" cy="1481342"/>
            </a:xfrm>
            <a:prstGeom prst="rect">
              <a:avLst/>
            </a:prstGeom>
          </p:spPr>
        </p:pic>
        <p:sp>
          <p:nvSpPr>
            <p:cNvPr id="14" name="TextBox 4">
              <a:extLst>
                <a:ext uri="{FF2B5EF4-FFF2-40B4-BE49-F238E27FC236}">
                  <a16:creationId xmlns:a16="http://schemas.microsoft.com/office/drawing/2014/main" id="{953A7A7B-CF27-F87D-BB99-AAEF0F620681}"/>
                </a:ext>
              </a:extLst>
            </p:cNvPr>
            <p:cNvSpPr txBox="1"/>
            <p:nvPr/>
          </p:nvSpPr>
          <p:spPr>
            <a:xfrm>
              <a:off x="3280005" y="3760219"/>
              <a:ext cx="1463040" cy="307777"/>
            </a:xfrm>
            <a:prstGeom prst="rect">
              <a:avLst/>
            </a:prstGeom>
            <a:noFill/>
          </p:spPr>
          <p:txBody>
            <a:bodyPr wrap="square" lIns="0" rIns="0" rtlCol="0">
              <a:spAutoFit/>
            </a:bodyPr>
            <a:lstStyle/>
            <a:p>
              <a:pPr algn="ctr"/>
              <a:r>
                <a:rPr lang="en-US" sz="1400" dirty="0">
                  <a:solidFill>
                    <a:schemeClr val="bg1"/>
                  </a:solidFill>
                </a:rPr>
                <a:t>Human fingerprint</a:t>
              </a:r>
            </a:p>
          </p:txBody>
        </p:sp>
      </p:grpSp>
      <p:sp>
        <p:nvSpPr>
          <p:cNvPr id="15" name="TextBox 68">
            <a:extLst>
              <a:ext uri="{FF2B5EF4-FFF2-40B4-BE49-F238E27FC236}">
                <a16:creationId xmlns:a16="http://schemas.microsoft.com/office/drawing/2014/main" id="{6758E9CA-8A25-B1C5-2924-4D021DE6FAA5}"/>
              </a:ext>
            </a:extLst>
          </p:cNvPr>
          <p:cNvSpPr txBox="1"/>
          <p:nvPr/>
        </p:nvSpPr>
        <p:spPr>
          <a:xfrm>
            <a:off x="3665220" y="131147"/>
            <a:ext cx="5478780" cy="461665"/>
          </a:xfrm>
          <a:prstGeom prst="rect">
            <a:avLst/>
          </a:prstGeom>
          <a:noFill/>
        </p:spPr>
        <p:txBody>
          <a:bodyPr wrap="square" rtlCol="0">
            <a:spAutoFit/>
          </a:bodyPr>
          <a:lstStyle/>
          <a:p>
            <a:r>
              <a:rPr lang="en-US" sz="2400" i="1" u="sng" dirty="0"/>
              <a:t>World without us</a:t>
            </a:r>
            <a:r>
              <a:rPr lang="en-US" sz="2400" i="1" dirty="0"/>
              <a:t> </a:t>
            </a:r>
            <a:r>
              <a:rPr lang="en-US" sz="2400" dirty="0"/>
              <a:t>temperature</a:t>
            </a:r>
          </a:p>
        </p:txBody>
      </p:sp>
      <p:sp>
        <p:nvSpPr>
          <p:cNvPr id="16" name="TextBox 85">
            <a:extLst>
              <a:ext uri="{FF2B5EF4-FFF2-40B4-BE49-F238E27FC236}">
                <a16:creationId xmlns:a16="http://schemas.microsoft.com/office/drawing/2014/main" id="{73FD3666-CAA4-9FBE-E8CA-52F0F0DF2820}"/>
              </a:ext>
            </a:extLst>
          </p:cNvPr>
          <p:cNvSpPr txBox="1"/>
          <p:nvPr/>
        </p:nvSpPr>
        <p:spPr>
          <a:xfrm>
            <a:off x="6308268" y="865548"/>
            <a:ext cx="2456023" cy="1077218"/>
          </a:xfrm>
          <a:prstGeom prst="rect">
            <a:avLst/>
          </a:prstGeom>
          <a:noFill/>
        </p:spPr>
        <p:txBody>
          <a:bodyPr wrap="square" rtlCol="0">
            <a:spAutoFit/>
          </a:bodyPr>
          <a:lstStyle/>
          <a:p>
            <a:pPr algn="ctr"/>
            <a:r>
              <a:rPr lang="en-US" dirty="0"/>
              <a:t>Model Control Simulations </a:t>
            </a:r>
          </a:p>
          <a:p>
            <a:pPr algn="ctr"/>
            <a:r>
              <a:rPr lang="en-US" sz="1400" dirty="0"/>
              <a:t>(anomaly fields relative to control run averages)</a:t>
            </a:r>
          </a:p>
        </p:txBody>
      </p:sp>
      <p:grpSp>
        <p:nvGrpSpPr>
          <p:cNvPr id="17" name="Group 114">
            <a:extLst>
              <a:ext uri="{FF2B5EF4-FFF2-40B4-BE49-F238E27FC236}">
                <a16:creationId xmlns:a16="http://schemas.microsoft.com/office/drawing/2014/main" id="{371EDCDC-29E2-29E1-CCFD-ABB332777A77}"/>
              </a:ext>
            </a:extLst>
          </p:cNvPr>
          <p:cNvGrpSpPr/>
          <p:nvPr/>
        </p:nvGrpSpPr>
        <p:grpSpPr>
          <a:xfrm>
            <a:off x="5085570" y="4305620"/>
            <a:ext cx="3892964" cy="693155"/>
            <a:chOff x="5085570" y="4305620"/>
            <a:chExt cx="3892964" cy="693155"/>
          </a:xfrm>
        </p:grpSpPr>
        <p:sp>
          <p:nvSpPr>
            <p:cNvPr id="18" name="Down Arrow 115">
              <a:extLst>
                <a:ext uri="{FF2B5EF4-FFF2-40B4-BE49-F238E27FC236}">
                  <a16:creationId xmlns:a16="http://schemas.microsoft.com/office/drawing/2014/main" id="{7D386847-9A76-5594-2433-068B461EF83F}"/>
                </a:ext>
              </a:extLst>
            </p:cNvPr>
            <p:cNvSpPr/>
            <p:nvPr/>
          </p:nvSpPr>
          <p:spPr bwMode="auto">
            <a:xfrm>
              <a:off x="7874120" y="4305620"/>
              <a:ext cx="348916" cy="351065"/>
            </a:xfrm>
            <a:prstGeom prst="downArrow">
              <a:avLst/>
            </a:prstGeom>
            <a:ln>
              <a:headEnd/>
              <a:tailEnd/>
            </a:ln>
          </p:spPr>
          <p:style>
            <a:lnRef idx="0">
              <a:schemeClr val="accent1"/>
            </a:lnRef>
            <a:fillRef idx="3">
              <a:schemeClr val="accent1"/>
            </a:fillRef>
            <a:effectRef idx="3">
              <a:schemeClr val="accent1"/>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Down Arrow 116">
              <a:extLst>
                <a:ext uri="{FF2B5EF4-FFF2-40B4-BE49-F238E27FC236}">
                  <a16:creationId xmlns:a16="http://schemas.microsoft.com/office/drawing/2014/main" id="{9E3B3D87-3729-E4DD-4669-6DAA6F3ACBBB}"/>
                </a:ext>
              </a:extLst>
            </p:cNvPr>
            <p:cNvSpPr/>
            <p:nvPr/>
          </p:nvSpPr>
          <p:spPr bwMode="auto">
            <a:xfrm rot="5400000">
              <a:off x="5506194" y="4219027"/>
              <a:ext cx="347472" cy="1188720"/>
            </a:xfrm>
            <a:prstGeom prst="downArrow">
              <a:avLst/>
            </a:prstGeom>
            <a:ln>
              <a:headEnd/>
              <a:tailEnd/>
            </a:ln>
          </p:spPr>
          <p:style>
            <a:lnRef idx="0">
              <a:schemeClr val="accent1"/>
            </a:lnRef>
            <a:fillRef idx="3">
              <a:schemeClr val="accent1"/>
            </a:fillRef>
            <a:effectRef idx="3">
              <a:schemeClr val="accent1"/>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0" name="TextBox 117">
              <a:extLst>
                <a:ext uri="{FF2B5EF4-FFF2-40B4-BE49-F238E27FC236}">
                  <a16:creationId xmlns:a16="http://schemas.microsoft.com/office/drawing/2014/main" id="{24332807-127C-4EEE-5FAA-08381E4AF4DE}"/>
                </a:ext>
              </a:extLst>
            </p:cNvPr>
            <p:cNvSpPr txBox="1"/>
            <p:nvPr/>
          </p:nvSpPr>
          <p:spPr>
            <a:xfrm>
              <a:off x="6164033" y="4629443"/>
              <a:ext cx="2814501" cy="369332"/>
            </a:xfrm>
            <a:prstGeom prst="rect">
              <a:avLst/>
            </a:prstGeom>
            <a:noFill/>
          </p:spPr>
          <p:txBody>
            <a:bodyPr wrap="square" rtlCol="0">
              <a:spAutoFit/>
            </a:bodyPr>
            <a:lstStyle/>
            <a:p>
              <a:pPr algn="ctr"/>
              <a:r>
                <a:rPr lang="en-US" dirty="0"/>
                <a:t>Project onto fingerprint</a:t>
              </a:r>
            </a:p>
          </p:txBody>
        </p:sp>
      </p:grpSp>
      <p:grpSp>
        <p:nvGrpSpPr>
          <p:cNvPr id="21" name="Group 121">
            <a:extLst>
              <a:ext uri="{FF2B5EF4-FFF2-40B4-BE49-F238E27FC236}">
                <a16:creationId xmlns:a16="http://schemas.microsoft.com/office/drawing/2014/main" id="{0F935202-E9CE-16DD-4FD9-B49C012E9178}"/>
              </a:ext>
            </a:extLst>
          </p:cNvPr>
          <p:cNvGrpSpPr/>
          <p:nvPr/>
        </p:nvGrpSpPr>
        <p:grpSpPr>
          <a:xfrm>
            <a:off x="21765" y="4038410"/>
            <a:ext cx="2814501" cy="984110"/>
            <a:chOff x="21765" y="4038410"/>
            <a:chExt cx="2814501" cy="984110"/>
          </a:xfrm>
        </p:grpSpPr>
        <p:sp>
          <p:nvSpPr>
            <p:cNvPr id="22" name="TextBox 122">
              <a:extLst>
                <a:ext uri="{FF2B5EF4-FFF2-40B4-BE49-F238E27FC236}">
                  <a16:creationId xmlns:a16="http://schemas.microsoft.com/office/drawing/2014/main" id="{E07FD2B6-B614-9D1F-F325-4C2CC0412160}"/>
                </a:ext>
              </a:extLst>
            </p:cNvPr>
            <p:cNvSpPr txBox="1"/>
            <p:nvPr/>
          </p:nvSpPr>
          <p:spPr>
            <a:xfrm>
              <a:off x="21765" y="4376189"/>
              <a:ext cx="2814501" cy="646331"/>
            </a:xfrm>
            <a:prstGeom prst="rect">
              <a:avLst/>
            </a:prstGeom>
            <a:noFill/>
          </p:spPr>
          <p:txBody>
            <a:bodyPr wrap="square" rtlCol="0">
              <a:spAutoFit/>
            </a:bodyPr>
            <a:lstStyle/>
            <a:p>
              <a:pPr algn="ctr"/>
              <a:r>
                <a:rPr lang="en-US" dirty="0"/>
                <a:t>Generate pattern similarity time series</a:t>
              </a:r>
            </a:p>
          </p:txBody>
        </p:sp>
        <p:sp>
          <p:nvSpPr>
            <p:cNvPr id="23" name="Down Arrow 123">
              <a:extLst>
                <a:ext uri="{FF2B5EF4-FFF2-40B4-BE49-F238E27FC236}">
                  <a16:creationId xmlns:a16="http://schemas.microsoft.com/office/drawing/2014/main" id="{D9DC29F6-4CDB-627B-5394-AC1B9D9D4000}"/>
                </a:ext>
              </a:extLst>
            </p:cNvPr>
            <p:cNvSpPr/>
            <p:nvPr/>
          </p:nvSpPr>
          <p:spPr bwMode="auto">
            <a:xfrm rot="10800000">
              <a:off x="1254557" y="4038410"/>
              <a:ext cx="348916" cy="351065"/>
            </a:xfrm>
            <a:prstGeom prst="downArrow">
              <a:avLst/>
            </a:prstGeom>
            <a:ln>
              <a:headEnd/>
              <a:tailEnd/>
            </a:ln>
          </p:spPr>
          <p:style>
            <a:lnRef idx="0">
              <a:schemeClr val="accent1"/>
            </a:lnRef>
            <a:fillRef idx="3">
              <a:schemeClr val="accent1"/>
            </a:fillRef>
            <a:effectRef idx="3">
              <a:schemeClr val="accent1"/>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p:grpSp>
      <p:grpSp>
        <p:nvGrpSpPr>
          <p:cNvPr id="24" name="Group 104">
            <a:extLst>
              <a:ext uri="{FF2B5EF4-FFF2-40B4-BE49-F238E27FC236}">
                <a16:creationId xmlns:a16="http://schemas.microsoft.com/office/drawing/2014/main" id="{A43DE8C0-683C-F6BB-4361-C1B22108A2C2}"/>
              </a:ext>
            </a:extLst>
          </p:cNvPr>
          <p:cNvGrpSpPr/>
          <p:nvPr/>
        </p:nvGrpSpPr>
        <p:grpSpPr>
          <a:xfrm>
            <a:off x="0" y="0"/>
            <a:ext cx="2140712" cy="1508760"/>
            <a:chOff x="0" y="0"/>
            <a:chExt cx="2140712" cy="1508760"/>
          </a:xfrm>
        </p:grpSpPr>
        <p:pic>
          <p:nvPicPr>
            <p:cNvPr id="25" name="Picture 9">
              <a:extLst>
                <a:ext uri="{FF2B5EF4-FFF2-40B4-BE49-F238E27FC236}">
                  <a16:creationId xmlns:a16="http://schemas.microsoft.com/office/drawing/2014/main" id="{745DF70F-3C6C-F3AE-9B6A-BD8F0DBECECA}"/>
                </a:ext>
              </a:extLst>
            </p:cNvPr>
            <p:cNvPicPr>
              <a:picLocks noChangeAspect="1"/>
            </p:cNvPicPr>
            <p:nvPr/>
          </p:nvPicPr>
          <p:blipFill>
            <a:blip r:embed="rId4"/>
            <a:srcRect t="1" b="5081"/>
            <a:stretch/>
          </p:blipFill>
          <p:spPr>
            <a:xfrm>
              <a:off x="0" y="0"/>
              <a:ext cx="2140712" cy="1508760"/>
            </a:xfrm>
            <a:prstGeom prst="rect">
              <a:avLst/>
            </a:prstGeom>
          </p:spPr>
        </p:pic>
        <p:sp>
          <p:nvSpPr>
            <p:cNvPr id="26" name="TextBox 11">
              <a:extLst>
                <a:ext uri="{FF2B5EF4-FFF2-40B4-BE49-F238E27FC236}">
                  <a16:creationId xmlns:a16="http://schemas.microsoft.com/office/drawing/2014/main" id="{211F4A4D-4FA0-E0BD-E88B-AE061CCCAC99}"/>
                </a:ext>
              </a:extLst>
            </p:cNvPr>
            <p:cNvSpPr txBox="1"/>
            <p:nvPr/>
          </p:nvSpPr>
          <p:spPr>
            <a:xfrm>
              <a:off x="161623" y="123698"/>
              <a:ext cx="365760" cy="246221"/>
            </a:xfrm>
            <a:prstGeom prst="rect">
              <a:avLst/>
            </a:prstGeom>
            <a:noFill/>
          </p:spPr>
          <p:txBody>
            <a:bodyPr wrap="square" lIns="0" rIns="0" rtlCol="0">
              <a:spAutoFit/>
            </a:bodyPr>
            <a:lstStyle/>
            <a:p>
              <a:pPr algn="ctr"/>
              <a:r>
                <a:rPr lang="en-US" sz="1000" dirty="0"/>
                <a:t>1</a:t>
              </a:r>
            </a:p>
          </p:txBody>
        </p:sp>
      </p:grpSp>
      <p:grpSp>
        <p:nvGrpSpPr>
          <p:cNvPr id="27" name="Group 105">
            <a:extLst>
              <a:ext uri="{FF2B5EF4-FFF2-40B4-BE49-F238E27FC236}">
                <a16:creationId xmlns:a16="http://schemas.microsoft.com/office/drawing/2014/main" id="{443152AF-7891-52A3-B4A9-0D29BE08E6F4}"/>
              </a:ext>
            </a:extLst>
          </p:cNvPr>
          <p:cNvGrpSpPr/>
          <p:nvPr/>
        </p:nvGrpSpPr>
        <p:grpSpPr>
          <a:xfrm>
            <a:off x="538343" y="202713"/>
            <a:ext cx="2140712" cy="1508760"/>
            <a:chOff x="538343" y="202713"/>
            <a:chExt cx="2140712" cy="1508760"/>
          </a:xfrm>
        </p:grpSpPr>
        <p:pic>
          <p:nvPicPr>
            <p:cNvPr id="28" name="Picture 14">
              <a:extLst>
                <a:ext uri="{FF2B5EF4-FFF2-40B4-BE49-F238E27FC236}">
                  <a16:creationId xmlns:a16="http://schemas.microsoft.com/office/drawing/2014/main" id="{2840F716-7D2F-A068-CC19-6E76512F09B8}"/>
                </a:ext>
              </a:extLst>
            </p:cNvPr>
            <p:cNvPicPr>
              <a:picLocks noChangeAspect="1"/>
            </p:cNvPicPr>
            <p:nvPr/>
          </p:nvPicPr>
          <p:blipFill>
            <a:blip r:embed="rId5"/>
            <a:srcRect t="1" b="5081"/>
            <a:stretch/>
          </p:blipFill>
          <p:spPr>
            <a:xfrm>
              <a:off x="538343" y="202713"/>
              <a:ext cx="2140712" cy="1508760"/>
            </a:xfrm>
            <a:prstGeom prst="rect">
              <a:avLst/>
            </a:prstGeom>
          </p:spPr>
        </p:pic>
        <p:sp>
          <p:nvSpPr>
            <p:cNvPr id="29" name="TextBox 16">
              <a:extLst>
                <a:ext uri="{FF2B5EF4-FFF2-40B4-BE49-F238E27FC236}">
                  <a16:creationId xmlns:a16="http://schemas.microsoft.com/office/drawing/2014/main" id="{DF862D06-DB9A-4AA8-D664-B904AB170F22}"/>
                </a:ext>
              </a:extLst>
            </p:cNvPr>
            <p:cNvSpPr txBox="1"/>
            <p:nvPr/>
          </p:nvSpPr>
          <p:spPr>
            <a:xfrm>
              <a:off x="699979" y="339444"/>
              <a:ext cx="365760" cy="246221"/>
            </a:xfrm>
            <a:prstGeom prst="rect">
              <a:avLst/>
            </a:prstGeom>
            <a:noFill/>
          </p:spPr>
          <p:txBody>
            <a:bodyPr wrap="square" lIns="0" rIns="0" rtlCol="0">
              <a:spAutoFit/>
            </a:bodyPr>
            <a:lstStyle/>
            <a:p>
              <a:pPr algn="ctr"/>
              <a:r>
                <a:rPr lang="en-US" sz="1000" dirty="0"/>
                <a:t>301</a:t>
              </a:r>
            </a:p>
          </p:txBody>
        </p:sp>
      </p:grpSp>
      <p:grpSp>
        <p:nvGrpSpPr>
          <p:cNvPr id="30" name="Group 106">
            <a:extLst>
              <a:ext uri="{FF2B5EF4-FFF2-40B4-BE49-F238E27FC236}">
                <a16:creationId xmlns:a16="http://schemas.microsoft.com/office/drawing/2014/main" id="{87DFDE2B-DCC1-7CDB-572F-0524A8005790}"/>
              </a:ext>
            </a:extLst>
          </p:cNvPr>
          <p:cNvGrpSpPr/>
          <p:nvPr/>
        </p:nvGrpSpPr>
        <p:grpSpPr>
          <a:xfrm>
            <a:off x="1076686" y="405426"/>
            <a:ext cx="2140712" cy="1508760"/>
            <a:chOff x="1076686" y="405426"/>
            <a:chExt cx="2140712" cy="1508760"/>
          </a:xfrm>
        </p:grpSpPr>
        <p:pic>
          <p:nvPicPr>
            <p:cNvPr id="31" name="Picture 19">
              <a:extLst>
                <a:ext uri="{FF2B5EF4-FFF2-40B4-BE49-F238E27FC236}">
                  <a16:creationId xmlns:a16="http://schemas.microsoft.com/office/drawing/2014/main" id="{40F634B1-2C13-985F-465B-9FC53F7A7A41}"/>
                </a:ext>
              </a:extLst>
            </p:cNvPr>
            <p:cNvPicPr>
              <a:picLocks noChangeAspect="1"/>
            </p:cNvPicPr>
            <p:nvPr/>
          </p:nvPicPr>
          <p:blipFill>
            <a:blip r:embed="rId6"/>
            <a:srcRect t="1" b="5081"/>
            <a:stretch/>
          </p:blipFill>
          <p:spPr>
            <a:xfrm>
              <a:off x="1076686" y="405426"/>
              <a:ext cx="2140712" cy="1508760"/>
            </a:xfrm>
            <a:prstGeom prst="rect">
              <a:avLst/>
            </a:prstGeom>
          </p:spPr>
        </p:pic>
        <p:sp>
          <p:nvSpPr>
            <p:cNvPr id="32" name="TextBox 20">
              <a:extLst>
                <a:ext uri="{FF2B5EF4-FFF2-40B4-BE49-F238E27FC236}">
                  <a16:creationId xmlns:a16="http://schemas.microsoft.com/office/drawing/2014/main" id="{8A432D45-8C7F-1C89-4020-3F0B530A76DE}"/>
                </a:ext>
              </a:extLst>
            </p:cNvPr>
            <p:cNvSpPr txBox="1"/>
            <p:nvPr/>
          </p:nvSpPr>
          <p:spPr>
            <a:xfrm>
              <a:off x="1238335" y="555190"/>
              <a:ext cx="365760" cy="246221"/>
            </a:xfrm>
            <a:prstGeom prst="rect">
              <a:avLst/>
            </a:prstGeom>
            <a:noFill/>
          </p:spPr>
          <p:txBody>
            <a:bodyPr wrap="square" lIns="0" rIns="0" rtlCol="0">
              <a:spAutoFit/>
            </a:bodyPr>
            <a:lstStyle/>
            <a:p>
              <a:pPr algn="ctr"/>
              <a:r>
                <a:rPr lang="en-US" sz="1000" dirty="0"/>
                <a:t>601</a:t>
              </a:r>
            </a:p>
          </p:txBody>
        </p:sp>
      </p:grpSp>
      <p:grpSp>
        <p:nvGrpSpPr>
          <p:cNvPr id="33" name="Group 107">
            <a:extLst>
              <a:ext uri="{FF2B5EF4-FFF2-40B4-BE49-F238E27FC236}">
                <a16:creationId xmlns:a16="http://schemas.microsoft.com/office/drawing/2014/main" id="{159BF027-85C0-5F2F-BFBD-62C80A4645C2}"/>
              </a:ext>
            </a:extLst>
          </p:cNvPr>
          <p:cNvGrpSpPr/>
          <p:nvPr/>
        </p:nvGrpSpPr>
        <p:grpSpPr>
          <a:xfrm>
            <a:off x="1615029" y="608139"/>
            <a:ext cx="2140712" cy="1508760"/>
            <a:chOff x="1615029" y="608139"/>
            <a:chExt cx="2140712" cy="1508760"/>
          </a:xfrm>
        </p:grpSpPr>
        <p:pic>
          <p:nvPicPr>
            <p:cNvPr id="34" name="Picture 23">
              <a:extLst>
                <a:ext uri="{FF2B5EF4-FFF2-40B4-BE49-F238E27FC236}">
                  <a16:creationId xmlns:a16="http://schemas.microsoft.com/office/drawing/2014/main" id="{7DEA424B-A6CA-0206-9632-477CE9C0B3C2}"/>
                </a:ext>
              </a:extLst>
            </p:cNvPr>
            <p:cNvPicPr>
              <a:picLocks noChangeAspect="1"/>
            </p:cNvPicPr>
            <p:nvPr/>
          </p:nvPicPr>
          <p:blipFill>
            <a:blip r:embed="rId7"/>
            <a:srcRect t="1" b="5081"/>
            <a:stretch/>
          </p:blipFill>
          <p:spPr>
            <a:xfrm>
              <a:off x="1615029" y="608139"/>
              <a:ext cx="2140712" cy="1508760"/>
            </a:xfrm>
            <a:prstGeom prst="rect">
              <a:avLst/>
            </a:prstGeom>
          </p:spPr>
        </p:pic>
        <p:sp>
          <p:nvSpPr>
            <p:cNvPr id="35" name="TextBox 25">
              <a:extLst>
                <a:ext uri="{FF2B5EF4-FFF2-40B4-BE49-F238E27FC236}">
                  <a16:creationId xmlns:a16="http://schemas.microsoft.com/office/drawing/2014/main" id="{F72FD3C9-EEF2-D065-CC80-CBE2BB95931D}"/>
                </a:ext>
              </a:extLst>
            </p:cNvPr>
            <p:cNvSpPr txBox="1"/>
            <p:nvPr/>
          </p:nvSpPr>
          <p:spPr>
            <a:xfrm>
              <a:off x="1776691" y="770936"/>
              <a:ext cx="365760" cy="246221"/>
            </a:xfrm>
            <a:prstGeom prst="rect">
              <a:avLst/>
            </a:prstGeom>
            <a:noFill/>
          </p:spPr>
          <p:txBody>
            <a:bodyPr wrap="square" lIns="0" rIns="0" rtlCol="0">
              <a:spAutoFit/>
            </a:bodyPr>
            <a:lstStyle/>
            <a:p>
              <a:pPr algn="ctr"/>
              <a:r>
                <a:rPr lang="en-US" sz="1000" dirty="0"/>
                <a:t>901</a:t>
              </a:r>
            </a:p>
          </p:txBody>
        </p:sp>
      </p:grpSp>
      <p:grpSp>
        <p:nvGrpSpPr>
          <p:cNvPr id="36" name="Group 108">
            <a:extLst>
              <a:ext uri="{FF2B5EF4-FFF2-40B4-BE49-F238E27FC236}">
                <a16:creationId xmlns:a16="http://schemas.microsoft.com/office/drawing/2014/main" id="{5916D4F5-D3C3-86FE-9175-AE4EBF32F688}"/>
              </a:ext>
            </a:extLst>
          </p:cNvPr>
          <p:cNvGrpSpPr/>
          <p:nvPr/>
        </p:nvGrpSpPr>
        <p:grpSpPr>
          <a:xfrm>
            <a:off x="2153372" y="810852"/>
            <a:ext cx="2140712" cy="1508760"/>
            <a:chOff x="2153372" y="810852"/>
            <a:chExt cx="2140712" cy="1508760"/>
          </a:xfrm>
        </p:grpSpPr>
        <p:pic>
          <p:nvPicPr>
            <p:cNvPr id="37" name="Picture 28">
              <a:extLst>
                <a:ext uri="{FF2B5EF4-FFF2-40B4-BE49-F238E27FC236}">
                  <a16:creationId xmlns:a16="http://schemas.microsoft.com/office/drawing/2014/main" id="{23F5444F-F53F-DA42-F78B-3558602C5740}"/>
                </a:ext>
              </a:extLst>
            </p:cNvPr>
            <p:cNvPicPr>
              <a:picLocks noChangeAspect="1"/>
            </p:cNvPicPr>
            <p:nvPr/>
          </p:nvPicPr>
          <p:blipFill>
            <a:blip r:embed="rId8"/>
            <a:srcRect t="1" b="5081"/>
            <a:stretch/>
          </p:blipFill>
          <p:spPr>
            <a:xfrm>
              <a:off x="2153372" y="810852"/>
              <a:ext cx="2140712" cy="1508760"/>
            </a:xfrm>
            <a:prstGeom prst="rect">
              <a:avLst/>
            </a:prstGeom>
          </p:spPr>
        </p:pic>
        <p:sp>
          <p:nvSpPr>
            <p:cNvPr id="38" name="TextBox 30">
              <a:extLst>
                <a:ext uri="{FF2B5EF4-FFF2-40B4-BE49-F238E27FC236}">
                  <a16:creationId xmlns:a16="http://schemas.microsoft.com/office/drawing/2014/main" id="{423E2FEB-0587-4642-769F-4E70CA0261AD}"/>
                </a:ext>
              </a:extLst>
            </p:cNvPr>
            <p:cNvSpPr txBox="1"/>
            <p:nvPr/>
          </p:nvSpPr>
          <p:spPr>
            <a:xfrm>
              <a:off x="2315047" y="986682"/>
              <a:ext cx="365760" cy="246221"/>
            </a:xfrm>
            <a:prstGeom prst="rect">
              <a:avLst/>
            </a:prstGeom>
            <a:noFill/>
          </p:spPr>
          <p:txBody>
            <a:bodyPr wrap="square" lIns="0" rIns="0" rtlCol="0">
              <a:spAutoFit/>
            </a:bodyPr>
            <a:lstStyle/>
            <a:p>
              <a:pPr algn="ctr"/>
              <a:r>
                <a:rPr lang="en-US" sz="1000" dirty="0"/>
                <a:t>1201</a:t>
              </a:r>
            </a:p>
          </p:txBody>
        </p:sp>
      </p:grpSp>
      <p:grpSp>
        <p:nvGrpSpPr>
          <p:cNvPr id="39" name="Group 109">
            <a:extLst>
              <a:ext uri="{FF2B5EF4-FFF2-40B4-BE49-F238E27FC236}">
                <a16:creationId xmlns:a16="http://schemas.microsoft.com/office/drawing/2014/main" id="{1B5175C6-B887-C602-6F76-01B4B689B399}"/>
              </a:ext>
            </a:extLst>
          </p:cNvPr>
          <p:cNvGrpSpPr/>
          <p:nvPr/>
        </p:nvGrpSpPr>
        <p:grpSpPr>
          <a:xfrm>
            <a:off x="2691715" y="1013565"/>
            <a:ext cx="2140712" cy="1589532"/>
            <a:chOff x="2691715" y="1013565"/>
            <a:chExt cx="2140712" cy="1589532"/>
          </a:xfrm>
        </p:grpSpPr>
        <p:pic>
          <p:nvPicPr>
            <p:cNvPr id="40" name="Picture 33">
              <a:extLst>
                <a:ext uri="{FF2B5EF4-FFF2-40B4-BE49-F238E27FC236}">
                  <a16:creationId xmlns:a16="http://schemas.microsoft.com/office/drawing/2014/main" id="{FD98169C-A09E-9591-5678-43BEFA6878CA}"/>
                </a:ext>
              </a:extLst>
            </p:cNvPr>
            <p:cNvPicPr>
              <a:picLocks noChangeAspect="1"/>
            </p:cNvPicPr>
            <p:nvPr/>
          </p:nvPicPr>
          <p:blipFill>
            <a:blip r:embed="rId9"/>
            <a:stretch>
              <a:fillRect/>
            </a:stretch>
          </p:blipFill>
          <p:spPr>
            <a:xfrm>
              <a:off x="2691715" y="1013565"/>
              <a:ext cx="2140712" cy="1589532"/>
            </a:xfrm>
            <a:prstGeom prst="rect">
              <a:avLst/>
            </a:prstGeom>
          </p:spPr>
        </p:pic>
        <p:sp>
          <p:nvSpPr>
            <p:cNvPr id="41" name="TextBox 34">
              <a:extLst>
                <a:ext uri="{FF2B5EF4-FFF2-40B4-BE49-F238E27FC236}">
                  <a16:creationId xmlns:a16="http://schemas.microsoft.com/office/drawing/2014/main" id="{E7BD06AE-808D-0C0F-85BD-703E62B2CF08}"/>
                </a:ext>
              </a:extLst>
            </p:cNvPr>
            <p:cNvSpPr txBox="1"/>
            <p:nvPr/>
          </p:nvSpPr>
          <p:spPr>
            <a:xfrm>
              <a:off x="2853403" y="1202428"/>
              <a:ext cx="365760" cy="246221"/>
            </a:xfrm>
            <a:prstGeom prst="rect">
              <a:avLst/>
            </a:prstGeom>
            <a:noFill/>
          </p:spPr>
          <p:txBody>
            <a:bodyPr wrap="square" lIns="0" rIns="0" rtlCol="0">
              <a:spAutoFit/>
            </a:bodyPr>
            <a:lstStyle/>
            <a:p>
              <a:pPr algn="ctr"/>
              <a:r>
                <a:rPr lang="en-US" sz="1000" dirty="0"/>
                <a:t>1501</a:t>
              </a:r>
            </a:p>
          </p:txBody>
        </p:sp>
      </p:grpSp>
      <p:grpSp>
        <p:nvGrpSpPr>
          <p:cNvPr id="42" name="Group 110">
            <a:extLst>
              <a:ext uri="{FF2B5EF4-FFF2-40B4-BE49-F238E27FC236}">
                <a16:creationId xmlns:a16="http://schemas.microsoft.com/office/drawing/2014/main" id="{1234BBA5-11DF-A2EF-4828-C7DBD80D21B6}"/>
              </a:ext>
            </a:extLst>
          </p:cNvPr>
          <p:cNvGrpSpPr/>
          <p:nvPr/>
        </p:nvGrpSpPr>
        <p:grpSpPr>
          <a:xfrm>
            <a:off x="3230058" y="1297050"/>
            <a:ext cx="2140712" cy="1508760"/>
            <a:chOff x="3230058" y="1297050"/>
            <a:chExt cx="2140712" cy="1508760"/>
          </a:xfrm>
        </p:grpSpPr>
        <p:pic>
          <p:nvPicPr>
            <p:cNvPr id="43" name="Picture 38">
              <a:extLst>
                <a:ext uri="{FF2B5EF4-FFF2-40B4-BE49-F238E27FC236}">
                  <a16:creationId xmlns:a16="http://schemas.microsoft.com/office/drawing/2014/main" id="{37442598-3B4E-F59D-A168-EB1F30AB88E8}"/>
                </a:ext>
              </a:extLst>
            </p:cNvPr>
            <p:cNvPicPr>
              <a:picLocks noChangeAspect="1"/>
            </p:cNvPicPr>
            <p:nvPr/>
          </p:nvPicPr>
          <p:blipFill>
            <a:blip r:embed="rId10"/>
            <a:srcRect t="1" b="5081"/>
            <a:stretch/>
          </p:blipFill>
          <p:spPr>
            <a:xfrm>
              <a:off x="3230058" y="1297050"/>
              <a:ext cx="2140712" cy="1508760"/>
            </a:xfrm>
            <a:prstGeom prst="rect">
              <a:avLst/>
            </a:prstGeom>
          </p:spPr>
        </p:pic>
        <p:sp>
          <p:nvSpPr>
            <p:cNvPr id="44" name="TextBox 53">
              <a:extLst>
                <a:ext uri="{FF2B5EF4-FFF2-40B4-BE49-F238E27FC236}">
                  <a16:creationId xmlns:a16="http://schemas.microsoft.com/office/drawing/2014/main" id="{696AC63F-8E19-CDDB-0AB2-666C2A26DC0B}"/>
                </a:ext>
              </a:extLst>
            </p:cNvPr>
            <p:cNvSpPr txBox="1"/>
            <p:nvPr/>
          </p:nvSpPr>
          <p:spPr>
            <a:xfrm>
              <a:off x="3391759" y="1418174"/>
              <a:ext cx="365760" cy="246221"/>
            </a:xfrm>
            <a:prstGeom prst="rect">
              <a:avLst/>
            </a:prstGeom>
            <a:noFill/>
          </p:spPr>
          <p:txBody>
            <a:bodyPr wrap="square" lIns="0" rIns="0" rtlCol="0">
              <a:spAutoFit/>
            </a:bodyPr>
            <a:lstStyle/>
            <a:p>
              <a:pPr algn="ctr"/>
              <a:r>
                <a:rPr lang="en-US" sz="1000" dirty="0"/>
                <a:t>1801</a:t>
              </a:r>
            </a:p>
          </p:txBody>
        </p:sp>
      </p:grpSp>
      <p:grpSp>
        <p:nvGrpSpPr>
          <p:cNvPr id="45" name="Group 111">
            <a:extLst>
              <a:ext uri="{FF2B5EF4-FFF2-40B4-BE49-F238E27FC236}">
                <a16:creationId xmlns:a16="http://schemas.microsoft.com/office/drawing/2014/main" id="{FE90EDC4-9304-968B-D16A-381C9AB88A76}"/>
              </a:ext>
            </a:extLst>
          </p:cNvPr>
          <p:cNvGrpSpPr/>
          <p:nvPr/>
        </p:nvGrpSpPr>
        <p:grpSpPr>
          <a:xfrm>
            <a:off x="3768401" y="1499763"/>
            <a:ext cx="2140712" cy="1508760"/>
            <a:chOff x="3768401" y="1499763"/>
            <a:chExt cx="2140712" cy="1508760"/>
          </a:xfrm>
        </p:grpSpPr>
        <p:pic>
          <p:nvPicPr>
            <p:cNvPr id="46" name="Picture 77">
              <a:extLst>
                <a:ext uri="{FF2B5EF4-FFF2-40B4-BE49-F238E27FC236}">
                  <a16:creationId xmlns:a16="http://schemas.microsoft.com/office/drawing/2014/main" id="{433762E9-2120-5303-20B7-CB4F187CDB2D}"/>
                </a:ext>
              </a:extLst>
            </p:cNvPr>
            <p:cNvPicPr>
              <a:picLocks noChangeAspect="1"/>
            </p:cNvPicPr>
            <p:nvPr/>
          </p:nvPicPr>
          <p:blipFill>
            <a:blip r:embed="rId11"/>
            <a:srcRect t="1" b="5081"/>
            <a:stretch/>
          </p:blipFill>
          <p:spPr>
            <a:xfrm>
              <a:off x="3768401" y="1499763"/>
              <a:ext cx="2140712" cy="1508760"/>
            </a:xfrm>
            <a:prstGeom prst="rect">
              <a:avLst/>
            </a:prstGeom>
          </p:spPr>
        </p:pic>
        <p:sp>
          <p:nvSpPr>
            <p:cNvPr id="47" name="TextBox 78">
              <a:extLst>
                <a:ext uri="{FF2B5EF4-FFF2-40B4-BE49-F238E27FC236}">
                  <a16:creationId xmlns:a16="http://schemas.microsoft.com/office/drawing/2014/main" id="{8908FDC3-5723-D056-4A66-8DAC6D223B70}"/>
                </a:ext>
              </a:extLst>
            </p:cNvPr>
            <p:cNvSpPr txBox="1"/>
            <p:nvPr/>
          </p:nvSpPr>
          <p:spPr>
            <a:xfrm>
              <a:off x="3930115" y="1633920"/>
              <a:ext cx="365760" cy="246221"/>
            </a:xfrm>
            <a:prstGeom prst="rect">
              <a:avLst/>
            </a:prstGeom>
            <a:noFill/>
          </p:spPr>
          <p:txBody>
            <a:bodyPr wrap="square" lIns="0" rIns="0" rtlCol="0">
              <a:spAutoFit/>
            </a:bodyPr>
            <a:lstStyle/>
            <a:p>
              <a:pPr algn="ctr"/>
              <a:r>
                <a:rPr lang="en-US" sz="1000" dirty="0"/>
                <a:t>2101</a:t>
              </a:r>
            </a:p>
          </p:txBody>
        </p:sp>
      </p:grpSp>
      <p:grpSp>
        <p:nvGrpSpPr>
          <p:cNvPr id="48" name="Group 112">
            <a:extLst>
              <a:ext uri="{FF2B5EF4-FFF2-40B4-BE49-F238E27FC236}">
                <a16:creationId xmlns:a16="http://schemas.microsoft.com/office/drawing/2014/main" id="{C022EDE9-AEB7-A3E0-9AA3-CBE3B5A1C449}"/>
              </a:ext>
            </a:extLst>
          </p:cNvPr>
          <p:cNvGrpSpPr/>
          <p:nvPr/>
        </p:nvGrpSpPr>
        <p:grpSpPr>
          <a:xfrm>
            <a:off x="4306744" y="1702476"/>
            <a:ext cx="2140712" cy="1508760"/>
            <a:chOff x="4306744" y="1702476"/>
            <a:chExt cx="2140712" cy="1508760"/>
          </a:xfrm>
        </p:grpSpPr>
        <p:pic>
          <p:nvPicPr>
            <p:cNvPr id="49" name="Picture 81">
              <a:extLst>
                <a:ext uri="{FF2B5EF4-FFF2-40B4-BE49-F238E27FC236}">
                  <a16:creationId xmlns:a16="http://schemas.microsoft.com/office/drawing/2014/main" id="{D9A3064F-36D7-02B5-F96F-D6E927ED8EC9}"/>
                </a:ext>
              </a:extLst>
            </p:cNvPr>
            <p:cNvPicPr>
              <a:picLocks noChangeAspect="1"/>
            </p:cNvPicPr>
            <p:nvPr/>
          </p:nvPicPr>
          <p:blipFill>
            <a:blip r:embed="rId12"/>
            <a:srcRect t="1" b="5081"/>
            <a:stretch/>
          </p:blipFill>
          <p:spPr>
            <a:xfrm>
              <a:off x="4306744" y="1702476"/>
              <a:ext cx="2140712" cy="1508760"/>
            </a:xfrm>
            <a:prstGeom prst="rect">
              <a:avLst/>
            </a:prstGeom>
          </p:spPr>
        </p:pic>
        <p:sp>
          <p:nvSpPr>
            <p:cNvPr id="50" name="TextBox 82">
              <a:extLst>
                <a:ext uri="{FF2B5EF4-FFF2-40B4-BE49-F238E27FC236}">
                  <a16:creationId xmlns:a16="http://schemas.microsoft.com/office/drawing/2014/main" id="{A3869E56-AEF2-9578-78AD-B9FC5B07D2DC}"/>
                </a:ext>
              </a:extLst>
            </p:cNvPr>
            <p:cNvSpPr txBox="1"/>
            <p:nvPr/>
          </p:nvSpPr>
          <p:spPr>
            <a:xfrm>
              <a:off x="4468471" y="1849666"/>
              <a:ext cx="365760" cy="246221"/>
            </a:xfrm>
            <a:prstGeom prst="rect">
              <a:avLst/>
            </a:prstGeom>
            <a:noFill/>
          </p:spPr>
          <p:txBody>
            <a:bodyPr wrap="square" lIns="0" rIns="0" rtlCol="0">
              <a:spAutoFit/>
            </a:bodyPr>
            <a:lstStyle/>
            <a:p>
              <a:pPr algn="ctr"/>
              <a:r>
                <a:rPr lang="en-US" sz="1000" dirty="0"/>
                <a:t>2401</a:t>
              </a:r>
            </a:p>
          </p:txBody>
        </p:sp>
      </p:grpSp>
      <p:grpSp>
        <p:nvGrpSpPr>
          <p:cNvPr id="51" name="Group 113">
            <a:extLst>
              <a:ext uri="{FF2B5EF4-FFF2-40B4-BE49-F238E27FC236}">
                <a16:creationId xmlns:a16="http://schemas.microsoft.com/office/drawing/2014/main" id="{0916376F-ECB8-DEC0-AB00-73A8C0F99F4B}"/>
              </a:ext>
            </a:extLst>
          </p:cNvPr>
          <p:cNvGrpSpPr/>
          <p:nvPr/>
        </p:nvGrpSpPr>
        <p:grpSpPr>
          <a:xfrm>
            <a:off x="4845087" y="1905189"/>
            <a:ext cx="2140712" cy="1508760"/>
            <a:chOff x="4845087" y="1905189"/>
            <a:chExt cx="2140712" cy="1508760"/>
          </a:xfrm>
        </p:grpSpPr>
        <p:pic>
          <p:nvPicPr>
            <p:cNvPr id="52" name="Picture 86">
              <a:extLst>
                <a:ext uri="{FF2B5EF4-FFF2-40B4-BE49-F238E27FC236}">
                  <a16:creationId xmlns:a16="http://schemas.microsoft.com/office/drawing/2014/main" id="{4985D286-B48F-32A5-F119-3E5848AC35E0}"/>
                </a:ext>
              </a:extLst>
            </p:cNvPr>
            <p:cNvPicPr>
              <a:picLocks noChangeAspect="1"/>
            </p:cNvPicPr>
            <p:nvPr/>
          </p:nvPicPr>
          <p:blipFill>
            <a:blip r:embed="rId13"/>
            <a:srcRect t="1" b="5081"/>
            <a:stretch/>
          </p:blipFill>
          <p:spPr>
            <a:xfrm>
              <a:off x="4845087" y="1905189"/>
              <a:ext cx="2140712" cy="1508760"/>
            </a:xfrm>
            <a:prstGeom prst="rect">
              <a:avLst/>
            </a:prstGeom>
          </p:spPr>
        </p:pic>
        <p:sp>
          <p:nvSpPr>
            <p:cNvPr id="53" name="TextBox 87">
              <a:extLst>
                <a:ext uri="{FF2B5EF4-FFF2-40B4-BE49-F238E27FC236}">
                  <a16:creationId xmlns:a16="http://schemas.microsoft.com/office/drawing/2014/main" id="{D9E3E5AB-6008-26BC-19F7-D91D693D8FBF}"/>
                </a:ext>
              </a:extLst>
            </p:cNvPr>
            <p:cNvSpPr txBox="1"/>
            <p:nvPr/>
          </p:nvSpPr>
          <p:spPr>
            <a:xfrm>
              <a:off x="5006827" y="2065412"/>
              <a:ext cx="365760" cy="246221"/>
            </a:xfrm>
            <a:prstGeom prst="rect">
              <a:avLst/>
            </a:prstGeom>
            <a:noFill/>
          </p:spPr>
          <p:txBody>
            <a:bodyPr wrap="square" lIns="0" rIns="0" rtlCol="0">
              <a:spAutoFit/>
            </a:bodyPr>
            <a:lstStyle/>
            <a:p>
              <a:pPr algn="ctr"/>
              <a:r>
                <a:rPr lang="en-US" sz="1000" dirty="0"/>
                <a:t>2701</a:t>
              </a:r>
            </a:p>
          </p:txBody>
        </p:sp>
      </p:grpSp>
      <p:grpSp>
        <p:nvGrpSpPr>
          <p:cNvPr id="54" name="Group 118">
            <a:extLst>
              <a:ext uri="{FF2B5EF4-FFF2-40B4-BE49-F238E27FC236}">
                <a16:creationId xmlns:a16="http://schemas.microsoft.com/office/drawing/2014/main" id="{D8CAE3CE-A023-6B3B-FC52-C1BB926D1276}"/>
              </a:ext>
            </a:extLst>
          </p:cNvPr>
          <p:cNvGrpSpPr/>
          <p:nvPr/>
        </p:nvGrpSpPr>
        <p:grpSpPr>
          <a:xfrm>
            <a:off x="5383430" y="2107902"/>
            <a:ext cx="2140712" cy="1508760"/>
            <a:chOff x="5383430" y="2107902"/>
            <a:chExt cx="2140712" cy="1508760"/>
          </a:xfrm>
        </p:grpSpPr>
        <p:pic>
          <p:nvPicPr>
            <p:cNvPr id="55" name="Picture 90">
              <a:extLst>
                <a:ext uri="{FF2B5EF4-FFF2-40B4-BE49-F238E27FC236}">
                  <a16:creationId xmlns:a16="http://schemas.microsoft.com/office/drawing/2014/main" id="{270DA375-3253-9B32-78B4-B548485DB5C2}"/>
                </a:ext>
              </a:extLst>
            </p:cNvPr>
            <p:cNvPicPr>
              <a:picLocks noChangeAspect="1"/>
            </p:cNvPicPr>
            <p:nvPr/>
          </p:nvPicPr>
          <p:blipFill>
            <a:blip r:embed="rId14"/>
            <a:srcRect t="1" b="5081"/>
            <a:stretch/>
          </p:blipFill>
          <p:spPr>
            <a:xfrm>
              <a:off x="5383430" y="2107902"/>
              <a:ext cx="2140712" cy="1508760"/>
            </a:xfrm>
            <a:prstGeom prst="rect">
              <a:avLst/>
            </a:prstGeom>
          </p:spPr>
        </p:pic>
        <p:sp>
          <p:nvSpPr>
            <p:cNvPr id="56" name="TextBox 91">
              <a:extLst>
                <a:ext uri="{FF2B5EF4-FFF2-40B4-BE49-F238E27FC236}">
                  <a16:creationId xmlns:a16="http://schemas.microsoft.com/office/drawing/2014/main" id="{2E4E39B6-8235-4A5A-CB0A-647979F69C8F}"/>
                </a:ext>
              </a:extLst>
            </p:cNvPr>
            <p:cNvSpPr txBox="1"/>
            <p:nvPr/>
          </p:nvSpPr>
          <p:spPr>
            <a:xfrm>
              <a:off x="5545183" y="2281158"/>
              <a:ext cx="365760" cy="246221"/>
            </a:xfrm>
            <a:prstGeom prst="rect">
              <a:avLst/>
            </a:prstGeom>
            <a:noFill/>
          </p:spPr>
          <p:txBody>
            <a:bodyPr wrap="square" lIns="0" rIns="0" rtlCol="0">
              <a:spAutoFit/>
            </a:bodyPr>
            <a:lstStyle/>
            <a:p>
              <a:pPr algn="ctr"/>
              <a:r>
                <a:rPr lang="en-US" sz="1000" dirty="0"/>
                <a:t>3001</a:t>
              </a:r>
            </a:p>
          </p:txBody>
        </p:sp>
      </p:grpSp>
      <p:grpSp>
        <p:nvGrpSpPr>
          <p:cNvPr id="57" name="Group 119">
            <a:extLst>
              <a:ext uri="{FF2B5EF4-FFF2-40B4-BE49-F238E27FC236}">
                <a16:creationId xmlns:a16="http://schemas.microsoft.com/office/drawing/2014/main" id="{ECA1A235-56E0-3D3F-2422-64708E43ADF2}"/>
              </a:ext>
            </a:extLst>
          </p:cNvPr>
          <p:cNvGrpSpPr/>
          <p:nvPr/>
        </p:nvGrpSpPr>
        <p:grpSpPr>
          <a:xfrm>
            <a:off x="5921773" y="2310615"/>
            <a:ext cx="2140712" cy="1589532"/>
            <a:chOff x="5921773" y="2310615"/>
            <a:chExt cx="2140712" cy="1589532"/>
          </a:xfrm>
        </p:grpSpPr>
        <p:pic>
          <p:nvPicPr>
            <p:cNvPr id="58" name="Picture 94">
              <a:extLst>
                <a:ext uri="{FF2B5EF4-FFF2-40B4-BE49-F238E27FC236}">
                  <a16:creationId xmlns:a16="http://schemas.microsoft.com/office/drawing/2014/main" id="{E384CDE4-D04D-F490-AD10-A0F5DCE7E69E}"/>
                </a:ext>
              </a:extLst>
            </p:cNvPr>
            <p:cNvPicPr>
              <a:picLocks noChangeAspect="1"/>
            </p:cNvPicPr>
            <p:nvPr/>
          </p:nvPicPr>
          <p:blipFill>
            <a:blip r:embed="rId15"/>
            <a:stretch>
              <a:fillRect/>
            </a:stretch>
          </p:blipFill>
          <p:spPr>
            <a:xfrm>
              <a:off x="5921773" y="2310615"/>
              <a:ext cx="2140712" cy="1589532"/>
            </a:xfrm>
            <a:prstGeom prst="rect">
              <a:avLst/>
            </a:prstGeom>
          </p:spPr>
        </p:pic>
        <p:sp>
          <p:nvSpPr>
            <p:cNvPr id="59" name="TextBox 95">
              <a:extLst>
                <a:ext uri="{FF2B5EF4-FFF2-40B4-BE49-F238E27FC236}">
                  <a16:creationId xmlns:a16="http://schemas.microsoft.com/office/drawing/2014/main" id="{99106CFB-F024-B95D-1E15-90967B733F07}"/>
                </a:ext>
              </a:extLst>
            </p:cNvPr>
            <p:cNvSpPr txBox="1"/>
            <p:nvPr/>
          </p:nvSpPr>
          <p:spPr>
            <a:xfrm>
              <a:off x="6083539" y="2496904"/>
              <a:ext cx="365760" cy="246221"/>
            </a:xfrm>
            <a:prstGeom prst="rect">
              <a:avLst/>
            </a:prstGeom>
            <a:noFill/>
          </p:spPr>
          <p:txBody>
            <a:bodyPr wrap="square" lIns="0" rIns="0" rtlCol="0">
              <a:spAutoFit/>
            </a:bodyPr>
            <a:lstStyle/>
            <a:p>
              <a:pPr algn="ctr"/>
              <a:r>
                <a:rPr lang="en-US" sz="1000" dirty="0"/>
                <a:t>3301</a:t>
              </a:r>
            </a:p>
          </p:txBody>
        </p:sp>
      </p:grpSp>
      <p:grpSp>
        <p:nvGrpSpPr>
          <p:cNvPr id="60" name="Group 124">
            <a:extLst>
              <a:ext uri="{FF2B5EF4-FFF2-40B4-BE49-F238E27FC236}">
                <a16:creationId xmlns:a16="http://schemas.microsoft.com/office/drawing/2014/main" id="{6D24B3F5-C552-0236-7E77-72B53F40E228}"/>
              </a:ext>
            </a:extLst>
          </p:cNvPr>
          <p:cNvGrpSpPr/>
          <p:nvPr/>
        </p:nvGrpSpPr>
        <p:grpSpPr>
          <a:xfrm>
            <a:off x="6460116" y="2594100"/>
            <a:ext cx="2140712" cy="1508760"/>
            <a:chOff x="6460116" y="2594100"/>
            <a:chExt cx="2140712" cy="1508760"/>
          </a:xfrm>
        </p:grpSpPr>
        <p:pic>
          <p:nvPicPr>
            <p:cNvPr id="61" name="Picture 98">
              <a:extLst>
                <a:ext uri="{FF2B5EF4-FFF2-40B4-BE49-F238E27FC236}">
                  <a16:creationId xmlns:a16="http://schemas.microsoft.com/office/drawing/2014/main" id="{7F390345-A937-CD32-5C60-999EABE13DF8}"/>
                </a:ext>
              </a:extLst>
            </p:cNvPr>
            <p:cNvPicPr>
              <a:picLocks noChangeAspect="1"/>
            </p:cNvPicPr>
            <p:nvPr/>
          </p:nvPicPr>
          <p:blipFill>
            <a:blip r:embed="rId16"/>
            <a:srcRect t="1" b="5081"/>
            <a:stretch/>
          </p:blipFill>
          <p:spPr>
            <a:xfrm>
              <a:off x="6460116" y="2594100"/>
              <a:ext cx="2140712" cy="1508760"/>
            </a:xfrm>
            <a:prstGeom prst="rect">
              <a:avLst/>
            </a:prstGeom>
          </p:spPr>
        </p:pic>
        <p:sp>
          <p:nvSpPr>
            <p:cNvPr id="62" name="TextBox 99">
              <a:extLst>
                <a:ext uri="{FF2B5EF4-FFF2-40B4-BE49-F238E27FC236}">
                  <a16:creationId xmlns:a16="http://schemas.microsoft.com/office/drawing/2014/main" id="{F13053AB-20BC-0785-CA5D-EA39FA600894}"/>
                </a:ext>
              </a:extLst>
            </p:cNvPr>
            <p:cNvSpPr txBox="1"/>
            <p:nvPr/>
          </p:nvSpPr>
          <p:spPr>
            <a:xfrm>
              <a:off x="6621895" y="2712650"/>
              <a:ext cx="365760" cy="246221"/>
            </a:xfrm>
            <a:prstGeom prst="rect">
              <a:avLst/>
            </a:prstGeom>
            <a:noFill/>
          </p:spPr>
          <p:txBody>
            <a:bodyPr wrap="square" lIns="0" rIns="0" rtlCol="0">
              <a:spAutoFit/>
            </a:bodyPr>
            <a:lstStyle/>
            <a:p>
              <a:pPr algn="ctr"/>
              <a:r>
                <a:rPr lang="en-US" sz="1000" dirty="0"/>
                <a:t>3601</a:t>
              </a:r>
            </a:p>
          </p:txBody>
        </p:sp>
      </p:grpSp>
      <p:grpSp>
        <p:nvGrpSpPr>
          <p:cNvPr id="63" name="Group 125">
            <a:extLst>
              <a:ext uri="{FF2B5EF4-FFF2-40B4-BE49-F238E27FC236}">
                <a16:creationId xmlns:a16="http://schemas.microsoft.com/office/drawing/2014/main" id="{97DBBF34-FD31-CFE4-1C27-EB627DBCDDDA}"/>
              </a:ext>
            </a:extLst>
          </p:cNvPr>
          <p:cNvGrpSpPr/>
          <p:nvPr/>
        </p:nvGrpSpPr>
        <p:grpSpPr>
          <a:xfrm>
            <a:off x="6998458" y="2796815"/>
            <a:ext cx="2140712" cy="1508760"/>
            <a:chOff x="6998458" y="2796815"/>
            <a:chExt cx="2140712" cy="1508760"/>
          </a:xfrm>
        </p:grpSpPr>
        <p:pic>
          <p:nvPicPr>
            <p:cNvPr id="64" name="Picture 102">
              <a:extLst>
                <a:ext uri="{FF2B5EF4-FFF2-40B4-BE49-F238E27FC236}">
                  <a16:creationId xmlns:a16="http://schemas.microsoft.com/office/drawing/2014/main" id="{1173925D-837F-BECF-7E89-94C0F25D4698}"/>
                </a:ext>
              </a:extLst>
            </p:cNvPr>
            <p:cNvPicPr>
              <a:picLocks noChangeAspect="1"/>
            </p:cNvPicPr>
            <p:nvPr/>
          </p:nvPicPr>
          <p:blipFill>
            <a:blip r:embed="rId17"/>
            <a:srcRect t="1" b="5081"/>
            <a:stretch/>
          </p:blipFill>
          <p:spPr>
            <a:xfrm>
              <a:off x="6998458" y="2796815"/>
              <a:ext cx="2140712" cy="1508760"/>
            </a:xfrm>
            <a:prstGeom prst="rect">
              <a:avLst/>
            </a:prstGeom>
          </p:spPr>
        </p:pic>
        <p:sp>
          <p:nvSpPr>
            <p:cNvPr id="65" name="TextBox 52">
              <a:extLst>
                <a:ext uri="{FF2B5EF4-FFF2-40B4-BE49-F238E27FC236}">
                  <a16:creationId xmlns:a16="http://schemas.microsoft.com/office/drawing/2014/main" id="{95A2E098-363F-54F5-DEE9-FF5C7BFFD5FD}"/>
                </a:ext>
              </a:extLst>
            </p:cNvPr>
            <p:cNvSpPr txBox="1"/>
            <p:nvPr/>
          </p:nvSpPr>
          <p:spPr>
            <a:xfrm>
              <a:off x="7160250" y="2928392"/>
              <a:ext cx="365760" cy="246221"/>
            </a:xfrm>
            <a:prstGeom prst="rect">
              <a:avLst/>
            </a:prstGeom>
            <a:noFill/>
          </p:spPr>
          <p:txBody>
            <a:bodyPr wrap="square" lIns="0" rIns="0" rtlCol="0">
              <a:spAutoFit/>
            </a:bodyPr>
            <a:lstStyle/>
            <a:p>
              <a:pPr algn="ctr"/>
              <a:r>
                <a:rPr lang="en-US" sz="1000" dirty="0"/>
                <a:t>3901</a:t>
              </a:r>
            </a:p>
          </p:txBody>
        </p:sp>
      </p:grpSp>
      <p:pic>
        <p:nvPicPr>
          <p:cNvPr id="66" name="Picture 10">
            <a:extLst>
              <a:ext uri="{FF2B5EF4-FFF2-40B4-BE49-F238E27FC236}">
                <a16:creationId xmlns:a16="http://schemas.microsoft.com/office/drawing/2014/main" id="{F7649538-65CB-0F0A-2337-DF2C906073EC}"/>
              </a:ext>
            </a:extLst>
          </p:cNvPr>
          <p:cNvPicPr>
            <a:picLocks noChangeAspect="1"/>
          </p:cNvPicPr>
          <p:nvPr/>
        </p:nvPicPr>
        <p:blipFill>
          <a:blip r:embed="rId18"/>
          <a:srcRect t="17032" b="190"/>
          <a:stretch>
            <a:fillRect/>
          </a:stretch>
        </p:blipFill>
        <p:spPr>
          <a:xfrm>
            <a:off x="68738" y="2426496"/>
            <a:ext cx="2697480" cy="1572716"/>
          </a:xfrm>
          <a:prstGeom prst="rect">
            <a:avLst/>
          </a:prstGeom>
        </p:spPr>
      </p:pic>
      <p:pic>
        <p:nvPicPr>
          <p:cNvPr id="67" name="Picture 18">
            <a:extLst>
              <a:ext uri="{FF2B5EF4-FFF2-40B4-BE49-F238E27FC236}">
                <a16:creationId xmlns:a16="http://schemas.microsoft.com/office/drawing/2014/main" id="{8144157B-0D44-8802-3E4D-1D768F774337}"/>
              </a:ext>
            </a:extLst>
          </p:cNvPr>
          <p:cNvPicPr>
            <a:picLocks noChangeAspect="1"/>
          </p:cNvPicPr>
          <p:nvPr/>
        </p:nvPicPr>
        <p:blipFill>
          <a:blip r:embed="rId19"/>
          <a:srcRect t="17032" b="190"/>
          <a:stretch>
            <a:fillRect/>
          </a:stretch>
        </p:blipFill>
        <p:spPr>
          <a:xfrm>
            <a:off x="68738" y="2426496"/>
            <a:ext cx="2697480" cy="1572716"/>
          </a:xfrm>
          <a:prstGeom prst="rect">
            <a:avLst/>
          </a:prstGeom>
        </p:spPr>
      </p:pic>
      <p:sp>
        <p:nvSpPr>
          <p:cNvPr id="68" name="Espace réservé du numéro de diapositive 3">
            <a:extLst>
              <a:ext uri="{FF2B5EF4-FFF2-40B4-BE49-F238E27FC236}">
                <a16:creationId xmlns:a16="http://schemas.microsoft.com/office/drawing/2014/main" id="{82F7BA1F-2A1C-17F7-47D8-B98A5CA50362}"/>
              </a:ext>
            </a:extLst>
          </p:cNvPr>
          <p:cNvSpPr txBox="1">
            <a:spLocks/>
          </p:cNvSpPr>
          <p:nvPr/>
        </p:nvSpPr>
        <p:spPr>
          <a:xfrm>
            <a:off x="8640347" y="4860265"/>
            <a:ext cx="405864" cy="278721"/>
          </a:xfrm>
          <a:prstGeom prst="rect">
            <a:avLst/>
          </a:prstGeom>
        </p:spPr>
        <p:txBody>
          <a:bodyPr vert="horz" wrap="square" tIns="91440" bIns="91440" rtlCol="0" anchor="ctr" anchorCtr="0">
            <a:noAutofit/>
          </a:bodyPr>
          <a:lstStyle>
            <a:defPPr>
              <a:defRPr lang="en-US"/>
            </a:defPPr>
            <a:lvl1pPr marL="0" algn="l" defTabSz="457200" rtl="0" eaLnBrk="1" latinLnBrk="0" hangingPunct="1">
              <a:defRPr kumimoji="0" sz="900" b="0" i="0" kern="1200">
                <a:solidFill>
                  <a:schemeClr val="bg1">
                    <a:lumMod val="50000"/>
                  </a:schemeClr>
                </a:solidFill>
                <a:latin typeface="Calibri Light" panose="020F0302020204030204" pitchFamily="34" charset="0"/>
                <a:ea typeface="+mn-ea"/>
                <a:cs typeface="Calibri Light" panose="020F03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621BA9E-024D-DE4D-A8C8-2AC39C7987FF}" type="slidenum">
              <a:rPr lang="en-US" smtClean="0"/>
              <a:pPr/>
              <a:t>11</a:t>
            </a:fld>
            <a:endParaRPr lang="en-US" dirty="0"/>
          </a:p>
        </p:txBody>
      </p:sp>
      <mc:AlternateContent xmlns:mc="http://schemas.openxmlformats.org/markup-compatibility/2006" xmlns:a14="http://schemas.microsoft.com/office/drawing/2010/main">
        <mc:Choice Requires="a14">
          <p:sp>
            <p:nvSpPr>
              <p:cNvPr id="69" name="ZoneTexte 68">
                <a:extLst>
                  <a:ext uri="{FF2B5EF4-FFF2-40B4-BE49-F238E27FC236}">
                    <a16:creationId xmlns:a16="http://schemas.microsoft.com/office/drawing/2014/main" id="{6A41C8EB-B62C-AE54-8832-2F2448258D14}"/>
                  </a:ext>
                </a:extLst>
              </p:cNvPr>
              <p:cNvSpPr txBox="1"/>
              <p:nvPr/>
            </p:nvSpPr>
            <p:spPr>
              <a:xfrm>
                <a:off x="372523" y="2556928"/>
                <a:ext cx="1245597" cy="388696"/>
              </a:xfrm>
              <a:prstGeom prst="rect">
                <a:avLst/>
              </a:prstGeom>
              <a:noFill/>
            </p:spPr>
            <p:txBody>
              <a:bodyPr wrap="none" rtlCol="0">
                <a:spAutoFit/>
              </a:bodyPr>
              <a:lstStyle/>
              <a:p>
                <a:r>
                  <a:rPr lang="fr-FR" i="1" dirty="0">
                    <a:ea typeface="Cambria Math" panose="02040503050406030204" pitchFamily="18" charset="0"/>
                  </a:rPr>
                  <a:t>PDF</a:t>
                </a:r>
                <a:r>
                  <a:rPr lang="fr-FR" i="1" dirty="0">
                    <a:solidFill>
                      <a:schemeClr val="tx1"/>
                    </a:solidFill>
                    <a:ea typeface="Cambria Math" panose="02040503050406030204" pitchFamily="18" charset="0"/>
                  </a:rPr>
                  <a:t> </a:t>
                </a:r>
                <a14:m>
                  <m:oMath xmlns:m="http://schemas.openxmlformats.org/officeDocument/2006/math">
                    <m:sSubSup>
                      <m:sSubSupPr>
                        <m:ctrlPr>
                          <a:rPr lang="fr-FR" i="1">
                            <a:solidFill>
                              <a:schemeClr val="tx1"/>
                            </a:solidFill>
                            <a:latin typeface="Cambria Math" panose="02040503050406030204" pitchFamily="18" charset="0"/>
                            <a:ea typeface="Cambria Math" panose="02040503050406030204" pitchFamily="18" charset="0"/>
                          </a:rPr>
                        </m:ctrlPr>
                      </m:sSubSupPr>
                      <m:e>
                        <m:r>
                          <a:rPr lang="fr-FR" b="0" i="1" smtClean="0">
                            <a:solidFill>
                              <a:schemeClr val="tx1"/>
                            </a:solidFill>
                            <a:latin typeface="Cambria Math" panose="02040503050406030204" pitchFamily="18" charset="0"/>
                            <a:ea typeface="Cambria Math" panose="02040503050406030204" pitchFamily="18" charset="0"/>
                          </a:rPr>
                          <m:t> </m:t>
                        </m:r>
                        <m:r>
                          <a:rPr lang="fr-FR" i="1">
                            <a:solidFill>
                              <a:schemeClr val="tx1"/>
                            </a:solidFill>
                            <a:latin typeface="Cambria Math" panose="02040503050406030204" pitchFamily="18" charset="0"/>
                            <a:ea typeface="Cambria Math" panose="02040503050406030204" pitchFamily="18" charset="0"/>
                          </a:rPr>
                          <m:t>𝐼</m:t>
                        </m:r>
                      </m:e>
                      <m:sub>
                        <m:r>
                          <a:rPr lang="fr-FR" i="1">
                            <a:solidFill>
                              <a:schemeClr val="tx1"/>
                            </a:solidFill>
                            <a:latin typeface="Cambria Math" panose="02040503050406030204" pitchFamily="18" charset="0"/>
                            <a:ea typeface="Cambria Math" panose="02040503050406030204" pitchFamily="18" charset="0"/>
                          </a:rPr>
                          <m:t>𝑆</m:t>
                        </m:r>
                      </m:sub>
                      <m:sup>
                        <m:r>
                          <a:rPr lang="fr-FR" b="0" i="1" smtClean="0">
                            <a:solidFill>
                              <a:schemeClr val="tx1"/>
                            </a:solidFill>
                            <a:latin typeface="Cambria Math" panose="02040503050406030204" pitchFamily="18" charset="0"/>
                            <a:ea typeface="Cambria Math" panose="02040503050406030204" pitchFamily="18" charset="0"/>
                          </a:rPr>
                          <m:t>𝑁𝑜𝑖𝑠𝑒</m:t>
                        </m:r>
                      </m:sup>
                    </m:sSubSup>
                  </m:oMath>
                </a14:m>
                <a:r>
                  <a:rPr lang="fr-FR" i="1" dirty="0">
                    <a:solidFill>
                      <a:srgbClr val="FF0000"/>
                    </a:solidFill>
                    <a:ea typeface="Cambria Math" panose="02040503050406030204" pitchFamily="18" charset="0"/>
                  </a:rPr>
                  <a:t> </a:t>
                </a:r>
              </a:p>
            </p:txBody>
          </p:sp>
        </mc:Choice>
        <mc:Fallback xmlns="">
          <p:sp>
            <p:nvSpPr>
              <p:cNvPr id="69" name="ZoneTexte 68">
                <a:extLst>
                  <a:ext uri="{FF2B5EF4-FFF2-40B4-BE49-F238E27FC236}">
                    <a16:creationId xmlns:a16="http://schemas.microsoft.com/office/drawing/2014/main" id="{6A41C8EB-B62C-AE54-8832-2F2448258D14}"/>
                  </a:ext>
                </a:extLst>
              </p:cNvPr>
              <p:cNvSpPr txBox="1">
                <a:spLocks noRot="1" noChangeAspect="1" noMove="1" noResize="1" noEditPoints="1" noAdjustHandles="1" noChangeArrowheads="1" noChangeShapeType="1" noTextEdit="1"/>
              </p:cNvSpPr>
              <p:nvPr/>
            </p:nvSpPr>
            <p:spPr>
              <a:xfrm>
                <a:off x="372523" y="2556928"/>
                <a:ext cx="1245597" cy="388696"/>
              </a:xfrm>
              <a:prstGeom prst="rect">
                <a:avLst/>
              </a:prstGeom>
              <a:blipFill>
                <a:blip r:embed="rId20"/>
                <a:stretch>
                  <a:fillRect l="-4040" t="-3226" b="-25806"/>
                </a:stretch>
              </a:blipFill>
            </p:spPr>
            <p:txBody>
              <a:bodyPr/>
              <a:lstStyle/>
              <a:p>
                <a:r>
                  <a:rPr lang="fr-FR">
                    <a:noFill/>
                  </a:rPr>
                  <a:t> </a:t>
                </a:r>
              </a:p>
            </p:txBody>
          </p:sp>
        </mc:Fallback>
      </mc:AlternateContent>
    </p:spTree>
    <p:extLst>
      <p:ext uri="{BB962C8B-B14F-4D97-AF65-F5344CB8AC3E}">
        <p14:creationId xmlns:p14="http://schemas.microsoft.com/office/powerpoint/2010/main" val="229434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10"/>
                                        <p:tgtEl>
                                          <p:spTgt spid="24"/>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500"/>
                                        <p:tgtEl>
                                          <p:spTgt spid="30"/>
                                        </p:tgtEl>
                                      </p:cBhvr>
                                    </p:animEffect>
                                  </p:childTnLst>
                                </p:cTn>
                              </p:par>
                              <p:par>
                                <p:cTn id="14" presetID="9"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dissolve">
                                      <p:cBhvr>
                                        <p:cTn id="16" dur="500"/>
                                        <p:tgtEl>
                                          <p:spTgt spid="33"/>
                                        </p:tgtEl>
                                      </p:cBhvr>
                                    </p:animEffect>
                                  </p:childTnLst>
                                </p:cTn>
                              </p:par>
                              <p:par>
                                <p:cTn id="17" presetID="9"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dissolve">
                                      <p:cBhvr>
                                        <p:cTn id="19" dur="500"/>
                                        <p:tgtEl>
                                          <p:spTgt spid="36"/>
                                        </p:tgtEl>
                                      </p:cBhvr>
                                    </p:animEffect>
                                  </p:childTnLst>
                                </p:cTn>
                              </p:par>
                              <p:par>
                                <p:cTn id="20" presetID="9"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500"/>
                                        <p:tgtEl>
                                          <p:spTgt spid="39"/>
                                        </p:tgtEl>
                                      </p:cBhvr>
                                    </p:animEffect>
                                  </p:childTnLst>
                                </p:cTn>
                              </p:par>
                              <p:par>
                                <p:cTn id="23" presetID="9"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dissolve">
                                      <p:cBhvr>
                                        <p:cTn id="25" dur="500"/>
                                        <p:tgtEl>
                                          <p:spTgt spid="42"/>
                                        </p:tgtEl>
                                      </p:cBhvr>
                                    </p:animEffect>
                                  </p:childTnLst>
                                </p:cTn>
                              </p:par>
                              <p:par>
                                <p:cTn id="26" presetID="9" presetClass="entr" presetSubtype="0"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dissolve">
                                      <p:cBhvr>
                                        <p:cTn id="28" dur="500"/>
                                        <p:tgtEl>
                                          <p:spTgt spid="45"/>
                                        </p:tgtEl>
                                      </p:cBhvr>
                                    </p:animEffect>
                                  </p:childTnLst>
                                </p:cTn>
                              </p:par>
                              <p:par>
                                <p:cTn id="29" presetID="9"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dissolve">
                                      <p:cBhvr>
                                        <p:cTn id="31" dur="500"/>
                                        <p:tgtEl>
                                          <p:spTgt spid="48"/>
                                        </p:tgtEl>
                                      </p:cBhvr>
                                    </p:animEffect>
                                  </p:childTnLst>
                                </p:cTn>
                              </p:par>
                              <p:par>
                                <p:cTn id="32" presetID="9" presetClass="entr" presetSubtype="0"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dissolve">
                                      <p:cBhvr>
                                        <p:cTn id="34" dur="500"/>
                                        <p:tgtEl>
                                          <p:spTgt spid="51"/>
                                        </p:tgtEl>
                                      </p:cBhvr>
                                    </p:animEffect>
                                  </p:childTnLst>
                                </p:cTn>
                              </p:par>
                              <p:par>
                                <p:cTn id="35" presetID="9"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dissolve">
                                      <p:cBhvr>
                                        <p:cTn id="37" dur="500"/>
                                        <p:tgtEl>
                                          <p:spTgt spid="54"/>
                                        </p:tgtEl>
                                      </p:cBhvr>
                                    </p:animEffect>
                                  </p:childTnLst>
                                </p:cTn>
                              </p:par>
                              <p:par>
                                <p:cTn id="38" presetID="9" presetClass="entr" presetSubtype="0" fill="hold"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dissolve">
                                      <p:cBhvr>
                                        <p:cTn id="40" dur="500"/>
                                        <p:tgtEl>
                                          <p:spTgt spid="57"/>
                                        </p:tgtEl>
                                      </p:cBhvr>
                                    </p:animEffect>
                                  </p:childTnLst>
                                </p:cTn>
                              </p:par>
                              <p:par>
                                <p:cTn id="41" presetID="9"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dissolve">
                                      <p:cBhvr>
                                        <p:cTn id="43" dur="500"/>
                                        <p:tgtEl>
                                          <p:spTgt spid="60"/>
                                        </p:tgtEl>
                                      </p:cBhvr>
                                    </p:animEffect>
                                  </p:childTnLst>
                                </p:cTn>
                              </p:par>
                              <p:par>
                                <p:cTn id="44" presetID="9" presetClass="entr" presetSubtype="0" fill="hold"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dissolve">
                                      <p:cBhvr>
                                        <p:cTn id="46" dur="500"/>
                                        <p:tgtEl>
                                          <p:spTgt spid="6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dissolve">
                                      <p:cBhvr>
                                        <p:cTn id="51" dur="500"/>
                                        <p:tgtEl>
                                          <p:spTgt spid="17"/>
                                        </p:tgtEl>
                                      </p:cBhvr>
                                    </p:animEffect>
                                  </p:childTnLst>
                                </p:cTn>
                              </p:par>
                              <p:par>
                                <p:cTn id="52" presetID="9"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dissolv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dissolve">
                                      <p:cBhvr>
                                        <p:cTn id="59" dur="500"/>
                                        <p:tgtEl>
                                          <p:spTgt spid="21"/>
                                        </p:tgtEl>
                                      </p:cBhvr>
                                    </p:animEffect>
                                  </p:childTnLst>
                                </p:cTn>
                              </p:par>
                              <p:par>
                                <p:cTn id="60" presetID="9" presetClass="entr" presetSubtype="0"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dissolve">
                                      <p:cBhvr>
                                        <p:cTn id="62" dur="500"/>
                                        <p:tgtEl>
                                          <p:spTgt spid="66"/>
                                        </p:tgtEl>
                                      </p:cBhvr>
                                    </p:animEffect>
                                  </p:childTnLst>
                                </p:cTn>
                              </p:par>
                              <p:par>
                                <p:cTn id="63" presetID="9" presetClass="entr" presetSubtype="0"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dissolve">
                                      <p:cBhvr>
                                        <p:cTn id="65" dur="500"/>
                                        <p:tgtEl>
                                          <p:spTgt spid="67"/>
                                        </p:tgtEl>
                                      </p:cBhvr>
                                    </p:animEffect>
                                  </p:childTnLst>
                                </p:cTn>
                              </p:par>
                              <p:par>
                                <p:cTn id="66" presetID="1" presetClass="entr" presetSubtype="0" fill="hold" grpId="0" nodeType="withEffect">
                                  <p:stCondLst>
                                    <p:cond delay="0"/>
                                  </p:stCondLst>
                                  <p:childTnLst>
                                    <p:set>
                                      <p:cBhvr>
                                        <p:cTn id="67"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6FC4D-F15C-E838-9ECF-069D3821932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6321262-7D1C-6EB3-4B29-06A6A199526C}"/>
              </a:ext>
            </a:extLst>
          </p:cNvPr>
          <p:cNvPicPr>
            <a:picLocks noChangeAspect="1"/>
          </p:cNvPicPr>
          <p:nvPr/>
        </p:nvPicPr>
        <p:blipFill>
          <a:blip r:embed="rId3"/>
          <a:srcRect b="14682"/>
          <a:stretch>
            <a:fillRect/>
          </a:stretch>
        </p:blipFill>
        <p:spPr>
          <a:xfrm>
            <a:off x="1097280" y="1014307"/>
            <a:ext cx="6803136" cy="4048968"/>
          </a:xfrm>
          <a:prstGeom prst="rect">
            <a:avLst/>
          </a:prstGeom>
        </p:spPr>
      </p:pic>
      <p:sp>
        <p:nvSpPr>
          <p:cNvPr id="10" name="Title 1">
            <a:extLst>
              <a:ext uri="{FF2B5EF4-FFF2-40B4-BE49-F238E27FC236}">
                <a16:creationId xmlns:a16="http://schemas.microsoft.com/office/drawing/2014/main" id="{31CA6FA0-9B50-9511-4BE6-99C638EFF6D8}"/>
              </a:ext>
            </a:extLst>
          </p:cNvPr>
          <p:cNvSpPr>
            <a:spLocks noGrp="1"/>
          </p:cNvSpPr>
          <p:nvPr>
            <p:ph type="title"/>
          </p:nvPr>
        </p:nvSpPr>
        <p:spPr>
          <a:xfrm>
            <a:off x="457200" y="95003"/>
            <a:ext cx="8229600" cy="819397"/>
          </a:xfrm>
        </p:spPr>
        <p:txBody>
          <a:bodyPr/>
          <a:lstStyle/>
          <a:p>
            <a:pPr>
              <a:lnSpc>
                <a:spcPts val="3000"/>
              </a:lnSpc>
            </a:pPr>
            <a:r>
              <a:rPr lang="en-US" sz="2800" b="1" dirty="0"/>
              <a:t>“Vertical fingerprint” results</a:t>
            </a:r>
          </a:p>
        </p:txBody>
      </p:sp>
      <p:sp>
        <p:nvSpPr>
          <p:cNvPr id="8" name="Rectangle 7">
            <a:extLst>
              <a:ext uri="{FF2B5EF4-FFF2-40B4-BE49-F238E27FC236}">
                <a16:creationId xmlns:a16="http://schemas.microsoft.com/office/drawing/2014/main" id="{380ABF4B-41E2-702B-EB60-5F86F5BCAEFA}"/>
              </a:ext>
            </a:extLst>
          </p:cNvPr>
          <p:cNvSpPr/>
          <p:nvPr/>
        </p:nvSpPr>
        <p:spPr bwMode="auto">
          <a:xfrm>
            <a:off x="1379" y="4769224"/>
            <a:ext cx="9144000" cy="369762"/>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2" name="TextBox 1">
            <a:extLst>
              <a:ext uri="{FF2B5EF4-FFF2-40B4-BE49-F238E27FC236}">
                <a16:creationId xmlns:a16="http://schemas.microsoft.com/office/drawing/2014/main" id="{A0D144DF-978A-3E5C-B912-B5E42BFDEAA2}"/>
              </a:ext>
            </a:extLst>
          </p:cNvPr>
          <p:cNvSpPr txBox="1"/>
          <p:nvPr/>
        </p:nvSpPr>
        <p:spPr>
          <a:xfrm>
            <a:off x="2256020" y="4789358"/>
            <a:ext cx="4961745" cy="338554"/>
          </a:xfrm>
          <a:prstGeom prst="rect">
            <a:avLst/>
          </a:prstGeom>
          <a:noFill/>
        </p:spPr>
        <p:txBody>
          <a:bodyPr wrap="square" rtlCol="0">
            <a:spAutoFit/>
          </a:bodyPr>
          <a:lstStyle/>
          <a:p>
            <a:pPr algn="ctr"/>
            <a:r>
              <a:rPr lang="en-US" sz="1600" dirty="0"/>
              <a:t>40-year trend in pattern similarity</a:t>
            </a:r>
          </a:p>
        </p:txBody>
      </p:sp>
      <p:sp>
        <p:nvSpPr>
          <p:cNvPr id="4" name="TextBox 3">
            <a:extLst>
              <a:ext uri="{FF2B5EF4-FFF2-40B4-BE49-F238E27FC236}">
                <a16:creationId xmlns:a16="http://schemas.microsoft.com/office/drawing/2014/main" id="{39233248-E72C-E79F-952C-607805C815CD}"/>
              </a:ext>
            </a:extLst>
          </p:cNvPr>
          <p:cNvSpPr txBox="1"/>
          <p:nvPr/>
        </p:nvSpPr>
        <p:spPr>
          <a:xfrm rot="16200000">
            <a:off x="-367935" y="2720951"/>
            <a:ext cx="3058669" cy="338554"/>
          </a:xfrm>
          <a:prstGeom prst="rect">
            <a:avLst/>
          </a:prstGeom>
          <a:solidFill>
            <a:schemeClr val="bg1"/>
          </a:solidFill>
        </p:spPr>
        <p:txBody>
          <a:bodyPr wrap="square" rtlCol="0">
            <a:spAutoFit/>
          </a:bodyPr>
          <a:lstStyle/>
          <a:p>
            <a:pPr algn="ctr"/>
            <a:r>
              <a:rPr lang="en-US" sz="1600" dirty="0"/>
              <a:t>Density</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2E76C2-82D4-AF54-1311-7A027E56ADD8}"/>
                  </a:ext>
                </a:extLst>
              </p:cNvPr>
              <p:cNvSpPr txBox="1"/>
              <p:nvPr/>
            </p:nvSpPr>
            <p:spPr>
              <a:xfrm>
                <a:off x="2706885" y="1843791"/>
                <a:ext cx="2356182" cy="387863"/>
              </a:xfrm>
              <a:prstGeom prst="rect">
                <a:avLst/>
              </a:prstGeom>
              <a:noFill/>
            </p:spPr>
            <p:txBody>
              <a:bodyPr wrap="square" rtlCol="0">
                <a:spAutoFit/>
              </a:bodyPr>
              <a:lstStyle/>
              <a:p>
                <a:r>
                  <a:rPr lang="en-US" dirty="0">
                    <a:solidFill>
                      <a:srgbClr val="00B0F0"/>
                    </a:solidFill>
                  </a:rPr>
                  <a:t>Noise trend PDF </a:t>
                </a:r>
                <a14:m>
                  <m:oMath xmlns:m="http://schemas.openxmlformats.org/officeDocument/2006/math">
                    <m:sSubSup>
                      <m:sSubSupPr>
                        <m:ctrlPr>
                          <a:rPr lang="fr-FR" i="1" smtClean="0">
                            <a:solidFill>
                              <a:srgbClr val="00B0F0"/>
                            </a:solidFill>
                            <a:latin typeface="Cambria Math" panose="02040503050406030204" pitchFamily="18" charset="0"/>
                            <a:ea typeface="Cambria Math" panose="02040503050406030204" pitchFamily="18" charset="0"/>
                          </a:rPr>
                        </m:ctrlPr>
                      </m:sSubSupPr>
                      <m:e>
                        <m:r>
                          <a:rPr lang="fr-FR" i="1">
                            <a:solidFill>
                              <a:srgbClr val="00B0F0"/>
                            </a:solidFill>
                            <a:latin typeface="Cambria Math" panose="02040503050406030204" pitchFamily="18" charset="0"/>
                            <a:ea typeface="Cambria Math" panose="02040503050406030204" pitchFamily="18" charset="0"/>
                          </a:rPr>
                          <m:t> </m:t>
                        </m:r>
                        <m:r>
                          <a:rPr lang="fr-FR" i="1">
                            <a:solidFill>
                              <a:srgbClr val="00B0F0"/>
                            </a:solidFill>
                            <a:latin typeface="Cambria Math" panose="02040503050406030204" pitchFamily="18" charset="0"/>
                            <a:ea typeface="Cambria Math" panose="02040503050406030204" pitchFamily="18" charset="0"/>
                          </a:rPr>
                          <m:t>𝐼</m:t>
                        </m:r>
                      </m:e>
                      <m:sub>
                        <m:r>
                          <a:rPr lang="fr-FR" i="1">
                            <a:solidFill>
                              <a:srgbClr val="00B0F0"/>
                            </a:solidFill>
                            <a:latin typeface="Cambria Math" panose="02040503050406030204" pitchFamily="18" charset="0"/>
                            <a:ea typeface="Cambria Math" panose="02040503050406030204" pitchFamily="18" charset="0"/>
                          </a:rPr>
                          <m:t>𝑆</m:t>
                        </m:r>
                      </m:sub>
                      <m:sup>
                        <m:r>
                          <a:rPr lang="fr-FR" i="1">
                            <a:solidFill>
                              <a:srgbClr val="00B0F0"/>
                            </a:solidFill>
                            <a:latin typeface="Cambria Math" panose="02040503050406030204" pitchFamily="18" charset="0"/>
                            <a:ea typeface="Cambria Math" panose="02040503050406030204" pitchFamily="18" charset="0"/>
                          </a:rPr>
                          <m:t>𝑁𝑜𝑖𝑠𝑒</m:t>
                        </m:r>
                      </m:sup>
                    </m:sSubSup>
                  </m:oMath>
                </a14:m>
                <a:r>
                  <a:rPr lang="en-US" dirty="0">
                    <a:solidFill>
                      <a:srgbClr val="00B0F0"/>
                    </a:solidFill>
                  </a:rPr>
                  <a:t> </a:t>
                </a:r>
              </a:p>
            </p:txBody>
          </p:sp>
        </mc:Choice>
        <mc:Fallback xmlns="">
          <p:sp>
            <p:nvSpPr>
              <p:cNvPr id="5" name="TextBox 4">
                <a:extLst>
                  <a:ext uri="{FF2B5EF4-FFF2-40B4-BE49-F238E27FC236}">
                    <a16:creationId xmlns:a16="http://schemas.microsoft.com/office/drawing/2014/main" id="{DF2E76C2-82D4-AF54-1311-7A027E56ADD8}"/>
                  </a:ext>
                </a:extLst>
              </p:cNvPr>
              <p:cNvSpPr txBox="1">
                <a:spLocks noRot="1" noChangeAspect="1" noMove="1" noResize="1" noEditPoints="1" noAdjustHandles="1" noChangeArrowheads="1" noChangeShapeType="1" noTextEdit="1"/>
              </p:cNvSpPr>
              <p:nvPr/>
            </p:nvSpPr>
            <p:spPr>
              <a:xfrm>
                <a:off x="2706885" y="1843791"/>
                <a:ext cx="2356182" cy="387863"/>
              </a:xfrm>
              <a:prstGeom prst="rect">
                <a:avLst/>
              </a:prstGeom>
              <a:blipFill>
                <a:blip r:embed="rId4"/>
                <a:stretch>
                  <a:fillRect l="-2151" b="-21875"/>
                </a:stretch>
              </a:blipFill>
            </p:spPr>
            <p:txBody>
              <a:bodyPr/>
              <a:lstStyle/>
              <a:p>
                <a:r>
                  <a:rPr lang="fr-FR">
                    <a:noFill/>
                  </a:rPr>
                  <a:t> </a:t>
                </a:r>
              </a:p>
            </p:txBody>
          </p:sp>
        </mc:Fallback>
      </mc:AlternateContent>
      <p:sp>
        <p:nvSpPr>
          <p:cNvPr id="3" name="Espace réservé du numéro de diapositive 2">
            <a:extLst>
              <a:ext uri="{FF2B5EF4-FFF2-40B4-BE49-F238E27FC236}">
                <a16:creationId xmlns:a16="http://schemas.microsoft.com/office/drawing/2014/main" id="{765A5E7D-B271-BEEF-D01C-51E2521A158D}"/>
              </a:ext>
            </a:extLst>
          </p:cNvPr>
          <p:cNvSpPr>
            <a:spLocks noGrp="1"/>
          </p:cNvSpPr>
          <p:nvPr>
            <p:ph type="sldNum" sz="quarter" idx="4"/>
          </p:nvPr>
        </p:nvSpPr>
        <p:spPr/>
        <p:txBody>
          <a:bodyPr/>
          <a:lstStyle/>
          <a:p>
            <a:fld id="{F621BA9E-024D-DE4D-A8C8-2AC39C7987FF}" type="slidenum">
              <a:rPr lang="en-US" smtClean="0"/>
              <a:pPr/>
              <a:t>12</a:t>
            </a:fld>
            <a:endParaRPr lang="en-US" dirty="0"/>
          </a:p>
        </p:txBody>
      </p:sp>
    </p:spTree>
    <p:extLst>
      <p:ext uri="{BB962C8B-B14F-4D97-AF65-F5344CB8AC3E}">
        <p14:creationId xmlns:p14="http://schemas.microsoft.com/office/powerpoint/2010/main" val="251744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72F07-067D-F581-9D32-410F93F460D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2C2BA9A-FB68-9014-0E41-F781BA7E9630}"/>
              </a:ext>
            </a:extLst>
          </p:cNvPr>
          <p:cNvPicPr>
            <a:picLocks noChangeAspect="1"/>
          </p:cNvPicPr>
          <p:nvPr/>
        </p:nvPicPr>
        <p:blipFill>
          <a:blip r:embed="rId3"/>
          <a:srcRect b="14682"/>
          <a:stretch>
            <a:fillRect/>
          </a:stretch>
        </p:blipFill>
        <p:spPr>
          <a:xfrm>
            <a:off x="1097280" y="1005840"/>
            <a:ext cx="6803136" cy="4048968"/>
          </a:xfrm>
          <a:prstGeom prst="rect">
            <a:avLst/>
          </a:prstGeom>
        </p:spPr>
      </p:pic>
      <p:sp>
        <p:nvSpPr>
          <p:cNvPr id="10" name="Title 1">
            <a:extLst>
              <a:ext uri="{FF2B5EF4-FFF2-40B4-BE49-F238E27FC236}">
                <a16:creationId xmlns:a16="http://schemas.microsoft.com/office/drawing/2014/main" id="{6DACD64A-3759-921B-25B2-3766B4B7658D}"/>
              </a:ext>
            </a:extLst>
          </p:cNvPr>
          <p:cNvSpPr>
            <a:spLocks noGrp="1"/>
          </p:cNvSpPr>
          <p:nvPr>
            <p:ph type="title"/>
          </p:nvPr>
        </p:nvSpPr>
        <p:spPr>
          <a:xfrm>
            <a:off x="457200" y="95003"/>
            <a:ext cx="8229600" cy="819397"/>
          </a:xfrm>
        </p:spPr>
        <p:txBody>
          <a:bodyPr/>
          <a:lstStyle/>
          <a:p>
            <a:pPr>
              <a:lnSpc>
                <a:spcPts val="3000"/>
              </a:lnSpc>
            </a:pPr>
            <a:r>
              <a:rPr lang="en-US" sz="2800" b="1" dirty="0"/>
              <a:t>“Vertical fingerprint” results</a:t>
            </a:r>
          </a:p>
        </p:txBody>
      </p:sp>
      <p:sp>
        <p:nvSpPr>
          <p:cNvPr id="8" name="Rectangle 7">
            <a:extLst>
              <a:ext uri="{FF2B5EF4-FFF2-40B4-BE49-F238E27FC236}">
                <a16:creationId xmlns:a16="http://schemas.microsoft.com/office/drawing/2014/main" id="{15A15E0D-9A2A-9D8C-2364-F6AE3017E205}"/>
              </a:ext>
            </a:extLst>
          </p:cNvPr>
          <p:cNvSpPr/>
          <p:nvPr/>
        </p:nvSpPr>
        <p:spPr bwMode="auto">
          <a:xfrm>
            <a:off x="1379" y="4769224"/>
            <a:ext cx="9144000" cy="369762"/>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grpSp>
        <p:nvGrpSpPr>
          <p:cNvPr id="2" name="Group 1">
            <a:extLst>
              <a:ext uri="{FF2B5EF4-FFF2-40B4-BE49-F238E27FC236}">
                <a16:creationId xmlns:a16="http://schemas.microsoft.com/office/drawing/2014/main" id="{E50E3CBD-B97C-C5CD-07B0-C20CA0AD7F32}"/>
              </a:ext>
            </a:extLst>
          </p:cNvPr>
          <p:cNvGrpSpPr/>
          <p:nvPr/>
        </p:nvGrpSpPr>
        <p:grpSpPr>
          <a:xfrm>
            <a:off x="3041152" y="3091807"/>
            <a:ext cx="3930592" cy="830997"/>
            <a:chOff x="2902596" y="3091807"/>
            <a:chExt cx="3930592" cy="830997"/>
          </a:xfrm>
        </p:grpSpPr>
        <p:sp>
          <p:nvSpPr>
            <p:cNvPr id="3" name="Down Arrow 2">
              <a:extLst>
                <a:ext uri="{FF2B5EF4-FFF2-40B4-BE49-F238E27FC236}">
                  <a16:creationId xmlns:a16="http://schemas.microsoft.com/office/drawing/2014/main" id="{47B79F6F-AB46-9BF7-6DED-CB149EF46A1A}"/>
                </a:ext>
              </a:extLst>
            </p:cNvPr>
            <p:cNvSpPr/>
            <p:nvPr/>
          </p:nvSpPr>
          <p:spPr bwMode="auto">
            <a:xfrm rot="16200000">
              <a:off x="6339412" y="3179795"/>
              <a:ext cx="347472" cy="640080"/>
            </a:xfrm>
            <a:prstGeom prst="downArrow">
              <a:avLst/>
            </a:prstGeom>
            <a:ln>
              <a:headEnd/>
              <a:tailEnd/>
            </a:ln>
          </p:spPr>
          <p:style>
            <a:lnRef idx="0">
              <a:schemeClr val="accent1"/>
            </a:lnRef>
            <a:fillRef idx="3">
              <a:schemeClr val="accent1"/>
            </a:fillRef>
            <a:effectRef idx="3">
              <a:schemeClr val="accent1"/>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4" name="Down Arrow 3">
              <a:extLst>
                <a:ext uri="{FF2B5EF4-FFF2-40B4-BE49-F238E27FC236}">
                  <a16:creationId xmlns:a16="http://schemas.microsoft.com/office/drawing/2014/main" id="{8977472B-027E-CBA0-6EDE-1C6AD65D9208}"/>
                </a:ext>
              </a:extLst>
            </p:cNvPr>
            <p:cNvSpPr/>
            <p:nvPr/>
          </p:nvSpPr>
          <p:spPr bwMode="auto">
            <a:xfrm rot="5400000">
              <a:off x="3048900" y="3179794"/>
              <a:ext cx="347472" cy="640080"/>
            </a:xfrm>
            <a:prstGeom prst="downArrow">
              <a:avLst/>
            </a:prstGeom>
            <a:ln>
              <a:headEnd/>
              <a:tailEnd/>
            </a:ln>
          </p:spPr>
          <p:style>
            <a:lnRef idx="0">
              <a:schemeClr val="accent1"/>
            </a:lnRef>
            <a:fillRef idx="3">
              <a:schemeClr val="accent1"/>
            </a:fillRef>
            <a:effectRef idx="3">
              <a:schemeClr val="accent1"/>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5" name="TextBox 4">
              <a:extLst>
                <a:ext uri="{FF2B5EF4-FFF2-40B4-BE49-F238E27FC236}">
                  <a16:creationId xmlns:a16="http://schemas.microsoft.com/office/drawing/2014/main" id="{F73402A5-1D78-D8DB-D200-5C5BCFFC503C}"/>
                </a:ext>
              </a:extLst>
            </p:cNvPr>
            <p:cNvSpPr txBox="1"/>
            <p:nvPr/>
          </p:nvSpPr>
          <p:spPr>
            <a:xfrm>
              <a:off x="3436786" y="3091807"/>
              <a:ext cx="2871025" cy="83099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600" dirty="0"/>
                <a:t>Virtually impossible to obtain fingerprint match with satellite data by internal variability</a:t>
              </a:r>
            </a:p>
          </p:txBody>
        </p:sp>
      </p:grpSp>
      <p:sp>
        <p:nvSpPr>
          <p:cNvPr id="6" name="TextBox 5">
            <a:extLst>
              <a:ext uri="{FF2B5EF4-FFF2-40B4-BE49-F238E27FC236}">
                <a16:creationId xmlns:a16="http://schemas.microsoft.com/office/drawing/2014/main" id="{93035812-5AEA-ACB1-8DC5-022E4B4C18DF}"/>
              </a:ext>
            </a:extLst>
          </p:cNvPr>
          <p:cNvSpPr txBox="1"/>
          <p:nvPr/>
        </p:nvSpPr>
        <p:spPr>
          <a:xfrm>
            <a:off x="2248525" y="4789358"/>
            <a:ext cx="4961745" cy="338554"/>
          </a:xfrm>
          <a:prstGeom prst="rect">
            <a:avLst/>
          </a:prstGeom>
          <a:noFill/>
        </p:spPr>
        <p:txBody>
          <a:bodyPr wrap="square" rtlCol="0">
            <a:spAutoFit/>
          </a:bodyPr>
          <a:lstStyle/>
          <a:p>
            <a:pPr algn="ctr"/>
            <a:r>
              <a:rPr lang="en-US" sz="1600" dirty="0"/>
              <a:t>40-year trend in pattern similarity</a:t>
            </a:r>
          </a:p>
        </p:txBody>
      </p:sp>
      <p:sp>
        <p:nvSpPr>
          <p:cNvPr id="9" name="TextBox 8">
            <a:extLst>
              <a:ext uri="{FF2B5EF4-FFF2-40B4-BE49-F238E27FC236}">
                <a16:creationId xmlns:a16="http://schemas.microsoft.com/office/drawing/2014/main" id="{7FDEA9C3-BF15-1105-63B1-08BBE52EE300}"/>
              </a:ext>
            </a:extLst>
          </p:cNvPr>
          <p:cNvSpPr txBox="1"/>
          <p:nvPr/>
        </p:nvSpPr>
        <p:spPr>
          <a:xfrm rot="16200000">
            <a:off x="-375430" y="2720951"/>
            <a:ext cx="3058669" cy="338554"/>
          </a:xfrm>
          <a:prstGeom prst="rect">
            <a:avLst/>
          </a:prstGeom>
          <a:solidFill>
            <a:schemeClr val="bg1"/>
          </a:solidFill>
        </p:spPr>
        <p:txBody>
          <a:bodyPr wrap="square" rtlCol="0">
            <a:spAutoFit/>
          </a:bodyPr>
          <a:lstStyle/>
          <a:p>
            <a:pPr algn="ctr"/>
            <a:r>
              <a:rPr lang="en-US" sz="1600" dirty="0"/>
              <a:t>Density</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8B3E759-BD27-623E-35FE-917D60ED6677}"/>
                  </a:ext>
                </a:extLst>
              </p:cNvPr>
              <p:cNvSpPr txBox="1"/>
              <p:nvPr/>
            </p:nvSpPr>
            <p:spPr>
              <a:xfrm>
                <a:off x="5426439" y="1693889"/>
                <a:ext cx="1798821" cy="384144"/>
              </a:xfrm>
              <a:prstGeom prst="rect">
                <a:avLst/>
              </a:prstGeom>
              <a:noFill/>
            </p:spPr>
            <p:txBody>
              <a:bodyPr wrap="square" rtlCol="0">
                <a:spAutoFit/>
              </a:bodyPr>
              <a:lstStyle/>
              <a:p>
                <a:r>
                  <a:rPr lang="en-US" dirty="0">
                    <a:solidFill>
                      <a:srgbClr val="FF0000"/>
                    </a:solidFill>
                  </a:rPr>
                  <a:t>Signal trend</a:t>
                </a:r>
                <a14:m>
                  <m:oMath xmlns:m="http://schemas.openxmlformats.org/officeDocument/2006/math">
                    <m:sSubSup>
                      <m:sSubSupPr>
                        <m:ctrlPr>
                          <a:rPr lang="fr-FR" i="1" smtClean="0">
                            <a:solidFill>
                              <a:srgbClr val="FF0000"/>
                            </a:solidFill>
                            <a:latin typeface="Cambria Math" panose="02040503050406030204" pitchFamily="18" charset="0"/>
                          </a:rPr>
                        </m:ctrlPr>
                      </m:sSubSupPr>
                      <m:e>
                        <m:r>
                          <a:rPr lang="fr-FR" b="0" i="1" smtClean="0">
                            <a:solidFill>
                              <a:srgbClr val="FF0000"/>
                            </a:solidFill>
                            <a:latin typeface="Cambria Math" panose="02040503050406030204" pitchFamily="18" charset="0"/>
                          </a:rPr>
                          <m:t> </m:t>
                        </m:r>
                        <m:r>
                          <a:rPr lang="fr-FR" i="1">
                            <a:solidFill>
                              <a:srgbClr val="FF0000"/>
                            </a:solidFill>
                            <a:latin typeface="Cambria Math" panose="02040503050406030204" pitchFamily="18" charset="0"/>
                          </a:rPr>
                          <m:t>𝐼</m:t>
                        </m:r>
                      </m:e>
                      <m:sub>
                        <m:r>
                          <a:rPr lang="fr-FR" i="1">
                            <a:solidFill>
                              <a:srgbClr val="FF0000"/>
                            </a:solidFill>
                            <a:latin typeface="Cambria Math" panose="02040503050406030204" pitchFamily="18" charset="0"/>
                          </a:rPr>
                          <m:t>𝑆</m:t>
                        </m:r>
                      </m:sub>
                      <m:sup>
                        <m:r>
                          <a:rPr lang="fr-FR" i="1">
                            <a:solidFill>
                              <a:srgbClr val="FF0000"/>
                            </a:solidFill>
                            <a:latin typeface="Cambria Math" panose="02040503050406030204" pitchFamily="18" charset="0"/>
                          </a:rPr>
                          <m:t>𝑂𝑏𝑠</m:t>
                        </m:r>
                      </m:sup>
                    </m:sSubSup>
                  </m:oMath>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98B3E759-BD27-623E-35FE-917D60ED6677}"/>
                  </a:ext>
                </a:extLst>
              </p:cNvPr>
              <p:cNvSpPr txBox="1">
                <a:spLocks noRot="1" noChangeAspect="1" noMove="1" noResize="1" noEditPoints="1" noAdjustHandles="1" noChangeArrowheads="1" noChangeShapeType="1" noTextEdit="1"/>
              </p:cNvSpPr>
              <p:nvPr/>
            </p:nvSpPr>
            <p:spPr>
              <a:xfrm>
                <a:off x="5426439" y="1693889"/>
                <a:ext cx="1798821" cy="384144"/>
              </a:xfrm>
              <a:prstGeom prst="rect">
                <a:avLst/>
              </a:prstGeom>
              <a:blipFill>
                <a:blip r:embed="rId4"/>
                <a:stretch>
                  <a:fillRect l="-2817" t="-3226" b="-2580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910E314-81EB-AFD3-6577-03D411A843DF}"/>
                  </a:ext>
                </a:extLst>
              </p:cNvPr>
              <p:cNvSpPr txBox="1"/>
              <p:nvPr/>
            </p:nvSpPr>
            <p:spPr>
              <a:xfrm>
                <a:off x="2706885" y="1843791"/>
                <a:ext cx="2390048" cy="387863"/>
              </a:xfrm>
              <a:prstGeom prst="rect">
                <a:avLst/>
              </a:prstGeom>
              <a:noFill/>
            </p:spPr>
            <p:txBody>
              <a:bodyPr wrap="square" rtlCol="0">
                <a:spAutoFit/>
              </a:bodyPr>
              <a:lstStyle/>
              <a:p>
                <a:r>
                  <a:rPr lang="en-US" dirty="0">
                    <a:solidFill>
                      <a:srgbClr val="00B0F0"/>
                    </a:solidFill>
                  </a:rPr>
                  <a:t>Noise trend PDF</a:t>
                </a:r>
                <a:r>
                  <a:rPr lang="fr-FR" dirty="0">
                    <a:solidFill>
                      <a:srgbClr val="00B0F0"/>
                    </a:solidFill>
                    <a:ea typeface="Cambria Math" panose="02040503050406030204" pitchFamily="18" charset="0"/>
                  </a:rPr>
                  <a:t> </a:t>
                </a:r>
                <a14:m>
                  <m:oMath xmlns:m="http://schemas.openxmlformats.org/officeDocument/2006/math">
                    <m:sSubSup>
                      <m:sSubSupPr>
                        <m:ctrlPr>
                          <a:rPr lang="fr-FR" i="1">
                            <a:solidFill>
                              <a:srgbClr val="00B0F0"/>
                            </a:solidFill>
                            <a:latin typeface="Cambria Math" panose="02040503050406030204" pitchFamily="18" charset="0"/>
                            <a:ea typeface="Cambria Math" panose="02040503050406030204" pitchFamily="18" charset="0"/>
                          </a:rPr>
                        </m:ctrlPr>
                      </m:sSubSupPr>
                      <m:e>
                        <m:r>
                          <a:rPr lang="fr-FR" i="1">
                            <a:solidFill>
                              <a:srgbClr val="00B0F0"/>
                            </a:solidFill>
                            <a:latin typeface="Cambria Math" panose="02040503050406030204" pitchFamily="18" charset="0"/>
                            <a:ea typeface="Cambria Math" panose="02040503050406030204" pitchFamily="18" charset="0"/>
                          </a:rPr>
                          <m:t> </m:t>
                        </m:r>
                        <m:r>
                          <a:rPr lang="fr-FR" i="1">
                            <a:solidFill>
                              <a:srgbClr val="00B0F0"/>
                            </a:solidFill>
                            <a:latin typeface="Cambria Math" panose="02040503050406030204" pitchFamily="18" charset="0"/>
                            <a:ea typeface="Cambria Math" panose="02040503050406030204" pitchFamily="18" charset="0"/>
                          </a:rPr>
                          <m:t>𝐼</m:t>
                        </m:r>
                      </m:e>
                      <m:sub>
                        <m:r>
                          <a:rPr lang="fr-FR" i="1">
                            <a:solidFill>
                              <a:srgbClr val="00B0F0"/>
                            </a:solidFill>
                            <a:latin typeface="Cambria Math" panose="02040503050406030204" pitchFamily="18" charset="0"/>
                            <a:ea typeface="Cambria Math" panose="02040503050406030204" pitchFamily="18" charset="0"/>
                          </a:rPr>
                          <m:t>𝑆</m:t>
                        </m:r>
                      </m:sub>
                      <m:sup>
                        <m:r>
                          <a:rPr lang="fr-FR" i="1">
                            <a:solidFill>
                              <a:srgbClr val="00B0F0"/>
                            </a:solidFill>
                            <a:latin typeface="Cambria Math" panose="02040503050406030204" pitchFamily="18" charset="0"/>
                            <a:ea typeface="Cambria Math" panose="02040503050406030204" pitchFamily="18" charset="0"/>
                          </a:rPr>
                          <m:t>𝑁𝑜𝑖𝑠𝑒</m:t>
                        </m:r>
                      </m:sup>
                    </m:sSubSup>
                  </m:oMath>
                </a14:m>
                <a:r>
                  <a:rPr lang="en-US" dirty="0">
                    <a:solidFill>
                      <a:srgbClr val="00B0F0"/>
                    </a:solidFill>
                  </a:rPr>
                  <a:t> </a:t>
                </a:r>
              </a:p>
            </p:txBody>
          </p:sp>
        </mc:Choice>
        <mc:Fallback xmlns="">
          <p:sp>
            <p:nvSpPr>
              <p:cNvPr id="12" name="TextBox 11">
                <a:extLst>
                  <a:ext uri="{FF2B5EF4-FFF2-40B4-BE49-F238E27FC236}">
                    <a16:creationId xmlns:a16="http://schemas.microsoft.com/office/drawing/2014/main" id="{C910E314-81EB-AFD3-6577-03D411A843DF}"/>
                  </a:ext>
                </a:extLst>
              </p:cNvPr>
              <p:cNvSpPr txBox="1">
                <a:spLocks noRot="1" noChangeAspect="1" noMove="1" noResize="1" noEditPoints="1" noAdjustHandles="1" noChangeArrowheads="1" noChangeShapeType="1" noTextEdit="1"/>
              </p:cNvSpPr>
              <p:nvPr/>
            </p:nvSpPr>
            <p:spPr>
              <a:xfrm>
                <a:off x="2706885" y="1843791"/>
                <a:ext cx="2390048" cy="387863"/>
              </a:xfrm>
              <a:prstGeom prst="rect">
                <a:avLst/>
              </a:prstGeom>
              <a:blipFill>
                <a:blip r:embed="rId5"/>
                <a:stretch>
                  <a:fillRect l="-2116" b="-21875"/>
                </a:stretch>
              </a:blipFill>
            </p:spPr>
            <p:txBody>
              <a:bodyPr/>
              <a:lstStyle/>
              <a:p>
                <a:r>
                  <a:rPr lang="fr-FR">
                    <a:noFill/>
                  </a:rPr>
                  <a:t> </a:t>
                </a:r>
              </a:p>
            </p:txBody>
          </p:sp>
        </mc:Fallback>
      </mc:AlternateContent>
      <p:sp>
        <p:nvSpPr>
          <p:cNvPr id="7" name="Espace réservé du numéro de diapositive 6">
            <a:extLst>
              <a:ext uri="{FF2B5EF4-FFF2-40B4-BE49-F238E27FC236}">
                <a16:creationId xmlns:a16="http://schemas.microsoft.com/office/drawing/2014/main" id="{D2CD2272-10FC-4E0F-0638-CD7CFF544D14}"/>
              </a:ext>
            </a:extLst>
          </p:cNvPr>
          <p:cNvSpPr>
            <a:spLocks noGrp="1"/>
          </p:cNvSpPr>
          <p:nvPr>
            <p:ph type="sldNum" sz="quarter" idx="4"/>
          </p:nvPr>
        </p:nvSpPr>
        <p:spPr/>
        <p:txBody>
          <a:bodyPr/>
          <a:lstStyle/>
          <a:p>
            <a:fld id="{F621BA9E-024D-DE4D-A8C8-2AC39C7987FF}" type="slidenum">
              <a:rPr lang="en-US" smtClean="0"/>
              <a:pPr/>
              <a:t>13</a:t>
            </a:fld>
            <a:endParaRPr lang="en-US" dirty="0"/>
          </a:p>
        </p:txBody>
      </p:sp>
    </p:spTree>
    <p:extLst>
      <p:ext uri="{BB962C8B-B14F-4D97-AF65-F5344CB8AC3E}">
        <p14:creationId xmlns:p14="http://schemas.microsoft.com/office/powerpoint/2010/main" val="306792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313F1-25CE-00C4-4D26-7D5E346125B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4A6C765-C07E-C21F-EB8F-844D701EFC0B}"/>
              </a:ext>
            </a:extLst>
          </p:cNvPr>
          <p:cNvSpPr>
            <a:spLocks noGrp="1"/>
          </p:cNvSpPr>
          <p:nvPr>
            <p:ph type="title"/>
          </p:nvPr>
        </p:nvSpPr>
        <p:spPr>
          <a:xfrm>
            <a:off x="457200" y="95003"/>
            <a:ext cx="8229600" cy="819397"/>
          </a:xfrm>
        </p:spPr>
        <p:txBody>
          <a:bodyPr/>
          <a:lstStyle/>
          <a:p>
            <a:pPr>
              <a:lnSpc>
                <a:spcPts val="3000"/>
              </a:lnSpc>
            </a:pPr>
            <a:r>
              <a:rPr lang="en-US" sz="2800" b="1" dirty="0"/>
              <a:t>When was the signal first detectable ? Early detection was possible in 1995 !</a:t>
            </a:r>
          </a:p>
        </p:txBody>
      </p:sp>
      <p:sp>
        <p:nvSpPr>
          <p:cNvPr id="8" name="Rectangle 7">
            <a:extLst>
              <a:ext uri="{FF2B5EF4-FFF2-40B4-BE49-F238E27FC236}">
                <a16:creationId xmlns:a16="http://schemas.microsoft.com/office/drawing/2014/main" id="{8BF51CAA-BE28-3F17-4885-6CCC01109ED1}"/>
              </a:ext>
            </a:extLst>
          </p:cNvPr>
          <p:cNvSpPr/>
          <p:nvPr/>
        </p:nvSpPr>
        <p:spPr bwMode="auto">
          <a:xfrm>
            <a:off x="1379" y="4769224"/>
            <a:ext cx="9144000" cy="369762"/>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7" name="Espace réservé du numéro de diapositive 6">
            <a:extLst>
              <a:ext uri="{FF2B5EF4-FFF2-40B4-BE49-F238E27FC236}">
                <a16:creationId xmlns:a16="http://schemas.microsoft.com/office/drawing/2014/main" id="{5CEA7C91-C9B5-A0D9-064D-0E233766056D}"/>
              </a:ext>
            </a:extLst>
          </p:cNvPr>
          <p:cNvSpPr>
            <a:spLocks noGrp="1"/>
          </p:cNvSpPr>
          <p:nvPr>
            <p:ph type="sldNum" sz="quarter" idx="4"/>
          </p:nvPr>
        </p:nvSpPr>
        <p:spPr/>
        <p:txBody>
          <a:bodyPr/>
          <a:lstStyle/>
          <a:p>
            <a:fld id="{F621BA9E-024D-DE4D-A8C8-2AC39C7987FF}" type="slidenum">
              <a:rPr lang="en-US" smtClean="0"/>
              <a:pPr/>
              <a:t>14</a:t>
            </a:fld>
            <a:endParaRPr lang="en-US" dirty="0"/>
          </a:p>
        </p:txBody>
      </p:sp>
      <p:pic>
        <p:nvPicPr>
          <p:cNvPr id="15" name="Image 14">
            <a:extLst>
              <a:ext uri="{FF2B5EF4-FFF2-40B4-BE49-F238E27FC236}">
                <a16:creationId xmlns:a16="http://schemas.microsoft.com/office/drawing/2014/main" id="{BDDAEADA-8B57-54AB-77C7-A14A568B7371}"/>
              </a:ext>
            </a:extLst>
          </p:cNvPr>
          <p:cNvPicPr>
            <a:picLocks noChangeAspect="1"/>
          </p:cNvPicPr>
          <p:nvPr/>
        </p:nvPicPr>
        <p:blipFill>
          <a:blip r:embed="rId3"/>
          <a:srcRect t="59108" b="12414"/>
          <a:stretch>
            <a:fillRect/>
          </a:stretch>
        </p:blipFill>
        <p:spPr>
          <a:xfrm>
            <a:off x="144000" y="1264671"/>
            <a:ext cx="8856000" cy="3154947"/>
          </a:xfrm>
          <a:prstGeom prst="rect">
            <a:avLst/>
          </a:prstGeom>
        </p:spPr>
      </p:pic>
      <p:sp>
        <p:nvSpPr>
          <p:cNvPr id="2" name="ZoneTexte 1">
            <a:extLst>
              <a:ext uri="{FF2B5EF4-FFF2-40B4-BE49-F238E27FC236}">
                <a16:creationId xmlns:a16="http://schemas.microsoft.com/office/drawing/2014/main" id="{C913BEE4-5DBC-A4BF-7ABE-2C5FDD4A92F9}"/>
              </a:ext>
            </a:extLst>
          </p:cNvPr>
          <p:cNvSpPr txBox="1"/>
          <p:nvPr/>
        </p:nvSpPr>
        <p:spPr>
          <a:xfrm>
            <a:off x="1371600" y="1728216"/>
            <a:ext cx="2249334" cy="369332"/>
          </a:xfrm>
          <a:prstGeom prst="rect">
            <a:avLst/>
          </a:prstGeom>
          <a:solidFill>
            <a:schemeClr val="bg1">
              <a:lumMod val="75000"/>
            </a:schemeClr>
          </a:solidFill>
          <a:ln w="38100">
            <a:solidFill>
              <a:srgbClr val="9437FF"/>
            </a:solidFill>
          </a:ln>
        </p:spPr>
        <p:txBody>
          <a:bodyPr wrap="none" rtlCol="0">
            <a:spAutoFit/>
          </a:bodyPr>
          <a:lstStyle/>
          <a:p>
            <a:r>
              <a:rPr lang="fr-FR" dirty="0">
                <a:latin typeface="Arial" panose="020B0604020202020204" pitchFamily="34" charset="0"/>
                <a:cs typeface="Arial" panose="020B0604020202020204" pitchFamily="34" charset="0"/>
              </a:rPr>
              <a:t>Signal to Noise ratio</a:t>
            </a:r>
          </a:p>
        </p:txBody>
      </p:sp>
    </p:spTree>
    <p:extLst>
      <p:ext uri="{BB962C8B-B14F-4D97-AF65-F5344CB8AC3E}">
        <p14:creationId xmlns:p14="http://schemas.microsoft.com/office/powerpoint/2010/main" val="245943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99DCD-09E6-26F8-ACD4-6FEA166341D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9670E4-5944-9197-CD1A-4D0A3E7DA4D5}"/>
              </a:ext>
            </a:extLst>
          </p:cNvPr>
          <p:cNvSpPr>
            <a:spLocks noGrp="1"/>
          </p:cNvSpPr>
          <p:nvPr>
            <p:ph idx="1"/>
          </p:nvPr>
        </p:nvSpPr>
        <p:spPr>
          <a:xfrm>
            <a:off x="322317" y="1125106"/>
            <a:ext cx="8585199" cy="3920569"/>
          </a:xfrm>
        </p:spPr>
        <p:txBody>
          <a:bodyPr/>
          <a:lstStyle/>
          <a:p>
            <a:pPr defTabSz="228600">
              <a:lnSpc>
                <a:spcPts val="2400"/>
              </a:lnSpc>
              <a:spcBef>
                <a:spcPts val="0"/>
              </a:spcBef>
              <a:spcAft>
                <a:spcPts val="2400"/>
              </a:spcAft>
            </a:pPr>
            <a:r>
              <a:rPr lang="en-US" b="1" dirty="0"/>
              <a:t>Changes in the vertical structure of atmospheric temperature are a key piece of evidence for human effects on global climate</a:t>
            </a:r>
          </a:p>
          <a:p>
            <a:pPr defTabSz="228600">
              <a:lnSpc>
                <a:spcPts val="2400"/>
              </a:lnSpc>
              <a:spcBef>
                <a:spcPts val="0"/>
              </a:spcBef>
              <a:spcAft>
                <a:spcPts val="2400"/>
              </a:spcAft>
            </a:pPr>
            <a:r>
              <a:rPr lang="en-US" b="1" dirty="0"/>
              <a:t>Upper stratosphere cooling is key to robust detection (40-sigma !)</a:t>
            </a:r>
          </a:p>
          <a:p>
            <a:pPr defTabSz="228600">
              <a:lnSpc>
                <a:spcPts val="2400"/>
              </a:lnSpc>
              <a:spcBef>
                <a:spcPts val="0"/>
              </a:spcBef>
              <a:spcAft>
                <a:spcPts val="2400"/>
              </a:spcAft>
            </a:pPr>
            <a:r>
              <a:rPr lang="en-US" b="1" dirty="0"/>
              <a:t>The Higgs boson and climate change are two nice examples of </a:t>
            </a:r>
            <a:r>
              <a:rPr lang="en-US" b="1" i="1" dirty="0"/>
              <a:t>predictive</a:t>
            </a:r>
            <a:r>
              <a:rPr lang="en-US" b="1" dirty="0"/>
              <a:t> </a:t>
            </a:r>
            <a:r>
              <a:rPr lang="en-US" b="1" i="1" dirty="0"/>
              <a:t>science</a:t>
            </a:r>
          </a:p>
          <a:p>
            <a:pPr defTabSz="228600">
              <a:lnSpc>
                <a:spcPts val="2400"/>
              </a:lnSpc>
              <a:spcBef>
                <a:spcPts val="0"/>
              </a:spcBef>
              <a:spcAft>
                <a:spcPts val="2400"/>
              </a:spcAft>
            </a:pPr>
            <a:r>
              <a:rPr lang="en-US" b="1" dirty="0"/>
              <a:t>Two different detection problems !</a:t>
            </a:r>
          </a:p>
          <a:p>
            <a:pPr defTabSz="228600">
              <a:lnSpc>
                <a:spcPts val="2400"/>
              </a:lnSpc>
              <a:spcBef>
                <a:spcPts val="0"/>
              </a:spcBef>
              <a:spcAft>
                <a:spcPts val="2400"/>
              </a:spcAft>
            </a:pPr>
            <a:r>
              <a:rPr lang="en-US" b="1" dirty="0"/>
              <a:t>Higgs: Low SNR problem, direct sampling of the counterfactual world (no Higgs)</a:t>
            </a:r>
          </a:p>
          <a:p>
            <a:pPr defTabSz="228600">
              <a:lnSpc>
                <a:spcPts val="2400"/>
              </a:lnSpc>
              <a:spcBef>
                <a:spcPts val="0"/>
              </a:spcBef>
              <a:spcAft>
                <a:spcPts val="2400"/>
              </a:spcAft>
            </a:pPr>
            <a:r>
              <a:rPr lang="en-US" b="1" dirty="0"/>
              <a:t>Climate change: the one-Earth problem                  Structural model uncertainty </a:t>
            </a:r>
          </a:p>
          <a:p>
            <a:pPr defTabSz="228600">
              <a:lnSpc>
                <a:spcPts val="2400"/>
              </a:lnSpc>
              <a:spcBef>
                <a:spcPts val="0"/>
              </a:spcBef>
              <a:spcAft>
                <a:spcPts val="2400"/>
              </a:spcAft>
            </a:pPr>
            <a:endParaRPr lang="en-US" b="1" dirty="0"/>
          </a:p>
          <a:p>
            <a:pPr defTabSz="228600">
              <a:lnSpc>
                <a:spcPts val="2400"/>
              </a:lnSpc>
              <a:spcBef>
                <a:spcPts val="0"/>
              </a:spcBef>
              <a:spcAft>
                <a:spcPts val="3600"/>
              </a:spcAft>
            </a:pPr>
            <a:endParaRPr lang="en-US" b="1" dirty="0">
              <a:solidFill>
                <a:schemeClr val="accent1">
                  <a:lumMod val="50000"/>
                </a:schemeClr>
              </a:solidFill>
            </a:endParaRPr>
          </a:p>
        </p:txBody>
      </p:sp>
      <p:sp>
        <p:nvSpPr>
          <p:cNvPr id="3" name="Title 2">
            <a:extLst>
              <a:ext uri="{FF2B5EF4-FFF2-40B4-BE49-F238E27FC236}">
                <a16:creationId xmlns:a16="http://schemas.microsoft.com/office/drawing/2014/main" id="{4EDED2AD-674A-7348-7FE1-B61FB8743EB8}"/>
              </a:ext>
            </a:extLst>
          </p:cNvPr>
          <p:cNvSpPr>
            <a:spLocks noGrp="1"/>
          </p:cNvSpPr>
          <p:nvPr>
            <p:ph type="title"/>
          </p:nvPr>
        </p:nvSpPr>
        <p:spPr/>
        <p:txBody>
          <a:bodyPr/>
          <a:lstStyle/>
          <a:p>
            <a:r>
              <a:rPr lang="en-US" sz="2800" b="1" dirty="0"/>
              <a:t>Summary</a:t>
            </a:r>
          </a:p>
        </p:txBody>
      </p:sp>
      <p:sp>
        <p:nvSpPr>
          <p:cNvPr id="4" name="Slide Number Placeholder 3">
            <a:extLst>
              <a:ext uri="{FF2B5EF4-FFF2-40B4-BE49-F238E27FC236}">
                <a16:creationId xmlns:a16="http://schemas.microsoft.com/office/drawing/2014/main" id="{EF1782FB-BE03-E324-3994-1C96F8821532}"/>
              </a:ext>
            </a:extLst>
          </p:cNvPr>
          <p:cNvSpPr>
            <a:spLocks noGrp="1"/>
          </p:cNvSpPr>
          <p:nvPr>
            <p:ph type="sldNum" sz="quarter" idx="4"/>
          </p:nvPr>
        </p:nvSpPr>
        <p:spPr/>
        <p:txBody>
          <a:bodyPr/>
          <a:lstStyle/>
          <a:p>
            <a:fld id="{F621BA9E-024D-DE4D-A8C8-2AC39C7987FF}" type="slidenum">
              <a:rPr lang="en-US" smtClean="0"/>
              <a:pPr/>
              <a:t>15</a:t>
            </a:fld>
            <a:endParaRPr lang="en-US" dirty="0"/>
          </a:p>
        </p:txBody>
      </p:sp>
      <p:sp>
        <p:nvSpPr>
          <p:cNvPr id="6" name="TextBox 5">
            <a:extLst>
              <a:ext uri="{FF2B5EF4-FFF2-40B4-BE49-F238E27FC236}">
                <a16:creationId xmlns:a16="http://schemas.microsoft.com/office/drawing/2014/main" id="{891AB613-9B91-5451-DE1F-E035462C3AD8}"/>
              </a:ext>
            </a:extLst>
          </p:cNvPr>
          <p:cNvSpPr txBox="1"/>
          <p:nvPr/>
        </p:nvSpPr>
        <p:spPr>
          <a:xfrm>
            <a:off x="5861962" y="4932535"/>
            <a:ext cx="2743200" cy="138499"/>
          </a:xfrm>
          <a:prstGeom prst="rect">
            <a:avLst/>
          </a:prstGeom>
          <a:solidFill>
            <a:schemeClr val="bg1"/>
          </a:solidFill>
        </p:spPr>
        <p:txBody>
          <a:bodyPr wrap="square" tIns="0" bIns="0" rtlCol="0">
            <a:spAutoFit/>
          </a:bodyPr>
          <a:lstStyle/>
          <a:p>
            <a:pPr algn="r"/>
            <a:endParaRPr lang="en-US" sz="900" dirty="0">
              <a:solidFill>
                <a:schemeClr val="bg1">
                  <a:lumMod val="50000"/>
                </a:schemeClr>
              </a:solidFill>
            </a:endParaRPr>
          </a:p>
        </p:txBody>
      </p:sp>
      <p:sp>
        <p:nvSpPr>
          <p:cNvPr id="5" name="Rectangle 4">
            <a:extLst>
              <a:ext uri="{FF2B5EF4-FFF2-40B4-BE49-F238E27FC236}">
                <a16:creationId xmlns:a16="http://schemas.microsoft.com/office/drawing/2014/main" id="{6707DD8B-3667-441A-6869-196533FE263E}"/>
              </a:ext>
            </a:extLst>
          </p:cNvPr>
          <p:cNvSpPr/>
          <p:nvPr/>
        </p:nvSpPr>
        <p:spPr bwMode="auto">
          <a:xfrm>
            <a:off x="0" y="4818489"/>
            <a:ext cx="9144000" cy="73580"/>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7" name="Down Arrow 116">
            <a:extLst>
              <a:ext uri="{FF2B5EF4-FFF2-40B4-BE49-F238E27FC236}">
                <a16:creationId xmlns:a16="http://schemas.microsoft.com/office/drawing/2014/main" id="{57EA7E90-F40D-1FDA-D143-4BBAA8D60439}"/>
              </a:ext>
            </a:extLst>
          </p:cNvPr>
          <p:cNvSpPr/>
          <p:nvPr/>
        </p:nvSpPr>
        <p:spPr bwMode="auto">
          <a:xfrm rot="16200000">
            <a:off x="4987979" y="4329746"/>
            <a:ext cx="347472" cy="708364"/>
          </a:xfrm>
          <a:prstGeom prst="downArrow">
            <a:avLst/>
          </a:prstGeom>
          <a:ln>
            <a:headEnd/>
            <a:tailEnd/>
          </a:ln>
        </p:spPr>
        <p:style>
          <a:lnRef idx="0">
            <a:schemeClr val="accent1"/>
          </a:lnRef>
          <a:fillRef idx="3">
            <a:schemeClr val="accent1"/>
          </a:fillRef>
          <a:effectRef idx="3">
            <a:schemeClr val="accent1"/>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22477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7150D-9204-235E-D57B-E8CF86D012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ADF6E2-9E83-D95E-DA3E-6C7CC134D2F0}"/>
              </a:ext>
            </a:extLst>
          </p:cNvPr>
          <p:cNvSpPr>
            <a:spLocks noGrp="1"/>
          </p:cNvSpPr>
          <p:nvPr>
            <p:ph type="title"/>
          </p:nvPr>
        </p:nvSpPr>
        <p:spPr/>
        <p:txBody>
          <a:bodyPr/>
          <a:lstStyle/>
          <a:p>
            <a:r>
              <a:rPr lang="en-US" sz="2800" b="1" dirty="0"/>
              <a:t>Additional slides</a:t>
            </a:r>
          </a:p>
        </p:txBody>
      </p:sp>
      <p:sp>
        <p:nvSpPr>
          <p:cNvPr id="4" name="Slide Number Placeholder 3">
            <a:extLst>
              <a:ext uri="{FF2B5EF4-FFF2-40B4-BE49-F238E27FC236}">
                <a16:creationId xmlns:a16="http://schemas.microsoft.com/office/drawing/2014/main" id="{C301393F-8A35-747A-8FF7-024C2329C427}"/>
              </a:ext>
            </a:extLst>
          </p:cNvPr>
          <p:cNvSpPr>
            <a:spLocks noGrp="1"/>
          </p:cNvSpPr>
          <p:nvPr>
            <p:ph type="sldNum" sz="quarter" idx="4"/>
          </p:nvPr>
        </p:nvSpPr>
        <p:spPr/>
        <p:txBody>
          <a:bodyPr/>
          <a:lstStyle/>
          <a:p>
            <a:fld id="{F621BA9E-024D-DE4D-A8C8-2AC39C7987FF}" type="slidenum">
              <a:rPr lang="en-US" smtClean="0"/>
              <a:pPr/>
              <a:t>16</a:t>
            </a:fld>
            <a:endParaRPr lang="en-US" dirty="0"/>
          </a:p>
        </p:txBody>
      </p:sp>
      <p:sp>
        <p:nvSpPr>
          <p:cNvPr id="6" name="TextBox 5">
            <a:extLst>
              <a:ext uri="{FF2B5EF4-FFF2-40B4-BE49-F238E27FC236}">
                <a16:creationId xmlns:a16="http://schemas.microsoft.com/office/drawing/2014/main" id="{52A65172-4A67-EDB6-E916-F4EFD7C7657F}"/>
              </a:ext>
            </a:extLst>
          </p:cNvPr>
          <p:cNvSpPr txBox="1"/>
          <p:nvPr/>
        </p:nvSpPr>
        <p:spPr>
          <a:xfrm>
            <a:off x="5861962" y="4932535"/>
            <a:ext cx="2743200" cy="138499"/>
          </a:xfrm>
          <a:prstGeom prst="rect">
            <a:avLst/>
          </a:prstGeom>
          <a:solidFill>
            <a:schemeClr val="bg1"/>
          </a:solidFill>
        </p:spPr>
        <p:txBody>
          <a:bodyPr wrap="square" tIns="0" bIns="0" rtlCol="0">
            <a:spAutoFit/>
          </a:bodyPr>
          <a:lstStyle/>
          <a:p>
            <a:pPr algn="r"/>
            <a:endParaRPr lang="en-US" sz="900" dirty="0">
              <a:solidFill>
                <a:schemeClr val="bg1">
                  <a:lumMod val="50000"/>
                </a:schemeClr>
              </a:solidFill>
            </a:endParaRPr>
          </a:p>
        </p:txBody>
      </p:sp>
      <p:sp>
        <p:nvSpPr>
          <p:cNvPr id="5" name="Rectangle 4">
            <a:extLst>
              <a:ext uri="{FF2B5EF4-FFF2-40B4-BE49-F238E27FC236}">
                <a16:creationId xmlns:a16="http://schemas.microsoft.com/office/drawing/2014/main" id="{788CC418-E09E-C6D2-45DA-D48F69C0115D}"/>
              </a:ext>
            </a:extLst>
          </p:cNvPr>
          <p:cNvSpPr/>
          <p:nvPr/>
        </p:nvSpPr>
        <p:spPr bwMode="auto">
          <a:xfrm>
            <a:off x="0" y="4818489"/>
            <a:ext cx="9144000" cy="73580"/>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298399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D530EC-F0E9-6A05-5DC2-0C8573DC9064}"/>
              </a:ext>
            </a:extLst>
          </p:cNvPr>
          <p:cNvSpPr>
            <a:spLocks noGrp="1"/>
          </p:cNvSpPr>
          <p:nvPr>
            <p:ph type="title"/>
          </p:nvPr>
        </p:nvSpPr>
        <p:spPr>
          <a:xfrm>
            <a:off x="330199" y="95003"/>
            <a:ext cx="8602134" cy="819397"/>
          </a:xfrm>
        </p:spPr>
        <p:txBody>
          <a:bodyPr/>
          <a:lstStyle/>
          <a:p>
            <a:r>
              <a:rPr lang="fr-FR" sz="2800" b="1" dirty="0" err="1"/>
              <a:t>Summary</a:t>
            </a:r>
            <a:r>
              <a:rPr lang="fr-FR" sz="2800" b="1" dirty="0"/>
              <a:t> of the </a:t>
            </a:r>
            <a:r>
              <a:rPr lang="fr-FR" sz="2800" b="1" dirty="0" err="1"/>
              <a:t>Statistical</a:t>
            </a:r>
            <a:r>
              <a:rPr lang="fr-FR" b="1" dirty="0"/>
              <a:t> </a:t>
            </a:r>
            <a:r>
              <a:rPr lang="fr-FR" sz="2800" b="1" dirty="0"/>
              <a:t>Model: </a:t>
            </a:r>
          </a:p>
        </p:txBody>
      </p:sp>
      <p:sp>
        <p:nvSpPr>
          <p:cNvPr id="3" name="Espace réservé du numéro de diapositive 2">
            <a:extLst>
              <a:ext uri="{FF2B5EF4-FFF2-40B4-BE49-F238E27FC236}">
                <a16:creationId xmlns:a16="http://schemas.microsoft.com/office/drawing/2014/main" id="{E4FB95E1-627F-9E98-ED6D-4A6E4563EF46}"/>
              </a:ext>
            </a:extLst>
          </p:cNvPr>
          <p:cNvSpPr>
            <a:spLocks noGrp="1"/>
          </p:cNvSpPr>
          <p:nvPr>
            <p:ph type="sldNum" sz="quarter" idx="4"/>
          </p:nvPr>
        </p:nvSpPr>
        <p:spPr/>
        <p:txBody>
          <a:bodyPr/>
          <a:lstStyle/>
          <a:p>
            <a:fld id="{F621BA9E-024D-DE4D-A8C8-2AC39C7987FF}" type="slidenum">
              <a:rPr lang="en-US" smtClean="0"/>
              <a:pPr/>
              <a:t>17</a:t>
            </a:fld>
            <a:endParaRPr lang="en-US" dirty="0"/>
          </a:p>
        </p:txBody>
      </p:sp>
      <p:sp>
        <p:nvSpPr>
          <p:cNvPr id="5" name="ZoneTexte 4">
            <a:extLst>
              <a:ext uri="{FF2B5EF4-FFF2-40B4-BE49-F238E27FC236}">
                <a16:creationId xmlns:a16="http://schemas.microsoft.com/office/drawing/2014/main" id="{3AFC4EBB-337A-1AA6-41B8-5BA0E1D8CC19}"/>
              </a:ext>
            </a:extLst>
          </p:cNvPr>
          <p:cNvSpPr txBox="1"/>
          <p:nvPr/>
        </p:nvSpPr>
        <p:spPr>
          <a:xfrm>
            <a:off x="330198" y="1072743"/>
            <a:ext cx="7086601" cy="400110"/>
          </a:xfrm>
          <a:prstGeom prst="rect">
            <a:avLst/>
          </a:prstGeom>
          <a:solidFill>
            <a:schemeClr val="bg1">
              <a:lumMod val="75000"/>
            </a:schemeClr>
          </a:solidFill>
          <a:ln w="25400">
            <a:solidFill>
              <a:schemeClr val="tx1">
                <a:lumMod val="95000"/>
                <a:lumOff val="5000"/>
              </a:schemeClr>
            </a:solidFill>
          </a:ln>
        </p:spPr>
        <p:txBody>
          <a:bodyPr wrap="square" rtlCol="0">
            <a:spAutoFit/>
          </a:bodyPr>
          <a:lstStyle/>
          <a:p>
            <a:pPr marL="342900" indent="-342900">
              <a:buFont typeface="Arial" panose="020B0604020202020204" pitchFamily="34" charset="0"/>
              <a:buChar char="•"/>
            </a:pPr>
            <a:r>
              <a:rPr lang="en-US" sz="2000" i="1" dirty="0"/>
              <a:t>T</a:t>
            </a:r>
            <a:r>
              <a:rPr lang="fr-FR" sz="2000" dirty="0"/>
              <a:t>: </a:t>
            </a:r>
            <a:r>
              <a:rPr lang="fr-FR" sz="2000" dirty="0" err="1"/>
              <a:t>temperature</a:t>
            </a:r>
            <a:r>
              <a:rPr lang="fr-FR" sz="2000" dirty="0"/>
              <a:t> observations, </a:t>
            </a:r>
            <a:r>
              <a:rPr lang="fr-FR" sz="2000" dirty="0" err="1"/>
              <a:t>function</a:t>
            </a:r>
            <a:r>
              <a:rPr lang="fr-FR" sz="2000" dirty="0"/>
              <a:t> of </a:t>
            </a:r>
            <a:r>
              <a:rPr lang="fr-FR" sz="2000" dirty="0" err="1"/>
              <a:t>space</a:t>
            </a:r>
            <a:r>
              <a:rPr lang="fr-FR" sz="2000" dirty="0"/>
              <a:t>(</a:t>
            </a:r>
            <a:r>
              <a:rPr lang="fr-FR" sz="2000" i="1" dirty="0"/>
              <a:t>s</a:t>
            </a:r>
            <a:r>
              <a:rPr lang="fr-FR" sz="2000" dirty="0"/>
              <a:t>) and time(</a:t>
            </a:r>
            <a:r>
              <a:rPr lang="fr-FR" sz="2000" i="1" dirty="0" err="1"/>
              <a:t>t</a:t>
            </a:r>
            <a:r>
              <a:rPr lang="fr-FR" sz="2000" dirty="0"/>
              <a:t>)</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5FF94F0-C9D6-2BC1-E78A-38FA5D5349F7}"/>
                  </a:ext>
                </a:extLst>
              </p:cNvPr>
              <p:cNvSpPr txBox="1"/>
              <p:nvPr/>
            </p:nvSpPr>
            <p:spPr>
              <a:xfrm>
                <a:off x="1527299" y="1552741"/>
                <a:ext cx="4633128" cy="536365"/>
              </a:xfrm>
              <a:prstGeom prst="rect">
                <a:avLst/>
              </a:prstGeom>
              <a:noFill/>
            </p:spPr>
            <p:txBody>
              <a:bodyPr wrap="none" lIns="0" tIns="0" rIns="0" bIns="0" rtlCol="0">
                <a:spAutoFit/>
              </a:bodyPr>
              <a:lstStyle/>
              <a:p>
                <a:pPr algn="ctr"/>
                <a14:m>
                  <m:oMath xmlns:m="http://schemas.openxmlformats.org/officeDocument/2006/math">
                    <m:sSub>
                      <m:sSubPr>
                        <m:ctrlPr>
                          <a:rPr lang="fr-FR" sz="3200" i="1" smtClean="0">
                            <a:latin typeface="Cambria Math" panose="02040503050406030204" pitchFamily="18" charset="0"/>
                          </a:rPr>
                        </m:ctrlPr>
                      </m:sSubPr>
                      <m:e>
                        <m:r>
                          <a:rPr lang="en-US" sz="3200" b="0" i="1" smtClean="0">
                            <a:latin typeface="Cambria Math" panose="02040503050406030204" pitchFamily="18" charset="0"/>
                          </a:rPr>
                          <m:t>𝑇</m:t>
                        </m:r>
                      </m:e>
                      <m:sub>
                        <m:r>
                          <a:rPr lang="fr-FR" sz="3200" b="0" i="1" smtClean="0">
                            <a:latin typeface="Cambria Math" panose="02040503050406030204" pitchFamily="18" charset="0"/>
                          </a:rPr>
                          <m:t>𝑠</m:t>
                        </m:r>
                        <m:r>
                          <a:rPr lang="fr-FR" sz="3200" b="0" i="1" smtClean="0">
                            <a:latin typeface="Cambria Math" panose="02040503050406030204" pitchFamily="18" charset="0"/>
                          </a:rPr>
                          <m:t>,</m:t>
                        </m:r>
                        <m:r>
                          <a:rPr lang="fr-FR" sz="3200" b="0" i="1" smtClean="0">
                            <a:latin typeface="Cambria Math" panose="02040503050406030204" pitchFamily="18" charset="0"/>
                          </a:rPr>
                          <m:t>𝑡</m:t>
                        </m:r>
                      </m:sub>
                    </m:sSub>
                    <m:r>
                      <a:rPr lang="fr-FR" sz="3200" b="0" i="0" smtClean="0">
                        <a:latin typeface="Cambria Math" panose="02040503050406030204" pitchFamily="18" charset="0"/>
                      </a:rPr>
                      <m:t>= </m:t>
                    </m:r>
                    <m:sSub>
                      <m:sSubPr>
                        <m:ctrlPr>
                          <a:rPr lang="fr-FR" sz="3200" b="0" i="1" smtClean="0">
                            <a:latin typeface="Cambria Math" panose="02040503050406030204" pitchFamily="18" charset="0"/>
                          </a:rPr>
                        </m:ctrlPr>
                      </m:sSubPr>
                      <m:e>
                        <m:r>
                          <a:rPr lang="fr-FR" sz="3200" b="0" i="1" smtClean="0">
                            <a:latin typeface="Cambria Math" panose="02040503050406030204" pitchFamily="18" charset="0"/>
                          </a:rPr>
                          <m:t>𝑚</m:t>
                        </m:r>
                      </m:e>
                      <m:sub>
                        <m:r>
                          <a:rPr lang="fr-FR" sz="3200" b="0" i="1" smtClean="0">
                            <a:latin typeface="Cambria Math" panose="02040503050406030204" pitchFamily="18" charset="0"/>
                          </a:rPr>
                          <m:t>𝑠</m:t>
                        </m:r>
                      </m:sub>
                    </m:sSub>
                    <m:r>
                      <a:rPr lang="fr-FR" sz="3200" b="0" i="1" smtClean="0">
                        <a:latin typeface="Cambria Math" panose="02040503050406030204" pitchFamily="18" charset="0"/>
                      </a:rPr>
                      <m:t>+</m:t>
                    </m:r>
                    <m:sSubSup>
                      <m:sSubSupPr>
                        <m:ctrlPr>
                          <a:rPr lang="fr-FR" sz="3200" b="0" i="1" smtClean="0">
                            <a:latin typeface="Cambria Math" panose="02040503050406030204" pitchFamily="18" charset="0"/>
                          </a:rPr>
                        </m:ctrlPr>
                      </m:sSubSupPr>
                      <m:e>
                        <m:r>
                          <a:rPr lang="fr-FR" sz="3200" b="0" i="1" smtClean="0">
                            <a:latin typeface="Cambria Math" panose="02040503050406030204" pitchFamily="18" charset="0"/>
                            <a:ea typeface="Cambria Math" panose="02040503050406030204" pitchFamily="18" charset="0"/>
                          </a:rPr>
                          <m:t>𝜓</m:t>
                        </m:r>
                      </m:e>
                      <m:sub>
                        <m:r>
                          <a:rPr lang="fr-FR" sz="3200" b="0" i="1" smtClean="0">
                            <a:latin typeface="Cambria Math" panose="02040503050406030204" pitchFamily="18" charset="0"/>
                          </a:rPr>
                          <m:t>𝑠</m:t>
                        </m:r>
                        <m:r>
                          <a:rPr lang="fr-FR" sz="3200" b="0" i="1" smtClean="0">
                            <a:latin typeface="Cambria Math" panose="02040503050406030204" pitchFamily="18" charset="0"/>
                          </a:rPr>
                          <m:t>,</m:t>
                        </m:r>
                        <m:r>
                          <a:rPr lang="fr-FR" sz="3200" b="0" i="1" smtClean="0">
                            <a:latin typeface="Cambria Math" panose="02040503050406030204" pitchFamily="18" charset="0"/>
                          </a:rPr>
                          <m:t>𝑡</m:t>
                        </m:r>
                      </m:sub>
                      <m:sup>
                        <m:r>
                          <a:rPr lang="fr-FR" sz="3200" b="0" i="1" smtClean="0">
                            <a:latin typeface="Cambria Math" panose="02040503050406030204" pitchFamily="18" charset="0"/>
                          </a:rPr>
                          <m:t>𝐴𝑁𝑇</m:t>
                        </m:r>
                      </m:sup>
                    </m:sSubSup>
                    <m:r>
                      <a:rPr lang="fr-FR" sz="3200" b="0" i="1" smtClean="0">
                        <a:latin typeface="Cambria Math" panose="02040503050406030204" pitchFamily="18" charset="0"/>
                      </a:rPr>
                      <m:t>+ </m:t>
                    </m:r>
                    <m:sSub>
                      <m:sSubPr>
                        <m:ctrlPr>
                          <a:rPr lang="fr-FR" sz="3200" b="0" i="1" smtClean="0">
                            <a:latin typeface="Cambria Math" panose="02040503050406030204" pitchFamily="18" charset="0"/>
                          </a:rPr>
                        </m:ctrlPr>
                      </m:sSubPr>
                      <m:e>
                        <m:r>
                          <a:rPr lang="fr-FR" sz="3200" b="0" i="1" smtClean="0">
                            <a:latin typeface="Cambria Math" panose="02040503050406030204" pitchFamily="18" charset="0"/>
                            <a:ea typeface="Cambria Math" panose="02040503050406030204" pitchFamily="18" charset="0"/>
                          </a:rPr>
                          <m:t>𝜀</m:t>
                        </m:r>
                      </m:e>
                      <m:sub>
                        <m:r>
                          <a:rPr lang="fr-FR" sz="3200" b="0" i="1" smtClean="0">
                            <a:latin typeface="Cambria Math" panose="02040503050406030204" pitchFamily="18" charset="0"/>
                          </a:rPr>
                          <m:t>𝑠</m:t>
                        </m:r>
                        <m:r>
                          <a:rPr lang="fr-FR" sz="3200" b="0" i="1" smtClean="0">
                            <a:latin typeface="Cambria Math" panose="02040503050406030204" pitchFamily="18" charset="0"/>
                          </a:rPr>
                          <m:t>,</m:t>
                        </m:r>
                        <m:r>
                          <a:rPr lang="fr-FR" sz="3200" b="0" i="1" smtClean="0">
                            <a:latin typeface="Cambria Math" panose="02040503050406030204" pitchFamily="18" charset="0"/>
                          </a:rPr>
                          <m:t>𝑡</m:t>
                        </m:r>
                      </m:sub>
                    </m:sSub>
                  </m:oMath>
                </a14:m>
                <a:r>
                  <a:rPr lang="fr-FR" sz="3200" dirty="0"/>
                  <a:t>  </a:t>
                </a:r>
              </a:p>
            </p:txBody>
          </p:sp>
        </mc:Choice>
        <mc:Fallback xmlns="">
          <p:sp>
            <p:nvSpPr>
              <p:cNvPr id="6" name="ZoneTexte 5">
                <a:extLst>
                  <a:ext uri="{FF2B5EF4-FFF2-40B4-BE49-F238E27FC236}">
                    <a16:creationId xmlns:a16="http://schemas.microsoft.com/office/drawing/2014/main" id="{A5FF94F0-C9D6-2BC1-E78A-38FA5D5349F7}"/>
                  </a:ext>
                </a:extLst>
              </p:cNvPr>
              <p:cNvSpPr txBox="1">
                <a:spLocks noRot="1" noChangeAspect="1" noMove="1" noResize="1" noEditPoints="1" noAdjustHandles="1" noChangeArrowheads="1" noChangeShapeType="1" noTextEdit="1"/>
              </p:cNvSpPr>
              <p:nvPr/>
            </p:nvSpPr>
            <p:spPr>
              <a:xfrm>
                <a:off x="1527299" y="1552741"/>
                <a:ext cx="4633128" cy="536365"/>
              </a:xfrm>
              <a:prstGeom prst="rect">
                <a:avLst/>
              </a:prstGeom>
              <a:blipFill>
                <a:blip r:embed="rId3"/>
                <a:stretch>
                  <a:fillRect l="-546" t="-4651" b="-302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7D78610A-06D8-64DF-EEDD-69D3E2AB9C67}"/>
                  </a:ext>
                </a:extLst>
              </p:cNvPr>
              <p:cNvSpPr txBox="1"/>
              <p:nvPr/>
            </p:nvSpPr>
            <p:spPr>
              <a:xfrm>
                <a:off x="1579664" y="2803399"/>
                <a:ext cx="4765472" cy="514051"/>
              </a:xfrm>
              <a:prstGeom prst="rect">
                <a:avLst/>
              </a:prstGeom>
              <a:noFill/>
            </p:spPr>
            <p:txBody>
              <a:bodyPr wrap="none" lIns="0" tIns="0" rIns="0" bIns="0" rtlCol="0">
                <a:spAutoFit/>
              </a:bodyPr>
              <a:lstStyle/>
              <a:p>
                <a:pPr algn="ctr"/>
                <a14:m>
                  <m:oMath xmlns:m="http://schemas.openxmlformats.org/officeDocument/2006/math">
                    <m:sSub>
                      <m:sSubPr>
                        <m:ctrlPr>
                          <a:rPr lang="fr-FR" sz="3200" i="1" smtClean="0">
                            <a:latin typeface="Cambria Math" panose="02040503050406030204" pitchFamily="18" charset="0"/>
                          </a:rPr>
                        </m:ctrlPr>
                      </m:sSubPr>
                      <m:e>
                        <m:r>
                          <a:rPr lang="en-US" sz="3200" b="0" i="1" smtClean="0">
                            <a:latin typeface="Cambria Math" panose="02040503050406030204" pitchFamily="18" charset="0"/>
                          </a:rPr>
                          <m:t>𝑇</m:t>
                        </m:r>
                      </m:e>
                      <m:sub>
                        <m:r>
                          <a:rPr lang="fr-FR" sz="3200" b="0" i="1" smtClean="0">
                            <a:latin typeface="Cambria Math" panose="02040503050406030204" pitchFamily="18" charset="0"/>
                          </a:rPr>
                          <m:t>𝑠</m:t>
                        </m:r>
                        <m:r>
                          <a:rPr lang="fr-FR" sz="3200" b="0" i="1" smtClean="0">
                            <a:latin typeface="Cambria Math" panose="02040503050406030204" pitchFamily="18" charset="0"/>
                          </a:rPr>
                          <m:t>,</m:t>
                        </m:r>
                        <m:r>
                          <a:rPr lang="fr-FR" sz="3200" b="0" i="1" smtClean="0">
                            <a:latin typeface="Cambria Math" panose="02040503050406030204" pitchFamily="18" charset="0"/>
                          </a:rPr>
                          <m:t>𝑡</m:t>
                        </m:r>
                      </m:sub>
                    </m:sSub>
                    <m:r>
                      <a:rPr lang="fr-FR" sz="3200" b="0" i="0" smtClean="0">
                        <a:latin typeface="Cambria Math" panose="02040503050406030204" pitchFamily="18" charset="0"/>
                      </a:rPr>
                      <m:t>= </m:t>
                    </m:r>
                    <m:sSub>
                      <m:sSubPr>
                        <m:ctrlPr>
                          <a:rPr lang="fr-FR" sz="3200" b="0" i="1" smtClean="0">
                            <a:latin typeface="Cambria Math" panose="02040503050406030204" pitchFamily="18" charset="0"/>
                          </a:rPr>
                        </m:ctrlPr>
                      </m:sSubPr>
                      <m:e>
                        <m:r>
                          <a:rPr lang="fr-FR" sz="3200" b="0" i="1" smtClean="0">
                            <a:latin typeface="Cambria Math" panose="02040503050406030204" pitchFamily="18" charset="0"/>
                          </a:rPr>
                          <m:t>𝑚</m:t>
                        </m:r>
                      </m:e>
                      <m:sub>
                        <m:r>
                          <a:rPr lang="fr-FR" sz="3200" b="0" i="1" smtClean="0">
                            <a:latin typeface="Cambria Math" panose="02040503050406030204" pitchFamily="18" charset="0"/>
                          </a:rPr>
                          <m:t>𝑠</m:t>
                        </m:r>
                      </m:sub>
                    </m:sSub>
                    <m:r>
                      <a:rPr lang="fr-FR" sz="3200" b="0" i="1" smtClean="0">
                        <a:latin typeface="Cambria Math" panose="02040503050406030204" pitchFamily="18" charset="0"/>
                      </a:rPr>
                      <m:t>+</m:t>
                    </m:r>
                    <m:sSub>
                      <m:sSubPr>
                        <m:ctrlPr>
                          <a:rPr lang="fr-FR" sz="3200" b="0" i="1" smtClean="0">
                            <a:latin typeface="Cambria Math" panose="02040503050406030204" pitchFamily="18" charset="0"/>
                          </a:rPr>
                        </m:ctrlPr>
                      </m:sSubPr>
                      <m:e>
                        <m:r>
                          <a:rPr lang="fr-FR" sz="3200" b="0" i="1" smtClean="0">
                            <a:latin typeface="Cambria Math" panose="02040503050406030204" pitchFamily="18" charset="0"/>
                          </a:rPr>
                          <m:t>𝑔</m:t>
                        </m:r>
                      </m:e>
                      <m:sub>
                        <m:r>
                          <a:rPr lang="fr-FR" sz="3200" b="0" i="1" smtClean="0">
                            <a:latin typeface="Cambria Math" panose="02040503050406030204" pitchFamily="18" charset="0"/>
                          </a:rPr>
                          <m:t>𝑠</m:t>
                        </m:r>
                      </m:sub>
                    </m:sSub>
                    <m:r>
                      <a:rPr lang="fr-FR" sz="3200" b="0" i="1" smtClean="0">
                        <a:latin typeface="Cambria Math" panose="02040503050406030204" pitchFamily="18" charset="0"/>
                        <a:ea typeface="Cambria Math" panose="02040503050406030204" pitchFamily="18" charset="0"/>
                      </a:rPr>
                      <m:t>∙</m:t>
                    </m:r>
                    <m:sSub>
                      <m:sSubPr>
                        <m:ctrlPr>
                          <a:rPr lang="fr-FR" sz="3200" b="0" i="1" smtClean="0">
                            <a:latin typeface="Cambria Math" panose="02040503050406030204" pitchFamily="18" charset="0"/>
                            <a:ea typeface="Cambria Math" panose="02040503050406030204" pitchFamily="18" charset="0"/>
                          </a:rPr>
                        </m:ctrlPr>
                      </m:sSubPr>
                      <m:e>
                        <m:r>
                          <a:rPr lang="fr-FR" sz="3200" b="0" i="1" smtClean="0">
                            <a:latin typeface="Cambria Math" panose="02040503050406030204" pitchFamily="18" charset="0"/>
                            <a:ea typeface="Cambria Math" panose="02040503050406030204" pitchFamily="18" charset="0"/>
                          </a:rPr>
                          <m:t>𝜇</m:t>
                        </m:r>
                      </m:e>
                      <m:sub>
                        <m:r>
                          <a:rPr lang="fr-FR" sz="3200" b="0" i="1" smtClean="0">
                            <a:latin typeface="Cambria Math" panose="02040503050406030204" pitchFamily="18" charset="0"/>
                            <a:ea typeface="Cambria Math" panose="02040503050406030204" pitchFamily="18" charset="0"/>
                          </a:rPr>
                          <m:t>𝑡</m:t>
                        </m:r>
                      </m:sub>
                    </m:sSub>
                    <m:r>
                      <a:rPr lang="fr-FR" sz="3200" b="0" i="1" smtClean="0">
                        <a:latin typeface="Cambria Math" panose="02040503050406030204" pitchFamily="18" charset="0"/>
                      </a:rPr>
                      <m:t>+ </m:t>
                    </m:r>
                    <m:sSub>
                      <m:sSubPr>
                        <m:ctrlPr>
                          <a:rPr lang="fr-FR" sz="3200" b="0" i="1" smtClean="0">
                            <a:latin typeface="Cambria Math" panose="02040503050406030204" pitchFamily="18" charset="0"/>
                          </a:rPr>
                        </m:ctrlPr>
                      </m:sSubPr>
                      <m:e>
                        <m:r>
                          <a:rPr lang="fr-FR" sz="3200" b="0" i="1" smtClean="0">
                            <a:latin typeface="Cambria Math" panose="02040503050406030204" pitchFamily="18" charset="0"/>
                            <a:ea typeface="Cambria Math" panose="02040503050406030204" pitchFamily="18" charset="0"/>
                          </a:rPr>
                          <m:t>𝜀</m:t>
                        </m:r>
                      </m:e>
                      <m:sub>
                        <m:r>
                          <a:rPr lang="fr-FR" sz="3200" b="0" i="1" smtClean="0">
                            <a:latin typeface="Cambria Math" panose="02040503050406030204" pitchFamily="18" charset="0"/>
                          </a:rPr>
                          <m:t>𝑠</m:t>
                        </m:r>
                        <m:r>
                          <a:rPr lang="fr-FR" sz="3200" b="0" i="1" smtClean="0">
                            <a:latin typeface="Cambria Math" panose="02040503050406030204" pitchFamily="18" charset="0"/>
                          </a:rPr>
                          <m:t>,</m:t>
                        </m:r>
                        <m:r>
                          <a:rPr lang="fr-FR" sz="3200" b="0" i="1" smtClean="0">
                            <a:latin typeface="Cambria Math" panose="02040503050406030204" pitchFamily="18" charset="0"/>
                          </a:rPr>
                          <m:t>𝑡</m:t>
                        </m:r>
                      </m:sub>
                    </m:sSub>
                  </m:oMath>
                </a14:m>
                <a:r>
                  <a:rPr lang="fr-FR" sz="3200" dirty="0"/>
                  <a:t>  </a:t>
                </a:r>
              </a:p>
            </p:txBody>
          </p:sp>
        </mc:Choice>
        <mc:Fallback xmlns="">
          <p:sp>
            <p:nvSpPr>
              <p:cNvPr id="7" name="ZoneTexte 6">
                <a:extLst>
                  <a:ext uri="{FF2B5EF4-FFF2-40B4-BE49-F238E27FC236}">
                    <a16:creationId xmlns:a16="http://schemas.microsoft.com/office/drawing/2014/main" id="{7D78610A-06D8-64DF-EEDD-69D3E2AB9C67}"/>
                  </a:ext>
                </a:extLst>
              </p:cNvPr>
              <p:cNvSpPr txBox="1">
                <a:spLocks noRot="1" noChangeAspect="1" noMove="1" noResize="1" noEditPoints="1" noAdjustHandles="1" noChangeArrowheads="1" noChangeShapeType="1" noTextEdit="1"/>
              </p:cNvSpPr>
              <p:nvPr/>
            </p:nvSpPr>
            <p:spPr>
              <a:xfrm>
                <a:off x="1579664" y="2803399"/>
                <a:ext cx="4765472" cy="514051"/>
              </a:xfrm>
              <a:prstGeom prst="rect">
                <a:avLst/>
              </a:prstGeom>
              <a:blipFill>
                <a:blip r:embed="rId4"/>
                <a:stretch>
                  <a:fillRect l="-532" t="-7143" b="-30952"/>
                </a:stretch>
              </a:blipFill>
            </p:spPr>
            <p:txBody>
              <a:bodyPr/>
              <a:lstStyle/>
              <a:p>
                <a:r>
                  <a:rPr lang="fr-FR">
                    <a:noFill/>
                  </a:rPr>
                  <a:t> </a:t>
                </a:r>
              </a:p>
            </p:txBody>
          </p:sp>
        </mc:Fallback>
      </mc:AlternateContent>
      <p:sp>
        <p:nvSpPr>
          <p:cNvPr id="10" name="ZoneTexte 9">
            <a:extLst>
              <a:ext uri="{FF2B5EF4-FFF2-40B4-BE49-F238E27FC236}">
                <a16:creationId xmlns:a16="http://schemas.microsoft.com/office/drawing/2014/main" id="{18F4762E-82D7-E5E4-2215-80451B2262C3}"/>
              </a:ext>
            </a:extLst>
          </p:cNvPr>
          <p:cNvSpPr txBox="1"/>
          <p:nvPr/>
        </p:nvSpPr>
        <p:spPr>
          <a:xfrm>
            <a:off x="330198" y="2212481"/>
            <a:ext cx="6885414" cy="461665"/>
          </a:xfrm>
          <a:prstGeom prst="rect">
            <a:avLst/>
          </a:prstGeom>
          <a:solidFill>
            <a:schemeClr val="bg1">
              <a:lumMod val="75000"/>
            </a:schemeClr>
          </a:solidFill>
          <a:ln w="25400">
            <a:solidFill>
              <a:schemeClr val="tx1">
                <a:lumMod val="95000"/>
                <a:lumOff val="5000"/>
              </a:schemeClr>
            </a:solidFill>
          </a:ln>
        </p:spPr>
        <p:txBody>
          <a:bodyPr wrap="square" rtlCol="0">
            <a:spAutoFit/>
          </a:bodyPr>
          <a:lstStyle/>
          <a:p>
            <a:pPr marL="342900" indent="-342900">
              <a:buFont typeface="Arial" panose="020B0604020202020204" pitchFamily="34" charset="0"/>
              <a:buChar char="•"/>
            </a:pPr>
            <a:r>
              <a:rPr lang="fr-FR" sz="2000" i="1" dirty="0" err="1"/>
              <a:t>Separability</a:t>
            </a:r>
            <a:r>
              <a:rPr lang="fr-FR" sz="2000" i="1" dirty="0"/>
              <a:t> </a:t>
            </a:r>
            <a:r>
              <a:rPr lang="fr-FR" sz="2000" i="1" dirty="0" err="1"/>
              <a:t>assumption</a:t>
            </a:r>
            <a:r>
              <a:rPr lang="fr-FR" sz="2000" i="1" dirty="0"/>
              <a:t> of ANT forcing : </a:t>
            </a:r>
            <a:r>
              <a:rPr kumimoji="0" lang="fr-FR" sz="2400" b="0" i="1" u="none" strike="noStrike" kern="1200" cap="none" spc="0" normalizeH="0" baseline="0" noProof="0" dirty="0" err="1">
                <a:ln>
                  <a:noFill/>
                </a:ln>
                <a:solidFill>
                  <a:prstClr val="black"/>
                </a:solidFill>
                <a:effectLst/>
                <a:uLnTx/>
                <a:uFillTx/>
                <a:latin typeface="Calibri" panose="020F0502020204030204"/>
                <a:ea typeface="+mn-ea"/>
                <a:cs typeface="+mn-cs"/>
              </a:rPr>
              <a:t>ψ</a:t>
            </a:r>
            <a:r>
              <a:rPr kumimoji="0" lang="fr-FR" sz="2400" b="0" i="1" u="none" strike="noStrike" kern="1200" cap="none" spc="0" normalizeH="0" baseline="30000" noProof="0" dirty="0" err="1">
                <a:ln>
                  <a:noFill/>
                </a:ln>
                <a:solidFill>
                  <a:prstClr val="black"/>
                </a:solidFill>
                <a:effectLst/>
                <a:uLnTx/>
                <a:uFillTx/>
                <a:latin typeface="Calibri" panose="020F0502020204030204"/>
                <a:ea typeface="+mn-ea"/>
                <a:cs typeface="+mn-cs"/>
              </a:rPr>
              <a:t>ANT</a:t>
            </a:r>
            <a:r>
              <a:rPr kumimoji="0" lang="fr-FR" sz="2400" b="0" i="1"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fr-FR" sz="2400" b="0" i="1" u="none" strike="noStrike" kern="1200" cap="none" spc="0" normalizeH="0" noProof="0" dirty="0">
                <a:ln>
                  <a:noFill/>
                </a:ln>
                <a:solidFill>
                  <a:prstClr val="black"/>
                </a:solidFill>
                <a:effectLst/>
                <a:uLnTx/>
                <a:uFillTx/>
                <a:latin typeface="Calibri" panose="020F0502020204030204"/>
                <a:ea typeface="+mn-ea"/>
                <a:cs typeface="+mn-cs"/>
              </a:rPr>
              <a:t> = g(s).</a:t>
            </a:r>
            <a:r>
              <a:rPr kumimoji="0" lang="fr-FR" sz="2400" b="0" i="1" u="none" strike="noStrike" kern="1200" cap="none" spc="0" normalizeH="0" noProof="0" dirty="0" err="1">
                <a:ln>
                  <a:noFill/>
                </a:ln>
                <a:solidFill>
                  <a:prstClr val="black"/>
                </a:solidFill>
                <a:effectLst/>
                <a:uLnTx/>
                <a:uFillTx/>
                <a:latin typeface="Calibri" panose="020F0502020204030204"/>
                <a:ea typeface="+mn-ea"/>
                <a:cs typeface="+mn-cs"/>
              </a:rPr>
              <a:t>μ</a:t>
            </a:r>
            <a:r>
              <a:rPr kumimoji="0" lang="fr-FR" sz="2400" b="0" i="1" u="none" strike="noStrike" kern="1200" cap="none" spc="0" normalizeH="0" noProof="0" dirty="0">
                <a:ln>
                  <a:noFill/>
                </a:ln>
                <a:solidFill>
                  <a:prstClr val="black"/>
                </a:solidFill>
                <a:effectLst/>
                <a:uLnTx/>
                <a:uFillTx/>
                <a:latin typeface="Calibri" panose="020F0502020204030204"/>
                <a:ea typeface="+mn-ea"/>
                <a:cs typeface="+mn-cs"/>
              </a:rPr>
              <a:t>(</a:t>
            </a:r>
            <a:r>
              <a:rPr kumimoji="0" lang="fr-FR" sz="2400" b="0" i="1" u="none" strike="noStrike" kern="1200" cap="none" spc="0" normalizeH="0" noProof="0" dirty="0" err="1">
                <a:ln>
                  <a:noFill/>
                </a:ln>
                <a:solidFill>
                  <a:prstClr val="black"/>
                </a:solidFill>
                <a:effectLst/>
                <a:uLnTx/>
                <a:uFillTx/>
                <a:latin typeface="Calibri" panose="020F0502020204030204"/>
                <a:ea typeface="+mn-ea"/>
                <a:cs typeface="+mn-cs"/>
              </a:rPr>
              <a:t>t</a:t>
            </a:r>
            <a:r>
              <a:rPr kumimoji="0" lang="fr-FR" sz="2400" b="0" i="1" u="none" strike="noStrike" kern="1200" cap="none" spc="0" normalizeH="0" noProof="0" dirty="0">
                <a:ln>
                  <a:noFill/>
                </a:ln>
                <a:solidFill>
                  <a:prstClr val="black"/>
                </a:solidFill>
                <a:effectLst/>
                <a:uLnTx/>
                <a:uFillTx/>
                <a:latin typeface="Calibri" panose="020F0502020204030204"/>
                <a:ea typeface="+mn-ea"/>
                <a:cs typeface="+mn-cs"/>
              </a:rPr>
              <a:t>)</a:t>
            </a:r>
            <a:r>
              <a:rPr lang="fr-FR" sz="2400" i="1" dirty="0"/>
              <a:t> </a:t>
            </a:r>
            <a:endParaRPr lang="fr-FR" sz="2400" dirty="0"/>
          </a:p>
        </p:txBody>
      </p:sp>
      <p:sp>
        <p:nvSpPr>
          <p:cNvPr id="11" name="ZoneTexte 10">
            <a:extLst>
              <a:ext uri="{FF2B5EF4-FFF2-40B4-BE49-F238E27FC236}">
                <a16:creationId xmlns:a16="http://schemas.microsoft.com/office/drawing/2014/main" id="{5DB93CAB-60F7-FC1B-15C2-408C32795F49}"/>
              </a:ext>
            </a:extLst>
          </p:cNvPr>
          <p:cNvSpPr txBox="1"/>
          <p:nvPr/>
        </p:nvSpPr>
        <p:spPr>
          <a:xfrm>
            <a:off x="328696" y="3400117"/>
            <a:ext cx="5123837" cy="400110"/>
          </a:xfrm>
          <a:prstGeom prst="rect">
            <a:avLst/>
          </a:prstGeom>
          <a:solidFill>
            <a:schemeClr val="bg1">
              <a:lumMod val="75000"/>
            </a:schemeClr>
          </a:solidFill>
          <a:ln w="25400">
            <a:solidFill>
              <a:schemeClr val="tx1">
                <a:lumMod val="95000"/>
                <a:lumOff val="5000"/>
              </a:schemeClr>
            </a:solidFill>
          </a:ln>
        </p:spPr>
        <p:txBody>
          <a:bodyPr wrap="square" rtlCol="0">
            <a:spAutoFit/>
          </a:bodyPr>
          <a:lstStyle/>
          <a:p>
            <a:pPr marL="342900" indent="-342900">
              <a:buFont typeface="Arial" panose="020B0604020202020204" pitchFamily="34" charset="0"/>
              <a:buChar char="•"/>
            </a:pPr>
            <a:r>
              <a:rPr lang="fr-FR" sz="2000" i="1" dirty="0"/>
              <a:t>Time </a:t>
            </a:r>
            <a:r>
              <a:rPr lang="fr-FR" sz="2000" i="1" dirty="0" err="1"/>
              <a:t>filter</a:t>
            </a:r>
            <a:r>
              <a:rPr lang="fr-FR" sz="2000" i="1" dirty="0"/>
              <a:t>: </a:t>
            </a:r>
            <a:r>
              <a:rPr lang="fr-FR" sz="2000" i="1" dirty="0" err="1"/>
              <a:t>linear</a:t>
            </a:r>
            <a:r>
              <a:rPr lang="fr-FR" sz="2000" i="1" dirty="0"/>
              <a:t> trend over a L-</a:t>
            </a:r>
            <a:r>
              <a:rPr lang="fr-FR" sz="2000" i="1" dirty="0" err="1"/>
              <a:t>year</a:t>
            </a:r>
            <a:r>
              <a:rPr lang="fr-FR" sz="2000" i="1" dirty="0"/>
              <a:t> </a:t>
            </a:r>
            <a:r>
              <a:rPr lang="fr-FR" sz="2000" i="1" dirty="0" err="1"/>
              <a:t>period</a:t>
            </a:r>
            <a:r>
              <a:rPr lang="fr-FR" sz="2000" i="1" dirty="0"/>
              <a:t>: </a:t>
            </a: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88A6216-CDB8-663A-DB87-667D8FF30E17}"/>
                  </a:ext>
                </a:extLst>
              </p:cNvPr>
              <p:cNvSpPr txBox="1"/>
              <p:nvPr/>
            </p:nvSpPr>
            <p:spPr>
              <a:xfrm>
                <a:off x="1718785" y="4030903"/>
                <a:ext cx="3521541" cy="542200"/>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Sup>
                        <m:sSubSupPr>
                          <m:ctrlPr>
                            <a:rPr lang="fr-FR" sz="3200" b="0" i="1" smtClean="0">
                              <a:latin typeface="Cambria Math" panose="02040503050406030204" pitchFamily="18" charset="0"/>
                            </a:rPr>
                          </m:ctrlPr>
                        </m:sSubSupPr>
                        <m:e>
                          <m:r>
                            <a:rPr lang="fr-FR" sz="3200" b="0" i="1" smtClean="0">
                              <a:latin typeface="Cambria Math" panose="02040503050406030204" pitchFamily="18" charset="0"/>
                            </a:rPr>
                            <m:t>𝑇</m:t>
                          </m:r>
                        </m:e>
                        <m:sub>
                          <m:r>
                            <a:rPr lang="fr-FR" sz="3200" b="0" i="1" smtClean="0">
                              <a:latin typeface="Cambria Math" panose="02040503050406030204" pitchFamily="18" charset="0"/>
                            </a:rPr>
                            <m:t>𝑠</m:t>
                          </m:r>
                          <m:r>
                            <a:rPr lang="fr-FR" sz="3200" b="0" i="1" smtClean="0">
                              <a:latin typeface="Cambria Math" panose="02040503050406030204" pitchFamily="18" charset="0"/>
                            </a:rPr>
                            <m:t>,</m:t>
                          </m:r>
                          <m:r>
                            <a:rPr lang="fr-FR" sz="3200" b="0" i="1" smtClean="0">
                              <a:latin typeface="Cambria Math" panose="02040503050406030204" pitchFamily="18" charset="0"/>
                            </a:rPr>
                            <m:t>𝐿</m:t>
                          </m:r>
                        </m:sub>
                        <m:sup>
                          <m:r>
                            <a:rPr lang="fr-FR" sz="3200" b="0" i="1" smtClean="0">
                              <a:latin typeface="Cambria Math" panose="02040503050406030204" pitchFamily="18" charset="0"/>
                            </a:rPr>
                            <m:t>,</m:t>
                          </m:r>
                        </m:sup>
                      </m:sSubSup>
                      <m:r>
                        <a:rPr lang="fr-FR" sz="3200" b="0" i="0" smtClean="0">
                          <a:latin typeface="Cambria Math" panose="02040503050406030204" pitchFamily="18" charset="0"/>
                        </a:rPr>
                        <m:t>= </m:t>
                      </m:r>
                      <m:sSub>
                        <m:sSubPr>
                          <m:ctrlPr>
                            <a:rPr lang="fr-FR" sz="3200" b="0" i="1" smtClean="0">
                              <a:latin typeface="Cambria Math" panose="02040503050406030204" pitchFamily="18" charset="0"/>
                            </a:rPr>
                          </m:ctrlPr>
                        </m:sSubPr>
                        <m:e>
                          <m:r>
                            <a:rPr lang="fr-FR" sz="3200" b="0" i="1" smtClean="0">
                              <a:latin typeface="Cambria Math" panose="02040503050406030204" pitchFamily="18" charset="0"/>
                              <a:ea typeface="Cambria Math" panose="02040503050406030204" pitchFamily="18" charset="0"/>
                            </a:rPr>
                            <m:t>𝛽</m:t>
                          </m:r>
                        </m:e>
                        <m:sub>
                          <m:r>
                            <a:rPr lang="fr-FR" sz="3200" b="0" i="1" smtClean="0">
                              <a:latin typeface="Cambria Math" panose="02040503050406030204" pitchFamily="18" charset="0"/>
                              <a:ea typeface="Cambria Math" panose="02040503050406030204" pitchFamily="18" charset="0"/>
                            </a:rPr>
                            <m:t>𝐿</m:t>
                          </m:r>
                        </m:sub>
                      </m:sSub>
                      <m:r>
                        <a:rPr lang="fr-FR" sz="3200" b="0" i="1" smtClean="0">
                          <a:latin typeface="Cambria Math" panose="02040503050406030204" pitchFamily="18" charset="0"/>
                          <a:ea typeface="Cambria Math" panose="02040503050406030204" pitchFamily="18" charset="0"/>
                        </a:rPr>
                        <m:t>∙</m:t>
                      </m:r>
                      <m:sSub>
                        <m:sSubPr>
                          <m:ctrlPr>
                            <a:rPr lang="fr-FR" sz="3200" b="0" i="1" smtClean="0">
                              <a:latin typeface="Cambria Math" panose="02040503050406030204" pitchFamily="18" charset="0"/>
                              <a:ea typeface="Cambria Math" panose="02040503050406030204" pitchFamily="18" charset="0"/>
                            </a:rPr>
                          </m:ctrlPr>
                        </m:sSubPr>
                        <m:e>
                          <m:r>
                            <a:rPr lang="fr-FR" sz="3200" b="0" i="1" smtClean="0">
                              <a:latin typeface="Cambria Math" panose="02040503050406030204" pitchFamily="18" charset="0"/>
                              <a:ea typeface="Cambria Math" panose="02040503050406030204" pitchFamily="18" charset="0"/>
                            </a:rPr>
                            <m:t>𝑔</m:t>
                          </m:r>
                        </m:e>
                        <m:sub>
                          <m:r>
                            <a:rPr lang="fr-FR" sz="3200" b="0" i="1" smtClean="0">
                              <a:latin typeface="Cambria Math" panose="02040503050406030204" pitchFamily="18" charset="0"/>
                              <a:ea typeface="Cambria Math" panose="02040503050406030204" pitchFamily="18" charset="0"/>
                            </a:rPr>
                            <m:t>𝑠</m:t>
                          </m:r>
                        </m:sub>
                      </m:sSub>
                      <m:r>
                        <a:rPr lang="fr-FR" sz="3200" b="0" i="1" smtClean="0">
                          <a:latin typeface="Cambria Math" panose="02040503050406030204" pitchFamily="18" charset="0"/>
                        </a:rPr>
                        <m:t>+</m:t>
                      </m:r>
                      <m:sSub>
                        <m:sSubPr>
                          <m:ctrlPr>
                            <a:rPr lang="fr-FR" sz="3200" b="0" i="1" smtClean="0">
                              <a:latin typeface="Cambria Math" panose="02040503050406030204" pitchFamily="18" charset="0"/>
                            </a:rPr>
                          </m:ctrlPr>
                        </m:sSubPr>
                        <m:e>
                          <m:r>
                            <a:rPr lang="fr-FR" sz="3200" b="0" i="1" smtClean="0">
                              <a:latin typeface="Cambria Math" panose="02040503050406030204" pitchFamily="18" charset="0"/>
                              <a:ea typeface="Cambria Math" panose="02040503050406030204" pitchFamily="18" charset="0"/>
                            </a:rPr>
                            <m:t>𝜂</m:t>
                          </m:r>
                        </m:e>
                        <m:sub>
                          <m:r>
                            <a:rPr lang="fr-FR" sz="3200" b="0" i="1" smtClean="0">
                              <a:latin typeface="Cambria Math" panose="02040503050406030204" pitchFamily="18" charset="0"/>
                            </a:rPr>
                            <m:t>𝑠</m:t>
                          </m:r>
                          <m:r>
                            <a:rPr lang="fr-FR" sz="3200" b="0" i="1" smtClean="0">
                              <a:latin typeface="Cambria Math" panose="02040503050406030204" pitchFamily="18" charset="0"/>
                            </a:rPr>
                            <m:t>,</m:t>
                          </m:r>
                          <m:r>
                            <a:rPr lang="fr-FR" sz="3200" b="0" i="1" smtClean="0">
                              <a:latin typeface="Cambria Math" panose="02040503050406030204" pitchFamily="18" charset="0"/>
                            </a:rPr>
                            <m:t>𝐿</m:t>
                          </m:r>
                        </m:sub>
                      </m:sSub>
                    </m:oMath>
                  </m:oMathPara>
                </a14:m>
                <a:endParaRPr lang="fr-FR" sz="3200" dirty="0"/>
              </a:p>
            </p:txBody>
          </p:sp>
        </mc:Choice>
        <mc:Fallback xmlns="">
          <p:sp>
            <p:nvSpPr>
              <p:cNvPr id="12" name="ZoneTexte 11">
                <a:extLst>
                  <a:ext uri="{FF2B5EF4-FFF2-40B4-BE49-F238E27FC236}">
                    <a16:creationId xmlns:a16="http://schemas.microsoft.com/office/drawing/2014/main" id="{288A6216-CDB8-663A-DB87-667D8FF30E17}"/>
                  </a:ext>
                </a:extLst>
              </p:cNvPr>
              <p:cNvSpPr txBox="1">
                <a:spLocks noRot="1" noChangeAspect="1" noMove="1" noResize="1" noEditPoints="1" noAdjustHandles="1" noChangeArrowheads="1" noChangeShapeType="1" noTextEdit="1"/>
              </p:cNvSpPr>
              <p:nvPr/>
            </p:nvSpPr>
            <p:spPr>
              <a:xfrm>
                <a:off x="1718785" y="4030903"/>
                <a:ext cx="3521541" cy="542200"/>
              </a:xfrm>
              <a:prstGeom prst="rect">
                <a:avLst/>
              </a:prstGeom>
              <a:blipFill>
                <a:blip r:embed="rId5"/>
                <a:stretch>
                  <a:fillRect l="-3597" t="-6977" b="-2558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877A32F3-0B6D-D31E-5AF9-20E82D98134F}"/>
                  </a:ext>
                </a:extLst>
              </p:cNvPr>
              <p:cNvSpPr txBox="1"/>
              <p:nvPr/>
            </p:nvSpPr>
            <p:spPr>
              <a:xfrm>
                <a:off x="6376327" y="3906320"/>
                <a:ext cx="2478306" cy="8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sz="2400" i="1" smtClean="0">
                              <a:latin typeface="Cambria Math" panose="02040503050406030204" pitchFamily="18" charset="0"/>
                            </a:rPr>
                          </m:ctrlPr>
                        </m:dPr>
                        <m:e>
                          <m:eqArr>
                            <m:eqArrPr>
                              <m:ctrlPr>
                                <a:rPr lang="fr-FR" sz="2400" i="1" smtClean="0">
                                  <a:latin typeface="Cambria Math" panose="02040503050406030204" pitchFamily="18" charset="0"/>
                                </a:rPr>
                              </m:ctrlPr>
                            </m:eqArrPr>
                            <m:e>
                              <m:sSub>
                                <m:sSubPr>
                                  <m:ctrlPr>
                                    <a:rPr lang="fr-FR" sz="2400" i="1" smtClean="0">
                                      <a:latin typeface="Cambria Math" panose="02040503050406030204" pitchFamily="18" charset="0"/>
                                    </a:rPr>
                                  </m:ctrlPr>
                                </m:sSubPr>
                                <m:e>
                                  <m:r>
                                    <a:rPr lang="fr-FR" sz="2400" b="0" i="1" smtClean="0">
                                      <a:latin typeface="Cambria Math" panose="02040503050406030204" pitchFamily="18" charset="0"/>
                                    </a:rPr>
                                    <m:t>𝐻</m:t>
                                  </m:r>
                                </m:e>
                                <m:sub>
                                  <m:r>
                                    <a:rPr lang="fr-FR" sz="2400" b="0" i="1" smtClean="0">
                                      <a:latin typeface="Cambria Math" panose="02040503050406030204" pitchFamily="18" charset="0"/>
                                    </a:rPr>
                                    <m:t>0</m:t>
                                  </m:r>
                                </m:sub>
                              </m:sSub>
                              <m:r>
                                <a:rPr lang="fr-FR" sz="2400" b="0" i="1" smtClean="0">
                                  <a:latin typeface="Cambria Math" panose="02040503050406030204" pitchFamily="18" charset="0"/>
                                </a:rPr>
                                <m:t> : </m:t>
                              </m:r>
                              <m:r>
                                <a:rPr lang="fr-FR" sz="2400" b="0" i="1" smtClean="0">
                                  <a:latin typeface="Cambria Math" panose="02040503050406030204" pitchFamily="18" charset="0"/>
                                  <a:ea typeface="Cambria Math" panose="02040503050406030204" pitchFamily="18" charset="0"/>
                                </a:rPr>
                                <m:t>≪</m:t>
                              </m:r>
                              <m:sSub>
                                <m:sSubPr>
                                  <m:ctrlPr>
                                    <a:rPr lang="fr-FR" sz="2400" b="0" i="1" smtClean="0">
                                      <a:latin typeface="Cambria Math" panose="02040503050406030204" pitchFamily="18" charset="0"/>
                                      <a:ea typeface="Cambria Math" panose="02040503050406030204" pitchFamily="18" charset="0"/>
                                    </a:rPr>
                                  </m:ctrlPr>
                                </m:sSubPr>
                                <m:e>
                                  <m:r>
                                    <a:rPr lang="fr-FR" sz="2400" b="0" i="1" smtClean="0">
                                      <a:latin typeface="Cambria Math" panose="02040503050406030204" pitchFamily="18" charset="0"/>
                                      <a:ea typeface="Cambria Math" panose="02040503050406030204" pitchFamily="18" charset="0"/>
                                    </a:rPr>
                                    <m:t>𝛽</m:t>
                                  </m:r>
                                </m:e>
                                <m:sub>
                                  <m:r>
                                    <a:rPr lang="fr-FR" sz="2400" b="0" i="1" smtClean="0">
                                      <a:latin typeface="Cambria Math" panose="02040503050406030204" pitchFamily="18" charset="0"/>
                                      <a:ea typeface="Cambria Math" panose="02040503050406030204" pitchFamily="18" charset="0"/>
                                    </a:rPr>
                                    <m:t>𝐿</m:t>
                                  </m:r>
                                </m:sub>
                              </m:sSub>
                              <m:r>
                                <a:rPr lang="fr-FR" sz="2400" b="0" i="1" smtClean="0">
                                  <a:latin typeface="Cambria Math" panose="02040503050406030204" pitchFamily="18" charset="0"/>
                                  <a:ea typeface="Cambria Math" panose="02040503050406030204" pitchFamily="18" charset="0"/>
                                </a:rPr>
                                <m:t>=0≫</m:t>
                              </m:r>
                            </m:e>
                            <m:e>
                              <m:sSub>
                                <m:sSubPr>
                                  <m:ctrlPr>
                                    <a:rPr lang="fr-FR" sz="2400" i="1" smtClean="0">
                                      <a:latin typeface="Cambria Math" panose="02040503050406030204" pitchFamily="18" charset="0"/>
                                    </a:rPr>
                                  </m:ctrlPr>
                                </m:sSubPr>
                                <m:e>
                                  <m:r>
                                    <a:rPr lang="fr-FR" sz="2400" b="0" i="1" smtClean="0">
                                      <a:latin typeface="Cambria Math" panose="02040503050406030204" pitchFamily="18" charset="0"/>
                                    </a:rPr>
                                    <m:t>𝐻</m:t>
                                  </m:r>
                                </m:e>
                                <m:sub>
                                  <m:r>
                                    <a:rPr lang="fr-FR" sz="2400" b="0" i="1" smtClean="0">
                                      <a:latin typeface="Cambria Math" panose="02040503050406030204" pitchFamily="18" charset="0"/>
                                    </a:rPr>
                                    <m:t>1</m:t>
                                  </m:r>
                                </m:sub>
                              </m:sSub>
                              <m:r>
                                <a:rPr lang="fr-FR" sz="2400" b="0" i="1" smtClean="0">
                                  <a:latin typeface="Cambria Math" panose="02040503050406030204" pitchFamily="18" charset="0"/>
                                </a:rPr>
                                <m:t> : </m:t>
                              </m:r>
                              <m:r>
                                <a:rPr lang="fr-FR" sz="2400" b="0" i="1" smtClean="0">
                                  <a:latin typeface="Cambria Math" panose="02040503050406030204" pitchFamily="18" charset="0"/>
                                  <a:ea typeface="Cambria Math" panose="02040503050406030204" pitchFamily="18" charset="0"/>
                                </a:rPr>
                                <m:t>≪</m:t>
                              </m:r>
                              <m:sSub>
                                <m:sSubPr>
                                  <m:ctrlPr>
                                    <a:rPr lang="fr-FR" sz="2400" b="0" i="1" smtClean="0">
                                      <a:latin typeface="Cambria Math" panose="02040503050406030204" pitchFamily="18" charset="0"/>
                                      <a:ea typeface="Cambria Math" panose="02040503050406030204" pitchFamily="18" charset="0"/>
                                    </a:rPr>
                                  </m:ctrlPr>
                                </m:sSubPr>
                                <m:e>
                                  <m:r>
                                    <a:rPr lang="fr-FR" sz="2400" b="0" i="1" smtClean="0">
                                      <a:latin typeface="Cambria Math" panose="02040503050406030204" pitchFamily="18" charset="0"/>
                                      <a:ea typeface="Cambria Math" panose="02040503050406030204" pitchFamily="18" charset="0"/>
                                    </a:rPr>
                                    <m:t>𝛽</m:t>
                                  </m:r>
                                </m:e>
                                <m:sub>
                                  <m:r>
                                    <a:rPr lang="fr-FR" sz="2400" b="0" i="1" smtClean="0">
                                      <a:latin typeface="Cambria Math" panose="02040503050406030204" pitchFamily="18" charset="0"/>
                                      <a:ea typeface="Cambria Math" panose="02040503050406030204" pitchFamily="18" charset="0"/>
                                    </a:rPr>
                                    <m:t>𝐿</m:t>
                                  </m:r>
                                </m:sub>
                              </m:sSub>
                              <m:r>
                                <a:rPr lang="fr-FR" sz="2400" b="0" i="1" smtClean="0">
                                  <a:latin typeface="Cambria Math" panose="02040503050406030204" pitchFamily="18" charset="0"/>
                                  <a:ea typeface="Cambria Math" panose="02040503050406030204" pitchFamily="18" charset="0"/>
                                </a:rPr>
                                <m:t> &gt;0≫</m:t>
                              </m:r>
                            </m:e>
                          </m:eqArr>
                        </m:e>
                      </m:d>
                    </m:oMath>
                  </m:oMathPara>
                </a14:m>
                <a:endParaRPr lang="fr-FR" sz="2400" dirty="0"/>
              </a:p>
            </p:txBody>
          </p:sp>
        </mc:Choice>
        <mc:Fallback xmlns="">
          <p:sp>
            <p:nvSpPr>
              <p:cNvPr id="13" name="ZoneTexte 12">
                <a:extLst>
                  <a:ext uri="{FF2B5EF4-FFF2-40B4-BE49-F238E27FC236}">
                    <a16:creationId xmlns:a16="http://schemas.microsoft.com/office/drawing/2014/main" id="{877A32F3-0B6D-D31E-5AF9-20E82D98134F}"/>
                  </a:ext>
                </a:extLst>
              </p:cNvPr>
              <p:cNvSpPr txBox="1">
                <a:spLocks noRot="1" noChangeAspect="1" noMove="1" noResize="1" noEditPoints="1" noAdjustHandles="1" noChangeArrowheads="1" noChangeShapeType="1" noTextEdit="1"/>
              </p:cNvSpPr>
              <p:nvPr/>
            </p:nvSpPr>
            <p:spPr>
              <a:xfrm>
                <a:off x="6376327" y="3906320"/>
                <a:ext cx="2478306" cy="823815"/>
              </a:xfrm>
              <a:prstGeom prst="rect">
                <a:avLst/>
              </a:prstGeom>
              <a:blipFill>
                <a:blip r:embed="rId6"/>
                <a:stretch>
                  <a:fillRect l="-60714" t="-224242" r="-2041" b="-325758"/>
                </a:stretch>
              </a:blipFill>
            </p:spPr>
            <p:txBody>
              <a:bodyPr/>
              <a:lstStyle/>
              <a:p>
                <a:r>
                  <a:rPr lang="fr-FR">
                    <a:noFill/>
                  </a:rPr>
                  <a:t> </a:t>
                </a:r>
              </a:p>
            </p:txBody>
          </p:sp>
        </mc:Fallback>
      </mc:AlternateContent>
      <p:sp>
        <p:nvSpPr>
          <p:cNvPr id="14" name="ZoneTexte 13">
            <a:extLst>
              <a:ext uri="{FF2B5EF4-FFF2-40B4-BE49-F238E27FC236}">
                <a16:creationId xmlns:a16="http://schemas.microsoft.com/office/drawing/2014/main" id="{880B7055-C90C-6840-B6AE-A69D4056CEB0}"/>
              </a:ext>
            </a:extLst>
          </p:cNvPr>
          <p:cNvSpPr txBox="1"/>
          <p:nvPr/>
        </p:nvSpPr>
        <p:spPr>
          <a:xfrm>
            <a:off x="5661217" y="4108401"/>
            <a:ext cx="671853" cy="461665"/>
          </a:xfrm>
          <a:prstGeom prst="rect">
            <a:avLst/>
          </a:prstGeom>
          <a:solidFill>
            <a:schemeClr val="bg1">
              <a:lumMod val="75000"/>
            </a:schemeClr>
          </a:solidFill>
          <a:ln w="25400">
            <a:solidFill>
              <a:schemeClr val="tx1">
                <a:lumMod val="95000"/>
                <a:lumOff val="5000"/>
              </a:schemeClr>
            </a:solidFill>
          </a:ln>
        </p:spPr>
        <p:txBody>
          <a:bodyPr wrap="square" rtlCol="0">
            <a:spAutoFit/>
          </a:bodyPr>
          <a:lstStyle/>
          <a:p>
            <a:r>
              <a:rPr lang="fr-FR" sz="2000" i="1" dirty="0"/>
              <a:t>Test:</a:t>
            </a:r>
            <a:r>
              <a:rPr lang="fr-FR" sz="2400" i="1" dirty="0"/>
              <a:t> </a:t>
            </a:r>
            <a:endParaRPr lang="fr-FR" sz="2400" dirty="0"/>
          </a:p>
        </p:txBody>
      </p:sp>
    </p:spTree>
    <p:extLst>
      <p:ext uri="{BB962C8B-B14F-4D97-AF65-F5344CB8AC3E}">
        <p14:creationId xmlns:p14="http://schemas.microsoft.com/office/powerpoint/2010/main" val="3808569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8887E-EED0-CB98-767C-FB0509DD17E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BD005F8-B089-42F7-677F-5DACF2622ECE}"/>
              </a:ext>
            </a:extLst>
          </p:cNvPr>
          <p:cNvSpPr>
            <a:spLocks noGrp="1"/>
          </p:cNvSpPr>
          <p:nvPr>
            <p:ph type="title"/>
          </p:nvPr>
        </p:nvSpPr>
        <p:spPr>
          <a:xfrm>
            <a:off x="457200" y="95003"/>
            <a:ext cx="8229600" cy="819397"/>
          </a:xfrm>
        </p:spPr>
        <p:txBody>
          <a:bodyPr/>
          <a:lstStyle/>
          <a:p>
            <a:pPr>
              <a:lnSpc>
                <a:spcPts val="3000"/>
              </a:lnSpc>
            </a:pPr>
            <a:r>
              <a:rPr lang="en-US" sz="2800" b="1" dirty="0"/>
              <a:t>When was the signal first detectable ?</a:t>
            </a:r>
          </a:p>
        </p:txBody>
      </p:sp>
      <p:sp>
        <p:nvSpPr>
          <p:cNvPr id="8" name="Rectangle 7">
            <a:extLst>
              <a:ext uri="{FF2B5EF4-FFF2-40B4-BE49-F238E27FC236}">
                <a16:creationId xmlns:a16="http://schemas.microsoft.com/office/drawing/2014/main" id="{E0844E0B-C0FA-BEB2-0A0F-94C89A8BB318}"/>
              </a:ext>
            </a:extLst>
          </p:cNvPr>
          <p:cNvSpPr/>
          <p:nvPr/>
        </p:nvSpPr>
        <p:spPr bwMode="auto">
          <a:xfrm>
            <a:off x="1379" y="4769224"/>
            <a:ext cx="9144000" cy="369762"/>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7" name="Espace réservé du numéro de diapositive 6">
            <a:extLst>
              <a:ext uri="{FF2B5EF4-FFF2-40B4-BE49-F238E27FC236}">
                <a16:creationId xmlns:a16="http://schemas.microsoft.com/office/drawing/2014/main" id="{49995E06-607C-2C82-54A3-CF52605EC706}"/>
              </a:ext>
            </a:extLst>
          </p:cNvPr>
          <p:cNvSpPr>
            <a:spLocks noGrp="1"/>
          </p:cNvSpPr>
          <p:nvPr>
            <p:ph type="sldNum" sz="quarter" idx="4"/>
          </p:nvPr>
        </p:nvSpPr>
        <p:spPr/>
        <p:txBody>
          <a:bodyPr/>
          <a:lstStyle/>
          <a:p>
            <a:fld id="{F621BA9E-024D-DE4D-A8C8-2AC39C7987FF}" type="slidenum">
              <a:rPr lang="en-US" smtClean="0"/>
              <a:pPr/>
              <a:t>18</a:t>
            </a:fld>
            <a:endParaRPr lang="en-US" dirty="0"/>
          </a:p>
        </p:txBody>
      </p:sp>
      <p:pic>
        <p:nvPicPr>
          <p:cNvPr id="15" name="Image 14">
            <a:extLst>
              <a:ext uri="{FF2B5EF4-FFF2-40B4-BE49-F238E27FC236}">
                <a16:creationId xmlns:a16="http://schemas.microsoft.com/office/drawing/2014/main" id="{59E3FADA-4A3E-7E31-9AED-476B8BB06CD5}"/>
              </a:ext>
            </a:extLst>
          </p:cNvPr>
          <p:cNvPicPr>
            <a:picLocks noChangeAspect="1"/>
          </p:cNvPicPr>
          <p:nvPr/>
        </p:nvPicPr>
        <p:blipFill>
          <a:blip r:embed="rId3"/>
          <a:srcRect t="5432" b="40412"/>
          <a:stretch>
            <a:fillRect/>
          </a:stretch>
        </p:blipFill>
        <p:spPr>
          <a:xfrm>
            <a:off x="1692000" y="1100662"/>
            <a:ext cx="5760000" cy="3902015"/>
          </a:xfrm>
          <a:prstGeom prst="rect">
            <a:avLst/>
          </a:prstGeom>
        </p:spPr>
      </p:pic>
      <p:sp>
        <p:nvSpPr>
          <p:cNvPr id="16" name="ZoneTexte 15">
            <a:extLst>
              <a:ext uri="{FF2B5EF4-FFF2-40B4-BE49-F238E27FC236}">
                <a16:creationId xmlns:a16="http://schemas.microsoft.com/office/drawing/2014/main" id="{892A6657-9B71-1747-8E05-721FD010A366}"/>
              </a:ext>
            </a:extLst>
          </p:cNvPr>
          <p:cNvSpPr txBox="1"/>
          <p:nvPr/>
        </p:nvSpPr>
        <p:spPr>
          <a:xfrm>
            <a:off x="4544568" y="2468880"/>
            <a:ext cx="825867" cy="369332"/>
          </a:xfrm>
          <a:prstGeom prst="rect">
            <a:avLst/>
          </a:prstGeom>
          <a:solidFill>
            <a:schemeClr val="bg1">
              <a:lumMod val="75000"/>
            </a:schemeClr>
          </a:solidFill>
          <a:ln w="38100">
            <a:solidFill>
              <a:srgbClr val="FF0000"/>
            </a:solidFill>
          </a:ln>
        </p:spPr>
        <p:txBody>
          <a:bodyPr wrap="none" rtlCol="0">
            <a:spAutoFit/>
          </a:bodyPr>
          <a:lstStyle/>
          <a:p>
            <a:r>
              <a:rPr lang="fr-FR" dirty="0">
                <a:latin typeface="Arial" panose="020B0604020202020204" pitchFamily="34" charset="0"/>
                <a:cs typeface="Arial" panose="020B0604020202020204" pitchFamily="34" charset="0"/>
              </a:rPr>
              <a:t>Signal</a:t>
            </a:r>
          </a:p>
        </p:txBody>
      </p:sp>
      <p:sp>
        <p:nvSpPr>
          <p:cNvPr id="17" name="ZoneTexte 16">
            <a:extLst>
              <a:ext uri="{FF2B5EF4-FFF2-40B4-BE49-F238E27FC236}">
                <a16:creationId xmlns:a16="http://schemas.microsoft.com/office/drawing/2014/main" id="{63708D92-182A-43B2-700B-242841D1F0AD}"/>
              </a:ext>
            </a:extLst>
          </p:cNvPr>
          <p:cNvSpPr txBox="1"/>
          <p:nvPr/>
        </p:nvSpPr>
        <p:spPr>
          <a:xfrm>
            <a:off x="4623816" y="3544824"/>
            <a:ext cx="774571" cy="369332"/>
          </a:xfrm>
          <a:prstGeom prst="rect">
            <a:avLst/>
          </a:prstGeom>
          <a:solidFill>
            <a:schemeClr val="bg1">
              <a:lumMod val="75000"/>
            </a:schemeClr>
          </a:solidFill>
          <a:ln w="38100">
            <a:solidFill>
              <a:srgbClr val="0432FF"/>
            </a:solidFill>
          </a:ln>
        </p:spPr>
        <p:txBody>
          <a:bodyPr wrap="none" rtlCol="0">
            <a:spAutoFit/>
          </a:bodyPr>
          <a:lstStyle/>
          <a:p>
            <a:r>
              <a:rPr lang="fr-FR" dirty="0">
                <a:latin typeface="Arial" panose="020B0604020202020204" pitchFamily="34" charset="0"/>
                <a:cs typeface="Arial" panose="020B0604020202020204" pitchFamily="34" charset="0"/>
              </a:rPr>
              <a:t>Noise</a:t>
            </a:r>
          </a:p>
        </p:txBody>
      </p:sp>
    </p:spTree>
    <p:extLst>
      <p:ext uri="{BB962C8B-B14F-4D97-AF65-F5344CB8AC3E}">
        <p14:creationId xmlns:p14="http://schemas.microsoft.com/office/powerpoint/2010/main" val="401516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3135A-A4E0-EC57-FFE9-97AE0081C5F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B3F711-A3AA-B87A-DFCC-ED6592B53E2F}"/>
              </a:ext>
            </a:extLst>
          </p:cNvPr>
          <p:cNvSpPr>
            <a:spLocks noGrp="1"/>
          </p:cNvSpPr>
          <p:nvPr>
            <p:ph type="sldNum" sz="quarter" idx="4"/>
          </p:nvPr>
        </p:nvSpPr>
        <p:spPr/>
        <p:txBody>
          <a:bodyPr/>
          <a:lstStyle/>
          <a:p>
            <a:fld id="{F621BA9E-024D-DE4D-A8C8-2AC39C7987FF}" type="slidenum">
              <a:rPr lang="en-US" smtClean="0"/>
              <a:pPr/>
              <a:t>1</a:t>
            </a:fld>
            <a:endParaRPr lang="en-US" dirty="0"/>
          </a:p>
        </p:txBody>
      </p:sp>
      <p:sp>
        <p:nvSpPr>
          <p:cNvPr id="6" name="Rectangle 5">
            <a:extLst>
              <a:ext uri="{FF2B5EF4-FFF2-40B4-BE49-F238E27FC236}">
                <a16:creationId xmlns:a16="http://schemas.microsoft.com/office/drawing/2014/main" id="{57E4F0C0-12A9-5AA8-7988-BE1645CFE416}"/>
              </a:ext>
            </a:extLst>
          </p:cNvPr>
          <p:cNvSpPr/>
          <p:nvPr/>
        </p:nvSpPr>
        <p:spPr bwMode="auto">
          <a:xfrm>
            <a:off x="6670766" y="4901685"/>
            <a:ext cx="1898468" cy="215444"/>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9" name="Rectangle 8">
            <a:extLst>
              <a:ext uri="{FF2B5EF4-FFF2-40B4-BE49-F238E27FC236}">
                <a16:creationId xmlns:a16="http://schemas.microsoft.com/office/drawing/2014/main" id="{6B3408F4-E104-01A8-EB80-927425AC5E6A}"/>
              </a:ext>
            </a:extLst>
          </p:cNvPr>
          <p:cNvSpPr/>
          <p:nvPr/>
        </p:nvSpPr>
        <p:spPr bwMode="auto">
          <a:xfrm>
            <a:off x="0" y="4781006"/>
            <a:ext cx="9144000" cy="120679"/>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grpSp>
        <p:nvGrpSpPr>
          <p:cNvPr id="7" name="Group 6">
            <a:extLst>
              <a:ext uri="{FF2B5EF4-FFF2-40B4-BE49-F238E27FC236}">
                <a16:creationId xmlns:a16="http://schemas.microsoft.com/office/drawing/2014/main" id="{4165F8A5-9B9B-580F-458A-2D8B6A32F818}"/>
              </a:ext>
            </a:extLst>
          </p:cNvPr>
          <p:cNvGrpSpPr/>
          <p:nvPr/>
        </p:nvGrpSpPr>
        <p:grpSpPr>
          <a:xfrm>
            <a:off x="4325630" y="1153305"/>
            <a:ext cx="4113381" cy="3989212"/>
            <a:chOff x="4526966" y="1143311"/>
            <a:chExt cx="4113381" cy="3989212"/>
          </a:xfrm>
        </p:grpSpPr>
        <p:pic>
          <p:nvPicPr>
            <p:cNvPr id="13" name="Picture 12">
              <a:extLst>
                <a:ext uri="{FF2B5EF4-FFF2-40B4-BE49-F238E27FC236}">
                  <a16:creationId xmlns:a16="http://schemas.microsoft.com/office/drawing/2014/main" id="{697AF5A4-AF6F-C764-0454-8B8FD4268EB9}"/>
                </a:ext>
              </a:extLst>
            </p:cNvPr>
            <p:cNvPicPr>
              <a:picLocks noChangeAspect="1"/>
            </p:cNvPicPr>
            <p:nvPr/>
          </p:nvPicPr>
          <p:blipFill rotWithShape="1">
            <a:blip r:embed="rId3"/>
            <a:srcRect l="36872" t="45016" r="24080" b="44098"/>
            <a:stretch/>
          </p:blipFill>
          <p:spPr>
            <a:xfrm>
              <a:off x="4989443" y="1143311"/>
              <a:ext cx="3650904" cy="3536813"/>
            </a:xfrm>
            <a:prstGeom prst="rect">
              <a:avLst/>
            </a:prstGeom>
          </p:spPr>
        </p:pic>
        <p:sp>
          <p:nvSpPr>
            <p:cNvPr id="17" name="TextBox 16">
              <a:extLst>
                <a:ext uri="{FF2B5EF4-FFF2-40B4-BE49-F238E27FC236}">
                  <a16:creationId xmlns:a16="http://schemas.microsoft.com/office/drawing/2014/main" id="{F8A88AEA-B60C-C333-90F8-FEC59C13B50A}"/>
                </a:ext>
              </a:extLst>
            </p:cNvPr>
            <p:cNvSpPr txBox="1"/>
            <p:nvPr/>
          </p:nvSpPr>
          <p:spPr>
            <a:xfrm>
              <a:off x="5410203" y="4793969"/>
              <a:ext cx="1898468" cy="338554"/>
            </a:xfrm>
            <a:prstGeom prst="rect">
              <a:avLst/>
            </a:prstGeom>
            <a:solidFill>
              <a:schemeClr val="bg1"/>
            </a:solidFill>
          </p:spPr>
          <p:txBody>
            <a:bodyPr wrap="square" rtlCol="0">
              <a:spAutoFit/>
            </a:bodyPr>
            <a:lstStyle/>
            <a:p>
              <a:pPr algn="ctr"/>
              <a:endParaRPr lang="en-US" sz="1600" dirty="0"/>
            </a:p>
          </p:txBody>
        </p:sp>
        <p:sp>
          <p:nvSpPr>
            <p:cNvPr id="16" name="TextBox 15">
              <a:extLst>
                <a:ext uri="{FF2B5EF4-FFF2-40B4-BE49-F238E27FC236}">
                  <a16:creationId xmlns:a16="http://schemas.microsoft.com/office/drawing/2014/main" id="{7128626B-9DCA-1379-503A-CF3FC3F28EE6}"/>
                </a:ext>
              </a:extLst>
            </p:cNvPr>
            <p:cNvSpPr txBox="1"/>
            <p:nvPr/>
          </p:nvSpPr>
          <p:spPr>
            <a:xfrm rot="16200000">
              <a:off x="3906082" y="2613990"/>
              <a:ext cx="1580321" cy="338554"/>
            </a:xfrm>
            <a:prstGeom prst="rect">
              <a:avLst/>
            </a:prstGeom>
            <a:solidFill>
              <a:schemeClr val="bg1"/>
            </a:solidFill>
          </p:spPr>
          <p:txBody>
            <a:bodyPr wrap="square" rtlCol="0">
              <a:spAutoFit/>
            </a:bodyPr>
            <a:lstStyle/>
            <a:p>
              <a:pPr algn="ctr"/>
              <a:r>
                <a:rPr lang="en-US" sz="1600" dirty="0"/>
                <a:t>Altitude (km)</a:t>
              </a:r>
            </a:p>
          </p:txBody>
        </p:sp>
        <p:sp>
          <p:nvSpPr>
            <p:cNvPr id="18" name="TextBox 17">
              <a:extLst>
                <a:ext uri="{FF2B5EF4-FFF2-40B4-BE49-F238E27FC236}">
                  <a16:creationId xmlns:a16="http://schemas.microsoft.com/office/drawing/2014/main" id="{44C3ECCA-36B0-6417-07DC-680C9C2928C4}"/>
                </a:ext>
              </a:extLst>
            </p:cNvPr>
            <p:cNvSpPr txBox="1"/>
            <p:nvPr/>
          </p:nvSpPr>
          <p:spPr>
            <a:xfrm>
              <a:off x="4780725" y="1335119"/>
              <a:ext cx="337929" cy="261610"/>
            </a:xfrm>
            <a:prstGeom prst="rect">
              <a:avLst/>
            </a:prstGeom>
            <a:solidFill>
              <a:schemeClr val="bg1"/>
            </a:solidFill>
          </p:spPr>
          <p:txBody>
            <a:bodyPr wrap="square" lIns="0" rIns="0" rtlCol="0">
              <a:spAutoFit/>
            </a:bodyPr>
            <a:lstStyle/>
            <a:p>
              <a:pPr algn="r"/>
              <a:r>
                <a:rPr lang="en-US" sz="1100" dirty="0"/>
                <a:t>40</a:t>
              </a:r>
            </a:p>
          </p:txBody>
        </p:sp>
        <p:sp>
          <p:nvSpPr>
            <p:cNvPr id="19" name="TextBox 18">
              <a:extLst>
                <a:ext uri="{FF2B5EF4-FFF2-40B4-BE49-F238E27FC236}">
                  <a16:creationId xmlns:a16="http://schemas.microsoft.com/office/drawing/2014/main" id="{F3A64B39-7A00-E307-91D1-C1F450AA0267}"/>
                </a:ext>
              </a:extLst>
            </p:cNvPr>
            <p:cNvSpPr txBox="1"/>
            <p:nvPr/>
          </p:nvSpPr>
          <p:spPr>
            <a:xfrm>
              <a:off x="4780725" y="2093806"/>
              <a:ext cx="337929" cy="261610"/>
            </a:xfrm>
            <a:prstGeom prst="rect">
              <a:avLst/>
            </a:prstGeom>
            <a:solidFill>
              <a:schemeClr val="bg1"/>
            </a:solidFill>
          </p:spPr>
          <p:txBody>
            <a:bodyPr wrap="square" lIns="0" rIns="0" rtlCol="0">
              <a:spAutoFit/>
            </a:bodyPr>
            <a:lstStyle/>
            <a:p>
              <a:pPr algn="r"/>
              <a:r>
                <a:rPr lang="en-US" sz="1100" dirty="0"/>
                <a:t>30</a:t>
              </a:r>
            </a:p>
          </p:txBody>
        </p:sp>
        <p:sp>
          <p:nvSpPr>
            <p:cNvPr id="20" name="TextBox 19">
              <a:extLst>
                <a:ext uri="{FF2B5EF4-FFF2-40B4-BE49-F238E27FC236}">
                  <a16:creationId xmlns:a16="http://schemas.microsoft.com/office/drawing/2014/main" id="{521F3FC7-5D0D-F087-BBBC-9B5E2B6DA049}"/>
                </a:ext>
              </a:extLst>
            </p:cNvPr>
            <p:cNvSpPr txBox="1"/>
            <p:nvPr/>
          </p:nvSpPr>
          <p:spPr>
            <a:xfrm>
              <a:off x="4780725" y="2812735"/>
              <a:ext cx="337929" cy="261610"/>
            </a:xfrm>
            <a:prstGeom prst="rect">
              <a:avLst/>
            </a:prstGeom>
            <a:solidFill>
              <a:schemeClr val="bg1"/>
            </a:solidFill>
          </p:spPr>
          <p:txBody>
            <a:bodyPr wrap="square" lIns="0" rIns="0" rtlCol="0">
              <a:spAutoFit/>
            </a:bodyPr>
            <a:lstStyle/>
            <a:p>
              <a:pPr algn="r"/>
              <a:r>
                <a:rPr lang="en-US" sz="1100" dirty="0"/>
                <a:t>20</a:t>
              </a:r>
            </a:p>
          </p:txBody>
        </p:sp>
        <p:sp>
          <p:nvSpPr>
            <p:cNvPr id="21" name="TextBox 20">
              <a:extLst>
                <a:ext uri="{FF2B5EF4-FFF2-40B4-BE49-F238E27FC236}">
                  <a16:creationId xmlns:a16="http://schemas.microsoft.com/office/drawing/2014/main" id="{D0EF20E3-C044-0D3E-7ADD-476DE7487FCB}"/>
                </a:ext>
              </a:extLst>
            </p:cNvPr>
            <p:cNvSpPr txBox="1"/>
            <p:nvPr/>
          </p:nvSpPr>
          <p:spPr>
            <a:xfrm>
              <a:off x="4780725" y="3591299"/>
              <a:ext cx="337929" cy="261610"/>
            </a:xfrm>
            <a:prstGeom prst="rect">
              <a:avLst/>
            </a:prstGeom>
            <a:solidFill>
              <a:schemeClr val="bg1"/>
            </a:solidFill>
          </p:spPr>
          <p:txBody>
            <a:bodyPr wrap="square" lIns="0" rIns="0" rtlCol="0">
              <a:spAutoFit/>
            </a:bodyPr>
            <a:lstStyle/>
            <a:p>
              <a:pPr algn="r"/>
              <a:r>
                <a:rPr lang="en-US" sz="1100" dirty="0"/>
                <a:t>10</a:t>
              </a:r>
            </a:p>
          </p:txBody>
        </p:sp>
        <p:sp>
          <p:nvSpPr>
            <p:cNvPr id="22" name="TextBox 21">
              <a:extLst>
                <a:ext uri="{FF2B5EF4-FFF2-40B4-BE49-F238E27FC236}">
                  <a16:creationId xmlns:a16="http://schemas.microsoft.com/office/drawing/2014/main" id="{5CA11ACF-869C-80AF-1EC0-856FD01E0BB6}"/>
                </a:ext>
              </a:extLst>
            </p:cNvPr>
            <p:cNvSpPr txBox="1"/>
            <p:nvPr/>
          </p:nvSpPr>
          <p:spPr>
            <a:xfrm>
              <a:off x="4780725" y="4379802"/>
              <a:ext cx="337929" cy="261610"/>
            </a:xfrm>
            <a:prstGeom prst="rect">
              <a:avLst/>
            </a:prstGeom>
            <a:solidFill>
              <a:schemeClr val="bg1"/>
            </a:solidFill>
          </p:spPr>
          <p:txBody>
            <a:bodyPr wrap="square" lIns="0" rIns="0" rtlCol="0">
              <a:spAutoFit/>
            </a:bodyPr>
            <a:lstStyle/>
            <a:p>
              <a:pPr algn="r"/>
              <a:r>
                <a:rPr lang="en-US" sz="1100" dirty="0"/>
                <a:t>0</a:t>
              </a:r>
            </a:p>
          </p:txBody>
        </p:sp>
        <p:sp>
          <p:nvSpPr>
            <p:cNvPr id="23" name="TextBox 22">
              <a:extLst>
                <a:ext uri="{FF2B5EF4-FFF2-40B4-BE49-F238E27FC236}">
                  <a16:creationId xmlns:a16="http://schemas.microsoft.com/office/drawing/2014/main" id="{169367D6-14A3-2837-A5CF-38AC73FE6620}"/>
                </a:ext>
              </a:extLst>
            </p:cNvPr>
            <p:cNvSpPr txBox="1"/>
            <p:nvPr/>
          </p:nvSpPr>
          <p:spPr>
            <a:xfrm>
              <a:off x="5022576" y="4588529"/>
              <a:ext cx="337929" cy="261610"/>
            </a:xfrm>
            <a:prstGeom prst="rect">
              <a:avLst/>
            </a:prstGeom>
            <a:solidFill>
              <a:schemeClr val="bg1"/>
            </a:solidFill>
          </p:spPr>
          <p:txBody>
            <a:bodyPr wrap="square" lIns="0" rIns="0" rtlCol="0">
              <a:spAutoFit/>
            </a:bodyPr>
            <a:lstStyle/>
            <a:p>
              <a:pPr algn="ctr"/>
              <a:r>
                <a:rPr lang="en-US" sz="1100" dirty="0"/>
                <a:t>-80</a:t>
              </a:r>
            </a:p>
          </p:txBody>
        </p:sp>
        <p:sp>
          <p:nvSpPr>
            <p:cNvPr id="24" name="TextBox 23">
              <a:extLst>
                <a:ext uri="{FF2B5EF4-FFF2-40B4-BE49-F238E27FC236}">
                  <a16:creationId xmlns:a16="http://schemas.microsoft.com/office/drawing/2014/main" id="{9DEEB58D-4F18-9430-7A98-E538F6B71D01}"/>
                </a:ext>
              </a:extLst>
            </p:cNvPr>
            <p:cNvSpPr txBox="1"/>
            <p:nvPr/>
          </p:nvSpPr>
          <p:spPr>
            <a:xfrm>
              <a:off x="5453269" y="4588529"/>
              <a:ext cx="337929" cy="261610"/>
            </a:xfrm>
            <a:prstGeom prst="rect">
              <a:avLst/>
            </a:prstGeom>
            <a:solidFill>
              <a:schemeClr val="bg1"/>
            </a:solidFill>
          </p:spPr>
          <p:txBody>
            <a:bodyPr wrap="square" lIns="0" rIns="0" rtlCol="0">
              <a:spAutoFit/>
            </a:bodyPr>
            <a:lstStyle/>
            <a:p>
              <a:pPr algn="ctr"/>
              <a:r>
                <a:rPr lang="en-US" sz="1100" dirty="0"/>
                <a:t>-60</a:t>
              </a:r>
            </a:p>
          </p:txBody>
        </p:sp>
        <p:sp>
          <p:nvSpPr>
            <p:cNvPr id="25" name="TextBox 24">
              <a:extLst>
                <a:ext uri="{FF2B5EF4-FFF2-40B4-BE49-F238E27FC236}">
                  <a16:creationId xmlns:a16="http://schemas.microsoft.com/office/drawing/2014/main" id="{07278918-E786-CBA3-1905-2A2B0BADD15D}"/>
                </a:ext>
              </a:extLst>
            </p:cNvPr>
            <p:cNvSpPr txBox="1"/>
            <p:nvPr/>
          </p:nvSpPr>
          <p:spPr>
            <a:xfrm>
              <a:off x="5893900" y="4588529"/>
              <a:ext cx="337929" cy="261610"/>
            </a:xfrm>
            <a:prstGeom prst="rect">
              <a:avLst/>
            </a:prstGeom>
            <a:solidFill>
              <a:schemeClr val="bg1"/>
            </a:solidFill>
          </p:spPr>
          <p:txBody>
            <a:bodyPr wrap="square" lIns="0" rIns="0" rtlCol="0">
              <a:spAutoFit/>
            </a:bodyPr>
            <a:lstStyle/>
            <a:p>
              <a:pPr algn="ctr"/>
              <a:r>
                <a:rPr lang="en-US" sz="1100" dirty="0"/>
                <a:t>-40</a:t>
              </a:r>
            </a:p>
          </p:txBody>
        </p:sp>
        <p:sp>
          <p:nvSpPr>
            <p:cNvPr id="26" name="TextBox 25">
              <a:extLst>
                <a:ext uri="{FF2B5EF4-FFF2-40B4-BE49-F238E27FC236}">
                  <a16:creationId xmlns:a16="http://schemas.microsoft.com/office/drawing/2014/main" id="{859CD9B8-73FA-8BB6-9E8D-F0565E7EA89D}"/>
                </a:ext>
              </a:extLst>
            </p:cNvPr>
            <p:cNvSpPr txBox="1"/>
            <p:nvPr/>
          </p:nvSpPr>
          <p:spPr>
            <a:xfrm>
              <a:off x="6314653" y="4588529"/>
              <a:ext cx="337929" cy="261610"/>
            </a:xfrm>
            <a:prstGeom prst="rect">
              <a:avLst/>
            </a:prstGeom>
            <a:solidFill>
              <a:schemeClr val="bg1"/>
            </a:solidFill>
          </p:spPr>
          <p:txBody>
            <a:bodyPr wrap="square" lIns="0" rIns="0" rtlCol="0">
              <a:spAutoFit/>
            </a:bodyPr>
            <a:lstStyle/>
            <a:p>
              <a:pPr algn="ctr"/>
              <a:r>
                <a:rPr lang="en-US" sz="1100" dirty="0"/>
                <a:t>-20</a:t>
              </a:r>
            </a:p>
          </p:txBody>
        </p:sp>
        <p:sp>
          <p:nvSpPr>
            <p:cNvPr id="27" name="TextBox 26">
              <a:extLst>
                <a:ext uri="{FF2B5EF4-FFF2-40B4-BE49-F238E27FC236}">
                  <a16:creationId xmlns:a16="http://schemas.microsoft.com/office/drawing/2014/main" id="{6E24A704-805F-CB06-5C3F-6EF61112EFB7}"/>
                </a:ext>
              </a:extLst>
            </p:cNvPr>
            <p:cNvSpPr txBox="1"/>
            <p:nvPr/>
          </p:nvSpPr>
          <p:spPr>
            <a:xfrm>
              <a:off x="6745345" y="4588529"/>
              <a:ext cx="337929" cy="261610"/>
            </a:xfrm>
            <a:prstGeom prst="rect">
              <a:avLst/>
            </a:prstGeom>
            <a:solidFill>
              <a:schemeClr val="bg1"/>
            </a:solidFill>
          </p:spPr>
          <p:txBody>
            <a:bodyPr wrap="square" lIns="0" rIns="0" rtlCol="0">
              <a:spAutoFit/>
            </a:bodyPr>
            <a:lstStyle/>
            <a:p>
              <a:pPr algn="ctr"/>
              <a:r>
                <a:rPr lang="en-US" sz="1100" dirty="0"/>
                <a:t>0</a:t>
              </a:r>
            </a:p>
          </p:txBody>
        </p:sp>
        <p:sp>
          <p:nvSpPr>
            <p:cNvPr id="28" name="TextBox 27">
              <a:extLst>
                <a:ext uri="{FF2B5EF4-FFF2-40B4-BE49-F238E27FC236}">
                  <a16:creationId xmlns:a16="http://schemas.microsoft.com/office/drawing/2014/main" id="{32861602-06F8-17BA-46CF-75CE58DBA0BB}"/>
                </a:ext>
              </a:extLst>
            </p:cNvPr>
            <p:cNvSpPr txBox="1"/>
            <p:nvPr/>
          </p:nvSpPr>
          <p:spPr>
            <a:xfrm>
              <a:off x="7176040" y="4588529"/>
              <a:ext cx="337929" cy="261610"/>
            </a:xfrm>
            <a:prstGeom prst="rect">
              <a:avLst/>
            </a:prstGeom>
            <a:solidFill>
              <a:schemeClr val="bg1"/>
            </a:solidFill>
          </p:spPr>
          <p:txBody>
            <a:bodyPr wrap="square" lIns="0" rIns="0" rtlCol="0">
              <a:spAutoFit/>
            </a:bodyPr>
            <a:lstStyle/>
            <a:p>
              <a:pPr algn="ctr"/>
              <a:r>
                <a:rPr lang="en-US" sz="1100" dirty="0"/>
                <a:t>20</a:t>
              </a:r>
            </a:p>
          </p:txBody>
        </p:sp>
        <p:sp>
          <p:nvSpPr>
            <p:cNvPr id="29" name="Rectangle 28">
              <a:extLst>
                <a:ext uri="{FF2B5EF4-FFF2-40B4-BE49-F238E27FC236}">
                  <a16:creationId xmlns:a16="http://schemas.microsoft.com/office/drawing/2014/main" id="{4FA2CE90-E0C4-2C4B-34BE-E4F8A2EE9752}"/>
                </a:ext>
              </a:extLst>
            </p:cNvPr>
            <p:cNvSpPr/>
            <p:nvPr/>
          </p:nvSpPr>
          <p:spPr bwMode="auto">
            <a:xfrm>
              <a:off x="5327373" y="4591912"/>
              <a:ext cx="184190" cy="139118"/>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30" name="Rectangle 29">
              <a:extLst>
                <a:ext uri="{FF2B5EF4-FFF2-40B4-BE49-F238E27FC236}">
                  <a16:creationId xmlns:a16="http://schemas.microsoft.com/office/drawing/2014/main" id="{8CD169F7-B9B7-46E9-DA49-6235F928C2C3}"/>
                </a:ext>
              </a:extLst>
            </p:cNvPr>
            <p:cNvSpPr/>
            <p:nvPr/>
          </p:nvSpPr>
          <p:spPr bwMode="auto">
            <a:xfrm>
              <a:off x="5748126" y="4585288"/>
              <a:ext cx="184190" cy="139118"/>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31" name="Rectangle 30">
              <a:extLst>
                <a:ext uri="{FF2B5EF4-FFF2-40B4-BE49-F238E27FC236}">
                  <a16:creationId xmlns:a16="http://schemas.microsoft.com/office/drawing/2014/main" id="{6BD787AB-8FEE-177B-462F-B0A960A65CD9}"/>
                </a:ext>
              </a:extLst>
            </p:cNvPr>
            <p:cNvSpPr/>
            <p:nvPr/>
          </p:nvSpPr>
          <p:spPr bwMode="auto">
            <a:xfrm>
              <a:off x="6178818" y="4588603"/>
              <a:ext cx="184190" cy="139118"/>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32" name="Rectangle 31">
              <a:extLst>
                <a:ext uri="{FF2B5EF4-FFF2-40B4-BE49-F238E27FC236}">
                  <a16:creationId xmlns:a16="http://schemas.microsoft.com/office/drawing/2014/main" id="{23F2C2CE-4F07-AF44-B3A8-87E6D123228A}"/>
                </a:ext>
              </a:extLst>
            </p:cNvPr>
            <p:cNvSpPr/>
            <p:nvPr/>
          </p:nvSpPr>
          <p:spPr bwMode="auto">
            <a:xfrm>
              <a:off x="6599571" y="4581979"/>
              <a:ext cx="184190" cy="139118"/>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33" name="Rectangle 32">
              <a:extLst>
                <a:ext uri="{FF2B5EF4-FFF2-40B4-BE49-F238E27FC236}">
                  <a16:creationId xmlns:a16="http://schemas.microsoft.com/office/drawing/2014/main" id="{6849D703-9EA4-60F4-A384-077E0AB7D378}"/>
                </a:ext>
              </a:extLst>
            </p:cNvPr>
            <p:cNvSpPr/>
            <p:nvPr/>
          </p:nvSpPr>
          <p:spPr bwMode="auto">
            <a:xfrm>
              <a:off x="7036279" y="4580699"/>
              <a:ext cx="184190" cy="139118"/>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34" name="Rectangle 33">
              <a:extLst>
                <a:ext uri="{FF2B5EF4-FFF2-40B4-BE49-F238E27FC236}">
                  <a16:creationId xmlns:a16="http://schemas.microsoft.com/office/drawing/2014/main" id="{1100E01F-5DDC-B628-9572-B5DCEFFD16F4}"/>
                </a:ext>
              </a:extLst>
            </p:cNvPr>
            <p:cNvSpPr/>
            <p:nvPr/>
          </p:nvSpPr>
          <p:spPr bwMode="auto">
            <a:xfrm>
              <a:off x="7442251" y="4579419"/>
              <a:ext cx="184190" cy="139118"/>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35" name="Rectangle 34">
              <a:extLst>
                <a:ext uri="{FF2B5EF4-FFF2-40B4-BE49-F238E27FC236}">
                  <a16:creationId xmlns:a16="http://schemas.microsoft.com/office/drawing/2014/main" id="{5A646E51-6B8C-6753-DEA2-99101513D416}"/>
                </a:ext>
              </a:extLst>
            </p:cNvPr>
            <p:cNvSpPr/>
            <p:nvPr/>
          </p:nvSpPr>
          <p:spPr bwMode="auto">
            <a:xfrm>
              <a:off x="7602335" y="4447511"/>
              <a:ext cx="184190" cy="139118"/>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grpSp>
      <p:sp>
        <p:nvSpPr>
          <p:cNvPr id="15" name="Rectangle 14">
            <a:extLst>
              <a:ext uri="{FF2B5EF4-FFF2-40B4-BE49-F238E27FC236}">
                <a16:creationId xmlns:a16="http://schemas.microsoft.com/office/drawing/2014/main" id="{67890FB4-D579-220F-35D9-0C2C411C8496}"/>
              </a:ext>
            </a:extLst>
          </p:cNvPr>
          <p:cNvSpPr/>
          <p:nvPr/>
        </p:nvSpPr>
        <p:spPr bwMode="auto">
          <a:xfrm>
            <a:off x="7421339" y="2663687"/>
            <a:ext cx="1043608" cy="715617"/>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44" name="Rectangle 43">
            <a:extLst>
              <a:ext uri="{FF2B5EF4-FFF2-40B4-BE49-F238E27FC236}">
                <a16:creationId xmlns:a16="http://schemas.microsoft.com/office/drawing/2014/main" id="{5575A2C2-5BF0-A277-C565-857444663C05}"/>
              </a:ext>
            </a:extLst>
          </p:cNvPr>
          <p:cNvSpPr/>
          <p:nvPr/>
        </p:nvSpPr>
        <p:spPr bwMode="auto">
          <a:xfrm>
            <a:off x="6544009" y="2218473"/>
            <a:ext cx="696906" cy="435220"/>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4" name="TextBox 3">
            <a:extLst>
              <a:ext uri="{FF2B5EF4-FFF2-40B4-BE49-F238E27FC236}">
                <a16:creationId xmlns:a16="http://schemas.microsoft.com/office/drawing/2014/main" id="{80EC6E8D-7772-4BB7-D870-63DA30F88153}"/>
              </a:ext>
            </a:extLst>
          </p:cNvPr>
          <p:cNvSpPr txBox="1"/>
          <p:nvPr/>
        </p:nvSpPr>
        <p:spPr>
          <a:xfrm>
            <a:off x="6534016" y="2228491"/>
            <a:ext cx="766867" cy="123111"/>
          </a:xfrm>
          <a:prstGeom prst="rect">
            <a:avLst/>
          </a:prstGeom>
          <a:solidFill>
            <a:schemeClr val="bg1"/>
          </a:solidFill>
        </p:spPr>
        <p:txBody>
          <a:bodyPr wrap="square" lIns="45720" tIns="0" bIns="0" rtlCol="0">
            <a:spAutoFit/>
          </a:bodyPr>
          <a:lstStyle/>
          <a:p>
            <a:r>
              <a:rPr lang="en-US" sz="800" dirty="0"/>
              <a:t>150 ppm CO</a:t>
            </a:r>
            <a:r>
              <a:rPr lang="en-US" sz="800" baseline="-25000" dirty="0"/>
              <a:t>2</a:t>
            </a:r>
          </a:p>
        </p:txBody>
      </p:sp>
      <p:sp>
        <p:nvSpPr>
          <p:cNvPr id="5" name="TextBox 4">
            <a:extLst>
              <a:ext uri="{FF2B5EF4-FFF2-40B4-BE49-F238E27FC236}">
                <a16:creationId xmlns:a16="http://schemas.microsoft.com/office/drawing/2014/main" id="{B1F4B3C2-0F27-B3CE-591B-5A853E3A9B42}"/>
              </a:ext>
            </a:extLst>
          </p:cNvPr>
          <p:cNvSpPr txBox="1"/>
          <p:nvPr/>
        </p:nvSpPr>
        <p:spPr>
          <a:xfrm>
            <a:off x="6534016" y="2370874"/>
            <a:ext cx="766867" cy="123111"/>
          </a:xfrm>
          <a:prstGeom prst="rect">
            <a:avLst/>
          </a:prstGeom>
          <a:solidFill>
            <a:schemeClr val="bg1"/>
          </a:solidFill>
        </p:spPr>
        <p:txBody>
          <a:bodyPr wrap="square" lIns="45720" tIns="0" bIns="0" rtlCol="0">
            <a:spAutoFit/>
          </a:bodyPr>
          <a:lstStyle/>
          <a:p>
            <a:r>
              <a:rPr lang="en-US" sz="800" dirty="0"/>
              <a:t>300 ppm CO</a:t>
            </a:r>
            <a:r>
              <a:rPr lang="en-US" sz="800" baseline="-25000" dirty="0"/>
              <a:t>2</a:t>
            </a:r>
          </a:p>
        </p:txBody>
      </p:sp>
      <p:sp>
        <p:nvSpPr>
          <p:cNvPr id="43" name="TextBox 42">
            <a:extLst>
              <a:ext uri="{FF2B5EF4-FFF2-40B4-BE49-F238E27FC236}">
                <a16:creationId xmlns:a16="http://schemas.microsoft.com/office/drawing/2014/main" id="{78F1CD29-A4D1-8A69-EF31-0D7791197F72}"/>
              </a:ext>
            </a:extLst>
          </p:cNvPr>
          <p:cNvSpPr txBox="1"/>
          <p:nvPr/>
        </p:nvSpPr>
        <p:spPr>
          <a:xfrm>
            <a:off x="6534016" y="2503286"/>
            <a:ext cx="766867" cy="123111"/>
          </a:xfrm>
          <a:prstGeom prst="rect">
            <a:avLst/>
          </a:prstGeom>
          <a:solidFill>
            <a:schemeClr val="bg1"/>
          </a:solidFill>
        </p:spPr>
        <p:txBody>
          <a:bodyPr wrap="square" lIns="45720" tIns="0" bIns="0" rtlCol="0">
            <a:spAutoFit/>
          </a:bodyPr>
          <a:lstStyle/>
          <a:p>
            <a:r>
              <a:rPr lang="en-US" sz="800" dirty="0"/>
              <a:t>600 ppm CO</a:t>
            </a:r>
            <a:r>
              <a:rPr lang="en-US" sz="800" baseline="-25000" dirty="0"/>
              <a:t>2</a:t>
            </a:r>
          </a:p>
        </p:txBody>
      </p:sp>
      <p:sp>
        <p:nvSpPr>
          <p:cNvPr id="45" name="TextBox 44">
            <a:extLst>
              <a:ext uri="{FF2B5EF4-FFF2-40B4-BE49-F238E27FC236}">
                <a16:creationId xmlns:a16="http://schemas.microsoft.com/office/drawing/2014/main" id="{2FEE840A-5D53-B93D-38CA-C820D23DB670}"/>
              </a:ext>
            </a:extLst>
          </p:cNvPr>
          <p:cNvSpPr txBox="1"/>
          <p:nvPr/>
        </p:nvSpPr>
        <p:spPr>
          <a:xfrm>
            <a:off x="6536515" y="2649904"/>
            <a:ext cx="696906" cy="677108"/>
          </a:xfrm>
          <a:prstGeom prst="rect">
            <a:avLst/>
          </a:prstGeom>
          <a:solidFill>
            <a:schemeClr val="bg1"/>
          </a:solidFill>
        </p:spPr>
        <p:txBody>
          <a:bodyPr wrap="square" lIns="45720" tIns="274320" bIns="274320" rtlCol="0">
            <a:spAutoFit/>
          </a:bodyPr>
          <a:lstStyle/>
          <a:p>
            <a:r>
              <a:rPr lang="en-US" sz="800" dirty="0"/>
              <a:t>Stratosphere</a:t>
            </a:r>
          </a:p>
        </p:txBody>
      </p:sp>
      <p:sp>
        <p:nvSpPr>
          <p:cNvPr id="46" name="TextBox 45">
            <a:extLst>
              <a:ext uri="{FF2B5EF4-FFF2-40B4-BE49-F238E27FC236}">
                <a16:creationId xmlns:a16="http://schemas.microsoft.com/office/drawing/2014/main" id="{022F8B93-A726-F8B2-6C90-1406BBA916DA}"/>
              </a:ext>
            </a:extLst>
          </p:cNvPr>
          <p:cNvSpPr txBox="1"/>
          <p:nvPr/>
        </p:nvSpPr>
        <p:spPr>
          <a:xfrm>
            <a:off x="6404102" y="3937345"/>
            <a:ext cx="696906" cy="123111"/>
          </a:xfrm>
          <a:prstGeom prst="rect">
            <a:avLst/>
          </a:prstGeom>
          <a:solidFill>
            <a:schemeClr val="bg1"/>
          </a:solidFill>
        </p:spPr>
        <p:txBody>
          <a:bodyPr wrap="square" lIns="45720" tIns="0" bIns="0" rtlCol="0">
            <a:spAutoFit/>
          </a:bodyPr>
          <a:lstStyle/>
          <a:p>
            <a:r>
              <a:rPr lang="en-US" sz="800" dirty="0"/>
              <a:t>Troposphere</a:t>
            </a:r>
          </a:p>
        </p:txBody>
      </p:sp>
      <p:cxnSp>
        <p:nvCxnSpPr>
          <p:cNvPr id="48" name="Straight Arrow Connector 47">
            <a:extLst>
              <a:ext uri="{FF2B5EF4-FFF2-40B4-BE49-F238E27FC236}">
                <a16:creationId xmlns:a16="http://schemas.microsoft.com/office/drawing/2014/main" id="{9E2ECA82-CC7C-316B-2217-377D1EAF3F08}"/>
              </a:ext>
            </a:extLst>
          </p:cNvPr>
          <p:cNvCxnSpPr/>
          <p:nvPr/>
        </p:nvCxnSpPr>
        <p:spPr>
          <a:xfrm>
            <a:off x="6156620" y="1215877"/>
            <a:ext cx="551932" cy="0"/>
          </a:xfrm>
          <a:prstGeom prst="straightConnector1">
            <a:avLst/>
          </a:prstGeom>
          <a:ln w="19050" cap="flat" cmpd="sng" algn="ctr">
            <a:solidFill>
              <a:srgbClr val="0432FF"/>
            </a:solidFill>
            <a:prstDash val="solid"/>
            <a:roun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B7006085-0F19-0F4B-63A6-1D57DDEA7D4C}"/>
              </a:ext>
            </a:extLst>
          </p:cNvPr>
          <p:cNvCxnSpPr/>
          <p:nvPr/>
        </p:nvCxnSpPr>
        <p:spPr>
          <a:xfrm>
            <a:off x="7569038" y="3681876"/>
            <a:ext cx="284306" cy="0"/>
          </a:xfrm>
          <a:prstGeom prst="straightConnector1">
            <a:avLst/>
          </a:prstGeom>
          <a:ln w="15875" cap="flat" cmpd="sng" algn="ctr">
            <a:solidFill>
              <a:srgbClr val="FF0000"/>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6C8DDBD5-99A2-F926-6CB3-D7708345323A}"/>
              </a:ext>
            </a:extLst>
          </p:cNvPr>
          <p:cNvGrpSpPr/>
          <p:nvPr/>
        </p:nvGrpSpPr>
        <p:grpSpPr>
          <a:xfrm>
            <a:off x="287380" y="1107567"/>
            <a:ext cx="3850332" cy="1496338"/>
            <a:chOff x="4150509" y="1295236"/>
            <a:chExt cx="3894083" cy="987639"/>
          </a:xfrm>
        </p:grpSpPr>
        <p:sp>
          <p:nvSpPr>
            <p:cNvPr id="51" name="Rectangle 50">
              <a:extLst>
                <a:ext uri="{FF2B5EF4-FFF2-40B4-BE49-F238E27FC236}">
                  <a16:creationId xmlns:a16="http://schemas.microsoft.com/office/drawing/2014/main" id="{479C9255-2230-9EF5-08AB-396B9EE65DDF}"/>
                </a:ext>
              </a:extLst>
            </p:cNvPr>
            <p:cNvSpPr/>
            <p:nvPr/>
          </p:nvSpPr>
          <p:spPr bwMode="auto">
            <a:xfrm>
              <a:off x="4150509" y="1295236"/>
              <a:ext cx="3894083" cy="987639"/>
            </a:xfrm>
            <a:prstGeom prst="rect">
              <a:avLst/>
            </a:prstGeom>
            <a:solidFill>
              <a:schemeClr val="bg1"/>
            </a:solidFill>
            <a:ln w="3175">
              <a:solidFill>
                <a:schemeClr val="bg1">
                  <a:lumMod val="85000"/>
                </a:schemeClr>
              </a:solidFill>
              <a:miter lim="800000"/>
              <a:headEnd/>
              <a:tailEnd/>
            </a:ln>
            <a:effectLst>
              <a:outerShdw blurRad="50800" dist="38100" dir="2700000" algn="tl" rotWithShape="0">
                <a:prstClr val="black">
                  <a:alpha val="40000"/>
                </a:prstClr>
              </a:outerShdw>
            </a:effectLst>
          </p:spPr>
          <p:txBody>
            <a:bodyPr rtlCol="0" anchor="b">
              <a:prstTxWarp prst="textNoShape">
                <a:avLst/>
              </a:prstTxWarp>
            </a:bodyPr>
            <a:lstStyle/>
            <a:p>
              <a:pPr algn="ctr">
                <a:spcBef>
                  <a:spcPct val="0"/>
                </a:spcBef>
              </a:pPr>
              <a:endParaRPr lang="en-US" sz="1600" dirty="0">
                <a:solidFill>
                  <a:srgbClr val="000000"/>
                </a:solidFill>
              </a:endParaRPr>
            </a:p>
          </p:txBody>
        </p:sp>
        <p:sp>
          <p:nvSpPr>
            <p:cNvPr id="52" name="TextBox 51">
              <a:extLst>
                <a:ext uri="{FF2B5EF4-FFF2-40B4-BE49-F238E27FC236}">
                  <a16:creationId xmlns:a16="http://schemas.microsoft.com/office/drawing/2014/main" id="{7603C7F9-F565-013A-78AB-68200DBFB903}"/>
                </a:ext>
              </a:extLst>
            </p:cNvPr>
            <p:cNvSpPr txBox="1"/>
            <p:nvPr/>
          </p:nvSpPr>
          <p:spPr>
            <a:xfrm>
              <a:off x="4366300" y="1328054"/>
              <a:ext cx="3462500" cy="461665"/>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Thermal Equilibrium of the Atmosphere with a Given Distribution of Relative Humidity</a:t>
              </a:r>
            </a:p>
          </p:txBody>
        </p:sp>
        <p:sp>
          <p:nvSpPr>
            <p:cNvPr id="53" name="TextBox 52">
              <a:extLst>
                <a:ext uri="{FF2B5EF4-FFF2-40B4-BE49-F238E27FC236}">
                  <a16:creationId xmlns:a16="http://schemas.microsoft.com/office/drawing/2014/main" id="{846078B6-9F54-8930-C204-9BEE7DC07A9A}"/>
                </a:ext>
              </a:extLst>
            </p:cNvPr>
            <p:cNvSpPr txBox="1"/>
            <p:nvPr/>
          </p:nvSpPr>
          <p:spPr>
            <a:xfrm>
              <a:off x="4366300" y="1735923"/>
              <a:ext cx="3462500" cy="142201"/>
            </a:xfrm>
            <a:prstGeom prst="rect">
              <a:avLst/>
            </a:prstGeom>
            <a:noFill/>
          </p:spPr>
          <p:txBody>
            <a:bodyPr wrap="square" rtlCol="0">
              <a:spAutoFit/>
            </a:bodyPr>
            <a:lstStyle/>
            <a:p>
              <a:pPr algn="ctr"/>
              <a:r>
                <a:rPr lang="en-US" sz="800" dirty="0">
                  <a:latin typeface="Times New Roman" panose="02020603050405020304" pitchFamily="18" charset="0"/>
                  <a:cs typeface="Times New Roman" panose="02020603050405020304" pitchFamily="18" charset="0"/>
                </a:rPr>
                <a:t>S</a:t>
              </a:r>
              <a:r>
                <a:rPr lang="en-US" sz="600" dirty="0">
                  <a:latin typeface="Times New Roman" panose="02020603050405020304" pitchFamily="18" charset="0"/>
                  <a:cs typeface="Times New Roman" panose="02020603050405020304" pitchFamily="18" charset="0"/>
                </a:rPr>
                <a:t>YUKURO</a:t>
              </a:r>
              <a:r>
                <a:rPr lang="en-US" sz="800" dirty="0">
                  <a:latin typeface="Times New Roman" panose="02020603050405020304" pitchFamily="18" charset="0"/>
                  <a:cs typeface="Times New Roman" panose="02020603050405020304" pitchFamily="18" charset="0"/>
                </a:rPr>
                <a:t> M</a:t>
              </a:r>
              <a:r>
                <a:rPr lang="en-US" sz="600" dirty="0">
                  <a:latin typeface="Times New Roman" panose="02020603050405020304" pitchFamily="18" charset="0"/>
                  <a:cs typeface="Times New Roman" panose="02020603050405020304" pitchFamily="18" charset="0"/>
                </a:rPr>
                <a:t>ANABE</a:t>
              </a:r>
              <a:r>
                <a:rPr lang="en-US" sz="800" dirty="0">
                  <a:latin typeface="Times New Roman" panose="02020603050405020304" pitchFamily="18" charset="0"/>
                  <a:cs typeface="Times New Roman" panose="02020603050405020304" pitchFamily="18" charset="0"/>
                </a:rPr>
                <a:t> </a:t>
              </a:r>
              <a:r>
                <a:rPr lang="en-US" sz="600" dirty="0">
                  <a:latin typeface="Times New Roman" panose="02020603050405020304" pitchFamily="18" charset="0"/>
                  <a:cs typeface="Times New Roman" panose="02020603050405020304" pitchFamily="18" charset="0"/>
                </a:rPr>
                <a:t>AND</a:t>
              </a:r>
              <a:r>
                <a:rPr lang="en-US" sz="800" dirty="0">
                  <a:latin typeface="Times New Roman" panose="02020603050405020304" pitchFamily="18" charset="0"/>
                  <a:cs typeface="Times New Roman" panose="02020603050405020304" pitchFamily="18" charset="0"/>
                </a:rPr>
                <a:t> R</a:t>
              </a:r>
              <a:r>
                <a:rPr lang="en-US" sz="600" dirty="0">
                  <a:latin typeface="Times New Roman" panose="02020603050405020304" pitchFamily="18" charset="0"/>
                  <a:cs typeface="Times New Roman" panose="02020603050405020304" pitchFamily="18" charset="0"/>
                </a:rPr>
                <a:t>ICHARD</a:t>
              </a:r>
              <a:r>
                <a:rPr lang="en-US" sz="800" dirty="0">
                  <a:latin typeface="Times New Roman" panose="02020603050405020304" pitchFamily="18" charset="0"/>
                  <a:cs typeface="Times New Roman" panose="02020603050405020304" pitchFamily="18" charset="0"/>
                </a:rPr>
                <a:t> T. </a:t>
              </a:r>
              <a:r>
                <a:rPr lang="en-US" sz="600" dirty="0">
                  <a:latin typeface="Times New Roman" panose="02020603050405020304" pitchFamily="18" charset="0"/>
                  <a:cs typeface="Times New Roman" panose="02020603050405020304" pitchFamily="18" charset="0"/>
                </a:rPr>
                <a:t>WETHERALD</a:t>
              </a:r>
            </a:p>
          </p:txBody>
        </p:sp>
        <p:sp>
          <p:nvSpPr>
            <p:cNvPr id="54" name="TextBox 53">
              <a:extLst>
                <a:ext uri="{FF2B5EF4-FFF2-40B4-BE49-F238E27FC236}">
                  <a16:creationId xmlns:a16="http://schemas.microsoft.com/office/drawing/2014/main" id="{A05C84FC-68EF-175A-C805-6EE24EA2F8FA}"/>
                </a:ext>
              </a:extLst>
            </p:cNvPr>
            <p:cNvSpPr txBox="1"/>
            <p:nvPr/>
          </p:nvSpPr>
          <p:spPr>
            <a:xfrm>
              <a:off x="4366300" y="1961085"/>
              <a:ext cx="3462500" cy="312330"/>
            </a:xfrm>
            <a:prstGeom prst="rect">
              <a:avLst/>
            </a:prstGeom>
            <a:noFill/>
          </p:spPr>
          <p:txBody>
            <a:bodyPr wrap="square" rtlCol="0">
              <a:spAutoFit/>
            </a:bodyPr>
            <a:lstStyle/>
            <a:p>
              <a:pPr algn="ctr">
                <a:lnSpc>
                  <a:spcPts val="860"/>
                </a:lnSpc>
              </a:pPr>
              <a:r>
                <a:rPr lang="en-US" sz="700" i="1" dirty="0">
                  <a:latin typeface="Times New Roman" panose="02020603050405020304" pitchFamily="18" charset="0"/>
                  <a:cs typeface="Times New Roman" panose="02020603050405020304" pitchFamily="18" charset="0"/>
                </a:rPr>
                <a:t>Geophysical Fluid Dynamics Laboratory, ESSA, Washington, D.C.</a:t>
              </a:r>
            </a:p>
            <a:p>
              <a:pPr algn="ctr">
                <a:lnSpc>
                  <a:spcPts val="860"/>
                </a:lnSpc>
              </a:pPr>
              <a:r>
                <a:rPr lang="en-US" sz="600" dirty="0">
                  <a:latin typeface="Times New Roman" panose="02020603050405020304" pitchFamily="18" charset="0"/>
                  <a:cs typeface="Times New Roman" panose="02020603050405020304" pitchFamily="18" charset="0"/>
                </a:rPr>
                <a:t>(Manuscript received 2 November1966)</a:t>
              </a:r>
            </a:p>
          </p:txBody>
        </p:sp>
      </p:grpSp>
      <p:pic>
        <p:nvPicPr>
          <p:cNvPr id="55" name="Picture 2" descr="Image result for Suki Manabe">
            <a:extLst>
              <a:ext uri="{FF2B5EF4-FFF2-40B4-BE49-F238E27FC236}">
                <a16:creationId xmlns:a16="http://schemas.microsoft.com/office/drawing/2014/main" id="{DDECC3CC-CCBE-6E8A-6C40-F8076FAC60F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48799" y="2719597"/>
            <a:ext cx="2127495" cy="23733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C815CA4-8C6B-20F8-0FC2-011CCB386752}"/>
              </a:ext>
            </a:extLst>
          </p:cNvPr>
          <p:cNvSpPr txBox="1"/>
          <p:nvPr/>
        </p:nvSpPr>
        <p:spPr>
          <a:xfrm>
            <a:off x="5674020" y="948268"/>
            <a:ext cx="1979847" cy="215444"/>
          </a:xfrm>
          <a:prstGeom prst="rect">
            <a:avLst/>
          </a:prstGeom>
          <a:solidFill>
            <a:schemeClr val="bg1"/>
          </a:solidFill>
        </p:spPr>
        <p:txBody>
          <a:bodyPr wrap="square" tIns="0" bIns="0" rtlCol="0">
            <a:spAutoFit/>
          </a:bodyPr>
          <a:lstStyle/>
          <a:p>
            <a:pPr algn="ctr"/>
            <a:r>
              <a:rPr lang="en-US" sz="1400" dirty="0">
                <a:solidFill>
                  <a:srgbClr val="0432FF"/>
                </a:solidFill>
              </a:rPr>
              <a:t>Stratospheric cooling</a:t>
            </a:r>
          </a:p>
        </p:txBody>
      </p:sp>
      <p:sp>
        <p:nvSpPr>
          <p:cNvPr id="10" name="TextBox 9">
            <a:extLst>
              <a:ext uri="{FF2B5EF4-FFF2-40B4-BE49-F238E27FC236}">
                <a16:creationId xmlns:a16="http://schemas.microsoft.com/office/drawing/2014/main" id="{220243B5-AD0A-A4B7-8BA8-3D26A0B8788F}"/>
              </a:ext>
            </a:extLst>
          </p:cNvPr>
          <p:cNvSpPr txBox="1"/>
          <p:nvPr/>
        </p:nvSpPr>
        <p:spPr>
          <a:xfrm>
            <a:off x="6808554" y="3403610"/>
            <a:ext cx="1979847" cy="215444"/>
          </a:xfrm>
          <a:prstGeom prst="rect">
            <a:avLst/>
          </a:prstGeom>
          <a:solidFill>
            <a:schemeClr val="bg1"/>
          </a:solidFill>
        </p:spPr>
        <p:txBody>
          <a:bodyPr wrap="square" tIns="0" bIns="0" rtlCol="0">
            <a:spAutoFit/>
          </a:bodyPr>
          <a:lstStyle/>
          <a:p>
            <a:pPr algn="ctr"/>
            <a:r>
              <a:rPr lang="en-US" sz="1400" dirty="0">
                <a:solidFill>
                  <a:srgbClr val="FF0000"/>
                </a:solidFill>
              </a:rPr>
              <a:t>Tropospheric warming</a:t>
            </a:r>
          </a:p>
        </p:txBody>
      </p:sp>
      <p:sp>
        <p:nvSpPr>
          <p:cNvPr id="47" name="Rectangle 46">
            <a:extLst>
              <a:ext uri="{FF2B5EF4-FFF2-40B4-BE49-F238E27FC236}">
                <a16:creationId xmlns:a16="http://schemas.microsoft.com/office/drawing/2014/main" id="{EE66E209-7FCD-0D32-4F4C-99B81336220D}"/>
              </a:ext>
            </a:extLst>
          </p:cNvPr>
          <p:cNvSpPr/>
          <p:nvPr/>
        </p:nvSpPr>
        <p:spPr bwMode="auto">
          <a:xfrm>
            <a:off x="4329436" y="752173"/>
            <a:ext cx="4702811" cy="4160520"/>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1" name="TextBox 16">
            <a:extLst>
              <a:ext uri="{FF2B5EF4-FFF2-40B4-BE49-F238E27FC236}">
                <a16:creationId xmlns:a16="http://schemas.microsoft.com/office/drawing/2014/main" id="{BDEB1B23-A8F7-EE13-C7A9-E8F442125B53}"/>
              </a:ext>
            </a:extLst>
          </p:cNvPr>
          <p:cNvSpPr txBox="1"/>
          <p:nvPr/>
        </p:nvSpPr>
        <p:spPr>
          <a:xfrm>
            <a:off x="5735331" y="4803963"/>
            <a:ext cx="1898468" cy="338554"/>
          </a:xfrm>
          <a:prstGeom prst="rect">
            <a:avLst/>
          </a:prstGeom>
          <a:solidFill>
            <a:schemeClr val="bg1"/>
          </a:solidFill>
        </p:spPr>
        <p:txBody>
          <a:bodyPr wrap="square" rtlCol="0">
            <a:spAutoFit/>
          </a:bodyPr>
          <a:lstStyle/>
          <a:p>
            <a:pPr algn="ctr"/>
            <a:r>
              <a:rPr lang="en-US" sz="1600" dirty="0"/>
              <a:t>Temperature (°C)</a:t>
            </a:r>
          </a:p>
        </p:txBody>
      </p:sp>
      <p:sp>
        <p:nvSpPr>
          <p:cNvPr id="2" name="Title 1">
            <a:extLst>
              <a:ext uri="{FF2B5EF4-FFF2-40B4-BE49-F238E27FC236}">
                <a16:creationId xmlns:a16="http://schemas.microsoft.com/office/drawing/2014/main" id="{1F3DEFA1-C70D-8CBE-AAB6-DEC12B44A707}"/>
              </a:ext>
            </a:extLst>
          </p:cNvPr>
          <p:cNvSpPr>
            <a:spLocks noGrp="1"/>
          </p:cNvSpPr>
          <p:nvPr>
            <p:ph type="title"/>
          </p:nvPr>
        </p:nvSpPr>
        <p:spPr>
          <a:xfrm>
            <a:off x="457200" y="95003"/>
            <a:ext cx="8686800" cy="819397"/>
          </a:xfrm>
        </p:spPr>
        <p:txBody>
          <a:bodyPr/>
          <a:lstStyle/>
          <a:p>
            <a:r>
              <a:rPr lang="en-US" sz="2800" b="1" dirty="0"/>
              <a:t>Climate change fingerprint: Prediction and Detection</a:t>
            </a:r>
          </a:p>
        </p:txBody>
      </p:sp>
    </p:spTree>
    <p:extLst>
      <p:ext uri="{BB962C8B-B14F-4D97-AF65-F5344CB8AC3E}">
        <p14:creationId xmlns:p14="http://schemas.microsoft.com/office/powerpoint/2010/main" val="329521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10"/>
                                        <p:tgtEl>
                                          <p:spTgt spid="47"/>
                                        </p:tgtEl>
                                      </p:cBhvr>
                                    </p:animEffect>
                                    <p:set>
                                      <p:cBhvr>
                                        <p:cTn id="11" dur="1" fill="hold">
                                          <p:stCondLst>
                                            <p:cond delay="9"/>
                                          </p:stCondLst>
                                        </p:cTn>
                                        <p:tgtEl>
                                          <p:spTgt spid="47"/>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5BA576C9-FF49-50E3-6859-5AA12BDF710C}"/>
              </a:ext>
            </a:extLst>
          </p:cNvPr>
          <p:cNvSpPr>
            <a:spLocks noGrp="1"/>
          </p:cNvSpPr>
          <p:nvPr>
            <p:ph type="title"/>
          </p:nvPr>
        </p:nvSpPr>
        <p:spPr>
          <a:xfrm>
            <a:off x="457200" y="95003"/>
            <a:ext cx="8229600" cy="819397"/>
          </a:xfrm>
        </p:spPr>
        <p:txBody>
          <a:bodyPr/>
          <a:lstStyle/>
          <a:p>
            <a:r>
              <a:rPr lang="en-US" sz="2800" b="1" dirty="0"/>
              <a:t>Why is fingerprint detection so clear?</a:t>
            </a:r>
          </a:p>
        </p:txBody>
      </p:sp>
      <p:sp>
        <p:nvSpPr>
          <p:cNvPr id="2" name="Rectangle 1">
            <a:extLst>
              <a:ext uri="{FF2B5EF4-FFF2-40B4-BE49-F238E27FC236}">
                <a16:creationId xmlns:a16="http://schemas.microsoft.com/office/drawing/2014/main" id="{3A168609-9402-B853-8662-304063E3206F}"/>
              </a:ext>
            </a:extLst>
          </p:cNvPr>
          <p:cNvSpPr/>
          <p:nvPr/>
        </p:nvSpPr>
        <p:spPr bwMode="auto">
          <a:xfrm>
            <a:off x="1815841" y="2069126"/>
            <a:ext cx="1033346" cy="275064"/>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10" name="Picture 9">
            <a:extLst>
              <a:ext uri="{FF2B5EF4-FFF2-40B4-BE49-F238E27FC236}">
                <a16:creationId xmlns:a16="http://schemas.microsoft.com/office/drawing/2014/main" id="{14728B3D-4072-7978-A93B-996F612E0F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 t="7643" r="65853" b="63325"/>
          <a:stretch/>
        </p:blipFill>
        <p:spPr>
          <a:xfrm>
            <a:off x="0" y="1703070"/>
            <a:ext cx="3108960" cy="1737360"/>
          </a:xfrm>
          <a:prstGeom prst="rect">
            <a:avLst/>
          </a:prstGeom>
        </p:spPr>
      </p:pic>
      <p:pic>
        <p:nvPicPr>
          <p:cNvPr id="14" name="Picture 13">
            <a:extLst>
              <a:ext uri="{FF2B5EF4-FFF2-40B4-BE49-F238E27FC236}">
                <a16:creationId xmlns:a16="http://schemas.microsoft.com/office/drawing/2014/main" id="{E61A11F7-FCA0-5301-C962-19D489575F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33" t="35944" r="65923" b="35024"/>
          <a:stretch/>
        </p:blipFill>
        <p:spPr>
          <a:xfrm>
            <a:off x="3171007" y="1724297"/>
            <a:ext cx="2926080" cy="1737360"/>
          </a:xfrm>
          <a:prstGeom prst="rect">
            <a:avLst/>
          </a:prstGeom>
        </p:spPr>
      </p:pic>
      <p:pic>
        <p:nvPicPr>
          <p:cNvPr id="16" name="Picture 15">
            <a:extLst>
              <a:ext uri="{FF2B5EF4-FFF2-40B4-BE49-F238E27FC236}">
                <a16:creationId xmlns:a16="http://schemas.microsoft.com/office/drawing/2014/main" id="{5D6F7430-51DC-4B8F-2A5F-C51E27B5E5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039" t="64988" r="65816" b="7508"/>
          <a:stretch/>
        </p:blipFill>
        <p:spPr>
          <a:xfrm>
            <a:off x="6215082" y="1787980"/>
            <a:ext cx="2926080" cy="1645920"/>
          </a:xfrm>
          <a:prstGeom prst="rect">
            <a:avLst/>
          </a:prstGeom>
        </p:spPr>
      </p:pic>
      <p:sp>
        <p:nvSpPr>
          <p:cNvPr id="19" name="TextBox 18">
            <a:extLst>
              <a:ext uri="{FF2B5EF4-FFF2-40B4-BE49-F238E27FC236}">
                <a16:creationId xmlns:a16="http://schemas.microsoft.com/office/drawing/2014/main" id="{904E0695-FFE6-03C8-2372-7B625FA1FB6B}"/>
              </a:ext>
            </a:extLst>
          </p:cNvPr>
          <p:cNvSpPr txBox="1"/>
          <p:nvPr/>
        </p:nvSpPr>
        <p:spPr>
          <a:xfrm>
            <a:off x="742952" y="1624478"/>
            <a:ext cx="1975608" cy="307777"/>
          </a:xfrm>
          <a:prstGeom prst="rect">
            <a:avLst/>
          </a:prstGeom>
          <a:solidFill>
            <a:schemeClr val="bg1"/>
          </a:solidFill>
        </p:spPr>
        <p:txBody>
          <a:bodyPr wrap="square" rtlCol="0">
            <a:spAutoFit/>
          </a:bodyPr>
          <a:lstStyle/>
          <a:p>
            <a:pPr algn="ctr"/>
            <a:r>
              <a:rPr lang="en-US" sz="1400" dirty="0"/>
              <a:t>Human fingerprint</a:t>
            </a:r>
          </a:p>
        </p:txBody>
      </p:sp>
      <p:sp>
        <p:nvSpPr>
          <p:cNvPr id="20" name="TextBox 19">
            <a:extLst>
              <a:ext uri="{FF2B5EF4-FFF2-40B4-BE49-F238E27FC236}">
                <a16:creationId xmlns:a16="http://schemas.microsoft.com/office/drawing/2014/main" id="{6A305CEE-D8C7-4B35-3A27-04882A3CCA79}"/>
              </a:ext>
            </a:extLst>
          </p:cNvPr>
          <p:cNvSpPr txBox="1"/>
          <p:nvPr/>
        </p:nvSpPr>
        <p:spPr>
          <a:xfrm>
            <a:off x="3391756" y="1624478"/>
            <a:ext cx="2595575" cy="307777"/>
          </a:xfrm>
          <a:prstGeom prst="rect">
            <a:avLst/>
          </a:prstGeom>
          <a:solidFill>
            <a:schemeClr val="bg1"/>
          </a:solidFill>
        </p:spPr>
        <p:txBody>
          <a:bodyPr wrap="square" rtlCol="0">
            <a:spAutoFit/>
          </a:bodyPr>
          <a:lstStyle/>
          <a:p>
            <a:pPr algn="ctr"/>
            <a:r>
              <a:rPr lang="en-US" sz="1400" dirty="0"/>
              <a:t>Natural variability pattern 1</a:t>
            </a:r>
          </a:p>
        </p:txBody>
      </p:sp>
      <p:sp>
        <p:nvSpPr>
          <p:cNvPr id="21" name="TextBox 20">
            <a:extLst>
              <a:ext uri="{FF2B5EF4-FFF2-40B4-BE49-F238E27FC236}">
                <a16:creationId xmlns:a16="http://schemas.microsoft.com/office/drawing/2014/main" id="{9E8CA1CC-FEE5-5488-88E9-3686977E7144}"/>
              </a:ext>
            </a:extLst>
          </p:cNvPr>
          <p:cNvSpPr txBox="1"/>
          <p:nvPr/>
        </p:nvSpPr>
        <p:spPr>
          <a:xfrm>
            <a:off x="6419638" y="1624478"/>
            <a:ext cx="2595575" cy="307777"/>
          </a:xfrm>
          <a:prstGeom prst="rect">
            <a:avLst/>
          </a:prstGeom>
          <a:solidFill>
            <a:schemeClr val="bg1"/>
          </a:solidFill>
        </p:spPr>
        <p:txBody>
          <a:bodyPr wrap="square" rtlCol="0">
            <a:spAutoFit/>
          </a:bodyPr>
          <a:lstStyle/>
          <a:p>
            <a:pPr algn="ctr"/>
            <a:r>
              <a:rPr lang="en-US" sz="1400" dirty="0"/>
              <a:t>Natural variability pattern 2</a:t>
            </a:r>
          </a:p>
        </p:txBody>
      </p:sp>
      <p:pic>
        <p:nvPicPr>
          <p:cNvPr id="22" name="Picture 21">
            <a:extLst>
              <a:ext uri="{FF2B5EF4-FFF2-40B4-BE49-F238E27FC236}">
                <a16:creationId xmlns:a16="http://schemas.microsoft.com/office/drawing/2014/main" id="{37CDEAC9-9A42-F554-1902-4FF01FC79B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539" t="93205" r="14130" b="682"/>
          <a:stretch/>
        </p:blipFill>
        <p:spPr>
          <a:xfrm>
            <a:off x="1205047" y="3781322"/>
            <a:ext cx="6858000" cy="365760"/>
          </a:xfrm>
          <a:prstGeom prst="rect">
            <a:avLst/>
          </a:prstGeom>
        </p:spPr>
      </p:pic>
      <p:sp>
        <p:nvSpPr>
          <p:cNvPr id="23" name="TextBox 22">
            <a:extLst>
              <a:ext uri="{FF2B5EF4-FFF2-40B4-BE49-F238E27FC236}">
                <a16:creationId xmlns:a16="http://schemas.microsoft.com/office/drawing/2014/main" id="{7F15B25F-B5A8-CE8A-3F32-4739452749A1}"/>
              </a:ext>
            </a:extLst>
          </p:cNvPr>
          <p:cNvSpPr txBox="1"/>
          <p:nvPr/>
        </p:nvSpPr>
        <p:spPr>
          <a:xfrm>
            <a:off x="7955280" y="3763503"/>
            <a:ext cx="1185881" cy="276999"/>
          </a:xfrm>
          <a:prstGeom prst="rect">
            <a:avLst/>
          </a:prstGeom>
          <a:solidFill>
            <a:schemeClr val="bg1"/>
          </a:solidFill>
        </p:spPr>
        <p:txBody>
          <a:bodyPr wrap="square" rtlCol="0">
            <a:spAutoFit/>
          </a:bodyPr>
          <a:lstStyle/>
          <a:p>
            <a:pPr algn="ctr"/>
            <a:r>
              <a:rPr lang="en-US" sz="1200" dirty="0"/>
              <a:t>(Dimensionless)</a:t>
            </a:r>
          </a:p>
        </p:txBody>
      </p:sp>
      <p:cxnSp>
        <p:nvCxnSpPr>
          <p:cNvPr id="9" name="Straight Arrow Connector 8">
            <a:extLst>
              <a:ext uri="{FF2B5EF4-FFF2-40B4-BE49-F238E27FC236}">
                <a16:creationId xmlns:a16="http://schemas.microsoft.com/office/drawing/2014/main" id="{60122533-EEA6-0D55-0158-74A5607F896A}"/>
              </a:ext>
            </a:extLst>
          </p:cNvPr>
          <p:cNvCxnSpPr>
            <a:cxnSpLocks/>
          </p:cNvCxnSpPr>
          <p:nvPr/>
        </p:nvCxnSpPr>
        <p:spPr>
          <a:xfrm>
            <a:off x="1445641" y="4392246"/>
            <a:ext cx="1531815" cy="0"/>
          </a:xfrm>
          <a:prstGeom prst="straightConnector1">
            <a:avLst/>
          </a:prstGeom>
          <a:ln w="63500" cap="flat" cmpd="sng" algn="ctr">
            <a:solidFill>
              <a:srgbClr val="0432FF"/>
            </a:solidFill>
            <a:prstDash val="solid"/>
            <a:round/>
            <a:headEnd type="triangl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CDF944C-C336-9A58-F8B3-1068EE1A27FB}"/>
              </a:ext>
            </a:extLst>
          </p:cNvPr>
          <p:cNvCxnSpPr>
            <a:cxnSpLocks/>
          </p:cNvCxnSpPr>
          <p:nvPr/>
        </p:nvCxnSpPr>
        <p:spPr>
          <a:xfrm flipH="1">
            <a:off x="6478729" y="4392246"/>
            <a:ext cx="1417320" cy="0"/>
          </a:xfrm>
          <a:prstGeom prst="straightConnector1">
            <a:avLst/>
          </a:prstGeom>
          <a:ln w="63500" cap="flat" cmpd="sng" algn="ctr">
            <a:solidFill>
              <a:srgbClr val="C00000"/>
            </a:solidFill>
            <a:prstDash val="solid"/>
            <a:round/>
            <a:headEnd type="triangl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35AE9E9-0B89-9E48-6DE2-2AF0524BCF07}"/>
              </a:ext>
            </a:extLst>
          </p:cNvPr>
          <p:cNvCxnSpPr>
            <a:cxnSpLocks/>
          </p:cNvCxnSpPr>
          <p:nvPr/>
        </p:nvCxnSpPr>
        <p:spPr>
          <a:xfrm>
            <a:off x="3497178" y="4392246"/>
            <a:ext cx="1188720" cy="0"/>
          </a:xfrm>
          <a:prstGeom prst="straightConnector1">
            <a:avLst/>
          </a:prstGeom>
          <a:ln w="63500" cap="flat" cmpd="sng" algn="ctr">
            <a:solidFill>
              <a:srgbClr val="0432FF"/>
            </a:solidFill>
            <a:prstDash val="solid"/>
            <a:round/>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AE8A94A-9E5B-54A1-5635-FAA07FC29846}"/>
              </a:ext>
            </a:extLst>
          </p:cNvPr>
          <p:cNvCxnSpPr>
            <a:cxnSpLocks/>
          </p:cNvCxnSpPr>
          <p:nvPr/>
        </p:nvCxnSpPr>
        <p:spPr>
          <a:xfrm>
            <a:off x="4740447" y="4392246"/>
            <a:ext cx="1097280" cy="0"/>
          </a:xfrm>
          <a:prstGeom prst="straightConnector1">
            <a:avLst/>
          </a:prstGeom>
          <a:ln w="63500" cap="flat" cmpd="sng" algn="ctr">
            <a:solidFill>
              <a:srgbClr val="C00000"/>
            </a:solidFill>
            <a:prstDash val="solid"/>
            <a:round/>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FCBF74DB-71B6-7AF8-619D-5723863C968F}"/>
              </a:ext>
            </a:extLst>
          </p:cNvPr>
          <p:cNvSpPr/>
          <p:nvPr/>
        </p:nvSpPr>
        <p:spPr bwMode="auto">
          <a:xfrm>
            <a:off x="1379" y="4769224"/>
            <a:ext cx="9144000" cy="369762"/>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2" name="TextBox 11">
            <a:extLst>
              <a:ext uri="{FF2B5EF4-FFF2-40B4-BE49-F238E27FC236}">
                <a16:creationId xmlns:a16="http://schemas.microsoft.com/office/drawing/2014/main" id="{8A42764F-F327-9452-FA35-9E7535E4DAB2}"/>
              </a:ext>
            </a:extLst>
          </p:cNvPr>
          <p:cNvSpPr txBox="1"/>
          <p:nvPr/>
        </p:nvSpPr>
        <p:spPr>
          <a:xfrm>
            <a:off x="42132" y="4932535"/>
            <a:ext cx="2834640" cy="138499"/>
          </a:xfrm>
          <a:prstGeom prst="rect">
            <a:avLst/>
          </a:prstGeom>
          <a:solidFill>
            <a:schemeClr val="bg1"/>
          </a:solidFill>
        </p:spPr>
        <p:txBody>
          <a:bodyPr wrap="square" tIns="0" bIns="0" rtlCol="0">
            <a:spAutoFit/>
          </a:bodyPr>
          <a:lstStyle/>
          <a:p>
            <a:r>
              <a:rPr lang="en-US" sz="900" dirty="0">
                <a:solidFill>
                  <a:schemeClr val="bg1">
                    <a:lumMod val="50000"/>
                  </a:schemeClr>
                </a:solidFill>
              </a:rPr>
              <a:t>Source: Santer et al., PNAS (2023)</a:t>
            </a:r>
          </a:p>
        </p:txBody>
      </p:sp>
      <p:sp>
        <p:nvSpPr>
          <p:cNvPr id="13" name="Slide Number Placeholder 2">
            <a:extLst>
              <a:ext uri="{FF2B5EF4-FFF2-40B4-BE49-F238E27FC236}">
                <a16:creationId xmlns:a16="http://schemas.microsoft.com/office/drawing/2014/main" id="{EB4E0443-CA59-8CCC-8896-2754B689005A}"/>
              </a:ext>
            </a:extLst>
          </p:cNvPr>
          <p:cNvSpPr>
            <a:spLocks noGrp="1"/>
          </p:cNvSpPr>
          <p:nvPr>
            <p:ph type="sldNum" sz="quarter" idx="4"/>
          </p:nvPr>
        </p:nvSpPr>
        <p:spPr>
          <a:xfrm>
            <a:off x="8640347" y="4860265"/>
            <a:ext cx="405864" cy="278721"/>
          </a:xfrm>
        </p:spPr>
        <p:txBody>
          <a:bodyPr/>
          <a:lstStyle/>
          <a:p>
            <a:fld id="{F621BA9E-024D-DE4D-A8C8-2AC39C7987FF}" type="slidenum">
              <a:rPr lang="en-US" smtClean="0"/>
              <a:pPr/>
              <a:t>19</a:t>
            </a:fld>
            <a:endParaRPr lang="en-US" dirty="0"/>
          </a:p>
        </p:txBody>
      </p:sp>
      <p:sp>
        <p:nvSpPr>
          <p:cNvPr id="6" name="TextBox 5">
            <a:extLst>
              <a:ext uri="{FF2B5EF4-FFF2-40B4-BE49-F238E27FC236}">
                <a16:creationId xmlns:a16="http://schemas.microsoft.com/office/drawing/2014/main" id="{6785F292-7503-8151-3F74-F5CE0009B7D5}"/>
              </a:ext>
            </a:extLst>
          </p:cNvPr>
          <p:cNvSpPr txBox="1"/>
          <p:nvPr/>
        </p:nvSpPr>
        <p:spPr>
          <a:xfrm>
            <a:off x="2686730" y="4224100"/>
            <a:ext cx="822960" cy="338554"/>
          </a:xfrm>
          <a:prstGeom prst="rect">
            <a:avLst/>
          </a:prstGeom>
          <a:solidFill>
            <a:schemeClr val="bg1"/>
          </a:solidFill>
        </p:spPr>
        <p:txBody>
          <a:bodyPr wrap="square" rtlCol="0">
            <a:spAutoFit/>
          </a:bodyPr>
          <a:lstStyle/>
          <a:p>
            <a:pPr algn="ctr"/>
            <a:r>
              <a:rPr lang="en-US" sz="1600" dirty="0"/>
              <a:t>Cooling</a:t>
            </a:r>
          </a:p>
        </p:txBody>
      </p:sp>
      <p:sp>
        <p:nvSpPr>
          <p:cNvPr id="5" name="TextBox 4">
            <a:extLst>
              <a:ext uri="{FF2B5EF4-FFF2-40B4-BE49-F238E27FC236}">
                <a16:creationId xmlns:a16="http://schemas.microsoft.com/office/drawing/2014/main" id="{552E3053-13FF-4E3F-6903-00430637EE50}"/>
              </a:ext>
            </a:extLst>
          </p:cNvPr>
          <p:cNvSpPr txBox="1"/>
          <p:nvPr/>
        </p:nvSpPr>
        <p:spPr>
          <a:xfrm>
            <a:off x="5763067" y="4224100"/>
            <a:ext cx="1005840" cy="338554"/>
          </a:xfrm>
          <a:prstGeom prst="rect">
            <a:avLst/>
          </a:prstGeom>
          <a:solidFill>
            <a:schemeClr val="bg1"/>
          </a:solidFill>
        </p:spPr>
        <p:txBody>
          <a:bodyPr wrap="square" rtlCol="0">
            <a:spAutoFit/>
          </a:bodyPr>
          <a:lstStyle/>
          <a:p>
            <a:pPr algn="ctr"/>
            <a:r>
              <a:rPr lang="en-US" sz="1600" dirty="0"/>
              <a:t>Warming</a:t>
            </a:r>
          </a:p>
        </p:txBody>
      </p:sp>
    </p:spTree>
    <p:extLst>
      <p:ext uri="{BB962C8B-B14F-4D97-AF65-F5344CB8AC3E}">
        <p14:creationId xmlns:p14="http://schemas.microsoft.com/office/powerpoint/2010/main" val="398330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F3C9-6D77-6D44-82B3-9FF1F8D985C2}"/>
              </a:ext>
            </a:extLst>
          </p:cNvPr>
          <p:cNvSpPr>
            <a:spLocks noGrp="1"/>
          </p:cNvSpPr>
          <p:nvPr>
            <p:ph type="title"/>
          </p:nvPr>
        </p:nvSpPr>
        <p:spPr>
          <a:xfrm>
            <a:off x="457199" y="95003"/>
            <a:ext cx="8376745" cy="819397"/>
          </a:xfrm>
        </p:spPr>
        <p:txBody>
          <a:bodyPr/>
          <a:lstStyle/>
          <a:p>
            <a:r>
              <a:rPr lang="en-US" sz="2800" b="1" dirty="0"/>
              <a:t>Manabe’s ”Climate change fingerprint” is in the satellite temperature data</a:t>
            </a:r>
          </a:p>
        </p:txBody>
      </p:sp>
      <p:sp>
        <p:nvSpPr>
          <p:cNvPr id="3" name="Slide Number Placeholder 2">
            <a:extLst>
              <a:ext uri="{FF2B5EF4-FFF2-40B4-BE49-F238E27FC236}">
                <a16:creationId xmlns:a16="http://schemas.microsoft.com/office/drawing/2014/main" id="{73E8D189-88B6-5A4F-A276-63DD3D96A260}"/>
              </a:ext>
            </a:extLst>
          </p:cNvPr>
          <p:cNvSpPr>
            <a:spLocks noGrp="1"/>
          </p:cNvSpPr>
          <p:nvPr>
            <p:ph type="sldNum" sz="quarter" idx="4"/>
          </p:nvPr>
        </p:nvSpPr>
        <p:spPr/>
        <p:txBody>
          <a:bodyPr/>
          <a:lstStyle/>
          <a:p>
            <a:fld id="{F621BA9E-024D-DE4D-A8C8-2AC39C7987FF}" type="slidenum">
              <a:rPr lang="en-US" smtClean="0"/>
              <a:pPr/>
              <a:t>2</a:t>
            </a:fld>
            <a:endParaRPr lang="en-US" dirty="0"/>
          </a:p>
        </p:txBody>
      </p:sp>
      <p:sp>
        <p:nvSpPr>
          <p:cNvPr id="21" name="Rectangle 20">
            <a:extLst>
              <a:ext uri="{FF2B5EF4-FFF2-40B4-BE49-F238E27FC236}">
                <a16:creationId xmlns:a16="http://schemas.microsoft.com/office/drawing/2014/main" id="{560D1DA3-81D3-7490-31C8-808E68A37488}"/>
              </a:ext>
            </a:extLst>
          </p:cNvPr>
          <p:cNvSpPr/>
          <p:nvPr/>
        </p:nvSpPr>
        <p:spPr bwMode="auto">
          <a:xfrm>
            <a:off x="8168639" y="4484913"/>
            <a:ext cx="753790" cy="200298"/>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22" name="Rectangle 21">
            <a:extLst>
              <a:ext uri="{FF2B5EF4-FFF2-40B4-BE49-F238E27FC236}">
                <a16:creationId xmlns:a16="http://schemas.microsoft.com/office/drawing/2014/main" id="{2EF4AC07-9AE0-EB47-1A5B-3147457C7A35}"/>
              </a:ext>
            </a:extLst>
          </p:cNvPr>
          <p:cNvSpPr/>
          <p:nvPr/>
        </p:nvSpPr>
        <p:spPr>
          <a:xfrm>
            <a:off x="42131" y="3476049"/>
            <a:ext cx="2152427" cy="1015663"/>
          </a:xfrm>
          <a:prstGeom prst="rect">
            <a:avLst/>
          </a:prstGeom>
          <a:solidFill>
            <a:schemeClr val="bg1"/>
          </a:solidFill>
        </p:spPr>
        <p:txBody>
          <a:bodyPr wrap="square">
            <a:spAutoFit/>
          </a:bodyPr>
          <a:lstStyle/>
          <a:p>
            <a:pPr algn="ctr"/>
            <a:r>
              <a:rPr lang="en-US" sz="2000" b="1" dirty="0">
                <a:latin typeface="Calibri Light" panose="020F0302020204030204" pitchFamily="34" charset="0"/>
                <a:cs typeface="Calibri Light" panose="020F0302020204030204" pitchFamily="34" charset="0"/>
              </a:rPr>
              <a:t>Temperature trend over </a:t>
            </a:r>
          </a:p>
          <a:p>
            <a:pPr algn="ctr"/>
            <a:r>
              <a:rPr lang="en-US" sz="2000" b="1" dirty="0">
                <a:latin typeface="Calibri Light" panose="020F0302020204030204" pitchFamily="34" charset="0"/>
                <a:cs typeface="Calibri Light" panose="020F0302020204030204" pitchFamily="34" charset="0"/>
              </a:rPr>
              <a:t>1986 to 2025</a:t>
            </a:r>
          </a:p>
        </p:txBody>
      </p:sp>
      <p:sp>
        <p:nvSpPr>
          <p:cNvPr id="7" name="TextBox 6">
            <a:extLst>
              <a:ext uri="{FF2B5EF4-FFF2-40B4-BE49-F238E27FC236}">
                <a16:creationId xmlns:a16="http://schemas.microsoft.com/office/drawing/2014/main" id="{438FC609-0F6F-B44D-0E76-691F96E3ED66}"/>
              </a:ext>
            </a:extLst>
          </p:cNvPr>
          <p:cNvSpPr txBox="1"/>
          <p:nvPr/>
        </p:nvSpPr>
        <p:spPr>
          <a:xfrm>
            <a:off x="42131" y="4932535"/>
            <a:ext cx="3134701" cy="184666"/>
          </a:xfrm>
          <a:prstGeom prst="rect">
            <a:avLst/>
          </a:prstGeom>
          <a:solidFill>
            <a:schemeClr val="bg1"/>
          </a:solidFill>
        </p:spPr>
        <p:txBody>
          <a:bodyPr wrap="square" tIns="0" bIns="0" rtlCol="0">
            <a:spAutoFit/>
          </a:bodyPr>
          <a:lstStyle/>
          <a:p>
            <a:r>
              <a:rPr lang="en-US" sz="1200" b="1" dirty="0">
                <a:solidFill>
                  <a:schemeClr val="accent1">
                    <a:lumMod val="50000"/>
                  </a:schemeClr>
                </a:solidFill>
              </a:rPr>
              <a:t>Source</a:t>
            </a:r>
            <a:r>
              <a:rPr lang="en-US" sz="1200" dirty="0">
                <a:solidFill>
                  <a:schemeClr val="accent1">
                    <a:lumMod val="50000"/>
                  </a:schemeClr>
                </a:solidFill>
              </a:rPr>
              <a:t>: Santer et al., PNAS (2023; updated)</a:t>
            </a:r>
          </a:p>
        </p:txBody>
      </p:sp>
      <p:sp>
        <p:nvSpPr>
          <p:cNvPr id="10" name="Rectangle 9">
            <a:extLst>
              <a:ext uri="{FF2B5EF4-FFF2-40B4-BE49-F238E27FC236}">
                <a16:creationId xmlns:a16="http://schemas.microsoft.com/office/drawing/2014/main" id="{684C06DB-9C8C-2F66-186E-6A3F7173E264}"/>
              </a:ext>
            </a:extLst>
          </p:cNvPr>
          <p:cNvSpPr/>
          <p:nvPr/>
        </p:nvSpPr>
        <p:spPr bwMode="auto">
          <a:xfrm>
            <a:off x="0" y="4818489"/>
            <a:ext cx="9144000" cy="73580"/>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1" name="Rectangle 10">
            <a:extLst>
              <a:ext uri="{FF2B5EF4-FFF2-40B4-BE49-F238E27FC236}">
                <a16:creationId xmlns:a16="http://schemas.microsoft.com/office/drawing/2014/main" id="{91B18002-447D-4E0F-BBD4-6507B499DCE1}"/>
              </a:ext>
            </a:extLst>
          </p:cNvPr>
          <p:cNvSpPr/>
          <p:nvPr/>
        </p:nvSpPr>
        <p:spPr bwMode="auto">
          <a:xfrm>
            <a:off x="7021002" y="4932535"/>
            <a:ext cx="1524532" cy="178965"/>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8" name="Picture 7">
            <a:extLst>
              <a:ext uri="{FF2B5EF4-FFF2-40B4-BE49-F238E27FC236}">
                <a16:creationId xmlns:a16="http://schemas.microsoft.com/office/drawing/2014/main" id="{01D621E1-45C7-0FD2-26B6-62B75A3D4FCE}"/>
              </a:ext>
            </a:extLst>
          </p:cNvPr>
          <p:cNvPicPr>
            <a:picLocks noChangeAspect="1"/>
          </p:cNvPicPr>
          <p:nvPr/>
        </p:nvPicPr>
        <p:blipFill>
          <a:blip r:embed="rId3"/>
          <a:stretch>
            <a:fillRect/>
          </a:stretch>
        </p:blipFill>
        <p:spPr>
          <a:xfrm>
            <a:off x="2131343" y="954964"/>
            <a:ext cx="5991860" cy="4116070"/>
          </a:xfrm>
          <a:prstGeom prst="rect">
            <a:avLst/>
          </a:prstGeom>
        </p:spPr>
      </p:pic>
      <p:sp>
        <p:nvSpPr>
          <p:cNvPr id="4" name="TextBox 3">
            <a:extLst>
              <a:ext uri="{FF2B5EF4-FFF2-40B4-BE49-F238E27FC236}">
                <a16:creationId xmlns:a16="http://schemas.microsoft.com/office/drawing/2014/main" id="{17F880B2-87DE-553C-25A5-076073A5F51F}"/>
              </a:ext>
            </a:extLst>
          </p:cNvPr>
          <p:cNvSpPr txBox="1"/>
          <p:nvPr/>
        </p:nvSpPr>
        <p:spPr>
          <a:xfrm>
            <a:off x="4998976" y="1500648"/>
            <a:ext cx="1715589" cy="369332"/>
          </a:xfrm>
          <a:prstGeom prst="rect">
            <a:avLst/>
          </a:prstGeom>
          <a:noFill/>
        </p:spPr>
        <p:txBody>
          <a:bodyPr wrap="square" rtlCol="0">
            <a:spAutoFit/>
          </a:bodyPr>
          <a:lstStyle/>
          <a:p>
            <a:pPr algn="ctr"/>
            <a:r>
              <a:rPr lang="en-US" dirty="0">
                <a:solidFill>
                  <a:schemeClr val="bg1"/>
                </a:solidFill>
              </a:rPr>
              <a:t>Stratosphere</a:t>
            </a:r>
          </a:p>
        </p:txBody>
      </p:sp>
      <p:sp>
        <p:nvSpPr>
          <p:cNvPr id="6" name="TextBox 5">
            <a:extLst>
              <a:ext uri="{FF2B5EF4-FFF2-40B4-BE49-F238E27FC236}">
                <a16:creationId xmlns:a16="http://schemas.microsoft.com/office/drawing/2014/main" id="{76B95066-E778-4CAB-C866-2FEFE3BB3413}"/>
              </a:ext>
            </a:extLst>
          </p:cNvPr>
          <p:cNvSpPr txBox="1"/>
          <p:nvPr/>
        </p:nvSpPr>
        <p:spPr>
          <a:xfrm>
            <a:off x="5087036" y="3678243"/>
            <a:ext cx="1715589" cy="369332"/>
          </a:xfrm>
          <a:prstGeom prst="rect">
            <a:avLst/>
          </a:prstGeom>
          <a:noFill/>
        </p:spPr>
        <p:txBody>
          <a:bodyPr wrap="square" rtlCol="0">
            <a:spAutoFit/>
          </a:bodyPr>
          <a:lstStyle/>
          <a:p>
            <a:pPr algn="ctr"/>
            <a:r>
              <a:rPr lang="en-US" dirty="0"/>
              <a:t>Troposphere</a:t>
            </a:r>
          </a:p>
        </p:txBody>
      </p:sp>
      <p:sp>
        <p:nvSpPr>
          <p:cNvPr id="5" name="TextBox 38">
            <a:extLst>
              <a:ext uri="{FF2B5EF4-FFF2-40B4-BE49-F238E27FC236}">
                <a16:creationId xmlns:a16="http://schemas.microsoft.com/office/drawing/2014/main" id="{7FAC6560-9612-2F36-A359-89390B7D3AC0}"/>
              </a:ext>
            </a:extLst>
          </p:cNvPr>
          <p:cNvSpPr txBox="1"/>
          <p:nvPr/>
        </p:nvSpPr>
        <p:spPr>
          <a:xfrm>
            <a:off x="7339744" y="4679645"/>
            <a:ext cx="1059535" cy="338554"/>
          </a:xfrm>
          <a:prstGeom prst="rect">
            <a:avLst/>
          </a:prstGeom>
          <a:solidFill>
            <a:schemeClr val="bg1"/>
          </a:solidFill>
        </p:spPr>
        <p:txBody>
          <a:bodyPr wrap="square" rtlCol="0">
            <a:spAutoFit/>
          </a:bodyPr>
          <a:lstStyle/>
          <a:p>
            <a:r>
              <a:rPr lang="en-US" sz="1600" dirty="0"/>
              <a:t>°C/decade</a:t>
            </a:r>
          </a:p>
        </p:txBody>
      </p:sp>
    </p:spTree>
    <p:extLst>
      <p:ext uri="{BB962C8B-B14F-4D97-AF65-F5344CB8AC3E}">
        <p14:creationId xmlns:p14="http://schemas.microsoft.com/office/powerpoint/2010/main" val="423770258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4A9A4-6995-6FA3-FD9A-B55727D0C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F6D778-B15E-A7F1-EB2C-53E5B99945A6}"/>
              </a:ext>
            </a:extLst>
          </p:cNvPr>
          <p:cNvSpPr>
            <a:spLocks noGrp="1"/>
          </p:cNvSpPr>
          <p:nvPr>
            <p:ph type="title"/>
          </p:nvPr>
        </p:nvSpPr>
        <p:spPr>
          <a:xfrm>
            <a:off x="457199" y="95003"/>
            <a:ext cx="8376745" cy="819397"/>
          </a:xfrm>
        </p:spPr>
        <p:txBody>
          <a:bodyPr/>
          <a:lstStyle/>
          <a:p>
            <a:r>
              <a:rPr lang="en-US" sz="2800" b="1" dirty="0"/>
              <a:t>Not so easy … Climate system varies at all time scales !</a:t>
            </a:r>
          </a:p>
        </p:txBody>
      </p:sp>
      <p:sp>
        <p:nvSpPr>
          <p:cNvPr id="3" name="Slide Number Placeholder 2">
            <a:extLst>
              <a:ext uri="{FF2B5EF4-FFF2-40B4-BE49-F238E27FC236}">
                <a16:creationId xmlns:a16="http://schemas.microsoft.com/office/drawing/2014/main" id="{9C338C9B-EAC9-306C-3B93-28BD2C14DDA0}"/>
              </a:ext>
            </a:extLst>
          </p:cNvPr>
          <p:cNvSpPr>
            <a:spLocks noGrp="1"/>
          </p:cNvSpPr>
          <p:nvPr>
            <p:ph type="sldNum" sz="quarter" idx="4"/>
          </p:nvPr>
        </p:nvSpPr>
        <p:spPr/>
        <p:txBody>
          <a:bodyPr/>
          <a:lstStyle/>
          <a:p>
            <a:fld id="{F621BA9E-024D-DE4D-A8C8-2AC39C7987FF}" type="slidenum">
              <a:rPr lang="en-US" smtClean="0"/>
              <a:pPr/>
              <a:t>3</a:t>
            </a:fld>
            <a:endParaRPr lang="en-US" dirty="0"/>
          </a:p>
        </p:txBody>
      </p:sp>
      <p:sp>
        <p:nvSpPr>
          <p:cNvPr id="21" name="Rectangle 20">
            <a:extLst>
              <a:ext uri="{FF2B5EF4-FFF2-40B4-BE49-F238E27FC236}">
                <a16:creationId xmlns:a16="http://schemas.microsoft.com/office/drawing/2014/main" id="{B0E91172-0FF1-3DC6-F5F6-9B06D331F570}"/>
              </a:ext>
            </a:extLst>
          </p:cNvPr>
          <p:cNvSpPr/>
          <p:nvPr/>
        </p:nvSpPr>
        <p:spPr bwMode="auto">
          <a:xfrm>
            <a:off x="8168639" y="4484913"/>
            <a:ext cx="753790" cy="200298"/>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0" name="Rectangle 9">
            <a:extLst>
              <a:ext uri="{FF2B5EF4-FFF2-40B4-BE49-F238E27FC236}">
                <a16:creationId xmlns:a16="http://schemas.microsoft.com/office/drawing/2014/main" id="{73416357-BE77-06B7-5950-1D27CE43414E}"/>
              </a:ext>
            </a:extLst>
          </p:cNvPr>
          <p:cNvSpPr/>
          <p:nvPr/>
        </p:nvSpPr>
        <p:spPr bwMode="auto">
          <a:xfrm>
            <a:off x="0" y="4818489"/>
            <a:ext cx="9144000" cy="73580"/>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1" name="Rectangle 10">
            <a:extLst>
              <a:ext uri="{FF2B5EF4-FFF2-40B4-BE49-F238E27FC236}">
                <a16:creationId xmlns:a16="http://schemas.microsoft.com/office/drawing/2014/main" id="{0296C9FC-DD53-4B30-8C1B-D782DC9631B3}"/>
              </a:ext>
            </a:extLst>
          </p:cNvPr>
          <p:cNvSpPr/>
          <p:nvPr/>
        </p:nvSpPr>
        <p:spPr bwMode="auto">
          <a:xfrm>
            <a:off x="7021002" y="4932535"/>
            <a:ext cx="1524532" cy="178965"/>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4" name="TextBox 3">
            <a:extLst>
              <a:ext uri="{FF2B5EF4-FFF2-40B4-BE49-F238E27FC236}">
                <a16:creationId xmlns:a16="http://schemas.microsoft.com/office/drawing/2014/main" id="{1B9EA41E-91F5-7B90-773B-CD4CE865A210}"/>
              </a:ext>
            </a:extLst>
          </p:cNvPr>
          <p:cNvSpPr txBox="1"/>
          <p:nvPr/>
        </p:nvSpPr>
        <p:spPr>
          <a:xfrm>
            <a:off x="4998976" y="1500648"/>
            <a:ext cx="1715589" cy="369332"/>
          </a:xfrm>
          <a:prstGeom prst="rect">
            <a:avLst/>
          </a:prstGeom>
          <a:noFill/>
        </p:spPr>
        <p:txBody>
          <a:bodyPr wrap="square" rtlCol="0">
            <a:spAutoFit/>
          </a:bodyPr>
          <a:lstStyle/>
          <a:p>
            <a:pPr algn="ctr"/>
            <a:r>
              <a:rPr lang="en-US" dirty="0">
                <a:solidFill>
                  <a:schemeClr val="bg1"/>
                </a:solidFill>
              </a:rPr>
              <a:t>Stratosphere</a:t>
            </a:r>
          </a:p>
        </p:txBody>
      </p:sp>
      <p:pic>
        <p:nvPicPr>
          <p:cNvPr id="9" name="Image 8">
            <a:extLst>
              <a:ext uri="{FF2B5EF4-FFF2-40B4-BE49-F238E27FC236}">
                <a16:creationId xmlns:a16="http://schemas.microsoft.com/office/drawing/2014/main" id="{0D2B30A7-E67C-69CC-FDEC-FE2A41D83E7B}"/>
              </a:ext>
            </a:extLst>
          </p:cNvPr>
          <p:cNvPicPr>
            <a:picLocks noChangeAspect="1"/>
          </p:cNvPicPr>
          <p:nvPr/>
        </p:nvPicPr>
        <p:blipFill>
          <a:blip r:embed="rId3"/>
          <a:stretch>
            <a:fillRect/>
          </a:stretch>
        </p:blipFill>
        <p:spPr>
          <a:xfrm>
            <a:off x="302675" y="2294468"/>
            <a:ext cx="3312000" cy="2184073"/>
          </a:xfrm>
          <a:prstGeom prst="rect">
            <a:avLst/>
          </a:prstGeom>
        </p:spPr>
      </p:pic>
      <p:sp>
        <p:nvSpPr>
          <p:cNvPr id="12" name="ZoneTexte 11">
            <a:extLst>
              <a:ext uri="{FF2B5EF4-FFF2-40B4-BE49-F238E27FC236}">
                <a16:creationId xmlns:a16="http://schemas.microsoft.com/office/drawing/2014/main" id="{EFCBFD77-8085-0CE9-189F-F172E1E61C7C}"/>
              </a:ext>
            </a:extLst>
          </p:cNvPr>
          <p:cNvSpPr txBox="1"/>
          <p:nvPr/>
        </p:nvSpPr>
        <p:spPr>
          <a:xfrm>
            <a:off x="203200" y="4583607"/>
            <a:ext cx="8015912" cy="523220"/>
          </a:xfrm>
          <a:prstGeom prst="rect">
            <a:avLst/>
          </a:prstGeom>
          <a:noFill/>
        </p:spPr>
        <p:txBody>
          <a:bodyPr wrap="none" rtlCol="0">
            <a:spAutoFit/>
          </a:bodyPr>
          <a:lstStyle/>
          <a:p>
            <a:pPr algn="ctr"/>
            <a:r>
              <a:rPr lang="fr-FR" sz="1400" b="1" i="1" dirty="0"/>
              <a:t>Note</a:t>
            </a:r>
            <a:r>
              <a:rPr lang="fr-FR" sz="1400" dirty="0"/>
              <a:t>: The 2021 Nobel </a:t>
            </a:r>
            <a:r>
              <a:rPr lang="fr-FR" sz="1400" dirty="0" err="1"/>
              <a:t>prize</a:t>
            </a:r>
            <a:r>
              <a:rPr lang="fr-FR" sz="1400" dirty="0"/>
              <a:t> </a:t>
            </a:r>
            <a:r>
              <a:rPr lang="fr-FR" sz="1400" dirty="0" err="1"/>
              <a:t>was</a:t>
            </a:r>
            <a:r>
              <a:rPr lang="fr-FR" sz="1400" dirty="0"/>
              <a:t> </a:t>
            </a:r>
            <a:r>
              <a:rPr lang="fr-FR" sz="1400" dirty="0" err="1"/>
              <a:t>awarded</a:t>
            </a:r>
            <a:r>
              <a:rPr lang="fr-FR" sz="1400" dirty="0"/>
              <a:t> to </a:t>
            </a:r>
            <a:r>
              <a:rPr lang="fr-FR" sz="1400" dirty="0" err="1"/>
              <a:t>both</a:t>
            </a:r>
            <a:r>
              <a:rPr lang="fr-FR" sz="1400" dirty="0"/>
              <a:t> </a:t>
            </a:r>
            <a:r>
              <a:rPr lang="fr-FR" sz="1400" b="1" i="1" dirty="0"/>
              <a:t>Suki Manabe </a:t>
            </a:r>
            <a:r>
              <a:rPr lang="fr-FR" sz="1400" dirty="0"/>
              <a:t>and </a:t>
            </a:r>
            <a:r>
              <a:rPr lang="fr-FR" sz="1400" b="1" i="1" dirty="0"/>
              <a:t>Klaus Hasselmann </a:t>
            </a:r>
          </a:p>
          <a:p>
            <a:r>
              <a:rPr lang="fr-FR" sz="1400" dirty="0"/>
              <a:t>"</a:t>
            </a:r>
            <a:r>
              <a:rPr lang="fr-FR" sz="1400" i="1" dirty="0"/>
              <a:t>for the </a:t>
            </a:r>
            <a:r>
              <a:rPr lang="fr-FR" sz="1400" i="1" dirty="0" err="1"/>
              <a:t>physical</a:t>
            </a:r>
            <a:r>
              <a:rPr lang="fr-FR" sz="1400" i="1" dirty="0"/>
              <a:t> </a:t>
            </a:r>
            <a:r>
              <a:rPr lang="fr-FR" sz="1400" i="1" dirty="0" err="1"/>
              <a:t>modelling</a:t>
            </a:r>
            <a:r>
              <a:rPr lang="fr-FR" sz="1400" i="1" dirty="0"/>
              <a:t> of </a:t>
            </a:r>
            <a:r>
              <a:rPr lang="fr-FR" sz="1400" i="1" dirty="0" err="1"/>
              <a:t>Earth’s</a:t>
            </a:r>
            <a:r>
              <a:rPr lang="fr-FR" sz="1400" i="1" dirty="0"/>
              <a:t> </a:t>
            </a:r>
            <a:r>
              <a:rPr lang="fr-FR" sz="1400" i="1" dirty="0" err="1"/>
              <a:t>climate</a:t>
            </a:r>
            <a:r>
              <a:rPr lang="fr-FR" sz="1400" i="1" dirty="0"/>
              <a:t>, </a:t>
            </a:r>
            <a:r>
              <a:rPr lang="fr-FR" sz="1400" i="1" dirty="0" err="1"/>
              <a:t>quantifying</a:t>
            </a:r>
            <a:r>
              <a:rPr lang="fr-FR" sz="1400" i="1" dirty="0"/>
              <a:t> </a:t>
            </a:r>
            <a:r>
              <a:rPr lang="fr-FR" sz="1400" i="1" dirty="0" err="1"/>
              <a:t>variability</a:t>
            </a:r>
            <a:r>
              <a:rPr lang="fr-FR" sz="1400" i="1" dirty="0"/>
              <a:t> and </a:t>
            </a:r>
            <a:r>
              <a:rPr lang="fr-FR" sz="1400" i="1" dirty="0" err="1"/>
              <a:t>reliably</a:t>
            </a:r>
            <a:r>
              <a:rPr lang="fr-FR" sz="1400" i="1" dirty="0"/>
              <a:t> </a:t>
            </a:r>
            <a:r>
              <a:rPr lang="fr-FR" sz="1400" i="1" dirty="0" err="1"/>
              <a:t>predicting</a:t>
            </a:r>
            <a:r>
              <a:rPr lang="fr-FR" sz="1400" i="1" dirty="0"/>
              <a:t> global </a:t>
            </a:r>
            <a:r>
              <a:rPr lang="fr-FR" sz="1400" i="1" dirty="0" err="1"/>
              <a:t>warming</a:t>
            </a:r>
            <a:r>
              <a:rPr lang="fr-FR" sz="1400" dirty="0"/>
              <a:t>"</a:t>
            </a:r>
          </a:p>
        </p:txBody>
      </p:sp>
      <p:sp>
        <p:nvSpPr>
          <p:cNvPr id="13" name="ZoneTexte 12">
            <a:extLst>
              <a:ext uri="{FF2B5EF4-FFF2-40B4-BE49-F238E27FC236}">
                <a16:creationId xmlns:a16="http://schemas.microsoft.com/office/drawing/2014/main" id="{83801918-A7F8-18E5-238C-1676A977436B}"/>
              </a:ext>
            </a:extLst>
          </p:cNvPr>
          <p:cNvSpPr txBox="1"/>
          <p:nvPr/>
        </p:nvSpPr>
        <p:spPr>
          <a:xfrm>
            <a:off x="3987804" y="1764687"/>
            <a:ext cx="5027762" cy="646331"/>
          </a:xfrm>
          <a:prstGeom prst="rect">
            <a:avLst/>
          </a:prstGeom>
          <a:noFill/>
        </p:spPr>
        <p:txBody>
          <a:bodyPr wrap="square" rtlCol="0">
            <a:spAutoFit/>
          </a:bodyPr>
          <a:lstStyle/>
          <a:p>
            <a:r>
              <a:rPr lang="fr-FR" dirty="0"/>
              <a:t>« Short-</a:t>
            </a:r>
            <a:r>
              <a:rPr lang="fr-FR" dirty="0" err="1"/>
              <a:t>term</a:t>
            </a:r>
            <a:r>
              <a:rPr lang="fr-FR" dirty="0"/>
              <a:t> </a:t>
            </a:r>
            <a:r>
              <a:rPr lang="fr-FR" dirty="0" err="1"/>
              <a:t>weather</a:t>
            </a:r>
            <a:r>
              <a:rPr lang="fr-FR" dirty="0"/>
              <a:t> </a:t>
            </a:r>
            <a:r>
              <a:rPr lang="fr-FR" dirty="0" err="1"/>
              <a:t>variability</a:t>
            </a:r>
            <a:r>
              <a:rPr lang="fr-FR" dirty="0"/>
              <a:t> leads to long-</a:t>
            </a:r>
            <a:r>
              <a:rPr lang="fr-FR" dirty="0" err="1"/>
              <a:t>term</a:t>
            </a:r>
            <a:r>
              <a:rPr lang="fr-FR" dirty="0"/>
              <a:t> </a:t>
            </a:r>
            <a:r>
              <a:rPr lang="fr-FR" dirty="0" err="1"/>
              <a:t>climate</a:t>
            </a:r>
            <a:r>
              <a:rPr lang="fr-FR" dirty="0"/>
              <a:t> </a:t>
            </a:r>
            <a:r>
              <a:rPr lang="fr-FR" dirty="0" err="1"/>
              <a:t>variability</a:t>
            </a:r>
            <a:r>
              <a:rPr lang="fr-FR" dirty="0"/>
              <a:t> »</a:t>
            </a:r>
          </a:p>
        </p:txBody>
      </p:sp>
      <p:pic>
        <p:nvPicPr>
          <p:cNvPr id="15" name="Image 14">
            <a:extLst>
              <a:ext uri="{FF2B5EF4-FFF2-40B4-BE49-F238E27FC236}">
                <a16:creationId xmlns:a16="http://schemas.microsoft.com/office/drawing/2014/main" id="{5399E575-D34E-DE5A-4BDA-36F34D9B76BA}"/>
              </a:ext>
            </a:extLst>
          </p:cNvPr>
          <p:cNvPicPr>
            <a:picLocks noChangeAspect="1"/>
          </p:cNvPicPr>
          <p:nvPr/>
        </p:nvPicPr>
        <p:blipFill>
          <a:blip r:embed="rId4"/>
          <a:srcRect l="5452"/>
          <a:stretch>
            <a:fillRect/>
          </a:stretch>
        </p:blipFill>
        <p:spPr>
          <a:xfrm>
            <a:off x="65605" y="1026608"/>
            <a:ext cx="3744105" cy="1221935"/>
          </a:xfrm>
          <a:prstGeom prst="rect">
            <a:avLst/>
          </a:prstGeom>
        </p:spPr>
      </p:pic>
      <p:sp>
        <p:nvSpPr>
          <p:cNvPr id="16" name="ZoneTexte 15">
            <a:extLst>
              <a:ext uri="{FF2B5EF4-FFF2-40B4-BE49-F238E27FC236}">
                <a16:creationId xmlns:a16="http://schemas.microsoft.com/office/drawing/2014/main" id="{2EC926B1-81BE-22A7-0D29-6E51BF91A172}"/>
              </a:ext>
            </a:extLst>
          </p:cNvPr>
          <p:cNvSpPr txBox="1"/>
          <p:nvPr/>
        </p:nvSpPr>
        <p:spPr>
          <a:xfrm>
            <a:off x="4123267" y="2571750"/>
            <a:ext cx="4799162" cy="1200329"/>
          </a:xfrm>
          <a:prstGeom prst="rect">
            <a:avLst/>
          </a:prstGeom>
          <a:noFill/>
        </p:spPr>
        <p:txBody>
          <a:bodyPr wrap="square" rtlCol="0">
            <a:spAutoFit/>
          </a:bodyPr>
          <a:lstStyle/>
          <a:p>
            <a:r>
              <a:rPr lang="fr-FR" dirty="0"/>
              <a:t>« The slow components (</a:t>
            </a:r>
            <a:r>
              <a:rPr lang="fr-FR" dirty="0" err="1"/>
              <a:t>e.g</a:t>
            </a:r>
            <a:r>
              <a:rPr lang="fr-FR" dirty="0"/>
              <a:t> the </a:t>
            </a:r>
            <a:r>
              <a:rPr lang="fr-FR" dirty="0" err="1"/>
              <a:t>Ocean</a:t>
            </a:r>
            <a:r>
              <a:rPr lang="fr-FR" dirty="0"/>
              <a:t>) </a:t>
            </a:r>
            <a:r>
              <a:rPr lang="fr-FR" dirty="0" err="1"/>
              <a:t>integrate</a:t>
            </a:r>
            <a:r>
              <a:rPr lang="fr-FR" dirty="0"/>
              <a:t> </a:t>
            </a:r>
            <a:r>
              <a:rPr lang="fr-FR" dirty="0" err="1"/>
              <a:t>weather</a:t>
            </a:r>
            <a:r>
              <a:rPr lang="fr-FR" dirty="0"/>
              <a:t> </a:t>
            </a:r>
            <a:r>
              <a:rPr lang="fr-FR" dirty="0" err="1"/>
              <a:t>variability</a:t>
            </a:r>
            <a:r>
              <a:rPr lang="fr-FR" dirty="0"/>
              <a:t> on </a:t>
            </a:r>
            <a:r>
              <a:rPr lang="fr-FR" dirty="0" err="1"/>
              <a:t>daily</a:t>
            </a:r>
            <a:r>
              <a:rPr lang="fr-FR" dirty="0"/>
              <a:t> to </a:t>
            </a:r>
            <a:r>
              <a:rPr lang="fr-FR" dirty="0" err="1"/>
              <a:t>monthly</a:t>
            </a:r>
            <a:r>
              <a:rPr lang="fr-FR" dirty="0"/>
              <a:t> time </a:t>
            </a:r>
            <a:r>
              <a:rPr lang="fr-FR" dirty="0" err="1"/>
              <a:t>scales</a:t>
            </a:r>
            <a:r>
              <a:rPr lang="fr-FR" dirty="0"/>
              <a:t> </a:t>
            </a:r>
            <a:r>
              <a:rPr lang="fr-FR" dirty="0" err="1"/>
              <a:t>into</a:t>
            </a:r>
            <a:r>
              <a:rPr lang="fr-FR" dirty="0"/>
              <a:t> </a:t>
            </a:r>
            <a:r>
              <a:rPr lang="fr-FR" dirty="0" err="1"/>
              <a:t>climate</a:t>
            </a:r>
            <a:r>
              <a:rPr lang="fr-FR" dirty="0"/>
              <a:t> </a:t>
            </a:r>
            <a:r>
              <a:rPr lang="fr-FR" dirty="0" err="1"/>
              <a:t>variability</a:t>
            </a:r>
            <a:r>
              <a:rPr lang="fr-FR" dirty="0"/>
              <a:t> on </a:t>
            </a:r>
            <a:r>
              <a:rPr lang="fr-FR" dirty="0" err="1"/>
              <a:t>annual</a:t>
            </a:r>
            <a:r>
              <a:rPr lang="fr-FR" dirty="0"/>
              <a:t> to </a:t>
            </a:r>
            <a:r>
              <a:rPr lang="fr-FR" dirty="0" err="1"/>
              <a:t>multidecadal</a:t>
            </a:r>
            <a:r>
              <a:rPr lang="fr-FR" dirty="0"/>
              <a:t> time </a:t>
            </a:r>
            <a:r>
              <a:rPr lang="fr-FR" dirty="0" err="1"/>
              <a:t>scales</a:t>
            </a:r>
            <a:r>
              <a:rPr lang="fr-FR" dirty="0"/>
              <a:t> »</a:t>
            </a:r>
          </a:p>
        </p:txBody>
      </p:sp>
    </p:spTree>
    <p:extLst>
      <p:ext uri="{BB962C8B-B14F-4D97-AF65-F5344CB8AC3E}">
        <p14:creationId xmlns:p14="http://schemas.microsoft.com/office/powerpoint/2010/main" val="249361450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8A052-F6E8-3DDD-5DFA-12FE9E954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2D23B-A344-D96B-494B-826A472BBDBB}"/>
              </a:ext>
            </a:extLst>
          </p:cNvPr>
          <p:cNvSpPr>
            <a:spLocks noGrp="1"/>
          </p:cNvSpPr>
          <p:nvPr>
            <p:ph type="title"/>
          </p:nvPr>
        </p:nvSpPr>
        <p:spPr>
          <a:xfrm>
            <a:off x="457199" y="95003"/>
            <a:ext cx="8376745" cy="819397"/>
          </a:xfrm>
        </p:spPr>
        <p:txBody>
          <a:bodyPr/>
          <a:lstStyle/>
          <a:p>
            <a:r>
              <a:rPr lang="en-US" sz="2800" b="1" dirty="0"/>
              <a:t>Detection of climate change due to human influence ?</a:t>
            </a:r>
          </a:p>
        </p:txBody>
      </p:sp>
      <p:sp>
        <p:nvSpPr>
          <p:cNvPr id="3" name="Slide Number Placeholder 2">
            <a:extLst>
              <a:ext uri="{FF2B5EF4-FFF2-40B4-BE49-F238E27FC236}">
                <a16:creationId xmlns:a16="http://schemas.microsoft.com/office/drawing/2014/main" id="{843219E5-5B9E-C4CD-0219-E6BADD168EEB}"/>
              </a:ext>
            </a:extLst>
          </p:cNvPr>
          <p:cNvSpPr>
            <a:spLocks noGrp="1"/>
          </p:cNvSpPr>
          <p:nvPr>
            <p:ph type="sldNum" sz="quarter" idx="4"/>
          </p:nvPr>
        </p:nvSpPr>
        <p:spPr/>
        <p:txBody>
          <a:bodyPr/>
          <a:lstStyle/>
          <a:p>
            <a:fld id="{F621BA9E-024D-DE4D-A8C8-2AC39C7987FF}" type="slidenum">
              <a:rPr lang="en-US" smtClean="0"/>
              <a:pPr/>
              <a:t>4</a:t>
            </a:fld>
            <a:endParaRPr lang="en-US" dirty="0"/>
          </a:p>
        </p:txBody>
      </p:sp>
      <p:sp>
        <p:nvSpPr>
          <p:cNvPr id="21" name="Rectangle 20">
            <a:extLst>
              <a:ext uri="{FF2B5EF4-FFF2-40B4-BE49-F238E27FC236}">
                <a16:creationId xmlns:a16="http://schemas.microsoft.com/office/drawing/2014/main" id="{932E24D2-8D01-82E4-7C72-9E4E7C768184}"/>
              </a:ext>
            </a:extLst>
          </p:cNvPr>
          <p:cNvSpPr/>
          <p:nvPr/>
        </p:nvSpPr>
        <p:spPr bwMode="auto">
          <a:xfrm>
            <a:off x="8168639" y="4484913"/>
            <a:ext cx="753790" cy="200298"/>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0" name="Rectangle 9">
            <a:extLst>
              <a:ext uri="{FF2B5EF4-FFF2-40B4-BE49-F238E27FC236}">
                <a16:creationId xmlns:a16="http://schemas.microsoft.com/office/drawing/2014/main" id="{DBFFBDDE-C0BA-9F0A-81D4-2538EFD18F48}"/>
              </a:ext>
            </a:extLst>
          </p:cNvPr>
          <p:cNvSpPr/>
          <p:nvPr/>
        </p:nvSpPr>
        <p:spPr bwMode="auto">
          <a:xfrm>
            <a:off x="0" y="4818489"/>
            <a:ext cx="9144000" cy="73580"/>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1" name="Rectangle 10">
            <a:extLst>
              <a:ext uri="{FF2B5EF4-FFF2-40B4-BE49-F238E27FC236}">
                <a16:creationId xmlns:a16="http://schemas.microsoft.com/office/drawing/2014/main" id="{E863B5B1-8EF6-25CB-7708-CB0D8FD36159}"/>
              </a:ext>
            </a:extLst>
          </p:cNvPr>
          <p:cNvSpPr/>
          <p:nvPr/>
        </p:nvSpPr>
        <p:spPr bwMode="auto">
          <a:xfrm>
            <a:off x="7021002" y="4932535"/>
            <a:ext cx="1524532" cy="178965"/>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4" name="TextBox 3">
            <a:extLst>
              <a:ext uri="{FF2B5EF4-FFF2-40B4-BE49-F238E27FC236}">
                <a16:creationId xmlns:a16="http://schemas.microsoft.com/office/drawing/2014/main" id="{52C2BF59-BD8D-EF1E-2199-BAEEDE7E16BB}"/>
              </a:ext>
            </a:extLst>
          </p:cNvPr>
          <p:cNvSpPr txBox="1"/>
          <p:nvPr/>
        </p:nvSpPr>
        <p:spPr>
          <a:xfrm>
            <a:off x="4998976" y="1500648"/>
            <a:ext cx="1715589" cy="369332"/>
          </a:xfrm>
          <a:prstGeom prst="rect">
            <a:avLst/>
          </a:prstGeom>
          <a:noFill/>
        </p:spPr>
        <p:txBody>
          <a:bodyPr wrap="square" rtlCol="0">
            <a:spAutoFit/>
          </a:bodyPr>
          <a:lstStyle/>
          <a:p>
            <a:pPr algn="ctr"/>
            <a:r>
              <a:rPr lang="en-US" dirty="0">
                <a:solidFill>
                  <a:schemeClr val="bg1"/>
                </a:solidFill>
              </a:rPr>
              <a:t>Stratosphere</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5325F07A-8435-841E-773F-5B3178D80AD9}"/>
                  </a:ext>
                </a:extLst>
              </p:cNvPr>
              <p:cNvSpPr txBox="1"/>
              <p:nvPr/>
            </p:nvSpPr>
            <p:spPr>
              <a:xfrm>
                <a:off x="479394" y="1313887"/>
                <a:ext cx="8443035" cy="3176511"/>
              </a:xfrm>
              <a:prstGeom prst="rect">
                <a:avLst/>
              </a:prstGeom>
              <a:noFill/>
            </p:spPr>
            <p:txBody>
              <a:bodyPr wrap="square" rtlCol="0">
                <a:spAutoFit/>
              </a:bodyPr>
              <a:lstStyle/>
              <a:p>
                <a:pPr marL="285750" indent="-285750">
                  <a:buFont typeface="Arial" panose="020B0604020202020204" pitchFamily="34" charset="0"/>
                  <a:buChar char="•"/>
                </a:pPr>
                <a:r>
                  <a:rPr lang="fr-FR" sz="2000" dirty="0"/>
                  <a:t>Identify a </a:t>
                </a:r>
                <a:r>
                  <a:rPr lang="fr-FR" sz="2000" dirty="0" err="1"/>
                  <a:t>robust</a:t>
                </a:r>
                <a:r>
                  <a:rPr lang="fr-FR" sz="2000" dirty="0"/>
                  <a:t> </a:t>
                </a:r>
                <a:r>
                  <a:rPr lang="fr-FR" sz="2000" dirty="0" err="1"/>
                  <a:t>fingerprint</a:t>
                </a:r>
                <a:r>
                  <a:rPr lang="fr-FR" sz="2000" dirty="0"/>
                  <a:t> pattern of </a:t>
                </a:r>
                <a:r>
                  <a:rPr lang="fr-FR" sz="2000" i="1" dirty="0" err="1">
                    <a:solidFill>
                      <a:schemeClr val="accent2">
                        <a:lumMod val="75000"/>
                      </a:schemeClr>
                    </a:solidFill>
                  </a:rPr>
                  <a:t>anthropogenic</a:t>
                </a:r>
                <a:r>
                  <a:rPr lang="fr-FR" sz="2000" dirty="0"/>
                  <a:t> forcing for </a:t>
                </a:r>
                <a:r>
                  <a:rPr lang="fr-FR" sz="2000" dirty="0" err="1"/>
                  <a:t>atmospheric</a:t>
                </a:r>
                <a:r>
                  <a:rPr lang="fr-FR" sz="2000" dirty="0"/>
                  <a:t> </a:t>
                </a:r>
                <a:r>
                  <a:rPr lang="fr-FR" sz="2000" dirty="0" err="1"/>
                  <a:t>temperature</a:t>
                </a:r>
                <a:endParaRPr lang="fr-FR" sz="2000"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sz="2000" dirty="0"/>
                  <a:t>Search for an </a:t>
                </a:r>
                <a:r>
                  <a:rPr lang="fr-FR" sz="2000" dirty="0" err="1"/>
                  <a:t>increase</a:t>
                </a:r>
                <a:r>
                  <a:rPr lang="fr-FR" sz="2000" dirty="0"/>
                  <a:t> in spatial pattern </a:t>
                </a:r>
                <a:r>
                  <a:rPr lang="fr-FR" sz="2000" dirty="0" err="1"/>
                  <a:t>similarity</a:t>
                </a:r>
                <a:r>
                  <a:rPr lang="fr-FR" sz="2000" dirty="0"/>
                  <a:t> </a:t>
                </a:r>
                <a:r>
                  <a:rPr lang="fr-FR" sz="2000" dirty="0" err="1"/>
                  <a:t>between</a:t>
                </a:r>
                <a:r>
                  <a:rPr lang="fr-FR" sz="2000" dirty="0"/>
                  <a:t> </a:t>
                </a:r>
                <a:r>
                  <a:rPr lang="fr-FR" sz="2000" dirty="0" err="1"/>
                  <a:t>recent</a:t>
                </a:r>
                <a:r>
                  <a:rPr lang="fr-FR" sz="2000" dirty="0"/>
                  <a:t> </a:t>
                </a:r>
                <a:r>
                  <a:rPr lang="fr-FR" sz="2000" dirty="0" err="1"/>
                  <a:t>atmospheric</a:t>
                </a:r>
                <a:r>
                  <a:rPr lang="fr-FR" sz="2000" dirty="0"/>
                  <a:t> </a:t>
                </a:r>
                <a:r>
                  <a:rPr lang="fr-FR" sz="2000" dirty="0" err="1"/>
                  <a:t>temperature</a:t>
                </a:r>
                <a:r>
                  <a:rPr lang="fr-FR" sz="2000" dirty="0"/>
                  <a:t> observations and the </a:t>
                </a:r>
                <a:r>
                  <a:rPr lang="fr-FR" sz="2000" dirty="0" err="1"/>
                  <a:t>fingerprint</a:t>
                </a:r>
                <a:r>
                  <a:rPr lang="fr-FR" sz="2000" dirty="0"/>
                  <a:t> (index </a:t>
                </a:r>
                <a14:m>
                  <m:oMath xmlns:m="http://schemas.openxmlformats.org/officeDocument/2006/math">
                    <m:sSubSup>
                      <m:sSubSupPr>
                        <m:ctrlPr>
                          <a:rPr lang="fr-FR" sz="2000" i="1" smtClean="0">
                            <a:latin typeface="Cambria Math" panose="02040503050406030204" pitchFamily="18" charset="0"/>
                          </a:rPr>
                        </m:ctrlPr>
                      </m:sSubSupPr>
                      <m:e>
                        <m:r>
                          <a:rPr lang="fr-FR" sz="2000" b="0" i="1" smtClean="0">
                            <a:latin typeface="Cambria Math" panose="02040503050406030204" pitchFamily="18" charset="0"/>
                          </a:rPr>
                          <m:t>𝐼</m:t>
                        </m:r>
                      </m:e>
                      <m:sub>
                        <m:r>
                          <a:rPr lang="fr-FR" sz="2000" b="0" i="1" smtClean="0">
                            <a:latin typeface="Cambria Math" panose="02040503050406030204" pitchFamily="18" charset="0"/>
                          </a:rPr>
                          <m:t>𝑆</m:t>
                        </m:r>
                      </m:sub>
                      <m:sup>
                        <m:r>
                          <a:rPr lang="fr-FR" sz="2000" b="0" i="1" smtClean="0">
                            <a:latin typeface="Cambria Math" panose="02040503050406030204" pitchFamily="18" charset="0"/>
                          </a:rPr>
                          <m:t>𝑂𝑏𝑠</m:t>
                        </m:r>
                      </m:sup>
                    </m:sSubSup>
                  </m:oMath>
                </a14:m>
                <a:r>
                  <a:rPr lang="fr-FR" dirty="0"/>
                  <a:t>)</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sz="2000" dirty="0"/>
                  <a:t>Need a </a:t>
                </a:r>
                <a:r>
                  <a:rPr lang="fr-FR" sz="2000" dirty="0" err="1"/>
                  <a:t>null</a:t>
                </a:r>
                <a:r>
                  <a:rPr lang="fr-FR" sz="2000" dirty="0"/>
                  <a:t> </a:t>
                </a:r>
                <a:r>
                  <a:rPr lang="fr-FR" sz="2000" dirty="0" err="1"/>
                  <a:t>hypothesis</a:t>
                </a:r>
                <a:r>
                  <a:rPr lang="fr-FR" sz="2000" dirty="0"/>
                  <a:t> </a:t>
                </a:r>
                <a:r>
                  <a:rPr lang="fr-FR" sz="2000" i="1" dirty="0">
                    <a:latin typeface="Cambria Math" panose="02040503050406030204" pitchFamily="18" charset="0"/>
                    <a:ea typeface="Cambria Math" panose="02040503050406030204" pitchFamily="18" charset="0"/>
                  </a:rPr>
                  <a:t>H</a:t>
                </a:r>
                <a:r>
                  <a:rPr lang="fr-FR" sz="2000" i="1" baseline="-25000" dirty="0">
                    <a:latin typeface="Cambria Math" panose="02040503050406030204" pitchFamily="18" charset="0"/>
                    <a:ea typeface="Cambria Math" panose="02040503050406030204" pitchFamily="18" charset="0"/>
                  </a:rPr>
                  <a:t>0</a:t>
                </a:r>
                <a:r>
                  <a:rPr lang="fr-FR" sz="2400" i="1" baseline="-25000" dirty="0">
                    <a:latin typeface="Cambria Math" panose="02040503050406030204" pitchFamily="18" charset="0"/>
                    <a:ea typeface="Cambria Math" panose="02040503050406030204" pitchFamily="18" charset="0"/>
                  </a:rPr>
                  <a:t> </a:t>
                </a:r>
                <a:r>
                  <a:rPr lang="fr-FR" dirty="0"/>
                  <a:t>: </a:t>
                </a:r>
                <a:r>
                  <a:rPr lang="fr-FR" sz="2000" dirty="0" err="1"/>
                  <a:t>define</a:t>
                </a:r>
                <a:r>
                  <a:rPr lang="fr-FR" sz="2000" dirty="0"/>
                  <a:t> a </a:t>
                </a:r>
                <a:r>
                  <a:rPr lang="fr-FR" sz="2000" i="1" u="sng" dirty="0"/>
                  <a:t>World </a:t>
                </a:r>
                <a:r>
                  <a:rPr lang="fr-FR" sz="2000" i="1" u="sng" dirty="0" err="1"/>
                  <a:t>without</a:t>
                </a:r>
                <a:r>
                  <a:rPr lang="fr-FR" sz="2000" i="1" u="sng" dirty="0"/>
                  <a:t> us </a:t>
                </a:r>
                <a:r>
                  <a:rPr lang="fr-FR" sz="2000" dirty="0"/>
                  <a:t>(</a:t>
                </a:r>
                <a:r>
                  <a:rPr lang="fr-FR" sz="2000" dirty="0" err="1"/>
                  <a:t>counterfactual</a:t>
                </a:r>
                <a:r>
                  <a:rPr lang="fr-FR" sz="2000" dirty="0"/>
                  <a:t> world) and </a:t>
                </a:r>
                <a:r>
                  <a:rPr lang="fr-FR" sz="2000" dirty="0" err="1"/>
                  <a:t>derive</a:t>
                </a:r>
                <a:r>
                  <a:rPr lang="fr-FR" sz="2000" dirty="0"/>
                  <a:t> the distribution of the </a:t>
                </a:r>
                <a:r>
                  <a:rPr lang="fr-FR" sz="2000" dirty="0" err="1"/>
                  <a:t>similarity</a:t>
                </a:r>
                <a:r>
                  <a:rPr lang="fr-FR" sz="2000" dirty="0"/>
                  <a:t> index </a:t>
                </a:r>
                <a14:m>
                  <m:oMath xmlns:m="http://schemas.openxmlformats.org/officeDocument/2006/math">
                    <m:sSubSup>
                      <m:sSubSupPr>
                        <m:ctrlPr>
                          <a:rPr lang="fr-FR" sz="2000" i="1">
                            <a:solidFill>
                              <a:prstClr val="black"/>
                            </a:solidFill>
                            <a:latin typeface="Cambria Math" panose="02040503050406030204" pitchFamily="18" charset="0"/>
                          </a:rPr>
                        </m:ctrlPr>
                      </m:sSubSupPr>
                      <m:e>
                        <m:r>
                          <a:rPr lang="fr-FR" sz="2000" i="1">
                            <a:solidFill>
                              <a:prstClr val="black"/>
                            </a:solidFill>
                            <a:latin typeface="Cambria Math" panose="02040503050406030204" pitchFamily="18" charset="0"/>
                          </a:rPr>
                          <m:t> (</m:t>
                        </m:r>
                        <m:r>
                          <a:rPr lang="fr-FR" sz="2000" i="1">
                            <a:solidFill>
                              <a:prstClr val="black"/>
                            </a:solidFill>
                            <a:latin typeface="Cambria Math" panose="02040503050406030204" pitchFamily="18" charset="0"/>
                          </a:rPr>
                          <m:t>𝐼</m:t>
                        </m:r>
                      </m:e>
                      <m:sub>
                        <m:r>
                          <a:rPr lang="fr-FR" sz="2000" i="1">
                            <a:solidFill>
                              <a:prstClr val="black"/>
                            </a:solidFill>
                            <a:latin typeface="Cambria Math" panose="02040503050406030204" pitchFamily="18" charset="0"/>
                          </a:rPr>
                          <m:t>𝑆</m:t>
                        </m:r>
                      </m:sub>
                      <m:sup>
                        <m:r>
                          <a:rPr lang="fr-FR" sz="2000" i="1">
                            <a:solidFill>
                              <a:prstClr val="black"/>
                            </a:solidFill>
                            <a:latin typeface="Cambria Math" panose="02040503050406030204" pitchFamily="18" charset="0"/>
                          </a:rPr>
                          <m:t>𝑁𝑜𝑖𝑠𝑒</m:t>
                        </m:r>
                      </m:sup>
                    </m:sSubSup>
                  </m:oMath>
                </a14:m>
                <a:r>
                  <a:rPr lang="fr-FR" sz="2000" dirty="0"/>
                  <a:t>)</a:t>
                </a:r>
                <a:r>
                  <a:rPr lang="fr-FR" sz="2000" i="1" dirty="0">
                    <a:solidFill>
                      <a:prstClr val="black"/>
                    </a:solidFill>
                    <a:ea typeface="Cambria Math" panose="02040503050406030204" pitchFamily="18" charset="0"/>
                  </a:rPr>
                  <a:t> </a:t>
                </a:r>
                <a:r>
                  <a:rPr lang="fr-FR" sz="2000" dirty="0">
                    <a:solidFill>
                      <a:prstClr val="black"/>
                    </a:solidFill>
                    <a:ea typeface="Cambria Math" panose="02040503050406030204" pitchFamily="18" charset="0"/>
                  </a:rPr>
                  <a:t>in </a:t>
                </a:r>
                <a:r>
                  <a:rPr lang="fr-FR" sz="2000" dirty="0" err="1">
                    <a:solidFill>
                      <a:prstClr val="black"/>
                    </a:solidFill>
                    <a:ea typeface="Cambria Math" panose="02040503050406030204" pitchFamily="18" charset="0"/>
                  </a:rPr>
                  <a:t>this</a:t>
                </a:r>
                <a:r>
                  <a:rPr lang="fr-FR" sz="2000" dirty="0">
                    <a:solidFill>
                      <a:prstClr val="black"/>
                    </a:solidFill>
                    <a:ea typeface="Cambria Math" panose="02040503050406030204" pitchFamily="18" charset="0"/>
                  </a:rPr>
                  <a:t> World</a:t>
                </a:r>
                <a:endParaRPr lang="fr-FR" sz="2000"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sz="2000" dirty="0" err="1"/>
                  <a:t>Assess</a:t>
                </a:r>
                <a:r>
                  <a:rPr lang="fr-FR" sz="2000" dirty="0"/>
                  <a:t> how (un)</a:t>
                </a:r>
                <a:r>
                  <a:rPr lang="fr-FR" sz="2000" dirty="0" err="1"/>
                  <a:t>likely</a:t>
                </a:r>
                <a:r>
                  <a:rPr lang="fr-FR" sz="2000" dirty="0"/>
                  <a:t> </a:t>
                </a:r>
                <a:r>
                  <a:rPr lang="fr-FR" sz="2000" dirty="0" err="1"/>
                  <a:t>it</a:t>
                </a:r>
                <a:r>
                  <a:rPr lang="fr-FR" sz="2000" dirty="0"/>
                  <a:t> </a:t>
                </a:r>
                <a:r>
                  <a:rPr lang="fr-FR" sz="2000" dirty="0" err="1"/>
                  <a:t>is</a:t>
                </a:r>
                <a:r>
                  <a:rPr lang="fr-FR" sz="2000" dirty="0"/>
                  <a:t> to </a:t>
                </a:r>
                <a:r>
                  <a:rPr lang="fr-FR" sz="2000" dirty="0" err="1"/>
                  <a:t>get</a:t>
                </a:r>
                <a:r>
                  <a:rPr lang="fr-FR" sz="2000" dirty="0"/>
                  <a:t> </a:t>
                </a:r>
                <a14:m>
                  <m:oMath xmlns:m="http://schemas.openxmlformats.org/officeDocument/2006/math">
                    <m:sSubSup>
                      <m:sSubSupPr>
                        <m:ctrlPr>
                          <a:rPr lang="fr-FR" sz="2000" i="1">
                            <a:latin typeface="Cambria Math" panose="02040503050406030204" pitchFamily="18" charset="0"/>
                          </a:rPr>
                        </m:ctrlPr>
                      </m:sSubSupPr>
                      <m:e>
                        <m:r>
                          <a:rPr lang="fr-FR" sz="2000" i="1">
                            <a:latin typeface="Cambria Math" panose="02040503050406030204" pitchFamily="18" charset="0"/>
                          </a:rPr>
                          <m:t>𝐼</m:t>
                        </m:r>
                      </m:e>
                      <m:sub>
                        <m:r>
                          <a:rPr lang="fr-FR" sz="2000" i="1">
                            <a:latin typeface="Cambria Math" panose="02040503050406030204" pitchFamily="18" charset="0"/>
                          </a:rPr>
                          <m:t>𝑆</m:t>
                        </m:r>
                      </m:sub>
                      <m:sup>
                        <m:r>
                          <a:rPr lang="fr-FR" sz="2000" i="1">
                            <a:latin typeface="Cambria Math" panose="02040503050406030204" pitchFamily="18" charset="0"/>
                          </a:rPr>
                          <m:t>𝑂𝑏𝑠</m:t>
                        </m:r>
                      </m:sup>
                    </m:sSubSup>
                  </m:oMath>
                </a14:m>
                <a:r>
                  <a:rPr lang="fr-FR" dirty="0"/>
                  <a:t> </a:t>
                </a:r>
                <a:r>
                  <a:rPr lang="fr-FR" sz="2000" dirty="0" err="1"/>
                  <a:t>under</a:t>
                </a:r>
                <a:r>
                  <a:rPr lang="fr-FR" sz="2000" dirty="0"/>
                  <a:t> </a:t>
                </a:r>
                <a:r>
                  <a:rPr lang="fr-FR" sz="2000" i="1" dirty="0">
                    <a:solidFill>
                      <a:prstClr val="black"/>
                    </a:solidFill>
                    <a:latin typeface="Cambria Math" panose="02040503050406030204" pitchFamily="18" charset="0"/>
                    <a:ea typeface="Cambria Math" panose="02040503050406030204" pitchFamily="18" charset="0"/>
                  </a:rPr>
                  <a:t>H</a:t>
                </a:r>
                <a:r>
                  <a:rPr lang="fr-FR" sz="2000" i="1" baseline="-25000" dirty="0">
                    <a:solidFill>
                      <a:prstClr val="black"/>
                    </a:solidFill>
                    <a:latin typeface="Cambria Math" panose="02040503050406030204" pitchFamily="18" charset="0"/>
                    <a:ea typeface="Cambria Math" panose="02040503050406030204" pitchFamily="18" charset="0"/>
                  </a:rPr>
                  <a:t>0</a:t>
                </a:r>
                <a:r>
                  <a:rPr lang="fr-FR" sz="2400" i="1" baseline="-25000" dirty="0">
                    <a:solidFill>
                      <a:prstClr val="black"/>
                    </a:solidFill>
                    <a:latin typeface="Cambria Math" panose="02040503050406030204" pitchFamily="18" charset="0"/>
                    <a:ea typeface="Cambria Math" panose="02040503050406030204" pitchFamily="18" charset="0"/>
                  </a:rPr>
                  <a:t> </a:t>
                </a:r>
                <a:endParaRPr lang="fr-FR" dirty="0"/>
              </a:p>
            </p:txBody>
          </p:sp>
        </mc:Choice>
        <mc:Fallback xmlns="">
          <p:sp>
            <p:nvSpPr>
              <p:cNvPr id="5" name="ZoneTexte 4">
                <a:extLst>
                  <a:ext uri="{FF2B5EF4-FFF2-40B4-BE49-F238E27FC236}">
                    <a16:creationId xmlns:a16="http://schemas.microsoft.com/office/drawing/2014/main" id="{5325F07A-8435-841E-773F-5B3178D80AD9}"/>
                  </a:ext>
                </a:extLst>
              </p:cNvPr>
              <p:cNvSpPr txBox="1">
                <a:spLocks noRot="1" noChangeAspect="1" noMove="1" noResize="1" noEditPoints="1" noAdjustHandles="1" noChangeArrowheads="1" noChangeShapeType="1" noTextEdit="1"/>
              </p:cNvSpPr>
              <p:nvPr/>
            </p:nvSpPr>
            <p:spPr>
              <a:xfrm>
                <a:off x="479394" y="1313887"/>
                <a:ext cx="8443035" cy="3176511"/>
              </a:xfrm>
              <a:prstGeom prst="rect">
                <a:avLst/>
              </a:prstGeom>
              <a:blipFill>
                <a:blip r:embed="rId3"/>
                <a:stretch>
                  <a:fillRect l="-601" t="-1195" r="-751" b="-1992"/>
                </a:stretch>
              </a:blipFill>
            </p:spPr>
            <p:txBody>
              <a:bodyPr/>
              <a:lstStyle/>
              <a:p>
                <a:r>
                  <a:rPr lang="fr-FR">
                    <a:noFill/>
                  </a:rPr>
                  <a:t> </a:t>
                </a:r>
              </a:p>
            </p:txBody>
          </p:sp>
        </mc:Fallback>
      </mc:AlternateContent>
      <p:pic>
        <p:nvPicPr>
          <p:cNvPr id="6" name="Image 5">
            <a:extLst>
              <a:ext uri="{FF2B5EF4-FFF2-40B4-BE49-F238E27FC236}">
                <a16:creationId xmlns:a16="http://schemas.microsoft.com/office/drawing/2014/main" id="{7773BF8B-7701-2ED9-A69C-20491684361E}"/>
              </a:ext>
            </a:extLst>
          </p:cNvPr>
          <p:cNvPicPr>
            <a:picLocks noChangeAspect="1"/>
          </p:cNvPicPr>
          <p:nvPr/>
        </p:nvPicPr>
        <p:blipFill>
          <a:blip r:embed="rId4"/>
          <a:stretch>
            <a:fillRect/>
          </a:stretch>
        </p:blipFill>
        <p:spPr>
          <a:xfrm>
            <a:off x="4852134" y="1612244"/>
            <a:ext cx="1548000" cy="661936"/>
          </a:xfrm>
          <a:prstGeom prst="rect">
            <a:avLst/>
          </a:prstGeom>
        </p:spPr>
      </p:pic>
    </p:spTree>
    <p:extLst>
      <p:ext uri="{BB962C8B-B14F-4D97-AF65-F5344CB8AC3E}">
        <p14:creationId xmlns:p14="http://schemas.microsoft.com/office/powerpoint/2010/main" val="235421497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A3A84-817C-3A08-15BA-D29558EDE78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85D310E2-58AA-B79D-5FC5-6D646B2E5E97}"/>
              </a:ext>
            </a:extLst>
          </p:cNvPr>
          <p:cNvSpPr>
            <a:spLocks noGrp="1"/>
          </p:cNvSpPr>
          <p:nvPr>
            <p:ph type="title"/>
          </p:nvPr>
        </p:nvSpPr>
        <p:spPr>
          <a:xfrm>
            <a:off x="457200" y="95003"/>
            <a:ext cx="8451410" cy="819397"/>
          </a:xfrm>
        </p:spPr>
        <p:txBody>
          <a:bodyPr/>
          <a:lstStyle/>
          <a:p>
            <a:pPr>
              <a:lnSpc>
                <a:spcPts val="3000"/>
              </a:lnSpc>
            </a:pPr>
            <a:r>
              <a:rPr lang="en-US" sz="2800" b="1" dirty="0"/>
              <a:t>Detection ingredients </a:t>
            </a:r>
          </a:p>
        </p:txBody>
      </p:sp>
      <p:sp>
        <p:nvSpPr>
          <p:cNvPr id="8" name="Rectangle 7">
            <a:extLst>
              <a:ext uri="{FF2B5EF4-FFF2-40B4-BE49-F238E27FC236}">
                <a16:creationId xmlns:a16="http://schemas.microsoft.com/office/drawing/2014/main" id="{BC450E87-AC1B-DC98-7E68-A3AD180E2090}"/>
              </a:ext>
            </a:extLst>
          </p:cNvPr>
          <p:cNvSpPr/>
          <p:nvPr/>
        </p:nvSpPr>
        <p:spPr bwMode="auto">
          <a:xfrm>
            <a:off x="1379" y="4769224"/>
            <a:ext cx="9144000" cy="369762"/>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3" name="Espace réservé du numéro de diapositive 2">
            <a:extLst>
              <a:ext uri="{FF2B5EF4-FFF2-40B4-BE49-F238E27FC236}">
                <a16:creationId xmlns:a16="http://schemas.microsoft.com/office/drawing/2014/main" id="{A367B347-88F8-B3CD-87A5-43D8EA50C500}"/>
              </a:ext>
            </a:extLst>
          </p:cNvPr>
          <p:cNvSpPr>
            <a:spLocks noGrp="1"/>
          </p:cNvSpPr>
          <p:nvPr>
            <p:ph type="sldNum" sz="quarter" idx="4"/>
          </p:nvPr>
        </p:nvSpPr>
        <p:spPr/>
        <p:txBody>
          <a:bodyPr/>
          <a:lstStyle/>
          <a:p>
            <a:fld id="{F621BA9E-024D-DE4D-A8C8-2AC39C7987FF}" type="slidenum">
              <a:rPr lang="en-US" smtClean="0"/>
              <a:pPr/>
              <a:t>5</a:t>
            </a:fld>
            <a:endParaRPr lang="en-US" dirty="0"/>
          </a:p>
        </p:txBody>
      </p:sp>
      <p:sp>
        <p:nvSpPr>
          <p:cNvPr id="9" name="ZoneTexte 8">
            <a:extLst>
              <a:ext uri="{FF2B5EF4-FFF2-40B4-BE49-F238E27FC236}">
                <a16:creationId xmlns:a16="http://schemas.microsoft.com/office/drawing/2014/main" id="{51AD5322-A08C-DA31-37DF-6E9D88715A5A}"/>
              </a:ext>
            </a:extLst>
          </p:cNvPr>
          <p:cNvSpPr txBox="1"/>
          <p:nvPr/>
        </p:nvSpPr>
        <p:spPr>
          <a:xfrm>
            <a:off x="356831" y="1290345"/>
            <a:ext cx="7366742" cy="3046988"/>
          </a:xfrm>
          <a:prstGeom prst="rect">
            <a:avLst/>
          </a:prstGeom>
          <a:noFill/>
          <a:ln w="25400">
            <a:noFill/>
          </a:ln>
        </p:spPr>
        <p:txBody>
          <a:bodyPr wrap="square" rtlCol="0">
            <a:spAutoFit/>
          </a:bodyPr>
          <a:lstStyle/>
          <a:p>
            <a:pPr marL="342900" indent="-342900">
              <a:buFont typeface="Arial" panose="020B0604020202020204" pitchFamily="34" charset="0"/>
              <a:buChar char="•"/>
            </a:pPr>
            <a:r>
              <a:rPr lang="fr-FR" sz="2400" u="sng" dirty="0"/>
              <a:t>Observations</a:t>
            </a:r>
            <a:r>
              <a:rPr lang="fr-FR" sz="2400" dirty="0"/>
              <a:t>: </a:t>
            </a:r>
            <a:r>
              <a:rPr lang="fr-FR" sz="2400" dirty="0" err="1"/>
              <a:t>annual</a:t>
            </a:r>
            <a:r>
              <a:rPr lang="fr-FR" sz="2400" dirty="0"/>
              <a:t> zonal </a:t>
            </a:r>
            <a:r>
              <a:rPr lang="fr-FR" sz="2400" dirty="0" err="1"/>
              <a:t>mean</a:t>
            </a:r>
            <a:r>
              <a:rPr lang="fr-FR" sz="2400" dirty="0"/>
              <a:t> </a:t>
            </a:r>
            <a:r>
              <a:rPr lang="fr-FR" sz="2400" dirty="0" err="1"/>
              <a:t>atmospheric</a:t>
            </a:r>
            <a:r>
              <a:rPr lang="fr-FR" sz="2400" dirty="0"/>
              <a:t> </a:t>
            </a:r>
            <a:r>
              <a:rPr lang="fr-FR" sz="2400" dirty="0" err="1"/>
              <a:t>temperature</a:t>
            </a:r>
            <a:r>
              <a:rPr lang="fr-FR" sz="2400" dirty="0"/>
              <a:t>  </a:t>
            </a:r>
            <a:r>
              <a:rPr lang="fr-FR" sz="2400" b="1" i="1" dirty="0" err="1">
                <a:latin typeface="Cambria Math" panose="02040503050406030204" pitchFamily="18" charset="0"/>
                <a:ea typeface="Cambria Math" panose="02040503050406030204" pitchFamily="18" charset="0"/>
              </a:rPr>
              <a:t>T</a:t>
            </a:r>
            <a:r>
              <a:rPr lang="fr-FR" sz="2400" b="1" i="1" dirty="0">
                <a:latin typeface="Cambria Math" panose="02040503050406030204" pitchFamily="18" charset="0"/>
                <a:ea typeface="Cambria Math" panose="02040503050406030204" pitchFamily="18" charset="0"/>
              </a:rPr>
              <a:t>(</a:t>
            </a:r>
            <a:r>
              <a:rPr lang="fr-FR" sz="2400" b="1" i="1" dirty="0" err="1">
                <a:latin typeface="Cambria Math" panose="02040503050406030204" pitchFamily="18" charset="0"/>
                <a:ea typeface="Cambria Math" panose="02040503050406030204" pitchFamily="18" charset="0"/>
              </a:rPr>
              <a:t>θ</a:t>
            </a:r>
            <a:r>
              <a:rPr lang="fr-FR" sz="2400" b="1" i="1" dirty="0">
                <a:latin typeface="Cambria Math" panose="02040503050406030204" pitchFamily="18" charset="0"/>
                <a:ea typeface="Cambria Math" panose="02040503050406030204" pitchFamily="18" charset="0"/>
              </a:rPr>
              <a:t>, z, </a:t>
            </a:r>
            <a:r>
              <a:rPr lang="fr-FR" sz="2400" b="1" i="1" dirty="0" err="1">
                <a:latin typeface="Cambria Math" panose="02040503050406030204" pitchFamily="18" charset="0"/>
                <a:ea typeface="Cambria Math" panose="02040503050406030204" pitchFamily="18" charset="0"/>
              </a:rPr>
              <a:t>t</a:t>
            </a:r>
            <a:r>
              <a:rPr lang="fr-FR" sz="2400" b="1" i="1" dirty="0">
                <a:latin typeface="Cambria Math" panose="02040503050406030204" pitchFamily="18" charset="0"/>
                <a:ea typeface="Cambria Math" panose="02040503050406030204" pitchFamily="18" charset="0"/>
              </a:rPr>
              <a:t>) </a:t>
            </a:r>
            <a:r>
              <a:rPr lang="fr-FR" sz="2400" i="1" dirty="0" err="1"/>
              <a:t>with</a:t>
            </a:r>
            <a:r>
              <a:rPr lang="fr-FR" sz="2400" i="1" dirty="0"/>
              <a:t> </a:t>
            </a:r>
            <a:r>
              <a:rPr lang="fr-FR" sz="2400" i="1" dirty="0" err="1"/>
              <a:t>t</a:t>
            </a:r>
            <a:r>
              <a:rPr lang="fr-FR" sz="2400" i="1" dirty="0"/>
              <a:t> = 1986,..., 2025</a:t>
            </a:r>
          </a:p>
          <a:p>
            <a:endParaRPr lang="fr-FR" sz="2400" i="1" dirty="0"/>
          </a:p>
          <a:p>
            <a:pPr marL="342900" indent="-342900">
              <a:buFont typeface="Arial" panose="020B0604020202020204" pitchFamily="34" charset="0"/>
              <a:buChar char="•"/>
            </a:pPr>
            <a:r>
              <a:rPr lang="fr-FR" sz="2400" u="sng" dirty="0"/>
              <a:t>Model-</a:t>
            </a:r>
            <a:r>
              <a:rPr lang="fr-FR" sz="2400" u="sng" dirty="0" err="1"/>
              <a:t>based</a:t>
            </a:r>
            <a:r>
              <a:rPr lang="fr-FR" sz="2400" dirty="0"/>
              <a:t>:</a:t>
            </a:r>
          </a:p>
          <a:p>
            <a:pPr marL="914400" lvl="1" indent="-457200">
              <a:buFont typeface="+mj-lt"/>
              <a:buAutoNum type="arabicPeriod"/>
            </a:pPr>
            <a:r>
              <a:rPr lang="fr-FR" sz="2400" dirty="0" err="1"/>
              <a:t>Anthropogenic</a:t>
            </a:r>
            <a:r>
              <a:rPr lang="fr-FR" sz="2400" dirty="0"/>
              <a:t> </a:t>
            </a:r>
            <a:r>
              <a:rPr lang="fr-FR" sz="2400" dirty="0" err="1"/>
              <a:t>temperature</a:t>
            </a:r>
            <a:r>
              <a:rPr lang="fr-FR" sz="2400" dirty="0"/>
              <a:t> </a:t>
            </a:r>
            <a:r>
              <a:rPr lang="fr-FR" sz="2400" dirty="0" err="1"/>
              <a:t>fingerprint</a:t>
            </a:r>
            <a:r>
              <a:rPr lang="fr-FR" sz="2400" dirty="0"/>
              <a:t> </a:t>
            </a:r>
            <a:r>
              <a:rPr lang="fr-FR" sz="2400" b="1" i="1" dirty="0">
                <a:latin typeface="Cambria Math" panose="02040503050406030204" pitchFamily="18" charset="0"/>
                <a:ea typeface="Cambria Math" panose="02040503050406030204" pitchFamily="18" charset="0"/>
              </a:rPr>
              <a:t>F(</a:t>
            </a:r>
            <a:r>
              <a:rPr lang="fr-FR" sz="2400" b="1" i="1" dirty="0" err="1">
                <a:latin typeface="Cambria Math" panose="02040503050406030204" pitchFamily="18" charset="0"/>
                <a:ea typeface="Cambria Math" panose="02040503050406030204" pitchFamily="18" charset="0"/>
              </a:rPr>
              <a:t>θ</a:t>
            </a:r>
            <a:r>
              <a:rPr lang="fr-FR" sz="2400" b="1" i="1" dirty="0">
                <a:latin typeface="Cambria Math" panose="02040503050406030204" pitchFamily="18" charset="0"/>
                <a:ea typeface="Cambria Math" panose="02040503050406030204" pitchFamily="18" charset="0"/>
              </a:rPr>
              <a:t>, z) </a:t>
            </a:r>
            <a:r>
              <a:rPr lang="fr-FR" sz="2400" i="1" dirty="0"/>
              <a:t>: </a:t>
            </a:r>
            <a:r>
              <a:rPr lang="fr-FR" sz="2400" dirty="0" err="1"/>
              <a:t>derived</a:t>
            </a:r>
            <a:r>
              <a:rPr lang="fr-FR" sz="2400" dirty="0"/>
              <a:t> </a:t>
            </a:r>
            <a:r>
              <a:rPr lang="fr-FR" sz="2400" dirty="0" err="1"/>
              <a:t>from</a:t>
            </a:r>
            <a:r>
              <a:rPr lang="fr-FR" sz="2400" dirty="0"/>
              <a:t> </a:t>
            </a:r>
            <a:r>
              <a:rPr lang="fr-FR" sz="2400" dirty="0" err="1"/>
              <a:t>historical</a:t>
            </a:r>
            <a:r>
              <a:rPr lang="fr-FR" sz="2400" dirty="0"/>
              <a:t> simulations</a:t>
            </a:r>
          </a:p>
          <a:p>
            <a:pPr marL="914400" lvl="1" indent="-457200">
              <a:buFont typeface="+mj-lt"/>
              <a:buAutoNum type="arabicPeriod"/>
            </a:pPr>
            <a:r>
              <a:rPr lang="fr-FR" sz="2400" dirty="0"/>
              <a:t>The </a:t>
            </a:r>
            <a:r>
              <a:rPr lang="fr-FR" sz="2400" i="1" u="sng" dirty="0"/>
              <a:t>World </a:t>
            </a:r>
            <a:r>
              <a:rPr lang="fr-FR" sz="2400" i="1" u="sng" dirty="0" err="1"/>
              <a:t>without</a:t>
            </a:r>
            <a:r>
              <a:rPr lang="fr-FR" sz="2400" i="1" u="sng" dirty="0"/>
              <a:t> us</a:t>
            </a:r>
            <a:r>
              <a:rPr lang="fr-FR" sz="2400" dirty="0"/>
              <a:t>: </a:t>
            </a:r>
            <a:r>
              <a:rPr lang="fr-FR" sz="2400" dirty="0" err="1"/>
              <a:t>simulated</a:t>
            </a:r>
            <a:r>
              <a:rPr lang="fr-FR" sz="2400" dirty="0"/>
              <a:t> </a:t>
            </a:r>
            <a:r>
              <a:rPr lang="fr-FR" sz="2400" dirty="0" err="1"/>
              <a:t>temperature</a:t>
            </a:r>
            <a:r>
              <a:rPr lang="fr-FR" sz="2400" dirty="0"/>
              <a:t> </a:t>
            </a:r>
            <a:r>
              <a:rPr lang="fr-FR" sz="2400" dirty="0" err="1"/>
              <a:t>from</a:t>
            </a:r>
            <a:r>
              <a:rPr lang="fr-FR" sz="2400" dirty="0"/>
              <a:t> long control simulations  </a:t>
            </a:r>
            <a:r>
              <a:rPr lang="fr-FR" sz="2400" b="1" i="1" dirty="0">
                <a:latin typeface="Cambria Math" panose="02040503050406030204" pitchFamily="18" charset="0"/>
                <a:ea typeface="Cambria Math" panose="02040503050406030204" pitchFamily="18" charset="0"/>
              </a:rPr>
              <a:t>T</a:t>
            </a:r>
            <a:r>
              <a:rPr lang="fr-FR" sz="2400" b="1" i="1" baseline="-25000" dirty="0">
                <a:latin typeface="Cambria Math" panose="02040503050406030204" pitchFamily="18" charset="0"/>
                <a:ea typeface="Cambria Math" panose="02040503050406030204" pitchFamily="18" charset="0"/>
              </a:rPr>
              <a:t>c </a:t>
            </a:r>
            <a:r>
              <a:rPr lang="fr-FR" sz="2400" b="1" i="1" dirty="0">
                <a:latin typeface="Cambria Math" panose="02040503050406030204" pitchFamily="18" charset="0"/>
                <a:ea typeface="Cambria Math" panose="02040503050406030204" pitchFamily="18" charset="0"/>
              </a:rPr>
              <a:t>(</a:t>
            </a:r>
            <a:r>
              <a:rPr lang="fr-FR" sz="2400" b="1" i="1" dirty="0" err="1">
                <a:latin typeface="Cambria Math" panose="02040503050406030204" pitchFamily="18" charset="0"/>
                <a:ea typeface="Cambria Math" panose="02040503050406030204" pitchFamily="18" charset="0"/>
              </a:rPr>
              <a:t>θ</a:t>
            </a:r>
            <a:r>
              <a:rPr lang="fr-FR" sz="2400" b="1" i="1" dirty="0">
                <a:latin typeface="Cambria Math" panose="02040503050406030204" pitchFamily="18" charset="0"/>
                <a:ea typeface="Cambria Math" panose="02040503050406030204" pitchFamily="18" charset="0"/>
              </a:rPr>
              <a:t>, z, </a:t>
            </a:r>
            <a:r>
              <a:rPr lang="fr-FR" sz="2400" b="1" i="1" dirty="0" err="1">
                <a:latin typeface="Cambria Math" panose="02040503050406030204" pitchFamily="18" charset="0"/>
                <a:ea typeface="Cambria Math" panose="02040503050406030204" pitchFamily="18" charset="0"/>
              </a:rPr>
              <a:t>t</a:t>
            </a:r>
            <a:r>
              <a:rPr lang="fr-FR" sz="2400" b="1" i="1" dirty="0">
                <a:latin typeface="Cambria Math" panose="02040503050406030204" pitchFamily="18" charset="0"/>
                <a:ea typeface="Cambria Math" panose="02040503050406030204" pitchFamily="18" charset="0"/>
              </a:rPr>
              <a:t>) </a:t>
            </a:r>
            <a:endParaRPr lang="fr-FR" sz="2400" b="1"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41215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AFFD1-5614-2AFE-A1CA-0E620B029AA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01990C-8B96-FA20-DEFD-D4F24BDACEFC}"/>
              </a:ext>
            </a:extLst>
          </p:cNvPr>
          <p:cNvPicPr>
            <a:picLocks noChangeAspect="1"/>
          </p:cNvPicPr>
          <p:nvPr/>
        </p:nvPicPr>
        <p:blipFill>
          <a:blip r:embed="rId3"/>
          <a:srcRect t="4623" b="6966"/>
          <a:stretch>
            <a:fillRect/>
          </a:stretch>
        </p:blipFill>
        <p:spPr>
          <a:xfrm>
            <a:off x="640080" y="675592"/>
            <a:ext cx="7772400" cy="4297680"/>
          </a:xfrm>
          <a:prstGeom prst="rect">
            <a:avLst/>
          </a:prstGeom>
        </p:spPr>
      </p:pic>
      <p:sp>
        <p:nvSpPr>
          <p:cNvPr id="18" name="Rectangle 17">
            <a:extLst>
              <a:ext uri="{FF2B5EF4-FFF2-40B4-BE49-F238E27FC236}">
                <a16:creationId xmlns:a16="http://schemas.microsoft.com/office/drawing/2014/main" id="{4254C554-29D2-A292-85AE-69C73029A6E6}"/>
              </a:ext>
            </a:extLst>
          </p:cNvPr>
          <p:cNvSpPr/>
          <p:nvPr/>
        </p:nvSpPr>
        <p:spPr bwMode="auto">
          <a:xfrm>
            <a:off x="8394896" y="817685"/>
            <a:ext cx="731520" cy="298938"/>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a:extLst>
              <a:ext uri="{FF2B5EF4-FFF2-40B4-BE49-F238E27FC236}">
                <a16:creationId xmlns:a16="http://schemas.microsoft.com/office/drawing/2014/main" id="{587E0436-9601-44F3-214D-E24AB6F6090A}"/>
              </a:ext>
            </a:extLst>
          </p:cNvPr>
          <p:cNvSpPr/>
          <p:nvPr/>
        </p:nvSpPr>
        <p:spPr bwMode="auto">
          <a:xfrm>
            <a:off x="211015" y="442596"/>
            <a:ext cx="429065" cy="465992"/>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3" name="TextBox 2">
            <a:extLst>
              <a:ext uri="{FF2B5EF4-FFF2-40B4-BE49-F238E27FC236}">
                <a16:creationId xmlns:a16="http://schemas.microsoft.com/office/drawing/2014/main" id="{8A9A7223-F83F-14FF-C53E-8BA0324987E8}"/>
              </a:ext>
            </a:extLst>
          </p:cNvPr>
          <p:cNvSpPr txBox="1"/>
          <p:nvPr/>
        </p:nvSpPr>
        <p:spPr>
          <a:xfrm>
            <a:off x="532814" y="100584"/>
            <a:ext cx="7862082" cy="523220"/>
          </a:xfrm>
          <a:prstGeom prst="rect">
            <a:avLst/>
          </a:prstGeom>
          <a:solidFill>
            <a:schemeClr val="bg1"/>
          </a:solidFill>
        </p:spPr>
        <p:txBody>
          <a:bodyPr wrap="square" rtlCol="0">
            <a:spAutoFit/>
          </a:bodyPr>
          <a:lstStyle/>
          <a:p>
            <a:pPr algn="ctr"/>
            <a:r>
              <a:rPr lang="en-US" sz="2800" dirty="0">
                <a:solidFill>
                  <a:srgbClr val="355D7E"/>
                </a:solidFill>
              </a:rPr>
              <a:t> How to get the “vertical fingerprint” </a:t>
            </a:r>
            <a:r>
              <a:rPr kumimoji="0" lang="fr-FR" sz="2800" b="1" i="1" u="none" strike="noStrike" kern="1200" cap="none" spc="0" normalizeH="0" baseline="0" noProof="0" dirty="0">
                <a:ln>
                  <a:noFill/>
                </a:ln>
                <a:solidFill>
                  <a:srgbClr val="355D7E"/>
                </a:solidFill>
                <a:effectLst/>
                <a:uLnTx/>
                <a:uFillTx/>
                <a:latin typeface="Cambria Math" panose="02040503050406030204" pitchFamily="18" charset="0"/>
                <a:ea typeface="Cambria Math" panose="02040503050406030204" pitchFamily="18" charset="0"/>
                <a:cs typeface="+mn-cs"/>
              </a:rPr>
              <a:t>F(</a:t>
            </a:r>
            <a:r>
              <a:rPr kumimoji="0" lang="fr-FR" sz="2800" b="1" i="1" u="none" strike="noStrike" kern="1200" cap="none" spc="0" normalizeH="0" baseline="0" noProof="0" dirty="0" err="1">
                <a:ln>
                  <a:noFill/>
                </a:ln>
                <a:solidFill>
                  <a:srgbClr val="355D7E"/>
                </a:solidFill>
                <a:effectLst/>
                <a:uLnTx/>
                <a:uFillTx/>
                <a:latin typeface="Cambria Math" panose="02040503050406030204" pitchFamily="18" charset="0"/>
                <a:ea typeface="Cambria Math" panose="02040503050406030204" pitchFamily="18" charset="0"/>
                <a:cs typeface="+mn-cs"/>
              </a:rPr>
              <a:t>θ</a:t>
            </a:r>
            <a:r>
              <a:rPr kumimoji="0" lang="fr-FR" sz="2800" b="1" i="1" u="none" strike="noStrike" kern="1200" cap="none" spc="0" normalizeH="0" baseline="0" noProof="0" dirty="0">
                <a:ln>
                  <a:noFill/>
                </a:ln>
                <a:solidFill>
                  <a:srgbClr val="355D7E"/>
                </a:solidFill>
                <a:effectLst/>
                <a:uLnTx/>
                <a:uFillTx/>
                <a:latin typeface="Cambria Math" panose="02040503050406030204" pitchFamily="18" charset="0"/>
                <a:ea typeface="Cambria Math" panose="02040503050406030204" pitchFamily="18" charset="0"/>
                <a:cs typeface="+mn-cs"/>
              </a:rPr>
              <a:t>, z) </a:t>
            </a:r>
            <a:r>
              <a:rPr kumimoji="0" lang="fr-FR" sz="2800" u="none" strike="noStrike" kern="1200" cap="none" spc="0" normalizeH="0" baseline="0" noProof="0" dirty="0">
                <a:ln>
                  <a:noFill/>
                </a:ln>
                <a:solidFill>
                  <a:srgbClr val="355D7E"/>
                </a:solidFill>
                <a:effectLst/>
                <a:uLnTx/>
                <a:uFillTx/>
                <a:latin typeface="+mj-lt"/>
                <a:ea typeface="Cambria Math" panose="02040503050406030204" pitchFamily="18" charset="0"/>
                <a:cs typeface="+mn-cs"/>
              </a:rPr>
              <a:t>?</a:t>
            </a:r>
            <a:r>
              <a:rPr lang="en-US" sz="2800" dirty="0">
                <a:solidFill>
                  <a:srgbClr val="355D7E"/>
                </a:solidFill>
                <a:latin typeface="+mj-lt"/>
              </a:rPr>
              <a:t>  </a:t>
            </a:r>
          </a:p>
        </p:txBody>
      </p:sp>
      <p:sp>
        <p:nvSpPr>
          <p:cNvPr id="27" name="Rectangle 26">
            <a:extLst>
              <a:ext uri="{FF2B5EF4-FFF2-40B4-BE49-F238E27FC236}">
                <a16:creationId xmlns:a16="http://schemas.microsoft.com/office/drawing/2014/main" id="{933A176A-DC2D-A7F3-83A0-58B2AD442105}"/>
              </a:ext>
            </a:extLst>
          </p:cNvPr>
          <p:cNvSpPr/>
          <p:nvPr/>
        </p:nvSpPr>
        <p:spPr bwMode="auto">
          <a:xfrm>
            <a:off x="2744469" y="3569678"/>
            <a:ext cx="5778305" cy="1547446"/>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28" name="TextBox 27">
            <a:extLst>
              <a:ext uri="{FF2B5EF4-FFF2-40B4-BE49-F238E27FC236}">
                <a16:creationId xmlns:a16="http://schemas.microsoft.com/office/drawing/2014/main" id="{E507F1B8-1518-5F5E-5261-589B9885E505}"/>
              </a:ext>
            </a:extLst>
          </p:cNvPr>
          <p:cNvSpPr txBox="1"/>
          <p:nvPr/>
        </p:nvSpPr>
        <p:spPr>
          <a:xfrm>
            <a:off x="1185973" y="649652"/>
            <a:ext cx="1191236" cy="169277"/>
          </a:xfrm>
          <a:prstGeom prst="rect">
            <a:avLst/>
          </a:prstGeom>
          <a:solidFill>
            <a:schemeClr val="bg1"/>
          </a:solidFill>
        </p:spPr>
        <p:txBody>
          <a:bodyPr wrap="square" tIns="0" bIns="0" rtlCol="0">
            <a:spAutoFit/>
          </a:bodyPr>
          <a:lstStyle/>
          <a:p>
            <a:pPr algn="ctr"/>
            <a:r>
              <a:rPr lang="en-US" sz="1100" dirty="0"/>
              <a:t>Model 1</a:t>
            </a:r>
          </a:p>
        </p:txBody>
      </p:sp>
      <p:sp>
        <p:nvSpPr>
          <p:cNvPr id="29" name="TextBox 28">
            <a:extLst>
              <a:ext uri="{FF2B5EF4-FFF2-40B4-BE49-F238E27FC236}">
                <a16:creationId xmlns:a16="http://schemas.microsoft.com/office/drawing/2014/main" id="{A9260805-319E-E1E3-673E-AF0AC31EA5E7}"/>
              </a:ext>
            </a:extLst>
          </p:cNvPr>
          <p:cNvSpPr txBox="1"/>
          <p:nvPr/>
        </p:nvSpPr>
        <p:spPr>
          <a:xfrm>
            <a:off x="2982617" y="649652"/>
            <a:ext cx="1191236" cy="169277"/>
          </a:xfrm>
          <a:prstGeom prst="rect">
            <a:avLst/>
          </a:prstGeom>
          <a:solidFill>
            <a:schemeClr val="bg1"/>
          </a:solidFill>
        </p:spPr>
        <p:txBody>
          <a:bodyPr wrap="square" tIns="0" bIns="0" rtlCol="0">
            <a:spAutoFit/>
          </a:bodyPr>
          <a:lstStyle/>
          <a:p>
            <a:pPr algn="ctr"/>
            <a:r>
              <a:rPr lang="en-US" sz="1100" dirty="0"/>
              <a:t>Model 2</a:t>
            </a:r>
          </a:p>
        </p:txBody>
      </p:sp>
      <p:sp>
        <p:nvSpPr>
          <p:cNvPr id="30" name="TextBox 29">
            <a:extLst>
              <a:ext uri="{FF2B5EF4-FFF2-40B4-BE49-F238E27FC236}">
                <a16:creationId xmlns:a16="http://schemas.microsoft.com/office/drawing/2014/main" id="{A0B822E2-0598-2F0C-A36A-CF8DBB3F9E02}"/>
              </a:ext>
            </a:extLst>
          </p:cNvPr>
          <p:cNvSpPr txBox="1"/>
          <p:nvPr/>
        </p:nvSpPr>
        <p:spPr>
          <a:xfrm>
            <a:off x="4796039" y="649652"/>
            <a:ext cx="1191236" cy="169277"/>
          </a:xfrm>
          <a:prstGeom prst="rect">
            <a:avLst/>
          </a:prstGeom>
          <a:solidFill>
            <a:schemeClr val="bg1"/>
          </a:solidFill>
        </p:spPr>
        <p:txBody>
          <a:bodyPr wrap="square" tIns="0" bIns="0" rtlCol="0">
            <a:spAutoFit/>
          </a:bodyPr>
          <a:lstStyle/>
          <a:p>
            <a:pPr algn="ctr"/>
            <a:r>
              <a:rPr lang="en-US" sz="1100" dirty="0"/>
              <a:t>Model 3</a:t>
            </a:r>
          </a:p>
        </p:txBody>
      </p:sp>
      <p:sp>
        <p:nvSpPr>
          <p:cNvPr id="31" name="TextBox 30">
            <a:extLst>
              <a:ext uri="{FF2B5EF4-FFF2-40B4-BE49-F238E27FC236}">
                <a16:creationId xmlns:a16="http://schemas.microsoft.com/office/drawing/2014/main" id="{12B85885-2D59-1C0E-C159-7085AD8B36E3}"/>
              </a:ext>
            </a:extLst>
          </p:cNvPr>
          <p:cNvSpPr txBox="1"/>
          <p:nvPr/>
        </p:nvSpPr>
        <p:spPr>
          <a:xfrm>
            <a:off x="6584294" y="649652"/>
            <a:ext cx="1191236" cy="169277"/>
          </a:xfrm>
          <a:prstGeom prst="rect">
            <a:avLst/>
          </a:prstGeom>
          <a:solidFill>
            <a:schemeClr val="bg1"/>
          </a:solidFill>
        </p:spPr>
        <p:txBody>
          <a:bodyPr wrap="square" tIns="0" bIns="0" rtlCol="0">
            <a:spAutoFit/>
          </a:bodyPr>
          <a:lstStyle/>
          <a:p>
            <a:pPr algn="ctr"/>
            <a:r>
              <a:rPr lang="en-US" sz="1100" dirty="0"/>
              <a:t>Model 4</a:t>
            </a:r>
          </a:p>
        </p:txBody>
      </p:sp>
      <p:sp>
        <p:nvSpPr>
          <p:cNvPr id="32" name="TextBox 31">
            <a:extLst>
              <a:ext uri="{FF2B5EF4-FFF2-40B4-BE49-F238E27FC236}">
                <a16:creationId xmlns:a16="http://schemas.microsoft.com/office/drawing/2014/main" id="{E74CF888-E378-7A5B-47BC-899688C52292}"/>
              </a:ext>
            </a:extLst>
          </p:cNvPr>
          <p:cNvSpPr txBox="1"/>
          <p:nvPr/>
        </p:nvSpPr>
        <p:spPr>
          <a:xfrm>
            <a:off x="1170593" y="2077180"/>
            <a:ext cx="1191236" cy="169277"/>
          </a:xfrm>
          <a:prstGeom prst="rect">
            <a:avLst/>
          </a:prstGeom>
          <a:solidFill>
            <a:schemeClr val="bg1"/>
          </a:solidFill>
        </p:spPr>
        <p:txBody>
          <a:bodyPr wrap="square" tIns="0" bIns="0" rtlCol="0">
            <a:spAutoFit/>
          </a:bodyPr>
          <a:lstStyle/>
          <a:p>
            <a:pPr algn="ctr"/>
            <a:r>
              <a:rPr lang="en-US" sz="1100" dirty="0"/>
              <a:t>Model 5</a:t>
            </a:r>
          </a:p>
        </p:txBody>
      </p:sp>
      <p:sp>
        <p:nvSpPr>
          <p:cNvPr id="33" name="TextBox 32">
            <a:extLst>
              <a:ext uri="{FF2B5EF4-FFF2-40B4-BE49-F238E27FC236}">
                <a16:creationId xmlns:a16="http://schemas.microsoft.com/office/drawing/2014/main" id="{C6D6A1B1-7A84-2E25-3895-FC5BE7844B52}"/>
              </a:ext>
            </a:extLst>
          </p:cNvPr>
          <p:cNvSpPr txBox="1"/>
          <p:nvPr/>
        </p:nvSpPr>
        <p:spPr>
          <a:xfrm>
            <a:off x="2967237" y="2077180"/>
            <a:ext cx="1191236" cy="169277"/>
          </a:xfrm>
          <a:prstGeom prst="rect">
            <a:avLst/>
          </a:prstGeom>
          <a:solidFill>
            <a:schemeClr val="bg1"/>
          </a:solidFill>
        </p:spPr>
        <p:txBody>
          <a:bodyPr wrap="square" tIns="0" bIns="0" rtlCol="0">
            <a:spAutoFit/>
          </a:bodyPr>
          <a:lstStyle/>
          <a:p>
            <a:pPr algn="ctr"/>
            <a:r>
              <a:rPr lang="en-US" sz="1100" dirty="0"/>
              <a:t>Model 6</a:t>
            </a:r>
          </a:p>
        </p:txBody>
      </p:sp>
      <p:sp>
        <p:nvSpPr>
          <p:cNvPr id="34" name="TextBox 33">
            <a:extLst>
              <a:ext uri="{FF2B5EF4-FFF2-40B4-BE49-F238E27FC236}">
                <a16:creationId xmlns:a16="http://schemas.microsoft.com/office/drawing/2014/main" id="{935C356D-8750-AF3E-0A88-CA8D243BC455}"/>
              </a:ext>
            </a:extLst>
          </p:cNvPr>
          <p:cNvSpPr txBox="1"/>
          <p:nvPr/>
        </p:nvSpPr>
        <p:spPr>
          <a:xfrm>
            <a:off x="4780659" y="2077180"/>
            <a:ext cx="1191236" cy="169277"/>
          </a:xfrm>
          <a:prstGeom prst="rect">
            <a:avLst/>
          </a:prstGeom>
          <a:solidFill>
            <a:schemeClr val="bg1"/>
          </a:solidFill>
        </p:spPr>
        <p:txBody>
          <a:bodyPr wrap="square" tIns="0" bIns="0" rtlCol="0">
            <a:spAutoFit/>
          </a:bodyPr>
          <a:lstStyle/>
          <a:p>
            <a:pPr algn="ctr"/>
            <a:r>
              <a:rPr lang="en-US" sz="1100" dirty="0"/>
              <a:t>Model 7</a:t>
            </a:r>
          </a:p>
        </p:txBody>
      </p:sp>
      <p:sp>
        <p:nvSpPr>
          <p:cNvPr id="35" name="TextBox 34">
            <a:extLst>
              <a:ext uri="{FF2B5EF4-FFF2-40B4-BE49-F238E27FC236}">
                <a16:creationId xmlns:a16="http://schemas.microsoft.com/office/drawing/2014/main" id="{87D063A8-19F1-8C2F-E93E-2BFE9864DA67}"/>
              </a:ext>
            </a:extLst>
          </p:cNvPr>
          <p:cNvSpPr txBox="1"/>
          <p:nvPr/>
        </p:nvSpPr>
        <p:spPr>
          <a:xfrm>
            <a:off x="6568914" y="2077180"/>
            <a:ext cx="1191236" cy="169277"/>
          </a:xfrm>
          <a:prstGeom prst="rect">
            <a:avLst/>
          </a:prstGeom>
          <a:solidFill>
            <a:schemeClr val="bg1"/>
          </a:solidFill>
        </p:spPr>
        <p:txBody>
          <a:bodyPr wrap="square" tIns="0" bIns="0" rtlCol="0">
            <a:spAutoFit/>
          </a:bodyPr>
          <a:lstStyle/>
          <a:p>
            <a:pPr algn="ctr"/>
            <a:r>
              <a:rPr lang="en-US" sz="1100" dirty="0"/>
              <a:t>Model 8</a:t>
            </a:r>
          </a:p>
        </p:txBody>
      </p:sp>
      <p:sp>
        <p:nvSpPr>
          <p:cNvPr id="36" name="TextBox 35">
            <a:extLst>
              <a:ext uri="{FF2B5EF4-FFF2-40B4-BE49-F238E27FC236}">
                <a16:creationId xmlns:a16="http://schemas.microsoft.com/office/drawing/2014/main" id="{43C3AECC-BF42-5FE6-36DE-6CD9649A4BC3}"/>
              </a:ext>
            </a:extLst>
          </p:cNvPr>
          <p:cNvSpPr txBox="1"/>
          <p:nvPr/>
        </p:nvSpPr>
        <p:spPr>
          <a:xfrm>
            <a:off x="1188769" y="3504708"/>
            <a:ext cx="1191236" cy="169277"/>
          </a:xfrm>
          <a:prstGeom prst="rect">
            <a:avLst/>
          </a:prstGeom>
          <a:solidFill>
            <a:schemeClr val="bg1"/>
          </a:solidFill>
        </p:spPr>
        <p:txBody>
          <a:bodyPr wrap="square" tIns="0" bIns="0" rtlCol="0">
            <a:spAutoFit/>
          </a:bodyPr>
          <a:lstStyle/>
          <a:p>
            <a:pPr algn="ctr"/>
            <a:r>
              <a:rPr lang="en-US" sz="1100" dirty="0"/>
              <a:t>Model 9</a:t>
            </a:r>
          </a:p>
        </p:txBody>
      </p:sp>
      <p:pic>
        <p:nvPicPr>
          <p:cNvPr id="38" name="Picture 37">
            <a:extLst>
              <a:ext uri="{FF2B5EF4-FFF2-40B4-BE49-F238E27FC236}">
                <a16:creationId xmlns:a16="http://schemas.microsoft.com/office/drawing/2014/main" id="{FD91F862-73D0-DCBB-AFCF-58455CCDE9F8}"/>
              </a:ext>
            </a:extLst>
          </p:cNvPr>
          <p:cNvPicPr>
            <a:picLocks noChangeAspect="1"/>
          </p:cNvPicPr>
          <p:nvPr/>
        </p:nvPicPr>
        <p:blipFill>
          <a:blip r:embed="rId4"/>
          <a:srcRect l="13327" t="93380" r="14905" b="976"/>
          <a:stretch/>
        </p:blipFill>
        <p:spPr>
          <a:xfrm>
            <a:off x="3314618" y="4013112"/>
            <a:ext cx="4496656" cy="221165"/>
          </a:xfrm>
          <a:prstGeom prst="rect">
            <a:avLst/>
          </a:prstGeom>
        </p:spPr>
      </p:pic>
      <p:sp>
        <p:nvSpPr>
          <p:cNvPr id="39" name="TextBox 38">
            <a:extLst>
              <a:ext uri="{FF2B5EF4-FFF2-40B4-BE49-F238E27FC236}">
                <a16:creationId xmlns:a16="http://schemas.microsoft.com/office/drawing/2014/main" id="{186A4F93-679F-73C6-A728-9AB949F9D1BC}"/>
              </a:ext>
            </a:extLst>
          </p:cNvPr>
          <p:cNvSpPr txBox="1"/>
          <p:nvPr/>
        </p:nvSpPr>
        <p:spPr>
          <a:xfrm>
            <a:off x="4219475" y="3699254"/>
            <a:ext cx="2667187" cy="338554"/>
          </a:xfrm>
          <a:prstGeom prst="rect">
            <a:avLst/>
          </a:prstGeom>
          <a:solidFill>
            <a:schemeClr val="bg1"/>
          </a:solidFill>
        </p:spPr>
        <p:txBody>
          <a:bodyPr wrap="square" rtlCol="0">
            <a:spAutoFit/>
          </a:bodyPr>
          <a:lstStyle/>
          <a:p>
            <a:r>
              <a:rPr lang="en-US" sz="1600" dirty="0"/>
              <a:t>Trend, °C/decade, 1986-2025</a:t>
            </a:r>
          </a:p>
        </p:txBody>
      </p:sp>
      <p:sp>
        <p:nvSpPr>
          <p:cNvPr id="40" name="TextBox 39">
            <a:extLst>
              <a:ext uri="{FF2B5EF4-FFF2-40B4-BE49-F238E27FC236}">
                <a16:creationId xmlns:a16="http://schemas.microsoft.com/office/drawing/2014/main" id="{E9B215AA-7C3F-23C2-74F0-B7330F548F70}"/>
              </a:ext>
            </a:extLst>
          </p:cNvPr>
          <p:cNvSpPr txBox="1"/>
          <p:nvPr/>
        </p:nvSpPr>
        <p:spPr>
          <a:xfrm>
            <a:off x="5356267" y="4152552"/>
            <a:ext cx="376518" cy="153888"/>
          </a:xfrm>
          <a:prstGeom prst="rect">
            <a:avLst/>
          </a:prstGeom>
          <a:solidFill>
            <a:schemeClr val="bg1"/>
          </a:solidFill>
        </p:spPr>
        <p:txBody>
          <a:bodyPr wrap="square" tIns="0" bIns="0" rtlCol="0">
            <a:spAutoFit/>
          </a:bodyPr>
          <a:lstStyle/>
          <a:p>
            <a:pPr algn="ctr"/>
            <a:r>
              <a:rPr lang="en-US" sz="1000" dirty="0"/>
              <a:t>0.0</a:t>
            </a:r>
          </a:p>
        </p:txBody>
      </p:sp>
      <p:sp>
        <p:nvSpPr>
          <p:cNvPr id="41" name="TextBox 40">
            <a:extLst>
              <a:ext uri="{FF2B5EF4-FFF2-40B4-BE49-F238E27FC236}">
                <a16:creationId xmlns:a16="http://schemas.microsoft.com/office/drawing/2014/main" id="{3743C818-F888-B2B3-A28A-ACE949989A1B}"/>
              </a:ext>
            </a:extLst>
          </p:cNvPr>
          <p:cNvSpPr txBox="1"/>
          <p:nvPr/>
        </p:nvSpPr>
        <p:spPr>
          <a:xfrm>
            <a:off x="5859898" y="4152552"/>
            <a:ext cx="376518" cy="153888"/>
          </a:xfrm>
          <a:prstGeom prst="rect">
            <a:avLst/>
          </a:prstGeom>
          <a:solidFill>
            <a:schemeClr val="bg1"/>
          </a:solidFill>
        </p:spPr>
        <p:txBody>
          <a:bodyPr wrap="square" tIns="0" bIns="0" rtlCol="0">
            <a:spAutoFit/>
          </a:bodyPr>
          <a:lstStyle/>
          <a:p>
            <a:pPr algn="ctr"/>
            <a:r>
              <a:rPr lang="en-US" sz="1000" dirty="0"/>
              <a:t>0.2</a:t>
            </a:r>
          </a:p>
        </p:txBody>
      </p:sp>
      <p:sp>
        <p:nvSpPr>
          <p:cNvPr id="42" name="TextBox 41">
            <a:extLst>
              <a:ext uri="{FF2B5EF4-FFF2-40B4-BE49-F238E27FC236}">
                <a16:creationId xmlns:a16="http://schemas.microsoft.com/office/drawing/2014/main" id="{D1E07ABE-BB4E-0EC1-73B2-9626FABE69A4}"/>
              </a:ext>
            </a:extLst>
          </p:cNvPr>
          <p:cNvSpPr txBox="1"/>
          <p:nvPr/>
        </p:nvSpPr>
        <p:spPr>
          <a:xfrm>
            <a:off x="6360327" y="4152552"/>
            <a:ext cx="376518" cy="153888"/>
          </a:xfrm>
          <a:prstGeom prst="rect">
            <a:avLst/>
          </a:prstGeom>
          <a:solidFill>
            <a:schemeClr val="bg1"/>
          </a:solidFill>
        </p:spPr>
        <p:txBody>
          <a:bodyPr wrap="square" tIns="0" bIns="0" rtlCol="0">
            <a:spAutoFit/>
          </a:bodyPr>
          <a:lstStyle/>
          <a:p>
            <a:pPr algn="ctr"/>
            <a:r>
              <a:rPr lang="en-US" sz="1000" dirty="0"/>
              <a:t>0.4</a:t>
            </a:r>
          </a:p>
        </p:txBody>
      </p:sp>
      <p:sp>
        <p:nvSpPr>
          <p:cNvPr id="43" name="TextBox 42">
            <a:extLst>
              <a:ext uri="{FF2B5EF4-FFF2-40B4-BE49-F238E27FC236}">
                <a16:creationId xmlns:a16="http://schemas.microsoft.com/office/drawing/2014/main" id="{93B894F7-0998-3BD5-18EA-55BA3F7F2EF3}"/>
              </a:ext>
            </a:extLst>
          </p:cNvPr>
          <p:cNvSpPr txBox="1"/>
          <p:nvPr/>
        </p:nvSpPr>
        <p:spPr>
          <a:xfrm>
            <a:off x="6863218" y="4152552"/>
            <a:ext cx="376518" cy="153888"/>
          </a:xfrm>
          <a:prstGeom prst="rect">
            <a:avLst/>
          </a:prstGeom>
          <a:solidFill>
            <a:schemeClr val="bg1"/>
          </a:solidFill>
        </p:spPr>
        <p:txBody>
          <a:bodyPr wrap="square" tIns="0" bIns="0" rtlCol="0">
            <a:spAutoFit/>
          </a:bodyPr>
          <a:lstStyle/>
          <a:p>
            <a:pPr algn="ctr"/>
            <a:r>
              <a:rPr lang="en-US" sz="1000" dirty="0"/>
              <a:t>0.6</a:t>
            </a:r>
          </a:p>
        </p:txBody>
      </p:sp>
      <p:sp>
        <p:nvSpPr>
          <p:cNvPr id="44" name="TextBox 43">
            <a:extLst>
              <a:ext uri="{FF2B5EF4-FFF2-40B4-BE49-F238E27FC236}">
                <a16:creationId xmlns:a16="http://schemas.microsoft.com/office/drawing/2014/main" id="{F15001A1-ACA7-1E82-92C1-B55CF1CC2564}"/>
              </a:ext>
            </a:extLst>
          </p:cNvPr>
          <p:cNvSpPr txBox="1"/>
          <p:nvPr/>
        </p:nvSpPr>
        <p:spPr>
          <a:xfrm>
            <a:off x="7366490" y="4152552"/>
            <a:ext cx="376518" cy="153888"/>
          </a:xfrm>
          <a:prstGeom prst="rect">
            <a:avLst/>
          </a:prstGeom>
          <a:solidFill>
            <a:schemeClr val="bg1"/>
          </a:solidFill>
        </p:spPr>
        <p:txBody>
          <a:bodyPr wrap="square" tIns="0" bIns="0" rtlCol="0">
            <a:spAutoFit/>
          </a:bodyPr>
          <a:lstStyle/>
          <a:p>
            <a:pPr algn="ctr"/>
            <a:r>
              <a:rPr lang="en-US" sz="1000" dirty="0"/>
              <a:t>0.8</a:t>
            </a:r>
          </a:p>
        </p:txBody>
      </p:sp>
      <p:sp>
        <p:nvSpPr>
          <p:cNvPr id="45" name="TextBox 44">
            <a:extLst>
              <a:ext uri="{FF2B5EF4-FFF2-40B4-BE49-F238E27FC236}">
                <a16:creationId xmlns:a16="http://schemas.microsoft.com/office/drawing/2014/main" id="{C6E6807A-74C2-B451-D753-A2FBEB123179}"/>
              </a:ext>
            </a:extLst>
          </p:cNvPr>
          <p:cNvSpPr txBox="1"/>
          <p:nvPr/>
        </p:nvSpPr>
        <p:spPr>
          <a:xfrm>
            <a:off x="4822870" y="4152552"/>
            <a:ext cx="440358" cy="153888"/>
          </a:xfrm>
          <a:prstGeom prst="rect">
            <a:avLst/>
          </a:prstGeom>
          <a:solidFill>
            <a:schemeClr val="bg1"/>
          </a:solidFill>
        </p:spPr>
        <p:txBody>
          <a:bodyPr wrap="square" tIns="0" bIns="0" rtlCol="0">
            <a:spAutoFit/>
          </a:bodyPr>
          <a:lstStyle/>
          <a:p>
            <a:pPr algn="ctr"/>
            <a:r>
              <a:rPr lang="en-US" sz="1000" dirty="0"/>
              <a:t>−0.2</a:t>
            </a:r>
          </a:p>
        </p:txBody>
      </p:sp>
      <p:sp>
        <p:nvSpPr>
          <p:cNvPr id="46" name="TextBox 45">
            <a:extLst>
              <a:ext uri="{FF2B5EF4-FFF2-40B4-BE49-F238E27FC236}">
                <a16:creationId xmlns:a16="http://schemas.microsoft.com/office/drawing/2014/main" id="{EF75FD5B-9C2E-785C-CEB7-D25C09B83AEE}"/>
              </a:ext>
            </a:extLst>
          </p:cNvPr>
          <p:cNvSpPr txBox="1"/>
          <p:nvPr/>
        </p:nvSpPr>
        <p:spPr>
          <a:xfrm>
            <a:off x="4321369" y="4152552"/>
            <a:ext cx="440358" cy="153888"/>
          </a:xfrm>
          <a:prstGeom prst="rect">
            <a:avLst/>
          </a:prstGeom>
          <a:solidFill>
            <a:schemeClr val="bg1"/>
          </a:solidFill>
        </p:spPr>
        <p:txBody>
          <a:bodyPr wrap="square" tIns="0" bIns="0" rtlCol="0">
            <a:spAutoFit/>
          </a:bodyPr>
          <a:lstStyle/>
          <a:p>
            <a:pPr algn="ctr"/>
            <a:r>
              <a:rPr lang="en-US" sz="1000" dirty="0"/>
              <a:t>−0.4</a:t>
            </a:r>
          </a:p>
        </p:txBody>
      </p:sp>
      <p:sp>
        <p:nvSpPr>
          <p:cNvPr id="47" name="TextBox 46">
            <a:extLst>
              <a:ext uri="{FF2B5EF4-FFF2-40B4-BE49-F238E27FC236}">
                <a16:creationId xmlns:a16="http://schemas.microsoft.com/office/drawing/2014/main" id="{5ED22403-4CEB-332B-DCAC-23490E24C1A5}"/>
              </a:ext>
            </a:extLst>
          </p:cNvPr>
          <p:cNvSpPr txBox="1"/>
          <p:nvPr/>
        </p:nvSpPr>
        <p:spPr>
          <a:xfrm>
            <a:off x="3825184" y="4152552"/>
            <a:ext cx="440358" cy="153888"/>
          </a:xfrm>
          <a:prstGeom prst="rect">
            <a:avLst/>
          </a:prstGeom>
          <a:solidFill>
            <a:schemeClr val="bg1"/>
          </a:solidFill>
        </p:spPr>
        <p:txBody>
          <a:bodyPr wrap="square" tIns="0" bIns="0" rtlCol="0">
            <a:spAutoFit/>
          </a:bodyPr>
          <a:lstStyle/>
          <a:p>
            <a:pPr algn="ctr"/>
            <a:r>
              <a:rPr lang="en-US" sz="1000" dirty="0"/>
              <a:t>−0.6</a:t>
            </a:r>
          </a:p>
        </p:txBody>
      </p:sp>
      <p:sp>
        <p:nvSpPr>
          <p:cNvPr id="48" name="TextBox 47">
            <a:extLst>
              <a:ext uri="{FF2B5EF4-FFF2-40B4-BE49-F238E27FC236}">
                <a16:creationId xmlns:a16="http://schemas.microsoft.com/office/drawing/2014/main" id="{85995B3F-6E8A-33E9-083F-2828427D0018}"/>
              </a:ext>
            </a:extLst>
          </p:cNvPr>
          <p:cNvSpPr txBox="1"/>
          <p:nvPr/>
        </p:nvSpPr>
        <p:spPr>
          <a:xfrm>
            <a:off x="3328999" y="4152552"/>
            <a:ext cx="440358" cy="153888"/>
          </a:xfrm>
          <a:prstGeom prst="rect">
            <a:avLst/>
          </a:prstGeom>
          <a:solidFill>
            <a:schemeClr val="bg1"/>
          </a:solidFill>
        </p:spPr>
        <p:txBody>
          <a:bodyPr wrap="square" tIns="0" bIns="0" rtlCol="0">
            <a:spAutoFit/>
          </a:bodyPr>
          <a:lstStyle/>
          <a:p>
            <a:pPr algn="ctr"/>
            <a:r>
              <a:rPr lang="en-US" sz="1000" dirty="0"/>
              <a:t>−0.8</a:t>
            </a:r>
          </a:p>
        </p:txBody>
      </p:sp>
      <p:cxnSp>
        <p:nvCxnSpPr>
          <p:cNvPr id="50" name="Straight Arrow Connector 49">
            <a:extLst>
              <a:ext uri="{FF2B5EF4-FFF2-40B4-BE49-F238E27FC236}">
                <a16:creationId xmlns:a16="http://schemas.microsoft.com/office/drawing/2014/main" id="{8810B211-326B-CF97-7207-8F4C0DF9A6DD}"/>
              </a:ext>
            </a:extLst>
          </p:cNvPr>
          <p:cNvCxnSpPr>
            <a:cxnSpLocks/>
          </p:cNvCxnSpPr>
          <p:nvPr/>
        </p:nvCxnSpPr>
        <p:spPr>
          <a:xfrm>
            <a:off x="5566257" y="4502582"/>
            <a:ext cx="2176755" cy="0"/>
          </a:xfrm>
          <a:prstGeom prst="straightConnector1">
            <a:avLst/>
          </a:prstGeom>
          <a:ln w="25400" cap="flat" cmpd="sng" algn="ctr">
            <a:solidFill>
              <a:srgbClr val="FF0000"/>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37CE83D8-A7D9-5B3F-E909-E84DC015D3E3}"/>
              </a:ext>
            </a:extLst>
          </p:cNvPr>
          <p:cNvCxnSpPr>
            <a:cxnSpLocks/>
          </p:cNvCxnSpPr>
          <p:nvPr/>
        </p:nvCxnSpPr>
        <p:spPr>
          <a:xfrm flipH="1">
            <a:off x="3316071" y="4502582"/>
            <a:ext cx="2176272" cy="0"/>
          </a:xfrm>
          <a:prstGeom prst="straightConnector1">
            <a:avLst/>
          </a:prstGeom>
          <a:ln w="25400" cap="flat" cmpd="sng" algn="ctr">
            <a:solidFill>
              <a:srgbClr val="0432FF"/>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20A09B39-2DB6-C2EB-0C4D-71A4EC4931DF}"/>
              </a:ext>
            </a:extLst>
          </p:cNvPr>
          <p:cNvSpPr txBox="1"/>
          <p:nvPr/>
        </p:nvSpPr>
        <p:spPr>
          <a:xfrm>
            <a:off x="4227199" y="4336581"/>
            <a:ext cx="640080" cy="338554"/>
          </a:xfrm>
          <a:prstGeom prst="rect">
            <a:avLst/>
          </a:prstGeom>
          <a:solidFill>
            <a:schemeClr val="bg1"/>
          </a:solidFill>
        </p:spPr>
        <p:txBody>
          <a:bodyPr wrap="square" lIns="0" rIns="0" rtlCol="0">
            <a:spAutoFit/>
          </a:bodyPr>
          <a:lstStyle/>
          <a:p>
            <a:pPr algn="ctr"/>
            <a:r>
              <a:rPr lang="en-US" sz="1600" dirty="0"/>
              <a:t>Cooling</a:t>
            </a:r>
          </a:p>
        </p:txBody>
      </p:sp>
      <p:sp>
        <p:nvSpPr>
          <p:cNvPr id="54" name="TextBox 53">
            <a:extLst>
              <a:ext uri="{FF2B5EF4-FFF2-40B4-BE49-F238E27FC236}">
                <a16:creationId xmlns:a16="http://schemas.microsoft.com/office/drawing/2014/main" id="{BCB69CAB-D3E1-6200-B697-BC728225B33F}"/>
              </a:ext>
            </a:extLst>
          </p:cNvPr>
          <p:cNvSpPr txBox="1"/>
          <p:nvPr/>
        </p:nvSpPr>
        <p:spPr>
          <a:xfrm>
            <a:off x="6174534" y="4336581"/>
            <a:ext cx="778279" cy="338554"/>
          </a:xfrm>
          <a:prstGeom prst="rect">
            <a:avLst/>
          </a:prstGeom>
          <a:solidFill>
            <a:schemeClr val="bg1"/>
          </a:solidFill>
        </p:spPr>
        <p:txBody>
          <a:bodyPr wrap="square" lIns="0" rIns="0" rtlCol="0">
            <a:spAutoFit/>
          </a:bodyPr>
          <a:lstStyle/>
          <a:p>
            <a:pPr algn="ctr"/>
            <a:r>
              <a:rPr lang="en-US" sz="1600" dirty="0"/>
              <a:t>Warming</a:t>
            </a:r>
          </a:p>
        </p:txBody>
      </p:sp>
      <p:sp>
        <p:nvSpPr>
          <p:cNvPr id="2" name="Espace réservé du numéro de diapositive 1">
            <a:extLst>
              <a:ext uri="{FF2B5EF4-FFF2-40B4-BE49-F238E27FC236}">
                <a16:creationId xmlns:a16="http://schemas.microsoft.com/office/drawing/2014/main" id="{9DC47CE2-4CA6-1743-89E6-B4B2402C12FE}"/>
              </a:ext>
            </a:extLst>
          </p:cNvPr>
          <p:cNvSpPr>
            <a:spLocks noGrp="1"/>
          </p:cNvSpPr>
          <p:nvPr>
            <p:ph type="sldNum" sz="quarter" idx="4"/>
          </p:nvPr>
        </p:nvSpPr>
        <p:spPr/>
        <p:txBody>
          <a:bodyPr/>
          <a:lstStyle/>
          <a:p>
            <a:fld id="{F621BA9E-024D-DE4D-A8C8-2AC39C7987FF}" type="slidenum">
              <a:rPr lang="en-US" smtClean="0"/>
              <a:pPr/>
              <a:t>6</a:t>
            </a:fld>
            <a:endParaRPr lang="en-US" dirty="0"/>
          </a:p>
        </p:txBody>
      </p:sp>
    </p:spTree>
    <p:extLst>
      <p:ext uri="{BB962C8B-B14F-4D97-AF65-F5344CB8AC3E}">
        <p14:creationId xmlns:p14="http://schemas.microsoft.com/office/powerpoint/2010/main" val="385567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FFCBC-EF92-B11E-2B29-3029DBFF1B3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B4D707D-BB68-6FA0-54A2-0B3F147381DB}"/>
              </a:ext>
            </a:extLst>
          </p:cNvPr>
          <p:cNvSpPr/>
          <p:nvPr/>
        </p:nvSpPr>
        <p:spPr bwMode="auto">
          <a:xfrm>
            <a:off x="1379" y="4769224"/>
            <a:ext cx="9144000" cy="369762"/>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3" name="Espace réservé du numéro de diapositive 2">
            <a:extLst>
              <a:ext uri="{FF2B5EF4-FFF2-40B4-BE49-F238E27FC236}">
                <a16:creationId xmlns:a16="http://schemas.microsoft.com/office/drawing/2014/main" id="{A3AF84BF-EA29-3CD8-5063-1D84B4A0B343}"/>
              </a:ext>
            </a:extLst>
          </p:cNvPr>
          <p:cNvSpPr>
            <a:spLocks noGrp="1"/>
          </p:cNvSpPr>
          <p:nvPr>
            <p:ph type="sldNum" sz="quarter" idx="4"/>
          </p:nvPr>
        </p:nvSpPr>
        <p:spPr/>
        <p:txBody>
          <a:bodyPr/>
          <a:lstStyle/>
          <a:p>
            <a:fld id="{F621BA9E-024D-DE4D-A8C8-2AC39C7987FF}" type="slidenum">
              <a:rPr lang="en-US" smtClean="0"/>
              <a:pPr/>
              <a:t>7</a:t>
            </a:fld>
            <a:endParaRPr lang="en-US" dirty="0"/>
          </a:p>
        </p:txBody>
      </p:sp>
      <p:sp>
        <p:nvSpPr>
          <p:cNvPr id="4" name="Titre 3">
            <a:extLst>
              <a:ext uri="{FF2B5EF4-FFF2-40B4-BE49-F238E27FC236}">
                <a16:creationId xmlns:a16="http://schemas.microsoft.com/office/drawing/2014/main" id="{B79FBB61-563F-E65F-2A6F-9FEBEE204FFE}"/>
              </a:ext>
            </a:extLst>
          </p:cNvPr>
          <p:cNvSpPr>
            <a:spLocks noGrp="1"/>
          </p:cNvSpPr>
          <p:nvPr>
            <p:ph type="title"/>
          </p:nvPr>
        </p:nvSpPr>
        <p:spPr/>
        <p:txBody>
          <a:bodyPr/>
          <a:lstStyle/>
          <a:p>
            <a:r>
              <a:rPr lang="fr-FR" b="1" i="1" dirty="0">
                <a:latin typeface="Cambria Math" panose="02040503050406030204" pitchFamily="18" charset="0"/>
                <a:ea typeface="Cambria Math" panose="02040503050406030204" pitchFamily="18" charset="0"/>
              </a:rPr>
              <a:t>F(</a:t>
            </a:r>
            <a:r>
              <a:rPr lang="fr-FR" b="1" i="1" dirty="0" err="1">
                <a:latin typeface="Cambria Math" panose="02040503050406030204" pitchFamily="18" charset="0"/>
                <a:ea typeface="Cambria Math" panose="02040503050406030204" pitchFamily="18" charset="0"/>
              </a:rPr>
              <a:t>θ</a:t>
            </a:r>
            <a:r>
              <a:rPr lang="fr-FR" b="1" i="1" dirty="0">
                <a:latin typeface="Cambria Math" panose="02040503050406030204" pitchFamily="18" charset="0"/>
                <a:ea typeface="Cambria Math" panose="02040503050406030204" pitchFamily="18" charset="0"/>
              </a:rPr>
              <a:t>, z) </a:t>
            </a:r>
            <a:r>
              <a:rPr lang="fr-FR" b="1" i="1" dirty="0">
                <a:ea typeface="Cambria Math" panose="02040503050406030204" pitchFamily="18" charset="0"/>
              </a:rPr>
              <a:t>: </a:t>
            </a:r>
            <a:r>
              <a:rPr lang="fr-FR" b="1" i="1" dirty="0" err="1">
                <a:ea typeface="Cambria Math" panose="02040503050406030204" pitchFamily="18" charset="0"/>
              </a:rPr>
              <a:t>Multimodel</a:t>
            </a:r>
            <a:r>
              <a:rPr lang="fr-FR" b="1" i="1" dirty="0">
                <a:ea typeface="Cambria Math" panose="02040503050406030204" pitchFamily="18" charset="0"/>
              </a:rPr>
              <a:t> Mean Trend</a:t>
            </a:r>
            <a:endParaRPr lang="fr-FR" b="1" dirty="0"/>
          </a:p>
        </p:txBody>
      </p:sp>
      <p:pic>
        <p:nvPicPr>
          <p:cNvPr id="5" name="Picture 37">
            <a:extLst>
              <a:ext uri="{FF2B5EF4-FFF2-40B4-BE49-F238E27FC236}">
                <a16:creationId xmlns:a16="http://schemas.microsoft.com/office/drawing/2014/main" id="{02CD4A4F-9000-1AD7-594D-0C572B1B86DB}"/>
              </a:ext>
            </a:extLst>
          </p:cNvPr>
          <p:cNvPicPr>
            <a:picLocks noChangeAspect="1"/>
          </p:cNvPicPr>
          <p:nvPr/>
        </p:nvPicPr>
        <p:blipFill>
          <a:blip r:embed="rId3"/>
          <a:srcRect l="13327" t="93380" r="14905" b="976"/>
          <a:stretch/>
        </p:blipFill>
        <p:spPr>
          <a:xfrm>
            <a:off x="2362510" y="4541019"/>
            <a:ext cx="4496656" cy="221165"/>
          </a:xfrm>
          <a:prstGeom prst="rect">
            <a:avLst/>
          </a:prstGeom>
        </p:spPr>
      </p:pic>
      <p:sp>
        <p:nvSpPr>
          <p:cNvPr id="6" name="TextBox 38">
            <a:extLst>
              <a:ext uri="{FF2B5EF4-FFF2-40B4-BE49-F238E27FC236}">
                <a16:creationId xmlns:a16="http://schemas.microsoft.com/office/drawing/2014/main" id="{2C251067-2E81-8E68-09F9-3281FED5A4E1}"/>
              </a:ext>
            </a:extLst>
          </p:cNvPr>
          <p:cNvSpPr txBox="1"/>
          <p:nvPr/>
        </p:nvSpPr>
        <p:spPr>
          <a:xfrm>
            <a:off x="6894772" y="4502252"/>
            <a:ext cx="2169784" cy="338554"/>
          </a:xfrm>
          <a:prstGeom prst="rect">
            <a:avLst/>
          </a:prstGeom>
          <a:solidFill>
            <a:schemeClr val="bg1"/>
          </a:solidFill>
        </p:spPr>
        <p:txBody>
          <a:bodyPr wrap="square" rtlCol="0">
            <a:spAutoFit/>
          </a:bodyPr>
          <a:lstStyle/>
          <a:p>
            <a:r>
              <a:rPr lang="en-US" sz="1600" dirty="0"/>
              <a:t> °C/decade, 1986-2025</a:t>
            </a:r>
          </a:p>
        </p:txBody>
      </p:sp>
      <p:sp>
        <p:nvSpPr>
          <p:cNvPr id="7" name="TextBox 39">
            <a:extLst>
              <a:ext uri="{FF2B5EF4-FFF2-40B4-BE49-F238E27FC236}">
                <a16:creationId xmlns:a16="http://schemas.microsoft.com/office/drawing/2014/main" id="{C49BBDEF-FDFD-7FB9-5783-08CAF4D4E554}"/>
              </a:ext>
            </a:extLst>
          </p:cNvPr>
          <p:cNvSpPr txBox="1"/>
          <p:nvPr/>
        </p:nvSpPr>
        <p:spPr>
          <a:xfrm>
            <a:off x="4404159" y="4680459"/>
            <a:ext cx="376518" cy="153888"/>
          </a:xfrm>
          <a:prstGeom prst="rect">
            <a:avLst/>
          </a:prstGeom>
          <a:solidFill>
            <a:schemeClr val="bg1"/>
          </a:solidFill>
        </p:spPr>
        <p:txBody>
          <a:bodyPr wrap="square" tIns="0" bIns="0" rtlCol="0">
            <a:spAutoFit/>
          </a:bodyPr>
          <a:lstStyle/>
          <a:p>
            <a:pPr algn="ctr"/>
            <a:r>
              <a:rPr lang="en-US" sz="1000" dirty="0"/>
              <a:t>0.0</a:t>
            </a:r>
          </a:p>
        </p:txBody>
      </p:sp>
      <p:sp>
        <p:nvSpPr>
          <p:cNvPr id="11" name="TextBox 40">
            <a:extLst>
              <a:ext uri="{FF2B5EF4-FFF2-40B4-BE49-F238E27FC236}">
                <a16:creationId xmlns:a16="http://schemas.microsoft.com/office/drawing/2014/main" id="{58FD23F6-6A95-0FFF-B4FD-92777B4FA669}"/>
              </a:ext>
            </a:extLst>
          </p:cNvPr>
          <p:cNvSpPr txBox="1"/>
          <p:nvPr/>
        </p:nvSpPr>
        <p:spPr>
          <a:xfrm>
            <a:off x="4907790" y="4680459"/>
            <a:ext cx="376518" cy="153888"/>
          </a:xfrm>
          <a:prstGeom prst="rect">
            <a:avLst/>
          </a:prstGeom>
          <a:solidFill>
            <a:schemeClr val="bg1"/>
          </a:solidFill>
        </p:spPr>
        <p:txBody>
          <a:bodyPr wrap="square" tIns="0" bIns="0" rtlCol="0">
            <a:spAutoFit/>
          </a:bodyPr>
          <a:lstStyle/>
          <a:p>
            <a:pPr algn="ctr"/>
            <a:r>
              <a:rPr lang="en-US" sz="1000" dirty="0"/>
              <a:t>0.2</a:t>
            </a:r>
          </a:p>
        </p:txBody>
      </p:sp>
      <p:sp>
        <p:nvSpPr>
          <p:cNvPr id="12" name="TextBox 41">
            <a:extLst>
              <a:ext uri="{FF2B5EF4-FFF2-40B4-BE49-F238E27FC236}">
                <a16:creationId xmlns:a16="http://schemas.microsoft.com/office/drawing/2014/main" id="{2B5C99C9-159B-0E9B-9425-B40989D06EE4}"/>
              </a:ext>
            </a:extLst>
          </p:cNvPr>
          <p:cNvSpPr txBox="1"/>
          <p:nvPr/>
        </p:nvSpPr>
        <p:spPr>
          <a:xfrm>
            <a:off x="5408219" y="4680459"/>
            <a:ext cx="376518" cy="153888"/>
          </a:xfrm>
          <a:prstGeom prst="rect">
            <a:avLst/>
          </a:prstGeom>
          <a:solidFill>
            <a:schemeClr val="bg1"/>
          </a:solidFill>
        </p:spPr>
        <p:txBody>
          <a:bodyPr wrap="square" tIns="0" bIns="0" rtlCol="0">
            <a:spAutoFit/>
          </a:bodyPr>
          <a:lstStyle/>
          <a:p>
            <a:pPr algn="ctr"/>
            <a:r>
              <a:rPr lang="en-US" sz="1000" dirty="0"/>
              <a:t>0.4</a:t>
            </a:r>
          </a:p>
        </p:txBody>
      </p:sp>
      <p:sp>
        <p:nvSpPr>
          <p:cNvPr id="13" name="TextBox 42">
            <a:extLst>
              <a:ext uri="{FF2B5EF4-FFF2-40B4-BE49-F238E27FC236}">
                <a16:creationId xmlns:a16="http://schemas.microsoft.com/office/drawing/2014/main" id="{00D1239D-B9F0-B85A-9680-2DC1755BEF79}"/>
              </a:ext>
            </a:extLst>
          </p:cNvPr>
          <p:cNvSpPr txBox="1"/>
          <p:nvPr/>
        </p:nvSpPr>
        <p:spPr>
          <a:xfrm>
            <a:off x="5911110" y="4680459"/>
            <a:ext cx="376518" cy="153888"/>
          </a:xfrm>
          <a:prstGeom prst="rect">
            <a:avLst/>
          </a:prstGeom>
          <a:solidFill>
            <a:schemeClr val="bg1"/>
          </a:solidFill>
        </p:spPr>
        <p:txBody>
          <a:bodyPr wrap="square" tIns="0" bIns="0" rtlCol="0">
            <a:spAutoFit/>
          </a:bodyPr>
          <a:lstStyle/>
          <a:p>
            <a:pPr algn="ctr"/>
            <a:r>
              <a:rPr lang="en-US" sz="1000" dirty="0"/>
              <a:t>0.6</a:t>
            </a:r>
          </a:p>
        </p:txBody>
      </p:sp>
      <p:sp>
        <p:nvSpPr>
          <p:cNvPr id="14" name="TextBox 43">
            <a:extLst>
              <a:ext uri="{FF2B5EF4-FFF2-40B4-BE49-F238E27FC236}">
                <a16:creationId xmlns:a16="http://schemas.microsoft.com/office/drawing/2014/main" id="{8D43060F-35DD-761F-23B0-742EFC20CDAC}"/>
              </a:ext>
            </a:extLst>
          </p:cNvPr>
          <p:cNvSpPr txBox="1"/>
          <p:nvPr/>
        </p:nvSpPr>
        <p:spPr>
          <a:xfrm>
            <a:off x="6414382" y="4680459"/>
            <a:ext cx="376518" cy="153888"/>
          </a:xfrm>
          <a:prstGeom prst="rect">
            <a:avLst/>
          </a:prstGeom>
          <a:solidFill>
            <a:schemeClr val="bg1"/>
          </a:solidFill>
        </p:spPr>
        <p:txBody>
          <a:bodyPr wrap="square" tIns="0" bIns="0" rtlCol="0">
            <a:spAutoFit/>
          </a:bodyPr>
          <a:lstStyle/>
          <a:p>
            <a:pPr algn="ctr"/>
            <a:r>
              <a:rPr lang="en-US" sz="1000" dirty="0"/>
              <a:t>0.8</a:t>
            </a:r>
          </a:p>
        </p:txBody>
      </p:sp>
      <p:sp>
        <p:nvSpPr>
          <p:cNvPr id="15" name="TextBox 44">
            <a:extLst>
              <a:ext uri="{FF2B5EF4-FFF2-40B4-BE49-F238E27FC236}">
                <a16:creationId xmlns:a16="http://schemas.microsoft.com/office/drawing/2014/main" id="{537D53F9-744C-812F-D328-6782D5BE2E8C}"/>
              </a:ext>
            </a:extLst>
          </p:cNvPr>
          <p:cNvSpPr txBox="1"/>
          <p:nvPr/>
        </p:nvSpPr>
        <p:spPr>
          <a:xfrm>
            <a:off x="3870762" y="4680459"/>
            <a:ext cx="440358" cy="153888"/>
          </a:xfrm>
          <a:prstGeom prst="rect">
            <a:avLst/>
          </a:prstGeom>
          <a:solidFill>
            <a:schemeClr val="bg1"/>
          </a:solidFill>
        </p:spPr>
        <p:txBody>
          <a:bodyPr wrap="square" tIns="0" bIns="0" rtlCol="0">
            <a:spAutoFit/>
          </a:bodyPr>
          <a:lstStyle/>
          <a:p>
            <a:pPr algn="ctr"/>
            <a:r>
              <a:rPr lang="en-US" sz="1000" dirty="0"/>
              <a:t>−0.2</a:t>
            </a:r>
          </a:p>
        </p:txBody>
      </p:sp>
      <p:sp>
        <p:nvSpPr>
          <p:cNvPr id="16" name="TextBox 45">
            <a:extLst>
              <a:ext uri="{FF2B5EF4-FFF2-40B4-BE49-F238E27FC236}">
                <a16:creationId xmlns:a16="http://schemas.microsoft.com/office/drawing/2014/main" id="{F2D07160-319D-C90F-E76B-16256B9022BD}"/>
              </a:ext>
            </a:extLst>
          </p:cNvPr>
          <p:cNvSpPr txBox="1"/>
          <p:nvPr/>
        </p:nvSpPr>
        <p:spPr>
          <a:xfrm>
            <a:off x="3369261" y="4680459"/>
            <a:ext cx="440358" cy="153888"/>
          </a:xfrm>
          <a:prstGeom prst="rect">
            <a:avLst/>
          </a:prstGeom>
          <a:solidFill>
            <a:schemeClr val="bg1"/>
          </a:solidFill>
        </p:spPr>
        <p:txBody>
          <a:bodyPr wrap="square" tIns="0" bIns="0" rtlCol="0">
            <a:spAutoFit/>
          </a:bodyPr>
          <a:lstStyle/>
          <a:p>
            <a:pPr algn="ctr"/>
            <a:r>
              <a:rPr lang="en-US" sz="1000" dirty="0"/>
              <a:t>−0.4</a:t>
            </a:r>
          </a:p>
        </p:txBody>
      </p:sp>
      <p:sp>
        <p:nvSpPr>
          <p:cNvPr id="17" name="TextBox 46">
            <a:extLst>
              <a:ext uri="{FF2B5EF4-FFF2-40B4-BE49-F238E27FC236}">
                <a16:creationId xmlns:a16="http://schemas.microsoft.com/office/drawing/2014/main" id="{6654EBCD-3486-337A-FEFF-93B7F2DA35D8}"/>
              </a:ext>
            </a:extLst>
          </p:cNvPr>
          <p:cNvSpPr txBox="1"/>
          <p:nvPr/>
        </p:nvSpPr>
        <p:spPr>
          <a:xfrm>
            <a:off x="2873076" y="4680459"/>
            <a:ext cx="440358" cy="153888"/>
          </a:xfrm>
          <a:prstGeom prst="rect">
            <a:avLst/>
          </a:prstGeom>
          <a:solidFill>
            <a:schemeClr val="bg1"/>
          </a:solidFill>
        </p:spPr>
        <p:txBody>
          <a:bodyPr wrap="square" tIns="0" bIns="0" rtlCol="0">
            <a:spAutoFit/>
          </a:bodyPr>
          <a:lstStyle/>
          <a:p>
            <a:pPr algn="ctr"/>
            <a:r>
              <a:rPr lang="en-US" sz="1000" dirty="0"/>
              <a:t>−0.6</a:t>
            </a:r>
          </a:p>
        </p:txBody>
      </p:sp>
      <p:sp>
        <p:nvSpPr>
          <p:cNvPr id="18" name="TextBox 47">
            <a:extLst>
              <a:ext uri="{FF2B5EF4-FFF2-40B4-BE49-F238E27FC236}">
                <a16:creationId xmlns:a16="http://schemas.microsoft.com/office/drawing/2014/main" id="{0B0E9180-2ED1-54F7-C0FB-64DD11BD5ADA}"/>
              </a:ext>
            </a:extLst>
          </p:cNvPr>
          <p:cNvSpPr txBox="1"/>
          <p:nvPr/>
        </p:nvSpPr>
        <p:spPr>
          <a:xfrm>
            <a:off x="2376891" y="4680459"/>
            <a:ext cx="440358" cy="153888"/>
          </a:xfrm>
          <a:prstGeom prst="rect">
            <a:avLst/>
          </a:prstGeom>
          <a:solidFill>
            <a:schemeClr val="bg1"/>
          </a:solidFill>
        </p:spPr>
        <p:txBody>
          <a:bodyPr wrap="square" tIns="0" bIns="0" rtlCol="0">
            <a:spAutoFit/>
          </a:bodyPr>
          <a:lstStyle/>
          <a:p>
            <a:pPr algn="ctr"/>
            <a:r>
              <a:rPr lang="en-US" sz="1000" dirty="0"/>
              <a:t>−0.8</a:t>
            </a:r>
          </a:p>
        </p:txBody>
      </p:sp>
      <p:cxnSp>
        <p:nvCxnSpPr>
          <p:cNvPr id="19" name="Straight Arrow Connector 49">
            <a:extLst>
              <a:ext uri="{FF2B5EF4-FFF2-40B4-BE49-F238E27FC236}">
                <a16:creationId xmlns:a16="http://schemas.microsoft.com/office/drawing/2014/main" id="{EA74995B-9644-25B7-021D-0F8985DAE24B}"/>
              </a:ext>
            </a:extLst>
          </p:cNvPr>
          <p:cNvCxnSpPr>
            <a:cxnSpLocks/>
          </p:cNvCxnSpPr>
          <p:nvPr/>
        </p:nvCxnSpPr>
        <p:spPr>
          <a:xfrm>
            <a:off x="4614149" y="5030489"/>
            <a:ext cx="2176755" cy="0"/>
          </a:xfrm>
          <a:prstGeom prst="straightConnector1">
            <a:avLst/>
          </a:prstGeom>
          <a:ln w="25400" cap="flat" cmpd="sng" algn="ctr">
            <a:solidFill>
              <a:srgbClr val="FF0000"/>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50">
            <a:extLst>
              <a:ext uri="{FF2B5EF4-FFF2-40B4-BE49-F238E27FC236}">
                <a16:creationId xmlns:a16="http://schemas.microsoft.com/office/drawing/2014/main" id="{E559DB17-A755-F336-ADC4-322DAAC58672}"/>
              </a:ext>
            </a:extLst>
          </p:cNvPr>
          <p:cNvCxnSpPr>
            <a:cxnSpLocks/>
          </p:cNvCxnSpPr>
          <p:nvPr/>
        </p:nvCxnSpPr>
        <p:spPr>
          <a:xfrm flipH="1">
            <a:off x="2363963" y="5030489"/>
            <a:ext cx="2176272" cy="0"/>
          </a:xfrm>
          <a:prstGeom prst="straightConnector1">
            <a:avLst/>
          </a:prstGeom>
          <a:ln w="25400" cap="flat" cmpd="sng" algn="ctr">
            <a:solidFill>
              <a:srgbClr val="0432FF"/>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52">
            <a:extLst>
              <a:ext uri="{FF2B5EF4-FFF2-40B4-BE49-F238E27FC236}">
                <a16:creationId xmlns:a16="http://schemas.microsoft.com/office/drawing/2014/main" id="{9D720946-C8C1-1D5A-0F79-E332FBFF08F7}"/>
              </a:ext>
            </a:extLst>
          </p:cNvPr>
          <p:cNvSpPr txBox="1"/>
          <p:nvPr/>
        </p:nvSpPr>
        <p:spPr>
          <a:xfrm>
            <a:off x="3275091" y="4864488"/>
            <a:ext cx="640080" cy="338554"/>
          </a:xfrm>
          <a:prstGeom prst="rect">
            <a:avLst/>
          </a:prstGeom>
          <a:solidFill>
            <a:schemeClr val="bg1"/>
          </a:solidFill>
        </p:spPr>
        <p:txBody>
          <a:bodyPr wrap="square" lIns="0" rIns="0" rtlCol="0">
            <a:spAutoFit/>
          </a:bodyPr>
          <a:lstStyle/>
          <a:p>
            <a:pPr algn="ctr"/>
            <a:r>
              <a:rPr lang="en-US" sz="1600" dirty="0"/>
              <a:t>Cooling</a:t>
            </a:r>
          </a:p>
        </p:txBody>
      </p:sp>
      <p:sp>
        <p:nvSpPr>
          <p:cNvPr id="22" name="TextBox 53">
            <a:extLst>
              <a:ext uri="{FF2B5EF4-FFF2-40B4-BE49-F238E27FC236}">
                <a16:creationId xmlns:a16="http://schemas.microsoft.com/office/drawing/2014/main" id="{3D320840-8E2A-5EC4-4451-EE1D0E0124BC}"/>
              </a:ext>
            </a:extLst>
          </p:cNvPr>
          <p:cNvSpPr txBox="1"/>
          <p:nvPr/>
        </p:nvSpPr>
        <p:spPr>
          <a:xfrm>
            <a:off x="5222426" y="4864488"/>
            <a:ext cx="778279" cy="338554"/>
          </a:xfrm>
          <a:prstGeom prst="rect">
            <a:avLst/>
          </a:prstGeom>
          <a:solidFill>
            <a:schemeClr val="bg1"/>
          </a:solidFill>
        </p:spPr>
        <p:txBody>
          <a:bodyPr wrap="square" lIns="0" rIns="0" rtlCol="0">
            <a:spAutoFit/>
          </a:bodyPr>
          <a:lstStyle/>
          <a:p>
            <a:pPr algn="ctr"/>
            <a:r>
              <a:rPr lang="en-US" sz="1600" dirty="0"/>
              <a:t>Warming</a:t>
            </a:r>
          </a:p>
        </p:txBody>
      </p:sp>
      <p:pic>
        <p:nvPicPr>
          <p:cNvPr id="23" name="Picture 14">
            <a:extLst>
              <a:ext uri="{FF2B5EF4-FFF2-40B4-BE49-F238E27FC236}">
                <a16:creationId xmlns:a16="http://schemas.microsoft.com/office/drawing/2014/main" id="{C9FD88D7-FA0C-CAE9-B8B2-83675B03A5FF}"/>
              </a:ext>
            </a:extLst>
          </p:cNvPr>
          <p:cNvPicPr>
            <a:picLocks noChangeAspect="1"/>
          </p:cNvPicPr>
          <p:nvPr/>
        </p:nvPicPr>
        <p:blipFill>
          <a:blip r:embed="rId4"/>
          <a:srcRect b="8445"/>
          <a:stretch>
            <a:fillRect/>
          </a:stretch>
        </p:blipFill>
        <p:spPr>
          <a:xfrm>
            <a:off x="2398312" y="1527053"/>
            <a:ext cx="4356000" cy="3014292"/>
          </a:xfrm>
          <a:prstGeom prst="rect">
            <a:avLst/>
          </a:prstGeom>
          <a:noFill/>
        </p:spPr>
      </p:pic>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6C8BE9A3-2C20-CFE2-640F-EB2AE58ADBC4}"/>
                  </a:ext>
                </a:extLst>
              </p:cNvPr>
              <p:cNvSpPr txBox="1"/>
              <p:nvPr/>
            </p:nvSpPr>
            <p:spPr>
              <a:xfrm>
                <a:off x="2076028" y="1083902"/>
                <a:ext cx="4991944" cy="454420"/>
              </a:xfrm>
              <a:prstGeom prst="rect">
                <a:avLst/>
              </a:prstGeom>
              <a:noFill/>
            </p:spPr>
            <p:txBody>
              <a:bodyPr wrap="none" lIns="0" tIns="0" rIns="0" bIns="0" rtlCol="0">
                <a:spAutoFit/>
              </a:bodyPr>
              <a:lstStyle/>
              <a:p>
                <a:r>
                  <a:rPr lang="fr-FR" sz="2800" b="0" i="1" dirty="0">
                    <a:latin typeface="Cambria Math" panose="02040503050406030204" pitchFamily="18" charset="0"/>
                    <a:ea typeface="Cambria Math" panose="02040503050406030204" pitchFamily="18" charset="0"/>
                  </a:rPr>
                  <a:t>F </a:t>
                </a:r>
                <a14:m>
                  <m:oMath xmlns:m="http://schemas.openxmlformats.org/officeDocument/2006/math">
                    <m:d>
                      <m:dPr>
                        <m:ctrlPr>
                          <a:rPr lang="fr-FR" sz="2800" b="0" i="1" smtClean="0">
                            <a:latin typeface="Cambria Math" panose="02040503050406030204" pitchFamily="18" charset="0"/>
                          </a:rPr>
                        </m:ctrlPr>
                      </m:dPr>
                      <m:e>
                        <m:r>
                          <a:rPr lang="fr-FR" sz="2800" b="0" i="1" smtClean="0">
                            <a:latin typeface="Cambria Math" panose="02040503050406030204" pitchFamily="18" charset="0"/>
                            <a:ea typeface="Cambria Math" panose="02040503050406030204" pitchFamily="18" charset="0"/>
                          </a:rPr>
                          <m:t>𝜃</m:t>
                        </m:r>
                        <m:r>
                          <a:rPr lang="fr-FR" sz="2800" b="0" i="1" smtClean="0">
                            <a:latin typeface="Cambria Math" panose="02040503050406030204" pitchFamily="18" charset="0"/>
                            <a:ea typeface="Cambria Math" panose="02040503050406030204" pitchFamily="18" charset="0"/>
                          </a:rPr>
                          <m:t>,</m:t>
                        </m:r>
                        <m:r>
                          <a:rPr lang="fr-FR" sz="2800" b="0" i="1" smtClean="0">
                            <a:latin typeface="Cambria Math" panose="02040503050406030204" pitchFamily="18" charset="0"/>
                            <a:ea typeface="Cambria Math" panose="02040503050406030204" pitchFamily="18" charset="0"/>
                          </a:rPr>
                          <m:t>𝑧</m:t>
                        </m:r>
                      </m:e>
                    </m:d>
                    <m:r>
                      <a:rPr lang="fr-FR" sz="2800" b="0" i="1" smtClean="0">
                        <a:latin typeface="Cambria Math" panose="02040503050406030204" pitchFamily="18" charset="0"/>
                      </a:rPr>
                      <m:t>= </m:t>
                    </m:r>
                    <m:f>
                      <m:fPr>
                        <m:type m:val="skw"/>
                        <m:ctrlPr>
                          <a:rPr lang="fr-FR" sz="2800" b="0" i="1" smtClean="0">
                            <a:latin typeface="Cambria Math" panose="02040503050406030204" pitchFamily="18" charset="0"/>
                          </a:rPr>
                        </m:ctrlPr>
                      </m:fPr>
                      <m:num>
                        <m:r>
                          <a:rPr lang="fr-FR" sz="2800" b="0" i="1" smtClean="0">
                            <a:latin typeface="Cambria Math" panose="02040503050406030204" pitchFamily="18" charset="0"/>
                          </a:rPr>
                          <m:t>1</m:t>
                        </m:r>
                      </m:num>
                      <m:den>
                        <m:r>
                          <a:rPr lang="fr-FR" sz="2800" b="0" i="1" smtClean="0">
                            <a:latin typeface="Cambria Math" panose="02040503050406030204" pitchFamily="18" charset="0"/>
                          </a:rPr>
                          <m:t>𝑀</m:t>
                        </m:r>
                      </m:den>
                    </m:f>
                    <m:nary>
                      <m:naryPr>
                        <m:chr m:val="∑"/>
                        <m:ctrlPr>
                          <a:rPr lang="fr-FR" sz="2800" b="0" i="1" smtClean="0">
                            <a:latin typeface="Cambria Math" panose="02040503050406030204" pitchFamily="18" charset="0"/>
                          </a:rPr>
                        </m:ctrlPr>
                      </m:naryPr>
                      <m:sub>
                        <m:r>
                          <m:rPr>
                            <m:brk m:alnAt="23"/>
                          </m:rPr>
                          <a:rPr lang="fr-FR" sz="2800" b="0" i="1" smtClean="0">
                            <a:latin typeface="Cambria Math" panose="02040503050406030204" pitchFamily="18" charset="0"/>
                          </a:rPr>
                          <m:t>𝑖</m:t>
                        </m:r>
                        <m:r>
                          <a:rPr lang="fr-FR" sz="2800" b="0" i="1" smtClean="0">
                            <a:latin typeface="Cambria Math" panose="02040503050406030204" pitchFamily="18" charset="0"/>
                          </a:rPr>
                          <m:t>=1</m:t>
                        </m:r>
                      </m:sub>
                      <m:sup>
                        <m:r>
                          <a:rPr lang="fr-FR" sz="2800" b="0" i="1" smtClean="0">
                            <a:latin typeface="Cambria Math" panose="02040503050406030204" pitchFamily="18" charset="0"/>
                          </a:rPr>
                          <m:t>𝑀</m:t>
                        </m:r>
                      </m:sup>
                      <m:e>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𝑡𝑟𝑒𝑛𝑑</m:t>
                            </m:r>
                          </m:e>
                          <m:sub>
                            <m:r>
                              <a:rPr lang="fr-FR" sz="2800" b="0" i="1" smtClean="0">
                                <a:latin typeface="Cambria Math" panose="02040503050406030204" pitchFamily="18" charset="0"/>
                              </a:rPr>
                              <m:t>𝑖</m:t>
                            </m:r>
                          </m:sub>
                        </m:sSub>
                        <m:r>
                          <a:rPr lang="fr-FR" sz="2800" b="0" i="1" smtClean="0">
                            <a:latin typeface="Cambria Math" panose="02040503050406030204" pitchFamily="18" charset="0"/>
                          </a:rPr>
                          <m:t> (</m:t>
                        </m:r>
                        <m:r>
                          <a:rPr lang="fr-FR" sz="2800" b="0" i="1" smtClean="0">
                            <a:latin typeface="Cambria Math" panose="02040503050406030204" pitchFamily="18" charset="0"/>
                            <a:ea typeface="Cambria Math" panose="02040503050406030204" pitchFamily="18" charset="0"/>
                          </a:rPr>
                          <m:t>𝜃</m:t>
                        </m:r>
                        <m:r>
                          <a:rPr lang="fr-FR" sz="2800" b="0" i="1" smtClean="0">
                            <a:latin typeface="Cambria Math" panose="02040503050406030204" pitchFamily="18" charset="0"/>
                            <a:ea typeface="Cambria Math" panose="02040503050406030204" pitchFamily="18" charset="0"/>
                          </a:rPr>
                          <m:t>, </m:t>
                        </m:r>
                        <m:r>
                          <a:rPr lang="fr-FR" sz="2800" b="0" i="1" smtClean="0">
                            <a:latin typeface="Cambria Math" panose="02040503050406030204" pitchFamily="18" charset="0"/>
                            <a:ea typeface="Cambria Math" panose="02040503050406030204" pitchFamily="18" charset="0"/>
                          </a:rPr>
                          <m:t>𝑧</m:t>
                        </m:r>
                        <m:r>
                          <a:rPr lang="fr-FR" sz="2800" b="0" i="1" smtClean="0">
                            <a:latin typeface="Cambria Math" panose="02040503050406030204" pitchFamily="18" charset="0"/>
                            <a:ea typeface="Cambria Math" panose="02040503050406030204" pitchFamily="18" charset="0"/>
                          </a:rPr>
                          <m:t>)</m:t>
                        </m:r>
                      </m:e>
                    </m:nary>
                  </m:oMath>
                </a14:m>
                <a:r>
                  <a:rPr lang="fr-FR" sz="2800" dirty="0"/>
                  <a:t> </a:t>
                </a:r>
              </a:p>
            </p:txBody>
          </p:sp>
        </mc:Choice>
        <mc:Fallback xmlns="">
          <p:sp>
            <p:nvSpPr>
              <p:cNvPr id="24" name="ZoneTexte 23">
                <a:extLst>
                  <a:ext uri="{FF2B5EF4-FFF2-40B4-BE49-F238E27FC236}">
                    <a16:creationId xmlns:a16="http://schemas.microsoft.com/office/drawing/2014/main" id="{6C8BE9A3-2C20-CFE2-640F-EB2AE58ADBC4}"/>
                  </a:ext>
                </a:extLst>
              </p:cNvPr>
              <p:cNvSpPr txBox="1">
                <a:spLocks noRot="1" noChangeAspect="1" noMove="1" noResize="1" noEditPoints="1" noAdjustHandles="1" noChangeArrowheads="1" noChangeShapeType="1" noTextEdit="1"/>
              </p:cNvSpPr>
              <p:nvPr/>
            </p:nvSpPr>
            <p:spPr>
              <a:xfrm>
                <a:off x="2076028" y="1083902"/>
                <a:ext cx="4991944" cy="454420"/>
              </a:xfrm>
              <a:prstGeom prst="rect">
                <a:avLst/>
              </a:prstGeom>
              <a:blipFill>
                <a:blip r:embed="rId5"/>
                <a:stretch>
                  <a:fillRect l="-4315" t="-155556" r="-761" b="-236111"/>
                </a:stretch>
              </a:blipFill>
            </p:spPr>
            <p:txBody>
              <a:bodyPr/>
              <a:lstStyle/>
              <a:p>
                <a:r>
                  <a:rPr lang="fr-FR">
                    <a:noFill/>
                  </a:rPr>
                  <a:t> </a:t>
                </a:r>
              </a:p>
            </p:txBody>
          </p:sp>
        </mc:Fallback>
      </mc:AlternateContent>
    </p:spTree>
    <p:extLst>
      <p:ext uri="{BB962C8B-B14F-4D97-AF65-F5344CB8AC3E}">
        <p14:creationId xmlns:p14="http://schemas.microsoft.com/office/powerpoint/2010/main" val="278340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CDB04-EC28-C8BC-22D9-5C15AB75CD4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E69B432E-87E5-7D3E-C0C8-521A0393AB26}"/>
              </a:ext>
            </a:extLst>
          </p:cNvPr>
          <p:cNvSpPr>
            <a:spLocks noGrp="1"/>
          </p:cNvSpPr>
          <p:nvPr>
            <p:ph type="title"/>
          </p:nvPr>
        </p:nvSpPr>
        <p:spPr>
          <a:xfrm>
            <a:off x="457200" y="95003"/>
            <a:ext cx="8451410" cy="819397"/>
          </a:xfrm>
        </p:spPr>
        <p:txBody>
          <a:bodyPr/>
          <a:lstStyle/>
          <a:p>
            <a:pPr>
              <a:lnSpc>
                <a:spcPts val="3000"/>
              </a:lnSpc>
            </a:pPr>
            <a:r>
              <a:rPr lang="en-US" sz="2800" b="1" dirty="0"/>
              <a:t>Detection algorithm </a:t>
            </a:r>
          </a:p>
        </p:txBody>
      </p:sp>
      <p:sp>
        <p:nvSpPr>
          <p:cNvPr id="8" name="Rectangle 7">
            <a:extLst>
              <a:ext uri="{FF2B5EF4-FFF2-40B4-BE49-F238E27FC236}">
                <a16:creationId xmlns:a16="http://schemas.microsoft.com/office/drawing/2014/main" id="{44101008-A6B5-B7D2-0845-335F016429DA}"/>
              </a:ext>
            </a:extLst>
          </p:cNvPr>
          <p:cNvSpPr/>
          <p:nvPr/>
        </p:nvSpPr>
        <p:spPr bwMode="auto">
          <a:xfrm>
            <a:off x="1379" y="4769224"/>
            <a:ext cx="9144000" cy="369762"/>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3" name="Espace réservé du numéro de diapositive 2">
            <a:extLst>
              <a:ext uri="{FF2B5EF4-FFF2-40B4-BE49-F238E27FC236}">
                <a16:creationId xmlns:a16="http://schemas.microsoft.com/office/drawing/2014/main" id="{B86DF684-B027-08DC-9C92-07C04EE2379A}"/>
              </a:ext>
            </a:extLst>
          </p:cNvPr>
          <p:cNvSpPr>
            <a:spLocks noGrp="1"/>
          </p:cNvSpPr>
          <p:nvPr>
            <p:ph type="sldNum" sz="quarter" idx="4"/>
          </p:nvPr>
        </p:nvSpPr>
        <p:spPr/>
        <p:txBody>
          <a:bodyPr/>
          <a:lstStyle/>
          <a:p>
            <a:fld id="{F621BA9E-024D-DE4D-A8C8-2AC39C7987FF}" type="slidenum">
              <a:rPr lang="en-US" smtClean="0"/>
              <a:pPr/>
              <a:t>8</a:t>
            </a:fld>
            <a:endParaRPr lang="en-US" dirty="0"/>
          </a:p>
        </p:txBody>
      </p:sp>
      <p:sp>
        <p:nvSpPr>
          <p:cNvPr id="9" name="ZoneTexte 8">
            <a:extLst>
              <a:ext uri="{FF2B5EF4-FFF2-40B4-BE49-F238E27FC236}">
                <a16:creationId xmlns:a16="http://schemas.microsoft.com/office/drawing/2014/main" id="{36508B1C-1458-121F-3DD4-8AB93C80244E}"/>
              </a:ext>
            </a:extLst>
          </p:cNvPr>
          <p:cNvSpPr txBox="1"/>
          <p:nvPr/>
        </p:nvSpPr>
        <p:spPr>
          <a:xfrm>
            <a:off x="356830" y="1290345"/>
            <a:ext cx="7882601" cy="2308324"/>
          </a:xfrm>
          <a:prstGeom prst="rect">
            <a:avLst/>
          </a:prstGeom>
          <a:noFill/>
          <a:ln w="25400">
            <a:noFill/>
          </a:ln>
        </p:spPr>
        <p:txBody>
          <a:bodyPr wrap="square" rtlCol="0">
            <a:spAutoFit/>
          </a:bodyPr>
          <a:lstStyle/>
          <a:p>
            <a:pPr marL="457200" indent="-457200">
              <a:buFont typeface="+mj-lt"/>
              <a:buAutoNum type="arabicPeriod"/>
            </a:pPr>
            <a:r>
              <a:rPr lang="fr-FR" sz="2400" dirty="0"/>
              <a:t>Project </a:t>
            </a:r>
            <a:r>
              <a:rPr lang="fr-FR" sz="2400" dirty="0" err="1"/>
              <a:t>temperature</a:t>
            </a:r>
            <a:r>
              <a:rPr lang="fr-FR" sz="2400" dirty="0"/>
              <a:t> observations </a:t>
            </a:r>
            <a:r>
              <a:rPr lang="fr-FR" sz="2400" b="1" i="1" dirty="0" err="1">
                <a:latin typeface="Cambria Math" panose="02040503050406030204" pitchFamily="18" charset="0"/>
                <a:ea typeface="Cambria Math" panose="02040503050406030204" pitchFamily="18" charset="0"/>
              </a:rPr>
              <a:t>T</a:t>
            </a:r>
            <a:r>
              <a:rPr lang="fr-FR" sz="2400" dirty="0"/>
              <a:t> on the </a:t>
            </a:r>
            <a:r>
              <a:rPr lang="fr-FR" sz="2400" dirty="0" err="1"/>
              <a:t>fingerprint</a:t>
            </a:r>
            <a:r>
              <a:rPr lang="fr-FR" sz="2400" dirty="0"/>
              <a:t> </a:t>
            </a:r>
            <a:r>
              <a:rPr lang="fr-FR" sz="2400" b="1" i="1" dirty="0">
                <a:latin typeface="Cambria Math" panose="02040503050406030204" pitchFamily="18" charset="0"/>
                <a:ea typeface="Cambria Math" panose="02040503050406030204" pitchFamily="18" charset="0"/>
              </a:rPr>
              <a:t>F</a:t>
            </a:r>
          </a:p>
          <a:p>
            <a:endParaRPr lang="fr-FR" sz="2400" i="1" dirty="0"/>
          </a:p>
          <a:p>
            <a:pPr marL="457200" indent="-457200">
              <a:buFont typeface="+mj-lt"/>
              <a:buAutoNum type="arabicPeriod"/>
            </a:pPr>
            <a:endParaRPr lang="fr-FR" sz="2400" u="sng" dirty="0"/>
          </a:p>
          <a:p>
            <a:pPr marL="457200" indent="-457200">
              <a:buFont typeface="+mj-lt"/>
              <a:buAutoNum type="arabicPeriod"/>
            </a:pPr>
            <a:endParaRPr lang="fr-FR" sz="2400" u="sng" dirty="0"/>
          </a:p>
          <a:p>
            <a:pPr marL="457200" indent="-457200">
              <a:buFont typeface="+mj-lt"/>
              <a:buAutoNum type="arabicPeriod"/>
            </a:pPr>
            <a:endParaRPr lang="fr-FR" sz="2400" u="sng" dirty="0"/>
          </a:p>
          <a:p>
            <a:pPr marL="457200" indent="-457200">
              <a:buFont typeface="+mj-lt"/>
              <a:buAutoNum type="arabicPeriod" startAt="2"/>
            </a:pPr>
            <a:r>
              <a:rPr lang="fr-FR" sz="2400" dirty="0"/>
              <a:t>Fit a </a:t>
            </a:r>
            <a:r>
              <a:rPr lang="fr-FR" sz="2400" dirty="0" err="1"/>
              <a:t>linear</a:t>
            </a:r>
            <a:r>
              <a:rPr lang="fr-FR" sz="2400" dirty="0"/>
              <a:t> trend to </a:t>
            </a:r>
            <a:r>
              <a:rPr lang="fr-FR" sz="2400" i="1" dirty="0" err="1">
                <a:latin typeface="Cambria Math" panose="02040503050406030204" pitchFamily="18" charset="0"/>
                <a:ea typeface="Cambria Math" panose="02040503050406030204" pitchFamily="18" charset="0"/>
              </a:rPr>
              <a:t>Z</a:t>
            </a:r>
            <a:r>
              <a:rPr lang="fr-FR" sz="2400" i="1" baseline="-25000" dirty="0" err="1">
                <a:latin typeface="Cambria Math" panose="02040503050406030204" pitchFamily="18" charset="0"/>
                <a:ea typeface="Cambria Math" panose="02040503050406030204" pitchFamily="18" charset="0"/>
              </a:rPr>
              <a:t>Obs</a:t>
            </a:r>
            <a:r>
              <a:rPr lang="fr-FR" sz="2400" i="1" dirty="0">
                <a:latin typeface="Cambria Math" panose="02040503050406030204" pitchFamily="18" charset="0"/>
                <a:ea typeface="Cambria Math" panose="02040503050406030204" pitchFamily="18" charset="0"/>
              </a:rPr>
              <a:t>(</a:t>
            </a:r>
            <a:r>
              <a:rPr lang="fr-FR" sz="2400" i="1" dirty="0" err="1">
                <a:latin typeface="Cambria Math" panose="02040503050406030204" pitchFamily="18" charset="0"/>
                <a:ea typeface="Cambria Math" panose="02040503050406030204" pitchFamily="18" charset="0"/>
              </a:rPr>
              <a:t>t</a:t>
            </a:r>
            <a:r>
              <a:rPr lang="fr-FR" sz="2400" i="1" dirty="0">
                <a:latin typeface="Cambria Math" panose="02040503050406030204" pitchFamily="18" charset="0"/>
                <a:ea typeface="Cambria Math" panose="02040503050406030204" pitchFamily="18" charset="0"/>
              </a:rPr>
              <a:t>) </a:t>
            </a: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8960F0B4-2939-C6B0-51C6-CE849B96A407}"/>
                  </a:ext>
                </a:extLst>
              </p:cNvPr>
              <p:cNvSpPr txBox="1"/>
              <p:nvPr/>
            </p:nvSpPr>
            <p:spPr>
              <a:xfrm>
                <a:off x="2255629" y="1913462"/>
                <a:ext cx="4632743" cy="1038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400" i="1" smtClean="0">
                              <a:latin typeface="Cambria Math" panose="02040503050406030204" pitchFamily="18" charset="0"/>
                            </a:rPr>
                          </m:ctrlPr>
                        </m:sSubPr>
                        <m:e>
                          <m:r>
                            <a:rPr lang="fr-FR" sz="2400" b="0" i="1" smtClean="0">
                              <a:latin typeface="Cambria Math" panose="02040503050406030204" pitchFamily="18" charset="0"/>
                            </a:rPr>
                            <m:t>𝑍</m:t>
                          </m:r>
                        </m:e>
                        <m:sub>
                          <m:r>
                            <a:rPr lang="fr-FR" sz="2400" b="0" i="1" smtClean="0">
                              <a:latin typeface="Cambria Math" panose="02040503050406030204" pitchFamily="18" charset="0"/>
                            </a:rPr>
                            <m:t>𝑂𝑏𝑠</m:t>
                          </m:r>
                        </m:sub>
                      </m:sSub>
                      <m:d>
                        <m:dPr>
                          <m:ctrlPr>
                            <a:rPr lang="fr-FR" sz="2400" b="0" i="1" smtClean="0">
                              <a:latin typeface="Cambria Math" panose="02040503050406030204" pitchFamily="18" charset="0"/>
                            </a:rPr>
                          </m:ctrlPr>
                        </m:dPr>
                        <m:e>
                          <m:r>
                            <a:rPr lang="fr-FR" sz="2400" b="0" i="1" smtClean="0">
                              <a:latin typeface="Cambria Math" panose="02040503050406030204" pitchFamily="18" charset="0"/>
                            </a:rPr>
                            <m:t>𝑡</m:t>
                          </m:r>
                        </m:e>
                      </m:d>
                      <m:r>
                        <a:rPr lang="fr-FR" sz="2400" b="0" i="1" smtClean="0">
                          <a:latin typeface="Cambria Math" panose="02040503050406030204" pitchFamily="18" charset="0"/>
                        </a:rPr>
                        <m:t>= </m:t>
                      </m:r>
                      <m:nary>
                        <m:naryPr>
                          <m:chr m:val="∑"/>
                          <m:ctrlPr>
                            <a:rPr lang="fr-FR" sz="2400" b="0" i="1" smtClean="0">
                              <a:latin typeface="Cambria Math" panose="02040503050406030204" pitchFamily="18" charset="0"/>
                            </a:rPr>
                          </m:ctrlPr>
                        </m:naryPr>
                        <m:sub>
                          <m:r>
                            <m:rPr>
                              <m:brk m:alnAt="23"/>
                            </m:rPr>
                            <a:rPr lang="fr-FR" sz="2400" b="0" i="1" smtClean="0">
                              <a:latin typeface="Cambria Math" panose="02040503050406030204" pitchFamily="18" charset="0"/>
                              <a:ea typeface="Cambria Math" panose="02040503050406030204" pitchFamily="18" charset="0"/>
                            </a:rPr>
                            <m:t>𝜃</m:t>
                          </m:r>
                          <m:r>
                            <a:rPr lang="fr-FR" sz="2400" b="0" i="1" smtClean="0">
                              <a:latin typeface="Cambria Math" panose="02040503050406030204" pitchFamily="18" charset="0"/>
                              <a:ea typeface="Cambria Math" panose="02040503050406030204" pitchFamily="18" charset="0"/>
                            </a:rPr>
                            <m:t>=1</m:t>
                          </m:r>
                        </m:sub>
                        <m:sup>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𝑁</m:t>
                              </m:r>
                            </m:e>
                            <m:sub>
                              <m:r>
                                <a:rPr lang="fr-FR" sz="2400" b="0" i="1" smtClean="0">
                                  <a:latin typeface="Cambria Math" panose="02040503050406030204" pitchFamily="18" charset="0"/>
                                  <a:ea typeface="Cambria Math" panose="02040503050406030204" pitchFamily="18" charset="0"/>
                                </a:rPr>
                                <m:t>𝜃</m:t>
                              </m:r>
                            </m:sub>
                          </m:sSub>
                        </m:sup>
                        <m:e>
                          <m:nary>
                            <m:naryPr>
                              <m:chr m:val="∑"/>
                              <m:ctrlPr>
                                <a:rPr lang="fr-FR" sz="2400" b="0" i="1" smtClean="0">
                                  <a:latin typeface="Cambria Math" panose="02040503050406030204" pitchFamily="18" charset="0"/>
                                </a:rPr>
                              </m:ctrlPr>
                            </m:naryPr>
                            <m:sub>
                              <m:r>
                                <m:rPr>
                                  <m:brk m:alnAt="23"/>
                                </m:rPr>
                                <a:rPr lang="fr-FR" sz="2400" b="0" i="1" smtClean="0">
                                  <a:latin typeface="Cambria Math" panose="02040503050406030204" pitchFamily="18" charset="0"/>
                                </a:rPr>
                                <m:t>𝑧</m:t>
                              </m:r>
                              <m:r>
                                <a:rPr lang="fr-FR" sz="2400" b="0" i="1" smtClean="0">
                                  <a:latin typeface="Cambria Math" panose="02040503050406030204" pitchFamily="18" charset="0"/>
                                </a:rPr>
                                <m:t>=1</m:t>
                              </m:r>
                            </m:sub>
                            <m:sup>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𝑁</m:t>
                                  </m:r>
                                </m:e>
                                <m:sub>
                                  <m:r>
                                    <a:rPr lang="fr-FR" sz="2400" b="0" i="1" smtClean="0">
                                      <a:latin typeface="Cambria Math" panose="02040503050406030204" pitchFamily="18" charset="0"/>
                                    </a:rPr>
                                    <m:t>𝑧</m:t>
                                  </m:r>
                                </m:sub>
                              </m:sSub>
                            </m:sup>
                            <m:e>
                              <m:r>
                                <a:rPr lang="fr-FR" sz="2400" b="0" i="1" smtClean="0">
                                  <a:latin typeface="Cambria Math" panose="02040503050406030204" pitchFamily="18" charset="0"/>
                                </a:rPr>
                                <m:t>𝑇</m:t>
                              </m:r>
                              <m:d>
                                <m:dPr>
                                  <m:ctrlPr>
                                    <a:rPr lang="fr-FR" sz="2400" b="0" i="1" smtClean="0">
                                      <a:latin typeface="Cambria Math" panose="02040503050406030204" pitchFamily="18" charset="0"/>
                                    </a:rPr>
                                  </m:ctrlPr>
                                </m:dPr>
                                <m:e>
                                  <m:r>
                                    <a:rPr lang="fr-FR" sz="2400" b="0" i="1" smtClean="0">
                                      <a:latin typeface="Cambria Math" panose="02040503050406030204" pitchFamily="18" charset="0"/>
                                      <a:ea typeface="Cambria Math" panose="02040503050406030204" pitchFamily="18" charset="0"/>
                                    </a:rPr>
                                    <m:t>𝜃</m:t>
                                  </m:r>
                                  <m:r>
                                    <a:rPr lang="fr-FR" sz="2400" b="0" i="1" smtClean="0">
                                      <a:latin typeface="Cambria Math" panose="02040503050406030204" pitchFamily="18" charset="0"/>
                                      <a:ea typeface="Cambria Math" panose="02040503050406030204" pitchFamily="18" charset="0"/>
                                    </a:rPr>
                                    <m:t>, </m:t>
                                  </m:r>
                                  <m:r>
                                    <a:rPr lang="fr-FR" sz="2400" b="0" i="1" smtClean="0">
                                      <a:latin typeface="Cambria Math" panose="02040503050406030204" pitchFamily="18" charset="0"/>
                                      <a:ea typeface="Cambria Math" panose="02040503050406030204" pitchFamily="18" charset="0"/>
                                    </a:rPr>
                                    <m:t>𝑧</m:t>
                                  </m:r>
                                  <m:r>
                                    <a:rPr lang="fr-FR" sz="2400" b="0" i="1" smtClean="0">
                                      <a:latin typeface="Cambria Math" panose="02040503050406030204" pitchFamily="18" charset="0"/>
                                      <a:ea typeface="Cambria Math" panose="02040503050406030204" pitchFamily="18" charset="0"/>
                                    </a:rPr>
                                    <m:t>, </m:t>
                                  </m:r>
                                  <m:r>
                                    <a:rPr lang="fr-FR" sz="2400" b="0" i="1" smtClean="0">
                                      <a:latin typeface="Cambria Math" panose="02040503050406030204" pitchFamily="18" charset="0"/>
                                      <a:ea typeface="Cambria Math" panose="02040503050406030204" pitchFamily="18" charset="0"/>
                                    </a:rPr>
                                    <m:t>𝑡</m:t>
                                  </m:r>
                                </m:e>
                              </m:d>
                              <m:r>
                                <a:rPr lang="fr-FR" sz="2400" b="0" i="1" smtClean="0">
                                  <a:latin typeface="Cambria Math" panose="02040503050406030204" pitchFamily="18" charset="0"/>
                                </a:rPr>
                                <m:t>.</m:t>
                              </m:r>
                              <m:r>
                                <a:rPr lang="fr-FR" sz="2400" b="0" i="1" smtClean="0">
                                  <a:latin typeface="Cambria Math" panose="02040503050406030204" pitchFamily="18" charset="0"/>
                                </a:rPr>
                                <m:t>𝐹</m:t>
                              </m:r>
                              <m:d>
                                <m:dPr>
                                  <m:ctrlPr>
                                    <a:rPr lang="fr-FR" sz="2400" b="0" i="1" smtClean="0">
                                      <a:latin typeface="Cambria Math" panose="02040503050406030204" pitchFamily="18" charset="0"/>
                                    </a:rPr>
                                  </m:ctrlPr>
                                </m:dPr>
                                <m:e>
                                  <m:r>
                                    <a:rPr lang="fr-FR" sz="2400" b="0" i="1" smtClean="0">
                                      <a:latin typeface="Cambria Math" panose="02040503050406030204" pitchFamily="18" charset="0"/>
                                      <a:ea typeface="Cambria Math" panose="02040503050406030204" pitchFamily="18" charset="0"/>
                                    </a:rPr>
                                    <m:t>𝜃</m:t>
                                  </m:r>
                                  <m:r>
                                    <a:rPr lang="fr-FR" sz="2400" b="0" i="1" smtClean="0">
                                      <a:latin typeface="Cambria Math" panose="02040503050406030204" pitchFamily="18" charset="0"/>
                                      <a:ea typeface="Cambria Math" panose="02040503050406030204" pitchFamily="18" charset="0"/>
                                    </a:rPr>
                                    <m:t>,</m:t>
                                  </m:r>
                                  <m:r>
                                    <a:rPr lang="fr-FR" sz="2400" b="0" i="1" smtClean="0">
                                      <a:latin typeface="Cambria Math" panose="02040503050406030204" pitchFamily="18" charset="0"/>
                                      <a:ea typeface="Cambria Math" panose="02040503050406030204" pitchFamily="18" charset="0"/>
                                    </a:rPr>
                                    <m:t>𝑧</m:t>
                                  </m:r>
                                </m:e>
                              </m:d>
                            </m:e>
                          </m:nary>
                        </m:e>
                      </m:nary>
                    </m:oMath>
                  </m:oMathPara>
                </a14:m>
                <a:endParaRPr lang="fr-FR" sz="2400" dirty="0"/>
              </a:p>
            </p:txBody>
          </p:sp>
        </mc:Choice>
        <mc:Fallback xmlns="">
          <p:sp>
            <p:nvSpPr>
              <p:cNvPr id="2" name="ZoneTexte 1">
                <a:extLst>
                  <a:ext uri="{FF2B5EF4-FFF2-40B4-BE49-F238E27FC236}">
                    <a16:creationId xmlns:a16="http://schemas.microsoft.com/office/drawing/2014/main" id="{8960F0B4-2939-C6B0-51C6-CE849B96A407}"/>
                  </a:ext>
                </a:extLst>
              </p:cNvPr>
              <p:cNvSpPr txBox="1">
                <a:spLocks noRot="1" noChangeAspect="1" noMove="1" noResize="1" noEditPoints="1" noAdjustHandles="1" noChangeArrowheads="1" noChangeShapeType="1" noTextEdit="1"/>
              </p:cNvSpPr>
              <p:nvPr/>
            </p:nvSpPr>
            <p:spPr>
              <a:xfrm>
                <a:off x="2255629" y="1913462"/>
                <a:ext cx="4632743" cy="1038489"/>
              </a:xfrm>
              <a:prstGeom prst="rect">
                <a:avLst/>
              </a:prstGeom>
              <a:blipFill>
                <a:blip r:embed="rId3"/>
                <a:stretch>
                  <a:fillRect l="-1093" t="-114458" b="-174699"/>
                </a:stretch>
              </a:blipFill>
            </p:spPr>
            <p:txBody>
              <a:bodyPr/>
              <a:lstStyle/>
              <a:p>
                <a:r>
                  <a:rPr lang="fr-FR">
                    <a:noFill/>
                  </a:rPr>
                  <a:t> </a:t>
                </a:r>
              </a:p>
            </p:txBody>
          </p:sp>
        </mc:Fallback>
      </mc:AlternateContent>
      <p:sp>
        <p:nvSpPr>
          <p:cNvPr id="4" name="Down Arrow 116">
            <a:extLst>
              <a:ext uri="{FF2B5EF4-FFF2-40B4-BE49-F238E27FC236}">
                <a16:creationId xmlns:a16="http://schemas.microsoft.com/office/drawing/2014/main" id="{0A1B8C8D-996E-714D-3926-12C495F3FBCF}"/>
              </a:ext>
            </a:extLst>
          </p:cNvPr>
          <p:cNvSpPr/>
          <p:nvPr/>
        </p:nvSpPr>
        <p:spPr bwMode="auto">
          <a:xfrm rot="16200000">
            <a:off x="2779923" y="3490890"/>
            <a:ext cx="347472" cy="1188720"/>
          </a:xfrm>
          <a:prstGeom prst="downArrow">
            <a:avLst/>
          </a:prstGeom>
          <a:ln>
            <a:headEnd/>
            <a:tailEnd/>
          </a:ln>
        </p:spPr>
        <p:style>
          <a:lnRef idx="0">
            <a:schemeClr val="accent1"/>
          </a:lnRef>
          <a:fillRef idx="3">
            <a:schemeClr val="accent1"/>
          </a:fillRef>
          <a:effectRef idx="3">
            <a:schemeClr val="accent1"/>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B9D46745-C4B6-CD4D-BB97-A221A383183F}"/>
                  </a:ext>
                </a:extLst>
              </p:cNvPr>
              <p:cNvSpPr txBox="1"/>
              <p:nvPr/>
            </p:nvSpPr>
            <p:spPr>
              <a:xfrm>
                <a:off x="3750733" y="3886195"/>
                <a:ext cx="3401059" cy="481350"/>
              </a:xfrm>
              <a:prstGeom prst="rect">
                <a:avLst/>
              </a:prstGeom>
              <a:noFill/>
            </p:spPr>
            <p:txBody>
              <a:bodyPr wrap="none" rtlCol="0">
                <a:spAutoFit/>
              </a:bodyPr>
              <a:lstStyle/>
              <a:p>
                <a:r>
                  <a:rPr lang="fr-FR" sz="2400" dirty="0">
                    <a:solidFill>
                      <a:prstClr val="black"/>
                    </a:solidFill>
                  </a:rPr>
                  <a:t>Index </a:t>
                </a:r>
                <a14:m>
                  <m:oMath xmlns:m="http://schemas.openxmlformats.org/officeDocument/2006/math">
                    <m:sSubSup>
                      <m:sSubSupPr>
                        <m:ctrlPr>
                          <a:rPr lang="fr-FR" sz="2400" i="1">
                            <a:solidFill>
                              <a:prstClr val="black"/>
                            </a:solidFill>
                            <a:latin typeface="Cambria Math" panose="02040503050406030204" pitchFamily="18" charset="0"/>
                          </a:rPr>
                        </m:ctrlPr>
                      </m:sSubSupPr>
                      <m:e>
                        <m:r>
                          <a:rPr lang="fr-FR" sz="2400" i="1">
                            <a:solidFill>
                              <a:prstClr val="black"/>
                            </a:solidFill>
                            <a:latin typeface="Cambria Math" panose="02040503050406030204" pitchFamily="18" charset="0"/>
                          </a:rPr>
                          <m:t>𝐼</m:t>
                        </m:r>
                      </m:e>
                      <m:sub>
                        <m:r>
                          <a:rPr lang="fr-FR" sz="2400" i="1">
                            <a:solidFill>
                              <a:prstClr val="black"/>
                            </a:solidFill>
                            <a:latin typeface="Cambria Math" panose="02040503050406030204" pitchFamily="18" charset="0"/>
                          </a:rPr>
                          <m:t>𝑆</m:t>
                        </m:r>
                      </m:sub>
                      <m:sup>
                        <m:r>
                          <a:rPr lang="fr-FR" sz="2400" i="1">
                            <a:solidFill>
                              <a:prstClr val="black"/>
                            </a:solidFill>
                            <a:latin typeface="Cambria Math" panose="02040503050406030204" pitchFamily="18" charset="0"/>
                          </a:rPr>
                          <m:t>𝑂𝑏𝑠</m:t>
                        </m:r>
                      </m:sup>
                    </m:sSubSup>
                  </m:oMath>
                </a14:m>
                <a:r>
                  <a:rPr lang="fr-FR" sz="2400" dirty="0"/>
                  <a:t> = </a:t>
                </a:r>
                <a:r>
                  <a:rPr lang="fr-FR" sz="2400" dirty="0" err="1"/>
                  <a:t>trend@slope</a:t>
                </a:r>
                <a:endParaRPr lang="fr-FR" sz="2400" dirty="0"/>
              </a:p>
            </p:txBody>
          </p:sp>
        </mc:Choice>
        <mc:Fallback xmlns="">
          <p:sp>
            <p:nvSpPr>
              <p:cNvPr id="5" name="ZoneTexte 4">
                <a:extLst>
                  <a:ext uri="{FF2B5EF4-FFF2-40B4-BE49-F238E27FC236}">
                    <a16:creationId xmlns:a16="http://schemas.microsoft.com/office/drawing/2014/main" id="{B9D46745-C4B6-CD4D-BB97-A221A383183F}"/>
                  </a:ext>
                </a:extLst>
              </p:cNvPr>
              <p:cNvSpPr txBox="1">
                <a:spLocks noRot="1" noChangeAspect="1" noMove="1" noResize="1" noEditPoints="1" noAdjustHandles="1" noChangeArrowheads="1" noChangeShapeType="1" noTextEdit="1"/>
              </p:cNvSpPr>
              <p:nvPr/>
            </p:nvSpPr>
            <p:spPr>
              <a:xfrm>
                <a:off x="3750733" y="3886195"/>
                <a:ext cx="3401059" cy="481350"/>
              </a:xfrm>
              <a:prstGeom prst="rect">
                <a:avLst/>
              </a:prstGeom>
              <a:blipFill>
                <a:blip r:embed="rId4"/>
                <a:stretch>
                  <a:fillRect l="-2602" t="-2564" r="-1859" b="-28205"/>
                </a:stretch>
              </a:blipFill>
            </p:spPr>
            <p:txBody>
              <a:bodyPr/>
              <a:lstStyle/>
              <a:p>
                <a:r>
                  <a:rPr lang="fr-FR">
                    <a:noFill/>
                  </a:rPr>
                  <a:t> </a:t>
                </a:r>
              </a:p>
            </p:txBody>
          </p:sp>
        </mc:Fallback>
      </mc:AlternateContent>
      <p:sp>
        <p:nvSpPr>
          <p:cNvPr id="6" name="ZoneTexte 5">
            <a:extLst>
              <a:ext uri="{FF2B5EF4-FFF2-40B4-BE49-F238E27FC236}">
                <a16:creationId xmlns:a16="http://schemas.microsoft.com/office/drawing/2014/main" id="{2AC0804C-B715-D9D4-2BD8-A1130A516D9C}"/>
              </a:ext>
            </a:extLst>
          </p:cNvPr>
          <p:cNvSpPr txBox="1"/>
          <p:nvPr/>
        </p:nvSpPr>
        <p:spPr>
          <a:xfrm>
            <a:off x="1219192" y="2696707"/>
            <a:ext cx="2037737" cy="400110"/>
          </a:xfrm>
          <a:prstGeom prst="rect">
            <a:avLst/>
          </a:prstGeom>
          <a:noFill/>
        </p:spPr>
        <p:txBody>
          <a:bodyPr wrap="none" rtlCol="0">
            <a:spAutoFit/>
          </a:bodyPr>
          <a:lstStyle/>
          <a:p>
            <a:r>
              <a:rPr lang="fr-FR" sz="2000" i="1" dirty="0" err="1">
                <a:latin typeface="Cambria Math" panose="02040503050406030204" pitchFamily="18" charset="0"/>
                <a:ea typeface="Cambria Math" panose="02040503050406030204" pitchFamily="18" charset="0"/>
              </a:rPr>
              <a:t>t</a:t>
            </a:r>
            <a:r>
              <a:rPr lang="fr-FR" sz="2000" i="1" dirty="0">
                <a:latin typeface="Cambria Math" panose="02040503050406030204" pitchFamily="18" charset="0"/>
                <a:ea typeface="Cambria Math" panose="02040503050406030204" pitchFamily="18" charset="0"/>
              </a:rPr>
              <a:t> = 1986,...,2025 </a:t>
            </a:r>
          </a:p>
        </p:txBody>
      </p:sp>
    </p:spTree>
    <p:extLst>
      <p:ext uri="{BB962C8B-B14F-4D97-AF65-F5344CB8AC3E}">
        <p14:creationId xmlns:p14="http://schemas.microsoft.com/office/powerpoint/2010/main" val="147359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O_DDST_May_2015">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solidFill>
          <a:srgbClr val="984807"/>
        </a:solidFill>
        <a:ln w="9525">
          <a:noFill/>
          <a:miter lim="800000"/>
          <a:headEnd/>
          <a:tailEnd/>
        </a:ln>
      </a:spPr>
      <a:bodyPr rtlCol="0" anchor="b">
        <a:prstTxWarp prst="textNoShape">
          <a:avLst/>
        </a:prstTxWarp>
      </a:bodyPr>
      <a:lstStyle>
        <a:defPPr algn="ctr">
          <a:spcBef>
            <a:spcPct val="0"/>
          </a:spcBef>
          <a:defRPr sz="1600" dirty="0">
            <a:solidFill>
              <a:srgbClr val="000000"/>
            </a:solidFill>
          </a:defRPr>
        </a:defPPr>
      </a:lstStyle>
    </a:spDef>
    <a:lnDef>
      <a:spPr>
        <a:ln w="6350" cap="flat" cmpd="sng" algn="ctr">
          <a:solidFill>
            <a:srgbClr val="355D7E"/>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ST_theme_Apr2010.thmx</Template>
  <TotalTime>166288</TotalTime>
  <Words>2173</Words>
  <Application>Microsoft Macintosh PowerPoint</Application>
  <PresentationFormat>Affichage à l'écran (16:9)</PresentationFormat>
  <Paragraphs>309</Paragraphs>
  <Slides>20</Slides>
  <Notes>20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20</vt:i4>
      </vt:variant>
    </vt:vector>
  </HeadingPairs>
  <TitlesOfParts>
    <vt:vector size="31" baseType="lpstr">
      <vt:lpstr>Arial</vt:lpstr>
      <vt:lpstr>Calibri</vt:lpstr>
      <vt:lpstr>Calibri Light</vt:lpstr>
      <vt:lpstr>Cambria Math</vt:lpstr>
      <vt:lpstr>Lucida Grande</vt:lpstr>
      <vt:lpstr>Open Sans</vt:lpstr>
      <vt:lpstr>Symbol</vt:lpstr>
      <vt:lpstr>Times New Roman</vt:lpstr>
      <vt:lpstr>Wingdings</vt:lpstr>
      <vt:lpstr>Wingdings 2</vt:lpstr>
      <vt:lpstr>DO_DDST_May_2015</vt:lpstr>
      <vt:lpstr>Présentation PowerPoint</vt:lpstr>
      <vt:lpstr>Climate change fingerprint: Prediction and Detection</vt:lpstr>
      <vt:lpstr>Manabe’s ”Climate change fingerprint” is in the satellite temperature data</vt:lpstr>
      <vt:lpstr>Not so easy … Climate system varies at all time scales !</vt:lpstr>
      <vt:lpstr>Detection of climate change due to human influence ?</vt:lpstr>
      <vt:lpstr>Detection ingredients </vt:lpstr>
      <vt:lpstr>Présentation PowerPoint</vt:lpstr>
      <vt:lpstr>F(θ, z) : Multimodel Mean Trend</vt:lpstr>
      <vt:lpstr>Detection algorithm </vt:lpstr>
      <vt:lpstr>Présentation PowerPoint</vt:lpstr>
      <vt:lpstr>Detection algorithm </vt:lpstr>
      <vt:lpstr>Présentation PowerPoint</vt:lpstr>
      <vt:lpstr>“Vertical fingerprint” results</vt:lpstr>
      <vt:lpstr>“Vertical fingerprint” results</vt:lpstr>
      <vt:lpstr>When was the signal first detectable ? Early detection was possible in 1995 !</vt:lpstr>
      <vt:lpstr>Summary</vt:lpstr>
      <vt:lpstr>Additional slides</vt:lpstr>
      <vt:lpstr>Summary of the Statistical Model: </vt:lpstr>
      <vt:lpstr>When was the signal first detectable ?</vt:lpstr>
      <vt:lpstr>Why is fingerprint detection so clear?</vt:lpstr>
    </vt:vector>
  </TitlesOfParts>
  <Company>LLNL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LLNL Update</dc:title>
  <dc:creator>Stephanie Shang</dc:creator>
  <cp:lastModifiedBy>Laurent Terray</cp:lastModifiedBy>
  <cp:revision>3361</cp:revision>
  <cp:lastPrinted>2019-10-24T16:10:56Z</cp:lastPrinted>
  <dcterms:created xsi:type="dcterms:W3CDTF">2011-11-22T03:03:28Z</dcterms:created>
  <dcterms:modified xsi:type="dcterms:W3CDTF">2026-06-01T14:35:14Z</dcterms:modified>
</cp:coreProperties>
</file>