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 autoCompressPictures="0">
  <p:sldMasterIdLst>
    <p:sldMasterId id="2147483648" r:id="rId1"/>
  </p:sldMasterIdLst>
  <p:notesMasterIdLst>
    <p:notesMasterId r:id="rId24"/>
  </p:notesMasterIdLst>
  <p:sldIdLst>
    <p:sldId id="364" r:id="rId2"/>
    <p:sldId id="361" r:id="rId3"/>
    <p:sldId id="259" r:id="rId4"/>
    <p:sldId id="376" r:id="rId5"/>
    <p:sldId id="410" r:id="rId6"/>
    <p:sldId id="263" r:id="rId7"/>
    <p:sldId id="384" r:id="rId8"/>
    <p:sldId id="385" r:id="rId9"/>
    <p:sldId id="264" r:id="rId10"/>
    <p:sldId id="369" r:id="rId11"/>
    <p:sldId id="285" r:id="rId12"/>
    <p:sldId id="288" r:id="rId13"/>
    <p:sldId id="341" r:id="rId14"/>
    <p:sldId id="342" r:id="rId15"/>
    <p:sldId id="344" r:id="rId16"/>
    <p:sldId id="371" r:id="rId17"/>
    <p:sldId id="394" r:id="rId18"/>
    <p:sldId id="372" r:id="rId19"/>
    <p:sldId id="373" r:id="rId20"/>
    <p:sldId id="407" r:id="rId21"/>
    <p:sldId id="404" r:id="rId22"/>
    <p:sldId id="3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326"/>
    <p:restoredTop sz="96197"/>
  </p:normalViewPr>
  <p:slideViewPr>
    <p:cSldViewPr snapToGrid="0">
      <p:cViewPr varScale="1">
        <p:scale>
          <a:sx n="121" d="100"/>
          <a:sy n="121" d="100"/>
        </p:scale>
        <p:origin x="1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9EA066-5F14-EC4E-99BA-9CD382FAC524}" type="datetimeFigureOut">
              <a:rPr lang="en-US" smtClean="0"/>
              <a:t>6/5/26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6F88A-E835-F044-8B7C-0F6D8E516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85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464c8782d3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464c8782d3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CA" dirty="0"/>
              <a:t>The quenching factor is the ratio of energy deposited in the electronic channel and nuclear channel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27474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>
          <a:extLst>
            <a:ext uri="{FF2B5EF4-FFF2-40B4-BE49-F238E27FC236}">
              <a16:creationId xmlns:a16="http://schemas.microsoft.com/office/drawing/2014/main" id="{470FB8DF-057E-C026-0743-070C2B8E3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464c8782d3_0_5:notes">
            <a:extLst>
              <a:ext uri="{FF2B5EF4-FFF2-40B4-BE49-F238E27FC236}">
                <a16:creationId xmlns:a16="http://schemas.microsoft.com/office/drawing/2014/main" id="{984399E9-1ACF-2B1D-711E-B85950342CB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464c8782d3_0_5:notes">
            <a:extLst>
              <a:ext uri="{FF2B5EF4-FFF2-40B4-BE49-F238E27FC236}">
                <a16:creationId xmlns:a16="http://schemas.microsoft.com/office/drawing/2014/main" id="{DEB81E30-F0B5-DB51-30CE-5C55F45288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70527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>
          <a:extLst>
            <a:ext uri="{FF2B5EF4-FFF2-40B4-BE49-F238E27FC236}">
              <a16:creationId xmlns:a16="http://schemas.microsoft.com/office/drawing/2014/main" id="{18DE64EB-A548-D902-1442-A0C35D0A0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464c8782d3_0_5:notes">
            <a:extLst>
              <a:ext uri="{FF2B5EF4-FFF2-40B4-BE49-F238E27FC236}">
                <a16:creationId xmlns:a16="http://schemas.microsoft.com/office/drawing/2014/main" id="{02F24F6C-D25A-81C7-23AC-EB28353B7E2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464c8782d3_0_5:notes">
            <a:extLst>
              <a:ext uri="{FF2B5EF4-FFF2-40B4-BE49-F238E27FC236}">
                <a16:creationId xmlns:a16="http://schemas.microsoft.com/office/drawing/2014/main" id="{F423C412-3F4D-1DDC-393B-163A84EED8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68373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1464c8782d3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1464c8782d3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1486db0d356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1486db0d356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>
          <a:extLst>
            <a:ext uri="{FF2B5EF4-FFF2-40B4-BE49-F238E27FC236}">
              <a16:creationId xmlns:a16="http://schemas.microsoft.com/office/drawing/2014/main" id="{5FFD0F6D-DB50-3849-E6DF-739384E10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1464c8782d3_0_23:notes">
            <a:extLst>
              <a:ext uri="{FF2B5EF4-FFF2-40B4-BE49-F238E27FC236}">
                <a16:creationId xmlns:a16="http://schemas.microsoft.com/office/drawing/2014/main" id="{D53FFFB3-DEF6-8BE2-65AB-21A4C8487BB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1464c8782d3_0_23:notes">
            <a:extLst>
              <a:ext uri="{FF2B5EF4-FFF2-40B4-BE49-F238E27FC236}">
                <a16:creationId xmlns:a16="http://schemas.microsoft.com/office/drawing/2014/main" id="{72863BB2-8C1E-0F93-EC55-ED41B7798C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944508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542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9338F-0F48-4FBC-FB1C-6851BC7B93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B12023-EC74-6668-4AE2-84345D0F27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7BA4B-0894-FEA7-25A4-7F46EC75F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C0D67-9DC1-B74D-896B-2AF78E9D83C0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95A89-7D3F-826C-8649-72D2828AB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4D85D-737B-A2F8-AA63-BD9FC949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02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933B3-5208-81F0-16BA-09280B1E1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021BD-3B87-5799-DE54-3A57C0F1E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4E8896-C9F0-FAEB-D832-6D058E5CA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22DEB-FEEA-9541-903C-BDBE9A36CB3F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54F4CD-50B6-FBA9-6443-EE4C029C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92060-63CC-38F2-63A3-A021F839D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7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F7E46-E9B9-966C-DBEC-B68FC36A3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191E1-45FC-E9F4-B1D0-684313B92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1CA1A-102C-FCBC-C404-58CC36F41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59B2-DB47-134C-B24B-86497942C52D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2DB40-B9D5-84F3-25D3-34B830160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FFED3-1E7E-0B2A-2819-C51F11600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977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63270-231F-0DF6-CF2B-50A9761F4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B0188-2C9E-8A6C-002F-B4278EA0B4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39863-1399-F05F-28A6-A6B34DBF6F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D96BB-440B-D385-E783-0B8524E85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7000D-7840-8D45-AE9C-35F8BCF7856A}" type="datetime1">
              <a:rPr lang="en-CA" smtClean="0"/>
              <a:t>2026-06-05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72B7A-586D-B718-6389-706C68112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F6D31A-942B-FD8E-05F5-857E7326F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348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76A9C-65F4-053B-EE07-A78C41C6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D86221-5F0C-0C02-CBB3-B774E1BB2D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0113E-2950-8C11-8492-43C5FB53C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969762-9308-A84D-D809-2F86BF1EDB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0148C9-BB43-B721-F05C-8EDE6628B9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1B50DE-EDFC-7A23-79BA-F3167D531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CAC2-468D-504D-9AE1-2B2A19891751}" type="datetime1">
              <a:rPr lang="en-CA" smtClean="0"/>
              <a:t>2026-06-05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A2E42C-7CB0-056D-CD47-7AC359F86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E18EE-3C93-2A77-CC9C-0BEDFE15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12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62548-00E7-78EA-4B18-BAC36D619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F9DE82-EC50-378D-F689-4C4590628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F28D5-88D1-1E48-95DE-746D805667ED}" type="datetime1">
              <a:rPr lang="en-CA" smtClean="0"/>
              <a:t>2026-06-05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A72EE2-7163-2044-EB6A-A57139747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E8E365-54D2-FFED-A54C-3F40955A5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79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FB1A8D-1D17-58B5-AB64-50923B4FD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00876-019F-154C-BE54-32B6AA4D74E7}" type="datetime1">
              <a:rPr lang="en-CA" smtClean="0"/>
              <a:t>2026-06-05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9779D9-E101-7A7C-DBC6-3DFBAF20E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0EAF4-F7A6-4337-1579-6FACAC9B3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5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B92D-0E5D-4D23-A161-5AAC8A519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48B95-DA0D-84A0-6FF1-86D5A7C3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86D8D4-86D7-38A1-2052-F04C8FD81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5E5A5-2338-2382-D217-2A193927E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EDFC3-4469-3D4E-BE61-6D14980CA619}" type="datetime1">
              <a:rPr lang="en-CA" smtClean="0"/>
              <a:t>2026-06-05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9BE043-4403-05FB-1C06-05E8F1A97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DD106-D57E-8454-C40D-18E1EE6FF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401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8A3E-6372-DFAE-E113-941A31C69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D91224-F4CA-6F40-6ADA-11F741757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8357C-8C13-3E5C-9B2F-8CD6F85DEB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162FE-4563-B6AA-368A-1E8A7043B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79498-A7B9-B84B-B42C-CB6D3A675D75}" type="datetime1">
              <a:rPr lang="en-CA" smtClean="0"/>
              <a:t>2026-06-05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12C6AE-DB7D-1206-EFCB-60E629C5F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12854-0964-3434-D80B-4515E41D1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611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29172-D305-8B86-106E-8DB87B6F9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380C0D-FF57-8F90-64DD-F843502DA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122C7-B1F2-07B5-69D7-DA0849F35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C494E-1B2A-AA43-832C-295017F49568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966AB-D339-DCA9-E688-037EFB198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37C4E-3052-4276-DFCC-DFC93747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39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198EE9-D556-1ABD-2A89-B2DEFBE0A9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D7AC30-F383-FFA0-29D7-6CA24FFD0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4A06A-E8A3-D11A-8A06-8BB573DDB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C30DD-2FF3-9542-87A7-ACB1B3662646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0F20F-759D-B9BF-62F3-ECB8A3050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C8C2C-3567-117E-9A4C-B3AE12B1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185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CE140-5FB9-0E47-E52A-F21CD3E48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98DD8-1E2C-24FE-369E-1A75BAB155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6C797-0128-2667-371F-8C701ACD21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9E2CFB-9C01-0040-89D0-766098E9779D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C17C9-4B40-D845-EF3D-88C023DACB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Les Recontres de Noirmoutier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B1AFC-0535-51B3-8897-2A5A3C1BAA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01A6F1-0D96-364C-8795-553C7DFB0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1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jpe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hyperlink" Target="https://mail.google.com/mail/u/0?ui=2&amp;ik=d783b3113e&amp;attid=0.1&amp;permmsgid=msg-f:1814204965232966978&amp;th=192d59cdc675fd42&amp;view=att&amp;disp=safe&amp;realattid=192d59c9d06da5fcbe12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2.png"/><Relationship Id="rId4" Type="http://schemas.openxmlformats.org/officeDocument/2006/relationships/image" Target="../media/image31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png"/><Relationship Id="rId4" Type="http://schemas.openxmlformats.org/officeDocument/2006/relationships/image" Target="../media/image37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B9BBD31-807A-EF03-C31A-5A243A3C0BAF}"/>
              </a:ext>
            </a:extLst>
          </p:cNvPr>
          <p:cNvSpPr txBox="1"/>
          <p:nvPr/>
        </p:nvSpPr>
        <p:spPr>
          <a:xfrm>
            <a:off x="1611751" y="5509917"/>
            <a:ext cx="89656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</a:p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Neha Panchal</a:t>
            </a:r>
          </a:p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Queen’s University, Canada</a:t>
            </a:r>
          </a:p>
          <a:p>
            <a:pPr algn="ctr"/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DED5FB-1610-392F-6A8E-944A72EE19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08628"/>
            <a:ext cx="1941631" cy="14773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6E5A39-FE1C-7DC2-87E6-F808F413A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433" y="3064828"/>
            <a:ext cx="9746428" cy="1325563"/>
          </a:xfrm>
        </p:spPr>
        <p:txBody>
          <a:bodyPr>
            <a:noAutofit/>
          </a:bodyPr>
          <a:lstStyle/>
          <a:p>
            <a:pPr algn="ctr"/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Quenching factor measurements for NEWS-G </a:t>
            </a:r>
          </a:p>
        </p:txBody>
      </p:sp>
      <p:pic>
        <p:nvPicPr>
          <p:cNvPr id="9" name="Picture 8" descr="A logo with a circle and a letter s&#10;&#10;AI-generated content may be incorrect.">
            <a:extLst>
              <a:ext uri="{FF2B5EF4-FFF2-40B4-BE49-F238E27FC236}">
                <a16:creationId xmlns:a16="http://schemas.microsoft.com/office/drawing/2014/main" id="{35DB9840-D8CC-8874-C6BE-315C30C2D4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3361" y="5308628"/>
            <a:ext cx="1651000" cy="1257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A9F7A5-423F-9976-AEBF-FB0DC3AE86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30" y="20402"/>
            <a:ext cx="12126044" cy="238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894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FF68B-B4A6-C684-78F2-33DE1AC78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NEWS-G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3DFA6E-391C-F20F-AFEB-0127CD6F5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Les Recontres de Noirmoutier 2026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Google Shape;63;p14">
            <a:extLst>
              <a:ext uri="{FF2B5EF4-FFF2-40B4-BE49-F238E27FC236}">
                <a16:creationId xmlns:a16="http://schemas.microsoft.com/office/drawing/2014/main" id="{A8BC184A-6243-56DA-5CFD-F718262B2410}"/>
              </a:ext>
            </a:extLst>
          </p:cNvPr>
          <p:cNvSpPr txBox="1"/>
          <p:nvPr/>
        </p:nvSpPr>
        <p:spPr>
          <a:xfrm>
            <a:off x="394850" y="2014795"/>
            <a:ext cx="6373100" cy="4093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NEWS-G experiment searches for Light Dark Matter</a:t>
            </a: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sz="16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Uses SPCs as detector: Metallic vessel filled with a noble gas mixture, with a single high voltage anode at center</a:t>
            </a:r>
            <a:endParaRPr lang="en" sz="16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solidFill>
                  <a:schemeClr val="dk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Low mass target atoms increases sensitivity to low-mass dark matter</a:t>
            </a: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solidFill>
                <a:schemeClr val="dk1"/>
              </a:solidFill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solidFill>
                  <a:schemeClr val="dk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Low electronic noise and Townsend avalanche provides large gain</a:t>
            </a:r>
            <a:endParaRPr lang="en-US" dirty="0">
              <a:solidFill>
                <a:schemeClr val="dk1"/>
              </a:solidFill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solidFill>
                <a:schemeClr val="dk1"/>
              </a:solidFill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solidFill>
                  <a:schemeClr val="dk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Single ionization detection threshold!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solidFill>
                <a:schemeClr val="dk1"/>
              </a:solidFill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9B196B-76D5-3208-6A15-184FABF5E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21C81-6C06-BB41-B554-A09D328BE0E9}" type="datetime1">
              <a:rPr lang="en-CA" smtClean="0"/>
              <a:t>2026-06-05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F60B6A6-8A5A-256F-F6DD-6083377DE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AD96FE-5795-29C1-62BD-72C82FF21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227"/>
          <a:stretch>
            <a:fillRect/>
          </a:stretch>
        </p:blipFill>
        <p:spPr>
          <a:xfrm>
            <a:off x="6767950" y="1938855"/>
            <a:ext cx="5072004" cy="4093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852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92755" y="1904305"/>
            <a:ext cx="6459253" cy="3828335"/>
          </a:xfrm>
          <a:prstGeom prst="roundRect">
            <a:avLst>
              <a:gd name="adj" fmla="val 9816"/>
            </a:avLst>
          </a:prstGeom>
          <a:solidFill>
            <a:schemeClr val="bg1">
              <a:alpha val="90000"/>
            </a:schemeClr>
          </a:solidFill>
          <a:ln>
            <a:solidFill>
              <a:srgbClr val="55555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rmAutofit/>
          </a:bodyPr>
          <a:lstStyle/>
          <a:p>
            <a:pPr>
              <a:spcBef>
                <a:spcPts val="0"/>
              </a:spcBef>
            </a:pP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Quenching factor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" name="Google Shape;62;p14"/>
          <p:cNvSpPr txBox="1"/>
          <p:nvPr/>
        </p:nvSpPr>
        <p:spPr>
          <a:xfrm>
            <a:off x="838406" y="1501491"/>
            <a:ext cx="10647466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lang="en" sz="240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3" name="Google Shape;63;p14"/>
          <p:cNvSpPr txBox="1"/>
          <p:nvPr/>
        </p:nvSpPr>
        <p:spPr>
          <a:xfrm>
            <a:off x="806722" y="2716470"/>
            <a:ext cx="6451720" cy="27391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Dark matter sensitivity: Very important to know actual nuclear energy spectra</a:t>
            </a:r>
            <a:endParaRPr lang="en-US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nuclear recoil and an electronic recoil of same energy do not produce same amount of primary ionization</a:t>
            </a:r>
          </a:p>
          <a:p>
            <a:pPr marL="894715" indent="-285750">
              <a:buFont typeface="Wingdings" pitchFamily="2" charset="2"/>
              <a:buChar char="v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405" indent="-285750">
              <a:buSzPts val="1700"/>
              <a:buFont typeface="Wingdings" pitchFamily="2" charset="2"/>
              <a:buChar char="v"/>
            </a:pPr>
            <a:endParaRPr lang="e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111044" y="2006421"/>
            <a:ext cx="5822673" cy="527148"/>
          </a:xfrm>
          <a:prstGeom prst="roundRect">
            <a:avLst>
              <a:gd name="adj" fmla="val 50000"/>
            </a:avLst>
          </a:prstGeom>
          <a:solidFill>
            <a:srgbClr val="5555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US" err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E1630C-379B-AFBC-35A4-9DADF077F0F1}"/>
              </a:ext>
            </a:extLst>
          </p:cNvPr>
          <p:cNvSpPr txBox="1"/>
          <p:nvPr/>
        </p:nvSpPr>
        <p:spPr>
          <a:xfrm>
            <a:off x="12389555" y="1933222"/>
            <a:ext cx="180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5D91DF-8DA0-C8ED-7D34-189BC46CE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Les Recontres de Noirmoutier 2026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diagram of a nuclear reaction&#10;&#10;Description automatically generated">
            <a:extLst>
              <a:ext uri="{FF2B5EF4-FFF2-40B4-BE49-F238E27FC236}">
                <a16:creationId xmlns:a16="http://schemas.microsoft.com/office/drawing/2014/main" id="{A46A0382-0F03-0165-434C-6F6322582C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268" y="2469286"/>
            <a:ext cx="3648973" cy="2839579"/>
          </a:xfrm>
          <a:prstGeom prst="rect">
            <a:avLst/>
          </a:prstGeom>
        </p:spPr>
      </p:pic>
      <p:pic>
        <p:nvPicPr>
          <p:cNvPr id="7" name="Picture 6" descr="A mathematical equation with a white background&#10;&#10;Description automatically generated">
            <a:extLst>
              <a:ext uri="{FF2B5EF4-FFF2-40B4-BE49-F238E27FC236}">
                <a16:creationId xmlns:a16="http://schemas.microsoft.com/office/drawing/2014/main" id="{80A3F84A-9810-C459-375A-4B4E9D49AE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3938" y="4511488"/>
            <a:ext cx="2743200" cy="911780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5F31D4-62DE-D119-EE93-C57F22ED1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BE88-F007-3B4F-99E5-9D4A97F9F4C0}" type="datetime1">
              <a:rPr lang="en-CA" smtClean="0"/>
              <a:t>2026-06-05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2983ED-F87C-5EB7-BE7F-C8F09D2BD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201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>
          <a:extLst>
            <a:ext uri="{FF2B5EF4-FFF2-40B4-BE49-F238E27FC236}">
              <a16:creationId xmlns:a16="http://schemas.microsoft.com/office/drawing/2014/main" id="{CAE08CBC-11EE-F20F-E9BC-23F77D213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BEB141F-90E7-5D7D-47E9-3AFE5728AEE6}"/>
              </a:ext>
            </a:extLst>
          </p:cNvPr>
          <p:cNvSpPr/>
          <p:nvPr/>
        </p:nvSpPr>
        <p:spPr>
          <a:xfrm>
            <a:off x="682910" y="1555032"/>
            <a:ext cx="6522931" cy="1908174"/>
          </a:xfrm>
          <a:prstGeom prst="roundRect">
            <a:avLst>
              <a:gd name="adj" fmla="val 9816"/>
            </a:avLst>
          </a:prstGeom>
          <a:solidFill>
            <a:schemeClr val="bg1">
              <a:alpha val="90000"/>
            </a:schemeClr>
          </a:solidFill>
          <a:ln>
            <a:solidFill>
              <a:srgbClr val="55555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Google Shape;60;p14">
            <a:extLst>
              <a:ext uri="{FF2B5EF4-FFF2-40B4-BE49-F238E27FC236}">
                <a16:creationId xmlns:a16="http://schemas.microsoft.com/office/drawing/2014/main" id="{8CB1F34C-F9DF-46E4-EC77-CF6C8B6E5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rmAutofit/>
          </a:bodyPr>
          <a:lstStyle/>
          <a:p>
            <a:pPr>
              <a:spcBef>
                <a:spcPts val="0"/>
              </a:spcBef>
            </a:pP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Quenching factor measurements so far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Google Shape;63;p14">
                <a:extLst>
                  <a:ext uri="{FF2B5EF4-FFF2-40B4-BE49-F238E27FC236}">
                    <a16:creationId xmlns:a16="http://schemas.microsoft.com/office/drawing/2014/main" id="{4E074709-44F0-E4C1-4CB5-DB7269BD23DE}"/>
                  </a:ext>
                </a:extLst>
              </p:cNvPr>
              <p:cNvSpPr txBox="1"/>
              <p:nvPr/>
            </p:nvSpPr>
            <p:spPr>
              <a:xfrm>
                <a:off x="804779" y="1555032"/>
                <a:ext cx="6300531" cy="190817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121900" tIns="121900" rIns="121900" bIns="121900" anchor="t" anchorCtr="0">
                <a:spAutoFit/>
              </a:bodyPr>
              <a:lstStyle/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Quenching factor measurements at TUNL (Duke tandem facility) 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10 MV tandem accelerator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Neutron energy E</a:t>
                </a:r>
                <a:r>
                  <a:rPr lang="en-CA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</a:t>
                </a: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545 </a:t>
                </a:r>
                <a14:m>
                  <m:oMath xmlns:m="http://schemas.openxmlformats.org/officeDocument/2006/math">
                    <m:r>
                      <a:rPr lang="en-CA" b="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±</m:t>
                    </m:r>
                  </m:oMath>
                </a14:m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20 keV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Gas mixture: Neon + CH</a:t>
                </a:r>
                <a:r>
                  <a:rPr lang="en-CA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4</a:t>
                </a: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(97:3) @ 2 bar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nuclear recoil energies covered were 0.34 to 10 </a:t>
                </a:r>
                <a:r>
                  <a:rPr lang="en-CA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keVnr</a:t>
                </a:r>
                <a:endParaRPr lang="en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3" name="Google Shape;63;p14">
                <a:extLst>
                  <a:ext uri="{FF2B5EF4-FFF2-40B4-BE49-F238E27FC236}">
                    <a16:creationId xmlns:a16="http://schemas.microsoft.com/office/drawing/2014/main" id="{4E074709-44F0-E4C1-4CB5-DB7269BD23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779" y="1555032"/>
                <a:ext cx="6300531" cy="190817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54159788-2E51-830A-F1A2-11355BF90F8F}"/>
              </a:ext>
            </a:extLst>
          </p:cNvPr>
          <p:cNvSpPr txBox="1"/>
          <p:nvPr/>
        </p:nvSpPr>
        <p:spPr>
          <a:xfrm>
            <a:off x="12389555" y="1933222"/>
            <a:ext cx="180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6239CB-DB2A-0CBB-4F03-F9ADE1FCF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Les Recontres de Noirmoutier 2026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BE923F-A388-2D36-C210-57DEB102A1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0063" y="2085293"/>
            <a:ext cx="4497237" cy="3375482"/>
          </a:xfrm>
          <a:prstGeom prst="rect">
            <a:avLst/>
          </a:prstGeom>
        </p:spPr>
      </p:pic>
      <p:pic>
        <p:nvPicPr>
          <p:cNvPr id="13" name="Picture 12" descr="A diagram of a graph and a diagram of a graph&#10;&#10;Description automatically generated">
            <a:extLst>
              <a:ext uri="{FF2B5EF4-FFF2-40B4-BE49-F238E27FC236}">
                <a16:creationId xmlns:a16="http://schemas.microsoft.com/office/drawing/2014/main" id="{309EEFB8-2BE9-1276-E019-53E6B34E50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6597" b="52222"/>
          <a:stretch/>
        </p:blipFill>
        <p:spPr>
          <a:xfrm>
            <a:off x="782697" y="3735837"/>
            <a:ext cx="4527335" cy="25263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7AE4D9F-024C-3EEC-5C63-02B839ACC3D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5497" r="9948" b="7692"/>
          <a:stretch/>
        </p:blipFill>
        <p:spPr>
          <a:xfrm>
            <a:off x="5434254" y="3697874"/>
            <a:ext cx="1647365" cy="2482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6A2E1F-E6FF-0712-D264-2DE93BA9BBC7}"/>
              </a:ext>
            </a:extLst>
          </p:cNvPr>
          <p:cNvSpPr txBox="1"/>
          <p:nvPr/>
        </p:nvSpPr>
        <p:spPr>
          <a:xfrm>
            <a:off x="7989276" y="1609474"/>
            <a:ext cx="1008609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Marie et al.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59E239E-369B-2FB5-99A6-61315B12ECF2}"/>
              </a:ext>
            </a:extLst>
          </p:cNvPr>
          <p:cNvGraphicFramePr>
            <a:graphicFrameLocks noGrp="1"/>
          </p:cNvGraphicFramePr>
          <p:nvPr/>
        </p:nvGraphicFramePr>
        <p:xfrm>
          <a:off x="7989276" y="1857398"/>
          <a:ext cx="2864386" cy="345682"/>
        </p:xfrm>
        <a:graphic>
          <a:graphicData uri="http://schemas.openxmlformats.org/drawingml/2006/table">
            <a:tbl>
              <a:tblPr/>
              <a:tblGrid>
                <a:gridCol w="2864386">
                  <a:extLst>
                    <a:ext uri="{9D8B030D-6E8A-4147-A177-3AD203B41FA5}">
                      <a16:colId xmlns:a16="http://schemas.microsoft.com/office/drawing/2014/main" val="4190519150"/>
                    </a:ext>
                  </a:extLst>
                </a:gridCol>
              </a:tblGrid>
              <a:tr h="345682">
                <a:tc>
                  <a:txBody>
                    <a:bodyPr/>
                    <a:lstStyle/>
                    <a:p>
                      <a:pPr fontAlgn="t"/>
                      <a:r>
                        <a:rPr lang="en-CA" sz="1100" dirty="0">
                          <a:effectLst/>
                        </a:rPr>
                        <a:t>Phys. Rev. D. Vol. 105, No. 5, 052004 (2022)</a:t>
                      </a:r>
                    </a:p>
                  </a:txBody>
                  <a:tcPr marR="6191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2938359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CB2B6-29C1-2040-5693-155F960E5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67FF0-A04B-0042-8F4A-9964929D2E49}" type="datetime1">
              <a:rPr lang="en-CA" smtClean="0"/>
              <a:t>2026-06-05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708861-91A8-42F4-A054-C67D98C18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150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>
          <a:extLst>
            <a:ext uri="{FF2B5EF4-FFF2-40B4-BE49-F238E27FC236}">
              <a16:creationId xmlns:a16="http://schemas.microsoft.com/office/drawing/2014/main" id="{96AF4105-BCC5-9DD8-FEA5-FFD23231F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D69615B-1F5F-C95D-2EE7-4C77B43CCE58}"/>
              </a:ext>
            </a:extLst>
          </p:cNvPr>
          <p:cNvSpPr/>
          <p:nvPr/>
        </p:nvSpPr>
        <p:spPr>
          <a:xfrm>
            <a:off x="682910" y="1555032"/>
            <a:ext cx="6522931" cy="1908174"/>
          </a:xfrm>
          <a:prstGeom prst="roundRect">
            <a:avLst>
              <a:gd name="adj" fmla="val 9816"/>
            </a:avLst>
          </a:prstGeom>
          <a:solidFill>
            <a:schemeClr val="bg1">
              <a:alpha val="90000"/>
            </a:schemeClr>
          </a:solidFill>
          <a:ln>
            <a:solidFill>
              <a:srgbClr val="55555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Google Shape;60;p14">
            <a:extLst>
              <a:ext uri="{FF2B5EF4-FFF2-40B4-BE49-F238E27FC236}">
                <a16:creationId xmlns:a16="http://schemas.microsoft.com/office/drawing/2014/main" id="{98025DAF-D5CC-74DB-5A4C-647004B2FD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rmAutofit/>
          </a:bodyPr>
          <a:lstStyle/>
          <a:p>
            <a:pPr>
              <a:spcBef>
                <a:spcPts val="0"/>
              </a:spcBef>
            </a:pP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Quenching factor measurements so far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Google Shape;63;p14">
                <a:extLst>
                  <a:ext uri="{FF2B5EF4-FFF2-40B4-BE49-F238E27FC236}">
                    <a16:creationId xmlns:a16="http://schemas.microsoft.com/office/drawing/2014/main" id="{F220FD50-10B1-C70F-D35B-FBBCAC326864}"/>
                  </a:ext>
                </a:extLst>
              </p:cNvPr>
              <p:cNvSpPr txBox="1"/>
              <p:nvPr/>
            </p:nvSpPr>
            <p:spPr>
              <a:xfrm>
                <a:off x="804779" y="1555032"/>
                <a:ext cx="6300531" cy="190817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121900" tIns="121900" rIns="121900" bIns="121900" anchor="t" anchorCtr="0">
                <a:spAutoFit/>
              </a:bodyPr>
              <a:lstStyle/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Quenching factor measurements at TUNL (Duke tandem facility) 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10 MV tandem accelerator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Neutron energy E</a:t>
                </a:r>
                <a:r>
                  <a:rPr lang="en-CA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</a:t>
                </a: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545 </a:t>
                </a:r>
                <a14:m>
                  <m:oMath xmlns:m="http://schemas.openxmlformats.org/officeDocument/2006/math">
                    <m:r>
                      <a:rPr lang="en-CA" b="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±</m:t>
                    </m:r>
                  </m:oMath>
                </a14:m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20 keV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Gas mixture: Neon + CH</a:t>
                </a:r>
                <a:r>
                  <a:rPr lang="en-CA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4</a:t>
                </a: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(97:3) @ 2 bar</a:t>
                </a:r>
              </a:p>
              <a:p>
                <a:pPr marL="608965" indent="-448310">
                  <a:buSzPts val="1700"/>
                  <a:buFont typeface="Wingdings" pitchFamily="2" charset="2"/>
                  <a:buChar char="v"/>
                </a:pPr>
                <a:r>
                  <a:rPr lang="en-CA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nuclear recoil energies covered were 0.34 to 10 </a:t>
                </a:r>
                <a:r>
                  <a:rPr lang="en-CA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keVnr</a:t>
                </a:r>
                <a:endParaRPr lang="en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3" name="Google Shape;63;p14">
                <a:extLst>
                  <a:ext uri="{FF2B5EF4-FFF2-40B4-BE49-F238E27FC236}">
                    <a16:creationId xmlns:a16="http://schemas.microsoft.com/office/drawing/2014/main" id="{F220FD50-10B1-C70F-D35B-FBBCAC3268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779" y="1555032"/>
                <a:ext cx="6300531" cy="190817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9317E8C6-381B-1E99-EB70-F869DC2AAA40}"/>
              </a:ext>
            </a:extLst>
          </p:cNvPr>
          <p:cNvSpPr txBox="1"/>
          <p:nvPr/>
        </p:nvSpPr>
        <p:spPr>
          <a:xfrm>
            <a:off x="12389555" y="1933222"/>
            <a:ext cx="180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7714CE-16A7-1653-6EF3-A495B4F49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Les Recontres de Noirmoutier 2026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DD0039-9386-50A3-FE98-E508F987B2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0063" y="2085293"/>
            <a:ext cx="4497237" cy="3375482"/>
          </a:xfrm>
          <a:prstGeom prst="rect">
            <a:avLst/>
          </a:prstGeom>
        </p:spPr>
      </p:pic>
      <p:pic>
        <p:nvPicPr>
          <p:cNvPr id="13" name="Picture 12" descr="A diagram of a graph and a diagram of a graph&#10;&#10;Description automatically generated">
            <a:extLst>
              <a:ext uri="{FF2B5EF4-FFF2-40B4-BE49-F238E27FC236}">
                <a16:creationId xmlns:a16="http://schemas.microsoft.com/office/drawing/2014/main" id="{7379C4C7-5B88-93A4-F9F1-4CA30AA161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6597" b="52222"/>
          <a:stretch/>
        </p:blipFill>
        <p:spPr>
          <a:xfrm>
            <a:off x="782697" y="3735837"/>
            <a:ext cx="4527335" cy="25263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9BB4136-9A94-7627-5A50-17BCD0B783C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5497" r="9948" b="7692"/>
          <a:stretch/>
        </p:blipFill>
        <p:spPr>
          <a:xfrm>
            <a:off x="5434254" y="3697874"/>
            <a:ext cx="1647365" cy="2482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385FDA-124A-140B-2225-FF412CD0E29E}"/>
              </a:ext>
            </a:extLst>
          </p:cNvPr>
          <p:cNvSpPr txBox="1"/>
          <p:nvPr/>
        </p:nvSpPr>
        <p:spPr>
          <a:xfrm>
            <a:off x="7989276" y="1609474"/>
            <a:ext cx="1008609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Marie et al.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CC2390C-5588-9697-F273-BF771DE67705}"/>
              </a:ext>
            </a:extLst>
          </p:cNvPr>
          <p:cNvGraphicFramePr>
            <a:graphicFrameLocks noGrp="1"/>
          </p:cNvGraphicFramePr>
          <p:nvPr/>
        </p:nvGraphicFramePr>
        <p:xfrm>
          <a:off x="7989276" y="1857398"/>
          <a:ext cx="2864386" cy="345682"/>
        </p:xfrm>
        <a:graphic>
          <a:graphicData uri="http://schemas.openxmlformats.org/drawingml/2006/table">
            <a:tbl>
              <a:tblPr/>
              <a:tblGrid>
                <a:gridCol w="2864386">
                  <a:extLst>
                    <a:ext uri="{9D8B030D-6E8A-4147-A177-3AD203B41FA5}">
                      <a16:colId xmlns:a16="http://schemas.microsoft.com/office/drawing/2014/main" val="4190519150"/>
                    </a:ext>
                  </a:extLst>
                </a:gridCol>
              </a:tblGrid>
              <a:tr h="345682">
                <a:tc>
                  <a:txBody>
                    <a:bodyPr/>
                    <a:lstStyle/>
                    <a:p>
                      <a:pPr fontAlgn="t"/>
                      <a:r>
                        <a:rPr lang="en-CA" sz="1100" dirty="0">
                          <a:effectLst/>
                        </a:rPr>
                        <a:t>Phys. Rev. D. Vol. 105, No. 5, 052004 (2022)</a:t>
                      </a:r>
                    </a:p>
                  </a:txBody>
                  <a:tcPr marR="6191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293835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7F2F4AD-3653-8D01-67E8-77418D72171B}"/>
              </a:ext>
            </a:extLst>
          </p:cNvPr>
          <p:cNvSpPr txBox="1"/>
          <p:nvPr/>
        </p:nvSpPr>
        <p:spPr>
          <a:xfrm>
            <a:off x="7330062" y="5714387"/>
            <a:ext cx="48619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0990" indent="-380990">
              <a:buFont typeface="Wingdings" pitchFamily="2" charset="2"/>
              <a:buChar char="v"/>
            </a:pPr>
            <a:r>
              <a:rPr lang="en-CA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Backing detectors sensitivity low &lt;200keV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EC0C4-7ECA-B974-1A4F-A89FCF7D3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67FF0-A04B-0042-8F4A-9964929D2E49}" type="datetime1">
              <a:rPr lang="en-CA" smtClean="0"/>
              <a:t>2026-06-05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D28FD8-77DD-7568-6335-E2FAFA571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971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>
              <a:spcBef>
                <a:spcPts val="0"/>
              </a:spcBef>
            </a:pP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Montreal (</a:t>
            </a:r>
            <a:r>
              <a:rPr lang="e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facility </a:t>
            </a:r>
            <a:endParaRPr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5" name="Google Shape;115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65379" y="1356967"/>
            <a:ext cx="6516316" cy="4815483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0"/>
          <p:cNvSpPr txBox="1"/>
          <p:nvPr/>
        </p:nvSpPr>
        <p:spPr>
          <a:xfrm>
            <a:off x="210305" y="2553245"/>
            <a:ext cx="5179276" cy="26068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Wonderful facility just next door!</a:t>
            </a: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facility which can be used for any institution in Canada</a:t>
            </a: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Convenient for us to just drive to Montreal.</a:t>
            </a: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7B4CCB-A62F-240B-ED05-FB7387957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FD49A-401D-92E8-FE5A-CDB651C18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D4D73-ED11-6440-855A-2B62A37199EE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0412A2-48E2-254B-2678-4D719D8C6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machine with pipes in a room&#10;&#10;AI-generated content may be incorrect.">
            <a:extLst>
              <a:ext uri="{FF2B5EF4-FFF2-40B4-BE49-F238E27FC236}">
                <a16:creationId xmlns:a16="http://schemas.microsoft.com/office/drawing/2014/main" id="{670D214A-ECB5-1BA8-1C90-92E8F3EED0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93" r="19526" b="2"/>
          <a:stretch/>
        </p:blipFill>
        <p:spPr>
          <a:xfrm>
            <a:off x="8223640" y="1632652"/>
            <a:ext cx="3517119" cy="3639278"/>
          </a:xfrm>
          <a:prstGeom prst="rect">
            <a:avLst/>
          </a:prstGeom>
        </p:spPr>
      </p:pic>
      <p:pic>
        <p:nvPicPr>
          <p:cNvPr id="17" name="Picture 16" descr="A room with several machines&#10;&#10;AI-generated content may be incorrect.">
            <a:extLst>
              <a:ext uri="{FF2B5EF4-FFF2-40B4-BE49-F238E27FC236}">
                <a16:creationId xmlns:a16="http://schemas.microsoft.com/office/drawing/2014/main" id="{D67BF86A-63BA-9225-249E-82ACC01B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518" r="17001" b="2"/>
          <a:stretch/>
        </p:blipFill>
        <p:spPr>
          <a:xfrm>
            <a:off x="4310676" y="1611723"/>
            <a:ext cx="3537345" cy="3660207"/>
          </a:xfrm>
          <a:prstGeom prst="rect">
            <a:avLst/>
          </a:prstGeom>
        </p:spPr>
      </p:pic>
      <p:pic>
        <p:nvPicPr>
          <p:cNvPr id="15" name="Picture 14" descr="A large machine in a factory&#10;&#10;AI-generated content may be incorrect.">
            <a:extLst>
              <a:ext uri="{FF2B5EF4-FFF2-40B4-BE49-F238E27FC236}">
                <a16:creationId xmlns:a16="http://schemas.microsoft.com/office/drawing/2014/main" id="{70ADC205-6435-144A-EAA1-BE03BDA170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478" r="21041" b="2"/>
          <a:stretch/>
        </p:blipFill>
        <p:spPr>
          <a:xfrm>
            <a:off x="413140" y="1589787"/>
            <a:ext cx="3517120" cy="363928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0F1A99-307E-F1D7-2F91-82D3A10B44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20EB15E-A303-704A-9BF4-8C43BEED5501}" type="datetime1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6/5/26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B11BDD-58EC-107F-A521-5FDE53808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NEWS-G General Meeting</a:t>
            </a:r>
            <a:endParaRPr lang="en-US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4B240B-F4C4-39F3-2A84-B74BA692F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23387B9-4E07-6749-9906-C77C58556A0F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FA2C575-4D55-9B07-2049-D8049A426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744" y="136525"/>
            <a:ext cx="10515600" cy="1325563"/>
          </a:xfrm>
        </p:spPr>
        <p:txBody>
          <a:bodyPr/>
          <a:lstStyle/>
          <a:p>
            <a:r>
              <a:rPr lang="e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Facility: Accelerator Hall</a:t>
            </a:r>
          </a:p>
        </p:txBody>
      </p:sp>
      <p:sp>
        <p:nvSpPr>
          <p:cNvPr id="2" name="Google Shape;116;p20">
            <a:extLst>
              <a:ext uri="{FF2B5EF4-FFF2-40B4-BE49-F238E27FC236}">
                <a16:creationId xmlns:a16="http://schemas.microsoft.com/office/drawing/2014/main" id="{E152AEAC-8AA0-4A8B-257C-BBA38AC86E2C}"/>
              </a:ext>
            </a:extLst>
          </p:cNvPr>
          <p:cNvSpPr txBox="1"/>
          <p:nvPr/>
        </p:nvSpPr>
        <p:spPr>
          <a:xfrm>
            <a:off x="750112" y="5373771"/>
            <a:ext cx="2422363" cy="598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76199">
              <a:lnSpc>
                <a:spcPct val="90000"/>
              </a:lnSpc>
              <a:spcAft>
                <a:spcPts val="800"/>
              </a:spcAft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Pelletron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accelerator</a:t>
            </a:r>
          </a:p>
        </p:txBody>
      </p:sp>
      <p:sp>
        <p:nvSpPr>
          <p:cNvPr id="6" name="Google Shape;116;p20">
            <a:extLst>
              <a:ext uri="{FF2B5EF4-FFF2-40B4-BE49-F238E27FC236}">
                <a16:creationId xmlns:a16="http://schemas.microsoft.com/office/drawing/2014/main" id="{50B8B7DB-E00A-B52B-45C0-EF485B825B82}"/>
              </a:ext>
            </a:extLst>
          </p:cNvPr>
          <p:cNvSpPr txBox="1"/>
          <p:nvPr/>
        </p:nvSpPr>
        <p:spPr>
          <a:xfrm>
            <a:off x="4735516" y="5373770"/>
            <a:ext cx="2422363" cy="598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76199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Bending magnets</a:t>
            </a:r>
          </a:p>
        </p:txBody>
      </p:sp>
      <p:sp>
        <p:nvSpPr>
          <p:cNvPr id="7" name="Google Shape;116;p20">
            <a:extLst>
              <a:ext uri="{FF2B5EF4-FFF2-40B4-BE49-F238E27FC236}">
                <a16:creationId xmlns:a16="http://schemas.microsoft.com/office/drawing/2014/main" id="{EA9F6729-5395-5EDE-2108-816A3464C593}"/>
              </a:ext>
            </a:extLst>
          </p:cNvPr>
          <p:cNvSpPr txBox="1"/>
          <p:nvPr/>
        </p:nvSpPr>
        <p:spPr>
          <a:xfrm>
            <a:off x="9019525" y="5378518"/>
            <a:ext cx="2422363" cy="598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76199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Bending magnets</a:t>
            </a:r>
          </a:p>
        </p:txBody>
      </p:sp>
    </p:spTree>
    <p:extLst>
      <p:ext uri="{BB962C8B-B14F-4D97-AF65-F5344CB8AC3E}">
        <p14:creationId xmlns:p14="http://schemas.microsoft.com/office/powerpoint/2010/main" val="3509181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213C6-1D99-52E3-EED9-50B71D3B9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Facility: Target Room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F178E-4B63-6F70-0688-58F4538ED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EB15E-A303-704A-9BF4-8C43BEED5501}" type="datetime1">
              <a:rPr lang="en-CA" smtClean="0"/>
              <a:t>2026-06-05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02E27-90D5-5300-D526-A9836ABB7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NEWS-G General Meeting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948D54-61DE-D3F7-3259-8FCB50E2A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387B9-4E07-6749-9906-C77C58556A0F}" type="slidenum">
              <a:rPr lang="en-US" smtClean="0"/>
              <a:t>7</a:t>
            </a:fld>
            <a:endParaRPr lang="en-US"/>
          </a:p>
        </p:txBody>
      </p:sp>
      <p:pic>
        <p:nvPicPr>
          <p:cNvPr id="10" name="Picture 9" descr="A large room with machinery&#10;&#10;AI-generated content may be incorrect.">
            <a:extLst>
              <a:ext uri="{FF2B5EF4-FFF2-40B4-BE49-F238E27FC236}">
                <a16:creationId xmlns:a16="http://schemas.microsoft.com/office/drawing/2014/main" id="{2A4E1C29-68AB-3D9C-09BC-5FFDDEA09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1226" y="1836750"/>
            <a:ext cx="4558748" cy="3419061"/>
          </a:xfrm>
          <a:prstGeom prst="rect">
            <a:avLst/>
          </a:prstGeom>
        </p:spPr>
      </p:pic>
      <p:pic>
        <p:nvPicPr>
          <p:cNvPr id="12" name="Picture 11" descr="A machine in a room&#10;&#10;AI-generated content may be incorrect.">
            <a:extLst>
              <a:ext uri="{FF2B5EF4-FFF2-40B4-BE49-F238E27FC236}">
                <a16:creationId xmlns:a16="http://schemas.microsoft.com/office/drawing/2014/main" id="{0A07A07C-422E-8A6D-E6CB-3D7DD5A21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836750"/>
            <a:ext cx="4558748" cy="3419061"/>
          </a:xfrm>
          <a:prstGeom prst="rect">
            <a:avLst/>
          </a:prstGeom>
        </p:spPr>
      </p:pic>
      <p:sp>
        <p:nvSpPr>
          <p:cNvPr id="6" name="Google Shape;116;p20">
            <a:extLst>
              <a:ext uri="{FF2B5EF4-FFF2-40B4-BE49-F238E27FC236}">
                <a16:creationId xmlns:a16="http://schemas.microsoft.com/office/drawing/2014/main" id="{325917B6-4D2D-471C-E0CC-E6023EE259A6}"/>
              </a:ext>
            </a:extLst>
          </p:cNvPr>
          <p:cNvSpPr txBox="1"/>
          <p:nvPr/>
        </p:nvSpPr>
        <p:spPr>
          <a:xfrm>
            <a:off x="5175805" y="5331099"/>
            <a:ext cx="1675008" cy="949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76199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Huge facility</a:t>
            </a:r>
          </a:p>
          <a:p>
            <a:pPr marL="76199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7 beam lines</a:t>
            </a:r>
          </a:p>
        </p:txBody>
      </p:sp>
    </p:spTree>
    <p:extLst>
      <p:ext uri="{BB962C8B-B14F-4D97-AF65-F5344CB8AC3E}">
        <p14:creationId xmlns:p14="http://schemas.microsoft.com/office/powerpoint/2010/main" val="211327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>
              <a:spcBef>
                <a:spcPts val="0"/>
              </a:spcBef>
            </a:pP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plans: TUNL vs Montreal</a:t>
            </a:r>
            <a:endParaRPr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3" name="Google Shape;12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6899" y="1367984"/>
            <a:ext cx="11621803" cy="382456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132;p22">
            <a:extLst>
              <a:ext uri="{FF2B5EF4-FFF2-40B4-BE49-F238E27FC236}">
                <a16:creationId xmlns:a16="http://schemas.microsoft.com/office/drawing/2014/main" id="{54E6739C-1C2C-7F82-65EC-4D9C574CA65D}"/>
              </a:ext>
            </a:extLst>
          </p:cNvPr>
          <p:cNvSpPr txBox="1"/>
          <p:nvPr/>
        </p:nvSpPr>
        <p:spPr>
          <a:xfrm>
            <a:off x="547800" y="5181535"/>
            <a:ext cx="11228600" cy="1108148"/>
          </a:xfrm>
          <a:prstGeom prst="rect">
            <a:avLst/>
          </a:prstGeom>
          <a:solidFill>
            <a:srgbClr val="E6B8AF"/>
          </a:solidFill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609585" indent="-423323">
              <a:buSzPts val="1400"/>
              <a:buFont typeface="Arial"/>
              <a:buChar char="❖"/>
            </a:pPr>
            <a:r>
              <a:rPr lang="en-CA" sz="1867" baseline="30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51</a:t>
            </a:r>
            <a:r>
              <a:rPr lang="en-CA" sz="1867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V(</a:t>
            </a:r>
            <a:r>
              <a:rPr lang="en-CA" sz="1867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p,n</a:t>
            </a:r>
            <a:r>
              <a:rPr lang="en-CA" sz="1867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has a large number of near threshold resonances 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09585" indent="-457189">
              <a:buSzPts val="1800"/>
              <a:buFont typeface="Arial"/>
              <a:buChar char="❖"/>
            </a:pPr>
            <a:r>
              <a:rPr lang="en-CA" sz="1867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Minimum measurable recoil momentum ~6 times lower at Montreal </a:t>
            </a:r>
          </a:p>
          <a:p>
            <a:pPr marL="609585" indent="-457189">
              <a:buSzPts val="1800"/>
              <a:buFont typeface="Arial"/>
              <a:buChar char="❖"/>
            </a:pPr>
            <a:r>
              <a:rPr lang="en-CA" sz="1867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gamma background rejection is obtained by B-10 capture at Montreal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265AFC-D863-9E64-C990-B92F138C9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90708-C8EA-2BA3-2573-04DD7797F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87099-A7C8-104E-B2F5-7E8055BC6C26}" type="datetime1">
              <a:rPr lang="en-CA" smtClean="0"/>
              <a:t>2026-06-05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ECF8B-9235-8C29-0C65-025EB3A50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>
          <a:extLst>
            <a:ext uri="{FF2B5EF4-FFF2-40B4-BE49-F238E27FC236}">
              <a16:creationId xmlns:a16="http://schemas.microsoft.com/office/drawing/2014/main" id="{DC0CA87D-C5FF-0E67-2946-3877891F1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0">
            <a:extLst>
              <a:ext uri="{FF2B5EF4-FFF2-40B4-BE49-F238E27FC236}">
                <a16:creationId xmlns:a16="http://schemas.microsoft.com/office/drawing/2014/main" id="{8B534ED3-B309-5275-D1A5-AB9638F369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>
              <a:spcBef>
                <a:spcPts val="0"/>
              </a:spcBef>
            </a:pPr>
            <a:r>
              <a:rPr lang="e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facility </a:t>
            </a:r>
            <a:endParaRPr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5" name="Google Shape;115;p20">
            <a:extLst>
              <a:ext uri="{FF2B5EF4-FFF2-40B4-BE49-F238E27FC236}">
                <a16:creationId xmlns:a16="http://schemas.microsoft.com/office/drawing/2014/main" id="{18F90092-1052-767B-DD3E-A58F58A0FA54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65379" y="1356967"/>
            <a:ext cx="6516316" cy="4815483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0">
            <a:extLst>
              <a:ext uri="{FF2B5EF4-FFF2-40B4-BE49-F238E27FC236}">
                <a16:creationId xmlns:a16="http://schemas.microsoft.com/office/drawing/2014/main" id="{5A2D4A5F-6C22-1E0B-45B0-CFFCA4890183}"/>
              </a:ext>
            </a:extLst>
          </p:cNvPr>
          <p:cNvSpPr txBox="1"/>
          <p:nvPr/>
        </p:nvSpPr>
        <p:spPr>
          <a:xfrm>
            <a:off x="210305" y="2036050"/>
            <a:ext cx="5179276" cy="2152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76199">
              <a:lnSpc>
                <a:spcPct val="90000"/>
              </a:lnSpc>
              <a:spcAft>
                <a:spcPts val="800"/>
              </a:spcAft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only problem was the lack of backing detector </a:t>
            </a: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189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at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working on a B-loaded scintillator as backing detector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AE47FE-FD68-755C-B74F-5FBA1F418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0747B-A4AD-30AC-C072-037C3A298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2533-0542-E34B-AF81-5380B9698A0A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F773E7-FBD1-6727-4248-EC3139163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077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A62F9-83B8-3ADB-9A8E-DF1CB070A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Backing Detector 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16F524B9-1279-9179-629E-B0DA84A18C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730" y="1618995"/>
            <a:ext cx="5412205" cy="4484126"/>
          </a:xfrm>
          <a:prstGeom prst="rect">
            <a:avLst/>
          </a:prstGeom>
        </p:spPr>
      </p:pic>
      <p:pic>
        <p:nvPicPr>
          <p:cNvPr id="7" name="Picture 7" descr="A picture containing different, items, various, variety&#10;&#10;Description automatically generated">
            <a:extLst>
              <a:ext uri="{FF2B5EF4-FFF2-40B4-BE49-F238E27FC236}">
                <a16:creationId xmlns:a16="http://schemas.microsoft.com/office/drawing/2014/main" id="{2BFEBD0B-5BFA-62EF-6821-FE4FA8181D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583" y="1617317"/>
            <a:ext cx="5199647" cy="2649382"/>
          </a:xfrm>
          <a:prstGeom prst="rect">
            <a:avLst/>
          </a:prstGeom>
        </p:spPr>
      </p:pic>
      <p:sp>
        <p:nvSpPr>
          <p:cNvPr id="9" name="Rounded Rectangle 19">
            <a:extLst>
              <a:ext uri="{FF2B5EF4-FFF2-40B4-BE49-F238E27FC236}">
                <a16:creationId xmlns:a16="http://schemas.microsoft.com/office/drawing/2014/main" id="{B082A91B-4611-9D84-D01A-2B8EC8765AB0}"/>
              </a:ext>
            </a:extLst>
          </p:cNvPr>
          <p:cNvSpPr/>
          <p:nvPr/>
        </p:nvSpPr>
        <p:spPr>
          <a:xfrm>
            <a:off x="6750766" y="4566356"/>
            <a:ext cx="4060669" cy="1327832"/>
          </a:xfrm>
          <a:prstGeom prst="roundRect">
            <a:avLst>
              <a:gd name="adj" fmla="val 9816"/>
            </a:avLst>
          </a:prstGeom>
          <a:solidFill>
            <a:schemeClr val="bg1">
              <a:alpha val="90000"/>
            </a:schemeClr>
          </a:solidFill>
          <a:ln>
            <a:solidFill>
              <a:srgbClr val="55555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Backing Detector is an annulus structure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Provides better angular coverage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on n-capture on Li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Detection efficiency 27% at 2keV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Mean neutron capture time 17usec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3FD372-4DBB-EE69-D272-FC45BC45D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81004990-DB8C-B7B8-5DF1-915033CF5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1C3-76C6-9B47-8649-4F7DBB4599B1}" type="datetime1">
              <a:rPr lang="en-CA" smtClean="0"/>
              <a:t>2026-06-05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FC55A71-388E-4481-F586-0068D6A94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348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BF766-E076-11AF-E4FF-4B760D431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106" y="313451"/>
            <a:ext cx="10515600" cy="1325563"/>
          </a:xfrm>
        </p:spPr>
        <p:txBody>
          <a:bodyPr>
            <a:norm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backing detector (at Queen’s Uni)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61BF6B-F890-D74E-1DAD-0FF2B3C28E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93" y="3566186"/>
            <a:ext cx="7016013" cy="2790164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9670B33C-48DB-D882-F172-8CAA7B4189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298" t="40782" r="7032" b="1743"/>
          <a:stretch/>
        </p:blipFill>
        <p:spPr>
          <a:xfrm>
            <a:off x="8306009" y="1554588"/>
            <a:ext cx="3636788" cy="2383080"/>
          </a:xfrm>
          <a:prstGeom prst="rect">
            <a:avLst/>
          </a:prstGeom>
        </p:spPr>
      </p:pic>
      <p:pic>
        <p:nvPicPr>
          <p:cNvPr id="8" name="Picture 7" descr="A diagram of a line and a ball&#10;&#10;Description automatically generated">
            <a:extLst>
              <a:ext uri="{FF2B5EF4-FFF2-40B4-BE49-F238E27FC236}">
                <a16:creationId xmlns:a16="http://schemas.microsoft.com/office/drawing/2014/main" id="{E4ABFD0E-5085-67AF-DF10-4C658433C2B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1" t="-7681" r="66950" b="8819"/>
          <a:stretch/>
        </p:blipFill>
        <p:spPr>
          <a:xfrm>
            <a:off x="529590" y="3937668"/>
            <a:ext cx="3634996" cy="24242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6901EE-2293-9676-1D4F-851AA2E2857C}"/>
              </a:ext>
            </a:extLst>
          </p:cNvPr>
          <p:cNvSpPr txBox="1"/>
          <p:nvPr/>
        </p:nvSpPr>
        <p:spPr>
          <a:xfrm>
            <a:off x="249203" y="1601696"/>
            <a:ext cx="7904197" cy="1998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0990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layered detector with scintillator sandwiched between HDPE and Acrylic</a:t>
            </a:r>
          </a:p>
          <a:p>
            <a:pPr marL="380990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neutrons are slowed in the HDPE and then captured in Li</a:t>
            </a:r>
          </a:p>
          <a:p>
            <a:pPr marL="380990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n-capture produces alpha and triton; scintillation light with ZnS</a:t>
            </a:r>
          </a:p>
          <a:p>
            <a:pPr marL="380990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scintillation light is totally internally reflected in the WLS fibers (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got it for free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380990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 out by PMTs (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leftovers from other experiment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4F8AD-929B-9EF2-4B75-94D70792C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0566256-C19B-C598-D6F5-7E4F48A17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BF06-5C7B-9C40-B330-726F19F23455}" type="datetime1">
              <a:rPr lang="en-CA" smtClean="0"/>
              <a:t>2026-06-05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7BE8510-EFC5-86FE-93AD-ADFD0E6A9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735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D9DB9-34B4-B8BE-8120-57A47870D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Fully assembled detector</a:t>
            </a:r>
            <a:endParaRPr lang="en-US" dirty="0"/>
          </a:p>
        </p:txBody>
      </p:sp>
      <p:sp>
        <p:nvSpPr>
          <p:cNvPr id="4" name="AutoShape 2">
            <a:hlinkClick r:id="rId2"/>
            <a:extLst>
              <a:ext uri="{FF2B5EF4-FFF2-40B4-BE49-F238E27FC236}">
                <a16:creationId xmlns:a16="http://schemas.microsoft.com/office/drawing/2014/main" id="{734E113A-0EC8-232F-BEDE-4A655D55386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7000" y="-609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 descr="A white circle with wires on a gray surface&#10;&#10;Description automatically generated">
            <a:extLst>
              <a:ext uri="{FF2B5EF4-FFF2-40B4-BE49-F238E27FC236}">
                <a16:creationId xmlns:a16="http://schemas.microsoft.com/office/drawing/2014/main" id="{EF89946A-FEE0-E416-A42E-C08D28D35B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7576" y="1618398"/>
            <a:ext cx="3437363" cy="45831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E80E59-8C23-6D68-DD81-DA485A7308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0470" y="1945868"/>
            <a:ext cx="5334000" cy="4000500"/>
          </a:xfrm>
          <a:prstGeom prst="rect">
            <a:avLst/>
          </a:prstGeom>
        </p:spPr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3595417-3792-D30D-ECAF-8F9936110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BAF51D-29A8-99D2-7038-17E42CB42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57B-9279-6344-8C9D-767ABDA5192A}" type="datetime1">
              <a:rPr lang="en-CA" smtClean="0"/>
              <a:t>2026-06-05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42A59-B981-CD97-2380-3E4E384F6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247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1A17A-1271-6DD2-3AF2-AD618BF20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Amplitude Spectra for gammas</a:t>
            </a:r>
            <a:endParaRPr lang="en-US" dirty="0"/>
          </a:p>
        </p:txBody>
      </p:sp>
      <p:pic>
        <p:nvPicPr>
          <p:cNvPr id="4" name="Picture 3" descr="A comparison of a graph&#10;&#10;Description automatically generated with medium confidence">
            <a:extLst>
              <a:ext uri="{FF2B5EF4-FFF2-40B4-BE49-F238E27FC236}">
                <a16:creationId xmlns:a16="http://schemas.microsoft.com/office/drawing/2014/main" id="{26777D58-9A64-9922-1C62-247190040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405" y="1338364"/>
            <a:ext cx="7937809" cy="5383111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A84FA4-D2DC-12EB-FCE9-BCD3FD45B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EC7449-23BD-25AA-54DA-F9DEB8FDC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8BCFE-07C1-0C4F-AFFF-BB2BD354D4AA}" type="datetime1">
              <a:rPr lang="en-CA" smtClean="0"/>
              <a:t>2026-06-05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6D01C40-3B93-1492-2860-63A92D880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598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79B8C-611C-CB46-1316-2D90A1B58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Amplitude Spectra for neutrons</a:t>
            </a:r>
            <a:endParaRPr lang="en-US" dirty="0"/>
          </a:p>
        </p:txBody>
      </p:sp>
      <p:pic>
        <p:nvPicPr>
          <p:cNvPr id="6" name="Picture 5" descr="A comparison of a graph&#10;&#10;Description automatically generated with medium confidence">
            <a:extLst>
              <a:ext uri="{FF2B5EF4-FFF2-40B4-BE49-F238E27FC236}">
                <a16:creationId xmlns:a16="http://schemas.microsoft.com/office/drawing/2014/main" id="{9C89D188-123E-D53D-98FB-93F12B1B8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127" y="1451840"/>
            <a:ext cx="7770478" cy="5269635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AED23D-9CEB-2267-EA45-17A094018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1D03B-0D67-5F13-3A84-1FC0F0813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01C68-9C53-5342-B5E2-E7513640D35F}" type="datetime1">
              <a:rPr lang="en-CA" smtClean="0"/>
              <a:t>2026-06-05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BABA66-1F6C-919E-0C96-0B2631CB0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4938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CDC17-C41F-321F-E7DA-6D78D8BC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120" y="354626"/>
            <a:ext cx="10515600" cy="1325563"/>
          </a:xfrm>
        </p:spPr>
        <p:txBody>
          <a:bodyPr/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Tests at </a:t>
            </a:r>
            <a:r>
              <a:rPr lang="en-US" sz="4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</a:t>
            </a:r>
            <a:r>
              <a:rPr lang="en-US" sz="4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Campaign)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92A6B5-F9A5-4993-9DEF-E4948C49B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Les </a:t>
            </a:r>
            <a:r>
              <a:rPr lang="en-US" dirty="0" err="1"/>
              <a:t>Recontres</a:t>
            </a:r>
            <a:r>
              <a:rPr lang="en-US" dirty="0"/>
              <a:t> de </a:t>
            </a:r>
            <a:r>
              <a:rPr lang="en-US" dirty="0" err="1"/>
              <a:t>Noirmoutier</a:t>
            </a:r>
            <a:r>
              <a:rPr lang="en-US" dirty="0"/>
              <a:t> 2026</a:t>
            </a:r>
          </a:p>
        </p:txBody>
      </p:sp>
      <p:pic>
        <p:nvPicPr>
          <p:cNvPr id="6" name="Picture 5" descr="A machine in a factory&#10;&#10;AI-generated content may be incorrect.">
            <a:extLst>
              <a:ext uri="{FF2B5EF4-FFF2-40B4-BE49-F238E27FC236}">
                <a16:creationId xmlns:a16="http://schemas.microsoft.com/office/drawing/2014/main" id="{16A90751-2DB2-F6B5-AC5D-37CF1B312F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4" r="-2" b="-2"/>
          <a:stretch/>
        </p:blipFill>
        <p:spPr>
          <a:xfrm>
            <a:off x="9187461" y="2202153"/>
            <a:ext cx="2827865" cy="3731891"/>
          </a:xfrm>
          <a:prstGeom prst="rect">
            <a:avLst/>
          </a:prstGeom>
        </p:spPr>
      </p:pic>
      <p:pic>
        <p:nvPicPr>
          <p:cNvPr id="7" name="Picture 6" descr="A room with many machines and equipment&#10;&#10;AI-generated content may be incorrect.">
            <a:extLst>
              <a:ext uri="{FF2B5EF4-FFF2-40B4-BE49-F238E27FC236}">
                <a16:creationId xmlns:a16="http://schemas.microsoft.com/office/drawing/2014/main" id="{38BFAFF7-6291-A61E-5D06-8E3023597B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038" r="28132" b="3"/>
          <a:stretch/>
        </p:blipFill>
        <p:spPr>
          <a:xfrm>
            <a:off x="6267406" y="2202154"/>
            <a:ext cx="2827865" cy="3731891"/>
          </a:xfrm>
          <a:prstGeom prst="rect">
            <a:avLst/>
          </a:prstGeom>
        </p:spPr>
      </p:pic>
      <p:pic>
        <p:nvPicPr>
          <p:cNvPr id="8" name="Picture 7" descr="A large room with machinery&#10;&#10;AI-generated content may be incorrect.">
            <a:extLst>
              <a:ext uri="{FF2B5EF4-FFF2-40B4-BE49-F238E27FC236}">
                <a16:creationId xmlns:a16="http://schemas.microsoft.com/office/drawing/2014/main" id="{1794E539-BFCF-B39A-DDE2-9FF845C516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285" r="15885" b="3"/>
          <a:stretch/>
        </p:blipFill>
        <p:spPr>
          <a:xfrm>
            <a:off x="265120" y="2217071"/>
            <a:ext cx="2827865" cy="3731891"/>
          </a:xfrm>
          <a:prstGeom prst="rect">
            <a:avLst/>
          </a:prstGeom>
        </p:spPr>
      </p:pic>
      <p:pic>
        <p:nvPicPr>
          <p:cNvPr id="9" name="Picture 8" descr="A person and person working in a factory&#10;&#10;AI-generated content may be incorrect.">
            <a:extLst>
              <a:ext uri="{FF2B5EF4-FFF2-40B4-BE49-F238E27FC236}">
                <a16:creationId xmlns:a16="http://schemas.microsoft.com/office/drawing/2014/main" id="{F0458B45-3B9E-216E-1AA1-4FDCC41A64F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734" t="-1" r="1717" b="4"/>
          <a:stretch/>
        </p:blipFill>
        <p:spPr>
          <a:xfrm>
            <a:off x="3185175" y="2202153"/>
            <a:ext cx="2963119" cy="3731891"/>
          </a:xfrm>
          <a:prstGeom prst="rect">
            <a:avLst/>
          </a:prstGeom>
        </p:spPr>
      </p:pic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48FB094-7213-2D04-792F-697CD62F1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62EA6-0D5A-7044-B45E-40304F073ADA}" type="datetime1">
              <a:rPr lang="en-CA" smtClean="0"/>
              <a:t>2026-06-05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F6CBC3-F98D-10A6-B719-8C7DC14AF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7001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9E3E1-6E16-DE16-5FF6-DC6D4A431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CFCEE-C1EB-82E7-98ED-C00CBFEE1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Beam characteristics (1</a:t>
            </a:r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Campaign)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E76137-61DD-C8E9-2C28-9B923F7A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BACE2-F746-2748-B742-22F69971214C}" type="datetime1">
              <a:rPr lang="en-CA" smtClean="0"/>
              <a:t>2026-06-05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5F369-66F4-725B-7085-18F4C19E9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NEWS-G General Meeting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435D66-B6CC-22B5-A57E-AF9DEF6A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16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E138C3-70B4-836A-A94A-E37DF00B93C2}"/>
              </a:ext>
            </a:extLst>
          </p:cNvPr>
          <p:cNvSpPr txBox="1"/>
          <p:nvPr/>
        </p:nvSpPr>
        <p:spPr>
          <a:xfrm>
            <a:off x="771449" y="2029354"/>
            <a:ext cx="4791151" cy="3757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19099" indent="-34290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Lower energy neutrons</a:t>
            </a:r>
          </a:p>
          <a:p>
            <a:pPr marL="914389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aiming for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b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147 keV </a:t>
            </a:r>
          </a:p>
          <a:p>
            <a:pPr marL="914389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n,total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cross section has a resonance at 147 keV</a:t>
            </a:r>
          </a:p>
          <a:p>
            <a:pPr marL="914389" lvl="1" indent="-38099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Ø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19099" indent="-34290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Target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LiF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19099" indent="-34290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19099" indent="-34290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Expecting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 neutrons per second</a:t>
            </a:r>
          </a:p>
          <a:p>
            <a:pPr marL="76199">
              <a:lnSpc>
                <a:spcPct val="90000"/>
              </a:lnSpc>
              <a:spcAft>
                <a:spcPts val="800"/>
              </a:spcAft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19099" indent="-342900">
              <a:lnSpc>
                <a:spcPct val="9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Size of the beam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inch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33399" lvl="1">
              <a:lnSpc>
                <a:spcPct val="90000"/>
              </a:lnSpc>
              <a:spcAft>
                <a:spcPts val="800"/>
              </a:spcAft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 descr="A graph of a graph showing a number of energy&#10;&#10;AI-generated content may be incorrect.">
            <a:extLst>
              <a:ext uri="{FF2B5EF4-FFF2-40B4-BE49-F238E27FC236}">
                <a16:creationId xmlns:a16="http://schemas.microsoft.com/office/drawing/2014/main" id="{24FC91A4-E888-9EBB-7E07-F20D52F5B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2117579"/>
            <a:ext cx="5877696" cy="3035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8982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0D17-7468-5E51-DF16-68D7A2B35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control room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12932-8B2E-E842-702A-3036123E3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pic>
        <p:nvPicPr>
          <p:cNvPr id="6" name="Picture 5" descr="A person sitting at a desk in a room with many monitors&#10;&#10;AI-generated content may be incorrect.">
            <a:extLst>
              <a:ext uri="{FF2B5EF4-FFF2-40B4-BE49-F238E27FC236}">
                <a16:creationId xmlns:a16="http://schemas.microsoft.com/office/drawing/2014/main" id="{E91CF4E2-A9E1-CE99-F0EA-C1EE8D5205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1814220"/>
            <a:ext cx="5891463" cy="4418597"/>
          </a:xfrm>
          <a:prstGeom prst="rect">
            <a:avLst/>
          </a:prstGeom>
        </p:spPr>
      </p:pic>
      <p:pic>
        <p:nvPicPr>
          <p:cNvPr id="7" name="VID_20250211_111026">
            <a:hlinkClick r:id="" action="ppaction://media"/>
            <a:extLst>
              <a:ext uri="{FF2B5EF4-FFF2-40B4-BE49-F238E27FC236}">
                <a16:creationId xmlns:a16="http://schemas.microsoft.com/office/drawing/2014/main" id="{06AAFE04-7954-193A-4B36-D0231906A0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53256" y="896188"/>
            <a:ext cx="3042509" cy="5408905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B42B8DF-BFA6-2551-0278-11B8B5204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1063-33AD-CD4F-B943-1D0FE762EBCA}" type="datetime1">
              <a:rPr lang="en-CA" smtClean="0"/>
              <a:t>2026-06-05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0628A4-EC6E-ACE9-D70A-6A9A58EF6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29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627EC-6699-10B9-CD14-EDF518BFF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 (1</a:t>
            </a:r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Campaign)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9DF8C1-73A7-A5FF-CA2B-CC13BDD16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Les Recontres de Noirmoutier 2026</a:t>
            </a:r>
          </a:p>
        </p:txBody>
      </p:sp>
      <p:pic>
        <p:nvPicPr>
          <p:cNvPr id="7" name="Picture 6" descr="A graph of a number of different colored lines&#10;&#10;AI-generated content may be incorrect.">
            <a:extLst>
              <a:ext uri="{FF2B5EF4-FFF2-40B4-BE49-F238E27FC236}">
                <a16:creationId xmlns:a16="http://schemas.microsoft.com/office/drawing/2014/main" id="{6560EC77-2F2B-F5BB-18C5-F0F9F633B6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6611" y="1969153"/>
            <a:ext cx="8765905" cy="4108732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A735D5D-434E-332F-F5DF-CD6C76FD8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EC85-1D5C-8C4F-B33E-25916121A17A}" type="datetime1">
              <a:rPr lang="en-CA" smtClean="0"/>
              <a:t>2026-06-05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8ABCEA8-A40E-ACE8-721E-8B2821B8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8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CF3EB-5C81-717C-0609-FAA21FBA8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Tests at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UdM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</a:t>
            </a:r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Campaign)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DC3EB4-27BC-5D00-F555-0DD77965FC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327" y="6356350"/>
            <a:ext cx="2743200" cy="365125"/>
          </a:xfrm>
        </p:spPr>
        <p:txBody>
          <a:bodyPr/>
          <a:lstStyle/>
          <a:p>
            <a:fld id="{47A6FFF1-3989-4845-9AF7-C183DB4C6386}" type="datetime1">
              <a:rPr lang="en-CA" smtClean="0"/>
              <a:t>2026-06-05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85162-027A-3B2B-BDDC-B0FDD46B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NEWS-G General Meeting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ABC2A-BE40-BA8B-8A76-D42F544D7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387B9-4E07-6749-9906-C77C58556A0F}" type="slidenum">
              <a:rPr lang="en-US" smtClean="0"/>
              <a:t>19</a:t>
            </a:fld>
            <a:endParaRPr lang="en-US"/>
          </a:p>
        </p:txBody>
      </p:sp>
      <p:pic>
        <p:nvPicPr>
          <p:cNvPr id="10" name="Picture 9" descr="A person working in a factory&#10;&#10;AI-generated content may be incorrect.">
            <a:extLst>
              <a:ext uri="{FF2B5EF4-FFF2-40B4-BE49-F238E27FC236}">
                <a16:creationId xmlns:a16="http://schemas.microsoft.com/office/drawing/2014/main" id="{43261D6C-0E59-7680-614A-EDEAD9E4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2812" y="2046491"/>
            <a:ext cx="4869711" cy="3653658"/>
          </a:xfrm>
          <a:prstGeom prst="rect">
            <a:avLst/>
          </a:prstGeom>
        </p:spPr>
      </p:pic>
      <p:grpSp>
        <p:nvGrpSpPr>
          <p:cNvPr id="66" name="Group 65">
            <a:extLst>
              <a:ext uri="{FF2B5EF4-FFF2-40B4-BE49-F238E27FC236}">
                <a16:creationId xmlns:a16="http://schemas.microsoft.com/office/drawing/2014/main" id="{FB8FCCF5-F858-9D75-34E1-0E02DDA26177}"/>
              </a:ext>
            </a:extLst>
          </p:cNvPr>
          <p:cNvGrpSpPr/>
          <p:nvPr/>
        </p:nvGrpSpPr>
        <p:grpSpPr>
          <a:xfrm>
            <a:off x="838200" y="2008531"/>
            <a:ext cx="4689214" cy="3959287"/>
            <a:chOff x="191386" y="1733103"/>
            <a:chExt cx="4689214" cy="3959287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5DCDA04-4C10-2467-C4E0-6FFC68FD9398}"/>
                </a:ext>
              </a:extLst>
            </p:cNvPr>
            <p:cNvSpPr/>
            <p:nvPr/>
          </p:nvSpPr>
          <p:spPr>
            <a:xfrm>
              <a:off x="1401726" y="3085141"/>
              <a:ext cx="597195" cy="572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CD2A8CA-E7FD-F03C-F7CA-77690319C1BD}"/>
                </a:ext>
              </a:extLst>
            </p:cNvPr>
            <p:cNvSpPr/>
            <p:nvPr/>
          </p:nvSpPr>
          <p:spPr>
            <a:xfrm>
              <a:off x="1998921" y="3092215"/>
              <a:ext cx="597195" cy="572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414AE46-461F-2C76-DD43-B74A6340514C}"/>
                </a:ext>
              </a:extLst>
            </p:cNvPr>
            <p:cNvSpPr/>
            <p:nvPr/>
          </p:nvSpPr>
          <p:spPr>
            <a:xfrm>
              <a:off x="2596116" y="2893753"/>
              <a:ext cx="881617" cy="935665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3A6E6CF-D6C6-5A52-329B-8BC1319255AE}"/>
                </a:ext>
              </a:extLst>
            </p:cNvPr>
            <p:cNvSpPr/>
            <p:nvPr/>
          </p:nvSpPr>
          <p:spPr>
            <a:xfrm>
              <a:off x="4146698" y="2083981"/>
              <a:ext cx="191386" cy="253054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EB49E65-92F5-CCA4-3032-50CFD424EA1C}"/>
                </a:ext>
              </a:extLst>
            </p:cNvPr>
            <p:cNvCxnSpPr/>
            <p:nvPr/>
          </p:nvCxnSpPr>
          <p:spPr>
            <a:xfrm>
              <a:off x="838200" y="5220586"/>
              <a:ext cx="3499884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50CA0D7-8D82-35BE-7D54-AE0DE735811D}"/>
                </a:ext>
              </a:extLst>
            </p:cNvPr>
            <p:cNvCxnSpPr/>
            <p:nvPr/>
          </p:nvCxnSpPr>
          <p:spPr>
            <a:xfrm>
              <a:off x="2297518" y="3378445"/>
              <a:ext cx="0" cy="1842141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DCAE3A1D-C830-CEDA-E669-C80CA17F2A4E}"/>
                </a:ext>
              </a:extLst>
            </p:cNvPr>
            <p:cNvCxnSpPr>
              <a:cxnSpLocks/>
              <a:stCxn id="21" idx="4"/>
            </p:cNvCxnSpPr>
            <p:nvPr/>
          </p:nvCxnSpPr>
          <p:spPr>
            <a:xfrm>
              <a:off x="4242391" y="4614530"/>
              <a:ext cx="0" cy="606056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FCC6697-51A9-7E03-5086-CA838D9DC720}"/>
                </a:ext>
              </a:extLst>
            </p:cNvPr>
            <p:cNvCxnSpPr/>
            <p:nvPr/>
          </p:nvCxnSpPr>
          <p:spPr>
            <a:xfrm>
              <a:off x="3036924" y="3378445"/>
              <a:ext cx="0" cy="1842141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79376D94-09A9-3827-8265-84A8919EB9A5}"/>
                </a:ext>
              </a:extLst>
            </p:cNvPr>
            <p:cNvCxnSpPr/>
            <p:nvPr/>
          </p:nvCxnSpPr>
          <p:spPr>
            <a:xfrm>
              <a:off x="1700323" y="3378445"/>
              <a:ext cx="0" cy="1842141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8DF00A2-4987-97CA-E485-B2FF927AEF62}"/>
                </a:ext>
              </a:extLst>
            </p:cNvPr>
            <p:cNvCxnSpPr>
              <a:cxnSpLocks/>
              <a:endCxn id="21" idx="0"/>
            </p:cNvCxnSpPr>
            <p:nvPr/>
          </p:nvCxnSpPr>
          <p:spPr>
            <a:xfrm flipV="1">
              <a:off x="1700323" y="2083981"/>
              <a:ext cx="2542068" cy="1277604"/>
            </a:xfrm>
            <a:prstGeom prst="line">
              <a:avLst/>
            </a:prstGeom>
            <a:ln>
              <a:solidFill>
                <a:schemeClr val="accent3">
                  <a:lumMod val="75000"/>
                </a:schemeClr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0EE4D8F-F03B-8C90-107A-C03C256D7C0B}"/>
                </a:ext>
              </a:extLst>
            </p:cNvPr>
            <p:cNvCxnSpPr>
              <a:cxnSpLocks/>
              <a:endCxn id="21" idx="4"/>
            </p:cNvCxnSpPr>
            <p:nvPr/>
          </p:nvCxnSpPr>
          <p:spPr>
            <a:xfrm>
              <a:off x="1700323" y="3378444"/>
              <a:ext cx="2542068" cy="1236086"/>
            </a:xfrm>
            <a:prstGeom prst="line">
              <a:avLst/>
            </a:prstGeom>
            <a:ln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7FAB654-5AA6-3110-CB41-BE2980B93999}"/>
                </a:ext>
              </a:extLst>
            </p:cNvPr>
            <p:cNvCxnSpPr>
              <a:cxnSpLocks/>
              <a:endCxn id="21" idx="0"/>
            </p:cNvCxnSpPr>
            <p:nvPr/>
          </p:nvCxnSpPr>
          <p:spPr>
            <a:xfrm flipV="1">
              <a:off x="2297517" y="2083981"/>
              <a:ext cx="1944874" cy="1311198"/>
            </a:xfrm>
            <a:prstGeom prst="line">
              <a:avLst/>
            </a:prstGeom>
            <a:ln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5557427-97B5-29F0-64E3-7BA6E331A8DF}"/>
                </a:ext>
              </a:extLst>
            </p:cNvPr>
            <p:cNvCxnSpPr>
              <a:cxnSpLocks/>
              <a:endCxn id="21" idx="4"/>
            </p:cNvCxnSpPr>
            <p:nvPr/>
          </p:nvCxnSpPr>
          <p:spPr>
            <a:xfrm>
              <a:off x="2297517" y="3412038"/>
              <a:ext cx="1944874" cy="1202492"/>
            </a:xfrm>
            <a:prstGeom prst="line">
              <a:avLst/>
            </a:prstGeom>
            <a:ln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34DEB44-290A-C965-37C3-CCF8168C222E}"/>
                </a:ext>
              </a:extLst>
            </p:cNvPr>
            <p:cNvCxnSpPr>
              <a:cxnSpLocks/>
              <a:endCxn id="21" idx="0"/>
            </p:cNvCxnSpPr>
            <p:nvPr/>
          </p:nvCxnSpPr>
          <p:spPr>
            <a:xfrm flipV="1">
              <a:off x="3036924" y="2083981"/>
              <a:ext cx="1205467" cy="1273704"/>
            </a:xfrm>
            <a:prstGeom prst="line">
              <a:avLst/>
            </a:prstGeom>
            <a:ln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90B5FF12-6950-4C82-D9A3-10E803323618}"/>
                </a:ext>
              </a:extLst>
            </p:cNvPr>
            <p:cNvCxnSpPr>
              <a:cxnSpLocks/>
              <a:endCxn id="21" idx="4"/>
            </p:cNvCxnSpPr>
            <p:nvPr/>
          </p:nvCxnSpPr>
          <p:spPr>
            <a:xfrm>
              <a:off x="3036924" y="3349255"/>
              <a:ext cx="1205467" cy="1265275"/>
            </a:xfrm>
            <a:prstGeom prst="line">
              <a:avLst/>
            </a:prstGeom>
            <a:ln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3D4E8547-02D5-97F4-7A74-15EA8BF08FB1}"/>
                </a:ext>
              </a:extLst>
            </p:cNvPr>
            <p:cNvGrpSpPr/>
            <p:nvPr/>
          </p:nvGrpSpPr>
          <p:grpSpPr>
            <a:xfrm>
              <a:off x="191386" y="1733103"/>
              <a:ext cx="1063256" cy="3014331"/>
              <a:chOff x="191386" y="1892598"/>
              <a:chExt cx="1063256" cy="3014331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CC187412-D80C-DF89-E750-7B7D823D5C04}"/>
                  </a:ext>
                </a:extLst>
              </p:cNvPr>
              <p:cNvGrpSpPr/>
              <p:nvPr/>
            </p:nvGrpSpPr>
            <p:grpSpPr>
              <a:xfrm>
                <a:off x="870099" y="1892598"/>
                <a:ext cx="0" cy="3014331"/>
                <a:chOff x="838200" y="1913864"/>
                <a:chExt cx="0" cy="3014331"/>
              </a:xfrm>
            </p:grpSpPr>
            <p:cxnSp>
              <p:nvCxnSpPr>
                <p:cNvPr id="15" name="Straight Connector 14">
                  <a:extLst>
                    <a:ext uri="{FF2B5EF4-FFF2-40B4-BE49-F238E27FC236}">
                      <a16:creationId xmlns:a16="http://schemas.microsoft.com/office/drawing/2014/main" id="{E2D68F90-F97F-66C6-3C7B-0C4108B6C68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38200" y="1913864"/>
                  <a:ext cx="0" cy="1392865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Straight Connector 18">
                  <a:extLst>
                    <a:ext uri="{FF2B5EF4-FFF2-40B4-BE49-F238E27FC236}">
                      <a16:creationId xmlns:a16="http://schemas.microsoft.com/office/drawing/2014/main" id="{ACE32429-7163-48D4-F9FC-01FBFE14EE5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38200" y="3535330"/>
                  <a:ext cx="0" cy="1392865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5" name="Straight Arrow Connector 54">
                <a:extLst>
                  <a:ext uri="{FF2B5EF4-FFF2-40B4-BE49-F238E27FC236}">
                    <a16:creationId xmlns:a16="http://schemas.microsoft.com/office/drawing/2014/main" id="{89E24731-32CC-77CF-0F11-00E761EE28C2}"/>
                  </a:ext>
                </a:extLst>
              </p:cNvPr>
              <p:cNvCxnSpPr/>
              <p:nvPr/>
            </p:nvCxnSpPr>
            <p:spPr>
              <a:xfrm>
                <a:off x="191386" y="3395179"/>
                <a:ext cx="106325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D481A86D-1F82-2450-9312-B5647C740FC2}"/>
                </a:ext>
              </a:extLst>
            </p:cNvPr>
            <p:cNvCxnSpPr>
              <a:cxnSpLocks/>
            </p:cNvCxnSpPr>
            <p:nvPr/>
          </p:nvCxnSpPr>
          <p:spPr>
            <a:xfrm>
              <a:off x="868327" y="4748782"/>
              <a:ext cx="1772" cy="473152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54FA0D6A-51AB-1FBD-55CD-9DC9F18DA1CC}"/>
                </a:ext>
              </a:extLst>
            </p:cNvPr>
            <p:cNvSpPr txBox="1"/>
            <p:nvPr/>
          </p:nvSpPr>
          <p:spPr>
            <a:xfrm>
              <a:off x="1316665" y="5313166"/>
              <a:ext cx="925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30cm</a:t>
              </a: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47E16014-42BC-D23E-83C7-E4536C7F7782}"/>
                </a:ext>
              </a:extLst>
            </p:cNvPr>
            <p:cNvSpPr txBox="1"/>
            <p:nvPr/>
          </p:nvSpPr>
          <p:spPr>
            <a:xfrm>
              <a:off x="2019171" y="5323058"/>
              <a:ext cx="795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40 cm</a:t>
              </a: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7EE945E2-CD4C-5124-4090-8E4A6BEB5294}"/>
                </a:ext>
              </a:extLst>
            </p:cNvPr>
            <p:cNvSpPr txBox="1"/>
            <p:nvPr/>
          </p:nvSpPr>
          <p:spPr>
            <a:xfrm>
              <a:off x="2719024" y="5322318"/>
              <a:ext cx="1101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52.5 cm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FF68C857-64C0-581E-29F3-EF252772FE96}"/>
                </a:ext>
              </a:extLst>
            </p:cNvPr>
            <p:cNvSpPr txBox="1"/>
            <p:nvPr/>
          </p:nvSpPr>
          <p:spPr>
            <a:xfrm>
              <a:off x="3778741" y="5314763"/>
              <a:ext cx="1101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57.5 cm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5974DFFC-8270-2916-1AD0-C0795D09F096}"/>
                </a:ext>
              </a:extLst>
            </p:cNvPr>
            <p:cNvSpPr txBox="1"/>
            <p:nvPr/>
          </p:nvSpPr>
          <p:spPr>
            <a:xfrm rot="19296156">
              <a:off x="2900031" y="2278921"/>
              <a:ext cx="5847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28</a:t>
              </a:r>
              <a:r>
                <a:rPr lang="en-US" b="1" baseline="30000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554BC0D8-B334-CF6E-7E4F-CC3DFF49AC89}"/>
                </a:ext>
              </a:extLst>
            </p:cNvPr>
            <p:cNvSpPr txBox="1"/>
            <p:nvPr/>
          </p:nvSpPr>
          <p:spPr>
            <a:xfrm rot="19396849">
              <a:off x="3155067" y="2543858"/>
              <a:ext cx="645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38</a:t>
              </a:r>
              <a:r>
                <a:rPr lang="en-US" b="1" baseline="30000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8CA29870-2D9F-8EDB-7830-63A837369EE2}"/>
                </a:ext>
              </a:extLst>
            </p:cNvPr>
            <p:cNvSpPr txBox="1"/>
            <p:nvPr/>
          </p:nvSpPr>
          <p:spPr>
            <a:xfrm rot="18869032">
              <a:off x="3406089" y="2786663"/>
              <a:ext cx="5847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74</a:t>
              </a:r>
              <a:r>
                <a:rPr lang="en-US" b="1" baseline="30000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284917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829F8-BFF1-13E1-557E-FF74DBB19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512" y="324171"/>
            <a:ext cx="10515600" cy="1325563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Gamma background from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LiF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target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DFB4E4-899B-EF09-5994-E85AABC87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6FFF1-3989-4845-9AF7-C183DB4C6386}" type="datetime1">
              <a:rPr lang="en-CA" smtClean="0"/>
              <a:t>2026-06-05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229234-C7F5-43A9-EB20-85E8310E7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NEWS-G General Meeting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4AF034-AE8C-80F4-90D3-FA0DEAF25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387B9-4E07-6749-9906-C77C58556A0F}" type="slidenum">
              <a:rPr lang="en-US" smtClean="0"/>
              <a:t>20</a:t>
            </a:fld>
            <a:endParaRPr lang="en-US"/>
          </a:p>
        </p:txBody>
      </p:sp>
      <p:pic>
        <p:nvPicPr>
          <p:cNvPr id="6" name="Picture 5" descr="A machine in a room&#10;&#10;AI-generated content may be incorrect.">
            <a:extLst>
              <a:ext uri="{FF2B5EF4-FFF2-40B4-BE49-F238E27FC236}">
                <a16:creationId xmlns:a16="http://schemas.microsoft.com/office/drawing/2014/main" id="{539801E3-CB86-3AD9-BFAC-47AA409F8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11245" y="2337642"/>
            <a:ext cx="3930142" cy="2947607"/>
          </a:xfrm>
          <a:prstGeom prst="rect">
            <a:avLst/>
          </a:prstGeom>
        </p:spPr>
      </p:pic>
      <p:pic>
        <p:nvPicPr>
          <p:cNvPr id="13" name="Picture 12" descr="A close up of a device&#10;&#10;AI-generated content may be incorrect.">
            <a:extLst>
              <a:ext uri="{FF2B5EF4-FFF2-40B4-BE49-F238E27FC236}">
                <a16:creationId xmlns:a16="http://schemas.microsoft.com/office/drawing/2014/main" id="{24C20D69-5355-C1CD-57C6-CE4FFA048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4542" y="1434954"/>
            <a:ext cx="2826578" cy="2120732"/>
          </a:xfrm>
          <a:prstGeom prst="rect">
            <a:avLst/>
          </a:prstGeom>
        </p:spPr>
      </p:pic>
      <p:pic>
        <p:nvPicPr>
          <p:cNvPr id="15" name="Picture 14" descr="A machine on a table&#10;&#10;AI-generated content may be incorrect.">
            <a:extLst>
              <a:ext uri="{FF2B5EF4-FFF2-40B4-BE49-F238E27FC236}">
                <a16:creationId xmlns:a16="http://schemas.microsoft.com/office/drawing/2014/main" id="{1A5934D7-263D-E1ED-33FE-6175ADDA89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148" t="23700" r="25952" b="26686"/>
          <a:stretch>
            <a:fillRect/>
          </a:stretch>
        </p:blipFill>
        <p:spPr>
          <a:xfrm>
            <a:off x="4379881" y="3748740"/>
            <a:ext cx="2277139" cy="2414555"/>
          </a:xfrm>
          <a:prstGeom prst="rect">
            <a:avLst/>
          </a:prstGeom>
        </p:spPr>
      </p:pic>
      <p:pic>
        <p:nvPicPr>
          <p:cNvPr id="16" name="Picture 15" descr="A graph with green lines&#10;&#10;AI-generated content may be incorrect.">
            <a:extLst>
              <a:ext uri="{FF2B5EF4-FFF2-40B4-BE49-F238E27FC236}">
                <a16:creationId xmlns:a16="http://schemas.microsoft.com/office/drawing/2014/main" id="{DA8615AA-3CB7-E646-E56B-F275F90BA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5542" y="2634876"/>
            <a:ext cx="4481528" cy="277728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50A2EAA-49EB-0496-924A-18AFECC8796F}"/>
              </a:ext>
            </a:extLst>
          </p:cNvPr>
          <p:cNvSpPr txBox="1"/>
          <p:nvPr/>
        </p:nvSpPr>
        <p:spPr>
          <a:xfrm>
            <a:off x="8773317" y="1885782"/>
            <a:ext cx="135235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 (p,𝛂𝛄) </a:t>
            </a:r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EF70A4-5EFA-A973-BB29-E69F8DB46844}"/>
              </a:ext>
            </a:extLst>
          </p:cNvPr>
          <p:cNvSpPr txBox="1"/>
          <p:nvPr/>
        </p:nvSpPr>
        <p:spPr>
          <a:xfrm>
            <a:off x="8063023" y="5605216"/>
            <a:ext cx="35264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CA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doi:10.1016/j.nimb.2006.03.089</a:t>
            </a:r>
            <a:r>
              <a:rPr lang="en-CA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oi:10.1016/j.nimb.2006.03.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9514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uilding with a dome and a staircase in the snow&#10;&#10;AI-generated content may be incorrect.">
            <a:extLst>
              <a:ext uri="{FF2B5EF4-FFF2-40B4-BE49-F238E27FC236}">
                <a16:creationId xmlns:a16="http://schemas.microsoft.com/office/drawing/2014/main" id="{A1FDAEB3-FF60-1FDF-C0FC-0357512F50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250" b="125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9A30E-1E61-AFC2-51D3-4C13FDA0F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37C2A7-7387-E659-A6F5-FF8351222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87673" y="6356350"/>
            <a:ext cx="361586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r>
              <a:rPr lang="en-US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Les Recontres de Noirmoutier 2026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E85E86C-B6FD-3ED6-A60A-CFC5F2A2F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E69EC-F371-2740-B160-84FA7AA60F69}" type="datetime1">
              <a:rPr lang="en-CA" smtClean="0"/>
              <a:t>2026-06-05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F6DDA72-A366-EA4E-4C4F-5CF59BAA7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1A6F1-0D96-364C-8795-553C7DFB0866}" type="slidenum">
              <a:rPr lang="en-US" smtClean="0"/>
              <a:t>21</a:t>
            </a:fld>
            <a:endParaRPr lang="en-US"/>
          </a:p>
        </p:txBody>
      </p:sp>
      <p:sp>
        <p:nvSpPr>
          <p:cNvPr id="3" name="Google Shape;116;p20">
            <a:extLst>
              <a:ext uri="{FF2B5EF4-FFF2-40B4-BE49-F238E27FC236}">
                <a16:creationId xmlns:a16="http://schemas.microsoft.com/office/drawing/2014/main" id="{33BDD8E1-1DC3-E551-AE47-2DD39CAA0A28}"/>
              </a:ext>
            </a:extLst>
          </p:cNvPr>
          <p:cNvSpPr txBox="1"/>
          <p:nvPr/>
        </p:nvSpPr>
        <p:spPr>
          <a:xfrm>
            <a:off x="5780626" y="5855228"/>
            <a:ext cx="3993833" cy="5011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76199">
              <a:lnSpc>
                <a:spcPct val="90000"/>
              </a:lnSpc>
              <a:spcAft>
                <a:spcPts val="800"/>
              </a:spcAft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Saint Joseph’s Oratory of Mount Royal</a:t>
            </a:r>
          </a:p>
        </p:txBody>
      </p:sp>
    </p:spTree>
    <p:extLst>
      <p:ext uri="{BB962C8B-B14F-4D97-AF65-F5344CB8AC3E}">
        <p14:creationId xmlns:p14="http://schemas.microsoft.com/office/powerpoint/2010/main" val="495459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20140</TotalTime>
  <Words>744</Words>
  <Application>Microsoft Macintosh PowerPoint</Application>
  <PresentationFormat>Widescreen</PresentationFormat>
  <Paragraphs>166</Paragraphs>
  <Slides>22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Cambria Math</vt:lpstr>
      <vt:lpstr>Times New Roman</vt:lpstr>
      <vt:lpstr>Wingdings</vt:lpstr>
      <vt:lpstr>Office Theme</vt:lpstr>
      <vt:lpstr>Quenching factor measurements for NEWS-G </vt:lpstr>
      <vt:lpstr>NEWS-G</vt:lpstr>
      <vt:lpstr>Quenching factor</vt:lpstr>
      <vt:lpstr>Quenching factor measurements so far</vt:lpstr>
      <vt:lpstr>Quenching factor measurements so far</vt:lpstr>
      <vt:lpstr>University of Montreal (UdM) facility </vt:lpstr>
      <vt:lpstr>UdM Facility: Accelerator Hall</vt:lpstr>
      <vt:lpstr>Facility: Target Room</vt:lpstr>
      <vt:lpstr> UdM plans: TUNL vs Montreal</vt:lpstr>
      <vt:lpstr>UdM facility </vt:lpstr>
      <vt:lpstr>New Backing Detector </vt:lpstr>
      <vt:lpstr>New backing detector (at Queen’s Uni)</vt:lpstr>
      <vt:lpstr>Fully assembled detector</vt:lpstr>
      <vt:lpstr>Amplitude Spectra for gammas</vt:lpstr>
      <vt:lpstr>Amplitude Spectra for neutrons</vt:lpstr>
      <vt:lpstr>Tests at UdM (1st Campaign)</vt:lpstr>
      <vt:lpstr>Beam characteristics (1st Campaign)</vt:lpstr>
      <vt:lpstr>UdM control room</vt:lpstr>
      <vt:lpstr>Results (1st Campaign)</vt:lpstr>
      <vt:lpstr>Tests at UdM (2nd Campaign)</vt:lpstr>
      <vt:lpstr>Gamma background from LiF target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Neha Panchal</dc:creator>
  <cp:lastModifiedBy>Neha Panchal</cp:lastModifiedBy>
  <cp:revision>16</cp:revision>
  <dcterms:created xsi:type="dcterms:W3CDTF">2025-02-09T03:26:37Z</dcterms:created>
  <dcterms:modified xsi:type="dcterms:W3CDTF">2026-06-05T09:07:39Z</dcterms:modified>
</cp:coreProperties>
</file>