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</p:sldIdLst>
  <p:sldSz cy="5143500" cx="9144000"/>
  <p:notesSz cx="6858000" cy="9144000"/>
  <p:embeddedFontLst>
    <p:embeddedFont>
      <p:font typeface="Proxima Nova"/>
      <p:regular r:id="rId77"/>
      <p:bold r:id="rId78"/>
      <p:italic r:id="rId79"/>
      <p:boldItalic r:id="rId80"/>
    </p:embeddedFont>
    <p:embeddedFont>
      <p:font typeface="Bree Serif"/>
      <p:regular r:id="rId81"/>
    </p:embeddedFont>
    <p:embeddedFont>
      <p:font typeface="Open Sans"/>
      <p:regular r:id="rId82"/>
      <p:bold r:id="rId83"/>
      <p:italic r:id="rId84"/>
      <p:boldItalic r:id="rId8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3EF1E50-6F44-4658-B511-79D8C32C2088}">
  <a:tblStyle styleId="{03EF1E50-6F44-4658-B511-79D8C32C20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84" Type="http://schemas.openxmlformats.org/officeDocument/2006/relationships/font" Target="fonts/OpenSans-italic.fntdata"/><Relationship Id="rId83" Type="http://schemas.openxmlformats.org/officeDocument/2006/relationships/font" Target="fonts/OpenSans-bold.fntdata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85" Type="http://schemas.openxmlformats.org/officeDocument/2006/relationships/font" Target="fonts/OpenSans-boldItalic.fntdata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80" Type="http://schemas.openxmlformats.org/officeDocument/2006/relationships/font" Target="fonts/ProximaNova-boldItalic.fntdata"/><Relationship Id="rId82" Type="http://schemas.openxmlformats.org/officeDocument/2006/relationships/font" Target="fonts/OpenSans-regular.fntdata"/><Relationship Id="rId81" Type="http://schemas.openxmlformats.org/officeDocument/2006/relationships/font" Target="fonts/BreeSerif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31" Type="http://schemas.openxmlformats.org/officeDocument/2006/relationships/slide" Target="slides/slide24.xml"/><Relationship Id="rId75" Type="http://schemas.openxmlformats.org/officeDocument/2006/relationships/slide" Target="slides/slide68.xml"/><Relationship Id="rId30" Type="http://schemas.openxmlformats.org/officeDocument/2006/relationships/slide" Target="slides/slide23.xml"/><Relationship Id="rId74" Type="http://schemas.openxmlformats.org/officeDocument/2006/relationships/slide" Target="slides/slide67.xml"/><Relationship Id="rId33" Type="http://schemas.openxmlformats.org/officeDocument/2006/relationships/slide" Target="slides/slide26.xml"/><Relationship Id="rId77" Type="http://schemas.openxmlformats.org/officeDocument/2006/relationships/font" Target="fonts/ProximaNova-regular.fntdata"/><Relationship Id="rId32" Type="http://schemas.openxmlformats.org/officeDocument/2006/relationships/slide" Target="slides/slide25.xml"/><Relationship Id="rId76" Type="http://schemas.openxmlformats.org/officeDocument/2006/relationships/slide" Target="slides/slide69.xml"/><Relationship Id="rId35" Type="http://schemas.openxmlformats.org/officeDocument/2006/relationships/slide" Target="slides/slide28.xml"/><Relationship Id="rId79" Type="http://schemas.openxmlformats.org/officeDocument/2006/relationships/font" Target="fonts/ProximaNova-italic.fntdata"/><Relationship Id="rId34" Type="http://schemas.openxmlformats.org/officeDocument/2006/relationships/slide" Target="slides/slide27.xml"/><Relationship Id="rId78" Type="http://schemas.openxmlformats.org/officeDocument/2006/relationships/font" Target="fonts/ProximaNova-bold.fntdata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68" Type="http://schemas.openxmlformats.org/officeDocument/2006/relationships/slide" Target="slides/slide61.xml"/><Relationship Id="rId23" Type="http://schemas.openxmlformats.org/officeDocument/2006/relationships/slide" Target="slides/slide16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slide" Target="slides/slide6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9bb53308af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9bb53308af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e4a4cb4dae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e4a4cb4dae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e5bb5077a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e5bb5077a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9bb53308af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9bb53308af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9bb53308af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9bb53308af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9bb53308af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9bb53308af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9c1098404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9c1098404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9c1098404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9c1098404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9dc3da8b3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9dc3da8b3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9c1098404e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9c1098404e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e4a4cb4da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e4a4cb4da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9c1098404e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9c1098404e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9cbbb1594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9cbbb1594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9c5d81de0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9c5d81de0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9d61b3abe1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9d61b3abe1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9d61b3abe1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9d61b3abe1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9f515b1957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9f515b1957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9e1af540e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9e1af540e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9d61b3abe1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9d61b3abe1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9e7a8aba05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9e7a8aba05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9e1af540e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9e1af540e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9b3450ac86_0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9b3450ac86_0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9d61b3abe1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9d61b3abe1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9d61b3abe1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9d61b3abe1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9e1af540e8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9e1af540e8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e4a4cb4dae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e4a4cb4dae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9d61b3abe1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9d61b3abe1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9e1af540e8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9e1af540e8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e5ddd8fb1d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3e5ddd8fb1d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9e1af540e8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9e1af540e8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9e7a8aba0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9e7a8aba0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9e7a8aba0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9e7a8aba0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9bb53308af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9bb53308af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9e7a8aba05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9e7a8aba05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9d61b3abe1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9d61b3abe1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9e7a8aba05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39e7a8aba05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9e7a8aba05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39e7a8aba05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9e7a8aba05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9e7a8aba05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9d61b3abe1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39d61b3abe1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9eeded9195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9eeded919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9eeded919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9eeded919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e4a4cb4dae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e4a4cb4dae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9eeded9195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39eeded9195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9bb53308af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9bb53308af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e4a4cb4dae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e4a4cb4dae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e4a4cb4dae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e4a4cb4dae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e4a4cb4dae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e4a4cb4dae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9eeded9195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9eeded9195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9b3450ac86_0_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39b3450ac86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e5bb5077ac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3e5bb5077ac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e4a4cb4dae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3e4a4cb4dae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9f515b195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9f515b195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9f515b195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9f515b195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9f515b1957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9f515b195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9c1098404e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9c1098404e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9f515b1957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9f515b195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9f515b1957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9f515b195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9f515b1957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39f515b1957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9f515b1957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39f515b1957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39f515b1957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39f515b1957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3e4a4cb4dae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3e4a4cb4dae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e5c3b38e6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e5c3b38e6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3e5c3b38e6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3e5c3b38e6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e5c3b38e6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3e5c3b38e6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39eeded9195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39eeded9195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9c1098404e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9c1098404e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9bb53308af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9bb53308af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9f515b195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9f515b195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3" name="Google Shape;73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4" name="Google Shape;7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0" name="Google Shape;80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1" name="Google Shape;81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4" name="Google Shape;8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8" name="Google Shape;88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9" name="Google Shape;89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0" name="Google Shape;9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3" name="Google Shape;9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6" name="Google Shape;96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" name="Google Shape;5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3.jpg"/><Relationship Id="rId5" Type="http://schemas.openxmlformats.org/officeDocument/2006/relationships/image" Target="../media/image33.png"/><Relationship Id="rId6" Type="http://schemas.openxmlformats.org/officeDocument/2006/relationships/image" Target="../media/image6.png"/><Relationship Id="rId7" Type="http://schemas.openxmlformats.org/officeDocument/2006/relationships/image" Target="../media/image10.png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science.nasa.gov/photojournal/the-universe-comes-into-sharper-focus/" TargetMode="External"/><Relationship Id="rId4" Type="http://schemas.openxmlformats.org/officeDocument/2006/relationships/image" Target="../media/image31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gif"/><Relationship Id="rId4" Type="http://schemas.openxmlformats.org/officeDocument/2006/relationships/image" Target="../media/image15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jpg"/><Relationship Id="rId4" Type="http://schemas.openxmlformats.org/officeDocument/2006/relationships/hyperlink" Target="https://svs.gsfc.nasa.gov/12307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pnas.org/doi/epdf/10.1073/pnas.15.3.168" TargetMode="External"/><Relationship Id="rId4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cerncourier.com/a/the-hubble-tension/" TargetMode="External"/><Relationship Id="rId4" Type="http://schemas.openxmlformats.org/officeDocument/2006/relationships/hyperlink" Target="https://arxiv.org/abs/2408.11770" TargetMode="External"/><Relationship Id="rId5" Type="http://schemas.openxmlformats.org/officeDocument/2006/relationships/hyperlink" Target="https://arxiv.org/abs/2408.11770" TargetMode="External"/><Relationship Id="rId6" Type="http://schemas.openxmlformats.org/officeDocument/2006/relationships/hyperlink" Target="https://arxiv.org/abs/2408.11770" TargetMode="External"/><Relationship Id="rId7" Type="http://schemas.openxmlformats.org/officeDocument/2006/relationships/image" Target="../media/image4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Relationship Id="rId4" Type="http://schemas.openxmlformats.org/officeDocument/2006/relationships/hyperlink" Target="https://articles.adsabs.harvard.edu/pdf/1927ASSB...47...49L" TargetMode="External"/><Relationship Id="rId5" Type="http://schemas.openxmlformats.org/officeDocument/2006/relationships/hyperlink" Target="https://arxiv.org/abs/2201.04741" TargetMode="External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hyperlink" Target="https://arxiv.org/abs/2510.23823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arxiv.org/abs/2105.05208" TargetMode="External"/><Relationship Id="rId4" Type="http://schemas.openxmlformats.org/officeDocument/2006/relationships/hyperlink" Target="https://arxiv.org/abs/2506.20707" TargetMode="External"/><Relationship Id="rId9" Type="http://schemas.openxmlformats.org/officeDocument/2006/relationships/hyperlink" Target="https://arxiv.org/abs/2404.08038" TargetMode="External"/><Relationship Id="rId5" Type="http://schemas.openxmlformats.org/officeDocument/2006/relationships/hyperlink" Target="https://arxiv.org/abs/2506.20707" TargetMode="External"/><Relationship Id="rId6" Type="http://schemas.openxmlformats.org/officeDocument/2006/relationships/hyperlink" Target="https://arxiv.org/abs/2506.20707" TargetMode="External"/><Relationship Id="rId7" Type="http://schemas.openxmlformats.org/officeDocument/2006/relationships/hyperlink" Target="https://arxiv.org/abs/2404.08038" TargetMode="External"/><Relationship Id="rId8" Type="http://schemas.openxmlformats.org/officeDocument/2006/relationships/hyperlink" Target="https://arxiv.org/abs/2404.08038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hyperlink" Target="https://arxiv.org/abs/2404.08038" TargetMode="External"/><Relationship Id="rId5" Type="http://schemas.openxmlformats.org/officeDocument/2006/relationships/hyperlink" Target="https://arxiv.org/abs/2404.08038" TargetMode="External"/><Relationship Id="rId6" Type="http://schemas.openxmlformats.org/officeDocument/2006/relationships/hyperlink" Target="https://arxiv.org/abs/2404.08038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1.jpg"/><Relationship Id="rId4" Type="http://schemas.openxmlformats.org/officeDocument/2006/relationships/hyperlink" Target="https://arxiv.org/abs/2506.20707" TargetMode="External"/><Relationship Id="rId5" Type="http://schemas.openxmlformats.org/officeDocument/2006/relationships/hyperlink" Target="https://arxiv.org/abs/2506.20707" TargetMode="External"/><Relationship Id="rId6" Type="http://schemas.openxmlformats.org/officeDocument/2006/relationships/hyperlink" Target="https://arxiv.org/abs/2506.20707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Relationship Id="rId4" Type="http://schemas.openxmlformats.org/officeDocument/2006/relationships/image" Target="../media/image16.png"/><Relationship Id="rId5" Type="http://schemas.openxmlformats.org/officeDocument/2006/relationships/hyperlink" Target="https://ui.adsabs.harvard.edu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4.jpg"/><Relationship Id="rId4" Type="http://schemas.openxmlformats.org/officeDocument/2006/relationships/image" Target="../media/image34.png"/><Relationship Id="rId5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hyperlink" Target="https://arxiv.org/abs/2010.04180" TargetMode="External"/><Relationship Id="rId10" Type="http://schemas.openxmlformats.org/officeDocument/2006/relationships/hyperlink" Target="https://arxiv.org/abs/2010.04180" TargetMode="External"/><Relationship Id="rId12" Type="http://schemas.openxmlformats.org/officeDocument/2006/relationships/hyperlink" Target="https://arxiv.org/abs/2010.04180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hyperlink" Target="https://arxiv.org/abs/astro-ph/9605054" TargetMode="External"/><Relationship Id="rId5" Type="http://schemas.openxmlformats.org/officeDocument/2006/relationships/image" Target="../media/image32.png"/><Relationship Id="rId6" Type="http://schemas.openxmlformats.org/officeDocument/2006/relationships/image" Target="../media/image39.png"/><Relationship Id="rId7" Type="http://schemas.openxmlformats.org/officeDocument/2006/relationships/hyperlink" Target="https://arxiv.org/abs/astro-ph/9605054" TargetMode="External"/><Relationship Id="rId8" Type="http://schemas.openxmlformats.org/officeDocument/2006/relationships/hyperlink" Target="https://arxiv.org/abs/astro-ph/9605054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arxiv.org/abs/1908.03663" TargetMode="External"/><Relationship Id="rId4" Type="http://schemas.openxmlformats.org/officeDocument/2006/relationships/image" Target="../media/image57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hyperlink" Target="https://arxiv.org/abs/2107.10291" TargetMode="External"/><Relationship Id="rId10" Type="http://schemas.openxmlformats.org/officeDocument/2006/relationships/hyperlink" Target="https://arxiv.org/abs/2107.10291" TargetMode="External"/><Relationship Id="rId13" Type="http://schemas.openxmlformats.org/officeDocument/2006/relationships/hyperlink" Target="https://arxiv.org/abs/2312.09814" TargetMode="External"/><Relationship Id="rId12" Type="http://schemas.openxmlformats.org/officeDocument/2006/relationships/hyperlink" Target="https://arxiv.org/abs/2312.09814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Relationship Id="rId4" Type="http://schemas.openxmlformats.org/officeDocument/2006/relationships/image" Target="../media/image38.png"/><Relationship Id="rId9" Type="http://schemas.openxmlformats.org/officeDocument/2006/relationships/hyperlink" Target="https://arxiv.org/abs/2107.10291" TargetMode="External"/><Relationship Id="rId15" Type="http://schemas.openxmlformats.org/officeDocument/2006/relationships/image" Target="../media/image42.png"/><Relationship Id="rId14" Type="http://schemas.openxmlformats.org/officeDocument/2006/relationships/hyperlink" Target="https://arxiv.org/abs/2312.09814" TargetMode="External"/><Relationship Id="rId17" Type="http://schemas.openxmlformats.org/officeDocument/2006/relationships/hyperlink" Target="https://arxiv.org/abs/2203.06142" TargetMode="External"/><Relationship Id="rId16" Type="http://schemas.openxmlformats.org/officeDocument/2006/relationships/hyperlink" Target="https://arxiv.org/abs/2203.06142" TargetMode="External"/><Relationship Id="rId5" Type="http://schemas.openxmlformats.org/officeDocument/2006/relationships/image" Target="../media/image45.png"/><Relationship Id="rId6" Type="http://schemas.openxmlformats.org/officeDocument/2006/relationships/hyperlink" Target="https://arxiv.org/abs/2103.01183" TargetMode="External"/><Relationship Id="rId18" Type="http://schemas.openxmlformats.org/officeDocument/2006/relationships/hyperlink" Target="https://arxiv.org/abs/2203.06142" TargetMode="External"/><Relationship Id="rId7" Type="http://schemas.openxmlformats.org/officeDocument/2006/relationships/hyperlink" Target="https://arxiv.org/abs/2103.01183" TargetMode="External"/><Relationship Id="rId8" Type="http://schemas.openxmlformats.org/officeDocument/2006/relationships/hyperlink" Target="https://arxiv.org/abs/2103.01183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arxiv.org/abs/2506.20707" TargetMode="External"/><Relationship Id="rId4" Type="http://schemas.openxmlformats.org/officeDocument/2006/relationships/hyperlink" Target="https://arxiv.org/abs/2506.20707" TargetMode="External"/><Relationship Id="rId5" Type="http://schemas.openxmlformats.org/officeDocument/2006/relationships/hyperlink" Target="https://arxiv.org/abs/2506.20707" TargetMode="External"/><Relationship Id="rId6" Type="http://schemas.openxmlformats.org/officeDocument/2006/relationships/image" Target="../media/image24.png"/><Relationship Id="rId7" Type="http://schemas.openxmlformats.org/officeDocument/2006/relationships/image" Target="../media/image30.png"/><Relationship Id="rId8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hyperlink" Target="https://arxiv.org/abs/1907.03778" TargetMode="External"/><Relationship Id="rId10" Type="http://schemas.openxmlformats.org/officeDocument/2006/relationships/hyperlink" Target="https://arxiv.org/abs/1907.03778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arxiv.org/abs/2506.20707" TargetMode="External"/><Relationship Id="rId4" Type="http://schemas.openxmlformats.org/officeDocument/2006/relationships/hyperlink" Target="https://arxiv.org/abs/2506.20707" TargetMode="External"/><Relationship Id="rId9" Type="http://schemas.openxmlformats.org/officeDocument/2006/relationships/hyperlink" Target="https://arxiv.org/abs/1907.03778" TargetMode="External"/><Relationship Id="rId5" Type="http://schemas.openxmlformats.org/officeDocument/2006/relationships/hyperlink" Target="https://arxiv.org/abs/2506.20707" TargetMode="External"/><Relationship Id="rId6" Type="http://schemas.openxmlformats.org/officeDocument/2006/relationships/hyperlink" Target="https://arxiv.org/abs/2506.20707" TargetMode="External"/><Relationship Id="rId7" Type="http://schemas.openxmlformats.org/officeDocument/2006/relationships/hyperlink" Target="https://arxiv.org/abs/2506.20707" TargetMode="External"/><Relationship Id="rId8" Type="http://schemas.openxmlformats.org/officeDocument/2006/relationships/hyperlink" Target="https://arxiv.org/abs/2506.20707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jpg"/><Relationship Id="rId4" Type="http://schemas.openxmlformats.org/officeDocument/2006/relationships/hyperlink" Target="https://arxiv.org/abs/2312.09814" TargetMode="External"/><Relationship Id="rId5" Type="http://schemas.openxmlformats.org/officeDocument/2006/relationships/hyperlink" Target="https://arxiv.org/abs/2312.09814" TargetMode="External"/><Relationship Id="rId6" Type="http://schemas.openxmlformats.org/officeDocument/2006/relationships/hyperlink" Target="https://arxiv.org/abs/2312.09814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arxiv.org/abs/1009.5514" TargetMode="External"/><Relationship Id="rId4" Type="http://schemas.openxmlformats.org/officeDocument/2006/relationships/hyperlink" Target="https://arxiv.org/abs/1705.03925" TargetMode="External"/><Relationship Id="rId5" Type="http://schemas.openxmlformats.org/officeDocument/2006/relationships/image" Target="../media/image4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arxiv.org/abs/1009.5514" TargetMode="External"/><Relationship Id="rId4" Type="http://schemas.openxmlformats.org/officeDocument/2006/relationships/hyperlink" Target="https://arxiv.org/abs/1705.03925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jpg"/><Relationship Id="rId4" Type="http://schemas.openxmlformats.org/officeDocument/2006/relationships/hyperlink" Target="https://arxiv.org/abs/2506.20707" TargetMode="External"/><Relationship Id="rId5" Type="http://schemas.openxmlformats.org/officeDocument/2006/relationships/hyperlink" Target="https://arxiv.org/abs/2506.20707" TargetMode="External"/><Relationship Id="rId6" Type="http://schemas.openxmlformats.org/officeDocument/2006/relationships/hyperlink" Target="https://arxiv.org/abs/2506.20707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arxiv.org/abs/1409.0549" TargetMode="External"/><Relationship Id="rId4" Type="http://schemas.openxmlformats.org/officeDocument/2006/relationships/hyperlink" Target="https://arxiv.org/abs/1409.0549" TargetMode="External"/><Relationship Id="rId5" Type="http://schemas.openxmlformats.org/officeDocument/2006/relationships/hyperlink" Target="https://arxiv.org/abs/1409.0549" TargetMode="External"/><Relationship Id="rId6" Type="http://schemas.openxmlformats.org/officeDocument/2006/relationships/hyperlink" Target="https://arxiv.org/abs/1608.01309" TargetMode="External"/><Relationship Id="rId7" Type="http://schemas.openxmlformats.org/officeDocument/2006/relationships/image" Target="../media/image46.png"/></Relationships>
</file>

<file path=ppt/slides/_rels/slide35.xml.rels><?xml version="1.0" encoding="UTF-8" standalone="yes"?><Relationships xmlns="http://schemas.openxmlformats.org/package/2006/relationships"><Relationship Id="rId10" Type="http://schemas.openxmlformats.org/officeDocument/2006/relationships/hyperlink" Target="https://arxiv.org/abs/2302.09032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arxiv.org/abs/1409.0549" TargetMode="External"/><Relationship Id="rId4" Type="http://schemas.openxmlformats.org/officeDocument/2006/relationships/hyperlink" Target="https://arxiv.org/abs/1409.0549" TargetMode="External"/><Relationship Id="rId9" Type="http://schemas.openxmlformats.org/officeDocument/2006/relationships/hyperlink" Target="https://arxiv.org/abs/2302.09032" TargetMode="External"/><Relationship Id="rId5" Type="http://schemas.openxmlformats.org/officeDocument/2006/relationships/hyperlink" Target="https://arxiv.org/abs/1409.0549" TargetMode="External"/><Relationship Id="rId6" Type="http://schemas.openxmlformats.org/officeDocument/2006/relationships/hyperlink" Target="https://arxiv.org/abs/1608.01309" TargetMode="External"/><Relationship Id="rId7" Type="http://schemas.openxmlformats.org/officeDocument/2006/relationships/hyperlink" Target="https://arxiv.org/abs/2309.03265" TargetMode="External"/><Relationship Id="rId8" Type="http://schemas.openxmlformats.org/officeDocument/2006/relationships/hyperlink" Target="https://arxiv.org/abs/2302.09032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Relationship Id="rId4" Type="http://schemas.openxmlformats.org/officeDocument/2006/relationships/image" Target="../media/image56.png"/><Relationship Id="rId5" Type="http://schemas.openxmlformats.org/officeDocument/2006/relationships/hyperlink" Target="https://arxiv.org/abs/2302.09032" TargetMode="External"/><Relationship Id="rId6" Type="http://schemas.openxmlformats.org/officeDocument/2006/relationships/hyperlink" Target="https://arxiv.org/abs/2302.09032" TargetMode="External"/><Relationship Id="rId7" Type="http://schemas.openxmlformats.org/officeDocument/2006/relationships/hyperlink" Target="https://arxiv.org/abs/2302.09032" TargetMode="External"/><Relationship Id="rId8" Type="http://schemas.openxmlformats.org/officeDocument/2006/relationships/image" Target="../media/image4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arxiv.org/abs/2507.23355" TargetMode="External"/><Relationship Id="rId4" Type="http://schemas.openxmlformats.org/officeDocument/2006/relationships/hyperlink" Target="https://arxiv.org/abs/2507.23355" TargetMode="External"/><Relationship Id="rId5" Type="http://schemas.openxmlformats.org/officeDocument/2006/relationships/hyperlink" Target="https://arxiv.org/abs/2507.23355" TargetMode="External"/><Relationship Id="rId6" Type="http://schemas.openxmlformats.org/officeDocument/2006/relationships/image" Target="../media/image4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4.png"/><Relationship Id="rId4" Type="http://schemas.openxmlformats.org/officeDocument/2006/relationships/hyperlink" Target="https://arxiv.org/abs/2203.06142" TargetMode="External"/><Relationship Id="rId5" Type="http://schemas.openxmlformats.org/officeDocument/2006/relationships/hyperlink" Target="https://arxiv.org/abs/2203.06142" TargetMode="External"/><Relationship Id="rId6" Type="http://schemas.openxmlformats.org/officeDocument/2006/relationships/hyperlink" Target="https://arxiv.org/abs/2203.06142" TargetMode="External"/><Relationship Id="rId7" Type="http://schemas.openxmlformats.org/officeDocument/2006/relationships/image" Target="../media/image50.png"/></Relationships>
</file>

<file path=ppt/slides/_rels/slide42.xml.rels><?xml version="1.0" encoding="UTF-8" standalone="yes"?><Relationships xmlns="http://schemas.openxmlformats.org/package/2006/relationships"><Relationship Id="rId11" Type="http://schemas.openxmlformats.org/officeDocument/2006/relationships/image" Target="../media/image63.png"/><Relationship Id="rId10" Type="http://schemas.openxmlformats.org/officeDocument/2006/relationships/image" Target="../media/image53.png"/><Relationship Id="rId13" Type="http://schemas.openxmlformats.org/officeDocument/2006/relationships/image" Target="../media/image67.png"/><Relationship Id="rId1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4.png"/><Relationship Id="rId4" Type="http://schemas.openxmlformats.org/officeDocument/2006/relationships/image" Target="../media/image49.png"/><Relationship Id="rId9" Type="http://schemas.openxmlformats.org/officeDocument/2006/relationships/image" Target="../media/image58.png"/><Relationship Id="rId5" Type="http://schemas.openxmlformats.org/officeDocument/2006/relationships/hyperlink" Target="https://arxiv.org/abs/2203.06142" TargetMode="External"/><Relationship Id="rId6" Type="http://schemas.openxmlformats.org/officeDocument/2006/relationships/hyperlink" Target="https://arxiv.org/abs/2203.06142" TargetMode="External"/><Relationship Id="rId7" Type="http://schemas.openxmlformats.org/officeDocument/2006/relationships/hyperlink" Target="https://arxiv.org/abs/2203.06142" TargetMode="External"/><Relationship Id="rId8" Type="http://schemas.openxmlformats.org/officeDocument/2006/relationships/image" Target="../media/image5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9.png"/><Relationship Id="rId4" Type="http://schemas.openxmlformats.org/officeDocument/2006/relationships/hyperlink" Target="https://arxiv.org/pdf/2503.19441" TargetMode="External"/><Relationship Id="rId5" Type="http://schemas.openxmlformats.org/officeDocument/2006/relationships/hyperlink" Target="https://arxiv.org/pdf/2503.19441" TargetMode="External"/><Relationship Id="rId6" Type="http://schemas.openxmlformats.org/officeDocument/2006/relationships/hyperlink" Target="https://arxiv.org/pdf/2503.19441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2.png"/><Relationship Id="rId4" Type="http://schemas.openxmlformats.org/officeDocument/2006/relationships/hyperlink" Target="https://arxiv.org/abs/2404.03002" TargetMode="External"/><Relationship Id="rId5" Type="http://schemas.openxmlformats.org/officeDocument/2006/relationships/hyperlink" Target="https://arxiv.org/abs/2404.03002" TargetMode="External"/><Relationship Id="rId6" Type="http://schemas.openxmlformats.org/officeDocument/2006/relationships/hyperlink" Target="https://arxiv.org/abs/2404.03002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5.png"/><Relationship Id="rId4" Type="http://schemas.openxmlformats.org/officeDocument/2006/relationships/hyperlink" Target="https://arxiv.org/abs/2506.20707" TargetMode="External"/><Relationship Id="rId9" Type="http://schemas.openxmlformats.org/officeDocument/2006/relationships/hyperlink" Target="https://arxiv.org/abs/2507.23355" TargetMode="External"/><Relationship Id="rId5" Type="http://schemas.openxmlformats.org/officeDocument/2006/relationships/hyperlink" Target="https://arxiv.org/abs/2506.20707" TargetMode="External"/><Relationship Id="rId6" Type="http://schemas.openxmlformats.org/officeDocument/2006/relationships/hyperlink" Target="https://arxiv.org/abs/2506.20707" TargetMode="External"/><Relationship Id="rId7" Type="http://schemas.openxmlformats.org/officeDocument/2006/relationships/hyperlink" Target="https://arxiv.org/abs/2507.23355" TargetMode="External"/><Relationship Id="rId8" Type="http://schemas.openxmlformats.org/officeDocument/2006/relationships/hyperlink" Target="https://arxiv.org/abs/2507.23355" TargetMode="Externa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9.png"/><Relationship Id="rId5" Type="http://schemas.openxmlformats.org/officeDocument/2006/relationships/image" Target="../media/image35.png"/><Relationship Id="rId6" Type="http://schemas.openxmlformats.org/officeDocument/2006/relationships/image" Target="../media/image17.png"/><Relationship Id="rId7" Type="http://schemas.openxmlformats.org/officeDocument/2006/relationships/image" Target="../media/image20.png"/><Relationship Id="rId8" Type="http://schemas.openxmlformats.org/officeDocument/2006/relationships/image" Target="../media/image5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6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9.gif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3.png"/><Relationship Id="rId4" Type="http://schemas.openxmlformats.org/officeDocument/2006/relationships/hyperlink" Target="https://arxiv.org/abs/2506.20707" TargetMode="External"/><Relationship Id="rId5" Type="http://schemas.openxmlformats.org/officeDocument/2006/relationships/hyperlink" Target="https://arxiv.org/abs/2506.20707" TargetMode="External"/><Relationship Id="rId6" Type="http://schemas.openxmlformats.org/officeDocument/2006/relationships/hyperlink" Target="https://arxiv.org/abs/2506.20707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0.jpg"/><Relationship Id="rId4" Type="http://schemas.openxmlformats.org/officeDocument/2006/relationships/hyperlink" Target="https://arxiv.org/abs/1907.03778" TargetMode="External"/><Relationship Id="rId5" Type="http://schemas.openxmlformats.org/officeDocument/2006/relationships/hyperlink" Target="https://arxiv.org/abs/1907.03778" TargetMode="External"/><Relationship Id="rId6" Type="http://schemas.openxmlformats.org/officeDocument/2006/relationships/hyperlink" Target="https://arxiv.org/abs/1907.03778" TargetMode="Externa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1.xml"/><Relationship Id="rId3" Type="http://schemas.openxmlformats.org/officeDocument/2006/relationships/hyperlink" Target="https://arxiv.org/abs/1907.03778" TargetMode="External"/><Relationship Id="rId4" Type="http://schemas.openxmlformats.org/officeDocument/2006/relationships/hyperlink" Target="https://arxiv.org/abs/1907.03778" TargetMode="External"/><Relationship Id="rId5" Type="http://schemas.openxmlformats.org/officeDocument/2006/relationships/hyperlink" Target="https://arxiv.org/abs/1907.03778" TargetMode="Externa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2.xml"/><Relationship Id="rId3" Type="http://schemas.openxmlformats.org/officeDocument/2006/relationships/hyperlink" Target="https://arxiv.org/abs/1907.03778" TargetMode="External"/><Relationship Id="rId4" Type="http://schemas.openxmlformats.org/officeDocument/2006/relationships/hyperlink" Target="https://arxiv.org/abs/1907.03778" TargetMode="External"/><Relationship Id="rId5" Type="http://schemas.openxmlformats.org/officeDocument/2006/relationships/hyperlink" Target="https://arxiv.org/abs/1907.03778" TargetMode="Externa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1.png"/><Relationship Id="rId4" Type="http://schemas.openxmlformats.org/officeDocument/2006/relationships/hyperlink" Target="https://arxiv.org/abs/1907.03778" TargetMode="External"/><Relationship Id="rId9" Type="http://schemas.openxmlformats.org/officeDocument/2006/relationships/hyperlink" Target="https://arxiv.org/abs/1907.03778" TargetMode="External"/><Relationship Id="rId5" Type="http://schemas.openxmlformats.org/officeDocument/2006/relationships/hyperlink" Target="https://arxiv.org/abs/1907.03778" TargetMode="External"/><Relationship Id="rId6" Type="http://schemas.openxmlformats.org/officeDocument/2006/relationships/hyperlink" Target="https://arxiv.org/abs/1907.03778" TargetMode="External"/><Relationship Id="rId7" Type="http://schemas.openxmlformats.org/officeDocument/2006/relationships/hyperlink" Target="https://arxiv.org/abs/1907.03778" TargetMode="External"/><Relationship Id="rId8" Type="http://schemas.openxmlformats.org/officeDocument/2006/relationships/hyperlink" Target="https://arxiv.org/abs/1907.03778" TargetMode="External"/></Relationships>
</file>

<file path=ppt/slides/_rels/slide64.xml.rels><?xml version="1.0" encoding="UTF-8" standalone="yes"?><Relationships xmlns="http://schemas.openxmlformats.org/package/2006/relationships"><Relationship Id="rId11" Type="http://schemas.openxmlformats.org/officeDocument/2006/relationships/hyperlink" Target="https://arxiv.org/abs/1907.03778" TargetMode="External"/><Relationship Id="rId10" Type="http://schemas.openxmlformats.org/officeDocument/2006/relationships/hyperlink" Target="https://arxiv.org/abs/1907.03778" TargetMode="External"/><Relationship Id="rId12" Type="http://schemas.openxmlformats.org/officeDocument/2006/relationships/hyperlink" Target="https://arxiv.org/abs/1907.03778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0.png"/><Relationship Id="rId4" Type="http://schemas.openxmlformats.org/officeDocument/2006/relationships/hyperlink" Target="https://arxiv.org/abs/1907.04869" TargetMode="External"/><Relationship Id="rId9" Type="http://schemas.openxmlformats.org/officeDocument/2006/relationships/hyperlink" Target="https://arxiv.org/abs/1907.03778" TargetMode="External"/><Relationship Id="rId5" Type="http://schemas.openxmlformats.org/officeDocument/2006/relationships/hyperlink" Target="https://arxiv.org/abs/1907.04869" TargetMode="External"/><Relationship Id="rId6" Type="http://schemas.openxmlformats.org/officeDocument/2006/relationships/hyperlink" Target="https://arxiv.org/abs/1907.04869" TargetMode="External"/><Relationship Id="rId7" Type="http://schemas.openxmlformats.org/officeDocument/2006/relationships/hyperlink" Target="https://arxiv.org/abs/1907.03778" TargetMode="External"/><Relationship Id="rId8" Type="http://schemas.openxmlformats.org/officeDocument/2006/relationships/hyperlink" Target="https://arxiv.org/abs/1907.03778" TargetMode="Externa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7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6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5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21.png"/><Relationship Id="rId13" Type="http://schemas.openxmlformats.org/officeDocument/2006/relationships/hyperlink" Target="https://arxiv.org/abs/2503.13183" TargetMode="External"/><Relationship Id="rId12" Type="http://schemas.openxmlformats.org/officeDocument/2006/relationships/hyperlink" Target="https://arxiv.org/abs/2503.13183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8.png"/><Relationship Id="rId14" Type="http://schemas.openxmlformats.org/officeDocument/2006/relationships/hyperlink" Target="https://arxiv.org/abs/2503.13183" TargetMode="External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7" Type="http://schemas.openxmlformats.org/officeDocument/2006/relationships/image" Target="../media/image12.png"/><Relationship Id="rId8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Tensions in Cosmology</a:t>
            </a:r>
            <a:endParaRPr/>
          </a:p>
        </p:txBody>
      </p:sp>
      <p:sp>
        <p:nvSpPr>
          <p:cNvPr id="105" name="Google Shape;105;p25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Ali Rida Khalife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Les </a:t>
            </a:r>
            <a:r>
              <a:rPr lang="en" sz="2000"/>
              <a:t>Rencontres de Noirmoutier 2026</a:t>
            </a:r>
            <a:endParaRPr sz="2000"/>
          </a:p>
        </p:txBody>
      </p:sp>
      <p:sp>
        <p:nvSpPr>
          <p:cNvPr id="106" name="Google Shape;106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7" name="Google Shape;107;p25" title="LOGO_CNRS_BLEU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1725" y="3934550"/>
            <a:ext cx="1196027" cy="117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5425" y="4146583"/>
            <a:ext cx="893800" cy="94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5"/>
          <p:cNvPicPr preferRelativeResize="0"/>
          <p:nvPr/>
        </p:nvPicPr>
        <p:blipFill rotWithShape="1">
          <a:blip r:embed="rId5">
            <a:alphaModFix/>
          </a:blip>
          <a:srcRect b="12958" l="0" r="0" t="16311"/>
          <a:stretch/>
        </p:blipFill>
        <p:spPr>
          <a:xfrm>
            <a:off x="5717438" y="4242300"/>
            <a:ext cx="1699956" cy="85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5"/>
          <p:cNvPicPr preferRelativeResize="0"/>
          <p:nvPr/>
        </p:nvPicPr>
        <p:blipFill rotWithShape="1">
          <a:blip r:embed="rId6">
            <a:alphaModFix/>
          </a:blip>
          <a:srcRect b="16067" l="0" r="0" t="9892"/>
          <a:stretch/>
        </p:blipFill>
        <p:spPr>
          <a:xfrm>
            <a:off x="7669028" y="4260400"/>
            <a:ext cx="1423735" cy="8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5" title="IAP_logo_new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6875" y="4028612"/>
            <a:ext cx="1027850" cy="9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5" title="Sorbonne_logo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94589" y="4261112"/>
            <a:ext cx="1912611" cy="73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CMB Temperature Maps</a:t>
            </a:r>
            <a:endParaRPr/>
          </a:p>
        </p:txBody>
      </p:sp>
      <p:sp>
        <p:nvSpPr>
          <p:cNvPr id="192" name="Google Shape;192;p34"/>
          <p:cNvSpPr txBox="1"/>
          <p:nvPr>
            <p:ph idx="1" type="body"/>
          </p:nvPr>
        </p:nvSpPr>
        <p:spPr>
          <a:xfrm>
            <a:off x="5815200" y="4175275"/>
            <a:ext cx="301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000000"/>
                </a:solidFill>
              </a:rPr>
              <a:t>Credit: </a:t>
            </a:r>
            <a:r>
              <a:rPr lang="en" sz="130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NASA/JPL-Caltech/ESA</a:t>
            </a:r>
            <a:endParaRPr sz="1300">
              <a:solidFill>
                <a:srgbClr val="0097A7"/>
              </a:solidFill>
            </a:endParaRPr>
          </a:p>
        </p:txBody>
      </p:sp>
      <p:sp>
        <p:nvSpPr>
          <p:cNvPr id="193" name="Google Shape;19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4" name="Google Shape;194;p34" title="COBE_WMAP_Planck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4175" y="255050"/>
            <a:ext cx="2801024" cy="48017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4"/>
          <p:cNvSpPr txBox="1"/>
          <p:nvPr/>
        </p:nvSpPr>
        <p:spPr>
          <a:xfrm>
            <a:off x="6050725" y="1299325"/>
            <a:ext cx="2867700" cy="1583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Better detectors increased the resolution of CMB maps, uncovering the CMB temperature and polarizations fluctuations.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1" name="Google Shape;201;p35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CMB Polarization Maps</a:t>
            </a:r>
            <a:endParaRPr/>
          </a:p>
        </p:txBody>
      </p:sp>
      <p:sp>
        <p:nvSpPr>
          <p:cNvPr id="202" name="Google Shape;202;p35"/>
          <p:cNvSpPr txBox="1"/>
          <p:nvPr/>
        </p:nvSpPr>
        <p:spPr>
          <a:xfrm>
            <a:off x="4089300" y="4729075"/>
            <a:ext cx="43833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chemeClr val="dk1"/>
                </a:solidFill>
              </a:rPr>
              <a:t>Credit</a:t>
            </a:r>
            <a:r>
              <a:rPr lang="en" sz="1300">
                <a:solidFill>
                  <a:schemeClr val="dk1"/>
                </a:solidFill>
              </a:rPr>
              <a:t>: Wei Quan &amp; Cail Daley, SPT-3G Collaboration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203" name="Google Shape;203;p35" title="Planck_ACT_SPT_Qpol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025" y="501333"/>
            <a:ext cx="3807082" cy="426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5" title="Planck_ACT_SPT_Upol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7499" y="501333"/>
            <a:ext cx="3803903" cy="4270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6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a Model: ΛCDM</a:t>
            </a:r>
            <a:endParaRPr/>
          </a:p>
        </p:txBody>
      </p:sp>
      <p:pic>
        <p:nvPicPr>
          <p:cNvPr id="210" name="Google Shape;210;p36" title="frame-00021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2700"/>
            <a:ext cx="7584000" cy="42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 txBox="1"/>
          <p:nvPr/>
        </p:nvSpPr>
        <p:spPr>
          <a:xfrm>
            <a:off x="7629250" y="4025350"/>
            <a:ext cx="1436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Credit: </a:t>
            </a:r>
            <a:r>
              <a:rPr lang="en" sz="1800" u="sng">
                <a:solidFill>
                  <a:srgbClr val="0097A7"/>
                </a:solidFill>
                <a:latin typeface="Proxima Nova"/>
                <a:ea typeface="Proxima Nova"/>
                <a:cs typeface="Proxima Nova"/>
                <a:sym typeface="Proxima Nov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NASA</a:t>
            </a:r>
            <a:endParaRPr sz="1800">
              <a:solidFill>
                <a:srgbClr val="0097A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7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Evolution of Expansion rate measurements</a:t>
            </a:r>
            <a:endParaRPr/>
          </a:p>
        </p:txBody>
      </p:sp>
      <p:sp>
        <p:nvSpPr>
          <p:cNvPr id="217" name="Google Shape;217;p37"/>
          <p:cNvSpPr txBox="1"/>
          <p:nvPr>
            <p:ph idx="1" type="body"/>
          </p:nvPr>
        </p:nvSpPr>
        <p:spPr>
          <a:xfrm>
            <a:off x="1036800" y="4568875"/>
            <a:ext cx="2329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/>
              <a:t>Credit: </a:t>
            </a:r>
            <a:r>
              <a:rPr lang="en" sz="1300" u="sng">
                <a:solidFill>
                  <a:schemeClr val="hlink"/>
                </a:solidFill>
                <a:hlinkClick r:id="rId3"/>
              </a:rPr>
              <a:t>E. Hubble 1929</a:t>
            </a:r>
            <a:endParaRPr sz="1300"/>
          </a:p>
        </p:txBody>
      </p:sp>
      <p:sp>
        <p:nvSpPr>
          <p:cNvPr id="218" name="Google Shape;218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9" name="Google Shape;219;p37" title="Hubbl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950" y="1096725"/>
            <a:ext cx="5636050" cy="347215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7"/>
          <p:cNvSpPr txBox="1"/>
          <p:nvPr/>
        </p:nvSpPr>
        <p:spPr>
          <a:xfrm>
            <a:off x="6765750" y="1614550"/>
            <a:ext cx="2214000" cy="1276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Velocity-distance relation made by Hubble from ~30-50 Nebulae in 1929.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8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Evolution of Expansion rate measurements</a:t>
            </a:r>
            <a:endParaRPr/>
          </a:p>
        </p:txBody>
      </p:sp>
      <p:sp>
        <p:nvSpPr>
          <p:cNvPr id="226" name="Google Shape;226;p38"/>
          <p:cNvSpPr txBox="1"/>
          <p:nvPr>
            <p:ph idx="1" type="body"/>
          </p:nvPr>
        </p:nvSpPr>
        <p:spPr>
          <a:xfrm>
            <a:off x="1197775" y="4332450"/>
            <a:ext cx="2329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275"/>
              <a:buNone/>
            </a:pPr>
            <a:r>
              <a:rPr lang="en" sz="1300" u="sng">
                <a:solidFill>
                  <a:schemeClr val="hlink"/>
                </a:solidFill>
                <a:hlinkClick r:id="rId3"/>
              </a:rPr>
              <a:t>CERN Courier, March 2025</a:t>
            </a:r>
            <a:br>
              <a:rPr lang="en" sz="1300"/>
            </a:br>
            <a:r>
              <a:rPr lang="en" sz="1300"/>
              <a:t>Adapted from</a:t>
            </a:r>
            <a:br>
              <a:rPr lang="en" sz="1300"/>
            </a:br>
            <a:r>
              <a:rPr lang="en" sz="1300" u="sng">
                <a:solidFill>
                  <a:schemeClr val="hlink"/>
                </a:solidFill>
                <a:hlinkClick r:id="rId4"/>
              </a:rPr>
              <a:t>Riess </a:t>
            </a:r>
            <a:r>
              <a:rPr i="1" lang="en" sz="1300" u="sng">
                <a:solidFill>
                  <a:schemeClr val="hlink"/>
                </a:solidFill>
                <a:hlinkClick r:id="rId5"/>
              </a:rPr>
              <a:t>et al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; 2024</a:t>
            </a:r>
            <a:endParaRPr sz="1300"/>
          </a:p>
        </p:txBody>
      </p:sp>
      <p:sp>
        <p:nvSpPr>
          <p:cNvPr id="227" name="Google Shape;227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8" name="Google Shape;228;p38" title="CCMarApr25_Hubble_distance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47675" y="502575"/>
            <a:ext cx="5072926" cy="464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8"/>
          <p:cNvSpPr txBox="1"/>
          <p:nvPr/>
        </p:nvSpPr>
        <p:spPr>
          <a:xfrm>
            <a:off x="7700" y="838025"/>
            <a:ext cx="2898600" cy="1860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State of the art telescopes (e.g. HST previously and JWST now) allowed the detection of many more SN Ia, substantially improving the inferred </a:t>
            </a:r>
            <a:r>
              <a:rPr i="1" lang="en" sz="1800">
                <a:solidFill>
                  <a:schemeClr val="dk1"/>
                </a:solidFill>
              </a:rPr>
              <a:t>H</a:t>
            </a:r>
            <a:r>
              <a:rPr baseline="-25000" i="1" lang="en" sz="1800">
                <a:solidFill>
                  <a:schemeClr val="dk1"/>
                </a:solidFill>
              </a:rPr>
              <a:t>0</a:t>
            </a:r>
            <a:endParaRPr baseline="-25000" i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Evolution of Expansion rate measurements</a:t>
            </a:r>
            <a:endParaRPr/>
          </a:p>
        </p:txBody>
      </p:sp>
      <p:sp>
        <p:nvSpPr>
          <p:cNvPr id="235" name="Google Shape;235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6" name="Google Shape;236;p39" title="H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9775" y="725100"/>
            <a:ext cx="6189170" cy="4418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Google Shape;237;p39"/>
          <p:cNvCxnSpPr/>
          <p:nvPr/>
        </p:nvCxnSpPr>
        <p:spPr>
          <a:xfrm flipH="1">
            <a:off x="1453775" y="1326250"/>
            <a:ext cx="2482500" cy="84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8" name="Google Shape;238;p39"/>
          <p:cNvSpPr txBox="1"/>
          <p:nvPr/>
        </p:nvSpPr>
        <p:spPr>
          <a:xfrm>
            <a:off x="212550" y="884175"/>
            <a:ext cx="1810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First point made by 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Lemaître in 1927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39" name="Google Shape;239;p39"/>
          <p:cNvSpPr txBox="1"/>
          <p:nvPr/>
        </p:nvSpPr>
        <p:spPr>
          <a:xfrm>
            <a:off x="1353175" y="4663225"/>
            <a:ext cx="18108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Credit: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Turner; 2022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0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Rise of the First Tension: H</a:t>
            </a:r>
            <a:r>
              <a:rPr baseline="-25000" lang="en"/>
              <a:t>0</a:t>
            </a:r>
            <a:r>
              <a:rPr lang="en"/>
              <a:t> Tension</a:t>
            </a:r>
            <a:endParaRPr baseline="-25000"/>
          </a:p>
        </p:txBody>
      </p:sp>
      <p:sp>
        <p:nvSpPr>
          <p:cNvPr id="245" name="Google Shape;245;p40"/>
          <p:cNvSpPr txBox="1"/>
          <p:nvPr>
            <p:ph idx="1" type="body"/>
          </p:nvPr>
        </p:nvSpPr>
        <p:spPr>
          <a:xfrm>
            <a:off x="4028675" y="3922225"/>
            <a:ext cx="50649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688"/>
              <a:buNone/>
            </a:pPr>
            <a:r>
              <a:rPr i="1" lang="en" sz="1300"/>
              <a:t>H</a:t>
            </a:r>
            <a:r>
              <a:rPr baseline="-25000" i="1" lang="en" sz="1300"/>
              <a:t>0</a:t>
            </a:r>
            <a:r>
              <a:rPr lang="en" sz="1300"/>
              <a:t> values from </a:t>
            </a:r>
            <a:r>
              <a:rPr lang="en" sz="1300" u="sng">
                <a:solidFill>
                  <a:schemeClr val="hlink"/>
                </a:solidFill>
                <a:hlinkClick r:id="rId3"/>
              </a:rPr>
              <a:t>Perivolaropoulos &amp; Skara; 2022</a:t>
            </a:r>
            <a:r>
              <a:rPr baseline="-25000" lang="en" sz="1300"/>
              <a:t> </a:t>
            </a:r>
            <a:r>
              <a:rPr lang="en" sz="1300"/>
              <a:t>,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Camphuis </a:t>
            </a:r>
            <a:r>
              <a:rPr i="1" lang="en" sz="1300" u="sng">
                <a:solidFill>
                  <a:schemeClr val="hlink"/>
                </a:solidFill>
                <a:hlinkClick r:id="rId5"/>
              </a:rPr>
              <a:t>et al.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;2025</a:t>
            </a:r>
            <a:r>
              <a:rPr lang="en" sz="1300"/>
              <a:t>, </a:t>
            </a:r>
            <a:r>
              <a:rPr lang="en" sz="1300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Breuval </a:t>
            </a:r>
            <a:r>
              <a:rPr i="1" lang="en" sz="1300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et al.</a:t>
            </a:r>
            <a:r>
              <a:rPr lang="en" sz="1300" u="sng">
                <a:solidFill>
                  <a:schemeClr val="accent5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;2024</a:t>
            </a:r>
            <a:r>
              <a:rPr lang="en" sz="1300"/>
              <a:t> </a:t>
            </a:r>
            <a:r>
              <a:rPr lang="en" sz="1300"/>
              <a:t>and </a:t>
            </a:r>
            <a:r>
              <a:rPr lang="en" sz="1300" u="sng">
                <a:solidFill>
                  <a:schemeClr val="hlink"/>
                </a:solidFill>
                <a:hlinkClick r:id="rId10"/>
              </a:rPr>
              <a:t>H0DN Collaboration; 2026</a:t>
            </a:r>
            <a:endParaRPr baseline="-25000" sz="1300"/>
          </a:p>
        </p:txBody>
      </p:sp>
      <p:sp>
        <p:nvSpPr>
          <p:cNvPr id="246" name="Google Shape;246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7" name="Google Shape;247;p40"/>
          <p:cNvSpPr txBox="1"/>
          <p:nvPr/>
        </p:nvSpPr>
        <p:spPr>
          <a:xfrm>
            <a:off x="76875" y="3813425"/>
            <a:ext cx="3129300" cy="10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Tension = difference between two values &gt; 3σ.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48" name="Google Shape;248;p40" title="h0_vs_year_2026.png"/>
          <p:cNvPicPr preferRelativeResize="0"/>
          <p:nvPr/>
        </p:nvPicPr>
        <p:blipFill rotWithShape="1">
          <a:blip r:embed="rId11">
            <a:alphaModFix/>
          </a:blip>
          <a:srcRect b="2431" l="1061" r="688" t="2989"/>
          <a:stretch/>
        </p:blipFill>
        <p:spPr>
          <a:xfrm>
            <a:off x="76875" y="804750"/>
            <a:ext cx="9016699" cy="2894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1" title="h0_vs_year_2026.png"/>
          <p:cNvPicPr preferRelativeResize="0"/>
          <p:nvPr/>
        </p:nvPicPr>
        <p:blipFill rotWithShape="1">
          <a:blip r:embed="rId3">
            <a:alphaModFix/>
          </a:blip>
          <a:srcRect b="2431" l="1061" r="688" t="2989"/>
          <a:stretch/>
        </p:blipFill>
        <p:spPr>
          <a:xfrm>
            <a:off x="76875" y="804750"/>
            <a:ext cx="9016699" cy="289454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1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Rise of the First Tension: H</a:t>
            </a:r>
            <a:r>
              <a:rPr baseline="-25000" lang="en"/>
              <a:t>0</a:t>
            </a:r>
            <a:r>
              <a:rPr lang="en"/>
              <a:t> Tension</a:t>
            </a:r>
            <a:endParaRPr baseline="-25000"/>
          </a:p>
        </p:txBody>
      </p:sp>
      <p:sp>
        <p:nvSpPr>
          <p:cNvPr id="255" name="Google Shape;255;p41"/>
          <p:cNvSpPr txBox="1"/>
          <p:nvPr>
            <p:ph idx="1" type="body"/>
          </p:nvPr>
        </p:nvSpPr>
        <p:spPr>
          <a:xfrm>
            <a:off x="1968225" y="3988050"/>
            <a:ext cx="68640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/>
              <a:t>From SPT-3G+</a:t>
            </a:r>
            <a:r>
              <a:rPr i="1" lang="en" sz="1500"/>
              <a:t>Planck</a:t>
            </a:r>
            <a:r>
              <a:rPr lang="en" sz="1500"/>
              <a:t>+ACTDR6 (CMB-SPA): </a:t>
            </a:r>
            <a:r>
              <a:rPr b="1" lang="en" sz="1500"/>
              <a:t>7.1σ</a:t>
            </a:r>
            <a:r>
              <a:rPr lang="en" sz="1500"/>
              <a:t> (6.4 σ compared to </a:t>
            </a:r>
            <a:r>
              <a:rPr lang="en" sz="1500" u="sng">
                <a:solidFill>
                  <a:schemeClr val="hlink"/>
                </a:solidFill>
                <a:hlinkClick r:id="rId4"/>
              </a:rPr>
              <a:t>Breuval </a:t>
            </a:r>
            <a:r>
              <a:rPr i="1" lang="en" sz="1500" u="sng">
                <a:solidFill>
                  <a:schemeClr val="hlink"/>
                </a:solidFill>
                <a:hlinkClick r:id="rId5"/>
              </a:rPr>
              <a:t>et al.</a:t>
            </a:r>
            <a:r>
              <a:rPr lang="en" sz="1500" u="sng">
                <a:solidFill>
                  <a:schemeClr val="hlink"/>
                </a:solidFill>
                <a:hlinkClick r:id="rId6"/>
              </a:rPr>
              <a:t>;2024</a:t>
            </a:r>
            <a:r>
              <a:rPr lang="en" sz="1500"/>
              <a:t>)</a:t>
            </a:r>
            <a:r>
              <a:rPr lang="en" sz="1500"/>
              <a:t> </a:t>
            </a:r>
            <a:endParaRPr sz="1500"/>
          </a:p>
        </p:txBody>
      </p:sp>
      <p:sp>
        <p:nvSpPr>
          <p:cNvPr id="256" name="Google Shape;256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7" name="Google Shape;257;p41"/>
          <p:cNvSpPr/>
          <p:nvPr/>
        </p:nvSpPr>
        <p:spPr>
          <a:xfrm rot="1093133">
            <a:off x="8371200" y="1836764"/>
            <a:ext cx="578606" cy="1333572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2"/>
          <p:cNvSpPr txBox="1"/>
          <p:nvPr>
            <p:ph type="ctrTitle"/>
          </p:nvPr>
        </p:nvSpPr>
        <p:spPr>
          <a:xfrm>
            <a:off x="510450" y="1403400"/>
            <a:ext cx="8123100" cy="1588500"/>
          </a:xfrm>
          <a:prstGeom prst="rect">
            <a:avLst/>
          </a:prstGeom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greatest tension of them all: </a:t>
            </a:r>
            <a:br>
              <a:rPr lang="en"/>
            </a:br>
            <a:r>
              <a:rPr lang="en"/>
              <a:t>The Hubble Tension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3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r>
              <a:rPr baseline="-25000" lang="en"/>
              <a:t>0</a:t>
            </a:r>
            <a:r>
              <a:rPr lang="en"/>
              <a:t> Tension Elaborated</a:t>
            </a:r>
            <a:endParaRPr baseline="-25000"/>
          </a:p>
        </p:txBody>
      </p:sp>
      <p:sp>
        <p:nvSpPr>
          <p:cNvPr id="268" name="Google Shape;268;p43"/>
          <p:cNvSpPr txBox="1"/>
          <p:nvPr>
            <p:ph idx="1" type="body"/>
          </p:nvPr>
        </p:nvSpPr>
        <p:spPr>
          <a:xfrm>
            <a:off x="6811650" y="803275"/>
            <a:ext cx="2296500" cy="36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ΛCDM is an excellent fit to CMB data.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Three different CMB experiments agree with the predictions of ΛCDM.</a:t>
            </a:r>
            <a:br>
              <a:rPr lang="en"/>
            </a:br>
            <a:br>
              <a:rPr lang="en"/>
            </a:br>
            <a:r>
              <a:rPr lang="en"/>
              <a:t>D</a:t>
            </a:r>
            <a:r>
              <a:rPr baseline="-25000" lang="en"/>
              <a:t>b</a:t>
            </a:r>
            <a:r>
              <a:rPr baseline="30000" lang="en"/>
              <a:t>XY</a:t>
            </a:r>
            <a:r>
              <a:rPr lang="en" sz="1400"/>
              <a:t> </a:t>
            </a:r>
            <a:r>
              <a:rPr lang="en"/>
              <a:t>= ⟨𝛿X𝛿Y⟩</a:t>
            </a:r>
            <a:endParaRPr/>
          </a:p>
        </p:txBody>
      </p:sp>
      <p:sp>
        <p:nvSpPr>
          <p:cNvPr id="269" name="Google Shape;269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0" name="Google Shape;270;p43" title="experiments_page-0001.jpg"/>
          <p:cNvPicPr preferRelativeResize="0"/>
          <p:nvPr/>
        </p:nvPicPr>
        <p:blipFill rotWithShape="1">
          <a:blip r:embed="rId3">
            <a:alphaModFix/>
          </a:blip>
          <a:srcRect b="2780" l="0" r="0" t="0"/>
          <a:stretch/>
        </p:blipFill>
        <p:spPr>
          <a:xfrm>
            <a:off x="0" y="577100"/>
            <a:ext cx="6847427" cy="444037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3"/>
          <p:cNvSpPr txBox="1"/>
          <p:nvPr/>
        </p:nvSpPr>
        <p:spPr>
          <a:xfrm>
            <a:off x="6775800" y="4397725"/>
            <a:ext cx="2368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Credit: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Camphuis </a:t>
            </a:r>
            <a:r>
              <a:rPr i="1" lang="en" sz="1300" u="sng">
                <a:solidFill>
                  <a:schemeClr val="hlink"/>
                </a:solidFill>
                <a:hlinkClick r:id="rId5"/>
              </a:rPr>
              <a:t>et al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; 2025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6" title="Tension_ADS2.png"/>
          <p:cNvPicPr preferRelativeResize="0"/>
          <p:nvPr/>
        </p:nvPicPr>
        <p:blipFill rotWithShape="1">
          <a:blip r:embed="rId3">
            <a:alphaModFix/>
          </a:blip>
          <a:srcRect b="0" l="9297" r="0" t="0"/>
          <a:stretch/>
        </p:blipFill>
        <p:spPr>
          <a:xfrm>
            <a:off x="59500" y="437269"/>
            <a:ext cx="6683175" cy="457645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6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Evolution of Tension with the years</a:t>
            </a:r>
            <a:endParaRPr/>
          </a:p>
        </p:txBody>
      </p:sp>
      <p:sp>
        <p:nvSpPr>
          <p:cNvPr id="119" name="Google Shape;11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0" name="Google Shape;120;p26" title="Tension_ADS1.png"/>
          <p:cNvPicPr preferRelativeResize="0"/>
          <p:nvPr/>
        </p:nvPicPr>
        <p:blipFill rotWithShape="1">
          <a:blip r:embed="rId4">
            <a:alphaModFix/>
          </a:blip>
          <a:srcRect b="20916" l="24976" r="22030" t="9918"/>
          <a:stretch/>
        </p:blipFill>
        <p:spPr>
          <a:xfrm>
            <a:off x="5423850" y="530600"/>
            <a:ext cx="3553700" cy="188737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6"/>
          <p:cNvSpPr/>
          <p:nvPr/>
        </p:nvSpPr>
        <p:spPr>
          <a:xfrm>
            <a:off x="2921204" y="1237741"/>
            <a:ext cx="1470900" cy="252000"/>
          </a:xfrm>
          <a:prstGeom prst="rect">
            <a:avLst/>
          </a:prstGeom>
          <a:solidFill>
            <a:schemeClr val="lt1"/>
          </a:solidFill>
          <a:ln cap="flat" cmpd="sng" w="112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8350" lIns="108350" spcFirstLastPara="1" rIns="108350" wrap="square" tIns="1083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9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2" name="Google Shape;122;p26"/>
          <p:cNvSpPr/>
          <p:nvPr/>
        </p:nvSpPr>
        <p:spPr>
          <a:xfrm>
            <a:off x="59500" y="1690439"/>
            <a:ext cx="1470900" cy="252000"/>
          </a:xfrm>
          <a:prstGeom prst="rect">
            <a:avLst/>
          </a:prstGeom>
          <a:solidFill>
            <a:schemeClr val="lt1"/>
          </a:solidFill>
          <a:ln cap="flat" cmpd="sng" w="112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8350" lIns="108350" spcFirstLastPara="1" rIns="108350" wrap="square" tIns="1083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9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3" name="Google Shape;123;p26"/>
          <p:cNvSpPr txBox="1"/>
          <p:nvPr/>
        </p:nvSpPr>
        <p:spPr>
          <a:xfrm>
            <a:off x="6742675" y="4382350"/>
            <a:ext cx="1691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Credit:</a:t>
            </a:r>
            <a:r>
              <a:rPr lang="en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300" u="sng">
                <a:solidFill>
                  <a:srgbClr val="0097A7"/>
                </a:solidFill>
                <a:latin typeface="Proxima Nova"/>
                <a:ea typeface="Proxima Nova"/>
                <a:cs typeface="Proxima Nova"/>
                <a:sym typeface="Proxima Nov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Astrophysics Data System (ADS)</a:t>
            </a:r>
            <a:endParaRPr sz="1300">
              <a:solidFill>
                <a:srgbClr val="0097A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4" title="Planck_2018_T_CMB_page-0001.jpg"/>
          <p:cNvPicPr preferRelativeResize="0"/>
          <p:nvPr/>
        </p:nvPicPr>
        <p:blipFill rotWithShape="1">
          <a:blip r:embed="rId3">
            <a:alphaModFix/>
          </a:blip>
          <a:srcRect b="10563" l="0" r="1205" t="0"/>
          <a:stretch/>
        </p:blipFill>
        <p:spPr>
          <a:xfrm>
            <a:off x="2931850" y="415187"/>
            <a:ext cx="5656049" cy="286774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8" name="Google Shape;278;p44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r>
              <a:rPr baseline="-25000" lang="en"/>
              <a:t>0</a:t>
            </a:r>
            <a:r>
              <a:rPr lang="en"/>
              <a:t> Tension Elaborated</a:t>
            </a:r>
            <a:endParaRPr baseline="-25000"/>
          </a:p>
        </p:txBody>
      </p:sp>
      <p:pic>
        <p:nvPicPr>
          <p:cNvPr id="279" name="Google Shape;279;p44" title="thet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">
            <a:off x="6005173" y="3628878"/>
            <a:ext cx="145007" cy="23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0" name="Google Shape;280;p44"/>
          <p:cNvCxnSpPr/>
          <p:nvPr/>
        </p:nvCxnSpPr>
        <p:spPr>
          <a:xfrm rot="10800000">
            <a:off x="6212150" y="3328925"/>
            <a:ext cx="807300" cy="42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1" name="Google Shape;281;p44"/>
          <p:cNvSpPr txBox="1"/>
          <p:nvPr/>
        </p:nvSpPr>
        <p:spPr>
          <a:xfrm>
            <a:off x="6981000" y="3521225"/>
            <a:ext cx="630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</a:rPr>
              <a:t>D</a:t>
            </a:r>
            <a:r>
              <a:rPr baseline="-25000" i="1" lang="en" sz="1800">
                <a:solidFill>
                  <a:schemeClr val="dk1"/>
                </a:solidFill>
              </a:rPr>
              <a:t>A</a:t>
            </a:r>
            <a:endParaRPr baseline="-25000" i="1" sz="1800">
              <a:solidFill>
                <a:schemeClr val="dk1"/>
              </a:solidFill>
            </a:endParaRPr>
          </a:p>
        </p:txBody>
      </p:sp>
      <p:cxnSp>
        <p:nvCxnSpPr>
          <p:cNvPr id="282" name="Google Shape;282;p44"/>
          <p:cNvCxnSpPr/>
          <p:nvPr/>
        </p:nvCxnSpPr>
        <p:spPr>
          <a:xfrm flipH="1" rot="10800000">
            <a:off x="4997425" y="2852300"/>
            <a:ext cx="907200" cy="58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3" name="Google Shape;283;p44"/>
          <p:cNvSpPr txBox="1"/>
          <p:nvPr/>
        </p:nvSpPr>
        <p:spPr>
          <a:xfrm>
            <a:off x="4736025" y="3236800"/>
            <a:ext cx="630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</a:rPr>
              <a:t>r</a:t>
            </a:r>
            <a:r>
              <a:rPr baseline="-25000" i="1" lang="en" sz="1800">
                <a:solidFill>
                  <a:schemeClr val="dk1"/>
                </a:solidFill>
              </a:rPr>
              <a:t>s</a:t>
            </a:r>
            <a:endParaRPr baseline="-25000" i="1" sz="1800">
              <a:solidFill>
                <a:schemeClr val="dk1"/>
              </a:solidFill>
            </a:endParaRPr>
          </a:p>
        </p:txBody>
      </p:sp>
      <p:sp>
        <p:nvSpPr>
          <p:cNvPr id="284" name="Google Shape;284;p44"/>
          <p:cNvSpPr/>
          <p:nvPr/>
        </p:nvSpPr>
        <p:spPr>
          <a:xfrm rot="10800000">
            <a:off x="5420388" y="2852375"/>
            <a:ext cx="792000" cy="1368600"/>
          </a:xfrm>
          <a:prstGeom prst="rtTriangl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4"/>
          <p:cNvSpPr txBox="1"/>
          <p:nvPr/>
        </p:nvSpPr>
        <p:spPr>
          <a:xfrm>
            <a:off x="0" y="638100"/>
            <a:ext cx="2975400" cy="24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Determining H</a:t>
            </a:r>
            <a:r>
              <a:rPr baseline="-25000" lang="en" sz="1800">
                <a:solidFill>
                  <a:schemeClr val="dk1"/>
                </a:solidFill>
              </a:rPr>
              <a:t>0</a:t>
            </a:r>
            <a:r>
              <a:rPr lang="en"/>
              <a:t> </a:t>
            </a:r>
            <a:r>
              <a:rPr lang="en" sz="1800"/>
              <a:t>purely from the CMB requires a model.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</a:t>
            </a:r>
            <a:r>
              <a:rPr baseline="-25000" lang="en" sz="1800"/>
              <a:t>s</a:t>
            </a:r>
            <a:r>
              <a:rPr lang="en" sz="1800"/>
              <a:t> = sound horizon at the last scattering surface.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</a:t>
            </a:r>
            <a:r>
              <a:rPr baseline="-25000" lang="en" sz="1800"/>
              <a:t>A</a:t>
            </a:r>
            <a:r>
              <a:rPr lang="en" sz="1800"/>
              <a:t> = angular diameter distance to the last scattering surface.</a:t>
            </a:r>
            <a:endParaRPr baseline="-25000" sz="1800"/>
          </a:p>
        </p:txBody>
      </p:sp>
      <p:sp>
        <p:nvSpPr>
          <p:cNvPr id="286" name="Google Shape;286;p44"/>
          <p:cNvSpPr txBox="1"/>
          <p:nvPr/>
        </p:nvSpPr>
        <p:spPr>
          <a:xfrm>
            <a:off x="7650000" y="2806250"/>
            <a:ext cx="1494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Credit: ESA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287" name="Google Shape;287;p44" title="Sound_Horiz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619900"/>
            <a:ext cx="4467225" cy="109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5" title="r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4712" y="572700"/>
            <a:ext cx="5078757" cy="805682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4" name="Google Shape;294;p45" title="Sound_Horizon.png"/>
          <p:cNvPicPr preferRelativeResize="0"/>
          <p:nvPr/>
        </p:nvPicPr>
        <p:blipFill rotWithShape="1">
          <a:blip r:embed="rId4">
            <a:alphaModFix/>
          </a:blip>
          <a:srcRect b="0" l="57396" r="0" t="0"/>
          <a:stretch/>
        </p:blipFill>
        <p:spPr>
          <a:xfrm>
            <a:off x="2975400" y="1615850"/>
            <a:ext cx="1141550" cy="70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5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r>
              <a:rPr baseline="-25000" lang="en"/>
              <a:t>0</a:t>
            </a:r>
            <a:r>
              <a:rPr lang="en"/>
              <a:t> Tension Elaborated</a:t>
            </a:r>
            <a:endParaRPr baseline="-25000"/>
          </a:p>
        </p:txBody>
      </p:sp>
      <p:cxnSp>
        <p:nvCxnSpPr>
          <p:cNvPr id="296" name="Google Shape;296;p45"/>
          <p:cNvCxnSpPr/>
          <p:nvPr/>
        </p:nvCxnSpPr>
        <p:spPr>
          <a:xfrm flipH="1" rot="10800000">
            <a:off x="3875171" y="1325741"/>
            <a:ext cx="241500" cy="290100"/>
          </a:xfrm>
          <a:prstGeom prst="straightConnector1">
            <a:avLst/>
          </a:prstGeom>
          <a:noFill/>
          <a:ln cap="flat" cmpd="sng" w="171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97" name="Google Shape;297;p45" title="Da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4712" y="2453893"/>
            <a:ext cx="4046287" cy="8056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Google Shape;298;p45"/>
          <p:cNvCxnSpPr/>
          <p:nvPr/>
        </p:nvCxnSpPr>
        <p:spPr>
          <a:xfrm>
            <a:off x="3701238" y="2236361"/>
            <a:ext cx="461400" cy="339600"/>
          </a:xfrm>
          <a:prstGeom prst="straightConnector1">
            <a:avLst/>
          </a:prstGeom>
          <a:noFill/>
          <a:ln cap="flat" cmpd="sng" w="171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9" name="Google Shape;299;p45"/>
          <p:cNvSpPr/>
          <p:nvPr/>
        </p:nvSpPr>
        <p:spPr>
          <a:xfrm rot="-5400000">
            <a:off x="5852288" y="1679950"/>
            <a:ext cx="292200" cy="30906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0" name="Google Shape;300;p45"/>
          <p:cNvCxnSpPr>
            <a:stCxn id="299" idx="1"/>
            <a:endCxn id="301" idx="1"/>
          </p:cNvCxnSpPr>
          <p:nvPr/>
        </p:nvCxnSpPr>
        <p:spPr>
          <a:xfrm>
            <a:off x="5998388" y="3371350"/>
            <a:ext cx="667500" cy="30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02" name="Google Shape;302;p45" title="HofZ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65888" y="3467107"/>
            <a:ext cx="461400" cy="486068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5"/>
          <p:cNvSpPr/>
          <p:nvPr/>
        </p:nvSpPr>
        <p:spPr>
          <a:xfrm>
            <a:off x="5083525" y="741400"/>
            <a:ext cx="276900" cy="2274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5"/>
          <p:cNvSpPr/>
          <p:nvPr/>
        </p:nvSpPr>
        <p:spPr>
          <a:xfrm>
            <a:off x="5091213" y="968800"/>
            <a:ext cx="276900" cy="2274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5"/>
          <p:cNvSpPr/>
          <p:nvPr/>
        </p:nvSpPr>
        <p:spPr>
          <a:xfrm>
            <a:off x="6596675" y="861831"/>
            <a:ext cx="316800" cy="227400"/>
          </a:xfrm>
          <a:prstGeom prst="ellipse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5"/>
          <p:cNvSpPr/>
          <p:nvPr/>
        </p:nvSpPr>
        <p:spPr>
          <a:xfrm>
            <a:off x="4453101" y="2743051"/>
            <a:ext cx="316800" cy="227400"/>
          </a:xfrm>
          <a:prstGeom prst="ellipse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5"/>
          <p:cNvSpPr/>
          <p:nvPr/>
        </p:nvSpPr>
        <p:spPr>
          <a:xfrm>
            <a:off x="5471463" y="2743038"/>
            <a:ext cx="276900" cy="2274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45"/>
          <p:cNvSpPr/>
          <p:nvPr/>
        </p:nvSpPr>
        <p:spPr>
          <a:xfrm>
            <a:off x="7650050" y="861825"/>
            <a:ext cx="276900" cy="2274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5"/>
          <p:cNvSpPr txBox="1"/>
          <p:nvPr/>
        </p:nvSpPr>
        <p:spPr>
          <a:xfrm>
            <a:off x="46125" y="572700"/>
            <a:ext cx="3090600" cy="43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The photon ( </a:t>
            </a:r>
            <a:r>
              <a:rPr i="1" lang="en" sz="1700">
                <a:solidFill>
                  <a:schemeClr val="dk1"/>
                </a:solidFill>
              </a:rPr>
              <a:t>ꞷ</a:t>
            </a:r>
            <a:r>
              <a:rPr baseline="-25000" i="1" lang="en" sz="1700">
                <a:solidFill>
                  <a:schemeClr val="dk1"/>
                </a:solidFill>
              </a:rPr>
              <a:t>𝛄</a:t>
            </a:r>
            <a:r>
              <a:rPr lang="en"/>
              <a:t> </a:t>
            </a:r>
            <a:r>
              <a:rPr lang="en" sz="1700">
                <a:solidFill>
                  <a:schemeClr val="dk1"/>
                </a:solidFill>
              </a:rPr>
              <a:t>), and thereby neutrino ( </a:t>
            </a:r>
            <a:r>
              <a:rPr i="1" lang="en" sz="1700">
                <a:solidFill>
                  <a:schemeClr val="dk1"/>
                </a:solidFill>
              </a:rPr>
              <a:t>ꞷ</a:t>
            </a:r>
            <a:r>
              <a:rPr baseline="-25000" i="1" lang="en" sz="1700">
                <a:solidFill>
                  <a:schemeClr val="dk1"/>
                </a:solidFill>
              </a:rPr>
              <a:t>𝜈</a:t>
            </a:r>
            <a:r>
              <a:rPr lang="en"/>
              <a:t> </a:t>
            </a:r>
            <a:r>
              <a:rPr lang="en" sz="1800"/>
              <a:t>) </a:t>
            </a:r>
            <a:r>
              <a:rPr lang="en" sz="1700">
                <a:solidFill>
                  <a:schemeClr val="dk1"/>
                </a:solidFill>
              </a:rPr>
              <a:t>densities are fixed by the CMB temperature (</a:t>
            </a:r>
            <a:r>
              <a:rPr lang="en" sz="1700" u="sng">
                <a:solidFill>
                  <a:schemeClr val="hlink"/>
                </a:solidFill>
                <a:hlinkClick r:id="rId7"/>
              </a:rPr>
              <a:t>Fixsen </a:t>
            </a:r>
            <a:r>
              <a:rPr i="1" lang="en" sz="1700" u="sng">
                <a:solidFill>
                  <a:schemeClr val="hlink"/>
                </a:solidFill>
                <a:hlinkClick r:id="rId8"/>
              </a:rPr>
              <a:t>et al</a:t>
            </a:r>
            <a:r>
              <a:rPr lang="en" sz="1700" u="sng">
                <a:solidFill>
                  <a:schemeClr val="hlink"/>
                </a:solidFill>
                <a:hlinkClick r:id="rId9"/>
              </a:rPr>
              <a:t>; 1996</a:t>
            </a:r>
            <a:r>
              <a:rPr lang="en" sz="1700">
                <a:solidFill>
                  <a:schemeClr val="dk1"/>
                </a:solidFill>
              </a:rPr>
              <a:t>).</a:t>
            </a:r>
            <a:br>
              <a:rPr lang="en" sz="1700">
                <a:solidFill>
                  <a:schemeClr val="dk1"/>
                </a:solidFill>
              </a:rPr>
            </a:b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The baryon density </a:t>
            </a:r>
            <a:r>
              <a:rPr lang="en" sz="1700">
                <a:solidFill>
                  <a:schemeClr val="dk1"/>
                </a:solidFill>
              </a:rPr>
              <a:t>( </a:t>
            </a:r>
            <a:r>
              <a:rPr i="1" lang="en" sz="1700">
                <a:solidFill>
                  <a:schemeClr val="dk1"/>
                </a:solidFill>
              </a:rPr>
              <a:t>ꞷ</a:t>
            </a:r>
            <a:r>
              <a:rPr baseline="-25000" i="1" lang="en" sz="1700">
                <a:solidFill>
                  <a:schemeClr val="dk1"/>
                </a:solidFill>
              </a:rPr>
              <a:t>b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 sz="1800">
                <a:solidFill>
                  <a:schemeClr val="dk1"/>
                </a:solidFill>
              </a:rPr>
              <a:t>) </a:t>
            </a:r>
            <a:r>
              <a:rPr lang="en" sz="1700">
                <a:solidFill>
                  <a:schemeClr val="dk1"/>
                </a:solidFill>
              </a:rPr>
              <a:t>is mostly fixed by measurements from metal-poor galaxies (</a:t>
            </a:r>
            <a:r>
              <a:rPr lang="en" sz="1700" u="sng">
                <a:solidFill>
                  <a:schemeClr val="hlink"/>
                </a:solidFill>
                <a:hlinkClick r:id="rId10"/>
              </a:rPr>
              <a:t>Aver </a:t>
            </a:r>
            <a:r>
              <a:rPr i="1" lang="en" sz="1700" u="sng">
                <a:solidFill>
                  <a:schemeClr val="hlink"/>
                </a:solidFill>
                <a:hlinkClick r:id="rId11"/>
              </a:rPr>
              <a:t>et al.</a:t>
            </a:r>
            <a:r>
              <a:rPr lang="en" sz="1700" u="sng">
                <a:solidFill>
                  <a:schemeClr val="hlink"/>
                </a:solidFill>
                <a:hlinkClick r:id="rId12"/>
              </a:rPr>
              <a:t>; 2020</a:t>
            </a:r>
            <a:r>
              <a:rPr lang="en" sz="1700">
                <a:solidFill>
                  <a:schemeClr val="dk1"/>
                </a:solidFill>
              </a:rPr>
              <a:t>).</a:t>
            </a:r>
            <a:br>
              <a:rPr lang="en" sz="1700">
                <a:solidFill>
                  <a:schemeClr val="dk1"/>
                </a:solidFill>
              </a:rPr>
            </a:b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The matter (CDM) density </a:t>
            </a:r>
            <a:r>
              <a:rPr lang="en" sz="1700">
                <a:solidFill>
                  <a:schemeClr val="dk1"/>
                </a:solidFill>
              </a:rPr>
              <a:t>( </a:t>
            </a:r>
            <a:r>
              <a:rPr i="1" lang="en" sz="1700">
                <a:solidFill>
                  <a:schemeClr val="dk1"/>
                </a:solidFill>
              </a:rPr>
              <a:t>ꞷ</a:t>
            </a:r>
            <a:r>
              <a:rPr baseline="-25000" i="1" lang="en" sz="1700">
                <a:solidFill>
                  <a:schemeClr val="dk1"/>
                </a:solidFill>
              </a:rPr>
              <a:t>m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 sz="1800">
                <a:solidFill>
                  <a:schemeClr val="dk1"/>
                </a:solidFill>
              </a:rPr>
              <a:t>)</a:t>
            </a:r>
            <a:r>
              <a:rPr lang="en" sz="1700">
                <a:solidFill>
                  <a:schemeClr val="dk1"/>
                </a:solidFill>
              </a:rPr>
              <a:t>, is the only free parameter we can use to change </a:t>
            </a:r>
            <a:r>
              <a:rPr i="1" lang="en" sz="1700">
                <a:solidFill>
                  <a:schemeClr val="dk1"/>
                </a:solidFill>
              </a:rPr>
              <a:t>H</a:t>
            </a:r>
            <a:r>
              <a:rPr baseline="-25000" i="1" lang="en" sz="1700">
                <a:solidFill>
                  <a:schemeClr val="dk1"/>
                </a:solidFill>
              </a:rPr>
              <a:t>0</a:t>
            </a:r>
            <a:endParaRPr baseline="-25000" i="1"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6"/>
          <p:cNvSpPr txBox="1"/>
          <p:nvPr>
            <p:ph idx="1" type="body"/>
          </p:nvPr>
        </p:nvSpPr>
        <p:spPr>
          <a:xfrm>
            <a:off x="311700" y="730400"/>
            <a:ext cx="3255600" cy="427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Changes in the matter density are </a:t>
            </a:r>
            <a:r>
              <a:rPr lang="en"/>
              <a:t>almost</a:t>
            </a:r>
            <a:r>
              <a:rPr lang="en"/>
              <a:t> perpendicular to BAO+SN-Ia.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Decreasing the matter density to solve the Hubble tension creates an </a:t>
            </a:r>
            <a:r>
              <a:rPr i="1" lang="en"/>
              <a:t>r</a:t>
            </a:r>
            <a:r>
              <a:rPr baseline="-25000" i="1" lang="en"/>
              <a:t>s</a:t>
            </a:r>
            <a:r>
              <a:rPr lang="en"/>
              <a:t> tension.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need to go beyond </a:t>
            </a:r>
            <a:r>
              <a:rPr lang="en"/>
              <a:t>ΛCDM.</a:t>
            </a:r>
            <a:r>
              <a:rPr lang="en"/>
              <a:t> </a:t>
            </a:r>
            <a:endParaRPr/>
          </a:p>
        </p:txBody>
      </p:sp>
      <p:sp>
        <p:nvSpPr>
          <p:cNvPr id="315" name="Google Shape;315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" name="Google Shape;316;p46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r>
              <a:rPr baseline="-25000" lang="en"/>
              <a:t>0</a:t>
            </a:r>
            <a:r>
              <a:rPr lang="en"/>
              <a:t> Tension Elaborated</a:t>
            </a:r>
            <a:endParaRPr baseline="-25000"/>
          </a:p>
        </p:txBody>
      </p:sp>
      <p:sp>
        <p:nvSpPr>
          <p:cNvPr id="317" name="Google Shape;317;p46"/>
          <p:cNvSpPr txBox="1"/>
          <p:nvPr/>
        </p:nvSpPr>
        <p:spPr>
          <a:xfrm>
            <a:off x="3721625" y="4513050"/>
            <a:ext cx="51432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Update of Fig.1 from </a:t>
            </a:r>
            <a:r>
              <a:rPr lang="en" sz="1300" u="sng">
                <a:solidFill>
                  <a:schemeClr val="hlink"/>
                </a:solidFill>
                <a:hlinkClick r:id="rId3"/>
              </a:rPr>
              <a:t>Knox &amp; Millea; 2019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MCMC chains made by Marius Millea and Srinivasan Raghunathan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318" name="Google Shape;318;p46" title="rs_H0_3D_H0_rdrag_omegam_H0D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9700" y="280831"/>
            <a:ext cx="5424301" cy="4079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 txBox="1"/>
          <p:nvPr>
            <p:ph idx="1" type="body"/>
          </p:nvPr>
        </p:nvSpPr>
        <p:spPr>
          <a:xfrm>
            <a:off x="0" y="5374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Numerous models, with a wide range of phenomena, have been proposed to solve the tension.</a:t>
            </a:r>
            <a:endParaRPr/>
          </a:p>
        </p:txBody>
      </p:sp>
      <p:sp>
        <p:nvSpPr>
          <p:cNvPr id="324" name="Google Shape;324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5" name="Google Shape;325;p47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Hubble Tension Solutions</a:t>
            </a:r>
            <a:endParaRPr/>
          </a:p>
        </p:txBody>
      </p:sp>
      <p:pic>
        <p:nvPicPr>
          <p:cNvPr id="326" name="Google Shape;326;p47" title="Realm_H0.png"/>
          <p:cNvPicPr preferRelativeResize="0"/>
          <p:nvPr/>
        </p:nvPicPr>
        <p:blipFill rotWithShape="1">
          <a:blip r:embed="rId3">
            <a:alphaModFix/>
          </a:blip>
          <a:srcRect b="0" l="11914" r="1625" t="0"/>
          <a:stretch/>
        </p:blipFill>
        <p:spPr>
          <a:xfrm>
            <a:off x="46125" y="1230125"/>
            <a:ext cx="4074824" cy="1290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7" name="Google Shape;327;p47" title="Olympics.png"/>
          <p:cNvPicPr preferRelativeResize="0"/>
          <p:nvPr/>
        </p:nvPicPr>
        <p:blipFill rotWithShape="1">
          <a:blip r:embed="rId4">
            <a:alphaModFix/>
          </a:blip>
          <a:srcRect b="43413" l="2338" r="3765" t="0"/>
          <a:stretch/>
        </p:blipFill>
        <p:spPr>
          <a:xfrm>
            <a:off x="46125" y="2482325"/>
            <a:ext cx="5875051" cy="1114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8" name="Google Shape;328;p47" title="Review_H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1800" y="3635571"/>
            <a:ext cx="5740651" cy="1349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29" name="Google Shape;329;p47"/>
          <p:cNvSpPr txBox="1"/>
          <p:nvPr/>
        </p:nvSpPr>
        <p:spPr>
          <a:xfrm>
            <a:off x="1922075" y="1622225"/>
            <a:ext cx="2106600" cy="3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hlinkClick r:id="rId6"/>
              </a:rPr>
              <a:t>Di Valentino </a:t>
            </a:r>
            <a:r>
              <a:rPr i="1" lang="en" sz="1300" u="sng">
                <a:solidFill>
                  <a:schemeClr val="hlink"/>
                </a:solidFill>
                <a:hlinkClick r:id="rId7"/>
              </a:rPr>
              <a:t>et al; </a:t>
            </a:r>
            <a:r>
              <a:rPr lang="en" sz="1300" u="sng">
                <a:solidFill>
                  <a:schemeClr val="hlink"/>
                </a:solidFill>
                <a:hlinkClick r:id="rId8"/>
              </a:rPr>
              <a:t>2021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30" name="Google Shape;330;p47"/>
          <p:cNvSpPr txBox="1"/>
          <p:nvPr/>
        </p:nvSpPr>
        <p:spPr>
          <a:xfrm>
            <a:off x="3874950" y="2520775"/>
            <a:ext cx="2106600" cy="3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hlinkClick r:id="rId9"/>
              </a:rPr>
              <a:t>Schöneberg </a:t>
            </a:r>
            <a:r>
              <a:rPr i="1" lang="en" sz="1300" u="sng">
                <a:solidFill>
                  <a:schemeClr val="hlink"/>
                </a:solidFill>
                <a:hlinkClick r:id="rId10"/>
              </a:rPr>
              <a:t>et al.</a:t>
            </a:r>
            <a:r>
              <a:rPr lang="en" sz="1300" u="sng">
                <a:solidFill>
                  <a:schemeClr val="hlink"/>
                </a:solidFill>
                <a:hlinkClick r:id="rId11"/>
              </a:rPr>
              <a:t>; 2021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31" name="Google Shape;331;p47"/>
          <p:cNvSpPr txBox="1"/>
          <p:nvPr/>
        </p:nvSpPr>
        <p:spPr>
          <a:xfrm>
            <a:off x="5099825" y="4040450"/>
            <a:ext cx="2106600" cy="3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hlinkClick r:id="rId12"/>
              </a:rPr>
              <a:t>ARK </a:t>
            </a:r>
            <a:r>
              <a:rPr i="1" lang="en" sz="1300" u="sng">
                <a:solidFill>
                  <a:schemeClr val="hlink"/>
                </a:solidFill>
                <a:hlinkClick r:id="rId13"/>
              </a:rPr>
              <a:t>et al.</a:t>
            </a:r>
            <a:r>
              <a:rPr lang="en" sz="1300" u="sng">
                <a:solidFill>
                  <a:schemeClr val="hlink"/>
                </a:solidFill>
                <a:hlinkClick r:id="rId14"/>
              </a:rPr>
              <a:t>; 2023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332" name="Google Shape;332;p47" title="Cosmology_intertwined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120950" y="1230125"/>
            <a:ext cx="5023049" cy="98736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33" name="Google Shape;333;p47"/>
          <p:cNvSpPr txBox="1"/>
          <p:nvPr/>
        </p:nvSpPr>
        <p:spPr>
          <a:xfrm>
            <a:off x="5335700" y="1622250"/>
            <a:ext cx="21681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hlinkClick r:id="rId16"/>
              </a:rPr>
              <a:t>Abdalla </a:t>
            </a:r>
            <a:r>
              <a:rPr i="1" lang="en" sz="1300" u="sng">
                <a:solidFill>
                  <a:schemeClr val="hlink"/>
                </a:solidFill>
                <a:hlinkClick r:id="rId17"/>
              </a:rPr>
              <a:t>et al.</a:t>
            </a:r>
            <a:r>
              <a:rPr lang="en" sz="1300" u="sng">
                <a:solidFill>
                  <a:schemeClr val="hlink"/>
                </a:solidFill>
                <a:hlinkClick r:id="rId18"/>
              </a:rPr>
              <a:t>; 2022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8"/>
          <p:cNvSpPr txBox="1"/>
          <p:nvPr>
            <p:ph idx="1" type="body"/>
          </p:nvPr>
        </p:nvSpPr>
        <p:spPr>
          <a:xfrm>
            <a:off x="0" y="537400"/>
            <a:ext cx="8520600" cy="17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Numerous models, with a wide range of phenomena, have been proposed to solve the tension.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Guiding</a:t>
            </a:r>
            <a:r>
              <a:rPr lang="en"/>
              <a:t> </a:t>
            </a:r>
            <a:r>
              <a:rPr lang="en"/>
              <a:t>principle: keep 𝜃 fixed</a:t>
            </a:r>
            <a:br>
              <a:rPr lang="en"/>
            </a:br>
            <a:r>
              <a:rPr lang="en"/>
              <a:t>10</a:t>
            </a:r>
            <a:r>
              <a:rPr baseline="30000" lang="en"/>
              <a:t>4</a:t>
            </a:r>
            <a:r>
              <a:rPr lang="en"/>
              <a:t>𝜃 = 104.161 ± 0.023 (</a:t>
            </a:r>
            <a:r>
              <a:rPr lang="en" u="sng">
                <a:solidFill>
                  <a:schemeClr val="hlink"/>
                </a:solidFill>
                <a:hlinkClick r:id="rId3"/>
              </a:rPr>
              <a:t>Camphuis </a:t>
            </a:r>
            <a:r>
              <a:rPr i="1" lang="en" u="sng">
                <a:solidFill>
                  <a:schemeClr val="hlink"/>
                </a:solidFill>
                <a:hlinkClick r:id="rId4"/>
              </a:rPr>
              <a:t>et al;</a:t>
            </a:r>
            <a:r>
              <a:rPr lang="en" u="sng">
                <a:solidFill>
                  <a:schemeClr val="hlink"/>
                </a:solidFill>
                <a:hlinkClick r:id="rId5"/>
              </a:rPr>
              <a:t> 2025</a:t>
            </a:r>
            <a:r>
              <a:rPr lang="en"/>
              <a:t>)</a:t>
            </a:r>
            <a:endParaRPr baseline="30000"/>
          </a:p>
        </p:txBody>
      </p:sp>
      <p:sp>
        <p:nvSpPr>
          <p:cNvPr id="339" name="Google Shape;339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0" name="Google Shape;340;p48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Hubble Tension Solutions</a:t>
            </a:r>
            <a:endParaRPr/>
          </a:p>
        </p:txBody>
      </p:sp>
      <p:pic>
        <p:nvPicPr>
          <p:cNvPr id="341" name="Google Shape;341;p48" title="r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5672" y="2405609"/>
            <a:ext cx="4431285" cy="702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8" title="Sound_Horizon.png"/>
          <p:cNvPicPr preferRelativeResize="0"/>
          <p:nvPr/>
        </p:nvPicPr>
        <p:blipFill rotWithShape="1">
          <a:blip r:embed="rId7">
            <a:alphaModFix/>
          </a:blip>
          <a:srcRect b="0" l="57396" r="0" t="0"/>
          <a:stretch/>
        </p:blipFill>
        <p:spPr>
          <a:xfrm>
            <a:off x="246974" y="3420769"/>
            <a:ext cx="996019" cy="6166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3" name="Google Shape;343;p48"/>
          <p:cNvCxnSpPr/>
          <p:nvPr/>
        </p:nvCxnSpPr>
        <p:spPr>
          <a:xfrm flipH="1" rot="10800000">
            <a:off x="1032038" y="3087460"/>
            <a:ext cx="206400" cy="333300"/>
          </a:xfrm>
          <a:prstGeom prst="straightConnector1">
            <a:avLst/>
          </a:prstGeom>
          <a:noFill/>
          <a:ln cap="flat" cmpd="sng" w="149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44" name="Google Shape;344;p48" title="Da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53790" y="4151973"/>
            <a:ext cx="3530438" cy="7029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5" name="Google Shape;345;p48"/>
          <p:cNvCxnSpPr/>
          <p:nvPr/>
        </p:nvCxnSpPr>
        <p:spPr>
          <a:xfrm>
            <a:off x="880279" y="3962173"/>
            <a:ext cx="402300" cy="296400"/>
          </a:xfrm>
          <a:prstGeom prst="straightConnector1">
            <a:avLst/>
          </a:prstGeom>
          <a:noFill/>
          <a:ln cap="flat" cmpd="sng" w="149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6" name="Google Shape;346;p48"/>
          <p:cNvSpPr/>
          <p:nvPr/>
        </p:nvSpPr>
        <p:spPr>
          <a:xfrm rot="10800000">
            <a:off x="4778692" y="4248425"/>
            <a:ext cx="255000" cy="6309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166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9750" lIns="79750" spcFirstLastPara="1" rIns="79750" wrap="square" tIns="79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22"/>
          </a:p>
        </p:txBody>
      </p:sp>
      <p:sp>
        <p:nvSpPr>
          <p:cNvPr id="347" name="Google Shape;347;p48"/>
          <p:cNvSpPr/>
          <p:nvPr/>
        </p:nvSpPr>
        <p:spPr>
          <a:xfrm rot="10800000">
            <a:off x="5279494" y="2390949"/>
            <a:ext cx="255000" cy="7320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166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9750" lIns="79750" spcFirstLastPara="1" rIns="79750" wrap="square" tIns="79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22"/>
          </a:p>
        </p:txBody>
      </p:sp>
      <p:sp>
        <p:nvSpPr>
          <p:cNvPr id="348" name="Google Shape;348;p48"/>
          <p:cNvSpPr txBox="1"/>
          <p:nvPr/>
        </p:nvSpPr>
        <p:spPr>
          <a:xfrm>
            <a:off x="5534494" y="2531999"/>
            <a:ext cx="3124500" cy="2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83675" lIns="83675" spcFirstLastPara="1" rIns="83675" wrap="square" tIns="83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47">
                <a:solidFill>
                  <a:schemeClr val="dk1"/>
                </a:solidFill>
              </a:rPr>
              <a:t>Pre-recombination solution</a:t>
            </a:r>
            <a:endParaRPr sz="1647">
              <a:solidFill>
                <a:schemeClr val="dk1"/>
              </a:solidFill>
            </a:endParaRPr>
          </a:p>
        </p:txBody>
      </p:sp>
      <p:sp>
        <p:nvSpPr>
          <p:cNvPr id="349" name="Google Shape;349;p48"/>
          <p:cNvSpPr txBox="1"/>
          <p:nvPr/>
        </p:nvSpPr>
        <p:spPr>
          <a:xfrm>
            <a:off x="5166981" y="4376876"/>
            <a:ext cx="3124500" cy="2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83675" lIns="83675" spcFirstLastPara="1" rIns="83675" wrap="square" tIns="83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47">
                <a:solidFill>
                  <a:schemeClr val="dk1"/>
                </a:solidFill>
              </a:rPr>
              <a:t>Post-recombination solution</a:t>
            </a:r>
            <a:endParaRPr sz="1647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9"/>
          <p:cNvSpPr txBox="1"/>
          <p:nvPr>
            <p:ph idx="1" type="body"/>
          </p:nvPr>
        </p:nvSpPr>
        <p:spPr>
          <a:xfrm>
            <a:off x="0" y="537400"/>
            <a:ext cx="8520600" cy="44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Numerous models, with a wide range of phenomena, have been proposed to solve the tension.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Guiding principle: keep 𝜃 fixed</a:t>
            </a:r>
            <a:br>
              <a:rPr lang="en"/>
            </a:br>
            <a:r>
              <a:rPr lang="en"/>
              <a:t>10</a:t>
            </a:r>
            <a:r>
              <a:rPr baseline="30000" lang="en"/>
              <a:t>4</a:t>
            </a:r>
            <a:r>
              <a:rPr lang="en"/>
              <a:t>𝜃 = 104.161 ± 0.023 </a:t>
            </a:r>
            <a:r>
              <a:rPr lang="en"/>
              <a:t>(</a:t>
            </a: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Camphuis </a:t>
            </a:r>
            <a:r>
              <a:rPr i="1" lang="en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et al;</a:t>
            </a:r>
            <a:r>
              <a:rPr lang="en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2025</a:t>
            </a:r>
            <a:r>
              <a:rPr lang="en"/>
              <a:t>)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Post-recombination solutions: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ΛCDM + 𝛀</a:t>
            </a:r>
            <a:r>
              <a:rPr baseline="-25000" lang="en"/>
              <a:t>K</a:t>
            </a:r>
            <a:r>
              <a:rPr lang="en"/>
              <a:t> (</a:t>
            </a:r>
            <a:r>
              <a:rPr lang="en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Camphuis </a:t>
            </a:r>
            <a:r>
              <a:rPr i="1" lang="en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et al</a:t>
            </a:r>
            <a:r>
              <a:rPr lang="en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; 2025</a:t>
            </a:r>
            <a:r>
              <a:rPr lang="en"/>
              <a:t>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Modified gravity (</a:t>
            </a:r>
            <a:r>
              <a:rPr lang="en" u="sng">
                <a:solidFill>
                  <a:schemeClr val="accent5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Desmond </a:t>
            </a:r>
            <a:r>
              <a:rPr i="1" lang="en" u="sng">
                <a:solidFill>
                  <a:schemeClr val="accent5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et al.</a:t>
            </a:r>
            <a:r>
              <a:rPr lang="en" u="sng">
                <a:solidFill>
                  <a:schemeClr val="accent5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; 2019</a:t>
            </a:r>
            <a:r>
              <a:rPr lang="en"/>
              <a:t>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……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proposals don’t really solve the tension. The least unlikely solution is a pre-recombination one.</a:t>
            </a:r>
            <a:endParaRPr/>
          </a:p>
        </p:txBody>
      </p:sp>
      <p:sp>
        <p:nvSpPr>
          <p:cNvPr id="355" name="Google Shape;355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6" name="Google Shape;356;p49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Hubble Tension Solutions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0"/>
          <p:cNvSpPr txBox="1"/>
          <p:nvPr>
            <p:ph type="ctrTitle"/>
          </p:nvPr>
        </p:nvSpPr>
        <p:spPr>
          <a:xfrm>
            <a:off x="510450" y="1403400"/>
            <a:ext cx="8123100" cy="1588500"/>
          </a:xfrm>
          <a:prstGeom prst="rect">
            <a:avLst/>
          </a:prstGeom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Pre-Recombination Solutions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1"/>
          <p:cNvSpPr txBox="1"/>
          <p:nvPr>
            <p:ph idx="1" type="body"/>
          </p:nvPr>
        </p:nvSpPr>
        <p:spPr>
          <a:xfrm>
            <a:off x="0" y="488125"/>
            <a:ext cx="9144000" cy="36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u="sng"/>
              <a:t>Main idea:</a:t>
            </a:r>
            <a:r>
              <a:rPr lang="en"/>
              <a:t> Change the physics prior to recombination, reducing the sound horizon to increase </a:t>
            </a:r>
            <a:r>
              <a:rPr i="1" lang="en"/>
              <a:t>H</a:t>
            </a:r>
            <a:r>
              <a:rPr baseline="-25000" i="1" lang="en"/>
              <a:t>0</a:t>
            </a:r>
            <a:r>
              <a:rPr lang="en"/>
              <a:t> while keeping 𝜃 fixed.</a:t>
            </a:r>
            <a:endParaRPr/>
          </a:p>
        </p:txBody>
      </p:sp>
      <p:sp>
        <p:nvSpPr>
          <p:cNvPr id="367" name="Google Shape;367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8" name="Google Shape;368;p51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Pre-recombination Solutions</a:t>
            </a:r>
            <a:endParaRPr/>
          </a:p>
        </p:txBody>
      </p:sp>
      <p:pic>
        <p:nvPicPr>
          <p:cNvPr id="369" name="Google Shape;369;p51" title="Theta_rs_Da_Omk.png"/>
          <p:cNvPicPr preferRelativeResize="0"/>
          <p:nvPr/>
        </p:nvPicPr>
        <p:blipFill rotWithShape="1">
          <a:blip r:embed="rId3">
            <a:alphaModFix/>
          </a:blip>
          <a:srcRect b="0" l="0" r="0" t="10322"/>
          <a:stretch/>
        </p:blipFill>
        <p:spPr>
          <a:xfrm>
            <a:off x="1973800" y="1661975"/>
            <a:ext cx="5437774" cy="171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2"/>
          <p:cNvSpPr txBox="1"/>
          <p:nvPr>
            <p:ph idx="1" type="body"/>
          </p:nvPr>
        </p:nvSpPr>
        <p:spPr>
          <a:xfrm>
            <a:off x="0" y="488125"/>
            <a:ext cx="9144000" cy="36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u="sng"/>
              <a:t>Main idea:</a:t>
            </a:r>
            <a:r>
              <a:rPr lang="en"/>
              <a:t> Change the physics prior to recombination, reducing the sound horizon to increase </a:t>
            </a:r>
            <a:r>
              <a:rPr i="1" lang="en"/>
              <a:t>H</a:t>
            </a:r>
            <a:r>
              <a:rPr baseline="-25000" i="1" lang="en"/>
              <a:t>0</a:t>
            </a:r>
            <a:r>
              <a:rPr lang="en"/>
              <a:t> while keeping 𝜃 fixed.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Possible mechanism: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Additional light relics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Primordial Magnetic fields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Modified recombination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Modified Gravity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Varying electron mass with curvature (</a:t>
            </a:r>
            <a:r>
              <a:rPr i="1" lang="en"/>
              <a:t>m</a:t>
            </a:r>
            <a:r>
              <a:rPr baseline="-25000" i="1" lang="en"/>
              <a:t>e</a:t>
            </a:r>
            <a:r>
              <a:rPr i="1" lang="en"/>
              <a:t>+𝛀</a:t>
            </a:r>
            <a:r>
              <a:rPr baseline="-25000" i="1" lang="en"/>
              <a:t>K</a:t>
            </a:r>
            <a:r>
              <a:rPr lang="en"/>
              <a:t>)</a:t>
            </a:r>
            <a:endParaRPr baseline="-250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Early Dark Energy (EDE)</a:t>
            </a:r>
            <a:br>
              <a:rPr lang="en"/>
            </a:br>
            <a:r>
              <a:rPr lang="en"/>
              <a:t>….</a:t>
            </a:r>
            <a:endParaRPr/>
          </a:p>
        </p:txBody>
      </p:sp>
      <p:sp>
        <p:nvSpPr>
          <p:cNvPr id="375" name="Google Shape;375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6" name="Google Shape;376;p52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Pre-recombination Solutions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3"/>
          <p:cNvSpPr txBox="1"/>
          <p:nvPr>
            <p:ph idx="1" type="body"/>
          </p:nvPr>
        </p:nvSpPr>
        <p:spPr>
          <a:xfrm>
            <a:off x="0" y="488125"/>
            <a:ext cx="9144000" cy="36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u="sng"/>
              <a:t>Main idea:</a:t>
            </a:r>
            <a:r>
              <a:rPr lang="en"/>
              <a:t> Change the physics prior to recombination, reducing the sound horizon to increase </a:t>
            </a:r>
            <a:r>
              <a:rPr i="1" lang="en"/>
              <a:t>H</a:t>
            </a:r>
            <a:r>
              <a:rPr baseline="-25000" i="1" lang="en"/>
              <a:t>0</a:t>
            </a:r>
            <a:r>
              <a:rPr lang="en"/>
              <a:t> while keeping 𝜃 fixed.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Possible mechanism: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Additional light relics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Primordial Magnetic fields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Modified recombination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Modified Gravity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Varying electron mass with curvature (</a:t>
            </a:r>
            <a:r>
              <a:rPr i="1" lang="en"/>
              <a:t>m</a:t>
            </a:r>
            <a:r>
              <a:rPr baseline="-25000" i="1" lang="en"/>
              <a:t>e</a:t>
            </a:r>
            <a:r>
              <a:rPr i="1" lang="en"/>
              <a:t>+𝛀</a:t>
            </a:r>
            <a:r>
              <a:rPr baseline="-25000" i="1" lang="en"/>
              <a:t>K</a:t>
            </a:r>
            <a:r>
              <a:rPr lang="en"/>
              <a:t>)</a:t>
            </a:r>
            <a:endParaRPr baseline="-250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Early Dark Energy (EDE)</a:t>
            </a:r>
            <a:br>
              <a:rPr lang="en"/>
            </a:br>
            <a:r>
              <a:rPr lang="en"/>
              <a:t>….</a:t>
            </a:r>
            <a:endParaRPr/>
          </a:p>
        </p:txBody>
      </p:sp>
      <p:sp>
        <p:nvSpPr>
          <p:cNvPr id="382" name="Google Shape;382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3" name="Google Shape;383;p53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Pre-recombination Solutions</a:t>
            </a:r>
            <a:endParaRPr/>
          </a:p>
        </p:txBody>
      </p:sp>
      <p:sp>
        <p:nvSpPr>
          <p:cNvPr id="384" name="Google Shape;384;p53"/>
          <p:cNvSpPr/>
          <p:nvPr/>
        </p:nvSpPr>
        <p:spPr>
          <a:xfrm>
            <a:off x="653525" y="2810175"/>
            <a:ext cx="3975000" cy="572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Cosmology: a Precise Science</a:t>
            </a:r>
            <a:endParaRPr/>
          </a:p>
        </p:txBody>
      </p:sp>
      <p:sp>
        <p:nvSpPr>
          <p:cNvPr id="129" name="Google Shape;129;p27"/>
          <p:cNvSpPr txBox="1"/>
          <p:nvPr>
            <p:ph idx="1" type="body"/>
          </p:nvPr>
        </p:nvSpPr>
        <p:spPr>
          <a:xfrm>
            <a:off x="39650" y="514850"/>
            <a:ext cx="9104400" cy="41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Several milestones transformed Cosmology from a </a:t>
            </a:r>
            <a:r>
              <a:rPr lang="en">
                <a:solidFill>
                  <a:schemeClr val="dk1"/>
                </a:solidFill>
              </a:rPr>
              <a:t>discipline</a:t>
            </a:r>
            <a:r>
              <a:rPr lang="en">
                <a:solidFill>
                  <a:schemeClr val="dk1"/>
                </a:solidFill>
              </a:rPr>
              <a:t> of approximations to a precise, data rich science.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0" name="Google Shape;13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4"/>
          <p:cNvSpPr txBox="1"/>
          <p:nvPr>
            <p:ph idx="1" type="body"/>
          </p:nvPr>
        </p:nvSpPr>
        <p:spPr>
          <a:xfrm>
            <a:off x="0" y="488125"/>
            <a:ext cx="9144000" cy="36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u="sng"/>
              <a:t>Main idea:</a:t>
            </a:r>
            <a:r>
              <a:rPr lang="en"/>
              <a:t> Change the physics prior to recombination, reducing the sound horizon to increase </a:t>
            </a:r>
            <a:r>
              <a:rPr i="1" lang="en"/>
              <a:t>H</a:t>
            </a:r>
            <a:r>
              <a:rPr baseline="-25000" i="1" lang="en"/>
              <a:t>0</a:t>
            </a:r>
            <a:r>
              <a:rPr lang="en"/>
              <a:t> while keeping 𝜃 fixed.</a:t>
            </a:r>
            <a:br>
              <a:rPr lang="en"/>
            </a:br>
            <a:endParaRPr/>
          </a:p>
        </p:txBody>
      </p:sp>
      <p:sp>
        <p:nvSpPr>
          <p:cNvPr id="390" name="Google Shape;390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1" name="Google Shape;391;p54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Pre-recombination Solutions</a:t>
            </a:r>
            <a:endParaRPr/>
          </a:p>
        </p:txBody>
      </p:sp>
      <p:pic>
        <p:nvPicPr>
          <p:cNvPr id="392" name="Google Shape;392;p54" title="Money_Plot_test_page-0001.jpg"/>
          <p:cNvPicPr preferRelativeResize="0"/>
          <p:nvPr/>
        </p:nvPicPr>
        <p:blipFill rotWithShape="1">
          <a:blip r:embed="rId3">
            <a:alphaModFix/>
          </a:blip>
          <a:srcRect b="2244" l="1497" r="1941" t="2282"/>
          <a:stretch/>
        </p:blipFill>
        <p:spPr>
          <a:xfrm>
            <a:off x="110525" y="1229300"/>
            <a:ext cx="5279002" cy="391420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54"/>
          <p:cNvSpPr txBox="1"/>
          <p:nvPr/>
        </p:nvSpPr>
        <p:spPr>
          <a:xfrm>
            <a:off x="5425800" y="4663225"/>
            <a:ext cx="2900700" cy="3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Modified Fig.1 of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ARK </a:t>
            </a:r>
            <a:r>
              <a:rPr i="1" lang="en" sz="1300" u="sng">
                <a:solidFill>
                  <a:schemeClr val="hlink"/>
                </a:solidFill>
                <a:hlinkClick r:id="rId5"/>
              </a:rPr>
              <a:t>et al.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; 2023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94" name="Google Shape;394;p54"/>
          <p:cNvSpPr txBox="1"/>
          <p:nvPr/>
        </p:nvSpPr>
        <p:spPr>
          <a:xfrm>
            <a:off x="5687550" y="1701350"/>
            <a:ext cx="3198300" cy="1593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</a:rPr>
              <a:t>m</a:t>
            </a:r>
            <a:r>
              <a:rPr baseline="-25000" i="1" lang="en" sz="1800">
                <a:solidFill>
                  <a:schemeClr val="dk1"/>
                </a:solidFill>
              </a:rPr>
              <a:t>e</a:t>
            </a:r>
            <a:r>
              <a:rPr i="1" lang="en" sz="1800">
                <a:solidFill>
                  <a:schemeClr val="dk1"/>
                </a:solidFill>
              </a:rPr>
              <a:t>+𝛀</a:t>
            </a:r>
            <a:r>
              <a:rPr baseline="-25000" i="1" lang="en" sz="1800">
                <a:solidFill>
                  <a:schemeClr val="dk1"/>
                </a:solidFill>
              </a:rPr>
              <a:t>K</a:t>
            </a:r>
            <a:r>
              <a:rPr lang="en" sz="1800">
                <a:solidFill>
                  <a:schemeClr val="dk1"/>
                </a:solidFill>
              </a:rPr>
              <a:t> and EDE are the most effective in reducing the tension (under either Bayesian or frequentist statistics).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95" name="Google Shape;395;p54"/>
          <p:cNvSpPr/>
          <p:nvPr/>
        </p:nvSpPr>
        <p:spPr>
          <a:xfrm>
            <a:off x="51600" y="3380250"/>
            <a:ext cx="1006200" cy="6882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54"/>
          <p:cNvSpPr/>
          <p:nvPr/>
        </p:nvSpPr>
        <p:spPr>
          <a:xfrm>
            <a:off x="946125" y="4119950"/>
            <a:ext cx="412800" cy="3354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5"/>
          <p:cNvSpPr txBox="1"/>
          <p:nvPr>
            <p:ph idx="1" type="body"/>
          </p:nvPr>
        </p:nvSpPr>
        <p:spPr>
          <a:xfrm>
            <a:off x="0" y="629650"/>
            <a:ext cx="8520600" cy="44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Higher-</a:t>
            </a:r>
            <a:r>
              <a:rPr lang="en"/>
              <a:t>dimensional</a:t>
            </a:r>
            <a:r>
              <a:rPr lang="en"/>
              <a:t> theories (e.g. String theory) create couplings between fundamental fields, specifically electrons, that can alter their mass.</a:t>
            </a:r>
            <a:br>
              <a:rPr lang="en"/>
            </a:br>
            <a:r>
              <a:rPr lang="en"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Uzan J.-P.; 2011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Hart &amp; Chulba; 2017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)</a:t>
            </a:r>
            <a:br>
              <a:rPr lang="en">
                <a:latin typeface="Open Sans"/>
                <a:ea typeface="Open Sans"/>
                <a:cs typeface="Open Sans"/>
                <a:sym typeface="Open Sans"/>
              </a:rPr>
            </a:b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Changing</a:t>
            </a:r>
            <a:r>
              <a:rPr lang="en"/>
              <a:t> </a:t>
            </a:r>
            <a:r>
              <a:rPr i="1" lang="en"/>
              <a:t>m</a:t>
            </a:r>
            <a:r>
              <a:rPr baseline="-25000" i="1" lang="en"/>
              <a:t>e</a:t>
            </a:r>
            <a:r>
              <a:rPr lang="en"/>
              <a:t>(relative to lab measurements) ⇒ changing Hydrogen recombination ⇒ changing time of recombination.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Freeing </a:t>
            </a:r>
            <a:r>
              <a:rPr i="1" lang="en"/>
              <a:t>𝛀</a:t>
            </a:r>
            <a:r>
              <a:rPr baseline="-25000" i="1" lang="en"/>
              <a:t>K</a:t>
            </a:r>
            <a:r>
              <a:rPr lang="en"/>
              <a:t> allows for a better fit of late-time data.</a:t>
            </a:r>
            <a:endParaRPr baseline="-25000"/>
          </a:p>
        </p:txBody>
      </p:sp>
      <p:sp>
        <p:nvSpPr>
          <p:cNvPr id="402" name="Google Shape;402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3" name="Google Shape;403;p55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m</a:t>
            </a:r>
            <a:r>
              <a:rPr baseline="-25000" i="1" lang="en"/>
              <a:t>e</a:t>
            </a:r>
            <a:r>
              <a:rPr i="1" lang="en"/>
              <a:t> + 𝛀</a:t>
            </a:r>
            <a:r>
              <a:rPr baseline="-25000" i="1" lang="en"/>
              <a:t>K</a:t>
            </a:r>
            <a:endParaRPr baseline="-25000" i="1"/>
          </a:p>
        </p:txBody>
      </p:sp>
      <p:pic>
        <p:nvPicPr>
          <p:cNvPr id="404" name="Google Shape;404;p55" title="Theta_rs_Da_Omk.png"/>
          <p:cNvPicPr preferRelativeResize="0"/>
          <p:nvPr/>
        </p:nvPicPr>
        <p:blipFill rotWithShape="1">
          <a:blip r:embed="rId5">
            <a:alphaModFix/>
          </a:blip>
          <a:srcRect b="0" l="0" r="0" t="10322"/>
          <a:stretch/>
        </p:blipFill>
        <p:spPr>
          <a:xfrm>
            <a:off x="2235200" y="3299575"/>
            <a:ext cx="5437774" cy="171537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5"/>
          <p:cNvSpPr/>
          <p:nvPr/>
        </p:nvSpPr>
        <p:spPr>
          <a:xfrm>
            <a:off x="3690400" y="4105575"/>
            <a:ext cx="246000" cy="2460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55"/>
          <p:cNvSpPr/>
          <p:nvPr/>
        </p:nvSpPr>
        <p:spPr>
          <a:xfrm>
            <a:off x="5211325" y="4281050"/>
            <a:ext cx="246000" cy="2460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6"/>
          <p:cNvSpPr txBox="1"/>
          <p:nvPr>
            <p:ph idx="1" type="body"/>
          </p:nvPr>
        </p:nvSpPr>
        <p:spPr>
          <a:xfrm>
            <a:off x="0" y="629650"/>
            <a:ext cx="8520600" cy="44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Higher-dimensional theories (e.g. String theory) create couplings between fundamental fields, specifically electrons, that can alter their mass.</a:t>
            </a:r>
            <a:br>
              <a:rPr lang="en"/>
            </a:br>
            <a:r>
              <a:rPr lang="en"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Uzan J.-P.; 2011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Hart &amp; Chulba; 2017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)</a:t>
            </a:r>
            <a:br>
              <a:rPr lang="en">
                <a:latin typeface="Open Sans"/>
                <a:ea typeface="Open Sans"/>
                <a:cs typeface="Open Sans"/>
                <a:sym typeface="Open Sans"/>
              </a:rPr>
            </a:b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Changing </a:t>
            </a:r>
            <a:r>
              <a:rPr i="1" lang="en"/>
              <a:t>m</a:t>
            </a:r>
            <a:r>
              <a:rPr baseline="-25000" i="1" lang="en"/>
              <a:t>e</a:t>
            </a:r>
            <a:r>
              <a:rPr lang="en"/>
              <a:t>(relative to lab measurements) ⇒ changing Hydrogen recombination ⇒ changing time of recombination.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Freeing </a:t>
            </a:r>
            <a:r>
              <a:rPr i="1" lang="en"/>
              <a:t>𝛀</a:t>
            </a:r>
            <a:r>
              <a:rPr baseline="-25000" i="1" lang="en"/>
              <a:t>K</a:t>
            </a:r>
            <a:r>
              <a:rPr lang="en"/>
              <a:t> allows for a better fit of late-time data.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practice, the change in </a:t>
            </a:r>
            <a:r>
              <a:rPr i="1" lang="en"/>
              <a:t>m</a:t>
            </a:r>
            <a:r>
              <a:rPr baseline="-25000" i="1" lang="en"/>
              <a:t>e</a:t>
            </a:r>
            <a:r>
              <a:rPr lang="en"/>
              <a:t> is a step-function at </a:t>
            </a:r>
            <a:r>
              <a:rPr i="1" lang="en"/>
              <a:t>z</a:t>
            </a:r>
            <a:r>
              <a:rPr lang="en"/>
              <a:t> ~ 50.</a:t>
            </a:r>
            <a:endParaRPr baseline="-25000"/>
          </a:p>
        </p:txBody>
      </p:sp>
      <p:sp>
        <p:nvSpPr>
          <p:cNvPr id="412" name="Google Shape;412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3" name="Google Shape;413;p56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m</a:t>
            </a:r>
            <a:r>
              <a:rPr baseline="-25000" i="1" lang="en"/>
              <a:t>e</a:t>
            </a:r>
            <a:r>
              <a:rPr i="1" lang="en"/>
              <a:t> + 𝛀</a:t>
            </a:r>
            <a:r>
              <a:rPr baseline="-25000" i="1" lang="en"/>
              <a:t>K</a:t>
            </a:r>
            <a:endParaRPr baseline="-25000" i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57" title="Me_Omk.jpg"/>
          <p:cNvPicPr preferRelativeResize="0"/>
          <p:nvPr/>
        </p:nvPicPr>
        <p:blipFill rotWithShape="1">
          <a:blip r:embed="rId3">
            <a:alphaModFix/>
          </a:blip>
          <a:srcRect b="1685" l="2441" r="2221" t="2547"/>
          <a:stretch/>
        </p:blipFill>
        <p:spPr>
          <a:xfrm>
            <a:off x="5678775" y="86950"/>
            <a:ext cx="3093624" cy="50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57"/>
          <p:cNvSpPr txBox="1"/>
          <p:nvPr>
            <p:ph idx="1" type="body"/>
          </p:nvPr>
        </p:nvSpPr>
        <p:spPr>
          <a:xfrm>
            <a:off x="311700" y="1152475"/>
            <a:ext cx="3355800" cy="370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 CMB-SPA + DESI, tension reduces from 5.9σ to 2.1σ (using Bayesian statistics).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However, error bars are still large (x5 that of ΛCDM) and only 2.1σ preference over ΛCDM.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More data is needed to better assess the model.</a:t>
            </a:r>
            <a:endParaRPr/>
          </a:p>
        </p:txBody>
      </p:sp>
      <p:sp>
        <p:nvSpPr>
          <p:cNvPr id="420" name="Google Shape;420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1" name="Google Shape;421;p57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</a:t>
            </a:r>
            <a:r>
              <a:rPr baseline="-25000" lang="en"/>
              <a:t>e</a:t>
            </a:r>
            <a:r>
              <a:rPr lang="en"/>
              <a:t> + 𝛀</a:t>
            </a:r>
            <a:r>
              <a:rPr baseline="-25000" lang="en"/>
              <a:t>K</a:t>
            </a:r>
            <a:endParaRPr baseline="-25000"/>
          </a:p>
        </p:txBody>
      </p:sp>
      <p:sp>
        <p:nvSpPr>
          <p:cNvPr id="422" name="Google Shape;422;p57"/>
          <p:cNvSpPr txBox="1"/>
          <p:nvPr/>
        </p:nvSpPr>
        <p:spPr>
          <a:xfrm>
            <a:off x="3560725" y="4749900"/>
            <a:ext cx="2368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Credit: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Camphuis </a:t>
            </a:r>
            <a:r>
              <a:rPr i="1" lang="en" sz="1300" u="sng">
                <a:solidFill>
                  <a:schemeClr val="hlink"/>
                </a:solidFill>
                <a:hlinkClick r:id="rId5"/>
              </a:rPr>
              <a:t>et al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; 2025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423" name="Google Shape;423;p57"/>
          <p:cNvSpPr txBox="1"/>
          <p:nvPr/>
        </p:nvSpPr>
        <p:spPr>
          <a:xfrm>
            <a:off x="5058575" y="3587600"/>
            <a:ext cx="792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SH0ES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424" name="Google Shape;424;p57"/>
          <p:cNvSpPr txBox="1"/>
          <p:nvPr/>
        </p:nvSpPr>
        <p:spPr>
          <a:xfrm>
            <a:off x="4912850" y="4168750"/>
            <a:ext cx="1016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CMB-SPA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425" name="Google Shape;425;p57"/>
          <p:cNvSpPr txBox="1"/>
          <p:nvPr/>
        </p:nvSpPr>
        <p:spPr>
          <a:xfrm>
            <a:off x="4534775" y="2076150"/>
            <a:ext cx="1016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DESI-DR2</a:t>
            </a:r>
            <a:endParaRPr sz="1300">
              <a:solidFill>
                <a:schemeClr val="dk1"/>
              </a:solidFill>
            </a:endParaRPr>
          </a:p>
        </p:txBody>
      </p:sp>
      <p:cxnSp>
        <p:nvCxnSpPr>
          <p:cNvPr id="426" name="Google Shape;426;p57"/>
          <p:cNvCxnSpPr/>
          <p:nvPr/>
        </p:nvCxnSpPr>
        <p:spPr>
          <a:xfrm flipH="1">
            <a:off x="5227975" y="1637625"/>
            <a:ext cx="915000" cy="54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7" name="Google Shape;427;p57"/>
          <p:cNvCxnSpPr/>
          <p:nvPr/>
        </p:nvCxnSpPr>
        <p:spPr>
          <a:xfrm rot="10800000">
            <a:off x="5380450" y="2335750"/>
            <a:ext cx="777900" cy="33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8" name="Google Shape;428;p57"/>
          <p:cNvCxnSpPr/>
          <p:nvPr/>
        </p:nvCxnSpPr>
        <p:spPr>
          <a:xfrm flipH="1">
            <a:off x="5678900" y="3774975"/>
            <a:ext cx="525600" cy="1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9" name="Google Shape;429;p57"/>
          <p:cNvCxnSpPr/>
          <p:nvPr/>
        </p:nvCxnSpPr>
        <p:spPr>
          <a:xfrm flipH="1">
            <a:off x="5769700" y="4348900"/>
            <a:ext cx="504000" cy="3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8"/>
          <p:cNvSpPr txBox="1"/>
          <p:nvPr>
            <p:ph idx="1" type="body"/>
          </p:nvPr>
        </p:nvSpPr>
        <p:spPr>
          <a:xfrm>
            <a:off x="0" y="5727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Higher-dimensional theories postulate the presence of scalar fields that can cause a brief period of accelerated expansion near matter-radiation equality.</a:t>
            </a:r>
            <a:br>
              <a:rPr lang="en"/>
            </a:br>
            <a:r>
              <a:rPr lang="en"/>
              <a:t>(</a:t>
            </a: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Kamionkowski </a:t>
            </a:r>
            <a:r>
              <a:rPr i="1" lang="en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et al.</a:t>
            </a:r>
            <a:r>
              <a:rPr lang="en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; 2014</a:t>
            </a:r>
            <a:r>
              <a:rPr lang="en"/>
              <a:t>, </a:t>
            </a:r>
            <a:r>
              <a:rPr lang="en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Karwal &amp; Kamionkowski; 2016</a:t>
            </a:r>
            <a:r>
              <a:rPr lang="en"/>
              <a:t>)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causes a decrease in the sound horizon that compensates the increase in </a:t>
            </a:r>
            <a:r>
              <a:rPr i="1" lang="en"/>
              <a:t>H</a:t>
            </a:r>
            <a:r>
              <a:rPr baseline="-25000" i="1" lang="en"/>
              <a:t>0</a:t>
            </a:r>
            <a:r>
              <a:rPr lang="en"/>
              <a:t> needed to solve the tension.</a:t>
            </a:r>
            <a:endParaRPr baseline="-25000"/>
          </a:p>
        </p:txBody>
      </p:sp>
      <p:sp>
        <p:nvSpPr>
          <p:cNvPr id="435" name="Google Shape;435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6" name="Google Shape;436;p58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 Dark Energy</a:t>
            </a:r>
            <a:endParaRPr baseline="-25000"/>
          </a:p>
        </p:txBody>
      </p:sp>
      <p:pic>
        <p:nvPicPr>
          <p:cNvPr id="437" name="Google Shape;437;p58" title="Theta_rs_Da_Omk.png"/>
          <p:cNvPicPr preferRelativeResize="0"/>
          <p:nvPr/>
        </p:nvPicPr>
        <p:blipFill rotWithShape="1">
          <a:blip r:embed="rId7">
            <a:alphaModFix/>
          </a:blip>
          <a:srcRect b="0" l="0" r="0" t="10322"/>
          <a:stretch/>
        </p:blipFill>
        <p:spPr>
          <a:xfrm>
            <a:off x="2235200" y="3299575"/>
            <a:ext cx="5437774" cy="1715375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58"/>
          <p:cNvSpPr txBox="1"/>
          <p:nvPr/>
        </p:nvSpPr>
        <p:spPr>
          <a:xfrm>
            <a:off x="6527400" y="2621725"/>
            <a:ext cx="204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EDE contribution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439" name="Google Shape;439;p58"/>
          <p:cNvCxnSpPr/>
          <p:nvPr/>
        </p:nvCxnSpPr>
        <p:spPr>
          <a:xfrm flipH="1" rot="10800000">
            <a:off x="6681175" y="2975325"/>
            <a:ext cx="192300" cy="56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9"/>
          <p:cNvSpPr txBox="1"/>
          <p:nvPr>
            <p:ph idx="1" type="body"/>
          </p:nvPr>
        </p:nvSpPr>
        <p:spPr>
          <a:xfrm>
            <a:off x="0" y="5727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Higher-dimensional theories postulate the presence of scalar fields that can cause a brief period of accelerated expansion near matter-radiation equality.</a:t>
            </a:r>
            <a:br>
              <a:rPr lang="en"/>
            </a:br>
            <a:r>
              <a:rPr lang="en"/>
              <a:t>(</a:t>
            </a: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Kamionkowski </a:t>
            </a:r>
            <a:r>
              <a:rPr i="1" lang="en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et al.</a:t>
            </a:r>
            <a:r>
              <a:rPr lang="en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; 2014</a:t>
            </a:r>
            <a:r>
              <a:rPr lang="en"/>
              <a:t>, </a:t>
            </a:r>
            <a:r>
              <a:rPr lang="en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Karwal &amp; Kamionkowski; 2016</a:t>
            </a:r>
            <a:r>
              <a:rPr lang="en"/>
              <a:t>)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causes a decrease in the sound horizon that compensates the increase in </a:t>
            </a:r>
            <a:r>
              <a:rPr i="1" lang="en"/>
              <a:t>H</a:t>
            </a:r>
            <a:r>
              <a:rPr baseline="-25000" i="1" lang="en"/>
              <a:t>0</a:t>
            </a:r>
            <a:r>
              <a:rPr lang="en"/>
              <a:t> needed to solve the tension.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Several models have been proposed, with varying levels of complexity</a:t>
            </a:r>
            <a:br>
              <a:rPr lang="en"/>
            </a:br>
            <a:r>
              <a:rPr lang="en"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Smith &amp; Poulin, 2023</a:t>
            </a:r>
            <a:r>
              <a:rPr lang="en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  <a:t>; </a:t>
            </a: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Poulin </a:t>
            </a:r>
            <a:r>
              <a:rPr i="1"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9"/>
              </a:rPr>
              <a:t>et al</a:t>
            </a: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0"/>
              </a:rPr>
              <a:t>, 2023</a:t>
            </a:r>
            <a:r>
              <a:rPr lang="en"/>
              <a:t>).</a:t>
            </a:r>
            <a:endParaRPr/>
          </a:p>
        </p:txBody>
      </p:sp>
      <p:sp>
        <p:nvSpPr>
          <p:cNvPr id="445" name="Google Shape;445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6" name="Google Shape;446;p59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 Dark Energy</a:t>
            </a:r>
            <a:endParaRPr baseline="-25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0"/>
          <p:cNvSpPr txBox="1"/>
          <p:nvPr>
            <p:ph idx="1" type="body"/>
          </p:nvPr>
        </p:nvSpPr>
        <p:spPr>
          <a:xfrm>
            <a:off x="0" y="5727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simplest model is Axion EDE: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Free parameters:</a:t>
            </a:r>
            <a:endParaRPr/>
          </a:p>
        </p:txBody>
      </p:sp>
      <p:sp>
        <p:nvSpPr>
          <p:cNvPr id="452" name="Google Shape;452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3" name="Google Shape;453;p60" title="V_ED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650" y="1020050"/>
            <a:ext cx="3271220" cy="34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60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 Dark Energy</a:t>
            </a:r>
            <a:endParaRPr baseline="-25000"/>
          </a:p>
        </p:txBody>
      </p:sp>
      <p:pic>
        <p:nvPicPr>
          <p:cNvPr id="455" name="Google Shape;455;p60" title="rho_z_ED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5024" y="945675"/>
            <a:ext cx="5421750" cy="380572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0"/>
          <p:cNvSpPr txBox="1"/>
          <p:nvPr/>
        </p:nvSpPr>
        <p:spPr>
          <a:xfrm>
            <a:off x="2091225" y="4558025"/>
            <a:ext cx="24450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/>
              <a:t>Credit: </a:t>
            </a:r>
            <a:r>
              <a:rPr lang="en" sz="1300" u="sng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Poulin </a:t>
            </a:r>
            <a:r>
              <a:rPr i="1" lang="en" sz="1300" u="sng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et al</a:t>
            </a:r>
            <a:r>
              <a:rPr lang="en" sz="1300" u="sng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, 2023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457" name="Google Shape;457;p60" title="Free_Params_EDE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1800" y="2060474"/>
            <a:ext cx="2940775" cy="188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3" name="Google Shape;463;p61"/>
          <p:cNvSpPr txBox="1"/>
          <p:nvPr/>
        </p:nvSpPr>
        <p:spPr>
          <a:xfrm>
            <a:off x="115325" y="914925"/>
            <a:ext cx="3275100" cy="1468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From the CMB, EDE does not reduce the tension below 3</a:t>
            </a:r>
            <a:r>
              <a:rPr lang="en" sz="1800">
                <a:solidFill>
                  <a:schemeClr val="dk1"/>
                </a:solidFill>
              </a:rPr>
              <a:t>σ and does not provide a better fit than ΛCDM.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64" name="Google Shape;464;p61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 Dark Energy</a:t>
            </a:r>
            <a:endParaRPr baseline="-25000"/>
          </a:p>
        </p:txBody>
      </p:sp>
      <p:sp>
        <p:nvSpPr>
          <p:cNvPr id="465" name="Google Shape;465;p61"/>
          <p:cNvSpPr txBox="1"/>
          <p:nvPr/>
        </p:nvSpPr>
        <p:spPr>
          <a:xfrm>
            <a:off x="1137875" y="4551525"/>
            <a:ext cx="27447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/>
              <a:t>Modified Fig.1 of</a:t>
            </a:r>
            <a:r>
              <a:rPr lang="en" sz="1300"/>
              <a:t> </a:t>
            </a:r>
            <a:r>
              <a:rPr lang="en" sz="13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ARK </a:t>
            </a:r>
            <a:r>
              <a:rPr i="1" lang="en" sz="13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et al.</a:t>
            </a:r>
            <a:r>
              <a:rPr lang="en" sz="13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; 2025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466" name="Google Shape;466;p61" title="Tri_Main_SPT3G_D1_SPTACT_CMBSPA_new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34975" y="4925"/>
            <a:ext cx="4986173" cy="49861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7" name="Google Shape;467;p61"/>
          <p:cNvCxnSpPr/>
          <p:nvPr/>
        </p:nvCxnSpPr>
        <p:spPr>
          <a:xfrm flipH="1">
            <a:off x="5535500" y="220950"/>
            <a:ext cx="853500" cy="33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68" name="Google Shape;468;p61"/>
          <p:cNvSpPr txBox="1"/>
          <p:nvPr/>
        </p:nvSpPr>
        <p:spPr>
          <a:xfrm>
            <a:off x="6296750" y="4925"/>
            <a:ext cx="10611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H0DN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469" name="Google Shape;469;p61"/>
          <p:cNvCxnSpPr/>
          <p:nvPr/>
        </p:nvCxnSpPr>
        <p:spPr>
          <a:xfrm flipH="1">
            <a:off x="6481200" y="1299325"/>
            <a:ext cx="830400" cy="29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0" name="Google Shape;470;p61"/>
          <p:cNvSpPr txBox="1"/>
          <p:nvPr/>
        </p:nvSpPr>
        <p:spPr>
          <a:xfrm>
            <a:off x="7254050" y="1010725"/>
            <a:ext cx="17028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DESI DR2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2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Pre-recombination solutions vs ΛCDM </a:t>
            </a:r>
            <a:endParaRPr/>
          </a:p>
        </p:txBody>
      </p:sp>
      <p:sp>
        <p:nvSpPr>
          <p:cNvPr id="476" name="Google Shape;476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7" name="Google Shape;477;p62" title="rs_H0_3D_H0_rdrag_omegam_H0D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2192" y="576072"/>
            <a:ext cx="5321809" cy="3995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3"/>
          <p:cNvSpPr txBox="1"/>
          <p:nvPr>
            <p:ph idx="1" type="body"/>
          </p:nvPr>
        </p:nvSpPr>
        <p:spPr>
          <a:xfrm>
            <a:off x="0" y="515125"/>
            <a:ext cx="3821700" cy="40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Pre-recombination solutions change the degeneracy directions in a way that can reduce the tension.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Still, statistical preference for these models over ΛCDM is weak.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More data is needed.</a:t>
            </a:r>
            <a:endParaRPr/>
          </a:p>
        </p:txBody>
      </p:sp>
      <p:sp>
        <p:nvSpPr>
          <p:cNvPr id="483" name="Google Shape;483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4" name="Google Shape;484;p63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Pre-recombination solutions vs ΛCDM </a:t>
            </a:r>
            <a:endParaRPr/>
          </a:p>
        </p:txBody>
      </p:sp>
      <p:pic>
        <p:nvPicPr>
          <p:cNvPr id="485" name="Google Shape;485;p63" title="rs_H0_3D_H0_rdrag_omegam_EDE_Me_Omk_H0D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2192" y="576072"/>
            <a:ext cx="5321809" cy="3995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Cosmology: a Precise Science</a:t>
            </a:r>
            <a:endParaRPr/>
          </a:p>
        </p:txBody>
      </p:sp>
      <p:sp>
        <p:nvSpPr>
          <p:cNvPr id="136" name="Google Shape;136;p28"/>
          <p:cNvSpPr txBox="1"/>
          <p:nvPr>
            <p:ph idx="1" type="body"/>
          </p:nvPr>
        </p:nvSpPr>
        <p:spPr>
          <a:xfrm>
            <a:off x="39650" y="514850"/>
            <a:ext cx="9104400" cy="40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Several milestones transformed Cosmology from a discipline of approximations to a precise, data rich science.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These milestones include: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b="1" lang="en" sz="1600">
                <a:solidFill>
                  <a:schemeClr val="dk1"/>
                </a:solidFill>
              </a:rPr>
              <a:t> Better theoretical description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4"/>
          <p:cNvSpPr txBox="1"/>
          <p:nvPr>
            <p:ph type="ctrTitle"/>
          </p:nvPr>
        </p:nvSpPr>
        <p:spPr>
          <a:xfrm>
            <a:off x="510450" y="1403400"/>
            <a:ext cx="8123100" cy="1588500"/>
          </a:xfrm>
          <a:prstGeom prst="rect">
            <a:avLst/>
          </a:prstGeom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Rise &amp; Fall of a tension: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</a:t>
            </a:r>
            <a:r>
              <a:rPr baseline="-25000" lang="en"/>
              <a:t>8</a:t>
            </a:r>
            <a:r>
              <a:rPr lang="en"/>
              <a:t>/ σ</a:t>
            </a:r>
            <a:r>
              <a:rPr baseline="-25000" lang="en"/>
              <a:t>8</a:t>
            </a:r>
            <a:r>
              <a:rPr lang="en"/>
              <a:t> Tension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65" title="fig_s8_trun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9750" y="572700"/>
            <a:ext cx="5255457" cy="4570801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65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</a:t>
            </a:r>
            <a:r>
              <a:rPr baseline="-25000" lang="en"/>
              <a:t>8</a:t>
            </a:r>
            <a:r>
              <a:rPr lang="en"/>
              <a:t>/ σ</a:t>
            </a:r>
            <a:r>
              <a:rPr baseline="-25000" lang="en"/>
              <a:t>8</a:t>
            </a:r>
            <a:r>
              <a:rPr lang="en"/>
              <a:t> tension</a:t>
            </a:r>
            <a:endParaRPr baseline="-25000"/>
          </a:p>
        </p:txBody>
      </p:sp>
      <p:sp>
        <p:nvSpPr>
          <p:cNvPr id="497" name="Google Shape;497;p65"/>
          <p:cNvSpPr txBox="1"/>
          <p:nvPr>
            <p:ph idx="1" type="body"/>
          </p:nvPr>
        </p:nvSpPr>
        <p:spPr>
          <a:xfrm>
            <a:off x="0" y="999500"/>
            <a:ext cx="3613500" cy="16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Clustering of matter parameters </a:t>
            </a:r>
            <a:r>
              <a:rPr lang="en"/>
              <a:t>inferred</a:t>
            </a:r>
            <a:r>
              <a:rPr lang="en"/>
              <a:t> with the CMB were found to be in 2-3 σ tension with late universe probes, specially cosmic shear/weak lensing.</a:t>
            </a:r>
            <a:endParaRPr/>
          </a:p>
        </p:txBody>
      </p:sp>
      <p:sp>
        <p:nvSpPr>
          <p:cNvPr id="498" name="Google Shape;498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9" name="Google Shape;499;p65"/>
          <p:cNvSpPr txBox="1"/>
          <p:nvPr/>
        </p:nvSpPr>
        <p:spPr>
          <a:xfrm>
            <a:off x="1314700" y="4374675"/>
            <a:ext cx="2375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Modified Fig.4 of </a:t>
            </a:r>
            <a:r>
              <a:rPr lang="en" sz="13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Abdalla </a:t>
            </a:r>
            <a:r>
              <a:rPr i="1" lang="en" sz="13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et al.</a:t>
            </a:r>
            <a:r>
              <a:rPr lang="en" sz="13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; 2022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500" name="Google Shape;500;p65" title="S8_sigma8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650" y="2571750"/>
            <a:ext cx="2489297" cy="180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66" title="fig_s8_trun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9750" y="572700"/>
            <a:ext cx="5255457" cy="4570801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66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</a:t>
            </a:r>
            <a:r>
              <a:rPr baseline="-25000" i="1" lang="en"/>
              <a:t>8</a:t>
            </a:r>
            <a:r>
              <a:rPr lang="en"/>
              <a:t>/ σ</a:t>
            </a:r>
            <a:r>
              <a:rPr baseline="-25000" lang="en"/>
              <a:t>8</a:t>
            </a:r>
            <a:r>
              <a:rPr lang="en"/>
              <a:t> tension</a:t>
            </a:r>
            <a:endParaRPr baseline="-25000"/>
          </a:p>
        </p:txBody>
      </p:sp>
      <p:sp>
        <p:nvSpPr>
          <p:cNvPr id="507" name="Google Shape;507;p66"/>
          <p:cNvSpPr txBox="1"/>
          <p:nvPr>
            <p:ph idx="1" type="body"/>
          </p:nvPr>
        </p:nvSpPr>
        <p:spPr>
          <a:xfrm>
            <a:off x="0" y="999500"/>
            <a:ext cx="3613500" cy="16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Clustering of matter parameters inferred with the CMB were found to be in 2.1-3.8σ tension with late universe probes, specially cosmic shear/weak lensing.</a:t>
            </a:r>
            <a:endParaRPr/>
          </a:p>
        </p:txBody>
      </p:sp>
      <p:sp>
        <p:nvSpPr>
          <p:cNvPr id="508" name="Google Shape;508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9" name="Google Shape;509;p66" title="S8_sigma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50" y="2967675"/>
            <a:ext cx="2600349" cy="86055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66"/>
          <p:cNvSpPr txBox="1"/>
          <p:nvPr/>
        </p:nvSpPr>
        <p:spPr>
          <a:xfrm>
            <a:off x="1314700" y="4374675"/>
            <a:ext cx="2375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Modification of Fig.4 of </a:t>
            </a:r>
            <a:r>
              <a:rPr lang="en" sz="13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Abdalla </a:t>
            </a:r>
            <a:r>
              <a:rPr i="1" lang="en" sz="13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et al.</a:t>
            </a:r>
            <a:r>
              <a:rPr lang="en" sz="1300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; 2022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511" name="Google Shape;511;p66" title="Screenshot from 2025-10-30 19-25-28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95994">
            <a:off x="140950" y="283125"/>
            <a:ext cx="5679850" cy="1458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12" name="Google Shape;512;p66" title="Screenshot from 2025-10-30 19-25-43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911156">
            <a:off x="4230114" y="593246"/>
            <a:ext cx="4434720" cy="167230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13" name="Google Shape;513;p66" title="Screenshot from 2025-10-30 19-26-02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263" y="1900875"/>
            <a:ext cx="4894576" cy="13417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14" name="Google Shape;514;p66" title="Screenshot from 2025-10-30 19-26-19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73450" y="3550400"/>
            <a:ext cx="4787276" cy="15064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15" name="Google Shape;515;p66" title="Screenshot from 2025-10-30 19-26-52.png"/>
          <p:cNvPicPr preferRelativeResize="0"/>
          <p:nvPr/>
        </p:nvPicPr>
        <p:blipFill rotWithShape="1">
          <a:blip r:embed="rId12">
            <a:alphaModFix/>
          </a:blip>
          <a:srcRect b="60715" l="0" r="0" t="0"/>
          <a:stretch/>
        </p:blipFill>
        <p:spPr>
          <a:xfrm rot="-864999">
            <a:off x="59241" y="3288621"/>
            <a:ext cx="5251844" cy="8390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16" name="Google Shape;516;p66" title="Screenshot from 2025-10-30 19-27-03.png"/>
          <p:cNvPicPr preferRelativeResize="0"/>
          <p:nvPr/>
        </p:nvPicPr>
        <p:blipFill rotWithShape="1">
          <a:blip r:embed="rId13">
            <a:alphaModFix/>
          </a:blip>
          <a:srcRect b="44604" l="0" r="0" t="0"/>
          <a:stretch/>
        </p:blipFill>
        <p:spPr>
          <a:xfrm rot="1330816">
            <a:off x="3907750" y="3082675"/>
            <a:ext cx="5079424" cy="11443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2" name="Google Shape;522;p67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</a:t>
            </a:r>
            <a:r>
              <a:rPr baseline="-25000" lang="en"/>
              <a:t>8</a:t>
            </a:r>
            <a:r>
              <a:rPr lang="en"/>
              <a:t>/ σ</a:t>
            </a:r>
            <a:r>
              <a:rPr baseline="-25000" lang="en"/>
              <a:t>8</a:t>
            </a:r>
            <a:r>
              <a:rPr lang="en"/>
              <a:t> tension Solved</a:t>
            </a:r>
            <a:endParaRPr baseline="-25000"/>
          </a:p>
        </p:txBody>
      </p:sp>
      <p:pic>
        <p:nvPicPr>
          <p:cNvPr id="523" name="Google Shape;523;p67" title="KiDS_Legac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7051" y="516150"/>
            <a:ext cx="5763850" cy="3989225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67"/>
          <p:cNvSpPr txBox="1"/>
          <p:nvPr/>
        </p:nvSpPr>
        <p:spPr>
          <a:xfrm>
            <a:off x="69200" y="891850"/>
            <a:ext cx="3106200" cy="1460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Improved data modeling by the KiDS collaboration eliminated the tension.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525" name="Google Shape;525;p67"/>
          <p:cNvSpPr txBox="1"/>
          <p:nvPr/>
        </p:nvSpPr>
        <p:spPr>
          <a:xfrm>
            <a:off x="4220900" y="4682200"/>
            <a:ext cx="34827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Credit: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Wright </a:t>
            </a:r>
            <a:r>
              <a:rPr i="1" lang="en" sz="1300" u="sng">
                <a:solidFill>
                  <a:schemeClr val="hlink"/>
                </a:solidFill>
                <a:hlinkClick r:id="rId5"/>
              </a:rPr>
              <a:t>et al.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; 2025</a:t>
            </a:r>
            <a:r>
              <a:rPr lang="en" sz="1300">
                <a:solidFill>
                  <a:schemeClr val="dk1"/>
                </a:solidFill>
              </a:rPr>
              <a:t> (KiDS-Legacy)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8"/>
          <p:cNvSpPr txBox="1"/>
          <p:nvPr>
            <p:ph type="ctrTitle"/>
          </p:nvPr>
        </p:nvSpPr>
        <p:spPr>
          <a:xfrm>
            <a:off x="510450" y="1403400"/>
            <a:ext cx="8123100" cy="1588500"/>
          </a:xfrm>
          <a:prstGeom prst="rect">
            <a:avLst/>
          </a:prstGeom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tension on the horizon: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CMB vs. BAO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9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CMB vs BAO</a:t>
            </a:r>
            <a:endParaRPr/>
          </a:p>
        </p:txBody>
      </p:sp>
      <p:sp>
        <p:nvSpPr>
          <p:cNvPr id="536" name="Google Shape;536;p69"/>
          <p:cNvSpPr txBox="1"/>
          <p:nvPr>
            <p:ph idx="1" type="body"/>
          </p:nvPr>
        </p:nvSpPr>
        <p:spPr>
          <a:xfrm>
            <a:off x="0" y="645025"/>
            <a:ext cx="3774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CMB and BAO data were always consistent at the 1-2σ level in </a:t>
            </a:r>
            <a:r>
              <a:rPr lang="en"/>
              <a:t>ΛCDM</a:t>
            </a:r>
            <a:r>
              <a:rPr lang="en"/>
              <a:t>.</a:t>
            </a:r>
            <a:endParaRPr/>
          </a:p>
        </p:txBody>
      </p:sp>
      <p:sp>
        <p:nvSpPr>
          <p:cNvPr id="537" name="Google Shape;537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8" name="Google Shape;538;p69" title="DESI_DR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6950" y="379125"/>
            <a:ext cx="4617055" cy="3785717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69"/>
          <p:cNvSpPr txBox="1"/>
          <p:nvPr/>
        </p:nvSpPr>
        <p:spPr>
          <a:xfrm>
            <a:off x="4628400" y="4274700"/>
            <a:ext cx="33060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Credit: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Adame </a:t>
            </a:r>
            <a:r>
              <a:rPr i="1" lang="en" sz="1300" u="sng">
                <a:solidFill>
                  <a:schemeClr val="hlink"/>
                </a:solidFill>
                <a:hlinkClick r:id="rId5"/>
              </a:rPr>
              <a:t>et al.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; 2024</a:t>
            </a:r>
            <a:r>
              <a:rPr lang="en" sz="1300">
                <a:solidFill>
                  <a:schemeClr val="dk1"/>
                </a:solidFill>
              </a:rPr>
              <a:t> (DESI-DR1)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70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CMB vs BAO</a:t>
            </a:r>
            <a:endParaRPr/>
          </a:p>
        </p:txBody>
      </p:sp>
      <p:sp>
        <p:nvSpPr>
          <p:cNvPr id="545" name="Google Shape;545;p70"/>
          <p:cNvSpPr txBox="1"/>
          <p:nvPr>
            <p:ph idx="1" type="body"/>
          </p:nvPr>
        </p:nvSpPr>
        <p:spPr>
          <a:xfrm>
            <a:off x="0" y="645025"/>
            <a:ext cx="3774900" cy="43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CMB and BAO data were always consistent at the 1-2σ level in ΛCDM.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However, a discrepancy started appearing between CMB and DESI-DR2 data.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level of discrepancy varies depending on the CMB data.</a:t>
            </a:r>
            <a:endParaRPr/>
          </a:p>
        </p:txBody>
      </p:sp>
      <p:sp>
        <p:nvSpPr>
          <p:cNvPr id="546" name="Google Shape;546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7" name="Google Shape;547;p70" title="Screenshot from 2025-10-17 17-32-59.png"/>
          <p:cNvPicPr preferRelativeResize="0"/>
          <p:nvPr/>
        </p:nvPicPr>
        <p:blipFill rotWithShape="1">
          <a:blip r:embed="rId3">
            <a:alphaModFix/>
          </a:blip>
          <a:srcRect b="0" l="0" r="36773" t="0"/>
          <a:stretch/>
        </p:blipFill>
        <p:spPr>
          <a:xfrm>
            <a:off x="3567375" y="58475"/>
            <a:ext cx="5535601" cy="2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70" title="Screenshot from 2025-10-17 17-32-59.png"/>
          <p:cNvPicPr preferRelativeResize="0"/>
          <p:nvPr/>
        </p:nvPicPr>
        <p:blipFill rotWithShape="1">
          <a:blip r:embed="rId3">
            <a:alphaModFix/>
          </a:blip>
          <a:srcRect b="32005" l="65526" r="0" t="7982"/>
          <a:stretch/>
        </p:blipFill>
        <p:spPr>
          <a:xfrm>
            <a:off x="5469825" y="3129150"/>
            <a:ext cx="3272676" cy="1927675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70"/>
          <p:cNvSpPr txBox="1"/>
          <p:nvPr/>
        </p:nvSpPr>
        <p:spPr>
          <a:xfrm>
            <a:off x="3206025" y="4282425"/>
            <a:ext cx="21885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Credit: Lennart Balkenhol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71" title="preference_over_LCDM_simple_optiona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100" y="791925"/>
            <a:ext cx="8041948" cy="40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71"/>
          <p:cNvSpPr txBox="1"/>
          <p:nvPr>
            <p:ph type="title"/>
          </p:nvPr>
        </p:nvSpPr>
        <p:spPr>
          <a:xfrm>
            <a:off x="0" y="0"/>
            <a:ext cx="8832300" cy="1017600"/>
          </a:xfrm>
          <a:prstGeom prst="rect">
            <a:avLst/>
          </a:prstGeom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Differences between CMB and DESI in the Ω</a:t>
            </a:r>
            <a:r>
              <a:rPr baseline="-25000" lang="en" sz="2000"/>
              <a:t>m</a:t>
            </a:r>
            <a:r>
              <a:rPr lang="en" sz="2000"/>
              <a:t>-</a:t>
            </a:r>
            <a:r>
              <a:rPr i="1" lang="en" sz="2000"/>
              <a:t>hr</a:t>
            </a:r>
            <a:r>
              <a:rPr baseline="-25000" i="1" lang="en" sz="2000"/>
              <a:t>d</a:t>
            </a:r>
            <a:r>
              <a:rPr lang="en"/>
              <a:t> </a:t>
            </a:r>
            <a:r>
              <a:rPr lang="en" sz="2000"/>
              <a:t>plane can accommodate 2-3σ deviations from ΛCDM</a:t>
            </a:r>
            <a:endParaRPr sz="2000"/>
          </a:p>
        </p:txBody>
      </p:sp>
      <p:sp>
        <p:nvSpPr>
          <p:cNvPr id="556" name="Google Shape;556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7" name="Google Shape;557;p71"/>
          <p:cNvSpPr txBox="1"/>
          <p:nvPr/>
        </p:nvSpPr>
        <p:spPr>
          <a:xfrm>
            <a:off x="7811350" y="3774975"/>
            <a:ext cx="13326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558" name="Google Shape;558;p71"/>
          <p:cNvSpPr txBox="1"/>
          <p:nvPr/>
        </p:nvSpPr>
        <p:spPr>
          <a:xfrm>
            <a:off x="3560725" y="4749900"/>
            <a:ext cx="3950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Credit: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Camphuis </a:t>
            </a:r>
            <a:r>
              <a:rPr i="1" lang="en" sz="1300" u="sng">
                <a:solidFill>
                  <a:schemeClr val="hlink"/>
                </a:solidFill>
                <a:hlinkClick r:id="rId5"/>
              </a:rPr>
              <a:t>et al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; 2025</a:t>
            </a:r>
            <a:r>
              <a:rPr lang="en" sz="1300">
                <a:solidFill>
                  <a:schemeClr val="dk1"/>
                </a:solidFill>
              </a:rPr>
              <a:t>; </a:t>
            </a:r>
            <a:r>
              <a:rPr lang="en" sz="1300" u="sng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ARK </a:t>
            </a:r>
            <a:r>
              <a:rPr i="1" lang="en" sz="1300" u="sng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et al.</a:t>
            </a:r>
            <a:r>
              <a:rPr lang="en" sz="1300" u="sng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; 2025</a:t>
            </a:r>
            <a:r>
              <a:rPr lang="en" sz="13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4" name="Google Shape;564;p72" title="Tri_Main_SPT3G_D1_SPTACT_CMBSPA_n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4975" y="4925"/>
            <a:ext cx="4986173" cy="49861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5" name="Google Shape;565;p72"/>
          <p:cNvCxnSpPr/>
          <p:nvPr/>
        </p:nvCxnSpPr>
        <p:spPr>
          <a:xfrm flipH="1">
            <a:off x="5535500" y="220950"/>
            <a:ext cx="853500" cy="33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6" name="Google Shape;566;p72"/>
          <p:cNvSpPr txBox="1"/>
          <p:nvPr/>
        </p:nvSpPr>
        <p:spPr>
          <a:xfrm>
            <a:off x="6296750" y="4925"/>
            <a:ext cx="10611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H0DN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567" name="Google Shape;567;p72"/>
          <p:cNvCxnSpPr/>
          <p:nvPr/>
        </p:nvCxnSpPr>
        <p:spPr>
          <a:xfrm flipH="1">
            <a:off x="6481200" y="1299325"/>
            <a:ext cx="830400" cy="29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8" name="Google Shape;568;p72"/>
          <p:cNvSpPr txBox="1"/>
          <p:nvPr/>
        </p:nvSpPr>
        <p:spPr>
          <a:xfrm>
            <a:off x="7254050" y="1010725"/>
            <a:ext cx="17028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DESI DR2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569" name="Google Shape;569;p72"/>
          <p:cNvSpPr txBox="1"/>
          <p:nvPr>
            <p:ph type="title"/>
          </p:nvPr>
        </p:nvSpPr>
        <p:spPr>
          <a:xfrm>
            <a:off x="0" y="0"/>
            <a:ext cx="425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 to EDE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73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 to EDE</a:t>
            </a:r>
            <a:endParaRPr/>
          </a:p>
        </p:txBody>
      </p:sp>
      <p:sp>
        <p:nvSpPr>
          <p:cNvPr id="575" name="Google Shape;575;p73"/>
          <p:cNvSpPr txBox="1"/>
          <p:nvPr>
            <p:ph idx="1" type="body"/>
          </p:nvPr>
        </p:nvSpPr>
        <p:spPr>
          <a:xfrm>
            <a:off x="104125" y="721925"/>
            <a:ext cx="3185100" cy="1446300"/>
          </a:xfrm>
          <a:prstGeom prst="rect">
            <a:avLst/>
          </a:prstGeom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Adding DESI DR2 data allows for larger </a:t>
            </a:r>
            <a:r>
              <a:rPr i="1" lang="en"/>
              <a:t>f</a:t>
            </a:r>
            <a:r>
              <a:rPr baseline="-25000" i="1" lang="en"/>
              <a:t>ede</a:t>
            </a:r>
            <a:r>
              <a:rPr lang="en"/>
              <a:t> values, which reduces the tension to 2.6σ</a:t>
            </a:r>
            <a:endParaRPr baseline="-25000"/>
          </a:p>
        </p:txBody>
      </p:sp>
      <p:sp>
        <p:nvSpPr>
          <p:cNvPr id="576" name="Google Shape;576;p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7" name="Google Shape;577;p73" title="Tri_Main_SPT3G_D1_DESI_SPTACT_DESI_CMBSPA_DESI_n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2504" y="9144"/>
            <a:ext cx="4983480" cy="49834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8" name="Google Shape;578;p73"/>
          <p:cNvCxnSpPr/>
          <p:nvPr/>
        </p:nvCxnSpPr>
        <p:spPr>
          <a:xfrm flipH="1">
            <a:off x="6481200" y="1299325"/>
            <a:ext cx="830400" cy="29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9" name="Google Shape;579;p73"/>
          <p:cNvSpPr txBox="1"/>
          <p:nvPr/>
        </p:nvSpPr>
        <p:spPr>
          <a:xfrm>
            <a:off x="7254050" y="1010725"/>
            <a:ext cx="17028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DESI DR2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580" name="Google Shape;580;p73"/>
          <p:cNvCxnSpPr/>
          <p:nvPr/>
        </p:nvCxnSpPr>
        <p:spPr>
          <a:xfrm flipH="1">
            <a:off x="5459300" y="297150"/>
            <a:ext cx="853500" cy="33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81" name="Google Shape;581;p73"/>
          <p:cNvSpPr txBox="1"/>
          <p:nvPr/>
        </p:nvSpPr>
        <p:spPr>
          <a:xfrm>
            <a:off x="6220550" y="81125"/>
            <a:ext cx="10611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H0DN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9" title="Seljak_Zaldariag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6640" y="276876"/>
            <a:ext cx="4588124" cy="1289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43" name="Google Shape;143;p29"/>
          <p:cNvSpPr txBox="1"/>
          <p:nvPr>
            <p:ph idx="12" type="sldNum"/>
          </p:nvPr>
        </p:nvSpPr>
        <p:spPr>
          <a:xfrm>
            <a:off x="8494695" y="45401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4" name="Google Shape;144;p29" title="Gamow194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66529">
            <a:off x="259503" y="608897"/>
            <a:ext cx="2948395" cy="21711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5" name="Google Shape;145;p29" title="Peebles1967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59939">
            <a:off x="2370878" y="814243"/>
            <a:ext cx="4049643" cy="20365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6" name="Google Shape;146;p29" title="Mukhanov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16742">
            <a:off x="210004" y="2498701"/>
            <a:ext cx="3622021" cy="18215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7" name="Google Shape;147;p29" title="Guth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26188" y="3043775"/>
            <a:ext cx="3747027" cy="1884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8" name="Google Shape;148;p29" title="Gravitation_Cosmology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686277">
            <a:off x="7088811" y="2110299"/>
            <a:ext cx="1703026" cy="270752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9" name="Google Shape;149;p29" title="Statistics_Peebles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453438">
            <a:off x="4244488" y="1775194"/>
            <a:ext cx="4830275" cy="115863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4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 to EDE</a:t>
            </a:r>
            <a:endParaRPr/>
          </a:p>
        </p:txBody>
      </p:sp>
      <p:sp>
        <p:nvSpPr>
          <p:cNvPr id="587" name="Google Shape;587;p74"/>
          <p:cNvSpPr txBox="1"/>
          <p:nvPr>
            <p:ph idx="1" type="body"/>
          </p:nvPr>
        </p:nvSpPr>
        <p:spPr>
          <a:xfrm>
            <a:off x="104125" y="721925"/>
            <a:ext cx="3185100" cy="1446300"/>
          </a:xfrm>
          <a:prstGeom prst="rect">
            <a:avLst/>
          </a:prstGeom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Increasing </a:t>
            </a:r>
            <a:r>
              <a:rPr i="1" lang="en"/>
              <a:t>f</a:t>
            </a:r>
            <a:r>
              <a:rPr baseline="-25000" i="1" lang="en"/>
              <a:t>ede</a:t>
            </a:r>
            <a:r>
              <a:rPr lang="en"/>
              <a:t> results in a smaller 𝛺</a:t>
            </a:r>
            <a:r>
              <a:rPr baseline="-25000" lang="en"/>
              <a:t>m</a:t>
            </a:r>
            <a:r>
              <a:rPr lang="en"/>
              <a:t>, as preferred by DESI DR2.</a:t>
            </a:r>
            <a:endParaRPr baseline="-25000"/>
          </a:p>
        </p:txBody>
      </p:sp>
      <p:sp>
        <p:nvSpPr>
          <p:cNvPr id="588" name="Google Shape;588;p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9" name="Google Shape;589;p74" title="Screenshot from 2025-10-17 18-11-0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2" y="441300"/>
            <a:ext cx="3836225" cy="412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5" name="Google Shape;595;p75" title="rs_H0_3D_H0_rdrag_omegam_EDE_Me_Omk_H0D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2192" y="576072"/>
            <a:ext cx="5321809" cy="3995927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75"/>
          <p:cNvSpPr txBox="1"/>
          <p:nvPr/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</a:rPr>
              <a:t>Back to m</a:t>
            </a:r>
            <a:r>
              <a:rPr baseline="-25000" lang="en" sz="2800">
                <a:solidFill>
                  <a:srgbClr val="000000"/>
                </a:solidFill>
              </a:rPr>
              <a:t>e</a:t>
            </a:r>
            <a:r>
              <a:rPr lang="en" sz="2800">
                <a:solidFill>
                  <a:srgbClr val="000000"/>
                </a:solidFill>
              </a:rPr>
              <a:t> + 𝛀</a:t>
            </a:r>
            <a:r>
              <a:rPr baseline="-25000" lang="en" sz="2800">
                <a:solidFill>
                  <a:srgbClr val="000000"/>
                </a:solidFill>
              </a:rPr>
              <a:t>K</a:t>
            </a:r>
            <a:r>
              <a:rPr lang="en" sz="2800">
                <a:solidFill>
                  <a:srgbClr val="000000"/>
                </a:solidFill>
              </a:rPr>
              <a:t> </a:t>
            </a:r>
            <a:endParaRPr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2" name="Google Shape;602;p76"/>
          <p:cNvSpPr txBox="1"/>
          <p:nvPr/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</a:rPr>
              <a:t>Back to m</a:t>
            </a:r>
            <a:r>
              <a:rPr baseline="-25000" lang="en" sz="2800">
                <a:solidFill>
                  <a:srgbClr val="000000"/>
                </a:solidFill>
              </a:rPr>
              <a:t>e</a:t>
            </a:r>
            <a:r>
              <a:rPr lang="en" sz="2800">
                <a:solidFill>
                  <a:srgbClr val="000000"/>
                </a:solidFill>
              </a:rPr>
              <a:t> + 𝛀</a:t>
            </a:r>
            <a:r>
              <a:rPr baseline="-25000" lang="en" sz="2800">
                <a:solidFill>
                  <a:srgbClr val="000000"/>
                </a:solidFill>
              </a:rPr>
              <a:t>K</a:t>
            </a:r>
            <a:r>
              <a:rPr lang="en" sz="2800">
                <a:solidFill>
                  <a:srgbClr val="000000"/>
                </a:solidFill>
              </a:rPr>
              <a:t> 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603" name="Google Shape;603;p76" title="rs_H0_3D_H0_rdrag_omegam_EDE_Me_Omk_Pant_H0D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2192" y="576072"/>
            <a:ext cx="5321809" cy="3995927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76"/>
          <p:cNvSpPr txBox="1"/>
          <p:nvPr/>
        </p:nvSpPr>
        <p:spPr>
          <a:xfrm>
            <a:off x="311700" y="765150"/>
            <a:ext cx="2833800" cy="1538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Substituting DESI with Pantheon</a:t>
            </a:r>
            <a:r>
              <a:rPr baseline="30000" lang="en" sz="1800">
                <a:solidFill>
                  <a:srgbClr val="000000"/>
                </a:solidFill>
              </a:rPr>
              <a:t>+</a:t>
            </a:r>
            <a:r>
              <a:rPr lang="en" sz="1800">
                <a:solidFill>
                  <a:srgbClr val="000000"/>
                </a:solidFill>
              </a:rPr>
              <a:t> , </a:t>
            </a:r>
            <a:r>
              <a:rPr i="1" lang="en" sz="1800">
                <a:solidFill>
                  <a:srgbClr val="000000"/>
                </a:solidFill>
              </a:rPr>
              <a:t>m</a:t>
            </a:r>
            <a:r>
              <a:rPr baseline="-25000" i="1" lang="en" sz="1800">
                <a:solidFill>
                  <a:srgbClr val="000000"/>
                </a:solidFill>
              </a:rPr>
              <a:t>e</a:t>
            </a:r>
            <a:r>
              <a:rPr lang="en" sz="1800">
                <a:solidFill>
                  <a:srgbClr val="000000"/>
                </a:solidFill>
              </a:rPr>
              <a:t> + </a:t>
            </a:r>
            <a:r>
              <a:rPr i="1" lang="en" sz="1800">
                <a:solidFill>
                  <a:srgbClr val="000000"/>
                </a:solidFill>
              </a:rPr>
              <a:t>𝛀</a:t>
            </a:r>
            <a:r>
              <a:rPr baseline="-25000" lang="en" sz="1800">
                <a:solidFill>
                  <a:srgbClr val="000000"/>
                </a:solidFill>
              </a:rPr>
              <a:t>K</a:t>
            </a:r>
            <a:r>
              <a:rPr lang="en" sz="1800">
                <a:solidFill>
                  <a:srgbClr val="000000"/>
                </a:solidFill>
              </a:rPr>
              <a:t> no longer reduces the tension below 3σ</a:t>
            </a:r>
            <a:endParaRPr baseline="-25000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7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&amp; Questions</a:t>
            </a:r>
            <a:endParaRPr/>
          </a:p>
        </p:txBody>
      </p:sp>
      <p:sp>
        <p:nvSpPr>
          <p:cNvPr id="610" name="Google Shape;610;p77"/>
          <p:cNvSpPr txBox="1"/>
          <p:nvPr>
            <p:ph idx="1" type="body"/>
          </p:nvPr>
        </p:nvSpPr>
        <p:spPr>
          <a:xfrm>
            <a:off x="0" y="606600"/>
            <a:ext cx="9064500" cy="41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level of precision Cosmology reached allowed to uncover hidden tensions.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Hubble tension is the most serious one (now at 7.1σ) without a clear candidate for a solution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Do we need more data?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Should we seek different data?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is needed from the theory side?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More statistical tools?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improved modeling of KiDS data resulted in the end of the </a:t>
            </a:r>
            <a:r>
              <a:rPr i="1" lang="en"/>
              <a:t>S</a:t>
            </a:r>
            <a:r>
              <a:rPr baseline="-25000" lang="en"/>
              <a:t>8</a:t>
            </a:r>
            <a:r>
              <a:rPr lang="en"/>
              <a:t>/σ</a:t>
            </a:r>
            <a:r>
              <a:rPr baseline="-25000" lang="en"/>
              <a:t>8</a:t>
            </a:r>
            <a:r>
              <a:rPr lang="en"/>
              <a:t> tension.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new tension (2-3.7σ) </a:t>
            </a:r>
            <a:r>
              <a:rPr lang="en"/>
              <a:t>emerged</a:t>
            </a:r>
            <a:r>
              <a:rPr lang="en"/>
              <a:t> between recent BAO measurements from DESI and the CMB in ΛCDM.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This discrepancy projects onto deviation of ΛCDM.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More data is needed for more concrete conclusions.</a:t>
            </a:r>
            <a:endParaRPr/>
          </a:p>
        </p:txBody>
      </p:sp>
      <p:sp>
        <p:nvSpPr>
          <p:cNvPr id="611" name="Google Shape;611;p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8"/>
          <p:cNvSpPr txBox="1"/>
          <p:nvPr>
            <p:ph type="title"/>
          </p:nvPr>
        </p:nvSpPr>
        <p:spPr>
          <a:xfrm>
            <a:off x="350150" y="199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Back-up</a:t>
            </a:r>
            <a:endParaRPr/>
          </a:p>
        </p:txBody>
      </p:sp>
      <p:sp>
        <p:nvSpPr>
          <p:cNvPr id="617" name="Google Shape;617;p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3" name="Google Shape;623;p79" title="LocalDistanceNetwork_Conceptual_0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167658" cy="4764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9" name="Google Shape;629;p80" title="2025-06-20 SPT-3G Webinar Raw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949" y="499450"/>
            <a:ext cx="7298100" cy="4144576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0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CMB Polarization Maps</a:t>
            </a:r>
            <a:endParaRPr/>
          </a:p>
        </p:txBody>
      </p:sp>
      <p:sp>
        <p:nvSpPr>
          <p:cNvPr id="631" name="Google Shape;631;p80"/>
          <p:cNvSpPr txBox="1"/>
          <p:nvPr/>
        </p:nvSpPr>
        <p:spPr>
          <a:xfrm>
            <a:off x="4772975" y="4729075"/>
            <a:ext cx="3205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Credit: Wei Quan, SPT-3G Collaboration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1"/>
          <p:cNvSpPr txBox="1"/>
          <p:nvPr>
            <p:ph type="ctrTitle"/>
          </p:nvPr>
        </p:nvSpPr>
        <p:spPr>
          <a:xfrm>
            <a:off x="510450" y="1403400"/>
            <a:ext cx="8123100" cy="1588500"/>
          </a:xfrm>
          <a:prstGeom prst="rect">
            <a:avLst/>
          </a:prstGeom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Post-Recombination Solutions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2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Post-recombination example I: Spatial Curvature</a:t>
            </a:r>
            <a:endParaRPr/>
          </a:p>
        </p:txBody>
      </p:sp>
      <p:sp>
        <p:nvSpPr>
          <p:cNvPr id="642" name="Google Shape;642;p82"/>
          <p:cNvSpPr txBox="1"/>
          <p:nvPr>
            <p:ph idx="1" type="body"/>
          </p:nvPr>
        </p:nvSpPr>
        <p:spPr>
          <a:xfrm>
            <a:off x="0" y="507650"/>
            <a:ext cx="8606700" cy="35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Allow </a:t>
            </a:r>
            <a:r>
              <a:rPr i="1" lang="en"/>
              <a:t>H</a:t>
            </a:r>
            <a:r>
              <a:rPr baseline="-25000" i="1" lang="en"/>
              <a:t>0</a:t>
            </a:r>
            <a:r>
              <a:rPr lang="en"/>
              <a:t> to increase to the SH0ES value with the additional freedom in the curvature contribution to the energy content, 𝛀</a:t>
            </a:r>
            <a:r>
              <a:rPr baseline="-25000" lang="en" sz="1700"/>
              <a:t>K</a:t>
            </a:r>
            <a:endParaRPr baseline="-25000" sz="1700"/>
          </a:p>
        </p:txBody>
      </p:sp>
      <p:sp>
        <p:nvSpPr>
          <p:cNvPr id="643" name="Google Shape;643;p8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4" name="Google Shape;644;p82" title="Theta_rs_Da_Omk.png"/>
          <p:cNvPicPr preferRelativeResize="0"/>
          <p:nvPr/>
        </p:nvPicPr>
        <p:blipFill rotWithShape="1">
          <a:blip r:embed="rId3">
            <a:alphaModFix/>
          </a:blip>
          <a:srcRect b="0" l="0" r="0" t="10322"/>
          <a:stretch/>
        </p:blipFill>
        <p:spPr>
          <a:xfrm>
            <a:off x="1973800" y="1661975"/>
            <a:ext cx="5437774" cy="171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83" title="Tri_Main_Old_Style_CMBSPA_CMBSPA_DESIBAO.png"/>
          <p:cNvPicPr preferRelativeResize="0"/>
          <p:nvPr/>
        </p:nvPicPr>
        <p:blipFill rotWithShape="1">
          <a:blip r:embed="rId3">
            <a:alphaModFix/>
          </a:blip>
          <a:srcRect b="0" l="0" r="0" t="1449"/>
          <a:stretch/>
        </p:blipFill>
        <p:spPr>
          <a:xfrm>
            <a:off x="2437200" y="469000"/>
            <a:ext cx="4742999" cy="4674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83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Post-recombination example 1: Spatial Curvature</a:t>
            </a:r>
            <a:endParaRPr/>
          </a:p>
        </p:txBody>
      </p:sp>
      <p:sp>
        <p:nvSpPr>
          <p:cNvPr id="651" name="Google Shape;651;p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2" name="Google Shape;652;p83"/>
          <p:cNvSpPr txBox="1"/>
          <p:nvPr/>
        </p:nvSpPr>
        <p:spPr>
          <a:xfrm>
            <a:off x="7057875" y="4513075"/>
            <a:ext cx="18069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Chains from results of </a:t>
            </a:r>
            <a:r>
              <a:rPr lang="en" sz="13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Camphuis </a:t>
            </a:r>
            <a:r>
              <a:rPr i="1" lang="en" sz="13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et al</a:t>
            </a:r>
            <a:r>
              <a:rPr lang="en" sz="13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; 2025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53" name="Google Shape;653;p83"/>
          <p:cNvSpPr txBox="1"/>
          <p:nvPr/>
        </p:nvSpPr>
        <p:spPr>
          <a:xfrm>
            <a:off x="169150" y="968725"/>
            <a:ext cx="1860600" cy="2068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Current data does not allow enough change in 𝛀</a:t>
            </a:r>
            <a:r>
              <a:rPr baseline="-25000" lang="en" sz="1700">
                <a:solidFill>
                  <a:schemeClr val="dk1"/>
                </a:solidFill>
              </a:rPr>
              <a:t>K</a:t>
            </a:r>
            <a:r>
              <a:rPr lang="en"/>
              <a:t> </a:t>
            </a:r>
            <a:r>
              <a:rPr lang="en" sz="1800"/>
              <a:t>to solve the tension</a:t>
            </a:r>
            <a:br>
              <a:rPr lang="en" sz="1800"/>
            </a:br>
            <a:r>
              <a:rPr lang="en" sz="1800"/>
              <a:t>(5 - 5.5</a:t>
            </a:r>
            <a:r>
              <a:rPr lang="en" sz="1800">
                <a:solidFill>
                  <a:schemeClr val="dk1"/>
                </a:solidFill>
              </a:rPr>
              <a:t>σ)</a:t>
            </a:r>
            <a:endParaRPr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Cosmology: a Precise Science</a:t>
            </a:r>
            <a:endParaRPr/>
          </a:p>
        </p:txBody>
      </p:sp>
      <p:sp>
        <p:nvSpPr>
          <p:cNvPr id="155" name="Google Shape;155;p30"/>
          <p:cNvSpPr txBox="1"/>
          <p:nvPr>
            <p:ph idx="1" type="body"/>
          </p:nvPr>
        </p:nvSpPr>
        <p:spPr>
          <a:xfrm>
            <a:off x="39650" y="514850"/>
            <a:ext cx="9104400" cy="40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Several milestones transformed Cosmology from a discipline of approximations to a precise, data rich science.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These milestones include: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 Better theoretical description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b="1" lang="en" sz="1600">
                <a:solidFill>
                  <a:schemeClr val="dk1"/>
                </a:solidFill>
              </a:rPr>
              <a:t> Improved numerical techniques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156" name="Google Shape;15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84"/>
          <p:cNvSpPr txBox="1"/>
          <p:nvPr>
            <p:ph idx="1" type="body"/>
          </p:nvPr>
        </p:nvSpPr>
        <p:spPr>
          <a:xfrm>
            <a:off x="0" y="507650"/>
            <a:ext cx="4490100" cy="35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Distance-ladder determination of </a:t>
            </a:r>
            <a:r>
              <a:rPr i="1" lang="en"/>
              <a:t>H</a:t>
            </a:r>
            <a:r>
              <a:rPr baseline="-25000" i="1" lang="en"/>
              <a:t>0</a:t>
            </a:r>
            <a:r>
              <a:rPr lang="en"/>
              <a:t> assumes the physics is the same at every step/rung.</a:t>
            </a:r>
            <a:endParaRPr/>
          </a:p>
        </p:txBody>
      </p:sp>
      <p:sp>
        <p:nvSpPr>
          <p:cNvPr id="659" name="Google Shape;659;p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60" name="Google Shape;660;p84" title="CCMarApr25_Hubble_distanc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7150" y="1453100"/>
            <a:ext cx="4033926" cy="3690398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84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Post-recombination example II: Modified Gravity </a:t>
            </a:r>
            <a:r>
              <a:rPr lang="en" sz="1689"/>
              <a:t>(</a:t>
            </a:r>
            <a:r>
              <a:rPr lang="en" sz="1689" u="sng">
                <a:solidFill>
                  <a:schemeClr val="hlink"/>
                </a:solidFill>
                <a:hlinkClick r:id="rId4"/>
              </a:rPr>
              <a:t>Desmond </a:t>
            </a:r>
            <a:r>
              <a:rPr i="1" lang="en" sz="1689" u="sng">
                <a:solidFill>
                  <a:schemeClr val="hlink"/>
                </a:solidFill>
                <a:hlinkClick r:id="rId5"/>
              </a:rPr>
              <a:t>et al.</a:t>
            </a:r>
            <a:r>
              <a:rPr lang="en" sz="1689" u="sng">
                <a:solidFill>
                  <a:schemeClr val="hlink"/>
                </a:solidFill>
                <a:hlinkClick r:id="rId6"/>
              </a:rPr>
              <a:t>; 2019</a:t>
            </a:r>
            <a:r>
              <a:rPr lang="en" sz="1689"/>
              <a:t>)</a:t>
            </a:r>
            <a:endParaRPr sz="1689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8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Post-recombination example II: Modified Gravity </a:t>
            </a:r>
            <a:r>
              <a:rPr lang="en" sz="1689"/>
              <a:t>(</a:t>
            </a:r>
            <a:r>
              <a:rPr lang="en" sz="1689" u="sng">
                <a:solidFill>
                  <a:schemeClr val="hlink"/>
                </a:solidFill>
                <a:hlinkClick r:id="rId3"/>
              </a:rPr>
              <a:t>Desmond </a:t>
            </a:r>
            <a:r>
              <a:rPr i="1" lang="en" sz="1689" u="sng">
                <a:solidFill>
                  <a:schemeClr val="hlink"/>
                </a:solidFill>
                <a:hlinkClick r:id="rId4"/>
              </a:rPr>
              <a:t>et al.</a:t>
            </a:r>
            <a:r>
              <a:rPr lang="en" sz="1689" u="sng">
                <a:solidFill>
                  <a:schemeClr val="hlink"/>
                </a:solidFill>
                <a:hlinkClick r:id="rId5"/>
              </a:rPr>
              <a:t>; 2019</a:t>
            </a:r>
            <a:r>
              <a:rPr lang="en" sz="1689"/>
              <a:t>)</a:t>
            </a:r>
            <a:endParaRPr sz="1689"/>
          </a:p>
        </p:txBody>
      </p:sp>
      <p:sp>
        <p:nvSpPr>
          <p:cNvPr id="667" name="Google Shape;667;p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8" name="Google Shape;668;p85"/>
          <p:cNvSpPr txBox="1"/>
          <p:nvPr/>
        </p:nvSpPr>
        <p:spPr>
          <a:xfrm>
            <a:off x="5820075" y="882105"/>
            <a:ext cx="2521800" cy="572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Fifth Force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669" name="Google Shape;669;p85"/>
          <p:cNvSpPr txBox="1"/>
          <p:nvPr/>
        </p:nvSpPr>
        <p:spPr>
          <a:xfrm>
            <a:off x="5820075" y="1949405"/>
            <a:ext cx="2521800" cy="572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</a:rPr>
              <a:t>ΔG = G</a:t>
            </a:r>
            <a:r>
              <a:rPr baseline="-25000" i="1" lang="en" sz="1800">
                <a:solidFill>
                  <a:schemeClr val="dk1"/>
                </a:solidFill>
              </a:rPr>
              <a:t>new</a:t>
            </a:r>
            <a:r>
              <a:rPr lang="en" sz="1800"/>
              <a:t>- </a:t>
            </a:r>
            <a:r>
              <a:rPr i="1" lang="en" sz="1800"/>
              <a:t>G</a:t>
            </a:r>
            <a:r>
              <a:rPr baseline="-25000" i="1" lang="en" sz="1800"/>
              <a:t>N</a:t>
            </a:r>
            <a:endParaRPr baseline="-25000" sz="1800"/>
          </a:p>
        </p:txBody>
      </p:sp>
      <p:sp>
        <p:nvSpPr>
          <p:cNvPr id="670" name="Google Shape;670;p85"/>
          <p:cNvSpPr txBox="1"/>
          <p:nvPr/>
        </p:nvSpPr>
        <p:spPr>
          <a:xfrm>
            <a:off x="5674125" y="3005180"/>
            <a:ext cx="2813700" cy="572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</a:rPr>
              <a:t>Δlog(P)∝- log(1+ΔG/G</a:t>
            </a:r>
            <a:r>
              <a:rPr baseline="-25000" i="1" lang="en" sz="1800">
                <a:solidFill>
                  <a:schemeClr val="dk1"/>
                </a:solidFill>
              </a:rPr>
              <a:t>N</a:t>
            </a:r>
            <a:r>
              <a:rPr i="1" lang="en" sz="1800"/>
              <a:t>)</a:t>
            </a:r>
            <a:endParaRPr i="1" sz="1800"/>
          </a:p>
        </p:txBody>
      </p:sp>
      <p:sp>
        <p:nvSpPr>
          <p:cNvPr id="671" name="Google Shape;671;p85"/>
          <p:cNvSpPr txBox="1"/>
          <p:nvPr/>
        </p:nvSpPr>
        <p:spPr>
          <a:xfrm>
            <a:off x="5674125" y="4060955"/>
            <a:ext cx="2813700" cy="572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</a:rPr>
              <a:t>Δlog(L)∝ log(1+ΔG/G</a:t>
            </a:r>
            <a:r>
              <a:rPr baseline="-25000" i="1" lang="en" sz="1800">
                <a:solidFill>
                  <a:schemeClr val="dk1"/>
                </a:solidFill>
              </a:rPr>
              <a:t>N</a:t>
            </a:r>
            <a:r>
              <a:rPr i="1" lang="en" sz="1800"/>
              <a:t>)</a:t>
            </a:r>
            <a:endParaRPr i="1" sz="1800"/>
          </a:p>
        </p:txBody>
      </p:sp>
      <p:sp>
        <p:nvSpPr>
          <p:cNvPr id="672" name="Google Shape;672;p85"/>
          <p:cNvSpPr/>
          <p:nvPr/>
        </p:nvSpPr>
        <p:spPr>
          <a:xfrm>
            <a:off x="6981075" y="1469005"/>
            <a:ext cx="199800" cy="466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85"/>
          <p:cNvSpPr/>
          <p:nvPr/>
        </p:nvSpPr>
        <p:spPr>
          <a:xfrm>
            <a:off x="6981075" y="2524780"/>
            <a:ext cx="199800" cy="466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85"/>
          <p:cNvSpPr/>
          <p:nvPr/>
        </p:nvSpPr>
        <p:spPr>
          <a:xfrm>
            <a:off x="6981075" y="3580555"/>
            <a:ext cx="199800" cy="466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85"/>
          <p:cNvSpPr txBox="1"/>
          <p:nvPr>
            <p:ph idx="1" type="body"/>
          </p:nvPr>
        </p:nvSpPr>
        <p:spPr>
          <a:xfrm>
            <a:off x="0" y="507650"/>
            <a:ext cx="5012700" cy="46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Distance-ladder determination of </a:t>
            </a:r>
            <a:r>
              <a:rPr i="1" lang="en"/>
              <a:t>H</a:t>
            </a:r>
            <a:r>
              <a:rPr baseline="-25000" i="1" lang="en"/>
              <a:t>0</a:t>
            </a:r>
            <a:r>
              <a:rPr lang="en"/>
              <a:t> assumes the physics is the same at every step/rung.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Modifications of gravity create a fifth force that alters the Period-Luminosity relation (PLR) of distant Cepheids but not to calibration ones, for e.g (screening mechanisms).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6"/>
          <p:cNvSpPr txBox="1"/>
          <p:nvPr>
            <p:ph idx="1" type="body"/>
          </p:nvPr>
        </p:nvSpPr>
        <p:spPr>
          <a:xfrm>
            <a:off x="0" y="507650"/>
            <a:ext cx="5012700" cy="46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Distance-ladder determination of </a:t>
            </a:r>
            <a:r>
              <a:rPr i="1" lang="en"/>
              <a:t>H</a:t>
            </a:r>
            <a:r>
              <a:rPr baseline="-25000" i="1" lang="en"/>
              <a:t>0</a:t>
            </a:r>
            <a:r>
              <a:rPr lang="en"/>
              <a:t> assumes the physics is the same at every step/rung.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Modifications of gravity create a fifth force that alters the Period-Luminosity relation (PLR) of distant Cepheids but not to calibration ones, for e.g (screening mechanisms).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Changing the PLR ⇒ changing the distance to SNIa ⇒ changing inferred H0</a:t>
            </a:r>
            <a:br>
              <a:rPr lang="en"/>
            </a:br>
            <a:r>
              <a:rPr lang="en"/>
              <a:t>(need 7-9% increase in </a:t>
            </a:r>
            <a:r>
              <a:rPr i="1" lang="en"/>
              <a:t>G</a:t>
            </a:r>
            <a:r>
              <a:rPr lang="en"/>
              <a:t> to solve the tension)</a:t>
            </a:r>
            <a:endParaRPr/>
          </a:p>
        </p:txBody>
      </p:sp>
      <p:sp>
        <p:nvSpPr>
          <p:cNvPr id="681" name="Google Shape;681;p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2" name="Google Shape;682;p8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Post-recombination example II: Modified Gravity </a:t>
            </a:r>
            <a:r>
              <a:rPr lang="en" sz="1689"/>
              <a:t>(</a:t>
            </a:r>
            <a:r>
              <a:rPr lang="en" sz="1689" u="sng">
                <a:solidFill>
                  <a:schemeClr val="hlink"/>
                </a:solidFill>
                <a:hlinkClick r:id="rId3"/>
              </a:rPr>
              <a:t>Desmond </a:t>
            </a:r>
            <a:r>
              <a:rPr i="1" lang="en" sz="1689" u="sng">
                <a:solidFill>
                  <a:schemeClr val="hlink"/>
                </a:solidFill>
                <a:hlinkClick r:id="rId4"/>
              </a:rPr>
              <a:t>et al.</a:t>
            </a:r>
            <a:r>
              <a:rPr lang="en" sz="1689" u="sng">
                <a:solidFill>
                  <a:schemeClr val="hlink"/>
                </a:solidFill>
                <a:hlinkClick r:id="rId5"/>
              </a:rPr>
              <a:t>; 2019</a:t>
            </a:r>
            <a:r>
              <a:rPr lang="en" sz="1689"/>
              <a:t>)</a:t>
            </a:r>
            <a:endParaRPr sz="1689"/>
          </a:p>
        </p:txBody>
      </p:sp>
      <p:sp>
        <p:nvSpPr>
          <p:cNvPr id="683" name="Google Shape;683;p86"/>
          <p:cNvSpPr txBox="1"/>
          <p:nvPr/>
        </p:nvSpPr>
        <p:spPr>
          <a:xfrm>
            <a:off x="5774075" y="1312800"/>
            <a:ext cx="2813700" cy="572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</a:rPr>
              <a:t>Δlog(L)∝ log(1+ΔG/G</a:t>
            </a:r>
            <a:r>
              <a:rPr baseline="-25000" i="1" lang="en" sz="1800">
                <a:solidFill>
                  <a:schemeClr val="dk1"/>
                </a:solidFill>
              </a:rPr>
              <a:t>N</a:t>
            </a:r>
            <a:r>
              <a:rPr i="1" lang="en" sz="1800"/>
              <a:t>)</a:t>
            </a:r>
            <a:endParaRPr i="1" sz="1800"/>
          </a:p>
        </p:txBody>
      </p:sp>
      <p:sp>
        <p:nvSpPr>
          <p:cNvPr id="684" name="Google Shape;684;p86"/>
          <p:cNvSpPr/>
          <p:nvPr/>
        </p:nvSpPr>
        <p:spPr>
          <a:xfrm>
            <a:off x="7081025" y="3052750"/>
            <a:ext cx="199800" cy="572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86"/>
          <p:cNvSpPr txBox="1"/>
          <p:nvPr/>
        </p:nvSpPr>
        <p:spPr>
          <a:xfrm>
            <a:off x="5774075" y="2480050"/>
            <a:ext cx="2813700" cy="572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</a:rPr>
              <a:t>D</a:t>
            </a:r>
            <a:r>
              <a:rPr baseline="-25000" i="1" lang="en" sz="1800">
                <a:solidFill>
                  <a:schemeClr val="dk1"/>
                </a:solidFill>
              </a:rPr>
              <a:t>new</a:t>
            </a:r>
            <a:r>
              <a:rPr lang="en"/>
              <a:t> </a:t>
            </a:r>
            <a:r>
              <a:rPr i="1" lang="en" sz="1800"/>
              <a:t>= </a:t>
            </a:r>
            <a:r>
              <a:rPr i="1" lang="en" sz="1800">
                <a:solidFill>
                  <a:schemeClr val="dk1"/>
                </a:solidFill>
              </a:rPr>
              <a:t>(1+ΔG/G</a:t>
            </a:r>
            <a:r>
              <a:rPr baseline="-25000" i="1" lang="en" sz="1800">
                <a:solidFill>
                  <a:schemeClr val="dk1"/>
                </a:solidFill>
              </a:rPr>
              <a:t>N</a:t>
            </a:r>
            <a:r>
              <a:rPr i="1" lang="en" sz="1800"/>
              <a:t>)</a:t>
            </a:r>
            <a:r>
              <a:rPr baseline="30000" i="1" lang="en" sz="1800"/>
              <a:t>𝜶</a:t>
            </a:r>
            <a:r>
              <a:rPr lang="en" sz="1800"/>
              <a:t> </a:t>
            </a:r>
            <a:r>
              <a:rPr i="1" lang="en" sz="1800"/>
              <a:t>D</a:t>
            </a:r>
            <a:r>
              <a:rPr baseline="-25000" i="1" lang="en" sz="1800"/>
              <a:t>old</a:t>
            </a:r>
            <a:endParaRPr baseline="-25000" i="1" sz="1800"/>
          </a:p>
        </p:txBody>
      </p:sp>
      <p:sp>
        <p:nvSpPr>
          <p:cNvPr id="686" name="Google Shape;686;p86"/>
          <p:cNvSpPr/>
          <p:nvPr/>
        </p:nvSpPr>
        <p:spPr>
          <a:xfrm>
            <a:off x="7081025" y="1885500"/>
            <a:ext cx="199800" cy="572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86"/>
          <p:cNvSpPr txBox="1"/>
          <p:nvPr/>
        </p:nvSpPr>
        <p:spPr>
          <a:xfrm>
            <a:off x="5774075" y="3647288"/>
            <a:ext cx="2813700" cy="572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</a:rPr>
              <a:t>H</a:t>
            </a:r>
            <a:r>
              <a:rPr baseline="-25000" i="1" lang="en" sz="1800">
                <a:solidFill>
                  <a:schemeClr val="dk1"/>
                </a:solidFill>
              </a:rPr>
              <a:t>new</a:t>
            </a:r>
            <a:r>
              <a:rPr lang="en"/>
              <a:t> </a:t>
            </a:r>
            <a:r>
              <a:rPr i="1" lang="en" sz="1800"/>
              <a:t>= </a:t>
            </a:r>
            <a:r>
              <a:rPr i="1" lang="en" sz="1800">
                <a:solidFill>
                  <a:schemeClr val="dk1"/>
                </a:solidFill>
              </a:rPr>
              <a:t>(1+ΔG/G</a:t>
            </a:r>
            <a:r>
              <a:rPr baseline="-25000" i="1" lang="en" sz="1800">
                <a:solidFill>
                  <a:schemeClr val="dk1"/>
                </a:solidFill>
              </a:rPr>
              <a:t>N</a:t>
            </a:r>
            <a:r>
              <a:rPr i="1" lang="en" sz="1800"/>
              <a:t>)</a:t>
            </a:r>
            <a:r>
              <a:rPr baseline="30000" i="1" lang="en" sz="1800"/>
              <a:t>-𝜶</a:t>
            </a:r>
            <a:r>
              <a:rPr lang="en" sz="1800"/>
              <a:t> </a:t>
            </a:r>
            <a:r>
              <a:rPr i="1" lang="en" sz="1800"/>
              <a:t>H</a:t>
            </a:r>
            <a:r>
              <a:rPr baseline="-25000" i="1" lang="en" sz="1800"/>
              <a:t>0</a:t>
            </a:r>
            <a:r>
              <a:rPr baseline="30000" i="1" lang="en" sz="1800"/>
              <a:t>SH0ES</a:t>
            </a:r>
            <a:endParaRPr baseline="30000" i="1" sz="18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87" title="h0_whiskers_Planck 2018.png"/>
          <p:cNvPicPr preferRelativeResize="0"/>
          <p:nvPr/>
        </p:nvPicPr>
        <p:blipFill rotWithShape="1">
          <a:blip r:embed="rId3">
            <a:alphaModFix/>
          </a:blip>
          <a:srcRect b="0" l="1221" r="1123" t="0"/>
          <a:stretch/>
        </p:blipFill>
        <p:spPr>
          <a:xfrm>
            <a:off x="3367575" y="572700"/>
            <a:ext cx="5722598" cy="3195924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87"/>
          <p:cNvSpPr txBox="1"/>
          <p:nvPr>
            <p:ph idx="1" type="body"/>
          </p:nvPr>
        </p:nvSpPr>
        <p:spPr>
          <a:xfrm>
            <a:off x="0" y="507650"/>
            <a:ext cx="3567300" cy="46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Results show a few models that are able to reduce the tension below 3σ.</a:t>
            </a:r>
            <a:endParaRPr/>
          </a:p>
        </p:txBody>
      </p:sp>
      <p:sp>
        <p:nvSpPr>
          <p:cNvPr id="694" name="Google Shape;694;p8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5" name="Google Shape;695;p8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Post-recombination example II: Modified Gravity </a:t>
            </a:r>
            <a:r>
              <a:rPr lang="en" sz="1689"/>
              <a:t>(</a:t>
            </a:r>
            <a:r>
              <a:rPr lang="en" sz="1689" u="sng">
                <a:solidFill>
                  <a:schemeClr val="hlink"/>
                </a:solidFill>
                <a:hlinkClick r:id="rId4"/>
              </a:rPr>
              <a:t>Desmond </a:t>
            </a:r>
            <a:r>
              <a:rPr i="1" lang="en" sz="1689" u="sng">
                <a:solidFill>
                  <a:schemeClr val="hlink"/>
                </a:solidFill>
                <a:hlinkClick r:id="rId5"/>
              </a:rPr>
              <a:t>et al.</a:t>
            </a:r>
            <a:r>
              <a:rPr lang="en" sz="1689" u="sng">
                <a:solidFill>
                  <a:schemeClr val="hlink"/>
                </a:solidFill>
                <a:hlinkClick r:id="rId6"/>
              </a:rPr>
              <a:t>; 2019</a:t>
            </a:r>
            <a:r>
              <a:rPr lang="en" sz="1689"/>
              <a:t>)</a:t>
            </a:r>
            <a:endParaRPr sz="1689"/>
          </a:p>
        </p:txBody>
      </p:sp>
      <p:sp>
        <p:nvSpPr>
          <p:cNvPr id="696" name="Google Shape;696;p87"/>
          <p:cNvSpPr txBox="1"/>
          <p:nvPr/>
        </p:nvSpPr>
        <p:spPr>
          <a:xfrm>
            <a:off x="4846350" y="3736525"/>
            <a:ext cx="41748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From Table IV of </a:t>
            </a:r>
            <a:r>
              <a:rPr lang="en" sz="1300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Desmond </a:t>
            </a:r>
            <a:r>
              <a:rPr i="1" lang="en" sz="1300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et al.</a:t>
            </a:r>
            <a:r>
              <a:rPr lang="en" sz="1300" u="sng">
                <a:solidFill>
                  <a:schemeClr val="accent5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; 2019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88" title="h0_whiskers_SPA.png"/>
          <p:cNvPicPr preferRelativeResize="0"/>
          <p:nvPr/>
        </p:nvPicPr>
        <p:blipFill rotWithShape="1">
          <a:blip r:embed="rId3">
            <a:alphaModFix/>
          </a:blip>
          <a:srcRect b="0" l="1060" r="824" t="0"/>
          <a:stretch/>
        </p:blipFill>
        <p:spPr>
          <a:xfrm>
            <a:off x="3334275" y="572700"/>
            <a:ext cx="5761024" cy="3202274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88"/>
          <p:cNvSpPr txBox="1"/>
          <p:nvPr>
            <p:ph idx="1" type="body"/>
          </p:nvPr>
        </p:nvSpPr>
        <p:spPr>
          <a:xfrm>
            <a:off x="0" y="507650"/>
            <a:ext cx="3567300" cy="46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Results show a few models that are able to reduce the tension below 3σ.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Caveats: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Tension increases with CMB-SPA.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Optimized to avoid tension  with TRGB.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Large error bars. Need more data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Does not solve the tension between ΛCDM-inferred  values and other probes (e.g. gravitational lensing time delay; </a:t>
            </a:r>
            <a:r>
              <a:rPr lang="en" u="sng">
                <a:solidFill>
                  <a:schemeClr val="hlink"/>
                </a:solidFill>
                <a:hlinkClick r:id="rId4"/>
              </a:rPr>
              <a:t>Wong </a:t>
            </a:r>
            <a:r>
              <a:rPr i="1" lang="en" u="sng">
                <a:solidFill>
                  <a:schemeClr val="hlink"/>
                </a:solidFill>
                <a:hlinkClick r:id="rId5"/>
              </a:rPr>
              <a:t>et al.</a:t>
            </a:r>
            <a:r>
              <a:rPr lang="en" u="sng">
                <a:solidFill>
                  <a:schemeClr val="hlink"/>
                </a:solidFill>
                <a:hlinkClick r:id="rId6"/>
              </a:rPr>
              <a:t>; 2020</a:t>
            </a:r>
            <a:r>
              <a:rPr lang="en"/>
              <a:t>) 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Least unlikely solution: pre-recombination modification to ΛCDM</a:t>
            </a:r>
            <a:endParaRPr/>
          </a:p>
        </p:txBody>
      </p:sp>
      <p:sp>
        <p:nvSpPr>
          <p:cNvPr id="703" name="Google Shape;703;p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4" name="Google Shape;704;p88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Post-recombination example II: Modified Gravity </a:t>
            </a:r>
            <a:r>
              <a:rPr lang="en" sz="1689"/>
              <a:t>(</a:t>
            </a:r>
            <a:r>
              <a:rPr lang="en" sz="1689" u="sng">
                <a:solidFill>
                  <a:schemeClr val="hlink"/>
                </a:solidFill>
                <a:hlinkClick r:id="rId7"/>
              </a:rPr>
              <a:t>Desmond </a:t>
            </a:r>
            <a:r>
              <a:rPr i="1" lang="en" sz="1689" u="sng">
                <a:solidFill>
                  <a:schemeClr val="hlink"/>
                </a:solidFill>
                <a:hlinkClick r:id="rId8"/>
              </a:rPr>
              <a:t>et al.</a:t>
            </a:r>
            <a:r>
              <a:rPr lang="en" sz="1689" u="sng">
                <a:solidFill>
                  <a:schemeClr val="hlink"/>
                </a:solidFill>
                <a:hlinkClick r:id="rId9"/>
              </a:rPr>
              <a:t>; 2019</a:t>
            </a:r>
            <a:r>
              <a:rPr lang="en" sz="1689"/>
              <a:t>)</a:t>
            </a:r>
            <a:endParaRPr sz="1689"/>
          </a:p>
        </p:txBody>
      </p:sp>
      <p:sp>
        <p:nvSpPr>
          <p:cNvPr id="705" name="Google Shape;705;p88"/>
          <p:cNvSpPr txBox="1"/>
          <p:nvPr/>
        </p:nvSpPr>
        <p:spPr>
          <a:xfrm>
            <a:off x="4846350" y="3736525"/>
            <a:ext cx="41748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From Table IV of </a:t>
            </a:r>
            <a:r>
              <a:rPr lang="en" sz="1300" u="sng">
                <a:solidFill>
                  <a:schemeClr val="accent5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Desmond </a:t>
            </a:r>
            <a:r>
              <a:rPr i="1" lang="en" sz="1300" u="sng">
                <a:solidFill>
                  <a:schemeClr val="accent5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et al.</a:t>
            </a:r>
            <a:r>
              <a:rPr lang="en" sz="1300" u="sng">
                <a:solidFill>
                  <a:schemeClr val="accent5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; 2019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89"/>
          <p:cNvSpPr txBox="1"/>
          <p:nvPr>
            <p:ph type="ctrTitle"/>
          </p:nvPr>
        </p:nvSpPr>
        <p:spPr>
          <a:xfrm>
            <a:off x="510450" y="1403400"/>
            <a:ext cx="8123100" cy="1588500"/>
          </a:xfrm>
          <a:prstGeom prst="rect">
            <a:avLst/>
          </a:prstGeom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Pre-Recombination Solutions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9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8" name="Google Shape;718;p90" title="Tri_Cosmo_SPT3G_D1_SPTACT_CMBSPA_page-00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9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6" name="Google Shape;726;p91" title="Tri_Cosmo_SPT3G_D1_DESI_SPTACT_DESI_CMBSPA_DESI_page-00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9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9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4" name="Google Shape;734;p92" title="Screenshot from 2026-05-31 18-29-3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2" y="0"/>
            <a:ext cx="836769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9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741" name="Google Shape;741;p93"/>
          <p:cNvGraphicFramePr/>
          <p:nvPr/>
        </p:nvGraphicFramePr>
        <p:xfrm>
          <a:off x="713950" y="1184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{03EF1E50-6F44-4658-B511-79D8C32C2088}</a:tableStyleId>
              </a:tblPr>
              <a:tblGrid>
                <a:gridCol w="3750325"/>
                <a:gridCol w="37503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Model Class</a:t>
                      </a:r>
                      <a:endParaRPr b="1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Preference over ΛCDM</a:t>
                      </a:r>
                      <a:endParaRPr b="1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Lensing Amplitude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3.1σ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Modified Recombination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2.0σ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Spatial Curvature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2.5σ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Neutrino Mass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2.8σ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CPL Dark Energy (w</a:t>
                      </a:r>
                      <a:r>
                        <a:rPr baseline="-25000" lang="en"/>
                        <a:t>0</a:t>
                      </a:r>
                      <a:r>
                        <a:rPr lang="en"/>
                        <a:t>,w</a:t>
                      </a:r>
                      <a:r>
                        <a:rPr baseline="-25000" lang="en"/>
                        <a:t>a</a:t>
                      </a:r>
                      <a:r>
                        <a:rPr lang="en"/>
                        <a:t>)</a:t>
                      </a:r>
                      <a:endParaRPr baseline="-25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3.2σ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Varying electron mass in a non-flat Universe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2.1σ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Axion Early Dark Energy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2.5σ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2" name="Google Shape;162;p31" title="COSMICS.png"/>
          <p:cNvPicPr preferRelativeResize="0"/>
          <p:nvPr/>
        </p:nvPicPr>
        <p:blipFill rotWithShape="1">
          <a:blip r:embed="rId3">
            <a:alphaModFix/>
          </a:blip>
          <a:srcRect b="15860" l="0" r="7630" t="0"/>
          <a:stretch/>
        </p:blipFill>
        <p:spPr>
          <a:xfrm>
            <a:off x="44775" y="44750"/>
            <a:ext cx="3661025" cy="1223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3" name="Google Shape;163;p31" title="CMBFas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82750"/>
            <a:ext cx="4005274" cy="1469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4" name="Google Shape;164;p31" title="CAMB.png"/>
          <p:cNvPicPr preferRelativeResize="0"/>
          <p:nvPr/>
        </p:nvPicPr>
        <p:blipFill rotWithShape="1">
          <a:blip r:embed="rId5">
            <a:alphaModFix/>
          </a:blip>
          <a:srcRect b="8282" l="15528" r="21504" t="0"/>
          <a:stretch/>
        </p:blipFill>
        <p:spPr>
          <a:xfrm>
            <a:off x="44775" y="1799050"/>
            <a:ext cx="3536625" cy="1399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5" name="Google Shape;165;p31" title="CMBeasy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" y="2723149"/>
            <a:ext cx="3859547" cy="979350"/>
          </a:xfrm>
          <a:prstGeom prst="rect">
            <a:avLst/>
          </a:prstGeom>
          <a:noFill/>
          <a:ln>
            <a:noFill/>
          </a:ln>
          <a:effectLst>
            <a:outerShdw blurRad="45734" rotWithShape="0" algn="bl" dir="5400000" dist="15245">
              <a:srgbClr val="000000">
                <a:alpha val="50000"/>
              </a:srgbClr>
            </a:outerShdw>
          </a:effectLst>
        </p:spPr>
      </p:pic>
      <p:sp>
        <p:nvSpPr>
          <p:cNvPr id="166" name="Google Shape;166;p31"/>
          <p:cNvSpPr txBox="1"/>
          <p:nvPr/>
        </p:nvSpPr>
        <p:spPr>
          <a:xfrm>
            <a:off x="2385092" y="3078819"/>
            <a:ext cx="1392600" cy="166200"/>
          </a:xfrm>
          <a:prstGeom prst="rect">
            <a:avLst/>
          </a:prstGeom>
          <a:noFill/>
          <a:ln>
            <a:noFill/>
          </a:ln>
          <a:effectLst>
            <a:outerShdw blurRad="45734" rotWithShape="0" algn="bl" dir="5400000" dist="15245">
              <a:srgbClr val="000000">
                <a:alpha val="50000"/>
              </a:srgbClr>
            </a:outerShdw>
          </a:effectLst>
        </p:spPr>
        <p:txBody>
          <a:bodyPr anchorCtr="0" anchor="t" bIns="73150" lIns="73150" spcFirstLastPara="1" rIns="73150" wrap="square" tIns="7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(CMBEASY)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67" name="Google Shape;167;p31" title="CLASS.png"/>
          <p:cNvPicPr preferRelativeResize="0"/>
          <p:nvPr/>
        </p:nvPicPr>
        <p:blipFill rotWithShape="1">
          <a:blip r:embed="rId7">
            <a:alphaModFix/>
          </a:blip>
          <a:srcRect b="6242" l="5995" r="9331" t="5465"/>
          <a:stretch/>
        </p:blipFill>
        <p:spPr>
          <a:xfrm>
            <a:off x="44775" y="3389200"/>
            <a:ext cx="5189624" cy="1469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8" name="Google Shape;168;p31" title="CONNECT.png"/>
          <p:cNvPicPr preferRelativeResize="0"/>
          <p:nvPr/>
        </p:nvPicPr>
        <p:blipFill rotWithShape="1">
          <a:blip r:embed="rId8">
            <a:alphaModFix/>
          </a:blip>
          <a:srcRect b="0" l="1156" r="0" t="0"/>
          <a:stretch/>
        </p:blipFill>
        <p:spPr>
          <a:xfrm>
            <a:off x="5912325" y="152400"/>
            <a:ext cx="3079274" cy="13200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9" name="Google Shape;169;p31" title="CosmoPower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73378" y="1553373"/>
            <a:ext cx="2032424" cy="1691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0" name="Google Shape;170;p31" title="OLE_trans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27600" y="1911713"/>
            <a:ext cx="2416031" cy="13200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1" name="Google Shape;171;p31" title="Candl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44700" y="3324201"/>
            <a:ext cx="3848701" cy="1339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72" name="Google Shape;172;p31"/>
          <p:cNvSpPr txBox="1"/>
          <p:nvPr/>
        </p:nvSpPr>
        <p:spPr>
          <a:xfrm>
            <a:off x="4275800" y="1636325"/>
            <a:ext cx="2415900" cy="2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0097A7"/>
                </a:solidFill>
                <a:latin typeface="Proxima Nova"/>
                <a:ea typeface="Proxima Nova"/>
                <a:cs typeface="Proxima Nova"/>
                <a:sym typeface="Proxima Nova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S.Günther,...,ARK </a:t>
            </a:r>
            <a:r>
              <a:rPr i="1" lang="en" sz="1300" u="sng">
                <a:solidFill>
                  <a:srgbClr val="0097A7"/>
                </a:solidFill>
                <a:latin typeface="Proxima Nova"/>
                <a:ea typeface="Proxima Nova"/>
                <a:cs typeface="Proxima Nova"/>
                <a:sym typeface="Proxima Nova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et al</a:t>
            </a:r>
            <a:r>
              <a:rPr lang="en" sz="1300" u="sng">
                <a:solidFill>
                  <a:srgbClr val="0097A7"/>
                </a:solidFill>
                <a:latin typeface="Proxima Nova"/>
                <a:ea typeface="Proxima Nova"/>
                <a:cs typeface="Proxima Nova"/>
                <a:sym typeface="Proxima Nova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.; 2025</a:t>
            </a:r>
            <a:r>
              <a:rPr lang="en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3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Cosmology: a Precise Science</a:t>
            </a:r>
            <a:endParaRPr/>
          </a:p>
        </p:txBody>
      </p:sp>
      <p:sp>
        <p:nvSpPr>
          <p:cNvPr id="178" name="Google Shape;178;p32"/>
          <p:cNvSpPr txBox="1"/>
          <p:nvPr>
            <p:ph idx="1" type="body"/>
          </p:nvPr>
        </p:nvSpPr>
        <p:spPr>
          <a:xfrm>
            <a:off x="39650" y="514850"/>
            <a:ext cx="9104400" cy="40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Several milestones transformed Cosmology from a discipline of approximations to a precise, data rich science.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These milestones include: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 Better theoretical description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 Improved numerical techniques</a:t>
            </a:r>
            <a:endParaRPr sz="16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b="1" lang="en" sz="1600">
                <a:solidFill>
                  <a:schemeClr val="dk1"/>
                </a:solidFill>
              </a:rPr>
              <a:t>Technological advancements to ameliorate observations.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79" name="Google Shape;179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Cosmology: a Precise Science</a:t>
            </a:r>
            <a:endParaRPr/>
          </a:p>
        </p:txBody>
      </p:sp>
      <p:sp>
        <p:nvSpPr>
          <p:cNvPr id="185" name="Google Shape;185;p33"/>
          <p:cNvSpPr txBox="1"/>
          <p:nvPr>
            <p:ph idx="1" type="body"/>
          </p:nvPr>
        </p:nvSpPr>
        <p:spPr>
          <a:xfrm>
            <a:off x="39650" y="514850"/>
            <a:ext cx="9104400" cy="40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Several milestones transformed Cosmology from a discipline of approximations to a precise, data rich science.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These milestones include: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 Better theoretical description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 Improved numerical techniques</a:t>
            </a:r>
            <a:endParaRPr sz="16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600">
                <a:solidFill>
                  <a:schemeClr val="dk1"/>
                </a:solidFill>
              </a:rPr>
              <a:t>Technological advancements to ameliorate observations.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>
                <a:solidFill>
                  <a:schemeClr val="dk1"/>
                </a:solidFill>
              </a:rPr>
              <a:t>The birth of precision cosmology came with the discovery of the CMB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86" name="Google Shape;18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