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0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362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  <p:sldId id="351" r:id="rId97"/>
    <p:sldId id="352" r:id="rId98"/>
    <p:sldId id="353" r:id="rId99"/>
    <p:sldId id="354" r:id="rId100"/>
    <p:sldId id="355" r:id="rId101"/>
    <p:sldId id="356" r:id="rId102"/>
    <p:sldId id="357" r:id="rId103"/>
    <p:sldId id="358" r:id="rId104"/>
    <p:sldId id="359" r:id="rId105"/>
    <p:sldId id="360" r:id="rId106"/>
    <p:sldId id="361" r:id="rId107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37" d="100"/>
          <a:sy n="37" d="100"/>
        </p:scale>
        <p:origin x="160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tableStyles" Target="tableStyle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notesMaster" Target="notesMasters/notesMaster1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presProps" Target="presProps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viewProps" Target="view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hape 162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3" name="Shape 163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1pPr>
    <a:lvl2pPr indent="228600" defTabSz="457200" latinLnBrk="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2pPr>
    <a:lvl3pPr indent="457200" defTabSz="457200" latinLnBrk="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3pPr>
    <a:lvl4pPr indent="685800" defTabSz="457200" latinLnBrk="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4pPr>
    <a:lvl5pPr indent="914400" defTabSz="457200" latinLnBrk="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5pPr>
    <a:lvl6pPr indent="1143000" defTabSz="457200" latinLnBrk="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6pPr>
    <a:lvl7pPr indent="1371600" defTabSz="457200" latinLnBrk="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7pPr>
    <a:lvl8pPr indent="1600200" defTabSz="457200" latinLnBrk="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8pPr>
    <a:lvl9pPr indent="1828800" defTabSz="457200" latinLnBrk="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Shape 38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7" name="Shape 38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914400">
              <a:lnSpc>
                <a:spcPct val="100000"/>
              </a:lnSpc>
              <a:defRPr sz="1300">
                <a:latin typeface="Arial"/>
                <a:ea typeface="Arial"/>
                <a:cs typeface="Arial"/>
                <a:sym typeface="Arial"/>
              </a:defRPr>
            </a:pPr>
            <a:r>
              <a:t>We constrain new physics operating at energy scales ranging from the inflationary epoch to the recombination epoch to the late-time universe</a:t>
            </a:r>
            <a:endParaRPr sz="2400"/>
          </a:p>
          <a:p>
            <a:pPr marL="457200" indent="-317500" defTabSz="914400">
              <a:lnSpc>
                <a:spcPct val="100000"/>
              </a:lnSpc>
              <a:buClr>
                <a:srgbClr val="000000"/>
              </a:buClr>
              <a:buSzPts val="1400"/>
              <a:buFont typeface="Arial"/>
              <a:buChar char="●"/>
              <a:defRPr sz="1400">
                <a:latin typeface="Arial"/>
                <a:ea typeface="Arial"/>
                <a:cs typeface="Arial"/>
                <a:sym typeface="Arial"/>
              </a:defRPr>
            </a:pPr>
            <a:r>
              <a:t>models motivated by fundamental considerations in particle physics,</a:t>
            </a:r>
          </a:p>
          <a:p>
            <a:pPr indent="457200" defTabSz="914400">
              <a:lnSpc>
                <a:spcPct val="1000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marL="457200" indent="-317500" defTabSz="914400">
              <a:lnSpc>
                <a:spcPct val="100000"/>
              </a:lnSpc>
              <a:buClr>
                <a:srgbClr val="000000"/>
              </a:buClr>
              <a:buSzPts val="1400"/>
              <a:buFont typeface="Arial"/>
              <a:buChar char="●"/>
              <a:defRPr sz="1400">
                <a:latin typeface="Arial"/>
                <a:ea typeface="Arial"/>
                <a:cs typeface="Arial"/>
                <a:sym typeface="Arial"/>
              </a:defRPr>
            </a:pPr>
            <a:r>
              <a:t>models featuring new particles or fields in the pre-recombination universe,</a:t>
            </a:r>
          </a:p>
          <a:p>
            <a:pPr indent="457200" defTabSz="914400">
              <a:lnSpc>
                <a:spcPct val="1000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marL="457200" indent="-317500" defTabSz="914400">
              <a:lnSpc>
                <a:spcPct val="100000"/>
              </a:lnSpc>
              <a:buClr>
                <a:srgbClr val="000000"/>
              </a:buClr>
              <a:buSzPts val="1400"/>
              <a:buFont typeface="Arial"/>
              <a:buChar char="●"/>
              <a:defRPr sz="1400">
                <a:latin typeface="Arial"/>
                <a:ea typeface="Arial"/>
                <a:cs typeface="Arial"/>
                <a:sym typeface="Arial"/>
              </a:defRPr>
            </a:pPr>
            <a:r>
              <a:t>variations in the energy densities of various components and non-gravitational interactions between them,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Shape 392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3" name="Shape 39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914400">
              <a:lnSpc>
                <a:spcPct val="100000"/>
              </a:lnSpc>
              <a:defRPr sz="1300">
                <a:latin typeface="Arial"/>
                <a:ea typeface="Arial"/>
                <a:cs typeface="Arial"/>
                <a:sym typeface="Arial"/>
              </a:defRPr>
            </a:pPr>
            <a:r>
              <a:t>We constrain new physics operating at energy scales ranging from the inflationary epoch to the recombination epoch to the late-time universe</a:t>
            </a:r>
            <a:endParaRPr sz="2400"/>
          </a:p>
          <a:p>
            <a:pPr marL="457200" indent="-317500" defTabSz="914400">
              <a:lnSpc>
                <a:spcPct val="100000"/>
              </a:lnSpc>
              <a:buClr>
                <a:srgbClr val="000000"/>
              </a:buClr>
              <a:buSzPts val="1400"/>
              <a:buFont typeface="Arial"/>
              <a:buChar char="●"/>
              <a:defRPr sz="1400">
                <a:latin typeface="Arial"/>
                <a:ea typeface="Arial"/>
                <a:cs typeface="Arial"/>
                <a:sym typeface="Arial"/>
              </a:defRPr>
            </a:pPr>
            <a:r>
              <a:t>models motivated by fundamental considerations in particle physics,</a:t>
            </a:r>
          </a:p>
          <a:p>
            <a:pPr indent="457200" defTabSz="914400">
              <a:lnSpc>
                <a:spcPct val="1000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marL="457200" indent="-317500" defTabSz="914400">
              <a:lnSpc>
                <a:spcPct val="100000"/>
              </a:lnSpc>
              <a:buClr>
                <a:srgbClr val="000000"/>
              </a:buClr>
              <a:buSzPts val="1400"/>
              <a:buFont typeface="Arial"/>
              <a:buChar char="●"/>
              <a:defRPr sz="1400">
                <a:latin typeface="Arial"/>
                <a:ea typeface="Arial"/>
                <a:cs typeface="Arial"/>
                <a:sym typeface="Arial"/>
              </a:defRPr>
            </a:pPr>
            <a:r>
              <a:t>models featuring new particles or fields in the pre-recombination universe,</a:t>
            </a:r>
          </a:p>
          <a:p>
            <a:pPr indent="457200" defTabSz="914400">
              <a:lnSpc>
                <a:spcPct val="1000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marL="457200" indent="-317500" defTabSz="914400">
              <a:lnSpc>
                <a:spcPct val="100000"/>
              </a:lnSpc>
              <a:buClr>
                <a:srgbClr val="000000"/>
              </a:buClr>
              <a:buSzPts val="1400"/>
              <a:buFont typeface="Arial"/>
              <a:buChar char="●"/>
              <a:defRPr sz="1400">
                <a:latin typeface="Arial"/>
                <a:ea typeface="Arial"/>
                <a:cs typeface="Arial"/>
                <a:sym typeface="Arial"/>
              </a:defRPr>
            </a:pPr>
            <a:r>
              <a:t>variations in the energy densities of various components and non-gravitational interactions between them,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Shape 42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29" name="Shape 42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914400">
              <a:lnSpc>
                <a:spcPct val="100000"/>
              </a:lnSpc>
              <a:defRPr sz="11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Colin starts here</a:t>
            </a:r>
            <a:endParaRPr sz="20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Shape 54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47" name="Shape 54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914400">
              <a:lnSpc>
                <a:spcPct val="100000"/>
              </a:lnSpc>
              <a:defRPr sz="11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remove 2d panels omk alens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Shape 60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01" name="Shape 60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914400">
              <a:lnSpc>
                <a:spcPct val="100000"/>
              </a:lnSpc>
              <a:defRPr sz="11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Colin starts here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Shape 612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13" name="Shape 61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914400">
              <a:lnSpc>
                <a:spcPct val="100000"/>
              </a:lnSpc>
              <a:defRPr sz="11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remove 2d panels omk alens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re et sous-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e du titre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Texte du titre</a:t>
            </a:r>
          </a:p>
        </p:txBody>
      </p:sp>
      <p:sp>
        <p:nvSpPr>
          <p:cNvPr id="12" name="Texte niveau 1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13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21"/>
          </p:nvPr>
        </p:nvSpPr>
        <p:spPr>
          <a:xfrm>
            <a:off x="1606550" y="635000"/>
            <a:ext cx="9779000" cy="6522729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exte du titre"/>
          <p:cNvSpPr txBox="1"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r>
              <a:t>Texte du titre</a:t>
            </a:r>
          </a:p>
        </p:txBody>
      </p:sp>
      <p:sp>
        <p:nvSpPr>
          <p:cNvPr id="22" name="Texte niveau 1…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23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- Centr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e du titre"/>
          <p:cNvSpPr txBox="1"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Texte du titre</a:t>
            </a:r>
          </a:p>
        </p:txBody>
      </p:sp>
      <p:sp>
        <p:nvSpPr>
          <p:cNvPr id="31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idx="21"/>
          </p:nvPr>
        </p:nvSpPr>
        <p:spPr>
          <a:xfrm>
            <a:off x="2717800" y="635000"/>
            <a:ext cx="12357100" cy="8238067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exte du titre"/>
          <p:cNvSpPr txBox="1">
            <a:spLocks noGrp="1"/>
          </p:cNvSpPr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Texte du titre</a:t>
            </a:r>
          </a:p>
        </p:txBody>
      </p:sp>
      <p:sp>
        <p:nvSpPr>
          <p:cNvPr id="40" name="Texte niveau 1…"/>
          <p:cNvSpPr txBox="1">
            <a:spLocks noGrp="1"/>
          </p:cNvSpPr>
          <p:nvPr>
            <p:ph type="body" sz="quarter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41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- Ha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e du tit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 du titre</a:t>
            </a:r>
          </a:p>
        </p:txBody>
      </p:sp>
      <p:sp>
        <p:nvSpPr>
          <p:cNvPr id="49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et 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e du tit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 du titre</a:t>
            </a:r>
          </a:p>
        </p:txBody>
      </p:sp>
      <p:sp>
        <p:nvSpPr>
          <p:cNvPr id="57" name="Texte niveau 1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58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, puces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idx="21"/>
          </p:nvPr>
        </p:nvSpPr>
        <p:spPr>
          <a:xfrm>
            <a:off x="4533900" y="2603500"/>
            <a:ext cx="942975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exte du tit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 du titre</a:t>
            </a:r>
          </a:p>
        </p:txBody>
      </p:sp>
      <p:sp>
        <p:nvSpPr>
          <p:cNvPr id="67" name="Texte niveau 1…"/>
          <p:cNvSpPr txBox="1">
            <a:spLocks noGrp="1"/>
          </p:cNvSpPr>
          <p:nvPr>
            <p:ph type="body" sz="half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68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e niveau 1…"/>
          <p:cNvSpPr txBox="1"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76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idx="21"/>
          </p:nvPr>
        </p:nvSpPr>
        <p:spPr>
          <a:xfrm>
            <a:off x="-2374900" y="889000"/>
            <a:ext cx="11976100" cy="7984067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22"/>
          </p:nvPr>
        </p:nvSpPr>
        <p:spPr>
          <a:xfrm>
            <a:off x="6680200" y="5026947"/>
            <a:ext cx="6057901" cy="4040705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sz="quarter" idx="23"/>
          </p:nvPr>
        </p:nvSpPr>
        <p:spPr>
          <a:xfrm>
            <a:off x="6502400" y="886747"/>
            <a:ext cx="5867400" cy="3911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-Gilles Allain"/>
          <p:cNvSpPr>
            <a:spLocks noGrp="1"/>
          </p:cNvSpPr>
          <p:nvPr>
            <p:ph type="body" sz="quarter" idx="21"/>
          </p:nvPr>
        </p:nvSpPr>
        <p:spPr>
          <a:xfrm>
            <a:off x="1270000" y="6362700"/>
            <a:ext cx="10464800" cy="4699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-Gilles Allain</a:t>
            </a:r>
          </a:p>
        </p:txBody>
      </p:sp>
      <p:sp>
        <p:nvSpPr>
          <p:cNvPr id="94" name="« Saisissez une citation ici. »"/>
          <p:cNvSpPr>
            <a:spLocks noGrp="1"/>
          </p:cNvSpPr>
          <p:nvPr>
            <p:ph type="body" sz="quarter" idx="22"/>
          </p:nvPr>
        </p:nvSpPr>
        <p:spPr>
          <a:xfrm>
            <a:off x="1270000" y="4267200"/>
            <a:ext cx="10464800" cy="685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800"/>
            </a:lvl1pPr>
          </a:lstStyle>
          <a:p>
            <a:r>
              <a:t>« Saisissez une citation ici. » </a:t>
            </a:r>
          </a:p>
        </p:txBody>
      </p:sp>
      <p:sp>
        <p:nvSpPr>
          <p:cNvPr id="95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21"/>
          </p:nvPr>
        </p:nvSpPr>
        <p:spPr>
          <a:xfrm>
            <a:off x="-812800" y="0"/>
            <a:ext cx="14622784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ie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et sous-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exte du titre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8400"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r>
              <a:t>Texte du titre</a:t>
            </a:r>
          </a:p>
        </p:txBody>
      </p:sp>
      <p:sp>
        <p:nvSpPr>
          <p:cNvPr id="118" name="Texte niveau 1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spcBef>
                <a:spcPts val="0"/>
              </a:spcBef>
              <a:buSzTx/>
              <a:buNone/>
              <a:defRPr>
                <a:latin typeface="Gill Sans"/>
                <a:ea typeface="Gill Sans"/>
                <a:cs typeface="Gill Sans"/>
                <a:sym typeface="Gill Sans"/>
              </a:defRPr>
            </a:lvl1pPr>
            <a:lvl2pPr marL="0" indent="0" algn="ctr">
              <a:spcBef>
                <a:spcPts val="0"/>
              </a:spcBef>
              <a:buSzTx/>
              <a:buNone/>
              <a:defRPr>
                <a:latin typeface="Gill Sans"/>
                <a:ea typeface="Gill Sans"/>
                <a:cs typeface="Gill Sans"/>
                <a:sym typeface="Gill Sans"/>
              </a:defRPr>
            </a:lvl2pPr>
            <a:lvl3pPr marL="0" indent="0" algn="ctr">
              <a:spcBef>
                <a:spcPts val="0"/>
              </a:spcBef>
              <a:buSzTx/>
              <a:buNone/>
              <a:defRPr>
                <a:latin typeface="Gill Sans"/>
                <a:ea typeface="Gill Sans"/>
                <a:cs typeface="Gill Sans"/>
                <a:sym typeface="Gill Sans"/>
              </a:defRPr>
            </a:lvl3pPr>
            <a:lvl4pPr marL="0" indent="0" algn="ctr">
              <a:spcBef>
                <a:spcPts val="0"/>
              </a:spcBef>
              <a:buSzTx/>
              <a:buNone/>
              <a:defRPr>
                <a:latin typeface="Gill Sans"/>
                <a:ea typeface="Gill Sans"/>
                <a:cs typeface="Gill Sans"/>
                <a:sym typeface="Gill Sans"/>
              </a:defRPr>
            </a:lvl4pPr>
            <a:lvl5pPr marL="0" indent="0" algn="ctr">
              <a:spcBef>
                <a:spcPts val="0"/>
              </a:spcBef>
              <a:buSzTx/>
              <a:buNone/>
              <a:defRPr>
                <a:latin typeface="Gill Sans"/>
                <a:ea typeface="Gill Sans"/>
                <a:cs typeface="Gill Sans"/>
                <a:sym typeface="Gill Sans"/>
              </a:defRPr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119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6324600" y="9258300"/>
            <a:ext cx="342900" cy="368300"/>
          </a:xfrm>
          <a:prstGeom prst="rect">
            <a:avLst/>
          </a:prstGeom>
        </p:spPr>
        <p:txBody>
          <a:bodyPr/>
          <a:lstStyle>
            <a:lvl1pPr>
              <a:defRPr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e du titre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>
            <a:lvl1pPr>
              <a:defRPr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Texte du titre</a:t>
            </a:r>
          </a:p>
        </p:txBody>
      </p:sp>
      <p:sp>
        <p:nvSpPr>
          <p:cNvPr id="127" name="Texte niveau 1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419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0" indent="0" algn="ctr">
              <a:spcBef>
                <a:spcPts val="0"/>
              </a:spcBef>
              <a:buSzTx/>
              <a:buNone/>
              <a:defRPr sz="3700"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0" indent="0" algn="ctr">
              <a:spcBef>
                <a:spcPts val="0"/>
              </a:spcBef>
              <a:buSzTx/>
              <a:buNone/>
              <a:defRPr sz="3700"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0" indent="0" algn="ctr">
              <a:spcBef>
                <a:spcPts val="0"/>
              </a:spcBef>
              <a:buSzTx/>
              <a:buNone/>
              <a:defRPr sz="3700"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0" indent="0" algn="ctr">
              <a:spcBef>
                <a:spcPts val="0"/>
              </a:spcBef>
              <a:buSzTx/>
              <a:buNone/>
              <a:defRPr sz="3700"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128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6328884" y="9296400"/>
            <a:ext cx="340259" cy="324306"/>
          </a:xfrm>
          <a:prstGeom prst="rect">
            <a:avLst/>
          </a:prstGeom>
        </p:spPr>
        <p:txBody>
          <a:bodyPr/>
          <a:lstStyle>
            <a:lvl1pPr>
              <a:defRPr sz="1600"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_AND_TWO_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Texte du titre"/>
          <p:cNvSpPr txBox="1">
            <a:spLocks noGrp="1"/>
          </p:cNvSpPr>
          <p:nvPr>
            <p:ph type="title"/>
          </p:nvPr>
        </p:nvSpPr>
        <p:spPr>
          <a:xfrm>
            <a:off x="443306" y="1852124"/>
            <a:ext cx="12118188" cy="814508"/>
          </a:xfrm>
          <a:prstGeom prst="rect">
            <a:avLst/>
          </a:prstGeom>
        </p:spPr>
        <p:txBody>
          <a:bodyPr lIns="130026" tIns="130026" rIns="130026" bIns="130026" anchor="t"/>
          <a:lstStyle>
            <a:lvl1pPr algn="l" defTabSz="1733973">
              <a:defRPr sz="5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Texte du titre</a:t>
            </a:r>
          </a:p>
        </p:txBody>
      </p:sp>
      <p:sp>
        <p:nvSpPr>
          <p:cNvPr id="136" name="Texte niveau 1…"/>
          <p:cNvSpPr txBox="1">
            <a:spLocks noGrp="1"/>
          </p:cNvSpPr>
          <p:nvPr>
            <p:ph type="body" sz="half" idx="1"/>
          </p:nvPr>
        </p:nvSpPr>
        <p:spPr>
          <a:xfrm>
            <a:off x="443306" y="2858275"/>
            <a:ext cx="5688748" cy="4858881"/>
          </a:xfrm>
          <a:prstGeom prst="rect">
            <a:avLst/>
          </a:prstGeom>
        </p:spPr>
        <p:txBody>
          <a:bodyPr lIns="130026" tIns="130026" rIns="130026" bIns="130026" anchor="t"/>
          <a:lstStyle>
            <a:lvl1pPr marL="729342" indent="-589642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2600"/>
              <a:buFont typeface="Arial"/>
              <a:buChar char="●"/>
              <a:defRPr sz="26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1270000" indent="-660400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2600"/>
              <a:buFont typeface="Arial"/>
              <a:buChar char="○"/>
              <a:defRPr sz="26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727200" indent="-660400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2600"/>
              <a:buFont typeface="Arial"/>
              <a:buChar char="■"/>
              <a:defRPr sz="26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2184400" indent="-660400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2600"/>
              <a:buFont typeface="Arial"/>
              <a:buChar char="●"/>
              <a:defRPr sz="26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641600" indent="-660400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2600"/>
              <a:buFont typeface="Arial"/>
              <a:buChar char="○"/>
              <a:defRPr sz="26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137" name="Google Shape;23;p5"/>
          <p:cNvSpPr txBox="1">
            <a:spLocks noGrp="1"/>
          </p:cNvSpPr>
          <p:nvPr>
            <p:ph type="body" sz="half" idx="21"/>
          </p:nvPr>
        </p:nvSpPr>
        <p:spPr>
          <a:xfrm>
            <a:off x="6872746" y="2858275"/>
            <a:ext cx="5688748" cy="4858881"/>
          </a:xfrm>
          <a:prstGeom prst="rect">
            <a:avLst/>
          </a:prstGeom>
        </p:spPr>
        <p:txBody>
          <a:bodyPr lIns="130026" tIns="130026" rIns="130026" bIns="130026" anchor="t"/>
          <a:lstStyle/>
          <a:p>
            <a:pPr marL="729342" indent="-589642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2600"/>
              <a:buFont typeface="Arial"/>
              <a:buChar char="●"/>
              <a:defRPr sz="26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pPr>
            <a:endParaRPr/>
          </a:p>
        </p:txBody>
      </p:sp>
      <p:sp>
        <p:nvSpPr>
          <p:cNvPr id="138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</p:spPr>
        <p:txBody>
          <a:bodyPr lIns="130026" tIns="130026" rIns="130026" bIns="130026" anchor="ctr">
            <a:normAutofit/>
          </a:bodyPr>
          <a:lstStyle>
            <a:lvl1pPr algn="r" defTabSz="1733973">
              <a:defRPr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_AND_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Texte du titre"/>
          <p:cNvSpPr txBox="1">
            <a:spLocks noGrp="1"/>
          </p:cNvSpPr>
          <p:nvPr>
            <p:ph type="title"/>
          </p:nvPr>
        </p:nvSpPr>
        <p:spPr>
          <a:xfrm>
            <a:off x="443306" y="1852124"/>
            <a:ext cx="12118188" cy="814508"/>
          </a:xfrm>
          <a:prstGeom prst="rect">
            <a:avLst/>
          </a:prstGeom>
        </p:spPr>
        <p:txBody>
          <a:bodyPr lIns="130026" tIns="130026" rIns="130026" bIns="130026" anchor="t"/>
          <a:lstStyle>
            <a:lvl1pPr algn="l" defTabSz="1733973">
              <a:defRPr sz="5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Texte du titre</a:t>
            </a:r>
          </a:p>
        </p:txBody>
      </p:sp>
      <p:sp>
        <p:nvSpPr>
          <p:cNvPr id="146" name="Texte niveau 1…"/>
          <p:cNvSpPr txBox="1">
            <a:spLocks noGrp="1"/>
          </p:cNvSpPr>
          <p:nvPr>
            <p:ph type="body" idx="1"/>
          </p:nvPr>
        </p:nvSpPr>
        <p:spPr>
          <a:xfrm>
            <a:off x="443306" y="2858275"/>
            <a:ext cx="12118188" cy="4858881"/>
          </a:xfrm>
          <a:prstGeom prst="rect">
            <a:avLst/>
          </a:prstGeom>
        </p:spPr>
        <p:txBody>
          <a:bodyPr lIns="130026" tIns="130026" rIns="130026" bIns="130026" anchor="t"/>
          <a:lstStyle>
            <a:lvl1pPr marL="762000" indent="-647700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3400"/>
              <a:buFont typeface="Arial"/>
              <a:buChar char="●"/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1367971" indent="-771071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3400"/>
              <a:buFont typeface="Arial"/>
              <a:buChar char="○"/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825171" indent="-771071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3400"/>
              <a:buFont typeface="Arial"/>
              <a:buChar char="■"/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2282371" indent="-771071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3400"/>
              <a:buFont typeface="Arial"/>
              <a:buChar char="●"/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739571" indent="-771071" defTabSz="1733973">
              <a:lnSpc>
                <a:spcPct val="115000"/>
              </a:lnSpc>
              <a:spcBef>
                <a:spcPts val="0"/>
              </a:spcBef>
              <a:buClr>
                <a:srgbClr val="595959"/>
              </a:buClr>
              <a:buSzPts val="3400"/>
              <a:buFont typeface="Arial"/>
              <a:buChar char="○"/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147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</p:spPr>
        <p:txBody>
          <a:bodyPr lIns="130026" tIns="130026" rIns="130026" bIns="130026" anchor="ctr">
            <a:normAutofit/>
          </a:bodyPr>
          <a:lstStyle>
            <a:lvl1pPr algn="r" defTabSz="1733973">
              <a:defRPr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Texte du titre"/>
          <p:cNvSpPr txBox="1">
            <a:spLocks noGrp="1"/>
          </p:cNvSpPr>
          <p:nvPr>
            <p:ph type="title"/>
          </p:nvPr>
        </p:nvSpPr>
        <p:spPr>
          <a:xfrm>
            <a:off x="443317" y="2278151"/>
            <a:ext cx="12118188" cy="2919254"/>
          </a:xfrm>
          <a:prstGeom prst="rect">
            <a:avLst/>
          </a:prstGeom>
        </p:spPr>
        <p:txBody>
          <a:bodyPr lIns="130026" tIns="130026" rIns="130026" bIns="130026" anchor="b"/>
          <a:lstStyle>
            <a:lvl1pPr defTabSz="1733973">
              <a:defRPr sz="9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Texte du titre</a:t>
            </a:r>
          </a:p>
        </p:txBody>
      </p:sp>
      <p:sp>
        <p:nvSpPr>
          <p:cNvPr id="155" name="Texte niveau 1…"/>
          <p:cNvSpPr txBox="1">
            <a:spLocks noGrp="1"/>
          </p:cNvSpPr>
          <p:nvPr>
            <p:ph type="body" sz="quarter" idx="1"/>
          </p:nvPr>
        </p:nvSpPr>
        <p:spPr>
          <a:xfrm>
            <a:off x="443306" y="5249955"/>
            <a:ext cx="12118188" cy="1127254"/>
          </a:xfrm>
          <a:prstGeom prst="rect">
            <a:avLst/>
          </a:prstGeom>
        </p:spPr>
        <p:txBody>
          <a:bodyPr lIns="130026" tIns="130026" rIns="130026" bIns="130026" anchor="t"/>
          <a:lstStyle>
            <a:lvl1pPr marL="650240" indent="-535940" algn="ctr" defTabSz="1733973">
              <a:spcBef>
                <a:spcPts val="0"/>
              </a:spcBef>
              <a:buSzTx/>
              <a:buNone/>
              <a:defRPr sz="52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50240" indent="-53340" algn="ctr" defTabSz="1733973">
              <a:spcBef>
                <a:spcPts val="0"/>
              </a:spcBef>
              <a:buSzTx/>
              <a:buNone/>
              <a:defRPr sz="52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650240" indent="403859" algn="ctr" defTabSz="1733973">
              <a:spcBef>
                <a:spcPts val="0"/>
              </a:spcBef>
              <a:buSzTx/>
              <a:buNone/>
              <a:defRPr sz="52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650240" indent="861060" algn="ctr" defTabSz="1733973">
              <a:spcBef>
                <a:spcPts val="0"/>
              </a:spcBef>
              <a:buSzTx/>
              <a:buNone/>
              <a:defRPr sz="52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650240" indent="1318260" algn="ctr" defTabSz="1733973">
              <a:spcBef>
                <a:spcPts val="0"/>
              </a:spcBef>
              <a:buSzTx/>
              <a:buNone/>
              <a:defRPr sz="52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156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</p:spPr>
        <p:txBody>
          <a:bodyPr lIns="130026" tIns="130026" rIns="130026" bIns="130026" anchor="ctr">
            <a:normAutofit/>
          </a:bodyPr>
          <a:lstStyle>
            <a:lvl1pPr algn="r" defTabSz="1733973">
              <a:defRPr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e du titre"/>
          <p:cNvSpPr txBox="1">
            <a:spLocks noGrp="1"/>
          </p:cNvSpPr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Texte du titre</a:t>
            </a:r>
          </a:p>
        </p:txBody>
      </p:sp>
      <p:sp>
        <p:nvSpPr>
          <p:cNvPr id="3" name="Texte niveau 1…"/>
          <p:cNvSpPr txBox="1">
            <a:spLocks noGrp="1"/>
          </p:cNvSpPr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4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51950"/>
            <a:ext cx="368504" cy="381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"/><Relationship Id="rId2" Type="http://schemas.openxmlformats.org/officeDocument/2006/relationships/image" Target="../media/image3.t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0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1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7" Type="http://schemas.openxmlformats.org/officeDocument/2006/relationships/image" Target="../media/image87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4" Type="http://schemas.openxmlformats.org/officeDocument/2006/relationships/image" Target="../media/image5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image" Target="../media/image88.png"/><Relationship Id="rId7" Type="http://schemas.openxmlformats.org/officeDocument/2006/relationships/image" Target="../media/image92.png"/><Relationship Id="rId12" Type="http://schemas.openxmlformats.org/officeDocument/2006/relationships/image" Target="../media/image97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91.png"/><Relationship Id="rId11" Type="http://schemas.openxmlformats.org/officeDocument/2006/relationships/image" Target="../media/image96.png"/><Relationship Id="rId5" Type="http://schemas.openxmlformats.org/officeDocument/2006/relationships/image" Target="../media/image90.tif"/><Relationship Id="rId10" Type="http://schemas.openxmlformats.org/officeDocument/2006/relationships/image" Target="../media/image95.tif"/><Relationship Id="rId4" Type="http://schemas.openxmlformats.org/officeDocument/2006/relationships/image" Target="../media/image89.png"/><Relationship Id="rId9" Type="http://schemas.openxmlformats.org/officeDocument/2006/relationships/image" Target="../media/image94.tif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7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7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1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1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7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1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12.jpeg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1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pdf/2411.06000" TargetMode="External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1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pdf/2411.06000" TargetMode="External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1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pdf/2411.06000" TargetMode="External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1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17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2.png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1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6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8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0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3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6.png"/><Relationship Id="rId4" Type="http://schemas.openxmlformats.org/officeDocument/2006/relationships/image" Target="../media/image135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tate of the Art in Ground-Based Observations of the Cosmic Microwave Background"/>
          <p:cNvSpPr txBox="1"/>
          <p:nvPr/>
        </p:nvSpPr>
        <p:spPr>
          <a:xfrm>
            <a:off x="679491" y="3607489"/>
            <a:ext cx="11645817" cy="13336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7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sz="4000" dirty="0"/>
              <a:t>State of the Art in Ground-Based Observations </a:t>
            </a:r>
            <a:endParaRPr lang="fr-FR" sz="4000" dirty="0"/>
          </a:p>
          <a:p>
            <a:r>
              <a:rPr sz="4000" dirty="0"/>
              <a:t>of the Cosmic Microwave Background</a:t>
            </a:r>
          </a:p>
        </p:txBody>
      </p:sp>
      <p:pic>
        <p:nvPicPr>
          <p:cNvPr id="166" name="Capture d’écran 2026-05-26 à 14.42.01.png" descr="Capture d’écran 2026-05-26 à 14.42.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119228" y="7698156"/>
            <a:ext cx="2316033" cy="1712517"/>
          </a:xfrm>
          <a:prstGeom prst="rect">
            <a:avLst/>
          </a:prstGeom>
          <a:ln w="12700">
            <a:miter lim="400000"/>
          </a:ln>
        </p:spPr>
      </p:pic>
      <p:sp>
        <p:nvSpPr>
          <p:cNvPr id="167" name="Thibaut Louis"/>
          <p:cNvSpPr txBox="1"/>
          <p:nvPr/>
        </p:nvSpPr>
        <p:spPr>
          <a:xfrm>
            <a:off x="4653654" y="6066108"/>
            <a:ext cx="3697492" cy="812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4700"/>
            </a:lvl1pPr>
          </a:lstStyle>
          <a:p>
            <a:r>
              <a:t>Thibaut Louis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563212" y="9349789"/>
            <a:ext cx="241403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</a:t>
            </a:fld>
            <a:endParaRPr/>
          </a:p>
        </p:txBody>
      </p:sp>
      <p:sp>
        <p:nvSpPr>
          <p:cNvPr id="170" name="Ligne"/>
          <p:cNvSpPr/>
          <p:nvPr/>
        </p:nvSpPr>
        <p:spPr>
          <a:xfrm>
            <a:off x="12225908" y="2832113"/>
            <a:ext cx="1" cy="269242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oval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17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27836" y="776628"/>
            <a:ext cx="12549128" cy="6253580"/>
          </a:xfrm>
          <a:prstGeom prst="rect">
            <a:avLst/>
          </a:prstGeom>
          <a:ln w="12700">
            <a:miter lim="400000"/>
          </a:ln>
        </p:spPr>
      </p:pic>
      <p:pic>
        <p:nvPicPr>
          <p:cNvPr id="172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37667" y="7367578"/>
            <a:ext cx="3934215" cy="1670528"/>
          </a:xfrm>
          <a:prstGeom prst="rect">
            <a:avLst/>
          </a:prstGeom>
          <a:ln w="12700">
            <a:miter lim="400000"/>
          </a:ln>
        </p:spPr>
      </p:pic>
      <p:pic>
        <p:nvPicPr>
          <p:cNvPr id="173" name="Screen Shot 2019-11-14 at 13.53.24.png" descr="Screen Shot 2019-11-14 at 13.53.2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784421" y="6660260"/>
            <a:ext cx="3021111" cy="30851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563212" y="9349789"/>
            <a:ext cx="241403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</a:t>
            </a:fld>
            <a:endParaRPr/>
          </a:p>
        </p:txBody>
      </p:sp>
      <p:sp>
        <p:nvSpPr>
          <p:cNvPr id="176" name="Ligne"/>
          <p:cNvSpPr/>
          <p:nvPr/>
        </p:nvSpPr>
        <p:spPr>
          <a:xfrm>
            <a:off x="12225908" y="2844813"/>
            <a:ext cx="1" cy="269242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oval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77" name="As we approach percent-level constraints on parameters, signs of tension (or hints of new physics) have emerged"/>
          <p:cNvSpPr txBox="1"/>
          <p:nvPr/>
        </p:nvSpPr>
        <p:spPr>
          <a:xfrm>
            <a:off x="303682" y="892808"/>
            <a:ext cx="12038363" cy="1117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3300"/>
            </a:lvl1pPr>
          </a:lstStyle>
          <a:p>
            <a:r>
              <a:t>As we approach percent-level constraints on parameters, signs of tension (or hints of new physics) have emerged</a:t>
            </a:r>
          </a:p>
        </p:txBody>
      </p:sp>
      <p:pic>
        <p:nvPicPr>
          <p:cNvPr id="178" name="Capture d’écran 2025-01-24 à 18.09.13.png" descr="Capture d’écran 2025-01-24 à 18.09.1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878" y="4752408"/>
            <a:ext cx="9099851" cy="1696584"/>
          </a:xfrm>
          <a:prstGeom prst="rect">
            <a:avLst/>
          </a:prstGeom>
          <a:ln w="12700">
            <a:miter lim="400000"/>
          </a:ln>
        </p:spPr>
      </p:pic>
      <p:sp>
        <p:nvSpPr>
          <p:cNvPr id="179" name="Planck anomalies"/>
          <p:cNvSpPr txBox="1"/>
          <p:nvPr/>
        </p:nvSpPr>
        <p:spPr>
          <a:xfrm>
            <a:off x="259393" y="4461074"/>
            <a:ext cx="3824022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i="1">
                <a:solidFill>
                  <a:schemeClr val="accent1">
                    <a:hueOff val="47394"/>
                    <a:satOff val="-25753"/>
                    <a:lumOff val="-7544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Planck anomalies </a:t>
            </a:r>
          </a:p>
        </p:txBody>
      </p:sp>
      <p:sp>
        <p:nvSpPr>
          <p:cNvPr id="180" name="DESI  equation state of dark energy"/>
          <p:cNvSpPr txBox="1"/>
          <p:nvPr/>
        </p:nvSpPr>
        <p:spPr>
          <a:xfrm>
            <a:off x="255785" y="6581628"/>
            <a:ext cx="7381495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i="1">
                <a:solidFill>
                  <a:schemeClr val="accent1">
                    <a:hueOff val="47394"/>
                    <a:satOff val="-25753"/>
                    <a:lumOff val="-7544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DESI  equation state of dark energy</a:t>
            </a:r>
          </a:p>
        </p:txBody>
      </p:sp>
      <p:pic>
        <p:nvPicPr>
          <p:cNvPr id="181" name="Capture d’écran 2025-01-31 à 14.59.47.png" descr="Capture d’écran 2025-01-31 à 14.59.4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0473" y="2854153"/>
            <a:ext cx="10983414" cy="1503133"/>
          </a:xfrm>
          <a:prstGeom prst="rect">
            <a:avLst/>
          </a:prstGeom>
          <a:ln w="12700">
            <a:miter lim="400000"/>
          </a:ln>
        </p:spPr>
      </p:pic>
      <p:pic>
        <p:nvPicPr>
          <p:cNvPr id="182" name="Capture d’écran 2025-03-20 à 13.08.28.png" descr="Capture d’écran 2025-03-20 à 13.08.28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-111379" y="7126977"/>
            <a:ext cx="7331067" cy="1503133"/>
          </a:xfrm>
          <a:prstGeom prst="rect">
            <a:avLst/>
          </a:prstGeom>
          <a:ln w="12700">
            <a:miter lim="400000"/>
          </a:ln>
        </p:spPr>
      </p:pic>
      <p:sp>
        <p:nvSpPr>
          <p:cNvPr id="183" name="Why are we still pushing ?"/>
          <p:cNvSpPr txBox="1"/>
          <p:nvPr/>
        </p:nvSpPr>
        <p:spPr>
          <a:xfrm>
            <a:off x="2836511" y="198254"/>
            <a:ext cx="6493322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40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Why are we still pushing ?</a:t>
            </a:r>
          </a:p>
        </p:txBody>
      </p:sp>
      <p:sp>
        <p:nvSpPr>
          <p:cNvPr id="184" name="H0 tension"/>
          <p:cNvSpPr txBox="1"/>
          <p:nvPr/>
        </p:nvSpPr>
        <p:spPr>
          <a:xfrm>
            <a:off x="295281" y="2340519"/>
            <a:ext cx="2299717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i="1">
                <a:solidFill>
                  <a:schemeClr val="accent1">
                    <a:hueOff val="47394"/>
                    <a:satOff val="-25753"/>
                    <a:lumOff val="-7544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H0 tension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563212" y="9349789"/>
            <a:ext cx="241403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/>
          </a:p>
        </p:txBody>
      </p:sp>
      <p:sp>
        <p:nvSpPr>
          <p:cNvPr id="187" name="Ligne"/>
          <p:cNvSpPr/>
          <p:nvPr/>
        </p:nvSpPr>
        <p:spPr>
          <a:xfrm>
            <a:off x="12225908" y="2832113"/>
            <a:ext cx="1" cy="269242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oval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88" name="(Credit: Sigurd Naess)"/>
          <p:cNvSpPr txBox="1"/>
          <p:nvPr/>
        </p:nvSpPr>
        <p:spPr>
          <a:xfrm>
            <a:off x="9384789" y="9287763"/>
            <a:ext cx="3280868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733930">
              <a:defRPr sz="2400" b="1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(Credit: Sigurd Naess)</a:t>
            </a:r>
          </a:p>
        </p:txBody>
      </p:sp>
      <p:sp>
        <p:nvSpPr>
          <p:cNvPr id="189" name="ACT (Chile)"/>
          <p:cNvSpPr txBox="1"/>
          <p:nvPr/>
        </p:nvSpPr>
        <p:spPr>
          <a:xfrm>
            <a:off x="1487119" y="459435"/>
            <a:ext cx="4884745" cy="1155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9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ACT (Chile)</a:t>
            </a:r>
          </a:p>
        </p:txBody>
      </p:sp>
      <p:pic>
        <p:nvPicPr>
          <p:cNvPr id="190" name="AGV_vUd9JZ413z0SBnbSUEMGxxyN_MQtKMBXBH_X7wuuzsxkH9suh_UDngMRUykDpahbJBfhheZvcWH1FUHxX2rikvTy8M69hOgKs2mmAw45bR_oaCp-1JjqkyFp46Un-TItYn7rsmF4SQ=s2048.png" descr="AGV_vUd9JZ413z0SBnbSUEMGxxyN_MQtKMBXBH_X7wuuzsxkH9suh_UDngMRUykDpahbJBfhheZvcWH1FUHxX2rikvTy8M69hOgKs2mmAw45bR_oaCp-1JjqkyFp46Un-TItYn7rsmF4SQ=s204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15507" y="1842157"/>
            <a:ext cx="10058630" cy="4416238"/>
          </a:xfrm>
          <a:prstGeom prst="rect">
            <a:avLst/>
          </a:prstGeom>
          <a:ln w="12700">
            <a:miter lim="400000"/>
          </a:ln>
        </p:spPr>
      </p:pic>
      <p:sp>
        <p:nvSpPr>
          <p:cNvPr id="191" name="4 times plank angular resolution…"/>
          <p:cNvSpPr txBox="1"/>
          <p:nvPr/>
        </p:nvSpPr>
        <p:spPr>
          <a:xfrm>
            <a:off x="298884" y="6753497"/>
            <a:ext cx="11156039" cy="30904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457200" indent="-317500" algn="l" defTabSz="457200">
              <a:buSzPct val="75000"/>
              <a:buFont typeface="Arial"/>
              <a:buChar char="•"/>
              <a:defRPr sz="3200"/>
            </a:pPr>
            <a:r>
              <a:t>4 times plank angular resolution</a:t>
            </a:r>
          </a:p>
          <a:p>
            <a:pPr marL="457200" indent="-317500" algn="l" defTabSz="457200">
              <a:buSzPct val="75000"/>
              <a:buFont typeface="Arial"/>
              <a:buChar char="•"/>
              <a:defRPr sz="3200"/>
            </a:pPr>
            <a:r>
              <a:t>35 x Planck number of detectors</a:t>
            </a:r>
          </a:p>
          <a:p>
            <a:pPr marL="457200" indent="-317500" algn="l" defTabSz="457200">
              <a:buSzPct val="75000"/>
              <a:buFont typeface="Arial"/>
              <a:buChar char="•"/>
              <a:defRPr sz="3200"/>
            </a:pPr>
            <a:r>
              <a:t>3 bands: f090 (77 – 112 GHz),</a:t>
            </a:r>
            <a:br/>
            <a:r>
              <a:t>f150 (124 – 172 GHz) and f220 (182 – 277 GHz)</a:t>
            </a:r>
          </a:p>
          <a:p>
            <a:pPr marL="457200" indent="-317500" algn="l" defTabSz="457200">
              <a:buSzPct val="75000"/>
              <a:buFont typeface="Arial"/>
              <a:buChar char="•"/>
              <a:defRPr sz="3200"/>
            </a:pPr>
            <a:r>
              <a:t>But atmospheric and ground contamination</a:t>
            </a:r>
          </a:p>
          <a:p>
            <a:pPr marL="457200" indent="-457200" algn="l" defTabSz="457200">
              <a:tabLst>
                <a:tab pos="139700" algn="l"/>
                <a:tab pos="457200" algn="l"/>
              </a:tabLst>
              <a:defRPr sz="2000">
                <a:latin typeface="Arial"/>
                <a:ea typeface="Arial"/>
                <a:cs typeface="Arial"/>
                <a:sym typeface="Arial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563212" y="9349789"/>
            <a:ext cx="241403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</a:t>
            </a:fld>
            <a:endParaRPr/>
          </a:p>
        </p:txBody>
      </p:sp>
      <p:sp>
        <p:nvSpPr>
          <p:cNvPr id="194" name="Ligne"/>
          <p:cNvSpPr/>
          <p:nvPr/>
        </p:nvSpPr>
        <p:spPr>
          <a:xfrm>
            <a:off x="12225908" y="2832113"/>
            <a:ext cx="1" cy="269242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oval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95" name="(Credit: Sigurd Naess)"/>
          <p:cNvSpPr txBox="1"/>
          <p:nvPr/>
        </p:nvSpPr>
        <p:spPr>
          <a:xfrm>
            <a:off x="9384789" y="9287763"/>
            <a:ext cx="3280868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733930">
              <a:defRPr sz="2400" b="1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(Credit: Sigurd Naess)</a:t>
            </a:r>
          </a:p>
        </p:txBody>
      </p:sp>
      <p:pic>
        <p:nvPicPr>
          <p:cNvPr id="196" name="Capture d’écran 2025-03-12 à 15.36.51.png" descr="Capture d’écran 2025-03-12 à 15.36.5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304405" y="-1316"/>
            <a:ext cx="17326909" cy="980703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563212" y="9349789"/>
            <a:ext cx="241403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</a:t>
            </a:fld>
            <a:endParaRPr/>
          </a:p>
        </p:txBody>
      </p:sp>
      <p:sp>
        <p:nvSpPr>
          <p:cNvPr id="199" name="Ligne"/>
          <p:cNvSpPr/>
          <p:nvPr/>
        </p:nvSpPr>
        <p:spPr>
          <a:xfrm>
            <a:off x="12225908" y="2832113"/>
            <a:ext cx="1" cy="269242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oval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00" name="(Credit: Sigurd Naess)"/>
          <p:cNvSpPr txBox="1"/>
          <p:nvPr/>
        </p:nvSpPr>
        <p:spPr>
          <a:xfrm>
            <a:off x="9384789" y="9287763"/>
            <a:ext cx="3280868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733930">
              <a:defRPr sz="2400" b="1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(Credit: Sigurd Naess)</a:t>
            </a:r>
          </a:p>
        </p:txBody>
      </p:sp>
      <p:pic>
        <p:nvPicPr>
          <p:cNvPr id="201" name="Capture d’écran 2025-03-12 à 15.36.41.png" descr="Capture d’écran 2025-03-12 à 15.36.4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387462" y="-33169"/>
            <a:ext cx="17401762" cy="98199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563212" y="9375189"/>
            <a:ext cx="241403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</a:t>
            </a:fld>
            <a:endParaRPr/>
          </a:p>
        </p:txBody>
      </p:sp>
      <p:sp>
        <p:nvSpPr>
          <p:cNvPr id="204" name="Ligne"/>
          <p:cNvSpPr/>
          <p:nvPr/>
        </p:nvSpPr>
        <p:spPr>
          <a:xfrm>
            <a:off x="12225908" y="2857513"/>
            <a:ext cx="1" cy="269242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oval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205" name="act_planck_pan_v3_eb.mp4" descr="act_planck_pan_v3_eb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-1724770" y="25400"/>
            <a:ext cx="17373601" cy="9753600"/>
          </a:xfrm>
          <a:prstGeom prst="rect">
            <a:avLst/>
          </a:prstGeom>
          <a:ln w="12700">
            <a:miter lim="400000"/>
          </a:ln>
        </p:spPr>
      </p:pic>
      <p:sp>
        <p:nvSpPr>
          <p:cNvPr id="206" name="ACT + PLANCK"/>
          <p:cNvSpPr txBox="1"/>
          <p:nvPr/>
        </p:nvSpPr>
        <p:spPr>
          <a:xfrm>
            <a:off x="1411303" y="-23288"/>
            <a:ext cx="4310254" cy="7835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733930">
              <a:defRPr sz="45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ACT + PLANCK</a:t>
            </a:r>
          </a:p>
        </p:txBody>
      </p:sp>
      <p:sp>
        <p:nvSpPr>
          <p:cNvPr id="207" name="PLANCK"/>
          <p:cNvSpPr txBox="1"/>
          <p:nvPr/>
        </p:nvSpPr>
        <p:spPr>
          <a:xfrm>
            <a:off x="7280424" y="-23288"/>
            <a:ext cx="2485454" cy="7835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733930">
              <a:defRPr sz="45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PLANCK</a:t>
            </a:r>
          </a:p>
        </p:txBody>
      </p:sp>
      <p:sp>
        <p:nvSpPr>
          <p:cNvPr id="208" name="E modes"/>
          <p:cNvSpPr txBox="1"/>
          <p:nvPr/>
        </p:nvSpPr>
        <p:spPr>
          <a:xfrm>
            <a:off x="34849" y="4222694"/>
            <a:ext cx="1806957" cy="5851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733930">
              <a:defRPr sz="32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E modes</a:t>
            </a:r>
          </a:p>
        </p:txBody>
      </p:sp>
      <p:sp>
        <p:nvSpPr>
          <p:cNvPr id="209" name="B modes"/>
          <p:cNvSpPr txBox="1"/>
          <p:nvPr/>
        </p:nvSpPr>
        <p:spPr>
          <a:xfrm>
            <a:off x="23470" y="9006436"/>
            <a:ext cx="1829715" cy="5851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733930">
              <a:defRPr sz="32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B modes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00" fill="hold"/>
                                        <p:tgtEl>
                                          <p:spTgt spid="20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05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563212" y="9349789"/>
            <a:ext cx="241403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8</a:t>
            </a:fld>
            <a:endParaRPr/>
          </a:p>
        </p:txBody>
      </p:sp>
      <p:sp>
        <p:nvSpPr>
          <p:cNvPr id="212" name="Planck temperature power spectrum"/>
          <p:cNvSpPr txBox="1"/>
          <p:nvPr/>
        </p:nvSpPr>
        <p:spPr>
          <a:xfrm>
            <a:off x="2727299" y="392883"/>
            <a:ext cx="7550202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Planck temperature power spectrum</a:t>
            </a:r>
          </a:p>
        </p:txBody>
      </p:sp>
      <p:pic>
        <p:nvPicPr>
          <p:cNvPr id="213" name="all_spectra_with_planck_TT_noACT.png" descr="all_spectra_with_planck_TT_noACT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66212" y="1689457"/>
            <a:ext cx="11848356" cy="598285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563212" y="9349789"/>
            <a:ext cx="241403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9</a:t>
            </a:fld>
            <a:endParaRPr/>
          </a:p>
        </p:txBody>
      </p:sp>
      <p:sp>
        <p:nvSpPr>
          <p:cNvPr id="216" name="Planck temperature power spectrum"/>
          <p:cNvSpPr txBox="1"/>
          <p:nvPr/>
        </p:nvSpPr>
        <p:spPr>
          <a:xfrm>
            <a:off x="2727299" y="392883"/>
            <a:ext cx="7550202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Planck temperature power spectrum</a:t>
            </a:r>
          </a:p>
        </p:txBody>
      </p:sp>
      <p:pic>
        <p:nvPicPr>
          <p:cNvPr id="217" name="all_spectra_with_planck_TT_noACT.png" descr="all_spectra_with_planck_TT_noACT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66212" y="1685660"/>
            <a:ext cx="11847076" cy="5982206"/>
          </a:xfrm>
          <a:prstGeom prst="rect">
            <a:avLst/>
          </a:prstGeom>
          <a:ln w="12700">
            <a:miter lim="400000"/>
          </a:ln>
        </p:spPr>
      </p:pic>
      <p:sp>
        <p:nvSpPr>
          <p:cNvPr id="218" name="Ligne"/>
          <p:cNvSpPr/>
          <p:nvPr/>
        </p:nvSpPr>
        <p:spPr>
          <a:xfrm>
            <a:off x="1604482" y="8096535"/>
            <a:ext cx="10570536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arrow"/>
            <a:tailEnd type="arrow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19" name="Small scales"/>
          <p:cNvSpPr txBox="1"/>
          <p:nvPr/>
        </p:nvSpPr>
        <p:spPr>
          <a:xfrm>
            <a:off x="10125319" y="8185942"/>
            <a:ext cx="2680108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Small scales</a:t>
            </a:r>
          </a:p>
        </p:txBody>
      </p:sp>
      <p:sp>
        <p:nvSpPr>
          <p:cNvPr id="220" name="Large scales"/>
          <p:cNvSpPr txBox="1"/>
          <p:nvPr/>
        </p:nvSpPr>
        <p:spPr>
          <a:xfrm>
            <a:off x="444272" y="8185942"/>
            <a:ext cx="2756917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Large scales</a:t>
            </a:r>
          </a:p>
        </p:txBody>
      </p:sp>
      <p:sp>
        <p:nvSpPr>
          <p:cNvPr id="221" name="Ligne"/>
          <p:cNvSpPr/>
          <p:nvPr/>
        </p:nvSpPr>
        <p:spPr>
          <a:xfrm flipV="1">
            <a:off x="738235" y="2096784"/>
            <a:ext cx="1" cy="5039449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arrow"/>
            <a:tailEnd type="arrow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22" name="« Amount of fluctuations »"/>
          <p:cNvSpPr txBox="1"/>
          <p:nvPr/>
        </p:nvSpPr>
        <p:spPr>
          <a:xfrm rot="16200000">
            <a:off x="-2342720" y="4292658"/>
            <a:ext cx="5426050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« Amount of fluctuations »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10</a:t>
            </a:fld>
            <a:endParaRPr/>
          </a:p>
        </p:txBody>
      </p:sp>
      <p:sp>
        <p:nvSpPr>
          <p:cNvPr id="225" name="Planck + ACT temperature power spectra"/>
          <p:cNvSpPr txBox="1"/>
          <p:nvPr/>
        </p:nvSpPr>
        <p:spPr>
          <a:xfrm>
            <a:off x="2195118" y="392883"/>
            <a:ext cx="861456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Planck + ACT temperature power spectra</a:t>
            </a:r>
          </a:p>
        </p:txBody>
      </p:sp>
      <p:pic>
        <p:nvPicPr>
          <p:cNvPr id="226" name="all_spectra_with_planck_TT.png" descr="all_spectra_with_planck_TT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65200" y="1689100"/>
            <a:ext cx="11849100" cy="5983228"/>
          </a:xfrm>
          <a:prstGeom prst="rect">
            <a:avLst/>
          </a:prstGeom>
          <a:ln w="12700">
            <a:miter lim="400000"/>
          </a:ln>
        </p:spPr>
      </p:pic>
      <p:sp>
        <p:nvSpPr>
          <p:cNvPr id="227" name="ACT data  1)  extend Planck measurement to small angular scales.…"/>
          <p:cNvSpPr txBox="1"/>
          <p:nvPr/>
        </p:nvSpPr>
        <p:spPr>
          <a:xfrm>
            <a:off x="680431" y="7749103"/>
            <a:ext cx="11227893" cy="1346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 defTabSz="457200">
              <a:defRPr sz="2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ACT data  1)  extend Planck measurement to small angular scales.</a:t>
            </a:r>
            <a:endParaRPr sz="1200"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  <a:p>
            <a:pPr algn="l" defTabSz="457200">
              <a:defRPr sz="2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sz="1200">
                <a:solidFill>
                  <a:srgbClr val="000000"/>
                </a:solidFill>
                <a:latin typeface="Times Roman"/>
                <a:ea typeface="Times Roman"/>
                <a:cs typeface="Times Roman"/>
                <a:sym typeface="Times Roman"/>
              </a:rPr>
              <a:t> </a:t>
            </a:r>
            <a:r>
              <a:t>		       2)  are very consistent with Planck data on overlapping angular scales. </a:t>
            </a:r>
          </a:p>
          <a:p>
            <a:pPr lvl="5" algn="l" defTabSz="457200">
              <a:defRPr sz="2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    3)  + Planck data are fitted by a common model</a:t>
            </a:r>
            <a:endParaRPr sz="1200"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  <a:p>
            <a:pPr algn="l" defTabSz="457200">
              <a:defRPr sz="2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sz="1200">
                <a:solidFill>
                  <a:srgbClr val="000000"/>
                </a:solidFill>
                <a:latin typeface="Times Roman"/>
                <a:ea typeface="Times Roman"/>
                <a:cs typeface="Times Roman"/>
                <a:sym typeface="Times Roman"/>
              </a:rPr>
              <a:t>                                     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11</a:t>
            </a:fld>
            <a:endParaRPr/>
          </a:p>
        </p:txBody>
      </p:sp>
      <p:sp>
        <p:nvSpPr>
          <p:cNvPr id="230" name="Planck E modes power spectra"/>
          <p:cNvSpPr txBox="1"/>
          <p:nvPr/>
        </p:nvSpPr>
        <p:spPr>
          <a:xfrm>
            <a:off x="3256737" y="392883"/>
            <a:ext cx="6491326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Planck E modes power spectra</a:t>
            </a:r>
          </a:p>
        </p:txBody>
      </p:sp>
      <p:pic>
        <p:nvPicPr>
          <p:cNvPr id="231" name="all_spectra_with_planck_EE_noACT.png" descr="all_spectra_with_planck_EE_noACT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565896"/>
            <a:ext cx="13004800" cy="662180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12</a:t>
            </a:fld>
            <a:endParaRPr/>
          </a:p>
        </p:txBody>
      </p:sp>
      <p:sp>
        <p:nvSpPr>
          <p:cNvPr id="234" name="Planck + ACT E modes power spectra"/>
          <p:cNvSpPr txBox="1"/>
          <p:nvPr/>
        </p:nvSpPr>
        <p:spPr>
          <a:xfrm>
            <a:off x="2534132" y="392883"/>
            <a:ext cx="7936536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Planck + ACT E modes power spectra</a:t>
            </a:r>
          </a:p>
        </p:txBody>
      </p:sp>
      <p:pic>
        <p:nvPicPr>
          <p:cNvPr id="235" name="all_spectra_with_planck_EE.png" descr="all_spectra_with_planck_E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565896"/>
            <a:ext cx="13004800" cy="6621807"/>
          </a:xfrm>
          <a:prstGeom prst="rect">
            <a:avLst/>
          </a:prstGeom>
          <a:ln w="12700">
            <a:miter lim="400000"/>
          </a:ln>
        </p:spPr>
      </p:pic>
      <p:sp>
        <p:nvSpPr>
          <p:cNvPr id="236" name="ACT DR6 EE is more sensitive than Planck for multipoles  ℓ &gt; 600"/>
          <p:cNvSpPr txBox="1"/>
          <p:nvPr/>
        </p:nvSpPr>
        <p:spPr>
          <a:xfrm>
            <a:off x="686658" y="8223956"/>
            <a:ext cx="11273620" cy="889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 defTabSz="457200">
              <a:defRPr sz="3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ACT DR6 EE is more sensitive than Planck for multipoles </a:t>
            </a:r>
            <a:r>
              <a:rPr>
                <a:solidFill>
                  <a:srgbClr val="000000"/>
                </a:solidFill>
              </a:rPr>
              <a:t> ℓ</a:t>
            </a:r>
            <a:r>
              <a:t> &gt; 600 </a:t>
            </a:r>
            <a:endParaRPr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  <a:p>
            <a:pPr algn="l"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endParaRPr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13</a:t>
            </a:fld>
            <a:endParaRPr/>
          </a:p>
        </p:txBody>
      </p:sp>
      <p:sp>
        <p:nvSpPr>
          <p:cNvPr id="239" name="Ligne"/>
          <p:cNvSpPr/>
          <p:nvPr/>
        </p:nvSpPr>
        <p:spPr>
          <a:xfrm>
            <a:off x="12225908" y="2832113"/>
            <a:ext cx="1" cy="269242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oval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40" name="(Credit: Sigurd Naess)"/>
          <p:cNvSpPr txBox="1"/>
          <p:nvPr/>
        </p:nvSpPr>
        <p:spPr>
          <a:xfrm>
            <a:off x="9384789" y="9287763"/>
            <a:ext cx="3280868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733930">
              <a:defRPr sz="2400" b="1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(Credit: Sigurd Naess)</a:t>
            </a:r>
          </a:p>
        </p:txBody>
      </p:sp>
      <p:sp>
        <p:nvSpPr>
          <p:cNvPr id="241" name="LCDM"/>
          <p:cNvSpPr txBox="1"/>
          <p:nvPr/>
        </p:nvSpPr>
        <p:spPr>
          <a:xfrm>
            <a:off x="4286504" y="3038041"/>
            <a:ext cx="4431793" cy="1930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0"/>
            </a:lvl1pPr>
          </a:lstStyle>
          <a:p>
            <a:pPr>
              <a:defRPr sz="3600"/>
            </a:pPr>
            <a:r>
              <a:rPr sz="12000"/>
              <a:t>LCDM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Excellent agreement with Planck (PR3) in LCDM"/>
          <p:cNvSpPr txBox="1"/>
          <p:nvPr/>
        </p:nvSpPr>
        <p:spPr>
          <a:xfrm>
            <a:off x="226717" y="173519"/>
            <a:ext cx="12551366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Excellent agreement with Planck (PR3) in LCDM</a:t>
            </a:r>
          </a:p>
        </p:txBody>
      </p:sp>
      <p:pic>
        <p:nvPicPr>
          <p:cNvPr id="244" name="AGV_vUdx0v_YoUQclGVdNCF6EdFyvxjP9VUgwQwmXTqm3JyFMtRhETeEApERDOideKO9cMwZIkaerNl3wrUecBbsf-jqvhnSORoOlTtO-09u1_v951nf4t7k1gjmoSRyoC42wT4IxZ_Fhw=s2048.png" descr="AGV_vUdx0v_YoUQclGVdNCF6EdFyvxjP9VUgwQwmXTqm3JyFMtRhETeEApERDOideKO9cMwZIkaerNl3wrUecBbsf-jqvhnSORoOlTtO-09u1_v951nf4t7k1gjmoSRyoC42wT4IxZ_Fhw=s204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45272" y="1176287"/>
            <a:ext cx="7988039" cy="8007588"/>
          </a:xfrm>
          <a:prstGeom prst="rect">
            <a:avLst/>
          </a:prstGeom>
          <a:ln w="12700">
            <a:miter lim="400000"/>
          </a:ln>
        </p:spPr>
      </p:pic>
      <p:sp>
        <p:nvSpPr>
          <p:cNvPr id="245" name="ACT…"/>
          <p:cNvSpPr txBox="1"/>
          <p:nvPr/>
        </p:nvSpPr>
        <p:spPr>
          <a:xfrm>
            <a:off x="8750607" y="2189506"/>
            <a:ext cx="1774628" cy="1168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 defTabSz="457200">
              <a:defRPr sz="2400" b="1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ACT</a:t>
            </a:r>
            <a:endParaRPr sz="1200" b="0"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  <a:p>
            <a:pPr algn="l" defTabSz="457200">
              <a:defRPr sz="2400" b="1">
                <a:solidFill>
                  <a:srgbClr val="E69138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Planck PR3</a:t>
            </a:r>
            <a:endParaRPr sz="1200" b="0"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  <a:p>
            <a:pPr algn="l"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endParaRPr sz="1200" b="0"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</p:txBody>
      </p:sp>
      <p:sp>
        <p:nvSpPr>
          <p:cNvPr id="246" name="ACT and Planck…"/>
          <p:cNvSpPr txBox="1"/>
          <p:nvPr/>
        </p:nvSpPr>
        <p:spPr>
          <a:xfrm>
            <a:off x="442617" y="4006849"/>
            <a:ext cx="12551366" cy="173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/>
            <a:r>
              <a:t>ACT and Planck </a:t>
            </a:r>
          </a:p>
          <a:p>
            <a:pPr algn="l"/>
            <a:r>
              <a:t>are consistent at the</a:t>
            </a:r>
          </a:p>
          <a:p>
            <a:pPr algn="l"/>
            <a:r>
              <a:t>1.6 sigma level</a:t>
            </a:r>
          </a:p>
        </p:txBody>
      </p:sp>
      <p:sp>
        <p:nvSpPr>
          <p:cNvPr id="247" name="Louis et al 2025"/>
          <p:cNvSpPr txBox="1"/>
          <p:nvPr/>
        </p:nvSpPr>
        <p:spPr>
          <a:xfrm>
            <a:off x="10274427" y="9257845"/>
            <a:ext cx="2355851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 i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Louis et al 2025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9" name="Capture d’écran 2025-03-27 à 06.02.31.png" descr="Capture d’écran 2025-03-27 à 06.02.3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46741" y="-58094"/>
            <a:ext cx="10675485" cy="9869788"/>
          </a:xfrm>
          <a:prstGeom prst="rect">
            <a:avLst/>
          </a:prstGeom>
          <a:ln w="12700">
            <a:miter lim="400000"/>
          </a:ln>
        </p:spPr>
      </p:pic>
      <p:sp>
        <p:nvSpPr>
          <p:cNvPr id="250" name="Louis et al 2025"/>
          <p:cNvSpPr txBox="1"/>
          <p:nvPr/>
        </p:nvSpPr>
        <p:spPr>
          <a:xfrm>
            <a:off x="10274427" y="9257845"/>
            <a:ext cx="2355851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 i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Louis et al 2025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16</a:t>
            </a:fld>
            <a:endParaRPr/>
          </a:p>
        </p:txBody>
      </p:sp>
      <p:sp>
        <p:nvSpPr>
          <p:cNvPr id="253" name="Ligne"/>
          <p:cNvSpPr/>
          <p:nvPr/>
        </p:nvSpPr>
        <p:spPr>
          <a:xfrm>
            <a:off x="12225908" y="2832113"/>
            <a:ext cx="1" cy="2692424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oval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54" name="(Credit: Sigurd Naess)"/>
          <p:cNvSpPr txBox="1"/>
          <p:nvPr/>
        </p:nvSpPr>
        <p:spPr>
          <a:xfrm>
            <a:off x="9384789" y="9287763"/>
            <a:ext cx="3280868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733930">
              <a:defRPr sz="2400" b="1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(Credit: Sigurd Naess)</a:t>
            </a:r>
          </a:p>
        </p:txBody>
      </p:sp>
      <p:sp>
        <p:nvSpPr>
          <p:cNvPr id="255" name="Beyond LCDM"/>
          <p:cNvSpPr txBox="1"/>
          <p:nvPr/>
        </p:nvSpPr>
        <p:spPr>
          <a:xfrm>
            <a:off x="1448816" y="3038041"/>
            <a:ext cx="10107169" cy="1930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0"/>
            </a:lvl1pPr>
          </a:lstStyle>
          <a:p>
            <a:pPr>
              <a:defRPr sz="3600"/>
            </a:pPr>
            <a:r>
              <a:rPr sz="12000"/>
              <a:t>Beyond LCDM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Unlike in Planck legacy result, we don’t see evidence for curvature or higher than predicted lensing amplitude from CMB power spectra"/>
          <p:cNvSpPr txBox="1"/>
          <p:nvPr/>
        </p:nvSpPr>
        <p:spPr>
          <a:xfrm>
            <a:off x="226717" y="260859"/>
            <a:ext cx="12551366" cy="173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/>
          </a:lstStyle>
          <a:p>
            <a:r>
              <a:t>Unlike in Planck legacy result, we don’t see evidence for curvature or higher than predicted lensing amplitude from CMB power spectra</a:t>
            </a:r>
          </a:p>
        </p:txBody>
      </p:sp>
      <p:pic>
        <p:nvPicPr>
          <p:cNvPr id="258" name="Capture d’écran 2025-03-13 à 12.55.06.png" descr="Capture d’écran 2025-03-13 à 12.55.0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34765" y="2055545"/>
            <a:ext cx="13874329" cy="7252104"/>
          </a:xfrm>
          <a:prstGeom prst="rect">
            <a:avLst/>
          </a:prstGeom>
          <a:ln w="12700">
            <a:miter lim="400000"/>
          </a:ln>
        </p:spPr>
      </p:pic>
      <p:sp>
        <p:nvSpPr>
          <p:cNvPr id="259" name="Louis et al 2025"/>
          <p:cNvSpPr txBox="1"/>
          <p:nvPr/>
        </p:nvSpPr>
        <p:spPr>
          <a:xfrm>
            <a:off x="10274427" y="9270545"/>
            <a:ext cx="2355851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 i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Louis et al 2025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The three possible solutions to the H0 measurement problem"/>
          <p:cNvSpPr txBox="1"/>
          <p:nvPr/>
        </p:nvSpPr>
        <p:spPr>
          <a:xfrm>
            <a:off x="1441863" y="383299"/>
            <a:ext cx="9281387" cy="17645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400"/>
            </a:lvl1pPr>
          </a:lstStyle>
          <a:p>
            <a:r>
              <a:rPr dirty="0"/>
              <a:t>The three possible solutions to </a:t>
            </a:r>
            <a:endParaRPr lang="fr-FR" dirty="0"/>
          </a:p>
          <a:p>
            <a:r>
              <a:rPr dirty="0"/>
              <a:t>the H0 measurement problem</a:t>
            </a:r>
          </a:p>
        </p:txBody>
      </p:sp>
      <p:sp>
        <p:nvSpPr>
          <p:cNvPr id="262" name="SH0ES constraint is affected  by un-modelled systematics (leading to artificial high H0)…"/>
          <p:cNvSpPr txBox="1"/>
          <p:nvPr/>
        </p:nvSpPr>
        <p:spPr>
          <a:xfrm>
            <a:off x="342814" y="2909596"/>
            <a:ext cx="12314910" cy="39344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496093" indent="-496093" algn="l">
              <a:buSzPct val="100000"/>
              <a:buAutoNum type="arabicParenR"/>
              <a:defRPr sz="3500"/>
            </a:pPr>
            <a:r>
              <a:rPr dirty="0"/>
              <a:t>SH0ES constraint is affected  by un-modelled systematics </a:t>
            </a:r>
            <a:endParaRPr lang="fr-FR" dirty="0"/>
          </a:p>
          <a:p>
            <a:pPr algn="l">
              <a:buSzPct val="100000"/>
              <a:defRPr sz="3500"/>
            </a:pPr>
            <a:r>
              <a:rPr lang="fr-FR" dirty="0"/>
              <a:t>   </a:t>
            </a:r>
            <a:r>
              <a:rPr dirty="0"/>
              <a:t>(leading to artificial high H0)</a:t>
            </a:r>
          </a:p>
          <a:p>
            <a:pPr algn="l">
              <a:defRPr sz="3700"/>
            </a:pPr>
            <a:endParaRPr dirty="0"/>
          </a:p>
          <a:p>
            <a:pPr marL="496093" indent="-496093" algn="l">
              <a:buSzPct val="100000"/>
              <a:buAutoNum type="arabicParenR" startAt="2"/>
              <a:defRPr sz="3500"/>
            </a:pPr>
            <a:r>
              <a:rPr dirty="0"/>
              <a:t>Planck measurement is affected by un-modelled systematics </a:t>
            </a:r>
            <a:endParaRPr lang="fr-FR" dirty="0"/>
          </a:p>
          <a:p>
            <a:pPr algn="l">
              <a:buSzPct val="100000"/>
              <a:defRPr sz="3500"/>
            </a:pPr>
            <a:r>
              <a:rPr lang="fr-FR" dirty="0"/>
              <a:t>   </a:t>
            </a:r>
            <a:r>
              <a:rPr dirty="0"/>
              <a:t>(leading to artificial low H0)</a:t>
            </a:r>
          </a:p>
          <a:p>
            <a:pPr algn="l">
              <a:defRPr sz="3700"/>
            </a:pPr>
            <a:endParaRPr dirty="0"/>
          </a:p>
          <a:p>
            <a:pPr marL="496093" indent="-496093" algn="l">
              <a:buSzPct val="100000"/>
              <a:buAutoNum type="arabicParenR" startAt="3"/>
              <a:defRPr sz="3500"/>
            </a:pPr>
            <a:r>
              <a:rPr dirty="0"/>
              <a:t>Need new physics beyond LCDM ?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An Hubble constant measurement…"/>
          <p:cNvSpPr txBox="1"/>
          <p:nvPr/>
        </p:nvSpPr>
        <p:spPr>
          <a:xfrm>
            <a:off x="71950" y="151967"/>
            <a:ext cx="12551366" cy="1193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An Hubble constant measurement </a:t>
            </a:r>
          </a:p>
          <a:p>
            <a:r>
              <a:t>nowhere near the SH0ES value</a:t>
            </a:r>
          </a:p>
        </p:txBody>
      </p:sp>
      <p:pic>
        <p:nvPicPr>
          <p:cNvPr id="265" name="rdrag_H0_2025Mar17.pdf" descr="rdrag_H0_2025Mar17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7086" y="1886502"/>
            <a:ext cx="6309482" cy="5980596"/>
          </a:xfrm>
          <a:prstGeom prst="rect">
            <a:avLst/>
          </a:prstGeom>
          <a:ln w="12700">
            <a:miter lim="400000"/>
          </a:ln>
        </p:spPr>
      </p:pic>
      <p:sp>
        <p:nvSpPr>
          <p:cNvPr id="266" name="None of ACT probes…"/>
          <p:cNvSpPr txBox="1"/>
          <p:nvPr/>
        </p:nvSpPr>
        <p:spPr>
          <a:xfrm>
            <a:off x="3529294" y="6211739"/>
            <a:ext cx="12551366" cy="1193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None of ACT probes</a:t>
            </a:r>
          </a:p>
          <a:p>
            <a:r>
              <a:t> exceed H0=68 km/s/Mpc</a:t>
            </a:r>
          </a:p>
        </p:txBody>
      </p:sp>
      <p:pic>
        <p:nvPicPr>
          <p:cNvPr id="267" name="Capture d’écran 2025-03-21 à 10.31.03.png" descr="Capture d’écran 2025-03-21 à 10.31.0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650235" y="2265785"/>
            <a:ext cx="6309482" cy="3598299"/>
          </a:xfrm>
          <a:prstGeom prst="rect">
            <a:avLst/>
          </a:prstGeom>
          <a:ln w="12700">
            <a:miter lim="400000"/>
          </a:ln>
        </p:spPr>
      </p:pic>
      <p:sp>
        <p:nvSpPr>
          <p:cNvPr id="268" name="Google Shape;882;p99"/>
          <p:cNvSpPr txBox="1"/>
          <p:nvPr/>
        </p:nvSpPr>
        <p:spPr>
          <a:xfrm>
            <a:off x="415548" y="8187533"/>
            <a:ext cx="11448299" cy="12517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 anchor="ctr">
            <a:spAutoFit/>
          </a:bodyPr>
          <a:lstStyle/>
          <a:p>
            <a:pPr algn="l" defTabSz="1733973">
              <a:defRPr sz="2200" b="1">
                <a:latin typeface="Arial"/>
                <a:ea typeface="Arial"/>
                <a:cs typeface="Arial"/>
                <a:sym typeface="Arial"/>
              </a:defRPr>
            </a:pPr>
            <a:r>
              <a:t>SH0ES:</a:t>
            </a:r>
            <a:r>
              <a:rPr b="0"/>
              <a:t> </a:t>
            </a:r>
            <a:r>
              <a:rPr b="0" i="1"/>
              <a:t>Breuval et al.</a:t>
            </a:r>
            <a:r>
              <a:rPr b="0"/>
              <a:t> 2024, </a:t>
            </a:r>
            <a:r>
              <a:rPr b="0" i="1"/>
              <a:t>Riess et al.</a:t>
            </a:r>
            <a:r>
              <a:rPr b="0"/>
              <a:t> 2022 (Cepheids)</a:t>
            </a:r>
          </a:p>
          <a:p>
            <a:pPr marL="254000" indent="-254000" algn="l" defTabSz="457200">
              <a:spcBef>
                <a:spcPts val="1200"/>
              </a:spcBef>
              <a:defRPr sz="2160" b="1">
                <a:latin typeface="Lucida Grande"/>
                <a:ea typeface="Lucida Grande"/>
                <a:cs typeface="Lucida Grande"/>
                <a:sym typeface="Lucida Grande"/>
              </a:defRPr>
            </a:pPr>
            <a:r>
              <a:rPr sz="2200"/>
              <a:t>CCHP : </a:t>
            </a:r>
            <a:r>
              <a:t>Chicago-Carnegie Hubble Program :</a:t>
            </a:r>
            <a:r>
              <a:rPr b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1">
                <a:latin typeface="Arial"/>
                <a:ea typeface="Arial"/>
                <a:cs typeface="Arial"/>
                <a:sym typeface="Arial"/>
              </a:rPr>
              <a:t>Freedman et al.</a:t>
            </a:r>
            <a:r>
              <a:rPr b="0">
                <a:latin typeface="Arial"/>
                <a:ea typeface="Arial"/>
                <a:cs typeface="Arial"/>
                <a:sym typeface="Arial"/>
              </a:rPr>
              <a:t> 2024 (Tip of the Red Giant Branch and J-Region Asymptotic Giant Branch)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The three possible solutions to the H0 measurement problem"/>
          <p:cNvSpPr txBox="1"/>
          <p:nvPr/>
        </p:nvSpPr>
        <p:spPr>
          <a:xfrm>
            <a:off x="1441863" y="383299"/>
            <a:ext cx="9281387" cy="17645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400"/>
            </a:lvl1pPr>
          </a:lstStyle>
          <a:p>
            <a:r>
              <a:rPr dirty="0"/>
              <a:t>The three possible solutions to </a:t>
            </a:r>
            <a:endParaRPr lang="fr-FR" dirty="0"/>
          </a:p>
          <a:p>
            <a:r>
              <a:rPr dirty="0"/>
              <a:t>the H0 measurement problem</a:t>
            </a:r>
          </a:p>
        </p:txBody>
      </p:sp>
      <p:sp>
        <p:nvSpPr>
          <p:cNvPr id="262" name="SH0ES constraint is affected  by un-modelled systematics (leading to artificial high H0)…"/>
          <p:cNvSpPr txBox="1"/>
          <p:nvPr/>
        </p:nvSpPr>
        <p:spPr>
          <a:xfrm>
            <a:off x="342814" y="2909596"/>
            <a:ext cx="12314910" cy="39344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496093" indent="-496093" algn="l">
              <a:buSzPct val="100000"/>
              <a:buAutoNum type="arabicParenR"/>
              <a:defRPr sz="3500"/>
            </a:pPr>
            <a:r>
              <a:rPr dirty="0"/>
              <a:t>SH0ES constraint is affected  by un-modelled systematics </a:t>
            </a:r>
            <a:endParaRPr lang="fr-FR" dirty="0"/>
          </a:p>
          <a:p>
            <a:pPr algn="l">
              <a:buSzPct val="100000"/>
              <a:defRPr sz="3500"/>
            </a:pPr>
            <a:r>
              <a:rPr lang="fr-FR" dirty="0"/>
              <a:t>   </a:t>
            </a:r>
            <a:r>
              <a:rPr dirty="0"/>
              <a:t>(leading to artificial high H0)</a:t>
            </a:r>
          </a:p>
          <a:p>
            <a:pPr algn="l">
              <a:defRPr sz="3700"/>
            </a:pPr>
            <a:endParaRPr dirty="0"/>
          </a:p>
          <a:p>
            <a:pPr marL="496093" indent="-496093" algn="l">
              <a:buSzPct val="100000"/>
              <a:buAutoNum type="arabicParenR" startAt="2"/>
              <a:defRPr sz="3500"/>
            </a:pPr>
            <a:r>
              <a:rPr strike="sngStrike" dirty="0"/>
              <a:t>Planck measurement is affected by un-modelled systematics </a:t>
            </a:r>
            <a:endParaRPr lang="fr-FR" strike="sngStrike" dirty="0"/>
          </a:p>
          <a:p>
            <a:pPr algn="l">
              <a:buSzPct val="100000"/>
              <a:defRPr sz="3500"/>
            </a:pPr>
            <a:r>
              <a:rPr lang="fr-FR" strike="sngStrike" dirty="0"/>
              <a:t>   </a:t>
            </a:r>
            <a:r>
              <a:rPr strike="sngStrike" dirty="0"/>
              <a:t>(leading to artificial low H0)</a:t>
            </a:r>
          </a:p>
          <a:p>
            <a:pPr algn="l">
              <a:defRPr sz="3700"/>
            </a:pPr>
            <a:endParaRPr dirty="0"/>
          </a:p>
          <a:p>
            <a:pPr marL="496093" indent="-496093" algn="l">
              <a:buSzPct val="100000"/>
              <a:buAutoNum type="arabicParenR" startAt="3"/>
              <a:defRPr sz="3500"/>
            </a:pPr>
            <a:r>
              <a:rPr dirty="0"/>
              <a:t>Need new physics beyond LCDM ?</a:t>
            </a:r>
          </a:p>
        </p:txBody>
      </p:sp>
    </p:spTree>
    <p:extLst>
      <p:ext uri="{BB962C8B-B14F-4D97-AF65-F5344CB8AC3E}">
        <p14:creationId xmlns:p14="http://schemas.microsoft.com/office/powerpoint/2010/main" val="3053615162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(1σ)…"/>
          <p:cNvSpPr txBox="1"/>
          <p:nvPr/>
        </p:nvSpPr>
        <p:spPr>
          <a:xfrm>
            <a:off x="5735709" y="-15382607"/>
            <a:ext cx="425765" cy="1016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endParaRPr/>
          </a:p>
          <a:p>
            <a:pPr algn="l" defTabSz="457200">
              <a:defRPr sz="1333">
                <a:solidFill>
                  <a:srgbClr val="BF9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(1σ)</a:t>
            </a:r>
            <a:endParaRPr sz="1200"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  <a:p>
            <a:pPr algn="l"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endParaRPr sz="1200"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  <a:p>
            <a:pPr algn="l" defTabSz="457200">
              <a:defRPr sz="1333">
                <a:solidFill>
                  <a:srgbClr val="43434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(1σ)</a:t>
            </a:r>
            <a:endParaRPr sz="1200">
              <a:solidFill>
                <a:srgbClr val="000000"/>
              </a:solidFill>
              <a:latin typeface="Times Roman"/>
              <a:ea typeface="Times Roman"/>
              <a:cs typeface="Times Roman"/>
              <a:sym typeface="Times Roman"/>
            </a:endParaRPr>
          </a:p>
        </p:txBody>
      </p:sp>
      <p:pic>
        <p:nvPicPr>
          <p:cNvPr id="274" name="Capture d’écran 2025-03-19 à 15.50.12.png" descr="Capture d’écran 2025-03-19 à 15.50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395364" y="722798"/>
            <a:ext cx="8203711" cy="7786574"/>
          </a:xfrm>
          <a:prstGeom prst="rect">
            <a:avLst/>
          </a:prstGeom>
          <a:ln w="12700">
            <a:miter lim="400000"/>
          </a:ln>
        </p:spPr>
      </p:pic>
      <p:sp>
        <p:nvSpPr>
          <p:cNvPr id="275" name="We tested a large…"/>
          <p:cNvSpPr txBox="1"/>
          <p:nvPr/>
        </p:nvSpPr>
        <p:spPr>
          <a:xfrm>
            <a:off x="543794" y="2163287"/>
            <a:ext cx="12551366" cy="3378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/>
            <a:r>
              <a:t>We tested a large</a:t>
            </a:r>
          </a:p>
          <a:p>
            <a:pPr algn="l"/>
            <a:r>
              <a:t>class of extensions, </a:t>
            </a:r>
          </a:p>
          <a:p>
            <a:pPr algn="l"/>
            <a:r>
              <a:t>None of them </a:t>
            </a:r>
          </a:p>
          <a:p>
            <a:pPr algn="l"/>
            <a:r>
              <a:t>are preferred </a:t>
            </a:r>
          </a:p>
          <a:p>
            <a:pPr algn="l"/>
            <a:r>
              <a:t>over ΛCDM.</a:t>
            </a:r>
          </a:p>
        </p:txBody>
      </p:sp>
      <p:pic>
        <p:nvPicPr>
          <p:cNvPr id="276" name="Capture d’écran 2025-03-19 à 16.02.22.png" descr="Capture d’écran 2025-03-19 à 16.02.2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556129" y="367472"/>
            <a:ext cx="4772523" cy="459081"/>
          </a:xfrm>
          <a:prstGeom prst="rect">
            <a:avLst/>
          </a:prstGeom>
          <a:ln w="12700">
            <a:miter lim="400000"/>
          </a:ln>
        </p:spPr>
      </p:pic>
      <p:sp>
        <p:nvSpPr>
          <p:cNvPr id="277" name="Solid (dashed) bars are constraints at 68%…"/>
          <p:cNvSpPr txBox="1"/>
          <p:nvPr/>
        </p:nvSpPr>
        <p:spPr>
          <a:xfrm>
            <a:off x="863253" y="7957831"/>
            <a:ext cx="6169738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 defTabSz="457200">
              <a:defRPr sz="2200"/>
            </a:pPr>
            <a:r>
              <a:t>Solid (dashed) bars are constraints at 68% </a:t>
            </a:r>
          </a:p>
          <a:p>
            <a:pPr algn="l" defTabSz="457200">
              <a:defRPr sz="2200"/>
            </a:pPr>
            <a:r>
              <a:t>confidence derived from P-ACT-LB (P-ACT-LBS).</a:t>
            </a:r>
          </a:p>
        </p:txBody>
      </p:sp>
      <p:sp>
        <p:nvSpPr>
          <p:cNvPr id="278" name="Calabrese et al 2025"/>
          <p:cNvSpPr txBox="1"/>
          <p:nvPr/>
        </p:nvSpPr>
        <p:spPr>
          <a:xfrm>
            <a:off x="9338364" y="9107718"/>
            <a:ext cx="3055621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 i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Calabrese et al 2025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" name="SPT-1.jpg" descr="SPT-1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10128" y="2639924"/>
            <a:ext cx="9795175" cy="6617316"/>
          </a:xfrm>
          <a:prstGeom prst="rect">
            <a:avLst/>
          </a:prstGeom>
          <a:ln w="12700">
            <a:miter lim="400000"/>
          </a:ln>
        </p:spPr>
      </p:pic>
      <p:sp>
        <p:nvSpPr>
          <p:cNvPr id="281" name="South Pole Telescope"/>
          <p:cNvSpPr txBox="1"/>
          <p:nvPr/>
        </p:nvSpPr>
        <p:spPr>
          <a:xfrm>
            <a:off x="368081" y="215071"/>
            <a:ext cx="6927900" cy="889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South Pole Telescope</a:t>
            </a:r>
          </a:p>
        </p:txBody>
      </p:sp>
      <p:sp>
        <p:nvSpPr>
          <p:cNvPr id="282" name="- Deeper than ACT, but on a smaller sky fraction"/>
          <p:cNvSpPr txBox="1"/>
          <p:nvPr/>
        </p:nvSpPr>
        <p:spPr>
          <a:xfrm>
            <a:off x="117273" y="1790721"/>
            <a:ext cx="9897010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- Deeper than ACT, but on a smaller sky fraction</a:t>
            </a:r>
          </a:p>
        </p:txBody>
      </p:sp>
      <p:sp>
        <p:nvSpPr>
          <p:cNvPr id="283" name="- Similar sensitivity than ACT, different scan strategy"/>
          <p:cNvSpPr txBox="1"/>
          <p:nvPr/>
        </p:nvSpPr>
        <p:spPr>
          <a:xfrm>
            <a:off x="124820" y="1234607"/>
            <a:ext cx="10667391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- Similar sensitivity than ACT, different scan strategy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107227" y="681869"/>
            <a:ext cx="15452723" cy="8692157"/>
          </a:xfrm>
          <a:prstGeom prst="rect">
            <a:avLst/>
          </a:prstGeom>
          <a:ln w="12700">
            <a:miter lim="400000"/>
          </a:ln>
        </p:spPr>
      </p:pic>
      <p:sp>
        <p:nvSpPr>
          <p:cNvPr id="286" name="Camphuis et al 2025"/>
          <p:cNvSpPr txBox="1"/>
          <p:nvPr/>
        </p:nvSpPr>
        <p:spPr>
          <a:xfrm>
            <a:off x="9751464" y="9143866"/>
            <a:ext cx="3043556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 i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Camphuis et al 2025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8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104900" y="685800"/>
            <a:ext cx="15451874" cy="869168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9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118558" y="6320235"/>
            <a:ext cx="2600860" cy="2428515"/>
          </a:xfrm>
          <a:prstGeom prst="rect">
            <a:avLst/>
          </a:prstGeom>
          <a:ln w="12700">
            <a:miter lim="400000"/>
          </a:ln>
        </p:spPr>
      </p:pic>
      <p:sp>
        <p:nvSpPr>
          <p:cNvPr id="290" name="Rectangle"/>
          <p:cNvSpPr/>
          <p:nvPr/>
        </p:nvSpPr>
        <p:spPr>
          <a:xfrm>
            <a:off x="10703373" y="8524159"/>
            <a:ext cx="3409272" cy="2771384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91" name="Rectangle"/>
          <p:cNvSpPr/>
          <p:nvPr/>
        </p:nvSpPr>
        <p:spPr>
          <a:xfrm>
            <a:off x="12572625" y="7185713"/>
            <a:ext cx="3409273" cy="2771384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92" name="ACT and SPT are in very good agreement !"/>
          <p:cNvSpPr txBox="1"/>
          <p:nvPr/>
        </p:nvSpPr>
        <p:spPr>
          <a:xfrm>
            <a:off x="226717" y="311837"/>
            <a:ext cx="12551366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ACT and SPT are in very good agreement !</a:t>
            </a:r>
          </a:p>
        </p:txBody>
      </p:sp>
      <p:sp>
        <p:nvSpPr>
          <p:cNvPr id="293" name="Camphuis et al 2025"/>
          <p:cNvSpPr txBox="1"/>
          <p:nvPr/>
        </p:nvSpPr>
        <p:spPr>
          <a:xfrm>
            <a:off x="9751464" y="9143866"/>
            <a:ext cx="3043556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 i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Camphuis et al 2025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097241" y="-692669"/>
            <a:ext cx="15199282" cy="11399461"/>
          </a:xfrm>
          <a:prstGeom prst="rect">
            <a:avLst/>
          </a:prstGeom>
          <a:ln w="12700">
            <a:miter lim="400000"/>
          </a:ln>
        </p:spPr>
      </p:pic>
      <p:sp>
        <p:nvSpPr>
          <p:cNvPr id="296" name="Rectangle"/>
          <p:cNvSpPr/>
          <p:nvPr/>
        </p:nvSpPr>
        <p:spPr>
          <a:xfrm>
            <a:off x="-1231874" y="7074996"/>
            <a:ext cx="14988843" cy="203777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97" name="Very consistent cosmology with both ACT and Planck"/>
          <p:cNvSpPr txBox="1"/>
          <p:nvPr/>
        </p:nvSpPr>
        <p:spPr>
          <a:xfrm>
            <a:off x="877163" y="7770031"/>
            <a:ext cx="10997947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/>
          </a:lstStyle>
          <a:p>
            <a:r>
              <a:t>Very consistent cosmology with both ACT and Planck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26</a:t>
            </a:fld>
            <a:endParaRPr/>
          </a:p>
        </p:txBody>
      </p:sp>
      <p:pic>
        <p:nvPicPr>
          <p:cNvPr id="300" name="summary_desi_6.png" descr="summary_desi_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66717" y="1959356"/>
            <a:ext cx="9345884" cy="7830440"/>
          </a:xfrm>
          <a:prstGeom prst="rect">
            <a:avLst/>
          </a:prstGeom>
          <a:ln w="12700">
            <a:miter lim="400000"/>
          </a:ln>
        </p:spPr>
      </p:pic>
      <p:sp>
        <p:nvSpPr>
          <p:cNvPr id="301" name="2-4 sigma tension with DESI on Omega matter"/>
          <p:cNvSpPr txBox="1"/>
          <p:nvPr/>
        </p:nvSpPr>
        <p:spPr>
          <a:xfrm>
            <a:off x="-236024" y="328120"/>
            <a:ext cx="12551366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2-4 sigma tension with DESI on Omega matter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BICEP"/>
          <p:cNvSpPr txBox="1"/>
          <p:nvPr/>
        </p:nvSpPr>
        <p:spPr>
          <a:xfrm>
            <a:off x="404742" y="1582820"/>
            <a:ext cx="2132584" cy="889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BICEP</a:t>
            </a:r>
          </a:p>
        </p:txBody>
      </p:sp>
      <p:sp>
        <p:nvSpPr>
          <p:cNvPr id="304" name="- Small aperture telescopes, low angular resolution, but very good control of systematic effects"/>
          <p:cNvSpPr txBox="1"/>
          <p:nvPr/>
        </p:nvSpPr>
        <p:spPr>
          <a:xfrm>
            <a:off x="380119" y="2367173"/>
            <a:ext cx="12043362" cy="12105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/>
          </a:lstStyle>
          <a:p>
            <a:r>
              <a:rPr dirty="0"/>
              <a:t>- Small aperture telescopes, low angular resolution, but very </a:t>
            </a:r>
            <a:endParaRPr lang="fr-FR" dirty="0"/>
          </a:p>
          <a:p>
            <a:r>
              <a:rPr dirty="0"/>
              <a:t>good control of systematic effects</a:t>
            </a:r>
          </a:p>
        </p:txBody>
      </p:sp>
      <p:sp>
        <p:nvSpPr>
          <p:cNvPr id="305" name="What about B modes ?"/>
          <p:cNvSpPr txBox="1"/>
          <p:nvPr/>
        </p:nvSpPr>
        <p:spPr>
          <a:xfrm>
            <a:off x="2433455" y="3126"/>
            <a:ext cx="8381290" cy="1079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400"/>
            </a:lvl1pPr>
          </a:lstStyle>
          <a:p>
            <a:r>
              <a:t>What about B modes ?</a:t>
            </a:r>
          </a:p>
        </p:txBody>
      </p:sp>
      <p:pic>
        <p:nvPicPr>
          <p:cNvPr id="306" name="Capture d’écran 2026-05-26 à 14.17.14.png" descr="Capture d’écran 2026-05-26 à 14.17.1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4161" y="3945310"/>
            <a:ext cx="8223916" cy="55032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28</a:t>
            </a:fld>
            <a:endParaRPr/>
          </a:p>
        </p:txBody>
      </p:sp>
      <p:pic>
        <p:nvPicPr>
          <p:cNvPr id="309" name="B_modes_test.mp4" descr="B_modes_test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800100" y="1643006"/>
            <a:ext cx="11404600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310" name="What about B modes ?"/>
          <p:cNvSpPr txBox="1"/>
          <p:nvPr/>
        </p:nvSpPr>
        <p:spPr>
          <a:xfrm>
            <a:off x="2433455" y="3126"/>
            <a:ext cx="8381290" cy="1079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400"/>
            </a:lvl1pPr>
          </a:lstStyle>
          <a:p>
            <a:r>
              <a:t>What about B modes 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30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09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0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29</a:t>
            </a:fld>
            <a:endParaRPr/>
          </a:p>
        </p:txBody>
      </p:sp>
      <p:sp>
        <p:nvSpPr>
          <p:cNvPr id="313" name="What about B modes ?"/>
          <p:cNvSpPr txBox="1"/>
          <p:nvPr/>
        </p:nvSpPr>
        <p:spPr>
          <a:xfrm>
            <a:off x="2433455" y="3126"/>
            <a:ext cx="8381290" cy="1079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400"/>
            </a:lvl1pPr>
          </a:lstStyle>
          <a:p>
            <a:r>
              <a:t>What about B modes ?</a:t>
            </a:r>
          </a:p>
        </p:txBody>
      </p:sp>
      <p:pic>
        <p:nvPicPr>
          <p:cNvPr id="314" name="combined_BB_primBmodes.png" descr="combined_BB_primBmodes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4133" y="0"/>
            <a:ext cx="12376534" cy="9753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30</a:t>
            </a:fld>
            <a:endParaRPr/>
          </a:p>
        </p:txBody>
      </p:sp>
      <p:pic>
        <p:nvPicPr>
          <p:cNvPr id="317" name="Capture d’écran 2026-05-26 à 14.48.33.png" descr="Capture d’écran 2026-05-26 à 14.48.3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229785" y="174548"/>
            <a:ext cx="1553039" cy="1362572"/>
          </a:xfrm>
          <a:prstGeom prst="rect">
            <a:avLst/>
          </a:prstGeom>
          <a:ln w="12700">
            <a:miter lim="400000"/>
          </a:ln>
        </p:spPr>
      </p:pic>
      <p:sp>
        <p:nvSpPr>
          <p:cNvPr id="318" name="Coming next : Simons Observatory"/>
          <p:cNvSpPr txBox="1"/>
          <p:nvPr/>
        </p:nvSpPr>
        <p:spPr>
          <a:xfrm>
            <a:off x="576505" y="301373"/>
            <a:ext cx="8106760" cy="12700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3800"/>
            </a:pPr>
            <a:r>
              <a:t>Coming next : </a:t>
            </a:r>
            <a:r>
              <a:rPr b="1">
                <a:latin typeface="Helvetica"/>
                <a:ea typeface="Helvetica"/>
                <a:cs typeface="Helvetica"/>
                <a:sym typeface="Helvetica"/>
              </a:rPr>
              <a:t>Simons Observatory</a:t>
            </a:r>
            <a:r>
              <a:t> </a:t>
            </a:r>
          </a:p>
        </p:txBody>
      </p:sp>
      <p:pic>
        <p:nvPicPr>
          <p:cNvPr id="319" name="banner_dense_alphabetized.png" descr="banner_dense_alphabetized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83874" y="8351618"/>
            <a:ext cx="11147671" cy="1194892"/>
          </a:xfrm>
          <a:prstGeom prst="rect">
            <a:avLst/>
          </a:prstGeom>
          <a:ln w="12700">
            <a:miter lim="400000"/>
          </a:ln>
        </p:spPr>
      </p:pic>
      <p:pic>
        <p:nvPicPr>
          <p:cNvPr id="320" name="inconnu.png" descr="inconnu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54374" y="1165630"/>
            <a:ext cx="10417970" cy="68177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Carré"/>
          <p:cNvSpPr/>
          <p:nvPr/>
        </p:nvSpPr>
        <p:spPr>
          <a:xfrm>
            <a:off x="1080275" y="766997"/>
            <a:ext cx="1270001" cy="12700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23" name="inconnu.png" descr="inconnu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5746" y="933963"/>
            <a:ext cx="6577612" cy="3699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24" name="inconnu.png" descr="inconnu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 rot="5363275">
            <a:off x="7150304" y="1000205"/>
            <a:ext cx="5356105" cy="4017078"/>
          </a:xfrm>
          <a:prstGeom prst="rect">
            <a:avLst/>
          </a:prstGeom>
          <a:ln w="12700">
            <a:miter lim="400000"/>
          </a:ln>
        </p:spPr>
      </p:pic>
      <p:sp>
        <p:nvSpPr>
          <p:cNvPr id="325" name="2.4 m in diameter, can host a total of…"/>
          <p:cNvSpPr txBox="1"/>
          <p:nvPr/>
        </p:nvSpPr>
        <p:spPr>
          <a:xfrm>
            <a:off x="764369" y="4784664"/>
            <a:ext cx="5971744" cy="965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800"/>
            </a:pPr>
            <a:r>
              <a:t>2.4 m in diameter, can host a total of </a:t>
            </a:r>
          </a:p>
          <a:p>
            <a:pPr>
              <a:defRPr sz="2800"/>
            </a:pPr>
            <a:r>
              <a:t>60 000 detectors in 13 optics tubes </a:t>
            </a: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Carré"/>
          <p:cNvSpPr/>
          <p:nvPr/>
        </p:nvSpPr>
        <p:spPr>
          <a:xfrm>
            <a:off x="1080275" y="766997"/>
            <a:ext cx="1270001" cy="12700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28" name="inconnu.png" descr="inconnu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5746" y="933963"/>
            <a:ext cx="6577612" cy="3699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29" name="inconnu.png" descr="inconnu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 rot="5363275">
            <a:off x="7150304" y="1000205"/>
            <a:ext cx="5356104" cy="4017078"/>
          </a:xfrm>
          <a:prstGeom prst="rect">
            <a:avLst/>
          </a:prstGeom>
          <a:ln w="12700">
            <a:miter lim="400000"/>
          </a:ln>
        </p:spPr>
      </p:pic>
      <p:pic>
        <p:nvPicPr>
          <p:cNvPr id="330" name="Capture d’écran 2025-10-06 à 10.33.04.png" descr="Capture d’écran 2025-10-06 à 10.33.0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108018" y="6253662"/>
            <a:ext cx="4656123" cy="3244562"/>
          </a:xfrm>
          <a:prstGeom prst="rect">
            <a:avLst/>
          </a:prstGeom>
          <a:ln w="12700">
            <a:miter lim="400000"/>
          </a:ln>
        </p:spPr>
      </p:pic>
      <p:sp>
        <p:nvSpPr>
          <p:cNvPr id="331" name="ACT…"/>
          <p:cNvSpPr txBox="1"/>
          <p:nvPr/>
        </p:nvSpPr>
        <p:spPr>
          <a:xfrm>
            <a:off x="233817" y="7122197"/>
            <a:ext cx="1650084" cy="990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900" b="1">
                <a:solidFill>
                  <a:schemeClr val="accent1">
                    <a:hueOff val="47394"/>
                    <a:satOff val="-25753"/>
                    <a:lumOff val="-7544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t>ACT</a:t>
            </a:r>
          </a:p>
          <a:p>
            <a:pPr>
              <a:defRPr sz="2900" b="1">
                <a:solidFill>
                  <a:schemeClr val="accent1">
                    <a:hueOff val="47394"/>
                    <a:satOff val="-25753"/>
                    <a:lumOff val="-7544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t>Receiver</a:t>
            </a:r>
          </a:p>
        </p:txBody>
      </p:sp>
      <p:sp>
        <p:nvSpPr>
          <p:cNvPr id="332" name="SPT-3G…"/>
          <p:cNvSpPr txBox="1"/>
          <p:nvPr/>
        </p:nvSpPr>
        <p:spPr>
          <a:xfrm>
            <a:off x="7130738" y="7122197"/>
            <a:ext cx="1650084" cy="990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900" b="1">
                <a:solidFill>
                  <a:schemeClr val="accent1">
                    <a:hueOff val="47394"/>
                    <a:satOff val="-25753"/>
                    <a:lumOff val="-7544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t>SPT-3G</a:t>
            </a:r>
          </a:p>
          <a:p>
            <a:pPr>
              <a:defRPr sz="2900" b="1">
                <a:solidFill>
                  <a:schemeClr val="accent1">
                    <a:hueOff val="47394"/>
                    <a:satOff val="-25753"/>
                    <a:lumOff val="-7544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t>Receiver</a:t>
            </a:r>
          </a:p>
        </p:txBody>
      </p:sp>
      <p:sp>
        <p:nvSpPr>
          <p:cNvPr id="333" name="Ligne"/>
          <p:cNvSpPr/>
          <p:nvPr/>
        </p:nvSpPr>
        <p:spPr>
          <a:xfrm flipV="1">
            <a:off x="-667417" y="5927600"/>
            <a:ext cx="13004449" cy="47200"/>
          </a:xfrm>
          <a:prstGeom prst="line">
            <a:avLst/>
          </a:prstGeom>
          <a:ln w="38100" cap="rnd">
            <a:solidFill>
              <a:srgbClr val="000000"/>
            </a:solidFill>
            <a:custDash>
              <a:ds d="100000" sp="200000"/>
            </a:custDash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334" name="2.4 m in diameter, can host a total of…"/>
          <p:cNvSpPr txBox="1"/>
          <p:nvPr/>
        </p:nvSpPr>
        <p:spPr>
          <a:xfrm>
            <a:off x="764369" y="4784664"/>
            <a:ext cx="5971744" cy="965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800"/>
            </a:pPr>
            <a:r>
              <a:t>2.4 m in diameter, can host a total of </a:t>
            </a:r>
          </a:p>
          <a:p>
            <a:pPr>
              <a:defRPr sz="2800"/>
            </a:pPr>
            <a:r>
              <a:t>60 000 detectors in 13 optics tubes </a:t>
            </a:r>
          </a:p>
        </p:txBody>
      </p:sp>
      <p:pic>
        <p:nvPicPr>
          <p:cNvPr id="335" name="Capture d’écran 2025-10-06 à 20.28.26.png" descr="Capture d’écran 2025-10-06 à 20.28.26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8775532" y="6152535"/>
            <a:ext cx="3630800" cy="333061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33</a:t>
            </a:fld>
            <a:endParaRPr/>
          </a:p>
        </p:txBody>
      </p:sp>
      <p:sp>
        <p:nvSpPr>
          <p:cNvPr id="338" name="What about B modes ?"/>
          <p:cNvSpPr txBox="1"/>
          <p:nvPr/>
        </p:nvSpPr>
        <p:spPr>
          <a:xfrm>
            <a:off x="2433455" y="3126"/>
            <a:ext cx="8381290" cy="1079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400"/>
            </a:lvl1pPr>
          </a:lstStyle>
          <a:p>
            <a:r>
              <a:t>What about B modes ?</a:t>
            </a:r>
          </a:p>
        </p:txBody>
      </p:sp>
      <p:pic>
        <p:nvPicPr>
          <p:cNvPr id="339" name="combined_BB_primBmodes.png" descr="combined_BB_primBmodes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4133" y="0"/>
            <a:ext cx="12376534" cy="9753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34</a:t>
            </a:fld>
            <a:endParaRPr/>
          </a:p>
        </p:txBody>
      </p:sp>
      <p:pic>
        <p:nvPicPr>
          <p:cNvPr id="342" name="combined_BB_primBmodes.png" descr="combined_BB_primBmodes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35023" y="0"/>
            <a:ext cx="12334754" cy="9753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35</a:t>
            </a:fld>
            <a:endParaRPr/>
          </a:p>
        </p:txBody>
      </p:sp>
      <p:sp>
        <p:nvSpPr>
          <p:cNvPr id="345" name="Conclusions"/>
          <p:cNvSpPr txBox="1">
            <a:spLocks noGrp="1"/>
          </p:cNvSpPr>
          <p:nvPr>
            <p:ph type="ctrTitle"/>
          </p:nvPr>
        </p:nvSpPr>
        <p:spPr>
          <a:xfrm>
            <a:off x="428626" y="604276"/>
            <a:ext cx="12147548" cy="701676"/>
          </a:xfrm>
          <a:prstGeom prst="rect">
            <a:avLst/>
          </a:prstGeom>
        </p:spPr>
        <p:txBody>
          <a:bodyPr lIns="45719" tIns="45719" rIns="45719" bIns="45719" anchor="ctr">
            <a:normAutofit fontScale="90000"/>
          </a:bodyPr>
          <a:lstStyle>
            <a:lvl1pPr defTabSz="365760">
              <a:lnSpc>
                <a:spcPct val="90000"/>
              </a:lnSpc>
              <a:defRPr sz="5680" b="1">
                <a:latin typeface="Carlito"/>
                <a:ea typeface="Carlito"/>
                <a:cs typeface="Carlito"/>
                <a:sym typeface="Carlito"/>
              </a:defRPr>
            </a:lvl1pPr>
          </a:lstStyle>
          <a:p>
            <a:r>
              <a:t>Conclusions</a:t>
            </a:r>
          </a:p>
        </p:txBody>
      </p:sp>
      <p:sp>
        <p:nvSpPr>
          <p:cNvPr id="346" name="Ground-based telescopes have now measured the polarization of       the CMB deeper than Planck Collaboration…"/>
          <p:cNvSpPr txBox="1"/>
          <p:nvPr/>
        </p:nvSpPr>
        <p:spPr>
          <a:xfrm>
            <a:off x="357131" y="2241549"/>
            <a:ext cx="13055601" cy="5270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457200" indent="-317500" algn="l" defTabSz="457200">
              <a:buSzPct val="100000"/>
              <a:buFont typeface="Times Roman"/>
              <a:buChar char="•"/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Ground-based telescopes have now measured the polarization of       the CMB deeper than Planck Collaboration</a:t>
            </a:r>
          </a:p>
          <a:p>
            <a:pPr marL="457200" indent="-317500" algn="l" defTabSz="457200">
              <a:buSzPct val="100000"/>
              <a:buFont typeface="Times Roman"/>
              <a:buChar char="•"/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endParaRPr/>
          </a:p>
          <a:p>
            <a:pPr marL="457200" indent="-317500" algn="l" defTabSz="457200">
              <a:buSzPct val="100000"/>
              <a:buFont typeface="Times Roman"/>
              <a:buChar char="•"/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These measurements provide fundamental tests of cosmology:</a:t>
            </a:r>
          </a:p>
          <a:p>
            <a:pPr marL="914400" lvl="1" indent="-317500" algn="l" defTabSz="457200">
              <a:buSzPct val="100000"/>
              <a:buFont typeface="Times Roman"/>
              <a:buChar char="◦"/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independent probes of the Hubble tension</a:t>
            </a:r>
          </a:p>
          <a:p>
            <a:pPr marL="914400" lvl="1" indent="-317500" algn="l" defTabSz="457200">
              <a:buSzPct val="100000"/>
              <a:buFont typeface="Times Roman"/>
              <a:buChar char="◦"/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constraints on emerging tensions highlighted by DESI</a:t>
            </a:r>
          </a:p>
          <a:p>
            <a:pPr marL="914400" lvl="1" indent="-317500" algn="l" defTabSz="457200">
              <a:buSzPct val="100000"/>
              <a:buFont typeface="Times Roman"/>
              <a:buChar char="◦"/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endParaRPr/>
          </a:p>
          <a:p>
            <a:pPr marL="457200" indent="-317500" algn="l" defTabSz="457200">
              <a:buSzPct val="100000"/>
              <a:buFont typeface="Times Roman"/>
              <a:buChar char="•"/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Next major target: primordial B modes in CMB polarization</a:t>
            </a:r>
          </a:p>
          <a:p>
            <a:pPr algn="l" defTabSz="457200">
              <a:defRPr sz="2800">
                <a:latin typeface="STIXTwoMath-Regular"/>
                <a:ea typeface="STIXTwoMath-Regular"/>
                <a:cs typeface="STIXTwoMath-Regular"/>
                <a:sym typeface="STIXTwoMath-Regular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36</a:t>
            </a:fld>
            <a:endParaRPr/>
          </a:p>
        </p:txBody>
      </p:sp>
      <p:sp>
        <p:nvSpPr>
          <p:cNvPr id="349" name="BACK UP"/>
          <p:cNvSpPr txBox="1"/>
          <p:nvPr/>
        </p:nvSpPr>
        <p:spPr>
          <a:xfrm>
            <a:off x="3431569" y="3241602"/>
            <a:ext cx="5178147" cy="149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>
              <a:defRPr sz="9200"/>
            </a:lvl1pPr>
          </a:lstStyle>
          <a:p>
            <a:r>
              <a:t>BACK UP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1" name="Capture d’écran 2025-08-26 à 11.05.21.png" descr="Capture d’écran 2025-08-26 à 11.05.2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491061" y="15184846"/>
            <a:ext cx="13004801" cy="3500258"/>
          </a:xfrm>
          <a:prstGeom prst="rect">
            <a:avLst/>
          </a:prstGeom>
          <a:ln w="12700">
            <a:miter lim="400000"/>
          </a:ln>
        </p:spPr>
      </p:pic>
      <p:pic>
        <p:nvPicPr>
          <p:cNvPr id="352" name="Blensed.png" descr="Blensed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1456545" y="-1053430"/>
            <a:ext cx="33767165" cy="11940274"/>
          </a:xfrm>
          <a:prstGeom prst="rect">
            <a:avLst/>
          </a:prstGeom>
          <a:ln w="12700">
            <a:miter lim="400000"/>
          </a:ln>
        </p:spPr>
      </p:pic>
      <p:sp>
        <p:nvSpPr>
          <p:cNvPr id="353" name="B Modes, colorscale +/- 2 muK"/>
          <p:cNvSpPr txBox="1"/>
          <p:nvPr/>
        </p:nvSpPr>
        <p:spPr>
          <a:xfrm>
            <a:off x="837753" y="389784"/>
            <a:ext cx="11329294" cy="1028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100" b="1">
                <a:ln w="12700" cap="flat">
                  <a:solidFill>
                    <a:srgbClr val="000000"/>
                  </a:solidFill>
                  <a:prstDash val="solid"/>
                  <a:miter lim="400000"/>
                </a:ln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B Modes, colorscale +/- 2 muK</a:t>
            </a:r>
          </a:p>
        </p:txBody>
      </p:sp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5" name="Capture d’écran 2025-08-26 à 11.05.21.png" descr="Capture d’écran 2025-08-26 à 11.05.2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491061" y="15184846"/>
            <a:ext cx="13004801" cy="3500258"/>
          </a:xfrm>
          <a:prstGeom prst="rect">
            <a:avLst/>
          </a:prstGeom>
          <a:ln w="12700">
            <a:miter lim="400000"/>
          </a:ln>
        </p:spPr>
      </p:pic>
      <p:pic>
        <p:nvPicPr>
          <p:cNvPr id="356" name="B_all.png" descr="B_all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1460500" y="-1066800"/>
            <a:ext cx="33769300" cy="11941028"/>
          </a:xfrm>
          <a:prstGeom prst="rect">
            <a:avLst/>
          </a:prstGeom>
          <a:ln w="12700">
            <a:miter lim="400000"/>
          </a:ln>
        </p:spPr>
      </p:pic>
      <p:sp>
        <p:nvSpPr>
          <p:cNvPr id="357" name="B Modes, colorscale +/- 2 muK…"/>
          <p:cNvSpPr txBox="1"/>
          <p:nvPr/>
        </p:nvSpPr>
        <p:spPr>
          <a:xfrm>
            <a:off x="837753" y="379389"/>
            <a:ext cx="11329294" cy="1955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6100" b="1">
                <a:ln w="12700" cap="flat">
                  <a:solidFill>
                    <a:srgbClr val="000000"/>
                  </a:solidFill>
                  <a:prstDash val="solid"/>
                  <a:miter lim="400000"/>
                </a:ln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t>B Modes, colorscale +/- 2 muK</a:t>
            </a:r>
          </a:p>
          <a:p>
            <a:pPr>
              <a:defRPr sz="6100" b="1">
                <a:ln w="12700" cap="flat">
                  <a:solidFill>
                    <a:srgbClr val="000000"/>
                  </a:solidFill>
                  <a:prstDash val="solid"/>
                  <a:miter lim="400000"/>
                </a:ln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t>+ Primordial GW</a:t>
            </a: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39</a:t>
            </a:fld>
            <a:endParaRPr/>
          </a:p>
        </p:txBody>
      </p:sp>
      <p:pic>
        <p:nvPicPr>
          <p:cNvPr id="360" name="Capture d’écran 2026-05-28 à 21.46.15.png" descr="Capture d’écran 2026-05-28 à 21.46.1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7740" y="273050"/>
            <a:ext cx="9385301" cy="9207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Noise…"/>
          <p:cNvSpPr txBox="1"/>
          <p:nvPr/>
        </p:nvSpPr>
        <p:spPr>
          <a:xfrm>
            <a:off x="149763" y="205142"/>
            <a:ext cx="3188514" cy="1193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Noise</a:t>
            </a:r>
          </a:p>
          <a:p>
            <a:r>
              <a:t> power spectra</a:t>
            </a:r>
          </a:p>
        </p:txBody>
      </p:sp>
      <p:pic>
        <p:nvPicPr>
          <p:cNvPr id="363" name="AGV_vUdO7PauZo8p_OoAr3qjtBwpAiOdRslFuHOJ1abUwAcUyfcRgSkdFSakBKlH1DqZaeEPGVaMkUxXMo98ijbSIqa8FAiEtbxbf0ptQZFW715W1Q8yEwsCpkqGKQmjAPmjzwc7uuxk=s2048.png" descr="AGV_vUdO7PauZo8p_OoAr3qjtBwpAiOdRslFuHOJ1abUwAcUyfcRgSkdFSakBKlH1DqZaeEPGVaMkUxXMo98ijbSIqa8FAiEtbxbf0ptQZFW715W1Q8yEwsCpkqGKQmjAPmjzwc7uuxk=s204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441425" y="296330"/>
            <a:ext cx="9458438" cy="6980129"/>
          </a:xfrm>
          <a:prstGeom prst="rect">
            <a:avLst/>
          </a:prstGeom>
          <a:ln w="12700">
            <a:miter lim="400000"/>
          </a:ln>
        </p:spPr>
      </p:pic>
      <p:sp>
        <p:nvSpPr>
          <p:cNvPr id="364" name="The ACT DR6 polarization data are signal-dominated up to a multipole ℓ=1500, corresponding to an angular scale of ~ 0.1 degrees. The different array-bands have comparable constraining power, providing useful redundancies."/>
          <p:cNvSpPr txBox="1"/>
          <p:nvPr/>
        </p:nvSpPr>
        <p:spPr>
          <a:xfrm>
            <a:off x="226717" y="7273456"/>
            <a:ext cx="12551366" cy="2590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 defTabSz="457200">
              <a:spcBef>
                <a:spcPts val="1600"/>
              </a:spcBef>
              <a:defRPr sz="3000"/>
            </a:lvl1pPr>
          </a:lstStyle>
          <a:p>
            <a:r>
              <a:t>The ACT DR6 polarization data are signal-dominated up to a multipole ℓ=1500, corresponding to an angular scale of ~ 0.1 degrees. The different array-bands have comparable constraining power, providing useful redundancies.</a:t>
            </a:r>
          </a:p>
        </p:txBody>
      </p:sp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889;p100"/>
          <p:cNvSpPr txBox="1">
            <a:spLocks noGrp="1"/>
          </p:cNvSpPr>
          <p:nvPr>
            <p:ph type="title"/>
          </p:nvPr>
        </p:nvSpPr>
        <p:spPr>
          <a:xfrm>
            <a:off x="443306" y="1144311"/>
            <a:ext cx="12118188" cy="814507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1577915">
              <a:defRPr sz="4004"/>
            </a:lvl1pPr>
          </a:lstStyle>
          <a:p>
            <a:r>
              <a:t>Data Combinations</a:t>
            </a:r>
          </a:p>
        </p:txBody>
      </p:sp>
      <p:sp>
        <p:nvSpPr>
          <p:cNvPr id="367" name="Google Shape;890;p100"/>
          <p:cNvSpPr txBox="1"/>
          <p:nvPr/>
        </p:nvSpPr>
        <p:spPr>
          <a:xfrm>
            <a:off x="458488" y="2081857"/>
            <a:ext cx="11167575" cy="73358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We make use of several external datasets and combinations.</a:t>
            </a:r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indent="457200"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marL="729342" indent="-589642" algn="l" defTabSz="1733973">
              <a:buClr>
                <a:srgbClr val="000000"/>
              </a:buClr>
              <a:buSzPts val="2600"/>
              <a:buFont typeface="Arial"/>
              <a:buChar char="●"/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Sroll2 uses low-E data from Planck</a:t>
            </a:r>
          </a:p>
          <a:p>
            <a:pPr marL="729342" indent="-589642" algn="l" defTabSz="1733973">
              <a:buClr>
                <a:srgbClr val="000000"/>
              </a:buClr>
              <a:buSzPts val="2600"/>
              <a:buFont typeface="Arial"/>
              <a:buChar char="●"/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P-ACT uses Planck cut at 1000/600/600, with full ACT and Sroll2</a:t>
            </a:r>
          </a:p>
          <a:p>
            <a:pPr marL="729342" indent="-589642" algn="l" defTabSz="1733973">
              <a:buClr>
                <a:srgbClr val="000000"/>
              </a:buClr>
              <a:buSzPts val="2600"/>
              <a:buFont typeface="Arial"/>
              <a:buChar char="●"/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CMB Lensing is from ACT DR6 and Planck PR4 </a:t>
            </a:r>
          </a:p>
          <a:p>
            <a:pPr marL="729342" indent="-589642" algn="l" defTabSz="1733973">
              <a:buClr>
                <a:srgbClr val="000000"/>
              </a:buClr>
              <a:buSzPts val="2600"/>
              <a:buFont typeface="Arial"/>
              <a:buChar char="●"/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BAO measurements from DESI Y1 as baseline, BOSS/eBOSS BAO data are used as cross-check in some cases</a:t>
            </a:r>
          </a:p>
          <a:p>
            <a:pPr marL="729342" indent="-589642" algn="l" defTabSz="1733973">
              <a:buClr>
                <a:srgbClr val="000000"/>
              </a:buClr>
              <a:buSzPts val="2600"/>
              <a:buFont typeface="Arial"/>
              <a:buChar char="●"/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Type Ia Supernovae from Pantheon+</a:t>
            </a:r>
          </a:p>
        </p:txBody>
      </p:sp>
      <p:pic>
        <p:nvPicPr>
          <p:cNvPr id="368" name="Screenshot 2025-03-13 at 10.56.39.pngGoogle Shape;891;p100" descr="Screenshot 2025-03-13 at 10.56.39.pngGoogle Shape;891;p10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658326" y="3075662"/>
            <a:ext cx="5974027" cy="3031610"/>
          </a:xfrm>
          <a:prstGeom prst="rect">
            <a:avLst/>
          </a:prstGeom>
          <a:ln w="12700">
            <a:miter lim="400000"/>
          </a:ln>
        </p:spPr>
      </p:pic>
      <p:sp>
        <p:nvSpPr>
          <p:cNvPr id="369" name="Google Shape;892;p100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41</a:t>
            </a:fld>
            <a:endParaRPr/>
          </a:p>
        </p:txBody>
      </p:sp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Tau - Omega m degeneracy"/>
          <p:cNvSpPr txBox="1">
            <a:spLocks noGrp="1"/>
          </p:cNvSpPr>
          <p:nvPr>
            <p:ph type="ctrTitle"/>
          </p:nvPr>
        </p:nvSpPr>
        <p:spPr>
          <a:xfrm>
            <a:off x="443306" y="451641"/>
            <a:ext cx="12118188" cy="814508"/>
          </a:xfrm>
          <a:prstGeom prst="rect">
            <a:avLst/>
          </a:prstGeom>
        </p:spPr>
        <p:txBody>
          <a:bodyPr lIns="130026" tIns="130026" rIns="130026" bIns="130026" anchor="t">
            <a:normAutofit fontScale="90000"/>
          </a:bodyPr>
          <a:lstStyle>
            <a:lvl1pPr algn="l" defTabSz="1577915">
              <a:defRPr sz="4004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Tau - Omega m degeneracy</a:t>
            </a:r>
          </a:p>
        </p:txBody>
      </p:sp>
      <p:pic>
        <p:nvPicPr>
          <p:cNvPr id="372" name="Capture d’écran 2025-08-25 à 13.08.14.png" descr="Capture d’écran 2025-08-25 à 13.08.1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98753" y="5499748"/>
            <a:ext cx="7588826" cy="4191833"/>
          </a:xfrm>
          <a:prstGeom prst="rect">
            <a:avLst/>
          </a:prstGeom>
          <a:ln w="12700">
            <a:miter lim="400000"/>
          </a:ln>
        </p:spPr>
      </p:pic>
      <p:sp>
        <p:nvSpPr>
          <p:cNvPr id="373" name="Noah Sailer et al 2025"/>
          <p:cNvSpPr txBox="1"/>
          <p:nvPr/>
        </p:nvSpPr>
        <p:spPr>
          <a:xfrm>
            <a:off x="9273077" y="6839341"/>
            <a:ext cx="3066914" cy="508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defRPr sz="26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r>
              <a:t>Noah Sailer et al 2025</a:t>
            </a:r>
          </a:p>
        </p:txBody>
      </p:sp>
      <p:pic>
        <p:nvPicPr>
          <p:cNvPr id="374" name="Capture d’écran 2025-09-15 à 13.48.42.png" descr="Capture d’écran 2025-09-15 à 13.48.4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43306" y="1983184"/>
            <a:ext cx="12118188" cy="31788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ns-omegab degeneracy"/>
          <p:cNvSpPr txBox="1">
            <a:spLocks noGrp="1"/>
          </p:cNvSpPr>
          <p:nvPr>
            <p:ph type="ctrTitle"/>
          </p:nvPr>
        </p:nvSpPr>
        <p:spPr>
          <a:xfrm>
            <a:off x="443306" y="451641"/>
            <a:ext cx="12118188" cy="814508"/>
          </a:xfrm>
          <a:prstGeom prst="rect">
            <a:avLst/>
          </a:prstGeom>
        </p:spPr>
        <p:txBody>
          <a:bodyPr lIns="130026" tIns="130026" rIns="130026" bIns="130026" anchor="t">
            <a:normAutofit fontScale="90000"/>
          </a:bodyPr>
          <a:lstStyle>
            <a:lvl1pPr algn="l" defTabSz="1577915">
              <a:defRPr sz="4004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ns-omegab degeneracy</a:t>
            </a:r>
          </a:p>
        </p:txBody>
      </p:sp>
      <p:pic>
        <p:nvPicPr>
          <p:cNvPr id="377" name="Capture d’écran 2025-09-16 à 20.51.21.png" descr="Capture d’écran 2025-09-16 à 20.51.2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93365" y="1499381"/>
            <a:ext cx="12785130" cy="35798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78" name="Capture d’écran 2025-03-27 à 06.02.31.png" descr="Capture d’écran 2025-03-27 à 06.02.3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455141" y="4802833"/>
            <a:ext cx="5033119" cy="465326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44</a:t>
            </a:fld>
            <a:endParaRPr/>
          </a:p>
        </p:txBody>
      </p:sp>
      <p:sp>
        <p:nvSpPr>
          <p:cNvPr id="381" name="BEYOND LCDM…"/>
          <p:cNvSpPr txBox="1"/>
          <p:nvPr/>
        </p:nvSpPr>
        <p:spPr>
          <a:xfrm>
            <a:off x="2063750" y="2526805"/>
            <a:ext cx="8877301" cy="2895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9200"/>
            </a:pPr>
            <a:r>
              <a:t>BEYOND LCDM </a:t>
            </a:r>
          </a:p>
          <a:p>
            <a:pPr lvl="2" algn="l">
              <a:defRPr sz="9200"/>
            </a:pPr>
            <a:r>
              <a:t>    models </a:t>
            </a:r>
          </a:p>
        </p:txBody>
      </p:sp>
    </p:spTree>
  </p:cSld>
  <p:clrMapOvr>
    <a:masterClrMapping/>
  </p:clrMapOvr>
  <p:transition spd="med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3" name="fig1.pngGoogle Shape;605;p69" descr="fig1.pngGoogle Shape;605;p69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121351" y="1264060"/>
            <a:ext cx="9260598" cy="8179919"/>
          </a:xfrm>
          <a:prstGeom prst="rect">
            <a:avLst/>
          </a:prstGeom>
          <a:ln w="12700">
            <a:miter lim="400000"/>
          </a:ln>
        </p:spPr>
      </p:pic>
      <p:sp>
        <p:nvSpPr>
          <p:cNvPr id="384" name="Google Shape;607;p69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45</a:t>
            </a:fld>
            <a:endParaRPr/>
          </a:p>
        </p:txBody>
      </p:sp>
      <p:sp>
        <p:nvSpPr>
          <p:cNvPr id="385" name="Google Shape;608;p69"/>
          <p:cNvSpPr txBox="1"/>
          <p:nvPr/>
        </p:nvSpPr>
        <p:spPr>
          <a:xfrm>
            <a:off x="70835" y="148702"/>
            <a:ext cx="11255467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Exploration of extended cosmological models</a:t>
            </a:r>
          </a:p>
        </p:txBody>
      </p:sp>
    </p:spTree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607;p69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46</a:t>
            </a:fld>
            <a:endParaRPr/>
          </a:p>
        </p:txBody>
      </p:sp>
      <p:sp>
        <p:nvSpPr>
          <p:cNvPr id="390" name="Google Shape;608;p69"/>
          <p:cNvSpPr txBox="1"/>
          <p:nvPr/>
        </p:nvSpPr>
        <p:spPr>
          <a:xfrm>
            <a:off x="70835" y="148702"/>
            <a:ext cx="11255467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Exploration of extended cosmological models</a:t>
            </a:r>
          </a:p>
        </p:txBody>
      </p:sp>
      <p:pic>
        <p:nvPicPr>
          <p:cNvPr id="391" name="Capture d’écran 2025-03-22 à 14.41.57.png" descr="Capture d’écran 2025-03-22 à 14.41.5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766397" y="1185737"/>
            <a:ext cx="9472506" cy="82014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5" name="Google Shape;920;p104" descr="Google Shape;920;p10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03785" y="1253001"/>
            <a:ext cx="9975681" cy="7578801"/>
          </a:xfrm>
          <a:prstGeom prst="rect">
            <a:avLst/>
          </a:prstGeom>
          <a:ln w="12700">
            <a:miter lim="400000"/>
          </a:ln>
        </p:spPr>
      </p:pic>
      <p:sp>
        <p:nvSpPr>
          <p:cNvPr id="396" name="Google Shape;924;p104"/>
          <p:cNvSpPr txBox="1"/>
          <p:nvPr/>
        </p:nvSpPr>
        <p:spPr>
          <a:xfrm>
            <a:off x="167750" y="7901360"/>
            <a:ext cx="1860695" cy="11678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r" defTabSz="1733973">
              <a:defRPr sz="1600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Information on inflation models from scalar spectral index</a:t>
            </a:r>
          </a:p>
        </p:txBody>
      </p:sp>
      <p:sp>
        <p:nvSpPr>
          <p:cNvPr id="397" name="Google Shape;925;p104"/>
          <p:cNvSpPr txBox="1"/>
          <p:nvPr/>
        </p:nvSpPr>
        <p:spPr>
          <a:xfrm>
            <a:off x="87768" y="206275"/>
            <a:ext cx="8095575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Primordial perturbations and inflation</a:t>
            </a:r>
          </a:p>
        </p:txBody>
      </p:sp>
      <p:sp>
        <p:nvSpPr>
          <p:cNvPr id="398" name="Google Shape;929;p104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47</a:t>
            </a:fld>
            <a:endParaRPr/>
          </a:p>
        </p:txBody>
      </p:sp>
    </p:spTree>
  </p:cSld>
  <p:clrMapOvr>
    <a:masterClrMapping/>
  </p:clrMapOvr>
  <p:transition spd="med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A_lens"/>
          <p:cNvSpPr txBox="1"/>
          <p:nvPr/>
        </p:nvSpPr>
        <p:spPr>
          <a:xfrm>
            <a:off x="396682" y="379683"/>
            <a:ext cx="1486358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A_lens</a:t>
            </a:r>
          </a:p>
        </p:txBody>
      </p:sp>
      <p:pic>
        <p:nvPicPr>
          <p:cNvPr id="401" name="Capture d’écran 2025-03-23 à 16.04.35.png" descr="Capture d’écran 2025-03-23 à 16.04.3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575631" y="572390"/>
            <a:ext cx="6826860" cy="3354374"/>
          </a:xfrm>
          <a:prstGeom prst="rect">
            <a:avLst/>
          </a:prstGeom>
          <a:ln w="12700">
            <a:miter lim="400000"/>
          </a:ln>
        </p:spPr>
      </p:pic>
      <p:pic>
        <p:nvPicPr>
          <p:cNvPr id="402" name="Capture d’écran 2025-03-23 à 16.05.35.png" descr="Capture d’écran 2025-03-23 à 16.05.3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0614" y="2213797"/>
            <a:ext cx="7028396" cy="3433412"/>
          </a:xfrm>
          <a:prstGeom prst="rect">
            <a:avLst/>
          </a:prstGeom>
          <a:ln w="12700">
            <a:miter lim="400000"/>
          </a:ln>
        </p:spPr>
      </p:pic>
      <p:pic>
        <p:nvPicPr>
          <p:cNvPr id="403" name="Capture d’écran 2025-03-23 à 16.06.05.png" descr="Capture d’écran 2025-03-23 à 16.06.05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26762" y="6167046"/>
            <a:ext cx="8707781" cy="274180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5" name="Capture d’écran 2025-03-22 à 14.46.18.png" descr="Capture d’écran 2025-03-22 à 14.46.1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5141" y="183803"/>
            <a:ext cx="6998360" cy="8991831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" name="fig14.jpgGoogle Shape;935;p105" descr="fig14.jpgGoogle Shape;935;p10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916581" y="1973869"/>
            <a:ext cx="5411698" cy="5411698"/>
          </a:xfrm>
          <a:prstGeom prst="rect">
            <a:avLst/>
          </a:prstGeom>
          <a:ln w="12700">
            <a:miter lim="400000"/>
          </a:ln>
        </p:spPr>
      </p:pic>
      <p:sp>
        <p:nvSpPr>
          <p:cNvPr id="407" name="Google Shape;936;p105"/>
          <p:cNvSpPr txBox="1"/>
          <p:nvPr/>
        </p:nvSpPr>
        <p:spPr>
          <a:xfrm>
            <a:off x="7251464" y="459371"/>
            <a:ext cx="3901441" cy="12799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defTabSz="1733973"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Varying m</a:t>
            </a:r>
            <a:r>
              <a:rPr baseline="-16058"/>
              <a:t>e</a:t>
            </a:r>
            <a:r>
              <a:t> + curvature</a:t>
            </a:r>
          </a:p>
        </p:txBody>
      </p:sp>
    </p:spTree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691;p77"/>
          <p:cNvSpPr txBox="1"/>
          <p:nvPr/>
        </p:nvSpPr>
        <p:spPr>
          <a:xfrm>
            <a:off x="189368" y="436568"/>
            <a:ext cx="6655575" cy="8767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Particle cosmology</a:t>
            </a:r>
          </a:p>
        </p:txBody>
      </p:sp>
      <p:sp>
        <p:nvSpPr>
          <p:cNvPr id="410" name="Google Shape;692;p77"/>
          <p:cNvSpPr txBox="1"/>
          <p:nvPr/>
        </p:nvSpPr>
        <p:spPr>
          <a:xfrm>
            <a:off x="441777" y="1701173"/>
            <a:ext cx="10870487" cy="26790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No evidence for new light, relativistic species</a:t>
            </a:r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Free-streaming:</a:t>
            </a:r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N</a:t>
            </a:r>
            <a:r>
              <a:rPr baseline="-16230"/>
              <a:t>eff </a:t>
            </a:r>
            <a:r>
              <a:t>= 2.86 ± 0.13 (68%, P-ACT-LB)</a:t>
            </a:r>
            <a:br/>
            <a:r>
              <a:t>N</a:t>
            </a:r>
            <a:r>
              <a:rPr baseline="-16230"/>
              <a:t>eff </a:t>
            </a:r>
            <a:r>
              <a:t>= 2.89 ± 0.11 (68%, P-ACT-LB-BBN)</a:t>
            </a:r>
          </a:p>
        </p:txBody>
      </p:sp>
      <p:pic>
        <p:nvPicPr>
          <p:cNvPr id="411" name="fig19.jpgGoogle Shape;693;p77" descr="fig19.jpgGoogle Shape;693;p7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4737" y="5126179"/>
            <a:ext cx="6855331" cy="4816832"/>
          </a:xfrm>
          <a:prstGeom prst="rect">
            <a:avLst/>
          </a:prstGeom>
          <a:ln w="12700">
            <a:miter lim="400000"/>
          </a:ln>
        </p:spPr>
      </p:pic>
      <p:sp>
        <p:nvSpPr>
          <p:cNvPr id="412" name="Google Shape;694;p77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50</a:t>
            </a:fld>
            <a:endParaRPr/>
          </a:p>
        </p:txBody>
      </p:sp>
      <p:pic>
        <p:nvPicPr>
          <p:cNvPr id="413" name="Capture d’écran 2025-03-22 à 14.47.31.png" descr="Capture d’écran 2025-03-22 à 14.47.3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746098" y="613432"/>
            <a:ext cx="5589109" cy="3206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414" name="Capture d’écran 2025-09-16 à 21.27.22.png" descr="Capture d’écran 2025-09-16 à 21.27.22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780433" y="3571208"/>
            <a:ext cx="3832267" cy="618429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694;p77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51</a:t>
            </a:fld>
            <a:endParaRPr/>
          </a:p>
        </p:txBody>
      </p:sp>
      <p:pic>
        <p:nvPicPr>
          <p:cNvPr id="417" name="Capture d’écran 2025-09-16 à 21.27.22.png" descr="Capture d’écran 2025-09-16 à 21.27.2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89259" y="528085"/>
            <a:ext cx="5675005" cy="915800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704;p78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52</a:t>
            </a:fld>
            <a:endParaRPr/>
          </a:p>
        </p:txBody>
      </p:sp>
      <p:sp>
        <p:nvSpPr>
          <p:cNvPr id="420" name="Google Shape;707;p78"/>
          <p:cNvSpPr txBox="1"/>
          <p:nvPr/>
        </p:nvSpPr>
        <p:spPr>
          <a:xfrm>
            <a:off x="485297" y="169885"/>
            <a:ext cx="6655575" cy="8767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Particle cosmology</a:t>
            </a:r>
          </a:p>
        </p:txBody>
      </p:sp>
      <p:pic>
        <p:nvPicPr>
          <p:cNvPr id="421" name="Capture d’écran 2025-03-22 à 14.54.46.png" descr="Capture d’écran 2025-03-22 à 14.54.4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9220" y="920313"/>
            <a:ext cx="6523199" cy="867805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712;p79"/>
          <p:cNvSpPr txBox="1"/>
          <p:nvPr/>
        </p:nvSpPr>
        <p:spPr>
          <a:xfrm>
            <a:off x="189368" y="451202"/>
            <a:ext cx="8109655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Pre- and modified recombination physics</a:t>
            </a:r>
          </a:p>
        </p:txBody>
      </p:sp>
      <p:sp>
        <p:nvSpPr>
          <p:cNvPr id="424" name="Google Shape;713;p79"/>
          <p:cNvSpPr txBox="1"/>
          <p:nvPr/>
        </p:nvSpPr>
        <p:spPr>
          <a:xfrm>
            <a:off x="189368" y="1958755"/>
            <a:ext cx="7170988" cy="22075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No evidence for an early dark energy (EDE) component:</a:t>
            </a:r>
          </a:p>
          <a:p>
            <a:pPr algn="l" defTabSz="1733973">
              <a:defRPr sz="2000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A mild hint (2-3σ) of EDE was seen in ACT DR4 (Hill+2022); the new ACT DR6 spectra show that this was a statistical fluctuation.</a:t>
            </a:r>
          </a:p>
        </p:txBody>
      </p:sp>
      <p:pic>
        <p:nvPicPr>
          <p:cNvPr id="425" name="fig13.jpgGoogle Shape;715;p79" descr="fig13.jpgGoogle Shape;715;p79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420312" y="183724"/>
            <a:ext cx="5001891" cy="5001891"/>
          </a:xfrm>
          <a:prstGeom prst="rect">
            <a:avLst/>
          </a:prstGeom>
          <a:ln w="12700">
            <a:miter lim="400000"/>
          </a:ln>
        </p:spPr>
      </p:pic>
      <p:pic>
        <p:nvPicPr>
          <p:cNvPr id="426" name="Google Shape;716;p79" descr="Google Shape;716;p79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99217" y="5044650"/>
            <a:ext cx="7151290" cy="3848009"/>
          </a:xfrm>
          <a:prstGeom prst="rect">
            <a:avLst/>
          </a:prstGeom>
          <a:ln w="12700">
            <a:miter lim="400000"/>
          </a:ln>
        </p:spPr>
      </p:pic>
      <p:pic>
        <p:nvPicPr>
          <p:cNvPr id="427" name="Capture d’écran 2025-03-22 à 14.50.07.png" descr="Capture d’écran 2025-03-22 à 14.50.07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7683247" y="5210828"/>
            <a:ext cx="5155416" cy="409302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1" name="fig23.jpgGoogle Shape;954;p107" descr="fig23.jpgGoogle Shape;954;p10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78426" y="5101702"/>
            <a:ext cx="5533403" cy="4774136"/>
          </a:xfrm>
          <a:prstGeom prst="rect">
            <a:avLst/>
          </a:prstGeom>
          <a:ln w="12700">
            <a:miter lim="400000"/>
          </a:ln>
        </p:spPr>
      </p:pic>
      <p:sp>
        <p:nvSpPr>
          <p:cNvPr id="432" name="Google Shape;955;p107"/>
          <p:cNvSpPr txBox="1"/>
          <p:nvPr/>
        </p:nvSpPr>
        <p:spPr>
          <a:xfrm>
            <a:off x="206302" y="602311"/>
            <a:ext cx="6655574" cy="876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Neutrinos</a:t>
            </a:r>
          </a:p>
        </p:txBody>
      </p:sp>
      <p:sp>
        <p:nvSpPr>
          <p:cNvPr id="433" name="Google Shape;956;p107"/>
          <p:cNvSpPr txBox="1"/>
          <p:nvPr/>
        </p:nvSpPr>
        <p:spPr>
          <a:xfrm>
            <a:off x="262115" y="1471520"/>
            <a:ext cx="7257601" cy="46438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We find no evidence for non-zero neutrino masses:</a:t>
            </a:r>
          </a:p>
          <a:p>
            <a:pPr indent="866986"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 sz="1600"/>
          </a:p>
          <a:p>
            <a:pPr indent="866986"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Σm</a:t>
            </a:r>
            <a:r>
              <a:rPr baseline="-16230"/>
              <a:t>𝜈</a:t>
            </a:r>
            <a:r>
              <a:t> &lt; 0.082 eV   (95%, P-ACT-LB)</a:t>
            </a:r>
          </a:p>
          <a:p>
            <a:pPr indent="866986"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Σm</a:t>
            </a:r>
            <a:r>
              <a:rPr baseline="-16230"/>
              <a:t>𝜈</a:t>
            </a:r>
            <a:r>
              <a:t> &lt; 0.083 eV   (95%, W-ACT-LB)</a:t>
            </a:r>
          </a:p>
          <a:p>
            <a:pPr indent="866986"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 sz="1600"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with significant contribution from DESI BAO</a:t>
            </a:r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 sz="1600"/>
          </a:p>
          <a:p>
            <a:pPr indent="866986"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Σm</a:t>
            </a:r>
            <a:r>
              <a:rPr baseline="-16230"/>
              <a:t>𝜈</a:t>
            </a:r>
            <a:r>
              <a:t> &lt; 0.13 eV   (95%, P-ACT-LB</a:t>
            </a:r>
            <a:r>
              <a:rPr baseline="-16230"/>
              <a:t>BOSS</a:t>
            </a:r>
            <a:r>
              <a:t>)</a:t>
            </a:r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 sz="2000"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 sz="2400"/>
          </a:p>
        </p:txBody>
      </p:sp>
      <p:sp>
        <p:nvSpPr>
          <p:cNvPr id="434" name="Google Shape;958;p107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54</a:t>
            </a:fld>
            <a:endParaRPr/>
          </a:p>
        </p:txBody>
      </p:sp>
    </p:spTree>
  </p:cSld>
  <p:clrMapOvr>
    <a:masterClrMapping/>
  </p:clrMapOvr>
  <p:transition spd="med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973;p109"/>
          <p:cNvSpPr txBox="1"/>
          <p:nvPr/>
        </p:nvSpPr>
        <p:spPr>
          <a:xfrm>
            <a:off x="189368" y="1323875"/>
            <a:ext cx="6655575" cy="876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Particle astrophysics</a:t>
            </a:r>
          </a:p>
        </p:txBody>
      </p:sp>
      <p:sp>
        <p:nvSpPr>
          <p:cNvPr id="437" name="Google Shape;974;p109"/>
          <p:cNvSpPr txBox="1"/>
          <p:nvPr/>
        </p:nvSpPr>
        <p:spPr>
          <a:xfrm>
            <a:off x="290968" y="2224033"/>
            <a:ext cx="8292694" cy="45799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We also find the abundances of primordial elements to be consistent with standard BBN.</a:t>
            </a:r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We find dark matter to follow the standard CDM paradigm, with no evidence for scattering with baryons, self-annihilation, contribution from axion-like particles, or scattering off a dark radiation component.</a:t>
            </a:r>
          </a:p>
        </p:txBody>
      </p:sp>
      <p:pic>
        <p:nvPicPr>
          <p:cNvPr id="438" name="Google Shape;975;p109" descr="Google Shape;975;p109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265046" y="6790521"/>
            <a:ext cx="3733016" cy="2527178"/>
          </a:xfrm>
          <a:prstGeom prst="rect">
            <a:avLst/>
          </a:prstGeom>
          <a:ln w="12700">
            <a:miter lim="400000"/>
          </a:ln>
        </p:spPr>
      </p:pic>
      <p:pic>
        <p:nvPicPr>
          <p:cNvPr id="439" name="Google Shape;976;p109" descr="Google Shape;976;p109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237857" y="6624613"/>
            <a:ext cx="3312428" cy="2627983"/>
          </a:xfrm>
          <a:prstGeom prst="rect">
            <a:avLst/>
          </a:prstGeom>
          <a:ln w="12700">
            <a:miter lim="400000"/>
          </a:ln>
        </p:spPr>
      </p:pic>
      <p:sp>
        <p:nvSpPr>
          <p:cNvPr id="440" name="Google Shape;977;p109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55</a:t>
            </a:fld>
            <a:endParaRPr/>
          </a:p>
        </p:txBody>
      </p:sp>
      <p:pic>
        <p:nvPicPr>
          <p:cNvPr id="441" name="fig30.jpgGoogle Shape;978;p109" descr="fig30.jpgGoogle Shape;978;p109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678292" y="1268017"/>
            <a:ext cx="4214185" cy="4208004"/>
          </a:xfrm>
          <a:prstGeom prst="rect">
            <a:avLst/>
          </a:prstGeom>
          <a:ln w="12700">
            <a:miter lim="400000"/>
          </a:ln>
        </p:spPr>
      </p:pic>
      <p:pic>
        <p:nvPicPr>
          <p:cNvPr id="442" name="fig32.jpgGoogle Shape;979;p109" descr="fig32.jpgGoogle Shape;979;p109"/>
          <p:cNvPicPr>
            <a:picLocks noChangeAspect="1"/>
          </p:cNvPicPr>
          <p:nvPr/>
        </p:nvPicPr>
        <p:blipFill>
          <a:blip r:embed="rId5">
            <a:extLst/>
          </a:blip>
          <a:srcRect t="32611" b="33848"/>
          <a:stretch>
            <a:fillRect/>
          </a:stretch>
        </p:blipFill>
        <p:spPr>
          <a:xfrm>
            <a:off x="142497" y="6827369"/>
            <a:ext cx="4882775" cy="24535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984;p110"/>
          <p:cNvSpPr txBox="1"/>
          <p:nvPr/>
        </p:nvSpPr>
        <p:spPr>
          <a:xfrm>
            <a:off x="409502" y="290942"/>
            <a:ext cx="6655574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Late-time physics: dark energy</a:t>
            </a:r>
          </a:p>
        </p:txBody>
      </p:sp>
      <p:sp>
        <p:nvSpPr>
          <p:cNvPr id="445" name="Google Shape;985;p110"/>
          <p:cNvSpPr txBox="1"/>
          <p:nvPr/>
        </p:nvSpPr>
        <p:spPr>
          <a:xfrm>
            <a:off x="4612220" y="1274849"/>
            <a:ext cx="8015788" cy="22177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26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From primary CMB data, we find no evidence for non-standard dark energy; hints of non-standard evolution are driven by low-redshift data and consistent with previous analyses of DESI and SNIa data.</a:t>
            </a:r>
          </a:p>
        </p:txBody>
      </p:sp>
      <p:sp>
        <p:nvSpPr>
          <p:cNvPr id="446" name="Google Shape;986;p110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56</a:t>
            </a:fld>
            <a:endParaRPr/>
          </a:p>
        </p:txBody>
      </p:sp>
      <p:sp>
        <p:nvSpPr>
          <p:cNvPr id="447" name="Google Shape;988;p110"/>
          <p:cNvSpPr txBox="1"/>
          <p:nvPr/>
        </p:nvSpPr>
        <p:spPr>
          <a:xfrm>
            <a:off x="5543557" y="4010886"/>
            <a:ext cx="7577602" cy="17318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3400">
                <a:solidFill>
                  <a:srgbClr val="A64D7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P-ACT-LBS</a:t>
            </a:r>
            <a:r>
              <a:rPr>
                <a:solidFill>
                  <a:srgbClr val="595959"/>
                </a:solidFill>
              </a:rPr>
              <a:t> consistent with Λ at 2.2σ</a:t>
            </a:r>
          </a:p>
          <a:p>
            <a:pPr algn="l" defTabSz="1733973"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[P-LBS (in)consistent with Λ at 2.5σ (DESI+2024)]</a:t>
            </a:r>
          </a:p>
        </p:txBody>
      </p:sp>
      <p:pic>
        <p:nvPicPr>
          <p:cNvPr id="448" name="Google Shape;989;p110" descr="Google Shape;989;p11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37655" y="5876995"/>
            <a:ext cx="6474312" cy="1236375"/>
          </a:xfrm>
          <a:prstGeom prst="rect">
            <a:avLst/>
          </a:prstGeom>
          <a:ln w="12700">
            <a:miter lim="400000"/>
          </a:ln>
        </p:spPr>
      </p:pic>
      <p:pic>
        <p:nvPicPr>
          <p:cNvPr id="449" name="Capture d’écran 2025-03-22 à 15.05.15.png" descr="Capture d’écran 2025-03-22 à 15.05.1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78357" y="3378214"/>
            <a:ext cx="4845795" cy="59788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1" name="fig39.jpgGoogle Shape;994;p111" descr="fig39.jpgGoogle Shape;994;p11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31582" y="4112115"/>
            <a:ext cx="5331945" cy="5331945"/>
          </a:xfrm>
          <a:prstGeom prst="rect">
            <a:avLst/>
          </a:prstGeom>
          <a:ln w="12700">
            <a:miter lim="400000"/>
          </a:ln>
        </p:spPr>
      </p:pic>
      <p:sp>
        <p:nvSpPr>
          <p:cNvPr id="452" name="Google Shape;995;p111"/>
          <p:cNvSpPr txBox="1"/>
          <p:nvPr/>
        </p:nvSpPr>
        <p:spPr>
          <a:xfrm>
            <a:off x="189368" y="375045"/>
            <a:ext cx="7659521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Late-time physics: modified growth</a:t>
            </a:r>
          </a:p>
        </p:txBody>
      </p:sp>
      <p:sp>
        <p:nvSpPr>
          <p:cNvPr id="453" name="Google Shape;996;p111"/>
          <p:cNvSpPr txBox="1"/>
          <p:nvPr/>
        </p:nvSpPr>
        <p:spPr>
          <a:xfrm>
            <a:off x="189368" y="2041884"/>
            <a:ext cx="8015789" cy="14641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We also see no evidence of modified growth, e.g., due to beyond-GR gravity (modulo two slightly outlying fσ</a:t>
            </a:r>
            <a:r>
              <a:rPr baseline="-16230"/>
              <a:t>8</a:t>
            </a:r>
            <a:r>
              <a:t> measurements at very low redshifts). </a:t>
            </a:r>
          </a:p>
        </p:txBody>
      </p:sp>
      <p:pic>
        <p:nvPicPr>
          <p:cNvPr id="454" name="Screenshot 2025-03-13 at 08.47.45.pngGoogle Shape;997;p111" descr="Screenshot 2025-03-13 at 08.47.45.pngGoogle Shape;997;p11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01902" y="3661084"/>
            <a:ext cx="5151964" cy="3749692"/>
          </a:xfrm>
          <a:prstGeom prst="rect">
            <a:avLst/>
          </a:prstGeom>
          <a:ln w="12700">
            <a:miter lim="400000"/>
          </a:ln>
        </p:spPr>
      </p:pic>
      <p:sp>
        <p:nvSpPr>
          <p:cNvPr id="455" name="Google Shape;998;p111"/>
          <p:cNvSpPr txBox="1"/>
          <p:nvPr/>
        </p:nvSpPr>
        <p:spPr>
          <a:xfrm>
            <a:off x="3267555" y="8606747"/>
            <a:ext cx="1503148" cy="7846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fσ</a:t>
            </a:r>
            <a:r>
              <a:rPr baseline="-16058"/>
              <a:t>8</a:t>
            </a:r>
          </a:p>
        </p:txBody>
      </p:sp>
      <p:sp>
        <p:nvSpPr>
          <p:cNvPr id="456" name="Google Shape;999;p111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57</a:t>
            </a:fld>
            <a:endParaRPr/>
          </a:p>
        </p:txBody>
      </p:sp>
      <p:pic>
        <p:nvPicPr>
          <p:cNvPr id="457" name="Google Shape;1000;p111" descr="Google Shape;1000;p111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202169" y="2053890"/>
            <a:ext cx="2235343" cy="703965"/>
          </a:xfrm>
          <a:prstGeom prst="rect">
            <a:avLst/>
          </a:prstGeom>
          <a:ln w="12700">
            <a:miter lim="400000"/>
          </a:ln>
        </p:spPr>
      </p:pic>
      <p:sp>
        <p:nvSpPr>
          <p:cNvPr id="458" name="Google Shape;1001;p111"/>
          <p:cNvSpPr/>
          <p:nvPr/>
        </p:nvSpPr>
        <p:spPr>
          <a:xfrm flipH="1" flipV="1">
            <a:off x="1215288" y="6183893"/>
            <a:ext cx="340908" cy="852054"/>
          </a:xfrm>
          <a:prstGeom prst="line">
            <a:avLst/>
          </a:prstGeom>
          <a:ln w="12700">
            <a:solidFill>
              <a:srgbClr val="595959"/>
            </a:solidFill>
            <a:tailEnd type="triangle"/>
          </a:ln>
        </p:spPr>
        <p:txBody>
          <a:bodyPr lIns="0" tIns="0" rIns="0" bIns="0"/>
          <a:lstStyle/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</p:txBody>
      </p:sp>
      <p:sp>
        <p:nvSpPr>
          <p:cNvPr id="459" name="Google Shape;1002;p111"/>
          <p:cNvSpPr txBox="1"/>
          <p:nvPr/>
        </p:nvSpPr>
        <p:spPr>
          <a:xfrm>
            <a:off x="1157688" y="6937991"/>
            <a:ext cx="1204908" cy="7859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18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anomalous points</a:t>
            </a:r>
          </a:p>
        </p:txBody>
      </p:sp>
      <p:pic>
        <p:nvPicPr>
          <p:cNvPr id="460" name="Google Shape;1003;p111" descr="Google Shape;1003;p111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8300571" y="3083002"/>
            <a:ext cx="4038539" cy="70396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995;p111"/>
          <p:cNvSpPr txBox="1"/>
          <p:nvPr/>
        </p:nvSpPr>
        <p:spPr>
          <a:xfrm>
            <a:off x="189368" y="375045"/>
            <a:ext cx="10386739" cy="876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Modified recombination control point </a:t>
            </a:r>
          </a:p>
        </p:txBody>
      </p:sp>
      <p:pic>
        <p:nvPicPr>
          <p:cNvPr id="463" name="Capture d’écran 2025-03-23 à 17.12.59.png" descr="Capture d’écran 2025-03-23 à 17.12.5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95898" y="1547663"/>
            <a:ext cx="8928101" cy="77851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59</a:t>
            </a:fld>
            <a:endParaRPr/>
          </a:p>
        </p:txBody>
      </p:sp>
      <p:sp>
        <p:nvSpPr>
          <p:cNvPr id="466" name="DR6 data set test"/>
          <p:cNvSpPr txBox="1"/>
          <p:nvPr/>
        </p:nvSpPr>
        <p:spPr>
          <a:xfrm>
            <a:off x="2063750" y="3225305"/>
            <a:ext cx="9923374" cy="149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algn="l">
              <a:defRPr sz="9200"/>
            </a:pPr>
            <a:r>
              <a:t>DR6 data set test </a:t>
            </a:r>
          </a:p>
        </p:txBody>
      </p:sp>
    </p:spTree>
  </p:cSld>
  <p:clrMapOvr>
    <a:masterClrMapping/>
  </p:clrMapOvr>
  <p:transition spd="med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60</a:t>
            </a:fld>
            <a:endParaRPr/>
          </a:p>
        </p:txBody>
      </p:sp>
      <p:pic>
        <p:nvPicPr>
          <p:cNvPr id="469" name="AGV_vUcX5BmQ0taKJ025oAJhX3IhCOJV5_DeEx21ez_Qg6k7PyxDz4jjKZL67C4jMemlTcI92WhJuEerc7Z9v0KmpKn93W98me5bPClsf8wYVXvp0A9KLK4d3eA_1cKffX_5DlFLP9yR=s2048.png" descr="AGV_vUcX5BmQ0taKJ025oAJhX3IhCOJV5_DeEx21ez_Qg6k7PyxDz4jjKZL67C4jMemlTcI92WhJuEerc7Z9v0KmpKn93W98me5bPClsf8wYVXvp0A9KLK4d3eA_1cKffX_5DlFLP9yR=s204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858559" y="1488135"/>
            <a:ext cx="7944109" cy="7965609"/>
          </a:xfrm>
          <a:prstGeom prst="rect">
            <a:avLst/>
          </a:prstGeom>
          <a:ln w="12700">
            <a:miter lim="400000"/>
          </a:ln>
        </p:spPr>
      </p:pic>
      <p:sp>
        <p:nvSpPr>
          <p:cNvPr id="470" name="We have done around 2000 null tests on the data, we checked that the results do not depends on…"/>
          <p:cNvSpPr txBox="1"/>
          <p:nvPr/>
        </p:nvSpPr>
        <p:spPr>
          <a:xfrm>
            <a:off x="307143" y="179556"/>
            <a:ext cx="18401909" cy="7162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508000" marR="6451600" indent="-508000" algn="l" defTabSz="457200">
              <a:spcBef>
                <a:spcPts val="1600"/>
              </a:spcBef>
            </a:pPr>
            <a:r>
              <a:t>     We have done around 2000 null tests on the data, we checked that the results do not depends on </a:t>
            </a:r>
          </a:p>
          <a:p>
            <a:pPr marL="508000" marR="6451600" indent="-508000" algn="l" defTabSz="457200">
              <a:spcBef>
                <a:spcPts val="1600"/>
              </a:spcBef>
              <a:defRPr sz="2800"/>
            </a:pPr>
            <a:endParaRPr/>
          </a:p>
          <a:p>
            <a:pPr marL="457200" marR="6451600" indent="-317500" algn="l" defTabSz="457200">
              <a:buSzPct val="75000"/>
              <a:buFont typeface="Arial"/>
              <a:buChar char="•"/>
            </a:pPr>
            <a:r>
              <a:t>array bands</a:t>
            </a:r>
          </a:p>
          <a:p>
            <a:pPr marL="457200" marR="6451600" indent="-317500" algn="l" defTabSz="457200">
              <a:buSzPct val="75000"/>
              <a:buFont typeface="Arial"/>
              <a:buChar char="•"/>
            </a:pPr>
            <a:r>
              <a:t>weather conditions</a:t>
            </a:r>
          </a:p>
          <a:p>
            <a:pPr marL="457200" marR="6451600" indent="-317500" algn="l" defTabSz="457200">
              <a:buSzPct val="75000"/>
              <a:buFont typeface="Arial"/>
              <a:buChar char="•"/>
            </a:pPr>
            <a:r>
              <a:t>scan elevation</a:t>
            </a:r>
          </a:p>
          <a:p>
            <a:pPr marL="457200" marR="6451600" indent="-317500" algn="l" defTabSz="457200">
              <a:buSzPct val="75000"/>
              <a:buFont typeface="Arial"/>
              <a:buChar char="•"/>
            </a:pPr>
            <a:r>
              <a:t>sky location</a:t>
            </a:r>
          </a:p>
          <a:p>
            <a:pPr marL="457200" marR="6451600" indent="-317500" algn="l" defTabSz="457200">
              <a:buSzPct val="75000"/>
              <a:buFont typeface="Arial"/>
              <a:buChar char="•"/>
            </a:pPr>
            <a:r>
              <a:t>time of observation</a:t>
            </a:r>
          </a:p>
          <a:p>
            <a:pPr marL="457200" marR="6451600" indent="-317500" algn="l" defTabSz="457200">
              <a:spcBef>
                <a:spcPts val="1600"/>
              </a:spcBef>
              <a:buSzPct val="75000"/>
              <a:buFont typeface="Arial"/>
              <a:buChar char="•"/>
            </a:pPr>
            <a:r>
              <a:t>detectors positions</a:t>
            </a:r>
          </a:p>
          <a:p>
            <a:pPr algn="l" defTabSz="457200">
              <a:defRPr sz="28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  <a:p>
            <a:pPr algn="l" defTabSz="457200">
              <a:defRPr sz="28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  <a:p>
            <a:pPr algn="l" defTabSz="457200">
              <a:defRPr sz="28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  <a:p>
            <a:pPr algn="l"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61</a:t>
            </a:fld>
            <a:endParaRPr/>
          </a:p>
        </p:txBody>
      </p:sp>
      <p:pic>
        <p:nvPicPr>
          <p:cNvPr id="473" name="Capture d’écran 2025-03-22 à 15.08.22.png" descr="Capture d’écran 2025-03-22 à 15.08.2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26568" y="386938"/>
            <a:ext cx="9906098" cy="92382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62</a:t>
            </a:fld>
            <a:endParaRPr/>
          </a:p>
        </p:txBody>
      </p:sp>
      <p:pic>
        <p:nvPicPr>
          <p:cNvPr id="476" name="Capture d’écran 2025-03-22 à 14.37.37.png" descr="Capture d’écran 2025-03-22 à 14.37.3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0622" y="692572"/>
            <a:ext cx="10572136" cy="78795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63</a:t>
            </a:fld>
            <a:endParaRPr/>
          </a:p>
        </p:txBody>
      </p:sp>
      <p:pic>
        <p:nvPicPr>
          <p:cNvPr id="479" name="Capture d’écran 2025-03-22 à 15.09.05.png" descr="Capture d’écran 2025-03-22 à 15.09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03137" y="844550"/>
            <a:ext cx="11754970" cy="69518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64</a:t>
            </a:fld>
            <a:endParaRPr/>
          </a:p>
        </p:txBody>
      </p:sp>
      <p:pic>
        <p:nvPicPr>
          <p:cNvPr id="482" name="Capture d’écran 2025-03-22 à 15.10.37.png" descr="Capture d’écran 2025-03-22 à 15.10.3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99950" y="-31687"/>
            <a:ext cx="4555093" cy="93649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846;p94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65</a:t>
            </a:fld>
            <a:endParaRPr/>
          </a:p>
        </p:txBody>
      </p:sp>
      <p:sp>
        <p:nvSpPr>
          <p:cNvPr id="485" name="Google Shape;847;p94"/>
          <p:cNvSpPr txBox="1"/>
          <p:nvPr/>
        </p:nvSpPr>
        <p:spPr>
          <a:xfrm>
            <a:off x="1346455" y="443978"/>
            <a:ext cx="8295256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Breakdown of goodness-of-fit for P-ACT</a:t>
            </a:r>
          </a:p>
        </p:txBody>
      </p:sp>
      <p:sp>
        <p:nvSpPr>
          <p:cNvPr id="486" name="Google Shape;848;p94"/>
          <p:cNvSpPr txBox="1"/>
          <p:nvPr/>
        </p:nvSpPr>
        <p:spPr>
          <a:xfrm>
            <a:off x="1196067" y="2744062"/>
            <a:ext cx="6952961" cy="47036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3400">
                <a:latin typeface="Arial"/>
                <a:ea typeface="Arial"/>
                <a:cs typeface="Arial"/>
                <a:sym typeface="Arial"/>
              </a:defRPr>
            </a:pPr>
            <a:r>
              <a:t>TT:</a:t>
            </a:r>
          </a:p>
          <a:p>
            <a:pPr marL="495200" indent="-379100" algn="l" defTabSz="1733973">
              <a:buClr>
                <a:srgbClr val="000000"/>
              </a:buClr>
              <a:buSzPts val="3400"/>
              <a:buFont typeface="Arial"/>
              <a:buChar char="●"/>
              <a:defRPr sz="3400">
                <a:latin typeface="Arial"/>
                <a:ea typeface="Arial"/>
                <a:cs typeface="Arial"/>
                <a:sym typeface="Arial"/>
              </a:defRPr>
            </a:pPr>
            <a:r>
              <a:t>ACT: 566.05/601</a:t>
            </a:r>
          </a:p>
          <a:p>
            <a:pPr marL="495200" indent="-379100" algn="l" defTabSz="1733973">
              <a:buClr>
                <a:srgbClr val="000000"/>
              </a:buClr>
              <a:buSzPts val="3400"/>
              <a:buFont typeface="Arial"/>
              <a:buChar char="●"/>
              <a:defRPr sz="3400">
                <a:latin typeface="Arial"/>
                <a:ea typeface="Arial"/>
                <a:cs typeface="Arial"/>
                <a:sym typeface="Arial"/>
              </a:defRPr>
            </a:pPr>
            <a:r>
              <a:t>Planck: 89.05/114</a:t>
            </a:r>
          </a:p>
          <a:p>
            <a:pPr algn="l" defTabSz="1733973">
              <a:defRPr sz="3400">
                <a:latin typeface="Arial"/>
                <a:ea typeface="Arial"/>
                <a:cs typeface="Arial"/>
                <a:sym typeface="Arial"/>
              </a:defRPr>
            </a:pPr>
            <a:r>
              <a:t>TE:</a:t>
            </a:r>
          </a:p>
          <a:p>
            <a:pPr marL="495200" indent="-379100" algn="l" defTabSz="1733973">
              <a:buClr>
                <a:srgbClr val="000000"/>
              </a:buClr>
              <a:buSzPts val="3400"/>
              <a:buFont typeface="Arial"/>
              <a:buChar char="●"/>
              <a:defRPr sz="3400">
                <a:latin typeface="Arial"/>
                <a:ea typeface="Arial"/>
                <a:cs typeface="Arial"/>
                <a:sym typeface="Arial"/>
              </a:defRPr>
            </a:pPr>
            <a:r>
              <a:t>ACT: 651.77/644</a:t>
            </a:r>
          </a:p>
          <a:p>
            <a:pPr marL="495200" indent="-379100" algn="l" defTabSz="1733973">
              <a:buClr>
                <a:srgbClr val="000000"/>
              </a:buClr>
              <a:buSzPts val="3400"/>
              <a:buFont typeface="Arial"/>
              <a:buChar char="●"/>
              <a:defRPr sz="3400">
                <a:latin typeface="Arial"/>
                <a:ea typeface="Arial"/>
                <a:cs typeface="Arial"/>
                <a:sym typeface="Arial"/>
              </a:defRPr>
            </a:pPr>
            <a:r>
              <a:t>Planck: 67.82/69</a:t>
            </a:r>
          </a:p>
          <a:p>
            <a:pPr algn="l" defTabSz="1733973">
              <a:defRPr sz="3400">
                <a:latin typeface="Arial"/>
                <a:ea typeface="Arial"/>
                <a:cs typeface="Arial"/>
                <a:sym typeface="Arial"/>
              </a:defRPr>
            </a:pPr>
            <a:r>
              <a:t>EE:</a:t>
            </a:r>
          </a:p>
          <a:p>
            <a:pPr marL="495200" indent="-379100" algn="l" defTabSz="1733973">
              <a:buClr>
                <a:srgbClr val="000000"/>
              </a:buClr>
              <a:buSzPts val="3400"/>
              <a:buFont typeface="Arial"/>
              <a:buChar char="●"/>
              <a:defRPr sz="3400">
                <a:latin typeface="Arial"/>
                <a:ea typeface="Arial"/>
                <a:cs typeface="Arial"/>
                <a:sym typeface="Arial"/>
              </a:defRPr>
            </a:pPr>
            <a:r>
              <a:t>ACT: 392.19/406</a:t>
            </a:r>
          </a:p>
          <a:p>
            <a:pPr marL="495200" indent="-379100" algn="l" defTabSz="1733973">
              <a:buClr>
                <a:srgbClr val="000000"/>
              </a:buClr>
              <a:buSzPts val="3400"/>
              <a:buFont typeface="Arial"/>
              <a:buChar char="●"/>
              <a:defRPr sz="3400">
                <a:latin typeface="Arial"/>
                <a:ea typeface="Arial"/>
                <a:cs typeface="Arial"/>
                <a:sym typeface="Arial"/>
              </a:defRPr>
            </a:pPr>
            <a:r>
              <a:t>Planck: 68.93/69</a:t>
            </a:r>
          </a:p>
        </p:txBody>
      </p:sp>
    </p:spTree>
  </p:cSld>
  <p:clrMapOvr>
    <a:masterClrMapping/>
  </p:clrMapOvr>
  <p:transition spd="med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Google Shape;846;p94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66</a:t>
            </a:fld>
            <a:endParaRPr/>
          </a:p>
        </p:txBody>
      </p:sp>
      <p:pic>
        <p:nvPicPr>
          <p:cNvPr id="489" name="Capture d’écran 2025-03-23 à 17.15.32.png" descr="Capture d’écran 2025-03-23 à 17.15.3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82195" y="227487"/>
            <a:ext cx="8996817" cy="929862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67</a:t>
            </a:fld>
            <a:endParaRPr/>
          </a:p>
        </p:txBody>
      </p:sp>
      <p:sp>
        <p:nvSpPr>
          <p:cNvPr id="492" name="Measuring H0…"/>
          <p:cNvSpPr txBox="1"/>
          <p:nvPr/>
        </p:nvSpPr>
        <p:spPr>
          <a:xfrm>
            <a:off x="2063750" y="2526805"/>
            <a:ext cx="8081976" cy="2895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algn="l">
              <a:defRPr sz="9200"/>
            </a:pPr>
            <a:r>
              <a:t>Measuring H0</a:t>
            </a:r>
          </a:p>
          <a:p>
            <a:pPr lvl="2" algn="l">
              <a:defRPr sz="9200"/>
            </a:pPr>
            <a:r>
              <a:t> from the CMB</a:t>
            </a:r>
          </a:p>
        </p:txBody>
      </p:sp>
    </p:spTree>
  </p:cSld>
  <p:clrMapOvr>
    <a:masterClrMapping/>
  </p:clrMapOvr>
  <p:transition spd="med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Ligne"/>
          <p:cNvSpPr/>
          <p:nvPr/>
        </p:nvSpPr>
        <p:spPr>
          <a:xfrm flipV="1">
            <a:off x="774359" y="4211655"/>
            <a:ext cx="8227107" cy="1081395"/>
          </a:xfrm>
          <a:prstGeom prst="line">
            <a:avLst/>
          </a:prstGeom>
          <a:ln w="25400">
            <a:solidFill>
              <a:srgbClr val="000000"/>
            </a:solidFill>
            <a:custDash>
              <a:ds d="200000" sp="200000"/>
            </a:custDash>
            <a:miter lim="400000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95" name="Triangle"/>
          <p:cNvSpPr/>
          <p:nvPr/>
        </p:nvSpPr>
        <p:spPr>
          <a:xfrm rot="5400000" flipH="1">
            <a:off x="9353740" y="3837537"/>
            <a:ext cx="2133694" cy="27817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0"/>
                </a:move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127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96" name="Ligne"/>
          <p:cNvSpPr/>
          <p:nvPr/>
        </p:nvSpPr>
        <p:spPr>
          <a:xfrm>
            <a:off x="774359" y="5355394"/>
            <a:ext cx="8227108" cy="1"/>
          </a:xfrm>
          <a:prstGeom prst="line">
            <a:avLst/>
          </a:prstGeom>
          <a:ln w="25400">
            <a:solidFill>
              <a:srgbClr val="000000"/>
            </a:solidFill>
            <a:custDash>
              <a:ds d="200000" sp="200000"/>
            </a:custDash>
            <a:miter lim="400000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97" name="Ligne"/>
          <p:cNvSpPr/>
          <p:nvPr/>
        </p:nvSpPr>
        <p:spPr>
          <a:xfrm flipV="1">
            <a:off x="9130682" y="4375121"/>
            <a:ext cx="1" cy="779863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98" name="The angular size of the sound horizon is given as the ratio of the…"/>
          <p:cNvSpPr txBox="1"/>
          <p:nvPr/>
        </p:nvSpPr>
        <p:spPr>
          <a:xfrm>
            <a:off x="385736" y="1511239"/>
            <a:ext cx="10608311" cy="1235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5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The angular size of the sound horizon is given as the ratio of the</a:t>
            </a:r>
          </a:p>
          <a:p>
            <a:pPr algn="l">
              <a:defRPr sz="25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physical size of the sound horizon and the diameter angular distance </a:t>
            </a:r>
          </a:p>
          <a:p>
            <a:pPr algn="l">
              <a:defRPr sz="25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of the last scattering surface</a:t>
            </a:r>
          </a:p>
        </p:txBody>
      </p:sp>
      <p:sp>
        <p:nvSpPr>
          <p:cNvPr id="499" name="Measuring the Hubble constant using the CMB"/>
          <p:cNvSpPr txBox="1"/>
          <p:nvPr/>
        </p:nvSpPr>
        <p:spPr>
          <a:xfrm>
            <a:off x="1410715" y="230504"/>
            <a:ext cx="9726169" cy="6097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400" b="1">
                <a:solidFill>
                  <a:srgbClr val="0076BA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Measuring the Hubble constant using the CMB</a:t>
            </a:r>
          </a:p>
        </p:txBody>
      </p:sp>
      <p:pic>
        <p:nvPicPr>
          <p:cNvPr id="500" name="Screen Shot 2019-11-27 at 13.43.39.png" descr="Screen Shot 2019-11-27 at 13.43.3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69344" y="4472865"/>
            <a:ext cx="557658" cy="609776"/>
          </a:xfrm>
          <a:prstGeom prst="rect">
            <a:avLst/>
          </a:prstGeom>
          <a:ln w="12700">
            <a:miter lim="400000"/>
          </a:ln>
        </p:spPr>
      </p:pic>
      <p:pic>
        <p:nvPicPr>
          <p:cNvPr id="501" name="Screen Shot 2019-11-27 at 13.43.53.png" descr="Screen Shot 2019-11-27 at 13.43.5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783453" y="5405148"/>
            <a:ext cx="741432" cy="609776"/>
          </a:xfrm>
          <a:prstGeom prst="rect">
            <a:avLst/>
          </a:prstGeom>
          <a:ln w="12700">
            <a:miter lim="400000"/>
          </a:ln>
        </p:spPr>
      </p:pic>
      <p:pic>
        <p:nvPicPr>
          <p:cNvPr id="502" name="Screen Shot 2019-11-14 at 13.53.24.png" descr="Screen Shot 2019-11-14 at 13.53.2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21838" y="4970408"/>
            <a:ext cx="632264" cy="645669"/>
          </a:xfrm>
          <a:prstGeom prst="rect">
            <a:avLst/>
          </a:prstGeom>
          <a:ln w="12700">
            <a:miter lim="400000"/>
          </a:ln>
        </p:spPr>
      </p:pic>
      <p:sp>
        <p:nvSpPr>
          <p:cNvPr id="514" name="Ligne de connexion"/>
          <p:cNvSpPr/>
          <p:nvPr/>
        </p:nvSpPr>
        <p:spPr>
          <a:xfrm>
            <a:off x="2442754" y="5103864"/>
            <a:ext cx="97299" cy="23275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6452" h="21600" extrusionOk="0">
                <a:moveTo>
                  <a:pt x="7137" y="21600"/>
                </a:moveTo>
                <a:cubicBezTo>
                  <a:pt x="21600" y="13143"/>
                  <a:pt x="19221" y="5943"/>
                  <a:pt x="0" y="0"/>
                </a:cubicBezTo>
              </a:path>
            </a:pathLst>
          </a:custGeom>
          <a:ln w="25400">
            <a:solidFill>
              <a:srgbClr val="0076BA"/>
            </a:solidFill>
            <a:miter lim="400000"/>
          </a:ln>
        </p:spPr>
        <p:txBody>
          <a:bodyPr/>
          <a:lstStyle/>
          <a:p>
            <a:endParaRPr/>
          </a:p>
        </p:txBody>
      </p:sp>
      <p:sp>
        <p:nvSpPr>
          <p:cNvPr id="504" name="Ligne"/>
          <p:cNvSpPr/>
          <p:nvPr/>
        </p:nvSpPr>
        <p:spPr>
          <a:xfrm>
            <a:off x="434834" y="6978891"/>
            <a:ext cx="11321536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505" name="z=0"/>
          <p:cNvSpPr txBox="1"/>
          <p:nvPr/>
        </p:nvSpPr>
        <p:spPr>
          <a:xfrm>
            <a:off x="371602" y="6522976"/>
            <a:ext cx="624841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z=0</a:t>
            </a:r>
          </a:p>
        </p:txBody>
      </p:sp>
      <p:sp>
        <p:nvSpPr>
          <p:cNvPr id="506" name="z=1060"/>
          <p:cNvSpPr txBox="1"/>
          <p:nvPr/>
        </p:nvSpPr>
        <p:spPr>
          <a:xfrm>
            <a:off x="8354665" y="6522976"/>
            <a:ext cx="1133248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z=1060</a:t>
            </a:r>
          </a:p>
        </p:txBody>
      </p:sp>
      <p:sp>
        <p:nvSpPr>
          <p:cNvPr id="507" name="z="/>
          <p:cNvSpPr txBox="1"/>
          <p:nvPr/>
        </p:nvSpPr>
        <p:spPr>
          <a:xfrm>
            <a:off x="11374272" y="6528456"/>
            <a:ext cx="455373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z=</a:t>
            </a:r>
          </a:p>
        </p:txBody>
      </p:sp>
      <p:pic>
        <p:nvPicPr>
          <p:cNvPr id="508" name="Screen Shot 2019-11-27 at 13.48.45.png" descr="Screen Shot 2019-11-27 at 13.48.45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1833107" y="6685253"/>
            <a:ext cx="410226" cy="238104"/>
          </a:xfrm>
          <a:prstGeom prst="rect">
            <a:avLst/>
          </a:prstGeom>
          <a:ln w="12700">
            <a:miter lim="400000"/>
          </a:ln>
        </p:spPr>
      </p:pic>
      <p:pic>
        <p:nvPicPr>
          <p:cNvPr id="509" name="Screen Shot 2019-11-27 at 13.49.35.png" descr="Screen Shot 2019-11-27 at 13.49.35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774016" y="4659972"/>
            <a:ext cx="624841" cy="645669"/>
          </a:xfrm>
          <a:prstGeom prst="rect">
            <a:avLst/>
          </a:prstGeom>
          <a:ln w="12700">
            <a:miter lim="400000"/>
          </a:ln>
        </p:spPr>
      </p:pic>
      <p:pic>
        <p:nvPicPr>
          <p:cNvPr id="510" name="Screen Shot 2019-11-19 at 19.07.38.png" descr="Screen Shot 2019-11-19 at 19.07.38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478719" y="3194467"/>
            <a:ext cx="2226706" cy="609776"/>
          </a:xfrm>
          <a:prstGeom prst="rect">
            <a:avLst/>
          </a:prstGeom>
          <a:ln w="12700">
            <a:miter lim="400000"/>
          </a:ln>
        </p:spPr>
      </p:pic>
      <p:sp>
        <p:nvSpPr>
          <p:cNvPr id="511" name="CMB emission"/>
          <p:cNvSpPr txBox="1"/>
          <p:nvPr/>
        </p:nvSpPr>
        <p:spPr>
          <a:xfrm>
            <a:off x="8021362" y="7120666"/>
            <a:ext cx="2218640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CMB emission</a:t>
            </a:r>
          </a:p>
        </p:txBody>
      </p:sp>
      <p:sp>
        <p:nvSpPr>
          <p:cNvPr id="512" name="Today"/>
          <p:cNvSpPr txBox="1"/>
          <p:nvPr/>
        </p:nvSpPr>
        <p:spPr>
          <a:xfrm>
            <a:off x="197866" y="7120666"/>
            <a:ext cx="972313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Today</a:t>
            </a:r>
          </a:p>
        </p:txBody>
      </p:sp>
      <p:sp>
        <p:nvSpPr>
          <p:cNvPr id="513" name="Hot BigBang"/>
          <p:cNvSpPr txBox="1"/>
          <p:nvPr/>
        </p:nvSpPr>
        <p:spPr>
          <a:xfrm>
            <a:off x="10837383" y="7120666"/>
            <a:ext cx="1954379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Hot BigBang</a:t>
            </a:r>
          </a:p>
        </p:txBody>
      </p:sp>
    </p:spTree>
  </p:cSld>
  <p:clrMapOvr>
    <a:masterClrMapping/>
  </p:clrMapOvr>
  <p:transition spd="med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The angular size of the sound horizon is given as the ratio of the…"/>
          <p:cNvSpPr txBox="1"/>
          <p:nvPr/>
        </p:nvSpPr>
        <p:spPr>
          <a:xfrm>
            <a:off x="385736" y="1511239"/>
            <a:ext cx="10608311" cy="1235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5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The angular size of the sound horizon is given as the ratio of the</a:t>
            </a:r>
          </a:p>
          <a:p>
            <a:pPr algn="l">
              <a:defRPr sz="25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physical size of the sound horizon and the diameter angular distance </a:t>
            </a:r>
          </a:p>
          <a:p>
            <a:pPr algn="l">
              <a:defRPr sz="25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of the last scattering surface</a:t>
            </a:r>
          </a:p>
        </p:txBody>
      </p:sp>
      <p:pic>
        <p:nvPicPr>
          <p:cNvPr id="517" name="Screen Shot 2019-11-19 at 19.07.38.png" descr="Screen Shot 2019-11-19 at 19.07.3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78719" y="3194467"/>
            <a:ext cx="2226706" cy="609776"/>
          </a:xfrm>
          <a:prstGeom prst="rect">
            <a:avLst/>
          </a:prstGeom>
          <a:ln w="12700">
            <a:miter lim="400000"/>
          </a:ln>
        </p:spPr>
      </p:pic>
      <p:pic>
        <p:nvPicPr>
          <p:cNvPr id="518" name="Screen Shot 2019-11-17 at 07.04.58.png" descr="Screen Shot 2019-11-17 at 07.04.5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06612" y="2975670"/>
            <a:ext cx="5301957" cy="960355"/>
          </a:xfrm>
          <a:prstGeom prst="rect">
            <a:avLst/>
          </a:prstGeom>
          <a:ln w="12700">
            <a:miter lim="400000"/>
          </a:ln>
        </p:spPr>
      </p:pic>
      <p:pic>
        <p:nvPicPr>
          <p:cNvPr id="519" name="Screen Shot 2019-11-17 at 07.49.11.png" descr="Screen Shot 2019-11-17 at 07.49.11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85929" y="6620974"/>
            <a:ext cx="2912517" cy="1286598"/>
          </a:xfrm>
          <a:prstGeom prst="rect">
            <a:avLst/>
          </a:prstGeom>
          <a:ln w="12700">
            <a:miter lim="400000"/>
          </a:ln>
        </p:spPr>
      </p:pic>
      <p:sp>
        <p:nvSpPr>
          <p:cNvPr id="520" name="Once         known, we get"/>
          <p:cNvSpPr txBox="1"/>
          <p:nvPr/>
        </p:nvSpPr>
        <p:spPr>
          <a:xfrm>
            <a:off x="812754" y="8578124"/>
            <a:ext cx="3930702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Once         known, we get  </a:t>
            </a:r>
          </a:p>
        </p:txBody>
      </p:sp>
      <p:pic>
        <p:nvPicPr>
          <p:cNvPr id="521" name="Image" descr="Image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835016" y="8527324"/>
            <a:ext cx="520505" cy="571703"/>
          </a:xfrm>
          <a:prstGeom prst="rect">
            <a:avLst/>
          </a:prstGeom>
          <a:ln w="12700">
            <a:miter lim="400000"/>
          </a:ln>
        </p:spPr>
      </p:pic>
      <p:pic>
        <p:nvPicPr>
          <p:cNvPr id="522" name="Screen Shot 2019-11-19 at 19.08.31.png" descr="Screen Shot 2019-11-19 at 19.08.31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6253859" y="3993955"/>
            <a:ext cx="4992850" cy="1133512"/>
          </a:xfrm>
          <a:prstGeom prst="rect">
            <a:avLst/>
          </a:prstGeom>
          <a:ln w="12700">
            <a:miter lim="400000"/>
          </a:ln>
        </p:spPr>
      </p:pic>
      <p:pic>
        <p:nvPicPr>
          <p:cNvPr id="523" name="Screen Shot 2019-11-20 at 04.50.48.png" descr="Screen Shot 2019-11-20 at 04.50.48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6094067" y="5232715"/>
            <a:ext cx="6059907" cy="780443"/>
          </a:xfrm>
          <a:prstGeom prst="rect">
            <a:avLst/>
          </a:prstGeom>
          <a:ln w="12700">
            <a:miter lim="400000"/>
          </a:ln>
        </p:spPr>
      </p:pic>
      <p:pic>
        <p:nvPicPr>
          <p:cNvPr id="524" name="Screen Shot 2019-11-20 at 04.50.54.png" descr="Screen Shot 2019-11-20 at 04.50.54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668658" y="6851522"/>
            <a:ext cx="5511801" cy="825501"/>
          </a:xfrm>
          <a:prstGeom prst="rect">
            <a:avLst/>
          </a:prstGeom>
          <a:ln w="12700">
            <a:miter lim="400000"/>
          </a:ln>
        </p:spPr>
      </p:pic>
      <p:sp>
        <p:nvSpPr>
          <p:cNvPr id="525" name="is fully determined by the…"/>
          <p:cNvSpPr txBox="1"/>
          <p:nvPr/>
        </p:nvSpPr>
        <p:spPr>
          <a:xfrm>
            <a:off x="508797" y="4273796"/>
            <a:ext cx="4352545" cy="11976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      is fully determined by the </a:t>
            </a:r>
          </a:p>
          <a:p>
            <a:pPr algn="l"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cosmological parameters </a:t>
            </a:r>
          </a:p>
          <a:p>
            <a:pPr algn="l"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we have measured</a:t>
            </a:r>
          </a:p>
        </p:txBody>
      </p:sp>
      <p:pic>
        <p:nvPicPr>
          <p:cNvPr id="526" name="Image" descr="Image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74132" y="4252081"/>
            <a:ext cx="367564" cy="489256"/>
          </a:xfrm>
          <a:prstGeom prst="rect">
            <a:avLst/>
          </a:prstGeom>
          <a:ln w="12700">
            <a:miter lim="400000"/>
          </a:ln>
        </p:spPr>
      </p:pic>
      <p:pic>
        <p:nvPicPr>
          <p:cNvPr id="527" name="Image" descr="Image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4805263" y="8581982"/>
            <a:ext cx="520505" cy="453343"/>
          </a:xfrm>
          <a:prstGeom prst="rect">
            <a:avLst/>
          </a:prstGeom>
          <a:ln w="12700">
            <a:miter lim="400000"/>
          </a:ln>
        </p:spPr>
      </p:pic>
      <p:sp>
        <p:nvSpPr>
          <p:cNvPr id="528" name="Which gives us"/>
          <p:cNvSpPr txBox="1"/>
          <p:nvPr/>
        </p:nvSpPr>
        <p:spPr>
          <a:xfrm>
            <a:off x="-99252" y="7931597"/>
            <a:ext cx="3225089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Which gives us           </a:t>
            </a:r>
          </a:p>
        </p:txBody>
      </p:sp>
      <p:pic>
        <p:nvPicPr>
          <p:cNvPr id="529" name="Image" descr="Image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712848" y="7906197"/>
            <a:ext cx="520506" cy="571702"/>
          </a:xfrm>
          <a:prstGeom prst="rect">
            <a:avLst/>
          </a:prstGeom>
          <a:ln w="12700">
            <a:miter lim="400000"/>
          </a:ln>
        </p:spPr>
      </p:pic>
      <p:sp>
        <p:nvSpPr>
          <p:cNvPr id="530" name="Measuring the Hubble constant using the CMB"/>
          <p:cNvSpPr txBox="1"/>
          <p:nvPr/>
        </p:nvSpPr>
        <p:spPr>
          <a:xfrm>
            <a:off x="1410715" y="230504"/>
            <a:ext cx="9726169" cy="6097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400" b="1">
                <a:solidFill>
                  <a:srgbClr val="0076BA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Measuring the Hubble constant using the CMB</a:t>
            </a:r>
          </a:p>
        </p:txBody>
      </p:sp>
      <p:sp>
        <p:nvSpPr>
          <p:cNvPr id="531" name="We know       and        this gives us"/>
          <p:cNvSpPr txBox="1"/>
          <p:nvPr/>
        </p:nvSpPr>
        <p:spPr>
          <a:xfrm>
            <a:off x="401777" y="5997745"/>
            <a:ext cx="5053585" cy="829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>
              <a:defRPr sz="24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We know       and        this gives us</a:t>
            </a:r>
          </a:p>
        </p:txBody>
      </p:sp>
      <p:pic>
        <p:nvPicPr>
          <p:cNvPr id="532" name="Image" descr="Image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901922" y="5966408"/>
            <a:ext cx="367563" cy="489257"/>
          </a:xfrm>
          <a:prstGeom prst="rect">
            <a:avLst/>
          </a:prstGeom>
          <a:ln w="12700">
            <a:miter lim="400000"/>
          </a:ln>
        </p:spPr>
      </p:pic>
      <p:pic>
        <p:nvPicPr>
          <p:cNvPr id="533" name="Screen Shot 2019-11-24 at 10.31.03.png" descr="Screen Shot 2019-11-24 at 10.31.03.png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3058093" y="5953708"/>
            <a:ext cx="418350" cy="489257"/>
          </a:xfrm>
          <a:prstGeom prst="rect">
            <a:avLst/>
          </a:prstGeom>
          <a:ln w="12700">
            <a:miter lim="400000"/>
          </a:ln>
        </p:spPr>
      </p:pic>
      <p:pic>
        <p:nvPicPr>
          <p:cNvPr id="534" name="Screen Shot 2019-11-24 at 10.32.32.png" descr="Screen Shot 2019-11-24 at 10.32.32.pn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5473863" y="5944249"/>
            <a:ext cx="596520" cy="6097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70</a:t>
            </a:fld>
            <a:endParaRPr/>
          </a:p>
        </p:txBody>
      </p:sp>
      <p:sp>
        <p:nvSpPr>
          <p:cNvPr id="537" name="PR3 and PR4"/>
          <p:cNvSpPr txBox="1"/>
          <p:nvPr/>
        </p:nvSpPr>
        <p:spPr>
          <a:xfrm>
            <a:off x="2063750" y="3225305"/>
            <a:ext cx="7519975" cy="149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algn="l">
              <a:defRPr sz="9200"/>
            </a:pPr>
            <a:r>
              <a:t>PR3 and PR4</a:t>
            </a:r>
          </a:p>
        </p:txBody>
      </p:sp>
    </p:spTree>
  </p:cSld>
  <p:clrMapOvr>
    <a:masterClrMapping/>
  </p:clrMapOvr>
  <p:transition spd="med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9" name="plik_v_npipe-1.pngGoogle Shape;860;p96" descr="plik_v_npipe-1.pngGoogle Shape;860;p96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6746" y="2295627"/>
            <a:ext cx="12571314" cy="5162342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Google Shape;861;p96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71</a:t>
            </a:fld>
            <a:endParaRPr/>
          </a:p>
        </p:txBody>
      </p:sp>
      <p:sp>
        <p:nvSpPr>
          <p:cNvPr id="541" name="Google Shape;862;p96"/>
          <p:cNvSpPr txBox="1"/>
          <p:nvPr/>
        </p:nvSpPr>
        <p:spPr>
          <a:xfrm>
            <a:off x="189368" y="1323875"/>
            <a:ext cx="8252162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Comparison with Planck PR4 (NPIPE)</a:t>
            </a:r>
          </a:p>
        </p:txBody>
      </p:sp>
    </p:spTree>
  </p:cSld>
  <p:clrMapOvr>
    <a:masterClrMapping/>
  </p:clrMapOvr>
  <p:transition spd="med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867;p97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72</a:t>
            </a:fld>
            <a:endParaRPr/>
          </a:p>
        </p:txBody>
      </p:sp>
      <p:sp>
        <p:nvSpPr>
          <p:cNvPr id="544" name="Google Shape;868;p97"/>
          <p:cNvSpPr txBox="1"/>
          <p:nvPr/>
        </p:nvSpPr>
        <p:spPr>
          <a:xfrm>
            <a:off x="3174613" y="748142"/>
            <a:ext cx="9513405" cy="876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HiLLiPoP/NPIPE, curvature</a:t>
            </a:r>
          </a:p>
        </p:txBody>
      </p:sp>
      <p:pic>
        <p:nvPicPr>
          <p:cNvPr id="545" name="Capture d’écran 2025-03-18 à 13.02.31.pngGoogle Shape;869;p97" descr="Capture d’écran 2025-03-18 à 13.02.31.pngGoogle Shape;869;p97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83277" y="2261235"/>
            <a:ext cx="12664905" cy="731169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793;p87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73</a:t>
            </a:fld>
            <a:endParaRPr/>
          </a:p>
        </p:txBody>
      </p:sp>
      <p:pic>
        <p:nvPicPr>
          <p:cNvPr id="550" name="ET_AxP-PxP.pngGoogle Shape;794;p87" descr="ET_AxP-PxP.pngGoogle Shape;794;p87"/>
          <p:cNvPicPr>
            <a:picLocks noChangeAspect="1"/>
          </p:cNvPicPr>
          <p:nvPr/>
        </p:nvPicPr>
        <p:blipFill>
          <a:blip r:embed="rId2">
            <a:extLst/>
          </a:blip>
          <a:srcRect b="66536"/>
          <a:stretch>
            <a:fillRect/>
          </a:stretch>
        </p:blipFill>
        <p:spPr>
          <a:xfrm>
            <a:off x="2154648" y="1832959"/>
            <a:ext cx="8057817" cy="3375470"/>
          </a:xfrm>
          <a:prstGeom prst="rect">
            <a:avLst/>
          </a:prstGeom>
          <a:ln w="12700">
            <a:miter lim="400000"/>
          </a:ln>
        </p:spPr>
      </p:pic>
      <p:pic>
        <p:nvPicPr>
          <p:cNvPr id="551" name="EE_AxA-PxP.pngGoogle Shape;795;p87" descr="EE_AxA-PxP.pngGoogle Shape;795;p87"/>
          <p:cNvPicPr>
            <a:picLocks noChangeAspect="1"/>
          </p:cNvPicPr>
          <p:nvPr/>
        </p:nvPicPr>
        <p:blipFill>
          <a:blip r:embed="rId3">
            <a:extLst/>
          </a:blip>
          <a:srcRect b="66863"/>
          <a:stretch>
            <a:fillRect/>
          </a:stretch>
        </p:blipFill>
        <p:spPr>
          <a:xfrm>
            <a:off x="2114950" y="5158933"/>
            <a:ext cx="8137212" cy="3375469"/>
          </a:xfrm>
          <a:prstGeom prst="rect">
            <a:avLst/>
          </a:prstGeom>
          <a:ln w="12700">
            <a:miter lim="400000"/>
          </a:ln>
        </p:spPr>
      </p:pic>
      <p:sp>
        <p:nvSpPr>
          <p:cNvPr id="552" name="Google Shape;796;p87"/>
          <p:cNvSpPr txBox="1"/>
          <p:nvPr/>
        </p:nvSpPr>
        <p:spPr>
          <a:xfrm>
            <a:off x="142079" y="1219199"/>
            <a:ext cx="11326722" cy="7412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ACT and Planck on the same patch of the sky</a:t>
            </a:r>
          </a:p>
        </p:txBody>
      </p:sp>
    </p:spTree>
  </p:cSld>
  <p:clrMapOvr>
    <a:masterClrMapping/>
  </p:clrMapOvr>
  <p:transition spd="med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801;p88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74</a:t>
            </a:fld>
            <a:endParaRPr/>
          </a:p>
        </p:txBody>
      </p:sp>
      <p:pic>
        <p:nvPicPr>
          <p:cNvPr id="555" name="ET_AxP-PxP.pngGoogle Shape;802;p88" descr="ET_AxP-PxP.pngGoogle Shape;802;p88"/>
          <p:cNvPicPr>
            <a:picLocks noChangeAspect="1"/>
          </p:cNvPicPr>
          <p:nvPr/>
        </p:nvPicPr>
        <p:blipFill>
          <a:blip r:embed="rId2">
            <a:extLst/>
          </a:blip>
          <a:srcRect t="32873" b="33202"/>
          <a:stretch>
            <a:fillRect/>
          </a:stretch>
        </p:blipFill>
        <p:spPr>
          <a:xfrm>
            <a:off x="2046186" y="1948728"/>
            <a:ext cx="7667813" cy="3256391"/>
          </a:xfrm>
          <a:prstGeom prst="rect">
            <a:avLst/>
          </a:prstGeom>
          <a:ln w="12700">
            <a:miter lim="400000"/>
          </a:ln>
        </p:spPr>
      </p:pic>
      <p:pic>
        <p:nvPicPr>
          <p:cNvPr id="556" name="EE_AxA-PxP.pngGoogle Shape;803;p88" descr="EE_AxA-PxP.pngGoogle Shape;803;p88"/>
          <p:cNvPicPr>
            <a:picLocks noChangeAspect="1"/>
          </p:cNvPicPr>
          <p:nvPr/>
        </p:nvPicPr>
        <p:blipFill>
          <a:blip r:embed="rId3">
            <a:extLst/>
          </a:blip>
          <a:srcRect t="33214" b="33471"/>
          <a:stretch>
            <a:fillRect/>
          </a:stretch>
        </p:blipFill>
        <p:spPr>
          <a:xfrm>
            <a:off x="1975999" y="5278009"/>
            <a:ext cx="7808216" cy="3256390"/>
          </a:xfrm>
          <a:prstGeom prst="rect">
            <a:avLst/>
          </a:prstGeom>
          <a:ln w="12700">
            <a:miter lim="400000"/>
          </a:ln>
        </p:spPr>
      </p:pic>
      <p:sp>
        <p:nvSpPr>
          <p:cNvPr id="557" name="Google Shape;804;p88"/>
          <p:cNvSpPr txBox="1"/>
          <p:nvPr/>
        </p:nvSpPr>
        <p:spPr>
          <a:xfrm>
            <a:off x="216746" y="1219199"/>
            <a:ext cx="11326721" cy="7412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ACT and Planck on the same patch of the sky</a:t>
            </a:r>
          </a:p>
        </p:txBody>
      </p:sp>
    </p:spTree>
  </p:cSld>
  <p:clrMapOvr>
    <a:masterClrMapping/>
  </p:clrMapOvr>
  <p:transition spd="med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" name="Google Shape;809;p89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75</a:t>
            </a:fld>
            <a:endParaRPr/>
          </a:p>
        </p:txBody>
      </p:sp>
      <p:pic>
        <p:nvPicPr>
          <p:cNvPr id="560" name="ET_AxP-PxP.pngGoogle Shape;810;p89" descr="ET_AxP-PxP.pngGoogle Shape;810;p89"/>
          <p:cNvPicPr>
            <a:picLocks noChangeAspect="1"/>
          </p:cNvPicPr>
          <p:nvPr/>
        </p:nvPicPr>
        <p:blipFill>
          <a:blip r:embed="rId2">
            <a:extLst/>
          </a:blip>
          <a:srcRect t="66502"/>
          <a:stretch>
            <a:fillRect/>
          </a:stretch>
        </p:blipFill>
        <p:spPr>
          <a:xfrm>
            <a:off x="1807999" y="1943893"/>
            <a:ext cx="7659489" cy="3211839"/>
          </a:xfrm>
          <a:prstGeom prst="rect">
            <a:avLst/>
          </a:prstGeom>
          <a:ln w="12700">
            <a:miter lim="400000"/>
          </a:ln>
        </p:spPr>
      </p:pic>
      <p:pic>
        <p:nvPicPr>
          <p:cNvPr id="561" name="EE_AxA-PxP.pngGoogle Shape;811;p89" descr="EE_AxA-PxP.pngGoogle Shape;811;p89"/>
          <p:cNvPicPr>
            <a:picLocks noChangeAspect="1"/>
          </p:cNvPicPr>
          <p:nvPr/>
        </p:nvPicPr>
        <p:blipFill>
          <a:blip r:embed="rId3">
            <a:extLst/>
          </a:blip>
          <a:srcRect t="66235"/>
          <a:stretch>
            <a:fillRect/>
          </a:stretch>
        </p:blipFill>
        <p:spPr>
          <a:xfrm>
            <a:off x="1752672" y="5223786"/>
            <a:ext cx="7714813" cy="3260803"/>
          </a:xfrm>
          <a:prstGeom prst="rect">
            <a:avLst/>
          </a:prstGeom>
          <a:ln w="12700">
            <a:miter lim="400000"/>
          </a:ln>
        </p:spPr>
      </p:pic>
      <p:sp>
        <p:nvSpPr>
          <p:cNvPr id="562" name="Google Shape;812;p89"/>
          <p:cNvSpPr txBox="1"/>
          <p:nvPr/>
        </p:nvSpPr>
        <p:spPr>
          <a:xfrm>
            <a:off x="216746" y="1219199"/>
            <a:ext cx="11326721" cy="7412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34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ACT and Planck on the same patch of the sky</a:t>
            </a:r>
          </a:p>
        </p:txBody>
      </p:sp>
    </p:spTree>
  </p:cSld>
  <p:clrMapOvr>
    <a:masterClrMapping/>
  </p:clrMapOvr>
  <p:transition spd="med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Google Shape;874;p98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76</a:t>
            </a:fld>
            <a:endParaRPr/>
          </a:p>
        </p:txBody>
      </p:sp>
      <p:sp>
        <p:nvSpPr>
          <p:cNvPr id="565" name="Google Shape;875;p98"/>
          <p:cNvSpPr txBox="1"/>
          <p:nvPr/>
        </p:nvSpPr>
        <p:spPr>
          <a:xfrm>
            <a:off x="612701" y="189342"/>
            <a:ext cx="8024322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Comparison with Planck PR4 (NPIPE)</a:t>
            </a:r>
          </a:p>
        </p:txBody>
      </p:sp>
      <p:pic>
        <p:nvPicPr>
          <p:cNvPr id="566" name="camspec_versus_pact_2025Mar17.pngGoogle Shape;876;p98" descr="camspec_versus_pact_2025Mar17.pngGoogle Shape;876;p98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29079" y="1668496"/>
            <a:ext cx="7703205" cy="773338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77</a:t>
            </a:fld>
            <a:endParaRPr/>
          </a:p>
        </p:txBody>
      </p:sp>
      <p:sp>
        <p:nvSpPr>
          <p:cNvPr id="569" name="Birefringence"/>
          <p:cNvSpPr txBox="1"/>
          <p:nvPr/>
        </p:nvSpPr>
        <p:spPr>
          <a:xfrm>
            <a:off x="2063750" y="3225305"/>
            <a:ext cx="7563206" cy="149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algn="l">
              <a:defRPr sz="9200"/>
            </a:pPr>
            <a:r>
              <a:t>Birefringence</a:t>
            </a:r>
          </a:p>
        </p:txBody>
      </p:sp>
    </p:spTree>
  </p:cSld>
  <p:clrMapOvr>
    <a:masterClrMapping/>
  </p:clrMapOvr>
  <p:transition spd="med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" name="Google Shape;823;p91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78</a:t>
            </a:fld>
            <a:endParaRPr/>
          </a:p>
        </p:txBody>
      </p:sp>
      <p:pic>
        <p:nvPicPr>
          <p:cNvPr id="572" name="Capture d’écran 2025-03-18 à 12.57.15.pngGoogle Shape;824;p91" descr="Capture d’écran 2025-03-18 à 12.57.15.pngGoogle Shape;824;p9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3324" y="1435946"/>
            <a:ext cx="6436056" cy="6881710"/>
          </a:xfrm>
          <a:prstGeom prst="rect">
            <a:avLst/>
          </a:prstGeom>
          <a:ln w="12700">
            <a:miter lim="400000"/>
          </a:ln>
        </p:spPr>
      </p:pic>
      <p:pic>
        <p:nvPicPr>
          <p:cNvPr id="573" name="Capture d’écran 2025-03-18 à 12.57.30.pngGoogle Shape;825;p91" descr="Capture d’écran 2025-03-18 à 12.57.30.pngGoogle Shape;825;p9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916124" y="1435946"/>
            <a:ext cx="5328072" cy="63063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79</a:t>
            </a:fld>
            <a:endParaRPr/>
          </a:p>
        </p:txBody>
      </p:sp>
      <p:sp>
        <p:nvSpPr>
          <p:cNvPr id="576" name="Post unblinding"/>
          <p:cNvSpPr txBox="1"/>
          <p:nvPr/>
        </p:nvSpPr>
        <p:spPr>
          <a:xfrm>
            <a:off x="1796917" y="2540000"/>
            <a:ext cx="8687207" cy="149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algn="l">
              <a:defRPr sz="9200"/>
            </a:pPr>
            <a:r>
              <a:t>Post unblinding</a:t>
            </a:r>
          </a:p>
        </p:txBody>
      </p:sp>
    </p:spTree>
  </p:cSld>
  <p:clrMapOvr>
    <a:masterClrMapping/>
  </p:clrMapOvr>
  <p:transition spd="med"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" name="Google Shape;904;p102"/>
          <p:cNvSpPr txBox="1">
            <a:spLocks noGrp="1"/>
          </p:cNvSpPr>
          <p:nvPr>
            <p:ph type="body" sz="quarter" idx="1"/>
          </p:nvPr>
        </p:nvSpPr>
        <p:spPr>
          <a:xfrm>
            <a:off x="98062" y="1395626"/>
            <a:ext cx="2147414" cy="1127254"/>
          </a:xfrm>
          <a:prstGeom prst="rect">
            <a:avLst/>
          </a:prstGeom>
        </p:spPr>
        <p:txBody>
          <a:bodyPr/>
          <a:lstStyle>
            <a:lvl1pPr marL="0" indent="0">
              <a:defRPr sz="4400">
                <a:solidFill>
                  <a:srgbClr val="000000"/>
                </a:solidFill>
              </a:defRPr>
            </a:lvl1pPr>
          </a:lstStyle>
          <a:p>
            <a:r>
              <a:t>Cosmo </a:t>
            </a:r>
          </a:p>
        </p:txBody>
      </p:sp>
      <p:pic>
        <p:nvPicPr>
          <p:cNvPr id="579" name="Google Shape;906;p102" descr="Google Shape;906;p10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980792" y="91759"/>
            <a:ext cx="9842637" cy="95700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898;p101"/>
          <p:cNvSpPr txBox="1"/>
          <p:nvPr/>
        </p:nvSpPr>
        <p:spPr>
          <a:xfrm>
            <a:off x="87768" y="-58732"/>
            <a:ext cx="12349015" cy="15117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Astrophysical foregrounds and instrument parameters</a:t>
            </a:r>
          </a:p>
        </p:txBody>
      </p:sp>
      <p:pic>
        <p:nvPicPr>
          <p:cNvPr id="582" name="Screenshot 2025-03-17 at 21.27.35.pngGoogle Shape;899;p101" descr="Screenshot 2025-03-17 at 21.27.35.pngGoogle Shape;899;p10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33358" y="1383022"/>
            <a:ext cx="11208696" cy="83571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4" name="Capture d’écran 2025-03-22 à 19.44.43.png" descr="Capture d’écran 2025-03-22 à 19.44.4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2527" y="2048593"/>
            <a:ext cx="12605722" cy="56564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6" name="Capture d’écran 2025-03-22 à 19.44.03.png" descr="Capture d’écran 2025-03-22 à 19.44.0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64593" y="264392"/>
            <a:ext cx="13533986" cy="922481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84</a:t>
            </a:fld>
            <a:endParaRPr/>
          </a:p>
        </p:txBody>
      </p:sp>
      <p:sp>
        <p:nvSpPr>
          <p:cNvPr id="589" name="DR6 vs DR4"/>
          <p:cNvSpPr txBox="1"/>
          <p:nvPr/>
        </p:nvSpPr>
        <p:spPr>
          <a:xfrm>
            <a:off x="2275611" y="3323087"/>
            <a:ext cx="6934607" cy="149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algn="l">
              <a:defRPr sz="9200"/>
            </a:pPr>
            <a:r>
              <a:t>DR6 vs DR4</a:t>
            </a:r>
          </a:p>
        </p:txBody>
      </p:sp>
    </p:spTree>
  </p:cSld>
  <p:clrMapOvr>
    <a:masterClrMapping/>
  </p:clrMapOvr>
  <p:transition spd="med"/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1" name="Screenshot 2025-03-13 at 09.39.09.pngGoogle Shape;911;p103" descr="Screenshot 2025-03-13 at 09.39.09.pngGoogle Shape;911;p10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20799" y="6059030"/>
            <a:ext cx="7449849" cy="2869192"/>
          </a:xfrm>
          <a:prstGeom prst="rect">
            <a:avLst/>
          </a:prstGeom>
          <a:ln w="12700">
            <a:miter lim="400000"/>
          </a:ln>
        </p:spPr>
      </p:pic>
      <p:pic>
        <p:nvPicPr>
          <p:cNvPr id="592" name="Screenshot 2025-03-13 at 09.38.54.pngGoogle Shape;912;p103" descr="Screenshot 2025-03-13 at 09.38.54.pngGoogle Shape;912;p10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142113" y="1962825"/>
            <a:ext cx="4570241" cy="5864071"/>
          </a:xfrm>
          <a:prstGeom prst="rect">
            <a:avLst/>
          </a:prstGeom>
          <a:ln w="12700">
            <a:miter lim="400000"/>
          </a:ln>
        </p:spPr>
      </p:pic>
      <p:sp>
        <p:nvSpPr>
          <p:cNvPr id="593" name="Google Shape;913;p103"/>
          <p:cNvSpPr txBox="1"/>
          <p:nvPr/>
        </p:nvSpPr>
        <p:spPr>
          <a:xfrm>
            <a:off x="586737" y="70808"/>
            <a:ext cx="6655575" cy="8767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DR6 vs DR4 cosmology </a:t>
            </a:r>
          </a:p>
        </p:txBody>
      </p:sp>
      <p:sp>
        <p:nvSpPr>
          <p:cNvPr id="594" name="Google Shape;914;p103"/>
          <p:cNvSpPr txBox="1"/>
          <p:nvPr/>
        </p:nvSpPr>
        <p:spPr>
          <a:xfrm>
            <a:off x="325776" y="685093"/>
            <a:ext cx="8439895" cy="56856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marL="729342" indent="-589642" algn="l" defTabSz="1733973">
              <a:buClr>
                <a:srgbClr val="000000"/>
              </a:buClr>
              <a:buSzPts val="2600"/>
              <a:buFont typeface="Arial"/>
              <a:buChar char="●"/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very good agreement between DR6 and DR4 baseline result obtained from ACT+WMAP </a:t>
            </a:r>
          </a:p>
          <a:p>
            <a:pPr indent="457200"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marL="729342" indent="-589642" algn="l" defTabSz="1733973">
              <a:buClr>
                <a:srgbClr val="000000"/>
              </a:buClr>
              <a:buSzPts val="2600"/>
              <a:buFont typeface="Arial"/>
              <a:buChar char="●"/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some differences with DR4 ACT-alone cosmology</a:t>
            </a:r>
          </a:p>
          <a:p>
            <a:pPr indent="457200"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marL="729342" indent="-589642" algn="l" defTabSz="1733973">
              <a:buClr>
                <a:srgbClr val="000000"/>
              </a:buClr>
              <a:buSzPts val="2600"/>
              <a:buFont typeface="Arial"/>
              <a:buChar char="●"/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mainly driven by TE data at multipoles &lt;2000 (where residuals are mostly negative, disfavoring the DR6 LCDM cosmology) </a:t>
            </a:r>
          </a:p>
          <a:p>
            <a:pPr indent="457200"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marL="729342" indent="-589642" algn="l" defTabSz="1733973">
              <a:buClr>
                <a:srgbClr val="000000"/>
              </a:buClr>
              <a:buSzPts val="2600"/>
              <a:buFont typeface="Arial"/>
              <a:buChar char="●"/>
              <a:defRPr sz="2600">
                <a:latin typeface="Arial"/>
                <a:ea typeface="Arial"/>
                <a:cs typeface="Arial"/>
                <a:sym typeface="Arial"/>
              </a:defRPr>
            </a:pPr>
            <a:r>
              <a:t>we speculate beam leakage modelling might be playing a role</a:t>
            </a:r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 sz="2400"/>
          </a:p>
        </p:txBody>
      </p:sp>
      <p:sp>
        <p:nvSpPr>
          <p:cNvPr id="595" name="Google Shape;915;p103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85</a:t>
            </a:fld>
            <a:endParaRPr/>
          </a:p>
        </p:txBody>
      </p:sp>
    </p:spTree>
  </p:cSld>
  <p:clrMapOvr>
    <a:masterClrMapping/>
  </p:clrMapOvr>
  <p:transition spd="med"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7" name="fig54b.jpgGoogle Shape;946;p106" descr="fig54b.jpgGoogle Shape;946;p10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9368" y="2637155"/>
            <a:ext cx="6282492" cy="6304039"/>
          </a:xfrm>
          <a:prstGeom prst="rect">
            <a:avLst/>
          </a:prstGeom>
          <a:ln w="12700">
            <a:miter lim="400000"/>
          </a:ln>
        </p:spPr>
      </p:pic>
      <p:pic>
        <p:nvPicPr>
          <p:cNvPr id="598" name="fig54c.jpgGoogle Shape;947;p106" descr="fig54c.jpgGoogle Shape;947;p106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200515" y="2518622"/>
            <a:ext cx="6662789" cy="6685641"/>
          </a:xfrm>
          <a:prstGeom prst="rect">
            <a:avLst/>
          </a:prstGeom>
          <a:ln w="12700">
            <a:miter lim="400000"/>
          </a:ln>
        </p:spPr>
      </p:pic>
      <p:sp>
        <p:nvSpPr>
          <p:cNvPr id="599" name="Google Shape;948;p106"/>
          <p:cNvSpPr txBox="1"/>
          <p:nvPr/>
        </p:nvSpPr>
        <p:spPr>
          <a:xfrm>
            <a:off x="731235" y="189342"/>
            <a:ext cx="11945815" cy="1511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defRPr sz="4400">
                <a:latin typeface="Arial"/>
                <a:ea typeface="Arial"/>
                <a:cs typeface="Arial"/>
                <a:sym typeface="Arial"/>
              </a:defRPr>
            </a:pPr>
            <a:r>
              <a:t>Pre- and modified recombination physics: </a:t>
            </a:r>
          </a:p>
          <a:p>
            <a:pPr algn="l" defTabSz="1733973">
              <a:defRPr sz="4400">
                <a:latin typeface="Arial"/>
                <a:ea typeface="Arial"/>
                <a:cs typeface="Arial"/>
                <a:sym typeface="Arial"/>
              </a:defRPr>
            </a:pPr>
            <a:r>
              <a:t>DR4 vs. DR6 EDE constraints</a:t>
            </a:r>
          </a:p>
        </p:txBody>
      </p:sp>
    </p:spTree>
  </p:cSld>
  <p:clrMapOvr>
    <a:masterClrMapping/>
  </p:clrMapOvr>
  <p:transition spd="med"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Google Shape;830;p92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87</a:t>
            </a:fld>
            <a:endParaRPr/>
          </a:p>
        </p:txBody>
      </p:sp>
      <p:pic>
        <p:nvPicPr>
          <p:cNvPr id="604" name="Capture d’écran 2025-03-18 à 13.00.29.pngGoogle Shape;831;p92" descr="Capture d’écran 2025-03-18 à 13.00.29.pngGoogle Shape;831;p9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804444" y="1435946"/>
            <a:ext cx="7675040" cy="6881708"/>
          </a:xfrm>
          <a:prstGeom prst="rect">
            <a:avLst/>
          </a:prstGeom>
          <a:ln w="12700">
            <a:miter lim="400000"/>
          </a:ln>
        </p:spPr>
      </p:pic>
      <p:sp>
        <p:nvSpPr>
          <p:cNvPr id="605" name="Google Shape;832;p92"/>
          <p:cNvSpPr txBox="1"/>
          <p:nvPr/>
        </p:nvSpPr>
        <p:spPr>
          <a:xfrm>
            <a:off x="839039" y="474133"/>
            <a:ext cx="11326722" cy="876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Dust in the DR6 patch</a:t>
            </a:r>
          </a:p>
        </p:txBody>
      </p:sp>
    </p:spTree>
  </p:cSld>
  <p:clrMapOvr>
    <a:masterClrMapping/>
  </p:clrMapOvr>
  <p:transition spd="med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7" name="act_wmap_planck_summary_lcdm_2025Feb21-1_backup.pngGoogle Shape;837;p93" descr="act_wmap_planck_summary_lcdm_2025Feb21-1_backup.pngGoogle Shape;837;p9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758897" y="1435946"/>
            <a:ext cx="6864910" cy="6881710"/>
          </a:xfrm>
          <a:prstGeom prst="rect">
            <a:avLst/>
          </a:prstGeom>
          <a:ln w="12700">
            <a:miter lim="400000"/>
          </a:ln>
        </p:spPr>
      </p:pic>
      <p:sp>
        <p:nvSpPr>
          <p:cNvPr id="608" name="Google Shape;838;p93"/>
          <p:cNvSpPr txBox="1"/>
          <p:nvPr/>
        </p:nvSpPr>
        <p:spPr>
          <a:xfrm>
            <a:off x="8345502" y="352213"/>
            <a:ext cx="4295254" cy="24436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algn="l" defTabSz="1733973">
              <a:lnSpc>
                <a:spcPct val="115000"/>
              </a:lnSpc>
              <a:defRPr sz="3400" b="1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ACT</a:t>
            </a:r>
          </a:p>
          <a:p>
            <a:pPr algn="l" defTabSz="1733973">
              <a:lnSpc>
                <a:spcPct val="115000"/>
              </a:lnSpc>
              <a:defRPr sz="3400" b="1">
                <a:solidFill>
                  <a:srgbClr val="E69138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Planck PR3</a:t>
            </a:r>
          </a:p>
          <a:p>
            <a:pPr algn="l" defTabSz="1733973">
              <a:lnSpc>
                <a:spcPct val="115000"/>
              </a:lnSpc>
              <a:defRPr sz="3400" b="1">
                <a:solidFill>
                  <a:srgbClr val="A61C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W-ACT (ACT + WMAP)</a:t>
            </a:r>
          </a:p>
        </p:txBody>
      </p:sp>
      <p:sp>
        <p:nvSpPr>
          <p:cNvPr id="609" name="Google Shape;839;p93"/>
          <p:cNvSpPr txBox="1"/>
          <p:nvPr/>
        </p:nvSpPr>
        <p:spPr>
          <a:xfrm>
            <a:off x="183395" y="324808"/>
            <a:ext cx="5265921" cy="21467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>
            <a:lvl1pPr algn="l" defTabSz="1733973">
              <a:defRPr sz="4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Independent constraints from ACT &amp; WMAP</a:t>
            </a:r>
          </a:p>
        </p:txBody>
      </p:sp>
      <p:sp>
        <p:nvSpPr>
          <p:cNvPr id="610" name="Google Shape;840;p93"/>
          <p:cNvSpPr txBox="1">
            <a:spLocks noGrp="1"/>
          </p:cNvSpPr>
          <p:nvPr>
            <p:ph type="sldNum" sz="quarter" idx="2"/>
          </p:nvPr>
        </p:nvSpPr>
        <p:spPr>
          <a:xfrm>
            <a:off x="12303065" y="7871586"/>
            <a:ext cx="527027" cy="51927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fld id="{86CB4B4D-7CA3-9044-876B-883B54F8677D}" type="slidenum">
              <a:t>88</a:t>
            </a:fld>
            <a:endParaRPr/>
          </a:p>
        </p:txBody>
      </p:sp>
      <p:sp>
        <p:nvSpPr>
          <p:cNvPr id="611" name="Google Shape;841;p93"/>
          <p:cNvSpPr txBox="1"/>
          <p:nvPr/>
        </p:nvSpPr>
        <p:spPr>
          <a:xfrm>
            <a:off x="189368" y="2906915"/>
            <a:ext cx="5253975" cy="50746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30026" tIns="130026" rIns="130026" bIns="130026">
            <a:spAutoFit/>
          </a:bodyPr>
          <a:lstStyle/>
          <a:p>
            <a:pPr marL="481299" indent="-352499" algn="l" defTabSz="1733973">
              <a:buClr>
                <a:srgbClr val="000000"/>
              </a:buClr>
              <a:buSzPts val="3000"/>
              <a:buFont typeface="Arial"/>
              <a:buChar char="●"/>
              <a:defRPr sz="3000">
                <a:latin typeface="Arial"/>
                <a:ea typeface="Arial"/>
                <a:cs typeface="Arial"/>
                <a:sym typeface="Arial"/>
              </a:defRPr>
            </a:pPr>
            <a:r>
              <a:t>Cosmological constraints from ACT DR6 and Planck are consistent (</a:t>
            </a:r>
            <a:r>
              <a:rPr b="1"/>
              <a:t>1.6σ</a:t>
            </a:r>
            <a:r>
              <a:t>)</a:t>
            </a:r>
          </a:p>
          <a:p>
            <a:pPr algn="l" defTabSz="1733973">
              <a:defRPr sz="2600">
                <a:latin typeface="Arial"/>
                <a:ea typeface="Arial"/>
                <a:cs typeface="Arial"/>
                <a:sym typeface="Arial"/>
              </a:defRPr>
            </a:pPr>
            <a:endParaRPr sz="3000"/>
          </a:p>
          <a:p>
            <a:pPr marL="481299" indent="-352499" algn="l" defTabSz="1733973">
              <a:buClr>
                <a:srgbClr val="000000"/>
              </a:buClr>
              <a:buSzPts val="3000"/>
              <a:buFont typeface="Arial"/>
              <a:buChar char="●"/>
              <a:defRPr sz="3000">
                <a:latin typeface="Arial"/>
                <a:ea typeface="Arial"/>
                <a:cs typeface="Arial"/>
                <a:sym typeface="Arial"/>
              </a:defRPr>
            </a:pPr>
            <a:r>
              <a:t>ACT + WMAP provides an independent and competitive dataset with e.g. </a:t>
            </a:r>
          </a:p>
          <a:p>
            <a:pPr indent="316799" algn="l" defTabSz="1733973">
              <a:defRPr sz="3000" i="1">
                <a:latin typeface="Arial"/>
                <a:ea typeface="Arial"/>
                <a:cs typeface="Arial"/>
                <a:sym typeface="Arial"/>
              </a:defRPr>
            </a:pPr>
            <a:r>
              <a:t>Ω</a:t>
            </a:r>
            <a:r>
              <a:rPr baseline="-16133"/>
              <a:t>b</a:t>
            </a:r>
            <a:r>
              <a:t>h</a:t>
            </a:r>
            <a:r>
              <a:rPr baseline="30933"/>
              <a:t>2</a:t>
            </a:r>
            <a:r>
              <a:t> = 0.02263 ± 0.00012</a:t>
            </a:r>
          </a:p>
          <a:p>
            <a:pPr indent="316799" algn="l" defTabSz="1733973">
              <a:defRPr sz="3000" i="1">
                <a:latin typeface="Arial"/>
                <a:ea typeface="Arial"/>
                <a:cs typeface="Arial"/>
                <a:sym typeface="Arial"/>
              </a:defRPr>
            </a:pPr>
            <a:r>
              <a:t>H</a:t>
            </a:r>
            <a:r>
              <a:rPr baseline="-16133"/>
              <a:t>0</a:t>
            </a:r>
            <a:r>
              <a:t> = 66.78 ± 0.68 km/s/Mpc</a:t>
            </a:r>
          </a:p>
        </p:txBody>
      </p:sp>
    </p:spTree>
  </p:cSld>
  <p:clrMapOvr>
    <a:masterClrMapping/>
  </p:clrMapOvr>
  <p:transition spd="med"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89</a:t>
            </a:fld>
            <a:endParaRPr/>
          </a:p>
        </p:txBody>
      </p:sp>
      <p:sp>
        <p:nvSpPr>
          <p:cNvPr id="616" name="SPT post unblinding"/>
          <p:cNvSpPr txBox="1"/>
          <p:nvPr/>
        </p:nvSpPr>
        <p:spPr>
          <a:xfrm>
            <a:off x="669985" y="3776133"/>
            <a:ext cx="11089437" cy="149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algn="l">
              <a:defRPr sz="9200"/>
            </a:pPr>
            <a:r>
              <a:t>SPT post unblinding</a:t>
            </a:r>
          </a:p>
        </p:txBody>
      </p:sp>
    </p:spTree>
  </p:cSld>
  <p:clrMapOvr>
    <a:masterClrMapping/>
  </p:clrMapOvr>
  <p:transition spd="med"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8" name="Capture d’écran 2025-03-21 à 21.08.55.png" descr="Capture d’écran 2025-03-21 à 21.08.5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6490" y="2285354"/>
            <a:ext cx="12751820" cy="4542926"/>
          </a:xfrm>
          <a:prstGeom prst="rect">
            <a:avLst/>
          </a:prstGeom>
          <a:ln w="12700">
            <a:miter lim="400000"/>
          </a:ln>
        </p:spPr>
      </p:pic>
      <p:sp>
        <p:nvSpPr>
          <p:cNvPr id="619" name="https://arxiv.org/pdf/2411.06000 / SPT3G"/>
          <p:cNvSpPr txBox="1"/>
          <p:nvPr/>
        </p:nvSpPr>
        <p:spPr>
          <a:xfrm>
            <a:off x="1966597" y="804662"/>
            <a:ext cx="841522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rPr u="sng">
                <a:hlinkClick r:id="rId3"/>
              </a:rPr>
              <a:t>https://arxiv.org/pdf/2411.06000</a:t>
            </a:r>
            <a:r>
              <a:t> / SPT3G</a:t>
            </a:r>
          </a:p>
        </p:txBody>
      </p:sp>
    </p:spTree>
  </p:cSld>
  <p:clrMapOvr>
    <a:masterClrMapping/>
  </p:clrMapOvr>
  <p:transition spd="med"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1" name="Capture d’écran 2025-03-21 à 21.09.32.png" descr="Capture d’écran 2025-03-21 à 21.09.3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2744" y="952760"/>
            <a:ext cx="7634650" cy="8803761"/>
          </a:xfrm>
          <a:prstGeom prst="rect">
            <a:avLst/>
          </a:prstGeom>
          <a:ln w="12700">
            <a:miter lim="400000"/>
          </a:ln>
        </p:spPr>
      </p:pic>
      <p:sp>
        <p:nvSpPr>
          <p:cNvPr id="622" name="https://arxiv.org/pdf/2411.06000 / SPT3G"/>
          <p:cNvSpPr txBox="1"/>
          <p:nvPr/>
        </p:nvSpPr>
        <p:spPr>
          <a:xfrm>
            <a:off x="2640252" y="269192"/>
            <a:ext cx="841522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rPr u="sng">
                <a:hlinkClick r:id="rId3"/>
              </a:rPr>
              <a:t>https://arxiv.org/pdf/2411.06000</a:t>
            </a:r>
            <a:r>
              <a:t> / SPT3G</a:t>
            </a:r>
          </a:p>
        </p:txBody>
      </p:sp>
    </p:spTree>
  </p:cSld>
  <p:clrMapOvr>
    <a:masterClrMapping/>
  </p:clrMapOvr>
  <p:transition spd="med"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" name="Capture d’écran 2025-03-21 à 21.39.02.png" descr="Capture d’écran 2025-03-21 à 21.39.0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741" y="2393564"/>
            <a:ext cx="12775318" cy="5885095"/>
          </a:xfrm>
          <a:prstGeom prst="rect">
            <a:avLst/>
          </a:prstGeom>
          <a:ln w="12700">
            <a:miter lim="400000"/>
          </a:ln>
        </p:spPr>
      </p:pic>
      <p:sp>
        <p:nvSpPr>
          <p:cNvPr id="625" name="https://arxiv.org/pdf/2411.06000 / SPT3G"/>
          <p:cNvSpPr txBox="1"/>
          <p:nvPr/>
        </p:nvSpPr>
        <p:spPr>
          <a:xfrm>
            <a:off x="2571159" y="1081033"/>
            <a:ext cx="8415225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rPr u="sng">
                <a:hlinkClick r:id="rId3"/>
              </a:rPr>
              <a:t>https://arxiv.org/pdf/2411.06000</a:t>
            </a:r>
            <a:r>
              <a:t> / SPT3G</a:t>
            </a:r>
          </a:p>
        </p:txBody>
      </p:sp>
    </p:spTree>
  </p:cSld>
  <p:clrMapOvr>
    <a:masterClrMapping/>
  </p:clrMapOvr>
  <p:transition spd="med"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7" name="Capture d’écran 2025-03-22 à 20.43.53.png" descr="Capture d’écran 2025-03-22 à 20.43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8559" y="-382240"/>
            <a:ext cx="10290200" cy="862151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94</a:t>
            </a:fld>
            <a:endParaRPr/>
          </a:p>
        </p:txBody>
      </p:sp>
      <p:sp>
        <p:nvSpPr>
          <p:cNvPr id="630" name="Polar efficiencies"/>
          <p:cNvSpPr txBox="1"/>
          <p:nvPr/>
        </p:nvSpPr>
        <p:spPr>
          <a:xfrm>
            <a:off x="669985" y="3776133"/>
            <a:ext cx="9771482" cy="149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algn="l">
              <a:defRPr sz="9200"/>
            </a:pPr>
            <a:r>
              <a:t>Polar efficiencies </a:t>
            </a:r>
          </a:p>
        </p:txBody>
      </p:sp>
    </p:spTree>
  </p:cSld>
  <p:clrMapOvr>
    <a:masterClrMapping/>
  </p:clrMapOvr>
  <p:transition spd="med"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95</a:t>
            </a:fld>
            <a:endParaRPr/>
          </a:p>
        </p:txBody>
      </p:sp>
      <p:pic>
        <p:nvPicPr>
          <p:cNvPr id="633" name="Capture d’écran 2025-03-22 à 19.42.41.png" descr="Capture d’écran 2025-03-22 à 19.42.4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00050" y="1687909"/>
            <a:ext cx="12204700" cy="55372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96</a:t>
            </a:fld>
            <a:endParaRPr/>
          </a:p>
        </p:txBody>
      </p:sp>
      <p:sp>
        <p:nvSpPr>
          <p:cNvPr id="636" name="Telescopes"/>
          <p:cNvSpPr txBox="1"/>
          <p:nvPr/>
        </p:nvSpPr>
        <p:spPr>
          <a:xfrm>
            <a:off x="2810676" y="381300"/>
            <a:ext cx="6481268" cy="149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algn="l">
              <a:defRPr sz="9200"/>
            </a:pPr>
            <a:r>
              <a:t>Telescopes</a:t>
            </a:r>
          </a:p>
        </p:txBody>
      </p:sp>
      <p:pic>
        <p:nvPicPr>
          <p:cNvPr id="637" name="Capture d’écran 2025-03-22 à 20.56.45.png" descr="Capture d’écran 2025-03-22 à 20.56.4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3899" y="1785825"/>
            <a:ext cx="10355044" cy="3445699"/>
          </a:xfrm>
          <a:prstGeom prst="rect">
            <a:avLst/>
          </a:prstGeom>
          <a:ln w="12700">
            <a:miter lim="400000"/>
          </a:ln>
        </p:spPr>
      </p:pic>
      <p:pic>
        <p:nvPicPr>
          <p:cNvPr id="638" name="Capture d’écran 2025-03-22 à 21.38.55.png" descr="Capture d’écran 2025-03-22 à 21.38.5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51975" y="5541886"/>
            <a:ext cx="5069813" cy="3614307"/>
          </a:xfrm>
          <a:prstGeom prst="rect">
            <a:avLst/>
          </a:prstGeom>
          <a:ln w="12700">
            <a:miter lim="400000"/>
          </a:ln>
        </p:spPr>
      </p:pic>
      <p:pic>
        <p:nvPicPr>
          <p:cNvPr id="639" name="Capture d’écran 2025-03-22 à 21.39.39.png" descr="Capture d’écran 2025-03-22 à 21.39.39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240293" y="5537175"/>
            <a:ext cx="4628693" cy="344569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97</a:t>
            </a:fld>
            <a:endParaRPr/>
          </a:p>
        </p:txBody>
      </p:sp>
      <p:pic>
        <p:nvPicPr>
          <p:cNvPr id="642" name="AGV_vUdr-Ceh_CwCsYMJQr3nuNBTpEICBRbrl2-3I407mtfSmMn4HCQCEjJRuLal9LLFrZK-Q8VuV_qlZiI_B0e-3vAMuHY2m6gglIVNHesi6M7OGxiAz5TyU4f0MiE7Kkq4duKQT3pp=s2048.png" descr="AGV_vUdr-Ceh_CwCsYMJQr3nuNBTpEICBRbrl2-3I407mtfSmMn4HCQCEjJRuLal9LLFrZK-Q8VuV_qlZiI_B0e-3vAMuHY2m6gglIVNHesi6M7OGxiAz5TyU4f0MiE7Kkq4duKQT3pp=s204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689100" y="-51298"/>
            <a:ext cx="17537229" cy="985619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4" name="Numéro de diapositive"/>
          <p:cNvSpPr txBox="1">
            <a:spLocks noGrp="1"/>
          </p:cNvSpPr>
          <p:nvPr>
            <p:ph type="sldNum" sz="quarter" idx="4294967295"/>
          </p:nvPr>
        </p:nvSpPr>
        <p:spPr>
          <a:xfrm>
            <a:off x="12499661" y="9349789"/>
            <a:ext cx="368504" cy="38100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98</a:t>
            </a:fld>
            <a:endParaRPr/>
          </a:p>
        </p:txBody>
      </p:sp>
      <p:pic>
        <p:nvPicPr>
          <p:cNvPr id="645" name="AGV_vUdb8tkYCopiL5psJPL-AUxOO8n6nR_ayHC58SVI2obB0EXRpi5UaxB2ProO3bVJcgJ8mzQ4EjdBrqw5ewKe55rJDjMst_tVAzwHzHediP4sAlCsdGomNWU2-le_UNlu4A6_GFtc1w=s2048.png" descr="AGV_vUdb8tkYCopiL5psJPL-AUxOO8n6nR_ayHC58SVI2obB0EXRpi5UaxB2ProO3bVJcgJ8mzQ4EjdBrqw5ewKe55rJDjMst_tVAzwHzHediP4sAlCsdGomNWU2-le_UNlu4A6_GFtc1w=s204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689100" y="-8051"/>
            <a:ext cx="17612699" cy="98986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7" name="Capture d’écran 2025-03-19 à 15.50.12.png" descr="Capture d’écran 2025-03-19 à 15.50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91227" y="40578"/>
            <a:ext cx="4801950" cy="4557783"/>
          </a:xfrm>
          <a:prstGeom prst="rect">
            <a:avLst/>
          </a:prstGeom>
          <a:ln w="12700">
            <a:miter lim="400000"/>
          </a:ln>
        </p:spPr>
      </p:pic>
      <p:sp>
        <p:nvSpPr>
          <p:cNvPr id="648" name="How does model change H0"/>
          <p:cNvSpPr txBox="1"/>
          <p:nvPr/>
        </p:nvSpPr>
        <p:spPr>
          <a:xfrm>
            <a:off x="340245" y="587733"/>
            <a:ext cx="6085333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How does model change H0 </a:t>
            </a:r>
          </a:p>
        </p:txBody>
      </p:sp>
      <p:sp>
        <p:nvSpPr>
          <p:cNvPr id="649" name="Early dark energy : new field that accelerates the expansion prior to recombination,…"/>
          <p:cNvSpPr txBox="1"/>
          <p:nvPr/>
        </p:nvSpPr>
        <p:spPr>
          <a:xfrm>
            <a:off x="508913" y="1240395"/>
            <a:ext cx="7313144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1400"/>
            </a:pPr>
            <a:r>
              <a:rPr sz="2000">
                <a:solidFill>
                  <a:schemeClr val="accent5"/>
                </a:solidFill>
              </a:rPr>
              <a:t>Early dark energy</a:t>
            </a:r>
            <a:r>
              <a:t> : new field that accelerates the expansion prior to recombination,</a:t>
            </a:r>
          </a:p>
          <a:p>
            <a:pPr algn="l">
              <a:defRPr sz="1400"/>
            </a:pPr>
            <a:r>
              <a:t>reduces sound horizon.</a:t>
            </a:r>
          </a:p>
        </p:txBody>
      </p:sp>
      <p:pic>
        <p:nvPicPr>
          <p:cNvPr id="650" name="Capture d’écran 2025-03-24 à 17.12.56.png" descr="Capture d’écran 2025-03-24 à 17.12.5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10671" y="1867658"/>
            <a:ext cx="4203701" cy="1955801"/>
          </a:xfrm>
          <a:prstGeom prst="rect">
            <a:avLst/>
          </a:prstGeom>
          <a:ln w="12700">
            <a:miter lim="400000"/>
          </a:ln>
        </p:spPr>
      </p:pic>
      <p:sp>
        <p:nvSpPr>
          <p:cNvPr id="651" name="The dynamics of recombination depends critically on the values of fundamental constants during the decoupling epoch, including the fine-structure constant and the electron mass,…"/>
          <p:cNvSpPr txBox="1"/>
          <p:nvPr/>
        </p:nvSpPr>
        <p:spPr>
          <a:xfrm>
            <a:off x="443660" y="4559300"/>
            <a:ext cx="11028909" cy="635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r>
              <a:t>The dynamics of recombination depends critically on the values of fundamental constants during the decoupling epoch, including the fine-structure constant and the electron mass,</a:t>
            </a:r>
          </a:p>
          <a:p>
            <a:pPr algn="l"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r>
              <a:t>we assume that the value of these parameters undergoes an instantaneous, step-function transition well after recombination is completed, but well before the reionization epoch</a:t>
            </a:r>
          </a:p>
          <a:p>
            <a:pPr algn="l"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r>
              <a:t> (specifically, we choose z = 50 for the redshift of this transition).</a:t>
            </a:r>
          </a:p>
        </p:txBody>
      </p:sp>
      <p:pic>
        <p:nvPicPr>
          <p:cNvPr id="652" name="Capture d’écran 2025-03-24 à 17.14.59.png" descr="Capture d’écran 2025-03-24 à 17.14.59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71549" y="5368891"/>
            <a:ext cx="4445001" cy="3543301"/>
          </a:xfrm>
          <a:prstGeom prst="rect">
            <a:avLst/>
          </a:prstGeom>
          <a:ln w="12700">
            <a:miter lim="400000"/>
          </a:ln>
        </p:spPr>
      </p:pic>
      <p:sp>
        <p:nvSpPr>
          <p:cNvPr id="653" name="Fondamental constant"/>
          <p:cNvSpPr txBox="1"/>
          <p:nvPr/>
        </p:nvSpPr>
        <p:spPr>
          <a:xfrm>
            <a:off x="426113" y="4148973"/>
            <a:ext cx="2641601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>
                <a:solidFill>
                  <a:schemeClr val="accent5"/>
                </a:solidFill>
              </a:defRPr>
            </a:lvl1pPr>
          </a:lstStyle>
          <a:p>
            <a:r>
              <a:t>Fondamental constant</a:t>
            </a:r>
          </a:p>
        </p:txBody>
      </p:sp>
    </p:spTree>
  </p:cSld>
  <p:clrMapOvr>
    <a:masterClrMapping/>
  </p:clrMapOvr>
  <p:transition spd="med"/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" name="Capture d’écran 2025-03-19 à 15.50.12.png" descr="Capture d’écran 2025-03-19 à 15.50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91227" y="40578"/>
            <a:ext cx="4801950" cy="4557783"/>
          </a:xfrm>
          <a:prstGeom prst="rect">
            <a:avLst/>
          </a:prstGeom>
          <a:ln w="12700">
            <a:miter lim="400000"/>
          </a:ln>
        </p:spPr>
      </p:pic>
      <p:sp>
        <p:nvSpPr>
          <p:cNvPr id="656" name="How does model change H0"/>
          <p:cNvSpPr txBox="1"/>
          <p:nvPr/>
        </p:nvSpPr>
        <p:spPr>
          <a:xfrm>
            <a:off x="340245" y="587733"/>
            <a:ext cx="6085333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How does model change H0 </a:t>
            </a:r>
          </a:p>
        </p:txBody>
      </p:sp>
      <p:pic>
        <p:nvPicPr>
          <p:cNvPr id="657" name="Capture d’écran 2025-03-24 à 17.16.46.png" descr="Capture d’écran 2025-03-24 à 17.16.4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3020" y="1425189"/>
            <a:ext cx="4483101" cy="34798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58" name="Capture d’écran 2025-03-24 à 17.17.06.png" descr="Capture d’écran 2025-03-24 à 17.17.06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1270" y="4914981"/>
            <a:ext cx="4546601" cy="24892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0" name="Capture d’écran 2025-03-19 à 15.50.12.png" descr="Capture d’écran 2025-03-19 à 15.50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91227" y="40578"/>
            <a:ext cx="4801950" cy="4557783"/>
          </a:xfrm>
          <a:prstGeom prst="rect">
            <a:avLst/>
          </a:prstGeom>
          <a:ln w="12700">
            <a:miter lim="400000"/>
          </a:ln>
        </p:spPr>
      </p:pic>
      <p:sp>
        <p:nvSpPr>
          <p:cNvPr id="661" name="How does model change H0"/>
          <p:cNvSpPr txBox="1"/>
          <p:nvPr/>
        </p:nvSpPr>
        <p:spPr>
          <a:xfrm>
            <a:off x="340245" y="587733"/>
            <a:ext cx="6085333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How does model change H0 </a:t>
            </a:r>
          </a:p>
        </p:txBody>
      </p:sp>
      <p:pic>
        <p:nvPicPr>
          <p:cNvPr id="662" name="Capture d’écran 2025-03-24 à 17.18.37.png" descr="Capture d’écran 2025-03-24 à 17.18.3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10660" y="3582307"/>
            <a:ext cx="4686301" cy="355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63" name="Capture d’écran 2025-03-24 à 17.19.00.png" descr="Capture d’écran 2025-03-24 à 17.19.00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577287" y="3487378"/>
            <a:ext cx="3850226" cy="4226644"/>
          </a:xfrm>
          <a:prstGeom prst="rect">
            <a:avLst/>
          </a:prstGeom>
          <a:ln w="12700">
            <a:miter lim="400000"/>
          </a:ln>
        </p:spPr>
      </p:pic>
      <p:sp>
        <p:nvSpPr>
          <p:cNvPr id="664" name="CMB temperature"/>
          <p:cNvSpPr txBox="1"/>
          <p:nvPr/>
        </p:nvSpPr>
        <p:spPr>
          <a:xfrm>
            <a:off x="364026" y="2961320"/>
            <a:ext cx="2128013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>
                <a:solidFill>
                  <a:schemeClr val="accent5"/>
                </a:solidFill>
              </a:defRPr>
            </a:lvl1pPr>
          </a:lstStyle>
          <a:p>
            <a:r>
              <a:t>CMB temperature</a:t>
            </a:r>
          </a:p>
        </p:txBody>
      </p:sp>
    </p:spTree>
  </p:cSld>
  <p:clrMapOvr>
    <a:masterClrMapping/>
  </p:clrMapOvr>
  <p:transition spd="med"/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6" name="Capture d’écran 2025-03-19 à 15.50.12.png" descr="Capture d’écran 2025-03-19 à 15.50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91227" y="40578"/>
            <a:ext cx="4801950" cy="4557783"/>
          </a:xfrm>
          <a:prstGeom prst="rect">
            <a:avLst/>
          </a:prstGeom>
          <a:ln w="12700">
            <a:miter lim="400000"/>
          </a:ln>
        </p:spPr>
      </p:pic>
      <p:sp>
        <p:nvSpPr>
          <p:cNvPr id="667" name="How does model change H0"/>
          <p:cNvSpPr txBox="1"/>
          <p:nvPr/>
        </p:nvSpPr>
        <p:spPr>
          <a:xfrm>
            <a:off x="340245" y="587733"/>
            <a:ext cx="6085333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How does model change H0 </a:t>
            </a:r>
          </a:p>
        </p:txBody>
      </p:sp>
      <p:pic>
        <p:nvPicPr>
          <p:cNvPr id="668" name="Capture d’écran 2025-03-24 à 17.24.40.png" descr="Capture d’écran 2025-03-24 à 17.24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02927" y="2744229"/>
            <a:ext cx="4711701" cy="5486401"/>
          </a:xfrm>
          <a:prstGeom prst="rect">
            <a:avLst/>
          </a:prstGeom>
          <a:ln w="12700">
            <a:miter lim="400000"/>
          </a:ln>
        </p:spPr>
      </p:pic>
      <p:sp>
        <p:nvSpPr>
          <p:cNvPr id="669" name="Neutrino number"/>
          <p:cNvSpPr txBox="1"/>
          <p:nvPr/>
        </p:nvSpPr>
        <p:spPr>
          <a:xfrm>
            <a:off x="720948" y="2254236"/>
            <a:ext cx="1856582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defRPr sz="2000">
                <a:solidFill>
                  <a:schemeClr val="accent5"/>
                </a:solidFill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r>
              <a:t>Neutrino number</a:t>
            </a:r>
          </a:p>
        </p:txBody>
      </p:sp>
    </p:spTree>
  </p:cSld>
  <p:clrMapOvr>
    <a:masterClrMapping/>
  </p:clrMapOvr>
  <p:transition spd="med"/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1" name="Capture d’écran 2025-03-19 à 15.50.12.png" descr="Capture d’écran 2025-03-19 à 15.50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91227" y="40578"/>
            <a:ext cx="4801950" cy="4557783"/>
          </a:xfrm>
          <a:prstGeom prst="rect">
            <a:avLst/>
          </a:prstGeom>
          <a:ln w="12700">
            <a:miter lim="400000"/>
          </a:ln>
        </p:spPr>
      </p:pic>
      <p:sp>
        <p:nvSpPr>
          <p:cNvPr id="672" name="How does model change H0"/>
          <p:cNvSpPr txBox="1"/>
          <p:nvPr/>
        </p:nvSpPr>
        <p:spPr>
          <a:xfrm>
            <a:off x="340245" y="587733"/>
            <a:ext cx="6085333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How does model change H0 </a:t>
            </a:r>
          </a:p>
        </p:txBody>
      </p:sp>
      <p:sp>
        <p:nvSpPr>
          <p:cNvPr id="673" name="Neutrino self-interactions: heavy mediator"/>
          <p:cNvSpPr txBox="1"/>
          <p:nvPr/>
        </p:nvSpPr>
        <p:spPr>
          <a:xfrm>
            <a:off x="596168" y="1786631"/>
            <a:ext cx="4423744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defRPr sz="2000">
                <a:solidFill>
                  <a:schemeClr val="accent5"/>
                </a:solidFill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r>
              <a:t>Neutrino self-interactions: heavy mediator</a:t>
            </a:r>
          </a:p>
        </p:txBody>
      </p:sp>
      <p:pic>
        <p:nvPicPr>
          <p:cNvPr id="674" name="Capture d’écran 2025-03-24 à 17.30.18.png" descr="Capture d’écran 2025-03-24 à 17.30.1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5604" y="2422556"/>
            <a:ext cx="3813739" cy="6839752"/>
          </a:xfrm>
          <a:prstGeom prst="rect">
            <a:avLst/>
          </a:prstGeom>
          <a:ln w="12700">
            <a:miter lim="400000"/>
          </a:ln>
        </p:spPr>
      </p:pic>
      <p:pic>
        <p:nvPicPr>
          <p:cNvPr id="675" name="Capture d’écran 2025-03-24 à 17.32.44.png" descr="Capture d’écran 2025-03-24 à 17.32.4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209541" y="4973952"/>
            <a:ext cx="6659562" cy="287836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7" name="Capture d’écran 2025-03-19 à 15.50.12.png" descr="Capture d’écran 2025-03-19 à 15.50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91227" y="40578"/>
            <a:ext cx="4801950" cy="4557783"/>
          </a:xfrm>
          <a:prstGeom prst="rect">
            <a:avLst/>
          </a:prstGeom>
          <a:ln w="12700">
            <a:miter lim="400000"/>
          </a:ln>
        </p:spPr>
      </p:pic>
      <p:sp>
        <p:nvSpPr>
          <p:cNvPr id="678" name="How does model change H0"/>
          <p:cNvSpPr txBox="1"/>
          <p:nvPr/>
        </p:nvSpPr>
        <p:spPr>
          <a:xfrm>
            <a:off x="340245" y="587733"/>
            <a:ext cx="6085333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How does model change H0 </a:t>
            </a:r>
          </a:p>
        </p:txBody>
      </p:sp>
      <p:sp>
        <p:nvSpPr>
          <p:cNvPr id="679" name="Neutrino self-interactions: light mediator"/>
          <p:cNvSpPr txBox="1"/>
          <p:nvPr/>
        </p:nvSpPr>
        <p:spPr>
          <a:xfrm>
            <a:off x="596168" y="1786631"/>
            <a:ext cx="4282977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defRPr sz="2000">
                <a:solidFill>
                  <a:schemeClr val="accent5"/>
                </a:solidFill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r>
              <a:t>Neutrino self-interactions: light mediator</a:t>
            </a:r>
          </a:p>
        </p:txBody>
      </p:sp>
      <p:pic>
        <p:nvPicPr>
          <p:cNvPr id="680" name="Capture d’écran 2025-03-24 à 17.35.24.png" descr="Capture d’écran 2025-03-24 à 17.35.2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86606" y="2597794"/>
            <a:ext cx="4282977" cy="3076318"/>
          </a:xfrm>
          <a:prstGeom prst="rect">
            <a:avLst/>
          </a:prstGeom>
          <a:ln w="12700">
            <a:miter lim="400000"/>
          </a:ln>
        </p:spPr>
      </p:pic>
      <p:pic>
        <p:nvPicPr>
          <p:cNvPr id="681" name="Capture d’écran 2025-03-24 à 17.35.41.png" descr="Capture d’écran 2025-03-24 à 17.35.41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08558" y="6078875"/>
            <a:ext cx="4051301" cy="19685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82" name="Capture d’écran 2025-03-24 à 17.35.57.png" descr="Capture d’écran 2025-03-24 à 17.35.57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216822" y="4645967"/>
            <a:ext cx="4025901" cy="39243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" name="Capture d’écran 2025-03-19 à 15.50.12.png" descr="Capture d’écran 2025-03-19 à 15.50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91227" y="40578"/>
            <a:ext cx="4801950" cy="4557783"/>
          </a:xfrm>
          <a:prstGeom prst="rect">
            <a:avLst/>
          </a:prstGeom>
          <a:ln w="12700">
            <a:miter lim="400000"/>
          </a:ln>
        </p:spPr>
      </p:pic>
      <p:sp>
        <p:nvSpPr>
          <p:cNvPr id="685" name="How does model change H0"/>
          <p:cNvSpPr txBox="1"/>
          <p:nvPr/>
        </p:nvSpPr>
        <p:spPr>
          <a:xfrm>
            <a:off x="340245" y="587733"/>
            <a:ext cx="6085333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How does model change H0 </a:t>
            </a:r>
          </a:p>
        </p:txBody>
      </p:sp>
      <p:sp>
        <p:nvSpPr>
          <p:cNvPr id="686" name="Interacting DR-DM"/>
          <p:cNvSpPr txBox="1"/>
          <p:nvPr/>
        </p:nvSpPr>
        <p:spPr>
          <a:xfrm>
            <a:off x="596168" y="1786631"/>
            <a:ext cx="2124597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defRPr sz="2000">
                <a:solidFill>
                  <a:schemeClr val="accent5"/>
                </a:solidFill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r>
              <a:t>Interacting DR-DM</a:t>
            </a:r>
          </a:p>
        </p:txBody>
      </p:sp>
      <p:pic>
        <p:nvPicPr>
          <p:cNvPr id="687" name="Capture d’écran 2025-03-24 à 17.39.16.png" descr="Capture d’écran 2025-03-24 à 17.39.1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10543" y="2547838"/>
            <a:ext cx="6085333" cy="67732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9" name="Capture d’écran 2025-03-19 à 15.50.12.png" descr="Capture d’écran 2025-03-19 à 15.50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91227" y="40578"/>
            <a:ext cx="4801950" cy="4557783"/>
          </a:xfrm>
          <a:prstGeom prst="rect">
            <a:avLst/>
          </a:prstGeom>
          <a:ln w="12700">
            <a:miter lim="400000"/>
          </a:ln>
        </p:spPr>
      </p:pic>
      <p:sp>
        <p:nvSpPr>
          <p:cNvPr id="690" name="How does model change H0"/>
          <p:cNvSpPr txBox="1"/>
          <p:nvPr/>
        </p:nvSpPr>
        <p:spPr>
          <a:xfrm>
            <a:off x="340245" y="587733"/>
            <a:ext cx="6085333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How does model change H0 </a:t>
            </a:r>
          </a:p>
        </p:txBody>
      </p:sp>
      <p:sp>
        <p:nvSpPr>
          <p:cNvPr id="691" name="Self-interacting dark radiation"/>
          <p:cNvSpPr txBox="1"/>
          <p:nvPr/>
        </p:nvSpPr>
        <p:spPr>
          <a:xfrm>
            <a:off x="596168" y="1786631"/>
            <a:ext cx="3175200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defRPr sz="2000">
                <a:solidFill>
                  <a:schemeClr val="accent5"/>
                </a:solidFill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r>
              <a:t>Self-interacting dark radiation</a:t>
            </a:r>
          </a:p>
        </p:txBody>
      </p:sp>
      <p:pic>
        <p:nvPicPr>
          <p:cNvPr id="692" name="Capture d’écran 2025-03-24 à 17.37.37.png" descr="Capture d’écran 2025-03-24 à 17.37.3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825376" y="3071059"/>
            <a:ext cx="4089401" cy="5956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93" name="Capture d’écran 2025-03-24 à 17.38.39.png" descr="Capture d’écran 2025-03-24 à 17.38.39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16408" y="3100618"/>
            <a:ext cx="3432518" cy="561778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1872</Words>
  <Application>Microsoft Office PowerPoint</Application>
  <PresentationFormat>Personnalisé</PresentationFormat>
  <Paragraphs>367</Paragraphs>
  <Slides>106</Slides>
  <Notes>6</Notes>
  <HiddenSlides>0</HiddenSlides>
  <MMClips>2</MMClips>
  <ScaleCrop>false</ScaleCrop>
  <HeadingPairs>
    <vt:vector size="6" baseType="variant">
      <vt:variant>
        <vt:lpstr>Polices utilisées</vt:lpstr>
      </vt:variant>
      <vt:variant>
        <vt:i4>12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106</vt:i4>
      </vt:variant>
    </vt:vector>
  </HeadingPairs>
  <TitlesOfParts>
    <vt:vector size="119" baseType="lpstr">
      <vt:lpstr>Arial</vt:lpstr>
      <vt:lpstr>Avenir Roman</vt:lpstr>
      <vt:lpstr>Carlito</vt:lpstr>
      <vt:lpstr>Gill Sans</vt:lpstr>
      <vt:lpstr>Helvetica</vt:lpstr>
      <vt:lpstr>Helvetica Light</vt:lpstr>
      <vt:lpstr>Helvetica Neue</vt:lpstr>
      <vt:lpstr>Helvetica Neue Medium</vt:lpstr>
      <vt:lpstr>Helvetica Neue Thin</vt:lpstr>
      <vt:lpstr>Lucida Grande</vt:lpstr>
      <vt:lpstr>STIXTwoMath-Regular</vt:lpstr>
      <vt:lpstr>Times Roman</vt:lpstr>
      <vt:lpstr>White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Conclusions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Data Combinations</vt:lpstr>
      <vt:lpstr>Tau - Omega m degeneracy</vt:lpstr>
      <vt:lpstr>ns-omegab degeneracy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cp:lastModifiedBy>Laurent Serin</cp:lastModifiedBy>
  <cp:revision>5</cp:revision>
  <dcterms:modified xsi:type="dcterms:W3CDTF">2026-06-04T13:47:46Z</dcterms:modified>
</cp:coreProperties>
</file>