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81" r:id="rId2"/>
    <p:sldId id="283" r:id="rId3"/>
    <p:sldId id="381" r:id="rId4"/>
    <p:sldId id="383" r:id="rId5"/>
    <p:sldId id="373" r:id="rId6"/>
    <p:sldId id="380" r:id="rId7"/>
    <p:sldId id="371" r:id="rId8"/>
    <p:sldId id="384" r:id="rId9"/>
    <p:sldId id="382" r:id="rId10"/>
    <p:sldId id="376" r:id="rId11"/>
    <p:sldId id="377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9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8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F4D75B6-4AF6-4D28-BE15-4E7B0A62259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7FCDEBF8-6919-422F-A2B2-F3C7D0B2C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6532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75B6-4AF6-4D28-BE15-4E7B0A62259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EBF8-6919-422F-A2B2-F3C7D0B2C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6532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75B6-4AF6-4D28-BE15-4E7B0A62259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EBF8-6919-422F-A2B2-F3C7D0B2C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6532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4D75B6-4AF6-4D28-BE15-4E7B0A62259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CDEBF8-6919-422F-A2B2-F3C7D0B2C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Tm="6532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F4D75B6-4AF6-4D28-BE15-4E7B0A62259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7FCDEBF8-6919-422F-A2B2-F3C7D0B2C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6532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75B6-4AF6-4D28-BE15-4E7B0A62259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EBF8-6919-422F-A2B2-F3C7D0B2C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 advTm="6532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75B6-4AF6-4D28-BE15-4E7B0A62259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EBF8-6919-422F-A2B2-F3C7D0B2C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 advTm="6532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4D75B6-4AF6-4D28-BE15-4E7B0A62259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CDEBF8-6919-422F-A2B2-F3C7D0B2C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Tm="6532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75B6-4AF6-4D28-BE15-4E7B0A62259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EBF8-6919-422F-A2B2-F3C7D0B2C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6532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4D75B6-4AF6-4D28-BE15-4E7B0A62259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CDEBF8-6919-422F-A2B2-F3C7D0B2C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6532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4D75B6-4AF6-4D28-BE15-4E7B0A62259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CDEBF8-6919-422F-A2B2-F3C7D0B2C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Tm="6532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4D75B6-4AF6-4D28-BE15-4E7B0A62259F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CDEBF8-6919-422F-A2B2-F3C7D0B2C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 advTm="6532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3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8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14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1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3602AB-4C79-43C8-A3E4-3E7189335878}"/>
              </a:ext>
            </a:extLst>
          </p:cNvPr>
          <p:cNvSpPr txBox="1"/>
          <p:nvPr/>
        </p:nvSpPr>
        <p:spPr>
          <a:xfrm>
            <a:off x="868878" y="0"/>
            <a:ext cx="10907486" cy="923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Correlations in Neutrino Oscillations: From Flat to Curved </a:t>
            </a:r>
            <a:r>
              <a:rPr lang="en-US" sz="3600" b="1" u="sng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Spacetime</a:t>
            </a:r>
            <a:endParaRPr lang="en-US" sz="3600" b="1" u="sng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Speaker: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Abhishek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Kumar </a:t>
            </a: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Jha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lvl="1" algn="ctr">
              <a:lnSpc>
                <a:spcPct val="150000"/>
              </a:lnSpc>
            </a:pPr>
            <a:endParaRPr lang="en-US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 algn="ctr">
              <a:lnSpc>
                <a:spcPct val="150000"/>
              </a:lnSpc>
            </a:pPr>
            <a:endParaRPr lang="en-US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 algn="ctr">
              <a:lnSpc>
                <a:spcPct val="150000"/>
              </a:lnSpc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Department of Physics, Indian Institute of Science (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IISc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), India</a:t>
            </a:r>
          </a:p>
          <a:p>
            <a:pPr lvl="1" algn="ctr">
              <a:lnSpc>
                <a:spcPct val="150000"/>
              </a:lnSpc>
            </a:pPr>
            <a:r>
              <a:rPr lang="en-US" sz="1200" b="1" dirty="0" smtClean="0"/>
              <a:t>PRD 112, 036007 (2025), PRD 112, 043045 (2025)</a:t>
            </a:r>
          </a:p>
          <a:p>
            <a:pPr lvl="1" algn="ctr">
              <a:lnSpc>
                <a:spcPct val="150000"/>
              </a:lnSpc>
            </a:pPr>
            <a:r>
              <a:rPr lang="en-US" sz="1600" b="1" i="1" dirty="0" smtClean="0">
                <a:solidFill>
                  <a:srgbClr val="002060"/>
                </a:solidFill>
              </a:rPr>
              <a:t>June 1 – 5, 2026 </a:t>
            </a:r>
          </a:p>
          <a:p>
            <a:pPr lvl="1" algn="ctr">
              <a:lnSpc>
                <a:spcPct val="150000"/>
              </a:lnSpc>
            </a:pPr>
            <a:endParaRPr lang="en-US" sz="2000" b="1" i="1" dirty="0" smtClean="0">
              <a:solidFill>
                <a:srgbClr val="7030A0"/>
              </a:solidFill>
            </a:endParaRPr>
          </a:p>
          <a:p>
            <a:pPr lvl="1" algn="ctr">
              <a:lnSpc>
                <a:spcPct val="150000"/>
              </a:lnSpc>
            </a:pPr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 algn="ctr">
              <a:lnSpc>
                <a:spcPct val="150000"/>
              </a:lnSpc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                                                 </a:t>
            </a:r>
          </a:p>
          <a:p>
            <a:pPr lvl="1" algn="ctr">
              <a:lnSpc>
                <a:spcPct val="150000"/>
              </a:lnSpc>
            </a:pP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 algn="ctr">
              <a:lnSpc>
                <a:spcPct val="150000"/>
              </a:lnSpc>
            </a:pP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 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 algn="ctr">
              <a:lnSpc>
                <a:spcPct val="150000"/>
              </a:lnSpc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27" name="Picture 3" descr="C:\Users\lenovo\Downloads\IISc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4835" y="3061854"/>
            <a:ext cx="2175165" cy="1080653"/>
          </a:xfrm>
          <a:prstGeom prst="rect">
            <a:avLst/>
          </a:prstGeom>
          <a:noFill/>
        </p:spPr>
      </p:pic>
      <p:pic>
        <p:nvPicPr>
          <p:cNvPr id="6" name="Picture 2" descr="C:\Users\lenovo\Documents\France Conference\Conference_fr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719" y="5779088"/>
            <a:ext cx="9518080" cy="102350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65275" y="5147054"/>
            <a:ext cx="3356507" cy="49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Noirmoutier</a:t>
            </a:r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</a:t>
            </a:r>
            <a:endParaRPr lang="en-US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679685"/>
      </p:ext>
    </p:extLst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8" y="166255"/>
            <a:ext cx="9195321" cy="915571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latin typeface="Bookman Old Style" pitchFamily="18" charset="0"/>
              </a:rPr>
              <a:t/>
            </a:r>
            <a:br>
              <a:rPr lang="en-US" sz="3200" b="1" u="sng" dirty="0" smtClean="0">
                <a:latin typeface="Bookman Old Style" pitchFamily="18" charset="0"/>
              </a:rPr>
            </a:br>
            <a:r>
              <a:rPr lang="en-US" sz="3200" b="1" u="sng" dirty="0" smtClean="0">
                <a:latin typeface="Bookman Old Style" pitchFamily="18" charset="0"/>
              </a:rPr>
              <a:t/>
            </a:r>
            <a:br>
              <a:rPr lang="en-US" sz="3200" b="1" u="sng" dirty="0" smtClean="0">
                <a:latin typeface="Bookman Old Style" pitchFamily="18" charset="0"/>
              </a:rPr>
            </a:br>
            <a:r>
              <a:rPr lang="en-US" sz="3200" b="1" u="sng" dirty="0" smtClean="0">
                <a:latin typeface="Bookman Old Style" pitchFamily="18" charset="0"/>
              </a:rPr>
              <a:t/>
            </a:r>
            <a:br>
              <a:rPr lang="en-US" sz="3200" b="1" u="sng" dirty="0" smtClean="0">
                <a:latin typeface="Bookman Old Style" pitchFamily="18" charset="0"/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u="sng" dirty="0" smtClean="0">
                <a:latin typeface="Bookman Old Style" pitchFamily="18" charset="0"/>
              </a:rPr>
              <a:t>QC </a:t>
            </a:r>
            <a:r>
              <a:rPr lang="en-US" sz="3200" b="1" u="sng" dirty="0" smtClean="0">
                <a:latin typeface="Bookman Old Style" pitchFamily="18" charset="0"/>
              </a:rPr>
              <a:t>in terms of </a:t>
            </a:r>
            <a:r>
              <a:rPr lang="en-US" sz="3200" b="1" u="sng" dirty="0" smtClean="0">
                <a:latin typeface="Bookman Old Style" pitchFamily="18" charset="0"/>
              </a:rPr>
              <a:t>two-flavor neutrino </a:t>
            </a:r>
            <a:r>
              <a:rPr lang="en-US" sz="3200" b="1" u="sng" dirty="0" smtClean="0">
                <a:latin typeface="Bookman Old Style" pitchFamily="18" charset="0"/>
              </a:rPr>
              <a:t>transition </a:t>
            </a:r>
            <a:r>
              <a:rPr lang="en-US" sz="3200" b="1" u="sng" dirty="0" smtClean="0">
                <a:latin typeface="Bookman Old Style" pitchFamily="18" charset="0"/>
              </a:rPr>
              <a:t>probabilities in matter</a:t>
            </a:r>
            <a:endParaRPr 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5874" y="1269060"/>
            <a:ext cx="5332916" cy="5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678" y="5112327"/>
            <a:ext cx="6014386" cy="13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975" y="1925780"/>
            <a:ext cx="4381493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128" y="2654445"/>
            <a:ext cx="54768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7652" y="1090178"/>
            <a:ext cx="5858444" cy="363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022" y="5423622"/>
            <a:ext cx="5414200" cy="107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8963" y="6522890"/>
            <a:ext cx="1981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28311058"/>
      </p:ext>
    </p:extLst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3965" y="0"/>
            <a:ext cx="11616743" cy="1011382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latin typeface="Bookman Old Style" pitchFamily="18" charset="0"/>
              </a:rPr>
              <a:t>QSL for Entanglement entropy in Two-Flavor neutrino oscillations for the initial </a:t>
            </a:r>
            <a:r>
              <a:rPr lang="en-US" sz="3200" b="1" u="sng" dirty="0" err="1" smtClean="0">
                <a:latin typeface="Bookman Old Style" pitchFamily="18" charset="0"/>
              </a:rPr>
              <a:t>muon</a:t>
            </a:r>
            <a:r>
              <a:rPr lang="en-US" sz="3200" b="1" u="sng" dirty="0" smtClean="0">
                <a:latin typeface="Bookman Old Style" pitchFamily="18" charset="0"/>
              </a:rPr>
              <a:t>-flavor neutrino state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877" y="1000125"/>
            <a:ext cx="4313959" cy="289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4674" y="3777528"/>
            <a:ext cx="4694052" cy="308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0566" y="978043"/>
            <a:ext cx="4209616" cy="281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203" y="3952876"/>
            <a:ext cx="5092594" cy="128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243" y="5356948"/>
            <a:ext cx="5181851" cy="129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1367" y="6622472"/>
            <a:ext cx="2320633" cy="20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05906547"/>
      </p:ext>
    </p:extLst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-2"/>
            <a:ext cx="11180617" cy="997529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Bookman Old Style" pitchFamily="18" charset="0"/>
              </a:rPr>
              <a:t>effective Hamiltonian for the three-flavor neutrino system in Matter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730" y="1009644"/>
            <a:ext cx="10858068" cy="14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3" y="2869628"/>
            <a:ext cx="4523849" cy="185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8231" y="2964881"/>
            <a:ext cx="6865509" cy="34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979" y="4756022"/>
            <a:ext cx="4439274" cy="201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172" y="2338388"/>
            <a:ext cx="3890324" cy="48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14694" y="6427211"/>
            <a:ext cx="2316196" cy="27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166255"/>
            <a:ext cx="10349345" cy="1085128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latin typeface="Bookman Old Style" pitchFamily="18" charset="0"/>
              </a:rPr>
              <a:t>Three-Flavor Neutrino Oscillations Probabilities in matter for the initial </a:t>
            </a:r>
            <a:r>
              <a:rPr lang="en-US" sz="3200" b="1" u="sng" dirty="0" err="1" smtClean="0">
                <a:latin typeface="Bookman Old Style" pitchFamily="18" charset="0"/>
              </a:rPr>
              <a:t>muon</a:t>
            </a:r>
            <a:r>
              <a:rPr lang="en-US" sz="3200" b="1" u="sng" dirty="0" smtClean="0">
                <a:latin typeface="Bookman Old Style" pitchFamily="18" charset="0"/>
              </a:rPr>
              <a:t>-flavor neutrino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time-evolved </a:t>
            </a:r>
            <a:r>
              <a:rPr lang="en-US" dirty="0" err="1" smtClean="0"/>
              <a:t>muon</a:t>
            </a:r>
            <a:r>
              <a:rPr lang="en-US" dirty="0" smtClean="0"/>
              <a:t>-flavor neutrino state in the presence of matter can be expressed 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transition probabilities in matter are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Neutrino mass-ordering scenarios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668" y="2521961"/>
            <a:ext cx="5845729" cy="94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041" y="4340801"/>
            <a:ext cx="6198177" cy="56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373" y="5627111"/>
            <a:ext cx="2810926" cy="78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2632" y="2194648"/>
            <a:ext cx="4213512" cy="31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4097" y="5553522"/>
            <a:ext cx="4882479" cy="70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0016" y="6380453"/>
            <a:ext cx="3181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5" y="304792"/>
            <a:ext cx="9956800" cy="863456"/>
          </a:xfrm>
        </p:spPr>
        <p:txBody>
          <a:bodyPr>
            <a:normAutofit fontScale="90000"/>
          </a:bodyPr>
          <a:lstStyle/>
          <a:p>
            <a:r>
              <a:rPr lang="en-US" sz="2800" b="1" u="sng" dirty="0" smtClean="0">
                <a:latin typeface="Bookman Old Style" pitchFamily="18" charset="0"/>
              </a:rPr>
              <a:t>Two-Flavor Approximation of three flavor Oscillations in matter for the initial </a:t>
            </a:r>
            <a:r>
              <a:rPr lang="en-US" sz="2800" b="1" u="sng" dirty="0" err="1" smtClean="0">
                <a:latin typeface="Bookman Old Style" pitchFamily="18" charset="0"/>
              </a:rPr>
              <a:t>muon</a:t>
            </a:r>
            <a:r>
              <a:rPr lang="en-US" sz="2800" b="1" u="sng" dirty="0" smtClean="0">
                <a:latin typeface="Bookman Old Style" pitchFamily="18" charset="0"/>
              </a:rPr>
              <a:t>-flavor neutrino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096" y="1342159"/>
            <a:ext cx="5979559" cy="51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8155" y="1399309"/>
            <a:ext cx="5532959" cy="36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27709"/>
            <a:ext cx="9956800" cy="955963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latin typeface="Bookman Old Style" pitchFamily="18" charset="0"/>
              </a:rPr>
              <a:t/>
            </a:r>
            <a:br>
              <a:rPr lang="en-US" sz="3200" b="1" u="sng" dirty="0" smtClean="0">
                <a:latin typeface="Bookman Old Style" pitchFamily="18" charset="0"/>
              </a:rPr>
            </a:br>
            <a:r>
              <a:rPr lang="en-US" sz="3200" b="1" u="sng" dirty="0" smtClean="0">
                <a:latin typeface="Bookman Old Style" pitchFamily="18" charset="0"/>
              </a:rPr>
              <a:t/>
            </a:r>
            <a:br>
              <a:rPr lang="en-US" sz="3200" b="1" u="sng" dirty="0" smtClean="0">
                <a:latin typeface="Bookman Old Style" pitchFamily="18" charset="0"/>
              </a:rPr>
            </a:br>
            <a:r>
              <a:rPr lang="en-US" sz="3200" b="1" u="sng" dirty="0" smtClean="0">
                <a:latin typeface="Bookman Old Style" pitchFamily="18" charset="0"/>
              </a:rPr>
              <a:t>Two- and Three-Flavor Transition probabilities in matter for t2k, </a:t>
            </a:r>
            <a:r>
              <a:rPr lang="en-US" sz="3200" b="1" u="sng" dirty="0" err="1" smtClean="0">
                <a:latin typeface="Bookman Old Style" pitchFamily="18" charset="0"/>
              </a:rPr>
              <a:t>NOvA</a:t>
            </a:r>
            <a:r>
              <a:rPr lang="en-US" sz="3200" b="1" u="sng" dirty="0" smtClean="0">
                <a:latin typeface="Bookman Old Style" pitchFamily="18" charset="0"/>
              </a:rPr>
              <a:t>, and DUNE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9382" y="983671"/>
            <a:ext cx="11734800" cy="5818909"/>
          </a:xfrm>
        </p:spPr>
        <p:txBody>
          <a:bodyPr>
            <a:normAutofit fontScale="77500" lnSpcReduction="20000"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three-flavor </a:t>
            </a:r>
            <a:r>
              <a:rPr lang="en-US" sz="2000" dirty="0" smtClean="0"/>
              <a:t>probabilities </a:t>
            </a:r>
            <a:r>
              <a:rPr lang="en-US" sz="2000" dirty="0" smtClean="0"/>
              <a:t>in matter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are </a:t>
            </a:r>
            <a:r>
              <a:rPr lang="en-US" sz="2000" dirty="0" smtClean="0"/>
              <a:t>different for </a:t>
            </a:r>
            <a:r>
              <a:rPr lang="en-US" sz="2000" dirty="0" smtClean="0">
                <a:solidFill>
                  <a:srgbClr val="0070C0"/>
                </a:solidFill>
              </a:rPr>
              <a:t>NO</a:t>
            </a:r>
            <a:r>
              <a:rPr lang="en-US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IO</a:t>
            </a:r>
            <a:r>
              <a:rPr lang="en-US" sz="2000" dirty="0" smtClean="0"/>
              <a:t> across all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experiments.</a:t>
            </a:r>
          </a:p>
          <a:p>
            <a:r>
              <a:rPr lang="en-US" sz="2000" dirty="0" smtClean="0"/>
              <a:t>These </a:t>
            </a:r>
            <a:r>
              <a:rPr lang="en-US" sz="2000" dirty="0" smtClean="0"/>
              <a:t>results are compared with </a:t>
            </a:r>
          </a:p>
          <a:p>
            <a:pPr>
              <a:buNone/>
            </a:pPr>
            <a:r>
              <a:rPr lang="en-US" sz="2000" dirty="0" smtClean="0"/>
              <a:t>     </a:t>
            </a:r>
            <a:r>
              <a:rPr lang="en-US" sz="2000" dirty="0" smtClean="0"/>
              <a:t>those </a:t>
            </a:r>
            <a:r>
              <a:rPr lang="en-US" sz="2000" dirty="0" smtClean="0"/>
              <a:t>obtained from two-flavor </a:t>
            </a:r>
          </a:p>
          <a:p>
            <a:pPr>
              <a:buNone/>
            </a:pPr>
            <a:r>
              <a:rPr lang="en-US" sz="2000" dirty="0" smtClean="0"/>
              <a:t>     </a:t>
            </a:r>
            <a:r>
              <a:rPr lang="en-US" sz="2000" dirty="0" smtClean="0"/>
              <a:t>neutrino </a:t>
            </a:r>
            <a:r>
              <a:rPr lang="en-US" sz="2000" dirty="0" smtClean="0"/>
              <a:t>oscillations in matter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TFNOM). </a:t>
            </a:r>
            <a:endParaRPr lang="en-US" sz="2000" dirty="0" smtClean="0"/>
          </a:p>
          <a:p>
            <a:r>
              <a:rPr lang="en-US" sz="2000" dirty="0" smtClean="0"/>
              <a:t>Noticeable differences 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arise </a:t>
            </a:r>
            <a:r>
              <a:rPr lang="en-US" sz="2000" dirty="0" smtClean="0"/>
              <a:t>between </a:t>
            </a:r>
            <a:r>
              <a:rPr lang="en-US" sz="2000" dirty="0" smtClean="0"/>
              <a:t>the </a:t>
            </a:r>
            <a:r>
              <a:rPr lang="en-US" sz="2000" dirty="0" smtClean="0"/>
              <a:t>two- and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three-flavor results in </a:t>
            </a:r>
            <a:r>
              <a:rPr lang="en-US" sz="2000" dirty="0" smtClean="0"/>
              <a:t>matter,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primarily </a:t>
            </a:r>
            <a:r>
              <a:rPr lang="en-US" sz="2000" dirty="0" smtClean="0"/>
              <a:t>due to the </a:t>
            </a:r>
            <a:r>
              <a:rPr lang="en-US" sz="2000" dirty="0" smtClean="0"/>
              <a:t>additional 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mixing </a:t>
            </a:r>
            <a:r>
              <a:rPr lang="en-US" sz="2000" dirty="0" smtClean="0"/>
              <a:t>angles, </a:t>
            </a:r>
            <a:r>
              <a:rPr lang="en-US" sz="2000" dirty="0" smtClean="0"/>
              <a:t>mass-squared</a:t>
            </a:r>
          </a:p>
          <a:p>
            <a:pPr>
              <a:buNone/>
            </a:pPr>
            <a:r>
              <a:rPr lang="en-US" sz="2000" dirty="0" smtClean="0"/>
              <a:t>     differences</a:t>
            </a:r>
            <a:r>
              <a:rPr lang="en-US" sz="2000" dirty="0" smtClean="0"/>
              <a:t>, </a:t>
            </a:r>
            <a:r>
              <a:rPr lang="en-US" sz="2000" dirty="0" smtClean="0"/>
              <a:t>and CP-violating phases</a:t>
            </a:r>
          </a:p>
          <a:p>
            <a:pPr>
              <a:buNone/>
            </a:pPr>
            <a:r>
              <a:rPr lang="en-US" sz="2000" dirty="0" smtClean="0"/>
              <a:t>     included </a:t>
            </a:r>
            <a:r>
              <a:rPr lang="en-US" sz="2000" dirty="0" smtClean="0"/>
              <a:t>in the three-flavor framework,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which </a:t>
            </a:r>
            <a:r>
              <a:rPr lang="en-US" sz="2000" dirty="0" smtClean="0"/>
              <a:t>are absent in </a:t>
            </a:r>
            <a:r>
              <a:rPr lang="en-US" sz="2000" dirty="0" smtClean="0"/>
              <a:t>the two-flavor </a:t>
            </a:r>
          </a:p>
          <a:p>
            <a:pPr>
              <a:buNone/>
            </a:pPr>
            <a:r>
              <a:rPr lang="en-US" sz="2000" dirty="0" smtClean="0"/>
              <a:t>     approximation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0036" y="945775"/>
            <a:ext cx="6498648" cy="588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81" y="1069831"/>
            <a:ext cx="4593214" cy="12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65" y="193954"/>
            <a:ext cx="9956800" cy="946583"/>
          </a:xfrm>
        </p:spPr>
        <p:txBody>
          <a:bodyPr/>
          <a:lstStyle/>
          <a:p>
            <a:r>
              <a:rPr lang="en-US" sz="2800" b="1" u="sng" dirty="0" smtClean="0">
                <a:latin typeface="Bookman Old Style" pitchFamily="18" charset="0"/>
              </a:rPr>
              <a:t>QC in terms of </a:t>
            </a:r>
            <a:r>
              <a:rPr lang="en-US" sz="2800" b="1" u="sng" dirty="0" smtClean="0">
                <a:latin typeface="Bookman Old Style" pitchFamily="18" charset="0"/>
              </a:rPr>
              <a:t>three-flavor </a:t>
            </a:r>
            <a:r>
              <a:rPr lang="en-US" sz="2800" b="1" u="sng" dirty="0" smtClean="0">
                <a:latin typeface="Bookman Old Style" pitchFamily="18" charset="0"/>
              </a:rPr>
              <a:t>neutrino transition </a:t>
            </a:r>
            <a:r>
              <a:rPr lang="en-US" sz="2800" b="1" u="sng" dirty="0" smtClean="0">
                <a:latin typeface="Bookman Old Style" pitchFamily="18" charset="0"/>
              </a:rPr>
              <a:t>probabilities in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509" y="1600199"/>
            <a:ext cx="11319164" cy="5091545"/>
          </a:xfrm>
        </p:spPr>
        <p:txBody>
          <a:bodyPr/>
          <a:lstStyle/>
          <a:p>
            <a:r>
              <a:rPr lang="en-US" dirty="0" smtClean="0"/>
              <a:t>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3" y="1335226"/>
            <a:ext cx="331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187" y="2656173"/>
            <a:ext cx="5032338" cy="53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214" y="3204729"/>
            <a:ext cx="5765525" cy="327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4478" y="751176"/>
            <a:ext cx="5262887" cy="37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0481" y="4900613"/>
            <a:ext cx="5366388" cy="17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14" y="13845"/>
            <a:ext cx="11360733" cy="946577"/>
          </a:xfrm>
        </p:spPr>
        <p:txBody>
          <a:bodyPr>
            <a:normAutofit fontScale="90000"/>
          </a:bodyPr>
          <a:lstStyle/>
          <a:p>
            <a:r>
              <a:rPr lang="en-US" sz="2800" b="1" u="sng" dirty="0" smtClean="0">
                <a:latin typeface="Bookman Old Style" pitchFamily="18" charset="0"/>
              </a:rPr>
              <a:t>QSL for Entanglement entropy in </a:t>
            </a:r>
            <a:r>
              <a:rPr lang="en-US" sz="2800" b="1" u="sng" dirty="0" smtClean="0">
                <a:latin typeface="Bookman Old Style" pitchFamily="18" charset="0"/>
              </a:rPr>
              <a:t>Three-Flavor </a:t>
            </a:r>
            <a:r>
              <a:rPr lang="en-US" sz="2800" b="1" u="sng" dirty="0" smtClean="0">
                <a:latin typeface="Bookman Old Style" pitchFamily="18" charset="0"/>
              </a:rPr>
              <a:t>neutrino </a:t>
            </a:r>
            <a:r>
              <a:rPr lang="en-US" sz="2800" b="1" u="sng" dirty="0" smtClean="0">
                <a:latin typeface="Bookman Old Style" pitchFamily="18" charset="0"/>
              </a:rPr>
              <a:t>oscillations in matter </a:t>
            </a:r>
            <a:r>
              <a:rPr lang="en-US" sz="2800" b="1" u="sng" dirty="0" smtClean="0">
                <a:latin typeface="Bookman Old Style" pitchFamily="18" charset="0"/>
              </a:rPr>
              <a:t>for the initial </a:t>
            </a:r>
            <a:r>
              <a:rPr lang="en-US" sz="2800" b="1" u="sng" dirty="0" err="1" smtClean="0">
                <a:latin typeface="Bookman Old Style" pitchFamily="18" charset="0"/>
              </a:rPr>
              <a:t>muon</a:t>
            </a:r>
            <a:r>
              <a:rPr lang="en-US" sz="2800" b="1" u="sng" dirty="0" smtClean="0">
                <a:latin typeface="Bookman Old Style" pitchFamily="18" charset="0"/>
              </a:rPr>
              <a:t>-flavor neutrino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509" y="997526"/>
            <a:ext cx="11305309" cy="5818909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 smtClean="0"/>
              <a:t>Compared to two-flavor,  </a:t>
            </a:r>
            <a:r>
              <a:rPr lang="en-US" sz="3400" dirty="0" smtClean="0"/>
              <a:t>           in the </a:t>
            </a:r>
          </a:p>
          <a:p>
            <a:pPr>
              <a:buNone/>
            </a:pPr>
            <a:r>
              <a:rPr lang="en-US" sz="3400" dirty="0" smtClean="0"/>
              <a:t> </a:t>
            </a:r>
            <a:r>
              <a:rPr lang="en-US" sz="3400" dirty="0" smtClean="0"/>
              <a:t>    three-flavor exhibits </a:t>
            </a:r>
            <a:r>
              <a:rPr lang="en-US" sz="3400" dirty="0" smtClean="0"/>
              <a:t>a </a:t>
            </a:r>
            <a:r>
              <a:rPr lang="en-US" sz="3400" dirty="0" smtClean="0"/>
              <a:t>maximally </a:t>
            </a:r>
          </a:p>
          <a:p>
            <a:pPr>
              <a:buNone/>
            </a:pPr>
            <a:r>
              <a:rPr lang="en-US" sz="3400" dirty="0" smtClean="0"/>
              <a:t> </a:t>
            </a:r>
            <a:r>
              <a:rPr lang="en-US" sz="3400" dirty="0" smtClean="0"/>
              <a:t>    bipartite pure entangled </a:t>
            </a:r>
            <a:r>
              <a:rPr lang="en-US" sz="3400" dirty="0" smtClean="0"/>
              <a:t>state.</a:t>
            </a:r>
          </a:p>
          <a:p>
            <a:r>
              <a:rPr lang="en-US" sz="3400" dirty="0" smtClean="0"/>
              <a:t>In three-flavor, no significant discrepancies</a:t>
            </a:r>
          </a:p>
          <a:p>
            <a:pPr>
              <a:buNone/>
            </a:pPr>
            <a:r>
              <a:rPr lang="en-US" sz="3400" dirty="0" smtClean="0"/>
              <a:t> </a:t>
            </a:r>
            <a:r>
              <a:rPr lang="en-US" sz="3400" dirty="0" smtClean="0"/>
              <a:t>    </a:t>
            </a:r>
            <a:r>
              <a:rPr lang="en-US" sz="3400" dirty="0" smtClean="0"/>
              <a:t>in </a:t>
            </a:r>
            <a:r>
              <a:rPr lang="en-US" sz="3400" dirty="0" smtClean="0"/>
              <a:t>the </a:t>
            </a:r>
            <a:r>
              <a:rPr lang="en-US" sz="3400" i="1" dirty="0" smtClean="0"/>
              <a:t>S</a:t>
            </a:r>
            <a:r>
              <a:rPr lang="en-US" sz="1800" i="1" dirty="0" smtClean="0"/>
              <a:t>EE  </a:t>
            </a:r>
            <a:r>
              <a:rPr lang="en-US" sz="3500" dirty="0" smtClean="0"/>
              <a:t>&amp; </a:t>
            </a:r>
            <a:r>
              <a:rPr lang="en-US" sz="3400" i="1" dirty="0" smtClean="0"/>
              <a:t>C</a:t>
            </a:r>
            <a:r>
              <a:rPr lang="en-US" sz="1800" i="1" dirty="0" smtClean="0"/>
              <a:t>E</a:t>
            </a:r>
            <a:r>
              <a:rPr lang="en-US" sz="3400" i="1" dirty="0" smtClean="0"/>
              <a:t> </a:t>
            </a:r>
            <a:r>
              <a:rPr lang="en-US" sz="3400" dirty="0" smtClean="0"/>
              <a:t>found </a:t>
            </a:r>
            <a:r>
              <a:rPr lang="en-US" sz="3400" dirty="0" smtClean="0"/>
              <a:t>for the best-fit </a:t>
            </a:r>
            <a:r>
              <a:rPr lang="en-US" sz="3400" dirty="0" smtClean="0"/>
              <a:t>CP </a:t>
            </a:r>
          </a:p>
          <a:p>
            <a:pPr>
              <a:buNone/>
            </a:pPr>
            <a:r>
              <a:rPr lang="en-US" sz="3400" dirty="0" smtClean="0"/>
              <a:t> </a:t>
            </a:r>
            <a:r>
              <a:rPr lang="en-US" sz="3400" dirty="0" smtClean="0"/>
              <a:t>    phases in both NO </a:t>
            </a:r>
            <a:r>
              <a:rPr lang="en-US" sz="3400" dirty="0" smtClean="0"/>
              <a:t>and IO using the </a:t>
            </a:r>
            <a:r>
              <a:rPr lang="en-US" sz="3400" dirty="0" smtClean="0"/>
              <a:t>length</a:t>
            </a:r>
          </a:p>
          <a:p>
            <a:pPr>
              <a:buNone/>
            </a:pPr>
            <a:r>
              <a:rPr lang="en-US" sz="3400" dirty="0" smtClean="0"/>
              <a:t> </a:t>
            </a:r>
            <a:r>
              <a:rPr lang="en-US" sz="3400" dirty="0" smtClean="0"/>
              <a:t>    </a:t>
            </a:r>
            <a:r>
              <a:rPr lang="en-US" sz="3400" dirty="0" smtClean="0"/>
              <a:t>scale and energy of T2K, discrepancies are 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 </a:t>
            </a:r>
            <a:r>
              <a:rPr lang="en-US" sz="3400" dirty="0" smtClean="0"/>
              <a:t>    observed when we </a:t>
            </a:r>
            <a:r>
              <a:rPr lang="en-US" sz="3400" dirty="0" smtClean="0"/>
              <a:t>use </a:t>
            </a:r>
            <a:r>
              <a:rPr lang="en-US" sz="3400" dirty="0" err="1" smtClean="0"/>
              <a:t>NOvA</a:t>
            </a:r>
            <a:r>
              <a:rPr lang="en-US" sz="3400" dirty="0" smtClean="0"/>
              <a:t> and DUNE</a:t>
            </a:r>
            <a:r>
              <a:rPr lang="en-US" sz="3400" dirty="0" smtClean="0"/>
              <a:t>.</a:t>
            </a:r>
          </a:p>
          <a:p>
            <a:r>
              <a:rPr lang="en-US" sz="3400" dirty="0" smtClean="0"/>
              <a:t>A greater decrease </a:t>
            </a:r>
            <a:r>
              <a:rPr lang="en-US" sz="3400" dirty="0" smtClean="0"/>
              <a:t>in </a:t>
            </a:r>
            <a:r>
              <a:rPr lang="en-US" sz="3400" i="1" dirty="0" smtClean="0"/>
              <a:t>S</a:t>
            </a:r>
            <a:r>
              <a:rPr lang="en-US" sz="1800" i="1" dirty="0" smtClean="0"/>
              <a:t>EE</a:t>
            </a:r>
            <a:r>
              <a:rPr lang="en-US" sz="3400" i="1" dirty="0" smtClean="0"/>
              <a:t> </a:t>
            </a:r>
            <a:r>
              <a:rPr lang="en-US" sz="3400" dirty="0" smtClean="0"/>
              <a:t>has been 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 </a:t>
            </a:r>
            <a:r>
              <a:rPr lang="en-US" sz="3400" dirty="0" smtClean="0"/>
              <a:t>    observed at </a:t>
            </a:r>
            <a:r>
              <a:rPr lang="en-US" sz="3400" dirty="0" smtClean="0"/>
              <a:t>DUNE’s length scale and 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 </a:t>
            </a:r>
            <a:r>
              <a:rPr lang="en-US" sz="3400" dirty="0" smtClean="0"/>
              <a:t>    energy for             in NO.</a:t>
            </a:r>
          </a:p>
          <a:p>
            <a:r>
              <a:rPr lang="en-US" sz="4000" dirty="0" smtClean="0"/>
              <a:t> </a:t>
            </a:r>
            <a:r>
              <a:rPr lang="en-US" sz="3500" dirty="0" smtClean="0"/>
              <a:t>Under the bound condition,                       </a:t>
            </a:r>
          </a:p>
          <a:p>
            <a:pPr>
              <a:buNone/>
            </a:pPr>
            <a:r>
              <a:rPr lang="en-US" sz="3500" dirty="0" smtClean="0"/>
              <a:t> </a:t>
            </a:r>
            <a:r>
              <a:rPr lang="en-US" sz="3500" dirty="0" smtClean="0"/>
              <a:t>    except </a:t>
            </a:r>
            <a:r>
              <a:rPr lang="en-US" sz="3500" dirty="0" smtClean="0"/>
              <a:t>for </a:t>
            </a:r>
            <a:r>
              <a:rPr lang="en-US" sz="3500" dirty="0" smtClean="0"/>
              <a:t>T2K</a:t>
            </a:r>
            <a:r>
              <a:rPr lang="en-US" sz="3500" dirty="0" smtClean="0"/>
              <a:t>, </a:t>
            </a:r>
            <a:r>
              <a:rPr lang="en-US" sz="3500" dirty="0" smtClean="0"/>
              <a:t>results </a:t>
            </a:r>
            <a:r>
              <a:rPr lang="en-US" sz="3500" dirty="0" smtClean="0"/>
              <a:t>showed that </a:t>
            </a: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 </a:t>
            </a:r>
            <a:r>
              <a:rPr lang="en-US" sz="3500" dirty="0" smtClean="0"/>
              <a:t>    entanglement suppression occurred</a:t>
            </a:r>
          </a:p>
          <a:p>
            <a:pPr>
              <a:buNone/>
            </a:pPr>
            <a:r>
              <a:rPr lang="en-US" sz="3500" dirty="0" smtClean="0"/>
              <a:t> </a:t>
            </a:r>
            <a:r>
              <a:rPr lang="en-US" sz="3500" dirty="0" smtClean="0"/>
              <a:t>    more </a:t>
            </a:r>
            <a:r>
              <a:rPr lang="en-US" sz="3500" dirty="0" smtClean="0"/>
              <a:t>rapidly near the ends of the </a:t>
            </a:r>
            <a:r>
              <a:rPr lang="en-US" sz="3500" dirty="0" err="1" smtClean="0"/>
              <a:t>NOvA</a:t>
            </a:r>
            <a:r>
              <a:rPr lang="en-US" sz="3500" dirty="0" smtClean="0"/>
              <a:t> </a:t>
            </a: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 </a:t>
            </a:r>
            <a:r>
              <a:rPr lang="en-US" sz="3500" dirty="0" smtClean="0"/>
              <a:t>    and </a:t>
            </a:r>
            <a:r>
              <a:rPr lang="en-US" sz="3500" dirty="0" smtClean="0"/>
              <a:t>DUNE </a:t>
            </a:r>
            <a:r>
              <a:rPr lang="en-US" sz="3500" dirty="0" smtClean="0"/>
              <a:t>baselines in </a:t>
            </a:r>
            <a:r>
              <a:rPr lang="en-US" sz="3500" dirty="0" smtClean="0"/>
              <a:t>NO for </a:t>
            </a:r>
            <a:r>
              <a:rPr lang="en-US" sz="3500" dirty="0" smtClean="0"/>
              <a:t>three-</a:t>
            </a:r>
          </a:p>
          <a:p>
            <a:pPr>
              <a:buNone/>
            </a:pPr>
            <a:r>
              <a:rPr lang="en-US" sz="3500" dirty="0" smtClean="0"/>
              <a:t> </a:t>
            </a:r>
            <a:r>
              <a:rPr lang="en-US" sz="3500" dirty="0" smtClean="0"/>
              <a:t>    flavor neutrino </a:t>
            </a:r>
            <a:r>
              <a:rPr lang="en-US" sz="3500" dirty="0" smtClean="0"/>
              <a:t>oscillations in matter</a:t>
            </a:r>
            <a:r>
              <a:rPr lang="en-US" sz="3500" dirty="0" smtClean="0"/>
              <a:t>,</a:t>
            </a:r>
          </a:p>
          <a:p>
            <a:pPr>
              <a:buNone/>
            </a:pPr>
            <a:r>
              <a:rPr lang="en-US" sz="3500" dirty="0" smtClean="0"/>
              <a:t> </a:t>
            </a:r>
            <a:r>
              <a:rPr lang="en-US" sz="3500" dirty="0" smtClean="0"/>
              <a:t>    compared to </a:t>
            </a:r>
            <a:r>
              <a:rPr lang="en-US" sz="3500" dirty="0" smtClean="0"/>
              <a:t>the TFNOM.</a:t>
            </a:r>
            <a:r>
              <a:rPr lang="en-US" sz="3500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8080" y="1112257"/>
            <a:ext cx="6181725" cy="559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2070" y="959424"/>
            <a:ext cx="724907" cy="37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9638" y="4027297"/>
            <a:ext cx="729864" cy="37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5429" y="4336473"/>
            <a:ext cx="1288739" cy="36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55" y="138521"/>
            <a:ext cx="9956800" cy="572511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latin typeface="Bookman Old Style" pitchFamily="18" charset="0"/>
              </a:rPr>
              <a:t>Dirac Lagrangian in curved </a:t>
            </a:r>
            <a:r>
              <a:rPr lang="en-US" sz="3200" b="1" u="sng" dirty="0" err="1" smtClean="0">
                <a:latin typeface="Bookman Old Style" pitchFamily="18" charset="0"/>
              </a:rPr>
              <a:t>spacetime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0219" y="817407"/>
            <a:ext cx="11249890" cy="58604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Neutrino physics plays a crucial role in various astrophysical </a:t>
            </a:r>
            <a:r>
              <a:rPr lang="en-US" dirty="0" smtClean="0">
                <a:solidFill>
                  <a:srgbClr val="7030A0"/>
                </a:solidFill>
              </a:rPr>
              <a:t>and cosmological </a:t>
            </a:r>
            <a:r>
              <a:rPr lang="en-US" dirty="0" smtClean="0">
                <a:solidFill>
                  <a:srgbClr val="7030A0"/>
                </a:solidFill>
              </a:rPr>
              <a:t>problems, such as </a:t>
            </a:r>
            <a:r>
              <a:rPr lang="en-US" dirty="0" err="1" smtClean="0">
                <a:solidFill>
                  <a:srgbClr val="7030A0"/>
                </a:solidFill>
              </a:rPr>
              <a:t>nucleosynthesis</a:t>
            </a:r>
            <a:r>
              <a:rPr lang="en-US" dirty="0" smtClean="0">
                <a:solidFill>
                  <a:srgbClr val="7030A0"/>
                </a:solidFill>
              </a:rPr>
              <a:t> in </a:t>
            </a:r>
            <a:r>
              <a:rPr lang="en-US" dirty="0" smtClean="0">
                <a:solidFill>
                  <a:srgbClr val="7030A0"/>
                </a:solidFill>
              </a:rPr>
              <a:t>supernova explosions </a:t>
            </a:r>
            <a:r>
              <a:rPr lang="en-US" dirty="0" smtClean="0">
                <a:solidFill>
                  <a:srgbClr val="7030A0"/>
                </a:solidFill>
              </a:rPr>
              <a:t>and the underlying accretion disks around black </a:t>
            </a:r>
            <a:r>
              <a:rPr lang="en-US" dirty="0" smtClean="0">
                <a:solidFill>
                  <a:srgbClr val="7030A0"/>
                </a:solidFill>
              </a:rPr>
              <a:t>holes, </a:t>
            </a:r>
            <a:r>
              <a:rPr lang="en-US" dirty="0" err="1" smtClean="0">
                <a:solidFill>
                  <a:srgbClr val="7030A0"/>
                </a:solidFill>
              </a:rPr>
              <a:t>leptogenesis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en-US" dirty="0" err="1" smtClean="0">
                <a:solidFill>
                  <a:srgbClr val="7030A0"/>
                </a:solidFill>
              </a:rPr>
              <a:t>baryogenesis</a:t>
            </a:r>
            <a:r>
              <a:rPr lang="en-US" dirty="0" smtClean="0">
                <a:solidFill>
                  <a:srgbClr val="7030A0"/>
                </a:solidFill>
              </a:rPr>
              <a:t>, dark matter, etc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These studies necessitate the consideration of neutrinos in </a:t>
            </a:r>
            <a:r>
              <a:rPr lang="en-US" dirty="0" smtClean="0">
                <a:solidFill>
                  <a:srgbClr val="0070C0"/>
                </a:solidFill>
              </a:rPr>
              <a:t>curved </a:t>
            </a:r>
            <a:r>
              <a:rPr lang="en-US" dirty="0" err="1" smtClean="0">
                <a:solidFill>
                  <a:srgbClr val="0070C0"/>
                </a:solidFill>
              </a:rPr>
              <a:t>spacetime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Dirac Lagrangian in curved </a:t>
            </a:r>
            <a:r>
              <a:rPr lang="en-US" dirty="0" err="1" smtClean="0">
                <a:solidFill>
                  <a:srgbClr val="FF0000"/>
                </a:solidFill>
              </a:rPr>
              <a:t>spacetime</a:t>
            </a:r>
            <a:r>
              <a:rPr lang="en-US" dirty="0" smtClean="0">
                <a:solidFill>
                  <a:srgbClr val="FF0000"/>
                </a:solidFill>
              </a:rPr>
              <a:t> for spin-1/2 particle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where,      is the covariant derivative.</a:t>
            </a:r>
            <a:r>
              <a:rPr lang="en-US" dirty="0" smtClean="0"/>
              <a:t> The Lagrangian is valid </a:t>
            </a:r>
            <a:r>
              <a:rPr lang="en-US" dirty="0" smtClean="0"/>
              <a:t>for global </a:t>
            </a:r>
            <a:r>
              <a:rPr lang="en-US" dirty="0" smtClean="0"/>
              <a:t>coordinates (Greek indices) as </a:t>
            </a:r>
            <a:r>
              <a:rPr lang="en-US" dirty="0" smtClean="0"/>
              <a:t>well as </a:t>
            </a:r>
            <a:r>
              <a:rPr lang="en-US" dirty="0" smtClean="0"/>
              <a:t>local coordinates (Roman indices). </a:t>
            </a:r>
            <a:r>
              <a:rPr lang="en-US" dirty="0" smtClean="0">
                <a:solidFill>
                  <a:srgbClr val="002060"/>
                </a:solidFill>
              </a:rPr>
              <a:t>We connect global </a:t>
            </a:r>
            <a:r>
              <a:rPr lang="en-US" dirty="0" smtClean="0">
                <a:solidFill>
                  <a:srgbClr val="002060"/>
                </a:solidFill>
              </a:rPr>
              <a:t>coordinates to </a:t>
            </a:r>
            <a:r>
              <a:rPr lang="en-US" dirty="0" smtClean="0">
                <a:solidFill>
                  <a:srgbClr val="002060"/>
                </a:solidFill>
              </a:rPr>
              <a:t>local coordinates via tetrads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194" y="4181466"/>
            <a:ext cx="314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3682" y="4845186"/>
            <a:ext cx="1898382" cy="48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925" y="3593081"/>
            <a:ext cx="7455478" cy="53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917" y="5379894"/>
            <a:ext cx="9997589" cy="106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31870" y="2779137"/>
            <a:ext cx="2536676" cy="128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193941"/>
            <a:ext cx="11305309" cy="572511"/>
          </a:xfrm>
        </p:spPr>
        <p:txBody>
          <a:bodyPr/>
          <a:lstStyle/>
          <a:p>
            <a:r>
              <a:rPr lang="en-US" b="1" u="sng" dirty="0" smtClean="0">
                <a:latin typeface="Bookman Old Style" pitchFamily="18" charset="0"/>
              </a:rPr>
              <a:t>Gravitational Potential Around A spinning Black hole </a:t>
            </a:r>
            <a:endParaRPr lang="en-US" b="1" u="sng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845127"/>
            <a:ext cx="11152908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Lagrangian in curved </a:t>
            </a:r>
            <a:r>
              <a:rPr lang="en-US" dirty="0" err="1" smtClean="0"/>
              <a:t>spacetime</a:t>
            </a:r>
            <a:r>
              <a:rPr lang="en-US" dirty="0" smtClean="0"/>
              <a:t> can be simplified </a:t>
            </a:r>
            <a:r>
              <a:rPr lang="en-US" dirty="0" smtClean="0"/>
              <a:t>as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is </a:t>
            </a:r>
            <a:r>
              <a:rPr lang="en-US" dirty="0" smtClean="0">
                <a:solidFill>
                  <a:srgbClr val="FF0000"/>
                </a:solidFill>
              </a:rPr>
              <a:t>the four-vector gravitational potential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In the </a:t>
            </a:r>
            <a:r>
              <a:rPr lang="en-US" dirty="0" smtClean="0">
                <a:solidFill>
                  <a:srgbClr val="002060"/>
                </a:solidFill>
              </a:rPr>
              <a:t>Kerr-</a:t>
            </a:r>
            <a:r>
              <a:rPr lang="en-US" dirty="0" err="1" smtClean="0">
                <a:solidFill>
                  <a:srgbClr val="002060"/>
                </a:solidFill>
              </a:rPr>
              <a:t>Schild</a:t>
            </a:r>
            <a:r>
              <a:rPr lang="en-US" dirty="0" smtClean="0">
                <a:solidFill>
                  <a:srgbClr val="002060"/>
                </a:solidFill>
              </a:rPr>
              <a:t> polar coordinates</a:t>
            </a:r>
            <a:r>
              <a:rPr lang="en-US" dirty="0" smtClean="0"/>
              <a:t>, the Kerr metric is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where, 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M</a:t>
            </a:r>
            <a:r>
              <a:rPr lang="en-US" dirty="0" smtClean="0"/>
              <a:t> is the mass of black hole (BH),</a:t>
            </a:r>
          </a:p>
          <a:p>
            <a:pPr>
              <a:buNone/>
            </a:pPr>
            <a:r>
              <a:rPr lang="en-US" dirty="0" smtClean="0"/>
              <a:t>     is the dimension less specific</a:t>
            </a:r>
          </a:p>
          <a:p>
            <a:pPr>
              <a:buNone/>
            </a:pPr>
            <a:r>
              <a:rPr lang="en-US" dirty="0" smtClean="0"/>
              <a:t>angular momentum per unit mass                    </a:t>
            </a:r>
          </a:p>
          <a:p>
            <a:pPr>
              <a:buNone/>
            </a:pPr>
            <a:r>
              <a:rPr lang="en-US" dirty="0" smtClean="0"/>
              <a:t>                     and               is </a:t>
            </a:r>
            <a:r>
              <a:rPr lang="en-US" dirty="0" smtClean="0"/>
              <a:t>the </a:t>
            </a:r>
            <a:r>
              <a:rPr lang="en-US" dirty="0" smtClean="0"/>
              <a:t>angle</a:t>
            </a:r>
          </a:p>
          <a:p>
            <a:pPr>
              <a:buNone/>
            </a:pPr>
            <a:r>
              <a:rPr lang="en-US" dirty="0" smtClean="0"/>
              <a:t>of the position vector </a:t>
            </a:r>
            <a:r>
              <a:rPr lang="en-US" dirty="0" smtClean="0"/>
              <a:t>of the </a:t>
            </a:r>
            <a:r>
              <a:rPr lang="en-US" dirty="0" err="1" smtClean="0"/>
              <a:t>spinor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(neutrino) with respect </a:t>
            </a:r>
            <a:r>
              <a:rPr lang="en-US" dirty="0" smtClean="0"/>
              <a:t>to the spin axis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of  the </a:t>
            </a:r>
            <a:r>
              <a:rPr lang="en-US" dirty="0" smtClean="0"/>
              <a:t>BH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769" y="1176771"/>
            <a:ext cx="5143067" cy="59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518" y="1704959"/>
            <a:ext cx="1714068" cy="43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957" y="2489471"/>
            <a:ext cx="9217607" cy="86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2304" y="3557999"/>
            <a:ext cx="8659951" cy="41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295" y="4343839"/>
            <a:ext cx="278192" cy="36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3356" y="5004091"/>
            <a:ext cx="1551704" cy="3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75249" y="5022707"/>
            <a:ext cx="1016145" cy="30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58531" y="4194900"/>
            <a:ext cx="6479288" cy="22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1998" y="1268558"/>
            <a:ext cx="2938736" cy="3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98" y="207818"/>
            <a:ext cx="10515600" cy="776093"/>
          </a:xfrm>
        </p:spPr>
        <p:txBody>
          <a:bodyPr>
            <a:normAutofit fontScale="90000"/>
          </a:bodyPr>
          <a:lstStyle/>
          <a:p>
            <a:r>
              <a:rPr lang="en-US" sz="4800" b="1" u="sng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Outline</a:t>
            </a:r>
            <a:r>
              <a:rPr lang="en-US" sz="48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endParaRPr lang="en-US" sz="48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635" y="997528"/>
            <a:ext cx="11034366" cy="52370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Bipartite entanglement</a:t>
            </a:r>
          </a:p>
          <a:p>
            <a:r>
              <a:rPr lang="en-US" dirty="0" smtClean="0"/>
              <a:t>Quantum </a:t>
            </a:r>
            <a:r>
              <a:rPr lang="en-US" dirty="0" smtClean="0"/>
              <a:t>correlations (QC): entanglement entropy and capacity of entanglement</a:t>
            </a:r>
          </a:p>
          <a:p>
            <a:r>
              <a:rPr lang="en-US" dirty="0" smtClean="0"/>
              <a:t>Quantum speed limit (QSL) for entanglement entropy</a:t>
            </a:r>
          </a:p>
          <a:p>
            <a:r>
              <a:rPr lang="en-US" dirty="0" smtClean="0"/>
              <a:t>Effective Hamiltonian for the two- and three-flavor neutrino system in matter</a:t>
            </a:r>
          </a:p>
          <a:p>
            <a:r>
              <a:rPr lang="en-US" dirty="0" smtClean="0"/>
              <a:t>QC </a:t>
            </a:r>
            <a:r>
              <a:rPr lang="en-US" dirty="0" smtClean="0"/>
              <a:t>and QSL </a:t>
            </a:r>
            <a:r>
              <a:rPr lang="en-US" dirty="0" smtClean="0"/>
              <a:t>for entanglement entropy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the two- and three-flavor neutrino oscillations</a:t>
            </a:r>
            <a:endParaRPr lang="en-US" dirty="0" smtClean="0"/>
          </a:p>
          <a:p>
            <a:r>
              <a:rPr lang="en-US" dirty="0" smtClean="0"/>
              <a:t>Dirac Lagrangian in curved </a:t>
            </a:r>
            <a:r>
              <a:rPr lang="en-US" dirty="0" err="1" smtClean="0"/>
              <a:t>spacetime</a:t>
            </a:r>
            <a:endParaRPr lang="en-US" dirty="0" smtClean="0"/>
          </a:p>
          <a:p>
            <a:r>
              <a:rPr lang="en-US" dirty="0" smtClean="0"/>
              <a:t>Gravitational potential around a spinning </a:t>
            </a:r>
            <a:r>
              <a:rPr lang="en-US" dirty="0" err="1" smtClean="0"/>
              <a:t>blackhole</a:t>
            </a:r>
            <a:endParaRPr lang="en-US" dirty="0" smtClean="0"/>
          </a:p>
          <a:p>
            <a:r>
              <a:rPr lang="en-US" dirty="0" smtClean="0"/>
              <a:t>Neutrino equation and effective mass matrix in curved </a:t>
            </a:r>
            <a:r>
              <a:rPr lang="en-US" dirty="0" err="1" smtClean="0"/>
              <a:t>spacetime</a:t>
            </a:r>
            <a:endParaRPr lang="en-US" dirty="0" smtClean="0"/>
          </a:p>
          <a:p>
            <a:r>
              <a:rPr lang="en-US" dirty="0" smtClean="0"/>
              <a:t>Two-flavor </a:t>
            </a:r>
            <a:r>
              <a:rPr lang="en-US" dirty="0" smtClean="0"/>
              <a:t>oscillations of the neutrino-antineutrino </a:t>
            </a:r>
            <a:r>
              <a:rPr lang="en-US" dirty="0" smtClean="0"/>
              <a:t>system and QC </a:t>
            </a:r>
            <a:r>
              <a:rPr lang="en-US" dirty="0" smtClean="0"/>
              <a:t>in curved </a:t>
            </a:r>
            <a:r>
              <a:rPr lang="en-US" dirty="0" err="1" smtClean="0"/>
              <a:t>spacetime</a:t>
            </a:r>
            <a:endParaRPr lang="en-US" dirty="0" smtClean="0"/>
          </a:p>
          <a:p>
            <a:r>
              <a:rPr lang="en-US" dirty="0" smtClean="0"/>
              <a:t>Summary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5017" y="1703567"/>
            <a:ext cx="989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600" dirty="0" smtClean="0">
              <a:latin typeface="Book Antiqua" pitchFamily="18" charset="0"/>
            </a:endParaRPr>
          </a:p>
          <a:p>
            <a:endParaRPr lang="en-US" sz="3600" dirty="0" smtClean="0">
              <a:latin typeface="Book Antiqu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6509" y="110834"/>
            <a:ext cx="2090290" cy="187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54921027"/>
      </p:ext>
    </p:extLst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41564"/>
            <a:ext cx="11277599" cy="92825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Bookman Old Style" pitchFamily="18" charset="0"/>
              </a:rPr>
              <a:t/>
            </a:r>
            <a:br>
              <a:rPr lang="en-US" b="1" u="sng" dirty="0" smtClean="0">
                <a:latin typeface="Bookman Old Style" pitchFamily="18" charset="0"/>
              </a:rPr>
            </a:br>
            <a:r>
              <a:rPr lang="en-US" b="1" u="sng" dirty="0" smtClean="0">
                <a:latin typeface="Bookman Old Style" pitchFamily="18" charset="0"/>
              </a:rPr>
              <a:t>Gravitational </a:t>
            </a:r>
            <a:r>
              <a:rPr lang="en-US" b="1" u="sng" dirty="0" smtClean="0">
                <a:latin typeface="Bookman Old Style" pitchFamily="18" charset="0"/>
              </a:rPr>
              <a:t>Potential Around A </a:t>
            </a:r>
            <a:r>
              <a:rPr lang="en-US" b="1" u="sng" dirty="0" smtClean="0">
                <a:latin typeface="Bookman Old Style" pitchFamily="18" charset="0"/>
              </a:rPr>
              <a:t>spinning Primordial </a:t>
            </a:r>
            <a:r>
              <a:rPr lang="en-US" b="1" u="sng" dirty="0" smtClean="0">
                <a:latin typeface="Bookman Old Style" pitchFamily="18" charset="0"/>
              </a:rPr>
              <a:t>Black </a:t>
            </a:r>
            <a:r>
              <a:rPr lang="en-US" b="1" u="sng" dirty="0" smtClean="0">
                <a:latin typeface="Bookman Old Style" pitchFamily="18" charset="0"/>
              </a:rPr>
              <a:t>hole (PBH)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6365" y="955964"/>
            <a:ext cx="11471562" cy="58327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1900" dirty="0" smtClean="0">
                <a:solidFill>
                  <a:schemeClr val="accent3"/>
                </a:solidFill>
              </a:rPr>
              <a:t>Effect </a:t>
            </a:r>
            <a:r>
              <a:rPr lang="en-US" sz="1900" dirty="0" smtClean="0">
                <a:solidFill>
                  <a:schemeClr val="accent3"/>
                </a:solidFill>
              </a:rPr>
              <a:t>of gravity is dominated in the quantum regime </a:t>
            </a:r>
            <a:endParaRPr lang="en-US" sz="19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1900" dirty="0" smtClean="0">
                <a:solidFill>
                  <a:schemeClr val="accent3"/>
                </a:solidFill>
              </a:rPr>
              <a:t> </a:t>
            </a:r>
            <a:r>
              <a:rPr lang="en-US" sz="1900" dirty="0" smtClean="0">
                <a:solidFill>
                  <a:schemeClr val="accent3"/>
                </a:solidFill>
              </a:rPr>
              <a:t>   for </a:t>
            </a:r>
            <a:r>
              <a:rPr lang="en-US" sz="1900" dirty="0" smtClean="0">
                <a:solidFill>
                  <a:schemeClr val="accent3"/>
                </a:solidFill>
              </a:rPr>
              <a:t>neutrinos when the gravitational radius </a:t>
            </a:r>
            <a:r>
              <a:rPr lang="en-US" sz="1900" dirty="0" smtClean="0">
                <a:solidFill>
                  <a:schemeClr val="accent3"/>
                </a:solidFill>
              </a:rPr>
              <a:t>of BH        </a:t>
            </a:r>
          </a:p>
          <a:p>
            <a:pPr>
              <a:buNone/>
            </a:pPr>
            <a:r>
              <a:rPr lang="en-US" sz="1900" dirty="0" smtClean="0">
                <a:solidFill>
                  <a:schemeClr val="accent3"/>
                </a:solidFill>
              </a:rPr>
              <a:t> </a:t>
            </a:r>
            <a:r>
              <a:rPr lang="en-US" sz="1900" dirty="0" smtClean="0">
                <a:solidFill>
                  <a:schemeClr val="accent3"/>
                </a:solidFill>
              </a:rPr>
              <a:t>   is </a:t>
            </a:r>
            <a:r>
              <a:rPr lang="en-US" sz="1900" dirty="0" smtClean="0">
                <a:solidFill>
                  <a:schemeClr val="accent3"/>
                </a:solidFill>
              </a:rPr>
              <a:t>comparable with the Compton wavelength </a:t>
            </a:r>
            <a:endParaRPr lang="en-US" sz="19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1900" dirty="0" smtClean="0">
                <a:solidFill>
                  <a:schemeClr val="accent3"/>
                </a:solidFill>
              </a:rPr>
              <a:t> </a:t>
            </a:r>
            <a:r>
              <a:rPr lang="en-US" sz="1900" dirty="0" smtClean="0">
                <a:solidFill>
                  <a:schemeClr val="accent3"/>
                </a:solidFill>
              </a:rPr>
              <a:t>   of neutrinos</a:t>
            </a:r>
            <a:endParaRPr lang="en-US" sz="1900" dirty="0" smtClean="0">
              <a:solidFill>
                <a:schemeClr val="accent3"/>
              </a:solidFill>
            </a:endParaRPr>
          </a:p>
          <a:p>
            <a:r>
              <a:rPr lang="en-US" sz="1900" dirty="0" smtClean="0">
                <a:solidFill>
                  <a:srgbClr val="7030A0"/>
                </a:solidFill>
              </a:rPr>
              <a:t>We take the mass of the neutrino in the order of                      </a:t>
            </a:r>
          </a:p>
          <a:p>
            <a:pPr>
              <a:buNone/>
            </a:pPr>
            <a:r>
              <a:rPr lang="en-US" sz="1900" dirty="0" smtClean="0">
                <a:solidFill>
                  <a:srgbClr val="7030A0"/>
                </a:solidFill>
              </a:rPr>
              <a:t> </a:t>
            </a:r>
            <a:r>
              <a:rPr lang="en-US" sz="1900" dirty="0" smtClean="0">
                <a:solidFill>
                  <a:srgbClr val="7030A0"/>
                </a:solidFill>
              </a:rPr>
              <a:t>    which essentially sets the mass of PBH:</a:t>
            </a:r>
          </a:p>
          <a:p>
            <a:r>
              <a:rPr lang="en-US" sz="1900" dirty="0" smtClean="0"/>
              <a:t>Using the </a:t>
            </a:r>
            <a:r>
              <a:rPr lang="en-US" sz="1900" dirty="0" smtClean="0">
                <a:solidFill>
                  <a:schemeClr val="accent3"/>
                </a:solidFill>
              </a:rPr>
              <a:t>non-zero tetrads</a:t>
            </a:r>
            <a:r>
              <a:rPr lang="en-US" sz="1900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900" dirty="0" smtClean="0"/>
              <a:t>     the </a:t>
            </a:r>
            <a:r>
              <a:rPr lang="en-US" sz="1900" dirty="0" smtClean="0">
                <a:solidFill>
                  <a:srgbClr val="FF0000"/>
                </a:solidFill>
              </a:rPr>
              <a:t>four-vector gravitational potential            </a:t>
            </a:r>
          </a:p>
          <a:p>
            <a:pPr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     can be calculated as in the unit of  gravitational</a:t>
            </a:r>
          </a:p>
          <a:p>
            <a:pPr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smtClean="0">
                <a:solidFill>
                  <a:srgbClr val="FF0000"/>
                </a:solidFill>
              </a:rPr>
              <a:t>    radius</a:t>
            </a:r>
            <a:r>
              <a:rPr lang="en-US" sz="1900" dirty="0" smtClean="0"/>
              <a:t>                as, (where                      ) </a:t>
            </a:r>
            <a:endParaRPr lang="en-US" sz="1900" dirty="0" smtClean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002060"/>
                </a:solidFill>
              </a:rPr>
              <a:t>When the spin parameter             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 the components of        vanishes</a:t>
            </a:r>
            <a:r>
              <a:rPr lang="en-US" sz="1800" dirty="0" smtClean="0"/>
              <a:t>.</a:t>
            </a:r>
            <a:r>
              <a:rPr lang="en-US" dirty="0" smtClean="0"/>
              <a:t>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3039" y="2466112"/>
            <a:ext cx="1285906" cy="30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492" y="2791259"/>
            <a:ext cx="1591980" cy="30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8455" y="1327872"/>
            <a:ext cx="422563" cy="27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0969" y="2182098"/>
            <a:ext cx="979322" cy="31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716" y="3350195"/>
            <a:ext cx="4488866" cy="106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0479" y="5302384"/>
            <a:ext cx="5138560" cy="54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42617" y="4426960"/>
            <a:ext cx="733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7634" y="4980712"/>
            <a:ext cx="87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1150" y="5016645"/>
            <a:ext cx="1291069" cy="2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19886" y="5937103"/>
            <a:ext cx="628658" cy="26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8088" y="6260091"/>
            <a:ext cx="305221" cy="2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8945" y="864615"/>
            <a:ext cx="4544295" cy="289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8945" y="3806743"/>
            <a:ext cx="4571625" cy="289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90550" y="6024991"/>
            <a:ext cx="3252356" cy="54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97729" y="6531318"/>
            <a:ext cx="2204171" cy="28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41572"/>
            <a:ext cx="11457709" cy="79415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Bookman Old Style" pitchFamily="18" charset="0"/>
              </a:rPr>
              <a:t>Neutrino equation and Effective Mass Matrix in curved </a:t>
            </a:r>
            <a:r>
              <a:rPr lang="en-US" b="1" u="sng" dirty="0" err="1" smtClean="0">
                <a:latin typeface="Bookman Old Style" pitchFamily="18" charset="0"/>
              </a:rPr>
              <a:t>spacetime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7091" y="831279"/>
            <a:ext cx="11430000" cy="59574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consider neutrino to be a left-handed </a:t>
            </a:r>
            <a:r>
              <a:rPr lang="en-US" sz="2000" dirty="0" smtClean="0"/>
              <a:t>particle</a:t>
            </a:r>
            <a:r>
              <a:rPr lang="en-US" sz="2000" dirty="0" smtClean="0"/>
              <a:t>. </a:t>
            </a:r>
            <a:r>
              <a:rPr lang="en-US" sz="2000" dirty="0" smtClean="0">
                <a:solidFill>
                  <a:srgbClr val="FF0000"/>
                </a:solidFill>
              </a:rPr>
              <a:t>For </a:t>
            </a:r>
            <a:r>
              <a:rPr lang="en-US" sz="2000" dirty="0" smtClean="0">
                <a:solidFill>
                  <a:srgbClr val="FF0000"/>
                </a:solidFill>
              </a:rPr>
              <a:t>Majorana neutrinos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neutrino </a:t>
            </a:r>
            <a:r>
              <a:rPr lang="en-US" sz="2000" dirty="0" err="1" smtClean="0">
                <a:solidFill>
                  <a:srgbClr val="FF0000"/>
                </a:solidFill>
              </a:rPr>
              <a:t>spinor</a:t>
            </a:r>
            <a:r>
              <a:rPr lang="en-US" sz="2000" dirty="0" smtClean="0">
                <a:solidFill>
                  <a:srgbClr val="FF0000"/>
                </a:solidFill>
              </a:rPr>
              <a:t> in the </a:t>
            </a:r>
            <a:r>
              <a:rPr lang="en-US" sz="2000" dirty="0" smtClean="0">
                <a:solidFill>
                  <a:srgbClr val="FF0000"/>
                </a:solidFill>
              </a:rPr>
              <a:t>Weyl representation</a:t>
            </a:r>
            <a:r>
              <a:rPr lang="en-US" sz="2000" dirty="0" smtClean="0"/>
              <a:t> </a:t>
            </a:r>
            <a:r>
              <a:rPr lang="en-US" sz="2000" dirty="0" smtClean="0"/>
              <a:t>is</a:t>
            </a:r>
            <a:endParaRPr lang="en-US" sz="2000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where         and       </a:t>
            </a:r>
            <a:r>
              <a:rPr lang="it-IT" sz="2000" dirty="0" smtClean="0"/>
              <a:t>denote </a:t>
            </a:r>
            <a:r>
              <a:rPr lang="it-IT" sz="2000" dirty="0" smtClean="0">
                <a:solidFill>
                  <a:srgbClr val="C00000"/>
                </a:solidFill>
              </a:rPr>
              <a:t>antineutrino </a:t>
            </a:r>
            <a:r>
              <a:rPr lang="it-IT" sz="2000" dirty="0" smtClean="0">
                <a:solidFill>
                  <a:srgbClr val="C00000"/>
                </a:solidFill>
              </a:rPr>
              <a:t>and  </a:t>
            </a:r>
            <a:r>
              <a:rPr lang="it-IT" sz="2000" dirty="0" smtClean="0">
                <a:solidFill>
                  <a:srgbClr val="C00000"/>
                </a:solidFill>
              </a:rPr>
              <a:t>neutrino spinors</a:t>
            </a:r>
            <a:r>
              <a:rPr lang="it-IT" sz="2000" dirty="0" smtClean="0"/>
              <a:t>, respectively.</a:t>
            </a:r>
            <a:endParaRPr lang="en-US" sz="2000" dirty="0" smtClean="0"/>
          </a:p>
          <a:p>
            <a:endParaRPr lang="en-US" dirty="0" smtClean="0"/>
          </a:p>
          <a:p>
            <a:endParaRPr lang="en-US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02" y="3034147"/>
            <a:ext cx="6886155" cy="231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700" y="2368542"/>
            <a:ext cx="3944645" cy="7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095" y="5308887"/>
            <a:ext cx="6585469" cy="15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4646" y="3540357"/>
            <a:ext cx="3817654" cy="8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1265" y="5400479"/>
            <a:ext cx="4738117" cy="95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9192" y="2029250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39673" y="1954784"/>
            <a:ext cx="314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7333" y="1214872"/>
            <a:ext cx="1863868" cy="81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78022" y="2366519"/>
            <a:ext cx="3927288" cy="11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69747" y="4351189"/>
            <a:ext cx="3902436" cy="88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378283" y="6515671"/>
            <a:ext cx="2218026" cy="28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45" y="110809"/>
            <a:ext cx="9956800" cy="51709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Bookman Old Style" pitchFamily="18" charset="0"/>
              </a:rPr>
              <a:t>Oscillation in the neutrino-antineutrino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799" y="651161"/>
            <a:ext cx="11374583" cy="6137564"/>
          </a:xfrm>
        </p:spPr>
        <p:txBody>
          <a:bodyPr/>
          <a:lstStyle/>
          <a:p>
            <a:r>
              <a:rPr lang="en-US" dirty="0" smtClean="0"/>
              <a:t>We define </a:t>
            </a:r>
            <a:r>
              <a:rPr lang="en-US" dirty="0" smtClean="0">
                <a:solidFill>
                  <a:srgbClr val="7030A0"/>
                </a:solidFill>
              </a:rPr>
              <a:t>two mass </a:t>
            </a:r>
            <a:r>
              <a:rPr lang="en-US" dirty="0" err="1" smtClean="0">
                <a:solidFill>
                  <a:srgbClr val="7030A0"/>
                </a:solidFill>
              </a:rPr>
              <a:t>eigenstates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as: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with </a:t>
            </a:r>
            <a:r>
              <a:rPr lang="en-US" dirty="0" smtClean="0">
                <a:solidFill>
                  <a:srgbClr val="7030A0"/>
                </a:solidFill>
              </a:rPr>
              <a:t>mixing angle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The time evolution of particle and antiparticle</a:t>
            </a:r>
            <a:r>
              <a:rPr lang="en-US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Neutrino-antineutrino </a:t>
            </a:r>
            <a:r>
              <a:rPr lang="en-US" dirty="0" smtClean="0">
                <a:solidFill>
                  <a:schemeClr val="accent3"/>
                </a:solidFill>
              </a:rPr>
              <a:t>states couple together with modified energy: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 smtClean="0"/>
              <a:t>to the difference in energy (effective mass), their time evolution is different: </a:t>
            </a:r>
            <a:r>
              <a:rPr lang="en-US" dirty="0" smtClean="0">
                <a:solidFill>
                  <a:srgbClr val="FF0000"/>
                </a:solidFill>
              </a:rPr>
              <a:t>Results in possible </a:t>
            </a:r>
            <a:r>
              <a:rPr lang="en-US" dirty="0" smtClean="0">
                <a:solidFill>
                  <a:srgbClr val="FF0000"/>
                </a:solidFill>
              </a:rPr>
              <a:t>oscillation</a:t>
            </a:r>
          </a:p>
          <a:p>
            <a:r>
              <a:rPr lang="en-US" dirty="0" smtClean="0"/>
              <a:t>Survival Probability:</a:t>
            </a:r>
          </a:p>
          <a:p>
            <a:endParaRPr lang="en-US" dirty="0" smtClean="0"/>
          </a:p>
          <a:p>
            <a:r>
              <a:rPr lang="en-US" dirty="0" smtClean="0"/>
              <a:t>Oscillation Probability: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536" y="3913040"/>
            <a:ext cx="7422616" cy="74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0255" y="672377"/>
            <a:ext cx="5700584" cy="74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9667" y="1337831"/>
            <a:ext cx="3281351" cy="10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8841" y="1606261"/>
            <a:ext cx="2142259" cy="6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6955" y="2373204"/>
            <a:ext cx="3192610" cy="87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2661" y="6340549"/>
            <a:ext cx="4282352" cy="4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9899" y="5489430"/>
            <a:ext cx="4281971" cy="73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03673" y="5721745"/>
            <a:ext cx="3006436" cy="71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6" y="83125"/>
            <a:ext cx="7024256" cy="86345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Bookman Old Style" pitchFamily="18" charset="0"/>
              </a:rPr>
              <a:t>Neutrino Trajectories, Mixing angle, and survival probability from the </a:t>
            </a:r>
            <a:r>
              <a:rPr lang="en-US" b="1" u="sng" dirty="0" err="1" smtClean="0">
                <a:latin typeface="Bookman Old Style" pitchFamily="18" charset="0"/>
              </a:rPr>
              <a:t>pbh</a:t>
            </a:r>
            <a:r>
              <a:rPr lang="en-US" b="1" u="sng" dirty="0" smtClean="0">
                <a:latin typeface="Bookman Old Style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6985" y="942104"/>
            <a:ext cx="11901055" cy="588818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To </a:t>
            </a:r>
            <a:r>
              <a:rPr lang="en-US" sz="2000" dirty="0" smtClean="0">
                <a:solidFill>
                  <a:srgbClr val="7030A0"/>
                </a:solidFill>
              </a:rPr>
              <a:t>deduce the relation between neutrino </a:t>
            </a:r>
            <a:endParaRPr lang="en-US" sz="2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   propagation </a:t>
            </a:r>
            <a:r>
              <a:rPr lang="en-US" sz="2000" dirty="0" smtClean="0">
                <a:solidFill>
                  <a:srgbClr val="7030A0"/>
                </a:solidFill>
              </a:rPr>
              <a:t>time </a:t>
            </a:r>
            <a:r>
              <a:rPr lang="en-US" sz="2000" i="1" dirty="0" smtClean="0">
                <a:solidFill>
                  <a:srgbClr val="7030A0"/>
                </a:solidFill>
              </a:rPr>
              <a:t>t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to </a:t>
            </a:r>
            <a:r>
              <a:rPr lang="en-US" sz="2000" dirty="0" smtClean="0">
                <a:solidFill>
                  <a:srgbClr val="7030A0"/>
                </a:solidFill>
              </a:rPr>
              <a:t>the radial distance </a:t>
            </a:r>
            <a:r>
              <a:rPr lang="en-US" sz="2000" i="1" dirty="0" smtClean="0">
                <a:solidFill>
                  <a:srgbClr val="7030A0"/>
                </a:solidFill>
              </a:rPr>
              <a:t>r, </a:t>
            </a:r>
          </a:p>
          <a:p>
            <a:pPr>
              <a:buNone/>
            </a:pPr>
            <a:r>
              <a:rPr lang="en-US" sz="2000" i="1" dirty="0" smtClean="0">
                <a:solidFill>
                  <a:srgbClr val="7030A0"/>
                </a:solidFill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</a:rPr>
              <a:t>   </a:t>
            </a:r>
            <a:r>
              <a:rPr lang="en-US" sz="2000" dirty="0" smtClean="0">
                <a:solidFill>
                  <a:srgbClr val="7030A0"/>
                </a:solidFill>
              </a:rPr>
              <a:t>we </a:t>
            </a:r>
            <a:r>
              <a:rPr lang="en-US" sz="2000" dirty="0" smtClean="0">
                <a:solidFill>
                  <a:srgbClr val="7030A0"/>
                </a:solidFill>
              </a:rPr>
              <a:t>consider neutrinos moving along </a:t>
            </a:r>
            <a:r>
              <a:rPr lang="en-US" sz="2000" dirty="0" smtClean="0">
                <a:solidFill>
                  <a:srgbClr val="7030A0"/>
                </a:solidFill>
              </a:rPr>
              <a:t>radial 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    trajectories</a:t>
            </a:r>
            <a:r>
              <a:rPr lang="en-US" sz="2000" dirty="0" smtClean="0"/>
              <a:t>. We find the relation between</a:t>
            </a:r>
            <a:r>
              <a:rPr lang="en-US" sz="2000" i="1" dirty="0" smtClean="0"/>
              <a:t> </a:t>
            </a:r>
          </a:p>
          <a:p>
            <a:pPr>
              <a:buNone/>
            </a:pPr>
            <a:r>
              <a:rPr lang="en-US" sz="2000" i="1" dirty="0" smtClean="0"/>
              <a:t> </a:t>
            </a:r>
            <a:r>
              <a:rPr lang="en-US" sz="2000" i="1" dirty="0" smtClean="0"/>
              <a:t>   t </a:t>
            </a:r>
            <a:r>
              <a:rPr lang="en-US" sz="2000" dirty="0" smtClean="0"/>
              <a:t>and</a:t>
            </a:r>
            <a:r>
              <a:rPr lang="en-US" sz="2000" i="1" dirty="0" smtClean="0"/>
              <a:t> r </a:t>
            </a:r>
            <a:r>
              <a:rPr lang="en-US" sz="2000" dirty="0" smtClean="0"/>
              <a:t>by setting              with             and         </a:t>
            </a:r>
          </a:p>
          <a:p>
            <a:pPr>
              <a:buNone/>
            </a:pPr>
            <a:r>
              <a:rPr lang="en-US" sz="2000" dirty="0" smtClean="0"/>
              <a:t>               . Consequently, we </a:t>
            </a:r>
            <a:r>
              <a:rPr lang="en-US" sz="2000" dirty="0" smtClean="0"/>
              <a:t>obtain</a:t>
            </a:r>
            <a:r>
              <a:rPr lang="en-US" sz="2000" dirty="0" smtClean="0"/>
              <a:t>  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FF0000"/>
                </a:solidFill>
              </a:rPr>
              <a:t>the </a:t>
            </a:r>
            <a:r>
              <a:rPr lang="en-US" sz="2000" dirty="0" err="1" smtClean="0">
                <a:solidFill>
                  <a:srgbClr val="FF0000"/>
                </a:solidFill>
              </a:rPr>
              <a:t>ultrarelatvistic</a:t>
            </a:r>
            <a:r>
              <a:rPr lang="en-US" sz="2000" dirty="0" smtClean="0">
                <a:solidFill>
                  <a:srgbClr val="FF0000"/>
                </a:solidFill>
              </a:rPr>
              <a:t> limit</a:t>
            </a:r>
            <a:r>
              <a:rPr lang="en-US" sz="2000" dirty="0" smtClean="0"/>
              <a:t>,              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(in natural units                    )</a:t>
            </a:r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765" y="2557893"/>
            <a:ext cx="836037" cy="27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8643" y="2553565"/>
            <a:ext cx="778885" cy="2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9" y="2933268"/>
            <a:ext cx="772820" cy="23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382" y="3219018"/>
            <a:ext cx="2909454" cy="90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5238" y="3351509"/>
            <a:ext cx="3657454" cy="70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697" y="4903638"/>
            <a:ext cx="6692174" cy="88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90083" y="4122595"/>
            <a:ext cx="1072862" cy="36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1141" y="4529568"/>
            <a:ext cx="1201882" cy="3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68124" y="152395"/>
            <a:ext cx="4919968" cy="321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57432" y="3463640"/>
            <a:ext cx="4857942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30360" y="5936688"/>
            <a:ext cx="2743009" cy="65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3120" y="5758686"/>
            <a:ext cx="3087389" cy="9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72093" y="6511637"/>
            <a:ext cx="2296116" cy="29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74" y="27711"/>
            <a:ext cx="11014365" cy="126523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Bookman Old Style" pitchFamily="18" charset="0"/>
              </a:rPr>
              <a:t>In the background gravitational field: Euler </a:t>
            </a:r>
            <a:r>
              <a:rPr lang="en-US" b="1" u="sng" dirty="0" err="1" smtClean="0">
                <a:latin typeface="Bookman Old Style" pitchFamily="18" charset="0"/>
              </a:rPr>
              <a:t>lagrangian</a:t>
            </a:r>
            <a:r>
              <a:rPr lang="en-US" b="1" u="sng" dirty="0" smtClean="0">
                <a:latin typeface="Bookman Old Style" pitchFamily="18" charset="0"/>
              </a:rPr>
              <a:t> equation, effective mass matrix, and time evolution states in two flavor scenario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6364" y="1226114"/>
            <a:ext cx="11499272" cy="5507197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58" y="1321806"/>
            <a:ext cx="3700003" cy="160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28" y="4045094"/>
            <a:ext cx="3876530" cy="77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829" y="4965125"/>
            <a:ext cx="4982733" cy="71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899" y="3001242"/>
            <a:ext cx="4166573" cy="86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3240" y="1176342"/>
            <a:ext cx="2107051" cy="139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397" y="5813717"/>
            <a:ext cx="3390039" cy="88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3104" y="1163782"/>
            <a:ext cx="4846876" cy="13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78332" y="2615156"/>
            <a:ext cx="5106541" cy="98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4427" y="3653030"/>
            <a:ext cx="6856630" cy="145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92455" y="5444416"/>
            <a:ext cx="6159212" cy="86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3807" y="6332599"/>
            <a:ext cx="203488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9" y="27704"/>
            <a:ext cx="11928763" cy="748151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latin typeface="Bookman Old Style" pitchFamily="18" charset="0"/>
              </a:rPr>
              <a:t>Survival probability and entanglement entropy in the two-flavor oscillations of the neutrino-antineutrino system in curved </a:t>
            </a:r>
            <a:r>
              <a:rPr lang="en-US" sz="2000" b="1" u="sng" dirty="0" err="1" smtClean="0">
                <a:latin typeface="Bookman Old Style" pitchFamily="18" charset="0"/>
              </a:rPr>
              <a:t>spacetime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38" y="1079463"/>
            <a:ext cx="4878744" cy="331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6440" y="1108359"/>
            <a:ext cx="5056719" cy="33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4689" y="4765946"/>
            <a:ext cx="3584174" cy="160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4878" y="6450154"/>
            <a:ext cx="2617414" cy="33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110831"/>
            <a:ext cx="9956800" cy="46167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Bookman Old Style" pitchFamily="18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1672" y="623452"/>
            <a:ext cx="11443855" cy="5943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</a:t>
            </a:r>
            <a:r>
              <a:rPr lang="en-US" dirty="0" smtClean="0">
                <a:solidFill>
                  <a:srgbClr val="002060"/>
                </a:solidFill>
              </a:rPr>
              <a:t>e </a:t>
            </a:r>
            <a:r>
              <a:rPr lang="en-US" dirty="0" smtClean="0">
                <a:solidFill>
                  <a:srgbClr val="002060"/>
                </a:solidFill>
              </a:rPr>
              <a:t>investigated CP violation and the neutrino mass-ordering problem in matter using various quantum correlations, including entanglement entropy, the capacity of entanglement, and the quantum speed limit associated with entanglement entropy, as key analytical tools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Using the plane wave approach,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hese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quantum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correlations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are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quantified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terms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of neutrino transition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probabilities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which are measurable quantities in neutrino experiments.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 illustrated using the length scales and energies of ongoing long-baseline accelerator neutrino experiments such as T2K,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NOvA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and the upcoming DUNE experiment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time-evolved muon-flavor neutrino state in the three-flavor framework exhibits a maximally bipartite pure entangled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state.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Quick </a:t>
            </a:r>
            <a:r>
              <a:rPr lang="en-US" dirty="0" smtClean="0">
                <a:solidFill>
                  <a:srgbClr val="7030A0"/>
                </a:solidFill>
              </a:rPr>
              <a:t>suppression of entanglement, for the initial muon flavor neutrino state evolution in matter, has been observed in NO, in the presence of a </a:t>
            </a:r>
            <a:r>
              <a:rPr lang="en-US" dirty="0" smtClean="0">
                <a:solidFill>
                  <a:srgbClr val="7030A0"/>
                </a:solidFill>
              </a:rPr>
              <a:t>best-fit </a:t>
            </a:r>
            <a:r>
              <a:rPr lang="en-US" dirty="0" smtClean="0">
                <a:solidFill>
                  <a:srgbClr val="7030A0"/>
                </a:solidFill>
              </a:rPr>
              <a:t>CP-violation phase, </a:t>
            </a:r>
            <a:r>
              <a:rPr lang="en-US" dirty="0" smtClean="0">
                <a:solidFill>
                  <a:srgbClr val="7030A0"/>
                </a:solidFill>
              </a:rPr>
              <a:t>at </a:t>
            </a:r>
            <a:r>
              <a:rPr lang="en-US" dirty="0" err="1" smtClean="0">
                <a:solidFill>
                  <a:srgbClr val="7030A0"/>
                </a:solidFill>
              </a:rPr>
              <a:t>NOvA</a:t>
            </a:r>
            <a:r>
              <a:rPr lang="en-US" dirty="0" smtClean="0">
                <a:solidFill>
                  <a:srgbClr val="7030A0"/>
                </a:solidFill>
              </a:rPr>
              <a:t> and DUNE </a:t>
            </a:r>
            <a:r>
              <a:rPr lang="en-US" dirty="0" smtClean="0">
                <a:solidFill>
                  <a:srgbClr val="7030A0"/>
                </a:solidFill>
              </a:rPr>
              <a:t>length scale and energy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Furthermore, we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have shown that the spin-curvature coupling of the neutrino with the background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spacetime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leads to significant changes in its dynamics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Oscillatory properties of its various quantum parameters are suppressed in the high coupling regime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dirty="0" smtClean="0"/>
              <a:t>This effect reduces as the particle propagates away from the PBH, due to reduced </a:t>
            </a:r>
            <a:r>
              <a:rPr lang="en-US" dirty="0" smtClean="0"/>
              <a:t>coupling.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554" y="625663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2" y="41559"/>
            <a:ext cx="2604655" cy="572505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Bookman Old Style" pitchFamily="18" charset="0"/>
              </a:rPr>
              <a:t>Motivation</a:t>
            </a:r>
            <a:endParaRPr lang="en-US" b="1" u="sng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9382" y="678860"/>
            <a:ext cx="11499273" cy="5985179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Quantum correlations (QC) </a:t>
            </a:r>
            <a:r>
              <a:rPr lang="en-US" sz="1800" dirty="0" smtClean="0"/>
              <a:t>is a prominent example of </a:t>
            </a:r>
            <a:r>
              <a:rPr lang="en-US" sz="1800" dirty="0" smtClean="0">
                <a:solidFill>
                  <a:srgbClr val="FF0000"/>
                </a:solidFill>
              </a:rPr>
              <a:t>entanglement</a:t>
            </a:r>
            <a:r>
              <a:rPr lang="en-US" sz="1800" dirty="0" smtClean="0"/>
              <a:t>, which are fundamental aspects of quantum information theory and exhibit intriguing features that have no classical counter parts.</a:t>
            </a: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During entanglement, two or more particles become so deeply correlated that the state of one cannot be described independently of the others, even across vast distances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0070C0"/>
                </a:solidFill>
              </a:rPr>
              <a:t>Although </a:t>
            </a:r>
            <a:r>
              <a:rPr lang="en-US" sz="1800" dirty="0" smtClean="0">
                <a:solidFill>
                  <a:srgbClr val="0070C0"/>
                </a:solidFill>
              </a:rPr>
              <a:t>much research has been focused on optical and electronic systems, recent advances in neutrino oscillation experiments in flat space-time offer new avenues for exploring various quantum correlations in oscillating neutrinos.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Neutrino oscillations are a unique system capable of  maintaining coherent quantum behavior over long </a:t>
            </a:r>
            <a:r>
              <a:rPr lang="en-US" sz="1800" dirty="0" smtClean="0">
                <a:solidFill>
                  <a:srgbClr val="7030A0"/>
                </a:solidFill>
              </a:rPr>
              <a:t>distances </a:t>
            </a:r>
            <a:r>
              <a:rPr lang="en-US" sz="1800" dirty="0" smtClean="0">
                <a:solidFill>
                  <a:srgbClr val="7030A0"/>
                </a:solidFill>
              </a:rPr>
              <a:t>and </a:t>
            </a:r>
            <a:r>
              <a:rPr lang="en-US" sz="1800" dirty="0" smtClean="0">
                <a:solidFill>
                  <a:srgbClr val="7030A0"/>
                </a:solidFill>
              </a:rPr>
              <a:t>time.</a:t>
            </a:r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Occupation </a:t>
            </a:r>
            <a:r>
              <a:rPr lang="en-US" sz="1800" dirty="0" smtClean="0">
                <a:solidFill>
                  <a:srgbClr val="002060"/>
                </a:solidFill>
              </a:rPr>
              <a:t>numbers are defined within a multi-</a:t>
            </a:r>
            <a:r>
              <a:rPr lang="en-US" sz="1800" dirty="0" err="1" smtClean="0">
                <a:solidFill>
                  <a:srgbClr val="002060"/>
                </a:solidFill>
              </a:rPr>
              <a:t>qubit</a:t>
            </a:r>
            <a:r>
              <a:rPr lang="en-US" sz="1800" dirty="0" smtClean="0">
                <a:solidFill>
                  <a:srgbClr val="002060"/>
                </a:solidFill>
              </a:rPr>
              <a:t> space, allowing </a:t>
            </a:r>
            <a:r>
              <a:rPr lang="en-US" sz="1800" dirty="0" smtClean="0">
                <a:solidFill>
                  <a:srgbClr val="002060"/>
                </a:solidFill>
              </a:rPr>
              <a:t>a single particle </a:t>
            </a:r>
            <a:r>
              <a:rPr lang="en-US" sz="1800" dirty="0" smtClean="0">
                <a:solidFill>
                  <a:srgbClr val="002060"/>
                </a:solidFill>
              </a:rPr>
              <a:t>neutrino </a:t>
            </a:r>
            <a:r>
              <a:rPr lang="en-US" sz="1800" dirty="0" smtClean="0">
                <a:solidFill>
                  <a:srgbClr val="002060"/>
                </a:solidFill>
              </a:rPr>
              <a:t>flavor state to be interpreted as </a:t>
            </a:r>
            <a:r>
              <a:rPr lang="en-US" sz="1800" dirty="0" smtClean="0">
                <a:solidFill>
                  <a:srgbClr val="002060"/>
                </a:solidFill>
              </a:rPr>
              <a:t>a </a:t>
            </a:r>
            <a:r>
              <a:rPr lang="en-US" sz="1800" dirty="0" smtClean="0">
                <a:solidFill>
                  <a:srgbClr val="002060"/>
                </a:solidFill>
              </a:rPr>
              <a:t>multipartite (bipartite or tripartite) mode-entangled </a:t>
            </a:r>
            <a:r>
              <a:rPr lang="en-US" sz="1800" dirty="0" smtClean="0">
                <a:solidFill>
                  <a:srgbClr val="002060"/>
                </a:solidFill>
              </a:rPr>
              <a:t>state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</a:rPr>
              <a:t>Blasone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 et al. (2008, 2013, 2015)].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Fundamental </a:t>
            </a:r>
            <a:r>
              <a:rPr lang="en-US" sz="2200" dirty="0" smtClean="0">
                <a:solidFill>
                  <a:srgbClr val="FF0000"/>
                </a:solidFill>
              </a:rPr>
              <a:t>questions arises: 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How fast bipartite entanglement changes during neutrino oscillations in </a:t>
            </a:r>
            <a:r>
              <a:rPr lang="en-US" sz="1800" dirty="0" smtClean="0">
                <a:solidFill>
                  <a:srgbClr val="0070C0"/>
                </a:solidFill>
              </a:rPr>
              <a:t>vacuum, matter with a CP-violating phase, and under neutrino mass ordering scenarios, specifically, in </a:t>
            </a:r>
            <a:r>
              <a:rPr lang="en-US" sz="1800" dirty="0" smtClean="0">
                <a:solidFill>
                  <a:srgbClr val="0070C0"/>
                </a:solidFill>
              </a:rPr>
              <a:t>flat </a:t>
            </a:r>
            <a:r>
              <a:rPr lang="en-US" sz="1800" dirty="0" err="1" smtClean="0">
                <a:solidFill>
                  <a:srgbClr val="0070C0"/>
                </a:solidFill>
              </a:rPr>
              <a:t>spacetime</a:t>
            </a:r>
            <a:r>
              <a:rPr lang="en-US" sz="1800" dirty="0" smtClean="0">
                <a:solidFill>
                  <a:srgbClr val="0070C0"/>
                </a:solidFill>
              </a:rPr>
              <a:t>- </a:t>
            </a:r>
            <a:r>
              <a:rPr lang="en-US" sz="1800" dirty="0" smtClean="0">
                <a:solidFill>
                  <a:srgbClr val="7030A0"/>
                </a:solidFill>
              </a:rPr>
              <a:t>Quantum speed limit for the entanglement </a:t>
            </a:r>
            <a:r>
              <a:rPr lang="en-US" sz="1800" dirty="0" smtClean="0">
                <a:solidFill>
                  <a:srgbClr val="7030A0"/>
                </a:solidFill>
              </a:rPr>
              <a:t>entropy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solidFill>
                  <a:srgbClr val="C00000"/>
                </a:solidFill>
              </a:rPr>
              <a:t>How transition probabilities and  </a:t>
            </a:r>
            <a:r>
              <a:rPr lang="en-US" sz="1800" dirty="0" smtClean="0">
                <a:solidFill>
                  <a:srgbClr val="C00000"/>
                </a:solidFill>
              </a:rPr>
              <a:t>QC such as entanglement entropy behaves when neutrinos oscillates in curved </a:t>
            </a:r>
            <a:r>
              <a:rPr lang="en-US" sz="1800" dirty="0" err="1" smtClean="0">
                <a:solidFill>
                  <a:srgbClr val="C00000"/>
                </a:solidFill>
              </a:rPr>
              <a:t>spacetime</a:t>
            </a:r>
            <a:r>
              <a:rPr lang="en-US" sz="1800" dirty="0" smtClean="0">
                <a:solidFill>
                  <a:srgbClr val="C00000"/>
                </a:solidFill>
              </a:rPr>
              <a:t>.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endParaRPr lang="en-US" sz="1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85" y="69269"/>
            <a:ext cx="9956800" cy="600203"/>
          </a:xfrm>
        </p:spPr>
        <p:txBody>
          <a:bodyPr/>
          <a:lstStyle/>
          <a:p>
            <a:r>
              <a:rPr lang="en-US" b="1" u="sng" dirty="0" smtClean="0">
                <a:latin typeface="Bookman Old Style" pitchFamily="18" charset="0"/>
              </a:rPr>
              <a:t>Bipartite entanglement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9382" y="609597"/>
            <a:ext cx="11540836" cy="6165273"/>
          </a:xfrm>
        </p:spPr>
        <p:txBody>
          <a:bodyPr>
            <a:normAutofit/>
          </a:bodyPr>
          <a:lstStyle/>
          <a:p>
            <a:r>
              <a:rPr lang="en-US" sz="1900" dirty="0" smtClean="0"/>
              <a:t>In </a:t>
            </a:r>
            <a:r>
              <a:rPr lang="en-US" sz="1900" dirty="0" smtClean="0"/>
              <a:t>quantum mechanics, </a:t>
            </a:r>
            <a:r>
              <a:rPr lang="en-US" sz="1900" dirty="0" smtClean="0"/>
              <a:t>the</a:t>
            </a:r>
            <a:r>
              <a:rPr lang="en-US" sz="1900" dirty="0" smtClean="0"/>
              <a:t> time</a:t>
            </a:r>
            <a:r>
              <a:rPr lang="en-US" sz="1900" dirty="0" smtClean="0"/>
              <a:t> </a:t>
            </a:r>
          </a:p>
          <a:p>
            <a:pPr>
              <a:buNone/>
            </a:pPr>
            <a:r>
              <a:rPr lang="en-US" sz="1900" dirty="0" smtClean="0"/>
              <a:t> </a:t>
            </a:r>
            <a:r>
              <a:rPr lang="en-US" sz="1900" dirty="0" smtClean="0"/>
              <a:t>    evolution </a:t>
            </a:r>
            <a:r>
              <a:rPr lang="en-US" sz="1900" dirty="0" smtClean="0"/>
              <a:t>of the </a:t>
            </a:r>
            <a:r>
              <a:rPr lang="en-US" sz="1900" dirty="0" smtClean="0"/>
              <a:t>initial state        obey</a:t>
            </a:r>
            <a:endParaRPr lang="en-US" sz="19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900" dirty="0" smtClean="0"/>
              <a:t>The </a:t>
            </a:r>
            <a:r>
              <a:rPr lang="en-US" sz="1900" dirty="0" smtClean="0"/>
              <a:t>initial and final states can be</a:t>
            </a:r>
          </a:p>
          <a:p>
            <a:pPr>
              <a:buNone/>
            </a:pPr>
            <a:r>
              <a:rPr lang="en-US" sz="1900" dirty="0" smtClean="0"/>
              <a:t>     represented </a:t>
            </a:r>
            <a:r>
              <a:rPr lang="en-US" sz="1900" dirty="0" smtClean="0"/>
              <a:t>in the density matrix form </a:t>
            </a: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     as                       and                        respectively.</a:t>
            </a:r>
            <a:endParaRPr lang="en-US" sz="1900" dirty="0" smtClean="0"/>
          </a:p>
          <a:p>
            <a:r>
              <a:rPr lang="it-IT" sz="1900" dirty="0" smtClean="0"/>
              <a:t>In </a:t>
            </a:r>
            <a:r>
              <a:rPr lang="it-IT" sz="1900" dirty="0" smtClean="0"/>
              <a:t>a </a:t>
            </a:r>
            <a:r>
              <a:rPr lang="it-IT" sz="1900" dirty="0" smtClean="0">
                <a:solidFill>
                  <a:srgbClr val="FF0000"/>
                </a:solidFill>
              </a:rPr>
              <a:t>bipartite pure quantum system</a:t>
            </a:r>
            <a:r>
              <a:rPr lang="it-IT" sz="1900" dirty="0" smtClean="0"/>
              <a:t>, a state</a:t>
            </a:r>
          </a:p>
          <a:p>
            <a:pPr>
              <a:buNone/>
            </a:pPr>
            <a:r>
              <a:rPr lang="en-US" sz="1900" dirty="0" smtClean="0"/>
              <a:t>     of </a:t>
            </a:r>
            <a:r>
              <a:rPr lang="en-US" sz="1900" dirty="0" smtClean="0"/>
              <a:t>the quantum system can be represented </a:t>
            </a: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 </a:t>
            </a:r>
            <a:r>
              <a:rPr lang="en-US" sz="1900" dirty="0" smtClean="0"/>
              <a:t>    as </a:t>
            </a:r>
            <a:r>
              <a:rPr lang="en-US" sz="1900" dirty="0" smtClean="0"/>
              <a:t>the </a:t>
            </a:r>
            <a:r>
              <a:rPr lang="en-US" sz="1900" dirty="0" smtClean="0"/>
              <a:t>tensor product </a:t>
            </a:r>
            <a:r>
              <a:rPr lang="en-US" sz="1900" dirty="0" smtClean="0"/>
              <a:t>of minimum </a:t>
            </a:r>
            <a:r>
              <a:rPr lang="en-US" sz="1900" dirty="0" smtClean="0"/>
              <a:t>two-</a:t>
            </a:r>
            <a:r>
              <a:rPr lang="en-US" sz="1900" dirty="0" err="1" smtClean="0"/>
              <a:t>qubit</a:t>
            </a: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 </a:t>
            </a:r>
            <a:r>
              <a:rPr lang="en-US" sz="1900" dirty="0" smtClean="0"/>
              <a:t>    Hilbert spaces:</a:t>
            </a:r>
          </a:p>
          <a:p>
            <a:r>
              <a:rPr lang="en-US" sz="1800" dirty="0" smtClean="0"/>
              <a:t>For example, Bell’s state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361" y="2355280"/>
            <a:ext cx="5744426" cy="192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6622" y="4346173"/>
            <a:ext cx="5760872" cy="237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010" y="1346471"/>
            <a:ext cx="4403888" cy="91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4327" y="981497"/>
            <a:ext cx="425176" cy="3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952" y="3036733"/>
            <a:ext cx="1411721" cy="31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6044" y="3027213"/>
            <a:ext cx="1368146" cy="32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4765" y="5306290"/>
            <a:ext cx="3916507" cy="32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313" y="5925410"/>
            <a:ext cx="3391760" cy="4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13278" y="387932"/>
            <a:ext cx="6143596" cy="172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80397" y="4502728"/>
            <a:ext cx="1718769" cy="30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" y="166256"/>
            <a:ext cx="11028901" cy="457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Bookman Old Style" panose="02050604050505020204" pitchFamily="18" charset="0"/>
              </a:rPr>
              <a:t>QC: Entanglement entropy and Capacity of Entanglement</a:t>
            </a:r>
            <a:endParaRPr lang="en-US" b="1" u="sng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7135" y="595744"/>
            <a:ext cx="11551277" cy="622069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Entanglement entropy </a:t>
            </a:r>
            <a:r>
              <a:rPr lang="en-US" sz="2000" dirty="0" smtClean="0"/>
              <a:t>serves as an important entanglement measure to assess the degree of quantum entanglement between the subsystems of a bipartite quantum system.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 smtClean="0"/>
              <a:t>determines the von Neumann entropy on the reduced matrix of one of the subsystems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entanglement entropy (</a:t>
            </a:r>
            <a:r>
              <a:rPr lang="en-US" sz="2000" i="1" dirty="0" smtClean="0"/>
              <a:t>S</a:t>
            </a:r>
            <a:r>
              <a:rPr lang="en-US" sz="1000" i="1" dirty="0" smtClean="0"/>
              <a:t>EE</a:t>
            </a:r>
            <a:r>
              <a:rPr lang="en-US" sz="2000" dirty="0" smtClean="0"/>
              <a:t>)  for                    is defined as</a:t>
            </a:r>
            <a:endParaRPr lang="en-US" sz="2000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2000" dirty="0" smtClean="0"/>
              <a:t>The variance in entanglement entropy is defined as the </a:t>
            </a:r>
            <a:r>
              <a:rPr lang="en-US" sz="2000" dirty="0" smtClean="0">
                <a:solidFill>
                  <a:srgbClr val="FF0000"/>
                </a:solidFill>
              </a:rPr>
              <a:t>capacity of entanglement </a:t>
            </a:r>
            <a:r>
              <a:rPr lang="en-US" sz="2000" dirty="0" smtClean="0"/>
              <a:t>(</a:t>
            </a:r>
            <a:r>
              <a:rPr lang="en-US" sz="2000" i="1" dirty="0" smtClean="0"/>
              <a:t>C</a:t>
            </a:r>
            <a:r>
              <a:rPr lang="en-US" sz="1000" i="1" dirty="0" smtClean="0"/>
              <a:t>E</a:t>
            </a:r>
            <a:r>
              <a:rPr lang="en-US" sz="2000" dirty="0" smtClean="0"/>
              <a:t>) </a:t>
            </a:r>
            <a:r>
              <a:rPr lang="en-US" sz="2000" dirty="0" smtClean="0"/>
              <a:t>of </a:t>
            </a:r>
            <a:r>
              <a:rPr lang="en-US" sz="2000" dirty="0" smtClean="0"/>
              <a:t>the reduced state of any of the subsystems: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219" y="3865417"/>
            <a:ext cx="6206836" cy="208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066" y="1766454"/>
            <a:ext cx="1100790" cy="31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1171" y="2322372"/>
            <a:ext cx="4171910" cy="60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5968" y="6334989"/>
            <a:ext cx="3257541" cy="34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4821675"/>
      </p:ext>
    </p:extLst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885" y="110833"/>
            <a:ext cx="10051473" cy="484909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latin typeface="Bookman Old Style" panose="02050604050505020204" pitchFamily="18" charset="0"/>
              </a:rPr>
              <a:t>Quantum Speed Limit </a:t>
            </a:r>
            <a:r>
              <a:rPr lang="en-US" sz="2800" b="1" u="sng" dirty="0" smtClean="0">
                <a:latin typeface="Bookman Old Style" panose="02050604050505020204" pitchFamily="18" charset="0"/>
              </a:rPr>
              <a:t>for the </a:t>
            </a:r>
            <a:r>
              <a:rPr lang="en-US" sz="2800" b="1" u="sng" dirty="0" smtClean="0">
                <a:latin typeface="Bookman Old Style" panose="02050604050505020204" pitchFamily="18" charset="0"/>
              </a:rPr>
              <a:t>Entanglement entropy</a:t>
            </a:r>
            <a:endParaRPr lang="en-US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8931" y="706580"/>
            <a:ext cx="11478887" cy="6095999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 smtClean="0"/>
              <a:t>If the dynamics of the system is unitary and the driving Hamiltonian remains time independent</a:t>
            </a:r>
            <a:r>
              <a:rPr lang="en-US" sz="5000" dirty="0" smtClean="0">
                <a:solidFill>
                  <a:srgbClr val="FF0000"/>
                </a:solidFill>
              </a:rPr>
              <a:t>, the quantum speed limit for the entanglement entropy </a:t>
            </a:r>
            <a:r>
              <a:rPr lang="en-US" sz="5000" dirty="0" smtClean="0"/>
              <a:t>(</a:t>
            </a:r>
            <a:r>
              <a:rPr lang="en-US" sz="5000" i="1" dirty="0" smtClean="0"/>
              <a:t>S</a:t>
            </a:r>
            <a:r>
              <a:rPr lang="en-US" sz="2600" i="1" dirty="0" smtClean="0"/>
              <a:t>EE</a:t>
            </a:r>
            <a:r>
              <a:rPr lang="en-US" sz="5000" dirty="0" smtClean="0"/>
              <a:t>) adheres to the following bound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3800" dirty="0" smtClean="0"/>
          </a:p>
          <a:p>
            <a:r>
              <a:rPr lang="en-US" sz="5000" dirty="0" smtClean="0"/>
              <a:t>This </a:t>
            </a:r>
            <a:r>
              <a:rPr lang="en-US" sz="5000" dirty="0" smtClean="0"/>
              <a:t>equation establishes a quantum speed limit on the production and decay of entanglement in the case of pure bipartite states.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5000" dirty="0" smtClean="0"/>
              <a:t>Physical significance:</a:t>
            </a:r>
            <a:endParaRPr lang="en-US" sz="5000" dirty="0" smtClean="0"/>
          </a:p>
          <a:p>
            <a:r>
              <a:rPr lang="en-US" sz="5000" dirty="0" smtClean="0"/>
              <a:t>If </a:t>
            </a:r>
            <a:r>
              <a:rPr lang="en-US" sz="5000" dirty="0" smtClean="0"/>
              <a:t>            : the bipartite entanglement in the time-evolved state can not be speed up</a:t>
            </a:r>
            <a:r>
              <a:rPr lang="en-US" sz="5000" dirty="0" smtClean="0"/>
              <a:t>. </a:t>
            </a:r>
            <a:r>
              <a:rPr lang="en-US" sz="5000" dirty="0" smtClean="0"/>
              <a:t>In other words</a:t>
            </a:r>
            <a:r>
              <a:rPr lang="en-US" sz="5000" dirty="0" smtClean="0"/>
              <a:t>, </a:t>
            </a:r>
            <a:r>
              <a:rPr lang="en-US" sz="5000" dirty="0" smtClean="0"/>
              <a:t>the bipartite entanglement is already at its maximum speed for the given time-evolved state.</a:t>
            </a:r>
            <a:endParaRPr lang="en-US" sz="3800" dirty="0" smtClean="0"/>
          </a:p>
          <a:p>
            <a:r>
              <a:rPr lang="en-US" sz="5000" dirty="0" smtClean="0"/>
              <a:t>If               : the bipartite entanglement in the time-evolved state could be speedup</a:t>
            </a:r>
            <a:r>
              <a:rPr lang="en-US" sz="5000" dirty="0" smtClean="0"/>
              <a:t>. Furthermore, the </a:t>
            </a:r>
            <a:r>
              <a:rPr lang="en-US" sz="5000" dirty="0" smtClean="0"/>
              <a:t>smaller           is</a:t>
            </a:r>
            <a:r>
              <a:rPr lang="en-US" sz="5000" dirty="0" smtClean="0"/>
              <a:t>, the </a:t>
            </a:r>
            <a:r>
              <a:rPr lang="en-US" sz="5000" dirty="0" smtClean="0"/>
              <a:t>larger is the potential for bipartite entanglement to further speed up in the time-evolved state</a:t>
            </a:r>
            <a:r>
              <a:rPr lang="en-US" sz="5000" dirty="0" smtClean="0"/>
              <a:t>.</a:t>
            </a:r>
            <a:endParaRPr lang="en-US" sz="5000" dirty="0" smtClean="0"/>
          </a:p>
          <a:p>
            <a:endParaRPr lang="en-US" sz="3800" dirty="0" smtClean="0"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142" y="1515341"/>
            <a:ext cx="4015346" cy="10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344" y="2549235"/>
            <a:ext cx="6167813" cy="116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1158" y="1518370"/>
            <a:ext cx="6118515" cy="9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425" y="4839693"/>
            <a:ext cx="887120" cy="3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977" y="5624946"/>
            <a:ext cx="965625" cy="37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57584" y="5986030"/>
            <a:ext cx="55902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93677" y="2691245"/>
            <a:ext cx="3080906" cy="32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11864506"/>
      </p:ext>
    </p:extLst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02" y="55420"/>
            <a:ext cx="11374187" cy="1039095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>
                <a:latin typeface="Bookman Old Style" pitchFamily="18" charset="0"/>
              </a:rPr>
              <a:t>Effective Hamiltonian For the Two-Flavor neutrino system in matter</a:t>
            </a:r>
            <a:endParaRPr lang="en-US" sz="4000" b="1" u="sng" dirty="0">
              <a:latin typeface="Bookman Old Styl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77090" y="706582"/>
            <a:ext cx="11402292" cy="592974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 time t =0, the neutrino flavor state can be written 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matter, </a:t>
            </a:r>
            <a:r>
              <a:rPr lang="en-US" dirty="0" smtClean="0">
                <a:solidFill>
                  <a:srgbClr val="FF0000"/>
                </a:solidFill>
              </a:rPr>
              <a:t>effective Hamiltonian </a:t>
            </a:r>
            <a:r>
              <a:rPr lang="en-US" dirty="0" smtClean="0"/>
              <a:t>is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0654" y="1949930"/>
            <a:ext cx="5522049" cy="440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47" y="4385552"/>
            <a:ext cx="6080739" cy="222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807" y="1598900"/>
            <a:ext cx="4908790" cy="225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87256691"/>
      </p:ext>
    </p:extLst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180109"/>
            <a:ext cx="9956800" cy="946583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latin typeface="Bookman Old Style" pitchFamily="18" charset="0"/>
              </a:rPr>
              <a:t>Two-Flavor Neutrino transition Probabilities in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9382" y="1059872"/>
            <a:ext cx="11430000" cy="5576455"/>
          </a:xfrm>
        </p:spPr>
        <p:txBody>
          <a:bodyPr>
            <a:normAutofit/>
          </a:bodyPr>
          <a:lstStyle/>
          <a:p>
            <a:r>
              <a:rPr lang="en-US" dirty="0" smtClean="0"/>
              <a:t>In the plane-wave approximation, </a:t>
            </a: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time evolved neutrino flavor state         in the presence of matter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time-evolved flavor neutrino state in matter 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the ultra-relativistic limit (</a:t>
            </a:r>
            <a:r>
              <a:rPr lang="en-US" sz="2200" i="1" dirty="0" smtClean="0"/>
              <a:t>L=t</a:t>
            </a:r>
            <a:r>
              <a:rPr lang="en-US" dirty="0" smtClean="0"/>
              <a:t>), the survival and oscillation probabilities are, respectively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930" y="1147330"/>
            <a:ext cx="647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962" y="4012203"/>
            <a:ext cx="3588329" cy="56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5798" y="4121306"/>
            <a:ext cx="3700893" cy="3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670" y="5319280"/>
            <a:ext cx="8679801" cy="134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86150" y="5977811"/>
            <a:ext cx="6743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1589" y="1872971"/>
            <a:ext cx="87725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1" y="166252"/>
            <a:ext cx="11097491" cy="845127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latin typeface="Bookman Old Style" pitchFamily="18" charset="0"/>
              </a:rPr>
              <a:t>Two-Flavor Neutrino Oscillations Probabilities in matter for the initial </a:t>
            </a:r>
            <a:r>
              <a:rPr lang="en-US" sz="3200" b="1" u="sng" dirty="0" err="1" smtClean="0">
                <a:latin typeface="Bookman Old Style" pitchFamily="18" charset="0"/>
              </a:rPr>
              <a:t>muon</a:t>
            </a:r>
            <a:r>
              <a:rPr lang="en-US" sz="3200" b="1" u="sng" dirty="0" smtClean="0">
                <a:latin typeface="Bookman Old Style" pitchFamily="18" charset="0"/>
              </a:rPr>
              <a:t>-flavor neutrino state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49381" y="1011382"/>
            <a:ext cx="11360727" cy="584661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67" y="1022639"/>
            <a:ext cx="5963522" cy="262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532" y="1137803"/>
            <a:ext cx="5374357" cy="152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1410" y="2974392"/>
            <a:ext cx="5360419" cy="337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949" y="3599856"/>
            <a:ext cx="4932218" cy="325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52710" y="6482630"/>
            <a:ext cx="1981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532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42862</TotalTime>
  <Words>1701</Words>
  <Application>Microsoft Office PowerPoint</Application>
  <PresentationFormat>Custom</PresentationFormat>
  <Paragraphs>288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Slide 1</vt:lpstr>
      <vt:lpstr>Outline </vt:lpstr>
      <vt:lpstr>Motivation</vt:lpstr>
      <vt:lpstr>Bipartite entanglement</vt:lpstr>
      <vt:lpstr>QC: Entanglement entropy and Capacity of Entanglement</vt:lpstr>
      <vt:lpstr>Quantum Speed Limit for the Entanglement entropy</vt:lpstr>
      <vt:lpstr>Effective Hamiltonian For the Two-Flavor neutrino system in matter</vt:lpstr>
      <vt:lpstr>Two-Flavor Neutrino transition Probabilities in matter</vt:lpstr>
      <vt:lpstr>Two-Flavor Neutrino Oscillations Probabilities in matter for the initial muon-flavor neutrino state</vt:lpstr>
      <vt:lpstr>    QC in terms of two-flavor neutrino transition probabilities in matter</vt:lpstr>
      <vt:lpstr>QSL for Entanglement entropy in Two-Flavor neutrino oscillations for the initial muon-flavor neutrino state</vt:lpstr>
      <vt:lpstr>effective Hamiltonian for the three-flavor neutrino system in Matter </vt:lpstr>
      <vt:lpstr>Three-Flavor Neutrino Oscillations Probabilities in matter for the initial muon-flavor neutrino state</vt:lpstr>
      <vt:lpstr>Two-Flavor Approximation of three flavor Oscillations in matter for the initial muon-flavor neutrino state</vt:lpstr>
      <vt:lpstr>  Two- and Three-Flavor Transition probabilities in matter for t2k, NOvA, and DUNE</vt:lpstr>
      <vt:lpstr>QC in terms of three-flavor neutrino transition probabilities in matter</vt:lpstr>
      <vt:lpstr>QSL for Entanglement entropy in Three-Flavor neutrino oscillations in matter for the initial muon-flavor neutrino state</vt:lpstr>
      <vt:lpstr>Dirac Lagrangian in curved spacetime</vt:lpstr>
      <vt:lpstr>Gravitational Potential Around A spinning Black hole </vt:lpstr>
      <vt:lpstr> Gravitational Potential Around A spinning Primordial Black hole (PBH)</vt:lpstr>
      <vt:lpstr>Neutrino equation and Effective Mass Matrix in curved spacetime</vt:lpstr>
      <vt:lpstr>Oscillation in the neutrino-antineutrino system </vt:lpstr>
      <vt:lpstr>Neutrino Trajectories, Mixing angle, and survival probability from the pbh </vt:lpstr>
      <vt:lpstr>In the background gravitational field: Euler lagrangian equation, effective mass matrix, and time evolution states in two flavor scenario </vt:lpstr>
      <vt:lpstr>Survival probability and entanglement entropy in the two-flavor oscillations of the neutrino-antineutrino system in curved spacetime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Properties</dc:title>
  <dc:creator>Roshan</dc:creator>
  <cp:lastModifiedBy>lenovo</cp:lastModifiedBy>
  <cp:revision>788</cp:revision>
  <dcterms:created xsi:type="dcterms:W3CDTF">2022-02-02T16:00:21Z</dcterms:created>
  <dcterms:modified xsi:type="dcterms:W3CDTF">2026-06-02T07:24:29Z</dcterms:modified>
</cp:coreProperties>
</file>