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1"/>
  </p:sldMasterIdLst>
  <p:notesMasterIdLst>
    <p:notesMasterId r:id="rId10"/>
  </p:notesMasterIdLst>
  <p:sldIdLst>
    <p:sldId id="307" r:id="rId2"/>
    <p:sldId id="333" r:id="rId3"/>
    <p:sldId id="358" r:id="rId4"/>
    <p:sldId id="357" r:id="rId5"/>
    <p:sldId id="356" r:id="rId6"/>
    <p:sldId id="354" r:id="rId7"/>
    <p:sldId id="355" r:id="rId8"/>
    <p:sldId id="359" r:id="rId9"/>
  </p:sldIdLst>
  <p:sldSz cx="10772775" cy="6059488"/>
  <p:notesSz cx="6858000" cy="9144000"/>
  <p:defaultTextStyle>
    <a:defPPr>
      <a:defRPr lang="fr-FR"/>
    </a:defPPr>
    <a:lvl1pPr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1pPr>
    <a:lvl2pPr marL="501650" indent="-44450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2pPr>
    <a:lvl3pPr marL="1004888" indent="-90488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3pPr>
    <a:lvl4pPr marL="1508125" indent="-13652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4pPr>
    <a:lvl5pPr marL="2009775" indent="-180975" algn="l" defTabSz="1004888" rtl="0" fontAlgn="base">
      <a:spcBef>
        <a:spcPct val="0"/>
      </a:spcBef>
      <a:spcAft>
        <a:spcPct val="0"/>
      </a:spcAft>
      <a:defRPr sz="2000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1909">
          <p15:clr>
            <a:srgbClr val="A4A3A4"/>
          </p15:clr>
        </p15:guide>
        <p15:guide id="2" pos="3394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  <a:srgbClr val="F39200"/>
    <a:srgbClr val="6600CC"/>
    <a:srgbClr val="E05314"/>
    <a:srgbClr val="00294B"/>
    <a:srgbClr val="456487"/>
    <a:srgbClr val="511F74"/>
    <a:srgbClr val="7A286A"/>
    <a:srgbClr val="DF8A2D"/>
    <a:srgbClr val="CC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5858" autoAdjust="0"/>
    <p:restoredTop sz="96291" autoAdjust="0"/>
  </p:normalViewPr>
  <p:slideViewPr>
    <p:cSldViewPr>
      <p:cViewPr varScale="1">
        <p:scale>
          <a:sx n="140" d="100"/>
          <a:sy n="140" d="100"/>
        </p:scale>
        <p:origin x="688" y="192"/>
      </p:cViewPr>
      <p:guideLst>
        <p:guide orient="horz" pos="1909"/>
        <p:guide pos="3394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96" d="100"/>
          <a:sy n="96" d="100"/>
        </p:scale>
        <p:origin x="3688" y="16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DA0983F0-3B2B-4346-9D34-6FF74AEF7015}" type="datetimeFigureOut">
              <a:rPr lang="fr-FR"/>
              <a:pPr>
                <a:defRPr/>
              </a:pPr>
              <a:t>21/05/2025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fr-FR" noProof="0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noProof="0"/>
              <a:t>Cliquez pour modifier les styles du texte du masque</a:t>
            </a:r>
          </a:p>
          <a:p>
            <a:pPr lvl="1"/>
            <a:r>
              <a:rPr lang="fr-FR" noProof="0"/>
              <a:t>Deuxième niveau</a:t>
            </a:r>
          </a:p>
          <a:p>
            <a:pPr lvl="2"/>
            <a:r>
              <a:rPr lang="fr-FR" noProof="0"/>
              <a:t>Troisième niveau</a:t>
            </a:r>
          </a:p>
          <a:p>
            <a:pPr lvl="3"/>
            <a:r>
              <a:rPr lang="fr-FR" noProof="0"/>
              <a:t>Quatrième niveau</a:t>
            </a:r>
          </a:p>
          <a:p>
            <a:pPr lvl="4"/>
            <a:r>
              <a:rPr lang="fr-FR" noProof="0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defTabSz="1005537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cs typeface="+mn-cs"/>
              </a:defRPr>
            </a:lvl1pPr>
          </a:lstStyle>
          <a:p>
            <a:pPr>
              <a:defRPr/>
            </a:pPr>
            <a:fld id="{C3BC699F-DBFB-4FA7-9A20-949047200EDB}" type="slidenum">
              <a:rPr lang="fr-FR"/>
              <a:pPr>
                <a:defRPr/>
              </a:pPr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15395271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902578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-number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173918" y="149425"/>
            <a:ext cx="8424938" cy="432048"/>
          </a:xfrm>
        </p:spPr>
        <p:txBody>
          <a:bodyPr>
            <a:normAutofit/>
          </a:bodyPr>
          <a:lstStyle>
            <a:lvl1pPr algn="ctr">
              <a:defRPr sz="2400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25629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ap-ijcla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3" y="149425"/>
            <a:ext cx="8208911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2332634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slide-fili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7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360620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lang="fr-FR" sz="2400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</p:spTree>
    <p:extLst>
      <p:ext uri="{BB962C8B-B14F-4D97-AF65-F5344CB8AC3E}">
        <p14:creationId xmlns:p14="http://schemas.microsoft.com/office/powerpoint/2010/main" val="6800993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tutel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6" y="0"/>
            <a:ext cx="10772420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259134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6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836140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8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70654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fili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5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35610914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lide-2-sma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77" y="0"/>
            <a:ext cx="10772417" cy="6059484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2290044" y="149425"/>
            <a:ext cx="5688632" cy="432048"/>
          </a:xfrm>
        </p:spPr>
        <p:txBody>
          <a:bodyPr>
            <a:normAutofit/>
          </a:bodyPr>
          <a:lstStyle>
            <a:lvl1pPr>
              <a:defRPr sz="240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485900"/>
            <a:ext cx="4557712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741363" y="2212975"/>
            <a:ext cx="4557712" cy="3255963"/>
          </a:xfrm>
        </p:spPr>
        <p:txBody>
          <a:bodyPr/>
          <a:lstStyle>
            <a:lvl1pPr>
              <a:defRPr>
                <a:solidFill>
                  <a:srgbClr val="FF6700"/>
                </a:solidFill>
              </a:defRPr>
            </a:lvl1pPr>
            <a:lvl2pPr>
              <a:defRPr>
                <a:solidFill>
                  <a:srgbClr val="00294B"/>
                </a:solidFill>
              </a:defRPr>
            </a:lvl2pPr>
            <a:lvl3pPr>
              <a:defRPr>
                <a:solidFill>
                  <a:srgbClr val="456487"/>
                </a:solidFill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lvl="0"/>
            <a:r>
              <a:rPr lang="fr-FR" dirty="0"/>
              <a:t>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5453063" y="1485900"/>
            <a:ext cx="4579937" cy="727075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00294B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dirty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 hasCustomPrompt="1"/>
          </p:nvPr>
        </p:nvSpPr>
        <p:spPr>
          <a:xfrm>
            <a:off x="5453063" y="2212975"/>
            <a:ext cx="4579937" cy="3255963"/>
          </a:xfrm>
        </p:spPr>
        <p:txBody>
          <a:bodyPr/>
          <a:lstStyle>
            <a:lvl1pPr marL="228600" indent="-228600">
              <a:defRPr lang="fr-FR" sz="2800" kern="1200" dirty="0" smtClean="0">
                <a:solidFill>
                  <a:srgbClr val="FF6700"/>
                </a:solidFill>
                <a:latin typeface="+mn-lt"/>
                <a:ea typeface="+mn-ea"/>
                <a:cs typeface="+mn-cs"/>
              </a:defRPr>
            </a:lvl1pPr>
            <a:lvl2pPr marL="685800" indent="-228600">
              <a:defRPr lang="fr-FR" sz="2400" kern="1200" dirty="0" smtClean="0">
                <a:solidFill>
                  <a:srgbClr val="00294B"/>
                </a:solidFill>
                <a:latin typeface="+mn-lt"/>
                <a:ea typeface="+mn-ea"/>
                <a:cs typeface="+mn-cs"/>
              </a:defRPr>
            </a:lvl2pPr>
            <a:lvl3pPr marL="1143000" indent="-228600">
              <a:defRPr lang="fr-FR" sz="2000" kern="1200" dirty="0" smtClean="0">
                <a:solidFill>
                  <a:srgbClr val="456487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rgbClr val="456487"/>
                </a:solidFill>
              </a:defRPr>
            </a:lvl4pPr>
            <a:lvl5pPr>
              <a:defRPr>
                <a:solidFill>
                  <a:srgbClr val="456487"/>
                </a:solidFill>
              </a:defRPr>
            </a:lvl5pPr>
          </a:lstStyle>
          <a:p>
            <a:pPr marL="228600" lvl="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fr-FR" dirty="0"/>
              <a:t>Modifier les styles du texte du masque</a:t>
            </a:r>
          </a:p>
          <a:p>
            <a:pPr marL="685800" lvl="1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Deuxième niveau</a:t>
            </a:r>
          </a:p>
          <a:p>
            <a:pPr marL="1143000" lvl="2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</a:pPr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01812" y="5714820"/>
            <a:ext cx="2411556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2938116" y="5714820"/>
            <a:ext cx="4896544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8159407" y="5714820"/>
            <a:ext cx="2422525" cy="32226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7070700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CA8FD5F-E33E-40BC-9DD7-0723FC62E9E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346597" y="991680"/>
            <a:ext cx="8079581" cy="2109600"/>
          </a:xfrm>
        </p:spPr>
        <p:txBody>
          <a:bodyPr anchor="b"/>
          <a:lstStyle>
            <a:lvl1pPr algn="ctr">
              <a:defRPr sz="5302"/>
            </a:lvl1pPr>
          </a:lstStyle>
          <a:p>
            <a:r>
              <a:rPr lang="fr-FR"/>
              <a:t>Modifiez le style du titre</a:t>
            </a:r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C2AD7478-505D-44CF-BCB9-0510EA3966F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346597" y="3182634"/>
            <a:ext cx="8079581" cy="1462973"/>
          </a:xfrm>
        </p:spPr>
        <p:txBody>
          <a:bodyPr/>
          <a:lstStyle>
            <a:lvl1pPr marL="0" indent="0" algn="ctr">
              <a:buNone/>
              <a:defRPr sz="2121"/>
            </a:lvl1pPr>
            <a:lvl2pPr marL="403982" indent="0" algn="ctr">
              <a:buNone/>
              <a:defRPr sz="1767"/>
            </a:lvl2pPr>
            <a:lvl3pPr marL="807964" indent="0" algn="ctr">
              <a:buNone/>
              <a:defRPr sz="1590"/>
            </a:lvl3pPr>
            <a:lvl4pPr marL="1211946" indent="0" algn="ctr">
              <a:buNone/>
              <a:defRPr sz="1414"/>
            </a:lvl4pPr>
            <a:lvl5pPr marL="1615928" indent="0" algn="ctr">
              <a:buNone/>
              <a:defRPr sz="1414"/>
            </a:lvl5pPr>
            <a:lvl6pPr marL="2019910" indent="0" algn="ctr">
              <a:buNone/>
              <a:defRPr sz="1414"/>
            </a:lvl6pPr>
            <a:lvl7pPr marL="2423892" indent="0" algn="ctr">
              <a:buNone/>
              <a:defRPr sz="1414"/>
            </a:lvl7pPr>
            <a:lvl8pPr marL="2827873" indent="0" algn="ctr">
              <a:buNone/>
              <a:defRPr sz="1414"/>
            </a:lvl8pPr>
            <a:lvl9pPr marL="3231855" indent="0" algn="ctr">
              <a:buNone/>
              <a:defRPr sz="1414"/>
            </a:lvl9pPr>
          </a:lstStyle>
          <a:p>
            <a:r>
              <a:rPr lang="fr-FR"/>
              <a:t>Modifiez le style des sous-titres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2959662-BAB8-40BE-8F94-2794A0187E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8E033093-330B-497C-8C4E-F72E815657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F4429CB5-682C-4F44-AF45-94E50533C2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87C888C-2246-473E-A69D-9BC16C973E16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603164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741363" y="322263"/>
            <a:ext cx="9290050" cy="11715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41363" y="1612900"/>
            <a:ext cx="9290050" cy="38449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dirty="0"/>
              <a:t>Modifiez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741363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22/05/2025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568700" y="5616575"/>
            <a:ext cx="363537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7608888" y="5616575"/>
            <a:ext cx="2422525" cy="32226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E71596-5F9D-49C5-9701-16B3CA54319D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164658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  <p:sldLayoutId id="2147483706" r:id="rId2"/>
    <p:sldLayoutId id="2147483701" r:id="rId3"/>
    <p:sldLayoutId id="2147483708" r:id="rId4"/>
    <p:sldLayoutId id="2147483709" r:id="rId5"/>
    <p:sldLayoutId id="2147483702" r:id="rId6"/>
    <p:sldLayoutId id="2147483703" r:id="rId7"/>
    <p:sldLayoutId id="2147483704" r:id="rId8"/>
    <p:sldLayoutId id="2147483710" r:id="rId9"/>
    <p:sldLayoutId id="2147483711" r:id="rId10"/>
    <p:sldLayoutId id="2147483712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0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0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0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0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Espace réservé du pied de page 10">
            <a:extLst>
              <a:ext uri="{FF2B5EF4-FFF2-40B4-BE49-F238E27FC236}">
                <a16:creationId xmlns:a16="http://schemas.microsoft.com/office/drawing/2014/main" id="{F989C989-18D5-49B8-83F0-25407A2D7F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PERLE- Project Progress Review- 3-2025</a:t>
            </a:r>
            <a:endParaRPr lang="fr-FR" dirty="0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0D07A81A-6C77-4A99-ABCE-88F6992AC1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</a:t>
            </a:fld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429DF77-A478-FFF4-2246-33D934A1FF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8CE213AC-7DC4-881A-BE68-5F6D90102AD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alphaModFix amt="54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36252" y="1712099"/>
            <a:ext cx="4426399" cy="3477885"/>
          </a:xfrm>
          <a:prstGeom prst="rect">
            <a:avLst/>
          </a:prstGeom>
        </p:spPr>
      </p:pic>
      <p:sp>
        <p:nvSpPr>
          <p:cNvPr id="9" name="ZoneTexte 8">
            <a:extLst>
              <a:ext uri="{FF2B5EF4-FFF2-40B4-BE49-F238E27FC236}">
                <a16:creationId xmlns:a16="http://schemas.microsoft.com/office/drawing/2014/main" id="{27E7CFD6-0172-42A9-A91E-F497F6A95F1D}"/>
              </a:ext>
            </a:extLst>
          </p:cNvPr>
          <p:cNvSpPr txBox="1"/>
          <p:nvPr/>
        </p:nvSpPr>
        <p:spPr>
          <a:xfrm>
            <a:off x="993899" y="1733600"/>
            <a:ext cx="9145016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b="1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PERLE Progress </a:t>
            </a:r>
            <a:r>
              <a:rPr lang="fr-FR" sz="3600" b="1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b="1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3-2025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b="1" dirty="0">
                <a:latin typeface="+mn-lt"/>
              </a:rPr>
              <a:t>WP- 01: Actions de la direction du projet suite PPR-2 </a:t>
            </a:r>
          </a:p>
          <a:p>
            <a:pPr algn="ctr"/>
            <a:r>
              <a:rPr lang="fr-FR" sz="2800" dirty="0">
                <a:latin typeface="+mn-lt"/>
              </a:rPr>
              <a:t> 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Walid Kaabi</a:t>
            </a:r>
          </a:p>
          <a:p>
            <a:pPr algn="ctr"/>
            <a:r>
              <a:rPr lang="fr-FR" sz="2400" dirty="0">
                <a:latin typeface="+mn-lt"/>
              </a:rPr>
              <a:t>22 mai 2025</a:t>
            </a:r>
          </a:p>
        </p:txBody>
      </p:sp>
      <p:pic>
        <p:nvPicPr>
          <p:cNvPr id="5" name="Image 4">
            <a:extLst>
              <a:ext uri="{FF2B5EF4-FFF2-40B4-BE49-F238E27FC236}">
                <a16:creationId xmlns:a16="http://schemas.microsoft.com/office/drawing/2014/main" id="{E0537CC1-C2DF-C452-B89B-2387774B08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867" y="774789"/>
            <a:ext cx="1117600" cy="76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566183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6B2F7B93-E288-44C2-B53A-2029DA47F7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D96025E7-4870-4E02-BA73-927AADA77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C5618E59-5A4B-4C6D-BCAA-0C1A37FBE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2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4CDDAD65-B965-01B0-E89F-5887A86A59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7281AF50-67A7-394D-7088-7E5B049A6D8F}"/>
              </a:ext>
            </a:extLst>
          </p:cNvPr>
          <p:cNvSpPr txBox="1"/>
          <p:nvPr/>
        </p:nvSpPr>
        <p:spPr>
          <a:xfrm>
            <a:off x="345827" y="1085528"/>
            <a:ext cx="10081120" cy="29578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fr-FR" sz="1800" dirty="0">
                <a:latin typeface="+mn-lt"/>
              </a:rPr>
              <a:t>Lors des réunions PPR, les difficultés et les points de vigilance reportés par les </a:t>
            </a:r>
            <a:r>
              <a:rPr lang="fr-FR" sz="1800" dirty="0" err="1">
                <a:latin typeface="+mn-lt"/>
              </a:rPr>
              <a:t>WPs</a:t>
            </a:r>
            <a:r>
              <a:rPr lang="fr-FR" sz="1800" dirty="0">
                <a:latin typeface="+mn-lt"/>
              </a:rPr>
              <a:t> peuvent:</a:t>
            </a:r>
          </a:p>
          <a:p>
            <a:pPr marL="787400" lvl="1" indent="-28575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fr-FR" sz="1800" dirty="0">
                <a:latin typeface="+mn-lt"/>
              </a:rPr>
              <a:t>Nécessiter des actions urgentes à entreprendre ou à planifier.</a:t>
            </a:r>
          </a:p>
          <a:p>
            <a:pPr marL="787400" lvl="1" indent="-28575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fr-FR" sz="1800" dirty="0">
                <a:latin typeface="+mn-lt"/>
              </a:rPr>
              <a:t>Mettre certaines tâches sur le chemin critique et impacter la globalité du planning projet.</a:t>
            </a:r>
          </a:p>
          <a:p>
            <a:pPr marL="787400" lvl="1" indent="-285750">
              <a:lnSpc>
                <a:spcPct val="150000"/>
              </a:lnSpc>
              <a:buFont typeface="Courier New" panose="02070309020205020404" pitchFamily="49" charset="0"/>
              <a:buChar char="o"/>
            </a:pPr>
            <a:r>
              <a:rPr lang="fr-FR" sz="1800" dirty="0">
                <a:latin typeface="+mn-lt"/>
              </a:rPr>
              <a:t>Engendrer des besoins en ressources supplémentaires (RH ou Financières).</a:t>
            </a:r>
          </a:p>
          <a:p>
            <a:pPr>
              <a:lnSpc>
                <a:spcPct val="150000"/>
              </a:lnSpc>
            </a:pPr>
            <a:r>
              <a:rPr lang="fr-FR" sz="1800" dirty="0">
                <a:latin typeface="+mn-lt"/>
              </a:rPr>
              <a:t>Toutes ces informations sont alors répertoriées dans un tableau de suivi et des actions sont mises en place selon leurs criticités. </a:t>
            </a:r>
          </a:p>
          <a:p>
            <a:pPr lvl="1" indent="0">
              <a:lnSpc>
                <a:spcPct val="150000"/>
              </a:lnSpc>
            </a:pPr>
            <a:endParaRPr lang="fr-FR" sz="1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84626166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47594B0-8C42-DE0B-E159-EE793BDCBCA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CAB682D5-1777-1155-3677-C6443AE2B8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24257A54-2288-23D1-D2B5-1765558AD20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D2EE9731-6D34-BC41-BFF9-BB725D18A9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3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615DCAC9-7518-EBF9-EAC9-8BC42F9FBE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pic>
        <p:nvPicPr>
          <p:cNvPr id="14" name="Image 13">
            <a:extLst>
              <a:ext uri="{FF2B5EF4-FFF2-40B4-BE49-F238E27FC236}">
                <a16:creationId xmlns:a16="http://schemas.microsoft.com/office/drawing/2014/main" id="{DEF6F33D-81AD-F7D6-C216-E3CAD872A59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7915" y="690024"/>
            <a:ext cx="8699402" cy="48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707022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66FC530-09BF-CE6B-1882-D1B674C3C46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EFC589E-5C10-CC9A-AAA3-5AFBDE40ED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BBDE0DA-E4AE-D57E-D6F3-D173625BE4C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89521AF0-C729-65DF-AD71-20C36F6EC4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4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99C05A0B-14F4-DD3A-F7DE-2A2EEE9AE4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grpSp>
        <p:nvGrpSpPr>
          <p:cNvPr id="6" name="Groupe 5">
            <a:extLst>
              <a:ext uri="{FF2B5EF4-FFF2-40B4-BE49-F238E27FC236}">
                <a16:creationId xmlns:a16="http://schemas.microsoft.com/office/drawing/2014/main" id="{9A85A748-BBB0-1C2A-78B1-1234C86A783F}"/>
              </a:ext>
            </a:extLst>
          </p:cNvPr>
          <p:cNvGrpSpPr>
            <a:grpSpLocks noChangeAspect="1"/>
          </p:cNvGrpSpPr>
          <p:nvPr/>
        </p:nvGrpSpPr>
        <p:grpSpPr>
          <a:xfrm>
            <a:off x="201811" y="1301960"/>
            <a:ext cx="10431371" cy="3672000"/>
            <a:chOff x="1500187" y="1570771"/>
            <a:chExt cx="7772400" cy="2756182"/>
          </a:xfrm>
        </p:grpSpPr>
        <p:pic>
          <p:nvPicPr>
            <p:cNvPr id="3" name="Image 2">
              <a:extLst>
                <a:ext uri="{FF2B5EF4-FFF2-40B4-BE49-F238E27FC236}">
                  <a16:creationId xmlns:a16="http://schemas.microsoft.com/office/drawing/2014/main" id="{B2B65181-C49C-BE15-FCFF-759B35B8EF48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500187" y="1732535"/>
              <a:ext cx="7772400" cy="2594418"/>
            </a:xfrm>
            <a:prstGeom prst="rect">
              <a:avLst/>
            </a:prstGeom>
          </p:spPr>
        </p:pic>
        <p:pic>
          <p:nvPicPr>
            <p:cNvPr id="4" name="Image 3">
              <a:extLst>
                <a:ext uri="{FF2B5EF4-FFF2-40B4-BE49-F238E27FC236}">
                  <a16:creationId xmlns:a16="http://schemas.microsoft.com/office/drawing/2014/main" id="{4D117F9B-D8DF-10F6-2431-D2F2008AE52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500187" y="1570771"/>
              <a:ext cx="7772400" cy="16282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86658033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490245-5F80-7B31-1960-B8618E0330E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119B5D88-A784-D3B9-FBEC-39D3EBFB05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C6B86004-4D10-0853-7386-656E77F2FC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4677870B-1BCC-9855-B985-E5FC512C4F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5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F77F325B-37D0-C66B-D7D8-B57F8B7632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grpSp>
        <p:nvGrpSpPr>
          <p:cNvPr id="11" name="Groupe 10">
            <a:extLst>
              <a:ext uri="{FF2B5EF4-FFF2-40B4-BE49-F238E27FC236}">
                <a16:creationId xmlns:a16="http://schemas.microsoft.com/office/drawing/2014/main" id="{E6985A92-2CA2-DE47-C6CF-AA7C704A35A2}"/>
              </a:ext>
            </a:extLst>
          </p:cNvPr>
          <p:cNvGrpSpPr>
            <a:grpSpLocks noChangeAspect="1"/>
          </p:cNvGrpSpPr>
          <p:nvPr/>
        </p:nvGrpSpPr>
        <p:grpSpPr>
          <a:xfrm>
            <a:off x="345826" y="1157952"/>
            <a:ext cx="9995203" cy="3852000"/>
            <a:chOff x="1500187" y="1445568"/>
            <a:chExt cx="7772400" cy="2995365"/>
          </a:xfrm>
        </p:grpSpPr>
        <p:pic>
          <p:nvPicPr>
            <p:cNvPr id="6" name="Image 5">
              <a:extLst>
                <a:ext uri="{FF2B5EF4-FFF2-40B4-BE49-F238E27FC236}">
                  <a16:creationId xmlns:a16="http://schemas.microsoft.com/office/drawing/2014/main" id="{79BB7C90-E90F-E420-E10B-3664EAF07358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500187" y="1618554"/>
              <a:ext cx="7772400" cy="2822379"/>
            </a:xfrm>
            <a:prstGeom prst="rect">
              <a:avLst/>
            </a:prstGeom>
          </p:spPr>
        </p:pic>
        <p:pic>
          <p:nvPicPr>
            <p:cNvPr id="10" name="Image 9">
              <a:extLst>
                <a:ext uri="{FF2B5EF4-FFF2-40B4-BE49-F238E27FC236}">
                  <a16:creationId xmlns:a16="http://schemas.microsoft.com/office/drawing/2014/main" id="{BD86D15C-AF06-F89B-A7AD-77D4CA35A699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500187" y="1445568"/>
              <a:ext cx="7772400" cy="16282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315851629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BE0FEE9-8DF5-A391-6652-59AB12F17A7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D8FB4270-4815-4CA6-18BE-D74DE90242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EB74D8C7-E221-E9B2-2112-831AEDD931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499F7F7E-04F3-8C72-A24B-27D02FD3BF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6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C3846783-1FEF-2D01-F7D2-0CFE15FBD3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grpSp>
        <p:nvGrpSpPr>
          <p:cNvPr id="7" name="Groupe 6">
            <a:extLst>
              <a:ext uri="{FF2B5EF4-FFF2-40B4-BE49-F238E27FC236}">
                <a16:creationId xmlns:a16="http://schemas.microsoft.com/office/drawing/2014/main" id="{F6D75354-4BD0-ECF9-1C19-52C00F6952AA}"/>
              </a:ext>
            </a:extLst>
          </p:cNvPr>
          <p:cNvGrpSpPr>
            <a:grpSpLocks noChangeAspect="1"/>
          </p:cNvGrpSpPr>
          <p:nvPr/>
        </p:nvGrpSpPr>
        <p:grpSpPr>
          <a:xfrm>
            <a:off x="1031669" y="797496"/>
            <a:ext cx="8747206" cy="4644000"/>
            <a:chOff x="1500187" y="1013520"/>
            <a:chExt cx="7772400" cy="4126465"/>
          </a:xfrm>
        </p:grpSpPr>
        <p:pic>
          <p:nvPicPr>
            <p:cNvPr id="4" name="Image 3">
              <a:extLst>
                <a:ext uri="{FF2B5EF4-FFF2-40B4-BE49-F238E27FC236}">
                  <a16:creationId xmlns:a16="http://schemas.microsoft.com/office/drawing/2014/main" id="{9BB8F6C7-B864-2FD2-D93D-28A32F4AB96C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500187" y="1013520"/>
              <a:ext cx="7772400" cy="162829"/>
            </a:xfrm>
            <a:prstGeom prst="rect">
              <a:avLst/>
            </a:prstGeom>
          </p:spPr>
        </p:pic>
        <p:pic>
          <p:nvPicPr>
            <p:cNvPr id="6" name="Image 5">
              <a:extLst>
                <a:ext uri="{FF2B5EF4-FFF2-40B4-BE49-F238E27FC236}">
                  <a16:creationId xmlns:a16="http://schemas.microsoft.com/office/drawing/2014/main" id="{805FBE20-1FCB-85E3-FBF7-583DB45BA870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500187" y="1166943"/>
              <a:ext cx="7772400" cy="3973042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04860023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A995289-6AD0-12A3-885A-C33F638236A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4315DA4-BAB7-C2E9-DBC6-02DFD2A955C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94E03D6E-9E5B-A93E-96E5-94063CDCA4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6CA9D7D4-B20E-348D-9ACD-43A5B3004F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7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CF14CD80-9C04-FF58-C02E-2A1367760B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grpSp>
        <p:nvGrpSpPr>
          <p:cNvPr id="13" name="Groupe 12">
            <a:extLst>
              <a:ext uri="{FF2B5EF4-FFF2-40B4-BE49-F238E27FC236}">
                <a16:creationId xmlns:a16="http://schemas.microsoft.com/office/drawing/2014/main" id="{32AE0ADC-FBC7-47BF-D0DB-20B45190E2D5}"/>
              </a:ext>
            </a:extLst>
          </p:cNvPr>
          <p:cNvGrpSpPr>
            <a:grpSpLocks noChangeAspect="1"/>
          </p:cNvGrpSpPr>
          <p:nvPr/>
        </p:nvGrpSpPr>
        <p:grpSpPr>
          <a:xfrm>
            <a:off x="273819" y="1301552"/>
            <a:ext cx="10259515" cy="3780000"/>
            <a:chOff x="1500187" y="1517576"/>
            <a:chExt cx="7772400" cy="2863653"/>
          </a:xfrm>
        </p:grpSpPr>
        <p:pic>
          <p:nvPicPr>
            <p:cNvPr id="11" name="Image 10">
              <a:extLst>
                <a:ext uri="{FF2B5EF4-FFF2-40B4-BE49-F238E27FC236}">
                  <a16:creationId xmlns:a16="http://schemas.microsoft.com/office/drawing/2014/main" id="{DE380F5E-5DDC-C052-0D2E-865D83A4C07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1500187" y="1678258"/>
              <a:ext cx="7772400" cy="2702971"/>
            </a:xfrm>
            <a:prstGeom prst="rect">
              <a:avLst/>
            </a:prstGeom>
          </p:spPr>
        </p:pic>
        <p:pic>
          <p:nvPicPr>
            <p:cNvPr id="12" name="Image 11">
              <a:extLst>
                <a:ext uri="{FF2B5EF4-FFF2-40B4-BE49-F238E27FC236}">
                  <a16:creationId xmlns:a16="http://schemas.microsoft.com/office/drawing/2014/main" id="{F7E9AAAF-C717-4C79-A177-1D3FB29AC92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1500187" y="1517576"/>
              <a:ext cx="7772400" cy="162829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410329342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4096D58-C3E1-2B4C-F495-6C4EC12FB35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08E40CE4-8F89-D252-1938-CE06F6F62E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7915" y="149425"/>
            <a:ext cx="7021492" cy="432048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Actions suite à la PPR-2 2025</a:t>
            </a:r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1C5E62D4-EF1B-4B6C-7BF0-ECB22D3F05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>
                <a:latin typeface="+mn-lt"/>
              </a:rPr>
              <a:t>PERLE- Project Progress Review- 3-2025</a:t>
            </a:r>
            <a:endParaRPr lang="fr-FR" dirty="0">
              <a:latin typeface="+mn-lt"/>
            </a:endParaRPr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21746A4F-6C59-1E8C-7F4A-DF9E4DA627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>
                <a:latin typeface="+mn-lt"/>
              </a:rPr>
              <a:pPr/>
              <a:t>8</a:t>
            </a:fld>
            <a:endParaRPr lang="fr-FR" dirty="0">
              <a:latin typeface="+mn-lt"/>
            </a:endParaRP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BACBF7E7-C7A0-64B7-816B-378F77E97B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/>
              <a:t>22/05/2025</a:t>
            </a:r>
            <a:endParaRPr lang="fr-FR" dirty="0"/>
          </a:p>
        </p:txBody>
      </p:sp>
      <p:sp>
        <p:nvSpPr>
          <p:cNvPr id="3" name="ZoneTexte 2">
            <a:extLst>
              <a:ext uri="{FF2B5EF4-FFF2-40B4-BE49-F238E27FC236}">
                <a16:creationId xmlns:a16="http://schemas.microsoft.com/office/drawing/2014/main" id="{25B27882-2BAC-9FD4-38BF-59868979EBDD}"/>
              </a:ext>
            </a:extLst>
          </p:cNvPr>
          <p:cNvSpPr txBox="1"/>
          <p:nvPr/>
        </p:nvSpPr>
        <p:spPr>
          <a:xfrm>
            <a:off x="273819" y="1157536"/>
            <a:ext cx="10153128" cy="30040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</a:pPr>
            <a:r>
              <a:rPr lang="fr-FR" b="1" dirty="0">
                <a:solidFill>
                  <a:srgbClr val="C00000"/>
                </a:solidFill>
                <a:latin typeface="+mn-lt"/>
              </a:rPr>
              <a:t>Autres chantiers en cours et à venir:</a:t>
            </a:r>
          </a:p>
          <a:p>
            <a:pPr marL="285750" indent="-285750">
              <a:lnSpc>
                <a:spcPct val="150000"/>
              </a:lnSpc>
              <a:buFont typeface="Wingdings" pitchFamily="2" charset="2"/>
              <a:buChar char="§"/>
            </a:pPr>
            <a:r>
              <a:rPr lang="fr-FR" sz="1800" dirty="0">
                <a:latin typeface="+mn-lt"/>
              </a:rPr>
              <a:t>Consolidation des implications RH: meilleure définition des besoins sur certaines tâches et identification des expertises manquantes</a:t>
            </a:r>
          </a:p>
          <a:p>
            <a:pPr marL="285750" indent="-285750">
              <a:lnSpc>
                <a:spcPct val="150000"/>
              </a:lnSpc>
              <a:buFont typeface="Wingdings" pitchFamily="2" charset="2"/>
              <a:buChar char="§"/>
            </a:pPr>
            <a:r>
              <a:rPr lang="fr-FR" sz="1800" dirty="0">
                <a:latin typeface="+mn-lt"/>
              </a:rPr>
              <a:t>Définition d’un profil pluriannuel des dépenses et recherche de nouvelles sources de financement.</a:t>
            </a:r>
          </a:p>
          <a:p>
            <a:pPr marL="285750" indent="-285750">
              <a:lnSpc>
                <a:spcPct val="150000"/>
              </a:lnSpc>
              <a:buFont typeface="Wingdings" pitchFamily="2" charset="2"/>
              <a:buChar char="§"/>
            </a:pPr>
            <a:r>
              <a:rPr lang="fr-FR" sz="1800" dirty="0">
                <a:latin typeface="+mn-lt"/>
              </a:rPr>
              <a:t>Dynamisation des collaborations avec les partenaires et consolidation de celles qui marchent bien.</a:t>
            </a:r>
          </a:p>
          <a:p>
            <a:pPr marL="285750" indent="-285750">
              <a:lnSpc>
                <a:spcPct val="150000"/>
              </a:lnSpc>
              <a:buFont typeface="Wingdings" pitchFamily="2" charset="2"/>
              <a:buChar char="§"/>
            </a:pPr>
            <a:r>
              <a:rPr lang="fr-FR" sz="1800" dirty="0">
                <a:latin typeface="+mn-lt"/>
              </a:rPr>
              <a:t>Le TDR doit rester un de nos objectifs en 2025. </a:t>
            </a:r>
          </a:p>
          <a:p>
            <a:pPr>
              <a:lnSpc>
                <a:spcPct val="150000"/>
              </a:lnSpc>
            </a:pPr>
            <a:r>
              <a:rPr lang="fr-FR" sz="1800" dirty="0">
                <a:latin typeface="+mn-lt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259165220"/>
      </p:ext>
    </p:extLst>
  </p:cSld>
  <p:clrMapOvr>
    <a:masterClrMapping/>
  </p:clrMapOvr>
</p:sld>
</file>

<file path=ppt/theme/theme1.xml><?xml version="1.0" encoding="utf-8"?>
<a:theme xmlns:a="http://schemas.openxmlformats.org/drawingml/2006/main" name="1_modele-IJCLAb-powerpoint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36556</TotalTime>
  <Words>263</Words>
  <Application>Microsoft Macintosh PowerPoint</Application>
  <PresentationFormat>Personnalisé</PresentationFormat>
  <Paragraphs>49</Paragraphs>
  <Slides>8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4" baseType="lpstr">
      <vt:lpstr>Arial</vt:lpstr>
      <vt:lpstr>Calibri</vt:lpstr>
      <vt:lpstr>Calibri Light</vt:lpstr>
      <vt:lpstr>Courier New</vt:lpstr>
      <vt:lpstr>Wingdings</vt:lpstr>
      <vt:lpstr>1_modele-IJCLAb-powerpoint</vt:lpstr>
      <vt:lpstr>Présentation PowerPoint</vt:lpstr>
      <vt:lpstr>Actions suite à la PPR-2 2025</vt:lpstr>
      <vt:lpstr>Actions suite à la PPR-2 2025</vt:lpstr>
      <vt:lpstr>Actions suite à la PPR-2 2025</vt:lpstr>
      <vt:lpstr>Actions suite à la PPR-2 2025</vt:lpstr>
      <vt:lpstr>Actions suite à la PPR-2 2025</vt:lpstr>
      <vt:lpstr>Actions suite à la PPR-2 2025</vt:lpstr>
      <vt:lpstr>Actions suite à la PPR-2 2025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Diapositive 1</dc:title>
  <dc:creator>Luc Petizon</dc:creator>
  <cp:lastModifiedBy>Walid Kaabi</cp:lastModifiedBy>
  <cp:revision>1969</cp:revision>
  <dcterms:created xsi:type="dcterms:W3CDTF">2011-03-09T16:37:49Z</dcterms:created>
  <dcterms:modified xsi:type="dcterms:W3CDTF">2025-05-21T22:52:45Z</dcterms:modified>
</cp:coreProperties>
</file>