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0"/>
  </p:notesMasterIdLst>
  <p:sldIdLst>
    <p:sldId id="307" r:id="rId2"/>
    <p:sldId id="333" r:id="rId3"/>
    <p:sldId id="349" r:id="rId4"/>
    <p:sldId id="358" r:id="rId5"/>
    <p:sldId id="342" r:id="rId6"/>
    <p:sldId id="355" r:id="rId7"/>
    <p:sldId id="359" r:id="rId8"/>
    <p:sldId id="360" r:id="rId9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phie Cavalier" initials="SC" lastIdx="1" clrIdx="0">
    <p:extLst>
      <p:ext uri="{19B8F6BF-5375-455C-9EA6-DF929625EA0E}">
        <p15:presenceInfo xmlns:p15="http://schemas.microsoft.com/office/powerpoint/2012/main" userId="S-1-5-21-4087870506-3340583420-3770169302-20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4B"/>
    <a:srgbClr val="F39200"/>
    <a:srgbClr val="FF6700"/>
    <a:srgbClr val="6600CC"/>
    <a:srgbClr val="E05314"/>
    <a:srgbClr val="456487"/>
    <a:srgbClr val="511F74"/>
    <a:srgbClr val="7A286A"/>
    <a:srgbClr val="DF8A2D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41" autoAdjust="0"/>
    <p:restoredTop sz="96291" autoAdjust="0"/>
  </p:normalViewPr>
  <p:slideViewPr>
    <p:cSldViewPr>
      <p:cViewPr>
        <p:scale>
          <a:sx n="100" d="100"/>
          <a:sy n="100" d="100"/>
        </p:scale>
        <p:origin x="96" y="48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21/05/2025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8FD5F-E33E-40BC-9DD7-0723FC62E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597" y="991680"/>
            <a:ext cx="8079581" cy="2109600"/>
          </a:xfrm>
        </p:spPr>
        <p:txBody>
          <a:bodyPr anchor="b"/>
          <a:lstStyle>
            <a:lvl1pPr algn="ctr">
              <a:defRPr sz="5302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AD7478-505D-44CF-BCB9-0510EA396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597" y="3182634"/>
            <a:ext cx="8079581" cy="1462973"/>
          </a:xfrm>
        </p:spPr>
        <p:txBody>
          <a:bodyPr/>
          <a:lstStyle>
            <a:lvl1pPr marL="0" indent="0" algn="ctr">
              <a:buNone/>
              <a:defRPr sz="2121"/>
            </a:lvl1pPr>
            <a:lvl2pPr marL="403982" indent="0" algn="ctr">
              <a:buNone/>
              <a:defRPr sz="1767"/>
            </a:lvl2pPr>
            <a:lvl3pPr marL="807964" indent="0" algn="ctr">
              <a:buNone/>
              <a:defRPr sz="1590"/>
            </a:lvl3pPr>
            <a:lvl4pPr marL="1211946" indent="0" algn="ctr">
              <a:buNone/>
              <a:defRPr sz="1414"/>
            </a:lvl4pPr>
            <a:lvl5pPr marL="1615928" indent="0" algn="ctr">
              <a:buNone/>
              <a:defRPr sz="1414"/>
            </a:lvl5pPr>
            <a:lvl6pPr marL="2019910" indent="0" algn="ctr">
              <a:buNone/>
              <a:defRPr sz="1414"/>
            </a:lvl6pPr>
            <a:lvl7pPr marL="2423892" indent="0" algn="ctr">
              <a:buNone/>
              <a:defRPr sz="1414"/>
            </a:lvl7pPr>
            <a:lvl8pPr marL="2827873" indent="0" algn="ctr">
              <a:buNone/>
              <a:defRPr sz="1414"/>
            </a:lvl8pPr>
            <a:lvl9pPr marL="3231855" indent="0" algn="ctr">
              <a:buNone/>
              <a:defRPr sz="1414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959662-BAB8-40BE-8F94-2794A0187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12/12/2024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033093-330B-497C-8C4E-F72E8156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429CB5-682C-4F44-AF45-94E50533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888C-2246-473E-A69D-9BC16C973E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31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12/12/2024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  <p:sldLayoutId id="214748371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trium.in2p3.fr/nuxeo/ui/#!/doc/4636be11-180b-4793-99b7-66c6dc17551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atrium.in2p3.fr/nuxeo/ui/#!/doc/b687602a-ea72-4ce1-ac61-bb4dcd9e3a9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F989C989-18D5-49B8-83F0-25407A2D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07A81A-6C77-4A99-ABCE-88F6992A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29DF77-A478-FFF4-2246-33D934A1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12/12/2024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E213AC-7DC4-881A-BE68-5F6D9010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252" y="1712099"/>
            <a:ext cx="4426399" cy="347788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7E7CFD6-0172-42A9-A91E-F497F6A95F1D}"/>
              </a:ext>
            </a:extLst>
          </p:cNvPr>
          <p:cNvSpPr txBox="1"/>
          <p:nvPr/>
        </p:nvSpPr>
        <p:spPr>
          <a:xfrm>
            <a:off x="993899" y="1733600"/>
            <a:ext cx="91450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Project Progress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Review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(PPR) 3-2025</a:t>
            </a:r>
          </a:p>
          <a:p>
            <a:pPr algn="ctr"/>
            <a:endParaRPr lang="fr-FR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fr-FR" sz="2800" dirty="0">
                <a:latin typeface="+mn-lt"/>
              </a:rPr>
              <a:t>Planning </a:t>
            </a:r>
          </a:p>
          <a:p>
            <a:pPr algn="ctr"/>
            <a:r>
              <a:rPr lang="fr-FR" sz="2800" dirty="0">
                <a:latin typeface="+mn-lt"/>
              </a:rPr>
              <a:t>Présenté par: </a:t>
            </a:r>
          </a:p>
          <a:p>
            <a:pPr algn="ctr"/>
            <a:r>
              <a:rPr lang="fr-FR" sz="2400" dirty="0">
                <a:latin typeface="+mn-lt"/>
              </a:rPr>
              <a:t>S. Chance</a:t>
            </a:r>
          </a:p>
          <a:p>
            <a:pPr algn="ctr"/>
            <a:endParaRPr lang="fr-FR" sz="2400" dirty="0">
              <a:latin typeface="+mn-lt"/>
            </a:endParaRPr>
          </a:p>
          <a:p>
            <a:pPr algn="ctr"/>
            <a:r>
              <a:rPr lang="fr-FR" sz="2400" dirty="0">
                <a:latin typeface="+mn-lt"/>
              </a:rPr>
              <a:t>22 Mai 2025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537CC1-C2DF-C452-B89B-2387774B0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867" y="774789"/>
            <a:ext cx="1117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6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Overview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du planning général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PERLE- Project Progress Review- 1-2024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2</a:t>
            </a:fld>
            <a:endParaRPr lang="fr-FR" dirty="0">
              <a:latin typeface="+mn-lt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DDAD65-B965-01B0-E89F-5887A86A5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12/12/2024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DD862E2-7CC5-4342-B4C7-C0CF8620A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35" y="538236"/>
            <a:ext cx="7819018" cy="552125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90533DF-F59C-4243-967C-B4F9A5D7E96D}"/>
              </a:ext>
            </a:extLst>
          </p:cNvPr>
          <p:cNvSpPr txBox="1"/>
          <p:nvPr/>
        </p:nvSpPr>
        <p:spPr>
          <a:xfrm>
            <a:off x="4738315" y="2634858"/>
            <a:ext cx="5843617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En format A0 sur atrium :</a:t>
            </a:r>
          </a:p>
          <a:p>
            <a:r>
              <a:rPr lang="fr-FR" sz="1400" dirty="0">
                <a:hlinkClick r:id="rId3"/>
              </a:rPr>
              <a:t>https://atrium.in2p3.fr/nuxeo/ui/#!/doc/4636be11-180b-4793-99b7-66c6dc17551f</a:t>
            </a:r>
            <a:endParaRPr lang="fr-FR" sz="1400" dirty="0"/>
          </a:p>
          <a:p>
            <a:endParaRPr lang="fr-FR" sz="1400" dirty="0"/>
          </a:p>
          <a:p>
            <a:r>
              <a:rPr lang="fr-FR" sz="1400" dirty="0"/>
              <a:t>Aussi en format </a:t>
            </a:r>
            <a:r>
              <a:rPr lang="fr-FR" sz="1400" dirty="0" err="1"/>
              <a:t>multi-pages</a:t>
            </a:r>
            <a:r>
              <a:rPr lang="fr-FR" sz="1400" dirty="0"/>
              <a:t> :</a:t>
            </a:r>
          </a:p>
          <a:p>
            <a:r>
              <a:rPr lang="fr-FR" sz="1400" dirty="0">
                <a:hlinkClick r:id="rId4"/>
              </a:rPr>
              <a:t>https://atrium.in2p3.fr/nuxeo/ui/#!/doc/b687602a-ea72-4ce1-ac61-bb4dcd9e3a99</a:t>
            </a:r>
            <a:endParaRPr lang="fr-FR" sz="1400" dirty="0"/>
          </a:p>
          <a:p>
            <a:endParaRPr lang="fr-FR" dirty="0"/>
          </a:p>
          <a:p>
            <a:r>
              <a:rPr lang="fr-FR" sz="1400" dirty="0"/>
              <a:t>Attention, la dernière version du WP3 n’a pas été incluse encore dans le planning général</a:t>
            </a:r>
          </a:p>
          <a:p>
            <a:r>
              <a:rPr lang="fr-FR" sz="1400" dirty="0"/>
              <a:t>Planning fait à part temporairement pour les besoins du go/no go d’ERL4ALL</a:t>
            </a:r>
          </a:p>
        </p:txBody>
      </p:sp>
    </p:spTree>
    <p:extLst>
      <p:ext uri="{BB962C8B-B14F-4D97-AF65-F5344CB8AC3E}">
        <p14:creationId xmlns:p14="http://schemas.microsoft.com/office/powerpoint/2010/main" val="184626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Etat des lieux par 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WPs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PERLE- Project Progress Review- 1-2024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3</a:t>
            </a:fld>
            <a:endParaRPr lang="fr-FR" dirty="0">
              <a:latin typeface="+mn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5F88F1-C0C2-B8F5-D581-10623474AF23}"/>
              </a:ext>
            </a:extLst>
          </p:cNvPr>
          <p:cNvSpPr txBox="1"/>
          <p:nvPr/>
        </p:nvSpPr>
        <p:spPr>
          <a:xfrm>
            <a:off x="170375" y="797496"/>
            <a:ext cx="9721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Planning replié :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326DF3-5E69-1231-5AA7-4B14BE8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12/12/2024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CC9DEE2-D3BE-4059-A630-07CB578C9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6859"/>
            <a:ext cx="10772775" cy="454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8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Etat des lieux par 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WPs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PERLE- Project Progress Review- 1-2024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4</a:t>
            </a:fld>
            <a:endParaRPr lang="fr-FR" dirty="0">
              <a:latin typeface="+mn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5F88F1-C0C2-B8F5-D581-10623474AF23}"/>
              </a:ext>
            </a:extLst>
          </p:cNvPr>
          <p:cNvSpPr txBox="1"/>
          <p:nvPr/>
        </p:nvSpPr>
        <p:spPr>
          <a:xfrm>
            <a:off x="170375" y="797496"/>
            <a:ext cx="97210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Planning replié :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/>
              <a:t>Mise à jour de la plupart des </a:t>
            </a:r>
            <a:r>
              <a:rPr lang="fr-FR" dirty="0" err="1"/>
              <a:t>WPs</a:t>
            </a:r>
            <a:r>
              <a:rPr lang="fr-FR" dirty="0"/>
              <a:t> : noté en couleur pour mémoire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/>
              <a:t>Réunion mensuelle avec certains </a:t>
            </a:r>
            <a:r>
              <a:rPr lang="fr-FR" dirty="0" err="1"/>
              <a:t>WPs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 Ceux notés en couleur pour mémoire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>
                <a:sym typeface="Wingdings" panose="05000000000000000000" pitchFamily="2" charset="2"/>
              </a:rPr>
              <a:t>Il me reste : </a:t>
            </a:r>
          </a:p>
          <a:p>
            <a:pPr marL="1347788" lvl="2" indent="-342900">
              <a:buFont typeface="Wingdings" pitchFamily="2" charset="2"/>
              <a:buChar char="§"/>
            </a:pPr>
            <a:r>
              <a:rPr lang="fr-FR" dirty="0">
                <a:sym typeface="Wingdings" panose="05000000000000000000" pitchFamily="2" charset="2"/>
              </a:rPr>
              <a:t>WP Cryogénie (déjà amorcé)</a:t>
            </a:r>
          </a:p>
          <a:p>
            <a:pPr marL="1347788" lvl="2" indent="-342900">
              <a:buFont typeface="Wingdings" pitchFamily="2" charset="2"/>
              <a:buChar char="§"/>
            </a:pPr>
            <a:r>
              <a:rPr lang="fr-FR" dirty="0">
                <a:sym typeface="Wingdings" panose="05000000000000000000" pitchFamily="2" charset="2"/>
              </a:rPr>
              <a:t>WP CC</a:t>
            </a:r>
          </a:p>
          <a:p>
            <a:pPr marL="1347788" lvl="2" indent="-342900">
              <a:buFont typeface="Wingdings" pitchFamily="2" charset="2"/>
              <a:buChar char="§"/>
            </a:pPr>
            <a:r>
              <a:rPr lang="fr-FR" dirty="0">
                <a:sym typeface="Wingdings" panose="05000000000000000000" pitchFamily="2" charset="2"/>
              </a:rPr>
              <a:t>WP radioprotection</a:t>
            </a:r>
          </a:p>
          <a:p>
            <a:pPr marL="1347788" lvl="2" indent="-342900">
              <a:buFont typeface="Wingdings" pitchFamily="2" charset="2"/>
              <a:buChar char="§"/>
            </a:pPr>
            <a:r>
              <a:rPr lang="fr-FR" dirty="0">
                <a:sym typeface="Wingdings" panose="05000000000000000000" pitchFamily="2" charset="2"/>
              </a:rPr>
              <a:t>WP MPS</a:t>
            </a:r>
          </a:p>
          <a:p>
            <a:pPr marL="1347788" lvl="2" indent="-342900">
              <a:buFont typeface="Wingdings" pitchFamily="2" charset="2"/>
              <a:buChar char="§"/>
            </a:pPr>
            <a:r>
              <a:rPr lang="fr-FR" dirty="0">
                <a:sym typeface="Wingdings" panose="05000000000000000000" pitchFamily="2" charset="2"/>
              </a:rPr>
              <a:t>WP </a:t>
            </a:r>
            <a:r>
              <a:rPr lang="fr-FR" dirty="0" err="1">
                <a:sym typeface="Wingdings" panose="05000000000000000000" pitchFamily="2" charset="2"/>
              </a:rPr>
              <a:t>experiment</a:t>
            </a:r>
            <a:r>
              <a:rPr lang="fr-FR" dirty="0">
                <a:sym typeface="Wingdings" panose="05000000000000000000" pitchFamily="2" charset="2"/>
              </a:rPr>
              <a:t> (moins urgent)</a:t>
            </a:r>
          </a:p>
          <a:p>
            <a:pPr marL="1347788" lvl="2" indent="-342900">
              <a:buFont typeface="Wingdings" pitchFamily="2" charset="2"/>
              <a:buChar char="§"/>
            </a:pPr>
            <a:r>
              <a:rPr lang="fr-FR" dirty="0">
                <a:sym typeface="Wingdings" panose="05000000000000000000" pitchFamily="2" charset="2"/>
              </a:rPr>
              <a:t>WP infrastructure (en attente du retour du CPER)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>
                <a:sym typeface="Wingdings" panose="05000000000000000000" pitchFamily="2" charset="2"/>
              </a:rPr>
              <a:t>Essentiel du travail des derniers mois sur le planning du canon pour ERL4ALL Go/No go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326DF3-5E69-1231-5AA7-4B14BE8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12/12/2024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8207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PERLE- Project Progress Review- 1-2024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5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8856984" cy="43204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Highlight injecteur (WP3)(Présentation de Raphaël et Maud)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43A25894-E9D3-86F3-1297-213377821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12/12/2024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032A019-B147-4550-AE4A-F4B08D531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91" y="1007165"/>
            <a:ext cx="10560593" cy="404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4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92890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Highlight canon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PERLE- Project Progress Review- 1-2024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6</a:t>
            </a:fld>
            <a:endParaRPr lang="fr-FR" dirty="0">
              <a:latin typeface="+mn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5F88F1-C0C2-B8F5-D581-10623474AF23}"/>
              </a:ext>
            </a:extLst>
          </p:cNvPr>
          <p:cNvSpPr txBox="1"/>
          <p:nvPr/>
        </p:nvSpPr>
        <p:spPr>
          <a:xfrm>
            <a:off x="170375" y="797496"/>
            <a:ext cx="104005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Détails Jalons Gun ERL4ALL (voir présentation Maud) :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/>
              <a:t>Laser opérationnel: 26/05/25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/>
              <a:t>Laser opérationnel dans l’IGLOO : 15/12/25 (si travail dans la salle laser possible), déplacement du laser en septembre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/>
              <a:t>PPF production photocathode : 22/10/25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/>
              <a:t>PPF installation définitive : 16/02/26 (démarrage après le conditionnement HT)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/>
              <a:t>Vide canon : 03/07/25 (nécessaire pour le conditionnement HT)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/>
              <a:t>Fin conditionnement Haute tension : 10/12/25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/>
              <a:t>Sécurités et CC : 28/10/25 (nécessaire pour le conditionnement HT)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/>
              <a:t>Mesures : 14/10/25 (dont la Faraday Cup)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Points particuliers :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/>
              <a:t>Fonctionnement HT et PPF en parallèle à la même période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/>
              <a:t>Travail sur le laser possiblement aussi à la même période</a:t>
            </a:r>
          </a:p>
          <a:p>
            <a:pPr marL="844550" lvl="1" indent="-342900">
              <a:buFont typeface="Wingdings" pitchFamily="2" charset="2"/>
              <a:buChar char="§"/>
            </a:pPr>
            <a:endParaRPr lang="fr-FR" dirty="0">
              <a:solidFill>
                <a:srgbClr val="FF0000"/>
              </a:solidFill>
            </a:endParaRPr>
          </a:p>
          <a:p>
            <a:pPr marL="844550" lvl="1" indent="-342900">
              <a:buFont typeface="Wingdings" pitchFamily="2" charset="2"/>
              <a:buChar char="§"/>
            </a:pP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326DF3-5E69-1231-5AA7-4B14BE8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12/12/2024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8332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92890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Conclusion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PERLE- Project Progress Review- 1-2024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7</a:t>
            </a:fld>
            <a:endParaRPr lang="fr-FR" dirty="0">
              <a:latin typeface="+mn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5F88F1-C0C2-B8F5-D581-10623474AF23}"/>
              </a:ext>
            </a:extLst>
          </p:cNvPr>
          <p:cNvSpPr txBox="1"/>
          <p:nvPr/>
        </p:nvSpPr>
        <p:spPr>
          <a:xfrm>
            <a:off x="170375" y="797496"/>
            <a:ext cx="97210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Les derniers mois côté planning se sont beaucoup concentrés sur le canon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Cependant, la mise à jour a été faite dans la plupart des </a:t>
            </a:r>
            <a:r>
              <a:rPr lang="fr-FR" dirty="0" err="1"/>
              <a:t>WPs</a:t>
            </a:r>
            <a:r>
              <a:rPr lang="fr-FR" dirty="0"/>
              <a:t> soit en réunion, soit en individuel</a:t>
            </a:r>
          </a:p>
          <a:p>
            <a:pPr lvl="1" indent="0"/>
            <a:r>
              <a:rPr lang="fr-FR" dirty="0">
                <a:sym typeface="Wingdings" panose="05000000000000000000" pitchFamily="2" charset="2"/>
              </a:rPr>
              <a:t>	 Il faut continuer</a:t>
            </a:r>
            <a:endParaRPr lang="fr-FR" dirty="0"/>
          </a:p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Le planning pour le go/no go devient un peu critique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Le retour concernant le CPER côté infrastructure est en attente et pourrait impacter d’autres </a:t>
            </a:r>
            <a:r>
              <a:rPr lang="fr-FR" dirty="0" err="1"/>
              <a:t>WPs</a:t>
            </a:r>
            <a:r>
              <a:rPr lang="fr-FR" dirty="0"/>
              <a:t> si la période d’intervention pour les travaux se décale beaucoup</a:t>
            </a:r>
          </a:p>
          <a:p>
            <a:pPr marL="342900" indent="-342900">
              <a:buFont typeface="Wingdings" pitchFamily="2" charset="2"/>
              <a:buChar char="§"/>
            </a:pPr>
            <a:endParaRPr lang="fr-FR" dirty="0"/>
          </a:p>
          <a:p>
            <a:pPr marL="844550" lvl="1" indent="-342900">
              <a:buFont typeface="Wingdings" pitchFamily="2" charset="2"/>
              <a:buChar char="§"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326DF3-5E69-1231-5AA7-4B14BE8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12/12/2024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9544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92890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Conclusion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PERLE- Project Progress Review- 1-2024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8</a:t>
            </a:fld>
            <a:endParaRPr lang="fr-FR" dirty="0">
              <a:latin typeface="+mn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5F88F1-C0C2-B8F5-D581-10623474AF23}"/>
              </a:ext>
            </a:extLst>
          </p:cNvPr>
          <p:cNvSpPr txBox="1"/>
          <p:nvPr/>
        </p:nvSpPr>
        <p:spPr>
          <a:xfrm>
            <a:off x="229791" y="2018323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 algn="ctr"/>
            <a:r>
              <a:rPr lang="fr-FR" dirty="0"/>
              <a:t>Merci de votre attention !</a:t>
            </a:r>
          </a:p>
          <a:p>
            <a:pPr lvl="8" algn="ctr"/>
            <a:endParaRPr lang="fr-FR" dirty="0"/>
          </a:p>
          <a:p>
            <a:pPr lvl="8" algn="ctr"/>
            <a:r>
              <a:rPr lang="fr-FR" dirty="0"/>
              <a:t>Questions ou commentaires ?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326DF3-5E69-1231-5AA7-4B14BE8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12/12/2024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734176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39253</TotalTime>
  <Words>450</Words>
  <Application>Microsoft Office PowerPoint</Application>
  <PresentationFormat>Personnalisé</PresentationFormat>
  <Paragraphs>78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1_modele-IJCLAb-powerpoint</vt:lpstr>
      <vt:lpstr>Présentation PowerPoint</vt:lpstr>
      <vt:lpstr>Overview du planning général</vt:lpstr>
      <vt:lpstr>Etat des lieux par WPs</vt:lpstr>
      <vt:lpstr>Etat des lieux par WPs</vt:lpstr>
      <vt:lpstr>Highlight injecteur (WP3)(Présentation de Raphaël et Maud)</vt:lpstr>
      <vt:lpstr>Highlight canon</vt:lpstr>
      <vt:lpstr>Conclusion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Sophie Cavalier</cp:lastModifiedBy>
  <cp:revision>2142</cp:revision>
  <dcterms:created xsi:type="dcterms:W3CDTF">2011-03-09T16:37:49Z</dcterms:created>
  <dcterms:modified xsi:type="dcterms:W3CDTF">2025-05-21T20:40:05Z</dcterms:modified>
</cp:coreProperties>
</file>