
<file path=[Content_Types].xml><?xml version="1.0" encoding="utf-8"?>
<Types xmlns="http://schemas.openxmlformats.org/package/2006/content-types"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87" r:id="rId1"/>
  </p:sldMasterIdLst>
  <p:notesMasterIdLst>
    <p:notesMasterId r:id="rId13"/>
  </p:notesMasterIdLst>
  <p:sldIdLst>
    <p:sldId id="307" r:id="rId2"/>
    <p:sldId id="359" r:id="rId3"/>
    <p:sldId id="363" r:id="rId4"/>
    <p:sldId id="373" r:id="rId5"/>
    <p:sldId id="372" r:id="rId6"/>
    <p:sldId id="368" r:id="rId7"/>
    <p:sldId id="371" r:id="rId8"/>
    <p:sldId id="369" r:id="rId9"/>
    <p:sldId id="370" r:id="rId10"/>
    <p:sldId id="367" r:id="rId11"/>
    <p:sldId id="366" r:id="rId12"/>
  </p:sldIdLst>
  <p:sldSz cx="10772775" cy="6059488"/>
  <p:notesSz cx="6858000" cy="9144000"/>
  <p:defaultTextStyle>
    <a:defPPr>
      <a:defRPr lang="fr-FR"/>
    </a:defPPr>
    <a:lvl1pPr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1pPr>
    <a:lvl2pPr marL="501650" indent="-44450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2pPr>
    <a:lvl3pPr marL="1004888" indent="-90488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3pPr>
    <a:lvl4pPr marL="1508125" indent="-136525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4pPr>
    <a:lvl5pPr marL="2009775" indent="-180975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5pPr>
    <a:lvl6pPr marL="22860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6pPr>
    <a:lvl7pPr marL="27432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7pPr>
    <a:lvl8pPr marL="32004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8pPr>
    <a:lvl9pPr marL="36576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9pPr>
  </p:defaultTextStyle>
  <p:extLst>
    <p:ext uri="{EFAFB233-063F-42B5-8137-9DF3F51BA10A}">
      <p15:sldGuideLst xmlns:p15="http://schemas.microsoft.com/office/powerpoint/2012/main">
        <p15:guide id="1" orient="horz" pos="1909">
          <p15:clr>
            <a:srgbClr val="A4A3A4"/>
          </p15:clr>
        </p15:guide>
        <p15:guide id="2" pos="3394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6700"/>
    <a:srgbClr val="F39200"/>
    <a:srgbClr val="6600CC"/>
    <a:srgbClr val="E05314"/>
    <a:srgbClr val="00294B"/>
    <a:srgbClr val="456487"/>
    <a:srgbClr val="511F74"/>
    <a:srgbClr val="7A286A"/>
    <a:srgbClr val="DF8A2D"/>
    <a:srgbClr val="CC006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Style moyen 2 - Accentuation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6014" autoAdjust="0"/>
    <p:restoredTop sz="96291" autoAdjust="0"/>
  </p:normalViewPr>
  <p:slideViewPr>
    <p:cSldViewPr>
      <p:cViewPr varScale="1">
        <p:scale>
          <a:sx n="123" d="100"/>
          <a:sy n="123" d="100"/>
        </p:scale>
        <p:origin x="522" y="102"/>
      </p:cViewPr>
      <p:guideLst>
        <p:guide orient="horz" pos="1909"/>
        <p:guide pos="3394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 varScale="1">
      <p:scale>
        <a:sx n="1" d="1"/>
        <a:sy n="1" d="1"/>
      </p:scale>
      <p:origin x="0" y="0"/>
    </p:cViewPr>
  </p:sorterViewPr>
  <p:notesViewPr>
    <p:cSldViewPr>
      <p:cViewPr varScale="1">
        <p:scale>
          <a:sx n="96" d="100"/>
          <a:sy n="96" d="100"/>
        </p:scale>
        <p:origin x="3688" y="168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notesMaster" Target="notesMasters/notesMaster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viewProps" Target="view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en-têt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fld id="{DA0983F0-3B2B-4346-9D34-6FF74AEF7015}" type="datetimeFigureOut">
              <a:rPr lang="fr-FR"/>
              <a:pPr>
                <a:defRPr/>
              </a:pPr>
              <a:t>21/05/2025</a:t>
            </a:fld>
            <a:endParaRPr lang="fr-FR"/>
          </a:p>
        </p:txBody>
      </p:sp>
      <p:sp>
        <p:nvSpPr>
          <p:cNvPr id="4" name="Espace réservé de l'image des diapositives 3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fr-FR" noProof="0"/>
          </a:p>
        </p:txBody>
      </p:sp>
      <p:sp>
        <p:nvSpPr>
          <p:cNvPr id="5" name="Espace réservé des commentaires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noProof="0"/>
              <a:t>Cliquez pour modifier les styles du texte du masque</a:t>
            </a:r>
          </a:p>
          <a:p>
            <a:pPr lvl="1"/>
            <a:r>
              <a:rPr lang="fr-FR" noProof="0"/>
              <a:t>Deuxième niveau</a:t>
            </a:r>
          </a:p>
          <a:p>
            <a:pPr lvl="2"/>
            <a:r>
              <a:rPr lang="fr-FR" noProof="0"/>
              <a:t>Troisième niveau</a:t>
            </a:r>
          </a:p>
          <a:p>
            <a:pPr lvl="3"/>
            <a:r>
              <a:rPr lang="fr-FR" noProof="0"/>
              <a:t>Quatrième niveau</a:t>
            </a:r>
          </a:p>
          <a:p>
            <a:pPr lvl="4"/>
            <a:r>
              <a:rPr lang="fr-FR" noProof="0"/>
              <a:t>Cinquième niveau</a:t>
            </a:r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fld id="{C3BC699F-DBFB-4FA7-9A20-949047200EDB}" type="slidenum">
              <a:rPr lang="fr-FR"/>
              <a:pPr>
                <a:defRPr/>
              </a:pPr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153952710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tro-logo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6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173918" y="149425"/>
            <a:ext cx="8424938" cy="432048"/>
          </a:xfrm>
        </p:spPr>
        <p:txBody>
          <a:bodyPr>
            <a:normAutofit/>
          </a:bodyPr>
          <a:lstStyle>
            <a:lvl1pPr algn="ctr">
              <a:defRPr sz="2400" b="1"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22/05/2025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Review- 3-2025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419025784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Key-number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5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173918" y="149425"/>
            <a:ext cx="8424938" cy="432048"/>
          </a:xfrm>
        </p:spPr>
        <p:txBody>
          <a:bodyPr>
            <a:normAutofit/>
          </a:bodyPr>
          <a:lstStyle>
            <a:lvl1pPr algn="ctr">
              <a:defRPr sz="2400" b="1"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22/05/2025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Review- 3-2025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21256296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Map-ijclab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7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3" y="149425"/>
            <a:ext cx="8208911" cy="432048"/>
          </a:xfrm>
        </p:spPr>
        <p:txBody>
          <a:bodyPr>
            <a:normAutofit/>
          </a:bodyPr>
          <a:lstStyle>
            <a:lvl1pPr>
              <a:defRPr lang="fr-FR" sz="24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22/05/2025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Review- 3-2025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423326344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tro-slide-fili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7"/>
          </a:xfrm>
          <a:prstGeom prst="rect">
            <a:avLst/>
          </a:prstGeom>
        </p:spPr>
      </p:pic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22/05/2025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Review- 3-2025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  <p:sp>
        <p:nvSpPr>
          <p:cNvPr id="11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lang="fr-FR" sz="24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</p:spTree>
    <p:extLst>
      <p:ext uri="{BB962C8B-B14F-4D97-AF65-F5344CB8AC3E}">
        <p14:creationId xmlns:p14="http://schemas.microsoft.com/office/powerpoint/2010/main" val="36062080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Intro-slide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6"/>
          </a:xfrm>
          <a:prstGeom prst="rect">
            <a:avLst/>
          </a:prstGeom>
        </p:spPr>
      </p:pic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22/05/2025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Review- 3-2025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  <p:sp>
        <p:nvSpPr>
          <p:cNvPr id="11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lang="fr-FR" sz="24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</p:spTree>
    <p:extLst>
      <p:ext uri="{BB962C8B-B14F-4D97-AF65-F5344CB8AC3E}">
        <p14:creationId xmlns:p14="http://schemas.microsoft.com/office/powerpoint/2010/main" val="68009938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fili-tutell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6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22/05/2025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Review- 3-2025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32591344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fil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6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22/05/2025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Review- 3-2025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28361408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5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22/05/2025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Review- 3-2025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1706548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fili-sma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7" cy="6059485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22/05/2025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Review- 3-2025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35610914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sma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7" cy="6059484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22/05/2025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Review- 3-2025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170707003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Diapositive de tit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8CA8FD5F-E33E-40BC-9DD7-0723FC62E9E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346597" y="991680"/>
            <a:ext cx="8079581" cy="2109600"/>
          </a:xfrm>
        </p:spPr>
        <p:txBody>
          <a:bodyPr anchor="b"/>
          <a:lstStyle>
            <a:lvl1pPr algn="ctr">
              <a:defRPr sz="5302"/>
            </a:lvl1pPr>
          </a:lstStyle>
          <a:p>
            <a:r>
              <a:rPr lang="fr-FR"/>
              <a:t>Modifiez le style du titre</a:t>
            </a:r>
          </a:p>
        </p:txBody>
      </p:sp>
      <p:sp>
        <p:nvSpPr>
          <p:cNvPr id="3" name="Sous-titre 2">
            <a:extLst>
              <a:ext uri="{FF2B5EF4-FFF2-40B4-BE49-F238E27FC236}">
                <a16:creationId xmlns:a16="http://schemas.microsoft.com/office/drawing/2014/main" id="{C2AD7478-505D-44CF-BCB9-0510EA3966F7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346597" y="3182634"/>
            <a:ext cx="8079581" cy="1462973"/>
          </a:xfrm>
        </p:spPr>
        <p:txBody>
          <a:bodyPr/>
          <a:lstStyle>
            <a:lvl1pPr marL="0" indent="0" algn="ctr">
              <a:buNone/>
              <a:defRPr sz="2121"/>
            </a:lvl1pPr>
            <a:lvl2pPr marL="403982" indent="0" algn="ctr">
              <a:buNone/>
              <a:defRPr sz="1767"/>
            </a:lvl2pPr>
            <a:lvl3pPr marL="807964" indent="0" algn="ctr">
              <a:buNone/>
              <a:defRPr sz="1590"/>
            </a:lvl3pPr>
            <a:lvl4pPr marL="1211946" indent="0" algn="ctr">
              <a:buNone/>
              <a:defRPr sz="1414"/>
            </a:lvl4pPr>
            <a:lvl5pPr marL="1615928" indent="0" algn="ctr">
              <a:buNone/>
              <a:defRPr sz="1414"/>
            </a:lvl5pPr>
            <a:lvl6pPr marL="2019910" indent="0" algn="ctr">
              <a:buNone/>
              <a:defRPr sz="1414"/>
            </a:lvl6pPr>
            <a:lvl7pPr marL="2423892" indent="0" algn="ctr">
              <a:buNone/>
              <a:defRPr sz="1414"/>
            </a:lvl7pPr>
            <a:lvl8pPr marL="2827873" indent="0" algn="ctr">
              <a:buNone/>
              <a:defRPr sz="1414"/>
            </a:lvl8pPr>
            <a:lvl9pPr marL="3231855" indent="0" algn="ctr">
              <a:buNone/>
              <a:defRPr sz="1414"/>
            </a:lvl9pPr>
          </a:lstStyle>
          <a:p>
            <a:r>
              <a:rPr lang="fr-FR"/>
              <a:t>Modifiez le style des sous-titres du masque</a:t>
            </a:r>
          </a:p>
        </p:txBody>
      </p:sp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22959662-BAB8-40BE-8F94-2794A0187EE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22/05/2025</a:t>
            </a:r>
          </a:p>
        </p:txBody>
      </p:sp>
      <p:sp>
        <p:nvSpPr>
          <p:cNvPr id="5" name="Espace réservé du pied de page 4">
            <a:extLst>
              <a:ext uri="{FF2B5EF4-FFF2-40B4-BE49-F238E27FC236}">
                <a16:creationId xmlns:a16="http://schemas.microsoft.com/office/drawing/2014/main" id="{8E033093-330B-497C-8C4E-F72E815657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Review- 3-2025</a:t>
            </a:r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F4429CB5-682C-4F44-AF45-94E50533C2C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87C888C-2246-473E-A69D-9BC16C973E16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96031646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u titre 1"/>
          <p:cNvSpPr>
            <a:spLocks noGrp="1"/>
          </p:cNvSpPr>
          <p:nvPr>
            <p:ph type="title"/>
          </p:nvPr>
        </p:nvSpPr>
        <p:spPr>
          <a:xfrm>
            <a:off x="741363" y="322263"/>
            <a:ext cx="9290050" cy="117157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612900"/>
            <a:ext cx="9290050" cy="3844925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dirty="0"/>
              <a:t>Modifiez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2"/>
          </p:nvPr>
        </p:nvSpPr>
        <p:spPr>
          <a:xfrm>
            <a:off x="741363" y="5616575"/>
            <a:ext cx="242252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fr-FR"/>
              <a:t>22/05/2025</a:t>
            </a:r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3"/>
          </p:nvPr>
        </p:nvSpPr>
        <p:spPr>
          <a:xfrm>
            <a:off x="3568700" y="5616575"/>
            <a:ext cx="363537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fr-FR"/>
              <a:t>PERLE- Project Progress Review- 3-2025</a:t>
            </a:r>
            <a:endParaRPr lang="fr-FR" dirty="0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4"/>
          </p:nvPr>
        </p:nvSpPr>
        <p:spPr>
          <a:xfrm>
            <a:off x="7608888" y="5616575"/>
            <a:ext cx="242252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7E71596-5F9D-49C5-9701-16B3CA54319D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31646588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05" r:id="rId1"/>
    <p:sldLayoutId id="2147483706" r:id="rId2"/>
    <p:sldLayoutId id="2147483701" r:id="rId3"/>
    <p:sldLayoutId id="2147483708" r:id="rId4"/>
    <p:sldLayoutId id="2147483709" r:id="rId5"/>
    <p:sldLayoutId id="2147483702" r:id="rId6"/>
    <p:sldLayoutId id="2147483703" r:id="rId7"/>
    <p:sldLayoutId id="2147483704" r:id="rId8"/>
    <p:sldLayoutId id="2147483710" r:id="rId9"/>
    <p:sldLayoutId id="2147483711" r:id="rId10"/>
    <p:sldLayoutId id="2147483712" r:id="rId11"/>
  </p:sldLayoutIdLst>
  <p:hf hdr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10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10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10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10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10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10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10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10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10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10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10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Espace réservé du pied de page 10">
            <a:extLst>
              <a:ext uri="{FF2B5EF4-FFF2-40B4-BE49-F238E27FC236}">
                <a16:creationId xmlns:a16="http://schemas.microsoft.com/office/drawing/2014/main" id="{F989C989-18D5-49B8-83F0-25407A2D7F5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/>
              <a:t>PERLE- Project Progress </a:t>
            </a:r>
            <a:r>
              <a:rPr lang="fr-FR" dirty="0" err="1"/>
              <a:t>Review</a:t>
            </a:r>
            <a:r>
              <a:rPr lang="fr-FR" dirty="0"/>
              <a:t>- 3-2025</a:t>
            </a:r>
          </a:p>
        </p:txBody>
      </p:sp>
      <p:sp>
        <p:nvSpPr>
          <p:cNvPr id="7" name="Espace réservé du numéro de diapositive 6">
            <a:extLst>
              <a:ext uri="{FF2B5EF4-FFF2-40B4-BE49-F238E27FC236}">
                <a16:creationId xmlns:a16="http://schemas.microsoft.com/office/drawing/2014/main" id="{0D07A81A-6C77-4A99-ABCE-88F6992AC18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1</a:t>
            </a:fld>
            <a:endParaRPr lang="fr-FR" dirty="0"/>
          </a:p>
        </p:txBody>
      </p:sp>
      <p:sp>
        <p:nvSpPr>
          <p:cNvPr id="3" name="Espace réservé de la date 2">
            <a:extLst>
              <a:ext uri="{FF2B5EF4-FFF2-40B4-BE49-F238E27FC236}">
                <a16:creationId xmlns:a16="http://schemas.microsoft.com/office/drawing/2014/main" id="{2429DF77-A478-FFF4-2246-33D934A1FF2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22/05/2025</a:t>
            </a:r>
            <a:endParaRPr lang="fr-FR" dirty="0"/>
          </a:p>
        </p:txBody>
      </p:sp>
      <p:pic>
        <p:nvPicPr>
          <p:cNvPr id="4" name="Image 3">
            <a:extLst>
              <a:ext uri="{FF2B5EF4-FFF2-40B4-BE49-F238E27FC236}">
                <a16:creationId xmlns:a16="http://schemas.microsoft.com/office/drawing/2014/main" id="{8CE213AC-7DC4-881A-BE68-5F6D90102AD1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screen">
            <a:alphaModFix amt="54000"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3336252" y="1712099"/>
            <a:ext cx="4426399" cy="3477885"/>
          </a:xfrm>
          <a:prstGeom prst="rect">
            <a:avLst/>
          </a:prstGeom>
        </p:spPr>
      </p:pic>
      <p:sp>
        <p:nvSpPr>
          <p:cNvPr id="9" name="ZoneTexte 8">
            <a:extLst>
              <a:ext uri="{FF2B5EF4-FFF2-40B4-BE49-F238E27FC236}">
                <a16:creationId xmlns:a16="http://schemas.microsoft.com/office/drawing/2014/main" id="{27E7CFD6-0172-42A9-A91E-F497F6A95F1D}"/>
              </a:ext>
            </a:extLst>
          </p:cNvPr>
          <p:cNvSpPr txBox="1"/>
          <p:nvPr/>
        </p:nvSpPr>
        <p:spPr>
          <a:xfrm>
            <a:off x="993899" y="1733600"/>
            <a:ext cx="9145016" cy="36009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fr-FR" sz="3600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Project Progress </a:t>
            </a:r>
            <a:r>
              <a:rPr lang="fr-FR" sz="3600" dirty="0" err="1">
                <a:solidFill>
                  <a:schemeClr val="accent1">
                    <a:lumMod val="75000"/>
                  </a:schemeClr>
                </a:solidFill>
                <a:latin typeface="+mn-lt"/>
              </a:rPr>
              <a:t>Review</a:t>
            </a:r>
            <a:r>
              <a:rPr lang="fr-FR" sz="3600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 3-2025</a:t>
            </a:r>
          </a:p>
          <a:p>
            <a:pPr algn="ctr"/>
            <a:endParaRPr lang="fr-FR" sz="3600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  <a:p>
            <a:pPr algn="ctr"/>
            <a:r>
              <a:rPr lang="fr-FR" sz="2800" dirty="0">
                <a:latin typeface="+mn-lt"/>
              </a:rPr>
              <a:t>WP- 02 Dynamique Faisceau </a:t>
            </a:r>
          </a:p>
          <a:p>
            <a:pPr algn="ctr"/>
            <a:r>
              <a:rPr lang="fr-FR" sz="2800" dirty="0">
                <a:latin typeface="+mn-lt"/>
              </a:rPr>
              <a:t>Présenté par: </a:t>
            </a:r>
          </a:p>
          <a:p>
            <a:pPr algn="ctr"/>
            <a:r>
              <a:rPr lang="fr-FR" sz="2800" dirty="0">
                <a:latin typeface="+mn-lt"/>
              </a:rPr>
              <a:t>J. Michaud</a:t>
            </a:r>
          </a:p>
          <a:p>
            <a:pPr algn="ctr"/>
            <a:endParaRPr lang="fr-FR" sz="2400" dirty="0">
              <a:latin typeface="+mn-lt"/>
            </a:endParaRPr>
          </a:p>
          <a:p>
            <a:pPr algn="ctr"/>
            <a:endParaRPr lang="fr-FR" sz="2400" dirty="0">
              <a:latin typeface="+mn-lt"/>
            </a:endParaRPr>
          </a:p>
          <a:p>
            <a:pPr algn="ctr"/>
            <a:r>
              <a:rPr lang="fr-FR" sz="2400" dirty="0">
                <a:latin typeface="+mn-lt"/>
              </a:rPr>
              <a:t>22 Mai 2025</a:t>
            </a:r>
          </a:p>
        </p:txBody>
      </p:sp>
      <p:pic>
        <p:nvPicPr>
          <p:cNvPr id="5" name="Image 4">
            <a:extLst>
              <a:ext uri="{FF2B5EF4-FFF2-40B4-BE49-F238E27FC236}">
                <a16:creationId xmlns:a16="http://schemas.microsoft.com/office/drawing/2014/main" id="{E0537CC1-C2DF-C452-B89B-2387774B082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988867" y="774789"/>
            <a:ext cx="1117600" cy="76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1566183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1888599A-6D16-4BA6-8111-15DB4499981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/>
              <a:t>Dernières nouvelles</a:t>
            </a:r>
          </a:p>
        </p:txBody>
      </p:sp>
      <p:sp>
        <p:nvSpPr>
          <p:cNvPr id="7" name="Espace réservé de la date 6">
            <a:extLst>
              <a:ext uri="{FF2B5EF4-FFF2-40B4-BE49-F238E27FC236}">
                <a16:creationId xmlns:a16="http://schemas.microsoft.com/office/drawing/2014/main" id="{AB4E7368-FCF0-4FD0-AA4A-261FA9E614A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22/05/2025</a:t>
            </a:r>
            <a:endParaRPr lang="fr-FR" dirty="0"/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E93D1A2B-570B-4A05-BC99-E29E3B0F471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Review- 3-2025</a:t>
            </a:r>
            <a:endParaRPr lang="fr-FR" dirty="0"/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8B66E3CB-5BE1-4693-96A0-E0CD9416D9F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2</a:t>
            </a:fld>
            <a:endParaRPr lang="fr-FR" dirty="0"/>
          </a:p>
        </p:txBody>
      </p:sp>
      <p:sp>
        <p:nvSpPr>
          <p:cNvPr id="10" name="ZoneTexte 9">
            <a:extLst>
              <a:ext uri="{FF2B5EF4-FFF2-40B4-BE49-F238E27FC236}">
                <a16:creationId xmlns:a16="http://schemas.microsoft.com/office/drawing/2014/main" id="{A0B1AB93-D792-40D9-BD1D-770B7F56B41B}"/>
              </a:ext>
            </a:extLst>
          </p:cNvPr>
          <p:cNvSpPr txBox="1"/>
          <p:nvPr/>
        </p:nvSpPr>
        <p:spPr>
          <a:xfrm>
            <a:off x="776800" y="927238"/>
            <a:ext cx="3632085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1600" dirty="0"/>
              <a:t>Arrivée de 2 stagiaires M2 le 1</a:t>
            </a:r>
            <a:r>
              <a:rPr lang="fr-FR" sz="1600" baseline="30000" dirty="0"/>
              <a:t>er</a:t>
            </a:r>
            <a:r>
              <a:rPr lang="fr-FR" sz="1600" dirty="0"/>
              <a:t> Avril :</a:t>
            </a:r>
          </a:p>
        </p:txBody>
      </p:sp>
      <p:sp>
        <p:nvSpPr>
          <p:cNvPr id="30" name="ZoneTexte 29">
            <a:extLst>
              <a:ext uri="{FF2B5EF4-FFF2-40B4-BE49-F238E27FC236}">
                <a16:creationId xmlns:a16="http://schemas.microsoft.com/office/drawing/2014/main" id="{ACCDB6C9-91AB-446B-81B1-72EC7DE9E977}"/>
              </a:ext>
            </a:extLst>
          </p:cNvPr>
          <p:cNvSpPr txBox="1"/>
          <p:nvPr/>
        </p:nvSpPr>
        <p:spPr>
          <a:xfrm>
            <a:off x="2592843" y="5048703"/>
            <a:ext cx="5388158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fr-FR" sz="1600" b="1" i="1" dirty="0"/>
              <a:t>Attribution approuvée d’une bourse de thèse IN2P3. </a:t>
            </a:r>
          </a:p>
          <a:p>
            <a:pPr algn="ctr"/>
            <a:r>
              <a:rPr lang="fr-FR" sz="1600" i="1" dirty="0"/>
              <a:t>2</a:t>
            </a:r>
            <a:r>
              <a:rPr lang="fr-FR" sz="1600" i="1" baseline="30000" dirty="0"/>
              <a:t>ème</a:t>
            </a:r>
            <a:r>
              <a:rPr lang="fr-FR" sz="1600" i="1" dirty="0"/>
              <a:t> bourse de thèse prévue à l’ED</a:t>
            </a:r>
          </a:p>
        </p:txBody>
      </p:sp>
      <p:pic>
        <p:nvPicPr>
          <p:cNvPr id="32" name="Image 31">
            <a:extLst>
              <a:ext uri="{FF2B5EF4-FFF2-40B4-BE49-F238E27FC236}">
                <a16:creationId xmlns:a16="http://schemas.microsoft.com/office/drawing/2014/main" id="{A6E70D07-51E1-4864-8607-5B11E81F6CB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713979" y="1384181"/>
            <a:ext cx="7893691" cy="354613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42270509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8488A1A9-36BF-4239-85E0-46FD8F3BB31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407590" y="147888"/>
            <a:ext cx="7128791" cy="432048"/>
          </a:xfrm>
        </p:spPr>
        <p:txBody>
          <a:bodyPr>
            <a:normAutofit/>
          </a:bodyPr>
          <a:lstStyle/>
          <a:p>
            <a:r>
              <a:rPr lang="fr-FR" dirty="0"/>
              <a:t>Input dynamique faisceau sur Atrium</a:t>
            </a:r>
          </a:p>
        </p:txBody>
      </p:sp>
      <p:sp>
        <p:nvSpPr>
          <p:cNvPr id="7" name="Espace réservé de la date 6">
            <a:extLst>
              <a:ext uri="{FF2B5EF4-FFF2-40B4-BE49-F238E27FC236}">
                <a16:creationId xmlns:a16="http://schemas.microsoft.com/office/drawing/2014/main" id="{CE1128D0-3F76-4423-8365-48DD98569B2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22/05/2025</a:t>
            </a:r>
            <a:endParaRPr lang="fr-FR" dirty="0"/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4EA2F2F3-7EB8-49BD-889B-7306A4A690C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Review- 3-2025</a:t>
            </a:r>
            <a:endParaRPr lang="fr-FR" dirty="0"/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A21F63D0-72B9-4F7B-A12E-28C02B7E198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3</a:t>
            </a:fld>
            <a:endParaRPr lang="fr-FR" dirty="0"/>
          </a:p>
        </p:txBody>
      </p:sp>
      <p:sp>
        <p:nvSpPr>
          <p:cNvPr id="10" name="ZoneTexte 9">
            <a:extLst>
              <a:ext uri="{FF2B5EF4-FFF2-40B4-BE49-F238E27FC236}">
                <a16:creationId xmlns:a16="http://schemas.microsoft.com/office/drawing/2014/main" id="{656AD229-CB73-4BD6-BE6A-840AE29DD57A}"/>
              </a:ext>
            </a:extLst>
          </p:cNvPr>
          <p:cNvSpPr txBox="1"/>
          <p:nvPr/>
        </p:nvSpPr>
        <p:spPr>
          <a:xfrm>
            <a:off x="273819" y="660132"/>
            <a:ext cx="9793088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800" dirty="0"/>
              <a:t>Restructuration de la zone Atrium du WP2</a:t>
            </a:r>
          </a:p>
          <a:p>
            <a:pPr marL="285750" indent="-285750">
              <a:buFont typeface="Wingdings" panose="05000000000000000000" pitchFamily="2" charset="2"/>
              <a:buChar char="è"/>
            </a:pPr>
            <a:r>
              <a:rPr lang="fr-FR" sz="1800" dirty="0">
                <a:sym typeface="Wingdings" panose="05000000000000000000" pitchFamily="2" charset="2"/>
              </a:rPr>
              <a:t>Ajout d’un espace « spécifications »</a:t>
            </a:r>
          </a:p>
          <a:p>
            <a:pPr marL="285750" indent="-285750">
              <a:buFont typeface="Wingdings" panose="05000000000000000000" pitchFamily="2" charset="2"/>
              <a:buChar char="è"/>
            </a:pPr>
            <a:r>
              <a:rPr lang="fr-FR" sz="1800" dirty="0">
                <a:sym typeface="Wingdings" panose="05000000000000000000" pitchFamily="2" charset="2"/>
              </a:rPr>
              <a:t>Inputs du WP2 vers les autres </a:t>
            </a:r>
            <a:r>
              <a:rPr lang="fr-FR" sz="1800" dirty="0" err="1">
                <a:sym typeface="Wingdings" panose="05000000000000000000" pitchFamily="2" charset="2"/>
              </a:rPr>
              <a:t>WPs</a:t>
            </a:r>
            <a:endParaRPr lang="fr-FR" sz="1800" dirty="0"/>
          </a:p>
        </p:txBody>
      </p:sp>
      <p:pic>
        <p:nvPicPr>
          <p:cNvPr id="4" name="Image 3">
            <a:extLst>
              <a:ext uri="{FF2B5EF4-FFF2-40B4-BE49-F238E27FC236}">
                <a16:creationId xmlns:a16="http://schemas.microsoft.com/office/drawing/2014/main" id="{9943C619-EA90-422C-883F-8E7501218AD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472275" y="1663658"/>
            <a:ext cx="6064106" cy="382183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44357391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5A789F3F-C3DE-437A-9E6C-F9EAC3BAF4D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290043" y="149425"/>
            <a:ext cx="6552727" cy="432048"/>
          </a:xfrm>
        </p:spPr>
        <p:txBody>
          <a:bodyPr>
            <a:normAutofit/>
          </a:bodyPr>
          <a:lstStyle/>
          <a:p>
            <a:r>
              <a:rPr lang="fr-FR" dirty="0"/>
              <a:t>Matching de la machine 1-tour « Fabry-</a:t>
            </a:r>
            <a:r>
              <a:rPr lang="fr-FR" dirty="0" err="1"/>
              <a:t>Perot</a:t>
            </a:r>
            <a:r>
              <a:rPr lang="fr-FR" dirty="0"/>
              <a:t> mode »</a:t>
            </a:r>
          </a:p>
        </p:txBody>
      </p:sp>
      <p:sp>
        <p:nvSpPr>
          <p:cNvPr id="7" name="Espace réservé de la date 6">
            <a:extLst>
              <a:ext uri="{FF2B5EF4-FFF2-40B4-BE49-F238E27FC236}">
                <a16:creationId xmlns:a16="http://schemas.microsoft.com/office/drawing/2014/main" id="{05344FB6-8E10-4B0E-AA4A-214156B67C9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22/05/2025</a:t>
            </a:r>
            <a:endParaRPr lang="fr-FR" dirty="0"/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5B3B1DEF-1F57-470F-875C-E6A56773F0A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Review- 3-2025</a:t>
            </a:r>
            <a:endParaRPr lang="fr-FR" dirty="0"/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D2D3E8F6-9822-49F7-B86D-68666D7BDD5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4</a:t>
            </a:fld>
            <a:endParaRPr lang="fr-FR" dirty="0"/>
          </a:p>
        </p:txBody>
      </p:sp>
      <p:pic>
        <p:nvPicPr>
          <p:cNvPr id="15" name="Image 14">
            <a:extLst>
              <a:ext uri="{FF2B5EF4-FFF2-40B4-BE49-F238E27FC236}">
                <a16:creationId xmlns:a16="http://schemas.microsoft.com/office/drawing/2014/main" id="{4074CF45-EC4F-411C-BC7E-8B4AE9601DF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25830" y="657034"/>
            <a:ext cx="7533577" cy="4982225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16" name="ZoneTexte 15">
                <a:extLst>
                  <a:ext uri="{FF2B5EF4-FFF2-40B4-BE49-F238E27FC236}">
                    <a16:creationId xmlns:a16="http://schemas.microsoft.com/office/drawing/2014/main" id="{A4ADD3D8-6939-42BC-9071-1BF3FCE86B1C}"/>
                  </a:ext>
                </a:extLst>
              </p:cNvPr>
              <p:cNvSpPr txBox="1"/>
              <p:nvPr/>
            </p:nvSpPr>
            <p:spPr>
              <a:xfrm>
                <a:off x="7862745" y="1085528"/>
                <a:ext cx="2719187" cy="1077218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fr-FR" sz="1600" dirty="0"/>
                  <a:t>Cavité FP introduite</a:t>
                </a:r>
              </a:p>
              <a:p>
                <a:pPr marL="285750" indent="-285750">
                  <a:buFont typeface="Wingdings" panose="05000000000000000000" pitchFamily="2" charset="2"/>
                  <a:buChar char="è"/>
                </a:pPr>
                <a:r>
                  <a:rPr lang="fr-FR" sz="1600" dirty="0"/>
                  <a:t>Fonctions </a:t>
                </a:r>
                <a14:m>
                  <m:oMath xmlns:m="http://schemas.openxmlformats.org/officeDocument/2006/math">
                    <m:r>
                      <a:rPr lang="fr-FR" sz="1600" b="0" i="1" smtClean="0">
                        <a:latin typeface="Cambria Math" panose="02040503050406030204" pitchFamily="18" charset="0"/>
                      </a:rPr>
                      <m:t>𝛽</m:t>
                    </m:r>
                  </m:oMath>
                </a14:m>
                <a:r>
                  <a:rPr lang="fr-FR" sz="1600" dirty="0"/>
                  <a:t> ne sont plus symétriques</a:t>
                </a:r>
              </a:p>
              <a:p>
                <a:pPr marL="285750" indent="-285750">
                  <a:buFont typeface="Wingdings" panose="05000000000000000000" pitchFamily="2" charset="2"/>
                  <a:buChar char="è"/>
                </a:pPr>
                <a:r>
                  <a:rPr lang="fr-FR" sz="1600" dirty="0"/>
                  <a:t>Matching « sur mesure »</a:t>
                </a:r>
              </a:p>
            </p:txBody>
          </p:sp>
        </mc:Choice>
        <mc:Fallback xmlns="">
          <p:sp>
            <p:nvSpPr>
              <p:cNvPr id="16" name="ZoneTexte 15">
                <a:extLst>
                  <a:ext uri="{FF2B5EF4-FFF2-40B4-BE49-F238E27FC236}">
                    <a16:creationId xmlns:a16="http://schemas.microsoft.com/office/drawing/2014/main" id="{A4ADD3D8-6939-42BC-9071-1BF3FCE86B1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862745" y="1085528"/>
                <a:ext cx="2719187" cy="1077218"/>
              </a:xfrm>
              <a:prstGeom prst="rect">
                <a:avLst/>
              </a:prstGeom>
              <a:blipFill>
                <a:blip r:embed="rId3"/>
                <a:stretch>
                  <a:fillRect l="-1345" t="-1695" r="-2018" b="-6215"/>
                </a:stretch>
              </a:blipFill>
            </p:spPr>
            <p:txBody>
              <a:bodyPr/>
              <a:lstStyle/>
              <a:p>
                <a:r>
                  <a:rPr lang="fr-FR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396348899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5734D02D-2403-4C53-8E30-659D7D02638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/>
              <a:t>Pertes faisceau PERLE</a:t>
            </a:r>
          </a:p>
        </p:txBody>
      </p:sp>
      <p:sp>
        <p:nvSpPr>
          <p:cNvPr id="7" name="Espace réservé de la date 6">
            <a:extLst>
              <a:ext uri="{FF2B5EF4-FFF2-40B4-BE49-F238E27FC236}">
                <a16:creationId xmlns:a16="http://schemas.microsoft.com/office/drawing/2014/main" id="{18A11453-E196-473D-B976-D4065959B9B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22/05/2025</a:t>
            </a:r>
            <a:endParaRPr lang="fr-FR" dirty="0"/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B502FFAA-73D7-4FB3-BDE8-6DAEE0E198E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Review- 3-2025</a:t>
            </a:r>
            <a:endParaRPr lang="fr-FR" dirty="0"/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A64C86F4-59FF-40A0-9ADC-51894BBAA99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5</a:t>
            </a:fld>
            <a:endParaRPr lang="fr-FR" dirty="0"/>
          </a:p>
        </p:txBody>
      </p:sp>
      <p:pic>
        <p:nvPicPr>
          <p:cNvPr id="11" name="Image 10">
            <a:extLst>
              <a:ext uri="{FF2B5EF4-FFF2-40B4-BE49-F238E27FC236}">
                <a16:creationId xmlns:a16="http://schemas.microsoft.com/office/drawing/2014/main" id="{75C7AB61-5745-4D84-83DE-B1193F2A20E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94331" y="697748"/>
            <a:ext cx="8257495" cy="3934896"/>
          </a:xfrm>
          <a:prstGeom prst="rect">
            <a:avLst/>
          </a:prstGeom>
        </p:spPr>
      </p:pic>
      <p:sp>
        <p:nvSpPr>
          <p:cNvPr id="12" name="ZoneTexte 11">
            <a:extLst>
              <a:ext uri="{FF2B5EF4-FFF2-40B4-BE49-F238E27FC236}">
                <a16:creationId xmlns:a16="http://schemas.microsoft.com/office/drawing/2014/main" id="{7099FDD7-6BF7-4CBB-B535-7FC2144DA219}"/>
              </a:ext>
            </a:extLst>
          </p:cNvPr>
          <p:cNvSpPr txBox="1"/>
          <p:nvPr/>
        </p:nvSpPr>
        <p:spPr>
          <a:xfrm>
            <a:off x="417835" y="4623076"/>
            <a:ext cx="7949612" cy="95410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400" dirty="0"/>
              <a:t>Pertes faisceaux plus importantes sur la décélération (similaire aux autres </a:t>
            </a:r>
            <a:r>
              <a:rPr lang="fr-FR" sz="1400" dirty="0" err="1"/>
              <a:t>ERLs</a:t>
            </a:r>
            <a:r>
              <a:rPr lang="fr-FR" sz="1400" dirty="0"/>
              <a:t>)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400" dirty="0"/>
              <a:t>Pertes importantes dans le merger (les « mauvaises particules » qui sont perdues rapidement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400" dirty="0"/>
              <a:t>Points « chauds » identifiés : </a:t>
            </a:r>
            <a:r>
              <a:rPr lang="fr-FR" sz="1400" dirty="0" err="1"/>
              <a:t>spreaders</a:t>
            </a:r>
            <a:endParaRPr lang="fr-FR" sz="1400" dirty="0"/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400" dirty="0"/>
              <a:t>Des variations très élevées ont été nécessaires pour générer des pertes</a:t>
            </a:r>
          </a:p>
        </p:txBody>
      </p:sp>
    </p:spTree>
    <p:extLst>
      <p:ext uri="{BB962C8B-B14F-4D97-AF65-F5344CB8AC3E}">
        <p14:creationId xmlns:p14="http://schemas.microsoft.com/office/powerpoint/2010/main" val="1760910671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9EB18188-55B1-49EE-9BA2-AA09FAA1755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/>
              <a:t>Collimation (en cours) : stage Arnaud</a:t>
            </a:r>
          </a:p>
        </p:txBody>
      </p:sp>
      <p:sp>
        <p:nvSpPr>
          <p:cNvPr id="7" name="Espace réservé de la date 6">
            <a:extLst>
              <a:ext uri="{FF2B5EF4-FFF2-40B4-BE49-F238E27FC236}">
                <a16:creationId xmlns:a16="http://schemas.microsoft.com/office/drawing/2014/main" id="{279B1E92-8CC4-4888-8896-ADE99478BC8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22/05/2025</a:t>
            </a:r>
            <a:endParaRPr lang="fr-FR" dirty="0"/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6DE7524F-D071-4027-A94B-EFA0DF09613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Review- 3-2025</a:t>
            </a:r>
            <a:endParaRPr lang="fr-FR" dirty="0"/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23D4EF2F-E3F3-4A04-9BB8-4243A6E6109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6</a:t>
            </a:fld>
            <a:endParaRPr lang="fr-FR" dirty="0"/>
          </a:p>
        </p:txBody>
      </p:sp>
      <p:pic>
        <p:nvPicPr>
          <p:cNvPr id="11" name="Image 10">
            <a:extLst>
              <a:ext uri="{FF2B5EF4-FFF2-40B4-BE49-F238E27FC236}">
                <a16:creationId xmlns:a16="http://schemas.microsoft.com/office/drawing/2014/main" id="{F9B024F9-261F-4E01-99D9-D1D8A529F22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1" y="634660"/>
            <a:ext cx="10772775" cy="509679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74119754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BB11746B-3C88-4065-98FE-EE49C8A7D99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/>
              <a:t>Matching du merger avec charge d’espace</a:t>
            </a:r>
          </a:p>
        </p:txBody>
      </p:sp>
      <p:pic>
        <p:nvPicPr>
          <p:cNvPr id="11" name="Espace réservé du contenu 10">
            <a:extLst>
              <a:ext uri="{FF2B5EF4-FFF2-40B4-BE49-F238E27FC236}">
                <a16:creationId xmlns:a16="http://schemas.microsoft.com/office/drawing/2014/main" id="{F9E879A2-94C4-47C2-941A-51072345B7CB}"/>
              </a:ext>
            </a:extLst>
          </p:cNvPr>
          <p:cNvPicPr>
            <a:picLocks noGrp="1" noChangeAspect="1"/>
          </p:cNvPicPr>
          <p:nvPr>
            <p:ph sz="half" idx="2"/>
          </p:nvPr>
        </p:nvPicPr>
        <p:blipFill>
          <a:blip r:embed="rId2"/>
          <a:stretch>
            <a:fillRect/>
          </a:stretch>
        </p:blipFill>
        <p:spPr>
          <a:xfrm>
            <a:off x="1065907" y="797496"/>
            <a:ext cx="8923027" cy="4141765"/>
          </a:xfrm>
        </p:spPr>
      </p:pic>
      <p:sp>
        <p:nvSpPr>
          <p:cNvPr id="7" name="Espace réservé de la date 6">
            <a:extLst>
              <a:ext uri="{FF2B5EF4-FFF2-40B4-BE49-F238E27FC236}">
                <a16:creationId xmlns:a16="http://schemas.microsoft.com/office/drawing/2014/main" id="{7CDD2F3C-368D-4248-8C53-B4C15234D82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22/05/2025</a:t>
            </a:r>
            <a:endParaRPr lang="fr-FR" dirty="0"/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0A2B3816-C041-4ED5-A712-08F8AF73D75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Review- 3-2025</a:t>
            </a:r>
            <a:endParaRPr lang="fr-FR" dirty="0"/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E6DBBEE9-85F8-4D4D-A84B-D778E8C8DCD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7</a:t>
            </a:fld>
            <a:endParaRPr lang="fr-FR" dirty="0"/>
          </a:p>
        </p:txBody>
      </p:sp>
      <p:sp>
        <p:nvSpPr>
          <p:cNvPr id="12" name="ZoneTexte 11">
            <a:extLst>
              <a:ext uri="{FF2B5EF4-FFF2-40B4-BE49-F238E27FC236}">
                <a16:creationId xmlns:a16="http://schemas.microsoft.com/office/drawing/2014/main" id="{74FC4520-3B43-4795-9E31-6D91CA3203AE}"/>
              </a:ext>
            </a:extLst>
          </p:cNvPr>
          <p:cNvSpPr txBox="1"/>
          <p:nvPr/>
        </p:nvSpPr>
        <p:spPr>
          <a:xfrm>
            <a:off x="888073" y="4955229"/>
            <a:ext cx="9278694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dirty="0"/>
              <a:t>La charge d’espace est importante à 7MeV et affecte les réglages avant le </a:t>
            </a:r>
            <a:r>
              <a:rPr lang="fr-FR" dirty="0" err="1"/>
              <a:t>linac</a:t>
            </a:r>
            <a:r>
              <a:rPr lang="fr-FR" dirty="0"/>
              <a:t> </a:t>
            </a:r>
          </a:p>
        </p:txBody>
      </p:sp>
      <p:sp>
        <p:nvSpPr>
          <p:cNvPr id="13" name="ZoneTexte 12">
            <a:extLst>
              <a:ext uri="{FF2B5EF4-FFF2-40B4-BE49-F238E27FC236}">
                <a16:creationId xmlns:a16="http://schemas.microsoft.com/office/drawing/2014/main" id="{76BD107E-1E26-4147-B3F7-0996178C3F38}"/>
              </a:ext>
            </a:extLst>
          </p:cNvPr>
          <p:cNvSpPr txBox="1"/>
          <p:nvPr/>
        </p:nvSpPr>
        <p:spPr>
          <a:xfrm>
            <a:off x="1803961" y="5298742"/>
            <a:ext cx="6660798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1600" i="1" dirty="0"/>
              <a:t>Besoin de maintenir une taille faisceau assez grande pour limiter l’effet !</a:t>
            </a:r>
          </a:p>
        </p:txBody>
      </p:sp>
    </p:spTree>
    <p:extLst>
      <p:ext uri="{BB962C8B-B14F-4D97-AF65-F5344CB8AC3E}">
        <p14:creationId xmlns:p14="http://schemas.microsoft.com/office/powerpoint/2010/main" val="1049723781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366D52BC-0732-4348-A27E-628512B3734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/>
              <a:t>Etudes des différents boosters</a:t>
            </a:r>
          </a:p>
        </p:txBody>
      </p:sp>
      <p:sp>
        <p:nvSpPr>
          <p:cNvPr id="7" name="Espace réservé de la date 6">
            <a:extLst>
              <a:ext uri="{FF2B5EF4-FFF2-40B4-BE49-F238E27FC236}">
                <a16:creationId xmlns:a16="http://schemas.microsoft.com/office/drawing/2014/main" id="{0B0006F7-21B3-4859-8EE4-8CFDE7DDF6F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22/05/2025</a:t>
            </a:r>
            <a:endParaRPr lang="fr-FR" dirty="0"/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CD6C6D56-EF51-4364-B08D-EC437EC6113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Review- 3-2025</a:t>
            </a:r>
            <a:endParaRPr lang="fr-FR" dirty="0"/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E02B5601-F931-44EB-B329-14EDFA31F39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8</a:t>
            </a:fld>
            <a:endParaRPr lang="fr-FR" dirty="0"/>
          </a:p>
        </p:txBody>
      </p:sp>
      <p:pic>
        <p:nvPicPr>
          <p:cNvPr id="29" name="Image 28">
            <a:extLst>
              <a:ext uri="{FF2B5EF4-FFF2-40B4-BE49-F238E27FC236}">
                <a16:creationId xmlns:a16="http://schemas.microsoft.com/office/drawing/2014/main" id="{0762C83D-B216-4881-88DF-6CE3434E16F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65907" y="653480"/>
            <a:ext cx="8803113" cy="49064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27713975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26AFAEFA-9B38-4A29-929D-A681999E454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fr-FR" dirty="0"/>
              <a:t>Impact d’un désalignement des cavités booster</a:t>
            </a:r>
          </a:p>
        </p:txBody>
      </p:sp>
      <p:sp>
        <p:nvSpPr>
          <p:cNvPr id="7" name="Espace réservé de la date 6">
            <a:extLst>
              <a:ext uri="{FF2B5EF4-FFF2-40B4-BE49-F238E27FC236}">
                <a16:creationId xmlns:a16="http://schemas.microsoft.com/office/drawing/2014/main" id="{FC5D75AF-44DF-40D6-AD21-1BC26D1DAF2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22/05/2025</a:t>
            </a:r>
            <a:endParaRPr lang="fr-FR" dirty="0"/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FB1DF269-A9A9-4CCF-A90C-5F3F1E519C9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Review- 3-2025</a:t>
            </a:r>
            <a:endParaRPr lang="fr-FR" dirty="0"/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0A02B9C1-20C4-4E82-88F1-4B7DB29E66A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9</a:t>
            </a:fld>
            <a:endParaRPr lang="fr-FR" dirty="0"/>
          </a:p>
        </p:txBody>
      </p:sp>
      <p:pic>
        <p:nvPicPr>
          <p:cNvPr id="11" name="Image 10">
            <a:extLst>
              <a:ext uri="{FF2B5EF4-FFF2-40B4-BE49-F238E27FC236}">
                <a16:creationId xmlns:a16="http://schemas.microsoft.com/office/drawing/2014/main" id="{D4C7684C-18F6-4E96-BE08-4CB2A42BDC6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81931" y="1589584"/>
            <a:ext cx="7368737" cy="4056575"/>
          </a:xfrm>
          <a:prstGeom prst="rect">
            <a:avLst/>
          </a:prstGeom>
        </p:spPr>
      </p:pic>
      <p:sp>
        <p:nvSpPr>
          <p:cNvPr id="13" name="ZoneTexte 12">
            <a:extLst>
              <a:ext uri="{FF2B5EF4-FFF2-40B4-BE49-F238E27FC236}">
                <a16:creationId xmlns:a16="http://schemas.microsoft.com/office/drawing/2014/main" id="{7C5036ED-F2A1-4C83-87DE-FBFE976D193F}"/>
              </a:ext>
            </a:extLst>
          </p:cNvPr>
          <p:cNvSpPr txBox="1"/>
          <p:nvPr/>
        </p:nvSpPr>
        <p:spPr>
          <a:xfrm>
            <a:off x="489843" y="725488"/>
            <a:ext cx="9577064" cy="113877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200" dirty="0"/>
              <a:t>Scale: 10</a:t>
            </a:r>
            <a:r>
              <a:rPr lang="en-US" sz="1200" baseline="31999" dirty="0"/>
              <a:t>-5</a:t>
            </a:r>
            <a:r>
              <a:rPr lang="en-US" sz="1200" dirty="0"/>
              <a:t>—10</a:t>
            </a:r>
            <a:r>
              <a:rPr lang="en-US" sz="1200" baseline="31999" dirty="0"/>
              <a:t>-2 </a:t>
            </a:r>
            <a:r>
              <a:rPr lang="en-US" sz="1200" dirty="0"/>
              <a:t>(Translational, meters), 10</a:t>
            </a:r>
            <a:r>
              <a:rPr lang="en-US" sz="1200" baseline="31999" dirty="0"/>
              <a:t>-3</a:t>
            </a:r>
            <a:r>
              <a:rPr lang="en-US" sz="1200" dirty="0"/>
              <a:t>—10</a:t>
            </a:r>
            <a:r>
              <a:rPr lang="en-US" sz="1200" baseline="31999" dirty="0"/>
              <a:t>0 </a:t>
            </a:r>
            <a:r>
              <a:rPr lang="en-US" sz="1200" dirty="0"/>
              <a:t>(Rotational, Degrees)</a:t>
            </a:r>
          </a:p>
          <a:p>
            <a:r>
              <a:rPr lang="en-US" sz="1200" dirty="0"/>
              <a:t>Randomly generate 1000 sets of misalignments apply a </a:t>
            </a:r>
            <a:r>
              <a:rPr lang="en-US" sz="1200" dirty="0" err="1"/>
              <a:t>scaling.Run</a:t>
            </a:r>
            <a:r>
              <a:rPr lang="en-US" sz="1200" dirty="0"/>
              <a:t> simulation for each set of misalignments.</a:t>
            </a:r>
          </a:p>
          <a:p>
            <a:r>
              <a:rPr lang="en-US" sz="1200" dirty="0"/>
              <a:t>Repeat for each scale of misalignment.</a:t>
            </a:r>
          </a:p>
          <a:p>
            <a:r>
              <a:rPr lang="en-US" sz="1200" dirty="0"/>
              <a:t>Repeat for each type of misalignments, grouped initially by translational and rotational. Then apply all misalignments at the same time. </a:t>
            </a:r>
          </a:p>
          <a:p>
            <a:endParaRPr lang="en-US" sz="1200" dirty="0"/>
          </a:p>
          <a:p>
            <a:endParaRPr lang="en-US" sz="1200" baseline="31999" dirty="0"/>
          </a:p>
        </p:txBody>
      </p:sp>
    </p:spTree>
    <p:extLst>
      <p:ext uri="{BB962C8B-B14F-4D97-AF65-F5344CB8AC3E}">
        <p14:creationId xmlns:p14="http://schemas.microsoft.com/office/powerpoint/2010/main" val="1618581540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>
            <a:extLst>
              <a:ext uri="{FF2B5EF4-FFF2-40B4-BE49-F238E27FC236}">
                <a16:creationId xmlns:a16="http://schemas.microsoft.com/office/drawing/2014/main" id="{94C51A1E-9079-4E75-82CE-4634BE924D9C}"/>
              </a:ext>
            </a:extLst>
          </p:cNvPr>
          <p:cNvPicPr/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36071" y="2741712"/>
            <a:ext cx="6336704" cy="2880320"/>
          </a:xfrm>
          <a:prstGeom prst="rect">
            <a:avLst/>
          </a:prstGeom>
          <a:noFill/>
          <a:ln>
            <a:noFill/>
          </a:ln>
        </p:spPr>
      </p:pic>
      <p:sp>
        <p:nvSpPr>
          <p:cNvPr id="2" name="Titre 1">
            <a:extLst>
              <a:ext uri="{FF2B5EF4-FFF2-40B4-BE49-F238E27FC236}">
                <a16:creationId xmlns:a16="http://schemas.microsoft.com/office/drawing/2014/main" id="{9D845C4B-6A58-4433-BC58-9F2FE4A567D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/>
              <a:t>Taille des chambres à vide PERLE</a:t>
            </a:r>
          </a:p>
        </p:txBody>
      </p:sp>
      <p:sp>
        <p:nvSpPr>
          <p:cNvPr id="3" name="Espace réservé du texte 2">
            <a:extLst>
              <a:ext uri="{FF2B5EF4-FFF2-40B4-BE49-F238E27FC236}">
                <a16:creationId xmlns:a16="http://schemas.microsoft.com/office/drawing/2014/main" id="{626DC994-AE44-4E09-A2E1-38D79E04F143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234356" y="790501"/>
            <a:ext cx="4557712" cy="727075"/>
          </a:xfrm>
        </p:spPr>
        <p:txBody>
          <a:bodyPr/>
          <a:lstStyle/>
          <a:p>
            <a:r>
              <a:rPr lang="fr-FR" dirty="0"/>
              <a:t>Problématiques</a:t>
            </a:r>
          </a:p>
        </p:txBody>
      </p:sp>
      <p:sp>
        <p:nvSpPr>
          <p:cNvPr id="4" name="Espace réservé du contenu 3">
            <a:extLst>
              <a:ext uri="{FF2B5EF4-FFF2-40B4-BE49-F238E27FC236}">
                <a16:creationId xmlns:a16="http://schemas.microsoft.com/office/drawing/2014/main" id="{E0C13726-0942-4323-AEB2-11F3ED56AF3D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234356" y="1517576"/>
            <a:ext cx="4557712" cy="3255963"/>
          </a:xfrm>
        </p:spPr>
        <p:txBody>
          <a:bodyPr>
            <a:normAutofit lnSpcReduction="10000"/>
          </a:bodyPr>
          <a:lstStyle/>
          <a:p>
            <a:r>
              <a:rPr lang="fr-FR" sz="1600" dirty="0"/>
              <a:t>Faisceau : chambre = collimateur</a:t>
            </a:r>
          </a:p>
          <a:p>
            <a:pPr lvl="1"/>
            <a:r>
              <a:rPr lang="fr-FR" sz="1200" dirty="0"/>
              <a:t>Le + grand le mieux</a:t>
            </a:r>
          </a:p>
          <a:p>
            <a:r>
              <a:rPr lang="fr-FR" sz="1600" dirty="0"/>
              <a:t>Aimants : diamètre chambre = gap minimum</a:t>
            </a:r>
          </a:p>
          <a:p>
            <a:pPr lvl="1"/>
            <a:r>
              <a:rPr lang="fr-FR" sz="1200" dirty="0"/>
              <a:t>Le + petit le mieux</a:t>
            </a:r>
          </a:p>
          <a:p>
            <a:r>
              <a:rPr lang="fr-FR" sz="1600" dirty="0"/>
              <a:t>Vide : meilleure conductance pour chambre + grande</a:t>
            </a:r>
          </a:p>
          <a:p>
            <a:pPr lvl="1"/>
            <a:r>
              <a:rPr lang="fr-FR" sz="1200" dirty="0"/>
              <a:t>Pas de réelle contrainte pour l’instant</a:t>
            </a:r>
          </a:p>
          <a:p>
            <a:r>
              <a:rPr lang="fr-FR" sz="1600" dirty="0" err="1"/>
              <a:t>Méca</a:t>
            </a:r>
            <a:r>
              <a:rPr lang="fr-FR" sz="1600" dirty="0"/>
              <a:t> : contraintes mécaniques (</a:t>
            </a:r>
            <a:r>
              <a:rPr lang="fr-FR" sz="1600" dirty="0" err="1"/>
              <a:t>spreaders</a:t>
            </a:r>
            <a:r>
              <a:rPr lang="fr-FR" sz="1600" dirty="0"/>
              <a:t>)</a:t>
            </a:r>
          </a:p>
          <a:p>
            <a:pPr lvl="1"/>
            <a:r>
              <a:rPr lang="fr-FR" sz="1200" dirty="0"/>
              <a:t>Diamètre &lt; 40mm dans le </a:t>
            </a:r>
            <a:r>
              <a:rPr lang="fr-FR" sz="1200" dirty="0" err="1"/>
              <a:t>spreader</a:t>
            </a:r>
            <a:endParaRPr lang="fr-FR" sz="1200" dirty="0"/>
          </a:p>
          <a:p>
            <a:pPr lvl="1"/>
            <a:r>
              <a:rPr lang="fr-FR" sz="1200" dirty="0"/>
              <a:t>Homogénéité des chambres préférable</a:t>
            </a:r>
          </a:p>
          <a:p>
            <a:r>
              <a:rPr lang="fr-FR" sz="1600" dirty="0"/>
              <a:t>Diags : inputs nécessaires avant études</a:t>
            </a:r>
          </a:p>
          <a:p>
            <a:r>
              <a:rPr lang="fr-FR" sz="1600" dirty="0"/>
              <a:t>Impédance : à vérifier</a:t>
            </a:r>
          </a:p>
        </p:txBody>
      </p:sp>
      <p:sp>
        <p:nvSpPr>
          <p:cNvPr id="5" name="Espace réservé du texte 4">
            <a:extLst>
              <a:ext uri="{FF2B5EF4-FFF2-40B4-BE49-F238E27FC236}">
                <a16:creationId xmlns:a16="http://schemas.microsoft.com/office/drawing/2014/main" id="{5E006E78-5A22-4755-8911-923B4A29EBFA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5242371" y="790501"/>
            <a:ext cx="4579937" cy="727075"/>
          </a:xfrm>
        </p:spPr>
        <p:txBody>
          <a:bodyPr/>
          <a:lstStyle/>
          <a:p>
            <a:r>
              <a:rPr lang="fr-FR" dirty="0"/>
              <a:t>Solutions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6" name="Espace réservé du contenu 5">
                <a:extLst>
                  <a:ext uri="{FF2B5EF4-FFF2-40B4-BE49-F238E27FC236}">
                    <a16:creationId xmlns:a16="http://schemas.microsoft.com/office/drawing/2014/main" id="{39669760-F525-4B1A-9AD7-F6DDB3C3293F}"/>
                  </a:ext>
                </a:extLst>
              </p:cNvPr>
              <p:cNvSpPr>
                <a:spLocks noGrp="1"/>
              </p:cNvSpPr>
              <p:nvPr>
                <p:ph sz="quarter" idx="4"/>
              </p:nvPr>
            </p:nvSpPr>
            <p:spPr>
              <a:xfrm>
                <a:off x="5242371" y="1517576"/>
                <a:ext cx="4579937" cy="3255963"/>
              </a:xfrm>
            </p:spPr>
            <p:txBody>
              <a:bodyPr>
                <a:normAutofit lnSpcReduction="10000"/>
              </a:bodyPr>
              <a:lstStyle/>
              <a:p>
                <a:r>
                  <a:rPr lang="fr-FR" sz="1600" dirty="0"/>
                  <a:t>ERL </a:t>
                </a:r>
                <a:r>
                  <a:rPr lang="fr-FR" sz="1600" dirty="0" err="1"/>
                  <a:t>loop</a:t>
                </a:r>
                <a:r>
                  <a:rPr lang="fr-FR" sz="1600" dirty="0"/>
                  <a:t> + arcs : </a:t>
                </a:r>
                <a14:m>
                  <m:oMath xmlns:m="http://schemas.openxmlformats.org/officeDocument/2006/math">
                    <m:r>
                      <a:rPr lang="fr-FR" sz="1600" b="0" i="1" smtClean="0">
                        <a:latin typeface="Cambria Math" panose="02040503050406030204" pitchFamily="18" charset="0"/>
                      </a:rPr>
                      <m:t>𝜙</m:t>
                    </m:r>
                    <m:r>
                      <a:rPr lang="fr-FR" sz="1600" b="0" i="1" smtClean="0">
                        <a:latin typeface="Cambria Math" panose="02040503050406030204" pitchFamily="18" charset="0"/>
                      </a:rPr>
                      <m:t>=40</m:t>
                    </m:r>
                  </m:oMath>
                </a14:m>
                <a:r>
                  <a:rPr lang="fr-FR" sz="1600" dirty="0"/>
                  <a:t>mm</a:t>
                </a:r>
              </a:p>
              <a:p>
                <a:r>
                  <a:rPr lang="fr-FR" sz="1600" dirty="0"/>
                  <a:t>Merger/dump : </a:t>
                </a:r>
                <a14:m>
                  <m:oMath xmlns:m="http://schemas.openxmlformats.org/officeDocument/2006/math">
                    <m:r>
                      <a:rPr lang="fr-FR" sz="1600" b="0" i="1" smtClean="0">
                        <a:latin typeface="Cambria Math" panose="02040503050406030204" pitchFamily="18" charset="0"/>
                      </a:rPr>
                      <m:t>𝜙</m:t>
                    </m:r>
                    <m:r>
                      <a:rPr lang="fr-FR" sz="1600" b="0" i="1" smtClean="0">
                        <a:latin typeface="Cambria Math" panose="02040503050406030204" pitchFamily="18" charset="0"/>
                      </a:rPr>
                      <m:t>=60</m:t>
                    </m:r>
                  </m:oMath>
                </a14:m>
                <a:r>
                  <a:rPr lang="fr-FR" sz="1600" dirty="0"/>
                  <a:t>mm</a:t>
                </a:r>
              </a:p>
              <a:p>
                <a:r>
                  <a:rPr lang="fr-FR" sz="1600" dirty="0"/>
                  <a:t>Section commune : </a:t>
                </a:r>
                <a14:m>
                  <m:oMath xmlns:m="http://schemas.openxmlformats.org/officeDocument/2006/math">
                    <m:r>
                      <a:rPr lang="fr-FR" sz="1600" b="0" i="1" smtClean="0">
                        <a:latin typeface="Cambria Math" panose="02040503050406030204" pitchFamily="18" charset="0"/>
                      </a:rPr>
                      <m:t>𝜙</m:t>
                    </m:r>
                    <m:r>
                      <a:rPr lang="fr-FR" sz="1600" b="0" i="1" smtClean="0">
                        <a:latin typeface="Cambria Math" panose="02040503050406030204" pitchFamily="18" charset="0"/>
                      </a:rPr>
                      <m:t>=60</m:t>
                    </m:r>
                  </m:oMath>
                </a14:m>
                <a:r>
                  <a:rPr lang="fr-FR" sz="1600" dirty="0"/>
                  <a:t>mm</a:t>
                </a:r>
              </a:p>
              <a:p>
                <a:r>
                  <a:rPr lang="fr-FR" sz="1600" dirty="0"/>
                  <a:t>Linac section : </a:t>
                </a:r>
                <a14:m>
                  <m:oMath xmlns:m="http://schemas.openxmlformats.org/officeDocument/2006/math">
                    <m:r>
                      <a:rPr lang="fr-FR" sz="1600" b="0" i="1" smtClean="0">
                        <a:latin typeface="Cambria Math" panose="02040503050406030204" pitchFamily="18" charset="0"/>
                      </a:rPr>
                      <m:t>𝜙</m:t>
                    </m:r>
                    <m:r>
                      <a:rPr lang="fr-FR" sz="1600" b="0" i="1" smtClean="0">
                        <a:latin typeface="Cambria Math" panose="02040503050406030204" pitchFamily="18" charset="0"/>
                      </a:rPr>
                      <m:t>=110</m:t>
                    </m:r>
                  </m:oMath>
                </a14:m>
                <a:r>
                  <a:rPr lang="fr-FR" sz="1600" dirty="0"/>
                  <a:t>mm</a:t>
                </a:r>
              </a:p>
            </p:txBody>
          </p:sp>
        </mc:Choice>
        <mc:Fallback xmlns="">
          <p:sp>
            <p:nvSpPr>
              <p:cNvPr id="6" name="Espace réservé du contenu 5">
                <a:extLst>
                  <a:ext uri="{FF2B5EF4-FFF2-40B4-BE49-F238E27FC236}">
                    <a16:creationId xmlns:a16="http://schemas.microsoft.com/office/drawing/2014/main" id="{39669760-F525-4B1A-9AD7-F6DDB3C3293F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sz="quarter" idx="4"/>
              </p:nvPr>
            </p:nvSpPr>
            <p:spPr>
              <a:xfrm>
                <a:off x="5242371" y="1517576"/>
                <a:ext cx="4579937" cy="3255963"/>
              </a:xfrm>
              <a:blipFill>
                <a:blip r:embed="rId3"/>
                <a:stretch>
                  <a:fillRect l="-533" t="-1873"/>
                </a:stretch>
              </a:blipFill>
            </p:spPr>
            <p:txBody>
              <a:bodyPr/>
              <a:lstStyle/>
              <a:p>
                <a:r>
                  <a:rPr lang="fr-FR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7" name="Espace réservé de la date 6">
            <a:extLst>
              <a:ext uri="{FF2B5EF4-FFF2-40B4-BE49-F238E27FC236}">
                <a16:creationId xmlns:a16="http://schemas.microsoft.com/office/drawing/2014/main" id="{5DCAE9B6-868D-4EBA-BD55-DD9D5A3F0B3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22/05/2025</a:t>
            </a:r>
            <a:endParaRPr lang="fr-FR" dirty="0"/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E65758D8-E8B7-479E-9412-5C0A31EB061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Review- 3-2025</a:t>
            </a:r>
            <a:endParaRPr lang="fr-FR" dirty="0"/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0613A5A2-30D2-4ED9-ADAA-A7806B65C0E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10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84035462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Espace réservé de la date 6">
            <a:extLst>
              <a:ext uri="{FF2B5EF4-FFF2-40B4-BE49-F238E27FC236}">
                <a16:creationId xmlns:a16="http://schemas.microsoft.com/office/drawing/2014/main" id="{DE5D8B3A-1096-4ABA-84BE-CD92F301B88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22/05/2025</a:t>
            </a:r>
            <a:endParaRPr lang="fr-FR" dirty="0"/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67D44F7A-ABF5-41B1-8083-ABEB92ECCC7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Review- 3-2025</a:t>
            </a:r>
            <a:endParaRPr lang="fr-FR" dirty="0"/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82475A95-16B5-4B3B-8A62-BB7316AB2B0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11</a:t>
            </a:fld>
            <a:endParaRPr lang="fr-FR" dirty="0"/>
          </a:p>
        </p:txBody>
      </p:sp>
      <p:pic>
        <p:nvPicPr>
          <p:cNvPr id="11" name="Image 10">
            <a:extLst>
              <a:ext uri="{FF2B5EF4-FFF2-40B4-BE49-F238E27FC236}">
                <a16:creationId xmlns:a16="http://schemas.microsoft.com/office/drawing/2014/main" id="{BDCB967B-233F-4C5F-BA93-DA3C5E39304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60907" y="725488"/>
            <a:ext cx="10311868" cy="482413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89237266"/>
      </p:ext>
    </p:extLst>
  </p:cSld>
  <p:clrMapOvr>
    <a:masterClrMapping/>
  </p:clrMapOvr>
</p:sld>
</file>

<file path=ppt/theme/theme1.xml><?xml version="1.0" encoding="utf-8"?>
<a:theme xmlns:a="http://schemas.openxmlformats.org/drawingml/2006/main" name="1_modele-IJCLAb-powerpoint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38142</TotalTime>
  <Words>427</Words>
  <Application>Microsoft Office PowerPoint</Application>
  <PresentationFormat>Personnalisé</PresentationFormat>
  <Paragraphs>86</Paragraphs>
  <Slides>11</Slides>
  <Notes>0</Notes>
  <HiddenSlides>0</HiddenSlides>
  <MMClips>0</MMClips>
  <ScaleCrop>false</ScaleCrop>
  <HeadingPairs>
    <vt:vector size="6" baseType="variant">
      <vt:variant>
        <vt:lpstr>Polices utilisées</vt:lpstr>
      </vt:variant>
      <vt:variant>
        <vt:i4>5</vt:i4>
      </vt:variant>
      <vt:variant>
        <vt:lpstr>Thème</vt:lpstr>
      </vt:variant>
      <vt:variant>
        <vt:i4>1</vt:i4>
      </vt:variant>
      <vt:variant>
        <vt:lpstr>Titres des diapositives</vt:lpstr>
      </vt:variant>
      <vt:variant>
        <vt:i4>11</vt:i4>
      </vt:variant>
    </vt:vector>
  </HeadingPairs>
  <TitlesOfParts>
    <vt:vector size="17" baseType="lpstr">
      <vt:lpstr>Arial</vt:lpstr>
      <vt:lpstr>Calibri</vt:lpstr>
      <vt:lpstr>Calibri Light</vt:lpstr>
      <vt:lpstr>Cambria Math</vt:lpstr>
      <vt:lpstr>Wingdings</vt:lpstr>
      <vt:lpstr>1_modele-IJCLAb-powerpoint</vt:lpstr>
      <vt:lpstr>Présentation PowerPoint</vt:lpstr>
      <vt:lpstr>Dernières nouvelles</vt:lpstr>
      <vt:lpstr>Input dynamique faisceau sur Atrium</vt:lpstr>
      <vt:lpstr>Matching de la machine 1-tour « Fabry-Perot mode »</vt:lpstr>
      <vt:lpstr>Pertes faisceau PERLE</vt:lpstr>
      <vt:lpstr>Collimation (en cours) : stage Arnaud</vt:lpstr>
      <vt:lpstr>Matching du merger avec charge d’espace</vt:lpstr>
      <vt:lpstr>Etudes des différents boosters</vt:lpstr>
      <vt:lpstr>Impact d’un désalignement des cavités booster</vt:lpstr>
      <vt:lpstr>Taille des chambres à vide PERLE</vt:lpstr>
      <vt:lpstr>Présentation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Diapositive 1</dc:title>
  <dc:creator>Luc Petizon</dc:creator>
  <cp:lastModifiedBy>julien michaud</cp:lastModifiedBy>
  <cp:revision>2022</cp:revision>
  <dcterms:created xsi:type="dcterms:W3CDTF">2011-03-09T16:37:49Z</dcterms:created>
  <dcterms:modified xsi:type="dcterms:W3CDTF">2025-05-21T17:03:35Z</dcterms:modified>
</cp:coreProperties>
</file>