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307" r:id="rId2"/>
    <p:sldId id="349" r:id="rId3"/>
    <p:sldId id="354" r:id="rId4"/>
    <p:sldId id="355" r:id="rId5"/>
    <p:sldId id="356" r:id="rId6"/>
    <p:sldId id="353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10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- 03-2025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03-2025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Injecteur </a:t>
            </a:r>
          </a:p>
          <a:p>
            <a:pPr algn="ctr"/>
            <a:r>
              <a:rPr lang="fr-FR" sz="2800" dirty="0">
                <a:latin typeface="+mn-lt"/>
              </a:rPr>
              <a:t>R. Roux 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22 Mai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847CEC-02A3-458E-93A2-B957A75C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5" y="1352779"/>
            <a:ext cx="4896543" cy="39686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5CBC6D7-CF74-4C9B-81D0-088E47EAA28C}"/>
              </a:ext>
            </a:extLst>
          </p:cNvPr>
          <p:cNvSpPr txBox="1"/>
          <p:nvPr/>
        </p:nvSpPr>
        <p:spPr>
          <a:xfrm>
            <a:off x="3874219" y="738050"/>
            <a:ext cx="165618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88F7770-2606-4FD6-8C3C-343078D70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83" y="1589584"/>
            <a:ext cx="4682949" cy="3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32578" y="1646858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Cavité groupeur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B8B3C3-B9C5-4B11-898F-FC8B77671720}"/>
              </a:ext>
            </a:extLst>
          </p:cNvPr>
          <p:cNvSpPr txBox="1"/>
          <p:nvPr/>
        </p:nvSpPr>
        <p:spPr>
          <a:xfrm>
            <a:off x="1065907" y="2064977"/>
            <a:ext cx="8304838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16/04: ESS Bilbao ne veut plus participer activement à la construction du groupeur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371B88-04A6-474C-91A3-135459DE1E9A}"/>
              </a:ext>
            </a:extLst>
          </p:cNvPr>
          <p:cNvSpPr txBox="1"/>
          <p:nvPr/>
        </p:nvSpPr>
        <p:spPr>
          <a:xfrm>
            <a:off x="650455" y="80675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Canon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A17401-6ACB-4F2B-98E2-74975C0E46BE}"/>
              </a:ext>
            </a:extLst>
          </p:cNvPr>
          <p:cNvSpPr txBox="1"/>
          <p:nvPr/>
        </p:nvSpPr>
        <p:spPr>
          <a:xfrm>
            <a:off x="1059860" y="1221526"/>
            <a:ext cx="261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voir présentation Maud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8E7338-A496-4490-8A05-FB978604BC82}"/>
              </a:ext>
            </a:extLst>
          </p:cNvPr>
          <p:cNvSpPr txBox="1"/>
          <p:nvPr/>
        </p:nvSpPr>
        <p:spPr>
          <a:xfrm>
            <a:off x="3328883" y="2669704"/>
            <a:ext cx="5081840" cy="1985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fr-FR" sz="1600" dirty="0"/>
              <a:t>Finir le design RF, </a:t>
            </a:r>
            <a:r>
              <a:rPr lang="fr-FR" sz="1600" dirty="0">
                <a:solidFill>
                  <a:srgbClr val="FF0000"/>
                </a:solidFill>
              </a:rPr>
              <a:t>Raphaël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FR" sz="1600" dirty="0"/>
              <a:t>Faire les plans de fabrication, </a:t>
            </a:r>
            <a:r>
              <a:rPr lang="fr-FR" sz="1600" dirty="0">
                <a:solidFill>
                  <a:srgbClr val="FF0000"/>
                </a:solidFill>
              </a:rPr>
              <a:t>Samuel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FR" sz="1600" dirty="0"/>
              <a:t>Lancer l’appel d’offre pour l’usinage, en Janvier?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r-FR" sz="1600" dirty="0"/>
              <a:t>Mesures RF (</a:t>
            </a:r>
            <a:r>
              <a:rPr lang="fr-FR" sz="1600" dirty="0">
                <a:solidFill>
                  <a:srgbClr val="FF0000"/>
                </a:solidFill>
              </a:rPr>
              <a:t>Raphaël</a:t>
            </a:r>
            <a:r>
              <a:rPr lang="fr-FR" sz="1600" dirty="0"/>
              <a:t>) et reprises (</a:t>
            </a:r>
            <a:r>
              <a:rPr lang="fr-FR" sz="1600" dirty="0">
                <a:solidFill>
                  <a:srgbClr val="FF0000"/>
                </a:solidFill>
              </a:rPr>
              <a:t>atelier IJCLab</a:t>
            </a:r>
            <a:r>
              <a:rPr lang="fr-FR" sz="1600" dirty="0"/>
              <a:t>)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700B1A2-3BBA-4CBF-8B2A-5C55751D7961}"/>
              </a:ext>
            </a:extLst>
          </p:cNvPr>
          <p:cNvSpPr/>
          <p:nvPr/>
        </p:nvSpPr>
        <p:spPr>
          <a:xfrm>
            <a:off x="1569963" y="3533800"/>
            <a:ext cx="864096" cy="430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3D93FE-B52F-46B7-9279-1F5C1E6F833E}"/>
              </a:ext>
            </a:extLst>
          </p:cNvPr>
          <p:cNvSpPr txBox="1"/>
          <p:nvPr/>
        </p:nvSpPr>
        <p:spPr>
          <a:xfrm>
            <a:off x="1864503" y="4965567"/>
            <a:ext cx="366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Réunion finalisation design le 28/05</a:t>
            </a:r>
          </a:p>
        </p:txBody>
      </p:sp>
    </p:spTree>
    <p:extLst>
      <p:ext uri="{BB962C8B-B14F-4D97-AF65-F5344CB8AC3E}">
        <p14:creationId xmlns:p14="http://schemas.microsoft.com/office/powerpoint/2010/main" val="34505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7887E82-0734-45E8-926B-DF1B685E5CA0}"/>
              </a:ext>
            </a:extLst>
          </p:cNvPr>
          <p:cNvSpPr txBox="1"/>
          <p:nvPr/>
        </p:nvSpPr>
        <p:spPr>
          <a:xfrm>
            <a:off x="344451" y="869504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Booster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B474F29-D579-4A8A-95C5-FCFEEB3FB204}"/>
              </a:ext>
            </a:extLst>
          </p:cNvPr>
          <p:cNvSpPr txBox="1"/>
          <p:nvPr/>
        </p:nvSpPr>
        <p:spPr>
          <a:xfrm>
            <a:off x="849883" y="1229544"/>
            <a:ext cx="9071714" cy="1893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Cavités: 3 ou 4 cavités? Réunion le 16/05, Connor montre que les perf. à 3 cavités &lt; 4 cavités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+ panne de cavité 4 -&gt; 3  //  3 -&gt; 2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+ manque de flexibilité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=&gt; </a:t>
            </a:r>
            <a:r>
              <a:rPr lang="fr-FR" sz="1600" dirty="0">
                <a:solidFill>
                  <a:srgbClr val="FF0000"/>
                </a:solidFill>
              </a:rPr>
              <a:t>décision unanime: on reste sur la config. 4 cavités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Cryomodule: plans en cours; réunion de revue le 11/06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4D5FE54-E597-4DE3-A68F-C915692A51F9}"/>
              </a:ext>
            </a:extLst>
          </p:cNvPr>
          <p:cNvSpPr txBox="1"/>
          <p:nvPr/>
        </p:nvSpPr>
        <p:spPr>
          <a:xfrm>
            <a:off x="344451" y="317376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Cryogénie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DF6B179-1D5A-45B7-A1BF-4C6BA1CB9529}"/>
              </a:ext>
            </a:extLst>
          </p:cNvPr>
          <p:cNvSpPr txBox="1"/>
          <p:nvPr/>
        </p:nvSpPr>
        <p:spPr>
          <a:xfrm>
            <a:off x="753856" y="3520197"/>
            <a:ext cx="4112023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SESAME soumis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Pré-étude de la boite à vannes en cours</a:t>
            </a:r>
          </a:p>
        </p:txBody>
      </p:sp>
      <p:sp>
        <p:nvSpPr>
          <p:cNvPr id="4" name="Émoticône 3">
            <a:extLst>
              <a:ext uri="{FF2B5EF4-FFF2-40B4-BE49-F238E27FC236}">
                <a16:creationId xmlns:a16="http://schemas.microsoft.com/office/drawing/2014/main" id="{20D436EF-648C-4098-8BC9-9C54E1C38646}"/>
              </a:ext>
            </a:extLst>
          </p:cNvPr>
          <p:cNvSpPr/>
          <p:nvPr/>
        </p:nvSpPr>
        <p:spPr>
          <a:xfrm>
            <a:off x="5122170" y="1700401"/>
            <a:ext cx="288032" cy="293404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E09F18-E75A-406F-9402-227E78E935C7}"/>
              </a:ext>
            </a:extLst>
          </p:cNvPr>
          <p:cNvSpPr txBox="1"/>
          <p:nvPr/>
        </p:nvSpPr>
        <p:spPr>
          <a:xfrm>
            <a:off x="344451" y="4430101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Source RF et bas niveau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08EAFAA-78F6-4CD9-8F4B-6A7101E7A2D1}"/>
              </a:ext>
            </a:extLst>
          </p:cNvPr>
          <p:cNvSpPr txBox="1"/>
          <p:nvPr/>
        </p:nvSpPr>
        <p:spPr>
          <a:xfrm>
            <a:off x="753855" y="4719566"/>
            <a:ext cx="5963492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Devis demandé à Jema pour un ampli RF à 10 kW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Bas niveau s’appuie sur la technologie développée à IJCLab</a:t>
            </a:r>
          </a:p>
        </p:txBody>
      </p:sp>
    </p:spTree>
    <p:extLst>
      <p:ext uri="{BB962C8B-B14F-4D97-AF65-F5344CB8AC3E}">
        <p14:creationId xmlns:p14="http://schemas.microsoft.com/office/powerpoint/2010/main" val="175114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18381" y="83003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Merger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2691BC0-29D5-4723-BD70-C88E7DBC999A}"/>
              </a:ext>
            </a:extLst>
          </p:cNvPr>
          <p:cNvSpPr txBox="1"/>
          <p:nvPr/>
        </p:nvSpPr>
        <p:spPr>
          <a:xfrm>
            <a:off x="618381" y="4468292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Beam dump et CC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9458D7-12F8-4040-9E5A-BA06CBA09AA1}"/>
              </a:ext>
            </a:extLst>
          </p:cNvPr>
          <p:cNvSpPr txBox="1"/>
          <p:nvPr/>
        </p:nvSpPr>
        <p:spPr>
          <a:xfrm>
            <a:off x="1620773" y="4834472"/>
            <a:ext cx="950901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3C51F5-FD25-4EA1-9684-E767E14A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31" y="1412283"/>
            <a:ext cx="3994770" cy="25913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A61B7E-5C93-4E3B-8A44-0802B2F59DD1}"/>
              </a:ext>
            </a:extLst>
          </p:cNvPr>
          <p:cNvSpPr txBox="1"/>
          <p:nvPr/>
        </p:nvSpPr>
        <p:spPr>
          <a:xfrm>
            <a:off x="5856533" y="1733600"/>
            <a:ext cx="4605748" cy="1985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Espace sortie booster raccourci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2 BCM placés: sortie booster et sortie merger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3 BPM/steerers modèle RI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Etude aimants lancée, </a:t>
            </a:r>
            <a:r>
              <a:rPr lang="fr-FR" sz="1600" dirty="0" err="1">
                <a:latin typeface="Symbol" panose="05050102010706020507" pitchFamily="18" charset="2"/>
              </a:rPr>
              <a:t>f</a:t>
            </a:r>
            <a:r>
              <a:rPr lang="fr-FR" sz="1600" baseline="-25000" dirty="0" err="1"/>
              <a:t>gorge</a:t>
            </a:r>
            <a:r>
              <a:rPr lang="fr-FR" sz="1600" dirty="0"/>
              <a:t> = 80 mm</a:t>
            </a:r>
          </a:p>
        </p:txBody>
      </p:sp>
    </p:spTree>
    <p:extLst>
      <p:ext uri="{BB962C8B-B14F-4D97-AF65-F5344CB8AC3E}">
        <p14:creationId xmlns:p14="http://schemas.microsoft.com/office/powerpoint/2010/main" val="19501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- 3-2025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220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Incertitudes:</a:t>
            </a:r>
          </a:p>
          <a:p>
            <a:pPr marL="84455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 sur la fabrication des cavités</a:t>
            </a:r>
          </a:p>
          <a:p>
            <a:pPr marL="84455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 les aimants pour le merger</a:t>
            </a:r>
          </a:p>
          <a:p>
            <a:pPr marL="84455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 la puissance RF </a:t>
            </a:r>
            <a:r>
              <a:rPr lang="fr-FR" sz="1600" u="sng" dirty="0">
                <a:sym typeface="Wingdings" panose="05000000000000000000" pitchFamily="2" charset="2"/>
              </a:rPr>
              <a:t> courant de faisceau (à 10 kW/cavité, 5 mA impossible)</a:t>
            </a:r>
            <a:endParaRPr lang="fr-FR" sz="1600" u="sng" dirty="0"/>
          </a:p>
          <a:p>
            <a:pPr marL="84455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u="sng" dirty="0"/>
              <a:t>Cryogénie (si pas SESAME ??)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22/05/2025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39166</TotalTime>
  <Words>301</Words>
  <Application>Microsoft Office PowerPoint</Application>
  <PresentationFormat>Personnalisé</PresentationFormat>
  <Paragraphs>64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1_modele-IJCLAb-powerpoint</vt:lpstr>
      <vt:lpstr>Présentation PowerPoint</vt:lpstr>
      <vt:lpstr>Etat d’Avancement </vt:lpstr>
      <vt:lpstr>Etat d’Avancement </vt:lpstr>
      <vt:lpstr>Etat d’Avancement </vt:lpstr>
      <vt:lpstr>Etat d’Avancement 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2050</cp:revision>
  <dcterms:created xsi:type="dcterms:W3CDTF">2011-03-09T16:37:49Z</dcterms:created>
  <dcterms:modified xsi:type="dcterms:W3CDTF">2025-05-21T15:19:49Z</dcterms:modified>
</cp:coreProperties>
</file>