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7" r:id="rId1"/>
    <p:sldMasterId id="2147483727" r:id="rId2"/>
  </p:sldMasterIdLst>
  <p:notesMasterIdLst>
    <p:notesMasterId r:id="rId21"/>
  </p:notesMasterIdLst>
  <p:handoutMasterIdLst>
    <p:handoutMasterId r:id="rId22"/>
  </p:handoutMasterIdLst>
  <p:sldIdLst>
    <p:sldId id="342" r:id="rId3"/>
    <p:sldId id="313" r:id="rId4"/>
    <p:sldId id="339" r:id="rId5"/>
    <p:sldId id="340" r:id="rId6"/>
    <p:sldId id="332" r:id="rId7"/>
    <p:sldId id="337" r:id="rId8"/>
    <p:sldId id="329" r:id="rId9"/>
    <p:sldId id="336" r:id="rId10"/>
    <p:sldId id="331" r:id="rId11"/>
    <p:sldId id="338" r:id="rId12"/>
    <p:sldId id="334" r:id="rId13"/>
    <p:sldId id="344" r:id="rId14"/>
    <p:sldId id="345" r:id="rId15"/>
    <p:sldId id="330" r:id="rId16"/>
    <p:sldId id="341" r:id="rId17"/>
    <p:sldId id="310" r:id="rId18"/>
    <p:sldId id="312" r:id="rId19"/>
    <p:sldId id="343" r:id="rId20"/>
  </p:sldIdLst>
  <p:sldSz cx="10772775" cy="6059488"/>
  <p:notesSz cx="6858000" cy="9144000"/>
  <p:defaultTextStyle>
    <a:defPPr>
      <a:defRPr lang="fr-FR"/>
    </a:defPPr>
    <a:lvl1pPr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501650" indent="-44450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1004888" indent="-90488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508125" indent="-13652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2009775" indent="-18097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1909">
          <p15:clr>
            <a:srgbClr val="A4A3A4"/>
          </p15:clr>
        </p15:guide>
        <p15:guide id="2" pos="3394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432FF"/>
    <a:srgbClr val="D1671B"/>
    <a:srgbClr val="DF3FFF"/>
    <a:srgbClr val="FF7E79"/>
    <a:srgbClr val="FF40FF"/>
    <a:srgbClr val="942093"/>
    <a:srgbClr val="009051"/>
    <a:srgbClr val="C94EE3"/>
    <a:srgbClr val="B647CD"/>
    <a:srgbClr val="9437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8547" autoAdjust="0"/>
    <p:restoredTop sz="96291" autoAdjust="0"/>
  </p:normalViewPr>
  <p:slideViewPr>
    <p:cSldViewPr>
      <p:cViewPr varScale="1">
        <p:scale>
          <a:sx n="134" d="100"/>
          <a:sy n="134" d="100"/>
        </p:scale>
        <p:origin x="384" y="176"/>
      </p:cViewPr>
      <p:guideLst>
        <p:guide orient="horz" pos="1909"/>
        <p:guide pos="3394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83" d="100"/>
          <a:sy n="83" d="100"/>
        </p:scale>
        <p:origin x="3304" y="200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tableStyles" Target="tableStyles.xml"/><Relationship Id="rId3" Type="http://schemas.openxmlformats.org/officeDocument/2006/relationships/slide" Target="slides/slide1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theme" Target="theme/theme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viewProps" Target="viewProps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presProps" Target="presProps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handoutMaster" Target="handoutMasters/handout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>
            <a:extLst>
              <a:ext uri="{FF2B5EF4-FFF2-40B4-BE49-F238E27FC236}">
                <a16:creationId xmlns:a16="http://schemas.microsoft.com/office/drawing/2014/main" id="{9ED4574F-90CA-8B46-8F32-C992E282FC2C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0080C2D7-944E-1F40-9B0D-02E75235C33D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9883816-6078-3644-9943-5EEB7F2CAA3C}" type="datetimeFigureOut">
              <a:rPr lang="fr-FR" smtClean="0"/>
              <a:t>22/05/2025</a:t>
            </a:fld>
            <a:endParaRPr lang="fr-FR"/>
          </a:p>
        </p:txBody>
      </p:sp>
      <p:sp>
        <p:nvSpPr>
          <p:cNvPr id="4" name="Espace réservé du pied de page 3">
            <a:extLst>
              <a:ext uri="{FF2B5EF4-FFF2-40B4-BE49-F238E27FC236}">
                <a16:creationId xmlns:a16="http://schemas.microsoft.com/office/drawing/2014/main" id="{17C587E7-6AC1-CD48-ADCD-A9A3AD857DCF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C8BBB916-8E59-2A4D-A6AA-2B9D62AACC3B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B448D31-D9F9-1C45-BF8B-DC3AE76859E3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81107179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DA0983F0-3B2B-4346-9D34-6FF74AEF7015}" type="datetimeFigureOut">
              <a:rPr lang="fr-FR"/>
              <a:pPr>
                <a:defRPr/>
              </a:pPr>
              <a:t>22/05/2025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fr-FR" noProof="0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noProof="0"/>
              <a:t>Cliquez pour modifier les styles du texte du masque</a:t>
            </a:r>
          </a:p>
          <a:p>
            <a:pPr lvl="1"/>
            <a:r>
              <a:rPr lang="fr-FR" noProof="0"/>
              <a:t>Deuxième niveau</a:t>
            </a:r>
          </a:p>
          <a:p>
            <a:pPr lvl="2"/>
            <a:r>
              <a:rPr lang="fr-FR" noProof="0"/>
              <a:t>Troisième niveau</a:t>
            </a:r>
          </a:p>
          <a:p>
            <a:pPr lvl="3"/>
            <a:r>
              <a:rPr lang="fr-FR" noProof="0"/>
              <a:t>Quatrième niveau</a:t>
            </a:r>
          </a:p>
          <a:p>
            <a:pPr lvl="4"/>
            <a:r>
              <a:rPr lang="fr-FR" noProof="0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C3BC699F-DBFB-4FA7-9A20-949047200EDB}" type="slidenum">
              <a:rPr lang="fr-FR"/>
              <a:pPr>
                <a:defRPr/>
              </a:pPr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5395271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2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2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2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apositive-introdu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220946" y="5550024"/>
            <a:ext cx="2411556" cy="322263"/>
          </a:xfrm>
          <a:prstGeom prst="rect">
            <a:avLst/>
          </a:prstGeom>
        </p:spPr>
        <p:txBody>
          <a:bodyPr/>
          <a:lstStyle>
            <a:lvl1pPr algn="ctr">
              <a:defRPr lang="fr-FR" sz="1400" b="0" i="1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/>
              <a:t>13 Décembre 2023</a:t>
            </a:r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4632502" y="5550024"/>
            <a:ext cx="4896544" cy="322263"/>
          </a:xfrm>
          <a:prstGeom prst="rect">
            <a:avLst/>
          </a:prstGeom>
        </p:spPr>
        <p:txBody>
          <a:bodyPr/>
          <a:lstStyle>
            <a:lvl1pPr algn="ctr">
              <a:defRPr lang="en-US" sz="1400" b="0" i="1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/>
              <a:t>Kick-off meeting GDR SCIPAC, IJCLab</a:t>
            </a:r>
          </a:p>
        </p:txBody>
      </p:sp>
      <p:sp>
        <p:nvSpPr>
          <p:cNvPr id="10" name="Titre 9">
            <a:extLst>
              <a:ext uri="{FF2B5EF4-FFF2-40B4-BE49-F238E27FC236}">
                <a16:creationId xmlns:a16="http://schemas.microsoft.com/office/drawing/2014/main" id="{8D03F8CC-93BB-4819-9C24-DAB23222820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497955" y="1775870"/>
            <a:ext cx="7885384" cy="1021254"/>
          </a:xfrm>
        </p:spPr>
        <p:txBody>
          <a:bodyPr>
            <a:normAutofit/>
          </a:bodyPr>
          <a:lstStyle>
            <a:lvl1pPr algn="ctr">
              <a:defRPr lang="fr-FR" sz="3600" b="1" kern="1200" dirty="0">
                <a:solidFill>
                  <a:srgbClr val="D0671C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 dirty="0"/>
              <a:t>Voici un titre un peu long mais c’est un exemple</a:t>
            </a:r>
          </a:p>
        </p:txBody>
      </p:sp>
      <p:sp>
        <p:nvSpPr>
          <p:cNvPr id="20" name="Espace réservé du texte 19">
            <a:extLst>
              <a:ext uri="{FF2B5EF4-FFF2-40B4-BE49-F238E27FC236}">
                <a16:creationId xmlns:a16="http://schemas.microsoft.com/office/drawing/2014/main" id="{E98E2E17-2259-4CBA-8F00-FA07DEDA6FA4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3282100" y="3159742"/>
            <a:ext cx="4317095" cy="576535"/>
          </a:xfrm>
        </p:spPr>
        <p:txBody>
          <a:bodyPr>
            <a:normAutofit/>
          </a:bodyPr>
          <a:lstStyle>
            <a:lvl1pPr marL="0" indent="0" algn="ctr">
              <a:buNone/>
              <a:defRPr lang="fr-FR" sz="2400" b="1" i="1" kern="1200" dirty="0" smtClean="0">
                <a:solidFill>
                  <a:srgbClr val="1D2845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fr-FR" dirty="0"/>
              <a:t>Nom de l’oratrice/</a:t>
            </a:r>
            <a:r>
              <a:rPr lang="fr-FR" dirty="0" err="1"/>
              <a:t>teur</a:t>
            </a:r>
            <a:endParaRPr lang="fr-FR" dirty="0"/>
          </a:p>
        </p:txBody>
      </p:sp>
      <p:cxnSp>
        <p:nvCxnSpPr>
          <p:cNvPr id="4" name="Connecteur droit 3"/>
          <p:cNvCxnSpPr/>
          <p:nvPr userDrawn="1"/>
        </p:nvCxnSpPr>
        <p:spPr>
          <a:xfrm flipH="1" flipV="1">
            <a:off x="0" y="428316"/>
            <a:ext cx="10772775" cy="19300"/>
          </a:xfrm>
          <a:prstGeom prst="line">
            <a:avLst/>
          </a:prstGeom>
          <a:ln w="28575">
            <a:solidFill>
              <a:srgbClr val="D0661C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72739401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apositive-2sectio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37815" y="5792993"/>
            <a:ext cx="151216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100" b="0" i="1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 dirty="0"/>
              <a:t>Janvier 2024</a:t>
            </a:r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4162251" y="5798372"/>
            <a:ext cx="2232248" cy="255687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en-US" sz="1100" b="0" i="1" kern="1200" dirty="0" err="1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 dirty="0"/>
              <a:t>Projet RI2 : ERL4ALL</a:t>
            </a:r>
            <a:endParaRPr lang="en-US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9922891" y="5792992"/>
            <a:ext cx="73104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000" b="0" i="1" kern="120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25" name="Espace réservé du texte 4">
            <a:extLst>
              <a:ext uri="{FF2B5EF4-FFF2-40B4-BE49-F238E27FC236}">
                <a16:creationId xmlns:a16="http://schemas.microsoft.com/office/drawing/2014/main" id="{3A7BA1AF-D220-4E05-997F-9A1601D61833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671544" y="1242984"/>
            <a:ext cx="4557712" cy="612532"/>
          </a:xfrm>
          <a:prstGeom prst="rect">
            <a:avLst/>
          </a:prstGeom>
        </p:spPr>
        <p:txBody>
          <a:bodyPr>
            <a:normAutofit/>
          </a:bodyPr>
          <a:lstStyle>
            <a:lvl1pPr marL="0" indent="0">
              <a:buNone/>
              <a:defRPr sz="2000" b="1">
                <a:solidFill>
                  <a:srgbClr val="24314C"/>
                </a:solidFill>
              </a:defRPr>
            </a:lvl1pPr>
          </a:lstStyle>
          <a:p>
            <a:r>
              <a:rPr lang="fr-FR" dirty="0"/>
              <a:t>Point numéro 1 :</a:t>
            </a:r>
          </a:p>
        </p:txBody>
      </p:sp>
      <p:sp>
        <p:nvSpPr>
          <p:cNvPr id="26" name="Espace réservé du contenu 5">
            <a:extLst>
              <a:ext uri="{FF2B5EF4-FFF2-40B4-BE49-F238E27FC236}">
                <a16:creationId xmlns:a16="http://schemas.microsoft.com/office/drawing/2014/main" id="{E7A17C2A-D70B-4C8D-A924-74F7A43B0767}"/>
              </a:ext>
            </a:extLst>
          </p:cNvPr>
          <p:cNvSpPr>
            <a:spLocks noGrp="1"/>
          </p:cNvSpPr>
          <p:nvPr>
            <p:ph sz="half" idx="2" hasCustomPrompt="1"/>
          </p:nvPr>
        </p:nvSpPr>
        <p:spPr>
          <a:xfrm>
            <a:off x="674687" y="1877616"/>
            <a:ext cx="4557712" cy="3399979"/>
          </a:xfrm>
          <a:prstGeom prst="rect">
            <a:avLst/>
          </a:prstGeom>
        </p:spPr>
        <p:txBody>
          <a:bodyPr/>
          <a:lstStyle>
            <a:lvl1pPr marL="342900" indent="-342900">
              <a:buFont typeface="Arial" panose="020B0604020202020204" pitchFamily="34" charset="0"/>
              <a:buChar char="•"/>
              <a:defRPr sz="2000" b="1">
                <a:solidFill>
                  <a:srgbClr val="D0671C"/>
                </a:solidFill>
              </a:defRPr>
            </a:lvl1pPr>
            <a:lvl2pPr>
              <a:defRPr sz="1600">
                <a:solidFill>
                  <a:srgbClr val="232F49"/>
                </a:solidFill>
              </a:defRPr>
            </a:lvl2pPr>
          </a:lstStyle>
          <a:p>
            <a:r>
              <a:rPr lang="fr-FR" sz="1800" dirty="0"/>
              <a:t>Sous point numéro 1</a:t>
            </a:r>
          </a:p>
          <a:p>
            <a:pPr lvl="1"/>
            <a:r>
              <a:rPr lang="fr-FR" sz="1800" dirty="0"/>
              <a:t>Sous </a:t>
            </a:r>
            <a:r>
              <a:rPr lang="fr-FR" sz="1800" dirty="0" err="1"/>
              <a:t>sous</a:t>
            </a:r>
            <a:r>
              <a:rPr lang="fr-FR" sz="1800" dirty="0"/>
              <a:t> point</a:t>
            </a:r>
          </a:p>
          <a:p>
            <a:pPr lvl="0"/>
            <a:r>
              <a:rPr lang="fr-FR" sz="1800" dirty="0"/>
              <a:t>Sous point numéro 2</a:t>
            </a:r>
          </a:p>
        </p:txBody>
      </p:sp>
      <p:sp>
        <p:nvSpPr>
          <p:cNvPr id="27" name="Espace réservé du texte 4">
            <a:extLst>
              <a:ext uri="{FF2B5EF4-FFF2-40B4-BE49-F238E27FC236}">
                <a16:creationId xmlns:a16="http://schemas.microsoft.com/office/drawing/2014/main" id="{C2044AB0-2F75-4A4D-865F-582989ACFF1A}"/>
              </a:ext>
            </a:extLst>
          </p:cNvPr>
          <p:cNvSpPr>
            <a:spLocks noGrp="1"/>
          </p:cNvSpPr>
          <p:nvPr>
            <p:ph type="body" idx="13" hasCustomPrompt="1"/>
          </p:nvPr>
        </p:nvSpPr>
        <p:spPr>
          <a:xfrm>
            <a:off x="5907717" y="1242984"/>
            <a:ext cx="4557712" cy="612532"/>
          </a:xfrm>
          <a:prstGeom prst="rect">
            <a:avLst/>
          </a:prstGeom>
        </p:spPr>
        <p:txBody>
          <a:bodyPr>
            <a:normAutofit/>
          </a:bodyPr>
          <a:lstStyle>
            <a:lvl1pPr marL="0" indent="0">
              <a:buNone/>
              <a:defRPr sz="2000" b="1">
                <a:solidFill>
                  <a:srgbClr val="24314C"/>
                </a:solidFill>
              </a:defRPr>
            </a:lvl1pPr>
          </a:lstStyle>
          <a:p>
            <a:r>
              <a:rPr lang="fr-FR" dirty="0"/>
              <a:t>Point numéro 2 :</a:t>
            </a:r>
          </a:p>
        </p:txBody>
      </p:sp>
      <p:sp>
        <p:nvSpPr>
          <p:cNvPr id="28" name="Espace réservé du contenu 5">
            <a:extLst>
              <a:ext uri="{FF2B5EF4-FFF2-40B4-BE49-F238E27FC236}">
                <a16:creationId xmlns:a16="http://schemas.microsoft.com/office/drawing/2014/main" id="{21931ED6-6A8B-4C76-B6C9-B53B3A54FF1C}"/>
              </a:ext>
            </a:extLst>
          </p:cNvPr>
          <p:cNvSpPr>
            <a:spLocks noGrp="1"/>
          </p:cNvSpPr>
          <p:nvPr>
            <p:ph sz="half" idx="14" hasCustomPrompt="1"/>
          </p:nvPr>
        </p:nvSpPr>
        <p:spPr>
          <a:xfrm>
            <a:off x="5910860" y="1877616"/>
            <a:ext cx="4557712" cy="3399979"/>
          </a:xfrm>
          <a:prstGeom prst="rect">
            <a:avLst/>
          </a:prstGeom>
        </p:spPr>
        <p:txBody>
          <a:bodyPr/>
          <a:lstStyle>
            <a:lvl1pPr marL="342900" indent="-342900">
              <a:buFont typeface="Arial" panose="020B0604020202020204" pitchFamily="34" charset="0"/>
              <a:buChar char="•"/>
              <a:defRPr sz="2000" b="1">
                <a:solidFill>
                  <a:srgbClr val="D0671C"/>
                </a:solidFill>
              </a:defRPr>
            </a:lvl1pPr>
            <a:lvl2pPr>
              <a:defRPr sz="1400">
                <a:solidFill>
                  <a:srgbClr val="232F49"/>
                </a:solidFill>
              </a:defRPr>
            </a:lvl2pPr>
          </a:lstStyle>
          <a:p>
            <a:r>
              <a:rPr lang="fr-FR" sz="1800" dirty="0"/>
              <a:t>Sous point numéro 1</a:t>
            </a:r>
          </a:p>
          <a:p>
            <a:pPr lvl="1"/>
            <a:r>
              <a:rPr lang="fr-FR" sz="1800" dirty="0"/>
              <a:t>Avantages</a:t>
            </a:r>
          </a:p>
          <a:p>
            <a:pPr lvl="1"/>
            <a:r>
              <a:rPr lang="fr-FR" sz="1800" dirty="0"/>
              <a:t>Inconvénients</a:t>
            </a:r>
          </a:p>
          <a:p>
            <a:pPr lvl="0"/>
            <a:r>
              <a:rPr lang="fr-FR" sz="1800" dirty="0"/>
              <a:t>Sous point numéro 2</a:t>
            </a:r>
          </a:p>
          <a:p>
            <a:pPr lvl="1"/>
            <a:endParaRPr lang="fr-FR" sz="1800" dirty="0"/>
          </a:p>
        </p:txBody>
      </p:sp>
      <p:sp>
        <p:nvSpPr>
          <p:cNvPr id="38" name="Titre 37">
            <a:extLst>
              <a:ext uri="{FF2B5EF4-FFF2-40B4-BE49-F238E27FC236}">
                <a16:creationId xmlns:a16="http://schemas.microsoft.com/office/drawing/2014/main" id="{3139473C-8628-4063-B4CB-A557501D7A1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3298155" y="0"/>
            <a:ext cx="4320480" cy="653480"/>
          </a:xfrm>
          <a:solidFill>
            <a:schemeClr val="bg1"/>
          </a:solidFill>
        </p:spPr>
        <p:txBody>
          <a:bodyPr>
            <a:normAutofit/>
          </a:bodyPr>
          <a:lstStyle>
            <a:lvl1pPr algn="ctr">
              <a:defRPr lang="fr-FR" sz="2400" b="1" kern="1200" dirty="0">
                <a:solidFill>
                  <a:srgbClr val="D0671C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 dirty="0"/>
              <a:t>Voici un titre un peu trop long qui du coup tient sur 2 lignes</a:t>
            </a:r>
          </a:p>
        </p:txBody>
      </p:sp>
      <p:cxnSp>
        <p:nvCxnSpPr>
          <p:cNvPr id="32" name="Connecteur droit 31"/>
          <p:cNvCxnSpPr/>
          <p:nvPr userDrawn="1"/>
        </p:nvCxnSpPr>
        <p:spPr>
          <a:xfrm flipH="1">
            <a:off x="1" y="332013"/>
            <a:ext cx="10772774" cy="6540"/>
          </a:xfrm>
          <a:prstGeom prst="line">
            <a:avLst/>
          </a:prstGeom>
          <a:ln w="19050">
            <a:solidFill>
              <a:srgbClr val="D06423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98333241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220946" y="5550024"/>
            <a:ext cx="2411556" cy="322263"/>
          </a:xfrm>
          <a:prstGeom prst="rect">
            <a:avLst/>
          </a:prstGeom>
        </p:spPr>
        <p:txBody>
          <a:bodyPr/>
          <a:lstStyle>
            <a:lvl1pPr algn="ctr">
              <a:defRPr lang="fr-FR" sz="1400" b="0" i="1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/>
              <a:t>13 Décembre 2023</a:t>
            </a:r>
          </a:p>
        </p:txBody>
      </p:sp>
      <p:sp>
        <p:nvSpPr>
          <p:cNvPr id="11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4632502" y="5550024"/>
            <a:ext cx="4896544" cy="322263"/>
          </a:xfrm>
          <a:prstGeom prst="rect">
            <a:avLst/>
          </a:prstGeom>
        </p:spPr>
        <p:txBody>
          <a:bodyPr/>
          <a:lstStyle>
            <a:lvl1pPr algn="ctr">
              <a:defRPr lang="en-US" sz="1400" b="0" i="1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/>
              <a:t>Kick-off meeting GDR SCIPAC, IJCLab</a:t>
            </a:r>
          </a:p>
        </p:txBody>
      </p:sp>
      <p:pic>
        <p:nvPicPr>
          <p:cNvPr id="12" name="Image 11">
            <a:extLst>
              <a:ext uri="{FF2B5EF4-FFF2-40B4-BE49-F238E27FC236}">
                <a16:creationId xmlns:a16="http://schemas.microsoft.com/office/drawing/2014/main" id="{760BDE70-946E-43F9-BE5D-BCC719EE550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24634" t="58411" r="27779" b="34092"/>
          <a:stretch/>
        </p:blipFill>
        <p:spPr>
          <a:xfrm>
            <a:off x="3730203" y="4325888"/>
            <a:ext cx="3312368" cy="738046"/>
          </a:xfrm>
          <a:prstGeom prst="rect">
            <a:avLst/>
          </a:prstGeom>
        </p:spPr>
      </p:pic>
      <p:sp>
        <p:nvSpPr>
          <p:cNvPr id="13" name="Titre 9">
            <a:extLst>
              <a:ext uri="{FF2B5EF4-FFF2-40B4-BE49-F238E27FC236}">
                <a16:creationId xmlns:a16="http://schemas.microsoft.com/office/drawing/2014/main" id="{8D03F8CC-93BB-4819-9C24-DAB23222820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497955" y="1775870"/>
            <a:ext cx="7885384" cy="1021254"/>
          </a:xfrm>
        </p:spPr>
        <p:txBody>
          <a:bodyPr>
            <a:normAutofit/>
          </a:bodyPr>
          <a:lstStyle>
            <a:lvl1pPr algn="ctr">
              <a:defRPr lang="fr-FR" sz="3600" b="1" kern="1200" dirty="0">
                <a:solidFill>
                  <a:srgbClr val="D0671C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 dirty="0"/>
              <a:t>Voici un titre un peu long mais c’est un exemple</a:t>
            </a:r>
          </a:p>
        </p:txBody>
      </p:sp>
      <p:sp>
        <p:nvSpPr>
          <p:cNvPr id="14" name="Espace réservé du texte 19">
            <a:extLst>
              <a:ext uri="{FF2B5EF4-FFF2-40B4-BE49-F238E27FC236}">
                <a16:creationId xmlns:a16="http://schemas.microsoft.com/office/drawing/2014/main" id="{E98E2E17-2259-4CBA-8F00-FA07DEDA6FA4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3282100" y="3159742"/>
            <a:ext cx="4317095" cy="576535"/>
          </a:xfrm>
        </p:spPr>
        <p:txBody>
          <a:bodyPr>
            <a:normAutofit/>
          </a:bodyPr>
          <a:lstStyle>
            <a:lvl1pPr marL="0" indent="0" algn="ctr">
              <a:buNone/>
              <a:defRPr lang="fr-FR" sz="2400" b="1" i="1" kern="1200" dirty="0" smtClean="0">
                <a:solidFill>
                  <a:srgbClr val="1D2845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fr-FR" dirty="0"/>
              <a:t>Nom de l’oratrice/</a:t>
            </a:r>
            <a:r>
              <a:rPr lang="fr-FR" dirty="0" err="1"/>
              <a:t>teur</a:t>
            </a:r>
            <a:endParaRPr lang="fr-FR" dirty="0"/>
          </a:p>
        </p:txBody>
      </p:sp>
      <p:pic>
        <p:nvPicPr>
          <p:cNvPr id="15" name="Image 14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13777" y="56208"/>
            <a:ext cx="2945222" cy="785188"/>
          </a:xfrm>
          <a:prstGeom prst="rect">
            <a:avLst/>
          </a:prstGeom>
        </p:spPr>
      </p:pic>
      <p:cxnSp>
        <p:nvCxnSpPr>
          <p:cNvPr id="16" name="Connecteur droit 15"/>
          <p:cNvCxnSpPr/>
          <p:nvPr userDrawn="1"/>
        </p:nvCxnSpPr>
        <p:spPr>
          <a:xfrm flipH="1" flipV="1">
            <a:off x="0" y="428316"/>
            <a:ext cx="10772775" cy="19300"/>
          </a:xfrm>
          <a:prstGeom prst="line">
            <a:avLst/>
          </a:prstGeom>
          <a:ln w="28575">
            <a:solidFill>
              <a:srgbClr val="D0661C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24678084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0" name="Connecteur droit 9"/>
          <p:cNvCxnSpPr/>
          <p:nvPr userDrawn="1"/>
        </p:nvCxnSpPr>
        <p:spPr>
          <a:xfrm flipH="1">
            <a:off x="1" y="332013"/>
            <a:ext cx="10772774" cy="6540"/>
          </a:xfrm>
          <a:prstGeom prst="line">
            <a:avLst/>
          </a:prstGeom>
          <a:ln w="19050">
            <a:solidFill>
              <a:srgbClr val="D06423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D0661C"/>
                </a:solidFill>
              </a:defRPr>
            </a:lvl1pPr>
            <a:lvl2pPr>
              <a:defRPr>
                <a:solidFill>
                  <a:srgbClr val="252E4A"/>
                </a:solidFill>
              </a:defRPr>
            </a:lvl2pPr>
            <a:lvl3pPr>
              <a:defRPr>
                <a:solidFill>
                  <a:srgbClr val="D0661C"/>
                </a:solidFill>
              </a:defRPr>
            </a:lvl3pPr>
            <a:lvl4pPr>
              <a:defRPr>
                <a:solidFill>
                  <a:srgbClr val="252E4A"/>
                </a:solidFill>
              </a:defRPr>
            </a:lvl4pPr>
            <a:lvl5pPr>
              <a:defRPr>
                <a:solidFill>
                  <a:srgbClr val="D0661C"/>
                </a:solidFill>
              </a:defRPr>
            </a:lvl5pPr>
          </a:lstStyle>
          <a:p>
            <a:pPr lvl="0"/>
            <a:r>
              <a:rPr lang="fr-FR" dirty="0"/>
              <a:t>Modifiez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Titre 37">
            <a:extLst>
              <a:ext uri="{FF2B5EF4-FFF2-40B4-BE49-F238E27FC236}">
                <a16:creationId xmlns:a16="http://schemas.microsoft.com/office/drawing/2014/main" id="{3139473C-8628-4063-B4CB-A557501D7A1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3298155" y="0"/>
            <a:ext cx="4320480" cy="653480"/>
          </a:xfrm>
          <a:solidFill>
            <a:schemeClr val="bg1"/>
          </a:solidFill>
        </p:spPr>
        <p:txBody>
          <a:bodyPr>
            <a:normAutofit/>
          </a:bodyPr>
          <a:lstStyle>
            <a:lvl1pPr algn="ctr">
              <a:defRPr lang="fr-FR" sz="2400" b="1" kern="1200" dirty="0">
                <a:solidFill>
                  <a:srgbClr val="D0671C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 dirty="0"/>
              <a:t>Voici un titre un peu trop long qui du coup tient sur 2 lignes</a:t>
            </a:r>
          </a:p>
        </p:txBody>
      </p:sp>
      <p:pic>
        <p:nvPicPr>
          <p:cNvPr id="8" name="Image 7">
            <a:extLst>
              <a:ext uri="{FF2B5EF4-FFF2-40B4-BE49-F238E27FC236}">
                <a16:creationId xmlns:a16="http://schemas.microsoft.com/office/drawing/2014/main" id="{760BDE70-946E-43F9-BE5D-BCC719EE550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24634" t="58411" r="27779" b="34092"/>
          <a:stretch/>
        </p:blipFill>
        <p:spPr>
          <a:xfrm>
            <a:off x="9682391" y="50805"/>
            <a:ext cx="1008112" cy="224623"/>
          </a:xfrm>
          <a:prstGeom prst="rect">
            <a:avLst/>
          </a:prstGeom>
        </p:spPr>
      </p:pic>
      <p:pic>
        <p:nvPicPr>
          <p:cNvPr id="9" name="Image 8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5827" y="117896"/>
            <a:ext cx="1680651" cy="448058"/>
          </a:xfrm>
          <a:prstGeom prst="rect">
            <a:avLst/>
          </a:prstGeom>
        </p:spPr>
      </p:pic>
      <p:sp>
        <p:nvSpPr>
          <p:cNvPr id="12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37815" y="5792993"/>
            <a:ext cx="151216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100" b="0" i="1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/>
              <a:t>13 Décembre 2023</a:t>
            </a:r>
          </a:p>
        </p:txBody>
      </p:sp>
      <p:sp>
        <p:nvSpPr>
          <p:cNvPr id="13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3010123" y="5798372"/>
            <a:ext cx="4896544" cy="255687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en-US" sz="1100" b="0" i="1" kern="1200" dirty="0" err="1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en-US"/>
              <a:t>Kick-off meeting GDR SCIPAC, IJCLab</a:t>
            </a:r>
          </a:p>
        </p:txBody>
      </p:sp>
      <p:sp>
        <p:nvSpPr>
          <p:cNvPr id="14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9922891" y="5792992"/>
            <a:ext cx="73104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000" b="0" i="1" kern="120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34822416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735013" y="1511300"/>
            <a:ext cx="9291637" cy="2519363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35013" y="4054475"/>
            <a:ext cx="9291637" cy="1325563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/>
              <a:t>Modifiez les styles du texte du masque</a:t>
            </a:r>
          </a:p>
        </p:txBody>
      </p:sp>
      <p:sp>
        <p:nvSpPr>
          <p:cNvPr id="12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37815" y="5792993"/>
            <a:ext cx="151216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100" b="0" i="1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/>
              <a:t>13 Décembre 2023</a:t>
            </a:r>
          </a:p>
        </p:txBody>
      </p:sp>
      <p:sp>
        <p:nvSpPr>
          <p:cNvPr id="13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3010123" y="5798372"/>
            <a:ext cx="4896544" cy="255687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en-US" sz="1100" b="0" i="1" kern="1200" dirty="0" err="1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en-US"/>
              <a:t>Kick-off meeting GDR SCIPAC, IJCLab</a:t>
            </a:r>
          </a:p>
        </p:txBody>
      </p:sp>
      <p:sp>
        <p:nvSpPr>
          <p:cNvPr id="14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9922891" y="5792992"/>
            <a:ext cx="73104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000" b="0" i="1" kern="120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cxnSp>
        <p:nvCxnSpPr>
          <p:cNvPr id="15" name="Connecteur droit 14"/>
          <p:cNvCxnSpPr/>
          <p:nvPr userDrawn="1"/>
        </p:nvCxnSpPr>
        <p:spPr>
          <a:xfrm flipH="1">
            <a:off x="1" y="332013"/>
            <a:ext cx="10772774" cy="6540"/>
          </a:xfrm>
          <a:prstGeom prst="line">
            <a:avLst/>
          </a:prstGeom>
          <a:ln w="19050">
            <a:solidFill>
              <a:srgbClr val="D06423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Titre 37">
            <a:extLst>
              <a:ext uri="{FF2B5EF4-FFF2-40B4-BE49-F238E27FC236}">
                <a16:creationId xmlns:a16="http://schemas.microsoft.com/office/drawing/2014/main" id="{3139473C-8628-4063-B4CB-A557501D7A1D}"/>
              </a:ext>
            </a:extLst>
          </p:cNvPr>
          <p:cNvSpPr txBox="1">
            <a:spLocks/>
          </p:cNvSpPr>
          <p:nvPr userDrawn="1"/>
        </p:nvSpPr>
        <p:spPr>
          <a:xfrm>
            <a:off x="3298155" y="0"/>
            <a:ext cx="4320480" cy="653480"/>
          </a:xfrm>
          <a:prstGeom prst="rect">
            <a:avLst/>
          </a:prstGeom>
          <a:solidFill>
            <a:schemeClr val="bg1"/>
          </a:solidFill>
        </p:spPr>
        <p:txBody>
          <a:bodyPr vert="horz" lIns="91440" tIns="45720" rIns="91440" bIns="45720" rtlCol="0" anchor="ctr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fr-FR" sz="2400" b="1" kern="1200" dirty="0">
                <a:solidFill>
                  <a:srgbClr val="D0671C"/>
                </a:solidFill>
                <a:latin typeface="+mn-lt"/>
                <a:ea typeface="+mn-ea"/>
                <a:cs typeface="+mn-cs"/>
              </a:defRPr>
            </a:lvl1pPr>
          </a:lstStyle>
          <a:p>
            <a:pPr fontAlgn="auto">
              <a:spcAft>
                <a:spcPts val="0"/>
              </a:spcAft>
            </a:pPr>
            <a:r>
              <a:rPr lang="fr-FR"/>
              <a:t>Voici un titre un peu trop long qui du coup tient sur 2 lignes</a:t>
            </a:r>
          </a:p>
        </p:txBody>
      </p:sp>
      <p:pic>
        <p:nvPicPr>
          <p:cNvPr id="17" name="Image 16">
            <a:extLst>
              <a:ext uri="{FF2B5EF4-FFF2-40B4-BE49-F238E27FC236}">
                <a16:creationId xmlns:a16="http://schemas.microsoft.com/office/drawing/2014/main" id="{760BDE70-946E-43F9-BE5D-BCC719EE550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24634" t="58411" r="27779" b="34092"/>
          <a:stretch/>
        </p:blipFill>
        <p:spPr>
          <a:xfrm>
            <a:off x="9682391" y="50805"/>
            <a:ext cx="1008112" cy="224623"/>
          </a:xfrm>
          <a:prstGeom prst="rect">
            <a:avLst/>
          </a:prstGeom>
        </p:spPr>
      </p:pic>
      <p:pic>
        <p:nvPicPr>
          <p:cNvPr id="18" name="Image 17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5827" y="117896"/>
            <a:ext cx="1680651" cy="4480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753666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ce réservé du contenu 2"/>
          <p:cNvSpPr>
            <a:spLocks noGrp="1"/>
          </p:cNvSpPr>
          <p:nvPr>
            <p:ph sz="half" idx="1"/>
          </p:nvPr>
        </p:nvSpPr>
        <p:spPr>
          <a:xfrm>
            <a:off x="741363" y="1612900"/>
            <a:ext cx="4568825" cy="3844925"/>
          </a:xfrm>
        </p:spPr>
        <p:txBody>
          <a:bodyPr/>
          <a:lstStyle/>
          <a:p>
            <a:pPr lvl="0"/>
            <a:r>
              <a:rPr lang="fr-FR" dirty="0"/>
              <a:t>Modifiez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5462588" y="1612900"/>
            <a:ext cx="4568825" cy="3844925"/>
          </a:xfrm>
        </p:spPr>
        <p:txBody>
          <a:bodyPr/>
          <a:lstStyle/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13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37815" y="5792993"/>
            <a:ext cx="151216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100" b="0" i="1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/>
              <a:t>13 Décembre 2023</a:t>
            </a:r>
          </a:p>
        </p:txBody>
      </p:sp>
      <p:sp>
        <p:nvSpPr>
          <p:cNvPr id="14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3010123" y="5798372"/>
            <a:ext cx="4896544" cy="255687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en-US" sz="1100" b="0" i="1" kern="1200" dirty="0" err="1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en-US"/>
              <a:t>Kick-off meeting GDR SCIPAC, IJCLab</a:t>
            </a:r>
          </a:p>
        </p:txBody>
      </p:sp>
      <p:sp>
        <p:nvSpPr>
          <p:cNvPr id="15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9922891" y="5792992"/>
            <a:ext cx="73104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000" b="0" i="1" kern="120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cxnSp>
        <p:nvCxnSpPr>
          <p:cNvPr id="16" name="Connecteur droit 15"/>
          <p:cNvCxnSpPr/>
          <p:nvPr userDrawn="1"/>
        </p:nvCxnSpPr>
        <p:spPr>
          <a:xfrm flipH="1">
            <a:off x="1" y="332013"/>
            <a:ext cx="10772774" cy="6540"/>
          </a:xfrm>
          <a:prstGeom prst="line">
            <a:avLst/>
          </a:prstGeom>
          <a:ln w="19050">
            <a:solidFill>
              <a:srgbClr val="D06423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" name="Titre 37">
            <a:extLst>
              <a:ext uri="{FF2B5EF4-FFF2-40B4-BE49-F238E27FC236}">
                <a16:creationId xmlns:a16="http://schemas.microsoft.com/office/drawing/2014/main" id="{3139473C-8628-4063-B4CB-A557501D7A1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3298155" y="0"/>
            <a:ext cx="4320480" cy="653480"/>
          </a:xfrm>
          <a:solidFill>
            <a:schemeClr val="bg1"/>
          </a:solidFill>
        </p:spPr>
        <p:txBody>
          <a:bodyPr>
            <a:normAutofit/>
          </a:bodyPr>
          <a:lstStyle>
            <a:lvl1pPr algn="ctr">
              <a:defRPr lang="fr-FR" sz="2400" b="1" kern="1200" dirty="0">
                <a:solidFill>
                  <a:srgbClr val="D0671C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 dirty="0"/>
              <a:t>Voici un titre un peu trop long qui du coup tient sur 2 lignes</a:t>
            </a:r>
          </a:p>
        </p:txBody>
      </p:sp>
      <p:pic>
        <p:nvPicPr>
          <p:cNvPr id="18" name="Image 17">
            <a:extLst>
              <a:ext uri="{FF2B5EF4-FFF2-40B4-BE49-F238E27FC236}">
                <a16:creationId xmlns:a16="http://schemas.microsoft.com/office/drawing/2014/main" id="{760BDE70-946E-43F9-BE5D-BCC719EE550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24634" t="58411" r="27779" b="34092"/>
          <a:stretch/>
        </p:blipFill>
        <p:spPr>
          <a:xfrm>
            <a:off x="9682391" y="50805"/>
            <a:ext cx="1008112" cy="224623"/>
          </a:xfrm>
          <a:prstGeom prst="rect">
            <a:avLst/>
          </a:prstGeom>
        </p:spPr>
      </p:pic>
      <p:pic>
        <p:nvPicPr>
          <p:cNvPr id="19" name="Image 18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5827" y="117896"/>
            <a:ext cx="1680651" cy="4480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9639669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741363" y="2212975"/>
            <a:ext cx="4557712" cy="3255963"/>
          </a:xfrm>
        </p:spPr>
        <p:txBody>
          <a:bodyPr/>
          <a:lstStyle/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/>
          </p:nvPr>
        </p:nvSpPr>
        <p:spPr>
          <a:xfrm>
            <a:off x="5453063" y="2212975"/>
            <a:ext cx="4579937" cy="3255963"/>
          </a:xfrm>
        </p:spPr>
        <p:txBody>
          <a:bodyPr/>
          <a:lstStyle/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15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37815" y="5792993"/>
            <a:ext cx="151216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100" b="0" i="1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/>
              <a:t>13 Décembre 2023</a:t>
            </a:r>
          </a:p>
        </p:txBody>
      </p:sp>
      <p:sp>
        <p:nvSpPr>
          <p:cNvPr id="16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3010123" y="5798372"/>
            <a:ext cx="4896544" cy="255687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en-US" sz="1100" b="0" i="1" kern="1200" dirty="0" err="1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en-US"/>
              <a:t>Kick-off meeting GDR SCIPAC, IJCLab</a:t>
            </a:r>
          </a:p>
        </p:txBody>
      </p:sp>
      <p:sp>
        <p:nvSpPr>
          <p:cNvPr id="17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9922891" y="5792992"/>
            <a:ext cx="73104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000" b="0" i="1" kern="120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cxnSp>
        <p:nvCxnSpPr>
          <p:cNvPr id="18" name="Connecteur droit 17"/>
          <p:cNvCxnSpPr/>
          <p:nvPr userDrawn="1"/>
        </p:nvCxnSpPr>
        <p:spPr>
          <a:xfrm flipH="1">
            <a:off x="1" y="332013"/>
            <a:ext cx="10772774" cy="6540"/>
          </a:xfrm>
          <a:prstGeom prst="line">
            <a:avLst/>
          </a:prstGeom>
          <a:ln w="19050">
            <a:solidFill>
              <a:srgbClr val="D06423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Titre 37">
            <a:extLst>
              <a:ext uri="{FF2B5EF4-FFF2-40B4-BE49-F238E27FC236}">
                <a16:creationId xmlns:a16="http://schemas.microsoft.com/office/drawing/2014/main" id="{3139473C-8628-4063-B4CB-A557501D7A1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3298155" y="0"/>
            <a:ext cx="4320480" cy="653480"/>
          </a:xfrm>
          <a:solidFill>
            <a:schemeClr val="bg1"/>
          </a:solidFill>
        </p:spPr>
        <p:txBody>
          <a:bodyPr>
            <a:normAutofit/>
          </a:bodyPr>
          <a:lstStyle>
            <a:lvl1pPr algn="ctr">
              <a:defRPr lang="fr-FR" sz="2400" b="1" kern="1200" dirty="0">
                <a:solidFill>
                  <a:srgbClr val="D0671C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 dirty="0"/>
              <a:t>Voici un titre un peu trop long qui du coup tient sur 2 lignes</a:t>
            </a:r>
          </a:p>
        </p:txBody>
      </p:sp>
      <p:pic>
        <p:nvPicPr>
          <p:cNvPr id="20" name="Image 19">
            <a:extLst>
              <a:ext uri="{FF2B5EF4-FFF2-40B4-BE49-F238E27FC236}">
                <a16:creationId xmlns:a16="http://schemas.microsoft.com/office/drawing/2014/main" id="{760BDE70-946E-43F9-BE5D-BCC719EE550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24634" t="58411" r="27779" b="34092"/>
          <a:stretch/>
        </p:blipFill>
        <p:spPr>
          <a:xfrm>
            <a:off x="9682391" y="50805"/>
            <a:ext cx="1008112" cy="224623"/>
          </a:xfrm>
          <a:prstGeom prst="rect">
            <a:avLst/>
          </a:prstGeom>
        </p:spPr>
      </p:pic>
      <p:pic>
        <p:nvPicPr>
          <p:cNvPr id="21" name="Image 20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5827" y="117896"/>
            <a:ext cx="1680651" cy="4480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4780539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37815" y="5792993"/>
            <a:ext cx="151216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100" b="0" i="1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/>
              <a:t>13 Décembre 2023</a:t>
            </a:r>
          </a:p>
        </p:txBody>
      </p:sp>
      <p:sp>
        <p:nvSpPr>
          <p:cNvPr id="12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3010123" y="5798372"/>
            <a:ext cx="4896544" cy="255687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en-US" sz="1100" b="0" i="1" kern="1200" dirty="0" err="1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en-US"/>
              <a:t>Kick-off meeting GDR SCIPAC, IJCLab</a:t>
            </a:r>
          </a:p>
        </p:txBody>
      </p:sp>
      <p:sp>
        <p:nvSpPr>
          <p:cNvPr id="13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9922891" y="5792992"/>
            <a:ext cx="73104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000" b="0" i="1" kern="120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cxnSp>
        <p:nvCxnSpPr>
          <p:cNvPr id="14" name="Connecteur droit 13"/>
          <p:cNvCxnSpPr/>
          <p:nvPr userDrawn="1"/>
        </p:nvCxnSpPr>
        <p:spPr>
          <a:xfrm flipH="1">
            <a:off x="1" y="332013"/>
            <a:ext cx="10772774" cy="6540"/>
          </a:xfrm>
          <a:prstGeom prst="line">
            <a:avLst/>
          </a:prstGeom>
          <a:ln w="19050">
            <a:solidFill>
              <a:srgbClr val="D06423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Titre 37">
            <a:extLst>
              <a:ext uri="{FF2B5EF4-FFF2-40B4-BE49-F238E27FC236}">
                <a16:creationId xmlns:a16="http://schemas.microsoft.com/office/drawing/2014/main" id="{3139473C-8628-4063-B4CB-A557501D7A1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3298155" y="0"/>
            <a:ext cx="4320480" cy="653480"/>
          </a:xfrm>
          <a:solidFill>
            <a:schemeClr val="bg1"/>
          </a:solidFill>
        </p:spPr>
        <p:txBody>
          <a:bodyPr>
            <a:normAutofit/>
          </a:bodyPr>
          <a:lstStyle>
            <a:lvl1pPr algn="ctr">
              <a:defRPr lang="fr-FR" sz="2400" b="1" kern="1200" dirty="0">
                <a:solidFill>
                  <a:srgbClr val="D0671C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 dirty="0"/>
              <a:t>Voici un titre un peu trop long qui du coup tient sur 2 lignes</a:t>
            </a:r>
          </a:p>
        </p:txBody>
      </p:sp>
      <p:pic>
        <p:nvPicPr>
          <p:cNvPr id="16" name="Image 15">
            <a:extLst>
              <a:ext uri="{FF2B5EF4-FFF2-40B4-BE49-F238E27FC236}">
                <a16:creationId xmlns:a16="http://schemas.microsoft.com/office/drawing/2014/main" id="{760BDE70-946E-43F9-BE5D-BCC719EE550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24634" t="58411" r="27779" b="34092"/>
          <a:stretch/>
        </p:blipFill>
        <p:spPr>
          <a:xfrm>
            <a:off x="9682391" y="50805"/>
            <a:ext cx="1008112" cy="224623"/>
          </a:xfrm>
          <a:prstGeom prst="rect">
            <a:avLst/>
          </a:prstGeom>
        </p:spPr>
      </p:pic>
      <p:pic>
        <p:nvPicPr>
          <p:cNvPr id="17" name="Image 16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5827" y="117896"/>
            <a:ext cx="1680651" cy="4480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933457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37815" y="5792993"/>
            <a:ext cx="151216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100" b="0" i="1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/>
              <a:t>13 Décembre 2023</a:t>
            </a:r>
          </a:p>
        </p:txBody>
      </p:sp>
      <p:sp>
        <p:nvSpPr>
          <p:cNvPr id="7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3010123" y="5798372"/>
            <a:ext cx="4896544" cy="255687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en-US" sz="1100" b="0" i="1" kern="1200" dirty="0" err="1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en-US"/>
              <a:t>Kick-off meeting GDR SCIPAC, IJCLab</a:t>
            </a:r>
          </a:p>
        </p:txBody>
      </p:sp>
      <p:sp>
        <p:nvSpPr>
          <p:cNvPr id="8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9922891" y="5792992"/>
            <a:ext cx="73104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000" b="0" i="1" kern="120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87354939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741363" y="403225"/>
            <a:ext cx="3475037" cy="1414463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4579938" y="873125"/>
            <a:ext cx="5453062" cy="43053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741363" y="1817688"/>
            <a:ext cx="3475037" cy="3368675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/>
              <a:t>Modifiez les styles du texte du masque</a:t>
            </a:r>
          </a:p>
        </p:txBody>
      </p:sp>
      <p:sp>
        <p:nvSpPr>
          <p:cNvPr id="9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37815" y="5792993"/>
            <a:ext cx="151216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100" b="0" i="1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/>
              <a:t>13 Décembre 2023</a:t>
            </a:r>
          </a:p>
        </p:txBody>
      </p:sp>
      <p:sp>
        <p:nvSpPr>
          <p:cNvPr id="10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3010123" y="5798372"/>
            <a:ext cx="4896544" cy="255687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en-US" sz="1100" b="0" i="1" kern="1200" dirty="0" err="1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en-US"/>
              <a:t>Kick-off meeting GDR SCIPAC, IJCLab</a:t>
            </a:r>
          </a:p>
        </p:txBody>
      </p:sp>
      <p:sp>
        <p:nvSpPr>
          <p:cNvPr id="11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9922891" y="5792992"/>
            <a:ext cx="73104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000" b="0" i="1" kern="120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78764097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741363" y="403225"/>
            <a:ext cx="3475037" cy="1414463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Espace réservé pour une image  2"/>
          <p:cNvSpPr>
            <a:spLocks noGrp="1"/>
          </p:cNvSpPr>
          <p:nvPr>
            <p:ph type="pic" idx="1"/>
          </p:nvPr>
        </p:nvSpPr>
        <p:spPr>
          <a:xfrm>
            <a:off x="4579938" y="873125"/>
            <a:ext cx="5453062" cy="43053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741363" y="1817688"/>
            <a:ext cx="3475037" cy="3368675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/>
              <a:t>Modifiez les styles du texte du masque</a:t>
            </a:r>
          </a:p>
        </p:txBody>
      </p:sp>
      <p:sp>
        <p:nvSpPr>
          <p:cNvPr id="9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37815" y="5792993"/>
            <a:ext cx="151216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100" b="0" i="1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/>
              <a:t>13 Décembre 2023</a:t>
            </a:r>
          </a:p>
        </p:txBody>
      </p:sp>
      <p:sp>
        <p:nvSpPr>
          <p:cNvPr id="10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3010123" y="5798372"/>
            <a:ext cx="4896544" cy="255687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en-US" sz="1100" b="0" i="1" kern="1200" dirty="0" err="1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en-US"/>
              <a:t>Kick-off meeting GDR SCIPAC, IJCLab</a:t>
            </a:r>
          </a:p>
        </p:txBody>
      </p:sp>
      <p:sp>
        <p:nvSpPr>
          <p:cNvPr id="11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9922891" y="5792992"/>
            <a:ext cx="73104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000" b="0" i="1" kern="120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18486878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8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37815" y="5792993"/>
            <a:ext cx="151216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100" b="0" i="1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/>
              <a:t>13 Décembre 2023</a:t>
            </a:r>
          </a:p>
        </p:txBody>
      </p:sp>
      <p:sp>
        <p:nvSpPr>
          <p:cNvPr id="9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3010123" y="5798372"/>
            <a:ext cx="4896544" cy="255687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en-US" sz="1100" b="0" i="1" kern="1200" dirty="0" err="1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en-US"/>
              <a:t>Kick-off meeting GDR SCIPAC, IJCLab</a:t>
            </a:r>
          </a:p>
        </p:txBody>
      </p:sp>
      <p:sp>
        <p:nvSpPr>
          <p:cNvPr id="10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9922891" y="5792992"/>
            <a:ext cx="73104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000" b="0" i="1" kern="120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26822445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/>
          <p:cNvSpPr>
            <a:spLocks noGrp="1"/>
          </p:cNvSpPr>
          <p:nvPr>
            <p:ph type="title" orient="vert"/>
          </p:nvPr>
        </p:nvSpPr>
        <p:spPr>
          <a:xfrm>
            <a:off x="7708900" y="322263"/>
            <a:ext cx="2322513" cy="5135562"/>
          </a:xfrm>
        </p:spPr>
        <p:txBody>
          <a:bodyPr vert="eaVert"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741363" y="322263"/>
            <a:ext cx="6815137" cy="5135562"/>
          </a:xfrm>
        </p:spPr>
        <p:txBody>
          <a:bodyPr vert="eaVert"/>
          <a:lstStyle/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8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37815" y="5792993"/>
            <a:ext cx="151216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100" b="0" i="1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fr-FR"/>
              <a:t>13 Décembre 2023</a:t>
            </a:r>
          </a:p>
        </p:txBody>
      </p:sp>
      <p:sp>
        <p:nvSpPr>
          <p:cNvPr id="9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3010123" y="5798372"/>
            <a:ext cx="4896544" cy="255687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en-US" sz="1100" b="0" i="1" kern="1200" dirty="0" err="1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lang="en-US"/>
              <a:t>Kick-off meeting GDR SCIPAC, IJCLab</a:t>
            </a:r>
          </a:p>
        </p:txBody>
      </p:sp>
      <p:sp>
        <p:nvSpPr>
          <p:cNvPr id="10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9922891" y="5792992"/>
            <a:ext cx="731048" cy="266495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>
              <a:defRPr lang="fr-FR" sz="1000" b="0" i="1" kern="120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07182007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0.xml"/><Relationship Id="rId3" Type="http://schemas.openxmlformats.org/officeDocument/2006/relationships/slideLayout" Target="../slideLayouts/slideLayout5.xml"/><Relationship Id="rId7" Type="http://schemas.openxmlformats.org/officeDocument/2006/relationships/slideLayout" Target="../slideLayouts/slideLayout9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4.xml"/><Relationship Id="rId1" Type="http://schemas.openxmlformats.org/officeDocument/2006/relationships/slideLayout" Target="../slideLayouts/slideLayout3.xml"/><Relationship Id="rId6" Type="http://schemas.openxmlformats.org/officeDocument/2006/relationships/slideLayout" Target="../slideLayouts/slideLayout8.xml"/><Relationship Id="rId11" Type="http://schemas.openxmlformats.org/officeDocument/2006/relationships/slideLayout" Target="../slideLayouts/slideLayout13.xml"/><Relationship Id="rId5" Type="http://schemas.openxmlformats.org/officeDocument/2006/relationships/slideLayout" Target="../slideLayouts/slideLayout7.xml"/><Relationship Id="rId10" Type="http://schemas.openxmlformats.org/officeDocument/2006/relationships/slideLayout" Target="../slideLayouts/slideLayout12.xml"/><Relationship Id="rId4" Type="http://schemas.openxmlformats.org/officeDocument/2006/relationships/slideLayout" Target="../slideLayouts/slideLayout6.xml"/><Relationship Id="rId9" Type="http://schemas.openxmlformats.org/officeDocument/2006/relationships/slideLayout" Target="../slideLayouts/slideLayout1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741363" y="322263"/>
            <a:ext cx="9290050" cy="11715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612900"/>
            <a:ext cx="9290050" cy="38449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dirty="0"/>
              <a:t>Modifiez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741363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13 Décembre 2023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568700" y="5616575"/>
            <a:ext cx="363537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US"/>
              <a:t>Kick-off meeting GDR SCIPAC, IJCLab</a:t>
            </a:r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608888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7E71596-5F9D-49C5-9701-16B3CA54319D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164658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26" r:id="rId1"/>
    <p:sldLayoutId id="2147483725" r:id="rId2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741363" y="322263"/>
            <a:ext cx="9290050" cy="11715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612900"/>
            <a:ext cx="9290050" cy="38449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741363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C63FDE-63B5-41CB-A2CB-AD7B917BC3E3}" type="datetimeFigureOut">
              <a:rPr lang="fr-FR" smtClean="0"/>
              <a:t>22/05/2025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568700" y="5616575"/>
            <a:ext cx="363537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608888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BB08C4B-9C9B-41B6-8F4A-02E940D1FAC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5584152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28" r:id="rId1"/>
    <p:sldLayoutId id="2147483729" r:id="rId2"/>
    <p:sldLayoutId id="2147483730" r:id="rId3"/>
    <p:sldLayoutId id="2147483731" r:id="rId4"/>
    <p:sldLayoutId id="2147483732" r:id="rId5"/>
    <p:sldLayoutId id="2147483733" r:id="rId6"/>
    <p:sldLayoutId id="2147483734" r:id="rId7"/>
    <p:sldLayoutId id="2147483735" r:id="rId8"/>
    <p:sldLayoutId id="2147483736" r:id="rId9"/>
    <p:sldLayoutId id="2147483737" r:id="rId10"/>
    <p:sldLayoutId id="2147483738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8.jpeg"/><Relationship Id="rId4" Type="http://schemas.openxmlformats.org/officeDocument/2006/relationships/image" Target="../media/image7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3.png"/><Relationship Id="rId5" Type="http://schemas.openxmlformats.org/officeDocument/2006/relationships/image" Target="../media/image12.jpeg"/><Relationship Id="rId4" Type="http://schemas.openxmlformats.org/officeDocument/2006/relationships/image" Target="../media/image11.jpe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jpg"/><Relationship Id="rId3" Type="http://schemas.openxmlformats.org/officeDocument/2006/relationships/image" Target="../media/image15.jpg"/><Relationship Id="rId7" Type="http://schemas.openxmlformats.org/officeDocument/2006/relationships/image" Target="../media/image19.jpg"/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8.jpg"/><Relationship Id="rId5" Type="http://schemas.openxmlformats.org/officeDocument/2006/relationships/image" Target="../media/image17.jpg"/><Relationship Id="rId4" Type="http://schemas.openxmlformats.org/officeDocument/2006/relationships/image" Target="../media/image16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g"/><Relationship Id="rId2" Type="http://schemas.openxmlformats.org/officeDocument/2006/relationships/image" Target="../media/image21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5.png"/><Relationship Id="rId5" Type="http://schemas.openxmlformats.org/officeDocument/2006/relationships/image" Target="../media/image24.jpeg"/><Relationship Id="rId4" Type="http://schemas.openxmlformats.org/officeDocument/2006/relationships/image" Target="../media/image23.jp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9.png"/><Relationship Id="rId5" Type="http://schemas.openxmlformats.org/officeDocument/2006/relationships/image" Target="../media/image25.png"/><Relationship Id="rId4" Type="http://schemas.openxmlformats.org/officeDocument/2006/relationships/image" Target="../media/image28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g"/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3.jpeg"/><Relationship Id="rId4" Type="http://schemas.openxmlformats.org/officeDocument/2006/relationships/image" Target="../media/image32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image" Target="../media/image34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jpg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9.jpeg"/><Relationship Id="rId4" Type="http://schemas.openxmlformats.org/officeDocument/2006/relationships/image" Target="../media/image38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jpeg"/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2.jpe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image" Target="../media/image45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7.emf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png"/><Relationship Id="rId2" Type="http://schemas.openxmlformats.org/officeDocument/2006/relationships/image" Target="../media/image48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png"/><Relationship Id="rId2" Type="http://schemas.openxmlformats.org/officeDocument/2006/relationships/image" Target="../media/image50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2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jpeg"/><Relationship Id="rId2" Type="http://schemas.openxmlformats.org/officeDocument/2006/relationships/image" Target="../media/image53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5.png"/><Relationship Id="rId5" Type="http://schemas.openxmlformats.org/officeDocument/2006/relationships/image" Target="../media/image38.png"/><Relationship Id="rId4" Type="http://schemas.openxmlformats.org/officeDocument/2006/relationships/image" Target="../media/image5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15BC03D-1E42-C653-A8B0-EA6C8DACA30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re 8">
            <a:extLst>
              <a:ext uri="{FF2B5EF4-FFF2-40B4-BE49-F238E27FC236}">
                <a16:creationId xmlns:a16="http://schemas.microsoft.com/office/drawing/2014/main" id="{9A3DC1CB-512B-4AD9-453D-22306BCE1E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22091" y="5408"/>
            <a:ext cx="5328592" cy="653480"/>
          </a:xfrm>
        </p:spPr>
        <p:txBody>
          <a:bodyPr>
            <a:normAutofit/>
          </a:bodyPr>
          <a:lstStyle/>
          <a:p>
            <a:r>
              <a:rPr lang="fr-FR" sz="3200" dirty="0">
                <a:latin typeface="Calibri" panose="020F0502020204030204" pitchFamily="34" charset="0"/>
                <a:cs typeface="Calibri" panose="020F0502020204030204" pitchFamily="34" charset="0"/>
              </a:rPr>
              <a:t>PERLE Progress </a:t>
            </a:r>
            <a:r>
              <a:rPr lang="fr-FR" sz="3200" dirty="0" err="1">
                <a:latin typeface="Calibri" panose="020F0502020204030204" pitchFamily="34" charset="0"/>
                <a:cs typeface="Calibri" panose="020F0502020204030204" pitchFamily="34" charset="0"/>
              </a:rPr>
              <a:t>Review</a:t>
            </a:r>
            <a:r>
              <a:rPr lang="fr-FR" sz="3200" dirty="0">
                <a:latin typeface="Calibri" panose="020F0502020204030204" pitchFamily="34" charset="0"/>
                <a:cs typeface="Calibri" panose="020F0502020204030204" pitchFamily="34" charset="0"/>
              </a:rPr>
              <a:t> - 3</a:t>
            </a:r>
          </a:p>
        </p:txBody>
      </p:sp>
      <p:sp>
        <p:nvSpPr>
          <p:cNvPr id="5" name="Titre 8">
            <a:extLst>
              <a:ext uri="{FF2B5EF4-FFF2-40B4-BE49-F238E27FC236}">
                <a16:creationId xmlns:a16="http://schemas.microsoft.com/office/drawing/2014/main" id="{6DC2EFE9-596B-2D34-82D8-D59095AFE4E1}"/>
              </a:ext>
            </a:extLst>
          </p:cNvPr>
          <p:cNvSpPr txBox="1">
            <a:spLocks/>
          </p:cNvSpPr>
          <p:nvPr/>
        </p:nvSpPr>
        <p:spPr>
          <a:xfrm>
            <a:off x="777875" y="1733600"/>
            <a:ext cx="8928992" cy="2093640"/>
          </a:xfrm>
          <a:prstGeom prst="rect">
            <a:avLst/>
          </a:prstGeom>
          <a:solidFill>
            <a:schemeClr val="bg1"/>
          </a:solidFill>
        </p:spPr>
        <p:txBody>
          <a:bodyPr vert="horz" lIns="91440" tIns="45720" rIns="91440" bIns="45720" rtlCol="0" anchor="ctr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fr-FR" sz="2400" b="1" kern="1200" dirty="0">
                <a:solidFill>
                  <a:srgbClr val="D0671C"/>
                </a:solidFill>
                <a:latin typeface="+mn-lt"/>
                <a:ea typeface="+mn-ea"/>
                <a:cs typeface="+mn-cs"/>
              </a:defRPr>
            </a:lvl1pPr>
          </a:lstStyle>
          <a:p>
            <a:pPr fontAlgn="auto">
              <a:spcAft>
                <a:spcPts val="0"/>
              </a:spcAft>
            </a:pPr>
            <a:r>
              <a:rPr lang="fr-FR" sz="3200" dirty="0">
                <a:latin typeface="Calibri" panose="020F0502020204030204" pitchFamily="34" charset="0"/>
                <a:cs typeface="Calibri" panose="020F0502020204030204" pitchFamily="34" charset="0"/>
              </a:rPr>
              <a:t>WP3 </a:t>
            </a:r>
            <a:r>
              <a:rPr lang="fr-FR" sz="3200" dirty="0" err="1">
                <a:latin typeface="Calibri" panose="020F0502020204030204" pitchFamily="34" charset="0"/>
                <a:cs typeface="Calibri" panose="020F0502020204030204" pitchFamily="34" charset="0"/>
              </a:rPr>
              <a:t>injector</a:t>
            </a:r>
            <a:r>
              <a:rPr lang="fr-FR" sz="3200" dirty="0">
                <a:latin typeface="Calibri" panose="020F0502020204030204" pitchFamily="34" charset="0"/>
                <a:cs typeface="Calibri" panose="020F0502020204030204" pitchFamily="34" charset="0"/>
              </a:rPr>
              <a:t> : </a:t>
            </a:r>
            <a:r>
              <a:rPr lang="fr-FR" sz="3200" dirty="0" err="1">
                <a:latin typeface="Calibri" panose="020F0502020204030204" pitchFamily="34" charset="0"/>
                <a:cs typeface="Calibri" panose="020F0502020204030204" pitchFamily="34" charset="0"/>
              </a:rPr>
              <a:t>status</a:t>
            </a:r>
            <a:r>
              <a:rPr lang="fr-FR" sz="3200" dirty="0">
                <a:latin typeface="Calibri" panose="020F0502020204030204" pitchFamily="34" charset="0"/>
                <a:cs typeface="Calibri" panose="020F0502020204030204" pitchFamily="34" charset="0"/>
              </a:rPr>
              <a:t> update</a:t>
            </a:r>
          </a:p>
          <a:p>
            <a:pPr fontAlgn="auto">
              <a:spcAft>
                <a:spcPts val="0"/>
              </a:spcAft>
            </a:pPr>
            <a:r>
              <a:rPr lang="fr-FR" sz="3200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  <a:p>
            <a:pPr algn="l" fontAlgn="auto">
              <a:spcAft>
                <a:spcPts val="0"/>
              </a:spcAft>
            </a:pPr>
            <a:r>
              <a:rPr lang="fr-FR" sz="2800" dirty="0" err="1">
                <a:latin typeface="Calibri" panose="020F0502020204030204" pitchFamily="34" charset="0"/>
                <a:cs typeface="Calibri" panose="020F0502020204030204" pitchFamily="34" charset="0"/>
              </a:rPr>
              <a:t>Task</a:t>
            </a:r>
            <a:r>
              <a:rPr lang="fr-FR" sz="2800" dirty="0">
                <a:latin typeface="Calibri" panose="020F0502020204030204" pitchFamily="34" charset="0"/>
                <a:cs typeface="Calibri" panose="020F0502020204030204" pitchFamily="34" charset="0"/>
              </a:rPr>
              <a:t> 3.1 : Laser system; </a:t>
            </a:r>
            <a:r>
              <a:rPr lang="fr-FR" sz="2800" dirty="0" err="1">
                <a:latin typeface="Calibri" panose="020F0502020204030204" pitchFamily="34" charset="0"/>
                <a:cs typeface="Calibri" panose="020F0502020204030204" pitchFamily="34" charset="0"/>
              </a:rPr>
              <a:t>Task</a:t>
            </a:r>
            <a:r>
              <a:rPr lang="fr-FR" sz="2800" dirty="0">
                <a:latin typeface="Calibri" panose="020F0502020204030204" pitchFamily="34" charset="0"/>
                <a:cs typeface="Calibri" panose="020F0502020204030204" pitchFamily="34" charset="0"/>
              </a:rPr>
              <a:t> 3.2 : Gun DC; </a:t>
            </a:r>
            <a:r>
              <a:rPr lang="fr-FR" sz="2800" dirty="0" err="1">
                <a:latin typeface="Calibri" panose="020F0502020204030204" pitchFamily="34" charset="0"/>
                <a:cs typeface="Calibri" panose="020F0502020204030204" pitchFamily="34" charset="0"/>
              </a:rPr>
              <a:t>Task</a:t>
            </a:r>
            <a:r>
              <a:rPr lang="fr-FR" sz="2800" dirty="0">
                <a:latin typeface="Calibri" panose="020F0502020204030204" pitchFamily="34" charset="0"/>
                <a:cs typeface="Calibri" panose="020F0502020204030204" pitchFamily="34" charset="0"/>
              </a:rPr>
              <a:t> 3.3 : PPF </a:t>
            </a: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7A78C25D-2CB2-3617-0A71-36FB1A9A4E52}"/>
              </a:ext>
            </a:extLst>
          </p:cNvPr>
          <p:cNvSpPr txBox="1"/>
          <p:nvPr/>
        </p:nvSpPr>
        <p:spPr>
          <a:xfrm>
            <a:off x="993899" y="4253880"/>
            <a:ext cx="8496944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fontAlgn="auto">
              <a:spcAft>
                <a:spcPts val="0"/>
              </a:spcAft>
            </a:pPr>
            <a:r>
              <a:rPr lang="fr-FR" sz="1800" dirty="0" err="1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Presented</a:t>
            </a:r>
            <a:r>
              <a:rPr lang="fr-FR" sz="18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by M. Baylac, on </a:t>
            </a:r>
            <a:r>
              <a:rPr lang="fr-FR" sz="1800" dirty="0" err="1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behalf</a:t>
            </a:r>
            <a:r>
              <a:rPr lang="fr-FR" sz="18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of the </a:t>
            </a:r>
            <a:r>
              <a:rPr lang="fr-FR" sz="1800" dirty="0" err="1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photogun</a:t>
            </a:r>
            <a:r>
              <a:rPr lang="fr-FR" sz="18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team (LPSC, </a:t>
            </a:r>
            <a:r>
              <a:rPr lang="fr-FR" sz="1800" dirty="0" err="1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IJCLab</a:t>
            </a:r>
            <a:r>
              <a:rPr lang="fr-FR" sz="18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) </a:t>
            </a:r>
          </a:p>
        </p:txBody>
      </p:sp>
      <p:sp>
        <p:nvSpPr>
          <p:cNvPr id="11" name="ZoneTexte 10">
            <a:extLst>
              <a:ext uri="{FF2B5EF4-FFF2-40B4-BE49-F238E27FC236}">
                <a16:creationId xmlns:a16="http://schemas.microsoft.com/office/drawing/2014/main" id="{87EB47AE-DEA7-8F60-BA2D-3D0C2AE9FC5E}"/>
              </a:ext>
            </a:extLst>
          </p:cNvPr>
          <p:cNvSpPr txBox="1"/>
          <p:nvPr/>
        </p:nvSpPr>
        <p:spPr>
          <a:xfrm>
            <a:off x="0" y="5766048"/>
            <a:ext cx="10772775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  <a:cs typeface="Calibri" panose="020F0502020204030204" pitchFamily="34" charset="0"/>
              </a:rPr>
              <a:t>PERLE- Project Progress Review- 3,  22-05-2025</a:t>
            </a:r>
          </a:p>
        </p:txBody>
      </p:sp>
      <p:pic>
        <p:nvPicPr>
          <p:cNvPr id="12" name="Image 11">
            <a:extLst>
              <a:ext uri="{FF2B5EF4-FFF2-40B4-BE49-F238E27FC236}">
                <a16:creationId xmlns:a16="http://schemas.microsoft.com/office/drawing/2014/main" id="{098E668D-21D7-81AD-6846-E5EC963C600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2799" y="5356641"/>
            <a:ext cx="826197" cy="543550"/>
          </a:xfrm>
          <a:prstGeom prst="rect">
            <a:avLst/>
          </a:prstGeom>
        </p:spPr>
      </p:pic>
      <p:pic>
        <p:nvPicPr>
          <p:cNvPr id="13" name="Image 12">
            <a:extLst>
              <a:ext uri="{FF2B5EF4-FFF2-40B4-BE49-F238E27FC236}">
                <a16:creationId xmlns:a16="http://schemas.microsoft.com/office/drawing/2014/main" id="{6D7A4450-F167-3AD2-A867-09BB2095C2B0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b="12703"/>
          <a:stretch/>
        </p:blipFill>
        <p:spPr>
          <a:xfrm>
            <a:off x="9706867" y="5138416"/>
            <a:ext cx="950758" cy="8299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0788987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8FB32A5-1CF0-D93D-420C-E53ACA283D5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77838050-52CE-B954-B4E4-532F429A12D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922891" y="5787564"/>
            <a:ext cx="731048" cy="266495"/>
          </a:xfrm>
        </p:spPr>
        <p:txBody>
          <a:bodyPr/>
          <a:lstStyle/>
          <a:p>
            <a:fld id="{77E71596-5F9D-49C5-9701-16B3CA54319D}" type="slidenum">
              <a:rPr lang="fr-FR" smtClean="0"/>
              <a:pPr/>
              <a:t>2</a:t>
            </a:fld>
            <a:endParaRPr lang="fr-FR" dirty="0"/>
          </a:p>
        </p:txBody>
      </p:sp>
      <p:sp>
        <p:nvSpPr>
          <p:cNvPr id="9" name="Titre 8">
            <a:extLst>
              <a:ext uri="{FF2B5EF4-FFF2-40B4-BE49-F238E27FC236}">
                <a16:creationId xmlns:a16="http://schemas.microsoft.com/office/drawing/2014/main" id="{7BF0C892-ACBB-0022-0087-974C4578260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97138" y="28856"/>
            <a:ext cx="6889649" cy="653480"/>
          </a:xfrm>
        </p:spPr>
        <p:txBody>
          <a:bodyPr>
            <a:normAutofit fontScale="90000"/>
          </a:bodyPr>
          <a:lstStyle/>
          <a:p>
            <a:r>
              <a:rPr lang="fr-FR" sz="3200" dirty="0"/>
              <a:t>Canon à électrons et station de préparation</a:t>
            </a:r>
          </a:p>
        </p:txBody>
      </p:sp>
      <p:pic>
        <p:nvPicPr>
          <p:cNvPr id="5" name="Picture 3">
            <a:extLst>
              <a:ext uri="{FF2B5EF4-FFF2-40B4-BE49-F238E27FC236}">
                <a16:creationId xmlns:a16="http://schemas.microsoft.com/office/drawing/2014/main" id="{8AD91166-566B-FA83-CC94-59E635BD626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1634" t="11884" r="15070" b="13664"/>
          <a:stretch>
            <a:fillRect/>
          </a:stretch>
        </p:blipFill>
        <p:spPr bwMode="auto">
          <a:xfrm>
            <a:off x="118836" y="2381671"/>
            <a:ext cx="5915243" cy="3539139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grpSp>
        <p:nvGrpSpPr>
          <p:cNvPr id="6" name="Groupe 42">
            <a:extLst>
              <a:ext uri="{FF2B5EF4-FFF2-40B4-BE49-F238E27FC236}">
                <a16:creationId xmlns:a16="http://schemas.microsoft.com/office/drawing/2014/main" id="{FAE1616E-A3DB-C2C4-E179-71C5FEEDA275}"/>
              </a:ext>
            </a:extLst>
          </p:cNvPr>
          <p:cNvGrpSpPr>
            <a:grpSpLocks/>
          </p:cNvGrpSpPr>
          <p:nvPr/>
        </p:nvGrpSpPr>
        <p:grpSpPr bwMode="auto">
          <a:xfrm>
            <a:off x="6106466" y="708290"/>
            <a:ext cx="4559143" cy="3539139"/>
            <a:chOff x="22750494" y="15810686"/>
            <a:chExt cx="5124419" cy="4290845"/>
          </a:xfrm>
        </p:grpSpPr>
        <p:pic>
          <p:nvPicPr>
            <p:cNvPr id="7" name="Image 40">
              <a:extLst>
                <a:ext uri="{FF2B5EF4-FFF2-40B4-BE49-F238E27FC236}">
                  <a16:creationId xmlns:a16="http://schemas.microsoft.com/office/drawing/2014/main" id="{27D97AA2-8EB7-8DEE-6730-DDF47934BC8D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2750494" y="15810686"/>
              <a:ext cx="5124419" cy="429084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8" name="Image 41">
              <a:extLst>
                <a:ext uri="{FF2B5EF4-FFF2-40B4-BE49-F238E27FC236}">
                  <a16:creationId xmlns:a16="http://schemas.microsoft.com/office/drawing/2014/main" id="{3E750A9F-CA16-B3CD-9E2E-08D0183F1C62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2848733" y="18913965"/>
              <a:ext cx="400092" cy="45086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cxnSp>
        <p:nvCxnSpPr>
          <p:cNvPr id="10" name="Connecteur droit avec flèche 9">
            <a:extLst>
              <a:ext uri="{FF2B5EF4-FFF2-40B4-BE49-F238E27FC236}">
                <a16:creationId xmlns:a16="http://schemas.microsoft.com/office/drawing/2014/main" id="{DA42F5C0-6A20-8D51-DE4A-0F5FD062AE5F}"/>
              </a:ext>
            </a:extLst>
          </p:cNvPr>
          <p:cNvCxnSpPr>
            <a:cxnSpLocks/>
          </p:cNvCxnSpPr>
          <p:nvPr/>
        </p:nvCxnSpPr>
        <p:spPr>
          <a:xfrm flipH="1">
            <a:off x="2938115" y="2826726"/>
            <a:ext cx="4182059" cy="1461348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Connecteur droit avec flèche 11">
            <a:extLst>
              <a:ext uri="{FF2B5EF4-FFF2-40B4-BE49-F238E27FC236}">
                <a16:creationId xmlns:a16="http://schemas.microsoft.com/office/drawing/2014/main" id="{FBF50CE2-6769-5AE5-808B-B30A206CB219}"/>
              </a:ext>
            </a:extLst>
          </p:cNvPr>
          <p:cNvCxnSpPr>
            <a:cxnSpLocks/>
          </p:cNvCxnSpPr>
          <p:nvPr/>
        </p:nvCxnSpPr>
        <p:spPr>
          <a:xfrm flipH="1" flipV="1">
            <a:off x="7978675" y="3131366"/>
            <a:ext cx="955775" cy="1461348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3" name="Groupe 2">
            <a:extLst>
              <a:ext uri="{FF2B5EF4-FFF2-40B4-BE49-F238E27FC236}">
                <a16:creationId xmlns:a16="http://schemas.microsoft.com/office/drawing/2014/main" id="{65CE9148-93AE-DFCE-570C-6B4B0029DCEF}"/>
              </a:ext>
            </a:extLst>
          </p:cNvPr>
          <p:cNvGrpSpPr/>
          <p:nvPr/>
        </p:nvGrpSpPr>
        <p:grpSpPr>
          <a:xfrm>
            <a:off x="7690643" y="4161620"/>
            <a:ext cx="3126541" cy="1849445"/>
            <a:chOff x="7690643" y="4161620"/>
            <a:chExt cx="3126541" cy="1849445"/>
          </a:xfrm>
        </p:grpSpPr>
        <p:pic>
          <p:nvPicPr>
            <p:cNvPr id="11" name="Picture 14" descr="DCgun_normal">
              <a:extLst>
                <a:ext uri="{FF2B5EF4-FFF2-40B4-BE49-F238E27FC236}">
                  <a16:creationId xmlns:a16="http://schemas.microsoft.com/office/drawing/2014/main" id="{A4C18908-D1C9-E776-4F3E-EE6BE2EF0062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690643" y="4161620"/>
              <a:ext cx="2897674" cy="184944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3" name="ZoneTexte 12">
              <a:extLst>
                <a:ext uri="{FF2B5EF4-FFF2-40B4-BE49-F238E27FC236}">
                  <a16:creationId xmlns:a16="http://schemas.microsoft.com/office/drawing/2014/main" id="{ECBDD896-DCA6-7C5A-A22C-485006EF493C}"/>
                </a:ext>
              </a:extLst>
            </p:cNvPr>
            <p:cNvSpPr txBox="1"/>
            <p:nvPr/>
          </p:nvSpPr>
          <p:spPr>
            <a:xfrm rot="5400000">
              <a:off x="9846603" y="5040483"/>
              <a:ext cx="1694942" cy="246221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r>
                <a:rPr lang="fr-FR" sz="1000" dirty="0">
                  <a:solidFill>
                    <a:srgbClr val="00B0F0"/>
                  </a:solidFill>
                  <a:latin typeface="+mn-lt"/>
                </a:rPr>
                <a:t>C. Hernandez-Garcia (</a:t>
              </a:r>
              <a:r>
                <a:rPr lang="fr-FR" sz="1000" dirty="0" err="1">
                  <a:solidFill>
                    <a:srgbClr val="00B0F0"/>
                  </a:solidFill>
                  <a:latin typeface="+mn-lt"/>
                </a:rPr>
                <a:t>Jlab</a:t>
              </a:r>
              <a:r>
                <a:rPr lang="fr-FR" sz="1000" dirty="0">
                  <a:solidFill>
                    <a:srgbClr val="00B0F0"/>
                  </a:solidFill>
                  <a:latin typeface="+mn-lt"/>
                </a:rPr>
                <a:t>)</a:t>
              </a:r>
            </a:p>
          </p:txBody>
        </p:sp>
      </p:grpSp>
      <p:sp>
        <p:nvSpPr>
          <p:cNvPr id="16" name="Ellipse 15">
            <a:extLst>
              <a:ext uri="{FF2B5EF4-FFF2-40B4-BE49-F238E27FC236}">
                <a16:creationId xmlns:a16="http://schemas.microsoft.com/office/drawing/2014/main" id="{4CD950AC-17A2-D186-9329-2AAD52253E31}"/>
              </a:ext>
            </a:extLst>
          </p:cNvPr>
          <p:cNvSpPr/>
          <p:nvPr/>
        </p:nvSpPr>
        <p:spPr>
          <a:xfrm rot="290821">
            <a:off x="66410" y="3530428"/>
            <a:ext cx="2447763" cy="576064"/>
          </a:xfrm>
          <a:prstGeom prst="ellipse">
            <a:avLst/>
          </a:prstGeom>
          <a:noFill/>
          <a:ln w="28575">
            <a:solidFill>
              <a:srgbClr val="0432FF"/>
            </a:solidFill>
            <a:prstDash val="sysDot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ZoneTexte 17">
            <a:extLst>
              <a:ext uri="{FF2B5EF4-FFF2-40B4-BE49-F238E27FC236}">
                <a16:creationId xmlns:a16="http://schemas.microsoft.com/office/drawing/2014/main" id="{F455951A-EACB-7999-ED05-F736B574F420}"/>
              </a:ext>
            </a:extLst>
          </p:cNvPr>
          <p:cNvSpPr txBox="1"/>
          <p:nvPr/>
        </p:nvSpPr>
        <p:spPr>
          <a:xfrm>
            <a:off x="118836" y="2957736"/>
            <a:ext cx="986855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600" dirty="0">
                <a:solidFill>
                  <a:srgbClr val="0432FF"/>
                </a:solidFill>
              </a:rPr>
              <a:t>Station (PPF)</a:t>
            </a:r>
            <a:endParaRPr lang="en-US" sz="1600" dirty="0">
              <a:solidFill>
                <a:srgbClr val="0432FF"/>
              </a:solidFill>
            </a:endParaRPr>
          </a:p>
        </p:txBody>
      </p:sp>
      <p:sp>
        <p:nvSpPr>
          <p:cNvPr id="19" name="Ellipse 18">
            <a:extLst>
              <a:ext uri="{FF2B5EF4-FFF2-40B4-BE49-F238E27FC236}">
                <a16:creationId xmlns:a16="http://schemas.microsoft.com/office/drawing/2014/main" id="{5572FA3E-40BA-5808-0550-230DE6FE91E0}"/>
              </a:ext>
            </a:extLst>
          </p:cNvPr>
          <p:cNvSpPr/>
          <p:nvPr/>
        </p:nvSpPr>
        <p:spPr>
          <a:xfrm rot="18809465">
            <a:off x="2187761" y="3990035"/>
            <a:ext cx="759173" cy="576064"/>
          </a:xfrm>
          <a:prstGeom prst="ellipse">
            <a:avLst/>
          </a:prstGeom>
          <a:noFill/>
          <a:ln w="28575">
            <a:solidFill>
              <a:srgbClr val="FF0000"/>
            </a:solidFill>
            <a:prstDash val="sysDot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ZoneTexte 1">
            <a:extLst>
              <a:ext uri="{FF2B5EF4-FFF2-40B4-BE49-F238E27FC236}">
                <a16:creationId xmlns:a16="http://schemas.microsoft.com/office/drawing/2014/main" id="{63B4303A-2EB9-1ECA-A18E-10AF0402B760}"/>
              </a:ext>
            </a:extLst>
          </p:cNvPr>
          <p:cNvSpPr txBox="1"/>
          <p:nvPr/>
        </p:nvSpPr>
        <p:spPr>
          <a:xfrm>
            <a:off x="6164228" y="1394877"/>
            <a:ext cx="986855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600" dirty="0">
                <a:solidFill>
                  <a:srgbClr val="FF0000"/>
                </a:solidFill>
              </a:rPr>
              <a:t>Canon (gun)</a:t>
            </a:r>
            <a:endParaRPr lang="en-US" sz="16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4895081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88607F7-FA54-18E5-3FC1-78A2C0B7418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707C7B44-AD9B-D38C-158E-AD743004B1F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922891" y="5787564"/>
            <a:ext cx="731048" cy="266495"/>
          </a:xfrm>
        </p:spPr>
        <p:txBody>
          <a:bodyPr/>
          <a:lstStyle/>
          <a:p>
            <a:fld id="{77E71596-5F9D-49C5-9701-16B3CA54319D}" type="slidenum">
              <a:rPr lang="fr-FR" smtClean="0"/>
              <a:pPr/>
              <a:t>3</a:t>
            </a:fld>
            <a:endParaRPr lang="fr-FR" dirty="0"/>
          </a:p>
        </p:txBody>
      </p:sp>
      <p:sp>
        <p:nvSpPr>
          <p:cNvPr id="9" name="Titre 8">
            <a:extLst>
              <a:ext uri="{FF2B5EF4-FFF2-40B4-BE49-F238E27FC236}">
                <a16:creationId xmlns:a16="http://schemas.microsoft.com/office/drawing/2014/main" id="{77EFFCE5-7640-CE0F-3AF3-C03931852BD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154139" y="0"/>
            <a:ext cx="3528392" cy="653480"/>
          </a:xfrm>
        </p:spPr>
        <p:txBody>
          <a:bodyPr>
            <a:normAutofit fontScale="90000"/>
          </a:bodyPr>
          <a:lstStyle/>
          <a:p>
            <a:r>
              <a:rPr lang="fr-FR" sz="3200" dirty="0"/>
              <a:t>Chambre gun et vide</a:t>
            </a: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0C2C7CEC-15DF-8EA0-EC5A-7D7AEC44AB17}"/>
              </a:ext>
            </a:extLst>
          </p:cNvPr>
          <p:cNvSpPr txBox="1"/>
          <p:nvPr/>
        </p:nvSpPr>
        <p:spPr>
          <a:xfrm>
            <a:off x="6682531" y="5806897"/>
            <a:ext cx="3127300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200" b="1" i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S. Brault, F. Chatelet, O. Frossard, D. </a:t>
            </a:r>
            <a:r>
              <a:rPr lang="fr-FR" sz="1200" b="1" i="1" dirty="0" err="1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Reynet</a:t>
            </a:r>
            <a:endParaRPr lang="en-US" sz="1200" i="1" dirty="0">
              <a:solidFill>
                <a:srgbClr val="0432FF"/>
              </a:solidFill>
            </a:endParaRPr>
          </a:p>
        </p:txBody>
      </p:sp>
      <p:sp>
        <p:nvSpPr>
          <p:cNvPr id="13" name="ZoneTexte 12">
            <a:extLst>
              <a:ext uri="{FF2B5EF4-FFF2-40B4-BE49-F238E27FC236}">
                <a16:creationId xmlns:a16="http://schemas.microsoft.com/office/drawing/2014/main" id="{0EDCC85A-7674-8792-4C5A-F5791A6F2AF1}"/>
              </a:ext>
            </a:extLst>
          </p:cNvPr>
          <p:cNvSpPr txBox="1"/>
          <p:nvPr/>
        </p:nvSpPr>
        <p:spPr>
          <a:xfrm>
            <a:off x="29691" y="596963"/>
            <a:ext cx="10743084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Enorme travail d’assemblage du gun dans la salle propre de l’igloo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400" b="1" dirty="0">
                <a:latin typeface="Calibri" panose="020F0502020204030204" pitchFamily="34" charset="0"/>
                <a:cs typeface="Calibri" panose="020F0502020204030204" pitchFamily="34" charset="0"/>
              </a:rPr>
              <a:t>avec comptage de particules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Assemblage partiel du gun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400" b="1" dirty="0">
                <a:latin typeface="Calibri" panose="020F0502020204030204" pitchFamily="34" charset="0"/>
                <a:cs typeface="Calibri" panose="020F0502020204030204" pitchFamily="34" charset="0"/>
              </a:rPr>
              <a:t>test de fuite intermédiaire</a:t>
            </a:r>
          </a:p>
        </p:txBody>
      </p:sp>
      <p:pic>
        <p:nvPicPr>
          <p:cNvPr id="6" name="Image 5">
            <a:extLst>
              <a:ext uri="{FF2B5EF4-FFF2-40B4-BE49-F238E27FC236}">
                <a16:creationId xmlns:a16="http://schemas.microsoft.com/office/drawing/2014/main" id="{B0528178-CF7B-6AAE-E390-827BDDE82D5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3180505" y="2789000"/>
            <a:ext cx="4099665" cy="1844849"/>
          </a:xfrm>
          <a:prstGeom prst="rect">
            <a:avLst/>
          </a:prstGeom>
        </p:spPr>
      </p:pic>
      <p:pic>
        <p:nvPicPr>
          <p:cNvPr id="8" name="Image 7">
            <a:extLst>
              <a:ext uri="{FF2B5EF4-FFF2-40B4-BE49-F238E27FC236}">
                <a16:creationId xmlns:a16="http://schemas.microsoft.com/office/drawing/2014/main" id="{F804B0D1-70D4-A132-DBEB-EF3C55E2F2B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250869" y="2794329"/>
            <a:ext cx="4119040" cy="1853568"/>
          </a:xfrm>
          <a:prstGeom prst="rect">
            <a:avLst/>
          </a:prstGeom>
        </p:spPr>
      </p:pic>
      <p:pic>
        <p:nvPicPr>
          <p:cNvPr id="10" name="Image 9">
            <a:extLst>
              <a:ext uri="{FF2B5EF4-FFF2-40B4-BE49-F238E27FC236}">
                <a16:creationId xmlns:a16="http://schemas.microsoft.com/office/drawing/2014/main" id="{E547E50A-CD0B-0C1A-B351-0E49F9206BC4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-684318" y="2798456"/>
            <a:ext cx="4134047" cy="1860321"/>
          </a:xfrm>
          <a:prstGeom prst="rect">
            <a:avLst/>
          </a:prstGeom>
        </p:spPr>
      </p:pic>
      <p:pic>
        <p:nvPicPr>
          <p:cNvPr id="11" name="Image 10">
            <a:extLst>
              <a:ext uri="{FF2B5EF4-FFF2-40B4-BE49-F238E27FC236}">
                <a16:creationId xmlns:a16="http://schemas.microsoft.com/office/drawing/2014/main" id="{1C4EC715-F10B-9031-5D8C-DECDD915C89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142697" y="2793252"/>
            <a:ext cx="4080763" cy="1836343"/>
          </a:xfrm>
          <a:prstGeom prst="rect">
            <a:avLst/>
          </a:prstGeom>
        </p:spPr>
      </p:pic>
      <p:grpSp>
        <p:nvGrpSpPr>
          <p:cNvPr id="17" name="Groupe 16">
            <a:extLst>
              <a:ext uri="{FF2B5EF4-FFF2-40B4-BE49-F238E27FC236}">
                <a16:creationId xmlns:a16="http://schemas.microsoft.com/office/drawing/2014/main" id="{45CA6B8F-3433-F556-E59D-84A987E57019}"/>
              </a:ext>
            </a:extLst>
          </p:cNvPr>
          <p:cNvGrpSpPr/>
          <p:nvPr/>
        </p:nvGrpSpPr>
        <p:grpSpPr>
          <a:xfrm>
            <a:off x="7913539" y="1671042"/>
            <a:ext cx="2657424" cy="4103989"/>
            <a:chOff x="9428226" y="2400399"/>
            <a:chExt cx="2743200" cy="4252672"/>
          </a:xfrm>
        </p:grpSpPr>
        <p:pic>
          <p:nvPicPr>
            <p:cNvPr id="18" name="Image 17">
              <a:extLst>
                <a:ext uri="{FF2B5EF4-FFF2-40B4-BE49-F238E27FC236}">
                  <a16:creationId xmlns:a16="http://schemas.microsoft.com/office/drawing/2014/main" id="{3EFB4CD0-7494-89BE-370E-48425AFB6E3C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674069" y="2400399"/>
              <a:ext cx="2238532" cy="4238398"/>
            </a:xfrm>
            <a:prstGeom prst="rect">
              <a:avLst/>
            </a:prstGeom>
          </p:spPr>
        </p:pic>
        <p:sp>
          <p:nvSpPr>
            <p:cNvPr id="19" name="ZoneTexte 18">
              <a:extLst>
                <a:ext uri="{FF2B5EF4-FFF2-40B4-BE49-F238E27FC236}">
                  <a16:creationId xmlns:a16="http://schemas.microsoft.com/office/drawing/2014/main" id="{F399604C-6FE5-DEF7-9C0F-7C2264FF9C10}"/>
                </a:ext>
              </a:extLst>
            </p:cNvPr>
            <p:cNvSpPr txBox="1"/>
            <p:nvPr/>
          </p:nvSpPr>
          <p:spPr>
            <a:xfrm>
              <a:off x="9428226" y="6345295"/>
              <a:ext cx="2743200" cy="307776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algn="ctr"/>
              <a:r>
                <a:rPr lang="fr-FR" sz="1400" b="1" dirty="0">
                  <a:solidFill>
                    <a:schemeClr val="bg1"/>
                  </a:solidFill>
                </a:rPr>
                <a:t>April 1st, 2025</a:t>
              </a:r>
              <a:endParaRPr lang="en-US" sz="1400" dirty="0">
                <a:solidFill>
                  <a:schemeClr val="bg1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81692479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D4F3673-2B97-07CE-15BF-9FAA442C3C6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9C3CE837-0579-F247-AB8C-270F80B481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922891" y="5787564"/>
            <a:ext cx="731048" cy="266495"/>
          </a:xfrm>
        </p:spPr>
        <p:txBody>
          <a:bodyPr/>
          <a:lstStyle/>
          <a:p>
            <a:fld id="{77E71596-5F9D-49C5-9701-16B3CA54319D}" type="slidenum">
              <a:rPr lang="fr-FR" smtClean="0"/>
              <a:pPr/>
              <a:t>4</a:t>
            </a:fld>
            <a:endParaRPr lang="fr-FR" dirty="0"/>
          </a:p>
        </p:txBody>
      </p:sp>
      <p:sp>
        <p:nvSpPr>
          <p:cNvPr id="9" name="Titre 8">
            <a:extLst>
              <a:ext uri="{FF2B5EF4-FFF2-40B4-BE49-F238E27FC236}">
                <a16:creationId xmlns:a16="http://schemas.microsoft.com/office/drawing/2014/main" id="{5C9C38F6-D9BD-5403-895F-CCAC4A4DE1B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66107" y="0"/>
            <a:ext cx="4320480" cy="581472"/>
          </a:xfrm>
        </p:spPr>
        <p:txBody>
          <a:bodyPr>
            <a:normAutofit fontScale="90000"/>
          </a:bodyPr>
          <a:lstStyle/>
          <a:p>
            <a:r>
              <a:rPr lang="fr-FR" sz="3200" dirty="0"/>
              <a:t>Chambre gun : alignement</a:t>
            </a: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4991DB6B-34B4-7315-BE7A-64F4E54137D1}"/>
              </a:ext>
            </a:extLst>
          </p:cNvPr>
          <p:cNvSpPr txBox="1"/>
          <p:nvPr/>
        </p:nvSpPr>
        <p:spPr>
          <a:xfrm>
            <a:off x="7258595" y="5667326"/>
            <a:ext cx="3029820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200" b="1" i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S. Brault, F. Chatelet, O. Frossard</a:t>
            </a:r>
            <a:endParaRPr lang="en-US" sz="1200" i="1" dirty="0">
              <a:solidFill>
                <a:srgbClr val="0432FF"/>
              </a:solidFill>
            </a:endParaRPr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75702679-8201-191A-8A7B-222914B873C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rot="5400000">
            <a:off x="1977655" y="4071047"/>
            <a:ext cx="2707040" cy="1218168"/>
          </a:xfrm>
          <a:prstGeom prst="rect">
            <a:avLst/>
          </a:prstGeom>
        </p:spPr>
      </p:pic>
      <p:pic>
        <p:nvPicPr>
          <p:cNvPr id="6" name="Image 5">
            <a:extLst>
              <a:ext uri="{FF2B5EF4-FFF2-40B4-BE49-F238E27FC236}">
                <a16:creationId xmlns:a16="http://schemas.microsoft.com/office/drawing/2014/main" id="{F3ADBB3E-F569-D2F4-64D5-5B7845920FB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3273799" y="4071047"/>
            <a:ext cx="2707041" cy="1218169"/>
          </a:xfrm>
          <a:prstGeom prst="rect">
            <a:avLst/>
          </a:prstGeom>
        </p:spPr>
      </p:pic>
      <p:pic>
        <p:nvPicPr>
          <p:cNvPr id="1026" name="Picture 2">
            <a:extLst>
              <a:ext uri="{FF2B5EF4-FFF2-40B4-BE49-F238E27FC236}">
                <a16:creationId xmlns:a16="http://schemas.microsoft.com/office/drawing/2014/main" id="{9B6AB662-6D35-199D-EEC7-A9127636CF2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5886" y="504056"/>
            <a:ext cx="2294197" cy="27641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" name="Image 11">
            <a:extLst>
              <a:ext uri="{FF2B5EF4-FFF2-40B4-BE49-F238E27FC236}">
                <a16:creationId xmlns:a16="http://schemas.microsoft.com/office/drawing/2014/main" id="{D4C5F3F6-9C8F-F54E-1616-CBD09F21011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5400000">
            <a:off x="4569943" y="4056046"/>
            <a:ext cx="2707042" cy="1218169"/>
          </a:xfrm>
          <a:prstGeom prst="rect">
            <a:avLst/>
          </a:prstGeom>
        </p:spPr>
      </p:pic>
      <p:pic>
        <p:nvPicPr>
          <p:cNvPr id="15" name="Image 14">
            <a:extLst>
              <a:ext uri="{FF2B5EF4-FFF2-40B4-BE49-F238E27FC236}">
                <a16:creationId xmlns:a16="http://schemas.microsoft.com/office/drawing/2014/main" id="{7240BA14-BEBD-2C1D-9384-43B30D5CD04F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5400000">
            <a:off x="-614633" y="4091474"/>
            <a:ext cx="2707042" cy="1218169"/>
          </a:xfrm>
          <a:prstGeom prst="rect">
            <a:avLst/>
          </a:prstGeom>
        </p:spPr>
      </p:pic>
      <p:pic>
        <p:nvPicPr>
          <p:cNvPr id="17" name="Image 16">
            <a:extLst>
              <a:ext uri="{FF2B5EF4-FFF2-40B4-BE49-F238E27FC236}">
                <a16:creationId xmlns:a16="http://schemas.microsoft.com/office/drawing/2014/main" id="{2A14FE77-C65D-0CF4-EBA3-6580384C67B5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2722091" y="504056"/>
            <a:ext cx="6143166" cy="2766683"/>
          </a:xfrm>
          <a:prstGeom prst="rect">
            <a:avLst/>
          </a:prstGeom>
        </p:spPr>
      </p:pic>
      <p:pic>
        <p:nvPicPr>
          <p:cNvPr id="19" name="Image 18">
            <a:extLst>
              <a:ext uri="{FF2B5EF4-FFF2-40B4-BE49-F238E27FC236}">
                <a16:creationId xmlns:a16="http://schemas.microsoft.com/office/drawing/2014/main" id="{2E9AB345-258A-7F34-BA58-4EF2085E1CE4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 rot="5400000">
            <a:off x="681510" y="4082655"/>
            <a:ext cx="2707044" cy="1218170"/>
          </a:xfrm>
          <a:prstGeom prst="rect">
            <a:avLst/>
          </a:prstGeom>
        </p:spPr>
      </p:pic>
      <p:sp>
        <p:nvSpPr>
          <p:cNvPr id="20" name="ZoneTexte 19">
            <a:extLst>
              <a:ext uri="{FF2B5EF4-FFF2-40B4-BE49-F238E27FC236}">
                <a16:creationId xmlns:a16="http://schemas.microsoft.com/office/drawing/2014/main" id="{DB1D512B-2BD0-8D39-0F7B-F36F665B87CC}"/>
              </a:ext>
            </a:extLst>
          </p:cNvPr>
          <p:cNvSpPr txBox="1"/>
          <p:nvPr/>
        </p:nvSpPr>
        <p:spPr>
          <a:xfrm>
            <a:off x="6755517" y="3867040"/>
            <a:ext cx="401725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4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Cathode et anode  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400" b="1" dirty="0">
                <a:latin typeface="Calibri" panose="020F0502020204030204" pitchFamily="34" charset="0"/>
                <a:cs typeface="Calibri" panose="020F0502020204030204" pitchFamily="34" charset="0"/>
              </a:rPr>
              <a:t>Alignement : qq centièmes de mm  </a:t>
            </a:r>
          </a:p>
        </p:txBody>
      </p:sp>
    </p:spTree>
    <p:extLst>
      <p:ext uri="{BB962C8B-B14F-4D97-AF65-F5344CB8AC3E}">
        <p14:creationId xmlns:p14="http://schemas.microsoft.com/office/powerpoint/2010/main" val="191102354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F480FCD-D79D-4A94-A00D-27CB36C51EF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30F354FF-9E0E-C399-EB75-C2896FAD5A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922891" y="5787564"/>
            <a:ext cx="731048" cy="266495"/>
          </a:xfrm>
        </p:spPr>
        <p:txBody>
          <a:bodyPr/>
          <a:lstStyle/>
          <a:p>
            <a:fld id="{77E71596-5F9D-49C5-9701-16B3CA54319D}" type="slidenum">
              <a:rPr lang="fr-FR" smtClean="0"/>
              <a:pPr/>
              <a:t>5</a:t>
            </a:fld>
            <a:endParaRPr lang="fr-FR" dirty="0"/>
          </a:p>
        </p:txBody>
      </p:sp>
      <p:sp>
        <p:nvSpPr>
          <p:cNvPr id="9" name="Titre 8">
            <a:extLst>
              <a:ext uri="{FF2B5EF4-FFF2-40B4-BE49-F238E27FC236}">
                <a16:creationId xmlns:a16="http://schemas.microsoft.com/office/drawing/2014/main" id="{EECC7447-5037-357A-3E44-F9872DE133A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154139" y="0"/>
            <a:ext cx="3528392" cy="653480"/>
          </a:xfrm>
        </p:spPr>
        <p:txBody>
          <a:bodyPr>
            <a:normAutofit fontScale="90000"/>
          </a:bodyPr>
          <a:lstStyle/>
          <a:p>
            <a:r>
              <a:rPr lang="fr-FR" sz="3200" dirty="0"/>
              <a:t>Chambre gun et vide</a:t>
            </a: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0E772A7E-47C5-4FFD-BB52-345B43225B19}"/>
              </a:ext>
            </a:extLst>
          </p:cNvPr>
          <p:cNvSpPr txBox="1"/>
          <p:nvPr/>
        </p:nvSpPr>
        <p:spPr>
          <a:xfrm>
            <a:off x="7392603" y="5777060"/>
            <a:ext cx="3034344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200" b="1" i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S. Brault, F. Chatelet, O. Frossard, D. </a:t>
            </a:r>
            <a:r>
              <a:rPr lang="fr-FR" sz="1200" b="1" i="1" dirty="0" err="1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Reynet</a:t>
            </a:r>
            <a:endParaRPr lang="en-US" sz="1200" i="1" dirty="0">
              <a:solidFill>
                <a:srgbClr val="0432FF"/>
              </a:solidFill>
            </a:endParaRPr>
          </a:p>
        </p:txBody>
      </p:sp>
      <p:sp>
        <p:nvSpPr>
          <p:cNvPr id="13" name="ZoneTexte 12">
            <a:extLst>
              <a:ext uri="{FF2B5EF4-FFF2-40B4-BE49-F238E27FC236}">
                <a16:creationId xmlns:a16="http://schemas.microsoft.com/office/drawing/2014/main" id="{222D1273-2DEC-8D9B-D998-B09D9DC9293E}"/>
              </a:ext>
            </a:extLst>
          </p:cNvPr>
          <p:cNvSpPr txBox="1"/>
          <p:nvPr/>
        </p:nvSpPr>
        <p:spPr>
          <a:xfrm>
            <a:off x="29691" y="653480"/>
            <a:ext cx="1074308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Mise en place du puck dans la cathode 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400" b="1" dirty="0">
                <a:latin typeface="Calibri" panose="020F0502020204030204" pitchFamily="34" charset="0"/>
                <a:cs typeface="Calibri" panose="020F0502020204030204" pitchFamily="34" charset="0"/>
              </a:rPr>
              <a:t>Test de fuite</a:t>
            </a:r>
            <a:endParaRPr lang="fr-FR" sz="1400" b="1" dirty="0">
              <a:solidFill>
                <a:srgbClr val="0432FF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31" name="Image 30">
            <a:extLst>
              <a:ext uri="{FF2B5EF4-FFF2-40B4-BE49-F238E27FC236}">
                <a16:creationId xmlns:a16="http://schemas.microsoft.com/office/drawing/2014/main" id="{90DF8AD3-E6D1-1994-E4DD-E1179268B48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198650" y="3761452"/>
            <a:ext cx="4193953" cy="1887279"/>
          </a:xfrm>
          <a:prstGeom prst="rect">
            <a:avLst/>
          </a:prstGeom>
        </p:spPr>
      </p:pic>
      <p:pic>
        <p:nvPicPr>
          <p:cNvPr id="33" name="Image 32">
            <a:extLst>
              <a:ext uri="{FF2B5EF4-FFF2-40B4-BE49-F238E27FC236}">
                <a16:creationId xmlns:a16="http://schemas.microsoft.com/office/drawing/2014/main" id="{B592BE1C-C872-4A2B-4145-614CA117380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6598229" y="2763498"/>
            <a:ext cx="3393883" cy="1527248"/>
          </a:xfrm>
          <a:prstGeom prst="rect">
            <a:avLst/>
          </a:prstGeom>
        </p:spPr>
      </p:pic>
      <p:pic>
        <p:nvPicPr>
          <p:cNvPr id="35" name="Image 34">
            <a:extLst>
              <a:ext uri="{FF2B5EF4-FFF2-40B4-BE49-F238E27FC236}">
                <a16:creationId xmlns:a16="http://schemas.microsoft.com/office/drawing/2014/main" id="{F18A163C-141F-B0DC-884E-21E88B51E74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218897" y="1823529"/>
            <a:ext cx="4173706" cy="1878168"/>
          </a:xfrm>
          <a:prstGeom prst="rect">
            <a:avLst/>
          </a:prstGeom>
        </p:spPr>
      </p:pic>
      <p:pic>
        <p:nvPicPr>
          <p:cNvPr id="37" name="Image 36">
            <a:extLst>
              <a:ext uri="{FF2B5EF4-FFF2-40B4-BE49-F238E27FC236}">
                <a16:creationId xmlns:a16="http://schemas.microsoft.com/office/drawing/2014/main" id="{726B952A-A89C-E691-D11E-6AC2AD7F0B73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5400000">
            <a:off x="-261281" y="2307499"/>
            <a:ext cx="3818553" cy="2863915"/>
          </a:xfrm>
          <a:prstGeom prst="rect">
            <a:avLst/>
          </a:prstGeom>
        </p:spPr>
      </p:pic>
      <p:pic>
        <p:nvPicPr>
          <p:cNvPr id="5" name="Image 4">
            <a:extLst>
              <a:ext uri="{FF2B5EF4-FFF2-40B4-BE49-F238E27FC236}">
                <a16:creationId xmlns:a16="http://schemas.microsoft.com/office/drawing/2014/main" id="{2E505D04-94D5-0607-54A9-20E11D8C52CD}"/>
              </a:ext>
            </a:extLst>
          </p:cNvPr>
          <p:cNvPicPr>
            <a:picLocks noChangeAspect="1"/>
          </p:cNvPicPr>
          <p:nvPr/>
        </p:nvPicPr>
        <p:blipFill>
          <a:blip r:embed="rId6"/>
          <a:srcRect l="19164" t="28467" r="15861" b="41149"/>
          <a:stretch>
            <a:fillRect/>
          </a:stretch>
        </p:blipFill>
        <p:spPr>
          <a:xfrm>
            <a:off x="9186189" y="1823529"/>
            <a:ext cx="1314313" cy="1368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7772743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A58CE32-3E0E-1F5B-7822-A54D64A2FCD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156F322E-F5A4-CF3B-B101-AF7812B2A5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922891" y="5787564"/>
            <a:ext cx="731048" cy="266495"/>
          </a:xfrm>
        </p:spPr>
        <p:txBody>
          <a:bodyPr/>
          <a:lstStyle/>
          <a:p>
            <a:fld id="{77E71596-5F9D-49C5-9701-16B3CA54319D}" type="slidenum">
              <a:rPr lang="fr-FR" smtClean="0"/>
              <a:pPr/>
              <a:t>6</a:t>
            </a:fld>
            <a:endParaRPr lang="fr-FR" dirty="0"/>
          </a:p>
        </p:txBody>
      </p:sp>
      <p:sp>
        <p:nvSpPr>
          <p:cNvPr id="9" name="Titre 8">
            <a:extLst>
              <a:ext uri="{FF2B5EF4-FFF2-40B4-BE49-F238E27FC236}">
                <a16:creationId xmlns:a16="http://schemas.microsoft.com/office/drawing/2014/main" id="{00D6E609-A0C5-0935-7E0E-98497E56150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82131" y="0"/>
            <a:ext cx="3744416" cy="653480"/>
          </a:xfrm>
        </p:spPr>
        <p:txBody>
          <a:bodyPr>
            <a:normAutofit/>
          </a:bodyPr>
          <a:lstStyle/>
          <a:p>
            <a:r>
              <a:rPr lang="fr-FR" sz="3200" dirty="0"/>
              <a:t>Gun : vide</a:t>
            </a:r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3263AC78-1B42-5516-4F24-ED08CD9CF49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81304" y="3104755"/>
            <a:ext cx="2772635" cy="2079476"/>
          </a:xfrm>
          <a:prstGeom prst="rect">
            <a:avLst/>
          </a:prstGeom>
        </p:spPr>
      </p:pic>
      <p:sp>
        <p:nvSpPr>
          <p:cNvPr id="2" name="ZoneTexte 1">
            <a:extLst>
              <a:ext uri="{FF2B5EF4-FFF2-40B4-BE49-F238E27FC236}">
                <a16:creationId xmlns:a16="http://schemas.microsoft.com/office/drawing/2014/main" id="{F77B5E4C-9F6D-737E-01AE-9D3EA0C46732}"/>
              </a:ext>
            </a:extLst>
          </p:cNvPr>
          <p:cNvSpPr txBox="1"/>
          <p:nvPr/>
        </p:nvSpPr>
        <p:spPr>
          <a:xfrm>
            <a:off x="29692" y="690642"/>
            <a:ext cx="8885087" cy="249299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1</a:t>
            </a:r>
            <a:r>
              <a:rPr lang="fr-FR" sz="1400" b="1" baseline="300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er</a:t>
            </a:r>
            <a:r>
              <a:rPr lang="fr-FR" sz="14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assemblage, mise sous vide et test d’étanchéité (mi avril)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Problème lors d’un test (raccord sale), mais pas de contamination détectée</a:t>
            </a:r>
          </a:p>
          <a:p>
            <a:pPr marL="673100" lvl="1" indent="-171450">
              <a:buFont typeface="Wingdings" pitchFamily="2" charset="2"/>
              <a:buChar char="è"/>
            </a:pPr>
            <a:r>
              <a:rPr lang="fr-FR" sz="1200" b="1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itchFamily="2" charset="2"/>
              </a:rPr>
              <a:t>rapport en cours et fiche de non-conformité</a:t>
            </a:r>
          </a:p>
          <a:p>
            <a:pPr marL="673100" lvl="1" indent="-171450">
              <a:buFont typeface="Wingdings" pitchFamily="2" charset="2"/>
              <a:buChar char="è"/>
            </a:pPr>
            <a:endParaRPr lang="fr-FR" sz="8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Avec le puck installé, test d’étanchéité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fuite au niveau de la bride de la pompe ionique inférieure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Changement du joint (20-05), remise sous vide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2</a:t>
            </a:r>
            <a:r>
              <a:rPr lang="fr-FR" sz="1200" b="1" baseline="30000" dirty="0">
                <a:latin typeface="Calibri" panose="020F0502020204030204" pitchFamily="34" charset="0"/>
                <a:cs typeface="Calibri" panose="020F0502020204030204" pitchFamily="34" charset="0"/>
              </a:rPr>
              <a:t>nd</a:t>
            </a: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 test d’étanchéité : 22-05 ? 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Si ok, étuvage du gun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fr-FR" sz="800" b="1" dirty="0">
              <a:solidFill>
                <a:srgbClr val="0432FF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Pour étuvage 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qq matériels de vide (coffrets, vanne, câbles) à acheter, seront prêtés par V&amp;S en attendant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adaptation du coffret de régulation      </a:t>
            </a: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00828A66-626C-AB8B-3369-80B7EBDDD0D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769379" y="3113697"/>
            <a:ext cx="1945259" cy="2593679"/>
          </a:xfrm>
          <a:prstGeom prst="rect">
            <a:avLst/>
          </a:prstGeom>
        </p:spPr>
      </p:pic>
      <p:sp>
        <p:nvSpPr>
          <p:cNvPr id="7" name="ZoneTexte 6">
            <a:extLst>
              <a:ext uri="{FF2B5EF4-FFF2-40B4-BE49-F238E27FC236}">
                <a16:creationId xmlns:a16="http://schemas.microsoft.com/office/drawing/2014/main" id="{552E3B52-8ADC-4E7C-FE55-4FAE8E89BBCD}"/>
              </a:ext>
            </a:extLst>
          </p:cNvPr>
          <p:cNvSpPr txBox="1"/>
          <p:nvPr/>
        </p:nvSpPr>
        <p:spPr>
          <a:xfrm>
            <a:off x="8043790" y="5211529"/>
            <a:ext cx="2872818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Coffret de régulation thermique </a:t>
            </a:r>
            <a:endParaRPr lang="en-US" sz="1200" dirty="0"/>
          </a:p>
        </p:txBody>
      </p:sp>
      <p:sp>
        <p:nvSpPr>
          <p:cNvPr id="8" name="ZoneTexte 7">
            <a:extLst>
              <a:ext uri="{FF2B5EF4-FFF2-40B4-BE49-F238E27FC236}">
                <a16:creationId xmlns:a16="http://schemas.microsoft.com/office/drawing/2014/main" id="{6C7EFE13-385B-D822-6148-44824EACB1D9}"/>
              </a:ext>
            </a:extLst>
          </p:cNvPr>
          <p:cNvSpPr txBox="1"/>
          <p:nvPr/>
        </p:nvSpPr>
        <p:spPr>
          <a:xfrm>
            <a:off x="5390138" y="5707376"/>
            <a:ext cx="2872818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Détection de fuite sur chambre du gun </a:t>
            </a:r>
            <a:endParaRPr lang="en-US" sz="1200" dirty="0"/>
          </a:p>
        </p:txBody>
      </p:sp>
      <p:pic>
        <p:nvPicPr>
          <p:cNvPr id="10" name="Image 9">
            <a:extLst>
              <a:ext uri="{FF2B5EF4-FFF2-40B4-BE49-F238E27FC236}">
                <a16:creationId xmlns:a16="http://schemas.microsoft.com/office/drawing/2014/main" id="{56B3690A-1890-E38F-42B2-81FB6B89827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516791" y="3127839"/>
            <a:ext cx="3865846" cy="2584594"/>
          </a:xfrm>
          <a:prstGeom prst="rect">
            <a:avLst/>
          </a:prstGeom>
        </p:spPr>
      </p:pic>
      <p:sp>
        <p:nvSpPr>
          <p:cNvPr id="11" name="Zone de texte 2">
            <a:extLst>
              <a:ext uri="{FF2B5EF4-FFF2-40B4-BE49-F238E27FC236}">
                <a16:creationId xmlns:a16="http://schemas.microsoft.com/office/drawing/2014/main" id="{DAA9FB14-A8B5-6FE3-BAEC-626B651F172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123650" y="5017065"/>
            <a:ext cx="762000" cy="285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rot="0" vert="horz" wrap="square" lIns="91440" tIns="45720" rIns="91440" bIns="45720" anchor="t" anchorCtr="0">
            <a:noAutofit/>
          </a:bodyPr>
          <a:lstStyle/>
          <a:p>
            <a:pPr algn="ctr">
              <a:lnSpc>
                <a:spcPct val="107000"/>
              </a:lnSpc>
              <a:spcAft>
                <a:spcPts val="800"/>
              </a:spcAft>
            </a:pPr>
            <a:r>
              <a:rPr lang="fr-FR" sz="120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40 nm</a:t>
            </a:r>
            <a:endParaRPr lang="fr-FR" sz="11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cxnSp>
        <p:nvCxnSpPr>
          <p:cNvPr id="13" name="Connecteur droit avec flèche 12">
            <a:extLst>
              <a:ext uri="{FF2B5EF4-FFF2-40B4-BE49-F238E27FC236}">
                <a16:creationId xmlns:a16="http://schemas.microsoft.com/office/drawing/2014/main" id="{54077FF1-7D13-C52F-0491-1D4688DD4BA9}"/>
              </a:ext>
            </a:extLst>
          </p:cNvPr>
          <p:cNvCxnSpPr/>
          <p:nvPr/>
        </p:nvCxnSpPr>
        <p:spPr>
          <a:xfrm>
            <a:off x="5238620" y="4906176"/>
            <a:ext cx="0" cy="516279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ZoneTexte 14">
            <a:extLst>
              <a:ext uri="{FF2B5EF4-FFF2-40B4-BE49-F238E27FC236}">
                <a16:creationId xmlns:a16="http://schemas.microsoft.com/office/drawing/2014/main" id="{00FB485E-DFB6-DEA6-A55A-805E73179F9C}"/>
              </a:ext>
            </a:extLst>
          </p:cNvPr>
          <p:cNvSpPr txBox="1"/>
          <p:nvPr/>
        </p:nvSpPr>
        <p:spPr>
          <a:xfrm>
            <a:off x="1854244" y="5775653"/>
            <a:ext cx="2872818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Mesure de rugosité sur puck13</a:t>
            </a:r>
            <a:endParaRPr lang="en-US" sz="1200" dirty="0"/>
          </a:p>
        </p:txBody>
      </p:sp>
      <p:pic>
        <p:nvPicPr>
          <p:cNvPr id="16" name="Image 15">
            <a:extLst>
              <a:ext uri="{FF2B5EF4-FFF2-40B4-BE49-F238E27FC236}">
                <a16:creationId xmlns:a16="http://schemas.microsoft.com/office/drawing/2014/main" id="{57406E19-5FBA-41B8-42EF-781B2957FC02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18822" y="3182419"/>
            <a:ext cx="973731" cy="2167609"/>
          </a:xfrm>
          <a:prstGeom prst="rect">
            <a:avLst/>
          </a:prstGeom>
        </p:spPr>
      </p:pic>
      <p:sp>
        <p:nvSpPr>
          <p:cNvPr id="17" name="ZoneTexte 16">
            <a:extLst>
              <a:ext uri="{FF2B5EF4-FFF2-40B4-BE49-F238E27FC236}">
                <a16:creationId xmlns:a16="http://schemas.microsoft.com/office/drawing/2014/main" id="{28294681-E64D-99E6-ABD4-6E3052A510B6}"/>
              </a:ext>
            </a:extLst>
          </p:cNvPr>
          <p:cNvSpPr txBox="1"/>
          <p:nvPr/>
        </p:nvSpPr>
        <p:spPr>
          <a:xfrm>
            <a:off x="0" y="5335296"/>
            <a:ext cx="1516791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Puck avec qq défauts </a:t>
            </a:r>
            <a:endParaRPr lang="en-US" sz="1200" dirty="0"/>
          </a:p>
        </p:txBody>
      </p:sp>
      <p:pic>
        <p:nvPicPr>
          <p:cNvPr id="18" name="Image 17">
            <a:extLst>
              <a:ext uri="{FF2B5EF4-FFF2-40B4-BE49-F238E27FC236}">
                <a16:creationId xmlns:a16="http://schemas.microsoft.com/office/drawing/2014/main" id="{4C942CE3-C7F4-459D-9B46-C918B27BF470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251693" y="428220"/>
            <a:ext cx="3326172" cy="2235774"/>
          </a:xfrm>
          <a:prstGeom prst="rect">
            <a:avLst/>
          </a:prstGeom>
        </p:spPr>
      </p:pic>
      <p:sp>
        <p:nvSpPr>
          <p:cNvPr id="19" name="ZoneTexte 18">
            <a:extLst>
              <a:ext uri="{FF2B5EF4-FFF2-40B4-BE49-F238E27FC236}">
                <a16:creationId xmlns:a16="http://schemas.microsoft.com/office/drawing/2014/main" id="{4C01D83F-3A37-4C02-AFCA-7BAFB79444A6}"/>
              </a:ext>
            </a:extLst>
          </p:cNvPr>
          <p:cNvSpPr txBox="1"/>
          <p:nvPr/>
        </p:nvSpPr>
        <p:spPr>
          <a:xfrm>
            <a:off x="8125518" y="5588792"/>
            <a:ext cx="2526161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200" b="1" i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B. Mercier,  équipe vide et surface </a:t>
            </a:r>
            <a:endParaRPr lang="en-US" sz="1200" i="1" dirty="0">
              <a:solidFill>
                <a:srgbClr val="0432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2231651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78D6D5F-B1EA-BA60-7954-31F65B26BD2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354CFE9E-F6CF-6341-1C0E-FBCB656393E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922891" y="5787564"/>
            <a:ext cx="731048" cy="266495"/>
          </a:xfrm>
        </p:spPr>
        <p:txBody>
          <a:bodyPr/>
          <a:lstStyle/>
          <a:p>
            <a:fld id="{77E71596-5F9D-49C5-9701-16B3CA54319D}" type="slidenum">
              <a:rPr lang="fr-FR" smtClean="0"/>
              <a:pPr/>
              <a:t>7</a:t>
            </a:fld>
            <a:endParaRPr lang="fr-FR" dirty="0"/>
          </a:p>
        </p:txBody>
      </p:sp>
      <p:sp>
        <p:nvSpPr>
          <p:cNvPr id="9" name="Titre 8">
            <a:extLst>
              <a:ext uri="{FF2B5EF4-FFF2-40B4-BE49-F238E27FC236}">
                <a16:creationId xmlns:a16="http://schemas.microsoft.com/office/drawing/2014/main" id="{CD55BD4E-2361-DB1E-94CE-17491D67A60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9923" y="28856"/>
            <a:ext cx="8784976" cy="653480"/>
          </a:xfrm>
        </p:spPr>
        <p:txBody>
          <a:bodyPr>
            <a:normAutofit/>
          </a:bodyPr>
          <a:lstStyle/>
          <a:p>
            <a:r>
              <a:rPr lang="fr-FR" sz="3200" dirty="0"/>
              <a:t>Station de préparation des photocathodes</a:t>
            </a:r>
          </a:p>
        </p:txBody>
      </p:sp>
      <p:sp>
        <p:nvSpPr>
          <p:cNvPr id="14" name="ZoneTexte 13">
            <a:extLst>
              <a:ext uri="{FF2B5EF4-FFF2-40B4-BE49-F238E27FC236}">
                <a16:creationId xmlns:a16="http://schemas.microsoft.com/office/drawing/2014/main" id="{2B1E39A6-15DD-D42F-197D-F62EBF86EC2D}"/>
              </a:ext>
            </a:extLst>
          </p:cNvPr>
          <p:cNvSpPr txBox="1"/>
          <p:nvPr/>
        </p:nvSpPr>
        <p:spPr>
          <a:xfrm>
            <a:off x="65499" y="685148"/>
            <a:ext cx="10743084" cy="270843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Chambre de dépôt MBE pour la production de photocathodes (multi-alcalin) : </a:t>
            </a:r>
            <a:r>
              <a:rPr lang="fr-FR" sz="1400" b="1" dirty="0" err="1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CsKSb</a:t>
            </a:r>
            <a:endParaRPr lang="fr-FR" sz="1400" b="1" dirty="0">
              <a:solidFill>
                <a:srgbClr val="0432FF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fr-FR" sz="800" b="1" dirty="0">
              <a:solidFill>
                <a:srgbClr val="0432FF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Boite à gants : 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Contacts (</a:t>
            </a:r>
            <a:r>
              <a:rPr lang="fr-FR" sz="1200" b="1" dirty="0" err="1">
                <a:latin typeface="Calibri" panose="020F0502020204030204" pitchFamily="34" charset="0"/>
                <a:cs typeface="Calibri" panose="020F0502020204030204" pitchFamily="34" charset="0"/>
              </a:rPr>
              <a:t>IJCLab</a:t>
            </a: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, CEA), intervention de la société </a:t>
            </a:r>
            <a:r>
              <a:rPr lang="fr-FR" sz="1200" b="1" dirty="0" err="1">
                <a:latin typeface="Calibri" panose="020F0502020204030204" pitchFamily="34" charset="0"/>
                <a:cs typeface="Calibri" panose="020F0502020204030204" pitchFamily="34" charset="0"/>
              </a:rPr>
              <a:t>Jacomex</a:t>
            </a: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 (bulleur, régénération)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Fuites identifiées et traitées  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Capteurs O2 et H2O reçus, doivent être changés puis la BAG est prête 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endParaRPr lang="fr-FR" sz="8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lvl="1" indent="-342900">
              <a:buFont typeface="Arial" panose="020B0604020202020204" pitchFamily="34" charset="0"/>
              <a:buChar char="•"/>
            </a:pPr>
            <a:r>
              <a:rPr lang="fr-FR" sz="14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PPF</a:t>
            </a:r>
          </a:p>
          <a:p>
            <a:pPr marL="846138" lvl="2" indent="-342900">
              <a:buFont typeface="Arial" panose="020B0604020202020204" pitchFamily="34" charset="0"/>
              <a:buChar char="•"/>
            </a:pP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Chambre MBE sous vide : 4.10</a:t>
            </a:r>
            <a:r>
              <a:rPr lang="fr-FR" sz="1200" b="1" baseline="30000" dirty="0">
                <a:latin typeface="Calibri" panose="020F0502020204030204" pitchFamily="34" charset="0"/>
                <a:cs typeface="Calibri" panose="020F0502020204030204" pitchFamily="34" charset="0"/>
              </a:rPr>
              <a:t>-8</a:t>
            </a: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 mbar </a:t>
            </a:r>
          </a:p>
          <a:p>
            <a:pPr marL="846138" lvl="2" indent="-342900">
              <a:buFont typeface="Arial" panose="020B0604020202020204" pitchFamily="34" charset="0"/>
              <a:buChar char="•"/>
            </a:pP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Reste à faire : vérification des mouvements, chauffe, « petit » laser, câblage </a:t>
            </a:r>
          </a:p>
          <a:p>
            <a:pPr marL="846138" lvl="2" indent="-342900">
              <a:buFont typeface="Arial" panose="020B0604020202020204" pitchFamily="34" charset="0"/>
              <a:buChar char="•"/>
            </a:pP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Etuvage dans un 1</a:t>
            </a:r>
            <a:r>
              <a:rPr lang="fr-FR" sz="1200" b="1" baseline="30000" dirty="0">
                <a:latin typeface="Calibri" panose="020F0502020204030204" pitchFamily="34" charset="0"/>
                <a:cs typeface="Calibri" panose="020F0502020204030204" pitchFamily="34" charset="0"/>
              </a:rPr>
              <a:t>er</a:t>
            </a: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 temps de la chambre MBE, mise en place évaporateur Sb</a:t>
            </a:r>
          </a:p>
          <a:p>
            <a:pPr marL="846138" lvl="2" indent="-342900">
              <a:buFont typeface="Arial" panose="020B0604020202020204" pitchFamily="34" charset="0"/>
              <a:buChar char="•"/>
            </a:pP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Dépôt d’antimoine pour un test fonctionnel de photocathode</a:t>
            </a:r>
          </a:p>
          <a:p>
            <a:pPr marL="846138" lvl="2" indent="-342900">
              <a:buFont typeface="Arial" panose="020B0604020202020204" pitchFamily="34" charset="0"/>
              <a:buChar char="•"/>
            </a:pP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Puis dépôt de </a:t>
            </a:r>
            <a:r>
              <a:rPr lang="fr-FR" sz="1200" b="1" dirty="0" err="1">
                <a:latin typeface="Calibri" panose="020F0502020204030204" pitchFamily="34" charset="0"/>
                <a:cs typeface="Calibri" panose="020F0502020204030204" pitchFamily="34" charset="0"/>
              </a:rPr>
              <a:t>CsKSb</a:t>
            </a: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 pour production d’une 1</a:t>
            </a:r>
            <a:r>
              <a:rPr lang="fr-FR" sz="1200" b="1" baseline="30000" dirty="0">
                <a:latin typeface="Calibri" panose="020F0502020204030204" pitchFamily="34" charset="0"/>
                <a:cs typeface="Calibri" panose="020F0502020204030204" pitchFamily="34" charset="0"/>
              </a:rPr>
              <a:t>ere </a:t>
            </a: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photocathode de validation du jalon ERL4ALL (mi octobre)</a:t>
            </a:r>
          </a:p>
          <a:p>
            <a:pPr marL="846138" lvl="2" indent="-342900">
              <a:buFont typeface="Arial" panose="020B0604020202020204" pitchFamily="34" charset="0"/>
              <a:buChar char="•"/>
            </a:pP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Connexion de la PPF au </a:t>
            </a:r>
            <a:r>
              <a:rPr lang="fr-FR" sz="1200" b="1" dirty="0" err="1">
                <a:latin typeface="Calibri" panose="020F0502020204030204" pitchFamily="34" charset="0"/>
                <a:cs typeface="Calibri" panose="020F0502020204030204" pitchFamily="34" charset="0"/>
              </a:rPr>
              <a:t>photogun</a:t>
            </a:r>
            <a:r>
              <a:rPr lang="fr-FR" sz="1200" b="1" dirty="0">
                <a:latin typeface="Calibri" panose="020F0502020204030204" pitchFamily="34" charset="0"/>
                <a:cs typeface="Calibri" panose="020F0502020204030204" pitchFamily="34" charset="0"/>
              </a:rPr>
              <a:t> (janvier 2026)    </a:t>
            </a:r>
          </a:p>
        </p:txBody>
      </p:sp>
      <p:pic>
        <p:nvPicPr>
          <p:cNvPr id="15" name="Image 14">
            <a:extLst>
              <a:ext uri="{FF2B5EF4-FFF2-40B4-BE49-F238E27FC236}">
                <a16:creationId xmlns:a16="http://schemas.microsoft.com/office/drawing/2014/main" id="{9A3D1B2D-2C55-20BE-32ED-90A77E5BCB6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rot="5400000">
            <a:off x="6307428" y="3763341"/>
            <a:ext cx="2424762" cy="1818572"/>
          </a:xfrm>
          <a:prstGeom prst="rect">
            <a:avLst/>
          </a:prstGeom>
        </p:spPr>
      </p:pic>
      <p:sp>
        <p:nvSpPr>
          <p:cNvPr id="5" name="ZoneTexte 4">
            <a:extLst>
              <a:ext uri="{FF2B5EF4-FFF2-40B4-BE49-F238E27FC236}">
                <a16:creationId xmlns:a16="http://schemas.microsoft.com/office/drawing/2014/main" id="{7ACCC3B5-D7A3-3426-FF24-A2DEC56C2A96}"/>
              </a:ext>
            </a:extLst>
          </p:cNvPr>
          <p:cNvSpPr txBox="1"/>
          <p:nvPr/>
        </p:nvSpPr>
        <p:spPr>
          <a:xfrm>
            <a:off x="8554739" y="5107844"/>
            <a:ext cx="2294685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200" b="1" i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G. </a:t>
            </a:r>
            <a:r>
              <a:rPr lang="fr-FR" sz="1200" b="1" i="1" dirty="0" err="1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Sattonnay</a:t>
            </a:r>
            <a:r>
              <a:rPr lang="fr-FR" sz="1200" b="1" i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M. Devos,</a:t>
            </a:r>
          </a:p>
          <a:p>
            <a:r>
              <a:rPr lang="fr-FR" sz="1200" b="1" i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Équipe  vide et surface </a:t>
            </a:r>
            <a:endParaRPr lang="en-US" sz="1200" i="1" dirty="0">
              <a:solidFill>
                <a:srgbClr val="0432FF"/>
              </a:solidFill>
            </a:endParaRPr>
          </a:p>
        </p:txBody>
      </p:sp>
      <p:pic>
        <p:nvPicPr>
          <p:cNvPr id="7" name="Image 6">
            <a:extLst>
              <a:ext uri="{FF2B5EF4-FFF2-40B4-BE49-F238E27FC236}">
                <a16:creationId xmlns:a16="http://schemas.microsoft.com/office/drawing/2014/main" id="{83209B9E-4CF7-DE49-02E3-D52DAADF2C9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8644749" y="851502"/>
            <a:ext cx="2160240" cy="1620180"/>
          </a:xfrm>
          <a:prstGeom prst="rect">
            <a:avLst/>
          </a:prstGeom>
        </p:spPr>
      </p:pic>
      <p:pic>
        <p:nvPicPr>
          <p:cNvPr id="10" name="Image 9">
            <a:extLst>
              <a:ext uri="{FF2B5EF4-FFF2-40B4-BE49-F238E27FC236}">
                <a16:creationId xmlns:a16="http://schemas.microsoft.com/office/drawing/2014/main" id="{F4511521-BEDA-FA9A-103E-49855F1EEF4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5400000">
            <a:off x="4402625" y="3763342"/>
            <a:ext cx="2424763" cy="1818572"/>
          </a:xfrm>
          <a:prstGeom prst="rect">
            <a:avLst/>
          </a:prstGeom>
        </p:spPr>
      </p:pic>
      <p:pic>
        <p:nvPicPr>
          <p:cNvPr id="12" name="Image 11">
            <a:extLst>
              <a:ext uri="{FF2B5EF4-FFF2-40B4-BE49-F238E27FC236}">
                <a16:creationId xmlns:a16="http://schemas.microsoft.com/office/drawing/2014/main" id="{5C7AC645-2BBB-EE3D-1FCD-2FB6F984B362}"/>
              </a:ext>
            </a:extLst>
          </p:cNvPr>
          <p:cNvPicPr>
            <a:picLocks noChangeAspect="1"/>
          </p:cNvPicPr>
          <p:nvPr/>
        </p:nvPicPr>
        <p:blipFill>
          <a:blip r:embed="rId5"/>
          <a:srcRect t="15389" b="4580"/>
          <a:stretch>
            <a:fillRect/>
          </a:stretch>
        </p:blipFill>
        <p:spPr>
          <a:xfrm>
            <a:off x="601265" y="3460623"/>
            <a:ext cx="4039658" cy="24247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9153504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D7716EE-956B-908A-A6D1-427B3511B04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9B99FE1C-3550-3569-7C9D-637F26DB2A5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922891" y="5787564"/>
            <a:ext cx="731048" cy="266495"/>
          </a:xfrm>
        </p:spPr>
        <p:txBody>
          <a:bodyPr/>
          <a:lstStyle/>
          <a:p>
            <a:fld id="{77E71596-5F9D-49C5-9701-16B3CA54319D}" type="slidenum">
              <a:rPr lang="fr-FR" smtClean="0"/>
              <a:pPr/>
              <a:t>8</a:t>
            </a:fld>
            <a:endParaRPr lang="fr-FR" dirty="0"/>
          </a:p>
        </p:txBody>
      </p:sp>
      <p:sp>
        <p:nvSpPr>
          <p:cNvPr id="9" name="Titre 8">
            <a:extLst>
              <a:ext uri="{FF2B5EF4-FFF2-40B4-BE49-F238E27FC236}">
                <a16:creationId xmlns:a16="http://schemas.microsoft.com/office/drawing/2014/main" id="{AE9E6892-F86D-1450-CEF0-ACF907BF455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370163" y="0"/>
            <a:ext cx="2880319" cy="653480"/>
          </a:xfrm>
        </p:spPr>
        <p:txBody>
          <a:bodyPr>
            <a:normAutofit/>
          </a:bodyPr>
          <a:lstStyle/>
          <a:p>
            <a:r>
              <a:rPr lang="fr-FR" sz="3200" dirty="0"/>
              <a:t>Diagnostics</a:t>
            </a:r>
          </a:p>
        </p:txBody>
      </p:sp>
      <p:sp>
        <p:nvSpPr>
          <p:cNvPr id="14" name="ZoneTexte 13">
            <a:extLst>
              <a:ext uri="{FF2B5EF4-FFF2-40B4-BE49-F238E27FC236}">
                <a16:creationId xmlns:a16="http://schemas.microsoft.com/office/drawing/2014/main" id="{75F58682-AACC-B502-64B8-290DD488AD8C}"/>
              </a:ext>
            </a:extLst>
          </p:cNvPr>
          <p:cNvSpPr txBox="1"/>
          <p:nvPr/>
        </p:nvSpPr>
        <p:spPr>
          <a:xfrm>
            <a:off x="29692" y="653480"/>
            <a:ext cx="10743084" cy="403187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6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BPM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6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1</a:t>
            </a:r>
            <a:r>
              <a:rPr lang="fr-FR" sz="1600" baseline="300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er</a:t>
            </a:r>
            <a:r>
              <a:rPr lang="fr-FR" sz="16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BPM testé sur banc de test</a:t>
            </a:r>
          </a:p>
          <a:p>
            <a:endParaRPr lang="fr-FR" sz="1600" b="1" dirty="0">
              <a:solidFill>
                <a:srgbClr val="0432FF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6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Coupelle de Faraday 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6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commandée (NTG)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6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Fabrication en cours, sera prête fin juillet/début août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600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Actuateur pour la position de la </a:t>
            </a:r>
            <a:r>
              <a:rPr lang="fr-FR" sz="1600" dirty="0" err="1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Fcup</a:t>
            </a:r>
            <a:r>
              <a:rPr lang="fr-FR" sz="1600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sera bloqué en position insérée pour les tests du gun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6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Chambre d’interface de la </a:t>
            </a:r>
            <a:r>
              <a:rPr lang="fr-FR" sz="1600" dirty="0" err="1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FCup</a:t>
            </a:r>
            <a:r>
              <a:rPr lang="fr-FR" sz="16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en cours de finalisation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endParaRPr lang="fr-FR" sz="1600" b="1" dirty="0">
              <a:solidFill>
                <a:srgbClr val="0432FF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44550" lvl="1" indent="-342900">
              <a:buFont typeface="Arial" panose="020B0604020202020204" pitchFamily="34" charset="0"/>
              <a:buChar char="•"/>
            </a:pPr>
            <a:endParaRPr lang="fr-FR" sz="1600" b="1" dirty="0">
              <a:solidFill>
                <a:srgbClr val="0432FF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600" b="1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Sujets en discussions </a:t>
            </a:r>
            <a:r>
              <a:rPr lang="fr-FR" sz="16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avec IPHC – Strasbourg 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CH" sz="14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Emittancemètre : </a:t>
            </a:r>
          </a:p>
          <a:p>
            <a:pPr marL="1347788" lvl="2" indent="-342900">
              <a:buFont typeface="Arial" panose="020B0604020202020204" pitchFamily="34" charset="0"/>
              <a:buChar char="•"/>
            </a:pPr>
            <a:r>
              <a:rPr lang="fr-CH" sz="14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études d’adaptation pour mesures en électrons </a:t>
            </a:r>
          </a:p>
          <a:p>
            <a:pPr marL="1347788" lvl="2" indent="-34290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Investigation pour tests sur un faisceau d’électrons (Phil, </a:t>
            </a:r>
            <a:r>
              <a:rPr lang="fr-FR" sz="1400" dirty="0" err="1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IJCLab</a:t>
            </a:r>
            <a:r>
              <a:rPr lang="fr-FR" sz="14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) </a:t>
            </a:r>
            <a:endParaRPr lang="fr-CH" sz="1400" dirty="0">
              <a:solidFill>
                <a:srgbClr val="0432FF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CH" sz="14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Système de détection rapide de pertes (fibres rapides, PMT) à l’étude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endParaRPr lang="fr-FR" sz="1600" b="1" dirty="0">
              <a:solidFill>
                <a:srgbClr val="0432FF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" name="ZoneTexte 1">
            <a:extLst>
              <a:ext uri="{FF2B5EF4-FFF2-40B4-BE49-F238E27FC236}">
                <a16:creationId xmlns:a16="http://schemas.microsoft.com/office/drawing/2014/main" id="{D106116D-F472-328B-506D-934D27066691}"/>
              </a:ext>
            </a:extLst>
          </p:cNvPr>
          <p:cNvSpPr txBox="1"/>
          <p:nvPr/>
        </p:nvSpPr>
        <p:spPr>
          <a:xfrm>
            <a:off x="8488947" y="5656646"/>
            <a:ext cx="2070441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200" b="1" i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M. Ben </a:t>
            </a:r>
            <a:r>
              <a:rPr lang="fr-FR" sz="1200" b="1" i="1" dirty="0" err="1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Abdillah</a:t>
            </a:r>
            <a:r>
              <a:rPr lang="fr-FR" sz="1200" b="1" i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F. Fournier</a:t>
            </a:r>
            <a:endParaRPr lang="en-US" sz="1200" i="1" dirty="0">
              <a:solidFill>
                <a:srgbClr val="0432FF"/>
              </a:solidFill>
            </a:endParaRPr>
          </a:p>
        </p:txBody>
      </p:sp>
      <p:pic>
        <p:nvPicPr>
          <p:cNvPr id="6" name="Picture 2">
            <a:extLst>
              <a:ext uri="{FF2B5EF4-FFF2-40B4-BE49-F238E27FC236}">
                <a16:creationId xmlns:a16="http://schemas.microsoft.com/office/drawing/2014/main" id="{22BEBFBF-C3E6-987B-346B-5BB2F6E1F7D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410723" y="434727"/>
            <a:ext cx="2226890" cy="16706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Image 2">
            <a:extLst>
              <a:ext uri="{FF2B5EF4-FFF2-40B4-BE49-F238E27FC236}">
                <a16:creationId xmlns:a16="http://schemas.microsoft.com/office/drawing/2014/main" id="{EDDF6A8F-DB21-8396-DFED-5E625FBE6C6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846863" y="2469854"/>
            <a:ext cx="3442072" cy="3121333"/>
          </a:xfrm>
          <a:prstGeom prst="rect">
            <a:avLst/>
          </a:prstGeom>
        </p:spPr>
      </p:pic>
      <p:sp>
        <p:nvSpPr>
          <p:cNvPr id="5" name="ZoneTexte 4">
            <a:extLst>
              <a:ext uri="{FF2B5EF4-FFF2-40B4-BE49-F238E27FC236}">
                <a16:creationId xmlns:a16="http://schemas.microsoft.com/office/drawing/2014/main" id="{D672E626-1C70-2230-6155-995546D327F4}"/>
              </a:ext>
            </a:extLst>
          </p:cNvPr>
          <p:cNvSpPr txBox="1"/>
          <p:nvPr/>
        </p:nvSpPr>
        <p:spPr>
          <a:xfrm>
            <a:off x="6846863" y="5314188"/>
            <a:ext cx="2070441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200" b="1" i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S. Marchal</a:t>
            </a:r>
            <a:endParaRPr lang="en-US" sz="1200" i="1" dirty="0">
              <a:solidFill>
                <a:srgbClr val="0432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0518064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5779583-69D9-8C4E-4B1C-F8504BFA2F9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25087ED4-151E-5002-AC3B-A9994C00506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922891" y="5787564"/>
            <a:ext cx="731048" cy="266495"/>
          </a:xfrm>
        </p:spPr>
        <p:txBody>
          <a:bodyPr/>
          <a:lstStyle/>
          <a:p>
            <a:fld id="{77E71596-5F9D-49C5-9701-16B3CA54319D}" type="slidenum">
              <a:rPr lang="fr-FR" smtClean="0"/>
              <a:pPr/>
              <a:t>9</a:t>
            </a:fld>
            <a:endParaRPr lang="fr-FR" dirty="0"/>
          </a:p>
        </p:txBody>
      </p:sp>
      <p:sp>
        <p:nvSpPr>
          <p:cNvPr id="9" name="Titre 8">
            <a:extLst>
              <a:ext uri="{FF2B5EF4-FFF2-40B4-BE49-F238E27FC236}">
                <a16:creationId xmlns:a16="http://schemas.microsoft.com/office/drawing/2014/main" id="{713D46C2-EBE7-5D0A-D221-48E435EEF65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18235" y="17585"/>
            <a:ext cx="1944216" cy="653480"/>
          </a:xfrm>
        </p:spPr>
        <p:txBody>
          <a:bodyPr>
            <a:normAutofit/>
          </a:bodyPr>
          <a:lstStyle/>
          <a:p>
            <a:r>
              <a:rPr lang="fr-FR" sz="3200" dirty="0"/>
              <a:t>Laser</a:t>
            </a:r>
          </a:p>
        </p:txBody>
      </p:sp>
      <p:sp>
        <p:nvSpPr>
          <p:cNvPr id="6" name="TextBox 12">
            <a:extLst>
              <a:ext uri="{FF2B5EF4-FFF2-40B4-BE49-F238E27FC236}">
                <a16:creationId xmlns:a16="http://schemas.microsoft.com/office/drawing/2014/main" id="{738718EF-D013-DF10-9CD1-FC8C00745899}"/>
              </a:ext>
            </a:extLst>
          </p:cNvPr>
          <p:cNvSpPr txBox="1"/>
          <p:nvPr/>
        </p:nvSpPr>
        <p:spPr>
          <a:xfrm>
            <a:off x="5584007" y="3445835"/>
            <a:ext cx="4933354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1200" b="1" dirty="0">
                <a:cs typeface="Arial" panose="020B0604020202020204" pitchFamily="34" charset="0"/>
              </a:rPr>
              <a:t>Figure</a:t>
            </a:r>
            <a:r>
              <a:rPr lang="en-US" sz="1200" dirty="0">
                <a:cs typeface="Arial" panose="020B0604020202020204" pitchFamily="34" charset="0"/>
              </a:rPr>
              <a:t>: Laser power vs % Transmission AOM @10MHz  before software error (left); after error is fixed(right). </a:t>
            </a:r>
            <a:r>
              <a:rPr lang="en-US" sz="1200" b="1" dirty="0">
                <a:solidFill>
                  <a:schemeClr val="accent1">
                    <a:lumMod val="75000"/>
                  </a:schemeClr>
                </a:solidFill>
                <a:cs typeface="Arial" panose="020B0604020202020204" pitchFamily="34" charset="0"/>
              </a:rPr>
              <a:t>Blue data </a:t>
            </a:r>
            <a:r>
              <a:rPr lang="en-US" sz="1200" dirty="0">
                <a:cs typeface="Arial" panose="020B0604020202020204" pitchFamily="34" charset="0"/>
              </a:rPr>
              <a:t>shows the actual power, and</a:t>
            </a:r>
            <a:r>
              <a:rPr lang="en-US" sz="1200" b="1" dirty="0">
                <a:solidFill>
                  <a:srgbClr val="FF0000"/>
                </a:solidFill>
                <a:cs typeface="Arial" panose="020B0604020202020204" pitchFamily="34" charset="0"/>
              </a:rPr>
              <a:t> red </a:t>
            </a:r>
            <a:r>
              <a:rPr lang="en-US" sz="1200" dirty="0">
                <a:cs typeface="Arial" panose="020B0604020202020204" pitchFamily="34" charset="0"/>
              </a:rPr>
              <a:t>shows the power from the software window.</a:t>
            </a:r>
          </a:p>
          <a:p>
            <a:pPr algn="ctr"/>
            <a:endParaRPr lang="en-US" sz="1200" dirty="0">
              <a:cs typeface="Arial" panose="020B0604020202020204" pitchFamily="34" charset="0"/>
            </a:endParaRPr>
          </a:p>
        </p:txBody>
      </p:sp>
      <p:pic>
        <p:nvPicPr>
          <p:cNvPr id="7" name="Picture 14">
            <a:extLst>
              <a:ext uri="{FF2B5EF4-FFF2-40B4-BE49-F238E27FC236}">
                <a16:creationId xmlns:a16="http://schemas.microsoft.com/office/drawing/2014/main" id="{935C0E9B-3DB8-39F2-D4E5-A3DB1DD3C61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78170" y="1113098"/>
            <a:ext cx="2972514" cy="2228535"/>
          </a:xfrm>
          <a:prstGeom prst="rect">
            <a:avLst/>
          </a:prstGeom>
        </p:spPr>
      </p:pic>
      <p:sp>
        <p:nvSpPr>
          <p:cNvPr id="8" name="TextBox 15">
            <a:extLst>
              <a:ext uri="{FF2B5EF4-FFF2-40B4-BE49-F238E27FC236}">
                <a16:creationId xmlns:a16="http://schemas.microsoft.com/office/drawing/2014/main" id="{D926CE57-7615-C981-9534-ECB96583F760}"/>
              </a:ext>
            </a:extLst>
          </p:cNvPr>
          <p:cNvSpPr txBox="1"/>
          <p:nvPr/>
        </p:nvSpPr>
        <p:spPr>
          <a:xfrm>
            <a:off x="40188" y="652484"/>
            <a:ext cx="5346199" cy="304698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+mn-lt"/>
              </a:rPr>
              <a:t>Power Calibration issue : fixed, after Amplitude visit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600" dirty="0">
              <a:latin typeface="+mn-l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+mn-lt"/>
              </a:rPr>
              <a:t>Log files sent to Amplitude upon request</a:t>
            </a:r>
          </a:p>
          <a:p>
            <a:pPr marL="457200" lvl="1" indent="0"/>
            <a:r>
              <a:rPr lang="en-US" sz="1600" dirty="0">
                <a:latin typeface="+mn-lt"/>
              </a:rPr>
              <a:t>- need remote access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600" dirty="0">
              <a:latin typeface="+mn-l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+mn-lt"/>
              </a:rPr>
              <a:t>New devices tested, camera connection error resolved with USB-C adapter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600" dirty="0">
              <a:latin typeface="+mn-l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+mn-lt"/>
              </a:rPr>
              <a:t>The optics and mechanics to be transported to the laser room next week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600" dirty="0">
              <a:latin typeface="+mn-l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+mn-lt"/>
              </a:rPr>
              <a:t>Laser to be moved after the room has been cleaned  </a:t>
            </a:r>
          </a:p>
        </p:txBody>
      </p:sp>
      <p:pic>
        <p:nvPicPr>
          <p:cNvPr id="10" name="Picture 5">
            <a:extLst>
              <a:ext uri="{FF2B5EF4-FFF2-40B4-BE49-F238E27FC236}">
                <a16:creationId xmlns:a16="http://schemas.microsoft.com/office/drawing/2014/main" id="{14837BDD-E6FE-E431-86CA-C571BC98C48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94772" y="1148381"/>
            <a:ext cx="2913103" cy="2184828"/>
          </a:xfrm>
          <a:prstGeom prst="rect">
            <a:avLst/>
          </a:prstGeom>
        </p:spPr>
      </p:pic>
      <p:sp>
        <p:nvSpPr>
          <p:cNvPr id="11" name="TextBox 6">
            <a:extLst>
              <a:ext uri="{FF2B5EF4-FFF2-40B4-BE49-F238E27FC236}">
                <a16:creationId xmlns:a16="http://schemas.microsoft.com/office/drawing/2014/main" id="{B55A5C47-01BB-041F-63A7-DEBB3CE607F9}"/>
              </a:ext>
            </a:extLst>
          </p:cNvPr>
          <p:cNvSpPr txBox="1"/>
          <p:nvPr/>
        </p:nvSpPr>
        <p:spPr>
          <a:xfrm>
            <a:off x="6571664" y="2525688"/>
            <a:ext cx="100540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solidFill>
                  <a:srgbClr val="FF0000"/>
                </a:solidFill>
              </a:rPr>
              <a:t>Problem</a:t>
            </a:r>
          </a:p>
        </p:txBody>
      </p:sp>
      <p:sp>
        <p:nvSpPr>
          <p:cNvPr id="12" name="TextBox 17">
            <a:extLst>
              <a:ext uri="{FF2B5EF4-FFF2-40B4-BE49-F238E27FC236}">
                <a16:creationId xmlns:a16="http://schemas.microsoft.com/office/drawing/2014/main" id="{45D52102-DCB7-BC0D-7223-F6C913704350}"/>
              </a:ext>
            </a:extLst>
          </p:cNvPr>
          <p:cNvSpPr txBox="1"/>
          <p:nvPr/>
        </p:nvSpPr>
        <p:spPr>
          <a:xfrm>
            <a:off x="9602714" y="2525688"/>
            <a:ext cx="720069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solidFill>
                  <a:srgbClr val="FF0000"/>
                </a:solidFill>
              </a:rPr>
              <a:t>Fixed</a:t>
            </a:r>
          </a:p>
        </p:txBody>
      </p:sp>
      <p:pic>
        <p:nvPicPr>
          <p:cNvPr id="13" name="Picture 21">
            <a:extLst>
              <a:ext uri="{FF2B5EF4-FFF2-40B4-BE49-F238E27FC236}">
                <a16:creationId xmlns:a16="http://schemas.microsoft.com/office/drawing/2014/main" id="{454C3EDE-BF6E-FCA8-0735-E7F16E38382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947721" y="4095939"/>
            <a:ext cx="1716201" cy="1404629"/>
          </a:xfrm>
          <a:prstGeom prst="rect">
            <a:avLst/>
          </a:prstGeom>
        </p:spPr>
      </p:pic>
      <p:pic>
        <p:nvPicPr>
          <p:cNvPr id="14" name="Picture 22">
            <a:extLst>
              <a:ext uri="{FF2B5EF4-FFF2-40B4-BE49-F238E27FC236}">
                <a16:creationId xmlns:a16="http://schemas.microsoft.com/office/drawing/2014/main" id="{EB5E62A3-C8AE-D2A0-28B5-79E19D76B6A5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5834" y="3699472"/>
            <a:ext cx="1805730" cy="2313367"/>
          </a:xfrm>
          <a:prstGeom prst="rect">
            <a:avLst/>
          </a:prstGeom>
        </p:spPr>
      </p:pic>
      <p:sp>
        <p:nvSpPr>
          <p:cNvPr id="15" name="Plus Sign 24">
            <a:extLst>
              <a:ext uri="{FF2B5EF4-FFF2-40B4-BE49-F238E27FC236}">
                <a16:creationId xmlns:a16="http://schemas.microsoft.com/office/drawing/2014/main" id="{3514421C-9171-33E3-DD3B-C1664208EB75}"/>
              </a:ext>
            </a:extLst>
          </p:cNvPr>
          <p:cNvSpPr/>
          <p:nvPr/>
        </p:nvSpPr>
        <p:spPr>
          <a:xfrm>
            <a:off x="2463953" y="4615889"/>
            <a:ext cx="362138" cy="364730"/>
          </a:xfrm>
          <a:prstGeom prst="mathPl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ZoneTexte 15">
            <a:extLst>
              <a:ext uri="{FF2B5EF4-FFF2-40B4-BE49-F238E27FC236}">
                <a16:creationId xmlns:a16="http://schemas.microsoft.com/office/drawing/2014/main" id="{07E319E5-756A-9434-4467-760595655C0C}"/>
              </a:ext>
            </a:extLst>
          </p:cNvPr>
          <p:cNvSpPr txBox="1"/>
          <p:nvPr/>
        </p:nvSpPr>
        <p:spPr>
          <a:xfrm>
            <a:off x="8252342" y="5735840"/>
            <a:ext cx="2070441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200" b="1" i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F. </a:t>
            </a:r>
            <a:r>
              <a:rPr lang="fr-FR" sz="1200" b="1" i="1" dirty="0" err="1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Johora</a:t>
            </a:r>
            <a:endParaRPr lang="en-US" sz="1200" i="1" dirty="0">
              <a:solidFill>
                <a:srgbClr val="0432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324911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45A8843-C4C7-6182-D13B-F1F91F71CC5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C1066D2D-B8A6-FB50-E045-385E4596D2D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922891" y="5787564"/>
            <a:ext cx="731048" cy="266495"/>
          </a:xfrm>
        </p:spPr>
        <p:txBody>
          <a:bodyPr/>
          <a:lstStyle/>
          <a:p>
            <a:fld id="{77E71596-5F9D-49C5-9701-16B3CA54319D}" type="slidenum">
              <a:rPr lang="fr-FR" smtClean="0"/>
              <a:pPr/>
              <a:t>10</a:t>
            </a:fld>
            <a:endParaRPr lang="fr-FR" dirty="0"/>
          </a:p>
        </p:txBody>
      </p:sp>
      <p:sp>
        <p:nvSpPr>
          <p:cNvPr id="9" name="Titre 8">
            <a:extLst>
              <a:ext uri="{FF2B5EF4-FFF2-40B4-BE49-F238E27FC236}">
                <a16:creationId xmlns:a16="http://schemas.microsoft.com/office/drawing/2014/main" id="{C393CE1B-53DF-3A86-F29F-DD46E89DB09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154139" y="0"/>
            <a:ext cx="3528392" cy="653480"/>
          </a:xfrm>
        </p:spPr>
        <p:txBody>
          <a:bodyPr>
            <a:normAutofit fontScale="90000"/>
          </a:bodyPr>
          <a:lstStyle/>
          <a:p>
            <a:r>
              <a:rPr lang="fr-FR" sz="3200" dirty="0"/>
              <a:t>Contrôle-commande</a:t>
            </a:r>
          </a:p>
        </p:txBody>
      </p:sp>
      <p:sp>
        <p:nvSpPr>
          <p:cNvPr id="2" name="ZoneTexte 1">
            <a:extLst>
              <a:ext uri="{FF2B5EF4-FFF2-40B4-BE49-F238E27FC236}">
                <a16:creationId xmlns:a16="http://schemas.microsoft.com/office/drawing/2014/main" id="{C4D30A73-38C4-6191-9D16-36F17740F29E}"/>
              </a:ext>
            </a:extLst>
          </p:cNvPr>
          <p:cNvSpPr txBox="1"/>
          <p:nvPr/>
        </p:nvSpPr>
        <p:spPr>
          <a:xfrm>
            <a:off x="65499" y="685148"/>
            <a:ext cx="6977072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6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Automate Siemens reçu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fr-FR" sz="1600" b="1" dirty="0">
              <a:solidFill>
                <a:srgbClr val="0432FF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6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Codes source et PC de pilotage : commandés( auprès de RI) et reçus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600" b="1" dirty="0">
                <a:latin typeface="Calibri" panose="020F0502020204030204" pitchFamily="34" charset="0"/>
                <a:cs typeface="Calibri" panose="020F0502020204030204" pitchFamily="34" charset="0"/>
              </a:rPr>
              <a:t>Adaptation du CC en cours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endParaRPr lang="fr-FR" sz="1600" b="1" dirty="0">
              <a:solidFill>
                <a:srgbClr val="0432FF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6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Liste des signaux de RI mise à jour pour notre installation  </a:t>
            </a:r>
          </a:p>
          <a:p>
            <a:pPr lvl="1" indent="0"/>
            <a:endParaRPr lang="fr-FR" sz="1600" b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BB662E02-8A87-9DB9-F65E-CA8027A5FA6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747174" y="2525689"/>
            <a:ext cx="5760640" cy="3240359"/>
          </a:xfrm>
          <a:prstGeom prst="rect">
            <a:avLst/>
          </a:prstGeom>
        </p:spPr>
      </p:pic>
      <p:sp>
        <p:nvSpPr>
          <p:cNvPr id="6" name="ZoneTexte 5">
            <a:extLst>
              <a:ext uri="{FF2B5EF4-FFF2-40B4-BE49-F238E27FC236}">
                <a16:creationId xmlns:a16="http://schemas.microsoft.com/office/drawing/2014/main" id="{F054FF3D-2234-3141-A91A-1E53CBEA2D3A}"/>
              </a:ext>
            </a:extLst>
          </p:cNvPr>
          <p:cNvSpPr txBox="1"/>
          <p:nvPr/>
        </p:nvSpPr>
        <p:spPr>
          <a:xfrm>
            <a:off x="3802211" y="5787564"/>
            <a:ext cx="2696858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200" b="1" i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O. </a:t>
            </a:r>
            <a:r>
              <a:rPr lang="fr-FR" sz="1200" b="1" i="1" dirty="0" err="1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Dalifard</a:t>
            </a:r>
            <a:r>
              <a:rPr lang="fr-FR" sz="1200" b="1" i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V. </a:t>
            </a:r>
            <a:r>
              <a:rPr lang="fr-FR" sz="1200" b="1" i="1" dirty="0" err="1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Dalifard</a:t>
            </a:r>
            <a:endParaRPr lang="en-US" sz="1200" i="1" dirty="0">
              <a:solidFill>
                <a:srgbClr val="0432FF"/>
              </a:solidFill>
            </a:endParaRPr>
          </a:p>
        </p:txBody>
      </p:sp>
      <p:pic>
        <p:nvPicPr>
          <p:cNvPr id="8" name="Image 7">
            <a:extLst>
              <a:ext uri="{FF2B5EF4-FFF2-40B4-BE49-F238E27FC236}">
                <a16:creationId xmlns:a16="http://schemas.microsoft.com/office/drawing/2014/main" id="{92A45815-C60E-7544-A9A0-F678120C785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17835" y="2597696"/>
            <a:ext cx="4178454" cy="3133841"/>
          </a:xfrm>
          <a:prstGeom prst="rect">
            <a:avLst/>
          </a:prstGeom>
        </p:spPr>
      </p:pic>
      <p:pic>
        <p:nvPicPr>
          <p:cNvPr id="13" name="Image 12">
            <a:extLst>
              <a:ext uri="{FF2B5EF4-FFF2-40B4-BE49-F238E27FC236}">
                <a16:creationId xmlns:a16="http://schemas.microsoft.com/office/drawing/2014/main" id="{3672AACF-D191-2439-3881-AF3AAC64684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832497" y="453836"/>
            <a:ext cx="2666458" cy="19998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8491035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90A6C39-9C14-5778-F245-2468D1C7DF5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C02CE330-5CE5-43D0-3DB5-FE8DFB1D192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922891" y="5787564"/>
            <a:ext cx="731048" cy="266495"/>
          </a:xfrm>
        </p:spPr>
        <p:txBody>
          <a:bodyPr/>
          <a:lstStyle/>
          <a:p>
            <a:fld id="{77E71596-5F9D-49C5-9701-16B3CA54319D}" type="slidenum">
              <a:rPr lang="fr-FR" smtClean="0"/>
              <a:pPr/>
              <a:t>11</a:t>
            </a:fld>
            <a:endParaRPr lang="fr-FR" dirty="0"/>
          </a:p>
        </p:txBody>
      </p:sp>
      <p:sp>
        <p:nvSpPr>
          <p:cNvPr id="9" name="Titre 8">
            <a:extLst>
              <a:ext uri="{FF2B5EF4-FFF2-40B4-BE49-F238E27FC236}">
                <a16:creationId xmlns:a16="http://schemas.microsoft.com/office/drawing/2014/main" id="{1C62849B-C3EE-0866-B793-E7903F40FBE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82131" y="0"/>
            <a:ext cx="4104456" cy="653480"/>
          </a:xfrm>
        </p:spPr>
        <p:txBody>
          <a:bodyPr>
            <a:normAutofit fontScale="90000"/>
          </a:bodyPr>
          <a:lstStyle/>
          <a:p>
            <a:r>
              <a:rPr lang="fr-FR" sz="3200" dirty="0"/>
              <a:t>Implantation et câblage</a:t>
            </a:r>
          </a:p>
        </p:txBody>
      </p:sp>
      <p:pic>
        <p:nvPicPr>
          <p:cNvPr id="39" name="Image 38">
            <a:extLst>
              <a:ext uri="{FF2B5EF4-FFF2-40B4-BE49-F238E27FC236}">
                <a16:creationId xmlns:a16="http://schemas.microsoft.com/office/drawing/2014/main" id="{DE0D94E9-9A9B-4C72-3E81-53AEAFFDED5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17087" y="1203968"/>
            <a:ext cx="8569900" cy="4824536"/>
          </a:xfrm>
          <a:prstGeom prst="rect">
            <a:avLst/>
          </a:prstGeom>
        </p:spPr>
      </p:pic>
      <p:sp>
        <p:nvSpPr>
          <p:cNvPr id="41" name="ZoneTexte 40">
            <a:extLst>
              <a:ext uri="{FF2B5EF4-FFF2-40B4-BE49-F238E27FC236}">
                <a16:creationId xmlns:a16="http://schemas.microsoft.com/office/drawing/2014/main" id="{B4DFD12B-CD98-578F-DBF9-FB5AE5396F13}"/>
              </a:ext>
            </a:extLst>
          </p:cNvPr>
          <p:cNvSpPr txBox="1"/>
          <p:nvPr/>
        </p:nvSpPr>
        <p:spPr>
          <a:xfrm>
            <a:off x="-14213" y="581472"/>
            <a:ext cx="7121088" cy="220060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600" b="1" dirty="0">
                <a:solidFill>
                  <a:srgbClr val="0432FF"/>
                </a:solidFill>
                <a:latin typeface="+mn-lt"/>
                <a:cs typeface="Calibri" panose="020F0502020204030204" pitchFamily="34" charset="0"/>
              </a:rPr>
              <a:t>Implantation approximative des baies soumise aux WP leaders 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en-US" sz="1600" b="1" dirty="0">
                <a:solidFill>
                  <a:srgbClr val="FF0000"/>
                </a:solidFill>
                <a:latin typeface="+mn-lt"/>
              </a:rPr>
              <a:t>À confronter aux travaux </a:t>
            </a:r>
            <a:r>
              <a:rPr lang="en-US" sz="1600" b="1" dirty="0" err="1">
                <a:solidFill>
                  <a:srgbClr val="FF0000"/>
                </a:solidFill>
                <a:latin typeface="+mn-lt"/>
              </a:rPr>
              <a:t>prévus</a:t>
            </a:r>
            <a:r>
              <a:rPr lang="en-US" sz="1600" b="1" dirty="0">
                <a:solidFill>
                  <a:srgbClr val="FF0000"/>
                </a:solidFill>
                <a:latin typeface="+mn-lt"/>
              </a:rPr>
              <a:t> pour le CPER 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en-US" sz="1600" b="1" dirty="0">
                <a:solidFill>
                  <a:srgbClr val="0432FF"/>
                </a:solidFill>
                <a:latin typeface="+mn-lt"/>
              </a:rPr>
              <a:t>Nb de </a:t>
            </a:r>
            <a:r>
              <a:rPr lang="en-US" sz="1600" b="1" dirty="0" err="1">
                <a:solidFill>
                  <a:srgbClr val="0432FF"/>
                </a:solidFill>
                <a:latin typeface="+mn-lt"/>
              </a:rPr>
              <a:t>baies</a:t>
            </a:r>
            <a:r>
              <a:rPr lang="en-US" sz="1600" b="1" dirty="0">
                <a:solidFill>
                  <a:srgbClr val="0432FF"/>
                </a:solidFill>
                <a:latin typeface="+mn-lt"/>
              </a:rPr>
              <a:t> à </a:t>
            </a:r>
            <a:r>
              <a:rPr lang="en-US" sz="1600" b="1" dirty="0" err="1">
                <a:solidFill>
                  <a:srgbClr val="0432FF"/>
                </a:solidFill>
                <a:latin typeface="+mn-lt"/>
              </a:rPr>
              <a:t>définir</a:t>
            </a:r>
            <a:r>
              <a:rPr lang="en-US" sz="1600" b="1" dirty="0">
                <a:solidFill>
                  <a:srgbClr val="0432FF"/>
                </a:solidFill>
                <a:latin typeface="+mn-lt"/>
              </a:rPr>
              <a:t> et </a:t>
            </a:r>
            <a:r>
              <a:rPr lang="en-US" sz="1600" b="1" dirty="0" err="1">
                <a:solidFill>
                  <a:srgbClr val="0432FF"/>
                </a:solidFill>
                <a:latin typeface="+mn-lt"/>
              </a:rPr>
              <a:t>approvisionner</a:t>
            </a:r>
            <a:r>
              <a:rPr lang="en-US" sz="1600" b="1" dirty="0">
                <a:solidFill>
                  <a:srgbClr val="0432FF"/>
                </a:solidFill>
                <a:latin typeface="+mn-lt"/>
              </a:rPr>
              <a:t> </a:t>
            </a:r>
          </a:p>
          <a:p>
            <a:pPr lvl="1" indent="0"/>
            <a:r>
              <a:rPr lang="en-US" sz="1600" b="1" i="1" dirty="0">
                <a:solidFill>
                  <a:srgbClr val="FF0000"/>
                </a:solidFill>
                <a:latin typeface="+mn-lt"/>
              </a:rPr>
              <a:t> </a:t>
            </a:r>
            <a:endParaRPr lang="fr-FR" sz="1600" b="1" dirty="0">
              <a:solidFill>
                <a:srgbClr val="0432FF"/>
              </a:solidFill>
              <a:latin typeface="+mn-lt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600" b="1" dirty="0">
                <a:solidFill>
                  <a:srgbClr val="0432FF"/>
                </a:solidFill>
                <a:latin typeface="+mn-lt"/>
                <a:cs typeface="Calibri" panose="020F0502020204030204" pitchFamily="34" charset="0"/>
              </a:rPr>
              <a:t>Câbleur identifié suite à la PPR2 : Konrad </a:t>
            </a:r>
            <a:r>
              <a:rPr lang="fr-FR" sz="1600" b="1" dirty="0" err="1">
                <a:solidFill>
                  <a:srgbClr val="0432FF"/>
                </a:solidFill>
                <a:latin typeface="+mn-lt"/>
                <a:cs typeface="Calibri" panose="020F0502020204030204" pitchFamily="34" charset="0"/>
              </a:rPr>
              <a:t>Malkinski</a:t>
            </a:r>
            <a:endParaRPr lang="fr-FR" sz="1600" b="1" dirty="0">
              <a:solidFill>
                <a:srgbClr val="0432FF"/>
              </a:solidFill>
              <a:latin typeface="+mn-lt"/>
              <a:cs typeface="Calibri" panose="020F0502020204030204" pitchFamily="34" charset="0"/>
            </a:endParaRP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600" b="1" dirty="0">
                <a:solidFill>
                  <a:srgbClr val="0432FF"/>
                </a:solidFill>
                <a:latin typeface="+mn-lt"/>
                <a:cs typeface="Calibri" panose="020F0502020204030204" pitchFamily="34" charset="0"/>
              </a:rPr>
              <a:t>Pourra intervenir à partir de juillet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600" b="1" dirty="0">
                <a:solidFill>
                  <a:srgbClr val="0432FF"/>
                </a:solidFill>
                <a:latin typeface="+mn-lt"/>
                <a:cs typeface="Calibri" panose="020F0502020204030204" pitchFamily="34" charset="0"/>
              </a:rPr>
              <a:t>Réunion le 23 mai pour préciser notre besoin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endParaRPr lang="fr-FR" sz="1600" b="1" dirty="0">
              <a:solidFill>
                <a:srgbClr val="0432FF"/>
              </a:solidFill>
              <a:latin typeface="+mn-lt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fr-FR" sz="900" b="1" dirty="0">
              <a:solidFill>
                <a:srgbClr val="0432FF"/>
              </a:solidFill>
              <a:latin typeface="+mn-lt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4646187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B425548-4293-3CAC-76D5-33D73138799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9AD770B9-26B8-1150-8946-DBF7B571A7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922891" y="5787564"/>
            <a:ext cx="731048" cy="266495"/>
          </a:xfrm>
        </p:spPr>
        <p:txBody>
          <a:bodyPr/>
          <a:lstStyle/>
          <a:p>
            <a:fld id="{77E71596-5F9D-49C5-9701-16B3CA54319D}" type="slidenum">
              <a:rPr lang="fr-FR" smtClean="0"/>
              <a:pPr/>
              <a:t>12</a:t>
            </a:fld>
            <a:endParaRPr lang="fr-FR" dirty="0"/>
          </a:p>
        </p:txBody>
      </p:sp>
      <p:sp>
        <p:nvSpPr>
          <p:cNvPr id="9" name="Titre 8">
            <a:extLst>
              <a:ext uri="{FF2B5EF4-FFF2-40B4-BE49-F238E27FC236}">
                <a16:creationId xmlns:a16="http://schemas.microsoft.com/office/drawing/2014/main" id="{7D02770F-F689-FF6D-EF84-BD8A4F35AFC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434059" y="0"/>
            <a:ext cx="6408711" cy="653480"/>
          </a:xfrm>
        </p:spPr>
        <p:txBody>
          <a:bodyPr>
            <a:normAutofit fontScale="90000"/>
          </a:bodyPr>
          <a:lstStyle/>
          <a:p>
            <a:r>
              <a:rPr lang="fr-FR" sz="3200" dirty="0"/>
              <a:t>Haute tension : élément dimensionnant </a:t>
            </a:r>
          </a:p>
        </p:txBody>
      </p:sp>
      <p:sp>
        <p:nvSpPr>
          <p:cNvPr id="5" name="Slide Number Placeholder 28">
            <a:extLst>
              <a:ext uri="{FF2B5EF4-FFF2-40B4-BE49-F238E27FC236}">
                <a16:creationId xmlns:a16="http://schemas.microsoft.com/office/drawing/2014/main" id="{E95AA1D4-4D7A-0D62-FB71-25697963D1C5}"/>
              </a:ext>
            </a:extLst>
          </p:cNvPr>
          <p:cNvSpPr txBox="1">
            <a:spLocks/>
          </p:cNvSpPr>
          <p:nvPr/>
        </p:nvSpPr>
        <p:spPr>
          <a:xfrm>
            <a:off x="8610600" y="6356350"/>
            <a:ext cx="2743200" cy="365125"/>
          </a:xfrm>
          <a:prstGeom prst="rect">
            <a:avLst/>
          </a:prstGeom>
          <a:solidFill>
            <a:schemeClr val="bg1"/>
          </a:solidFill>
        </p:spPr>
        <p:txBody>
          <a:bodyPr vert="horz" lIns="91440" tIns="45720" rIns="91440" bIns="45720" rtlCol="0" anchor="ctr"/>
          <a:lstStyle>
            <a:defPPr>
              <a:defRPr lang="fr-FR"/>
            </a:defPPr>
            <a:lvl1pPr algn="r" defTabSz="1004888" rtl="0" fontAlgn="base">
              <a:spcBef>
                <a:spcPct val="0"/>
              </a:spcBef>
              <a:spcAft>
                <a:spcPct val="0"/>
              </a:spcAft>
              <a:defRPr lang="fr-FR" sz="1000" b="0" i="1" kern="120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1pPr>
            <a:lvl2pPr marL="501650" indent="-44450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2pPr>
            <a:lvl3pPr marL="1004888" indent="-90488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3pPr>
            <a:lvl4pPr marL="1508125" indent="-136525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4pPr>
            <a:lvl5pPr marL="2009775" indent="-180975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5pPr>
            <a:lvl6pPr marL="22860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6pPr>
            <a:lvl7pPr marL="27432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7pPr>
            <a:lvl8pPr marL="32004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8pPr>
            <a:lvl9pPr marL="36576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9pPr>
          </a:lstStyle>
          <a:p>
            <a:fld id="{BBAAB195-B577-5546-8349-9DDA93B6129E}" type="slidenum">
              <a:rPr lang="en-US" smtClean="0"/>
              <a:pPr/>
              <a:t>12</a:t>
            </a:fld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92B6DFA1-7A9C-1E2C-87A4-B885DF9B8611}"/>
              </a:ext>
            </a:extLst>
          </p:cNvPr>
          <p:cNvSpPr/>
          <p:nvPr/>
        </p:nvSpPr>
        <p:spPr>
          <a:xfrm>
            <a:off x="2664542" y="845574"/>
            <a:ext cx="4871145" cy="3122404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3" name="Image 12">
            <a:extLst>
              <a:ext uri="{FF2B5EF4-FFF2-40B4-BE49-F238E27FC236}">
                <a16:creationId xmlns:a16="http://schemas.microsoft.com/office/drawing/2014/main" id="{27BE1344-A903-D3C5-CAFF-EF34BD2861B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28006" y="653480"/>
            <a:ext cx="9316762" cy="5320858"/>
          </a:xfrm>
          <a:prstGeom prst="rect">
            <a:avLst/>
          </a:prstGeom>
          <a:ln>
            <a:noFill/>
          </a:ln>
        </p:spPr>
      </p:pic>
      <p:sp>
        <p:nvSpPr>
          <p:cNvPr id="14" name="ZoneTexte 13">
            <a:extLst>
              <a:ext uri="{FF2B5EF4-FFF2-40B4-BE49-F238E27FC236}">
                <a16:creationId xmlns:a16="http://schemas.microsoft.com/office/drawing/2014/main" id="{0846223B-BF6D-E921-815A-DAC0BD1757D8}"/>
              </a:ext>
            </a:extLst>
          </p:cNvPr>
          <p:cNvSpPr txBox="1"/>
          <p:nvPr/>
        </p:nvSpPr>
        <p:spPr>
          <a:xfrm>
            <a:off x="5530403" y="765853"/>
            <a:ext cx="5085099" cy="400110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Minimal distance HV – ground = 23,5 cm</a:t>
            </a:r>
          </a:p>
        </p:txBody>
      </p:sp>
      <p:cxnSp>
        <p:nvCxnSpPr>
          <p:cNvPr id="15" name="Connecteur droit avec flèche 14">
            <a:extLst>
              <a:ext uri="{FF2B5EF4-FFF2-40B4-BE49-F238E27FC236}">
                <a16:creationId xmlns:a16="http://schemas.microsoft.com/office/drawing/2014/main" id="{68E0323F-427B-60F5-1A38-82D797BFB2A0}"/>
              </a:ext>
            </a:extLst>
          </p:cNvPr>
          <p:cNvCxnSpPr>
            <a:cxnSpLocks/>
          </p:cNvCxnSpPr>
          <p:nvPr/>
        </p:nvCxnSpPr>
        <p:spPr>
          <a:xfrm flipH="1">
            <a:off x="3610281" y="1154680"/>
            <a:ext cx="4453590" cy="899807"/>
          </a:xfrm>
          <a:prstGeom prst="straightConnector1">
            <a:avLst/>
          </a:prstGeom>
          <a:ln>
            <a:solidFill>
              <a:srgbClr val="FF0000"/>
            </a:solidFill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Connecteur droit avec flèche 15">
            <a:extLst>
              <a:ext uri="{FF2B5EF4-FFF2-40B4-BE49-F238E27FC236}">
                <a16:creationId xmlns:a16="http://schemas.microsoft.com/office/drawing/2014/main" id="{3442F7D1-32BF-5D40-0B0D-2F2EDEE10406}"/>
              </a:ext>
            </a:extLst>
          </p:cNvPr>
          <p:cNvCxnSpPr>
            <a:cxnSpLocks/>
          </p:cNvCxnSpPr>
          <p:nvPr/>
        </p:nvCxnSpPr>
        <p:spPr>
          <a:xfrm>
            <a:off x="3442171" y="1877616"/>
            <a:ext cx="0" cy="324178"/>
          </a:xfrm>
          <a:prstGeom prst="straightConnector1">
            <a:avLst/>
          </a:prstGeom>
          <a:ln w="28575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93359043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03D7558-E7F3-75FF-38D8-EC218A96CE6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2E3FB79A-077F-99A2-B34F-A3B79AC7C8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922891" y="5787564"/>
            <a:ext cx="731048" cy="266495"/>
          </a:xfrm>
        </p:spPr>
        <p:txBody>
          <a:bodyPr/>
          <a:lstStyle/>
          <a:p>
            <a:fld id="{77E71596-5F9D-49C5-9701-16B3CA54319D}" type="slidenum">
              <a:rPr lang="fr-FR" smtClean="0"/>
              <a:pPr/>
              <a:t>13</a:t>
            </a:fld>
            <a:endParaRPr lang="fr-FR" dirty="0"/>
          </a:p>
        </p:txBody>
      </p:sp>
      <p:sp>
        <p:nvSpPr>
          <p:cNvPr id="9" name="Titre 8">
            <a:extLst>
              <a:ext uri="{FF2B5EF4-FFF2-40B4-BE49-F238E27FC236}">
                <a16:creationId xmlns:a16="http://schemas.microsoft.com/office/drawing/2014/main" id="{FB137F4B-CF6F-2095-DF4F-B95B4A59CAF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82131" y="0"/>
            <a:ext cx="4104456" cy="653480"/>
          </a:xfrm>
        </p:spPr>
        <p:txBody>
          <a:bodyPr>
            <a:normAutofit/>
          </a:bodyPr>
          <a:lstStyle/>
          <a:p>
            <a:r>
              <a:rPr lang="fr-FR" sz="3200" dirty="0"/>
              <a:t>Haute tension</a:t>
            </a:r>
          </a:p>
        </p:txBody>
      </p:sp>
      <p:sp>
        <p:nvSpPr>
          <p:cNvPr id="41" name="ZoneTexte 40">
            <a:extLst>
              <a:ext uri="{FF2B5EF4-FFF2-40B4-BE49-F238E27FC236}">
                <a16:creationId xmlns:a16="http://schemas.microsoft.com/office/drawing/2014/main" id="{A7E916C9-A81B-15CC-C89F-30BC8807A4C7}"/>
              </a:ext>
            </a:extLst>
          </p:cNvPr>
          <p:cNvSpPr txBox="1"/>
          <p:nvPr/>
        </p:nvSpPr>
        <p:spPr>
          <a:xfrm>
            <a:off x="65499" y="685148"/>
            <a:ext cx="10588440" cy="246221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8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Système HT assemblé (été 2024) et validé à 30 kV à l’air (novembre 2024)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8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Autorisation ASNR obtenue pour le gun : tests &gt; 30 kV autorisés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8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Suite : étuvage du gun, connexion à la plateforme HT (après positionnement final), remplissage des cuves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fr-FR" sz="1600" dirty="0">
                <a:latin typeface="Calibri" panose="020F0502020204030204" pitchFamily="34" charset="0"/>
                <a:cs typeface="Calibri" panose="020F0502020204030204" pitchFamily="34" charset="0"/>
              </a:rPr>
              <a:t>Choix du gaz isolant (biblio en cours par A. Plaçais) : N2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fr-FR" sz="1600" dirty="0">
                <a:latin typeface="Calibri" panose="020F0502020204030204" pitchFamily="34" charset="0"/>
                <a:cs typeface="Calibri" panose="020F0502020204030204" pitchFamily="34" charset="0"/>
              </a:rPr>
              <a:t>Certification pression enceinte : en cours par Kenza </a:t>
            </a:r>
            <a:r>
              <a:rPr lang="fr-FR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Descheemacker</a:t>
            </a:r>
            <a:r>
              <a:rPr lang="fr-FR" sz="1600" dirty="0">
                <a:latin typeface="Calibri" panose="020F0502020204030204" pitchFamily="34" charset="0"/>
                <a:cs typeface="Calibri" panose="020F0502020204030204" pitchFamily="34" charset="0"/>
              </a:rPr>
              <a:t> avec Dekra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fr-FR" sz="1600" dirty="0">
                <a:latin typeface="Calibri" panose="020F0502020204030204" pitchFamily="34" charset="0"/>
                <a:cs typeface="Calibri" panose="020F0502020204030204" pitchFamily="34" charset="0"/>
              </a:rPr>
              <a:t>Commande et sécurité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8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Demande de financement obtenue pour visite de Carlos Hernandez de </a:t>
            </a:r>
            <a:r>
              <a:rPr lang="fr-FR" sz="1800" b="1" dirty="0" err="1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Jlab</a:t>
            </a:r>
            <a:r>
              <a:rPr lang="fr-FR" sz="1800" b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(université Paris Saclay)</a:t>
            </a:r>
          </a:p>
          <a:p>
            <a:pPr marL="787400" lvl="1" indent="-285750">
              <a:buFont typeface="Arial" panose="020B0604020202020204" pitchFamily="34" charset="0"/>
              <a:buChar char="•"/>
            </a:pPr>
            <a:r>
              <a:rPr lang="fr-FR" sz="1600" dirty="0">
                <a:latin typeface="Calibri" panose="020F0502020204030204" pitchFamily="34" charset="0"/>
                <a:cs typeface="Calibri" panose="020F0502020204030204" pitchFamily="34" charset="0"/>
              </a:rPr>
              <a:t>Accord pour sa visite pas encore confirmé par </a:t>
            </a:r>
            <a:r>
              <a:rPr lang="fr-FR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JLab</a:t>
            </a:r>
            <a:endParaRPr lang="fr-FR" sz="16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fr-FR" sz="1800" b="1" dirty="0">
              <a:solidFill>
                <a:srgbClr val="0432FF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6" name="Image 5">
            <a:extLst>
              <a:ext uri="{FF2B5EF4-FFF2-40B4-BE49-F238E27FC236}">
                <a16:creationId xmlns:a16="http://schemas.microsoft.com/office/drawing/2014/main" id="{C46D088A-9429-98E4-3F08-E3FD55F85A0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105292" y="3029744"/>
            <a:ext cx="4393663" cy="2864909"/>
          </a:xfrm>
          <a:prstGeom prst="rect">
            <a:avLst/>
          </a:prstGeom>
        </p:spPr>
      </p:pic>
      <p:sp>
        <p:nvSpPr>
          <p:cNvPr id="2" name="ZoneTexte 1">
            <a:extLst>
              <a:ext uri="{FF2B5EF4-FFF2-40B4-BE49-F238E27FC236}">
                <a16:creationId xmlns:a16="http://schemas.microsoft.com/office/drawing/2014/main" id="{DB3BBD9E-7E5B-DA21-1262-86099921037A}"/>
              </a:ext>
            </a:extLst>
          </p:cNvPr>
          <p:cNvSpPr txBox="1"/>
          <p:nvPr/>
        </p:nvSpPr>
        <p:spPr>
          <a:xfrm>
            <a:off x="7389462" y="5801030"/>
            <a:ext cx="2560132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200" b="1" i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E. </a:t>
            </a:r>
            <a:r>
              <a:rPr lang="fr-FR" sz="1200" b="1" i="1" dirty="0" err="1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Labussière</a:t>
            </a:r>
            <a:r>
              <a:rPr lang="fr-FR" sz="1200" b="1" i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A. Plaçais, M. Baylac</a:t>
            </a:r>
            <a:endParaRPr lang="en-US" sz="1200" i="1" dirty="0">
              <a:solidFill>
                <a:srgbClr val="0432FF"/>
              </a:solidFill>
            </a:endParaRPr>
          </a:p>
        </p:txBody>
      </p:sp>
      <p:grpSp>
        <p:nvGrpSpPr>
          <p:cNvPr id="12" name="Groupe 11">
            <a:extLst>
              <a:ext uri="{FF2B5EF4-FFF2-40B4-BE49-F238E27FC236}">
                <a16:creationId xmlns:a16="http://schemas.microsoft.com/office/drawing/2014/main" id="{516F77ED-0913-0AB7-2BFE-BD268BB7FDA3}"/>
              </a:ext>
            </a:extLst>
          </p:cNvPr>
          <p:cNvGrpSpPr/>
          <p:nvPr/>
        </p:nvGrpSpPr>
        <p:grpSpPr>
          <a:xfrm>
            <a:off x="190844" y="3173760"/>
            <a:ext cx="5411567" cy="2833595"/>
            <a:chOff x="118836" y="3210022"/>
            <a:chExt cx="5411567" cy="2833595"/>
          </a:xfrm>
        </p:grpSpPr>
        <p:pic>
          <p:nvPicPr>
            <p:cNvPr id="3" name="Image 17">
              <a:extLst>
                <a:ext uri="{FF2B5EF4-FFF2-40B4-BE49-F238E27FC236}">
                  <a16:creationId xmlns:a16="http://schemas.microsoft.com/office/drawing/2014/main" id="{8641F5B9-655E-89C4-0F40-37E51389150E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50052"/>
            <a:stretch/>
          </p:blipFill>
          <p:spPr bwMode="auto">
            <a:xfrm>
              <a:off x="118836" y="3210022"/>
              <a:ext cx="5277560" cy="258532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7" name="ZoneTexte 6">
              <a:extLst>
                <a:ext uri="{FF2B5EF4-FFF2-40B4-BE49-F238E27FC236}">
                  <a16:creationId xmlns:a16="http://schemas.microsoft.com/office/drawing/2014/main" id="{2C42BB5F-8859-F794-EFDB-556ECB48F93A}"/>
                </a:ext>
              </a:extLst>
            </p:cNvPr>
            <p:cNvSpPr txBox="1"/>
            <p:nvPr/>
          </p:nvSpPr>
          <p:spPr>
            <a:xfrm>
              <a:off x="1425947" y="3544280"/>
              <a:ext cx="2105738" cy="253916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r>
                <a:rPr lang="fr-FR" sz="1050" b="1" i="1" dirty="0">
                  <a:solidFill>
                    <a:srgbClr val="FF0000"/>
                  </a:solidFill>
                </a:rPr>
                <a:t>Minimal distance : 23,5 cm</a:t>
              </a:r>
            </a:p>
          </p:txBody>
        </p:sp>
        <p:cxnSp>
          <p:nvCxnSpPr>
            <p:cNvPr id="8" name="Connecteur droit avec flèche 7">
              <a:extLst>
                <a:ext uri="{FF2B5EF4-FFF2-40B4-BE49-F238E27FC236}">
                  <a16:creationId xmlns:a16="http://schemas.microsoft.com/office/drawing/2014/main" id="{090A9089-9968-38FF-263F-9BB6773B9474}"/>
                </a:ext>
              </a:extLst>
            </p:cNvPr>
            <p:cNvCxnSpPr>
              <a:cxnSpLocks/>
            </p:cNvCxnSpPr>
            <p:nvPr/>
          </p:nvCxnSpPr>
          <p:spPr>
            <a:xfrm>
              <a:off x="2146027" y="3821832"/>
              <a:ext cx="0" cy="340402"/>
            </a:xfrm>
            <a:prstGeom prst="straightConnector1">
              <a:avLst/>
            </a:prstGeom>
            <a:ln w="28575">
              <a:solidFill>
                <a:srgbClr val="FF0000"/>
              </a:solidFill>
              <a:headEnd type="triangle"/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1" name="ZoneTexte 10">
              <a:extLst>
                <a:ext uri="{FF2B5EF4-FFF2-40B4-BE49-F238E27FC236}">
                  <a16:creationId xmlns:a16="http://schemas.microsoft.com/office/drawing/2014/main" id="{6CF44B7D-E57C-2A4D-AF08-96BF7BDE98FA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270468" y="5735840"/>
              <a:ext cx="4259935" cy="30777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>
                <a:lnSpc>
                  <a:spcPct val="90000"/>
                </a:lnSpc>
                <a:spcBef>
                  <a:spcPts val="1000"/>
                </a:spcBef>
                <a:buFont typeface="Arial" panose="020B0604020202020204" pitchFamily="34" charset="0"/>
                <a:buChar char="•"/>
                <a:defRPr sz="2800">
                  <a:solidFill>
                    <a:schemeClr val="tx1"/>
                  </a:solidFill>
                  <a:latin typeface="Calibri" panose="020F0502020204030204" pitchFamily="34" charset="0"/>
                </a:defRPr>
              </a:lvl1pPr>
              <a:lvl2pPr marL="742950" indent="-28575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>
                  <a:solidFill>
                    <a:schemeClr val="tx1"/>
                  </a:solidFill>
                  <a:latin typeface="Calibri" panose="020F0502020204030204" pitchFamily="34" charset="0"/>
                </a:defRPr>
              </a:lvl2pPr>
              <a:lvl3pPr marL="11430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>
                  <a:solidFill>
                    <a:schemeClr val="tx1"/>
                  </a:solidFill>
                  <a:latin typeface="Calibri" panose="020F0502020204030204" pitchFamily="34" charset="0"/>
                </a:defRPr>
              </a:lvl3pPr>
              <a:lvl4pPr marL="16002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4pPr>
              <a:lvl5pPr marL="20574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5pPr>
              <a:lvl6pPr marL="2514600" indent="-228600" defTabSz="4572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6pPr>
              <a:lvl7pPr marL="2971800" indent="-228600" defTabSz="4572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7pPr>
              <a:lvl8pPr marL="3429000" indent="-228600" defTabSz="4572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8pPr>
              <a:lvl9pPr marL="3886200" indent="-228600" defTabSz="4572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9pPr>
            </a:lstStyle>
            <a:p>
              <a:pPr eaLnBrk="1" hangingPunct="1">
                <a:lnSpc>
                  <a:spcPct val="100000"/>
                </a:lnSpc>
                <a:spcBef>
                  <a:spcPct val="0"/>
                </a:spcBef>
                <a:buFontTx/>
                <a:buNone/>
              </a:pPr>
              <a:r>
                <a:rPr lang="en-GB" altLang="fr-FR" sz="1400" b="1" dirty="0">
                  <a:solidFill>
                    <a:srgbClr val="0432FF"/>
                  </a:solidFill>
                </a:rPr>
                <a:t>CST calculations by Adrien </a:t>
              </a:r>
              <a:r>
                <a:rPr lang="en-GB" altLang="fr-FR" sz="1400" b="1" dirty="0" err="1">
                  <a:solidFill>
                    <a:srgbClr val="0432FF"/>
                  </a:solidFill>
                </a:rPr>
                <a:t>Plaçais</a:t>
              </a:r>
              <a:r>
                <a:rPr lang="en-GB" altLang="fr-FR" sz="1400" b="1" dirty="0">
                  <a:solidFill>
                    <a:srgbClr val="0432FF"/>
                  </a:solidFill>
                </a:rPr>
                <a:t> (LPSC)</a:t>
              </a:r>
              <a:endParaRPr lang="fr-FR" altLang="fr-FR" sz="1400" b="1" dirty="0"/>
            </a:p>
          </p:txBody>
        </p:sp>
      </p:grpSp>
    </p:spTree>
    <p:extLst>
      <p:ext uri="{BB962C8B-B14F-4D97-AF65-F5344CB8AC3E}">
        <p14:creationId xmlns:p14="http://schemas.microsoft.com/office/powerpoint/2010/main" val="31876083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028EA4D-6AF1-A1FA-75D7-7847852AF2C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3056B109-6C70-76E1-94AF-37D444D70D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922891" y="5787564"/>
            <a:ext cx="731048" cy="266495"/>
          </a:xfrm>
        </p:spPr>
        <p:txBody>
          <a:bodyPr/>
          <a:lstStyle/>
          <a:p>
            <a:fld id="{77E71596-5F9D-49C5-9701-16B3CA54319D}" type="slidenum">
              <a:rPr lang="fr-FR" smtClean="0"/>
              <a:pPr/>
              <a:t>14</a:t>
            </a:fld>
            <a:endParaRPr lang="fr-FR" dirty="0"/>
          </a:p>
        </p:txBody>
      </p:sp>
      <p:sp>
        <p:nvSpPr>
          <p:cNvPr id="9" name="Titre 8">
            <a:extLst>
              <a:ext uri="{FF2B5EF4-FFF2-40B4-BE49-F238E27FC236}">
                <a16:creationId xmlns:a16="http://schemas.microsoft.com/office/drawing/2014/main" id="{5379680D-16B5-BC3B-C2A6-06563DE5E42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73337" y="28856"/>
            <a:ext cx="5802163" cy="653480"/>
          </a:xfrm>
        </p:spPr>
        <p:txBody>
          <a:bodyPr>
            <a:normAutofit/>
          </a:bodyPr>
          <a:lstStyle/>
          <a:p>
            <a:r>
              <a:rPr lang="fr-FR" sz="3200" dirty="0"/>
              <a:t>Planning</a:t>
            </a:r>
          </a:p>
        </p:txBody>
      </p:sp>
      <p:sp>
        <p:nvSpPr>
          <p:cNvPr id="3" name="ZoneTexte 2">
            <a:extLst>
              <a:ext uri="{FF2B5EF4-FFF2-40B4-BE49-F238E27FC236}">
                <a16:creationId xmlns:a16="http://schemas.microsoft.com/office/drawing/2014/main" id="{D94B7EF2-61AF-5AB3-AE93-2060CCB0E4FF}"/>
              </a:ext>
            </a:extLst>
          </p:cNvPr>
          <p:cNvSpPr txBox="1"/>
          <p:nvPr/>
        </p:nvSpPr>
        <p:spPr>
          <a:xfrm>
            <a:off x="118836" y="5667876"/>
            <a:ext cx="10653939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fr-FR" sz="1800" b="1" dirty="0">
                <a:solidFill>
                  <a:srgbClr val="FF0000"/>
                </a:solidFill>
                <a:sym typeface="Wingdings" pitchFamily="2" charset="2"/>
              </a:rPr>
              <a:t> Critères devraient être atteints fin 2025, mais </a:t>
            </a:r>
            <a:r>
              <a:rPr lang="fr-FR" sz="1800" b="1">
                <a:solidFill>
                  <a:srgbClr val="FF0000"/>
                </a:solidFill>
                <a:sym typeface="Wingdings" pitchFamily="2" charset="2"/>
              </a:rPr>
              <a:t>aucun marge</a:t>
            </a:r>
            <a:r>
              <a:rPr lang="fr-FR" sz="1800" b="1">
                <a:solidFill>
                  <a:srgbClr val="FF0000"/>
                </a:solidFill>
              </a:rPr>
              <a:t> </a:t>
            </a:r>
            <a:endParaRPr lang="fr-FR" b="1" dirty="0">
              <a:solidFill>
                <a:srgbClr val="FF0000"/>
              </a:solidFill>
            </a:endParaRP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5713428A-BE59-E4A1-36E8-5FE25C5247C5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2689" r="2778" b="44862"/>
          <a:stretch>
            <a:fillRect/>
          </a:stretch>
        </p:blipFill>
        <p:spPr>
          <a:xfrm>
            <a:off x="132780" y="941512"/>
            <a:ext cx="10477591" cy="43204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9326719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A2F27D9-C6BB-2C0D-8ABF-C827373FD67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A863FF80-549C-23CB-CDDC-3BE195140E7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922891" y="5787564"/>
            <a:ext cx="731048" cy="266495"/>
          </a:xfrm>
        </p:spPr>
        <p:txBody>
          <a:bodyPr/>
          <a:lstStyle/>
          <a:p>
            <a:fld id="{77E71596-5F9D-49C5-9701-16B3CA54319D}" type="slidenum">
              <a:rPr lang="fr-FR" smtClean="0"/>
              <a:pPr/>
              <a:t>15</a:t>
            </a:fld>
            <a:endParaRPr lang="fr-FR" dirty="0"/>
          </a:p>
        </p:txBody>
      </p:sp>
      <p:sp>
        <p:nvSpPr>
          <p:cNvPr id="9" name="Titre 8">
            <a:extLst>
              <a:ext uri="{FF2B5EF4-FFF2-40B4-BE49-F238E27FC236}">
                <a16:creationId xmlns:a16="http://schemas.microsoft.com/office/drawing/2014/main" id="{0AA29692-D263-D178-F884-AD0299AF9E6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425947" y="28856"/>
            <a:ext cx="7272808" cy="653480"/>
          </a:xfrm>
        </p:spPr>
        <p:txBody>
          <a:bodyPr>
            <a:normAutofit/>
          </a:bodyPr>
          <a:lstStyle/>
          <a:p>
            <a:r>
              <a:rPr lang="fr-FR" sz="3200" dirty="0"/>
              <a:t>Points de vigilance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ZoneTexte 1">
                <a:extLst>
                  <a:ext uri="{FF2B5EF4-FFF2-40B4-BE49-F238E27FC236}">
                    <a16:creationId xmlns:a16="http://schemas.microsoft.com/office/drawing/2014/main" id="{68450263-400E-3A66-033B-77FDB4C46687}"/>
                  </a:ext>
                </a:extLst>
              </p:cNvPr>
              <p:cNvSpPr txBox="1"/>
              <p:nvPr/>
            </p:nvSpPr>
            <p:spPr>
              <a:xfrm>
                <a:off x="-14213" y="653480"/>
                <a:ext cx="10562446" cy="532453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41300" lvl="1" indent="-285750">
                  <a:lnSpc>
                    <a:spcPct val="110000"/>
                  </a:lnSpc>
                  <a:spcBef>
                    <a:spcPts val="0"/>
                  </a:spcBef>
                  <a:buFont typeface="Arial" panose="020B0604020202020204" pitchFamily="34" charset="0"/>
                  <a:buChar char="•"/>
                </a:pPr>
                <a:r>
                  <a:rPr lang="fr-FR" sz="1800" b="1" dirty="0">
                    <a:solidFill>
                      <a:srgbClr val="FF0000"/>
                    </a:solidFill>
                    <a:latin typeface="+mn-lt"/>
                  </a:rPr>
                  <a:t>Réunion de suivi à 6 mois ERL4ALL : 27 mai</a:t>
                </a:r>
                <a:endParaRPr lang="fr-FR" sz="2400" b="1" dirty="0">
                  <a:solidFill>
                    <a:srgbClr val="FF0000"/>
                  </a:solidFill>
                  <a:latin typeface="+mn-lt"/>
                </a:endParaRPr>
              </a:p>
              <a:p>
                <a:pPr marL="788988" lvl="2" indent="-285750">
                  <a:lnSpc>
                    <a:spcPct val="110000"/>
                  </a:lnSpc>
                  <a:spcBef>
                    <a:spcPts val="0"/>
                  </a:spcBef>
                  <a:buFont typeface="Arial" panose="020B0604020202020204" pitchFamily="34" charset="0"/>
                  <a:buChar char="•"/>
                </a:pPr>
                <a:r>
                  <a:rPr lang="fr-FR" sz="1400" b="1" dirty="0">
                    <a:solidFill>
                      <a:srgbClr val="0000FF"/>
                    </a:solidFill>
                    <a:latin typeface="+mn-lt"/>
                  </a:rPr>
                  <a:t>Jalon Go/</a:t>
                </a:r>
                <a:r>
                  <a:rPr lang="fr-FR" sz="1400" b="1" dirty="0" err="1">
                    <a:solidFill>
                      <a:srgbClr val="0000FF"/>
                    </a:solidFill>
                    <a:latin typeface="+mn-lt"/>
                  </a:rPr>
                  <a:t>Nogo</a:t>
                </a:r>
                <a:r>
                  <a:rPr lang="fr-FR" sz="1400" b="1" dirty="0">
                    <a:solidFill>
                      <a:srgbClr val="0000FF"/>
                    </a:solidFill>
                    <a:latin typeface="+mn-lt"/>
                  </a:rPr>
                  <a:t>: construction et mise en œuvre de source d’e- et station de préparation des photocathodes</a:t>
                </a:r>
              </a:p>
              <a:p>
                <a:pPr marL="788988" lvl="2" indent="-285750">
                  <a:lnSpc>
                    <a:spcPct val="110000"/>
                  </a:lnSpc>
                  <a:spcBef>
                    <a:spcPts val="0"/>
                  </a:spcBef>
                  <a:buFont typeface="Arial" panose="020B0604020202020204" pitchFamily="34" charset="0"/>
                  <a:buChar char="•"/>
                </a:pPr>
                <a:r>
                  <a:rPr lang="fr-FR" sz="1400" b="1" dirty="0">
                    <a:solidFill>
                      <a:srgbClr val="0000FF"/>
                    </a:solidFill>
                    <a:latin typeface="+mn-lt"/>
                  </a:rPr>
                  <a:t>Comment démontrer cette construction et mise en service</a:t>
                </a:r>
                <a:endParaRPr lang="fr-FR" sz="1400" b="1" dirty="0">
                  <a:solidFill>
                    <a:srgbClr val="0432FF"/>
                  </a:solidFill>
                  <a:latin typeface="+mn-lt"/>
                </a:endParaRPr>
              </a:p>
              <a:p>
                <a:pPr marL="800100" lvl="2" indent="-342900">
                  <a:spcBef>
                    <a:spcPts val="0"/>
                  </a:spcBef>
                  <a:buAutoNum type="arabicPeriod"/>
                </a:pPr>
                <a:r>
                  <a:rPr lang="fr-FR" sz="1400" b="1" dirty="0">
                    <a:solidFill>
                      <a:schemeClr val="tx1"/>
                    </a:solidFill>
                    <a:latin typeface="+mn-lt"/>
                  </a:rPr>
                  <a:t>Haute tension sur la cathode opérationnelle 	(tension &gt; 250 kV)</a:t>
                </a:r>
              </a:p>
              <a:p>
                <a:pPr marL="800100" lvl="2" indent="-342900">
                  <a:spcBef>
                    <a:spcPts val="0"/>
                  </a:spcBef>
                  <a:buFontTx/>
                  <a:buAutoNum type="arabicPeriod"/>
                </a:pPr>
                <a:r>
                  <a:rPr lang="fr-FR" sz="1400" b="1" dirty="0">
                    <a:solidFill>
                      <a:schemeClr val="tx1"/>
                    </a:solidFill>
                    <a:latin typeface="+mn-lt"/>
                  </a:rPr>
                  <a:t>Système de vide opérationnel 		(pression </a:t>
                </a:r>
                <a14:m>
                  <m:oMath xmlns:m="http://schemas.openxmlformats.org/officeDocument/2006/math">
                    <m:r>
                      <a:rPr lang="fr-FR" sz="1400" b="1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~</m:t>
                    </m:r>
                  </m:oMath>
                </a14:m>
                <a:r>
                  <a:rPr lang="fr-FR" sz="1400" b="1" dirty="0">
                    <a:solidFill>
                      <a:schemeClr val="tx1"/>
                    </a:solidFill>
                    <a:latin typeface="+mn-lt"/>
                  </a:rPr>
                  <a:t> 10</a:t>
                </a:r>
                <a:r>
                  <a:rPr lang="fr-FR" sz="1400" b="1" baseline="30000" dirty="0">
                    <a:solidFill>
                      <a:schemeClr val="tx1"/>
                    </a:solidFill>
                    <a:latin typeface="+mn-lt"/>
                  </a:rPr>
                  <a:t>-9</a:t>
                </a:r>
                <a:r>
                  <a:rPr lang="fr-FR" sz="1400" b="1" dirty="0">
                    <a:solidFill>
                      <a:schemeClr val="tx1"/>
                    </a:solidFill>
                    <a:latin typeface="+mn-lt"/>
                  </a:rPr>
                  <a:t> mbar)	</a:t>
                </a:r>
              </a:p>
              <a:p>
                <a:pPr marL="800100" lvl="2" indent="-342900">
                  <a:spcBef>
                    <a:spcPts val="0"/>
                  </a:spcBef>
                  <a:buAutoNum type="arabicPeriod"/>
                </a:pPr>
                <a:r>
                  <a:rPr lang="fr-FR" sz="1400" b="1" dirty="0">
                    <a:solidFill>
                      <a:schemeClr val="tx1"/>
                    </a:solidFill>
                    <a:latin typeface="+mn-lt"/>
                  </a:rPr>
                  <a:t>Station de préparation opérationnelle 		(1 photocathode produite)</a:t>
                </a:r>
              </a:p>
              <a:p>
                <a:pPr marL="800100" lvl="2" indent="-342900">
                  <a:spcBef>
                    <a:spcPts val="0"/>
                  </a:spcBef>
                  <a:buAutoNum type="arabicPeriod"/>
                </a:pPr>
                <a:r>
                  <a:rPr lang="fr-FR" sz="1400" b="1" dirty="0">
                    <a:solidFill>
                      <a:schemeClr val="tx1"/>
                    </a:solidFill>
                    <a:latin typeface="+mn-lt"/>
                  </a:rPr>
                  <a:t>Laser opérationnel 			(puissance </a:t>
                </a:r>
                <a14:m>
                  <m:oMath xmlns:m="http://schemas.openxmlformats.org/officeDocument/2006/math">
                    <m:r>
                      <a:rPr lang="fr-FR" sz="1400" b="1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~ </m:t>
                    </m:r>
                    <m:r>
                      <a:rPr lang="fr-FR" sz="1400" b="1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𝑾</m:t>
                    </m:r>
                    <m:r>
                      <a:rPr lang="fr-FR" sz="1400" b="1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fr-FR" sz="1400" b="1" dirty="0">
                    <a:solidFill>
                      <a:schemeClr val="tx1"/>
                    </a:solidFill>
                    <a:latin typeface="+mn-lt"/>
                  </a:rPr>
                  <a:t> </a:t>
                </a:r>
              </a:p>
              <a:p>
                <a:pPr marL="800100" lvl="2" indent="-342900">
                  <a:spcBef>
                    <a:spcPts val="0"/>
                  </a:spcBef>
                  <a:buAutoNum type="arabicPeriod"/>
                </a:pPr>
                <a:r>
                  <a:rPr lang="fr-FR" sz="1400" b="1" dirty="0">
                    <a:solidFill>
                      <a:schemeClr val="tx1"/>
                    </a:solidFill>
                    <a:latin typeface="+mn-lt"/>
                  </a:rPr>
                  <a:t>Système de contrôle et sécurité opérationnel 	(autorisation et pilotage) </a:t>
                </a:r>
              </a:p>
              <a:p>
                <a:pPr marL="800100" lvl="2" indent="-342900">
                  <a:spcBef>
                    <a:spcPts val="0"/>
                  </a:spcBef>
                  <a:buAutoNum type="arabicPeriod"/>
                </a:pPr>
                <a:r>
                  <a:rPr lang="fr-FR" sz="1400" b="1" dirty="0">
                    <a:solidFill>
                      <a:schemeClr val="tx1"/>
                    </a:solidFill>
                    <a:latin typeface="+mn-lt"/>
                  </a:rPr>
                  <a:t>Caractérisation  faisceau opérationnelle  		(détecteur) 	</a:t>
                </a:r>
                <a:endParaRPr lang="fr-FR" sz="1400" b="1" dirty="0">
                  <a:solidFill>
                    <a:srgbClr val="FF0000"/>
                  </a:solidFill>
                  <a:latin typeface="+mn-lt"/>
                </a:endParaRPr>
              </a:p>
              <a:p>
                <a:pPr marL="788988" lvl="2" indent="-285750">
                  <a:lnSpc>
                    <a:spcPct val="110000"/>
                  </a:lnSpc>
                  <a:spcBef>
                    <a:spcPts val="0"/>
                  </a:spcBef>
                  <a:buFont typeface="Arial" panose="020B0604020202020204" pitchFamily="34" charset="0"/>
                  <a:buChar char="•"/>
                </a:pPr>
                <a:r>
                  <a:rPr lang="fr-FR" sz="1400" b="1" dirty="0">
                    <a:solidFill>
                      <a:srgbClr val="0000FF"/>
                    </a:solidFill>
                    <a:latin typeface="+mn-lt"/>
                  </a:rPr>
                  <a:t>Livrable attendu à l’issue de la phase de démonstration (18 mois max après </a:t>
                </a:r>
                <a:r>
                  <a:rPr lang="fr-FR" sz="1400" b="1" dirty="0" err="1">
                    <a:solidFill>
                      <a:srgbClr val="0000FF"/>
                    </a:solidFill>
                    <a:latin typeface="+mn-lt"/>
                  </a:rPr>
                  <a:t>oct</a:t>
                </a:r>
                <a:r>
                  <a:rPr lang="fr-FR" sz="1400" b="1" dirty="0">
                    <a:solidFill>
                      <a:srgbClr val="0000FF"/>
                    </a:solidFill>
                    <a:latin typeface="+mn-lt"/>
                  </a:rPr>
                  <a:t> 2024)</a:t>
                </a:r>
              </a:p>
              <a:p>
                <a:pPr marL="1292225" lvl="3" indent="-285750">
                  <a:lnSpc>
                    <a:spcPct val="110000"/>
                  </a:lnSpc>
                  <a:spcBef>
                    <a:spcPts val="0"/>
                  </a:spcBef>
                  <a:buFont typeface="Arial" panose="020B0604020202020204" pitchFamily="34" charset="0"/>
                  <a:buChar char="•"/>
                </a:pPr>
                <a:r>
                  <a:rPr lang="fr-FR" sz="1400" b="1" dirty="0">
                    <a:latin typeface="+mn-lt"/>
                  </a:rPr>
                  <a:t>Rapport scientifique attestant de ces critères  </a:t>
                </a:r>
              </a:p>
              <a:p>
                <a:pPr marL="1006475" lvl="3" indent="0">
                  <a:lnSpc>
                    <a:spcPct val="110000"/>
                  </a:lnSpc>
                  <a:spcBef>
                    <a:spcPts val="0"/>
                  </a:spcBef>
                </a:pPr>
                <a:endParaRPr lang="fr-FR" sz="1050" b="1" dirty="0">
                  <a:solidFill>
                    <a:srgbClr val="0000FF"/>
                  </a:solidFill>
                  <a:latin typeface="+mn-lt"/>
                </a:endParaRPr>
              </a:p>
              <a:p>
                <a:pPr marL="342900" indent="-342900">
                  <a:buFont typeface="Arial" panose="020B0604020202020204" pitchFamily="34" charset="0"/>
                  <a:buChar char="•"/>
                </a:pPr>
                <a:r>
                  <a:rPr lang="fr-FR" sz="1600" b="1" dirty="0">
                    <a:solidFill>
                      <a:srgbClr val="FF0000"/>
                    </a:solidFill>
                    <a:latin typeface="+mn-lt"/>
                    <a:cs typeface="Calibri" panose="020F0502020204030204" pitchFamily="34" charset="0"/>
                  </a:rPr>
                  <a:t>Implantation </a:t>
                </a:r>
              </a:p>
              <a:p>
                <a:pPr marL="844550" lvl="1" indent="-342900">
                  <a:buFont typeface="Arial" panose="020B0604020202020204" pitchFamily="34" charset="0"/>
                  <a:buChar char="•"/>
                </a:pPr>
                <a:r>
                  <a:rPr lang="fr-CA" sz="1400" b="1" noProof="0" dirty="0">
                    <a:solidFill>
                      <a:srgbClr val="0432FF"/>
                    </a:solidFill>
                    <a:latin typeface="+mn-lt"/>
                  </a:rPr>
                  <a:t>Implantation des baies de CC à confronter aux travaux prévus dans le CPER</a:t>
                </a:r>
              </a:p>
              <a:p>
                <a:pPr marL="844550" lvl="1" indent="-342900">
                  <a:buFont typeface="Arial" panose="020B0604020202020204" pitchFamily="34" charset="0"/>
                  <a:buChar char="•"/>
                </a:pPr>
                <a:r>
                  <a:rPr lang="fr-CA" sz="1400" b="1" dirty="0">
                    <a:solidFill>
                      <a:srgbClr val="0432FF"/>
                    </a:solidFill>
                    <a:latin typeface="+mn-lt"/>
                  </a:rPr>
                  <a:t>Implantation à figer pour positionnement final de la plateforme pour le conditionnement HT</a:t>
                </a:r>
                <a:endParaRPr lang="fr-CA" sz="1400" b="1" noProof="0" dirty="0">
                  <a:solidFill>
                    <a:srgbClr val="0432FF"/>
                  </a:solidFill>
                  <a:latin typeface="+mn-lt"/>
                </a:endParaRPr>
              </a:p>
              <a:p>
                <a:pPr marL="285750" lvl="1" indent="-285750">
                  <a:lnSpc>
                    <a:spcPct val="110000"/>
                  </a:lnSpc>
                  <a:spcBef>
                    <a:spcPts val="0"/>
                  </a:spcBef>
                  <a:buFont typeface="Arial" panose="020B0604020202020204" pitchFamily="34" charset="0"/>
                  <a:buChar char="•"/>
                </a:pPr>
                <a:endParaRPr lang="fr-FR" sz="1000" b="1" dirty="0">
                  <a:solidFill>
                    <a:srgbClr val="0432FF"/>
                  </a:solidFill>
                  <a:latin typeface="+mn-lt"/>
                </a:endParaRPr>
              </a:p>
              <a:p>
                <a:pPr marL="285750" lvl="1" indent="-285750">
                  <a:lnSpc>
                    <a:spcPct val="110000"/>
                  </a:lnSpc>
                  <a:spcBef>
                    <a:spcPts val="0"/>
                  </a:spcBef>
                  <a:buFont typeface="Arial" panose="020B0604020202020204" pitchFamily="34" charset="0"/>
                  <a:buChar char="•"/>
                </a:pPr>
                <a:r>
                  <a:rPr lang="fr-FR" sz="1600" b="1" dirty="0">
                    <a:solidFill>
                      <a:srgbClr val="FFC000"/>
                    </a:solidFill>
                    <a:latin typeface="+mn-lt"/>
                  </a:rPr>
                  <a:t>Planning tendu, </a:t>
                </a:r>
                <a:r>
                  <a:rPr lang="fr-FR" sz="1600" b="1" dirty="0">
                    <a:solidFill>
                      <a:srgbClr val="FF0000"/>
                    </a:solidFill>
                    <a:latin typeface="+mn-lt"/>
                  </a:rPr>
                  <a:t>aucune marge </a:t>
                </a:r>
              </a:p>
              <a:p>
                <a:pPr marL="285750" lvl="1" indent="-285750">
                  <a:lnSpc>
                    <a:spcPct val="110000"/>
                  </a:lnSpc>
                  <a:spcBef>
                    <a:spcPts val="0"/>
                  </a:spcBef>
                  <a:buFont typeface="Arial" panose="020B0604020202020204" pitchFamily="34" charset="0"/>
                  <a:buChar char="•"/>
                </a:pPr>
                <a:r>
                  <a:rPr lang="fr-FR" sz="1600" b="1" dirty="0">
                    <a:solidFill>
                      <a:srgbClr val="FFC000"/>
                    </a:solidFill>
                    <a:latin typeface="+mn-lt"/>
                  </a:rPr>
                  <a:t>Câblage, il reste à  </a:t>
                </a:r>
              </a:p>
              <a:p>
                <a:pPr marL="788988" lvl="2" indent="-285750">
                  <a:lnSpc>
                    <a:spcPct val="110000"/>
                  </a:lnSpc>
                  <a:spcBef>
                    <a:spcPts val="0"/>
                  </a:spcBef>
                  <a:buFont typeface="Arial" panose="020B0604020202020204" pitchFamily="34" charset="0"/>
                  <a:buChar char="•"/>
                </a:pPr>
                <a:r>
                  <a:rPr lang="fr-FR" sz="1400" b="1" dirty="0">
                    <a:solidFill>
                      <a:srgbClr val="0000FF"/>
                    </a:solidFill>
                    <a:latin typeface="+mn-lt"/>
                  </a:rPr>
                  <a:t>identifier et commander les câbles manquants (+ intervention sur un coffret électrique de l’igloo, à terme)</a:t>
                </a:r>
              </a:p>
              <a:p>
                <a:pPr marL="788988" lvl="2" indent="-285750">
                  <a:lnSpc>
                    <a:spcPct val="110000"/>
                  </a:lnSpc>
                  <a:spcBef>
                    <a:spcPts val="0"/>
                  </a:spcBef>
                  <a:buFont typeface="Arial" panose="020B0604020202020204" pitchFamily="34" charset="0"/>
                  <a:buChar char="•"/>
                </a:pPr>
                <a:endParaRPr lang="fr-FR" sz="1400" b="1" dirty="0">
                  <a:solidFill>
                    <a:srgbClr val="0000FF"/>
                  </a:solidFill>
                  <a:latin typeface="+mn-lt"/>
                </a:endParaRPr>
              </a:p>
              <a:p>
                <a:pPr marL="285750" lvl="1" indent="-285750">
                  <a:lnSpc>
                    <a:spcPct val="110000"/>
                  </a:lnSpc>
                  <a:spcBef>
                    <a:spcPts val="0"/>
                  </a:spcBef>
                  <a:buFont typeface="Arial" panose="020B0604020202020204" pitchFamily="34" charset="0"/>
                  <a:buChar char="•"/>
                </a:pPr>
                <a:r>
                  <a:rPr lang="fr-FR" sz="1600" b="1" dirty="0">
                    <a:latin typeface="+mn-lt"/>
                  </a:rPr>
                  <a:t>Pérennité des RH : personnels non permanents pour photocathode et laser </a:t>
                </a:r>
              </a:p>
              <a:p>
                <a:pPr marL="742950" lvl="2" indent="-285750">
                  <a:spcBef>
                    <a:spcPts val="0"/>
                  </a:spcBef>
                  <a:buFont typeface="Arial" panose="020B0604020202020204" pitchFamily="34" charset="0"/>
                  <a:buChar char="•"/>
                </a:pPr>
                <a:r>
                  <a:rPr lang="fr-FR" sz="1400" dirty="0">
                    <a:latin typeface="+mn-lt"/>
                  </a:rPr>
                  <a:t>Demande de financement soumise à TIARA avec STFC, HZB, </a:t>
                </a:r>
                <a:r>
                  <a:rPr lang="fr-FR" sz="1400" dirty="0" err="1">
                    <a:latin typeface="+mn-lt"/>
                  </a:rPr>
                  <a:t>IJCLab</a:t>
                </a:r>
                <a:r>
                  <a:rPr lang="fr-FR" sz="1400" dirty="0">
                    <a:latin typeface="+mn-lt"/>
                  </a:rPr>
                  <a:t> + SAES, </a:t>
                </a:r>
                <a:r>
                  <a:rPr lang="fr-FR" sz="1400" dirty="0" err="1">
                    <a:latin typeface="+mn-lt"/>
                  </a:rPr>
                  <a:t>university</a:t>
                </a:r>
                <a:r>
                  <a:rPr lang="fr-FR" sz="1400" dirty="0">
                    <a:latin typeface="+mn-lt"/>
                  </a:rPr>
                  <a:t> of Warwick</a:t>
                </a:r>
              </a:p>
            </p:txBody>
          </p:sp>
        </mc:Choice>
        <mc:Fallback xmlns="">
          <p:sp>
            <p:nvSpPr>
              <p:cNvPr id="2" name="ZoneTexte 1">
                <a:extLst>
                  <a:ext uri="{FF2B5EF4-FFF2-40B4-BE49-F238E27FC236}">
                    <a16:creationId xmlns:a16="http://schemas.microsoft.com/office/drawing/2014/main" id="{68450263-400E-3A66-033B-77FDB4C4668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-14213" y="653480"/>
                <a:ext cx="10562446" cy="5324535"/>
              </a:xfrm>
              <a:prstGeom prst="rect">
                <a:avLst/>
              </a:prstGeom>
              <a:blipFill>
                <a:blip r:embed="rId2"/>
                <a:stretch>
                  <a:fillRect l="-481" t="-23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ZoneTexte 2">
            <a:extLst>
              <a:ext uri="{FF2B5EF4-FFF2-40B4-BE49-F238E27FC236}">
                <a16:creationId xmlns:a16="http://schemas.microsoft.com/office/drawing/2014/main" id="{EB939345-1FC4-DB24-1E48-41CE4C51C6C5}"/>
              </a:ext>
            </a:extLst>
          </p:cNvPr>
          <p:cNvSpPr txBox="1"/>
          <p:nvPr/>
        </p:nvSpPr>
        <p:spPr>
          <a:xfrm>
            <a:off x="7297198" y="1805608"/>
            <a:ext cx="1617581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400" b="1" dirty="0">
                <a:solidFill>
                  <a:srgbClr val="FF0000"/>
                </a:solidFill>
                <a:latin typeface="+mn-lt"/>
              </a:rPr>
              <a:t>Critères proposés pour le jalon</a:t>
            </a:r>
            <a:endParaRPr lang="en-US" sz="1400" dirty="0">
              <a:solidFill>
                <a:srgbClr val="FF0000"/>
              </a:solidFill>
              <a:latin typeface="+mn-lt"/>
            </a:endParaRPr>
          </a:p>
        </p:txBody>
      </p:sp>
      <p:sp>
        <p:nvSpPr>
          <p:cNvPr id="8" name="Accolade fermante 7">
            <a:extLst>
              <a:ext uri="{FF2B5EF4-FFF2-40B4-BE49-F238E27FC236}">
                <a16:creationId xmlns:a16="http://schemas.microsoft.com/office/drawing/2014/main" id="{B77E45DE-75E9-2BCE-A2A9-0C174826956C}"/>
              </a:ext>
            </a:extLst>
          </p:cNvPr>
          <p:cNvSpPr/>
          <p:nvPr/>
        </p:nvSpPr>
        <p:spPr>
          <a:xfrm>
            <a:off x="6970563" y="1373560"/>
            <a:ext cx="326635" cy="1368152"/>
          </a:xfrm>
          <a:prstGeom prst="rightBrace">
            <a:avLst>
              <a:gd name="adj1" fmla="val 212317"/>
              <a:gd name="adj2" fmla="val 48929"/>
            </a:avLst>
          </a:prstGeom>
          <a:ln w="1905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 sz="1800" dirty="0">
              <a:highlight>
                <a:srgbClr val="FF0000"/>
              </a:highlight>
            </a:endParaRP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531B1636-4B8B-3AEC-4816-49172BB102E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67655" y="628233"/>
            <a:ext cx="1886283" cy="26670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73711669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EF3B3655-6FB8-4E44-84E7-03550110910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16</a:t>
            </a:fld>
            <a:endParaRPr lang="fr-FR" dirty="0"/>
          </a:p>
        </p:txBody>
      </p:sp>
      <p:sp>
        <p:nvSpPr>
          <p:cNvPr id="9" name="Titre 8">
            <a:extLst>
              <a:ext uri="{FF2B5EF4-FFF2-40B4-BE49-F238E27FC236}">
                <a16:creationId xmlns:a16="http://schemas.microsoft.com/office/drawing/2014/main" id="{80BF2F65-3AD3-8C40-BB7B-88E2C9AAD48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118135" y="2453680"/>
            <a:ext cx="4320480" cy="653480"/>
          </a:xfrm>
        </p:spPr>
        <p:txBody>
          <a:bodyPr>
            <a:normAutofit/>
          </a:bodyPr>
          <a:lstStyle/>
          <a:p>
            <a:r>
              <a:rPr lang="fr-FR" sz="3600" dirty="0"/>
              <a:t>Back up</a:t>
            </a:r>
          </a:p>
        </p:txBody>
      </p:sp>
    </p:spTree>
    <p:extLst>
      <p:ext uri="{BB962C8B-B14F-4D97-AF65-F5344CB8AC3E}">
        <p14:creationId xmlns:p14="http://schemas.microsoft.com/office/powerpoint/2010/main" val="308262558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1CAEB00-066B-C121-7C8A-2BDE8736C2D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312173FE-2AA5-B30F-1B0F-D25C0727D13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922891" y="5649970"/>
            <a:ext cx="731048" cy="266495"/>
          </a:xfrm>
        </p:spPr>
        <p:txBody>
          <a:bodyPr/>
          <a:lstStyle/>
          <a:p>
            <a:fld id="{77E71596-5F9D-49C5-9701-16B3CA54319D}" type="slidenum">
              <a:rPr lang="fr-FR" smtClean="0"/>
              <a:pPr/>
              <a:t>17</a:t>
            </a:fld>
            <a:endParaRPr lang="fr-FR" dirty="0"/>
          </a:p>
        </p:txBody>
      </p:sp>
      <p:sp>
        <p:nvSpPr>
          <p:cNvPr id="9" name="Titre 8">
            <a:extLst>
              <a:ext uri="{FF2B5EF4-FFF2-40B4-BE49-F238E27FC236}">
                <a16:creationId xmlns:a16="http://schemas.microsoft.com/office/drawing/2014/main" id="{A0F8FBDE-EFFA-5155-4D1D-ADCB7F4B799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9923" y="28856"/>
            <a:ext cx="8136904" cy="653480"/>
          </a:xfrm>
        </p:spPr>
        <p:txBody>
          <a:bodyPr>
            <a:normAutofit fontScale="90000"/>
          </a:bodyPr>
          <a:lstStyle/>
          <a:p>
            <a:r>
              <a:rPr lang="fr-FR" sz="3200" dirty="0"/>
              <a:t>Principe de fonctionnement d’un canon à électrons</a:t>
            </a:r>
          </a:p>
        </p:txBody>
      </p:sp>
      <p:sp>
        <p:nvSpPr>
          <p:cNvPr id="2" name="Rectangle à coins arrondis 45">
            <a:extLst>
              <a:ext uri="{FF2B5EF4-FFF2-40B4-BE49-F238E27FC236}">
                <a16:creationId xmlns:a16="http://schemas.microsoft.com/office/drawing/2014/main" id="{7284F85A-BA4F-6EA4-A241-2FAA4661981A}"/>
              </a:ext>
            </a:extLst>
          </p:cNvPr>
          <p:cNvSpPr/>
          <p:nvPr/>
        </p:nvSpPr>
        <p:spPr>
          <a:xfrm>
            <a:off x="1285875" y="1735656"/>
            <a:ext cx="6465888" cy="2776538"/>
          </a:xfrm>
          <a:prstGeom prst="roundRect">
            <a:avLst/>
          </a:prstGeom>
          <a:solidFill>
            <a:schemeClr val="bg1"/>
          </a:solidFill>
          <a:ln>
            <a:solidFill>
              <a:srgbClr val="FFC000"/>
            </a:solidFill>
            <a:prstDash val="sys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 dirty="0"/>
          </a:p>
        </p:txBody>
      </p:sp>
      <p:sp>
        <p:nvSpPr>
          <p:cNvPr id="3" name="ZoneTexte 5">
            <a:extLst>
              <a:ext uri="{FF2B5EF4-FFF2-40B4-BE49-F238E27FC236}">
                <a16:creationId xmlns:a16="http://schemas.microsoft.com/office/drawing/2014/main" id="{D73F8B10-1859-4148-BFB0-8BC406D1EAF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137275" y="3427931"/>
            <a:ext cx="633413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800" dirty="0">
                <a:solidFill>
                  <a:srgbClr val="00B050"/>
                </a:solidFill>
              </a:rPr>
              <a:t>laser</a:t>
            </a:r>
          </a:p>
        </p:txBody>
      </p:sp>
      <p:sp>
        <p:nvSpPr>
          <p:cNvPr id="5" name="ZoneTexte 10">
            <a:extLst>
              <a:ext uri="{FF2B5EF4-FFF2-40B4-BE49-F238E27FC236}">
                <a16:creationId xmlns:a16="http://schemas.microsoft.com/office/drawing/2014/main" id="{93C9D5B2-35AB-2040-6A90-376510D9B43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930400" y="3889894"/>
            <a:ext cx="1504950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800" dirty="0">
                <a:solidFill>
                  <a:srgbClr val="0000CC"/>
                </a:solidFill>
              </a:rPr>
              <a:t>Photocathode</a:t>
            </a:r>
          </a:p>
        </p:txBody>
      </p:sp>
      <p:sp>
        <p:nvSpPr>
          <p:cNvPr id="6" name="ZoneTexte 5">
            <a:extLst>
              <a:ext uri="{FF2B5EF4-FFF2-40B4-BE49-F238E27FC236}">
                <a16:creationId xmlns:a16="http://schemas.microsoft.com/office/drawing/2014/main" id="{62B5E4EC-B195-C282-A4B7-3A1200CD0F61}"/>
              </a:ext>
            </a:extLst>
          </p:cNvPr>
          <p:cNvSpPr txBox="1"/>
          <p:nvPr/>
        </p:nvSpPr>
        <p:spPr>
          <a:xfrm>
            <a:off x="5100470" y="1735656"/>
            <a:ext cx="2064091" cy="64633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fr-FR" sz="1800" dirty="0">
                <a:solidFill>
                  <a:schemeClr val="bg1">
                    <a:lumMod val="50000"/>
                  </a:schemeClr>
                </a:solidFill>
                <a:latin typeface="+mn-lt"/>
              </a:rPr>
              <a:t>Anode à la terre </a:t>
            </a:r>
          </a:p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fr-FR" sz="1800" dirty="0">
                <a:solidFill>
                  <a:schemeClr val="bg1">
                    <a:lumMod val="50000"/>
                  </a:schemeClr>
                </a:solidFill>
                <a:latin typeface="+mn-lt"/>
              </a:rPr>
              <a:t>(ou à basse tension)</a:t>
            </a:r>
          </a:p>
        </p:txBody>
      </p:sp>
      <p:sp>
        <p:nvSpPr>
          <p:cNvPr id="7" name="Rectangle 12">
            <a:extLst>
              <a:ext uri="{FF2B5EF4-FFF2-40B4-BE49-F238E27FC236}">
                <a16:creationId xmlns:a16="http://schemas.microsoft.com/office/drawing/2014/main" id="{002476C7-057D-1AB1-31D1-C7D188D23051}"/>
              </a:ext>
            </a:extLst>
          </p:cNvPr>
          <p:cNvSpPr>
            <a:spLocks noChangeArrowheads="1"/>
          </p:cNvSpPr>
          <p:nvPr/>
        </p:nvSpPr>
        <p:spPr bwMode="auto">
          <a:xfrm>
            <a:off x="106774" y="2803934"/>
            <a:ext cx="2052637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en-US" altLang="fr-FR" sz="1800" i="1" dirty="0">
                <a:solidFill>
                  <a:srgbClr val="FFC000"/>
                </a:solidFill>
              </a:rPr>
              <a:t>Environnement ultra-vide </a:t>
            </a:r>
          </a:p>
        </p:txBody>
      </p:sp>
      <p:grpSp>
        <p:nvGrpSpPr>
          <p:cNvPr id="8" name="Groupe 13">
            <a:extLst>
              <a:ext uri="{FF2B5EF4-FFF2-40B4-BE49-F238E27FC236}">
                <a16:creationId xmlns:a16="http://schemas.microsoft.com/office/drawing/2014/main" id="{8AB4A77A-E1F4-F89A-17A2-EA476115A794}"/>
              </a:ext>
            </a:extLst>
          </p:cNvPr>
          <p:cNvGrpSpPr>
            <a:grpSpLocks/>
          </p:cNvGrpSpPr>
          <p:nvPr/>
        </p:nvGrpSpPr>
        <p:grpSpPr bwMode="auto">
          <a:xfrm>
            <a:off x="0" y="4728094"/>
            <a:ext cx="3992563" cy="1306512"/>
            <a:chOff x="226617" y="5224182"/>
            <a:chExt cx="3992992" cy="1305464"/>
          </a:xfrm>
        </p:grpSpPr>
        <p:sp>
          <p:nvSpPr>
            <p:cNvPr id="10" name="ZoneTexte 9">
              <a:extLst>
                <a:ext uri="{FF2B5EF4-FFF2-40B4-BE49-F238E27FC236}">
                  <a16:creationId xmlns:a16="http://schemas.microsoft.com/office/drawing/2014/main" id="{6045E8E8-A02E-2FCD-17B8-A6C6C401E20D}"/>
                </a:ext>
              </a:extLst>
            </p:cNvPr>
            <p:cNvSpPr txBox="1">
              <a:spLocks noRot="1" noChangeAspect="1" noMove="1" noResize="1" noEditPoints="1" noAdjustHandles="1" noChangeArrowheads="1" noChangeShapeType="1" noTextEdit="1"/>
            </p:cNvSpPr>
            <p:nvPr/>
          </p:nvSpPr>
          <p:spPr>
            <a:xfrm>
              <a:off x="226617" y="5294865"/>
              <a:ext cx="3992992" cy="1200329"/>
            </a:xfrm>
            <a:prstGeom prst="rect">
              <a:avLst/>
            </a:prstGeom>
            <a:blipFill>
              <a:blip r:embed="rId2"/>
              <a:stretch>
                <a:fillRect l="-952" t="-2083" b="-7292"/>
              </a:stretch>
            </a:blipFill>
          </p:spPr>
          <p:txBody>
            <a:bodyPr/>
            <a:lstStyle/>
            <a:p>
              <a:pPr>
                <a:defRPr/>
              </a:pPr>
              <a:r>
                <a:rPr lang="fr-FR" dirty="0">
                  <a:noFill/>
                </a:rPr>
                <a:t> </a:t>
              </a:r>
            </a:p>
          </p:txBody>
        </p:sp>
        <p:sp>
          <p:nvSpPr>
            <p:cNvPr id="11" name="Rectangle 10">
              <a:extLst>
                <a:ext uri="{FF2B5EF4-FFF2-40B4-BE49-F238E27FC236}">
                  <a16:creationId xmlns:a16="http://schemas.microsoft.com/office/drawing/2014/main" id="{18381C6D-9AFC-C0EF-CE02-A3E66ED516C8}"/>
                </a:ext>
              </a:extLst>
            </p:cNvPr>
            <p:cNvSpPr/>
            <p:nvPr/>
          </p:nvSpPr>
          <p:spPr>
            <a:xfrm>
              <a:off x="252020" y="5224182"/>
              <a:ext cx="3926310" cy="1305464"/>
            </a:xfrm>
            <a:prstGeom prst="rect">
              <a:avLst/>
            </a:prstGeom>
            <a:noFill/>
            <a:ln>
              <a:solidFill>
                <a:srgbClr val="0000CC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fr-FR"/>
            </a:p>
          </p:txBody>
        </p:sp>
      </p:grpSp>
      <p:sp>
        <p:nvSpPr>
          <p:cNvPr id="13" name="Rectangle 12">
            <a:extLst>
              <a:ext uri="{FF2B5EF4-FFF2-40B4-BE49-F238E27FC236}">
                <a16:creationId xmlns:a16="http://schemas.microsoft.com/office/drawing/2014/main" id="{D01A4734-CD18-1A3C-6C6F-085EDA6AB7D6}"/>
              </a:ext>
            </a:extLst>
          </p:cNvPr>
          <p:cNvSpPr/>
          <p:nvPr/>
        </p:nvSpPr>
        <p:spPr>
          <a:xfrm>
            <a:off x="4332288" y="4704281"/>
            <a:ext cx="5316537" cy="1330325"/>
          </a:xfrm>
          <a:prstGeom prst="rect">
            <a:avLst/>
          </a:prstGeom>
          <a:noFill/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/>
          </a:p>
        </p:txBody>
      </p:sp>
      <p:sp>
        <p:nvSpPr>
          <p:cNvPr id="14" name="Ellipse 13">
            <a:extLst>
              <a:ext uri="{FF2B5EF4-FFF2-40B4-BE49-F238E27FC236}">
                <a16:creationId xmlns:a16="http://schemas.microsoft.com/office/drawing/2014/main" id="{F6C5BE37-39FE-8D1E-E335-0B7DAB7D0AA8}"/>
              </a:ext>
            </a:extLst>
          </p:cNvPr>
          <p:cNvSpPr/>
          <p:nvPr/>
        </p:nvSpPr>
        <p:spPr>
          <a:xfrm>
            <a:off x="2522538" y="2145231"/>
            <a:ext cx="1270000" cy="1666875"/>
          </a:xfrm>
          <a:prstGeom prst="ellipse">
            <a:avLst/>
          </a:prstGeom>
          <a:solidFill>
            <a:schemeClr val="accent1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/>
          </a:p>
        </p:txBody>
      </p:sp>
      <p:sp>
        <p:nvSpPr>
          <p:cNvPr id="15" name="ZoneTexte 14">
            <a:extLst>
              <a:ext uri="{FF2B5EF4-FFF2-40B4-BE49-F238E27FC236}">
                <a16:creationId xmlns:a16="http://schemas.microsoft.com/office/drawing/2014/main" id="{1FDA218C-2FC8-96A1-6042-172816C65A2D}"/>
              </a:ext>
            </a:extLst>
          </p:cNvPr>
          <p:cNvSpPr txBox="1">
            <a:spLocks noRot="1" noChangeAspect="1" noMove="1" noResize="1" noEditPoints="1" noAdjustHandles="1" noChangeArrowheads="1" noChangeShapeType="1" noTextEdit="1"/>
          </p:cNvSpPr>
          <p:nvPr/>
        </p:nvSpPr>
        <p:spPr>
          <a:xfrm>
            <a:off x="4386263" y="4862495"/>
            <a:ext cx="5316392" cy="1200329"/>
          </a:xfrm>
          <a:prstGeom prst="rect">
            <a:avLst/>
          </a:prstGeom>
          <a:blipFill>
            <a:blip r:embed="rId3"/>
            <a:stretch>
              <a:fillRect l="-714" t="-3158" b="-7368"/>
            </a:stretch>
          </a:blipFill>
        </p:spPr>
        <p:txBody>
          <a:bodyPr/>
          <a:lstStyle/>
          <a:p>
            <a:pPr>
              <a:defRPr/>
            </a:pPr>
            <a:r>
              <a:rPr lang="fr-FR">
                <a:noFill/>
              </a:rPr>
              <a:t> </a:t>
            </a:r>
          </a:p>
        </p:txBody>
      </p:sp>
      <p:cxnSp>
        <p:nvCxnSpPr>
          <p:cNvPr id="16" name="Connecteur droit avec flèche 15">
            <a:extLst>
              <a:ext uri="{FF2B5EF4-FFF2-40B4-BE49-F238E27FC236}">
                <a16:creationId xmlns:a16="http://schemas.microsoft.com/office/drawing/2014/main" id="{9AAC22F4-43E6-D26C-6404-02F69984BDE0}"/>
              </a:ext>
            </a:extLst>
          </p:cNvPr>
          <p:cNvCxnSpPr>
            <a:cxnSpLocks/>
          </p:cNvCxnSpPr>
          <p:nvPr/>
        </p:nvCxnSpPr>
        <p:spPr>
          <a:xfrm flipH="1" flipV="1">
            <a:off x="6575425" y="3766069"/>
            <a:ext cx="812800" cy="935037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" name="Ellipse 16">
            <a:extLst>
              <a:ext uri="{FF2B5EF4-FFF2-40B4-BE49-F238E27FC236}">
                <a16:creationId xmlns:a16="http://schemas.microsoft.com/office/drawing/2014/main" id="{CD13937F-22EE-9238-E0AA-D65117C7F07E}"/>
              </a:ext>
            </a:extLst>
          </p:cNvPr>
          <p:cNvSpPr/>
          <p:nvPr/>
        </p:nvSpPr>
        <p:spPr>
          <a:xfrm>
            <a:off x="2879725" y="2496069"/>
            <a:ext cx="604838" cy="925512"/>
          </a:xfrm>
          <a:prstGeom prst="ellipse">
            <a:avLst/>
          </a:prstGeom>
          <a:solidFill>
            <a:srgbClr val="0000CC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/>
          </a:p>
        </p:txBody>
      </p:sp>
      <p:sp>
        <p:nvSpPr>
          <p:cNvPr id="18" name="Flèche vers la gauche 17">
            <a:extLst>
              <a:ext uri="{FF2B5EF4-FFF2-40B4-BE49-F238E27FC236}">
                <a16:creationId xmlns:a16="http://schemas.microsoft.com/office/drawing/2014/main" id="{BA6873F2-A3A0-1615-5B1C-FDB60AC0B305}"/>
              </a:ext>
            </a:extLst>
          </p:cNvPr>
          <p:cNvSpPr/>
          <p:nvPr/>
        </p:nvSpPr>
        <p:spPr>
          <a:xfrm rot="10800000">
            <a:off x="3217863" y="2843731"/>
            <a:ext cx="687387" cy="219075"/>
          </a:xfrm>
          <a:prstGeom prst="leftArrow">
            <a:avLst/>
          </a:prstGeom>
          <a:solidFill>
            <a:srgbClr val="FF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/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2B3A930F-B361-63D0-4FBB-F16D1AF05242}"/>
              </a:ext>
            </a:extLst>
          </p:cNvPr>
          <p:cNvSpPr/>
          <p:nvPr/>
        </p:nvSpPr>
        <p:spPr>
          <a:xfrm>
            <a:off x="1117266" y="1830390"/>
            <a:ext cx="316234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fr-FR" sz="1800" dirty="0">
                <a:solidFill>
                  <a:schemeClr val="accent1">
                    <a:lumMod val="60000"/>
                    <a:lumOff val="40000"/>
                  </a:schemeClr>
                </a:solidFill>
                <a:latin typeface="+mn-lt"/>
              </a:rPr>
              <a:t>Cathode à la haute tension (DC)</a:t>
            </a:r>
          </a:p>
        </p:txBody>
      </p:sp>
      <p:cxnSp>
        <p:nvCxnSpPr>
          <p:cNvPr id="20" name="Connecteur droit avec flèche 19">
            <a:extLst>
              <a:ext uri="{FF2B5EF4-FFF2-40B4-BE49-F238E27FC236}">
                <a16:creationId xmlns:a16="http://schemas.microsoft.com/office/drawing/2014/main" id="{23F895A1-07C2-6B1D-00A2-ABA8458FD02D}"/>
              </a:ext>
            </a:extLst>
          </p:cNvPr>
          <p:cNvCxnSpPr>
            <a:cxnSpLocks/>
          </p:cNvCxnSpPr>
          <p:nvPr/>
        </p:nvCxnSpPr>
        <p:spPr>
          <a:xfrm flipV="1">
            <a:off x="2652713" y="3224731"/>
            <a:ext cx="444500" cy="688975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1" name="Rectangle 27">
            <a:extLst>
              <a:ext uri="{FF2B5EF4-FFF2-40B4-BE49-F238E27FC236}">
                <a16:creationId xmlns:a16="http://schemas.microsoft.com/office/drawing/2014/main" id="{73E1AAC3-B67B-85F3-D5CB-44849AF4F33E}"/>
              </a:ext>
            </a:extLst>
          </p:cNvPr>
          <p:cNvSpPr>
            <a:spLocks noChangeArrowheads="1"/>
          </p:cNvSpPr>
          <p:nvPr/>
        </p:nvSpPr>
        <p:spPr bwMode="auto">
          <a:xfrm>
            <a:off x="3848100" y="2267469"/>
            <a:ext cx="831850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800">
                <a:solidFill>
                  <a:srgbClr val="FF0000"/>
                </a:solidFill>
              </a:rPr>
              <a:t>Q </a:t>
            </a:r>
            <a:r>
              <a:rPr lang="fr-FR" altLang="fr-FR" sz="1800" baseline="-25000">
                <a:solidFill>
                  <a:srgbClr val="FF0000"/>
                </a:solidFill>
              </a:rPr>
              <a:t>bunch</a:t>
            </a:r>
            <a:r>
              <a:rPr lang="fr-FR" altLang="fr-FR" sz="1800">
                <a:solidFill>
                  <a:srgbClr val="FF0000"/>
                </a:solidFill>
              </a:rPr>
              <a:t> </a:t>
            </a:r>
          </a:p>
        </p:txBody>
      </p:sp>
      <p:cxnSp>
        <p:nvCxnSpPr>
          <p:cNvPr id="22" name="Connecteur droit avec flèche 21">
            <a:extLst>
              <a:ext uri="{FF2B5EF4-FFF2-40B4-BE49-F238E27FC236}">
                <a16:creationId xmlns:a16="http://schemas.microsoft.com/office/drawing/2014/main" id="{4786ED7B-4613-AAD6-9209-C96FECF29FC4}"/>
              </a:ext>
            </a:extLst>
          </p:cNvPr>
          <p:cNvCxnSpPr>
            <a:cxnSpLocks/>
          </p:cNvCxnSpPr>
          <p:nvPr/>
        </p:nvCxnSpPr>
        <p:spPr>
          <a:xfrm flipH="1">
            <a:off x="3613150" y="2556394"/>
            <a:ext cx="338138" cy="385762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Connecteur droit avec flèche 22">
            <a:extLst>
              <a:ext uri="{FF2B5EF4-FFF2-40B4-BE49-F238E27FC236}">
                <a16:creationId xmlns:a16="http://schemas.microsoft.com/office/drawing/2014/main" id="{ADB2354E-7A61-8DEB-2321-FE33A4E42E55}"/>
              </a:ext>
            </a:extLst>
          </p:cNvPr>
          <p:cNvCxnSpPr>
            <a:cxnSpLocks/>
          </p:cNvCxnSpPr>
          <p:nvPr/>
        </p:nvCxnSpPr>
        <p:spPr>
          <a:xfrm>
            <a:off x="3354388" y="4207394"/>
            <a:ext cx="2413000" cy="9525"/>
          </a:xfrm>
          <a:prstGeom prst="straightConnector1">
            <a:avLst/>
          </a:prstGeom>
          <a:ln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4" name="ZoneTexte 30">
            <a:extLst>
              <a:ext uri="{FF2B5EF4-FFF2-40B4-BE49-F238E27FC236}">
                <a16:creationId xmlns:a16="http://schemas.microsoft.com/office/drawing/2014/main" id="{DC9D40DB-5D9E-0AF3-F2AB-910ADFAF8CE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402138" y="3893069"/>
            <a:ext cx="254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800"/>
              <a:t>f</a:t>
            </a:r>
          </a:p>
        </p:txBody>
      </p:sp>
      <p:grpSp>
        <p:nvGrpSpPr>
          <p:cNvPr id="25" name="Groupe 31">
            <a:extLst>
              <a:ext uri="{FF2B5EF4-FFF2-40B4-BE49-F238E27FC236}">
                <a16:creationId xmlns:a16="http://schemas.microsoft.com/office/drawing/2014/main" id="{DE49BE3A-3D22-C3BE-39F8-039D0362AABC}"/>
              </a:ext>
            </a:extLst>
          </p:cNvPr>
          <p:cNvGrpSpPr>
            <a:grpSpLocks/>
          </p:cNvGrpSpPr>
          <p:nvPr/>
        </p:nvGrpSpPr>
        <p:grpSpPr bwMode="auto">
          <a:xfrm>
            <a:off x="3317875" y="3042169"/>
            <a:ext cx="804863" cy="328612"/>
            <a:chOff x="474172" y="3084033"/>
            <a:chExt cx="803781" cy="327624"/>
          </a:xfrm>
        </p:grpSpPr>
        <p:grpSp>
          <p:nvGrpSpPr>
            <p:cNvPr id="26" name="Groupe 32">
              <a:extLst>
                <a:ext uri="{FF2B5EF4-FFF2-40B4-BE49-F238E27FC236}">
                  <a16:creationId xmlns:a16="http://schemas.microsoft.com/office/drawing/2014/main" id="{9063DBCA-51E4-A4AA-2FFA-B14DE7430554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522280" y="3174574"/>
              <a:ext cx="755673" cy="146541"/>
              <a:chOff x="6301946" y="2063572"/>
              <a:chExt cx="3356928" cy="1208894"/>
            </a:xfrm>
          </p:grpSpPr>
          <p:grpSp>
            <p:nvGrpSpPr>
              <p:cNvPr id="28" name="Groupe 34">
                <a:extLst>
                  <a:ext uri="{FF2B5EF4-FFF2-40B4-BE49-F238E27FC236}">
                    <a16:creationId xmlns:a16="http://schemas.microsoft.com/office/drawing/2014/main" id="{65C0F45D-5240-B09B-75EB-78248BAD4AA7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301946" y="2063572"/>
                <a:ext cx="1140946" cy="1204777"/>
                <a:chOff x="6301946" y="2063572"/>
                <a:chExt cx="1140946" cy="1204777"/>
              </a:xfrm>
            </p:grpSpPr>
            <p:sp>
              <p:nvSpPr>
                <p:cNvPr id="35" name="Forme libre 34">
                  <a:extLst>
                    <a:ext uri="{FF2B5EF4-FFF2-40B4-BE49-F238E27FC236}">
                      <a16:creationId xmlns:a16="http://schemas.microsoft.com/office/drawing/2014/main" id="{68E0292F-3976-D917-5464-674DE1AC2C9A}"/>
                    </a:ext>
                  </a:extLst>
                </p:cNvPr>
                <p:cNvSpPr/>
                <p:nvPr/>
              </p:nvSpPr>
              <p:spPr>
                <a:xfrm>
                  <a:off x="6299515" y="2060883"/>
                  <a:ext cx="577500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/>
                </a:p>
              </p:txBody>
            </p:sp>
            <p:sp>
              <p:nvSpPr>
                <p:cNvPr id="36" name="Forme libre 35">
                  <a:extLst>
                    <a:ext uri="{FF2B5EF4-FFF2-40B4-BE49-F238E27FC236}">
                      <a16:creationId xmlns:a16="http://schemas.microsoft.com/office/drawing/2014/main" id="{A1C11C36-5EA2-A7AC-6DA7-086E6A2F4C59}"/>
                    </a:ext>
                  </a:extLst>
                </p:cNvPr>
                <p:cNvSpPr/>
                <p:nvPr/>
              </p:nvSpPr>
              <p:spPr>
                <a:xfrm>
                  <a:off x="6862930" y="2060883"/>
                  <a:ext cx="577500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/>
                </a:p>
              </p:txBody>
            </p:sp>
          </p:grpSp>
          <p:grpSp>
            <p:nvGrpSpPr>
              <p:cNvPr id="29" name="Groupe 35">
                <a:extLst>
                  <a:ext uri="{FF2B5EF4-FFF2-40B4-BE49-F238E27FC236}">
                    <a16:creationId xmlns:a16="http://schemas.microsoft.com/office/drawing/2014/main" id="{1FCFA270-B798-4036-5D29-9E83FB522B0C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7418174" y="2067688"/>
                <a:ext cx="1128589" cy="1204777"/>
                <a:chOff x="6301946" y="2063572"/>
                <a:chExt cx="1128589" cy="1204777"/>
              </a:xfrm>
            </p:grpSpPr>
            <p:sp>
              <p:nvSpPr>
                <p:cNvPr id="33" name="Forme libre 32">
                  <a:extLst>
                    <a:ext uri="{FF2B5EF4-FFF2-40B4-BE49-F238E27FC236}">
                      <a16:creationId xmlns:a16="http://schemas.microsoft.com/office/drawing/2014/main" id="{9D679FE2-D83F-B4E5-6A5E-C7C37FEE80F8}"/>
                    </a:ext>
                  </a:extLst>
                </p:cNvPr>
                <p:cNvSpPr/>
                <p:nvPr/>
              </p:nvSpPr>
              <p:spPr>
                <a:xfrm>
                  <a:off x="6303073" y="2017604"/>
                  <a:ext cx="577499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/>
                </a:p>
              </p:txBody>
            </p:sp>
            <p:sp>
              <p:nvSpPr>
                <p:cNvPr id="34" name="Forme libre 33">
                  <a:extLst>
                    <a:ext uri="{FF2B5EF4-FFF2-40B4-BE49-F238E27FC236}">
                      <a16:creationId xmlns:a16="http://schemas.microsoft.com/office/drawing/2014/main" id="{257032BD-BDB3-8698-2E47-86B7CC04E36D}"/>
                    </a:ext>
                  </a:extLst>
                </p:cNvPr>
                <p:cNvSpPr/>
                <p:nvPr/>
              </p:nvSpPr>
              <p:spPr>
                <a:xfrm>
                  <a:off x="6852401" y="2017604"/>
                  <a:ext cx="577499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/>
                </a:p>
              </p:txBody>
            </p:sp>
          </p:grpSp>
          <p:grpSp>
            <p:nvGrpSpPr>
              <p:cNvPr id="30" name="Groupe 36">
                <a:extLst>
                  <a:ext uri="{FF2B5EF4-FFF2-40B4-BE49-F238E27FC236}">
                    <a16:creationId xmlns:a16="http://schemas.microsoft.com/office/drawing/2014/main" id="{6A075EDA-7930-8BF4-F4A6-74A263667ABA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8530285" y="2067689"/>
                <a:ext cx="1128589" cy="1204777"/>
                <a:chOff x="6301946" y="2063572"/>
                <a:chExt cx="1128589" cy="1204777"/>
              </a:xfrm>
            </p:grpSpPr>
            <p:sp>
              <p:nvSpPr>
                <p:cNvPr id="31" name="Forme libre 30">
                  <a:extLst>
                    <a:ext uri="{FF2B5EF4-FFF2-40B4-BE49-F238E27FC236}">
                      <a16:creationId xmlns:a16="http://schemas.microsoft.com/office/drawing/2014/main" id="{7AFD4860-20B9-6103-2CC4-E74E93CB839E}"/>
                    </a:ext>
                  </a:extLst>
                </p:cNvPr>
                <p:cNvSpPr/>
                <p:nvPr/>
              </p:nvSpPr>
              <p:spPr>
                <a:xfrm>
                  <a:off x="6303707" y="2017596"/>
                  <a:ext cx="577499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/>
                </a:p>
              </p:txBody>
            </p:sp>
            <p:sp>
              <p:nvSpPr>
                <p:cNvPr id="32" name="Forme libre 31">
                  <a:extLst>
                    <a:ext uri="{FF2B5EF4-FFF2-40B4-BE49-F238E27FC236}">
                      <a16:creationId xmlns:a16="http://schemas.microsoft.com/office/drawing/2014/main" id="{8DBBFE8C-BDE8-819B-D641-8FDA907EB4EB}"/>
                    </a:ext>
                  </a:extLst>
                </p:cNvPr>
                <p:cNvSpPr/>
                <p:nvPr/>
              </p:nvSpPr>
              <p:spPr>
                <a:xfrm>
                  <a:off x="6853036" y="2017596"/>
                  <a:ext cx="577499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/>
                </a:p>
              </p:txBody>
            </p:sp>
          </p:grpSp>
        </p:grpSp>
        <p:sp>
          <p:nvSpPr>
            <p:cNvPr id="27" name="Chevron 26">
              <a:extLst>
                <a:ext uri="{FF2B5EF4-FFF2-40B4-BE49-F238E27FC236}">
                  <a16:creationId xmlns:a16="http://schemas.microsoft.com/office/drawing/2014/main" id="{492E7FCB-21EE-B1D9-3BB5-102E9B2DE3C4}"/>
                </a:ext>
              </a:extLst>
            </p:cNvPr>
            <p:cNvSpPr/>
            <p:nvPr/>
          </p:nvSpPr>
          <p:spPr>
            <a:xfrm rot="10800000">
              <a:off x="474172" y="3084033"/>
              <a:ext cx="185488" cy="327624"/>
            </a:xfrm>
            <a:prstGeom prst="chevron">
              <a:avLst/>
            </a:prstGeom>
            <a:solidFill>
              <a:srgbClr val="00B05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fr-FR">
                <a:solidFill>
                  <a:schemeClr val="tx1"/>
                </a:solidFill>
              </a:endParaRPr>
            </a:p>
          </p:txBody>
        </p:sp>
      </p:grpSp>
      <p:sp>
        <p:nvSpPr>
          <p:cNvPr id="37" name="Rectangle 43">
            <a:extLst>
              <a:ext uri="{FF2B5EF4-FFF2-40B4-BE49-F238E27FC236}">
                <a16:creationId xmlns:a16="http://schemas.microsoft.com/office/drawing/2014/main" id="{0C8405D2-4301-3CEB-113D-B43B432D5904}"/>
              </a:ext>
            </a:extLst>
          </p:cNvPr>
          <p:cNvSpPr>
            <a:spLocks noChangeArrowheads="1"/>
          </p:cNvSpPr>
          <p:nvPr/>
        </p:nvSpPr>
        <p:spPr bwMode="auto">
          <a:xfrm>
            <a:off x="3733800" y="3394594"/>
            <a:ext cx="303213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800">
                <a:solidFill>
                  <a:srgbClr val="00B050"/>
                </a:solidFill>
              </a:rPr>
              <a:t>P</a:t>
            </a:r>
            <a:endParaRPr lang="fr-FR" altLang="fr-FR" sz="1800"/>
          </a:p>
        </p:txBody>
      </p:sp>
      <p:cxnSp>
        <p:nvCxnSpPr>
          <p:cNvPr id="38" name="Connecteur droit avec flèche 37">
            <a:extLst>
              <a:ext uri="{FF2B5EF4-FFF2-40B4-BE49-F238E27FC236}">
                <a16:creationId xmlns:a16="http://schemas.microsoft.com/office/drawing/2014/main" id="{A7D00D44-9998-AF56-4488-AFFB74C13CB7}"/>
              </a:ext>
            </a:extLst>
          </p:cNvPr>
          <p:cNvCxnSpPr>
            <a:cxnSpLocks/>
          </p:cNvCxnSpPr>
          <p:nvPr/>
        </p:nvCxnSpPr>
        <p:spPr>
          <a:xfrm flipV="1">
            <a:off x="2138363" y="4228031"/>
            <a:ext cx="341312" cy="509588"/>
          </a:xfrm>
          <a:prstGeom prst="straightConnector1">
            <a:avLst/>
          </a:prstGeom>
          <a:ln>
            <a:solidFill>
              <a:srgbClr val="0000CC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9" name="Bouée 38">
            <a:extLst>
              <a:ext uri="{FF2B5EF4-FFF2-40B4-BE49-F238E27FC236}">
                <a16:creationId xmlns:a16="http://schemas.microsoft.com/office/drawing/2014/main" id="{CA021312-CEEE-E84F-4B19-86C928F6B0E7}"/>
              </a:ext>
            </a:extLst>
          </p:cNvPr>
          <p:cNvSpPr/>
          <p:nvPr/>
        </p:nvSpPr>
        <p:spPr>
          <a:xfrm>
            <a:off x="5449891" y="2434965"/>
            <a:ext cx="935037" cy="1194245"/>
          </a:xfrm>
          <a:prstGeom prst="donut">
            <a:avLst/>
          </a:prstGeom>
          <a:solidFill>
            <a:schemeClr val="bg1">
              <a:lumMod val="7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>
              <a:solidFill>
                <a:schemeClr val="tx1"/>
              </a:solidFill>
            </a:endParaRPr>
          </a:p>
        </p:txBody>
      </p:sp>
      <p:sp>
        <p:nvSpPr>
          <p:cNvPr id="40" name="Flèche vers la gauche 39">
            <a:extLst>
              <a:ext uri="{FF2B5EF4-FFF2-40B4-BE49-F238E27FC236}">
                <a16:creationId xmlns:a16="http://schemas.microsoft.com/office/drawing/2014/main" id="{808253A4-7017-55A2-CEC1-12B6EA610150}"/>
              </a:ext>
            </a:extLst>
          </p:cNvPr>
          <p:cNvSpPr/>
          <p:nvPr/>
        </p:nvSpPr>
        <p:spPr>
          <a:xfrm rot="10800000">
            <a:off x="5811838" y="2845319"/>
            <a:ext cx="687387" cy="220662"/>
          </a:xfrm>
          <a:prstGeom prst="leftArrow">
            <a:avLst/>
          </a:prstGeom>
          <a:solidFill>
            <a:srgbClr val="FF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/>
          </a:p>
        </p:txBody>
      </p:sp>
      <p:grpSp>
        <p:nvGrpSpPr>
          <p:cNvPr id="41" name="Groupe 60">
            <a:extLst>
              <a:ext uri="{FF2B5EF4-FFF2-40B4-BE49-F238E27FC236}">
                <a16:creationId xmlns:a16="http://schemas.microsoft.com/office/drawing/2014/main" id="{0DA61E44-3521-F5E0-946B-032CFF4168AE}"/>
              </a:ext>
            </a:extLst>
          </p:cNvPr>
          <p:cNvGrpSpPr>
            <a:grpSpLocks/>
          </p:cNvGrpSpPr>
          <p:nvPr/>
        </p:nvGrpSpPr>
        <p:grpSpPr bwMode="auto">
          <a:xfrm>
            <a:off x="5913438" y="3043756"/>
            <a:ext cx="803275" cy="328613"/>
            <a:chOff x="474172" y="3084033"/>
            <a:chExt cx="803781" cy="327624"/>
          </a:xfrm>
        </p:grpSpPr>
        <p:grpSp>
          <p:nvGrpSpPr>
            <p:cNvPr id="42" name="Groupe 61">
              <a:extLst>
                <a:ext uri="{FF2B5EF4-FFF2-40B4-BE49-F238E27FC236}">
                  <a16:creationId xmlns:a16="http://schemas.microsoft.com/office/drawing/2014/main" id="{6C0DB3E9-4BD0-F0B9-B265-54740EA1E943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522280" y="3174574"/>
              <a:ext cx="755673" cy="146541"/>
              <a:chOff x="6301946" y="2063572"/>
              <a:chExt cx="3356928" cy="1208894"/>
            </a:xfrm>
          </p:grpSpPr>
          <p:grpSp>
            <p:nvGrpSpPr>
              <p:cNvPr id="44" name="Groupe 63">
                <a:extLst>
                  <a:ext uri="{FF2B5EF4-FFF2-40B4-BE49-F238E27FC236}">
                    <a16:creationId xmlns:a16="http://schemas.microsoft.com/office/drawing/2014/main" id="{2D33FED5-D5A4-473F-8708-B390D74CFBF4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301946" y="2063572"/>
                <a:ext cx="1140946" cy="1204777"/>
                <a:chOff x="6301946" y="2063572"/>
                <a:chExt cx="1140946" cy="1204777"/>
              </a:xfrm>
            </p:grpSpPr>
            <p:sp>
              <p:nvSpPr>
                <p:cNvPr id="51" name="Forme libre 50">
                  <a:extLst>
                    <a:ext uri="{FF2B5EF4-FFF2-40B4-BE49-F238E27FC236}">
                      <a16:creationId xmlns:a16="http://schemas.microsoft.com/office/drawing/2014/main" id="{BC4BF661-BAA5-CAB4-7B1F-EBEF462566DD}"/>
                    </a:ext>
                  </a:extLst>
                </p:cNvPr>
                <p:cNvSpPr/>
                <p:nvPr/>
              </p:nvSpPr>
              <p:spPr>
                <a:xfrm>
                  <a:off x="6299932" y="2060891"/>
                  <a:ext cx="578641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/>
                </a:p>
              </p:txBody>
            </p:sp>
            <p:sp>
              <p:nvSpPr>
                <p:cNvPr id="52" name="Forme libre 51">
                  <a:extLst>
                    <a:ext uri="{FF2B5EF4-FFF2-40B4-BE49-F238E27FC236}">
                      <a16:creationId xmlns:a16="http://schemas.microsoft.com/office/drawing/2014/main" id="{5B90ECD9-0114-9895-7F7E-38F2E4122505}"/>
                    </a:ext>
                  </a:extLst>
                </p:cNvPr>
                <p:cNvSpPr/>
                <p:nvPr/>
              </p:nvSpPr>
              <p:spPr>
                <a:xfrm>
                  <a:off x="6864460" y="2060891"/>
                  <a:ext cx="578641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/>
                </a:p>
              </p:txBody>
            </p:sp>
          </p:grpSp>
          <p:grpSp>
            <p:nvGrpSpPr>
              <p:cNvPr id="45" name="Groupe 64">
                <a:extLst>
                  <a:ext uri="{FF2B5EF4-FFF2-40B4-BE49-F238E27FC236}">
                    <a16:creationId xmlns:a16="http://schemas.microsoft.com/office/drawing/2014/main" id="{31B4FC95-D4A4-92AA-0AD0-832229AD2044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7418174" y="2067688"/>
                <a:ext cx="1128589" cy="1204777"/>
                <a:chOff x="6301946" y="2063572"/>
                <a:chExt cx="1128589" cy="1204777"/>
              </a:xfrm>
            </p:grpSpPr>
            <p:sp>
              <p:nvSpPr>
                <p:cNvPr id="49" name="Forme libre 48">
                  <a:extLst>
                    <a:ext uri="{FF2B5EF4-FFF2-40B4-BE49-F238E27FC236}">
                      <a16:creationId xmlns:a16="http://schemas.microsoft.com/office/drawing/2014/main" id="{4B854E06-B0B8-B280-A52E-E0257E420549}"/>
                    </a:ext>
                  </a:extLst>
                </p:cNvPr>
                <p:cNvSpPr/>
                <p:nvPr/>
              </p:nvSpPr>
              <p:spPr>
                <a:xfrm>
                  <a:off x="6298648" y="2017604"/>
                  <a:ext cx="578641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/>
                </a:p>
              </p:txBody>
            </p:sp>
            <p:sp>
              <p:nvSpPr>
                <p:cNvPr id="50" name="Forme libre 49">
                  <a:extLst>
                    <a:ext uri="{FF2B5EF4-FFF2-40B4-BE49-F238E27FC236}">
                      <a16:creationId xmlns:a16="http://schemas.microsoft.com/office/drawing/2014/main" id="{009111D4-5BFD-7585-6FB9-265C8C32B105}"/>
                    </a:ext>
                  </a:extLst>
                </p:cNvPr>
                <p:cNvSpPr/>
                <p:nvPr/>
              </p:nvSpPr>
              <p:spPr>
                <a:xfrm>
                  <a:off x="6849062" y="2017604"/>
                  <a:ext cx="578641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/>
                </a:p>
              </p:txBody>
            </p:sp>
          </p:grpSp>
          <p:grpSp>
            <p:nvGrpSpPr>
              <p:cNvPr id="46" name="Groupe 65">
                <a:extLst>
                  <a:ext uri="{FF2B5EF4-FFF2-40B4-BE49-F238E27FC236}">
                    <a16:creationId xmlns:a16="http://schemas.microsoft.com/office/drawing/2014/main" id="{A179D857-C719-9F77-6E83-F57CC136682D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8530285" y="2067689"/>
                <a:ext cx="1128589" cy="1204777"/>
                <a:chOff x="6301946" y="2063572"/>
                <a:chExt cx="1128589" cy="1204777"/>
              </a:xfrm>
            </p:grpSpPr>
            <p:sp>
              <p:nvSpPr>
                <p:cNvPr id="47" name="Forme libre 46">
                  <a:extLst>
                    <a:ext uri="{FF2B5EF4-FFF2-40B4-BE49-F238E27FC236}">
                      <a16:creationId xmlns:a16="http://schemas.microsoft.com/office/drawing/2014/main" id="{B0813CC6-4EF0-2B6A-3DE0-66D6A949056D}"/>
                    </a:ext>
                  </a:extLst>
                </p:cNvPr>
                <p:cNvSpPr/>
                <p:nvPr/>
              </p:nvSpPr>
              <p:spPr>
                <a:xfrm>
                  <a:off x="6301479" y="2017596"/>
                  <a:ext cx="578641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/>
                </a:p>
              </p:txBody>
            </p:sp>
            <p:sp>
              <p:nvSpPr>
                <p:cNvPr id="48" name="Forme libre 47">
                  <a:extLst>
                    <a:ext uri="{FF2B5EF4-FFF2-40B4-BE49-F238E27FC236}">
                      <a16:creationId xmlns:a16="http://schemas.microsoft.com/office/drawing/2014/main" id="{C53A6838-347B-47AB-C884-05B09774B387}"/>
                    </a:ext>
                  </a:extLst>
                </p:cNvPr>
                <p:cNvSpPr/>
                <p:nvPr/>
              </p:nvSpPr>
              <p:spPr>
                <a:xfrm>
                  <a:off x="6851894" y="2017596"/>
                  <a:ext cx="578641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/>
                </a:p>
              </p:txBody>
            </p:sp>
          </p:grpSp>
        </p:grpSp>
        <p:sp>
          <p:nvSpPr>
            <p:cNvPr id="43" name="Chevron 42">
              <a:extLst>
                <a:ext uri="{FF2B5EF4-FFF2-40B4-BE49-F238E27FC236}">
                  <a16:creationId xmlns:a16="http://schemas.microsoft.com/office/drawing/2014/main" id="{FA8F082E-B503-C664-980B-21661C4DCB8C}"/>
                </a:ext>
              </a:extLst>
            </p:cNvPr>
            <p:cNvSpPr/>
            <p:nvPr/>
          </p:nvSpPr>
          <p:spPr>
            <a:xfrm rot="10800000">
              <a:off x="474172" y="3084033"/>
              <a:ext cx="184266" cy="327624"/>
            </a:xfrm>
            <a:prstGeom prst="chevron">
              <a:avLst/>
            </a:prstGeom>
            <a:solidFill>
              <a:srgbClr val="00B05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fr-FR">
                <a:solidFill>
                  <a:schemeClr val="tx1"/>
                </a:solidFill>
              </a:endParaRPr>
            </a:p>
          </p:txBody>
        </p:sp>
      </p:grpSp>
      <p:sp>
        <p:nvSpPr>
          <p:cNvPr id="53" name="ZoneTexte 73">
            <a:extLst>
              <a:ext uri="{FF2B5EF4-FFF2-40B4-BE49-F238E27FC236}">
                <a16:creationId xmlns:a16="http://schemas.microsoft.com/office/drawing/2014/main" id="{41AE39BB-45CE-715D-0FB9-35ECF489DD7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208338" y="2629419"/>
            <a:ext cx="369887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800">
                <a:solidFill>
                  <a:srgbClr val="FF0000"/>
                </a:solidFill>
              </a:rPr>
              <a:t>e-</a:t>
            </a:r>
          </a:p>
        </p:txBody>
      </p:sp>
      <p:sp>
        <p:nvSpPr>
          <p:cNvPr id="54" name="ZoneTexte 53">
            <a:extLst>
              <a:ext uri="{FF2B5EF4-FFF2-40B4-BE49-F238E27FC236}">
                <a16:creationId xmlns:a16="http://schemas.microsoft.com/office/drawing/2014/main" id="{59693BB1-5487-D8D8-8548-C3327796CDE6}"/>
              </a:ext>
            </a:extLst>
          </p:cNvPr>
          <p:cNvSpPr txBox="1"/>
          <p:nvPr/>
        </p:nvSpPr>
        <p:spPr>
          <a:xfrm>
            <a:off x="25400" y="980596"/>
            <a:ext cx="10747375" cy="36988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 eaLnBrk="1" fontAlgn="auto" hangingPunct="1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sz="1800" b="1" dirty="0">
                <a:solidFill>
                  <a:srgbClr val="0432FF"/>
                </a:solidFill>
                <a:latin typeface="+mn-lt"/>
              </a:rPr>
              <a:t>Photoemission : </a:t>
            </a:r>
            <a:r>
              <a:rPr lang="en-GB" sz="1800" b="1" dirty="0" err="1">
                <a:solidFill>
                  <a:srgbClr val="0432FF"/>
                </a:solidFill>
                <a:latin typeface="+mn-lt"/>
              </a:rPr>
              <a:t>pompage</a:t>
            </a:r>
            <a:r>
              <a:rPr lang="en-GB" sz="1800" b="1" dirty="0">
                <a:solidFill>
                  <a:srgbClr val="0432FF"/>
                </a:solidFill>
                <a:latin typeface="+mn-lt"/>
              </a:rPr>
              <a:t> </a:t>
            </a:r>
            <a:r>
              <a:rPr lang="en-GB" sz="1800" b="1" dirty="0" err="1">
                <a:solidFill>
                  <a:srgbClr val="0432FF"/>
                </a:solidFill>
                <a:latin typeface="+mn-lt"/>
              </a:rPr>
              <a:t>optique</a:t>
            </a:r>
            <a:r>
              <a:rPr lang="en-GB" sz="1800" b="1" dirty="0">
                <a:solidFill>
                  <a:srgbClr val="0432FF"/>
                </a:solidFill>
                <a:latin typeface="+mn-lt"/>
              </a:rPr>
              <a:t> </a:t>
            </a:r>
            <a:r>
              <a:rPr lang="en-GB" sz="1800" b="1" dirty="0" err="1">
                <a:solidFill>
                  <a:srgbClr val="0432FF"/>
                </a:solidFill>
                <a:latin typeface="+mn-lt"/>
              </a:rPr>
              <a:t>d’une</a:t>
            </a:r>
            <a:r>
              <a:rPr lang="en-GB" sz="1800" b="1" dirty="0">
                <a:solidFill>
                  <a:srgbClr val="0432FF"/>
                </a:solidFill>
                <a:latin typeface="+mn-lt"/>
              </a:rPr>
              <a:t> photocathode avec un laser </a:t>
            </a:r>
          </a:p>
        </p:txBody>
      </p:sp>
      <p:sp>
        <p:nvSpPr>
          <p:cNvPr id="55" name="Ellipse 54">
            <a:extLst>
              <a:ext uri="{FF2B5EF4-FFF2-40B4-BE49-F238E27FC236}">
                <a16:creationId xmlns:a16="http://schemas.microsoft.com/office/drawing/2014/main" id="{C3D8D8C1-BA08-A9F9-8405-87A949B9105C}"/>
              </a:ext>
            </a:extLst>
          </p:cNvPr>
          <p:cNvSpPr/>
          <p:nvPr/>
        </p:nvSpPr>
        <p:spPr>
          <a:xfrm>
            <a:off x="1696342" y="3821565"/>
            <a:ext cx="2246630" cy="709864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56" name="Ellipse 55">
            <a:extLst>
              <a:ext uri="{FF2B5EF4-FFF2-40B4-BE49-F238E27FC236}">
                <a16:creationId xmlns:a16="http://schemas.microsoft.com/office/drawing/2014/main" id="{DC8C7AB3-3C15-B5C9-CC79-6E7197B9E8A6}"/>
              </a:ext>
            </a:extLst>
          </p:cNvPr>
          <p:cNvSpPr/>
          <p:nvPr/>
        </p:nvSpPr>
        <p:spPr>
          <a:xfrm>
            <a:off x="6182806" y="4798834"/>
            <a:ext cx="1615499" cy="495430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57" name="ZoneTexte 7">
            <a:extLst>
              <a:ext uri="{FF2B5EF4-FFF2-40B4-BE49-F238E27FC236}">
                <a16:creationId xmlns:a16="http://schemas.microsoft.com/office/drawing/2014/main" id="{FFFC489F-13D6-FD32-EC4E-54447D51147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134099" y="2606565"/>
            <a:ext cx="602625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800" dirty="0">
                <a:solidFill>
                  <a:srgbClr val="FF0000"/>
                </a:solidFill>
              </a:rPr>
              <a:t>e-</a:t>
            </a:r>
          </a:p>
        </p:txBody>
      </p:sp>
      <p:pic>
        <p:nvPicPr>
          <p:cNvPr id="60" name="Image 59">
            <a:extLst>
              <a:ext uri="{FF2B5EF4-FFF2-40B4-BE49-F238E27FC236}">
                <a16:creationId xmlns:a16="http://schemas.microsoft.com/office/drawing/2014/main" id="{DD27F3FC-9535-2A4C-0918-741F65FF22A4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r="54830"/>
          <a:stretch>
            <a:fillRect/>
          </a:stretch>
        </p:blipFill>
        <p:spPr>
          <a:xfrm>
            <a:off x="7395095" y="2496069"/>
            <a:ext cx="3283471" cy="12682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55390188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96D5578-F293-6103-4BF9-50DDFF498F1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E63777F7-0DE3-6BB1-3268-C3D386CB094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922891" y="5787564"/>
            <a:ext cx="731048" cy="266495"/>
          </a:xfrm>
        </p:spPr>
        <p:txBody>
          <a:bodyPr/>
          <a:lstStyle/>
          <a:p>
            <a:fld id="{77E71596-5F9D-49C5-9701-16B3CA54319D}" type="slidenum">
              <a:rPr lang="fr-FR" smtClean="0"/>
              <a:pPr/>
              <a:t>18</a:t>
            </a:fld>
            <a:endParaRPr lang="fr-FR" dirty="0"/>
          </a:p>
        </p:txBody>
      </p:sp>
      <p:sp>
        <p:nvSpPr>
          <p:cNvPr id="9" name="Titre 8">
            <a:extLst>
              <a:ext uri="{FF2B5EF4-FFF2-40B4-BE49-F238E27FC236}">
                <a16:creationId xmlns:a16="http://schemas.microsoft.com/office/drawing/2014/main" id="{D6CB2A82-5F5A-1A09-4AE4-718AA0ECD43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73337" y="28856"/>
            <a:ext cx="5802163" cy="653480"/>
          </a:xfrm>
        </p:spPr>
        <p:txBody>
          <a:bodyPr>
            <a:normAutofit fontScale="90000"/>
          </a:bodyPr>
          <a:lstStyle/>
          <a:p>
            <a:r>
              <a:rPr lang="fr-FR" sz="3200" dirty="0"/>
              <a:t>Laser : </a:t>
            </a:r>
            <a:br>
              <a:rPr lang="fr-FR" sz="3200" dirty="0"/>
            </a:br>
            <a:r>
              <a:rPr lang="fr-FR" sz="3200" dirty="0" err="1"/>
              <a:t>beam</a:t>
            </a:r>
            <a:r>
              <a:rPr lang="fr-FR" sz="3200" dirty="0"/>
              <a:t> profiler update</a:t>
            </a:r>
          </a:p>
        </p:txBody>
      </p:sp>
      <p:pic>
        <p:nvPicPr>
          <p:cNvPr id="2" name="Picture 2">
            <a:extLst>
              <a:ext uri="{FF2B5EF4-FFF2-40B4-BE49-F238E27FC236}">
                <a16:creationId xmlns:a16="http://schemas.microsoft.com/office/drawing/2014/main" id="{105DCC78-3281-3BAA-BD4F-E5D0A43C5B6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813006" y="1590829"/>
            <a:ext cx="1805731" cy="2407641"/>
          </a:xfrm>
          <a:prstGeom prst="rect">
            <a:avLst/>
          </a:prstGeom>
        </p:spPr>
      </p:pic>
      <p:pic>
        <p:nvPicPr>
          <p:cNvPr id="6" name="Picture 4">
            <a:extLst>
              <a:ext uri="{FF2B5EF4-FFF2-40B4-BE49-F238E27FC236}">
                <a16:creationId xmlns:a16="http://schemas.microsoft.com/office/drawing/2014/main" id="{1BAD88FB-FD3A-9C47-B2DD-DE72FE33981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7835" y="1499872"/>
            <a:ext cx="1805730" cy="2407640"/>
          </a:xfrm>
          <a:prstGeom prst="rect">
            <a:avLst/>
          </a:prstGeom>
        </p:spPr>
      </p:pic>
      <p:sp>
        <p:nvSpPr>
          <p:cNvPr id="7" name="Arrow: Right 5">
            <a:extLst>
              <a:ext uri="{FF2B5EF4-FFF2-40B4-BE49-F238E27FC236}">
                <a16:creationId xmlns:a16="http://schemas.microsoft.com/office/drawing/2014/main" id="{99A6027F-BF17-2442-F877-A4A8FFDF1C7C}"/>
              </a:ext>
            </a:extLst>
          </p:cNvPr>
          <p:cNvSpPr/>
          <p:nvPr/>
        </p:nvSpPr>
        <p:spPr>
          <a:xfrm>
            <a:off x="7513543" y="2687734"/>
            <a:ext cx="718242" cy="276836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extBox 6">
            <a:extLst>
              <a:ext uri="{FF2B5EF4-FFF2-40B4-BE49-F238E27FC236}">
                <a16:creationId xmlns:a16="http://schemas.microsoft.com/office/drawing/2014/main" id="{E59697DD-C764-1355-52FD-F337D155AFC0}"/>
              </a:ext>
            </a:extLst>
          </p:cNvPr>
          <p:cNvSpPr txBox="1"/>
          <p:nvPr/>
        </p:nvSpPr>
        <p:spPr>
          <a:xfrm>
            <a:off x="3081354" y="1027071"/>
            <a:ext cx="443775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just"/>
            <a:r>
              <a:rPr lang="en-US" b="1" dirty="0"/>
              <a:t>Problem</a:t>
            </a:r>
            <a:r>
              <a:rPr lang="en-US" dirty="0"/>
              <a:t>: Connection Error with using USB A. </a:t>
            </a:r>
          </a:p>
        </p:txBody>
      </p:sp>
      <p:pic>
        <p:nvPicPr>
          <p:cNvPr id="11" name="Picture 9">
            <a:extLst>
              <a:ext uri="{FF2B5EF4-FFF2-40B4-BE49-F238E27FC236}">
                <a16:creationId xmlns:a16="http://schemas.microsoft.com/office/drawing/2014/main" id="{DD3340F9-CADA-A16C-EFC1-596B04EB501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021821" y="4561239"/>
            <a:ext cx="1753424" cy="1533187"/>
          </a:xfrm>
          <a:prstGeom prst="rect">
            <a:avLst/>
          </a:prstGeom>
        </p:spPr>
      </p:pic>
      <p:sp>
        <p:nvSpPr>
          <p:cNvPr id="12" name="TextBox 10">
            <a:extLst>
              <a:ext uri="{FF2B5EF4-FFF2-40B4-BE49-F238E27FC236}">
                <a16:creationId xmlns:a16="http://schemas.microsoft.com/office/drawing/2014/main" id="{DACEEEF0-08FC-22DF-5844-EA97A9CFAEDA}"/>
              </a:ext>
            </a:extLst>
          </p:cNvPr>
          <p:cNvSpPr txBox="1"/>
          <p:nvPr/>
        </p:nvSpPr>
        <p:spPr>
          <a:xfrm>
            <a:off x="7762651" y="362955"/>
            <a:ext cx="2746073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/>
              <a:t>Model: Beamage-4M (</a:t>
            </a:r>
            <a:r>
              <a:rPr lang="en-US" sz="1600" b="1" dirty="0" err="1"/>
              <a:t>Gentec</a:t>
            </a:r>
            <a:r>
              <a:rPr lang="en-US" sz="1600" b="1" dirty="0"/>
              <a:t>)</a:t>
            </a:r>
          </a:p>
          <a:p>
            <a:r>
              <a:rPr lang="en-US" sz="1600" b="1" dirty="0"/>
              <a:t> Model number =322903</a:t>
            </a:r>
          </a:p>
        </p:txBody>
      </p:sp>
      <p:pic>
        <p:nvPicPr>
          <p:cNvPr id="14" name="Picture 12">
            <a:extLst>
              <a:ext uri="{FF2B5EF4-FFF2-40B4-BE49-F238E27FC236}">
                <a16:creationId xmlns:a16="http://schemas.microsoft.com/office/drawing/2014/main" id="{928FF351-7D48-C674-F37E-DD7054822D9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200713" y="4598808"/>
            <a:ext cx="1716201" cy="1404629"/>
          </a:xfrm>
          <a:prstGeom prst="rect">
            <a:avLst/>
          </a:prstGeom>
        </p:spPr>
      </p:pic>
      <p:sp>
        <p:nvSpPr>
          <p:cNvPr id="15" name="Arrow: Right 14">
            <a:extLst>
              <a:ext uri="{FF2B5EF4-FFF2-40B4-BE49-F238E27FC236}">
                <a16:creationId xmlns:a16="http://schemas.microsoft.com/office/drawing/2014/main" id="{01C6B4E3-6578-205B-7467-855033B7FABB}"/>
              </a:ext>
            </a:extLst>
          </p:cNvPr>
          <p:cNvSpPr/>
          <p:nvPr/>
        </p:nvSpPr>
        <p:spPr>
          <a:xfrm>
            <a:off x="4100422" y="5024287"/>
            <a:ext cx="1526797" cy="276836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6" name="Picture 3">
            <a:extLst>
              <a:ext uri="{FF2B5EF4-FFF2-40B4-BE49-F238E27FC236}">
                <a16:creationId xmlns:a16="http://schemas.microsoft.com/office/drawing/2014/main" id="{6DE85B97-A6DB-78D4-073B-D6289B0609C2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775244" y="1590829"/>
            <a:ext cx="3122296" cy="2121092"/>
          </a:xfrm>
          <a:prstGeom prst="rect">
            <a:avLst/>
          </a:prstGeom>
        </p:spPr>
      </p:pic>
      <p:sp>
        <p:nvSpPr>
          <p:cNvPr id="17" name="Arrow: Right 15">
            <a:extLst>
              <a:ext uri="{FF2B5EF4-FFF2-40B4-BE49-F238E27FC236}">
                <a16:creationId xmlns:a16="http://schemas.microsoft.com/office/drawing/2014/main" id="{DA8F20BB-CB87-5DCD-F846-0E8C7E143C23}"/>
              </a:ext>
            </a:extLst>
          </p:cNvPr>
          <p:cNvSpPr/>
          <p:nvPr/>
        </p:nvSpPr>
        <p:spPr>
          <a:xfrm>
            <a:off x="2722233" y="2412538"/>
            <a:ext cx="718242" cy="276836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TextBox 16">
            <a:extLst>
              <a:ext uri="{FF2B5EF4-FFF2-40B4-BE49-F238E27FC236}">
                <a16:creationId xmlns:a16="http://schemas.microsoft.com/office/drawing/2014/main" id="{62BB6AAA-297C-C23D-8C29-F2B355AC1B15}"/>
              </a:ext>
            </a:extLst>
          </p:cNvPr>
          <p:cNvSpPr txBox="1"/>
          <p:nvPr/>
        </p:nvSpPr>
        <p:spPr>
          <a:xfrm>
            <a:off x="6898555" y="2090216"/>
            <a:ext cx="2036718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rgbClr val="FF0000"/>
                </a:solidFill>
              </a:rPr>
              <a:t>green LED turns red, showing error</a:t>
            </a:r>
          </a:p>
        </p:txBody>
      </p:sp>
      <p:sp>
        <p:nvSpPr>
          <p:cNvPr id="19" name="TextBox 17">
            <a:extLst>
              <a:ext uri="{FF2B5EF4-FFF2-40B4-BE49-F238E27FC236}">
                <a16:creationId xmlns:a16="http://schemas.microsoft.com/office/drawing/2014/main" id="{0385041E-9ABC-7842-286E-2229EAB21305}"/>
              </a:ext>
            </a:extLst>
          </p:cNvPr>
          <p:cNvSpPr txBox="1"/>
          <p:nvPr/>
        </p:nvSpPr>
        <p:spPr>
          <a:xfrm>
            <a:off x="2294692" y="2842110"/>
            <a:ext cx="1805730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rgbClr val="FF0000"/>
                </a:solidFill>
              </a:rPr>
              <a:t>Shows error message in 3-4 minutes</a:t>
            </a:r>
          </a:p>
        </p:txBody>
      </p:sp>
      <p:sp>
        <p:nvSpPr>
          <p:cNvPr id="20" name="Oval 22">
            <a:extLst>
              <a:ext uri="{FF2B5EF4-FFF2-40B4-BE49-F238E27FC236}">
                <a16:creationId xmlns:a16="http://schemas.microsoft.com/office/drawing/2014/main" id="{A78B1EEB-6AC4-C7BC-6439-40038C997E61}"/>
              </a:ext>
            </a:extLst>
          </p:cNvPr>
          <p:cNvSpPr/>
          <p:nvPr/>
        </p:nvSpPr>
        <p:spPr>
          <a:xfrm>
            <a:off x="2789350" y="1078362"/>
            <a:ext cx="292004" cy="276836"/>
          </a:xfrm>
          <a:prstGeom prst="ellipse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dirty="0"/>
              <a:t>!</a:t>
            </a:r>
          </a:p>
        </p:txBody>
      </p:sp>
      <p:sp>
        <p:nvSpPr>
          <p:cNvPr id="21" name="Oval 23">
            <a:extLst>
              <a:ext uri="{FF2B5EF4-FFF2-40B4-BE49-F238E27FC236}">
                <a16:creationId xmlns:a16="http://schemas.microsoft.com/office/drawing/2014/main" id="{881509D0-F921-FAD9-8881-D6A1EDF54A04}"/>
              </a:ext>
            </a:extLst>
          </p:cNvPr>
          <p:cNvSpPr/>
          <p:nvPr/>
        </p:nvSpPr>
        <p:spPr>
          <a:xfrm>
            <a:off x="273819" y="4317578"/>
            <a:ext cx="289135" cy="290636"/>
          </a:xfrm>
          <a:prstGeom prst="ellipse">
            <a:avLst/>
          </a:prstGeom>
          <a:solidFill>
            <a:srgbClr val="00B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atin typeface="Aharoni" panose="020B0604020202020204" pitchFamily="2" charset="-79"/>
                <a:cs typeface="Aharoni" panose="020B0604020202020204" pitchFamily="2" charset="-79"/>
              </a:rPr>
              <a:t>√</a:t>
            </a:r>
            <a:endParaRPr lang="en-US" dirty="0"/>
          </a:p>
        </p:txBody>
      </p:sp>
      <p:sp>
        <p:nvSpPr>
          <p:cNvPr id="10" name="TextBox 7">
            <a:extLst>
              <a:ext uri="{FF2B5EF4-FFF2-40B4-BE49-F238E27FC236}">
                <a16:creationId xmlns:a16="http://schemas.microsoft.com/office/drawing/2014/main" id="{F7387949-F4FB-9816-FCA3-190A0106E9DE}"/>
              </a:ext>
            </a:extLst>
          </p:cNvPr>
          <p:cNvSpPr txBox="1"/>
          <p:nvPr/>
        </p:nvSpPr>
        <p:spPr>
          <a:xfrm>
            <a:off x="576063" y="4109864"/>
            <a:ext cx="10642972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Solution: </a:t>
            </a:r>
            <a:r>
              <a:rPr lang="en-US" sz="1600" dirty="0"/>
              <a:t>A USB-C adapter is received with the camera. Always use the USB-C adapter while using the beam profiler. It solves the issue.</a:t>
            </a:r>
          </a:p>
          <a:p>
            <a:r>
              <a:rPr lang="en-US" sz="1600" dirty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3475389590"/>
      </p:ext>
    </p:extLst>
  </p:cSld>
  <p:clrMapOvr>
    <a:masterClrMapping/>
  </p:clrMapOvr>
</p:sld>
</file>

<file path=ppt/theme/theme1.xml><?xml version="1.0" encoding="utf-8"?>
<a:theme xmlns:a="http://schemas.openxmlformats.org/drawingml/2006/main" name="1_modele-IJCLAb-powerpoint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txDef>
      <a:spPr>
        <a:noFill/>
      </a:spPr>
      <a:bodyPr wrap="none" rtlCol="0">
        <a:spAutoFit/>
      </a:bodyPr>
      <a:lstStyle>
        <a:defPPr algn="l">
          <a:defRPr sz="3600" b="1" kern="1200" dirty="0">
            <a:solidFill>
              <a:srgbClr val="D0671C"/>
            </a:solidFill>
            <a:latin typeface="+mn-lt"/>
            <a:ea typeface="+mn-ea"/>
            <a:cs typeface="+mn-cs"/>
          </a:defRPr>
        </a:defPPr>
      </a:lstStyle>
    </a:txDef>
  </a:objectDefaults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Conception personnalisé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46930</TotalTime>
  <Words>1256</Words>
  <Application>Microsoft Macintosh PowerPoint</Application>
  <PresentationFormat>Personnalisé</PresentationFormat>
  <Paragraphs>195</Paragraphs>
  <Slides>18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6</vt:i4>
      </vt:variant>
      <vt:variant>
        <vt:lpstr>Thème</vt:lpstr>
      </vt:variant>
      <vt:variant>
        <vt:i4>2</vt:i4>
      </vt:variant>
      <vt:variant>
        <vt:lpstr>Titres des diapositives</vt:lpstr>
      </vt:variant>
      <vt:variant>
        <vt:i4>18</vt:i4>
      </vt:variant>
    </vt:vector>
  </HeadingPairs>
  <TitlesOfParts>
    <vt:vector size="26" baseType="lpstr">
      <vt:lpstr>Aharoni</vt:lpstr>
      <vt:lpstr>Arial</vt:lpstr>
      <vt:lpstr>Calibri</vt:lpstr>
      <vt:lpstr>Calibri Light</vt:lpstr>
      <vt:lpstr>Cambria Math</vt:lpstr>
      <vt:lpstr>Wingdings</vt:lpstr>
      <vt:lpstr>1_modele-IJCLAb-powerpoint</vt:lpstr>
      <vt:lpstr>Conception personnalisée</vt:lpstr>
      <vt:lpstr>PERLE Progress Review - 3</vt:lpstr>
      <vt:lpstr>Canon à électrons et station de préparation</vt:lpstr>
      <vt:lpstr>Chambre gun et vide</vt:lpstr>
      <vt:lpstr>Chambre gun : alignement</vt:lpstr>
      <vt:lpstr>Chambre gun et vide</vt:lpstr>
      <vt:lpstr>Gun : vide</vt:lpstr>
      <vt:lpstr>Station de préparation des photocathodes</vt:lpstr>
      <vt:lpstr>Diagnostics</vt:lpstr>
      <vt:lpstr>Laser</vt:lpstr>
      <vt:lpstr>Contrôle-commande</vt:lpstr>
      <vt:lpstr>Implantation et câblage</vt:lpstr>
      <vt:lpstr>Haute tension : élément dimensionnant </vt:lpstr>
      <vt:lpstr>Haute tension</vt:lpstr>
      <vt:lpstr>Planning</vt:lpstr>
      <vt:lpstr>Points de vigilance</vt:lpstr>
      <vt:lpstr>Back up</vt:lpstr>
      <vt:lpstr>Principe de fonctionnement d’un canon à électrons</vt:lpstr>
      <vt:lpstr>Laser :  beam profiler update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Luc Petizon</dc:creator>
  <cp:lastModifiedBy>Maud Baylac</cp:lastModifiedBy>
  <cp:revision>2761</cp:revision>
  <cp:lastPrinted>2023-12-13T10:34:08Z</cp:lastPrinted>
  <dcterms:created xsi:type="dcterms:W3CDTF">2011-03-09T16:37:49Z</dcterms:created>
  <dcterms:modified xsi:type="dcterms:W3CDTF">2025-05-22T14:10:07Z</dcterms:modified>
</cp:coreProperties>
</file>