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9"/>
  </p:notesMasterIdLst>
  <p:sldIdLst>
    <p:sldId id="307" r:id="rId2"/>
    <p:sldId id="308" r:id="rId3"/>
    <p:sldId id="309" r:id="rId4"/>
    <p:sldId id="310" r:id="rId5"/>
    <p:sldId id="312" r:id="rId6"/>
    <p:sldId id="313" r:id="rId7"/>
    <p:sldId id="315" r:id="rId8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33CC"/>
    <a:srgbClr val="0432FF"/>
    <a:srgbClr val="FF6700"/>
    <a:srgbClr val="F39200"/>
    <a:srgbClr val="6600CC"/>
    <a:srgbClr val="E05314"/>
    <a:srgbClr val="00294B"/>
    <a:srgbClr val="456487"/>
    <a:srgbClr val="511F74"/>
    <a:srgbClr val="7A286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6267" autoAdjust="0"/>
    <p:restoredTop sz="96291" autoAdjust="0"/>
  </p:normalViewPr>
  <p:slideViewPr>
    <p:cSldViewPr>
      <p:cViewPr varScale="1">
        <p:scale>
          <a:sx n="129" d="100"/>
          <a:sy n="129" d="100"/>
        </p:scale>
        <p:origin x="984" y="120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21/05/2025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12/12/2024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17.png"/><Relationship Id="rId5" Type="http://schemas.openxmlformats.org/officeDocument/2006/relationships/image" Target="../media/image16.jpg"/><Relationship Id="rId4" Type="http://schemas.openxmlformats.org/officeDocument/2006/relationships/image" Target="../media/image15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21.emf"/><Relationship Id="rId4" Type="http://schemas.openxmlformats.org/officeDocument/2006/relationships/image" Target="../media/image20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 smtClean="0"/>
              <a:t>3-2025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6009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</a:t>
            </a:r>
            <a:r>
              <a:rPr lang="fr-FR" sz="3600" dirty="0" smtClean="0">
                <a:solidFill>
                  <a:schemeClr val="accent1">
                    <a:lumMod val="75000"/>
                  </a:schemeClr>
                </a:solidFill>
                <a:latin typeface="+mn-lt"/>
              </a:rPr>
              <a:t>2-2025</a:t>
            </a:r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 smtClean="0">
                <a:latin typeface="+mn-lt"/>
              </a:rPr>
              <a:t>WP05 </a:t>
            </a:r>
            <a:endParaRPr lang="fr-FR" sz="2800" dirty="0"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Présenté par: </a:t>
            </a:r>
          </a:p>
          <a:p>
            <a:pPr algn="ctr"/>
            <a:r>
              <a:rPr lang="fr-FR" sz="2800" dirty="0" smtClean="0">
                <a:latin typeface="+mn-lt"/>
              </a:rPr>
              <a:t>Mohammed Ben Abdillah</a:t>
            </a:r>
            <a:endParaRPr lang="fr-FR" sz="28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 smtClean="0">
                <a:latin typeface="+mn-lt"/>
              </a:rPr>
              <a:t>22 Mai </a:t>
            </a:r>
            <a:r>
              <a:rPr lang="fr-FR" sz="2400" dirty="0">
                <a:latin typeface="+mn-lt"/>
              </a:rPr>
              <a:t>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</a:t>
            </a:r>
            <a:r>
              <a:rPr lang="fr-FR" dirty="0" smtClean="0"/>
              <a:t>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2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741363" y="6723"/>
            <a:ext cx="8367833" cy="625904"/>
          </a:xfrm>
          <a:prstGeom prst="rect">
            <a:avLst/>
          </a:prstGeom>
        </p:spPr>
        <p:txBody>
          <a:bodyPr vert="horz" lIns="107287" tIns="53643" rIns="107287" bIns="53643" rtlCol="0" anchor="ctr">
            <a:noAutofit/>
          </a:bodyPr>
          <a:lstStyle>
            <a:lvl1pPr algn="ctr">
              <a:spcBef>
                <a:spcPct val="0"/>
              </a:spcBef>
              <a:buNone/>
              <a:defRPr lang="nl-BE" sz="2400" b="1" kern="0">
                <a:solidFill>
                  <a:srgbClr val="3E8FCD"/>
                </a:soli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GB" dirty="0" smtClean="0">
                <a:solidFill>
                  <a:schemeClr val="tx1"/>
                </a:solidFill>
              </a:rPr>
              <a:t>Task 5.1 : BPM; </a:t>
            </a:r>
            <a:r>
              <a:rPr lang="en-GB" dirty="0">
                <a:solidFill>
                  <a:schemeClr val="tx1"/>
                </a:solidFill>
              </a:rPr>
              <a:t>L</a:t>
            </a:r>
            <a:r>
              <a:rPr lang="en-GB" dirty="0" smtClean="0">
                <a:solidFill>
                  <a:schemeClr val="tx1"/>
                </a:solidFill>
              </a:rPr>
              <a:t>eader : M. Ben Abdillah </a:t>
            </a:r>
            <a:endParaRPr lang="en-GB" sz="1800" dirty="0">
              <a:solidFill>
                <a:schemeClr val="tx1"/>
              </a:solidFill>
            </a:endParaRPr>
          </a:p>
        </p:txBody>
      </p:sp>
      <p:sp>
        <p:nvSpPr>
          <p:cNvPr id="10" name="Rounded Rectangle 8"/>
          <p:cNvSpPr>
            <a:spLocks/>
          </p:cNvSpPr>
          <p:nvPr/>
        </p:nvSpPr>
        <p:spPr bwMode="auto">
          <a:xfrm>
            <a:off x="5669" y="669094"/>
            <a:ext cx="4371300" cy="2079279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Accomplished: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Injector BPMs: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/>
              <a:t>M</a:t>
            </a:r>
            <a:r>
              <a:rPr lang="en-US" sz="1600" dirty="0" smtClean="0"/>
              <a:t>echanical </a:t>
            </a:r>
            <a:r>
              <a:rPr lang="en-US" sz="1600" dirty="0"/>
              <a:t>study </a:t>
            </a:r>
            <a:endParaRPr lang="en-US" sz="1600" dirty="0" smtClean="0"/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RF Front end electronics discussed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FW needs discussed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>
                <a:solidFill>
                  <a:srgbClr val="FF33CC"/>
                </a:solidFill>
              </a:rPr>
              <a:t>Libera Brilliance module for Gun BPMs</a:t>
            </a:r>
          </a:p>
          <a:p>
            <a:pPr>
              <a:buClr>
                <a:schemeClr val="accent1"/>
              </a:buClr>
            </a:pPr>
            <a:r>
              <a:rPr lang="en-US" sz="1600" dirty="0" smtClean="0">
                <a:solidFill>
                  <a:srgbClr val="FF0000"/>
                </a:solidFill>
              </a:rPr>
              <a:t>LINAC BPMs: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>
                <a:solidFill>
                  <a:srgbClr val="FF0000"/>
                </a:solidFill>
              </a:rPr>
              <a:t>Path </a:t>
            </a:r>
            <a:r>
              <a:rPr lang="en-US" sz="1600" dirty="0">
                <a:solidFill>
                  <a:srgbClr val="FF0000"/>
                </a:solidFill>
              </a:rPr>
              <a:t>length Monitoring under development</a:t>
            </a:r>
          </a:p>
          <a:p>
            <a:pPr>
              <a:buClr>
                <a:schemeClr val="accent1"/>
              </a:buClr>
            </a:pPr>
            <a:endParaRPr lang="en-US" sz="1600" dirty="0" smtClean="0">
              <a:solidFill>
                <a:srgbClr val="FF33CC"/>
              </a:solidFill>
            </a:endParaRPr>
          </a:p>
          <a:p>
            <a:pPr marL="787400" lvl="1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endParaRPr lang="en-US" sz="1600" dirty="0" smtClean="0"/>
          </a:p>
          <a:p>
            <a:pPr>
              <a:buClr>
                <a:schemeClr val="accent1"/>
              </a:buClr>
            </a:pPr>
            <a:endParaRPr lang="en-US" sz="1600" dirty="0" smtClean="0"/>
          </a:p>
        </p:txBody>
      </p:sp>
      <p:sp>
        <p:nvSpPr>
          <p:cNvPr id="12" name="Rounded Rectangle 9"/>
          <p:cNvSpPr>
            <a:spLocks/>
          </p:cNvSpPr>
          <p:nvPr/>
        </p:nvSpPr>
        <p:spPr bwMode="auto">
          <a:xfrm>
            <a:off x="7145127" y="666903"/>
            <a:ext cx="3641860" cy="2085303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Planned for next 2 months: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Injector BPMs: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/>
              <a:t>M</a:t>
            </a:r>
            <a:r>
              <a:rPr lang="en-US" sz="1600" dirty="0" smtClean="0"/>
              <a:t>echanical drawing with steerers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Front end and FW qualification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SW needs to be discussed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>
                <a:solidFill>
                  <a:srgbClr val="FF33CC"/>
                </a:solidFill>
              </a:rPr>
              <a:t>Gun BPM cabling specs</a:t>
            </a:r>
          </a:p>
          <a:p>
            <a:pPr>
              <a:buClr>
                <a:schemeClr val="accent1"/>
              </a:buClr>
            </a:pPr>
            <a:r>
              <a:rPr lang="en-US" sz="1600" dirty="0" smtClean="0">
                <a:solidFill>
                  <a:srgbClr val="FF0000"/>
                </a:solidFill>
              </a:rPr>
              <a:t>LINAC BPMs:</a:t>
            </a:r>
          </a:p>
          <a:p>
            <a:pPr>
              <a:buClr>
                <a:schemeClr val="accent1"/>
              </a:buClr>
            </a:pPr>
            <a:r>
              <a:rPr lang="en-US" sz="1600" dirty="0" smtClean="0">
                <a:solidFill>
                  <a:srgbClr val="FF0000"/>
                </a:solidFill>
              </a:rPr>
              <a:t>FW and SW </a:t>
            </a:r>
            <a:r>
              <a:rPr lang="en-US" sz="1600" dirty="0">
                <a:solidFill>
                  <a:srgbClr val="FF0000"/>
                </a:solidFill>
              </a:rPr>
              <a:t>to be </a:t>
            </a:r>
            <a:r>
              <a:rPr lang="en-US" sz="1600" dirty="0" smtClean="0">
                <a:solidFill>
                  <a:srgbClr val="FF0000"/>
                </a:solidFill>
              </a:rPr>
              <a:t>discussed</a:t>
            </a:r>
            <a:endParaRPr lang="en-US" sz="1600" dirty="0">
              <a:solidFill>
                <a:srgbClr val="FF0000"/>
              </a:solidFill>
            </a:endParaRPr>
          </a:p>
        </p:txBody>
      </p:sp>
      <p:grpSp>
        <p:nvGrpSpPr>
          <p:cNvPr id="9" name="Groupe 8"/>
          <p:cNvGrpSpPr/>
          <p:nvPr/>
        </p:nvGrpSpPr>
        <p:grpSpPr>
          <a:xfrm>
            <a:off x="5667" y="2794463"/>
            <a:ext cx="6012453" cy="2916523"/>
            <a:chOff x="5667" y="2794463"/>
            <a:chExt cx="7375720" cy="2916523"/>
          </a:xfrm>
        </p:grpSpPr>
        <p:pic>
          <p:nvPicPr>
            <p:cNvPr id="15" name="Image 14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67" y="2876466"/>
              <a:ext cx="6890854" cy="2834520"/>
            </a:xfrm>
            <a:prstGeom prst="rect">
              <a:avLst/>
            </a:prstGeom>
          </p:spPr>
        </p:pic>
        <p:cxnSp>
          <p:nvCxnSpPr>
            <p:cNvPr id="16" name="Connecteur droit avec flèche 15"/>
            <p:cNvCxnSpPr/>
            <p:nvPr/>
          </p:nvCxnSpPr>
          <p:spPr>
            <a:xfrm flipH="1" flipV="1">
              <a:off x="1451794" y="3502090"/>
              <a:ext cx="100278" cy="605295"/>
            </a:xfrm>
            <a:prstGeom prst="straightConnector1">
              <a:avLst/>
            </a:prstGeom>
            <a:ln>
              <a:solidFill>
                <a:srgbClr val="EE42C9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Connecteur droit avec flèche 16"/>
            <p:cNvCxnSpPr/>
            <p:nvPr/>
          </p:nvCxnSpPr>
          <p:spPr>
            <a:xfrm flipV="1">
              <a:off x="1552073" y="3624842"/>
              <a:ext cx="121390" cy="482543"/>
            </a:xfrm>
            <a:prstGeom prst="straightConnector1">
              <a:avLst/>
            </a:prstGeom>
            <a:ln>
              <a:solidFill>
                <a:srgbClr val="EE42C9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8" name="ZoneTexte 11"/>
            <p:cNvSpPr txBox="1"/>
            <p:nvPr/>
          </p:nvSpPr>
          <p:spPr>
            <a:xfrm>
              <a:off x="1193881" y="4083659"/>
              <a:ext cx="1189899" cy="491439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EE42C9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Existing BPMs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cxnSp>
          <p:nvCxnSpPr>
            <p:cNvPr id="19" name="Connecteur droit avec flèche 18"/>
            <p:cNvCxnSpPr/>
            <p:nvPr/>
          </p:nvCxnSpPr>
          <p:spPr>
            <a:xfrm flipH="1">
              <a:off x="2493772" y="3696450"/>
              <a:ext cx="46291" cy="216767"/>
            </a:xfrm>
            <a:prstGeom prst="straightConnector1">
              <a:avLst/>
            </a:prstGeom>
            <a:ln>
              <a:solidFill>
                <a:srgbClr val="21D332"/>
              </a:solidFill>
              <a:tailEnd type="triangle"/>
            </a:ln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sp>
          <p:nvSpPr>
            <p:cNvPr id="20" name="ZoneTexte 15"/>
            <p:cNvSpPr txBox="1"/>
            <p:nvPr/>
          </p:nvSpPr>
          <p:spPr>
            <a:xfrm>
              <a:off x="2167584" y="3396293"/>
              <a:ext cx="1132772" cy="300201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21D332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Booster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cxnSp>
          <p:nvCxnSpPr>
            <p:cNvPr id="21" name="Connecteur droit avec flèche 20"/>
            <p:cNvCxnSpPr/>
            <p:nvPr/>
          </p:nvCxnSpPr>
          <p:spPr>
            <a:xfrm flipH="1">
              <a:off x="1637716" y="3081897"/>
              <a:ext cx="105355" cy="399028"/>
            </a:xfrm>
            <a:prstGeom prst="straightConnector1">
              <a:avLst/>
            </a:prstGeom>
            <a:ln>
              <a:tailEnd type="triangle"/>
            </a:ln>
          </p:spPr>
          <p:style>
            <a:lnRef idx="2">
              <a:schemeClr val="accent5"/>
            </a:lnRef>
            <a:fillRef idx="0">
              <a:schemeClr val="accent5"/>
            </a:fillRef>
            <a:effectRef idx="1">
              <a:schemeClr val="accent5"/>
            </a:effectRef>
            <a:fontRef idx="minor">
              <a:schemeClr val="tx1"/>
            </a:fontRef>
          </p:style>
        </p:cxnSp>
        <p:sp>
          <p:nvSpPr>
            <p:cNvPr id="22" name="ZoneTexte 26"/>
            <p:cNvSpPr txBox="1"/>
            <p:nvPr/>
          </p:nvSpPr>
          <p:spPr>
            <a:xfrm>
              <a:off x="1468884" y="2823750"/>
              <a:ext cx="1274141" cy="258529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0070C0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Buncher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cxnSp>
          <p:nvCxnSpPr>
            <p:cNvPr id="23" name="Connecteur droit avec flèche 22"/>
            <p:cNvCxnSpPr/>
            <p:nvPr/>
          </p:nvCxnSpPr>
          <p:spPr>
            <a:xfrm flipV="1">
              <a:off x="2422311" y="4066471"/>
              <a:ext cx="388599" cy="1166024"/>
            </a:xfrm>
            <a:prstGeom prst="straightConnector1">
              <a:avLst/>
            </a:prstGeom>
            <a:ln w="9525">
              <a:solidFill>
                <a:srgbClr val="21D332"/>
              </a:solidFill>
              <a:tailEnd type="triangle"/>
            </a:ln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  <p:cxnSp>
          <p:nvCxnSpPr>
            <p:cNvPr id="24" name="Connecteur droit avec flèche 23"/>
            <p:cNvCxnSpPr/>
            <p:nvPr/>
          </p:nvCxnSpPr>
          <p:spPr>
            <a:xfrm flipH="1">
              <a:off x="3313769" y="3059045"/>
              <a:ext cx="781687" cy="1230960"/>
            </a:xfrm>
            <a:prstGeom prst="straightConnector1">
              <a:avLst/>
            </a:prstGeom>
            <a:ln>
              <a:solidFill>
                <a:srgbClr val="00B0F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Connecteur droit avec flèche 24"/>
            <p:cNvCxnSpPr/>
            <p:nvPr/>
          </p:nvCxnSpPr>
          <p:spPr>
            <a:xfrm flipH="1">
              <a:off x="3611893" y="3059045"/>
              <a:ext cx="483563" cy="1264626"/>
            </a:xfrm>
            <a:prstGeom prst="straightConnector1">
              <a:avLst/>
            </a:prstGeom>
            <a:ln>
              <a:solidFill>
                <a:srgbClr val="00B0F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Connecteur droit avec flèche 25"/>
            <p:cNvCxnSpPr/>
            <p:nvPr/>
          </p:nvCxnSpPr>
          <p:spPr>
            <a:xfrm flipH="1">
              <a:off x="3455457" y="3059045"/>
              <a:ext cx="640001" cy="1421834"/>
            </a:xfrm>
            <a:prstGeom prst="straightConnector1">
              <a:avLst/>
            </a:prstGeom>
            <a:ln>
              <a:solidFill>
                <a:srgbClr val="00B0F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7" name="ZoneTexte 43"/>
            <p:cNvSpPr txBox="1"/>
            <p:nvPr/>
          </p:nvSpPr>
          <p:spPr>
            <a:xfrm>
              <a:off x="3892789" y="2794463"/>
              <a:ext cx="961621" cy="264570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00B0F0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BPMs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cxnSp>
          <p:nvCxnSpPr>
            <p:cNvPr id="28" name="Connecteur droit avec flèche 27"/>
            <p:cNvCxnSpPr/>
            <p:nvPr/>
          </p:nvCxnSpPr>
          <p:spPr>
            <a:xfrm flipH="1">
              <a:off x="3853676" y="3059044"/>
              <a:ext cx="241782" cy="1641994"/>
            </a:xfrm>
            <a:prstGeom prst="straightConnector1">
              <a:avLst/>
            </a:prstGeom>
            <a:ln>
              <a:solidFill>
                <a:srgbClr val="00B0F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Connecteur droit avec flèche 28"/>
            <p:cNvCxnSpPr/>
            <p:nvPr/>
          </p:nvCxnSpPr>
          <p:spPr>
            <a:xfrm flipH="1">
              <a:off x="3997924" y="3059044"/>
              <a:ext cx="97533" cy="1421834"/>
            </a:xfrm>
            <a:prstGeom prst="straightConnector1">
              <a:avLst/>
            </a:prstGeom>
            <a:ln>
              <a:solidFill>
                <a:srgbClr val="00B0F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Connecteur droit avec flèche 29"/>
            <p:cNvCxnSpPr/>
            <p:nvPr/>
          </p:nvCxnSpPr>
          <p:spPr>
            <a:xfrm flipH="1">
              <a:off x="4337240" y="5147249"/>
              <a:ext cx="688259" cy="197495"/>
            </a:xfrm>
            <a:prstGeom prst="straightConnector1">
              <a:avLst/>
            </a:prstGeom>
            <a:ln>
              <a:solidFill>
                <a:srgbClr val="7030A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1" name="ZoneTexte 65"/>
            <p:cNvSpPr txBox="1"/>
            <p:nvPr/>
          </p:nvSpPr>
          <p:spPr>
            <a:xfrm>
              <a:off x="2024679" y="5232063"/>
              <a:ext cx="821685" cy="321212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 smtClean="0">
                  <a:solidFill>
                    <a:srgbClr val="21D332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BPM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32" name="Rectangle à coins arrondis 31"/>
            <p:cNvSpPr/>
            <p:nvPr/>
          </p:nvSpPr>
          <p:spPr>
            <a:xfrm>
              <a:off x="3161917" y="4228467"/>
              <a:ext cx="1062387" cy="607902"/>
            </a:xfrm>
            <a:prstGeom prst="roundRect">
              <a:avLst/>
            </a:prstGeom>
            <a:noFill/>
            <a:ln w="28575">
              <a:solidFill>
                <a:srgbClr val="00B0F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/>
            </a:p>
          </p:txBody>
        </p:sp>
        <p:sp>
          <p:nvSpPr>
            <p:cNvPr id="33" name="ZoneTexte 81"/>
            <p:cNvSpPr txBox="1"/>
            <p:nvPr/>
          </p:nvSpPr>
          <p:spPr>
            <a:xfrm>
              <a:off x="2692505" y="4830662"/>
              <a:ext cx="1178286" cy="265741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0070C0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Merger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34" name="Rectangle à coins arrondis 33"/>
            <p:cNvSpPr/>
            <p:nvPr/>
          </p:nvSpPr>
          <p:spPr>
            <a:xfrm>
              <a:off x="3891068" y="4863035"/>
              <a:ext cx="1976512" cy="723812"/>
            </a:xfrm>
            <a:prstGeom prst="roundRect">
              <a:avLst/>
            </a:prstGeom>
            <a:noFill/>
            <a:ln w="28575"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/>
            </a:p>
          </p:txBody>
        </p:sp>
        <p:cxnSp>
          <p:nvCxnSpPr>
            <p:cNvPr id="35" name="Connecteur droit avec flèche 34"/>
            <p:cNvCxnSpPr/>
            <p:nvPr/>
          </p:nvCxnSpPr>
          <p:spPr>
            <a:xfrm flipH="1">
              <a:off x="4622525" y="5151496"/>
              <a:ext cx="402975" cy="375818"/>
            </a:xfrm>
            <a:prstGeom prst="straightConnector1">
              <a:avLst/>
            </a:prstGeom>
            <a:ln>
              <a:solidFill>
                <a:srgbClr val="7030A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ZoneTexte 105"/>
            <p:cNvSpPr txBox="1"/>
            <p:nvPr/>
          </p:nvSpPr>
          <p:spPr>
            <a:xfrm>
              <a:off x="5834667" y="4685928"/>
              <a:ext cx="1546720" cy="258651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7030A0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Diagnostics Line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  <p:sp>
          <p:nvSpPr>
            <p:cNvPr id="37" name="ZoneTexte 65"/>
            <p:cNvSpPr txBox="1"/>
            <p:nvPr/>
          </p:nvSpPr>
          <p:spPr>
            <a:xfrm>
              <a:off x="4865378" y="4922446"/>
              <a:ext cx="885479" cy="396891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7030A0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BPMs</a:t>
              </a:r>
              <a:endParaRPr lang="en-US" sz="1200" dirty="0">
                <a:solidFill>
                  <a:srgbClr val="7030A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</p:grpSp>
      <p:grpSp>
        <p:nvGrpSpPr>
          <p:cNvPr id="38" name="Groupe 37"/>
          <p:cNvGrpSpPr/>
          <p:nvPr/>
        </p:nvGrpSpPr>
        <p:grpSpPr>
          <a:xfrm>
            <a:off x="4376968" y="678717"/>
            <a:ext cx="2768159" cy="1012540"/>
            <a:chOff x="0" y="0"/>
            <a:chExt cx="8193645" cy="3264535"/>
          </a:xfrm>
        </p:grpSpPr>
        <p:pic>
          <p:nvPicPr>
            <p:cNvPr id="39" name="Image 38"/>
            <p:cNvPicPr/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0"/>
              <a:ext cx="4857750" cy="3264535"/>
            </a:xfrm>
            <a:prstGeom prst="rect">
              <a:avLst/>
            </a:prstGeom>
          </p:spPr>
        </p:pic>
        <p:pic>
          <p:nvPicPr>
            <p:cNvPr id="40" name="Image 39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809540" y="1"/>
              <a:ext cx="3384105" cy="3264534"/>
            </a:xfrm>
            <a:prstGeom prst="rect">
              <a:avLst/>
            </a:prstGeom>
          </p:spPr>
        </p:pic>
      </p:grpSp>
      <p:pic>
        <p:nvPicPr>
          <p:cNvPr id="4" name="Imag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60669" y="1938945"/>
            <a:ext cx="1548000" cy="1871209"/>
          </a:xfrm>
          <a:prstGeom prst="rect">
            <a:avLst/>
          </a:prstGeom>
        </p:spPr>
      </p:pic>
      <p:grpSp>
        <p:nvGrpSpPr>
          <p:cNvPr id="41" name="Groupe 40"/>
          <p:cNvGrpSpPr/>
          <p:nvPr/>
        </p:nvGrpSpPr>
        <p:grpSpPr>
          <a:xfrm>
            <a:off x="6591467" y="2769381"/>
            <a:ext cx="4206346" cy="2941605"/>
            <a:chOff x="0" y="-154391"/>
            <a:chExt cx="12164858" cy="4241120"/>
          </a:xfrm>
        </p:grpSpPr>
        <p:pic>
          <p:nvPicPr>
            <p:cNvPr id="42" name="Image 41"/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0" y="257680"/>
              <a:ext cx="11925300" cy="3829049"/>
            </a:xfrm>
            <a:prstGeom prst="rect">
              <a:avLst/>
            </a:prstGeom>
          </p:spPr>
        </p:pic>
        <p:grpSp>
          <p:nvGrpSpPr>
            <p:cNvPr id="43" name="Groupe 42"/>
            <p:cNvGrpSpPr/>
            <p:nvPr/>
          </p:nvGrpSpPr>
          <p:grpSpPr>
            <a:xfrm>
              <a:off x="155882" y="-86962"/>
              <a:ext cx="11629971" cy="3991929"/>
              <a:chOff x="155882" y="-86962"/>
              <a:chExt cx="11629971" cy="3991929"/>
            </a:xfrm>
          </p:grpSpPr>
          <p:sp>
            <p:nvSpPr>
              <p:cNvPr id="46" name="ZoneTexte 2"/>
              <p:cNvSpPr txBox="1"/>
              <p:nvPr/>
            </p:nvSpPr>
            <p:spPr>
              <a:xfrm>
                <a:off x="4632486" y="1068016"/>
                <a:ext cx="2531697" cy="303165"/>
              </a:xfrm>
              <a:prstGeom prst="rect">
                <a:avLst/>
              </a:prstGeom>
              <a:noFill/>
            </p:spPr>
            <p:txBody>
              <a:bodyPr wrap="square" rtlCol="0">
                <a:noAutofit/>
              </a:bodyPr>
              <a:lstStyle/>
              <a:p>
                <a:pPr>
                  <a:spcAft>
                    <a:spcPts val="0"/>
                  </a:spcAft>
                </a:pPr>
                <a:r>
                  <a:rPr lang="en-US" sz="1800" b="1" kern="1200" dirty="0">
                    <a:solidFill>
                      <a:srgbClr val="FF0000"/>
                    </a:solidFill>
                    <a:effectLst/>
                    <a:latin typeface="Calibri" panose="020F0502020204030204" pitchFamily="34" charset="0"/>
                    <a:ea typeface="Times New Roman" panose="02020603050405020304" pitchFamily="18" charset="0"/>
                    <a:cs typeface="Arial" panose="020B0604020202020204" pitchFamily="34" charset="0"/>
                  </a:rPr>
                  <a:t>BPMs</a:t>
                </a:r>
                <a:endParaRPr lang="en-US" sz="1200" dirty="0">
                  <a:effectLst/>
                  <a:latin typeface="Times New Roman" panose="02020603050405020304" pitchFamily="18" charset="0"/>
                  <a:ea typeface="Times New Roman" panose="02020603050405020304" pitchFamily="18" charset="0"/>
                </a:endParaRPr>
              </a:p>
            </p:txBody>
          </p:sp>
          <p:cxnSp>
            <p:nvCxnSpPr>
              <p:cNvPr id="47" name="Connecteur droit avec flèche 46"/>
              <p:cNvCxnSpPr/>
              <p:nvPr/>
            </p:nvCxnSpPr>
            <p:spPr>
              <a:xfrm flipV="1">
                <a:off x="5739203" y="743456"/>
                <a:ext cx="2376097" cy="1203538"/>
              </a:xfrm>
              <a:prstGeom prst="straightConnector1">
                <a:avLst/>
              </a:prstGeom>
              <a:ln w="19050">
                <a:solidFill>
                  <a:srgbClr val="FF0000"/>
                </a:solidFill>
                <a:tailEnd type="triangle"/>
              </a:ln>
            </p:spPr>
            <p:style>
              <a:lnRef idx="3">
                <a:schemeClr val="dk1"/>
              </a:lnRef>
              <a:fillRef idx="0">
                <a:schemeClr val="dk1"/>
              </a:fillRef>
              <a:effectRef idx="2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48" name="Connecteur droit avec flèche 47"/>
              <p:cNvCxnSpPr/>
              <p:nvPr/>
            </p:nvCxnSpPr>
            <p:spPr>
              <a:xfrm flipH="1" flipV="1">
                <a:off x="3867151" y="743457"/>
                <a:ext cx="1872052" cy="1203537"/>
              </a:xfrm>
              <a:prstGeom prst="straightConnector1">
                <a:avLst/>
              </a:prstGeom>
              <a:ln w="19050">
                <a:solidFill>
                  <a:srgbClr val="FF0000"/>
                </a:solidFill>
                <a:tailEnd type="triangle"/>
              </a:ln>
            </p:spPr>
            <p:style>
              <a:lnRef idx="3">
                <a:schemeClr val="dk1"/>
              </a:lnRef>
              <a:fillRef idx="0">
                <a:schemeClr val="dk1"/>
              </a:fillRef>
              <a:effectRef idx="2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49" name="Connecteur droit avec flèche 48"/>
              <p:cNvCxnSpPr/>
              <p:nvPr/>
            </p:nvCxnSpPr>
            <p:spPr>
              <a:xfrm flipH="1">
                <a:off x="1943100" y="2639924"/>
                <a:ext cx="3796103" cy="1265043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50" name="Connecteur droit avec flèche 49"/>
              <p:cNvCxnSpPr/>
              <p:nvPr/>
            </p:nvCxnSpPr>
            <p:spPr>
              <a:xfrm>
                <a:off x="5739203" y="2639924"/>
                <a:ext cx="5304584" cy="1018871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51" name="Connecteur droit avec flèche 50"/>
              <p:cNvCxnSpPr/>
              <p:nvPr/>
            </p:nvCxnSpPr>
            <p:spPr>
              <a:xfrm>
                <a:off x="5739203" y="2639924"/>
                <a:ext cx="4197949" cy="1265043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52" name="ZoneTexte 13"/>
              <p:cNvSpPr txBox="1"/>
              <p:nvPr/>
            </p:nvSpPr>
            <p:spPr>
              <a:xfrm>
                <a:off x="4740959" y="1882098"/>
                <a:ext cx="2186290" cy="409219"/>
              </a:xfrm>
              <a:prstGeom prst="rect">
                <a:avLst/>
              </a:prstGeom>
              <a:noFill/>
            </p:spPr>
            <p:txBody>
              <a:bodyPr wrap="square" rtlCol="0">
                <a:noAutofit/>
              </a:bodyPr>
              <a:lstStyle/>
              <a:p>
                <a:pPr>
                  <a:spcAft>
                    <a:spcPts val="0"/>
                  </a:spcAft>
                </a:pPr>
                <a:r>
                  <a:rPr lang="en-US" sz="1800" b="1" kern="1200" dirty="0">
                    <a:solidFill>
                      <a:srgbClr val="000000"/>
                    </a:solidFill>
                    <a:effectLst/>
                    <a:latin typeface="Calibri" panose="020F0502020204030204" pitchFamily="34" charset="0"/>
                    <a:ea typeface="Times New Roman" panose="02020603050405020304" pitchFamily="18" charset="0"/>
                    <a:cs typeface="Arial" panose="020B0604020202020204" pitchFamily="34" charset="0"/>
                  </a:rPr>
                  <a:t>BPMs</a:t>
                </a:r>
                <a:endParaRPr lang="en-US" sz="1200" dirty="0">
                  <a:effectLst/>
                  <a:latin typeface="Times New Roman" panose="02020603050405020304" pitchFamily="18" charset="0"/>
                  <a:ea typeface="Times New Roman" panose="02020603050405020304" pitchFamily="18" charset="0"/>
                </a:endParaRPr>
              </a:p>
            </p:txBody>
          </p:sp>
          <p:cxnSp>
            <p:nvCxnSpPr>
              <p:cNvPr id="53" name="Connecteur droit avec flèche 52"/>
              <p:cNvCxnSpPr/>
              <p:nvPr/>
            </p:nvCxnSpPr>
            <p:spPr>
              <a:xfrm>
                <a:off x="6104848" y="2455258"/>
                <a:ext cx="5576281" cy="724855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54" name="Connecteur droit avec flèche 53"/>
              <p:cNvCxnSpPr/>
              <p:nvPr/>
            </p:nvCxnSpPr>
            <p:spPr>
              <a:xfrm flipV="1">
                <a:off x="6104848" y="2229355"/>
                <a:ext cx="5681005" cy="225903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55" name="Connecteur droit avec flèche 54"/>
              <p:cNvCxnSpPr/>
              <p:nvPr/>
            </p:nvCxnSpPr>
            <p:spPr>
              <a:xfrm flipV="1">
                <a:off x="6104848" y="1588233"/>
                <a:ext cx="5638584" cy="867025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56" name="ZoneTexte 18"/>
              <p:cNvSpPr txBox="1"/>
              <p:nvPr/>
            </p:nvSpPr>
            <p:spPr>
              <a:xfrm>
                <a:off x="4507957" y="-86962"/>
                <a:ext cx="2649777" cy="370205"/>
              </a:xfrm>
              <a:prstGeom prst="rect">
                <a:avLst/>
              </a:prstGeom>
              <a:noFill/>
            </p:spPr>
            <p:txBody>
              <a:bodyPr wrap="square" rtlCol="0">
                <a:noAutofit/>
              </a:bodyPr>
              <a:lstStyle/>
              <a:p>
                <a:pPr>
                  <a:spcAft>
                    <a:spcPts val="0"/>
                  </a:spcAft>
                </a:pPr>
                <a:r>
                  <a:rPr lang="en-US" sz="1800" kern="1200" dirty="0">
                    <a:solidFill>
                      <a:srgbClr val="FF0000"/>
                    </a:solidFill>
                    <a:effectLst/>
                    <a:latin typeface="Calibri" panose="020F0502020204030204" pitchFamily="34" charset="0"/>
                    <a:ea typeface="Times New Roman" panose="02020603050405020304" pitchFamily="18" charset="0"/>
                    <a:cs typeface="Arial" panose="020B0604020202020204" pitchFamily="34" charset="0"/>
                  </a:rPr>
                  <a:t>LINAC</a:t>
                </a:r>
                <a:endParaRPr lang="en-US" sz="1200" dirty="0">
                  <a:effectLst/>
                  <a:latin typeface="Times New Roman" panose="02020603050405020304" pitchFamily="18" charset="0"/>
                  <a:ea typeface="Times New Roman" panose="02020603050405020304" pitchFamily="18" charset="0"/>
                </a:endParaRPr>
              </a:p>
            </p:txBody>
          </p:sp>
          <p:cxnSp>
            <p:nvCxnSpPr>
              <p:cNvPr id="57" name="Connecteur droit avec flèche 56"/>
              <p:cNvCxnSpPr/>
              <p:nvPr/>
            </p:nvCxnSpPr>
            <p:spPr>
              <a:xfrm flipV="1">
                <a:off x="6104848" y="819655"/>
                <a:ext cx="4715552" cy="1635603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58" name="Connecteur droit avec flèche 57"/>
              <p:cNvCxnSpPr/>
              <p:nvPr/>
            </p:nvCxnSpPr>
            <p:spPr>
              <a:xfrm flipH="1">
                <a:off x="756172" y="2639924"/>
                <a:ext cx="4983031" cy="916435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59" name="Connecteur droit avec flèche 58"/>
              <p:cNvCxnSpPr/>
              <p:nvPr/>
            </p:nvCxnSpPr>
            <p:spPr>
              <a:xfrm flipH="1">
                <a:off x="390528" y="2455258"/>
                <a:ext cx="4983030" cy="724855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0" name="Connecteur droit avec flèche 59"/>
              <p:cNvCxnSpPr/>
              <p:nvPr/>
            </p:nvCxnSpPr>
            <p:spPr>
              <a:xfrm flipH="1" flipV="1">
                <a:off x="155882" y="2451802"/>
                <a:ext cx="5217676" cy="3456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1" name="Connecteur droit avec flèche 60"/>
              <p:cNvCxnSpPr/>
              <p:nvPr/>
            </p:nvCxnSpPr>
            <p:spPr>
              <a:xfrm flipH="1" flipV="1">
                <a:off x="273206" y="1598386"/>
                <a:ext cx="5100352" cy="856872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2" name="Connecteur droit avec flèche 61"/>
              <p:cNvCxnSpPr/>
              <p:nvPr/>
            </p:nvCxnSpPr>
            <p:spPr>
              <a:xfrm flipH="1" flipV="1">
                <a:off x="1023652" y="962531"/>
                <a:ext cx="4349906" cy="1492727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63" name="Connecteur droit avec flèche 62"/>
              <p:cNvCxnSpPr/>
              <p:nvPr/>
            </p:nvCxnSpPr>
            <p:spPr>
              <a:xfrm flipV="1">
                <a:off x="6104848" y="743455"/>
                <a:ext cx="3654396" cy="1711804"/>
              </a:xfrm>
              <a:prstGeom prst="straightConnector1">
                <a:avLst/>
              </a:prstGeom>
              <a:ln>
                <a:tailEnd type="triangle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  <p:cxnSp>
            <p:nvCxnSpPr>
              <p:cNvPr id="64" name="Connecteur droit avec flèche 63"/>
              <p:cNvCxnSpPr/>
              <p:nvPr/>
            </p:nvCxnSpPr>
            <p:spPr>
              <a:xfrm flipH="1" flipV="1">
                <a:off x="2040486" y="743455"/>
                <a:ext cx="3333072" cy="1711803"/>
              </a:xfrm>
              <a:prstGeom prst="straightConnector1">
                <a:avLst/>
              </a:prstGeom>
              <a:ln>
                <a:tailEnd type="triangle"/>
              </a:ln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</p:cxnSp>
        </p:grpSp>
        <p:sp>
          <p:nvSpPr>
            <p:cNvPr id="44" name="Rectangle à coins arrondis 43"/>
            <p:cNvSpPr/>
            <p:nvPr/>
          </p:nvSpPr>
          <p:spPr>
            <a:xfrm>
              <a:off x="8433493" y="830993"/>
              <a:ext cx="1878181" cy="673507"/>
            </a:xfrm>
            <a:prstGeom prst="roundRect">
              <a:avLst/>
            </a:prstGeom>
            <a:noFill/>
            <a:ln w="28575">
              <a:solidFill>
                <a:srgbClr val="00B0F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/>
            </a:p>
          </p:txBody>
        </p:sp>
        <p:sp>
          <p:nvSpPr>
            <p:cNvPr id="45" name="ZoneTexte 80"/>
            <p:cNvSpPr txBox="1"/>
            <p:nvPr/>
          </p:nvSpPr>
          <p:spPr>
            <a:xfrm>
              <a:off x="8255352" y="-154391"/>
              <a:ext cx="3909506" cy="370205"/>
            </a:xfrm>
            <a:prstGeom prst="rect">
              <a:avLst/>
            </a:prstGeom>
            <a:noFill/>
          </p:spPr>
          <p:txBody>
            <a:bodyPr wrap="square" rtlCol="0">
              <a:noAutofit/>
            </a:bodyPr>
            <a:lstStyle/>
            <a:p>
              <a:pPr>
                <a:spcAft>
                  <a:spcPts val="0"/>
                </a:spcAft>
              </a:pPr>
              <a:r>
                <a:rPr lang="en-US" sz="1800" kern="1200" dirty="0">
                  <a:solidFill>
                    <a:srgbClr val="00B0F0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Beam </a:t>
              </a:r>
              <a:r>
                <a:rPr lang="en-US" sz="1800" kern="1200" dirty="0" smtClean="0">
                  <a:solidFill>
                    <a:srgbClr val="00B0F0"/>
                  </a:solidFill>
                  <a:effectLst/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Dump</a:t>
              </a:r>
            </a:p>
            <a:p>
              <a:pPr>
                <a:spcAft>
                  <a:spcPts val="0"/>
                </a:spcAft>
              </a:pPr>
              <a:r>
                <a:rPr lang="en-US" sz="1800" dirty="0" smtClean="0">
                  <a:solidFill>
                    <a:srgbClr val="00B0F0"/>
                  </a:solidFill>
                  <a:latin typeface="Calibri" panose="020F0502020204030204" pitchFamily="34" charset="0"/>
                  <a:ea typeface="Times New Roman" panose="02020603050405020304" pitchFamily="18" charset="0"/>
                  <a:cs typeface="Arial" panose="020B0604020202020204" pitchFamily="34" charset="0"/>
                </a:rPr>
                <a:t>Line</a:t>
              </a:r>
              <a:endParaRPr lang="en-US" sz="120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endParaRPr>
            </a:p>
          </p:txBody>
        </p:sp>
      </p:grpSp>
      <p:cxnSp>
        <p:nvCxnSpPr>
          <p:cNvPr id="65" name="Connecteur droit avec flèche 64"/>
          <p:cNvCxnSpPr/>
          <p:nvPr/>
        </p:nvCxnSpPr>
        <p:spPr>
          <a:xfrm flipV="1">
            <a:off x="8747785" y="3664408"/>
            <a:ext cx="1073998" cy="89940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768978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</a:t>
            </a:r>
            <a:r>
              <a:rPr lang="fr-FR" dirty="0" smtClean="0"/>
              <a:t>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1281931" y="0"/>
            <a:ext cx="8367833" cy="625904"/>
          </a:xfrm>
          <a:prstGeom prst="rect">
            <a:avLst/>
          </a:prstGeom>
        </p:spPr>
        <p:txBody>
          <a:bodyPr vert="horz" lIns="107287" tIns="53643" rIns="107287" bIns="53643" rtlCol="0" anchor="ctr">
            <a:noAutofit/>
          </a:bodyPr>
          <a:lstStyle>
            <a:lvl1pPr algn="ctr">
              <a:spcBef>
                <a:spcPct val="0"/>
              </a:spcBef>
              <a:buNone/>
              <a:defRPr lang="nl-BE" sz="2400" b="1" kern="0">
                <a:solidFill>
                  <a:srgbClr val="3E8FCD"/>
                </a:soli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GB" dirty="0" smtClean="0">
                <a:solidFill>
                  <a:schemeClr val="tx1"/>
                </a:solidFill>
              </a:rPr>
              <a:t>Task 5.2 : BCM; Leaders : M. Ben Abdillah </a:t>
            </a:r>
            <a:r>
              <a:rPr lang="en-GB" dirty="0" smtClean="0">
                <a:solidFill>
                  <a:schemeClr val="tx1"/>
                </a:solidFill>
              </a:rPr>
              <a:t>(Temporary)</a:t>
            </a:r>
            <a:endParaRPr lang="en-GB" sz="1800" dirty="0">
              <a:solidFill>
                <a:schemeClr val="tx1"/>
              </a:solidFill>
            </a:endParaRPr>
          </a:p>
        </p:txBody>
      </p:sp>
      <p:sp>
        <p:nvSpPr>
          <p:cNvPr id="42" name="Rounded Rectangle 8"/>
          <p:cNvSpPr>
            <a:spLocks/>
          </p:cNvSpPr>
          <p:nvPr/>
        </p:nvSpPr>
        <p:spPr bwMode="auto">
          <a:xfrm>
            <a:off x="1" y="725489"/>
            <a:ext cx="4234258" cy="1944216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Accomplished:</a:t>
            </a:r>
          </a:p>
          <a:p>
            <a:pPr>
              <a:buClr>
                <a:schemeClr val="accent1"/>
              </a:buClr>
            </a:pPr>
            <a:r>
              <a:rPr lang="en-US" sz="1600" dirty="0"/>
              <a:t>Gun Faraday cup</a:t>
            </a:r>
          </a:p>
          <a:p>
            <a:pPr marL="24130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/>
              <a:t>Confirmation of realization and delivery schedule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ACCTs: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Task Force </a:t>
            </a:r>
            <a:r>
              <a:rPr lang="en-US" sz="1600" dirty="0" smtClean="0"/>
              <a:t>temporarily reallocated</a:t>
            </a:r>
            <a:endParaRPr lang="en-US" sz="1600" dirty="0" smtClean="0"/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Discussion on localization on the </a:t>
            </a:r>
            <a:r>
              <a:rPr lang="en-US" sz="1600" dirty="0" smtClean="0"/>
              <a:t>injector</a:t>
            </a:r>
            <a:endParaRPr lang="en-US" sz="1600" dirty="0" smtClean="0"/>
          </a:p>
        </p:txBody>
      </p:sp>
      <p:sp>
        <p:nvSpPr>
          <p:cNvPr id="43" name="Rounded Rectangle 9"/>
          <p:cNvSpPr>
            <a:spLocks/>
          </p:cNvSpPr>
          <p:nvPr/>
        </p:nvSpPr>
        <p:spPr bwMode="auto">
          <a:xfrm>
            <a:off x="-1285" y="2669705"/>
            <a:ext cx="4217765" cy="1656183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Planned for next 2 months: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ACCT:</a:t>
            </a:r>
          </a:p>
          <a:p>
            <a:pPr marL="24130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/>
              <a:t>Discussion on localization on the </a:t>
            </a:r>
            <a:r>
              <a:rPr lang="en-US" sz="1600" dirty="0" smtClean="0"/>
              <a:t>injector</a:t>
            </a:r>
          </a:p>
          <a:p>
            <a:pPr marL="24130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Discussion for a 1</a:t>
            </a:r>
            <a:r>
              <a:rPr lang="en-US" sz="1600" baseline="30000" dirty="0" smtClean="0"/>
              <a:t>st</a:t>
            </a:r>
            <a:r>
              <a:rPr lang="en-US" sz="1600" dirty="0" smtClean="0"/>
              <a:t> version of specifications document</a:t>
            </a:r>
          </a:p>
          <a:p>
            <a:pPr marL="24130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Design discussions with GANIL</a:t>
            </a:r>
          </a:p>
        </p:txBody>
      </p:sp>
      <p:pic>
        <p:nvPicPr>
          <p:cNvPr id="5" name="Imag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08688" y="731095"/>
            <a:ext cx="1845870" cy="4098849"/>
          </a:xfrm>
          <a:prstGeom prst="rect">
            <a:avLst/>
          </a:prstGeom>
        </p:spPr>
      </p:pic>
      <p:pic>
        <p:nvPicPr>
          <p:cNvPr id="6" name="Imag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16481" y="725488"/>
            <a:ext cx="2208944" cy="4087758"/>
          </a:xfrm>
          <a:prstGeom prst="rect">
            <a:avLst/>
          </a:prstGeom>
        </p:spPr>
      </p:pic>
      <p:pic>
        <p:nvPicPr>
          <p:cNvPr id="9" name="Imag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800119" y="3068428"/>
            <a:ext cx="1122771" cy="2557965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4383659" y="4900626"/>
            <a:ext cx="4243088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Clr>
                <a:schemeClr val="accent1"/>
              </a:buClr>
            </a:pPr>
            <a:r>
              <a:rPr lang="en-US" dirty="0"/>
              <a:t>Gun Faraday </a:t>
            </a:r>
            <a:r>
              <a:rPr lang="en-US" dirty="0" smtClean="0"/>
              <a:t>cup: Delivery expected early 09/25</a:t>
            </a:r>
            <a:endParaRPr lang="en-US" dirty="0"/>
          </a:p>
        </p:txBody>
      </p:sp>
      <p:sp>
        <p:nvSpPr>
          <p:cNvPr id="15" name="Rounded Rectangle 9"/>
          <p:cNvSpPr>
            <a:spLocks/>
          </p:cNvSpPr>
          <p:nvPr/>
        </p:nvSpPr>
        <p:spPr bwMode="auto">
          <a:xfrm>
            <a:off x="0" y="4325889"/>
            <a:ext cx="4210287" cy="1388931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Needs: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ACCT:</a:t>
            </a:r>
          </a:p>
          <a:p>
            <a:pPr marL="24130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Beam Dynamics inputs</a:t>
            </a:r>
          </a:p>
          <a:p>
            <a:pPr marL="24130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Magnets </a:t>
            </a:r>
            <a:r>
              <a:rPr lang="en-US" sz="1600" dirty="0" smtClean="0"/>
              <a:t>inputs</a:t>
            </a:r>
          </a:p>
          <a:p>
            <a:pPr marL="24130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Task Force for electronics</a:t>
            </a:r>
            <a:endParaRPr lang="en-US" sz="1600" dirty="0" smtClean="0"/>
          </a:p>
        </p:txBody>
      </p:sp>
      <p:pic>
        <p:nvPicPr>
          <p:cNvPr id="14" name="Image 1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801477" y="985866"/>
            <a:ext cx="1422900" cy="1722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44711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</a:t>
            </a:r>
            <a:r>
              <a:rPr lang="fr-FR" dirty="0" smtClean="0"/>
              <a:t>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1281931" y="0"/>
            <a:ext cx="8367833" cy="625904"/>
          </a:xfrm>
          <a:prstGeom prst="rect">
            <a:avLst/>
          </a:prstGeom>
        </p:spPr>
        <p:txBody>
          <a:bodyPr vert="horz" lIns="107287" tIns="53643" rIns="107287" bIns="53643" rtlCol="0" anchor="ctr">
            <a:noAutofit/>
          </a:bodyPr>
          <a:lstStyle>
            <a:lvl1pPr algn="ctr">
              <a:spcBef>
                <a:spcPct val="0"/>
              </a:spcBef>
              <a:buNone/>
              <a:defRPr lang="nl-BE" sz="2400" b="1" kern="0">
                <a:solidFill>
                  <a:srgbClr val="3E8FCD"/>
                </a:soli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GB" dirty="0" smtClean="0">
                <a:solidFill>
                  <a:schemeClr val="tx1"/>
                </a:solidFill>
              </a:rPr>
              <a:t>Task 5.3 : BLM; Leader : H. Guler</a:t>
            </a:r>
            <a:endParaRPr lang="en-GB" sz="1800" dirty="0">
              <a:solidFill>
                <a:schemeClr val="tx1"/>
              </a:solidFill>
            </a:endParaRPr>
          </a:p>
        </p:txBody>
      </p:sp>
      <p:sp>
        <p:nvSpPr>
          <p:cNvPr id="42" name="Rounded Rectangle 8"/>
          <p:cNvSpPr>
            <a:spLocks/>
          </p:cNvSpPr>
          <p:nvPr/>
        </p:nvSpPr>
        <p:spPr bwMode="auto">
          <a:xfrm>
            <a:off x="0" y="725488"/>
            <a:ext cx="3946227" cy="2151287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Accomplished:</a:t>
            </a:r>
          </a:p>
          <a:p>
            <a:pPr>
              <a:buClr>
                <a:schemeClr val="accent1"/>
              </a:buClr>
            </a:pPr>
            <a:endParaRPr lang="en-US" sz="1600" dirty="0" smtClean="0"/>
          </a:p>
          <a:p>
            <a:pPr>
              <a:buClr>
                <a:schemeClr val="accent1"/>
              </a:buClr>
            </a:pPr>
            <a:r>
              <a:rPr lang="en-US" sz="1600" dirty="0"/>
              <a:t>Study proposal from </a:t>
            </a:r>
            <a:r>
              <a:rPr lang="en-US" sz="1600" dirty="0" smtClean="0"/>
              <a:t>Libera: operational </a:t>
            </a:r>
            <a:endParaRPr lang="en-US" sz="1600" dirty="0"/>
          </a:p>
          <a:p>
            <a:pPr>
              <a:buClr>
                <a:schemeClr val="accent1"/>
              </a:buClr>
            </a:pPr>
            <a:endParaRPr lang="en-US" sz="1600" dirty="0" smtClean="0"/>
          </a:p>
        </p:txBody>
      </p:sp>
      <p:sp>
        <p:nvSpPr>
          <p:cNvPr id="43" name="Rounded Rectangle 9"/>
          <p:cNvSpPr>
            <a:spLocks/>
          </p:cNvSpPr>
          <p:nvPr/>
        </p:nvSpPr>
        <p:spPr bwMode="auto">
          <a:xfrm>
            <a:off x="3946228" y="725488"/>
            <a:ext cx="3816424" cy="2151287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Planned for next 2 months:</a:t>
            </a:r>
          </a:p>
          <a:p>
            <a:pPr marL="285750" indent="-285750">
              <a:buClr>
                <a:schemeClr val="accent1"/>
              </a:buClr>
              <a:buFontTx/>
              <a:buChar char="-"/>
            </a:pPr>
            <a:r>
              <a:rPr lang="en-US" sz="1600" dirty="0"/>
              <a:t>Get better estimations for BLM location (injector) </a:t>
            </a:r>
            <a:r>
              <a:rPr lang="en-US" sz="1600" dirty="0">
                <a:sym typeface="Wingdings" pitchFamily="2" charset="2"/>
              </a:rPr>
              <a:t> BD studies</a:t>
            </a:r>
            <a:endParaRPr lang="en-US" sz="1600" dirty="0"/>
          </a:p>
          <a:p>
            <a:pPr marL="285750" indent="-285750">
              <a:buClr>
                <a:schemeClr val="accent1"/>
              </a:buClr>
              <a:buFontTx/>
              <a:buChar char="-"/>
            </a:pPr>
            <a:r>
              <a:rPr lang="en-US" sz="1600" dirty="0"/>
              <a:t>Estimate use of BLM in MPS and general interlock + see possibilities for causal search for losses. </a:t>
            </a:r>
          </a:p>
          <a:p>
            <a:pPr marL="285750" indent="-285750">
              <a:buClr>
                <a:schemeClr val="accent1"/>
              </a:buClr>
              <a:buFontTx/>
              <a:buChar char="-"/>
            </a:pPr>
            <a:r>
              <a:rPr lang="en-US" sz="1600" dirty="0"/>
              <a:t>Study </a:t>
            </a:r>
            <a:r>
              <a:rPr lang="en-US" sz="1600" dirty="0" smtClean="0"/>
              <a:t>of alternative solution to  </a:t>
            </a:r>
            <a:r>
              <a:rPr lang="en-US" sz="1600" dirty="0"/>
              <a:t>Libera </a:t>
            </a:r>
          </a:p>
          <a:p>
            <a:pPr>
              <a:buClr>
                <a:schemeClr val="accent1"/>
              </a:buClr>
            </a:pPr>
            <a:endParaRPr lang="en-US" sz="2000" dirty="0" smtClean="0">
              <a:solidFill>
                <a:schemeClr val="accent1"/>
              </a:solidFill>
            </a:endParaRPr>
          </a:p>
          <a:p>
            <a:pPr>
              <a:buClr>
                <a:schemeClr val="accent1"/>
              </a:buClr>
            </a:pPr>
            <a:endParaRPr lang="en-US" sz="1600" dirty="0">
              <a:solidFill>
                <a:schemeClr val="accent1"/>
              </a:solidFill>
            </a:endParaRPr>
          </a:p>
        </p:txBody>
      </p:sp>
      <p:sp>
        <p:nvSpPr>
          <p:cNvPr id="44" name="Rounded Rectangle 10"/>
          <p:cNvSpPr>
            <a:spLocks/>
          </p:cNvSpPr>
          <p:nvPr/>
        </p:nvSpPr>
        <p:spPr bwMode="auto">
          <a:xfrm>
            <a:off x="7762652" y="725488"/>
            <a:ext cx="3010123" cy="2151287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Needs:</a:t>
            </a:r>
          </a:p>
          <a:p>
            <a:pPr>
              <a:buClr>
                <a:schemeClr val="accent1"/>
              </a:buClr>
            </a:pPr>
            <a:r>
              <a:rPr lang="en-US" sz="1600" dirty="0"/>
              <a:t>Timing + </a:t>
            </a:r>
            <a:r>
              <a:rPr lang="en-US" sz="1600" dirty="0" smtClean="0"/>
              <a:t>C&amp;C </a:t>
            </a:r>
            <a:r>
              <a:rPr lang="en-US" sz="1600" dirty="0"/>
              <a:t>: post mortem implementation </a:t>
            </a:r>
          </a:p>
          <a:p>
            <a:pPr>
              <a:buClr>
                <a:schemeClr val="accent1"/>
              </a:buClr>
            </a:pPr>
            <a:endParaRPr lang="en-US" dirty="0">
              <a:solidFill>
                <a:schemeClr val="accent1"/>
              </a:solidFill>
            </a:endParaRPr>
          </a:p>
          <a:p>
            <a:pPr>
              <a:buClr>
                <a:schemeClr val="accent1"/>
              </a:buClr>
            </a:pPr>
            <a:endParaRPr lang="en-US" sz="2000" dirty="0" smtClean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032779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/>
              <a:t>3</a:t>
            </a:r>
            <a:r>
              <a:rPr lang="fr-FR" dirty="0" smtClean="0"/>
              <a:t>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1281931" y="0"/>
            <a:ext cx="8367833" cy="625904"/>
          </a:xfrm>
          <a:prstGeom prst="rect">
            <a:avLst/>
          </a:prstGeom>
        </p:spPr>
        <p:txBody>
          <a:bodyPr vert="horz" lIns="107287" tIns="53643" rIns="107287" bIns="53643" rtlCol="0" anchor="ctr">
            <a:noAutofit/>
          </a:bodyPr>
          <a:lstStyle>
            <a:lvl1pPr algn="ctr">
              <a:spcBef>
                <a:spcPct val="0"/>
              </a:spcBef>
              <a:buNone/>
              <a:defRPr lang="nl-BE" sz="2400" b="1" kern="0">
                <a:solidFill>
                  <a:srgbClr val="3E8FCD"/>
                </a:soli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GB" dirty="0" smtClean="0">
                <a:solidFill>
                  <a:schemeClr val="tx1"/>
                </a:solidFill>
              </a:rPr>
              <a:t>Task 5.6 : Beam Longitudinal length; Leader : R. Roux</a:t>
            </a:r>
            <a:endParaRPr lang="en-GB" sz="1800" dirty="0">
              <a:solidFill>
                <a:schemeClr val="tx1"/>
              </a:solidFill>
            </a:endParaRPr>
          </a:p>
        </p:txBody>
      </p:sp>
      <p:sp>
        <p:nvSpPr>
          <p:cNvPr id="42" name="Rounded Rectangle 8"/>
          <p:cNvSpPr>
            <a:spLocks/>
          </p:cNvSpPr>
          <p:nvPr/>
        </p:nvSpPr>
        <p:spPr bwMode="auto">
          <a:xfrm>
            <a:off x="0" y="725489"/>
            <a:ext cx="3154139" cy="1728192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Accomplished:</a:t>
            </a:r>
          </a:p>
          <a:p>
            <a:pPr>
              <a:buClr>
                <a:schemeClr val="accent1"/>
              </a:buClr>
            </a:pPr>
            <a:endParaRPr lang="en-US" sz="1600" dirty="0" smtClean="0">
              <a:solidFill>
                <a:schemeClr val="accent1"/>
              </a:solidFill>
            </a:endParaRPr>
          </a:p>
          <a:p>
            <a:pPr>
              <a:buClr>
                <a:schemeClr val="accent1"/>
              </a:buClr>
            </a:pPr>
            <a:r>
              <a:rPr lang="en-US" sz="1600" dirty="0" smtClean="0"/>
              <a:t>Deflecting Cavity RF design</a:t>
            </a:r>
          </a:p>
          <a:p>
            <a:pPr>
              <a:buClr>
                <a:schemeClr val="accent1"/>
              </a:buClr>
            </a:pPr>
            <a:endParaRPr lang="en-US" sz="1600" dirty="0" smtClean="0"/>
          </a:p>
          <a:p>
            <a:pPr>
              <a:buClr>
                <a:schemeClr val="accent1"/>
              </a:buClr>
            </a:pPr>
            <a:endParaRPr lang="en-US" sz="1600" dirty="0" smtClean="0"/>
          </a:p>
          <a:p>
            <a:pPr>
              <a:buClr>
                <a:schemeClr val="accent1"/>
              </a:buClr>
            </a:pPr>
            <a:endParaRPr lang="en-US" sz="1600" dirty="0" smtClean="0"/>
          </a:p>
        </p:txBody>
      </p:sp>
      <p:sp>
        <p:nvSpPr>
          <p:cNvPr id="43" name="Rounded Rectangle 9"/>
          <p:cNvSpPr>
            <a:spLocks/>
          </p:cNvSpPr>
          <p:nvPr/>
        </p:nvSpPr>
        <p:spPr bwMode="auto">
          <a:xfrm>
            <a:off x="7114579" y="725488"/>
            <a:ext cx="3600400" cy="1728193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Planned for next 2 months:</a:t>
            </a:r>
          </a:p>
          <a:p>
            <a:pPr>
              <a:buClr>
                <a:schemeClr val="accent1"/>
              </a:buClr>
            </a:pPr>
            <a:endParaRPr lang="en-US" sz="1600" dirty="0">
              <a:solidFill>
                <a:schemeClr val="accent1"/>
              </a:solidFill>
            </a:endParaRPr>
          </a:p>
          <a:p>
            <a:pPr>
              <a:buClr>
                <a:schemeClr val="accent1"/>
              </a:buClr>
            </a:pPr>
            <a:r>
              <a:rPr lang="en-US" sz="1600" dirty="0" smtClean="0"/>
              <a:t>Mechanical design (8 weeks internship starting June 10</a:t>
            </a:r>
            <a:r>
              <a:rPr lang="en-US" sz="1600" baseline="30000" dirty="0" smtClean="0"/>
              <a:t>th</a:t>
            </a:r>
            <a:r>
              <a:rPr lang="en-US" sz="1600" dirty="0" smtClean="0"/>
              <a:t>) </a:t>
            </a:r>
          </a:p>
          <a:p>
            <a:pPr>
              <a:buClr>
                <a:schemeClr val="accent1"/>
              </a:buClr>
            </a:pPr>
            <a:endParaRPr lang="en-US" sz="1600" dirty="0"/>
          </a:p>
          <a:p>
            <a:pPr>
              <a:buClr>
                <a:schemeClr val="accent1"/>
              </a:buClr>
            </a:pPr>
            <a:r>
              <a:rPr lang="en-US" sz="1600" dirty="0" smtClean="0"/>
              <a:t>Discussion on View screen</a:t>
            </a:r>
          </a:p>
        </p:txBody>
      </p:sp>
      <p:pic>
        <p:nvPicPr>
          <p:cNvPr id="9" name="Image 8">
            <a:extLst>
              <a:ext uri="{FF2B5EF4-FFF2-40B4-BE49-F238E27FC236}">
                <a16:creationId xmlns:a16="http://schemas.microsoft.com/office/drawing/2014/main" id="{C45230E6-4A73-4F18-B7DE-0DB89DE63BD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2013" y="2804458"/>
            <a:ext cx="4702327" cy="2495900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1EF64F81-DE12-4F5D-BACD-94B33E74806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65847" y="2479099"/>
            <a:ext cx="4972744" cy="1590897"/>
          </a:xfrm>
          <a:prstGeom prst="rect">
            <a:avLst/>
          </a:prstGeom>
        </p:spPr>
      </p:pic>
      <p:sp>
        <p:nvSpPr>
          <p:cNvPr id="12" name="ZoneTexte 11">
            <a:extLst>
              <a:ext uri="{FF2B5EF4-FFF2-40B4-BE49-F238E27FC236}">
                <a16:creationId xmlns:a16="http://schemas.microsoft.com/office/drawing/2014/main" id="{742EA931-7D47-4C41-9B1F-33423396CA34}"/>
              </a:ext>
            </a:extLst>
          </p:cNvPr>
          <p:cNvSpPr txBox="1"/>
          <p:nvPr/>
        </p:nvSpPr>
        <p:spPr>
          <a:xfrm>
            <a:off x="5242371" y="4210493"/>
            <a:ext cx="5362687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fr-FR" dirty="0" err="1" smtClean="0"/>
              <a:t>Frequency</a:t>
            </a:r>
            <a:r>
              <a:rPr lang="fr-FR" dirty="0" smtClean="0"/>
              <a:t>= 3GHz, </a:t>
            </a:r>
            <a:r>
              <a:rPr lang="fr-FR" dirty="0" err="1" smtClean="0"/>
              <a:t>pulsed</a:t>
            </a:r>
            <a:r>
              <a:rPr lang="fr-FR" dirty="0" smtClean="0"/>
              <a:t> mode</a:t>
            </a:r>
          </a:p>
          <a:p>
            <a:pPr>
              <a:lnSpc>
                <a:spcPct val="150000"/>
              </a:lnSpc>
            </a:pPr>
            <a:r>
              <a:rPr lang="fr-FR" dirty="0" smtClean="0"/>
              <a:t>If </a:t>
            </a:r>
            <a:r>
              <a:rPr lang="fr-FR" dirty="0"/>
              <a:t>L = 1 m =&gt; E0 = 5,38 MV/m =&gt; P = 9,33 kW</a:t>
            </a:r>
          </a:p>
          <a:p>
            <a:pPr>
              <a:lnSpc>
                <a:spcPct val="150000"/>
              </a:lnSpc>
            </a:pPr>
            <a:r>
              <a:rPr lang="fr-FR" dirty="0" smtClean="0"/>
              <a:t>If </a:t>
            </a:r>
            <a:r>
              <a:rPr lang="fr-FR" dirty="0"/>
              <a:t>L = 2 m =&gt; E0 = 2,69 MV/m =&gt; P = 2,3 kW</a:t>
            </a:r>
          </a:p>
        </p:txBody>
      </p:sp>
    </p:spTree>
    <p:extLst>
      <p:ext uri="{BB962C8B-B14F-4D97-AF65-F5344CB8AC3E}">
        <p14:creationId xmlns:p14="http://schemas.microsoft.com/office/powerpoint/2010/main" val="8848691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</a:t>
            </a:r>
            <a:r>
              <a:rPr lang="fr-FR" dirty="0"/>
              <a:t>3</a:t>
            </a:r>
            <a:r>
              <a:rPr lang="fr-FR" dirty="0" smtClean="0"/>
              <a:t>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6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</a:t>
            </a:r>
            <a:r>
              <a:rPr lang="fr-FR" dirty="0" smtClean="0"/>
              <a:t>/05/2025</a:t>
            </a:r>
            <a:endParaRPr lang="fr-FR" dirty="0"/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1281931" y="0"/>
            <a:ext cx="9433048" cy="625904"/>
          </a:xfrm>
          <a:prstGeom prst="rect">
            <a:avLst/>
          </a:prstGeom>
        </p:spPr>
        <p:txBody>
          <a:bodyPr vert="horz" lIns="107287" tIns="53643" rIns="107287" bIns="53643" rtlCol="0" anchor="ctr">
            <a:noAutofit/>
          </a:bodyPr>
          <a:lstStyle>
            <a:lvl1pPr algn="ctr">
              <a:spcBef>
                <a:spcPct val="0"/>
              </a:spcBef>
              <a:buNone/>
              <a:defRPr lang="nl-BE" sz="2400" b="1" kern="0">
                <a:solidFill>
                  <a:srgbClr val="3E8FCD"/>
                </a:solidFill>
                <a:latin typeface="Segoe UI" pitchFamily="34" charset="0"/>
                <a:ea typeface="Segoe UI" pitchFamily="34" charset="0"/>
                <a:cs typeface="Segoe UI" pitchFamily="34" charset="0"/>
              </a:defRPr>
            </a:lvl1pPr>
          </a:lstStyle>
          <a:p>
            <a:r>
              <a:rPr lang="en-GB" dirty="0" smtClean="0">
                <a:solidFill>
                  <a:schemeClr val="tx1"/>
                </a:solidFill>
              </a:rPr>
              <a:t>Tasks 5.5 &amp; 5.8 : Energy &amp; View screens; Leader : </a:t>
            </a:r>
            <a:r>
              <a:rPr lang="en-GB" dirty="0" err="1" smtClean="0">
                <a:solidFill>
                  <a:schemeClr val="tx1"/>
                </a:solidFill>
              </a:rPr>
              <a:t>S.Wallo</a:t>
            </a:r>
            <a:r>
              <a:rPr lang="en-GB" dirty="0" err="1">
                <a:solidFill>
                  <a:schemeClr val="tx1"/>
                </a:solidFill>
              </a:rPr>
              <a:t>n</a:t>
            </a:r>
            <a:endParaRPr lang="en-GB" sz="1800" dirty="0">
              <a:solidFill>
                <a:schemeClr val="tx1"/>
              </a:solidFill>
            </a:endParaRPr>
          </a:p>
        </p:txBody>
      </p:sp>
      <p:sp>
        <p:nvSpPr>
          <p:cNvPr id="42" name="Rounded Rectangle 8"/>
          <p:cNvSpPr>
            <a:spLocks/>
          </p:cNvSpPr>
          <p:nvPr/>
        </p:nvSpPr>
        <p:spPr bwMode="auto">
          <a:xfrm>
            <a:off x="3198" y="661222"/>
            <a:ext cx="5242371" cy="2232247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Accomplished: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Energy </a:t>
            </a:r>
            <a:r>
              <a:rPr lang="en-US" sz="1600" dirty="0" err="1" smtClean="0"/>
              <a:t>meas</a:t>
            </a:r>
            <a:endParaRPr lang="en-US" sz="1600" dirty="0" smtClean="0"/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script </a:t>
            </a:r>
            <a:r>
              <a:rPr lang="en-US" sz="1600" dirty="0" smtClean="0"/>
              <a:t>for energy spread simulations </a:t>
            </a:r>
            <a:r>
              <a:rPr lang="en-US" sz="1600" dirty="0" smtClean="0"/>
              <a:t>to be migrated to </a:t>
            </a:r>
            <a:r>
              <a:rPr lang="en-US" sz="1600" dirty="0" err="1" smtClean="0"/>
              <a:t>Bmad</a:t>
            </a:r>
            <a:r>
              <a:rPr lang="en-US" sz="1600" dirty="0"/>
              <a:t> </a:t>
            </a:r>
            <a:r>
              <a:rPr lang="en-US" sz="1600" dirty="0" smtClean="0"/>
              <a:t>simulation</a:t>
            </a:r>
            <a:endParaRPr lang="en-US" sz="1600" dirty="0" smtClean="0"/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I</a:t>
            </a:r>
            <a:r>
              <a:rPr lang="en-US" sz="1600" dirty="0" smtClean="0"/>
              <a:t>nterns:</a:t>
            </a:r>
          </a:p>
          <a:p>
            <a:pPr marL="787400" lvl="1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1 currently on energy simulations (10 w)</a:t>
            </a:r>
          </a:p>
          <a:p>
            <a:pPr marL="787400" lvl="1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1 on dipole magnet (June &amp; July 25)</a:t>
            </a:r>
          </a:p>
          <a:p>
            <a:pPr>
              <a:buClr>
                <a:schemeClr val="accent1"/>
              </a:buClr>
            </a:pPr>
            <a:r>
              <a:rPr lang="en-US" sz="1600" dirty="0"/>
              <a:t>RI gun’s screen : </a:t>
            </a:r>
            <a:r>
              <a:rPr lang="en-US" sz="1600" dirty="0" smtClean="0"/>
              <a:t>Actuator tested</a:t>
            </a:r>
            <a:endParaRPr lang="en-US" sz="1600" dirty="0" smtClean="0"/>
          </a:p>
          <a:p>
            <a:pPr>
              <a:buClr>
                <a:schemeClr val="accent1"/>
              </a:buClr>
            </a:pPr>
            <a:endParaRPr lang="en-US" sz="1600" dirty="0" smtClean="0"/>
          </a:p>
          <a:p>
            <a:pPr>
              <a:buClr>
                <a:schemeClr val="accent1"/>
              </a:buClr>
            </a:pPr>
            <a:endParaRPr lang="en-US" sz="1600" dirty="0" smtClean="0"/>
          </a:p>
        </p:txBody>
      </p:sp>
      <p:sp>
        <p:nvSpPr>
          <p:cNvPr id="43" name="Rounded Rectangle 9"/>
          <p:cNvSpPr>
            <a:spLocks/>
          </p:cNvSpPr>
          <p:nvPr/>
        </p:nvSpPr>
        <p:spPr bwMode="auto">
          <a:xfrm>
            <a:off x="-6219" y="3245768"/>
            <a:ext cx="5239173" cy="1872208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Planned for next 2 months: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RI </a:t>
            </a:r>
            <a:r>
              <a:rPr lang="en-US" sz="1600" dirty="0"/>
              <a:t>gun’s screen : </a:t>
            </a:r>
            <a:endParaRPr lang="en-US" sz="1600" dirty="0" smtClean="0"/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camera</a:t>
            </a:r>
            <a:r>
              <a:rPr lang="en-US" sz="1600" dirty="0" smtClean="0"/>
              <a:t> tests </a:t>
            </a:r>
            <a:r>
              <a:rPr lang="en-US" sz="1600" dirty="0"/>
              <a:t>&amp;</a:t>
            </a:r>
            <a:r>
              <a:rPr lang="en-US" sz="1600" dirty="0" smtClean="0"/>
              <a:t> in-situ reintegration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Pneumatic distribution to be tested</a:t>
            </a:r>
            <a:r>
              <a:rPr lang="en-US" sz="1600" dirty="0" smtClean="0"/>
              <a:t> </a:t>
            </a:r>
            <a:endParaRPr lang="en-US" sz="1600" dirty="0" smtClean="0"/>
          </a:p>
          <a:p>
            <a:pPr>
              <a:buClr>
                <a:schemeClr val="accent1"/>
              </a:buClr>
            </a:pPr>
            <a:r>
              <a:rPr lang="en-US" sz="1600" dirty="0" err="1" smtClean="0"/>
              <a:t>Bmad</a:t>
            </a:r>
            <a:r>
              <a:rPr lang="en-US" sz="1600" dirty="0" smtClean="0"/>
              <a:t> exe to simulate energy </a:t>
            </a:r>
            <a:r>
              <a:rPr lang="en-US" sz="1600" dirty="0" err="1" smtClean="0"/>
              <a:t>meas</a:t>
            </a:r>
            <a:r>
              <a:rPr lang="en-US" sz="1600" dirty="0" smtClean="0"/>
              <a:t> in order to assess energy spread resolution w.r.t operation schemes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Inputs from dipole task: Field map + specifications  </a:t>
            </a:r>
            <a:endParaRPr lang="en-US" sz="1600" dirty="0"/>
          </a:p>
        </p:txBody>
      </p:sp>
      <p:sp>
        <p:nvSpPr>
          <p:cNvPr id="44" name="Rounded Rectangle 10"/>
          <p:cNvSpPr>
            <a:spLocks/>
          </p:cNvSpPr>
          <p:nvPr/>
        </p:nvSpPr>
        <p:spPr bwMode="auto">
          <a:xfrm>
            <a:off x="6034460" y="661221"/>
            <a:ext cx="4738315" cy="2232247"/>
          </a:xfrm>
          <a:prstGeom prst="roundRect">
            <a:avLst>
              <a:gd name="adj" fmla="val 1307"/>
            </a:avLst>
          </a:prstGeom>
          <a:solidFill>
            <a:schemeClr val="bg2"/>
          </a:solidFill>
          <a:ln w="12700" cap="flat" cmpd="sng" algn="ctr">
            <a:solidFill>
              <a:srgbClr val="C4D4E5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 vert="horz" wrap="square" lIns="107287" tIns="53643" rIns="107287" bIns="53643" numCol="1" rtlCol="0" anchor="t" anchorCtr="0" compatLnSpc="1">
            <a:prstTxWarp prst="textNoShape">
              <a:avLst/>
            </a:prstTxWarp>
          </a:bodyPr>
          <a:lstStyle/>
          <a:p>
            <a:pPr>
              <a:buClr>
                <a:schemeClr val="accent1"/>
              </a:buClr>
            </a:pPr>
            <a:r>
              <a:rPr lang="en-US" sz="2000" dirty="0" smtClean="0">
                <a:solidFill>
                  <a:schemeClr val="accent1"/>
                </a:solidFill>
              </a:rPr>
              <a:t>Needs:</a:t>
            </a:r>
          </a:p>
          <a:p>
            <a:pPr>
              <a:buClr>
                <a:schemeClr val="accent1"/>
              </a:buClr>
            </a:pPr>
            <a:r>
              <a:rPr lang="en-US" sz="1600" dirty="0" smtClean="0"/>
              <a:t>Task force </a:t>
            </a:r>
            <a:r>
              <a:rPr lang="en-US" sz="1600" dirty="0" smtClean="0"/>
              <a:t>for:</a:t>
            </a:r>
            <a:endParaRPr lang="en-US" sz="1600" dirty="0"/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mechanical design</a:t>
            </a:r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Inputs from : BD, magnets, …</a:t>
            </a:r>
            <a:r>
              <a:rPr lang="en-US" sz="1600" dirty="0" smtClean="0"/>
              <a:t> </a:t>
            </a:r>
            <a:endParaRPr lang="en-US" sz="1600" dirty="0" smtClean="0"/>
          </a:p>
          <a:p>
            <a:pPr marL="285750" indent="-285750">
              <a:buClr>
                <a:schemeClr val="accent1"/>
              </a:buClr>
              <a:buFont typeface="Arial" panose="020B0604020202020204" pitchFamily="34" charset="0"/>
              <a:buChar char="•"/>
            </a:pPr>
            <a:r>
              <a:rPr lang="en-US" sz="1600" dirty="0" smtClean="0"/>
              <a:t>Example: energy spread resolution 10</a:t>
            </a:r>
            <a:r>
              <a:rPr lang="en-US" sz="1600" baseline="30000" dirty="0" smtClean="0"/>
              <a:t>-3</a:t>
            </a:r>
            <a:r>
              <a:rPr lang="en-US" sz="1600" dirty="0" smtClean="0"/>
              <a:t> eventually upgraded by a factor of 2 </a:t>
            </a:r>
            <a:endParaRPr lang="en-US" sz="1600" dirty="0"/>
          </a:p>
          <a:p>
            <a:pPr marL="342900" indent="-342900">
              <a:buClr>
                <a:schemeClr val="accent1"/>
              </a:buClr>
              <a:buFont typeface="Arial" panose="020B0604020202020204" pitchFamily="34" charset="0"/>
              <a:buChar char="•"/>
            </a:pPr>
            <a:endParaRPr lang="en-US" sz="1600" dirty="0" smtClean="0"/>
          </a:p>
        </p:txBody>
      </p:sp>
      <p:pic>
        <p:nvPicPr>
          <p:cNvPr id="4" name="Imag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6547" y="2967812"/>
            <a:ext cx="1713980" cy="26740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34547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26B44D6-5388-4F8B-BFDC-A68D448EF2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</a:t>
            </a:r>
            <a:r>
              <a:rPr lang="fr-FR" dirty="0" smtClean="0">
                <a:latin typeface="+mn-lt"/>
              </a:rPr>
              <a:t>3 </a:t>
            </a:r>
            <a:r>
              <a:rPr lang="fr-FR" dirty="0" smtClean="0">
                <a:latin typeface="+mn-lt"/>
              </a:rPr>
              <a:t>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7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Summary</a:t>
            </a:r>
            <a:endParaRPr lang="en-US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16062" y="725488"/>
            <a:ext cx="7026509" cy="49244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fr-FR" sz="1600" b="1" dirty="0">
                <a:cs typeface="Times New Roman" panose="02020603050405020304" pitchFamily="18" charset="0"/>
                <a:sym typeface="Wingdings" panose="05000000000000000000" pitchFamily="2" charset="2"/>
              </a:rPr>
              <a:t>Points of </a:t>
            </a:r>
            <a:r>
              <a:rPr lang="fr-FR" sz="1600" b="1" dirty="0" smtClean="0">
                <a:cs typeface="Times New Roman" panose="02020603050405020304" pitchFamily="18" charset="0"/>
                <a:sym typeface="Wingdings" panose="05000000000000000000" pitchFamily="2" charset="2"/>
              </a:rPr>
              <a:t>vigilance:</a:t>
            </a:r>
          </a:p>
          <a:p>
            <a:pPr marL="787400" lvl="1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u="sng" dirty="0" smtClean="0"/>
              <a:t>Inputs:</a:t>
            </a:r>
            <a:r>
              <a:rPr lang="en-US" sz="1600" dirty="0" smtClean="0"/>
              <a:t> Beam Dynamics, Magnets, Mechanics</a:t>
            </a:r>
          </a:p>
          <a:p>
            <a:pPr marL="787400" lvl="1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u="sng" dirty="0" smtClean="0"/>
              <a:t>Task forces</a:t>
            </a:r>
            <a:r>
              <a:rPr lang="en-US" sz="1600" dirty="0" smtClean="0"/>
              <a:t>: mechanical, electronics, C&amp;C</a:t>
            </a:r>
          </a:p>
          <a:p>
            <a:pPr marL="787400" lvl="1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u="sng" dirty="0" smtClean="0"/>
              <a:t>BLM:</a:t>
            </a:r>
            <a:r>
              <a:rPr lang="en-US" sz="1600" dirty="0" smtClean="0"/>
              <a:t> Back up solution to be studied</a:t>
            </a:r>
          </a:p>
          <a:p>
            <a:pPr marL="285750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b="1" u="sng" dirty="0" smtClean="0"/>
              <a:t>Gun planning</a:t>
            </a:r>
            <a:r>
              <a:rPr lang="en-US" sz="1600" b="1" dirty="0" smtClean="0"/>
              <a:t>: </a:t>
            </a:r>
            <a:r>
              <a:rPr lang="en-US" sz="1600" dirty="0" smtClean="0"/>
              <a:t>seems ok, focus on C&amp;C and cabling</a:t>
            </a:r>
          </a:p>
          <a:p>
            <a:pPr marL="285750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b="1" u="sng" dirty="0" smtClean="0"/>
              <a:t>Injector planning:</a:t>
            </a:r>
            <a:r>
              <a:rPr lang="en-US" sz="1600" dirty="0" smtClean="0"/>
              <a:t> to be consolidated</a:t>
            </a:r>
          </a:p>
          <a:p>
            <a:pPr marL="787400" lvl="1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dirty="0" smtClean="0"/>
              <a:t>BPM front end and FW to be consolidated</a:t>
            </a:r>
          </a:p>
          <a:p>
            <a:pPr marL="787400" lvl="1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dirty="0" smtClean="0"/>
              <a:t>SW and C&amp;C to be addressed. Backup solutions to be completed.</a:t>
            </a:r>
          </a:p>
          <a:p>
            <a:pPr marL="285750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b="1" u="sng" dirty="0" smtClean="0"/>
              <a:t>PERLE 1 turn planning:</a:t>
            </a:r>
            <a:r>
              <a:rPr lang="en-US" sz="1600" dirty="0" smtClean="0"/>
              <a:t> to be consolidated</a:t>
            </a:r>
          </a:p>
          <a:p>
            <a:pPr marL="787400" lvl="1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dirty="0" smtClean="0"/>
              <a:t>BPMs progress pace seems OK</a:t>
            </a:r>
          </a:p>
          <a:p>
            <a:pPr marL="787400" lvl="1" indent="-28575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1600" dirty="0" smtClean="0"/>
              <a:t>BLMs scope to be </a:t>
            </a:r>
            <a:r>
              <a:rPr lang="en-US" sz="1600" dirty="0" smtClean="0"/>
              <a:t>updated</a:t>
            </a:r>
            <a:endParaRPr lang="en-US" sz="1600" dirty="0" smtClean="0"/>
          </a:p>
        </p:txBody>
      </p:sp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7A7E966E-E4B6-CA8E-5633-BE774D3A9E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1852082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38976</TotalTime>
  <Words>601</Words>
  <Application>Microsoft Office PowerPoint</Application>
  <PresentationFormat>Personnalisé</PresentationFormat>
  <Paragraphs>132</Paragraphs>
  <Slides>7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7</vt:i4>
      </vt:variant>
    </vt:vector>
  </HeadingPairs>
  <TitlesOfParts>
    <vt:vector size="14" baseType="lpstr">
      <vt:lpstr>Arial</vt:lpstr>
      <vt:lpstr>Calibri</vt:lpstr>
      <vt:lpstr>Calibri Light</vt:lpstr>
      <vt:lpstr>Segoe UI</vt:lpstr>
      <vt:lpstr>Times New Roman</vt:lpstr>
      <vt:lpstr>Wingdings</vt:lpstr>
      <vt:lpstr>1_modele-IJCLAb-powerpoint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Summary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$benabdillah</cp:lastModifiedBy>
  <cp:revision>2102</cp:revision>
  <dcterms:created xsi:type="dcterms:W3CDTF">2011-03-09T16:37:49Z</dcterms:created>
  <dcterms:modified xsi:type="dcterms:W3CDTF">2025-05-21T15:08:04Z</dcterms:modified>
</cp:coreProperties>
</file>