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png" ContentType="image/png"/>
  <Default Extension="rels" ContentType="application/vnd.openxmlformats-package.relationships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commentAuthors.xml" ContentType="application/vnd.openxmlformats-officedocument.presentationml.commentAuthors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0"/>
  </p:notesMasterIdLst>
  <p:handoutMasterIdLst>
    <p:handoutMasterId r:id="rId11"/>
  </p:handoutMasterIdLst>
  <p:sldIdLst>
    <p:sldId id="256" r:id="rId2"/>
    <p:sldId id="1896" r:id="rId3"/>
    <p:sldId id="1881" r:id="rId4"/>
    <p:sldId id="1895" r:id="rId5"/>
    <p:sldId id="1897" r:id="rId6"/>
    <p:sldId id="1885" r:id="rId7"/>
    <p:sldId id="1892" r:id="rId8"/>
    <p:sldId id="1340" r:id="rId9"/>
  </p:sldIdLst>
  <p:sldSz cx="12192000" cy="6858000"/>
  <p:notesSz cx="6799263" cy="9929813"/>
  <p:defaultTextStyle>
    <a:defPPr>
      <a:defRPr lang="fr-FR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521415D9-36F7-43E2-AB2F-B90AF26B5E84}">
      <p14:sectionLst xmlns:p14="http://schemas.microsoft.com/office/powerpoint/2010/main">
        <p14:section name="Section par défaut" id="{9B61C20A-4E41-464E-8AE8-82821676089A}">
          <p14:sldIdLst>
            <p14:sldId id="256"/>
            <p14:sldId id="1896"/>
            <p14:sldId id="1881"/>
            <p14:sldId id="1895"/>
            <p14:sldId id="1897"/>
            <p14:sldId id="1885"/>
            <p14:sldId id="1892"/>
          </p14:sldIdLst>
        </p14:section>
        <p14:section name="Section par défaut" id="{EBAB4693-F540-4E89-8579-50BD8CB9A25C}">
          <p14:sldIdLst>
            <p14:sldId id="1340"/>
          </p14:sldIdLst>
        </p14:section>
      </p14:sectionLst>
    </p:ex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commentAuthors.xml><?xml version="1.0" encoding="utf-8"?>
<p:cmAuthorLst xmlns:a="http://schemas.openxmlformats.org/drawingml/2006/main" xmlns:r="http://schemas.openxmlformats.org/officeDocument/2006/relationships" xmlns:p="http://schemas.openxmlformats.org/presentationml/2006/main">
  <p:cmAuthor id="1" name="Patxi Duthil" initials="PD" lastIdx="2" clrIdx="0"/>
</p:cmAuthorLst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2A4B86"/>
    <a:srgbClr val="FFFFFF"/>
    <a:srgbClr val="FFCC00"/>
    <a:srgbClr val="00CCFF"/>
    <a:srgbClr val="CCFFFF"/>
    <a:srgbClr val="3399FF"/>
    <a:srgbClr val="F5F5F6"/>
    <a:srgbClr val="ECECEC"/>
    <a:srgbClr val="F1F1F2"/>
    <a:srgbClr val="00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Style moyen 2 - Accentuation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073A0DAA-6AF3-43AB-8588-CEC1D06C72B9}" styleName="Style moyen 2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dk1">
              <a:tint val="20000"/>
            </a:schemeClr>
          </a:solidFill>
        </a:fill>
      </a:tcStyle>
    </a:wholeTbl>
    <a:band1H>
      <a:tcStyle>
        <a:tcBdr/>
        <a:fill>
          <a:solidFill>
            <a:schemeClr val="dk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dk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dk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dk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651" autoAdjust="0"/>
    <p:restoredTop sz="83040" autoAdjust="0"/>
  </p:normalViewPr>
  <p:slideViewPr>
    <p:cSldViewPr snapToGrid="0" snapToObjects="1">
      <p:cViewPr varScale="1">
        <p:scale>
          <a:sx n="78" d="100"/>
          <a:sy n="78" d="100"/>
        </p:scale>
        <p:origin x="960" y="5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notesViewPr>
    <p:cSldViewPr snapToGrid="0" snapToObjects="1">
      <p:cViewPr varScale="1">
        <p:scale>
          <a:sx n="85" d="100"/>
          <a:sy n="85" d="100"/>
        </p:scale>
        <p:origin x="3144" y="192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commentAuthors" Target="commentAuthors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handoutMaster" Target="handoutMasters/handoutMaster1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’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sz="quarter" idx="1"/>
          </p:nvPr>
        </p:nvSpPr>
        <p:spPr>
          <a:xfrm>
            <a:off x="3851342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5F18DD4-0F7F-5140-A383-868739932F3D}" type="datetimeFigureOut">
              <a:rPr lang="fr-FR" smtClean="0"/>
              <a:t>22/05/2025</a:t>
            </a:fld>
            <a:endParaRPr lang="fr-FR"/>
          </a:p>
        </p:txBody>
      </p:sp>
      <p:sp>
        <p:nvSpPr>
          <p:cNvPr id="4" name="Espace réservé du pied de page 3"/>
          <p:cNvSpPr>
            <a:spLocks noGrp="1"/>
          </p:cNvSpPr>
          <p:nvPr>
            <p:ph type="ftr" sz="quarter" idx="2"/>
          </p:nvPr>
        </p:nvSpPr>
        <p:spPr>
          <a:xfrm>
            <a:off x="0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5" name="Espace réservé du numéro de diapositive 4"/>
          <p:cNvSpPr>
            <a:spLocks noGrp="1"/>
          </p:cNvSpPr>
          <p:nvPr>
            <p:ph type="sldNum" sz="quarter" idx="3"/>
          </p:nvPr>
        </p:nvSpPr>
        <p:spPr>
          <a:xfrm>
            <a:off x="3851342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5A5FE47A-7706-AD4A-9A5D-D2568D9C1812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377911514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’en-têt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3" name="Espace réservé de la date 2"/>
          <p:cNvSpPr>
            <a:spLocks noGrp="1"/>
          </p:cNvSpPr>
          <p:nvPr>
            <p:ph type="dt" idx="1"/>
          </p:nvPr>
        </p:nvSpPr>
        <p:spPr>
          <a:xfrm>
            <a:off x="3851342" y="0"/>
            <a:ext cx="2946347" cy="49821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37AEBE0-4031-724D-83CE-49E4E6FDC85D}" type="datetimeFigureOut">
              <a:rPr lang="fr-FR" smtClean="0"/>
              <a:t>22/05/2025</a:t>
            </a:fld>
            <a:endParaRPr lang="fr-FR"/>
          </a:p>
        </p:txBody>
      </p:sp>
      <p:sp>
        <p:nvSpPr>
          <p:cNvPr id="4" name="Espace réservé de l’image des diapositives 3"/>
          <p:cNvSpPr>
            <a:spLocks noGrp="1" noRot="1" noChangeAspect="1"/>
          </p:cNvSpPr>
          <p:nvPr>
            <p:ph type="sldImg" idx="2"/>
          </p:nvPr>
        </p:nvSpPr>
        <p:spPr>
          <a:xfrm>
            <a:off x="422275" y="1241425"/>
            <a:ext cx="5954713" cy="33512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FR"/>
          </a:p>
        </p:txBody>
      </p:sp>
      <p:sp>
        <p:nvSpPr>
          <p:cNvPr id="5" name="Espace réservé des commentaires 4"/>
          <p:cNvSpPr>
            <a:spLocks noGrp="1"/>
          </p:cNvSpPr>
          <p:nvPr>
            <p:ph type="body" sz="quarter" idx="3"/>
          </p:nvPr>
        </p:nvSpPr>
        <p:spPr>
          <a:xfrm>
            <a:off x="679927" y="4778722"/>
            <a:ext cx="5439410" cy="3909864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6" name="Espace réservé du pied de page 5"/>
          <p:cNvSpPr>
            <a:spLocks noGrp="1"/>
          </p:cNvSpPr>
          <p:nvPr>
            <p:ph type="ftr" sz="quarter" idx="4"/>
          </p:nvPr>
        </p:nvSpPr>
        <p:spPr>
          <a:xfrm>
            <a:off x="0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FR"/>
          </a:p>
        </p:txBody>
      </p:sp>
      <p:sp>
        <p:nvSpPr>
          <p:cNvPr id="7" name="Espace réservé du numéro de diapositive 6"/>
          <p:cNvSpPr>
            <a:spLocks noGrp="1"/>
          </p:cNvSpPr>
          <p:nvPr>
            <p:ph type="sldNum" sz="quarter" idx="5"/>
          </p:nvPr>
        </p:nvSpPr>
        <p:spPr>
          <a:xfrm>
            <a:off x="3851342" y="9431600"/>
            <a:ext cx="2946347" cy="498214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B3C304E-78C1-AC4B-90CB-C410081E4E9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5689740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1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16052597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2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7811634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3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245921894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4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280411593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5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423245452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6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3302935857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e l'image des diapositives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Espace réservé des notes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fr-FR" dirty="0"/>
          </a:p>
        </p:txBody>
      </p:sp>
      <p:sp>
        <p:nvSpPr>
          <p:cNvPr id="4" name="Espace réservé du numéro de diapositive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9B3C304E-78C1-AC4B-90CB-C410081E4E98}" type="slidenum">
              <a:rPr lang="fr-FR" smtClean="0"/>
              <a:t>7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62984745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2_Intro-slide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99" y="0"/>
            <a:ext cx="12191598" cy="6857998"/>
          </a:xfrm>
          <a:prstGeom prst="rect">
            <a:avLst/>
          </a:prstGeom>
          <a:solidFill>
            <a:srgbClr val="01528F"/>
          </a:solidFill>
          <a:ln>
            <a:noFill/>
          </a:ln>
        </p:spPr>
      </p:pic>
      <p:pic>
        <p:nvPicPr>
          <p:cNvPr id="8" name="Image 7">
            <a:extLst>
              <a:ext uri="{FF2B5EF4-FFF2-40B4-BE49-F238E27FC236}">
                <a16:creationId xmlns:a16="http://schemas.microsoft.com/office/drawing/2014/main" id="{101F592B-24D0-4FD8-9BD3-D38C635FCA9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 l="821" b="76299"/>
          <a:stretch/>
        </p:blipFill>
        <p:spPr>
          <a:xfrm>
            <a:off x="1" y="3071"/>
            <a:ext cx="10382249" cy="1625428"/>
          </a:xfrm>
          <a:prstGeom prst="rect">
            <a:avLst/>
          </a:prstGeom>
        </p:spPr>
      </p:pic>
      <p:sp>
        <p:nvSpPr>
          <p:cNvPr id="11" name="Titre 1"/>
          <p:cNvSpPr>
            <a:spLocks noGrp="1"/>
          </p:cNvSpPr>
          <p:nvPr>
            <p:ph type="title"/>
          </p:nvPr>
        </p:nvSpPr>
        <p:spPr>
          <a:xfrm>
            <a:off x="2591738" y="169116"/>
            <a:ext cx="6438063" cy="488983"/>
          </a:xfrm>
        </p:spPr>
        <p:txBody>
          <a:bodyPr>
            <a:normAutofit/>
          </a:bodyPr>
          <a:lstStyle>
            <a:lvl1pPr>
              <a:defRPr lang="fr-FR" sz="2716" b="1" kern="1200" dirty="0" smtClean="0">
                <a:solidFill>
                  <a:srgbClr val="00294B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12" name="Espace réservé du contenu 2">
            <a:extLst>
              <a:ext uri="{FF2B5EF4-FFF2-40B4-BE49-F238E27FC236}">
                <a16:creationId xmlns:a16="http://schemas.microsoft.com/office/drawing/2014/main" id="{C061D635-3192-4E73-9AF4-6D8934744DFC}"/>
              </a:ext>
            </a:extLst>
          </p:cNvPr>
          <p:cNvSpPr>
            <a:spLocks noGrp="1"/>
          </p:cNvSpPr>
          <p:nvPr>
            <p:ph idx="1" hasCustomPrompt="1"/>
          </p:nvPr>
        </p:nvSpPr>
        <p:spPr>
          <a:xfrm>
            <a:off x="355600" y="827215"/>
            <a:ext cx="11506200" cy="5349748"/>
          </a:xfrm>
        </p:spPr>
        <p:txBody>
          <a:bodyPr anchor="t"/>
          <a:lstStyle>
            <a:lvl1pPr marL="1257300" indent="361950">
              <a:buFont typeface="Wingdings" panose="05000000000000000000" pitchFamily="2" charset="2"/>
              <a:buChar char="v"/>
              <a:tabLst>
                <a:tab pos="1162050" algn="l"/>
              </a:tabLst>
              <a:defRPr sz="2500">
                <a:solidFill>
                  <a:srgbClr val="002060"/>
                </a:solidFill>
              </a:defRPr>
            </a:lvl1pPr>
            <a:lvl2pPr marL="685800" indent="-228600">
              <a:buSzPct val="100000"/>
              <a:buFont typeface="Wingdings" panose="05000000000000000000" pitchFamily="2" charset="2"/>
              <a:buChar char="Ø"/>
              <a:defRPr>
                <a:solidFill>
                  <a:srgbClr val="ED6C0F"/>
                </a:solidFill>
              </a:defRPr>
            </a:lvl2pPr>
            <a:lvl3pPr marL="1143000" indent="-228600">
              <a:buSzPct val="150000"/>
              <a:buFont typeface="Arial" panose="020B0604020202020204" pitchFamily="34" charset="0"/>
              <a:buChar char="•"/>
              <a:defRPr>
                <a:solidFill>
                  <a:schemeClr val="accent5">
                    <a:lumMod val="50000"/>
                  </a:schemeClr>
                </a:solidFill>
              </a:defRPr>
            </a:lvl3pPr>
            <a:lvl4pPr marL="1600200" indent="-228600">
              <a:buFont typeface="Courier New" panose="02070309020205020404" pitchFamily="49" charset="0"/>
              <a:buChar char="o"/>
              <a:defRPr/>
            </a:lvl4pPr>
            <a:lvl5pPr marL="2057400" indent="-228600">
              <a:buFont typeface="Wingdings" panose="05000000000000000000" pitchFamily="2" charset="2"/>
              <a:buChar char="ü"/>
              <a:defRPr/>
            </a:lvl5pPr>
          </a:lstStyle>
          <a:p>
            <a:pPr lvl="0"/>
            <a:r>
              <a:rPr lang="fr-FR" dirty="0"/>
              <a:t>Cliquez pour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  <p:pic>
        <p:nvPicPr>
          <p:cNvPr id="16" name="Image 15">
            <a:extLst>
              <a:ext uri="{FF2B5EF4-FFF2-40B4-BE49-F238E27FC236}">
                <a16:creationId xmlns:a16="http://schemas.microsoft.com/office/drawing/2014/main" id="{9EB46316-5D97-466D-8452-8D662DA9200F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6096000" y="3071"/>
            <a:ext cx="6101311" cy="806413"/>
          </a:xfrm>
          <a:prstGeom prst="rect">
            <a:avLst/>
          </a:prstGeom>
          <a:solidFill>
            <a:srgbClr val="01528F"/>
          </a:solidFill>
          <a:ln>
            <a:noFill/>
          </a:ln>
        </p:spPr>
      </p:pic>
    </p:spTree>
    <p:extLst>
      <p:ext uri="{BB962C8B-B14F-4D97-AF65-F5344CB8AC3E}">
        <p14:creationId xmlns:p14="http://schemas.microsoft.com/office/powerpoint/2010/main" val="149158021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Slide simple : titre+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1" y="0"/>
            <a:ext cx="12191595" cy="6857995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/>
          </p:nvPr>
        </p:nvSpPr>
        <p:spPr>
          <a:xfrm>
            <a:off x="1061884" y="169116"/>
            <a:ext cx="7967917" cy="488983"/>
          </a:xfrm>
        </p:spPr>
        <p:txBody>
          <a:bodyPr>
            <a:normAutofit/>
          </a:bodyPr>
          <a:lstStyle>
            <a:lvl1pPr>
              <a:defRPr sz="2490" b="1" cap="small" baseline="0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09/10</a:t>
            </a:r>
            <a:r>
              <a:rPr lang="fr-FR" baseline="30000" dirty="0"/>
              <a:t>th</a:t>
            </a:r>
            <a:r>
              <a:rPr lang="fr-FR" dirty="0"/>
              <a:t>/2024</a:t>
            </a:r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PERLE – Collaboration meeting – CERN Sept. 17</a:t>
            </a:r>
            <a:r>
              <a:rPr lang="fr-FR" baseline="30000" dirty="0"/>
              <a:t>th</a:t>
            </a:r>
            <a:r>
              <a:rPr lang="fr-FR" dirty="0"/>
              <a:t> 2024</a:t>
            </a:r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234343" y="6467913"/>
            <a:ext cx="2741673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2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104776" y="737118"/>
            <a:ext cx="11871240" cy="5452512"/>
          </a:xfrm>
          <a:prstGeom prst="rect">
            <a:avLst/>
          </a:prstGeom>
        </p:spPr>
        <p:txBody>
          <a:bodyPr/>
          <a:lstStyle>
            <a:lvl1pPr marL="228600" indent="-228600">
              <a:buFont typeface="Wingdings" panose="05000000000000000000" pitchFamily="2" charset="2"/>
              <a:buChar char="q"/>
              <a:defRPr sz="2263">
                <a:solidFill>
                  <a:schemeClr val="accent1">
                    <a:lumMod val="75000"/>
                  </a:schemeClr>
                </a:solidFill>
              </a:defRPr>
            </a:lvl1pPr>
            <a:lvl2pPr marL="685800" indent="-228600">
              <a:buSzPct val="100000"/>
              <a:buFont typeface="Calibri" panose="020F0502020204030204" pitchFamily="34" charset="0"/>
              <a:buChar char="●"/>
              <a:defRPr sz="2037">
                <a:solidFill>
                  <a:srgbClr val="2A4B86"/>
                </a:solidFill>
              </a:defRPr>
            </a:lvl2pPr>
            <a:lvl3pPr marL="1143000" indent="-228600">
              <a:buFont typeface="Courier New" panose="02070309020205020404" pitchFamily="49" charset="0"/>
              <a:buChar char="o"/>
              <a:defRPr sz="1811">
                <a:solidFill>
                  <a:srgbClr val="456487"/>
                </a:solidFill>
              </a:defRPr>
            </a:lvl3pPr>
            <a:lvl4pPr>
              <a:defRPr sz="1584">
                <a:solidFill>
                  <a:schemeClr val="tx1"/>
                </a:solidFill>
              </a:defRPr>
            </a:lvl4pPr>
            <a:lvl5pPr>
              <a:defRPr sz="1584">
                <a:solidFill>
                  <a:schemeClr val="tx1"/>
                </a:solidFill>
              </a:defRPr>
            </a:lvl5pPr>
          </a:lstStyle>
          <a:p>
            <a:pPr lvl="0"/>
            <a:r>
              <a:rPr lang="fr-FR" dirty="0"/>
              <a:t>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382236764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Slide simple : titre+conten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 6"/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1" y="0"/>
            <a:ext cx="12191595" cy="6857995"/>
          </a:xfrm>
          <a:prstGeom prst="rect">
            <a:avLst/>
          </a:prstGeom>
        </p:spPr>
      </p:pic>
      <p:sp>
        <p:nvSpPr>
          <p:cNvPr id="8" name="Titre 1"/>
          <p:cNvSpPr>
            <a:spLocks noGrp="1"/>
          </p:cNvSpPr>
          <p:nvPr>
            <p:ph type="title"/>
          </p:nvPr>
        </p:nvSpPr>
        <p:spPr>
          <a:xfrm>
            <a:off x="1061884" y="169116"/>
            <a:ext cx="7967917" cy="488983"/>
          </a:xfrm>
        </p:spPr>
        <p:txBody>
          <a:bodyPr>
            <a:normAutofit/>
          </a:bodyPr>
          <a:lstStyle>
            <a:lvl1pPr>
              <a:defRPr sz="2490" b="1">
                <a:solidFill>
                  <a:srgbClr val="00294B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9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09/10</a:t>
            </a:r>
            <a:r>
              <a:rPr lang="fr-FR" baseline="30000" dirty="0"/>
              <a:t>th</a:t>
            </a:r>
            <a:r>
              <a:rPr lang="fr-FR" dirty="0"/>
              <a:t>/2024</a:t>
            </a:r>
          </a:p>
        </p:txBody>
      </p:sp>
      <p:sp>
        <p:nvSpPr>
          <p:cNvPr id="10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ESS - CDS-SL SAR</a:t>
            </a:r>
          </a:p>
        </p:txBody>
      </p:sp>
      <p:sp>
        <p:nvSpPr>
          <p:cNvPr id="11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234343" y="6467913"/>
            <a:ext cx="2741673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  <p:sp>
        <p:nvSpPr>
          <p:cNvPr id="12" name="Espace réservé du contenu 3"/>
          <p:cNvSpPr>
            <a:spLocks noGrp="1"/>
          </p:cNvSpPr>
          <p:nvPr>
            <p:ph sz="half" idx="2" hasCustomPrompt="1"/>
          </p:nvPr>
        </p:nvSpPr>
        <p:spPr>
          <a:xfrm>
            <a:off x="309894" y="902590"/>
            <a:ext cx="11666121" cy="5287040"/>
          </a:xfrm>
          <a:prstGeom prst="rect">
            <a:avLst/>
          </a:prstGeom>
        </p:spPr>
        <p:txBody>
          <a:bodyPr/>
          <a:lstStyle>
            <a:lvl1pPr marL="228600" indent="-228600">
              <a:buFont typeface="Wingdings" panose="05000000000000000000" pitchFamily="2" charset="2"/>
              <a:buChar char="q"/>
              <a:defRPr sz="2263">
                <a:solidFill>
                  <a:srgbClr val="2A4B86"/>
                </a:solidFill>
              </a:defRPr>
            </a:lvl1pPr>
            <a:lvl2pPr marL="685800" indent="-228600">
              <a:buSzPct val="100000"/>
              <a:buFont typeface="Calibri" panose="020F0502020204030204" pitchFamily="34" charset="0"/>
              <a:buChar char="●"/>
              <a:defRPr sz="2037">
                <a:solidFill>
                  <a:srgbClr val="2A4B86"/>
                </a:solidFill>
              </a:defRPr>
            </a:lvl2pPr>
            <a:lvl3pPr marL="1143000" indent="-228600">
              <a:buFont typeface="Courier New" panose="02070309020205020404" pitchFamily="49" charset="0"/>
              <a:buChar char="o"/>
              <a:defRPr sz="1811">
                <a:solidFill>
                  <a:srgbClr val="456487"/>
                </a:solidFill>
              </a:defRPr>
            </a:lvl3pPr>
            <a:lvl4pPr>
              <a:defRPr sz="1584">
                <a:solidFill>
                  <a:schemeClr val="tx1"/>
                </a:solidFill>
              </a:defRPr>
            </a:lvl4pPr>
            <a:lvl5pPr>
              <a:defRPr sz="1584">
                <a:solidFill>
                  <a:schemeClr val="tx1"/>
                </a:solidFill>
              </a:defRPr>
            </a:lvl5pPr>
          </a:lstStyle>
          <a:p>
            <a:pPr lvl="0"/>
            <a:r>
              <a:rPr lang="fr-FR" dirty="0"/>
              <a:t> Modifier les styles du texte du masque</a:t>
            </a:r>
          </a:p>
          <a:p>
            <a:pPr lvl="1"/>
            <a:r>
              <a:rPr lang="fr-FR" dirty="0"/>
              <a:t>Deuxième niveau</a:t>
            </a:r>
          </a:p>
          <a:p>
            <a:pPr lvl="2"/>
            <a:r>
              <a:rPr lang="fr-FR" dirty="0"/>
              <a:t>Troisième niveau</a:t>
            </a:r>
          </a:p>
          <a:p>
            <a:pPr lvl="3"/>
            <a:r>
              <a:rPr lang="fr-FR" dirty="0"/>
              <a:t>Quatrième niveau</a:t>
            </a:r>
          </a:p>
          <a:p>
            <a:pPr lvl="4"/>
            <a:r>
              <a:rPr lang="fr-FR" dirty="0"/>
              <a:t>Cinquième niveau</a:t>
            </a:r>
          </a:p>
        </p:txBody>
      </p:sp>
    </p:spTree>
    <p:extLst>
      <p:ext uri="{BB962C8B-B14F-4D97-AF65-F5344CB8AC3E}">
        <p14:creationId xmlns:p14="http://schemas.microsoft.com/office/powerpoint/2010/main" val="297184620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Intro-logo-pers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 9"/>
          <p:cNvPicPr>
            <a:picLocks noChangeAspect="1"/>
          </p:cNvPicPr>
          <p:nvPr userDrawn="1"/>
        </p:nvPicPr>
        <p:blipFill>
          <a:blip r:embed="rId2" cstate="email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200" y="0"/>
            <a:ext cx="12191596" cy="6857998"/>
          </a:xfrm>
          <a:prstGeom prst="rect">
            <a:avLst/>
          </a:prstGeom>
        </p:spPr>
      </p:pic>
      <p:sp>
        <p:nvSpPr>
          <p:cNvPr id="2" name="Titre 1"/>
          <p:cNvSpPr>
            <a:spLocks noGrp="1"/>
          </p:cNvSpPr>
          <p:nvPr>
            <p:ph type="title"/>
          </p:nvPr>
        </p:nvSpPr>
        <p:spPr>
          <a:xfrm>
            <a:off x="1328572" y="169116"/>
            <a:ext cx="9534855" cy="488983"/>
          </a:xfrm>
        </p:spPr>
        <p:txBody>
          <a:bodyPr>
            <a:normAutofit/>
          </a:bodyPr>
          <a:lstStyle>
            <a:lvl1pPr algn="ctr">
              <a:defRPr sz="2716" b="1">
                <a:solidFill>
                  <a:schemeClr val="bg1"/>
                </a:solidFill>
              </a:defRPr>
            </a:lvl1pPr>
          </a:lstStyle>
          <a:p>
            <a:r>
              <a:rPr lang="fr-FR" dirty="0"/>
              <a:t>Modifiez le style du titre</a:t>
            </a:r>
          </a:p>
        </p:txBody>
      </p:sp>
      <p:sp>
        <p:nvSpPr>
          <p:cNvPr id="7" name="Espace réservé de la date 6"/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28/06/2023</a:t>
            </a:r>
            <a:endParaRPr lang="fr-FR" dirty="0"/>
          </a:p>
        </p:txBody>
      </p:sp>
      <p:sp>
        <p:nvSpPr>
          <p:cNvPr id="8" name="Espace réservé du pied de page 7"/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fr-FR"/>
              <a:t>Einstein Telescope – Kick-off IJCLab –  Caractérisation de matériaux à température cryogénique </a:t>
            </a:r>
            <a:endParaRPr lang="fr-FR" dirty="0"/>
          </a:p>
        </p:txBody>
      </p:sp>
      <p:sp>
        <p:nvSpPr>
          <p:cNvPr id="9" name="Espace réservé du numéro de diapositive 8"/>
          <p:cNvSpPr>
            <a:spLocks noGrp="1"/>
          </p:cNvSpPr>
          <p:nvPr>
            <p:ph type="sldNum" sz="quarter" idx="12"/>
          </p:nvPr>
        </p:nvSpPr>
        <p:spPr>
          <a:xfrm>
            <a:off x="9234343" y="6467913"/>
            <a:ext cx="2741673" cy="364730"/>
          </a:xfrm>
        </p:spPr>
        <p:txBody>
          <a:bodyPr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7E71596-5F9D-49C5-9701-16B3CA54319D}" type="slidenum">
              <a:rPr lang="fr-FR" smtClean="0"/>
              <a:pPr/>
              <a:t>‹N°›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400684123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Espace réservé du titre 1"/>
          <p:cNvSpPr>
            <a:spLocks noGrp="1"/>
          </p:cNvSpPr>
          <p:nvPr>
            <p:ph type="title"/>
          </p:nvPr>
        </p:nvSpPr>
        <p:spPr>
          <a:xfrm>
            <a:off x="838200" y="365127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fr-FR"/>
              <a:t>Cliquez et modifiez le titre</a:t>
            </a:r>
          </a:p>
        </p:txBody>
      </p:sp>
      <p:sp>
        <p:nvSpPr>
          <p:cNvPr id="3" name="Espace réservé du texte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fr-FR"/>
              <a:t>Cliquez pour modifier les styles du texte du masque</a:t>
            </a:r>
          </a:p>
          <a:p>
            <a:pPr lvl="1"/>
            <a:r>
              <a:rPr lang="fr-FR"/>
              <a:t>Deuxième niveau</a:t>
            </a:r>
          </a:p>
          <a:p>
            <a:pPr lvl="2"/>
            <a:r>
              <a:rPr lang="fr-FR"/>
              <a:t>Troisième niveau</a:t>
            </a:r>
          </a:p>
          <a:p>
            <a:pPr lvl="3"/>
            <a:r>
              <a:rPr lang="fr-FR"/>
              <a:t>Quatrième niveau</a:t>
            </a:r>
          </a:p>
          <a:p>
            <a:pPr lvl="4"/>
            <a:r>
              <a:rPr lang="fr-FR"/>
              <a:t>Cinquième niveau</a:t>
            </a:r>
          </a:p>
        </p:txBody>
      </p:sp>
      <p:sp>
        <p:nvSpPr>
          <p:cNvPr id="4" name="Espace réservé de la date 3"/>
          <p:cNvSpPr>
            <a:spLocks noGrp="1"/>
          </p:cNvSpPr>
          <p:nvPr>
            <p:ph type="dt" sz="half" idx="2"/>
          </p:nvPr>
        </p:nvSpPr>
        <p:spPr>
          <a:xfrm>
            <a:off x="8382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28/06/2023</a:t>
            </a:r>
          </a:p>
        </p:txBody>
      </p:sp>
      <p:sp>
        <p:nvSpPr>
          <p:cNvPr id="5" name="Espace réservé du pied de page 4"/>
          <p:cNvSpPr>
            <a:spLocks noGrp="1"/>
          </p:cNvSpPr>
          <p:nvPr>
            <p:ph type="ftr" sz="quarter" idx="3"/>
          </p:nvPr>
        </p:nvSpPr>
        <p:spPr>
          <a:xfrm>
            <a:off x="4038600" y="6356352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fr-FR"/>
              <a:t>Einstein Telescope – Kick-off IJCLab –  Caractérisation de matériaux à température cryogénique </a:t>
            </a:r>
            <a:endParaRPr lang="fr-FR" dirty="0"/>
          </a:p>
        </p:txBody>
      </p:sp>
      <p:sp>
        <p:nvSpPr>
          <p:cNvPr id="6" name="Espace réservé du numéro de diapositive 5"/>
          <p:cNvSpPr>
            <a:spLocks noGrp="1"/>
          </p:cNvSpPr>
          <p:nvPr>
            <p:ph type="sldNum" sz="quarter" idx="4"/>
          </p:nvPr>
        </p:nvSpPr>
        <p:spPr>
          <a:xfrm>
            <a:off x="8610600" y="6356352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41BE48F-A7D6-8A4D-99CA-582EB3456AD8}" type="slidenum">
              <a:rPr lang="fr-FR" smtClean="0"/>
              <a:t>‹N°›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95415731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9" r:id="rId1"/>
    <p:sldLayoutId id="2147483672" r:id="rId2"/>
    <p:sldLayoutId id="2147483674" r:id="rId3"/>
    <p:sldLayoutId id="2147483658" r:id="rId4"/>
  </p:sldLayoutIdLst>
  <p:hf hd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fr-FR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6.png"/><Relationship Id="rId4" Type="http://schemas.microsoft.com/office/2007/relationships/hdphoto" Target="../media/hdphoto1.wdp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emf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emf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AutoShape 2" descr="http://wpwww.ijclab.in2p3.fr/portail-ijclab/wp-content/uploads/sites/12/2020/01/logo-provisoire@0.5x.png">
            <a:extLst>
              <a:ext uri="{FF2B5EF4-FFF2-40B4-BE49-F238E27FC236}">
                <a16:creationId xmlns:a16="http://schemas.microsoft.com/office/drawing/2014/main" id="{74FD3900-71B1-4F81-AFF3-9FACF5DACE1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pic>
        <p:nvPicPr>
          <p:cNvPr id="7" name="Image 6">
            <a:extLst>
              <a:ext uri="{FF2B5EF4-FFF2-40B4-BE49-F238E27FC236}">
                <a16:creationId xmlns:a16="http://schemas.microsoft.com/office/drawing/2014/main" id="{9960A824-BAF0-4EFB-800E-49FB5A9F532D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screen">
            <a:alphaModFix amt="54000"/>
            <a:extLst>
              <a:ext uri="{BEBA8EAE-BF5A-486C-A8C5-ECC9F3942E4B}">
                <a14:imgProps xmlns:a14="http://schemas.microsoft.com/office/drawing/2010/main">
                  <a14:imgLayer r:embed="rId4">
                    <a14:imgEffect>
                      <a14:saturation sat="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/>
        </p:blipFill>
        <p:spPr>
          <a:xfrm>
            <a:off x="7237094" y="1949624"/>
            <a:ext cx="4426399" cy="3477885"/>
          </a:xfrm>
          <a:prstGeom prst="rect">
            <a:avLst/>
          </a:prstGeom>
        </p:spPr>
      </p:pic>
      <p:sp>
        <p:nvSpPr>
          <p:cNvPr id="11" name="ZoneTexte 10">
            <a:extLst>
              <a:ext uri="{FF2B5EF4-FFF2-40B4-BE49-F238E27FC236}">
                <a16:creationId xmlns:a16="http://schemas.microsoft.com/office/drawing/2014/main" id="{CCED586F-0CA2-418C-B06F-D2F5A0AFB93E}"/>
              </a:ext>
            </a:extLst>
          </p:cNvPr>
          <p:cNvSpPr txBox="1"/>
          <p:nvPr/>
        </p:nvSpPr>
        <p:spPr>
          <a:xfrm>
            <a:off x="137308" y="1490395"/>
            <a:ext cx="6965726" cy="273921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Project Progress </a:t>
            </a:r>
            <a:r>
              <a:rPr lang="fr-FR" sz="3600" dirty="0" err="1">
                <a:solidFill>
                  <a:schemeClr val="accent1">
                    <a:lumMod val="75000"/>
                  </a:schemeClr>
                </a:solidFill>
                <a:latin typeface="+mn-lt"/>
              </a:rPr>
              <a:t>Review</a:t>
            </a:r>
            <a:r>
              <a:rPr lang="fr-FR" sz="3600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 (PPR) 2</a:t>
            </a:r>
          </a:p>
          <a:p>
            <a:pPr algn="ctr"/>
            <a:endParaRPr lang="fr-FR" sz="3600" dirty="0">
              <a:solidFill>
                <a:schemeClr val="accent1">
                  <a:lumMod val="75000"/>
                </a:schemeClr>
              </a:solidFill>
              <a:latin typeface="+mn-lt"/>
            </a:endParaRPr>
          </a:p>
          <a:p>
            <a:pPr algn="ctr"/>
            <a:r>
              <a:rPr lang="fr-FR" sz="2800" dirty="0">
                <a:latin typeface="+mn-lt"/>
              </a:rPr>
              <a:t>WP-07 CRYOGENIE </a:t>
            </a:r>
          </a:p>
          <a:p>
            <a:pPr algn="ctr"/>
            <a:endParaRPr lang="fr-FR" sz="2400" dirty="0">
              <a:latin typeface="+mn-lt"/>
            </a:endParaRPr>
          </a:p>
          <a:p>
            <a:pPr algn="ctr"/>
            <a:endParaRPr lang="fr-FR" sz="2400" dirty="0">
              <a:latin typeface="+mn-lt"/>
            </a:endParaRPr>
          </a:p>
          <a:p>
            <a:pPr algn="ctr"/>
            <a:r>
              <a:rPr lang="fr-FR" sz="2400" dirty="0">
                <a:latin typeface="+mn-lt"/>
              </a:rPr>
              <a:t>22 Mai 2025</a:t>
            </a:r>
          </a:p>
        </p:txBody>
      </p:sp>
      <p:pic>
        <p:nvPicPr>
          <p:cNvPr id="12" name="Image 11">
            <a:extLst>
              <a:ext uri="{FF2B5EF4-FFF2-40B4-BE49-F238E27FC236}">
                <a16:creationId xmlns:a16="http://schemas.microsoft.com/office/drawing/2014/main" id="{8668B187-2C2C-41AF-900C-655E64829FE5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0475844" y="778230"/>
            <a:ext cx="1567992" cy="10690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123309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1871240" cy="5730796"/>
          </a:xfrm>
        </p:spPr>
        <p:txBody>
          <a:bodyPr>
            <a:normAutofit/>
          </a:bodyPr>
          <a:lstStyle/>
          <a:p>
            <a:pPr>
              <a:lnSpc>
                <a:spcPct val="110000"/>
              </a:lnSpc>
            </a:pPr>
            <a:r>
              <a:rPr lang="fr-FR" dirty="0"/>
              <a:t>Réalisé : </a:t>
            </a:r>
          </a:p>
          <a:p>
            <a:pPr lvl="1"/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Fourniture HZB</a:t>
            </a:r>
          </a:p>
          <a:p>
            <a:pPr lvl="2"/>
            <a:r>
              <a:rPr lang="fr-FR" dirty="0">
                <a:solidFill>
                  <a:schemeClr val="tx1"/>
                </a:solidFill>
              </a:rPr>
              <a:t>Contenu </a:t>
            </a:r>
            <a:r>
              <a:rPr lang="fr-FR" dirty="0">
                <a:solidFill>
                  <a:schemeClr val="tx1"/>
                </a:solidFill>
                <a:sym typeface="Symbol" panose="05050102010706020507" pitchFamily="18" charset="2"/>
              </a:rPr>
              <a:t> </a:t>
            </a:r>
            <a:r>
              <a:rPr lang="fr-FR" dirty="0" err="1">
                <a:solidFill>
                  <a:schemeClr val="tx1"/>
                </a:solidFill>
                <a:sym typeface="Symbol" panose="05050102010706020507" pitchFamily="18" charset="2"/>
              </a:rPr>
              <a:t>MoU</a:t>
            </a:r>
            <a:r>
              <a:rPr lang="fr-FR" dirty="0">
                <a:solidFill>
                  <a:schemeClr val="tx1"/>
                </a:solidFill>
                <a:sym typeface="Symbol" panose="05050102010706020507" pitchFamily="18" charset="2"/>
              </a:rPr>
              <a:t> en cours (une itération effectuée) </a:t>
            </a:r>
          </a:p>
          <a:p>
            <a:r>
              <a:rPr lang="fr-FR" dirty="0"/>
              <a:t>Std-by :</a:t>
            </a:r>
            <a:endParaRPr lang="fr-FR" dirty="0">
              <a:solidFill>
                <a:schemeClr val="accent2">
                  <a:lumMod val="75000"/>
                </a:schemeClr>
              </a:solidFill>
              <a:sym typeface="Symbol" panose="05050102010706020507" pitchFamily="18" charset="2"/>
            </a:endParaRPr>
          </a:p>
          <a:p>
            <a:pPr lvl="1"/>
            <a:r>
              <a:rPr lang="fr-FR" dirty="0">
                <a:solidFill>
                  <a:srgbClr val="FF0000"/>
                </a:solidFill>
                <a:sym typeface="Symbol" panose="05050102010706020507" pitchFamily="18" charset="2"/>
              </a:rPr>
              <a:t>PRR2 : Où peut-on ranger les composants durant les travaux (notamment la Cold Box) ? </a:t>
            </a:r>
          </a:p>
          <a:p>
            <a:pPr lvl="1"/>
            <a:r>
              <a:rPr lang="fr-FR" dirty="0">
                <a:solidFill>
                  <a:srgbClr val="FF0000"/>
                </a:solidFill>
                <a:sym typeface="Symbol" panose="05050102010706020507" pitchFamily="18" charset="2"/>
              </a:rPr>
              <a:t>NDA LINDE</a:t>
            </a:r>
          </a:p>
          <a:p>
            <a:pPr lvl="1"/>
            <a:r>
              <a:rPr lang="fr-FR" dirty="0">
                <a:solidFill>
                  <a:srgbClr val="FF0000"/>
                </a:solidFill>
                <a:sym typeface="Symbol" panose="05050102010706020507" pitchFamily="18" charset="2"/>
              </a:rPr>
              <a:t>Discussion RAK (possible partenaire indus) </a:t>
            </a:r>
          </a:p>
          <a:p>
            <a:pPr lvl="2"/>
            <a:endParaRPr lang="fr-FR" dirty="0">
              <a:solidFill>
                <a:srgbClr val="FF0000"/>
              </a:solidFill>
            </a:endParaRPr>
          </a:p>
          <a:p>
            <a:r>
              <a:rPr lang="fr-FR" dirty="0">
                <a:sym typeface="Symbol" panose="05050102010706020507" pitchFamily="18" charset="2"/>
              </a:rPr>
              <a:t>A venir -&gt; PRR5 :  </a:t>
            </a:r>
          </a:p>
          <a:p>
            <a:pPr lvl="1"/>
            <a:r>
              <a:rPr lang="fr-FR" dirty="0"/>
              <a:t>Réunion avec RAK</a:t>
            </a:r>
          </a:p>
          <a:p>
            <a:pPr lvl="1"/>
            <a:r>
              <a:rPr lang="fr-FR" dirty="0"/>
              <a:t>Action LINDE : en direct ou via HZB…</a:t>
            </a:r>
          </a:p>
          <a:p>
            <a:pPr lvl="3"/>
            <a:endParaRPr lang="fr-FR" dirty="0"/>
          </a:p>
          <a:p>
            <a:pPr marL="457200" lvl="1" indent="0">
              <a:lnSpc>
                <a:spcPct val="110000"/>
              </a:lnSpc>
              <a:buNone/>
            </a:pPr>
            <a:endParaRPr lang="fr-FR" dirty="0"/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WP7.1 – CRYOPLANT – Etat d’avancement </a:t>
            </a:r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2</a:t>
            </a:fld>
            <a:endParaRPr lang="fr-FR" dirty="0"/>
          </a:p>
        </p:txBody>
      </p:sp>
      <p:sp>
        <p:nvSpPr>
          <p:cNvPr id="7" name="Espace réservé de la date 2">
            <a:extLst>
              <a:ext uri="{FF2B5EF4-FFF2-40B4-BE49-F238E27FC236}">
                <a16:creationId xmlns:a16="http://schemas.microsoft.com/office/drawing/2014/main" id="{710CFD2B-A735-431E-956B-EF86668232E6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/>
          <a:p>
            <a:r>
              <a:rPr lang="fr-FR" dirty="0"/>
              <a:t>22 Mai 2025</a:t>
            </a:r>
          </a:p>
        </p:txBody>
      </p:sp>
      <p:sp>
        <p:nvSpPr>
          <p:cNvPr id="8" name="Espace réservé du pied de page 3">
            <a:extLst>
              <a:ext uri="{FF2B5EF4-FFF2-40B4-BE49-F238E27FC236}">
                <a16:creationId xmlns:a16="http://schemas.microsoft.com/office/drawing/2014/main" id="{7A2CB00E-8595-463F-8C73-FD5202BBFF2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- 3-2025</a:t>
            </a:r>
          </a:p>
        </p:txBody>
      </p:sp>
    </p:spTree>
    <p:extLst>
      <p:ext uri="{BB962C8B-B14F-4D97-AF65-F5344CB8AC3E}">
        <p14:creationId xmlns:p14="http://schemas.microsoft.com/office/powerpoint/2010/main" val="11734613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1871240" cy="5730795"/>
          </a:xfrm>
        </p:spPr>
        <p:txBody>
          <a:bodyPr>
            <a:normAutofit fontScale="85000" lnSpcReduction="10000"/>
          </a:bodyPr>
          <a:lstStyle/>
          <a:p>
            <a:pPr>
              <a:lnSpc>
                <a:spcPct val="120000"/>
              </a:lnSpc>
            </a:pPr>
            <a:r>
              <a:rPr lang="fr-FR" dirty="0"/>
              <a:t>Réalisé : 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00B050"/>
                </a:solidFill>
              </a:rPr>
              <a:t>PID préliminaire de l’ensemble de l’installation cryogénique 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chemeClr val="tx1"/>
                </a:solidFill>
              </a:rPr>
              <a:t>Bcp de paramètres considérés (nbreux modes de fonctionnement, récup de matériels….)  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chemeClr val="tx1"/>
                </a:solidFill>
              </a:rPr>
              <a:t>Intégration d’un mode de mise en froid rapide du cryomodule (pour haut </a:t>
            </a:r>
            <a:r>
              <a:rPr lang="fr-FR" i="1" dirty="0">
                <a:solidFill>
                  <a:schemeClr val="tx1"/>
                </a:solidFill>
              </a:rPr>
              <a:t>Q</a:t>
            </a:r>
            <a:r>
              <a:rPr lang="fr-FR" sz="1774" i="1" baseline="-25000" dirty="0">
                <a:solidFill>
                  <a:schemeClr val="tx1"/>
                </a:solidFill>
              </a:rPr>
              <a:t>0</a:t>
            </a:r>
            <a:r>
              <a:rPr lang="fr-FR" dirty="0">
                <a:solidFill>
                  <a:schemeClr val="tx1"/>
                </a:solidFill>
              </a:rPr>
              <a:t> des cavités)</a:t>
            </a:r>
          </a:p>
          <a:p>
            <a:pPr marL="914400" lvl="2" indent="0">
              <a:lnSpc>
                <a:spcPct val="120000"/>
              </a:lnSpc>
              <a:buNone/>
            </a:pPr>
            <a:r>
              <a:rPr lang="fr-FR" dirty="0">
                <a:solidFill>
                  <a:schemeClr val="tx1"/>
                </a:solidFill>
              </a:rPr>
              <a:t>NB : Composants récupérés à Berlin non encore détaillés</a:t>
            </a:r>
          </a:p>
          <a:p>
            <a:pPr lvl="1">
              <a:lnSpc>
                <a:spcPct val="120000"/>
              </a:lnSpc>
            </a:pPr>
            <a:r>
              <a:rPr lang="fr-FR" dirty="0" err="1">
                <a:solidFill>
                  <a:srgbClr val="00B050"/>
                </a:solidFill>
              </a:rPr>
              <a:t>Pré-dimensionnement</a:t>
            </a:r>
            <a:r>
              <a:rPr lang="fr-FR" dirty="0">
                <a:solidFill>
                  <a:srgbClr val="00B050"/>
                </a:solidFill>
              </a:rPr>
              <a:t> hydraulique  (tubulures </a:t>
            </a:r>
            <a:r>
              <a:rPr lang="fr-FR" dirty="0" err="1">
                <a:solidFill>
                  <a:srgbClr val="00B050"/>
                </a:solidFill>
              </a:rPr>
              <a:t>cryos</a:t>
            </a:r>
            <a:r>
              <a:rPr lang="fr-FR" dirty="0">
                <a:solidFill>
                  <a:srgbClr val="00B050"/>
                </a:solidFill>
              </a:rPr>
              <a:t> internes et externes, réservoirs…)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FF0000"/>
                </a:solidFill>
              </a:rPr>
              <a:t>Implantation :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chemeClr val="tx1"/>
                </a:solidFill>
              </a:rPr>
              <a:t>PPR2 :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>
                <a:solidFill>
                  <a:schemeClr val="tx1"/>
                </a:solidFill>
              </a:rPr>
              <a:t>Position de la Cold Box -&gt; OK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>
                <a:solidFill>
                  <a:schemeClr val="tx1"/>
                </a:solidFill>
              </a:rPr>
              <a:t>Position de la Boite à vannes cryomodule (2 K Box) -&gt; OK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>
                <a:solidFill>
                  <a:schemeClr val="tx1"/>
                </a:solidFill>
              </a:rPr>
              <a:t>Position de la Boité à vannes Booster (BVB) -&gt; OK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>
                <a:solidFill>
                  <a:schemeClr val="tx1"/>
                </a:solidFill>
              </a:rPr>
              <a:t>Ajout et position d’une ICB (</a:t>
            </a:r>
            <a:r>
              <a:rPr lang="fr-FR" dirty="0" err="1">
                <a:solidFill>
                  <a:schemeClr val="tx1"/>
                </a:solidFill>
              </a:rPr>
              <a:t>Interconnection</a:t>
            </a:r>
            <a:r>
              <a:rPr lang="fr-FR" dirty="0">
                <a:solidFill>
                  <a:schemeClr val="tx1"/>
                </a:solidFill>
              </a:rPr>
              <a:t> Box) pour séparer la ligne </a:t>
            </a:r>
            <a:r>
              <a:rPr lang="fr-FR" dirty="0" err="1">
                <a:solidFill>
                  <a:schemeClr val="tx1"/>
                </a:solidFill>
              </a:rPr>
              <a:t>cryo</a:t>
            </a:r>
            <a:r>
              <a:rPr lang="fr-FR" dirty="0">
                <a:solidFill>
                  <a:schemeClr val="tx1"/>
                </a:solidFill>
              </a:rPr>
              <a:t> allant vers le cryomodule de celle allant vers le Booster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b="1" dirty="0">
                <a:solidFill>
                  <a:srgbClr val="FF0000"/>
                </a:solidFill>
              </a:rPr>
              <a:t>Pour le projet : </a:t>
            </a:r>
            <a:r>
              <a:rPr lang="fr-FR" dirty="0">
                <a:solidFill>
                  <a:srgbClr val="FF0000"/>
                </a:solidFill>
              </a:rPr>
              <a:t>nécessité de 2 chicanes pour passer les lignes </a:t>
            </a:r>
            <a:r>
              <a:rPr lang="fr-FR" dirty="0" err="1">
                <a:solidFill>
                  <a:srgbClr val="FF0000"/>
                </a:solidFill>
              </a:rPr>
              <a:t>cryos</a:t>
            </a:r>
            <a:r>
              <a:rPr lang="fr-FR" dirty="0">
                <a:solidFill>
                  <a:srgbClr val="FF0000"/>
                </a:solidFill>
              </a:rPr>
              <a:t> </a:t>
            </a:r>
            <a:r>
              <a:rPr lang="fr-FR" dirty="0" err="1">
                <a:solidFill>
                  <a:srgbClr val="FF0000"/>
                </a:solidFill>
              </a:rPr>
              <a:t>ds</a:t>
            </a:r>
            <a:r>
              <a:rPr lang="fr-FR" dirty="0">
                <a:solidFill>
                  <a:srgbClr val="FF0000"/>
                </a:solidFill>
              </a:rPr>
              <a:t> le bunker </a:t>
            </a:r>
            <a:r>
              <a:rPr lang="fr-FR" dirty="0"/>
              <a:t> </a:t>
            </a:r>
            <a:endParaRPr lang="fr-FR" dirty="0">
              <a:solidFill>
                <a:schemeClr val="tx1"/>
              </a:solidFill>
            </a:endParaRP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chemeClr val="tx1"/>
                </a:solidFill>
              </a:rPr>
              <a:t>PPR3 : on reprend tout et on recommence = processus itératif (?)</a:t>
            </a:r>
          </a:p>
          <a:p>
            <a:pPr>
              <a:lnSpc>
                <a:spcPct val="120000"/>
              </a:lnSpc>
            </a:pPr>
            <a:r>
              <a:rPr lang="fr-FR" dirty="0"/>
              <a:t>A venir :</a:t>
            </a:r>
          </a:p>
          <a:p>
            <a:pPr lvl="1">
              <a:lnSpc>
                <a:spcPct val="120000"/>
              </a:lnSpc>
            </a:pPr>
            <a:r>
              <a:rPr lang="fr-FR" dirty="0"/>
              <a:t>pour PPR4 : étude d’implantation dans l’Igloo, des composants Cryogéniques  (ERL, Booster, BVB, 2K Box, Lignes, Cold Box…)</a:t>
            </a:r>
          </a:p>
          <a:p>
            <a:pPr lvl="1">
              <a:lnSpc>
                <a:spcPct val="120000"/>
              </a:lnSpc>
            </a:pPr>
            <a:r>
              <a:rPr lang="fr-FR" dirty="0"/>
              <a:t>pour PPR5 : finalisation PID</a:t>
            </a:r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WP7.2 - INFRASTRUCTURES CRYOGENIQUES – Etat d’avancement </a:t>
            </a:r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3</a:t>
            </a:fld>
            <a:endParaRPr lang="fr-FR" dirty="0"/>
          </a:p>
        </p:txBody>
      </p:sp>
      <p:pic>
        <p:nvPicPr>
          <p:cNvPr id="6" name="Image 5">
            <a:extLst>
              <a:ext uri="{FF2B5EF4-FFF2-40B4-BE49-F238E27FC236}">
                <a16:creationId xmlns:a16="http://schemas.microsoft.com/office/drawing/2014/main" id="{C072DA80-6C93-4F9B-A751-18329E5CF3A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303479" y="737118"/>
            <a:ext cx="3888521" cy="2237239"/>
          </a:xfrm>
          <a:prstGeom prst="rect">
            <a:avLst/>
          </a:prstGeom>
        </p:spPr>
      </p:pic>
      <p:sp>
        <p:nvSpPr>
          <p:cNvPr id="8" name="Signe Plus 7">
            <a:extLst>
              <a:ext uri="{FF2B5EF4-FFF2-40B4-BE49-F238E27FC236}">
                <a16:creationId xmlns:a16="http://schemas.microsoft.com/office/drawing/2014/main" id="{AB577D35-92FD-4264-B82F-952D818495A7}"/>
              </a:ext>
            </a:extLst>
          </p:cNvPr>
          <p:cNvSpPr>
            <a:spLocks noChangeAspect="1"/>
          </p:cNvSpPr>
          <p:nvPr/>
        </p:nvSpPr>
        <p:spPr>
          <a:xfrm rot="2740692">
            <a:off x="2514946" y="2820530"/>
            <a:ext cx="2392593" cy="2392593"/>
          </a:xfrm>
          <a:prstGeom prst="mathPlus">
            <a:avLst>
              <a:gd name="adj1" fmla="val 4041"/>
            </a:avLst>
          </a:prstGeom>
          <a:solidFill>
            <a:srgbClr val="FF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fr-FR"/>
          </a:p>
        </p:txBody>
      </p:sp>
      <p:sp>
        <p:nvSpPr>
          <p:cNvPr id="9" name="Espace réservé de la date 2">
            <a:extLst>
              <a:ext uri="{FF2B5EF4-FFF2-40B4-BE49-F238E27FC236}">
                <a16:creationId xmlns:a16="http://schemas.microsoft.com/office/drawing/2014/main" id="{1697EECE-02AC-4292-858C-D6C1716EA8B3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/>
          <a:p>
            <a:r>
              <a:rPr lang="fr-FR" dirty="0"/>
              <a:t>22 Mai 2025</a:t>
            </a:r>
          </a:p>
        </p:txBody>
      </p:sp>
      <p:sp>
        <p:nvSpPr>
          <p:cNvPr id="10" name="Espace réservé du pied de page 3">
            <a:extLst>
              <a:ext uri="{FF2B5EF4-FFF2-40B4-BE49-F238E27FC236}">
                <a16:creationId xmlns:a16="http://schemas.microsoft.com/office/drawing/2014/main" id="{73F346DE-E3F4-4B76-997C-F85A7E2BE31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- 3-2025</a:t>
            </a:r>
          </a:p>
        </p:txBody>
      </p:sp>
    </p:spTree>
    <p:extLst>
      <p:ext uri="{BB962C8B-B14F-4D97-AF65-F5344CB8AC3E}">
        <p14:creationId xmlns:p14="http://schemas.microsoft.com/office/powerpoint/2010/main" val="15762588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1871240" cy="5730796"/>
          </a:xfrm>
        </p:spPr>
        <p:txBody>
          <a:bodyPr>
            <a:normAutofit fontScale="85000" lnSpcReduction="20000"/>
          </a:bodyPr>
          <a:lstStyle/>
          <a:p>
            <a:pPr>
              <a:lnSpc>
                <a:spcPct val="120000"/>
              </a:lnSpc>
            </a:pPr>
            <a:r>
              <a:rPr lang="fr-FR" dirty="0"/>
              <a:t>Réalisé : 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00B050"/>
                </a:solidFill>
              </a:rPr>
              <a:t>Versions de référence des </a:t>
            </a:r>
            <a:r>
              <a:rPr lang="fr-FR" dirty="0" err="1">
                <a:solidFill>
                  <a:srgbClr val="00B050"/>
                </a:solidFill>
              </a:rPr>
              <a:t>PIDs</a:t>
            </a:r>
            <a:r>
              <a:rPr lang="fr-FR" dirty="0">
                <a:solidFill>
                  <a:srgbClr val="00B050"/>
                </a:solidFill>
              </a:rPr>
              <a:t> pour Booster et BVB pour 2 phases projet : </a:t>
            </a:r>
          </a:p>
          <a:p>
            <a:pPr lvl="2">
              <a:lnSpc>
                <a:spcPct val="120000"/>
              </a:lnSpc>
            </a:pPr>
            <a:r>
              <a:rPr lang="fr-FR" dirty="0"/>
              <a:t>Fonctionnement nominal injecteur et injecteur + ERL (avec </a:t>
            </a:r>
            <a:r>
              <a:rPr lang="fr-FR" dirty="0" err="1"/>
              <a:t>refrigérateur</a:t>
            </a:r>
            <a:r>
              <a:rPr lang="fr-FR" dirty="0"/>
              <a:t> hélium) </a:t>
            </a:r>
          </a:p>
          <a:p>
            <a:pPr lvl="2">
              <a:lnSpc>
                <a:spcPct val="120000"/>
              </a:lnSpc>
            </a:pPr>
            <a:r>
              <a:rPr lang="fr-FR" dirty="0"/>
              <a:t>"</a:t>
            </a:r>
            <a:r>
              <a:rPr lang="fr-FR" dirty="0" err="1"/>
              <a:t>Comissioning</a:t>
            </a:r>
            <a:r>
              <a:rPr lang="fr-FR" dirty="0"/>
              <a:t>" Injecteur (mode </a:t>
            </a:r>
            <a:r>
              <a:rPr lang="fr-FR" dirty="0" err="1"/>
              <a:t>DEWARs</a:t>
            </a:r>
            <a:r>
              <a:rPr lang="fr-FR" dirty="0"/>
              <a:t> à 2K et à 4K)</a:t>
            </a:r>
          </a:p>
          <a:p>
            <a:pPr marL="914400" lvl="2" indent="0">
              <a:lnSpc>
                <a:spcPct val="120000"/>
              </a:lnSpc>
              <a:buNone/>
            </a:pPr>
            <a:r>
              <a:rPr lang="fr-FR" b="1" dirty="0">
                <a:solidFill>
                  <a:srgbClr val="FF0000"/>
                </a:solidFill>
              </a:rPr>
              <a:t>     Question posée au projet en PRR2 : </a:t>
            </a:r>
            <a:r>
              <a:rPr lang="fr-FR" dirty="0">
                <a:solidFill>
                  <a:srgbClr val="FF0000"/>
                </a:solidFill>
              </a:rPr>
              <a:t>possibilité d’opérer en mode pulsé (à 4 K) ?   </a:t>
            </a:r>
            <a:r>
              <a:rPr lang="fr-FR" dirty="0"/>
              <a:t> </a:t>
            </a:r>
          </a:p>
          <a:p>
            <a:pPr lvl="1">
              <a:lnSpc>
                <a:spcPct val="120000"/>
              </a:lnSpc>
            </a:pPr>
            <a:r>
              <a:rPr lang="fr-FR" dirty="0"/>
              <a:t>Boite à vannes Booster (BVB) : </a:t>
            </a:r>
          </a:p>
          <a:p>
            <a:pPr lvl="2">
              <a:lnSpc>
                <a:spcPct val="120000"/>
              </a:lnSpc>
            </a:pPr>
            <a:r>
              <a:rPr lang="fr-FR" dirty="0" err="1">
                <a:solidFill>
                  <a:srgbClr val="00B050"/>
                </a:solidFill>
              </a:rPr>
              <a:t>Pré-dimensionnement</a:t>
            </a:r>
            <a:r>
              <a:rPr lang="fr-FR" dirty="0">
                <a:solidFill>
                  <a:srgbClr val="00B050"/>
                </a:solidFill>
              </a:rPr>
              <a:t> hydraulique</a:t>
            </a:r>
            <a:r>
              <a:rPr lang="fr-FR" dirty="0">
                <a:solidFill>
                  <a:schemeClr val="tx1"/>
                </a:solidFill>
              </a:rPr>
              <a:t>  (tubulures </a:t>
            </a:r>
            <a:r>
              <a:rPr lang="fr-FR" dirty="0" err="1">
                <a:solidFill>
                  <a:schemeClr val="tx1"/>
                </a:solidFill>
              </a:rPr>
              <a:t>cryos</a:t>
            </a:r>
            <a:r>
              <a:rPr lang="fr-FR" dirty="0">
                <a:solidFill>
                  <a:schemeClr val="tx1"/>
                </a:solidFill>
              </a:rPr>
              <a:t> internes et externes, Vannes cryogéniques, organes de sécurité à la Pression…)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rgbClr val="00B050"/>
                </a:solidFill>
              </a:rPr>
              <a:t>Cahier Des Charges V1 réalisé</a:t>
            </a:r>
            <a:r>
              <a:rPr lang="fr-FR" dirty="0">
                <a:solidFill>
                  <a:schemeClr val="tx1"/>
                </a:solidFill>
              </a:rPr>
              <a:t> </a:t>
            </a:r>
            <a:r>
              <a:rPr lang="fr-FR" dirty="0">
                <a:solidFill>
                  <a:schemeClr val="tx1"/>
                </a:solidFill>
                <a:sym typeface="Symbol" panose="05050102010706020507" pitchFamily="18" charset="2"/>
              </a:rPr>
              <a:t></a:t>
            </a:r>
            <a:r>
              <a:rPr lang="fr-FR" dirty="0">
                <a:solidFill>
                  <a:schemeClr val="tx1"/>
                </a:solidFill>
              </a:rPr>
              <a:t> transmis au BE et à un potentiel concepteur et fabricant : ACS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rgbClr val="00B050"/>
                </a:solidFill>
              </a:rPr>
              <a:t>Liste d’instrumentation globale (Cryogénie, Coupleurs de puissances, SAF, cavités ) de référence pour le Booster et la BVB 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rgbClr val="00B050"/>
                </a:solidFill>
              </a:rPr>
              <a:t>Evaluation des composants (vannes, échangeurs…) ‘disponibles’ pouvant être récupérés et réutilisés 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Demande de financement : </a:t>
            </a:r>
            <a:r>
              <a:rPr lang="fr-FR" dirty="0" err="1">
                <a:solidFill>
                  <a:schemeClr val="accent2">
                    <a:lumMod val="75000"/>
                  </a:schemeClr>
                </a:solidFill>
              </a:rPr>
              <a:t>aap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 SESAME IDF :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/>
              <a:t>Demande financière à la région IDF : 600 k€ + co-financement : 400 k€ = 1 M€ 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>
                <a:solidFill>
                  <a:schemeClr val="tx1"/>
                </a:solidFill>
              </a:rPr>
              <a:t>Pour : (étude et) fourniture boite à vannes du Booster + cryostat du Booster 	</a:t>
            </a: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/>
              <a:t>Dossier réalisé et déposé à l’</a:t>
            </a:r>
            <a:r>
              <a:rPr lang="fr-FR" dirty="0" err="1"/>
              <a:t>UParis</a:t>
            </a:r>
            <a:r>
              <a:rPr lang="fr-FR" dirty="0"/>
              <a:t>-Saclay</a:t>
            </a:r>
            <a:endParaRPr lang="fr-FR" dirty="0">
              <a:sym typeface="Symbol" panose="05050102010706020507" pitchFamily="18" charset="2"/>
            </a:endParaRPr>
          </a:p>
          <a:p>
            <a:pPr lvl="3">
              <a:lnSpc>
                <a:spcPct val="120000"/>
              </a:lnSpc>
              <a:spcBef>
                <a:spcPts val="200"/>
              </a:spcBef>
            </a:pPr>
            <a:r>
              <a:rPr lang="fr-FR" dirty="0"/>
              <a:t>Merci aux relecteurs (Raphaël, Patricia, Hervé, Sophie) et aux (lettres de) soutiens</a:t>
            </a:r>
          </a:p>
          <a:p>
            <a:pPr>
              <a:lnSpc>
                <a:spcPct val="120000"/>
              </a:lnSpc>
            </a:pPr>
            <a:r>
              <a:rPr lang="fr-FR" dirty="0">
                <a:sym typeface="Symbol" panose="05050102010706020507" pitchFamily="18" charset="2"/>
              </a:rPr>
              <a:t>A venir -&gt; PRR4:  </a:t>
            </a:r>
          </a:p>
          <a:p>
            <a:pPr lvl="1">
              <a:lnSpc>
                <a:spcPct val="120000"/>
              </a:lnSpc>
              <a:spcBef>
                <a:spcPts val="200"/>
              </a:spcBef>
            </a:pPr>
            <a:r>
              <a:rPr lang="fr-FR" dirty="0">
                <a:sym typeface="Symbol" panose="05050102010706020507" pitchFamily="18" charset="2"/>
              </a:rPr>
              <a:t>SESAME </a:t>
            </a:r>
          </a:p>
          <a:p>
            <a:pPr marL="914400" lvl="2" indent="0">
              <a:lnSpc>
                <a:spcPct val="120000"/>
              </a:lnSpc>
              <a:spcBef>
                <a:spcPts val="200"/>
              </a:spcBef>
              <a:buNone/>
            </a:pPr>
            <a:r>
              <a:rPr lang="fr-FR" dirty="0">
                <a:sym typeface="Symbol" panose="05050102010706020507" pitchFamily="18" charset="2"/>
              </a:rPr>
              <a:t> "processus de sélection" parmi d’autres dossiers</a:t>
            </a:r>
          </a:p>
          <a:p>
            <a:pPr marL="914400" lvl="2" indent="0">
              <a:lnSpc>
                <a:spcPct val="120000"/>
              </a:lnSpc>
              <a:spcBef>
                <a:spcPts val="200"/>
              </a:spcBef>
              <a:buNone/>
            </a:pPr>
            <a:r>
              <a:rPr lang="fr-FR" dirty="0">
                <a:sym typeface="Symbol" panose="05050102010706020507" pitchFamily="18" charset="2"/>
              </a:rPr>
              <a:t> avant un possible dépôt à la région (échéance le 03 Juin)</a:t>
            </a:r>
            <a:endParaRPr lang="fr-FR" dirty="0"/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</a:rPr>
              <a:t>WP7.3 – DISTRIBUTION CRYOGENIQUE – Etat d’avancement </a:t>
            </a:r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4</a:t>
            </a:fld>
            <a:endParaRPr lang="fr-FR" dirty="0"/>
          </a:p>
        </p:txBody>
      </p:sp>
      <p:sp>
        <p:nvSpPr>
          <p:cNvPr id="8" name="Espace réservé de la date 2">
            <a:extLst>
              <a:ext uri="{FF2B5EF4-FFF2-40B4-BE49-F238E27FC236}">
                <a16:creationId xmlns:a16="http://schemas.microsoft.com/office/drawing/2014/main" id="{44CA8F71-042A-4E3F-8907-E5F553FA3ACD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/>
          <a:p>
            <a:r>
              <a:rPr lang="fr-FR" dirty="0"/>
              <a:t>22 Mai 2025</a:t>
            </a:r>
          </a:p>
        </p:txBody>
      </p:sp>
      <p:sp>
        <p:nvSpPr>
          <p:cNvPr id="9" name="Espace réservé du pied de page 3">
            <a:extLst>
              <a:ext uri="{FF2B5EF4-FFF2-40B4-BE49-F238E27FC236}">
                <a16:creationId xmlns:a16="http://schemas.microsoft.com/office/drawing/2014/main" id="{56FFB0CE-D81B-4C65-ABA4-2747E6E3503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- 3-2025</a:t>
            </a:r>
          </a:p>
        </p:txBody>
      </p:sp>
    </p:spTree>
    <p:extLst>
      <p:ext uri="{BB962C8B-B14F-4D97-AF65-F5344CB8AC3E}">
        <p14:creationId xmlns:p14="http://schemas.microsoft.com/office/powerpoint/2010/main" val="171975457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WP7 – Planning (injecteur)</a:t>
            </a:r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5</a:t>
            </a:fld>
            <a:endParaRPr lang="fr-FR" dirty="0"/>
          </a:p>
        </p:txBody>
      </p:sp>
      <p:sp>
        <p:nvSpPr>
          <p:cNvPr id="7" name="Espace réservé de la date 2">
            <a:extLst>
              <a:ext uri="{FF2B5EF4-FFF2-40B4-BE49-F238E27FC236}">
                <a16:creationId xmlns:a16="http://schemas.microsoft.com/office/drawing/2014/main" id="{3155E5BB-14C6-47A7-B563-2FC9761EF7E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/>
          <a:p>
            <a:r>
              <a:rPr lang="fr-FR" dirty="0"/>
              <a:t>22 Mai 2025</a:t>
            </a:r>
          </a:p>
        </p:txBody>
      </p:sp>
      <p:sp>
        <p:nvSpPr>
          <p:cNvPr id="8" name="Espace réservé du pied de page 3">
            <a:extLst>
              <a:ext uri="{FF2B5EF4-FFF2-40B4-BE49-F238E27FC236}">
                <a16:creationId xmlns:a16="http://schemas.microsoft.com/office/drawing/2014/main" id="{8FBC0639-EFA9-43E7-B985-6EFBBEBBDF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- 3-2025</a:t>
            </a:r>
          </a:p>
        </p:txBody>
      </p:sp>
      <p:pic>
        <p:nvPicPr>
          <p:cNvPr id="9" name="Image 8">
            <a:extLst>
              <a:ext uri="{FF2B5EF4-FFF2-40B4-BE49-F238E27FC236}">
                <a16:creationId xmlns:a16="http://schemas.microsoft.com/office/drawing/2014/main" id="{9CB0B554-9337-47D1-92AA-E035B4FFD505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100438" y="662332"/>
            <a:ext cx="7951796" cy="315760"/>
          </a:xfrm>
          <a:prstGeom prst="rect">
            <a:avLst/>
          </a:prstGeom>
        </p:spPr>
      </p:pic>
      <p:pic>
        <p:nvPicPr>
          <p:cNvPr id="10" name="Image 9">
            <a:extLst>
              <a:ext uri="{FF2B5EF4-FFF2-40B4-BE49-F238E27FC236}">
                <a16:creationId xmlns:a16="http://schemas.microsoft.com/office/drawing/2014/main" id="{670BCF5F-E0B6-4786-A7BA-5DB6A32B30EA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365723" y="923395"/>
            <a:ext cx="9698285" cy="2781182"/>
          </a:xfrm>
          <a:prstGeom prst="rect">
            <a:avLst/>
          </a:prstGeom>
        </p:spPr>
      </p:pic>
      <p:sp>
        <p:nvSpPr>
          <p:cNvPr id="11" name="ZoneTexte 10">
            <a:extLst>
              <a:ext uri="{FF2B5EF4-FFF2-40B4-BE49-F238E27FC236}">
                <a16:creationId xmlns:a16="http://schemas.microsoft.com/office/drawing/2014/main" id="{3568B660-42E3-4845-9801-26B7FE1CBCFA}"/>
              </a:ext>
            </a:extLst>
          </p:cNvPr>
          <p:cNvSpPr txBox="1"/>
          <p:nvPr/>
        </p:nvSpPr>
        <p:spPr>
          <a:xfrm>
            <a:off x="375883" y="3792231"/>
            <a:ext cx="11054937" cy="200824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indent="180340" algn="just"/>
            <a:r>
              <a:rPr lang="fr-FR" sz="16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Installation </a:t>
            </a:r>
            <a:r>
              <a:rPr lang="fr-FR" sz="155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de la source : 						en cours</a:t>
            </a:r>
          </a:p>
          <a:p>
            <a:pPr indent="180340" algn="just"/>
            <a:r>
              <a:rPr lang="fr-FR" sz="155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Mise en service de la source de l’injecteur : 				1er trim. 2026</a:t>
            </a:r>
          </a:p>
          <a:p>
            <a:pPr indent="180340" algn="just"/>
            <a:r>
              <a:rPr lang="fr-FR" sz="1550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Fourniture de la </a:t>
            </a:r>
            <a:r>
              <a:rPr lang="fr-FR" sz="1550" b="1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boite à vanne du Booster (SESAME)</a:t>
            </a:r>
            <a:r>
              <a:rPr lang="fr-FR" sz="1550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: 			mi-2027*</a:t>
            </a:r>
          </a:p>
          <a:p>
            <a:pPr indent="180340" algn="just"/>
            <a:r>
              <a:rPr lang="fr-FR" sz="1550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Fourniture du </a:t>
            </a:r>
            <a:r>
              <a:rPr lang="fr-FR" sz="1550" b="1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cryostat du Booster (SESAME)</a:t>
            </a:r>
            <a:r>
              <a:rPr lang="fr-FR" sz="1550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: 				mi-2027*</a:t>
            </a:r>
          </a:p>
          <a:p>
            <a:pPr indent="180340" algn="just"/>
            <a:r>
              <a:rPr lang="fr-FR" sz="155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Essais cryogéniques du Booster : 					3ème trim. 2027</a:t>
            </a:r>
          </a:p>
          <a:p>
            <a:pPr indent="180340" algn="just"/>
            <a:r>
              <a:rPr lang="fr-FR" sz="155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Installation de l’usine cryogénique :					1er trim. 2028</a:t>
            </a:r>
          </a:p>
          <a:p>
            <a:pPr indent="180340" algn="just"/>
            <a:r>
              <a:rPr lang="fr-FR" sz="155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- Injecteur de PERLE en régime nominal (7 MeV ; 20 mA) : 			mi-2028</a:t>
            </a:r>
            <a:r>
              <a:rPr lang="fr-FR" sz="155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	</a:t>
            </a:r>
          </a:p>
          <a:p>
            <a:pPr indent="180340" algn="just"/>
            <a:endParaRPr lang="fr-FR" sz="1550" dirty="0"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2" name="ZoneTexte 11">
            <a:extLst>
              <a:ext uri="{FF2B5EF4-FFF2-40B4-BE49-F238E27FC236}">
                <a16:creationId xmlns:a16="http://schemas.microsoft.com/office/drawing/2014/main" id="{E4593705-ACFB-4B30-8A6B-A600B0E3029B}"/>
              </a:ext>
            </a:extLst>
          </p:cNvPr>
          <p:cNvSpPr txBox="1"/>
          <p:nvPr/>
        </p:nvSpPr>
        <p:spPr>
          <a:xfrm>
            <a:off x="548867" y="5769175"/>
            <a:ext cx="11054937" cy="33086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indent="180340" algn="just"/>
            <a:r>
              <a:rPr lang="fr-FR" sz="1550" b="1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* Nécessite de démarrer l’étude de conception de ces composants au 2</a:t>
            </a:r>
            <a:r>
              <a:rPr lang="fr-FR" sz="1550" b="1" baseline="30000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nd</a:t>
            </a:r>
            <a:r>
              <a:rPr lang="fr-FR" sz="1550" b="1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</a:rPr>
              <a:t> semestre 2025 </a:t>
            </a:r>
            <a:r>
              <a:rPr lang="fr-FR" sz="1550" b="1" dirty="0">
                <a:solidFill>
                  <a:schemeClr val="accent2">
                    <a:lumMod val="75000"/>
                  </a:schemeClr>
                </a:solidFill>
                <a:effectLst/>
                <a:latin typeface="Calibri" panose="020F0502020204030204" pitchFamily="34" charset="0"/>
                <a:ea typeface="Calibri" panose="020F0502020204030204" pitchFamily="34" charset="0"/>
                <a:cs typeface="Times New Roman" panose="02020603050405020304" pitchFamily="18" charset="0"/>
                <a:sym typeface="Symbol" panose="05050102010706020507" pitchFamily="18" charset="2"/>
              </a:rPr>
              <a:t> cf. point de vigilance RH</a:t>
            </a:r>
            <a:endParaRPr lang="fr-FR" sz="1550" b="1" dirty="0">
              <a:solidFill>
                <a:schemeClr val="accent2">
                  <a:lumMod val="75000"/>
                </a:schemeClr>
              </a:solidFill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9433321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2087224" cy="5730795"/>
          </a:xfrm>
        </p:spPr>
        <p:txBody>
          <a:bodyPr>
            <a:normAutofit fontScale="77500" lnSpcReduction="20000"/>
          </a:bodyPr>
          <a:lstStyle/>
          <a:p>
            <a:pPr>
              <a:lnSpc>
                <a:spcPct val="120000"/>
              </a:lnSpc>
            </a:pPr>
            <a:r>
              <a:rPr lang="fr-FR" dirty="0"/>
              <a:t>1- Budget WP7</a:t>
            </a:r>
          </a:p>
          <a:p>
            <a:pPr lvl="1">
              <a:lnSpc>
                <a:spcPct val="120000"/>
              </a:lnSpc>
            </a:pPr>
            <a:r>
              <a:rPr lang="fr-FR" dirty="0" err="1">
                <a:solidFill>
                  <a:schemeClr val="accent2">
                    <a:lumMod val="75000"/>
                  </a:schemeClr>
                </a:solidFill>
              </a:rPr>
              <a:t>Aap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 SESAME 2025 déposé : demande de 600 k€ à pour étude et fourniture Boite à vannes Booster et cryostat Booster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FF0000"/>
                </a:solidFill>
              </a:rPr>
              <a:t>Financements pour fourniture autres équipements ?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FF0000"/>
                </a:solidFill>
              </a:rPr>
              <a:t>Financement pour transports équipements HZB ?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FF0000"/>
                </a:solidFill>
              </a:rPr>
              <a:t>Financement pour installation équipements ?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FF0000"/>
                </a:solidFill>
              </a:rPr>
              <a:t>Financement pour mise en service ?</a:t>
            </a:r>
          </a:p>
          <a:p>
            <a:pPr>
              <a:lnSpc>
                <a:spcPct val="120000"/>
              </a:lnSpc>
            </a:pPr>
            <a:r>
              <a:rPr lang="fr-FR" dirty="0"/>
              <a:t>2- RH </a:t>
            </a:r>
          </a:p>
          <a:p>
            <a:pPr lvl="1">
              <a:lnSpc>
                <a:spcPct val="120000"/>
              </a:lnSpc>
            </a:pPr>
            <a:r>
              <a:rPr lang="fr-FR" dirty="0"/>
              <a:t>Compétence Modélisation process cryogénique : combler l’expertise manquante (y compris à l’IN2P3)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rgbClr val="00B050"/>
                </a:solidFill>
              </a:rPr>
              <a:t>CDD IR IN2P3 en cours de recrutement </a:t>
            </a:r>
            <a:r>
              <a:rPr lang="fr-FR" dirty="0">
                <a:solidFill>
                  <a:srgbClr val="00B050"/>
                </a:solidFill>
                <a:sym typeface="Symbol" panose="05050102010706020507" pitchFamily="18" charset="2"/>
              </a:rPr>
              <a:t> Damien TILL a accepté (5 ans d’expérience chez Air Liquide en modélisation de procédés)</a:t>
            </a:r>
          </a:p>
          <a:p>
            <a:pPr lvl="2">
              <a:lnSpc>
                <a:spcPct val="120000"/>
              </a:lnSpc>
            </a:pP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Collaboration de recherche avec CRYOSCAPE ENGINEERING (C. Lhomme) : définition du contenu en cours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Dispo RH BE limitée pour le moment : est-ce qu’on externalise l’étude la boite à vannes du Booster ; celle du cryostat ?</a:t>
            </a:r>
          </a:p>
          <a:p>
            <a:pPr>
              <a:lnSpc>
                <a:spcPct val="120000"/>
              </a:lnSpc>
            </a:pPr>
            <a:r>
              <a:rPr lang="fr-FR" dirty="0"/>
              <a:t>3- Impliquer LINDE (et ses sous-traitants)</a:t>
            </a:r>
          </a:p>
          <a:p>
            <a:pPr marL="457200" lvl="1" indent="0">
              <a:lnSpc>
                <a:spcPct val="120000"/>
              </a:lnSpc>
              <a:buNone/>
            </a:pPr>
            <a:r>
              <a:rPr lang="fr-FR" dirty="0">
                <a:solidFill>
                  <a:srgbClr val="FF0000"/>
                </a:solidFill>
                <a:sym typeface="Symbol" panose="05050102010706020507" pitchFamily="18" charset="2"/>
              </a:rPr>
              <a:t> LINDE : RAS</a:t>
            </a:r>
            <a:endParaRPr lang="fr-FR" dirty="0">
              <a:solidFill>
                <a:srgbClr val="FF0000"/>
              </a:solidFill>
            </a:endParaRPr>
          </a:p>
          <a:p>
            <a:pPr marL="457200" lvl="1" indent="0">
              <a:lnSpc>
                <a:spcPct val="120000"/>
              </a:lnSpc>
              <a:buNone/>
            </a:pPr>
            <a:r>
              <a:rPr lang="fr-FR" dirty="0">
                <a:solidFill>
                  <a:schemeClr val="accent2">
                    <a:lumMod val="75000"/>
                  </a:schemeClr>
                </a:solidFill>
                <a:sym typeface="Symbol" panose="05050102010706020507" pitchFamily="18" charset="2"/>
              </a:rPr>
              <a:t> RAK </a:t>
            </a:r>
            <a:r>
              <a:rPr lang="fr-FR" dirty="0" err="1">
                <a:solidFill>
                  <a:schemeClr val="accent2">
                    <a:lumMod val="75000"/>
                  </a:schemeClr>
                </a:solidFill>
                <a:sym typeface="Symbol" panose="05050102010706020507" pitchFamily="18" charset="2"/>
              </a:rPr>
              <a:t>Industrial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  <a:sym typeface="Symbol" panose="05050102010706020507" pitchFamily="18" charset="2"/>
              </a:rPr>
              <a:t> Consulting : RAS</a:t>
            </a:r>
          </a:p>
          <a:p>
            <a:pPr>
              <a:lnSpc>
                <a:spcPct val="120000"/>
              </a:lnSpc>
            </a:pPr>
            <a:r>
              <a:rPr lang="fr-FR" dirty="0"/>
              <a:t>4- Fourniture HZB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chemeClr val="accent2">
                    <a:lumMod val="75000"/>
                  </a:schemeClr>
                </a:solidFill>
              </a:rPr>
              <a:t>Contenu </a:t>
            </a:r>
            <a:r>
              <a:rPr lang="fr-FR" dirty="0">
                <a:solidFill>
                  <a:schemeClr val="accent2">
                    <a:lumMod val="75000"/>
                  </a:schemeClr>
                </a:solidFill>
                <a:sym typeface="Symbol" panose="05050102010706020507" pitchFamily="18" charset="2"/>
              </a:rPr>
              <a:t> Discussion en cours</a:t>
            </a:r>
          </a:p>
          <a:p>
            <a:pPr lvl="1">
              <a:lnSpc>
                <a:spcPct val="120000"/>
              </a:lnSpc>
            </a:pPr>
            <a:r>
              <a:rPr lang="fr-FR" dirty="0">
                <a:solidFill>
                  <a:srgbClr val="FF0000"/>
                </a:solidFill>
                <a:sym typeface="Symbol" panose="05050102010706020507" pitchFamily="18" charset="2"/>
              </a:rPr>
              <a:t>Où peut-on ranger les composants durant les travaux (notamment la Cold Box) ? </a:t>
            </a:r>
            <a:endParaRPr lang="fr-FR" dirty="0">
              <a:solidFill>
                <a:srgbClr val="FF0000"/>
              </a:solidFill>
            </a:endParaRPr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P</a:t>
            </a:r>
            <a:r>
              <a:rPr lang="fr-FR" b="1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oints de vigilance</a:t>
            </a:r>
            <a:endParaRPr lang="fr-FR" dirty="0"/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6</a:t>
            </a:fld>
            <a:endParaRPr lang="fr-FR" dirty="0"/>
          </a:p>
        </p:txBody>
      </p:sp>
      <p:sp>
        <p:nvSpPr>
          <p:cNvPr id="7" name="Espace réservé de la date 2">
            <a:extLst>
              <a:ext uri="{FF2B5EF4-FFF2-40B4-BE49-F238E27FC236}">
                <a16:creationId xmlns:a16="http://schemas.microsoft.com/office/drawing/2014/main" id="{3155E5BB-14C6-47A7-B563-2FC9761EF7E8}"/>
              </a:ext>
            </a:extLst>
          </p:cNvPr>
          <p:cNvSpPr>
            <a:spLocks noGrp="1"/>
          </p:cNvSpPr>
          <p:nvPr>
            <p:ph type="dt" sz="half" idx="10"/>
          </p:nvPr>
        </p:nvSpPr>
        <p:spPr>
          <a:xfrm>
            <a:off x="228399" y="6467913"/>
            <a:ext cx="2729259" cy="364730"/>
          </a:xfrm>
        </p:spPr>
        <p:txBody>
          <a:bodyPr/>
          <a:lstStyle/>
          <a:p>
            <a:r>
              <a:rPr lang="fr-FR" dirty="0"/>
              <a:t>22 Mai 2025</a:t>
            </a:r>
          </a:p>
        </p:txBody>
      </p:sp>
      <p:sp>
        <p:nvSpPr>
          <p:cNvPr id="8" name="Espace réservé du pied de page 3">
            <a:extLst>
              <a:ext uri="{FF2B5EF4-FFF2-40B4-BE49-F238E27FC236}">
                <a16:creationId xmlns:a16="http://schemas.microsoft.com/office/drawing/2014/main" id="{8FBC0639-EFA9-43E7-B985-6EFBBEBBDF8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>
          <a:xfrm>
            <a:off x="3325189" y="6467913"/>
            <a:ext cx="5541624" cy="364730"/>
          </a:xfrm>
        </p:spPr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- 3-2025</a:t>
            </a:r>
          </a:p>
        </p:txBody>
      </p:sp>
    </p:spTree>
    <p:extLst>
      <p:ext uri="{BB962C8B-B14F-4D97-AF65-F5344CB8AC3E}">
        <p14:creationId xmlns:p14="http://schemas.microsoft.com/office/powerpoint/2010/main" val="2138275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2" end="1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3" end="1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>
                                            <p:txEl>
                                              <p:pRg st="14" end="1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" name="Espace réservé du contenu 56">
            <a:extLst>
              <a:ext uri="{FF2B5EF4-FFF2-40B4-BE49-F238E27FC236}">
                <a16:creationId xmlns:a16="http://schemas.microsoft.com/office/drawing/2014/main" id="{C7D11054-641C-4329-ACA2-2822653FBDD4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104776" y="737117"/>
            <a:ext cx="12087224" cy="5730795"/>
          </a:xfrm>
        </p:spPr>
        <p:txBody>
          <a:bodyPr>
            <a:normAutofit/>
          </a:bodyPr>
          <a:lstStyle/>
          <a:p>
            <a:r>
              <a:rPr lang="fr-FR" dirty="0"/>
              <a:t>1- Injecteur : possibilité de fonctionner en mode pulsé ?</a:t>
            </a:r>
          </a:p>
          <a:p>
            <a:r>
              <a:rPr lang="fr-FR" dirty="0"/>
              <a:t>2- Qui réalise l’étude de la boite à vannes du Booster et celle du cryostat ?</a:t>
            </a:r>
          </a:p>
          <a:p>
            <a:endParaRPr lang="fr-FR" dirty="0"/>
          </a:p>
          <a:p>
            <a:r>
              <a:rPr lang="fr-FR" dirty="0">
                <a:solidFill>
                  <a:schemeClr val="bg1">
                    <a:lumMod val="50000"/>
                  </a:schemeClr>
                </a:solidFill>
              </a:rPr>
              <a:t>3- Ligne de transfert HZB (MTL) que l’on ne veut pas : informer HZB</a:t>
            </a:r>
          </a:p>
          <a:p>
            <a:r>
              <a:rPr lang="fr-FR" dirty="0">
                <a:solidFill>
                  <a:schemeClr val="bg1">
                    <a:lumMod val="50000"/>
                  </a:schemeClr>
                </a:solidFill>
              </a:rPr>
              <a:t>4- Place de parking pour la Cold Box</a:t>
            </a:r>
          </a:p>
          <a:p>
            <a:r>
              <a:rPr lang="fr-FR" dirty="0">
                <a:solidFill>
                  <a:schemeClr val="bg1">
                    <a:lumMod val="50000"/>
                  </a:schemeClr>
                </a:solidFill>
              </a:rPr>
              <a:t>5</a:t>
            </a:r>
            <a:r>
              <a:rPr lang="fr-FR" dirty="0">
                <a:solidFill>
                  <a:schemeClr val="bg1">
                    <a:lumMod val="50000"/>
                  </a:schemeClr>
                </a:solidFill>
                <a:latin typeface="monospace"/>
              </a:rPr>
              <a:t>- Qui gère, centralise et défini les paramètres machines et les docs machines (dont PID...) ?</a:t>
            </a:r>
          </a:p>
          <a:p>
            <a:r>
              <a:rPr lang="fr-FR" dirty="0">
                <a:solidFill>
                  <a:schemeClr val="bg1">
                    <a:lumMod val="50000"/>
                  </a:schemeClr>
                </a:solidFill>
                <a:latin typeface="monospace"/>
              </a:rPr>
              <a:t>6- Qui gère les installations sur sites ?</a:t>
            </a:r>
          </a:p>
          <a:p>
            <a:r>
              <a:rPr lang="fr-FR" dirty="0">
                <a:solidFill>
                  <a:schemeClr val="bg1">
                    <a:lumMod val="50000"/>
                  </a:schemeClr>
                </a:solidFill>
                <a:latin typeface="monospace"/>
              </a:rPr>
              <a:t>7- Qui gère/défini les opérations futures de PERLE (comment opèrera-t-on PERLE) ?</a:t>
            </a:r>
            <a:br>
              <a:rPr lang="fr-FR" dirty="0">
                <a:solidFill>
                  <a:schemeClr val="bg1">
                    <a:lumMod val="50000"/>
                  </a:schemeClr>
                </a:solidFill>
                <a:latin typeface="monospace"/>
              </a:rPr>
            </a:br>
            <a:endParaRPr lang="fr-FR" dirty="0">
              <a:solidFill>
                <a:schemeClr val="bg1">
                  <a:lumMod val="50000"/>
                </a:schemeClr>
              </a:solidFill>
            </a:endParaRPr>
          </a:p>
        </p:txBody>
      </p:sp>
      <p:sp>
        <p:nvSpPr>
          <p:cNvPr id="2" name="Titre 1">
            <a:extLst>
              <a:ext uri="{FF2B5EF4-FFF2-40B4-BE49-F238E27FC236}">
                <a16:creationId xmlns:a16="http://schemas.microsoft.com/office/drawing/2014/main" id="{FC499046-2090-4058-95CF-4C307D5BD68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1884" y="169116"/>
            <a:ext cx="10802167" cy="488983"/>
          </a:xfrm>
        </p:spPr>
        <p:txBody>
          <a:bodyPr>
            <a:normAutofit/>
          </a:bodyPr>
          <a:lstStyle/>
          <a:p>
            <a:r>
              <a:rPr lang="fr-FR" dirty="0">
                <a:solidFill>
                  <a:schemeClr val="accent1">
                    <a:lumMod val="75000"/>
                  </a:schemeClr>
                </a:solidFill>
                <a:latin typeface="+mn-lt"/>
                <a:cs typeface="Times New Roman" panose="02020603050405020304" pitchFamily="18" charset="0"/>
                <a:sym typeface="Wingdings" panose="05000000000000000000" pitchFamily="2" charset="2"/>
              </a:rPr>
              <a:t>Questions au projet</a:t>
            </a:r>
            <a:endParaRPr lang="fr-FR" dirty="0"/>
          </a:p>
        </p:txBody>
      </p:sp>
      <p:sp>
        <p:nvSpPr>
          <p:cNvPr id="3" name="Espace réservé de la date 2">
            <a:extLst>
              <a:ext uri="{FF2B5EF4-FFF2-40B4-BE49-F238E27FC236}">
                <a16:creationId xmlns:a16="http://schemas.microsoft.com/office/drawing/2014/main" id="{22806977-7A44-42C5-BBF9-E46787064C7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r>
              <a:rPr lang="fr-FR" dirty="0"/>
              <a:t>22 Mai 2025</a:t>
            </a:r>
          </a:p>
        </p:txBody>
      </p:sp>
      <p:sp>
        <p:nvSpPr>
          <p:cNvPr id="4" name="Espace réservé du pied de page 3">
            <a:extLst>
              <a:ext uri="{FF2B5EF4-FFF2-40B4-BE49-F238E27FC236}">
                <a16:creationId xmlns:a16="http://schemas.microsoft.com/office/drawing/2014/main" id="{5062B2DB-6B15-4F05-B311-1E78C92B1B5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fr-FR" dirty="0">
                <a:latin typeface="+mn-lt"/>
              </a:rPr>
              <a:t>PERLE- Project Progress </a:t>
            </a:r>
            <a:r>
              <a:rPr lang="fr-FR" dirty="0" err="1">
                <a:latin typeface="+mn-lt"/>
              </a:rPr>
              <a:t>Review</a:t>
            </a:r>
            <a:r>
              <a:rPr lang="fr-FR" dirty="0">
                <a:latin typeface="+mn-lt"/>
              </a:rPr>
              <a:t>- 3-2025</a:t>
            </a:r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6ED17EC2-1F54-4221-80D3-50A898D4855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7E71596-5F9D-49C5-9701-16B3CA54319D}" type="slidenum">
              <a:rPr lang="fr-FR" smtClean="0"/>
              <a:pPr/>
              <a:t>7</a:t>
            </a:fld>
            <a:endParaRPr lang="fr-FR" dirty="0"/>
          </a:p>
        </p:txBody>
      </p:sp>
    </p:spTree>
    <p:extLst>
      <p:ext uri="{BB962C8B-B14F-4D97-AF65-F5344CB8AC3E}">
        <p14:creationId xmlns:p14="http://schemas.microsoft.com/office/powerpoint/2010/main" val="218422988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AutoShape 2" descr="http://wpwww.ijclab.in2p3.fr/portail-ijclab/wp-content/uploads/sites/12/2020/01/logo-provisoire@0.5x.png">
            <a:extLst>
              <a:ext uri="{FF2B5EF4-FFF2-40B4-BE49-F238E27FC236}">
                <a16:creationId xmlns:a16="http://schemas.microsoft.com/office/drawing/2014/main" id="{74FD3900-71B1-4F81-AFF3-9FACF5DACE17}"/>
              </a:ext>
            </a:extLst>
          </p:cNvPr>
          <p:cNvSpPr>
            <a:spLocks noChangeAspect="1" noChangeArrowheads="1"/>
          </p:cNvSpPr>
          <p:nvPr/>
        </p:nvSpPr>
        <p:spPr bwMode="auto">
          <a:xfrm>
            <a:off x="63500" y="-136525"/>
            <a:ext cx="304800" cy="3048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fr-FR"/>
          </a:p>
        </p:txBody>
      </p:sp>
      <p:sp>
        <p:nvSpPr>
          <p:cNvPr id="7" name="Titre 6">
            <a:extLst>
              <a:ext uri="{FF2B5EF4-FFF2-40B4-BE49-F238E27FC236}">
                <a16:creationId xmlns:a16="http://schemas.microsoft.com/office/drawing/2014/main" id="{57BB893A-4A03-4E17-B7EE-53FD0FF6157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328572" y="229236"/>
            <a:ext cx="9534855" cy="833774"/>
          </a:xfrm>
        </p:spPr>
        <p:txBody>
          <a:bodyPr>
            <a:normAutofit/>
          </a:bodyPr>
          <a:lstStyle/>
          <a:p>
            <a:r>
              <a:rPr lang="fr-FR" dirty="0"/>
              <a:t>Merci pour votre attention</a:t>
            </a:r>
          </a:p>
        </p:txBody>
      </p:sp>
      <p:sp>
        <p:nvSpPr>
          <p:cNvPr id="5" name="Espace réservé du numéro de diapositive 4">
            <a:extLst>
              <a:ext uri="{FF2B5EF4-FFF2-40B4-BE49-F238E27FC236}">
                <a16:creationId xmlns:a16="http://schemas.microsoft.com/office/drawing/2014/main" id="{52411A56-B44E-4CA6-B7A5-983A3B65211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41BE48F-A7D6-8A4D-99CA-582EB3456AD8}" type="slidenum">
              <a:rPr lang="fr-FR" smtClean="0"/>
              <a:pPr/>
              <a:t>8</a:t>
            </a:fld>
            <a:endParaRPr lang="fr-FR"/>
          </a:p>
        </p:txBody>
      </p:sp>
    </p:spTree>
    <p:extLst>
      <p:ext uri="{BB962C8B-B14F-4D97-AF65-F5344CB8AC3E}">
        <p14:creationId xmlns:p14="http://schemas.microsoft.com/office/powerpoint/2010/main" val="1417973984"/>
      </p:ext>
    </p:extLst>
  </p:cSld>
  <p:clrMapOvr>
    <a:masterClrMapping/>
  </p:clrMapOvr>
</p:sld>
</file>

<file path=ppt/theme/theme1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Bureau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spDef>
      <a:spPr>
        <a:noFill/>
        <a:ln>
          <a:solidFill>
            <a:schemeClr val="tx1"/>
          </a:solidFill>
        </a:ln>
      </a:spPr>
      <a:bodyPr rtlCol="0" anchor="ctr"/>
      <a:lstStyle>
        <a:defPPr algn="ctr">
          <a:defRPr/>
        </a:defPPr>
      </a:lstStyle>
      <a:style>
        <a:lnRef idx="2">
          <a:schemeClr val="accent1">
            <a:shade val="50000"/>
          </a:schemeClr>
        </a:lnRef>
        <a:fillRef idx="1">
          <a:schemeClr val="accent1"/>
        </a:fillRef>
        <a:effectRef idx="0">
          <a:schemeClr val="accent1"/>
        </a:effectRef>
        <a:fontRef idx="minor">
          <a:schemeClr val="lt1"/>
        </a:fontRef>
      </a:style>
    </a:sp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Bureau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Thème Office">
  <a:themeElements>
    <a:clrScheme name="Bureau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Bureau">
      <a:majorFont>
        <a:latin typeface="Calibri Light" panose="020F0302020204030204"/>
        <a:ea typeface=""/>
        <a:cs typeface=""/>
        <a:font script="Jpan" typeface="Yu Gothic Light"/>
        <a:font script="Hang" typeface="맑은 고딕"/>
        <a:font script="Hans" typeface="DengXian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Yu Gothic"/>
        <a:font script="Hang" typeface="맑은 고딕"/>
        <a:font script="Hans" typeface="DengXian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Bureau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47718</TotalTime>
  <Words>994</Words>
  <Application>Microsoft Office PowerPoint</Application>
  <PresentationFormat>Grand écran</PresentationFormat>
  <Paragraphs>119</Paragraphs>
  <Slides>8</Slides>
  <Notes>7</Notes>
  <HiddenSlides>0</HiddenSlides>
  <MMClips>0</MMClips>
  <ScaleCrop>false</ScaleCrop>
  <HeadingPairs>
    <vt:vector size="6" baseType="variant">
      <vt:variant>
        <vt:lpstr>Polices utilisées</vt:lpstr>
      </vt:variant>
      <vt:variant>
        <vt:i4>6</vt:i4>
      </vt:variant>
      <vt:variant>
        <vt:lpstr>Thème</vt:lpstr>
      </vt:variant>
      <vt:variant>
        <vt:i4>1</vt:i4>
      </vt:variant>
      <vt:variant>
        <vt:lpstr>Titres des diapositives</vt:lpstr>
      </vt:variant>
      <vt:variant>
        <vt:i4>8</vt:i4>
      </vt:variant>
    </vt:vector>
  </HeadingPairs>
  <TitlesOfParts>
    <vt:vector size="15" baseType="lpstr">
      <vt:lpstr>Arial</vt:lpstr>
      <vt:lpstr>Calibri</vt:lpstr>
      <vt:lpstr>Calibri Light</vt:lpstr>
      <vt:lpstr>Courier New</vt:lpstr>
      <vt:lpstr>monospace</vt:lpstr>
      <vt:lpstr>Wingdings</vt:lpstr>
      <vt:lpstr>Thème Office</vt:lpstr>
      <vt:lpstr>Présentation PowerPoint</vt:lpstr>
      <vt:lpstr>WP7.1 – CRYOPLANT – Etat d’avancement </vt:lpstr>
      <vt:lpstr>WP7.2 - INFRASTRUCTURES CRYOGENIQUES – Etat d’avancement </vt:lpstr>
      <vt:lpstr>WP7.3 – DISTRIBUTION CRYOGENIQUE – Etat d’avancement </vt:lpstr>
      <vt:lpstr>WP7 – Planning (injecteur)</vt:lpstr>
      <vt:lpstr>Points de vigilance</vt:lpstr>
      <vt:lpstr>Questions au projet</vt:lpstr>
      <vt:lpstr>Merci pour votre attention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creator>laure massacrier</dc:creator>
  <cp:lastModifiedBy>Patxi Duthil</cp:lastModifiedBy>
  <cp:revision>1746</cp:revision>
  <cp:lastPrinted>2020-02-05T07:53:30Z</cp:lastPrinted>
  <dcterms:created xsi:type="dcterms:W3CDTF">2018-12-09T14:10:51Z</dcterms:created>
  <dcterms:modified xsi:type="dcterms:W3CDTF">2025-05-22T09:12:17Z</dcterms:modified>
</cp:coreProperties>
</file>