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7"/>
  </p:notesMasterIdLst>
  <p:sldIdLst>
    <p:sldId id="307" r:id="rId2"/>
    <p:sldId id="349" r:id="rId3"/>
    <p:sldId id="357" r:id="rId4"/>
    <p:sldId id="356" r:id="rId5"/>
    <p:sldId id="354" r:id="rId6"/>
    <p:sldId id="355" r:id="rId7"/>
    <p:sldId id="350" r:id="rId8"/>
    <p:sldId id="353" r:id="rId9"/>
    <p:sldId id="359" r:id="rId10"/>
    <p:sldId id="360" r:id="rId11"/>
    <p:sldId id="361" r:id="rId12"/>
    <p:sldId id="362" r:id="rId13"/>
    <p:sldId id="367" r:id="rId14"/>
    <p:sldId id="364" r:id="rId15"/>
    <p:sldId id="365" r:id="rId1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JOLY" initials="CJ" lastIdx="1" clrIdx="0">
    <p:extLst>
      <p:ext uri="{19B8F6BF-5375-455C-9EA6-DF929625EA0E}">
        <p15:presenceInfo xmlns:p15="http://schemas.microsoft.com/office/powerpoint/2012/main" userId="S-1-5-21-4087870506-3340583420-3770169302-3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39200"/>
    <a:srgbClr val="FF6700"/>
    <a:srgbClr val="6600CC"/>
    <a:srgbClr val="E05314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1" autoAdjust="0"/>
    <p:restoredTop sz="96291" autoAdjust="0"/>
  </p:normalViewPr>
  <p:slideViewPr>
    <p:cSldViewPr>
      <p:cViewPr varScale="1">
        <p:scale>
          <a:sx n="95" d="100"/>
          <a:sy n="95" d="100"/>
        </p:scale>
        <p:origin x="1061" y="7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Review-3-2025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22/05/2025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Review-3-2025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6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Review-3-2025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3-2025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WP- 08: RF </a:t>
            </a:r>
            <a:r>
              <a:rPr lang="fr-FR" sz="2800" dirty="0" err="1">
                <a:latin typeface="+mn-lt"/>
              </a:rPr>
              <a:t>systems</a:t>
            </a:r>
            <a:r>
              <a:rPr lang="fr-FR" sz="2800" dirty="0">
                <a:latin typeface="+mn-lt"/>
              </a:rPr>
              <a:t> </a:t>
            </a:r>
          </a:p>
          <a:p>
            <a:pPr algn="ctr"/>
            <a:r>
              <a:rPr lang="fr-FR" sz="2800" dirty="0">
                <a:latin typeface="+mn-lt"/>
              </a:rPr>
              <a:t>Présenté par C. JOLY pour le compte de l’équipe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7CA1-29FD-4528-815D-2D95F4F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58502"/>
            <a:ext cx="5688632" cy="432048"/>
          </a:xfrm>
        </p:spPr>
        <p:txBody>
          <a:bodyPr/>
          <a:lstStyle/>
          <a:p>
            <a:r>
              <a:rPr lang="fr-FR" dirty="0"/>
              <a:t>Booster </a:t>
            </a:r>
            <a:r>
              <a:rPr lang="fr-FR" dirty="0" err="1"/>
              <a:t>side</a:t>
            </a:r>
            <a:endParaRPr lang="fr-FR" dirty="0"/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63C354EC-BEA7-4C77-A460-5B212EBF2B0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17835" y="979612"/>
          <a:ext cx="2963644" cy="1382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822">
                  <a:extLst>
                    <a:ext uri="{9D8B030D-6E8A-4147-A177-3AD203B41FA5}">
                      <a16:colId xmlns:a16="http://schemas.microsoft.com/office/drawing/2014/main" val="1044756457"/>
                    </a:ext>
                  </a:extLst>
                </a:gridCol>
                <a:gridCol w="1481822">
                  <a:extLst>
                    <a:ext uri="{9D8B030D-6E8A-4147-A177-3AD203B41FA5}">
                      <a16:colId xmlns:a16="http://schemas.microsoft.com/office/drawing/2014/main" val="2426173003"/>
                    </a:ext>
                  </a:extLst>
                </a:gridCol>
              </a:tblGrid>
              <a:tr h="17942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Paramètres 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Cavité elliptique mono-cellule  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3266264746"/>
                  </a:ext>
                </a:extLst>
              </a:tr>
              <a:tr h="17942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 err="1">
                          <a:effectLst/>
                        </a:rPr>
                        <a:t>Freq</a:t>
                      </a:r>
                      <a:r>
                        <a:rPr lang="fr-FR" sz="1000" dirty="0">
                          <a:effectLst/>
                        </a:rPr>
                        <a:t>. [MHz]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801,58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1906011656"/>
                  </a:ext>
                </a:extLst>
              </a:tr>
              <a:tr h="1798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β</a:t>
                      </a:r>
                      <a:r>
                        <a:rPr lang="fr-FR" sz="1000" baseline="-25000">
                          <a:effectLst/>
                        </a:rPr>
                        <a:t>opt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452538736"/>
                  </a:ext>
                </a:extLst>
              </a:tr>
              <a:tr h="17942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Q</a:t>
                      </a:r>
                      <a:r>
                        <a:rPr lang="fr-FR" sz="1000" baseline="-250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1.10</a:t>
                      </a:r>
                      <a:r>
                        <a:rPr lang="fr-FR" sz="1000" baseline="30000" dirty="0">
                          <a:effectLst/>
                        </a:rPr>
                        <a:t>10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1464693061"/>
                  </a:ext>
                </a:extLst>
              </a:tr>
              <a:tr h="1798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r/Q </a:t>
                      </a:r>
                      <a:r>
                        <a:rPr lang="en-GB" sz="1000">
                          <a:effectLst/>
                        </a:rPr>
                        <a:t>[Ω]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109.25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3789407854"/>
                  </a:ext>
                </a:extLst>
              </a:tr>
              <a:tr h="17942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L</a:t>
                      </a:r>
                      <a:r>
                        <a:rPr lang="fr-FR" sz="1000" baseline="-25000">
                          <a:effectLst/>
                        </a:rPr>
                        <a:t>acc</a:t>
                      </a:r>
                      <a:r>
                        <a:rPr lang="fr-FR" sz="1000">
                          <a:effectLst/>
                        </a:rPr>
                        <a:t> [m]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0.187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2580730787"/>
                  </a:ext>
                </a:extLst>
              </a:tr>
              <a:tr h="1798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>
                          <a:effectLst/>
                        </a:rPr>
                        <a:t>Q</a:t>
                      </a:r>
                      <a:r>
                        <a:rPr lang="fr-FR" sz="1000" baseline="-25000">
                          <a:effectLst/>
                        </a:rPr>
                        <a:t>t</a:t>
                      </a:r>
                      <a:endParaRPr lang="fr-FR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fr-FR" sz="1000" dirty="0">
                          <a:effectLst/>
                        </a:rPr>
                        <a:t>4.10</a:t>
                      </a:r>
                      <a:r>
                        <a:rPr lang="fr-FR" sz="1000" baseline="30000" dirty="0">
                          <a:effectLst/>
                        </a:rPr>
                        <a:t>11</a:t>
                      </a:r>
                      <a:endParaRPr lang="fr-FR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5" marR="33645" marT="0" marB="0" anchor="ctr"/>
                </a:tc>
                <a:extLst>
                  <a:ext uri="{0D108BD9-81ED-4DB2-BD59-A6C34878D82A}">
                    <a16:rowId xmlns:a16="http://schemas.microsoft.com/office/drawing/2014/main" val="1105160746"/>
                  </a:ext>
                </a:extLst>
              </a:tr>
            </a:tbl>
          </a:graphicData>
        </a:graphic>
      </p:graphicFrame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7C0F90-3976-4C97-8BA1-F6D83572D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7835" y="729301"/>
            <a:ext cx="4579937" cy="300373"/>
          </a:xfrm>
        </p:spPr>
        <p:txBody>
          <a:bodyPr>
            <a:normAutofit/>
          </a:bodyPr>
          <a:lstStyle/>
          <a:p>
            <a:r>
              <a:rPr lang="fr-FR" sz="1400" dirty="0"/>
              <a:t>Paramètres cavité considérés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C3061-DEB2-4CBB-A648-8C57DFE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F70D8-C634-4BB9-92EC-4E9EE49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DE5CF-FBF8-4673-A4F0-8BB98DE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9FB48981-ECC7-4A14-85CE-9A6FE989C0C7}"/>
              </a:ext>
            </a:extLst>
          </p:cNvPr>
          <p:cNvSpPr txBox="1">
            <a:spLocks/>
          </p:cNvSpPr>
          <p:nvPr/>
        </p:nvSpPr>
        <p:spPr>
          <a:xfrm>
            <a:off x="4081714" y="1702444"/>
            <a:ext cx="4579937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Configuration des réglages envisagés 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D6F9160-5197-4F34-8796-172A50B05EDE}"/>
              </a:ext>
            </a:extLst>
          </p:cNvPr>
          <p:cNvGraphicFramePr>
            <a:graphicFrameLocks noGrp="1"/>
          </p:cNvGraphicFramePr>
          <p:nvPr/>
        </p:nvGraphicFramePr>
        <p:xfrm>
          <a:off x="3813181" y="2093640"/>
          <a:ext cx="6768751" cy="3114675"/>
        </p:xfrm>
        <a:graphic>
          <a:graphicData uri="http://schemas.openxmlformats.org/drawingml/2006/table">
            <a:tbl>
              <a:tblPr firstRow="1" firstCol="1" bandRow="1"/>
              <a:tblGrid>
                <a:gridCol w="702866">
                  <a:extLst>
                    <a:ext uri="{9D8B030D-6E8A-4147-A177-3AD203B41FA5}">
                      <a16:colId xmlns:a16="http://schemas.microsoft.com/office/drawing/2014/main" val="1245513761"/>
                    </a:ext>
                  </a:extLst>
                </a:gridCol>
                <a:gridCol w="765067">
                  <a:extLst>
                    <a:ext uri="{9D8B030D-6E8A-4147-A177-3AD203B41FA5}">
                      <a16:colId xmlns:a16="http://schemas.microsoft.com/office/drawing/2014/main" val="1729823954"/>
                    </a:ext>
                  </a:extLst>
                </a:gridCol>
                <a:gridCol w="819714">
                  <a:extLst>
                    <a:ext uri="{9D8B030D-6E8A-4147-A177-3AD203B41FA5}">
                      <a16:colId xmlns:a16="http://schemas.microsoft.com/office/drawing/2014/main" val="1936204775"/>
                    </a:ext>
                  </a:extLst>
                </a:gridCol>
                <a:gridCol w="929009">
                  <a:extLst>
                    <a:ext uri="{9D8B030D-6E8A-4147-A177-3AD203B41FA5}">
                      <a16:colId xmlns:a16="http://schemas.microsoft.com/office/drawing/2014/main" val="181398062"/>
                    </a:ext>
                  </a:extLst>
                </a:gridCol>
                <a:gridCol w="655772">
                  <a:extLst>
                    <a:ext uri="{9D8B030D-6E8A-4147-A177-3AD203B41FA5}">
                      <a16:colId xmlns:a16="http://schemas.microsoft.com/office/drawing/2014/main" val="2085460685"/>
                    </a:ext>
                  </a:extLst>
                </a:gridCol>
                <a:gridCol w="819714">
                  <a:extLst>
                    <a:ext uri="{9D8B030D-6E8A-4147-A177-3AD203B41FA5}">
                      <a16:colId xmlns:a16="http://schemas.microsoft.com/office/drawing/2014/main" val="797672816"/>
                    </a:ext>
                  </a:extLst>
                </a:gridCol>
                <a:gridCol w="819714">
                  <a:extLst>
                    <a:ext uri="{9D8B030D-6E8A-4147-A177-3AD203B41FA5}">
                      <a16:colId xmlns:a16="http://schemas.microsoft.com/office/drawing/2014/main" val="2911585010"/>
                    </a:ext>
                  </a:extLst>
                </a:gridCol>
                <a:gridCol w="1256895">
                  <a:extLst>
                    <a:ext uri="{9D8B030D-6E8A-4147-A177-3AD203B41FA5}">
                      <a16:colId xmlns:a16="http://schemas.microsoft.com/office/drawing/2014/main" val="403244343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cavités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de réglage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Numéro de cavité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Réglages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Delta W (MeV)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Energie Totale en sortie du Booster (MeV)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1849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Vc (MV/m)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Phis (°)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Eacc (MV/m)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45291"/>
                  </a:ext>
                </a:extLst>
              </a:tr>
              <a:tr h="190500">
                <a:tc rowSpan="8"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Basique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75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877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68474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477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Optimisé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25,850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7,749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1,304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5208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-19,008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8,734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9216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56386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1,778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-9,116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9,511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14769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Basique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9570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931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2188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Optimisé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33,026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10,582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1,659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1129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2,187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-4,301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11,693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2,180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342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11,753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77800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BB62B38B-1C60-45C0-AE1E-FEB208DC91E1}"/>
              </a:ext>
            </a:extLst>
          </p:cNvPr>
          <p:cNvSpPr txBox="1"/>
          <p:nvPr/>
        </p:nvSpPr>
        <p:spPr>
          <a:xfrm>
            <a:off x="268474" y="3299844"/>
            <a:ext cx="3107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Basique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accélération ‘on-</a:t>
            </a:r>
            <a:r>
              <a:rPr lang="fr-F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et toutes les cavités ont la même tension accélératrice.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538D4-FC39-4601-A472-58DF076C2887}"/>
              </a:ext>
            </a:extLst>
          </p:cNvPr>
          <p:cNvSpPr txBox="1"/>
          <p:nvPr/>
        </p:nvSpPr>
        <p:spPr>
          <a:xfrm>
            <a:off x="268474" y="4080607"/>
            <a:ext cx="3107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Optimisé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réglage après étude de dynamique faisceau (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C.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Monnaghan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R. Roux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4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7CA1-29FD-4528-815D-2D95F4F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58502"/>
            <a:ext cx="5688632" cy="432048"/>
          </a:xfrm>
        </p:spPr>
        <p:txBody>
          <a:bodyPr/>
          <a:lstStyle/>
          <a:p>
            <a:r>
              <a:rPr lang="fr-FR" dirty="0"/>
              <a:t>Booster </a:t>
            </a:r>
            <a:r>
              <a:rPr lang="fr-FR" dirty="0" err="1"/>
              <a:t>side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C3061-DEB2-4CBB-A648-8C57DFE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F70D8-C634-4BB9-92EC-4E9EE49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DE5CF-FBF8-4673-A4F0-8BB98DE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9FB48981-ECC7-4A14-85CE-9A6FE989C0C7}"/>
              </a:ext>
            </a:extLst>
          </p:cNvPr>
          <p:cNvSpPr txBox="1">
            <a:spLocks/>
          </p:cNvSpPr>
          <p:nvPr/>
        </p:nvSpPr>
        <p:spPr>
          <a:xfrm>
            <a:off x="830234" y="759461"/>
            <a:ext cx="4579937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Configuration de réglage envisagés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B62B38B-1C60-45C0-AE1E-FEB208DC91E1}"/>
              </a:ext>
            </a:extLst>
          </p:cNvPr>
          <p:cNvSpPr txBox="1"/>
          <p:nvPr/>
        </p:nvSpPr>
        <p:spPr>
          <a:xfrm>
            <a:off x="664205" y="5008305"/>
            <a:ext cx="8610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Basique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accélération ‘on-</a:t>
            </a:r>
            <a:r>
              <a:rPr lang="fr-F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et toutes les cavités ont la même tension accélératrice.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538D4-FC39-4601-A472-58DF076C2887}"/>
              </a:ext>
            </a:extLst>
          </p:cNvPr>
          <p:cNvSpPr txBox="1"/>
          <p:nvPr/>
        </p:nvSpPr>
        <p:spPr>
          <a:xfrm>
            <a:off x="664205" y="5300027"/>
            <a:ext cx="7098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Optimisé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réglage après étude de dynamique (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C. Monaghan + R. Roux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1E87272-B550-4AF1-9245-7AE3EBF70937}"/>
              </a:ext>
            </a:extLst>
          </p:cNvPr>
          <p:cNvGraphicFramePr>
            <a:graphicFrameLocks noGrp="1"/>
          </p:cNvGraphicFramePr>
          <p:nvPr/>
        </p:nvGraphicFramePr>
        <p:xfrm>
          <a:off x="1425947" y="1391402"/>
          <a:ext cx="8352928" cy="3409950"/>
        </p:xfrm>
        <a:graphic>
          <a:graphicData uri="http://schemas.openxmlformats.org/drawingml/2006/table">
            <a:tbl>
              <a:tblPr firstRow="1" firstCol="1" bandRow="1"/>
              <a:tblGrid>
                <a:gridCol w="774624">
                  <a:extLst>
                    <a:ext uri="{9D8B030D-6E8A-4147-A177-3AD203B41FA5}">
                      <a16:colId xmlns:a16="http://schemas.microsoft.com/office/drawing/2014/main" val="1906008485"/>
                    </a:ext>
                  </a:extLst>
                </a:gridCol>
                <a:gridCol w="774624">
                  <a:extLst>
                    <a:ext uri="{9D8B030D-6E8A-4147-A177-3AD203B41FA5}">
                      <a16:colId xmlns:a16="http://schemas.microsoft.com/office/drawing/2014/main" val="3474873975"/>
                    </a:ext>
                  </a:extLst>
                </a:gridCol>
                <a:gridCol w="774624">
                  <a:extLst>
                    <a:ext uri="{9D8B030D-6E8A-4147-A177-3AD203B41FA5}">
                      <a16:colId xmlns:a16="http://schemas.microsoft.com/office/drawing/2014/main" val="4235723829"/>
                    </a:ext>
                  </a:extLst>
                </a:gridCol>
                <a:gridCol w="663741">
                  <a:extLst>
                    <a:ext uri="{9D8B030D-6E8A-4147-A177-3AD203B41FA5}">
                      <a16:colId xmlns:a16="http://schemas.microsoft.com/office/drawing/2014/main" val="900759642"/>
                    </a:ext>
                  </a:extLst>
                </a:gridCol>
                <a:gridCol w="663741">
                  <a:extLst>
                    <a:ext uri="{9D8B030D-6E8A-4147-A177-3AD203B41FA5}">
                      <a16:colId xmlns:a16="http://schemas.microsoft.com/office/drawing/2014/main" val="1877687708"/>
                    </a:ext>
                  </a:extLst>
                </a:gridCol>
                <a:gridCol w="663741">
                  <a:extLst>
                    <a:ext uri="{9D8B030D-6E8A-4147-A177-3AD203B41FA5}">
                      <a16:colId xmlns:a16="http://schemas.microsoft.com/office/drawing/2014/main" val="2662114115"/>
                    </a:ext>
                  </a:extLst>
                </a:gridCol>
                <a:gridCol w="663741">
                  <a:extLst>
                    <a:ext uri="{9D8B030D-6E8A-4147-A177-3AD203B41FA5}">
                      <a16:colId xmlns:a16="http://schemas.microsoft.com/office/drawing/2014/main" val="2826444185"/>
                    </a:ext>
                  </a:extLst>
                </a:gridCol>
                <a:gridCol w="598928">
                  <a:extLst>
                    <a:ext uri="{9D8B030D-6E8A-4147-A177-3AD203B41FA5}">
                      <a16:colId xmlns:a16="http://schemas.microsoft.com/office/drawing/2014/main" val="2048154098"/>
                    </a:ext>
                  </a:extLst>
                </a:gridCol>
                <a:gridCol w="758940">
                  <a:extLst>
                    <a:ext uri="{9D8B030D-6E8A-4147-A177-3AD203B41FA5}">
                      <a16:colId xmlns:a16="http://schemas.microsoft.com/office/drawing/2014/main" val="335989051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230268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285647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2394291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cavité 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de réglage 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numéro de cavité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Réglages 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Qiopt/ cavité @ 20 mA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Qiopt booster @20 mA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Pinc (Qioptb) @ 20 mA 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Pinc (Qioptb)@ 20 mA  total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Pinc (Qioptb)@ 5 mA 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Pinc (Qioptb)@ 5 mA  total</a:t>
                      </a:r>
                      <a:endParaRPr lang="fr-FR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3627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Vc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(MV/m)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Phis (°)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Eacc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(MV/m)</a:t>
                      </a:r>
                      <a:endParaRPr lang="fr-FR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10898"/>
                  </a:ext>
                </a:extLst>
              </a:tr>
              <a:tr h="190500">
                <a:tc rowSpan="8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Basique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7,01E+05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122,56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0773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5333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4669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7,01E+05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30,64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11,97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10689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optimisé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25,850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7,749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7,37E+05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7,65E+05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122,86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8602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-19,008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8,734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7,90E+05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3575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7,02E+05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30,71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7536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1,778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-9,116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8,24E+05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69914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Basique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122,59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338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9,35E+05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776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9,35E+05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447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optimisé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33,026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10,582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1,08E+06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1,03E+06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120,81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47,20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72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2,187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-4,301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1,00E+06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43,63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16,83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651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11,753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1,36E+06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16,98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43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7CA1-29FD-4528-815D-2D95F4F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58502"/>
            <a:ext cx="5688632" cy="432048"/>
          </a:xfrm>
        </p:spPr>
        <p:txBody>
          <a:bodyPr/>
          <a:lstStyle/>
          <a:p>
            <a:r>
              <a:rPr lang="fr-FR" dirty="0"/>
              <a:t>ERL </a:t>
            </a:r>
            <a:r>
              <a:rPr lang="fr-FR" dirty="0" err="1"/>
              <a:t>side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C3061-DEB2-4CBB-A648-8C57DFE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F70D8-C634-4BB9-92EC-4E9EE49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DE5CF-FBF8-4673-A4F0-8BB98DE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9FB48981-ECC7-4A14-85CE-9A6FE989C0C7}"/>
              </a:ext>
            </a:extLst>
          </p:cNvPr>
          <p:cNvSpPr txBox="1">
            <a:spLocks/>
          </p:cNvSpPr>
          <p:nvPr/>
        </p:nvSpPr>
        <p:spPr>
          <a:xfrm>
            <a:off x="161935" y="1503748"/>
            <a:ext cx="4579937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Exemple d’un macro-pulse de 80 </a:t>
            </a:r>
            <a:r>
              <a:rPr lang="fr-FR" dirty="0" err="1"/>
              <a:t>bunchs</a:t>
            </a:r>
            <a:r>
              <a:rPr lang="fr-FR" dirty="0"/>
              <a:t> (~ 2 µs)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77E02C24-2E75-41C7-AE0A-B9759CF9E7B2}"/>
              </a:ext>
            </a:extLst>
          </p:cNvPr>
          <p:cNvSpPr txBox="1">
            <a:spLocks/>
          </p:cNvSpPr>
          <p:nvPr/>
        </p:nvSpPr>
        <p:spPr>
          <a:xfrm>
            <a:off x="323399" y="819674"/>
            <a:ext cx="4579937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/>
              <a:t>Courant perçu par une cavité  mode ERL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142FE7-3BBF-4EBE-A88E-D320309BF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" y="1630773"/>
            <a:ext cx="4356169" cy="32671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C8AEF5-87C8-43DB-8663-92AAF1473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7" y="1589584"/>
            <a:ext cx="4453953" cy="3340465"/>
          </a:xfrm>
          <a:prstGeom prst="rect">
            <a:avLst/>
          </a:prstGeom>
        </p:spPr>
      </p:pic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103FA651-8723-474F-874B-8FADEC9CA602}"/>
              </a:ext>
            </a:extLst>
          </p:cNvPr>
          <p:cNvSpPr txBox="1">
            <a:spLocks/>
          </p:cNvSpPr>
          <p:nvPr/>
        </p:nvSpPr>
        <p:spPr>
          <a:xfrm>
            <a:off x="5544691" y="1480586"/>
            <a:ext cx="4579937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« Beam </a:t>
            </a:r>
            <a:r>
              <a:rPr lang="fr-FR" dirty="0" err="1"/>
              <a:t>loading</a:t>
            </a:r>
            <a:r>
              <a:rPr lang="fr-FR" dirty="0"/>
              <a:t> » dans la cavité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20E6685-A8CC-4241-A22C-59B6404D3D6C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308204" y="3215163"/>
            <a:ext cx="1238424" cy="1809762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id="{F53EE647-57EA-4E22-AED4-CD7D43C18192}"/>
              </a:ext>
            </a:extLst>
          </p:cNvPr>
          <p:cNvSpPr txBox="1">
            <a:spLocks/>
          </p:cNvSpPr>
          <p:nvPr/>
        </p:nvSpPr>
        <p:spPr>
          <a:xfrm>
            <a:off x="4018235" y="5024925"/>
            <a:ext cx="4579937" cy="61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1600" dirty="0">
                <a:solidFill>
                  <a:srgbClr val="FF0000"/>
                </a:solidFill>
              </a:rPr>
              <a:t>Régime établi du mode de fonctionnement ERL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 C</a:t>
            </a:r>
            <a:r>
              <a:rPr lang="fr-FR" sz="1600" dirty="0">
                <a:solidFill>
                  <a:srgbClr val="FF0000"/>
                </a:solidFill>
              </a:rPr>
              <a:t>ourant perçu par la cavité  = 0 mA  </a:t>
            </a:r>
          </a:p>
        </p:txBody>
      </p:sp>
    </p:spTree>
    <p:extLst>
      <p:ext uri="{BB962C8B-B14F-4D97-AF65-F5344CB8AC3E}">
        <p14:creationId xmlns:p14="http://schemas.microsoft.com/office/powerpoint/2010/main" val="78930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7CA1-29FD-4528-815D-2D95F4F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58502"/>
            <a:ext cx="5688632" cy="432048"/>
          </a:xfrm>
        </p:spPr>
        <p:txBody>
          <a:bodyPr/>
          <a:lstStyle/>
          <a:p>
            <a:r>
              <a:rPr lang="fr-FR" dirty="0"/>
              <a:t>ERL </a:t>
            </a:r>
            <a:r>
              <a:rPr lang="fr-FR" dirty="0" err="1"/>
              <a:t>side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C3061-DEB2-4CBB-A648-8C57DFE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F70D8-C634-4BB9-92EC-4E9EE49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DE5CF-FBF8-4673-A4F0-8BB98DE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77E02C24-2E75-41C7-AE0A-B9759CF9E7B2}"/>
              </a:ext>
            </a:extLst>
          </p:cNvPr>
          <p:cNvSpPr txBox="1">
            <a:spLocks/>
          </p:cNvSpPr>
          <p:nvPr/>
        </p:nvSpPr>
        <p:spPr>
          <a:xfrm>
            <a:off x="2679253" y="1286903"/>
            <a:ext cx="4579937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sz="1600" dirty="0"/>
              <a:t>Paramètres cavité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2F2D6337-3EBE-4573-B509-A687CF833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3785" y="1729210"/>
          <a:ext cx="57308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70189" imgH="3320167" progId="Word.Document.12">
                  <p:embed/>
                </p:oleObj>
              </mc:Choice>
              <mc:Fallback>
                <p:oleObj name="Document" r:id="rId3" imgW="5770189" imgH="3320167" progId="Word.Documen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2F2D6337-3EBE-4573-B509-A687CF833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785" y="1729210"/>
                        <a:ext cx="5730875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22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7CA1-29FD-4528-815D-2D95F4F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58502"/>
            <a:ext cx="5688632" cy="432048"/>
          </a:xfrm>
        </p:spPr>
        <p:txBody>
          <a:bodyPr/>
          <a:lstStyle/>
          <a:p>
            <a:r>
              <a:rPr lang="fr-FR" dirty="0"/>
              <a:t>ERL </a:t>
            </a:r>
            <a:r>
              <a:rPr lang="fr-FR" dirty="0" err="1"/>
              <a:t>side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C3061-DEB2-4CBB-A648-8C57DFE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F70D8-C634-4BB9-92EC-4E9EE49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DE5CF-FBF8-4673-A4F0-8BB98DE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9FB48981-ECC7-4A14-85CE-9A6FE989C0C7}"/>
              </a:ext>
            </a:extLst>
          </p:cNvPr>
          <p:cNvSpPr txBox="1">
            <a:spLocks/>
          </p:cNvSpPr>
          <p:nvPr/>
        </p:nvSpPr>
        <p:spPr>
          <a:xfrm>
            <a:off x="323399" y="1112175"/>
            <a:ext cx="4579937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Puissance RF et couplage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103FA651-8723-474F-874B-8FADEC9CA602}"/>
              </a:ext>
            </a:extLst>
          </p:cNvPr>
          <p:cNvSpPr txBox="1">
            <a:spLocks/>
          </p:cNvSpPr>
          <p:nvPr/>
        </p:nvSpPr>
        <p:spPr>
          <a:xfrm>
            <a:off x="5410291" y="1122257"/>
            <a:ext cx="2027435" cy="30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Bande passante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BD90A31-9E92-438A-8BB4-AFD8B6FC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2720" t="43941" r="27783" b="33275"/>
          <a:stretch>
            <a:fillRect/>
          </a:stretch>
        </p:blipFill>
        <p:spPr bwMode="auto">
          <a:xfrm>
            <a:off x="7314849" y="1007218"/>
            <a:ext cx="1039621" cy="4632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9B181-C434-4AB2-A40A-B1631FA63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3" t="4985" r="7765" b="1945"/>
          <a:stretch/>
        </p:blipFill>
        <p:spPr>
          <a:xfrm>
            <a:off x="5033941" y="1481900"/>
            <a:ext cx="4791531" cy="40503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5E73440-F8A8-4DC0-9D1A-45C591780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2" t="4474" r="6241"/>
          <a:stretch/>
        </p:blipFill>
        <p:spPr>
          <a:xfrm>
            <a:off x="55682" y="1417852"/>
            <a:ext cx="4791531" cy="41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8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256F2-D34D-458D-8116-373763F6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58502"/>
            <a:ext cx="5688632" cy="432048"/>
          </a:xfrm>
        </p:spPr>
        <p:txBody>
          <a:bodyPr/>
          <a:lstStyle/>
          <a:p>
            <a:r>
              <a:rPr lang="fr-FR" dirty="0"/>
              <a:t>Conclusion : Choix des couplages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96009A-EE8E-4395-9B19-841ECF8D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1957D3-9591-4CA8-94FD-0AA86B57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F79236-0C6A-43FB-8ABD-DD1B162C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BFDF919-FC7F-42F3-AC25-1ECF470E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43" y="934385"/>
            <a:ext cx="4557712" cy="511183"/>
          </a:xfrm>
        </p:spPr>
        <p:txBody>
          <a:bodyPr>
            <a:normAutofit/>
          </a:bodyPr>
          <a:lstStyle/>
          <a:p>
            <a:r>
              <a:rPr lang="fr-FR" sz="2200" dirty="0"/>
              <a:t>Cavité booster 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6E984277-3B25-4E8D-969D-6BF54E3D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75" y="1373559"/>
            <a:ext cx="6527327" cy="1031977"/>
          </a:xfrm>
        </p:spPr>
        <p:txBody>
          <a:bodyPr>
            <a:noAutofit/>
          </a:bodyPr>
          <a:lstStyle/>
          <a:p>
            <a:r>
              <a:rPr lang="fr-FR" sz="2000" dirty="0"/>
              <a:t>Couplage envisagé/préconisé : Q</a:t>
            </a:r>
            <a:r>
              <a:rPr lang="fr-FR" sz="2000" baseline="-25000" dirty="0"/>
              <a:t>i</a:t>
            </a:r>
            <a:r>
              <a:rPr lang="fr-FR" sz="2000" dirty="0"/>
              <a:t> = 7,6 10</a:t>
            </a:r>
            <a:r>
              <a:rPr lang="fr-FR" sz="2000" baseline="30000" dirty="0"/>
              <a:t>5</a:t>
            </a:r>
          </a:p>
          <a:p>
            <a:r>
              <a:rPr lang="fr-FR" sz="2000" dirty="0"/>
              <a:t>Besoin RF mini par cavité : </a:t>
            </a:r>
          </a:p>
          <a:p>
            <a:pPr lvl="1"/>
            <a:r>
              <a:rPr lang="fr-FR" sz="2000" dirty="0"/>
              <a:t>@ 5mA : 10 -&gt; 15 kW</a:t>
            </a:r>
          </a:p>
          <a:p>
            <a:pPr lvl="1"/>
            <a:r>
              <a:rPr lang="fr-FR" sz="2000" dirty="0"/>
              <a:t>@ 20 mA : 27 -&gt; 36 kW</a:t>
            </a:r>
          </a:p>
          <a:p>
            <a:pPr lvl="1"/>
            <a:endParaRPr lang="fr-FR" sz="2000" dirty="0"/>
          </a:p>
          <a:p>
            <a:pPr lvl="1"/>
            <a:endParaRPr lang="fr-FR" sz="2000" baseline="30000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256ABC7-2026-4C0F-9932-1A8CD93F76DF}"/>
              </a:ext>
            </a:extLst>
          </p:cNvPr>
          <p:cNvSpPr txBox="1">
            <a:spLocks/>
          </p:cNvSpPr>
          <p:nvPr/>
        </p:nvSpPr>
        <p:spPr>
          <a:xfrm>
            <a:off x="489843" y="3338664"/>
            <a:ext cx="4557712" cy="51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200" dirty="0"/>
              <a:t>Cavité ERL  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D92F1E4-0073-4767-A001-3A8E253A5C6E}"/>
              </a:ext>
            </a:extLst>
          </p:cNvPr>
          <p:cNvSpPr txBox="1">
            <a:spLocks/>
          </p:cNvSpPr>
          <p:nvPr/>
        </p:nvSpPr>
        <p:spPr>
          <a:xfrm>
            <a:off x="777875" y="3777839"/>
            <a:ext cx="7705384" cy="80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000" dirty="0"/>
              <a:t> Couplage envisagé pour une bande passante de 100 Hz Q</a:t>
            </a:r>
            <a:r>
              <a:rPr lang="fr-FR" sz="2000" baseline="-25000" dirty="0"/>
              <a:t>i</a:t>
            </a:r>
            <a:r>
              <a:rPr lang="fr-FR" sz="2000" dirty="0"/>
              <a:t> = 8,0 10</a:t>
            </a:r>
            <a:r>
              <a:rPr lang="fr-FR" sz="2000" baseline="30000" dirty="0"/>
              <a:t>6</a:t>
            </a:r>
          </a:p>
          <a:p>
            <a:r>
              <a:rPr lang="fr-FR" sz="2000" dirty="0"/>
              <a:t>Besoin RF mini par cavité : 26 kW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sz="2000" baseline="30000" dirty="0"/>
          </a:p>
          <a:p>
            <a:pPr fontAlgn="auto">
              <a:spcAft>
                <a:spcPts val="0"/>
              </a:spcAft>
            </a:pPr>
            <a:endParaRPr lang="fr-FR" sz="2000" baseline="300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D7FA008-3489-47E7-8F74-AB0369B74F16}"/>
              </a:ext>
            </a:extLst>
          </p:cNvPr>
          <p:cNvSpPr txBox="1">
            <a:spLocks/>
          </p:cNvSpPr>
          <p:nvPr/>
        </p:nvSpPr>
        <p:spPr>
          <a:xfrm>
            <a:off x="496806" y="4750809"/>
            <a:ext cx="6337232" cy="51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200" dirty="0"/>
              <a:t>Finalisation du rapport en cours, valeurs à confirmer.  </a:t>
            </a:r>
          </a:p>
        </p:txBody>
      </p:sp>
    </p:spTree>
    <p:extLst>
      <p:ext uri="{BB962C8B-B14F-4D97-AF65-F5344CB8AC3E}">
        <p14:creationId xmlns:p14="http://schemas.microsoft.com/office/powerpoint/2010/main" val="1396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" y="585528"/>
            <a:ext cx="10772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Project definition  (RH, WBS, Budget) in progress : P2I call for proposals, IP2I collaboration and Electronic department discussion for the future recruitments.</a:t>
            </a:r>
            <a:endParaRPr lang="en-GB" sz="1800" b="1" u="sng" dirty="0"/>
          </a:p>
          <a:p>
            <a:pPr marL="342900" indent="-342900">
              <a:buFont typeface="Wingdings" pitchFamily="2" charset="2"/>
              <a:buChar char="§"/>
            </a:pPr>
            <a:endParaRPr lang="en-GB" sz="1800" b="1" u="sng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TDR with a global definition of the RF systems in progress (DMO, Timing, FTS, RF FPC interfaces with  LLRF, C&amp;C EPICS, SSA).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Cavity qualification facility upgrade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1 kW amplifier SAT report in progress with additional tests</a:t>
            </a:r>
          </a:p>
          <a:p>
            <a:r>
              <a:rPr lang="en-GB" sz="1800" dirty="0"/>
              <a:t>     with the RF components added for the SRF cavity qualification test bench.</a:t>
            </a:r>
          </a:p>
          <a:p>
            <a:endParaRPr lang="en-GB" sz="1800" u="sng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MO &amp; Timing : Use of IDROGEN board solution associated to one mezzanine board (FMC REFGEN) and a µRTM board locally providing the timings signal. </a:t>
            </a:r>
          </a:p>
          <a:p>
            <a:endParaRPr lang="en-GB" sz="1800" dirty="0"/>
          </a:p>
          <a:p>
            <a:r>
              <a:rPr lang="en-GB" sz="1800" dirty="0">
                <a:sym typeface="Wingdings" panose="05000000000000000000" pitchFamily="2" charset="2"/>
              </a:rPr>
              <a:t>     First REFGEN prototype manufactured , firmware development by Engineering pole in progress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  two IDROGEN v3  manufactured for our new LLRF test Bench. Tests and configuration in progress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 by </a:t>
            </a:r>
            <a:r>
              <a:rPr lang="en-GB" sz="1800" dirty="0" err="1">
                <a:sym typeface="Wingdings" panose="05000000000000000000" pitchFamily="2" charset="2"/>
              </a:rPr>
              <a:t>TimeD</a:t>
            </a:r>
            <a:r>
              <a:rPr lang="en-GB" sz="1800" dirty="0">
                <a:sym typeface="Wingdings" panose="05000000000000000000" pitchFamily="2" charset="2"/>
              </a:rPr>
              <a:t> team</a:t>
            </a:r>
          </a:p>
          <a:p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" y="585528"/>
            <a:ext cx="10772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sym typeface="Wingdings" panose="05000000000000000000" pitchFamily="2" charset="2"/>
            </a:endParaRPr>
          </a:p>
          <a:p>
            <a:r>
              <a:rPr lang="en-GB" sz="1600" dirty="0">
                <a:sym typeface="Wingdings" panose="05000000000000000000" pitchFamily="2" charset="2"/>
              </a:rPr>
              <a:t>     integration to the </a:t>
            </a:r>
            <a:r>
              <a:rPr lang="en-GB" sz="1600" dirty="0" err="1">
                <a:sym typeface="Wingdings" panose="05000000000000000000" pitchFamily="2" charset="2"/>
              </a:rPr>
              <a:t>TimeD</a:t>
            </a:r>
            <a:r>
              <a:rPr lang="en-GB" sz="1600" dirty="0">
                <a:sym typeface="Wingdings" panose="05000000000000000000" pitchFamily="2" charset="2"/>
              </a:rPr>
              <a:t> team of the PhD student Nawal </a:t>
            </a:r>
            <a:r>
              <a:rPr lang="en-GB" sz="1600" dirty="0" err="1">
                <a:sym typeface="Wingdings" panose="05000000000000000000" pitchFamily="2" charset="2"/>
              </a:rPr>
              <a:t>Belouchrani</a:t>
            </a:r>
            <a:r>
              <a:rPr lang="en-GB" sz="1600" dirty="0">
                <a:sym typeface="Wingdings" panose="05000000000000000000" pitchFamily="2" charset="2"/>
              </a:rPr>
              <a:t> : Software dev. Phase noise</a:t>
            </a:r>
          </a:p>
          <a:p>
            <a:r>
              <a:rPr lang="en-GB" sz="1600" dirty="0">
                <a:sym typeface="Wingdings" panose="05000000000000000000" pitchFamily="2" charset="2"/>
              </a:rPr>
              <a:t>    and jitter calculations, Phase noise measurements versus configs,… linked to our objectives for    PERLE.</a:t>
            </a:r>
          </a:p>
          <a:p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776594-1D61-4BFA-9E6F-EC3923B0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33" y="1751708"/>
            <a:ext cx="8266708" cy="37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1" y="585528"/>
            <a:ext cx="10772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FTS (Frequency Tuning System) C&amp;C board</a:t>
            </a:r>
          </a:p>
          <a:p>
            <a:endParaRPr lang="en-GB" sz="1800" dirty="0"/>
          </a:p>
          <a:p>
            <a:r>
              <a:rPr lang="en-GB" sz="1800" dirty="0">
                <a:sym typeface="Wingdings" panose="05000000000000000000" pitchFamily="2" charset="2"/>
              </a:rPr>
              <a:t>     First design in µRTM format close to be finished  review to plan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  IP2I Electronic department is ok to realize the layout ( to be confirmed)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E5A36D-B4E6-44DF-8607-0C36F325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3" y="1785857"/>
            <a:ext cx="7130763" cy="38610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845C83-F90D-4EB1-87FB-A959ECF1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35" y="2120306"/>
            <a:ext cx="4732471" cy="32560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2C1AE8-08B2-435E-BDBB-04796119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09" y="2422839"/>
            <a:ext cx="4311902" cy="29697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F2CBC9-FE18-4689-A8E3-5157652CC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783" y="1929503"/>
            <a:ext cx="3395979" cy="23402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0CF65B-BFB8-4A89-B09F-F2E86937F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33" y="1884328"/>
            <a:ext cx="3152928" cy="2166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5DDA18-098F-46CD-BF66-8E0521873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374" y="1675165"/>
            <a:ext cx="2637495" cy="18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-31776" y="653480"/>
            <a:ext cx="10804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GB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sym typeface="Wingdings" panose="05000000000000000000" pitchFamily="2" charset="2"/>
              </a:rPr>
              <a:t>RF powers Amplifiers :  4 IOT + 5 SSA strategy seems the best.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- First version of the SSA requirements 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 waiting a first quotation from JEMA from a prototype upgradable until 60kW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    implying 3 racks ( 2 racks for 30kW)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 </a:t>
            </a:r>
            <a:r>
              <a:rPr lang="en-GB" sz="1800" dirty="0" err="1">
                <a:sym typeface="Wingdings" panose="05000000000000000000" pitchFamily="2" charset="2"/>
              </a:rPr>
              <a:t>TrumpF</a:t>
            </a:r>
            <a:r>
              <a:rPr lang="en-GB" sz="1800" dirty="0">
                <a:sym typeface="Wingdings" panose="05000000000000000000" pitchFamily="2" charset="2"/>
              </a:rPr>
              <a:t> (standby)</a:t>
            </a:r>
          </a:p>
          <a:p>
            <a:endParaRPr lang="en-GB" sz="1800" u="sng" dirty="0">
              <a:sym typeface="Wingdings" panose="05000000000000000000" pitchFamily="2" charset="2"/>
            </a:endParaRPr>
          </a:p>
          <a:p>
            <a:r>
              <a:rPr lang="en-GB" sz="1800" dirty="0">
                <a:sym typeface="Wingdings" panose="05000000000000000000" pitchFamily="2" charset="2"/>
              </a:rPr>
              <a:t>  - Project of collaboration with THALES and CERN for the IOT prototype 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  I-Demo program not approved</a:t>
            </a:r>
          </a:p>
          <a:p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44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-31776" y="653480"/>
            <a:ext cx="10804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LLRF system.</a:t>
            </a:r>
          </a:p>
          <a:p>
            <a:r>
              <a:rPr lang="en-GB" sz="1800" dirty="0"/>
              <a:t>   - RF front-end prototype</a:t>
            </a:r>
          </a:p>
          <a:p>
            <a:r>
              <a:rPr lang="en-GB" sz="1800" dirty="0"/>
              <a:t>   </a:t>
            </a:r>
            <a:r>
              <a:rPr lang="en-GB" sz="1800" dirty="0">
                <a:sym typeface="Wingdings" panose="05000000000000000000" pitchFamily="2" charset="2"/>
              </a:rPr>
              <a:t> Realized and Driver modification in progress by IOXOS.</a:t>
            </a:r>
          </a:p>
          <a:p>
            <a:r>
              <a:rPr lang="en-GB" sz="1800" dirty="0">
                <a:sym typeface="Wingdings" panose="05000000000000000000" pitchFamily="2" charset="2"/>
              </a:rPr>
              <a:t>    Evaluation of a use of the two versions (v1 and V2) with BPM in progress</a:t>
            </a:r>
          </a:p>
          <a:p>
            <a:endParaRPr lang="en-GB" sz="1800" dirty="0">
              <a:sym typeface="Wingdings" panose="05000000000000000000" pitchFamily="2" charset="2"/>
            </a:endParaRPr>
          </a:p>
          <a:p>
            <a:endParaRPr lang="en-GB" sz="1800" dirty="0">
              <a:sym typeface="Wingdings" panose="05000000000000000000" pitchFamily="2" charset="2"/>
            </a:endParaRPr>
          </a:p>
          <a:p>
            <a:r>
              <a:rPr lang="en-GB" sz="1800" dirty="0"/>
              <a:t>  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E9E369-3A76-4C9C-A6CD-BC9FC900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95" y="1805608"/>
            <a:ext cx="5891386" cy="34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C5257AA-0DFC-48E7-89E6-AB7FA4CEE513}"/>
              </a:ext>
            </a:extLst>
          </p:cNvPr>
          <p:cNvSpPr/>
          <p:nvPr/>
        </p:nvSpPr>
        <p:spPr>
          <a:xfrm>
            <a:off x="3551648" y="907600"/>
            <a:ext cx="981516" cy="3627909"/>
          </a:xfrm>
          <a:prstGeom prst="rect">
            <a:avLst/>
          </a:prstGeom>
          <a:solidFill>
            <a:srgbClr val="FF99F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Review-3-2025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4" y="149425"/>
            <a:ext cx="6240937" cy="43204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WP-8 : RF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systems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DF6D89-B718-415D-951E-169530733411}"/>
              </a:ext>
            </a:extLst>
          </p:cNvPr>
          <p:cNvSpPr txBox="1"/>
          <p:nvPr/>
        </p:nvSpPr>
        <p:spPr>
          <a:xfrm>
            <a:off x="216373" y="593930"/>
            <a:ext cx="2205073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67" b="1">
                <a:latin typeface="+mn-lt"/>
              </a:rPr>
              <a:t>DC Gun @350 keV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54857F1-0FBB-4D01-86D5-B048C88520A5}"/>
              </a:ext>
            </a:extLst>
          </p:cNvPr>
          <p:cNvCxnSpPr/>
          <p:nvPr/>
        </p:nvCxnSpPr>
        <p:spPr>
          <a:xfrm>
            <a:off x="595862" y="4561702"/>
            <a:ext cx="97024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D6B9D5-8378-4615-AD5E-1CBBC3B030BA}"/>
              </a:ext>
            </a:extLst>
          </p:cNvPr>
          <p:cNvCxnSpPr>
            <a:cxnSpLocks/>
          </p:cNvCxnSpPr>
          <p:nvPr/>
        </p:nvCxnSpPr>
        <p:spPr>
          <a:xfrm>
            <a:off x="1888836" y="4318301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57C705-E8FF-46BC-AD46-FEBD9ED1C354}"/>
              </a:ext>
            </a:extLst>
          </p:cNvPr>
          <p:cNvCxnSpPr>
            <a:cxnSpLocks/>
          </p:cNvCxnSpPr>
          <p:nvPr/>
        </p:nvCxnSpPr>
        <p:spPr>
          <a:xfrm>
            <a:off x="595862" y="4313318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DFAEBB3-CE21-43A7-85B3-B43B6F7FFFE6}"/>
              </a:ext>
            </a:extLst>
          </p:cNvPr>
          <p:cNvCxnSpPr/>
          <p:nvPr/>
        </p:nvCxnSpPr>
        <p:spPr>
          <a:xfrm>
            <a:off x="3177785" y="4288543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B98AC10-77AF-41AE-B521-76833272EF51}"/>
              </a:ext>
            </a:extLst>
          </p:cNvPr>
          <p:cNvCxnSpPr/>
          <p:nvPr/>
        </p:nvCxnSpPr>
        <p:spPr>
          <a:xfrm>
            <a:off x="4476159" y="4299658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7531404-25E1-41FE-A4CE-67225012F0D9}"/>
              </a:ext>
            </a:extLst>
          </p:cNvPr>
          <p:cNvCxnSpPr/>
          <p:nvPr/>
        </p:nvCxnSpPr>
        <p:spPr>
          <a:xfrm>
            <a:off x="5774533" y="4310774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A46A20-0212-4372-88B4-84C276CFE030}"/>
              </a:ext>
            </a:extLst>
          </p:cNvPr>
          <p:cNvCxnSpPr/>
          <p:nvPr/>
        </p:nvCxnSpPr>
        <p:spPr>
          <a:xfrm>
            <a:off x="7072907" y="4292240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E0579-EBA3-4DBB-8DD6-E6A9C513AEA6}"/>
              </a:ext>
            </a:extLst>
          </p:cNvPr>
          <p:cNvCxnSpPr/>
          <p:nvPr/>
        </p:nvCxnSpPr>
        <p:spPr>
          <a:xfrm>
            <a:off x="8371280" y="4295943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3720C23-3AFE-42B9-8FE5-A3C074849A80}"/>
              </a:ext>
            </a:extLst>
          </p:cNvPr>
          <p:cNvCxnSpPr/>
          <p:nvPr/>
        </p:nvCxnSpPr>
        <p:spPr>
          <a:xfrm>
            <a:off x="9669654" y="4299646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3C218EC-D898-40F5-B610-48CCC53F28E1}"/>
              </a:ext>
            </a:extLst>
          </p:cNvPr>
          <p:cNvSpPr txBox="1"/>
          <p:nvPr/>
        </p:nvSpPr>
        <p:spPr>
          <a:xfrm rot="16200000">
            <a:off x="296522" y="475834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6D01C6-BC36-41F2-B819-8F3D826C1B29}"/>
              </a:ext>
            </a:extLst>
          </p:cNvPr>
          <p:cNvSpPr txBox="1"/>
          <p:nvPr/>
        </p:nvSpPr>
        <p:spPr>
          <a:xfrm rot="16200000">
            <a:off x="1580073" y="4752164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135E20-8054-4224-AD0B-2CEE92634689}"/>
              </a:ext>
            </a:extLst>
          </p:cNvPr>
          <p:cNvSpPr txBox="1"/>
          <p:nvPr/>
        </p:nvSpPr>
        <p:spPr>
          <a:xfrm rot="16200000">
            <a:off x="2871035" y="4738575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C5BAF4-885E-40FD-9AB6-A7B5CE0A79B7}"/>
              </a:ext>
            </a:extLst>
          </p:cNvPr>
          <p:cNvSpPr txBox="1"/>
          <p:nvPr/>
        </p:nvSpPr>
        <p:spPr>
          <a:xfrm rot="16200000">
            <a:off x="4191646" y="4717573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2027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5CC693-4CF5-4FD6-AC96-30B43B4C3BB8}"/>
              </a:ext>
            </a:extLst>
          </p:cNvPr>
          <p:cNvSpPr txBox="1"/>
          <p:nvPr/>
        </p:nvSpPr>
        <p:spPr>
          <a:xfrm rot="16200000">
            <a:off x="5475197" y="4718809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7970537-AD47-4A26-9426-D43D531D03D4}"/>
              </a:ext>
            </a:extLst>
          </p:cNvPr>
          <p:cNvSpPr txBox="1"/>
          <p:nvPr/>
        </p:nvSpPr>
        <p:spPr>
          <a:xfrm rot="16200000">
            <a:off x="6795808" y="4720044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2029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5A4965-9EB5-4901-AA37-7211E9BECF06}"/>
              </a:ext>
            </a:extLst>
          </p:cNvPr>
          <p:cNvSpPr txBox="1"/>
          <p:nvPr/>
        </p:nvSpPr>
        <p:spPr>
          <a:xfrm rot="16200000">
            <a:off x="8071946" y="472869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2030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34EE08-BFD5-460B-B198-F0452A11AEC1}"/>
              </a:ext>
            </a:extLst>
          </p:cNvPr>
          <p:cNvSpPr txBox="1"/>
          <p:nvPr/>
        </p:nvSpPr>
        <p:spPr>
          <a:xfrm rot="16200000">
            <a:off x="9392557" y="474475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>
                <a:latin typeface="+mn-lt"/>
              </a:rPr>
              <a:t>2031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249B706-AEF5-4088-B8EC-C1E60E119EF5}"/>
              </a:ext>
            </a:extLst>
          </p:cNvPr>
          <p:cNvCxnSpPr>
            <a:cxnSpLocks/>
          </p:cNvCxnSpPr>
          <p:nvPr/>
        </p:nvCxnSpPr>
        <p:spPr>
          <a:xfrm flipV="1">
            <a:off x="515800" y="922867"/>
            <a:ext cx="2492793" cy="173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1DB9F19-A8BF-4E94-A930-DB37B4115FE7}"/>
              </a:ext>
            </a:extLst>
          </p:cNvPr>
          <p:cNvCxnSpPr>
            <a:cxnSpLocks/>
          </p:cNvCxnSpPr>
          <p:nvPr/>
        </p:nvCxnSpPr>
        <p:spPr>
          <a:xfrm>
            <a:off x="3010699" y="934782"/>
            <a:ext cx="581627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plosion : 8 points 29">
            <a:extLst>
              <a:ext uri="{FF2B5EF4-FFF2-40B4-BE49-F238E27FC236}">
                <a16:creationId xmlns:a16="http://schemas.microsoft.com/office/drawing/2014/main" id="{75939EC1-3355-4638-BD2C-0D0F953E3750}"/>
              </a:ext>
            </a:extLst>
          </p:cNvPr>
          <p:cNvSpPr/>
          <p:nvPr/>
        </p:nvSpPr>
        <p:spPr>
          <a:xfrm>
            <a:off x="2958312" y="769813"/>
            <a:ext cx="367241" cy="40775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287BEB-10C2-4F39-A0CE-3D61DD5DB1E3}"/>
              </a:ext>
            </a:extLst>
          </p:cNvPr>
          <p:cNvCxnSpPr>
            <a:cxnSpLocks/>
          </p:cNvCxnSpPr>
          <p:nvPr/>
        </p:nvCxnSpPr>
        <p:spPr>
          <a:xfrm flipV="1">
            <a:off x="535049" y="1773345"/>
            <a:ext cx="1827002" cy="218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BF11EB6-EAA5-4327-B4A5-54C50CEA6909}"/>
              </a:ext>
            </a:extLst>
          </p:cNvPr>
          <p:cNvCxnSpPr>
            <a:cxnSpLocks/>
          </p:cNvCxnSpPr>
          <p:nvPr/>
        </p:nvCxnSpPr>
        <p:spPr>
          <a:xfrm>
            <a:off x="2330321" y="1773345"/>
            <a:ext cx="340458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C19B21D-8126-4484-B7F2-BACA8F8E16FF}"/>
              </a:ext>
            </a:extLst>
          </p:cNvPr>
          <p:cNvSpPr txBox="1"/>
          <p:nvPr/>
        </p:nvSpPr>
        <p:spPr>
          <a:xfrm>
            <a:off x="239497" y="1383569"/>
            <a:ext cx="2084488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67" b="1">
                <a:latin typeface="+mn-lt"/>
              </a:rPr>
              <a:t>Injector @ 7MeV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A21F597-ACB4-4E96-8FF6-2CA607C8D14B}"/>
              </a:ext>
            </a:extLst>
          </p:cNvPr>
          <p:cNvCxnSpPr>
            <a:cxnSpLocks/>
          </p:cNvCxnSpPr>
          <p:nvPr/>
        </p:nvCxnSpPr>
        <p:spPr>
          <a:xfrm flipV="1">
            <a:off x="5749365" y="1775534"/>
            <a:ext cx="1165873" cy="2812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44B4636-EE12-44B2-94F0-CFEAD68957F6}"/>
              </a:ext>
            </a:extLst>
          </p:cNvPr>
          <p:cNvCxnSpPr>
            <a:cxnSpLocks/>
          </p:cNvCxnSpPr>
          <p:nvPr/>
        </p:nvCxnSpPr>
        <p:spPr>
          <a:xfrm>
            <a:off x="3174042" y="1081421"/>
            <a:ext cx="0" cy="351528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300BC7F-B8F1-476E-9BB2-65FF0DE7E569}"/>
              </a:ext>
            </a:extLst>
          </p:cNvPr>
          <p:cNvCxnSpPr>
            <a:cxnSpLocks/>
          </p:cNvCxnSpPr>
          <p:nvPr/>
        </p:nvCxnSpPr>
        <p:spPr>
          <a:xfrm>
            <a:off x="6071196" y="2916225"/>
            <a:ext cx="6402" cy="16804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160CDF2-27AB-4C79-9ACC-210B616C57DB}"/>
              </a:ext>
            </a:extLst>
          </p:cNvPr>
          <p:cNvCxnSpPr>
            <a:cxnSpLocks/>
          </p:cNvCxnSpPr>
          <p:nvPr/>
        </p:nvCxnSpPr>
        <p:spPr>
          <a:xfrm>
            <a:off x="5759757" y="1854537"/>
            <a:ext cx="32508" cy="2726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E4B80E0-3F1F-4241-9642-D513B5CD7A56}"/>
              </a:ext>
            </a:extLst>
          </p:cNvPr>
          <p:cNvCxnSpPr>
            <a:cxnSpLocks/>
          </p:cNvCxnSpPr>
          <p:nvPr/>
        </p:nvCxnSpPr>
        <p:spPr>
          <a:xfrm flipV="1">
            <a:off x="496120" y="3575718"/>
            <a:ext cx="2819862" cy="530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E687E5E-101D-4CD8-A61F-A4680D0B1D6E}"/>
              </a:ext>
            </a:extLst>
          </p:cNvPr>
          <p:cNvCxnSpPr>
            <a:cxnSpLocks/>
          </p:cNvCxnSpPr>
          <p:nvPr/>
        </p:nvCxnSpPr>
        <p:spPr>
          <a:xfrm flipV="1">
            <a:off x="3177785" y="3546994"/>
            <a:ext cx="3829645" cy="29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B6CEF824-32EF-42C3-A174-F7CEDD1A7931}"/>
              </a:ext>
            </a:extLst>
          </p:cNvPr>
          <p:cNvSpPr txBox="1"/>
          <p:nvPr/>
        </p:nvSpPr>
        <p:spPr>
          <a:xfrm>
            <a:off x="176890" y="3604790"/>
            <a:ext cx="188147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67" b="1">
                <a:latin typeface="+mn-lt"/>
              </a:rPr>
              <a:t>ERL 1-LOOP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E6AACDB-8068-4F43-A9D5-922C4E1E7B51}"/>
              </a:ext>
            </a:extLst>
          </p:cNvPr>
          <p:cNvCxnSpPr>
            <a:cxnSpLocks/>
          </p:cNvCxnSpPr>
          <p:nvPr/>
        </p:nvCxnSpPr>
        <p:spPr>
          <a:xfrm>
            <a:off x="7729349" y="3529983"/>
            <a:ext cx="982840" cy="2921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 : 8 points 41">
            <a:extLst>
              <a:ext uri="{FF2B5EF4-FFF2-40B4-BE49-F238E27FC236}">
                <a16:creationId xmlns:a16="http://schemas.microsoft.com/office/drawing/2014/main" id="{7124173B-3036-4492-898E-181A7C181462}"/>
              </a:ext>
            </a:extLst>
          </p:cNvPr>
          <p:cNvSpPr/>
          <p:nvPr/>
        </p:nvSpPr>
        <p:spPr>
          <a:xfrm>
            <a:off x="7610697" y="3326104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507BF27-EE00-4E77-9E5B-396857356832}"/>
              </a:ext>
            </a:extLst>
          </p:cNvPr>
          <p:cNvCxnSpPr>
            <a:cxnSpLocks/>
          </p:cNvCxnSpPr>
          <p:nvPr/>
        </p:nvCxnSpPr>
        <p:spPr>
          <a:xfrm>
            <a:off x="6544256" y="2820850"/>
            <a:ext cx="20408" cy="16869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7BD9B08-4862-4448-A612-FD1871811E0D}"/>
              </a:ext>
            </a:extLst>
          </p:cNvPr>
          <p:cNvCxnSpPr>
            <a:cxnSpLocks/>
          </p:cNvCxnSpPr>
          <p:nvPr/>
        </p:nvCxnSpPr>
        <p:spPr>
          <a:xfrm>
            <a:off x="7161285" y="2916225"/>
            <a:ext cx="0" cy="16651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159D5F-0DC7-42F7-B26C-B041414BB30F}"/>
              </a:ext>
            </a:extLst>
          </p:cNvPr>
          <p:cNvCxnSpPr>
            <a:cxnSpLocks/>
          </p:cNvCxnSpPr>
          <p:nvPr/>
        </p:nvCxnSpPr>
        <p:spPr>
          <a:xfrm flipH="1">
            <a:off x="7785436" y="3024207"/>
            <a:ext cx="1" cy="14321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9B06B38B-AD2B-4DB3-AB2C-BFCAD1DC5A73}"/>
              </a:ext>
            </a:extLst>
          </p:cNvPr>
          <p:cNvSpPr txBox="1"/>
          <p:nvPr/>
        </p:nvSpPr>
        <p:spPr>
          <a:xfrm>
            <a:off x="2793880" y="1159282"/>
            <a:ext cx="702436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72" i="1">
                <a:latin typeface="+mn-lt"/>
              </a:rPr>
              <a:t>DC gun </a:t>
            </a:r>
          </a:p>
          <a:p>
            <a:r>
              <a:rPr lang="en-GB" sz="972" i="1">
                <a:latin typeface="+mn-lt"/>
              </a:rPr>
              <a:t>operation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BAC2A87-2986-4923-98FB-343D3243A30B}"/>
              </a:ext>
            </a:extLst>
          </p:cNvPr>
          <p:cNvSpPr txBox="1"/>
          <p:nvPr/>
        </p:nvSpPr>
        <p:spPr>
          <a:xfrm>
            <a:off x="5695421" y="4078387"/>
            <a:ext cx="710451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972" i="1">
                <a:latin typeface="+mn-lt"/>
              </a:rPr>
              <a:t>Cryogenic </a:t>
            </a:r>
          </a:p>
          <a:p>
            <a:pPr algn="ctr"/>
            <a:r>
              <a:rPr lang="en-GB" sz="972" i="1">
                <a:latin typeface="+mn-lt"/>
              </a:rPr>
              <a:t>installed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0E10DBD-0AFB-4FE5-8F03-C68F35E839F6}"/>
              </a:ext>
            </a:extLst>
          </p:cNvPr>
          <p:cNvSpPr txBox="1"/>
          <p:nvPr/>
        </p:nvSpPr>
        <p:spPr>
          <a:xfrm>
            <a:off x="4588496" y="1333472"/>
            <a:ext cx="1146408" cy="241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72" i="1">
                <a:latin typeface="+mn-lt"/>
              </a:rPr>
              <a:t>Injector installed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E8E456A-9E96-4AEC-BE76-C0B079B75ED9}"/>
              </a:ext>
            </a:extLst>
          </p:cNvPr>
          <p:cNvSpPr txBox="1"/>
          <p:nvPr/>
        </p:nvSpPr>
        <p:spPr>
          <a:xfrm>
            <a:off x="6160077" y="3740801"/>
            <a:ext cx="822661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972" i="1">
                <a:latin typeface="+mn-lt"/>
              </a:rPr>
              <a:t>Cryomodule </a:t>
            </a:r>
          </a:p>
          <a:p>
            <a:pPr algn="ctr"/>
            <a:r>
              <a:rPr lang="en-GB" sz="972" i="1">
                <a:latin typeface="+mn-lt"/>
              </a:rPr>
              <a:t>tested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07FF39A-DE8F-4F4D-9ABC-4D1B76FD38EF}"/>
              </a:ext>
            </a:extLst>
          </p:cNvPr>
          <p:cNvSpPr txBox="1"/>
          <p:nvPr/>
        </p:nvSpPr>
        <p:spPr>
          <a:xfrm>
            <a:off x="6768201" y="4078387"/>
            <a:ext cx="793807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972" i="1">
                <a:latin typeface="+mn-lt"/>
              </a:rPr>
              <a:t>Cryomodule</a:t>
            </a:r>
          </a:p>
          <a:p>
            <a:pPr algn="ctr"/>
            <a:r>
              <a:rPr lang="en-GB" sz="972" i="1">
                <a:latin typeface="+mn-lt"/>
              </a:rPr>
              <a:t> Installed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1F9F394-BEE2-45B0-B937-0312E05A435F}"/>
              </a:ext>
            </a:extLst>
          </p:cNvPr>
          <p:cNvSpPr txBox="1"/>
          <p:nvPr/>
        </p:nvSpPr>
        <p:spPr>
          <a:xfrm>
            <a:off x="7413920" y="3788309"/>
            <a:ext cx="960519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972" i="1">
                <a:latin typeface="+mn-lt"/>
              </a:rPr>
              <a:t>First ERL</a:t>
            </a:r>
          </a:p>
          <a:p>
            <a:pPr algn="ctr"/>
            <a:r>
              <a:rPr lang="en-GB" sz="972" i="1">
                <a:latin typeface="+mn-lt"/>
              </a:rPr>
              <a:t> demonstration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C8287B93-06C0-420D-A0D6-BBFE2130C89D}"/>
              </a:ext>
            </a:extLst>
          </p:cNvPr>
          <p:cNvCxnSpPr>
            <a:cxnSpLocks/>
          </p:cNvCxnSpPr>
          <p:nvPr/>
        </p:nvCxnSpPr>
        <p:spPr>
          <a:xfrm>
            <a:off x="6613919" y="842997"/>
            <a:ext cx="701358" cy="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88B1DEC-7602-4BB8-A668-73C6807DC4A3}"/>
              </a:ext>
            </a:extLst>
          </p:cNvPr>
          <p:cNvCxnSpPr>
            <a:cxnSpLocks/>
          </p:cNvCxnSpPr>
          <p:nvPr/>
        </p:nvCxnSpPr>
        <p:spPr>
          <a:xfrm flipV="1">
            <a:off x="6610523" y="1328769"/>
            <a:ext cx="689226" cy="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DA3307FC-8423-47A8-A8C6-B43D67C6EA54}"/>
              </a:ext>
            </a:extLst>
          </p:cNvPr>
          <p:cNvSpPr txBox="1"/>
          <p:nvPr/>
        </p:nvSpPr>
        <p:spPr>
          <a:xfrm>
            <a:off x="7053249" y="711074"/>
            <a:ext cx="1148984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37" b="1">
                <a:latin typeface="+mn-lt"/>
              </a:rPr>
              <a:t>Design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D5FD618-1E0D-4A9B-8A36-0394C2579766}"/>
              </a:ext>
            </a:extLst>
          </p:cNvPr>
          <p:cNvSpPr txBox="1"/>
          <p:nvPr/>
        </p:nvSpPr>
        <p:spPr>
          <a:xfrm>
            <a:off x="7041962" y="941009"/>
            <a:ext cx="3497568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37" b="1">
                <a:latin typeface="+mn-lt"/>
              </a:rPr>
              <a:t>Procuirement / Construction / Installation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2845CA7-78E3-49D1-B812-5CDECFBB47C9}"/>
              </a:ext>
            </a:extLst>
          </p:cNvPr>
          <p:cNvSpPr txBox="1"/>
          <p:nvPr/>
        </p:nvSpPr>
        <p:spPr>
          <a:xfrm>
            <a:off x="7354252" y="1203065"/>
            <a:ext cx="2165500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37" b="1">
                <a:latin typeface="+mn-lt"/>
              </a:rPr>
              <a:t>Commissioning</a:t>
            </a:r>
          </a:p>
        </p:txBody>
      </p:sp>
      <p:sp>
        <p:nvSpPr>
          <p:cNvPr id="63" name="Explosion : 8 points 62">
            <a:extLst>
              <a:ext uri="{FF2B5EF4-FFF2-40B4-BE49-F238E27FC236}">
                <a16:creationId xmlns:a16="http://schemas.microsoft.com/office/drawing/2014/main" id="{14C7A7A3-B6DC-42E7-B9ED-4301866A6375}"/>
              </a:ext>
            </a:extLst>
          </p:cNvPr>
          <p:cNvSpPr/>
          <p:nvPr/>
        </p:nvSpPr>
        <p:spPr>
          <a:xfrm>
            <a:off x="6615315" y="1574296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C16AA7F-D21C-4045-8986-C5D31CB4D70D}"/>
              </a:ext>
            </a:extLst>
          </p:cNvPr>
          <p:cNvSpPr txBox="1"/>
          <p:nvPr/>
        </p:nvSpPr>
        <p:spPr>
          <a:xfrm>
            <a:off x="6845597" y="1899027"/>
            <a:ext cx="510076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72" i="1">
                <a:latin typeface="+mn-lt"/>
              </a:rPr>
              <a:t>20 mA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236FB70D-2BAD-4B89-BAFA-277DAE60E16C}"/>
              </a:ext>
            </a:extLst>
          </p:cNvPr>
          <p:cNvCxnSpPr>
            <a:cxnSpLocks/>
          </p:cNvCxnSpPr>
          <p:nvPr/>
        </p:nvCxnSpPr>
        <p:spPr>
          <a:xfrm flipH="1">
            <a:off x="6797193" y="1934708"/>
            <a:ext cx="121" cy="26531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391ACBA-0B8E-4CC2-9048-77985A954D35}"/>
              </a:ext>
            </a:extLst>
          </p:cNvPr>
          <p:cNvCxnSpPr>
            <a:cxnSpLocks/>
          </p:cNvCxnSpPr>
          <p:nvPr/>
        </p:nvCxnSpPr>
        <p:spPr>
          <a:xfrm flipH="1">
            <a:off x="8690619" y="2820850"/>
            <a:ext cx="8930" cy="1708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xplosion : 8 points 66">
            <a:extLst>
              <a:ext uri="{FF2B5EF4-FFF2-40B4-BE49-F238E27FC236}">
                <a16:creationId xmlns:a16="http://schemas.microsoft.com/office/drawing/2014/main" id="{4543C683-0203-48C3-A338-9D6C16C28024}"/>
              </a:ext>
            </a:extLst>
          </p:cNvPr>
          <p:cNvSpPr/>
          <p:nvPr/>
        </p:nvSpPr>
        <p:spPr>
          <a:xfrm>
            <a:off x="8528569" y="3318315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757026E-6D67-4A46-AF76-F1515A9DEAFF}"/>
              </a:ext>
            </a:extLst>
          </p:cNvPr>
          <p:cNvSpPr txBox="1"/>
          <p:nvPr/>
        </p:nvSpPr>
        <p:spPr>
          <a:xfrm>
            <a:off x="8513273" y="3756213"/>
            <a:ext cx="474810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72" i="1">
                <a:latin typeface="+mn-lt"/>
              </a:rPr>
              <a:t>2MW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72452D65-969F-43E4-B5B7-24EBCD648C1A}"/>
              </a:ext>
            </a:extLst>
          </p:cNvPr>
          <p:cNvCxnSpPr>
            <a:cxnSpLocks/>
          </p:cNvCxnSpPr>
          <p:nvPr/>
        </p:nvCxnSpPr>
        <p:spPr>
          <a:xfrm>
            <a:off x="2742436" y="938257"/>
            <a:ext cx="13821" cy="33394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xplosion : 8 points 72">
            <a:extLst>
              <a:ext uri="{FF2B5EF4-FFF2-40B4-BE49-F238E27FC236}">
                <a16:creationId xmlns:a16="http://schemas.microsoft.com/office/drawing/2014/main" id="{AB6E3B76-A854-4164-8E94-20FBB608E62D}"/>
              </a:ext>
            </a:extLst>
          </p:cNvPr>
          <p:cNvSpPr/>
          <p:nvPr/>
        </p:nvSpPr>
        <p:spPr>
          <a:xfrm>
            <a:off x="2575507" y="3918130"/>
            <a:ext cx="367241" cy="40775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D4447DF-9E72-46D5-A0F2-2DDF912102DB}"/>
              </a:ext>
            </a:extLst>
          </p:cNvPr>
          <p:cNvSpPr txBox="1"/>
          <p:nvPr/>
        </p:nvSpPr>
        <p:spPr>
          <a:xfrm>
            <a:off x="2543535" y="3677816"/>
            <a:ext cx="396262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72" b="1" i="1">
                <a:solidFill>
                  <a:srgbClr val="FF0000"/>
                </a:solidFill>
                <a:latin typeface="+mn-lt"/>
              </a:rPr>
              <a:t>TDR</a:t>
            </a:r>
          </a:p>
        </p:txBody>
      </p:sp>
      <p:sp>
        <p:nvSpPr>
          <p:cNvPr id="75" name="Explosion : 8 points 74">
            <a:extLst>
              <a:ext uri="{FF2B5EF4-FFF2-40B4-BE49-F238E27FC236}">
                <a16:creationId xmlns:a16="http://schemas.microsoft.com/office/drawing/2014/main" id="{1D334426-AF99-4C83-A717-4D216EB4C653}"/>
              </a:ext>
            </a:extLst>
          </p:cNvPr>
          <p:cNvSpPr/>
          <p:nvPr/>
        </p:nvSpPr>
        <p:spPr>
          <a:xfrm>
            <a:off x="6368329" y="3329025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6" name="Explosion : 8 points 75">
            <a:extLst>
              <a:ext uri="{FF2B5EF4-FFF2-40B4-BE49-F238E27FC236}">
                <a16:creationId xmlns:a16="http://schemas.microsoft.com/office/drawing/2014/main" id="{4A0A5AE7-10AD-45AE-8800-A9EA57493989}"/>
              </a:ext>
            </a:extLst>
          </p:cNvPr>
          <p:cNvSpPr/>
          <p:nvPr/>
        </p:nvSpPr>
        <p:spPr>
          <a:xfrm>
            <a:off x="6986562" y="3358202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7" name="Explosion : 8 points 76">
            <a:extLst>
              <a:ext uri="{FF2B5EF4-FFF2-40B4-BE49-F238E27FC236}">
                <a16:creationId xmlns:a16="http://schemas.microsoft.com/office/drawing/2014/main" id="{0653FE66-5E38-4059-A99D-4229395512CA}"/>
              </a:ext>
            </a:extLst>
          </p:cNvPr>
          <p:cNvSpPr/>
          <p:nvPr/>
        </p:nvSpPr>
        <p:spPr>
          <a:xfrm>
            <a:off x="5880717" y="3340970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FEDB76A7-8051-4B2E-BAEA-6E40C0FFF28A}"/>
              </a:ext>
            </a:extLst>
          </p:cNvPr>
          <p:cNvSpPr/>
          <p:nvPr/>
        </p:nvSpPr>
        <p:spPr>
          <a:xfrm>
            <a:off x="9087341" y="2290796"/>
            <a:ext cx="403502" cy="1859053"/>
          </a:xfrm>
          <a:prstGeom prst="roundRect">
            <a:avLst>
              <a:gd name="adj" fmla="val 5241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76CD92C-2E8C-48BB-9A7A-CEFAE687DEFA}"/>
              </a:ext>
            </a:extLst>
          </p:cNvPr>
          <p:cNvSpPr txBox="1"/>
          <p:nvPr/>
        </p:nvSpPr>
        <p:spPr>
          <a:xfrm rot="16200000">
            <a:off x="8322212" y="2954312"/>
            <a:ext cx="190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+mn-lt"/>
              </a:rPr>
              <a:t>PERLE 1-LOOP  89MeV</a:t>
            </a:r>
          </a:p>
        </p:txBody>
      </p:sp>
      <p:sp>
        <p:nvSpPr>
          <p:cNvPr id="82" name="Explosion : 8 points 81">
            <a:extLst>
              <a:ext uri="{FF2B5EF4-FFF2-40B4-BE49-F238E27FC236}">
                <a16:creationId xmlns:a16="http://schemas.microsoft.com/office/drawing/2014/main" id="{B122470E-836B-47C7-B757-70FF3DD6A60B}"/>
              </a:ext>
            </a:extLst>
          </p:cNvPr>
          <p:cNvSpPr/>
          <p:nvPr/>
        </p:nvSpPr>
        <p:spPr>
          <a:xfrm>
            <a:off x="4229579" y="3965848"/>
            <a:ext cx="367241" cy="407758"/>
          </a:xfrm>
          <a:prstGeom prst="irregularSeal1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83" name="Explosion : 8 points 82">
            <a:extLst>
              <a:ext uri="{FF2B5EF4-FFF2-40B4-BE49-F238E27FC236}">
                <a16:creationId xmlns:a16="http://schemas.microsoft.com/office/drawing/2014/main" id="{044FCE5A-F389-41A1-BCA4-EAAC14619C9B}"/>
              </a:ext>
            </a:extLst>
          </p:cNvPr>
          <p:cNvSpPr/>
          <p:nvPr/>
        </p:nvSpPr>
        <p:spPr>
          <a:xfrm>
            <a:off x="5565745" y="1574296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7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86989DD-6268-416F-AC3F-EB2E7568A37D}"/>
              </a:ext>
            </a:extLst>
          </p:cNvPr>
          <p:cNvSpPr txBox="1"/>
          <p:nvPr/>
        </p:nvSpPr>
        <p:spPr>
          <a:xfrm>
            <a:off x="3938806" y="4307283"/>
            <a:ext cx="1146408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2" i="1">
                <a:latin typeface="+mn-lt"/>
              </a:rPr>
              <a:t>IGLOO ready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1ED73FA-F26D-4033-B99E-36D9527239FA}"/>
              </a:ext>
            </a:extLst>
          </p:cNvPr>
          <p:cNvSpPr txBox="1"/>
          <p:nvPr/>
        </p:nvSpPr>
        <p:spPr>
          <a:xfrm>
            <a:off x="5013839" y="959509"/>
            <a:ext cx="510076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72" i="1">
                <a:latin typeface="+mn-lt"/>
              </a:rPr>
              <a:t>20 mA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E94A053-460C-4E90-8541-0FB337E924B5}"/>
              </a:ext>
            </a:extLst>
          </p:cNvPr>
          <p:cNvCxnSpPr>
            <a:cxnSpLocks/>
          </p:cNvCxnSpPr>
          <p:nvPr/>
        </p:nvCxnSpPr>
        <p:spPr>
          <a:xfrm>
            <a:off x="4588496" y="936525"/>
            <a:ext cx="581627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B098AF4-7A44-4173-B00C-A345749D51C8}"/>
              </a:ext>
            </a:extLst>
          </p:cNvPr>
          <p:cNvCxnSpPr>
            <a:cxnSpLocks/>
          </p:cNvCxnSpPr>
          <p:nvPr/>
        </p:nvCxnSpPr>
        <p:spPr>
          <a:xfrm flipV="1">
            <a:off x="3580248" y="4155859"/>
            <a:ext cx="762707" cy="1962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461E3E5-6A09-42A7-A752-0991AAA048F5}"/>
              </a:ext>
            </a:extLst>
          </p:cNvPr>
          <p:cNvCxnSpPr>
            <a:cxnSpLocks/>
          </p:cNvCxnSpPr>
          <p:nvPr/>
        </p:nvCxnSpPr>
        <p:spPr>
          <a:xfrm flipH="1">
            <a:off x="3846039" y="2062593"/>
            <a:ext cx="9262" cy="253411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CF8A9973-6D79-41F4-AD08-DAB91F2F745C}"/>
              </a:ext>
            </a:extLst>
          </p:cNvPr>
          <p:cNvCxnSpPr>
            <a:cxnSpLocks/>
          </p:cNvCxnSpPr>
          <p:nvPr/>
        </p:nvCxnSpPr>
        <p:spPr>
          <a:xfrm>
            <a:off x="4875203" y="2488735"/>
            <a:ext cx="0" cy="21079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017DC7BA-D0B7-4D53-9998-64A0E69E8606}"/>
              </a:ext>
            </a:extLst>
          </p:cNvPr>
          <p:cNvCxnSpPr>
            <a:cxnSpLocks/>
          </p:cNvCxnSpPr>
          <p:nvPr/>
        </p:nvCxnSpPr>
        <p:spPr>
          <a:xfrm>
            <a:off x="4472612" y="2488735"/>
            <a:ext cx="0" cy="21079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F849D13D-485A-475E-8DEF-51D81A833CB5}"/>
              </a:ext>
            </a:extLst>
          </p:cNvPr>
          <p:cNvCxnSpPr>
            <a:cxnSpLocks/>
          </p:cNvCxnSpPr>
          <p:nvPr/>
        </p:nvCxnSpPr>
        <p:spPr>
          <a:xfrm>
            <a:off x="4594787" y="2069950"/>
            <a:ext cx="0" cy="249175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7E6EB395-40E7-4BC4-AFCF-2B2FB458787C}"/>
              </a:ext>
            </a:extLst>
          </p:cNvPr>
          <p:cNvGrpSpPr/>
          <p:nvPr/>
        </p:nvGrpSpPr>
        <p:grpSpPr>
          <a:xfrm>
            <a:off x="-14212" y="1832905"/>
            <a:ext cx="4704244" cy="305289"/>
            <a:chOff x="-14212" y="1832905"/>
            <a:chExt cx="4704244" cy="305289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5B1C007C-8057-4961-95D2-A2C766EAC8A4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24" y="2025414"/>
              <a:ext cx="74406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2AB383FD-BF15-4098-98BB-C950CF59715F}"/>
                </a:ext>
              </a:extLst>
            </p:cNvPr>
            <p:cNvGrpSpPr/>
            <p:nvPr/>
          </p:nvGrpSpPr>
          <p:grpSpPr>
            <a:xfrm>
              <a:off x="4594787" y="1847463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6E083FA0-C4DF-4743-9063-6FF4C772CDA9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riangle isocèle 99">
                <a:extLst>
                  <a:ext uri="{FF2B5EF4-FFF2-40B4-BE49-F238E27FC236}">
                    <a16:creationId xmlns:a16="http://schemas.microsoft.com/office/drawing/2014/main" id="{429E8D39-EBA4-4327-A6B8-2CEE0558CA21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D939AFFA-8205-45EE-AC38-71EB09A6A140}"/>
                </a:ext>
              </a:extLst>
            </p:cNvPr>
            <p:cNvGrpSpPr/>
            <p:nvPr/>
          </p:nvGrpSpPr>
          <p:grpSpPr>
            <a:xfrm>
              <a:off x="3840706" y="1832905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77C6ACEE-2D68-48BD-9D54-40852405C3D0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riangle isocèle 102">
                <a:extLst>
                  <a:ext uri="{FF2B5EF4-FFF2-40B4-BE49-F238E27FC236}">
                    <a16:creationId xmlns:a16="http://schemas.microsoft.com/office/drawing/2014/main" id="{01333415-0B2C-4B9A-B059-2732732E1AA2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15D91EAA-26B0-44EF-9D19-1FAD64A02E7A}"/>
                </a:ext>
              </a:extLst>
            </p:cNvPr>
            <p:cNvSpPr txBox="1"/>
            <p:nvPr/>
          </p:nvSpPr>
          <p:spPr>
            <a:xfrm>
              <a:off x="-14212" y="1880912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DMO &amp; Timing </a:t>
              </a: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A82F1147-8593-4A2B-98BD-051BDB8B363A}"/>
                </a:ext>
              </a:extLst>
            </p:cNvPr>
            <p:cNvCxnSpPr>
              <a:cxnSpLocks/>
            </p:cNvCxnSpPr>
            <p:nvPr/>
          </p:nvCxnSpPr>
          <p:spPr>
            <a:xfrm>
              <a:off x="1906051" y="2021634"/>
              <a:ext cx="1943264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DC5ABC74-8060-4FF9-866C-94593B54A267}"/>
                </a:ext>
              </a:extLst>
            </p:cNvPr>
            <p:cNvCxnSpPr>
              <a:cxnSpLocks/>
            </p:cNvCxnSpPr>
            <p:nvPr/>
          </p:nvCxnSpPr>
          <p:spPr>
            <a:xfrm>
              <a:off x="2208301" y="2021632"/>
              <a:ext cx="729815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8C11CB61-56BA-408E-8069-94979397501B}"/>
                </a:ext>
              </a:extLst>
            </p:cNvPr>
            <p:cNvSpPr txBox="1"/>
            <p:nvPr/>
          </p:nvSpPr>
          <p:spPr>
            <a:xfrm>
              <a:off x="2176143" y="1896268"/>
              <a:ext cx="80202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solidFill>
                    <a:srgbClr val="FF0000"/>
                  </a:solidFill>
                  <a:latin typeface="+mn-lt"/>
                </a:rPr>
                <a:t>Board proto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F00685A9-E2D5-439A-BCF7-983214850844}"/>
                </a:ext>
              </a:extLst>
            </p:cNvPr>
            <p:cNvSpPr txBox="1"/>
            <p:nvPr/>
          </p:nvSpPr>
          <p:spPr>
            <a:xfrm>
              <a:off x="3919245" y="1891043"/>
              <a:ext cx="64084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solidFill>
                    <a:srgbClr val="FF0000"/>
                  </a:solidFill>
                  <a:latin typeface="+mn-lt"/>
                </a:rPr>
                <a:t>series</a:t>
              </a:r>
            </a:p>
          </p:txBody>
        </p:sp>
      </p:grp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D3214FF-E27B-4855-AAAC-16FE984328FE}"/>
              </a:ext>
            </a:extLst>
          </p:cNvPr>
          <p:cNvCxnSpPr>
            <a:cxnSpLocks/>
          </p:cNvCxnSpPr>
          <p:nvPr/>
        </p:nvCxnSpPr>
        <p:spPr>
          <a:xfrm>
            <a:off x="1887949" y="2001875"/>
            <a:ext cx="0" cy="259483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4168B76-5B7B-496C-A637-CB54CEE66BBD}"/>
              </a:ext>
            </a:extLst>
          </p:cNvPr>
          <p:cNvGrpSpPr/>
          <p:nvPr/>
        </p:nvGrpSpPr>
        <p:grpSpPr>
          <a:xfrm>
            <a:off x="-14756" y="2278187"/>
            <a:ext cx="5620412" cy="391517"/>
            <a:chOff x="-14756" y="2278187"/>
            <a:chExt cx="5620412" cy="391517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BECE3F14-5294-429D-ACDA-1E530A080CE3}"/>
                </a:ext>
              </a:extLst>
            </p:cNvPr>
            <p:cNvSpPr txBox="1"/>
            <p:nvPr/>
          </p:nvSpPr>
          <p:spPr>
            <a:xfrm>
              <a:off x="-14756" y="2355770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Frequency tuning system</a:t>
              </a:r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452775AA-725C-4F31-A5F4-5F543ACFAE9A}"/>
                </a:ext>
              </a:extLst>
            </p:cNvPr>
            <p:cNvGrpSpPr/>
            <p:nvPr/>
          </p:nvGrpSpPr>
          <p:grpSpPr>
            <a:xfrm>
              <a:off x="4472612" y="2305703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11E77BC9-E489-4E25-8EB3-EF1AC88AB56A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riangle isocèle 111">
                <a:extLst>
                  <a:ext uri="{FF2B5EF4-FFF2-40B4-BE49-F238E27FC236}">
                    <a16:creationId xmlns:a16="http://schemas.microsoft.com/office/drawing/2014/main" id="{92B360B6-12C1-426E-ABE6-86A12713F5EF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75FFE9FB-0084-4ABE-8DED-6B566DEB87A3}"/>
                </a:ext>
              </a:extLst>
            </p:cNvPr>
            <p:cNvGrpSpPr/>
            <p:nvPr/>
          </p:nvGrpSpPr>
          <p:grpSpPr>
            <a:xfrm>
              <a:off x="4880560" y="2322919"/>
              <a:ext cx="95245" cy="188726"/>
              <a:chOff x="3544204" y="1541275"/>
              <a:chExt cx="95245" cy="188726"/>
            </a:xfrm>
            <a:solidFill>
              <a:srgbClr val="00B050"/>
            </a:solidFill>
          </p:grpSpPr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DD4E06BB-2788-4DB8-93A4-0169FB078076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riangle isocèle 114">
                <a:extLst>
                  <a:ext uri="{FF2B5EF4-FFF2-40B4-BE49-F238E27FC236}">
                    <a16:creationId xmlns:a16="http://schemas.microsoft.com/office/drawing/2014/main" id="{B2D01D6B-984E-4B25-ACBF-95877407DE81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A0E0BCC4-3EAE-4889-932F-660B6BF39BA1}"/>
                </a:ext>
              </a:extLst>
            </p:cNvPr>
            <p:cNvCxnSpPr>
              <a:cxnSpLocks/>
            </p:cNvCxnSpPr>
            <p:nvPr/>
          </p:nvCxnSpPr>
          <p:spPr>
            <a:xfrm>
              <a:off x="2208301" y="2467944"/>
              <a:ext cx="1357323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847EC48D-8CD5-4A77-B3A1-CAAB01716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5892" y="2470345"/>
              <a:ext cx="920267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D554444E-66CA-454B-A8C6-3203A5BD4ADB}"/>
                </a:ext>
              </a:extLst>
            </p:cNvPr>
            <p:cNvCxnSpPr>
              <a:cxnSpLocks/>
            </p:cNvCxnSpPr>
            <p:nvPr/>
          </p:nvCxnSpPr>
          <p:spPr>
            <a:xfrm>
              <a:off x="4489357" y="2470343"/>
              <a:ext cx="38995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D6C4ED4-A313-436C-840E-D537D04C636C}"/>
                </a:ext>
              </a:extLst>
            </p:cNvPr>
            <p:cNvSpPr txBox="1"/>
            <p:nvPr/>
          </p:nvSpPr>
          <p:spPr>
            <a:xfrm>
              <a:off x="4459248" y="2345204"/>
              <a:ext cx="114640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solidFill>
                    <a:srgbClr val="FF0000"/>
                  </a:solidFill>
                  <a:latin typeface="+mn-lt"/>
                </a:rPr>
                <a:t>series</a:t>
              </a: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8EB73162-02E1-435E-A8C8-EB375A534516}"/>
                </a:ext>
              </a:extLst>
            </p:cNvPr>
            <p:cNvCxnSpPr>
              <a:cxnSpLocks/>
            </p:cNvCxnSpPr>
            <p:nvPr/>
          </p:nvCxnSpPr>
          <p:spPr>
            <a:xfrm>
              <a:off x="2313350" y="2466167"/>
              <a:ext cx="85840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5F35C78-1E9C-4944-9479-51C723A04A6C}"/>
                </a:ext>
              </a:extLst>
            </p:cNvPr>
            <p:cNvSpPr txBox="1"/>
            <p:nvPr/>
          </p:nvSpPr>
          <p:spPr>
            <a:xfrm>
              <a:off x="2220942" y="2278187"/>
              <a:ext cx="1665033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 dirty="0">
                  <a:solidFill>
                    <a:srgbClr val="FF0000"/>
                  </a:solidFill>
                  <a:latin typeface="+mn-lt"/>
                </a:rPr>
                <a:t>Pw </a:t>
              </a:r>
              <a:r>
                <a:rPr lang="en-GB" sz="972" i="1" dirty="0" err="1">
                  <a:solidFill>
                    <a:srgbClr val="FF0000"/>
                  </a:solidFill>
                  <a:latin typeface="+mn-lt"/>
                </a:rPr>
                <a:t>mod.series</a:t>
              </a:r>
              <a:r>
                <a:rPr lang="en-GB" sz="972" i="1" dirty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r>
                <a:rPr lang="en-GB" sz="972" i="1" dirty="0">
                  <a:latin typeface="+mn-lt"/>
                </a:rPr>
                <a:t> &amp; Board proto</a:t>
              </a:r>
            </a:p>
          </p:txBody>
        </p:sp>
      </p:grp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98EE4B31-990B-446F-8DD8-7DC6DFCDA6B4}"/>
              </a:ext>
            </a:extLst>
          </p:cNvPr>
          <p:cNvCxnSpPr>
            <a:cxnSpLocks/>
          </p:cNvCxnSpPr>
          <p:nvPr/>
        </p:nvCxnSpPr>
        <p:spPr>
          <a:xfrm>
            <a:off x="6613919" y="1111208"/>
            <a:ext cx="70896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e 209">
            <a:extLst>
              <a:ext uri="{FF2B5EF4-FFF2-40B4-BE49-F238E27FC236}">
                <a16:creationId xmlns:a16="http://schemas.microsoft.com/office/drawing/2014/main" id="{464C13EC-29CC-4C80-B5DB-7B063181C3A0}"/>
              </a:ext>
            </a:extLst>
          </p:cNvPr>
          <p:cNvGrpSpPr/>
          <p:nvPr/>
        </p:nvGrpSpPr>
        <p:grpSpPr>
          <a:xfrm>
            <a:off x="-85095" y="2810864"/>
            <a:ext cx="3656462" cy="281419"/>
            <a:chOff x="-85095" y="2810864"/>
            <a:chExt cx="3656462" cy="281419"/>
          </a:xfrm>
        </p:grpSpPr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421BD86D-C1BE-408B-BD4D-C8F41326E8CF}"/>
                </a:ext>
              </a:extLst>
            </p:cNvPr>
            <p:cNvSpPr txBox="1"/>
            <p:nvPr/>
          </p:nvSpPr>
          <p:spPr>
            <a:xfrm>
              <a:off x="-85095" y="2839000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 Cavity Qualification facility upgrade</a:t>
              </a:r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E65BCC3-C1DE-4915-9D6A-CC3913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1907888" y="2970615"/>
              <a:ext cx="162047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50A44F89-7879-4E8C-A4D5-67C2342A7750}"/>
                </a:ext>
              </a:extLst>
            </p:cNvPr>
            <p:cNvCxnSpPr>
              <a:cxnSpLocks/>
            </p:cNvCxnSpPr>
            <p:nvPr/>
          </p:nvCxnSpPr>
          <p:spPr>
            <a:xfrm>
              <a:off x="2070990" y="2971869"/>
              <a:ext cx="123052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FFD04EBA-BE56-4E12-8F16-6B0B171A3F46}"/>
                </a:ext>
              </a:extLst>
            </p:cNvPr>
            <p:cNvGrpSpPr/>
            <p:nvPr/>
          </p:nvGrpSpPr>
          <p:grpSpPr>
            <a:xfrm>
              <a:off x="3298978" y="2810864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3882CB67-087A-42D2-9151-DD9E8DA891B8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riangle isocèle 160">
                <a:extLst>
                  <a:ext uri="{FF2B5EF4-FFF2-40B4-BE49-F238E27FC236}">
                    <a16:creationId xmlns:a16="http://schemas.microsoft.com/office/drawing/2014/main" id="{CE3807BB-C49D-4530-9C8B-01E39FDEE258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FE04F103-2869-4F8D-A60E-DAB8EDDE05E5}"/>
                </a:ext>
              </a:extLst>
            </p:cNvPr>
            <p:cNvSpPr txBox="1"/>
            <p:nvPr/>
          </p:nvSpPr>
          <p:spPr>
            <a:xfrm>
              <a:off x="2008016" y="2850357"/>
              <a:ext cx="156335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latin typeface="+mn-lt"/>
                </a:rPr>
                <a:t>RF proc. &amp; modification</a:t>
              </a:r>
            </a:p>
          </p:txBody>
        </p:sp>
      </p:grpSp>
      <p:grpSp>
        <p:nvGrpSpPr>
          <p:cNvPr id="211" name="Groupe 210">
            <a:extLst>
              <a:ext uri="{FF2B5EF4-FFF2-40B4-BE49-F238E27FC236}">
                <a16:creationId xmlns:a16="http://schemas.microsoft.com/office/drawing/2014/main" id="{24A5F541-EA07-4E49-B6FE-9013437D9DB6}"/>
              </a:ext>
            </a:extLst>
          </p:cNvPr>
          <p:cNvGrpSpPr/>
          <p:nvPr/>
        </p:nvGrpSpPr>
        <p:grpSpPr>
          <a:xfrm>
            <a:off x="-43945" y="2989931"/>
            <a:ext cx="6646439" cy="466795"/>
            <a:chOff x="-43945" y="2989931"/>
            <a:chExt cx="6646439" cy="466795"/>
          </a:xfrm>
        </p:grpSpPr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9B671721-5A13-4A3D-AC44-483DD669741D}"/>
                </a:ext>
              </a:extLst>
            </p:cNvPr>
            <p:cNvSpPr txBox="1"/>
            <p:nvPr/>
          </p:nvSpPr>
          <p:spPr>
            <a:xfrm>
              <a:off x="-43945" y="3082180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 RF power Amplifiers (</a:t>
              </a:r>
              <a:r>
                <a:rPr lang="en-GB" sz="972">
                  <a:latin typeface="+mn-lt"/>
                </a:rPr>
                <a:t>5 </a:t>
              </a:r>
              <a:r>
                <a:rPr lang="en-GB" sz="800">
                  <a:latin typeface="+mn-lt"/>
                </a:rPr>
                <a:t>x</a:t>
              </a:r>
              <a:r>
                <a:rPr lang="en-GB" sz="972">
                  <a:latin typeface="+mn-lt"/>
                </a:rPr>
                <a:t> </a:t>
              </a:r>
              <a:r>
                <a:rPr lang="en-GB" sz="972" b="1" i="1">
                  <a:latin typeface="+mn-lt"/>
                </a:rPr>
                <a:t>SSA) </a:t>
              </a:r>
            </a:p>
          </p:txBody>
        </p: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BDB55D54-709E-435F-9E98-221947C72958}"/>
                </a:ext>
              </a:extLst>
            </p:cNvPr>
            <p:cNvCxnSpPr>
              <a:cxnSpLocks/>
            </p:cNvCxnSpPr>
            <p:nvPr/>
          </p:nvCxnSpPr>
          <p:spPr>
            <a:xfrm>
              <a:off x="1915449" y="3335404"/>
              <a:ext cx="188676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C3356848-92D2-4F9C-9455-5D7B7C122E82}"/>
                </a:ext>
              </a:extLst>
            </p:cNvPr>
            <p:cNvSpPr txBox="1"/>
            <p:nvPr/>
          </p:nvSpPr>
          <p:spPr>
            <a:xfrm>
              <a:off x="1009512" y="3214800"/>
              <a:ext cx="698087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>
                  <a:latin typeface="+mn-lt"/>
                </a:rPr>
                <a:t> </a:t>
              </a:r>
              <a:r>
                <a:rPr lang="en-GB" sz="972" b="1">
                  <a:latin typeface="+mn-lt"/>
                </a:rPr>
                <a:t>(</a:t>
              </a:r>
              <a:r>
                <a:rPr lang="en-GB" sz="972">
                  <a:latin typeface="+mn-lt"/>
                </a:rPr>
                <a:t>4 </a:t>
              </a:r>
              <a:r>
                <a:rPr lang="en-GB" sz="800">
                  <a:latin typeface="+mn-lt"/>
                </a:rPr>
                <a:t>x</a:t>
              </a:r>
              <a:r>
                <a:rPr lang="en-GB" sz="972">
                  <a:latin typeface="+mn-lt"/>
                </a:rPr>
                <a:t> </a:t>
              </a:r>
              <a:r>
                <a:rPr lang="en-GB" sz="972" b="1" i="1">
                  <a:latin typeface="+mn-lt"/>
                </a:rPr>
                <a:t>IOT)</a:t>
              </a:r>
            </a:p>
          </p:txBody>
        </p: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80C9EE58-F2F0-4DCD-9D2B-E0F45C4E28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2211" y="3335404"/>
              <a:ext cx="729815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D34787A6-B88C-4A1A-B9D3-477EB9096A93}"/>
                </a:ext>
              </a:extLst>
            </p:cNvPr>
            <p:cNvSpPr txBox="1"/>
            <p:nvPr/>
          </p:nvSpPr>
          <p:spPr>
            <a:xfrm>
              <a:off x="3766449" y="3204169"/>
              <a:ext cx="68383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latin typeface="+mn-lt"/>
                </a:rPr>
                <a:t>prototype</a:t>
              </a:r>
            </a:p>
          </p:txBody>
        </p: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DC58627D-7D45-4126-92B8-45CF098DB905}"/>
                </a:ext>
              </a:extLst>
            </p:cNvPr>
            <p:cNvGrpSpPr/>
            <p:nvPr/>
          </p:nvGrpSpPr>
          <p:grpSpPr>
            <a:xfrm>
              <a:off x="4594471" y="3170318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71" name="Connecteur droit 170">
                <a:extLst>
                  <a:ext uri="{FF2B5EF4-FFF2-40B4-BE49-F238E27FC236}">
                    <a16:creationId xmlns:a16="http://schemas.microsoft.com/office/drawing/2014/main" id="{8C072829-28A0-4F02-824B-AAB8F152E155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riangle isocèle 171">
                <a:extLst>
                  <a:ext uri="{FF2B5EF4-FFF2-40B4-BE49-F238E27FC236}">
                    <a16:creationId xmlns:a16="http://schemas.microsoft.com/office/drawing/2014/main" id="{0FF481E4-1418-4CFF-8478-F0BA03ABF86A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B53725EB-F812-4A7D-8AE9-5C3992178DC2}"/>
                </a:ext>
              </a:extLst>
            </p:cNvPr>
            <p:cNvCxnSpPr>
              <a:cxnSpLocks/>
            </p:cNvCxnSpPr>
            <p:nvPr/>
          </p:nvCxnSpPr>
          <p:spPr>
            <a:xfrm>
              <a:off x="4533164" y="3335763"/>
              <a:ext cx="617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3BD2D91C-34A1-497F-97D2-DBBDFA655132}"/>
                </a:ext>
              </a:extLst>
            </p:cNvPr>
            <p:cNvCxnSpPr>
              <a:cxnSpLocks/>
            </p:cNvCxnSpPr>
            <p:nvPr/>
          </p:nvCxnSpPr>
          <p:spPr>
            <a:xfrm>
              <a:off x="4594299" y="3335763"/>
              <a:ext cx="191634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A5F86F65-4FC7-425E-8BCA-C6D956D9915C}"/>
                </a:ext>
              </a:extLst>
            </p:cNvPr>
            <p:cNvSpPr txBox="1"/>
            <p:nvPr/>
          </p:nvSpPr>
          <p:spPr>
            <a:xfrm>
              <a:off x="5251648" y="3209119"/>
              <a:ext cx="68383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latin typeface="+mn-lt"/>
                </a:rPr>
                <a:t>series</a:t>
              </a:r>
            </a:p>
          </p:txBody>
        </p: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669E3E3E-AB2A-4E42-BA08-AEE832283CF8}"/>
                </a:ext>
              </a:extLst>
            </p:cNvPr>
            <p:cNvCxnSpPr>
              <a:cxnSpLocks/>
            </p:cNvCxnSpPr>
            <p:nvPr/>
          </p:nvCxnSpPr>
          <p:spPr>
            <a:xfrm>
              <a:off x="2543535" y="3157257"/>
              <a:ext cx="250345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C4C83BE-DD4B-4300-AAEA-47548302FB00}"/>
                </a:ext>
              </a:extLst>
            </p:cNvPr>
            <p:cNvCxnSpPr>
              <a:cxnSpLocks/>
            </p:cNvCxnSpPr>
            <p:nvPr/>
          </p:nvCxnSpPr>
          <p:spPr>
            <a:xfrm>
              <a:off x="2793880" y="3157257"/>
              <a:ext cx="19211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C07714E-7223-4EE1-9DBC-8B2DB891D351}"/>
                </a:ext>
              </a:extLst>
            </p:cNvPr>
            <p:cNvSpPr txBox="1"/>
            <p:nvPr/>
          </p:nvSpPr>
          <p:spPr>
            <a:xfrm>
              <a:off x="3369918" y="3030914"/>
              <a:ext cx="47078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i="1">
                  <a:latin typeface="+mn-lt"/>
                </a:rPr>
                <a:t>series</a:t>
              </a:r>
            </a:p>
          </p:txBody>
        </p:sp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CC84AF6A-72C6-4443-80E4-DB5EEA3E4845}"/>
                </a:ext>
              </a:extLst>
            </p:cNvPr>
            <p:cNvGrpSpPr/>
            <p:nvPr/>
          </p:nvGrpSpPr>
          <p:grpSpPr>
            <a:xfrm>
              <a:off x="4714854" y="2989931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86" name="Connecteur droit 185">
                <a:extLst>
                  <a:ext uri="{FF2B5EF4-FFF2-40B4-BE49-F238E27FC236}">
                    <a16:creationId xmlns:a16="http://schemas.microsoft.com/office/drawing/2014/main" id="{5FD75CB2-A0D3-4613-94C2-E6073CFB37E7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riangle isocèle 186">
                <a:extLst>
                  <a:ext uri="{FF2B5EF4-FFF2-40B4-BE49-F238E27FC236}">
                    <a16:creationId xmlns:a16="http://schemas.microsoft.com/office/drawing/2014/main" id="{F26EAC4B-A675-469F-B87E-326AAA106301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BD68F21B-0FC4-4546-963E-836F27E05ABA}"/>
                </a:ext>
              </a:extLst>
            </p:cNvPr>
            <p:cNvGrpSpPr/>
            <p:nvPr/>
          </p:nvGrpSpPr>
          <p:grpSpPr>
            <a:xfrm>
              <a:off x="6507249" y="3169051"/>
              <a:ext cx="95245" cy="188602"/>
              <a:chOff x="4267484" y="1541152"/>
              <a:chExt cx="95245" cy="188602"/>
            </a:xfrm>
            <a:solidFill>
              <a:srgbClr val="FF0000"/>
            </a:solidFill>
          </p:grpSpPr>
          <p:cxnSp>
            <p:nvCxnSpPr>
              <p:cNvPr id="191" name="Connecteur droit 190">
                <a:extLst>
                  <a:ext uri="{FF2B5EF4-FFF2-40B4-BE49-F238E27FC236}">
                    <a16:creationId xmlns:a16="http://schemas.microsoft.com/office/drawing/2014/main" id="{F8E21F04-CFD6-4867-8412-B37ADC9BED9C}"/>
                  </a:ext>
                </a:extLst>
              </p:cNvPr>
              <p:cNvCxnSpPr/>
              <p:nvPr/>
            </p:nvCxnSpPr>
            <p:spPr>
              <a:xfrm>
                <a:off x="4267933" y="1584195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riangle isocèle 191">
                <a:extLst>
                  <a:ext uri="{FF2B5EF4-FFF2-40B4-BE49-F238E27FC236}">
                    <a16:creationId xmlns:a16="http://schemas.microsoft.com/office/drawing/2014/main" id="{21EED926-FB3F-4B09-8B0B-1286E486F76A}"/>
                  </a:ext>
                </a:extLst>
              </p:cNvPr>
              <p:cNvSpPr/>
              <p:nvPr/>
            </p:nvSpPr>
            <p:spPr>
              <a:xfrm rot="5400000">
                <a:off x="4266301" y="1542335"/>
                <a:ext cx="97612" cy="95245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6" name="Triangle isocèle 195">
              <a:extLst>
                <a:ext uri="{FF2B5EF4-FFF2-40B4-BE49-F238E27FC236}">
                  <a16:creationId xmlns:a16="http://schemas.microsoft.com/office/drawing/2014/main" id="{B58BC6CC-5625-42C0-B4EF-D21CB4AA1B99}"/>
                </a:ext>
              </a:extLst>
            </p:cNvPr>
            <p:cNvSpPr/>
            <p:nvPr/>
          </p:nvSpPr>
          <p:spPr>
            <a:xfrm>
              <a:off x="1613973" y="3127612"/>
              <a:ext cx="231080" cy="23399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!</a:t>
              </a:r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2B362B08-9D38-453C-AB14-7B06AD7A0509}"/>
              </a:ext>
            </a:extLst>
          </p:cNvPr>
          <p:cNvGrpSpPr/>
          <p:nvPr/>
        </p:nvGrpSpPr>
        <p:grpSpPr>
          <a:xfrm>
            <a:off x="-8045" y="2023707"/>
            <a:ext cx="5214850" cy="485720"/>
            <a:chOff x="-8045" y="2023707"/>
            <a:chExt cx="5214850" cy="485720"/>
          </a:xfrm>
        </p:grpSpPr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DE61C751-FF90-46CB-AE3B-A6AB0B966093}"/>
                </a:ext>
              </a:extLst>
            </p:cNvPr>
            <p:cNvSpPr txBox="1"/>
            <p:nvPr/>
          </p:nvSpPr>
          <p:spPr>
            <a:xfrm>
              <a:off x="-8045" y="2124151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FeedBack system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89776C0-9429-4FBE-AFE6-86260B76F475}"/>
                </a:ext>
              </a:extLst>
            </p:cNvPr>
            <p:cNvCxnSpPr>
              <a:cxnSpLocks/>
            </p:cNvCxnSpPr>
            <p:nvPr/>
          </p:nvCxnSpPr>
          <p:spPr>
            <a:xfrm>
              <a:off x="1901867" y="2253864"/>
              <a:ext cx="1943264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0A28F462-DF03-4B47-A17E-D2BF25840825}"/>
                </a:ext>
              </a:extLst>
            </p:cNvPr>
            <p:cNvCxnSpPr>
              <a:cxnSpLocks/>
            </p:cNvCxnSpPr>
            <p:nvPr/>
          </p:nvCxnSpPr>
          <p:spPr>
            <a:xfrm>
              <a:off x="2749346" y="2253864"/>
              <a:ext cx="808701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E3FD95B0-E6E0-4072-9DE7-ADA0050CC9C4}"/>
                </a:ext>
              </a:extLst>
            </p:cNvPr>
            <p:cNvSpPr txBox="1"/>
            <p:nvPr/>
          </p:nvSpPr>
          <p:spPr>
            <a:xfrm>
              <a:off x="2578075" y="2127043"/>
              <a:ext cx="1150830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72" i="1">
                  <a:latin typeface="+mn-lt"/>
                </a:rPr>
                <a:t>Series proc.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CB4681D-77A3-4C44-B876-C5ADD2EEB234}"/>
                </a:ext>
              </a:extLst>
            </p:cNvPr>
            <p:cNvCxnSpPr>
              <a:cxnSpLocks/>
            </p:cNvCxnSpPr>
            <p:nvPr/>
          </p:nvCxnSpPr>
          <p:spPr>
            <a:xfrm>
              <a:off x="4594787" y="2234921"/>
              <a:ext cx="50852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FA221F6D-147B-472B-9D01-FBB93E41BBF9}"/>
                </a:ext>
              </a:extLst>
            </p:cNvPr>
            <p:cNvGrpSpPr/>
            <p:nvPr/>
          </p:nvGrpSpPr>
          <p:grpSpPr>
            <a:xfrm>
              <a:off x="5111560" y="2085245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41" name="Connecteur droit 140">
                <a:extLst>
                  <a:ext uri="{FF2B5EF4-FFF2-40B4-BE49-F238E27FC236}">
                    <a16:creationId xmlns:a16="http://schemas.microsoft.com/office/drawing/2014/main" id="{AC0055F5-C282-422B-9382-5C428E6A1979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riangle isocèle 141">
                <a:extLst>
                  <a:ext uri="{FF2B5EF4-FFF2-40B4-BE49-F238E27FC236}">
                    <a16:creationId xmlns:a16="http://schemas.microsoft.com/office/drawing/2014/main" id="{37C4063E-EBEA-44DC-ABF9-8B8E7BE9D716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12FE4B7E-F79A-457E-A06C-9FEE88BAA590}"/>
                </a:ext>
              </a:extLst>
            </p:cNvPr>
            <p:cNvGrpSpPr/>
            <p:nvPr/>
          </p:nvGrpSpPr>
          <p:grpSpPr>
            <a:xfrm>
              <a:off x="3841612" y="2092383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E9534431-1CE8-4859-BD9E-CF38C29AE6B3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riangle isocèle 152">
                <a:extLst>
                  <a:ext uri="{FF2B5EF4-FFF2-40B4-BE49-F238E27FC236}">
                    <a16:creationId xmlns:a16="http://schemas.microsoft.com/office/drawing/2014/main" id="{544C9048-10AA-411E-BD68-563EB6B0DB12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E49FBC13-2F3D-4F8C-971D-97ACB52AF695}"/>
                </a:ext>
              </a:extLst>
            </p:cNvPr>
            <p:cNvSpPr/>
            <p:nvPr/>
          </p:nvSpPr>
          <p:spPr>
            <a:xfrm>
              <a:off x="4591397" y="2023707"/>
              <a:ext cx="218926" cy="213949"/>
            </a:xfrm>
            <a:prstGeom prst="arc">
              <a:avLst>
                <a:gd name="adj1" fmla="val 15361887"/>
                <a:gd name="adj2" fmla="val 95884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F00A0081-D803-4958-8CAA-90E4296A16A3}"/>
                </a:ext>
              </a:extLst>
            </p:cNvPr>
            <p:cNvSpPr/>
            <p:nvPr/>
          </p:nvSpPr>
          <p:spPr>
            <a:xfrm rot="10242872" flipH="1">
              <a:off x="4826150" y="2295478"/>
              <a:ext cx="218926" cy="213949"/>
            </a:xfrm>
            <a:prstGeom prst="arc">
              <a:avLst>
                <a:gd name="adj1" fmla="val 15361887"/>
                <a:gd name="adj2" fmla="val 95884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DEB77F91-54EC-43E1-B260-CB8E33D82339}"/>
              </a:ext>
            </a:extLst>
          </p:cNvPr>
          <p:cNvGrpSpPr/>
          <p:nvPr/>
        </p:nvGrpSpPr>
        <p:grpSpPr>
          <a:xfrm>
            <a:off x="-42559" y="2597696"/>
            <a:ext cx="6014432" cy="266874"/>
            <a:chOff x="-42559" y="2597696"/>
            <a:chExt cx="6014432" cy="266874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54621B39-FC8B-48A0-A5C4-58203EB940D5}"/>
                </a:ext>
              </a:extLst>
            </p:cNvPr>
            <p:cNvSpPr txBox="1"/>
            <p:nvPr/>
          </p:nvSpPr>
          <p:spPr>
            <a:xfrm>
              <a:off x="-42559" y="2613269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>
                  <a:latin typeface="+mn-lt"/>
                </a:rPr>
                <a:t>Cavity Sim. and  algorithms opt. </a:t>
              </a:r>
            </a:p>
          </p:txBody>
        </p: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00E8220B-7125-4844-BBAF-332A6C6E4605}"/>
                </a:ext>
              </a:extLst>
            </p:cNvPr>
            <p:cNvCxnSpPr>
              <a:cxnSpLocks/>
            </p:cNvCxnSpPr>
            <p:nvPr/>
          </p:nvCxnSpPr>
          <p:spPr>
            <a:xfrm>
              <a:off x="2312129" y="2743355"/>
              <a:ext cx="3569396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BD144D46-8072-48F1-B34E-A1447AD203FD}"/>
                </a:ext>
              </a:extLst>
            </p:cNvPr>
            <p:cNvGrpSpPr/>
            <p:nvPr/>
          </p:nvGrpSpPr>
          <p:grpSpPr>
            <a:xfrm>
              <a:off x="5876628" y="2597696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200" name="Connecteur droit 199">
                <a:extLst>
                  <a:ext uri="{FF2B5EF4-FFF2-40B4-BE49-F238E27FC236}">
                    <a16:creationId xmlns:a16="http://schemas.microsoft.com/office/drawing/2014/main" id="{9C0A3B75-528C-488F-9D9C-411DD3C1DCC7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riangle isocèle 200">
                <a:extLst>
                  <a:ext uri="{FF2B5EF4-FFF2-40B4-BE49-F238E27FC236}">
                    <a16:creationId xmlns:a16="http://schemas.microsoft.com/office/drawing/2014/main" id="{D8315F9F-4544-4CE2-A198-F37F57CBBFA4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5593095D-EAD8-4445-A83F-31F700613CCE}"/>
                </a:ext>
              </a:extLst>
            </p:cNvPr>
            <p:cNvSpPr txBox="1"/>
            <p:nvPr/>
          </p:nvSpPr>
          <p:spPr>
            <a:xfrm>
              <a:off x="3221909" y="2622644"/>
              <a:ext cx="1150830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72" i="1">
                  <a:latin typeface="+mn-lt"/>
                </a:rPr>
                <a:t>PhD student work</a:t>
              </a:r>
            </a:p>
          </p:txBody>
        </p: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891837BF-7A6A-4A8A-9C48-E29CC8DFCD58}"/>
              </a:ext>
            </a:extLst>
          </p:cNvPr>
          <p:cNvGrpSpPr/>
          <p:nvPr/>
        </p:nvGrpSpPr>
        <p:grpSpPr>
          <a:xfrm>
            <a:off x="1930003" y="1809571"/>
            <a:ext cx="2808312" cy="1745504"/>
            <a:chOff x="1930003" y="1809571"/>
            <a:chExt cx="2808312" cy="1745504"/>
          </a:xfrm>
        </p:grpSpPr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B7A94AD4-661B-4ACE-83E8-EAEEC09C1D08}"/>
                </a:ext>
              </a:extLst>
            </p:cNvPr>
            <p:cNvSpPr txBox="1"/>
            <p:nvPr/>
          </p:nvSpPr>
          <p:spPr>
            <a:xfrm>
              <a:off x="2047669" y="180957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/>
                <a:t>€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F0BE35CA-DB43-4509-A1DD-5A315514D786}"/>
                </a:ext>
              </a:extLst>
            </p:cNvPr>
            <p:cNvSpPr txBox="1"/>
            <p:nvPr/>
          </p:nvSpPr>
          <p:spPr>
            <a:xfrm>
              <a:off x="2506067" y="2043118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/>
                <a:t>€€</a:t>
              </a:r>
            </a:p>
            <a:p>
              <a:endParaRPr lang="en-GB" sz="800"/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FBA5A08E-FCDA-400E-8F98-31E743014D2E}"/>
                </a:ext>
              </a:extLst>
            </p:cNvPr>
            <p:cNvSpPr txBox="1"/>
            <p:nvPr/>
          </p:nvSpPr>
          <p:spPr>
            <a:xfrm>
              <a:off x="2052911" y="2272595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/>
                <a:t>€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A9FE70BE-2BAD-4EEA-976C-0FB22AD2C475}"/>
                </a:ext>
              </a:extLst>
            </p:cNvPr>
            <p:cNvSpPr txBox="1"/>
            <p:nvPr/>
          </p:nvSpPr>
          <p:spPr>
            <a:xfrm>
              <a:off x="1930003" y="2762213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/>
                <a:t>€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7269F27D-F65C-4424-A6C2-F53EDC6DF34F}"/>
                </a:ext>
              </a:extLst>
            </p:cNvPr>
            <p:cNvSpPr txBox="1"/>
            <p:nvPr/>
          </p:nvSpPr>
          <p:spPr>
            <a:xfrm>
              <a:off x="2245256" y="3044862"/>
              <a:ext cx="4048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€€€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95E2FF3B-4A5A-4DE3-8414-7CFD161C1467}"/>
                </a:ext>
              </a:extLst>
            </p:cNvPr>
            <p:cNvSpPr txBox="1"/>
            <p:nvPr/>
          </p:nvSpPr>
          <p:spPr>
            <a:xfrm>
              <a:off x="4333488" y="3339631"/>
              <a:ext cx="4048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€€€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513305" y="653480"/>
            <a:ext cx="10081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Disponibilité des ressources: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 err="1"/>
              <a:t>Ing</a:t>
            </a:r>
            <a:r>
              <a:rPr lang="fr-FR" sz="1400" dirty="0"/>
              <a:t> Conception, 1 T/AI CAO, routage , suivi de prod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D. Charlet (~ mi 2026 ?)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M. </a:t>
            </a:r>
            <a:r>
              <a:rPr lang="fr-FR" sz="1400" dirty="0" err="1"/>
              <a:t>Taurigna</a:t>
            </a:r>
            <a:r>
              <a:rPr lang="fr-FR" sz="1400" dirty="0"/>
              <a:t> (fin 2025)</a:t>
            </a:r>
            <a:endParaRPr lang="fr-FR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Dépenses à prévoir ( à consolider) : </a:t>
            </a:r>
          </a:p>
          <a:p>
            <a:r>
              <a:rPr lang="fr-FR" sz="1400" u="sng" dirty="0"/>
              <a:t>2025 ( budget alloué ?)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6k€ pour développement des cartes proto (TIMGEN et C&amp;C FTS)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40k€ pour réaliser la série des modules de puissance FTS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30k€ pour réaliser la série des châssis d’interfaces 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Câbles</a:t>
            </a:r>
          </a:p>
          <a:p>
            <a:r>
              <a:rPr lang="fr-FR" sz="1400" u="sng" dirty="0"/>
              <a:t>2026</a:t>
            </a:r>
            <a:endParaRPr lang="fr-FR" sz="1400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116k€ approvisionnements cartes IOXOS (8 + 2 </a:t>
            </a:r>
            <a:r>
              <a:rPr lang="fr-FR" sz="1400" dirty="0" err="1"/>
              <a:t>spares</a:t>
            </a:r>
            <a:r>
              <a:rPr lang="fr-FR" sz="1400" dirty="0"/>
              <a:t>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k€ Châssis MTCA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Lignes 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Circulateurs  and </a:t>
            </a:r>
            <a:r>
              <a:rPr lang="fr-FR" sz="1400" dirty="0" err="1"/>
              <a:t>Load</a:t>
            </a:r>
            <a:r>
              <a:rPr lang="fr-FR" sz="1400" dirty="0"/>
              <a:t> (minimum 4 but </a:t>
            </a:r>
            <a:r>
              <a:rPr lang="fr-FR" sz="1400" dirty="0" err="1"/>
              <a:t>perhaps</a:t>
            </a:r>
            <a:r>
              <a:rPr lang="fr-FR" sz="1400" dirty="0"/>
              <a:t> 8 )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400k€ Amplificateurs SSA (power 10kW)</a:t>
            </a:r>
            <a:r>
              <a:rPr lang="fr-FR" sz="1400" dirty="0">
                <a:sym typeface="Wingdings" panose="05000000000000000000" pitchFamily="2" charset="2"/>
              </a:rPr>
              <a:t>  </a:t>
            </a:r>
            <a:r>
              <a:rPr lang="fr-FR" sz="1400" u="sng" dirty="0">
                <a:sym typeface="Wingdings" panose="05000000000000000000" pitchFamily="2" charset="2"/>
              </a:rPr>
              <a:t>En attente de la version finale des besoins</a:t>
            </a:r>
            <a:endParaRPr lang="fr-FR" sz="1400" u="sng" dirty="0"/>
          </a:p>
          <a:p>
            <a:pPr marL="844550" lvl="1" indent="-342900">
              <a:buFont typeface="Wingdings" pitchFamily="2" charset="2"/>
              <a:buChar char="§"/>
            </a:pPr>
            <a:endParaRPr lang="fr-FR" sz="1400" dirty="0"/>
          </a:p>
          <a:p>
            <a:endParaRPr lang="fr-FR" sz="1400" u="sng" dirty="0"/>
          </a:p>
          <a:p>
            <a:r>
              <a:rPr lang="fr-FR" sz="1400" u="sng" dirty="0"/>
              <a:t>2027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1.2M€ Amplificateurs IOT (50kW)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Upgrade Amplificateurs SSA ( power 20 kW to 50kW, </a:t>
            </a:r>
            <a:r>
              <a:rPr lang="fr-FR" sz="1400" dirty="0" err="1"/>
              <a:t>bandwidth-dependent</a:t>
            </a:r>
            <a:r>
              <a:rPr lang="fr-FR" sz="1400" dirty="0"/>
              <a:t>)</a:t>
            </a:r>
          </a:p>
          <a:p>
            <a:pPr lvl="1" indent="0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u="sng" dirty="0">
                <a:sym typeface="Wingdings" panose="05000000000000000000" pitchFamily="2" charset="2"/>
              </a:rPr>
              <a:t>En attente de la version finale des besoins</a:t>
            </a:r>
            <a:endParaRPr lang="fr-FR" sz="1400" u="sng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835EBC5-5D1D-4BCF-83C2-76387A3DA0FA}"/>
              </a:ext>
            </a:extLst>
          </p:cNvPr>
          <p:cNvSpPr/>
          <p:nvPr/>
        </p:nvSpPr>
        <p:spPr>
          <a:xfrm>
            <a:off x="6854526" y="266970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721278-5A72-46D0-9C06-249DBF1C7EC5}"/>
              </a:ext>
            </a:extLst>
          </p:cNvPr>
          <p:cNvSpPr txBox="1"/>
          <p:nvPr/>
        </p:nvSpPr>
        <p:spPr>
          <a:xfrm>
            <a:off x="7301924" y="2546883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Il faudrait au moins de quoi faire les prototypes</a:t>
            </a:r>
          </a:p>
          <a:p>
            <a:r>
              <a:rPr lang="fr-FR" sz="1200" dirty="0"/>
              <a:t>et les racks associés ~ 16k€ minimum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C971166E-69C5-4DDF-AFF0-9B56365650D2}"/>
              </a:ext>
            </a:extLst>
          </p:cNvPr>
          <p:cNvSpPr/>
          <p:nvPr/>
        </p:nvSpPr>
        <p:spPr>
          <a:xfrm>
            <a:off x="6610523" y="2381672"/>
            <a:ext cx="169877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74E4F88-1D20-4518-A389-1E2AE73CA318}"/>
              </a:ext>
            </a:extLst>
          </p:cNvPr>
          <p:cNvSpPr/>
          <p:nvPr/>
        </p:nvSpPr>
        <p:spPr>
          <a:xfrm>
            <a:off x="1419692" y="429869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900C57-C077-44E8-B849-09CBA8AC75DD}"/>
              </a:ext>
            </a:extLst>
          </p:cNvPr>
          <p:cNvSpPr txBox="1"/>
          <p:nvPr/>
        </p:nvSpPr>
        <p:spPr>
          <a:xfrm>
            <a:off x="1857995" y="4268205"/>
            <a:ext cx="782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Il faudrait essayer de lancer un prototype avec mise à niveau de puissance jusqu’à 50kW ( 10 mois min de délai)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5E2FC5B-41F3-4BE0-8CCB-29212947667F}"/>
              </a:ext>
            </a:extLst>
          </p:cNvPr>
          <p:cNvSpPr/>
          <p:nvPr/>
        </p:nvSpPr>
        <p:spPr>
          <a:xfrm>
            <a:off x="5746427" y="382183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0D0FEF-F013-40F6-BD95-32773652CC00}"/>
              </a:ext>
            </a:extLst>
          </p:cNvPr>
          <p:cNvSpPr txBox="1"/>
          <p:nvPr/>
        </p:nvSpPr>
        <p:spPr>
          <a:xfrm>
            <a:off x="6178475" y="375534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( 12 mois min de délai)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8599A-6D16-4BA6-8111-15DB4499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87" y="149424"/>
            <a:ext cx="5688632" cy="432048"/>
          </a:xfrm>
        </p:spPr>
        <p:txBody>
          <a:bodyPr/>
          <a:lstStyle/>
          <a:p>
            <a:r>
              <a:rPr lang="fr-FR" dirty="0"/>
              <a:t>Highlights : Couplage cavité  et enjeux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4E7368-FCF0-4FD0-AA4A-261FA9E6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22/05/2025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3D1A2B-570B-4A05-BC99-E29E3B0F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Review-3-2025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66E3CB-5BE1-4693-96A0-E0CD941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405640-CBF1-4466-9D22-B4FA7F28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3452179"/>
            <a:ext cx="3528392" cy="215541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9E2F724-B3E1-407C-BA3F-24EC5F141D36}"/>
              </a:ext>
            </a:extLst>
          </p:cNvPr>
          <p:cNvGrpSpPr/>
          <p:nvPr/>
        </p:nvGrpSpPr>
        <p:grpSpPr>
          <a:xfrm>
            <a:off x="227338" y="796108"/>
            <a:ext cx="3335562" cy="2432703"/>
            <a:chOff x="417136" y="870507"/>
            <a:chExt cx="3335562" cy="2432703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998BA02-04D1-4062-99DB-2C9F5076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36" y="870507"/>
              <a:ext cx="3335562" cy="2432703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E6D15D5-7AD6-4E90-B5F2-860C631072DB}"/>
                </a:ext>
              </a:extLst>
            </p:cNvPr>
            <p:cNvSpPr/>
            <p:nvPr/>
          </p:nvSpPr>
          <p:spPr>
            <a:xfrm>
              <a:off x="716889" y="2037750"/>
              <a:ext cx="204826" cy="1422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814571F-9A01-4F66-AB7A-DBBEE135F745}"/>
                </a:ext>
              </a:extLst>
            </p:cNvPr>
            <p:cNvCxnSpPr>
              <a:cxnSpLocks/>
            </p:cNvCxnSpPr>
            <p:nvPr/>
          </p:nvCxnSpPr>
          <p:spPr>
            <a:xfrm>
              <a:off x="746149" y="2110840"/>
              <a:ext cx="83393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92142A5-3F95-433B-BD83-90A0B5BA6C23}"/>
                  </a:ext>
                </a:extLst>
              </p:cNvPr>
              <p:cNvSpPr txBox="1"/>
              <p:nvPr/>
            </p:nvSpPr>
            <p:spPr>
              <a:xfrm>
                <a:off x="4649619" y="1235192"/>
                <a:ext cx="2621785" cy="56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5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fr-FR" sz="1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5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5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fr-FR" sz="15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92142A5-3F95-433B-BD83-90A0B5BA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19" y="1235192"/>
                <a:ext cx="2621785" cy="565155"/>
              </a:xfrm>
              <a:prstGeom prst="rect">
                <a:avLst/>
              </a:prstGeom>
              <a:blipFill>
                <a:blip r:embed="rId4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978175F-D22C-47D8-839D-1C0A85B7DE6B}"/>
                  </a:ext>
                </a:extLst>
              </p:cNvPr>
              <p:cNvSpPr txBox="1"/>
              <p:nvPr/>
            </p:nvSpPr>
            <p:spPr>
              <a:xfrm>
                <a:off x="4427392" y="2282626"/>
                <a:ext cx="6159951" cy="695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3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fr-FR" sz="1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sz="1300" i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13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3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𝑏𝑜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fr-FR" sz="13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d>
                                        <m:d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3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3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3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den>
                                  </m:f>
                                  <m:r>
                                    <a:rPr lang="fr-FR" sz="13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𝑏𝑜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fr-FR" sz="130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fr-FR" sz="13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d>
                                        <m:d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3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3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3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978175F-D22C-47D8-839D-1C0A85B7D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92" y="2282626"/>
                <a:ext cx="6159951" cy="6954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B31E962-9131-4FF6-8323-7E57D6DD8554}"/>
                  </a:ext>
                </a:extLst>
              </p:cNvPr>
              <p:cNvSpPr txBox="1"/>
              <p:nvPr/>
            </p:nvSpPr>
            <p:spPr>
              <a:xfrm>
                <a:off x="4580579" y="3446661"/>
                <a:ext cx="4273561" cy="581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3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d>
                        <m:dPr>
                          <m:ctrlPr>
                            <a:rPr lang="fr-FR" sz="13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300" i="0"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fr-FR" sz="13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fr-FR" sz="1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3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sz="1300" i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3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fr-FR" sz="13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3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𝑏𝑜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FR" sz="13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fr-FR" sz="13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fr-FR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fr-FR" sz="13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fr-FR" sz="1300" i="1">
                                      <a:latin typeface="Cambria Math" panose="02040503050406030204" pitchFamily="18" charset="0"/>
                                    </a:rPr>
                                    <m:t>𝑉𝑐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3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3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B31E962-9131-4FF6-8323-7E57D6DD8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9" y="3446661"/>
                <a:ext cx="4273561" cy="581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64683A5-29EB-4898-9B32-1BAC990AE697}"/>
                  </a:ext>
                </a:extLst>
              </p:cNvPr>
              <p:cNvSpPr txBox="1"/>
              <p:nvPr/>
            </p:nvSpPr>
            <p:spPr>
              <a:xfrm>
                <a:off x="4650840" y="4624799"/>
                <a:ext cx="5385188" cy="620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𝑖𝑜𝑝𝑡</m:t>
                          </m:r>
                        </m:sub>
                      </m:sSub>
                      <m:r>
                        <a:rPr lang="fr-FR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 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FR" sz="12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𝐶𝑜𝑠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64683A5-29EB-4898-9B32-1BAC990AE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840" y="4624799"/>
                <a:ext cx="5385188" cy="620426"/>
              </a:xfrm>
              <a:prstGeom prst="rect">
                <a:avLst/>
              </a:prstGeom>
              <a:blipFill>
                <a:blip r:embed="rId7"/>
                <a:stretch>
                  <a:fillRect b="-554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78C530CD-2E62-43C6-991F-C09376F5A702}"/>
              </a:ext>
            </a:extLst>
          </p:cNvPr>
          <p:cNvSpPr txBox="1">
            <a:spLocks/>
          </p:cNvSpPr>
          <p:nvPr/>
        </p:nvSpPr>
        <p:spPr>
          <a:xfrm>
            <a:off x="4427392" y="892463"/>
            <a:ext cx="4579937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/>
              <a:t>Couplages et facteur de qualité 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6A8E332-6458-43FF-9258-37D001EA8A35}"/>
              </a:ext>
            </a:extLst>
          </p:cNvPr>
          <p:cNvSpPr txBox="1">
            <a:spLocks/>
          </p:cNvSpPr>
          <p:nvPr/>
        </p:nvSpPr>
        <p:spPr>
          <a:xfrm>
            <a:off x="4427392" y="1835306"/>
            <a:ext cx="5818292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/>
              <a:t>Puissance incidente (ampli RF) </a:t>
            </a:r>
            <a:r>
              <a:rPr lang="fr-FR" sz="1600" dirty="0" err="1"/>
              <a:t>necessaire</a:t>
            </a:r>
            <a:r>
              <a:rPr lang="fr-FR" sz="1600" dirty="0"/>
              <a:t> : cas général 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6483DDF3-FAE1-4085-B870-F1A9724ED1F7}"/>
              </a:ext>
            </a:extLst>
          </p:cNvPr>
          <p:cNvSpPr txBox="1">
            <a:spLocks/>
          </p:cNvSpPr>
          <p:nvPr/>
        </p:nvSpPr>
        <p:spPr>
          <a:xfrm>
            <a:off x="4434288" y="3081416"/>
            <a:ext cx="5818292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/>
              <a:t>Puissance incidente (ampli RF) nécessaire : au « </a:t>
            </a:r>
            <a:r>
              <a:rPr lang="fr-FR" sz="1600" dirty="0" err="1"/>
              <a:t>detuning</a:t>
            </a:r>
            <a:r>
              <a:rPr lang="fr-FR" sz="1600" dirty="0"/>
              <a:t> » optimal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A8114746-E31F-4E9B-9C17-0ED13B70FFC8}"/>
              </a:ext>
            </a:extLst>
          </p:cNvPr>
          <p:cNvSpPr txBox="1">
            <a:spLocks/>
          </p:cNvSpPr>
          <p:nvPr/>
        </p:nvSpPr>
        <p:spPr>
          <a:xfrm>
            <a:off x="4450283" y="4267361"/>
            <a:ext cx="5818292" cy="33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/>
              <a:t>Couplage incident optimal pour une cavité  </a:t>
            </a:r>
          </a:p>
        </p:txBody>
      </p:sp>
    </p:spTree>
    <p:extLst>
      <p:ext uri="{BB962C8B-B14F-4D97-AF65-F5344CB8AC3E}">
        <p14:creationId xmlns:p14="http://schemas.microsoft.com/office/powerpoint/2010/main" val="2442270509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39735</TotalTime>
  <Words>1439</Words>
  <Application>Microsoft Office PowerPoint</Application>
  <PresentationFormat>Personnalisé</PresentationFormat>
  <Paragraphs>443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1_modele-IJCLAb-powerpoint</vt:lpstr>
      <vt:lpstr>Document</vt:lpstr>
      <vt:lpstr>Présentation PowerPoint</vt:lpstr>
      <vt:lpstr>Etat d’Avancement </vt:lpstr>
      <vt:lpstr>Etat d’Avancement </vt:lpstr>
      <vt:lpstr>Etat d’Avancement </vt:lpstr>
      <vt:lpstr>Etat d’Avancement </vt:lpstr>
      <vt:lpstr>Etat d’Avancement </vt:lpstr>
      <vt:lpstr>Planning et Principaux Jalons du WP-8 : RF systems</vt:lpstr>
      <vt:lpstr>Points de vigilance</vt:lpstr>
      <vt:lpstr>Highlights : Couplage cavité  et enjeux </vt:lpstr>
      <vt:lpstr>Booster side</vt:lpstr>
      <vt:lpstr>Booster side</vt:lpstr>
      <vt:lpstr>ERL side </vt:lpstr>
      <vt:lpstr>ERL side </vt:lpstr>
      <vt:lpstr>ERL side </vt:lpstr>
      <vt:lpstr>Conclusion : Choix des couplages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Christophe JOLY</cp:lastModifiedBy>
  <cp:revision>2085</cp:revision>
  <dcterms:created xsi:type="dcterms:W3CDTF">2011-03-09T16:37:49Z</dcterms:created>
  <dcterms:modified xsi:type="dcterms:W3CDTF">2025-05-21T21:16:13Z</dcterms:modified>
</cp:coreProperties>
</file>