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howGuide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214A3B-A83C-5201-4DC7-271117321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5BF4EA-497C-A85B-5DDE-C3A25F8246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1FCC22-436F-D2A4-0F39-817E6C76E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E69F46-7172-253B-2CAD-60BDB3C7F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36DBD2-AD97-61FB-83DC-27DA3534E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11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8DE93F-F744-140E-B370-E1F05027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3E1802D-3651-50CA-4227-EA4B58C72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6AD4BC-A2DC-A167-CF80-9068FE0EF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A741F1-656F-16F6-CF5B-9750E47E3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F9B2CA-2B47-FCA0-5383-A0A8DA27D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28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3905D1F-3118-A51F-06DF-D6DFB4CFC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49A871-2F9D-7228-F30B-BAA3396EA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8B12AC-745D-4C5C-23FE-40702D6E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3DFDE3-2321-3E94-888E-9535E4C76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A51CAB-05AE-B9A8-433D-ABF086421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19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EEAFF1-6C98-6D9C-AFB5-A098561F2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787BFA-5C03-6DFC-31AE-18C8E9471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00A18C-6DBE-3CDB-E64F-A0359CFF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214367-DE9E-94E4-5278-107D19311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6C1693-8C7A-65B1-AA13-83CB89DA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60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46935E-83F5-AA34-6897-9FBDDE931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F6DFEE-FF41-BF29-9E97-874239B30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66D276-C8DB-A6E1-DBB5-0BD33BEEB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86A2F2-415D-C154-62B3-E555A7DD3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D02303-CFB0-7D3B-D704-C125AF31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1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CFF3BA-4026-3B77-76B7-DAE9DA1DF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D99EDD-6BFA-120A-45D0-AA1C381E22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35A73E8-CE56-7FE3-6A3B-A6AEC0ADA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F0D16B-C5F6-2953-A151-CF78A6A5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86D64E-2842-1C2D-D513-5525C27F7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368703-504F-A021-7FA9-EAD4DB09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06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94A631-DE06-367D-F0A6-4C6B331F6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DAEBA0-1F92-5880-8EE1-21D49D1DC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E0C077-6A31-1566-5485-EC509BF61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BB19B28-1E4E-D4B9-AAE3-0DAE637CB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BDB4B81-C776-893A-480B-32EE0D6E88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D3267AF-B63D-154C-DEC0-078DCB9E4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B3464CB-198B-49E2-95BE-1C6FCFC77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E654C1-B125-016A-1816-303A77888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92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DA5E0C-5BBD-4F37-9A07-93ED2D086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31D852F-DD6B-46DE-6495-5EC3B1AD9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338768-B14F-3AE4-9B5C-B3E78931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E1FDB5-3F9F-D826-B46A-54D1FBA1D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42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361FB59-4936-B110-D888-152C5091F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D2C6658-D59F-16DA-C1CF-8CBD07115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8ED9AE-170A-2E75-DC9B-55B9857F6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307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F40726-1A2A-6B09-60CE-08610308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9ADE81-33D5-FEFC-2C4C-AE59D6FB1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6C7346E-B4F5-1FB7-7C6D-9788AC6AF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1854F8-759D-4D6E-E25A-2B560FC6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1E9EE4-432A-4CCF-DE28-9C5DEC8B2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7BD2BB-104B-C91B-D346-DBE075431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2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74020D-4FD3-7127-3ACB-9920E7798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4424B7A-AFEF-FE7F-1E29-36DA45FA9E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07D93A-B04F-A31E-D649-B71F58EF0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851BD37-6793-4F47-A6D4-E90731978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7F77D1-57A3-501C-64A5-AC8956BCF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CDC083-8982-A0CB-A654-9501C08EB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9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B9253D4-AD6F-1B92-1E14-88F0C4112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26B4A7E-9502-174A-57AB-5A3386EB30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3282BA-D67C-EB77-3991-28796B46CB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F84C92-495C-C642-B250-C5CA485A784D}" type="datetimeFigureOut">
              <a:rPr lang="en-GB" smtClean="0"/>
              <a:t>20/05/2025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24B177-A015-EB87-EBCF-249885FF9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AA210D-422E-ABBC-6E4B-CDC1D88413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C4F398-9A94-914C-AEF2-8412098A759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31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4F889-0778-3419-FEE4-5E217DB06C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Format des données SPIDER </a:t>
            </a:r>
            <a:r>
              <a:rPr lang="en-GB" dirty="0" err="1"/>
              <a:t>vers</a:t>
            </a:r>
            <a:r>
              <a:rPr lang="en-GB" dirty="0"/>
              <a:t> FPGA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70796D-461B-B6FA-D3BE-995742B720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37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602378-71FB-65CC-B096-C64971E42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6C9B59-6600-0C00-E916-3506655CF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Nécessité</a:t>
            </a:r>
            <a:r>
              <a:rPr lang="en-GB" dirty="0"/>
              <a:t> de </a:t>
            </a:r>
            <a:r>
              <a:rPr lang="en-GB" dirty="0" err="1"/>
              <a:t>définir</a:t>
            </a:r>
            <a:r>
              <a:rPr lang="en-GB" dirty="0"/>
              <a:t> </a:t>
            </a:r>
            <a:r>
              <a:rPr lang="en-GB" dirty="0" err="1"/>
              <a:t>rapidement</a:t>
            </a:r>
            <a:r>
              <a:rPr lang="en-GB" dirty="0"/>
              <a:t> comment SPIDER </a:t>
            </a:r>
            <a:r>
              <a:rPr lang="en-GB" dirty="0" err="1"/>
              <a:t>envoie</a:t>
            </a:r>
            <a:r>
              <a:rPr lang="en-GB" dirty="0"/>
              <a:t> les données au FPGA (Microchip </a:t>
            </a:r>
            <a:r>
              <a:rPr lang="en-GB" dirty="0" err="1"/>
              <a:t>PolarFire</a:t>
            </a:r>
            <a:r>
              <a:rPr lang="en-GB" dirty="0"/>
              <a:t>)</a:t>
            </a:r>
          </a:p>
          <a:p>
            <a:r>
              <a:rPr lang="en-GB" dirty="0"/>
              <a:t>Un lien </a:t>
            </a:r>
            <a:r>
              <a:rPr lang="en-GB" dirty="0" err="1"/>
              <a:t>série</a:t>
            </a:r>
            <a:r>
              <a:rPr lang="en-GB" dirty="0"/>
              <a:t> à 2.56 Gb/s par </a:t>
            </a:r>
            <a:r>
              <a:rPr lang="en-GB" dirty="0" err="1"/>
              <a:t>voie</a:t>
            </a:r>
            <a:endParaRPr lang="en-GB" dirty="0"/>
          </a:p>
          <a:p>
            <a:r>
              <a:rPr lang="en-GB" dirty="0" err="1"/>
              <a:t>Encodage</a:t>
            </a:r>
            <a:r>
              <a:rPr lang="en-GB" dirty="0"/>
              <a:t> necessaire (balance DC des liens, recovery de la phase de </a:t>
            </a:r>
            <a:r>
              <a:rPr lang="en-GB" dirty="0" err="1"/>
              <a:t>l’horloge</a:t>
            </a:r>
            <a:r>
              <a:rPr lang="en-GB" dirty="0"/>
              <a:t> et </a:t>
            </a:r>
            <a:r>
              <a:rPr lang="en-GB" dirty="0" err="1"/>
              <a:t>alignement</a:t>
            </a:r>
            <a:r>
              <a:rPr lang="en-GB" dirty="0"/>
              <a:t> correct des bits): 8b10b </a:t>
            </a:r>
            <a:r>
              <a:rPr lang="en-GB" dirty="0" err="1"/>
              <a:t>ou</a:t>
            </a:r>
            <a:r>
              <a:rPr lang="en-GB" dirty="0"/>
              <a:t> 64b66b -&gt; des IP existent dans les FPGAs pour faire le </a:t>
            </a:r>
            <a:r>
              <a:rPr lang="en-GB" dirty="0" err="1"/>
              <a:t>décodage</a:t>
            </a:r>
            <a:r>
              <a:rPr lang="en-GB" dirty="0"/>
              <a:t> </a:t>
            </a:r>
            <a:r>
              <a:rPr lang="en-GB" dirty="0" err="1"/>
              <a:t>facilement</a:t>
            </a:r>
            <a:endParaRPr lang="en-GB" dirty="0"/>
          </a:p>
          <a:p>
            <a:r>
              <a:rPr lang="en-GB" dirty="0" err="1"/>
              <a:t>Protocole</a:t>
            </a:r>
            <a:r>
              <a:rPr lang="en-GB" dirty="0"/>
              <a:t> </a:t>
            </a:r>
            <a:r>
              <a:rPr lang="en-GB" dirty="0" err="1"/>
              <a:t>d’envoi</a:t>
            </a:r>
            <a:r>
              <a:rPr lang="en-GB" dirty="0"/>
              <a:t> des données, pour les </a:t>
            </a:r>
            <a:r>
              <a:rPr lang="en-GB" dirty="0" err="1"/>
              <a:t>reconnaitre</a:t>
            </a:r>
            <a:r>
              <a:rPr lang="en-GB" dirty="0"/>
              <a:t> </a:t>
            </a:r>
            <a:r>
              <a:rPr lang="en-GB" dirty="0" err="1"/>
              <a:t>facilement</a:t>
            </a:r>
            <a:r>
              <a:rPr lang="en-GB" dirty="0"/>
              <a:t> dans le FPGA</a:t>
            </a:r>
          </a:p>
          <a:p>
            <a:r>
              <a:rPr lang="en-GB" dirty="0"/>
              <a:t>ICECAL65 </a:t>
            </a:r>
            <a:r>
              <a:rPr lang="en-GB" dirty="0" err="1"/>
              <a:t>utilisera</a:t>
            </a:r>
            <a:r>
              <a:rPr lang="en-GB" dirty="0"/>
              <a:t> la meme chose (</a:t>
            </a:r>
            <a:r>
              <a:rPr lang="en-GB" dirty="0" err="1"/>
              <a:t>probablement</a:t>
            </a:r>
            <a:r>
              <a:rPr lang="en-GB"/>
              <a:t> à 1.28 Gb/s)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621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E4A891-AFB9-9D7B-F49F-6A88A7151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SPIDER output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042BBB-3316-3D18-2C3A-EDB234A0B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02187"/>
          </a:xfrm>
        </p:spPr>
        <p:txBody>
          <a:bodyPr>
            <a:normAutofit/>
          </a:bodyPr>
          <a:lstStyle/>
          <a:p>
            <a:r>
              <a:rPr lang="en-GB" sz="2400" dirty="0"/>
              <a:t>Données -&gt; </a:t>
            </a:r>
            <a:r>
              <a:rPr lang="en-GB" sz="2400" dirty="0" err="1"/>
              <a:t>alignées</a:t>
            </a:r>
            <a:r>
              <a:rPr lang="en-GB" sz="2400" dirty="0"/>
              <a:t> sur mots de 8 bits:</a:t>
            </a:r>
          </a:p>
          <a:p>
            <a:pPr lvl="1"/>
            <a:r>
              <a:rPr lang="en-GB" sz="2000" dirty="0" err="1"/>
              <a:t>BXId</a:t>
            </a:r>
            <a:r>
              <a:rPr lang="en-GB" sz="2000" dirty="0"/>
              <a:t> sur 10 bits</a:t>
            </a:r>
          </a:p>
          <a:p>
            <a:pPr lvl="1"/>
            <a:r>
              <a:rPr lang="en-GB" sz="2000" dirty="0"/>
              <a:t>N </a:t>
            </a:r>
            <a:r>
              <a:rPr lang="en-GB" sz="2000" dirty="0" err="1"/>
              <a:t>échantillons</a:t>
            </a:r>
            <a:r>
              <a:rPr lang="en-GB" sz="2000" dirty="0"/>
              <a:t> sur 10 bits</a:t>
            </a:r>
          </a:p>
          <a:p>
            <a:pPr lvl="1"/>
            <a:r>
              <a:rPr lang="en-GB" sz="2000" dirty="0" err="1"/>
              <a:t>Adresse</a:t>
            </a:r>
            <a:r>
              <a:rPr lang="en-GB" sz="2000" dirty="0"/>
              <a:t> de la </a:t>
            </a:r>
            <a:r>
              <a:rPr lang="en-GB" sz="2000" dirty="0" err="1"/>
              <a:t>banque</a:t>
            </a:r>
            <a:r>
              <a:rPr lang="en-GB" sz="2000" dirty="0"/>
              <a:t> sur 3 bits</a:t>
            </a:r>
          </a:p>
          <a:p>
            <a:pPr lvl="1"/>
            <a:r>
              <a:rPr lang="en-GB" sz="2000" dirty="0"/>
              <a:t>La cellule peak sur 2x5 bits</a:t>
            </a:r>
          </a:p>
          <a:p>
            <a:pPr lvl="1"/>
            <a:r>
              <a:rPr lang="en-GB" sz="2000" dirty="0"/>
              <a:t>2x5 bits de </a:t>
            </a:r>
            <a:r>
              <a:rPr lang="en-GB" sz="2000" dirty="0" err="1"/>
              <a:t>ToT</a:t>
            </a:r>
            <a:endParaRPr lang="en-GB" sz="2000" dirty="0"/>
          </a:p>
          <a:p>
            <a:r>
              <a:rPr lang="en-GB" sz="2400" dirty="0"/>
              <a:t>N=32: Data = 10b (</a:t>
            </a:r>
            <a:r>
              <a:rPr lang="en-GB" sz="2400" dirty="0" err="1"/>
              <a:t>BXId</a:t>
            </a:r>
            <a:r>
              <a:rPr lang="en-GB" sz="2400" dirty="0"/>
              <a:t>) + 32x10b (samples) + 3b (</a:t>
            </a:r>
            <a:r>
              <a:rPr lang="en-GB" sz="2400" dirty="0" err="1"/>
              <a:t>adresse</a:t>
            </a:r>
            <a:r>
              <a:rPr lang="en-GB" sz="2400" dirty="0"/>
              <a:t>) + 3b (</a:t>
            </a:r>
            <a:r>
              <a:rPr lang="en-GB" sz="2400" dirty="0" err="1"/>
              <a:t>alignement</a:t>
            </a:r>
            <a:r>
              <a:rPr lang="en-GB" sz="2400" dirty="0"/>
              <a:t>) = 336b -&gt; 42 bytes</a:t>
            </a:r>
          </a:p>
          <a:p>
            <a:r>
              <a:rPr lang="en-GB" sz="2400" dirty="0"/>
              <a:t>N=8: Data = 10b (</a:t>
            </a:r>
            <a:r>
              <a:rPr lang="en-GB" sz="2400" dirty="0" err="1"/>
              <a:t>BXId</a:t>
            </a:r>
            <a:r>
              <a:rPr lang="en-GB" sz="2400" dirty="0"/>
              <a:t>) + 7x10b (samples) + 10b (peak) + 3b (</a:t>
            </a:r>
            <a:r>
              <a:rPr lang="en-GB" sz="2400" dirty="0" err="1"/>
              <a:t>adresse</a:t>
            </a:r>
            <a:r>
              <a:rPr lang="en-GB" sz="2400" dirty="0"/>
              <a:t>) = 96b -&gt; 12 bytes</a:t>
            </a:r>
          </a:p>
          <a:p>
            <a:r>
              <a:rPr lang="en-GB" sz="2400" dirty="0"/>
              <a:t>N=12: Data = 10b (</a:t>
            </a:r>
            <a:r>
              <a:rPr lang="en-GB" sz="2400" dirty="0" err="1"/>
              <a:t>BXId</a:t>
            </a:r>
            <a:r>
              <a:rPr lang="en-GB" sz="2400" dirty="0"/>
              <a:t>) + 11x10b (samples) + 10b (peak) + 3b (</a:t>
            </a:r>
            <a:r>
              <a:rPr lang="en-GB" sz="2400" dirty="0" err="1"/>
              <a:t>adresse</a:t>
            </a:r>
            <a:r>
              <a:rPr lang="en-GB" sz="2400" dirty="0"/>
              <a:t>) = 136b -&gt; 17 bytes</a:t>
            </a:r>
          </a:p>
        </p:txBody>
      </p:sp>
    </p:spTree>
    <p:extLst>
      <p:ext uri="{BB962C8B-B14F-4D97-AF65-F5344CB8AC3E}">
        <p14:creationId xmlns:p14="http://schemas.microsoft.com/office/powerpoint/2010/main" val="1173613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49BDB9-AB0C-67FB-4CD1-DEE3F3CE6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Protocole</a:t>
            </a:r>
            <a:r>
              <a:rPr lang="en-GB" dirty="0"/>
              <a:t>, example de Microchip</a:t>
            </a:r>
          </a:p>
        </p:txBody>
      </p:sp>
      <p:pic>
        <p:nvPicPr>
          <p:cNvPr id="5" name="Image 4" descr="Une image contenant texte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051FC426-5BC3-0B31-1C7A-79CA1CBB7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606" y="1487717"/>
            <a:ext cx="8614718" cy="524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957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C9141E-2844-9F90-6595-E001BDF4A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Protocole</a:t>
            </a:r>
            <a:endParaRPr lang="en-GB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10E8A3-B70B-A491-90F5-E04C0C56B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Avec </a:t>
            </a:r>
            <a:r>
              <a:rPr lang="en-GB" dirty="0" err="1"/>
              <a:t>une</a:t>
            </a:r>
            <a:r>
              <a:rPr lang="en-GB" dirty="0"/>
              <a:t> configuration donnée de SPIDER, la taille des données </a:t>
            </a:r>
            <a:r>
              <a:rPr lang="en-GB" dirty="0" err="1"/>
              <a:t>est</a:t>
            </a:r>
            <a:r>
              <a:rPr lang="en-GB" dirty="0"/>
              <a:t> fixe (N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connu</a:t>
            </a:r>
            <a:r>
              <a:rPr lang="en-GB" dirty="0"/>
              <a:t>):</a:t>
            </a:r>
          </a:p>
          <a:p>
            <a:pPr lvl="1"/>
            <a:r>
              <a:rPr lang="en-GB" dirty="0"/>
              <a:t>Pas </a:t>
            </a:r>
            <a:r>
              <a:rPr lang="en-GB" dirty="0" err="1"/>
              <a:t>besoin</a:t>
            </a:r>
            <a:r>
              <a:rPr lang="en-GB" dirty="0"/>
              <a:t> </a:t>
            </a:r>
            <a:r>
              <a:rPr lang="en-GB" dirty="0" err="1"/>
              <a:t>d’indiquer</a:t>
            </a:r>
            <a:r>
              <a:rPr lang="en-GB" dirty="0"/>
              <a:t> la taille de la </a:t>
            </a:r>
            <a:r>
              <a:rPr lang="en-GB" dirty="0" err="1"/>
              <a:t>trame</a:t>
            </a:r>
            <a:r>
              <a:rPr lang="en-GB" dirty="0"/>
              <a:t> dans le header</a:t>
            </a:r>
          </a:p>
          <a:p>
            <a:pPr lvl="1"/>
            <a:r>
              <a:rPr lang="en-GB" dirty="0"/>
              <a:t>Identification du début de la </a:t>
            </a:r>
            <a:r>
              <a:rPr lang="en-GB" dirty="0" err="1"/>
              <a:t>trame</a:t>
            </a:r>
            <a:r>
              <a:rPr lang="en-GB" dirty="0"/>
              <a:t> par mot special (K28.1 par ex.)</a:t>
            </a:r>
          </a:p>
          <a:p>
            <a:pPr lvl="1"/>
            <a:r>
              <a:rPr lang="en-GB" dirty="0"/>
              <a:t>Y a </a:t>
            </a:r>
            <a:r>
              <a:rPr lang="en-GB" dirty="0" err="1"/>
              <a:t>t’il</a:t>
            </a:r>
            <a:r>
              <a:rPr lang="en-GB" dirty="0"/>
              <a:t> </a:t>
            </a:r>
            <a:r>
              <a:rPr lang="en-GB" dirty="0" err="1"/>
              <a:t>besoin</a:t>
            </a:r>
            <a:r>
              <a:rPr lang="en-GB" dirty="0"/>
              <a:t> </a:t>
            </a:r>
            <a:r>
              <a:rPr lang="en-GB" dirty="0" err="1"/>
              <a:t>d’indiquer</a:t>
            </a:r>
            <a:r>
              <a:rPr lang="en-GB" dirty="0"/>
              <a:t> la fin de la </a:t>
            </a:r>
            <a:r>
              <a:rPr lang="en-GB" dirty="0" err="1"/>
              <a:t>trame</a:t>
            </a:r>
            <a:r>
              <a:rPr lang="en-GB" dirty="0"/>
              <a:t> ? (la taille </a:t>
            </a:r>
            <a:r>
              <a:rPr lang="en-GB" dirty="0" err="1"/>
              <a:t>étant</a:t>
            </a:r>
            <a:r>
              <a:rPr lang="en-GB" dirty="0"/>
              <a:t> fixe)</a:t>
            </a:r>
          </a:p>
          <a:p>
            <a:pPr lvl="1"/>
            <a:r>
              <a:rPr lang="en-GB" dirty="0"/>
              <a:t>Y a </a:t>
            </a:r>
            <a:r>
              <a:rPr lang="en-GB" dirty="0" err="1"/>
              <a:t>t’il</a:t>
            </a:r>
            <a:r>
              <a:rPr lang="en-GB" dirty="0"/>
              <a:t> </a:t>
            </a:r>
            <a:r>
              <a:rPr lang="en-GB" dirty="0" err="1"/>
              <a:t>besoin</a:t>
            </a:r>
            <a:r>
              <a:rPr lang="en-GB" dirty="0"/>
              <a:t> </a:t>
            </a:r>
            <a:r>
              <a:rPr lang="en-GB" dirty="0" err="1"/>
              <a:t>d’avoir</a:t>
            </a:r>
            <a:r>
              <a:rPr lang="en-GB" dirty="0"/>
              <a:t> un checksum pour verifier </a:t>
            </a:r>
            <a:r>
              <a:rPr lang="en-GB" dirty="0" err="1"/>
              <a:t>l’intégrité</a:t>
            </a:r>
            <a:r>
              <a:rPr lang="en-GB" dirty="0"/>
              <a:t> des données ? </a:t>
            </a:r>
          </a:p>
        </p:txBody>
      </p:sp>
    </p:spTree>
    <p:extLst>
      <p:ext uri="{BB962C8B-B14F-4D97-AF65-F5344CB8AC3E}">
        <p14:creationId xmlns:p14="http://schemas.microsoft.com/office/powerpoint/2010/main" val="1379397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BB6431-C511-8699-FE50-A46D087B5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Occupancy maximum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2D3B2F-0B29-3763-A003-F57CE899C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5531"/>
            <a:ext cx="10515600" cy="5065986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Pour N=8:</a:t>
            </a:r>
          </a:p>
          <a:p>
            <a:pPr lvl="1"/>
            <a:r>
              <a:rPr lang="en-GB" dirty="0" err="1"/>
              <a:t>Protocole</a:t>
            </a:r>
            <a:r>
              <a:rPr lang="en-GB" dirty="0"/>
              <a:t> Microchip: Payload = 12 bytes -&gt; arrondi à 16 bytes</a:t>
            </a:r>
          </a:p>
          <a:p>
            <a:pPr lvl="2"/>
            <a:r>
              <a:rPr lang="en-GB" dirty="0"/>
              <a:t>Total frame : 1 + 16 + 1 + 1 + 4 + 1 = 24 bytes; 24 bytes * 10 / 8 (encoding) = 30 bytes (pour 12 bytes de </a:t>
            </a:r>
            <a:r>
              <a:rPr lang="en-GB" dirty="0" err="1"/>
              <a:t>vraies</a:t>
            </a:r>
            <a:r>
              <a:rPr lang="en-GB" dirty="0"/>
              <a:t> données)</a:t>
            </a:r>
          </a:p>
          <a:p>
            <a:pPr lvl="2"/>
            <a:r>
              <a:rPr lang="en-GB" dirty="0"/>
              <a:t>2.56 Gb/s / (30B*8b) / 40MHz = 26% max occupancy</a:t>
            </a:r>
          </a:p>
          <a:p>
            <a:pPr lvl="1"/>
            <a:r>
              <a:rPr lang="en-GB" dirty="0" err="1"/>
              <a:t>Protocole</a:t>
            </a:r>
            <a:r>
              <a:rPr lang="en-GB" dirty="0"/>
              <a:t> minimum (?): </a:t>
            </a:r>
            <a:r>
              <a:rPr lang="en-GB" dirty="0" err="1"/>
              <a:t>uniquement</a:t>
            </a:r>
            <a:r>
              <a:rPr lang="en-GB" dirty="0"/>
              <a:t> ‘start of frame’</a:t>
            </a:r>
          </a:p>
          <a:p>
            <a:pPr lvl="2"/>
            <a:r>
              <a:rPr lang="en-GB" dirty="0"/>
              <a:t>Total frame: 1 + 12 = 13 bytes; 13 bytes * 10 / 8 (encoding) = 17 bytes</a:t>
            </a:r>
          </a:p>
          <a:p>
            <a:pPr lvl="2"/>
            <a:r>
              <a:rPr lang="en-GB" dirty="0"/>
              <a:t>2.56 Gb/s / (17*8)/40 MHz = 47% max occupancy</a:t>
            </a:r>
          </a:p>
          <a:p>
            <a:r>
              <a:rPr lang="en-GB" dirty="0"/>
              <a:t>Pour N=32: </a:t>
            </a:r>
          </a:p>
          <a:p>
            <a:pPr lvl="1"/>
            <a:r>
              <a:rPr lang="en-GB" dirty="0" err="1"/>
              <a:t>Protocole</a:t>
            </a:r>
            <a:r>
              <a:rPr lang="en-GB" dirty="0"/>
              <a:t> Microchip: Payload = 42 bytes -&gt; arrondi à 48 bytes</a:t>
            </a:r>
          </a:p>
          <a:p>
            <a:pPr lvl="2"/>
            <a:r>
              <a:rPr lang="en-GB" dirty="0"/>
              <a:t>Total frame : 1 + 48 + 1 + 1 + 4 + 1 = 56 bytes; 56 bytes * 10 / 8 (encoding) = 70 bytes (pour 48 bytes de </a:t>
            </a:r>
            <a:r>
              <a:rPr lang="en-GB" dirty="0" err="1"/>
              <a:t>vraies</a:t>
            </a:r>
            <a:r>
              <a:rPr lang="en-GB" dirty="0"/>
              <a:t> données)</a:t>
            </a:r>
          </a:p>
          <a:p>
            <a:pPr lvl="2"/>
            <a:r>
              <a:rPr lang="en-GB" dirty="0"/>
              <a:t>2.56 Gb/s / (70B*8)/40MHz = 11%</a:t>
            </a:r>
          </a:p>
          <a:p>
            <a:pPr lvl="1"/>
            <a:r>
              <a:rPr lang="en-GB" dirty="0" err="1"/>
              <a:t>Protocole</a:t>
            </a:r>
            <a:r>
              <a:rPr lang="en-GB" dirty="0"/>
              <a:t> minimum: </a:t>
            </a:r>
          </a:p>
          <a:p>
            <a:pPr lvl="2"/>
            <a:r>
              <a:rPr lang="en-GB" dirty="0"/>
              <a:t>Total frame = 1+42 = 43 bytes; 43 bytes * 10/8 (encoding) = 54 bytes</a:t>
            </a:r>
          </a:p>
          <a:p>
            <a:pPr lvl="2"/>
            <a:r>
              <a:rPr lang="en-GB" dirty="0"/>
              <a:t>2.56 Gb/s / (54*8) / 40 MHz = 15%</a:t>
            </a:r>
          </a:p>
          <a:p>
            <a:r>
              <a:rPr lang="en-GB" dirty="0"/>
              <a:t>Rappel: pour </a:t>
            </a:r>
            <a:r>
              <a:rPr lang="en-GB" dirty="0" err="1"/>
              <a:t>l’instant</a:t>
            </a:r>
            <a:r>
              <a:rPr lang="en-GB" dirty="0"/>
              <a:t> </a:t>
            </a:r>
            <a:r>
              <a:rPr lang="en-GB" dirty="0" err="1"/>
              <a:t>l’occupancy</a:t>
            </a:r>
            <a:r>
              <a:rPr lang="en-GB" dirty="0"/>
              <a:t> </a:t>
            </a:r>
            <a:r>
              <a:rPr lang="en-GB" dirty="0" err="1"/>
              <a:t>maximale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autour</a:t>
            </a:r>
            <a:r>
              <a:rPr lang="en-GB" dirty="0"/>
              <a:t> de 30% pour </a:t>
            </a:r>
            <a:r>
              <a:rPr lang="en-GB" dirty="0" err="1"/>
              <a:t>quelques</a:t>
            </a:r>
            <a:r>
              <a:rPr lang="en-GB" dirty="0"/>
              <a:t> cellules. Pour la </a:t>
            </a:r>
            <a:r>
              <a:rPr lang="en-GB" dirty="0" err="1"/>
              <a:t>majorité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dessous de 10%. </a:t>
            </a:r>
            <a:r>
              <a:rPr lang="en-GB" dirty="0" err="1"/>
              <a:t>C’est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cours</a:t>
            </a:r>
            <a:r>
              <a:rPr lang="en-GB" dirty="0"/>
              <a:t> </a:t>
            </a:r>
            <a:r>
              <a:rPr lang="en-GB" dirty="0" err="1"/>
              <a:t>d’optimization</a:t>
            </a:r>
            <a:r>
              <a:rPr lang="en-GB" dirty="0"/>
              <a:t> (</a:t>
            </a:r>
            <a:r>
              <a:rPr lang="en-GB" dirty="0" err="1"/>
              <a:t>granularité</a:t>
            </a:r>
            <a:r>
              <a:rPr lang="en-GB" dirty="0"/>
              <a:t> plus </a:t>
            </a:r>
            <a:r>
              <a:rPr lang="en-GB" dirty="0" err="1"/>
              <a:t>grande</a:t>
            </a:r>
            <a:r>
              <a:rPr lang="en-GB" dirty="0"/>
              <a:t>,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enlevant</a:t>
            </a:r>
            <a:r>
              <a:rPr lang="en-GB" dirty="0"/>
              <a:t> le ‘double readout’) qui </a:t>
            </a:r>
            <a:r>
              <a:rPr lang="en-GB" dirty="0" err="1"/>
              <a:t>pourrait</a:t>
            </a:r>
            <a:r>
              <a:rPr lang="en-GB" dirty="0"/>
              <a:t> </a:t>
            </a:r>
            <a:r>
              <a:rPr lang="en-GB" dirty="0" err="1"/>
              <a:t>descendre</a:t>
            </a:r>
            <a:r>
              <a:rPr lang="en-GB" dirty="0"/>
              <a:t> </a:t>
            </a:r>
            <a:r>
              <a:rPr lang="en-GB" dirty="0" err="1"/>
              <a:t>l’occupancy</a:t>
            </a:r>
            <a:r>
              <a:rPr lang="en-GB" dirty="0"/>
              <a:t> maximum à 10%</a:t>
            </a:r>
          </a:p>
        </p:txBody>
      </p:sp>
    </p:spTree>
    <p:extLst>
      <p:ext uri="{BB962C8B-B14F-4D97-AF65-F5344CB8AC3E}">
        <p14:creationId xmlns:p14="http://schemas.microsoft.com/office/powerpoint/2010/main" val="2987329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2A8B6C-131F-0059-2265-A642A15E4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Contraintes</a:t>
            </a:r>
            <a:r>
              <a:rPr lang="en-GB" dirty="0"/>
              <a:t> au </a:t>
            </a:r>
            <a:r>
              <a:rPr lang="en-GB" dirty="0" err="1"/>
              <a:t>niveau</a:t>
            </a:r>
            <a:r>
              <a:rPr lang="en-GB" dirty="0"/>
              <a:t> du FPGA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CA1408-A2F9-CC3D-D53D-8A075B6E0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Des IP existent pour </a:t>
            </a:r>
            <a:r>
              <a:rPr lang="en-GB" dirty="0" err="1"/>
              <a:t>l’encodage</a:t>
            </a:r>
            <a:r>
              <a:rPr lang="en-GB" dirty="0"/>
              <a:t> 8b10b et le </a:t>
            </a:r>
            <a:r>
              <a:rPr lang="en-GB" dirty="0" err="1"/>
              <a:t>protocole</a:t>
            </a:r>
            <a:r>
              <a:rPr lang="en-GB" dirty="0"/>
              <a:t> Microchip</a:t>
            </a:r>
          </a:p>
          <a:p>
            <a:r>
              <a:rPr lang="en-GB" dirty="0"/>
              <a:t>Un </a:t>
            </a:r>
            <a:r>
              <a:rPr lang="en-GB" dirty="0" err="1"/>
              <a:t>protocole</a:t>
            </a:r>
            <a:r>
              <a:rPr lang="en-GB" dirty="0"/>
              <a:t> </a:t>
            </a:r>
            <a:r>
              <a:rPr lang="en-GB" dirty="0" err="1"/>
              <a:t>complexe</a:t>
            </a:r>
            <a:r>
              <a:rPr lang="en-GB" dirty="0"/>
              <a:t> </a:t>
            </a:r>
            <a:r>
              <a:rPr lang="en-GB" dirty="0" err="1"/>
              <a:t>demande</a:t>
            </a:r>
            <a:r>
              <a:rPr lang="en-GB" dirty="0"/>
              <a:t> plus de resources pour le </a:t>
            </a:r>
            <a:r>
              <a:rPr lang="en-GB" dirty="0" err="1"/>
              <a:t>décodage</a:t>
            </a:r>
            <a:r>
              <a:rPr lang="en-GB" dirty="0"/>
              <a:t>: à essayer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avance</a:t>
            </a:r>
            <a:r>
              <a:rPr lang="en-GB" dirty="0"/>
              <a:t> pour </a:t>
            </a:r>
            <a:r>
              <a:rPr lang="en-GB" dirty="0" err="1"/>
              <a:t>évaluer</a:t>
            </a:r>
            <a:r>
              <a:rPr lang="en-GB" dirty="0"/>
              <a:t> le </a:t>
            </a:r>
            <a:r>
              <a:rPr lang="en-GB" dirty="0" err="1"/>
              <a:t>cout</a:t>
            </a:r>
            <a:r>
              <a:rPr lang="en-GB" dirty="0"/>
              <a:t> </a:t>
            </a:r>
            <a:r>
              <a:rPr lang="en-GB" dirty="0" err="1"/>
              <a:t>supplémentaire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49710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605</Words>
  <Application>Microsoft Macintosh PowerPoint</Application>
  <PresentationFormat>Grand écran</PresentationFormat>
  <Paragraphs>43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Thème Office</vt:lpstr>
      <vt:lpstr>Format des données SPIDER vers FPGA</vt:lpstr>
      <vt:lpstr>Introduction</vt:lpstr>
      <vt:lpstr>SPIDER output</vt:lpstr>
      <vt:lpstr>Protocole, example de Microchip</vt:lpstr>
      <vt:lpstr>Protocole</vt:lpstr>
      <vt:lpstr>Occupancy maximum</vt:lpstr>
      <vt:lpstr>Contraintes au niveau du FPGA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Robbe</dc:creator>
  <cp:lastModifiedBy>Patrick Robbe</cp:lastModifiedBy>
  <cp:revision>14</cp:revision>
  <dcterms:created xsi:type="dcterms:W3CDTF">2025-05-20T20:14:59Z</dcterms:created>
  <dcterms:modified xsi:type="dcterms:W3CDTF">2025-05-20T21:28:00Z</dcterms:modified>
</cp:coreProperties>
</file>