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howGuides="1">
      <p:cViewPr varScale="1">
        <p:scale>
          <a:sx n="121" d="100"/>
          <a:sy n="121" d="100"/>
        </p:scale>
        <p:origin x="74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214A3B-A83C-5201-4DC7-271117321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95BF4EA-497C-A85B-5DDE-C3A25F824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1FCC22-436F-D2A4-0F39-817E6C76E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E69F46-7172-253B-2CAD-60BDB3C7F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36DBD2-AD97-61FB-83DC-27DA3534E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11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8DE93F-F744-140E-B370-E1F05027D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3E1802D-3651-50CA-4227-EA4B58C72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6AD4BC-A2DC-A167-CF80-9068FE0EF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A741F1-656F-16F6-CF5B-9750E47E3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F9B2CA-2B47-FCA0-5383-A0A8DA27D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283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3905D1F-3118-A51F-06DF-D6DFB4CFC3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49A871-2F9D-7228-F30B-BAA3396EA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8B12AC-745D-4C5C-23FE-40702D6E5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3DFDE3-2321-3E94-888E-9535E4C76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A51CAB-05AE-B9A8-433D-ABF086421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192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EEAFF1-6C98-6D9C-AFB5-A098561F2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787BFA-5C03-6DFC-31AE-18C8E9471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00A18C-6DBE-3CDB-E64F-A0359CFFE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214367-DE9E-94E4-5278-107D19311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6C1693-8C7A-65B1-AA13-83CB89DA7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606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46935E-83F5-AA34-6897-9FBDDE931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F6DFEE-FF41-BF29-9E97-874239B30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66D276-C8DB-A6E1-DBB5-0BD33BEEB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86A2F2-415D-C154-62B3-E555A7DD3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D02303-CFB0-7D3B-D704-C125AF31A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91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CFF3BA-4026-3B77-76B7-DAE9DA1DF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D99EDD-6BFA-120A-45D0-AA1C381E22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35A73E8-CE56-7FE3-6A3B-A6AEC0ADA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AF0D16B-C5F6-2953-A151-CF78A6A5F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886D64E-2842-1C2D-D513-5525C27F7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5368703-504F-A021-7FA9-EAD4DB09C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06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94A631-DE06-367D-F0A6-4C6B331F6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DAEBA0-1F92-5880-8EE1-21D49D1DC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BE0C077-6A31-1566-5485-EC509BF61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BB19B28-1E4E-D4B9-AAE3-0DAE637CB6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BDB4B81-C776-893A-480B-32EE0D6E88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D3267AF-B63D-154C-DEC0-078DCB9E4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B3464CB-198B-49E2-95BE-1C6FCFC77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4E654C1-B125-016A-1816-303A77888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929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DA5E0C-5BBD-4F37-9A07-93ED2D086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31D852F-DD6B-46DE-6495-5EC3B1AD9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E338768-B14F-3AE4-9B5C-B3E789310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4E1FDB5-3F9F-D826-B46A-54D1FBA1D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423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361FB59-4936-B110-D888-152C5091F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D2C6658-D59F-16DA-C1CF-8CBD07115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8ED9AE-170A-2E75-DC9B-55B9857F6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307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F40726-1A2A-6B09-60CE-086103086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9ADE81-33D5-FEFC-2C4C-AE59D6FB1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6C7346E-B4F5-1FB7-7C6D-9788AC6AFA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1854F8-759D-4D6E-E25A-2B560FC65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1E9EE4-432A-4CCF-DE28-9C5DEC8B2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7BD2BB-104B-C91B-D346-DBE07543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27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74020D-4FD3-7127-3ACB-9920E7798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4424B7A-AFEF-FE7F-1E29-36DA45FA9E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07D93A-B04F-A31E-D649-B71F58EF0F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851BD37-6793-4F47-A6D4-E90731978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17F77D1-57A3-501C-64A5-AC8956BCF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CDC083-8982-A0CB-A654-9501C08EB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93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B9253D4-AD6F-1B92-1E14-88F0C4112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26B4A7E-9502-174A-57AB-5A3386EB3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3282BA-D67C-EB77-3991-28796B46CB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F84C92-495C-C642-B250-C5CA485A784D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24B177-A015-EB87-EBCF-249885FF9A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AAA210D-422E-ABBC-6E4B-CDC1D88413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313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74F889-0778-3419-FEE4-5E217DB06C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Format des données SPIDER </a:t>
            </a:r>
            <a:r>
              <a:rPr lang="en-GB" dirty="0" err="1"/>
              <a:t>vers</a:t>
            </a:r>
            <a:r>
              <a:rPr lang="en-GB" dirty="0"/>
              <a:t> FPGA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70796D-461B-B6FA-D3BE-995742B720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372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602378-71FB-65CC-B096-C64971E42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6C9B59-6600-0C00-E916-3506655CF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/>
              <a:t>Nécessité</a:t>
            </a:r>
            <a:r>
              <a:rPr lang="en-GB" dirty="0"/>
              <a:t> de </a:t>
            </a:r>
            <a:r>
              <a:rPr lang="en-GB" dirty="0" err="1"/>
              <a:t>définir</a:t>
            </a:r>
            <a:r>
              <a:rPr lang="en-GB" dirty="0"/>
              <a:t> </a:t>
            </a:r>
            <a:r>
              <a:rPr lang="en-GB" dirty="0" err="1"/>
              <a:t>rapidement</a:t>
            </a:r>
            <a:r>
              <a:rPr lang="en-GB" dirty="0"/>
              <a:t> comment SPIDER </a:t>
            </a:r>
            <a:r>
              <a:rPr lang="en-GB" dirty="0" err="1"/>
              <a:t>envoie</a:t>
            </a:r>
            <a:r>
              <a:rPr lang="en-GB" dirty="0"/>
              <a:t> les données au FPGA (Microchip </a:t>
            </a:r>
            <a:r>
              <a:rPr lang="en-GB" dirty="0" err="1"/>
              <a:t>PolarFire</a:t>
            </a:r>
            <a:r>
              <a:rPr lang="en-GB" dirty="0"/>
              <a:t>)</a:t>
            </a:r>
          </a:p>
          <a:p>
            <a:r>
              <a:rPr lang="en-GB" dirty="0"/>
              <a:t>Un lien </a:t>
            </a:r>
            <a:r>
              <a:rPr lang="en-GB" dirty="0" err="1"/>
              <a:t>série</a:t>
            </a:r>
            <a:r>
              <a:rPr lang="en-GB" dirty="0"/>
              <a:t> à 2.56 Gb/s par </a:t>
            </a:r>
            <a:r>
              <a:rPr lang="en-GB" dirty="0" err="1"/>
              <a:t>voie</a:t>
            </a:r>
            <a:r>
              <a:rPr lang="en-GB" dirty="0"/>
              <a:t> (configurable à 1.28 Gb/s par slow control)</a:t>
            </a:r>
          </a:p>
          <a:p>
            <a:r>
              <a:rPr lang="en-GB" dirty="0" err="1"/>
              <a:t>Encodage</a:t>
            </a:r>
            <a:r>
              <a:rPr lang="en-GB" dirty="0"/>
              <a:t> necessaire (balance DC des liens, recovery de la phase de </a:t>
            </a:r>
            <a:r>
              <a:rPr lang="en-GB" dirty="0" err="1"/>
              <a:t>l’horloge</a:t>
            </a:r>
            <a:r>
              <a:rPr lang="en-GB" dirty="0"/>
              <a:t> et </a:t>
            </a:r>
            <a:r>
              <a:rPr lang="en-GB" dirty="0" err="1"/>
              <a:t>alignement</a:t>
            </a:r>
            <a:r>
              <a:rPr lang="en-GB" dirty="0"/>
              <a:t> correct des bits): </a:t>
            </a:r>
            <a:r>
              <a:rPr lang="en-GB" u="sng" dirty="0"/>
              <a:t>8b10b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64b66b -&gt; des IP existent dans les FPGAs pour faire le </a:t>
            </a:r>
            <a:r>
              <a:rPr lang="en-GB" dirty="0" err="1"/>
              <a:t>décodage</a:t>
            </a:r>
            <a:r>
              <a:rPr lang="en-GB" dirty="0"/>
              <a:t> </a:t>
            </a:r>
            <a:r>
              <a:rPr lang="en-GB" dirty="0" err="1"/>
              <a:t>facilement</a:t>
            </a:r>
            <a:endParaRPr lang="en-GB" dirty="0"/>
          </a:p>
          <a:p>
            <a:r>
              <a:rPr lang="en-GB" dirty="0" err="1"/>
              <a:t>Protocole</a:t>
            </a:r>
            <a:r>
              <a:rPr lang="en-GB" dirty="0"/>
              <a:t> </a:t>
            </a:r>
            <a:r>
              <a:rPr lang="en-GB" dirty="0" err="1"/>
              <a:t>d’envoi</a:t>
            </a:r>
            <a:r>
              <a:rPr lang="en-GB" dirty="0"/>
              <a:t> des données, pour les </a:t>
            </a:r>
            <a:r>
              <a:rPr lang="en-GB" dirty="0" err="1"/>
              <a:t>reconnaitre</a:t>
            </a:r>
            <a:r>
              <a:rPr lang="en-GB" dirty="0"/>
              <a:t> </a:t>
            </a:r>
            <a:r>
              <a:rPr lang="en-GB" dirty="0" err="1"/>
              <a:t>facilement</a:t>
            </a:r>
            <a:r>
              <a:rPr lang="en-GB" dirty="0"/>
              <a:t> dans le FPGA</a:t>
            </a:r>
          </a:p>
          <a:p>
            <a:r>
              <a:rPr lang="en-GB" dirty="0"/>
              <a:t>ICECAL65 </a:t>
            </a:r>
            <a:r>
              <a:rPr lang="en-GB" dirty="0" err="1"/>
              <a:t>utilisera</a:t>
            </a:r>
            <a:r>
              <a:rPr lang="en-GB" dirty="0"/>
              <a:t> la meme chose (</a:t>
            </a:r>
            <a:r>
              <a:rPr lang="en-GB" dirty="0" err="1"/>
              <a:t>probablement</a:t>
            </a:r>
            <a:r>
              <a:rPr lang="en-GB" dirty="0"/>
              <a:t> à 1.28 Gb/s)</a:t>
            </a:r>
          </a:p>
        </p:txBody>
      </p:sp>
    </p:spTree>
    <p:extLst>
      <p:ext uri="{BB962C8B-B14F-4D97-AF65-F5344CB8AC3E}">
        <p14:creationId xmlns:p14="http://schemas.microsoft.com/office/powerpoint/2010/main" val="1896214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E4A891-AFB9-9D7B-F49F-6A88A7151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711" y="91228"/>
            <a:ext cx="10515600" cy="1325563"/>
          </a:xfrm>
        </p:spPr>
        <p:txBody>
          <a:bodyPr/>
          <a:lstStyle/>
          <a:p>
            <a:r>
              <a:rPr lang="en-GB" dirty="0"/>
              <a:t>SPIDER output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042BBB-3316-3D18-2C3A-EDB234A0B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719" y="1763631"/>
            <a:ext cx="8692054" cy="4802187"/>
          </a:xfrm>
        </p:spPr>
        <p:txBody>
          <a:bodyPr>
            <a:normAutofit/>
          </a:bodyPr>
          <a:lstStyle/>
          <a:p>
            <a:r>
              <a:rPr lang="en-GB" sz="2400" dirty="0"/>
              <a:t>Données -&gt; </a:t>
            </a:r>
            <a:r>
              <a:rPr lang="en-GB" sz="2400" dirty="0" err="1"/>
              <a:t>alignées</a:t>
            </a:r>
            <a:r>
              <a:rPr lang="en-GB" sz="2400" dirty="0"/>
              <a:t> sur mots de 8 bits:</a:t>
            </a:r>
          </a:p>
          <a:p>
            <a:pPr lvl="1"/>
            <a:r>
              <a:rPr lang="en-GB" sz="2000" dirty="0" err="1"/>
              <a:t>BXId</a:t>
            </a:r>
            <a:r>
              <a:rPr lang="en-GB" sz="2000" dirty="0"/>
              <a:t> sur 10 bits</a:t>
            </a:r>
          </a:p>
          <a:p>
            <a:pPr lvl="1"/>
            <a:r>
              <a:rPr lang="en-GB" sz="2000" dirty="0"/>
              <a:t>N </a:t>
            </a:r>
            <a:r>
              <a:rPr lang="en-GB" sz="2000" dirty="0" err="1"/>
              <a:t>échantillons</a:t>
            </a:r>
            <a:r>
              <a:rPr lang="en-GB" sz="2000" dirty="0"/>
              <a:t> sur 10 bits</a:t>
            </a:r>
          </a:p>
          <a:p>
            <a:pPr lvl="1"/>
            <a:r>
              <a:rPr lang="en-GB" sz="2000" dirty="0" err="1"/>
              <a:t>Adresse</a:t>
            </a:r>
            <a:r>
              <a:rPr lang="en-GB" sz="2000" dirty="0"/>
              <a:t> de la </a:t>
            </a:r>
            <a:r>
              <a:rPr lang="en-GB" sz="2000" dirty="0" err="1"/>
              <a:t>banque</a:t>
            </a:r>
            <a:r>
              <a:rPr lang="en-GB" sz="2000" dirty="0"/>
              <a:t> sur 3 bits</a:t>
            </a:r>
          </a:p>
          <a:p>
            <a:pPr lvl="1"/>
            <a:r>
              <a:rPr lang="en-GB" sz="2000" dirty="0"/>
              <a:t>La cellule peak sur 2x5 bits: </a:t>
            </a:r>
            <a:r>
              <a:rPr lang="en-GB" sz="2000" dirty="0" err="1"/>
              <a:t>adresse</a:t>
            </a:r>
            <a:r>
              <a:rPr lang="en-GB" sz="2000" dirty="0"/>
              <a:t> de la premiere </a:t>
            </a:r>
            <a:r>
              <a:rPr lang="en-GB" sz="2000" dirty="0" err="1"/>
              <a:t>mesure</a:t>
            </a:r>
            <a:r>
              <a:rPr lang="en-GB" sz="2000" dirty="0"/>
              <a:t> du peak à gauche </a:t>
            </a:r>
            <a:r>
              <a:rPr lang="en-GB" sz="2000" dirty="0" err="1"/>
              <a:t>ou</a:t>
            </a:r>
            <a:r>
              <a:rPr lang="en-GB" sz="2000" dirty="0"/>
              <a:t> à droite</a:t>
            </a:r>
          </a:p>
          <a:p>
            <a:pPr lvl="1"/>
            <a:r>
              <a:rPr lang="en-GB" sz="2000" dirty="0"/>
              <a:t>2x5 bits de </a:t>
            </a:r>
            <a:r>
              <a:rPr lang="en-GB" sz="2000" dirty="0" err="1"/>
              <a:t>ToT</a:t>
            </a:r>
            <a:r>
              <a:rPr lang="en-GB" sz="2000" dirty="0"/>
              <a:t> (</a:t>
            </a:r>
            <a:r>
              <a:rPr lang="en-GB" sz="2000" dirty="0" err="1"/>
              <a:t>optionnel</a:t>
            </a:r>
            <a:r>
              <a:rPr lang="en-GB" sz="2000" dirty="0"/>
              <a:t>) </a:t>
            </a:r>
          </a:p>
          <a:p>
            <a:pPr lvl="1"/>
            <a:r>
              <a:rPr lang="en-GB" sz="2000" dirty="0"/>
              <a:t>8 bits spare (pour CRC, etc…) </a:t>
            </a:r>
          </a:p>
          <a:p>
            <a:r>
              <a:rPr lang="en-GB" sz="1600" dirty="0"/>
              <a:t>N=32: Data = 10b (</a:t>
            </a:r>
            <a:r>
              <a:rPr lang="en-GB" sz="1600" dirty="0" err="1"/>
              <a:t>BXId</a:t>
            </a:r>
            <a:r>
              <a:rPr lang="en-GB" sz="1600" dirty="0"/>
              <a:t>) + 32x10b (samples) + 3b (</a:t>
            </a:r>
            <a:r>
              <a:rPr lang="en-GB" sz="1600" dirty="0" err="1"/>
              <a:t>adresse</a:t>
            </a:r>
            <a:r>
              <a:rPr lang="en-GB" sz="1600" dirty="0"/>
              <a:t>) + 3b (</a:t>
            </a:r>
            <a:r>
              <a:rPr lang="en-GB" sz="1600" dirty="0" err="1"/>
              <a:t>alignement</a:t>
            </a:r>
            <a:r>
              <a:rPr lang="en-GB" sz="1600" dirty="0"/>
              <a:t>)  +8b (spare) = 344b -&gt; 43 bytes</a:t>
            </a:r>
          </a:p>
          <a:p>
            <a:r>
              <a:rPr lang="en-GB" sz="1600" dirty="0"/>
              <a:t>N=8: Data = 10b (</a:t>
            </a:r>
            <a:r>
              <a:rPr lang="en-GB" sz="1600" dirty="0" err="1"/>
              <a:t>BXId</a:t>
            </a:r>
            <a:r>
              <a:rPr lang="en-GB" sz="1600" dirty="0"/>
              <a:t>) + 8x10b (samples) + 10b (peak) + 3b (</a:t>
            </a:r>
            <a:r>
              <a:rPr lang="en-GB" sz="1600" dirty="0" err="1"/>
              <a:t>adresse</a:t>
            </a:r>
            <a:r>
              <a:rPr lang="en-GB" sz="1600" dirty="0"/>
              <a:t>) + 8b (spare) +1b (</a:t>
            </a:r>
            <a:r>
              <a:rPr lang="en-GB" sz="1600" dirty="0" err="1"/>
              <a:t>alignement</a:t>
            </a:r>
            <a:r>
              <a:rPr lang="en-GB" sz="1600" dirty="0"/>
              <a:t>) = 112b -&gt; 14 bytes</a:t>
            </a:r>
          </a:p>
          <a:p>
            <a:r>
              <a:rPr lang="en-GB" sz="1600" dirty="0"/>
              <a:t>N=12: Data = 10b (</a:t>
            </a:r>
            <a:r>
              <a:rPr lang="en-GB" sz="1600" dirty="0" err="1"/>
              <a:t>BXId</a:t>
            </a:r>
            <a:r>
              <a:rPr lang="en-GB" sz="1600" dirty="0"/>
              <a:t>) + 12x10b (samples) + 10b (peak) + 3b (</a:t>
            </a:r>
            <a:r>
              <a:rPr lang="en-GB" sz="1600" dirty="0" err="1"/>
              <a:t>adresse</a:t>
            </a:r>
            <a:r>
              <a:rPr lang="en-GB" sz="1600" dirty="0"/>
              <a:t>) + 8b (spare) = 152b -&gt; 19 bytes</a:t>
            </a:r>
            <a:endParaRPr lang="en-GB" sz="1800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EF47417A-5F7B-CDBC-8B21-40E4068D43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898288"/>
              </p:ext>
            </p:extLst>
          </p:nvPr>
        </p:nvGraphicFramePr>
        <p:xfrm>
          <a:off x="8912773" y="392277"/>
          <a:ext cx="3058509" cy="61735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9503">
                  <a:extLst>
                    <a:ext uri="{9D8B030D-6E8A-4147-A177-3AD203B41FA5}">
                      <a16:colId xmlns:a16="http://schemas.microsoft.com/office/drawing/2014/main" val="1099776518"/>
                    </a:ext>
                  </a:extLst>
                </a:gridCol>
                <a:gridCol w="1019503">
                  <a:extLst>
                    <a:ext uri="{9D8B030D-6E8A-4147-A177-3AD203B41FA5}">
                      <a16:colId xmlns:a16="http://schemas.microsoft.com/office/drawing/2014/main" val="1022347877"/>
                    </a:ext>
                  </a:extLst>
                </a:gridCol>
                <a:gridCol w="1019503">
                  <a:extLst>
                    <a:ext uri="{9D8B030D-6E8A-4147-A177-3AD203B41FA5}">
                      <a16:colId xmlns:a16="http://schemas.microsoft.com/office/drawing/2014/main" val="711372167"/>
                    </a:ext>
                  </a:extLst>
                </a:gridCol>
              </a:tblGrid>
              <a:tr h="18707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Taille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Bytes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77241454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341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4211729411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341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939987061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331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928921550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321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387892959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311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770382892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301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235599290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291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613359422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281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606924497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271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22302886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261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4084276162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251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79986741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241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592939837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231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933667657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221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792823481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211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4187589362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2298523995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191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739715708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181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642376779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171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414383976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161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994133551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151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2441164901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141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59282212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131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507610499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121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200924099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111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72887694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101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303258543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91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660968691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81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2315964684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71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2382058441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61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978664979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51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383013954"/>
                  </a:ext>
                </a:extLst>
              </a:tr>
              <a:tr h="187077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40270664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613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49BDB9-AB0C-67FB-4CD1-DEE3F3CE6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607" y="129356"/>
            <a:ext cx="10515600" cy="1325563"/>
          </a:xfrm>
        </p:spPr>
        <p:txBody>
          <a:bodyPr/>
          <a:lstStyle/>
          <a:p>
            <a:r>
              <a:rPr lang="en-GB" dirty="0" err="1"/>
              <a:t>Protocole</a:t>
            </a:r>
            <a:r>
              <a:rPr lang="en-GB" dirty="0"/>
              <a:t>: proposition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484B2CF-AC0B-99E9-27B8-DEF138623A01}"/>
              </a:ext>
            </a:extLst>
          </p:cNvPr>
          <p:cNvSpPr/>
          <p:nvPr/>
        </p:nvSpPr>
        <p:spPr>
          <a:xfrm>
            <a:off x="1061545" y="1271752"/>
            <a:ext cx="725214" cy="7252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SOF (1 byte)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A24B28-223B-1075-52E3-41CCDFA91983}"/>
              </a:ext>
            </a:extLst>
          </p:cNvPr>
          <p:cNvSpPr/>
          <p:nvPr/>
        </p:nvSpPr>
        <p:spPr>
          <a:xfrm>
            <a:off x="1786759" y="1271752"/>
            <a:ext cx="3668110" cy="72521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DATA (&gt;1 byte)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4217C9-6555-C6CC-EDBD-1EDE34E412E4}"/>
              </a:ext>
            </a:extLst>
          </p:cNvPr>
          <p:cNvSpPr/>
          <p:nvPr/>
        </p:nvSpPr>
        <p:spPr>
          <a:xfrm>
            <a:off x="5460123" y="1271752"/>
            <a:ext cx="725214" cy="7252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EOF (1 byte)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16F3E9-F2BB-949F-FAA8-194421DEA114}"/>
              </a:ext>
            </a:extLst>
          </p:cNvPr>
          <p:cNvSpPr/>
          <p:nvPr/>
        </p:nvSpPr>
        <p:spPr>
          <a:xfrm>
            <a:off x="6206357" y="1271752"/>
            <a:ext cx="725214" cy="72521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CRC (1 byte)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661F20E-6E4D-9F5E-DF8C-8C3B91D746A7}"/>
              </a:ext>
            </a:extLst>
          </p:cNvPr>
          <p:cNvSpPr txBox="1"/>
          <p:nvPr/>
        </p:nvSpPr>
        <p:spPr>
          <a:xfrm>
            <a:off x="1061545" y="2364828"/>
            <a:ext cx="5686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Start of frame (SOF): one K28.1 byte.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Data payload: &gt; 1 byte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End of frame (EOF): one K28.1 byte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CRC: error code (1 byte)</a:t>
            </a:r>
          </a:p>
        </p:txBody>
      </p:sp>
    </p:spTree>
    <p:extLst>
      <p:ext uri="{BB962C8B-B14F-4D97-AF65-F5344CB8AC3E}">
        <p14:creationId xmlns:p14="http://schemas.microsoft.com/office/powerpoint/2010/main" val="1060957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BB6431-C511-8699-FE50-A46D087B5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622" y="-14425"/>
            <a:ext cx="10515600" cy="1325563"/>
          </a:xfrm>
        </p:spPr>
        <p:txBody>
          <a:bodyPr/>
          <a:lstStyle/>
          <a:p>
            <a:r>
              <a:rPr lang="en-GB" dirty="0"/>
              <a:t>Occupancy maximum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2D3B2F-0B29-3763-A003-F57CE899C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2256" y="1426889"/>
            <a:ext cx="4763814" cy="5065986"/>
          </a:xfrm>
        </p:spPr>
        <p:txBody>
          <a:bodyPr>
            <a:normAutofit/>
          </a:bodyPr>
          <a:lstStyle/>
          <a:p>
            <a:r>
              <a:rPr lang="en-GB" dirty="0"/>
              <a:t>Rappel: pour </a:t>
            </a:r>
            <a:r>
              <a:rPr lang="en-GB" dirty="0" err="1"/>
              <a:t>l’instant</a:t>
            </a:r>
            <a:r>
              <a:rPr lang="en-GB" dirty="0"/>
              <a:t> </a:t>
            </a:r>
            <a:r>
              <a:rPr lang="en-GB" dirty="0" err="1"/>
              <a:t>l’occupancy</a:t>
            </a:r>
            <a:r>
              <a:rPr lang="en-GB" dirty="0"/>
              <a:t> </a:t>
            </a:r>
            <a:r>
              <a:rPr lang="en-GB" dirty="0" err="1"/>
              <a:t>maximale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autour</a:t>
            </a:r>
            <a:r>
              <a:rPr lang="en-GB" dirty="0"/>
              <a:t> de 30% pour </a:t>
            </a:r>
            <a:r>
              <a:rPr lang="en-GB" dirty="0" err="1"/>
              <a:t>quelques</a:t>
            </a:r>
            <a:r>
              <a:rPr lang="en-GB" dirty="0"/>
              <a:t> cellules. Pour la </a:t>
            </a:r>
            <a:r>
              <a:rPr lang="en-GB" dirty="0" err="1"/>
              <a:t>majorité</a:t>
            </a:r>
            <a:r>
              <a:rPr lang="en-GB" dirty="0"/>
              <a:t>, </a:t>
            </a:r>
            <a:r>
              <a:rPr lang="en-GB" dirty="0" err="1"/>
              <a:t>en</a:t>
            </a:r>
            <a:r>
              <a:rPr lang="en-GB" dirty="0"/>
              <a:t> dessous de 10%. </a:t>
            </a:r>
            <a:r>
              <a:rPr lang="en-GB" dirty="0" err="1"/>
              <a:t>C’est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cours</a:t>
            </a:r>
            <a:r>
              <a:rPr lang="en-GB" dirty="0"/>
              <a:t> </a:t>
            </a:r>
            <a:r>
              <a:rPr lang="en-GB" dirty="0" err="1"/>
              <a:t>d’optimization</a:t>
            </a:r>
            <a:r>
              <a:rPr lang="en-GB" dirty="0"/>
              <a:t> (</a:t>
            </a:r>
            <a:r>
              <a:rPr lang="en-GB" dirty="0" err="1"/>
              <a:t>granularité</a:t>
            </a:r>
            <a:r>
              <a:rPr lang="en-GB" dirty="0"/>
              <a:t> plus </a:t>
            </a:r>
            <a:r>
              <a:rPr lang="en-GB" dirty="0" err="1"/>
              <a:t>grande</a:t>
            </a:r>
            <a:r>
              <a:rPr lang="en-GB" dirty="0"/>
              <a:t>,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enlevant</a:t>
            </a:r>
            <a:r>
              <a:rPr lang="en-GB" dirty="0"/>
              <a:t> le ‘double readout’) qui </a:t>
            </a:r>
            <a:r>
              <a:rPr lang="en-GB" dirty="0" err="1"/>
              <a:t>pourrait</a:t>
            </a:r>
            <a:r>
              <a:rPr lang="en-GB" dirty="0"/>
              <a:t> </a:t>
            </a:r>
            <a:r>
              <a:rPr lang="en-GB" dirty="0" err="1"/>
              <a:t>descendre</a:t>
            </a:r>
            <a:r>
              <a:rPr lang="en-GB" dirty="0"/>
              <a:t> </a:t>
            </a:r>
            <a:r>
              <a:rPr lang="en-GB" dirty="0" err="1"/>
              <a:t>l’occupancy</a:t>
            </a:r>
            <a:r>
              <a:rPr lang="en-GB" dirty="0"/>
              <a:t> maximum à 10%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4A6EDC6-6BA6-DEE1-BBF6-13EDC06435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891240"/>
              </p:ext>
            </p:extLst>
          </p:nvPr>
        </p:nvGraphicFramePr>
        <p:xfrm>
          <a:off x="703047" y="894991"/>
          <a:ext cx="5006698" cy="58755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3514">
                  <a:extLst>
                    <a:ext uri="{9D8B030D-6E8A-4147-A177-3AD203B41FA5}">
                      <a16:colId xmlns:a16="http://schemas.microsoft.com/office/drawing/2014/main" val="2634622441"/>
                    </a:ext>
                  </a:extLst>
                </a:gridCol>
                <a:gridCol w="1093514">
                  <a:extLst>
                    <a:ext uri="{9D8B030D-6E8A-4147-A177-3AD203B41FA5}">
                      <a16:colId xmlns:a16="http://schemas.microsoft.com/office/drawing/2014/main" val="528469167"/>
                    </a:ext>
                  </a:extLst>
                </a:gridCol>
                <a:gridCol w="1093514">
                  <a:extLst>
                    <a:ext uri="{9D8B030D-6E8A-4147-A177-3AD203B41FA5}">
                      <a16:colId xmlns:a16="http://schemas.microsoft.com/office/drawing/2014/main" val="2935314642"/>
                    </a:ext>
                  </a:extLst>
                </a:gridCol>
                <a:gridCol w="1726156">
                  <a:extLst>
                    <a:ext uri="{9D8B030D-6E8A-4147-A177-3AD203B41FA5}">
                      <a16:colId xmlns:a16="http://schemas.microsoft.com/office/drawing/2014/main" val="571291991"/>
                    </a:ext>
                  </a:extLst>
                </a:gridCol>
              </a:tblGrid>
              <a:tr h="31330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Taille Frame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Avec 8b10b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Occupancy max (%)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2359785126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58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449917208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58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2084047929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57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092620353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55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754167739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53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521917121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52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863249747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50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437841004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2648755969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655543539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286955351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835761230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2903759710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40880380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600030359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256331468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98448492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100511075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2871469293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972811677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2025742203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768891130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39980697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2785907185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485149970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170478202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822273433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516541637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3090309083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54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159264569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58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600686338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62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1083664152"/>
                  </a:ext>
                </a:extLst>
              </a:tr>
              <a:tr h="165235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67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181" marR="6181" marT="6181" marB="0" anchor="b"/>
                </a:tc>
                <a:extLst>
                  <a:ext uri="{0D108BD9-81ED-4DB2-BD59-A6C34878D82A}">
                    <a16:rowId xmlns:a16="http://schemas.microsoft.com/office/drawing/2014/main" val="4282270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329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2A8B6C-131F-0059-2265-A642A15E4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Contraintes</a:t>
            </a:r>
            <a:r>
              <a:rPr lang="en-GB" dirty="0"/>
              <a:t> au </a:t>
            </a:r>
            <a:r>
              <a:rPr lang="en-GB" dirty="0" err="1"/>
              <a:t>niveau</a:t>
            </a:r>
            <a:r>
              <a:rPr lang="en-GB" dirty="0"/>
              <a:t> du FPGA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CA1408-A2F9-CC3D-D53D-8A075B6E0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Une IP </a:t>
            </a:r>
            <a:r>
              <a:rPr lang="en-GB" dirty="0" err="1"/>
              <a:t>existe</a:t>
            </a:r>
            <a:r>
              <a:rPr lang="en-GB" dirty="0"/>
              <a:t> pour </a:t>
            </a:r>
            <a:r>
              <a:rPr lang="en-GB" dirty="0" err="1"/>
              <a:t>l’encodage</a:t>
            </a:r>
            <a:r>
              <a:rPr lang="en-GB" dirty="0"/>
              <a:t> 8b10b</a:t>
            </a:r>
          </a:p>
          <a:p>
            <a:r>
              <a:rPr lang="en-GB" dirty="0" err="1"/>
              <a:t>Decodage</a:t>
            </a:r>
            <a:r>
              <a:rPr lang="en-GB" dirty="0"/>
              <a:t> du </a:t>
            </a:r>
            <a:r>
              <a:rPr lang="en-GB" dirty="0" err="1"/>
              <a:t>protocole</a:t>
            </a:r>
            <a:r>
              <a:rPr lang="en-GB" dirty="0"/>
              <a:t> </a:t>
            </a:r>
            <a:r>
              <a:rPr lang="en-GB"/>
              <a:t>a implementer dans le code du FPGA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49710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637</Words>
  <Application>Microsoft Macintosh PowerPoint</Application>
  <PresentationFormat>Grand écran</PresentationFormat>
  <Paragraphs>263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Aptos Narrow</vt:lpstr>
      <vt:lpstr>Arial</vt:lpstr>
      <vt:lpstr>Thème Office</vt:lpstr>
      <vt:lpstr>Format des données SPIDER vers FPGA</vt:lpstr>
      <vt:lpstr>Introduction</vt:lpstr>
      <vt:lpstr>SPIDER output</vt:lpstr>
      <vt:lpstr>Protocole: proposition</vt:lpstr>
      <vt:lpstr>Occupancy maximum</vt:lpstr>
      <vt:lpstr>Contraintes au niveau du FPGA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Patrick Robbe</dc:creator>
  <cp:lastModifiedBy>Patrick Robbe</cp:lastModifiedBy>
  <cp:revision>28</cp:revision>
  <dcterms:created xsi:type="dcterms:W3CDTF">2025-05-20T20:14:59Z</dcterms:created>
  <dcterms:modified xsi:type="dcterms:W3CDTF">2025-05-22T12:38:13Z</dcterms:modified>
</cp:coreProperties>
</file>