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6"/>
  </p:notesMasterIdLst>
  <p:sldIdLst>
    <p:sldId id="257" r:id="rId2"/>
    <p:sldId id="273" r:id="rId3"/>
    <p:sldId id="274" r:id="rId4"/>
    <p:sldId id="277" r:id="rId5"/>
    <p:sldId id="304" r:id="rId6"/>
    <p:sldId id="303" r:id="rId7"/>
    <p:sldId id="296" r:id="rId8"/>
    <p:sldId id="261" r:id="rId9"/>
    <p:sldId id="262" r:id="rId10"/>
    <p:sldId id="302" r:id="rId11"/>
    <p:sldId id="307" r:id="rId12"/>
    <p:sldId id="287" r:id="rId13"/>
    <p:sldId id="286" r:id="rId14"/>
    <p:sldId id="311" r:id="rId15"/>
    <p:sldId id="289" r:id="rId16"/>
    <p:sldId id="267" r:id="rId17"/>
    <p:sldId id="291" r:id="rId18"/>
    <p:sldId id="292" r:id="rId19"/>
    <p:sldId id="294" r:id="rId20"/>
    <p:sldId id="295" r:id="rId21"/>
    <p:sldId id="281" r:id="rId22"/>
    <p:sldId id="298" r:id="rId23"/>
    <p:sldId id="309" r:id="rId24"/>
    <p:sldId id="299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BLANC Mathis" initials="LM" lastIdx="1" clrIdx="0">
    <p:extLst>
      <p:ext uri="{19B8F6BF-5375-455C-9EA6-DF929625EA0E}">
        <p15:presenceInfo xmlns:p15="http://schemas.microsoft.com/office/powerpoint/2012/main" userId="S-1-5-21-1801674531-299502267-839522115-5853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1CB"/>
    <a:srgbClr val="D5C4B0"/>
    <a:srgbClr val="9B4B05"/>
    <a:srgbClr val="BEC9DA"/>
    <a:srgbClr val="DDDEDF"/>
    <a:srgbClr val="B3B3B3"/>
    <a:srgbClr val="08529C"/>
    <a:srgbClr val="A5A5A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CB20-4D2B-4E55-A1FA-0D578B339990}" type="datetimeFigureOut">
              <a:rPr lang="fr-FR" smtClean="0"/>
              <a:t>27/05/2025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CBA80-23BE-489F-B421-7C8A044F81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24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15613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3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28092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78003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74334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41097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42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668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008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999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66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51924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62293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5837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93465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1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76018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3508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6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231136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887696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48555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2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44629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51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000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6343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96820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841268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732758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91605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16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80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8592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5565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214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4A06C4CC-9850-4A0E-A037-DDBDAB86BC7E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11" Type="http://schemas.openxmlformats.org/officeDocument/2006/relationships/image" Target="../media/image71.png"/><Relationship Id="rId5" Type="http://schemas.openxmlformats.org/officeDocument/2006/relationships/image" Target="../media/image63.png"/><Relationship Id="rId15" Type="http://schemas.openxmlformats.org/officeDocument/2006/relationships/image" Target="../media/image19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75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8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mailto:sarah.baghdadi@cea.fr" TargetMode="External"/><Relationship Id="rId7" Type="http://schemas.openxmlformats.org/officeDocument/2006/relationships/image" Target="../media/image11.png"/><Relationship Id="rId2" Type="http://schemas.openxmlformats.org/officeDocument/2006/relationships/hyperlink" Target="mailto:Mathis.leblanc@cea.fr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hyperlink" Target="mailto:jean.aupiais@cea.fr" TargetMode="External"/><Relationship Id="rId4" Type="http://schemas.openxmlformats.org/officeDocument/2006/relationships/hyperlink" Target="mailto:alexandre.quemet@cea.fr" TargetMode="External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0471" y="2431998"/>
            <a:ext cx="5979268" cy="1874736"/>
          </a:xfrm>
        </p:spPr>
        <p:txBody>
          <a:bodyPr>
            <a:normAutofit fontScale="90000"/>
          </a:bodyPr>
          <a:lstStyle/>
          <a:p>
            <a:r>
              <a:rPr lang="en-US" dirty="0"/>
              <a:t>Ruthenium speciation during acidification of alkaline solution using a UV-Visible fast detector and an </a:t>
            </a:r>
            <a:r>
              <a:rPr lang="en-US" i="1" dirty="0"/>
              <a:t>in-situ</a:t>
            </a:r>
            <a:r>
              <a:rPr lang="en-US" dirty="0"/>
              <a:t> probe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00471" y="4426226"/>
            <a:ext cx="5492329" cy="222010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fr-FR" b="1" dirty="0"/>
              <a:t>Mathis Leblanc</a:t>
            </a:r>
            <a:r>
              <a:rPr lang="fr-FR" baseline="30000" dirty="0"/>
              <a:t>1</a:t>
            </a:r>
            <a:r>
              <a:rPr lang="fr-FR" dirty="0"/>
              <a:t>, Sarah Baghdadi</a:t>
            </a:r>
            <a:r>
              <a:rPr lang="fr-FR" baseline="30000" dirty="0"/>
              <a:t>1</a:t>
            </a:r>
            <a:r>
              <a:rPr lang="fr-FR" dirty="0"/>
              <a:t>, Alexandre Quemet</a:t>
            </a:r>
            <a:r>
              <a:rPr lang="fr-FR" baseline="30000" dirty="0"/>
              <a:t>1</a:t>
            </a:r>
            <a:r>
              <a:rPr lang="fr-FR" dirty="0"/>
              <a:t>, Jean Aupiais</a:t>
            </a:r>
            <a:r>
              <a:rPr lang="fr-FR" baseline="30000" dirty="0"/>
              <a:t>2</a:t>
            </a:r>
          </a:p>
          <a:p>
            <a:pPr>
              <a:spcBef>
                <a:spcPts val="600"/>
              </a:spcBef>
            </a:pPr>
            <a:endParaRPr lang="fr-FR" baseline="30000" dirty="0"/>
          </a:p>
          <a:p>
            <a:pPr>
              <a:spcBef>
                <a:spcPts val="600"/>
              </a:spcBef>
            </a:pPr>
            <a:r>
              <a:rPr lang="fr-FR" baseline="30000" dirty="0"/>
              <a:t>1</a:t>
            </a:r>
            <a:r>
              <a:rPr lang="fr-FR" dirty="0"/>
              <a:t>CEA, DES, ISEC, DMRC, Univ Montpellier, Marcoule, France.</a:t>
            </a:r>
          </a:p>
          <a:p>
            <a:pPr>
              <a:spcBef>
                <a:spcPts val="600"/>
              </a:spcBef>
            </a:pPr>
            <a:r>
              <a:rPr lang="fr-FR" baseline="30000" dirty="0"/>
              <a:t>2</a:t>
            </a:r>
            <a:r>
              <a:rPr lang="fr-FR" dirty="0"/>
              <a:t>CEA, DAM, DIF, 91297 Arpajon, France.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01A515-E938-435D-A749-A7E4CDEF7429}"/>
              </a:ext>
            </a:extLst>
          </p:cNvPr>
          <p:cNvGrpSpPr/>
          <p:nvPr/>
        </p:nvGrpSpPr>
        <p:grpSpPr>
          <a:xfrm>
            <a:off x="3104911" y="483671"/>
            <a:ext cx="1854675" cy="2054604"/>
            <a:chOff x="4712382" y="487373"/>
            <a:chExt cx="2646639" cy="29319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E66F163-6A18-4AC7-B6DA-78E6D990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9804" y="487373"/>
              <a:ext cx="2639217" cy="20057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2" descr="Fichier:Logo Université Paris-Saclay.svg — Wikipédia">
              <a:extLst>
                <a:ext uri="{FF2B5EF4-FFF2-40B4-BE49-F238E27FC236}">
                  <a16:creationId xmlns:a16="http://schemas.microsoft.com/office/drawing/2014/main" id="{40FB4624-99CE-49C1-8832-282A1FFFF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382" y="2525039"/>
              <a:ext cx="2646639" cy="89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7988B00A-E192-4AEB-8513-68C12BB20A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985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Methods: </a:t>
            </a:r>
            <a:r>
              <a:rPr lang="en-CA" dirty="0">
                <a:solidFill>
                  <a:schemeClr val="accent1"/>
                </a:solidFill>
              </a:rPr>
              <a:t>Data treatment</a:t>
            </a:r>
            <a:endParaRPr lang="en-CA" dirty="0"/>
          </a:p>
        </p:txBody>
      </p:sp>
      <p:grpSp>
        <p:nvGrpSpPr>
          <p:cNvPr id="4097" name="Groupe 4096">
            <a:extLst>
              <a:ext uri="{FF2B5EF4-FFF2-40B4-BE49-F238E27FC236}">
                <a16:creationId xmlns:a16="http://schemas.microsoft.com/office/drawing/2014/main" id="{53FECE4F-03DD-464C-A854-79671440048A}"/>
              </a:ext>
            </a:extLst>
          </p:cNvPr>
          <p:cNvGrpSpPr/>
          <p:nvPr/>
        </p:nvGrpSpPr>
        <p:grpSpPr>
          <a:xfrm>
            <a:off x="731837" y="966538"/>
            <a:ext cx="6209719" cy="585267"/>
            <a:chOff x="6967343" y="-315201"/>
            <a:chExt cx="6209719" cy="58526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0F0ABE6-2448-41E7-987B-F290C3C45D3E}"/>
                </a:ext>
              </a:extLst>
            </p:cNvPr>
            <p:cNvSpPr txBox="1"/>
            <p:nvPr/>
          </p:nvSpPr>
          <p:spPr>
            <a:xfrm>
              <a:off x="7550201" y="-222623"/>
              <a:ext cx="5626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Python automation for large-</a:t>
              </a:r>
              <a:r>
                <a:rPr lang="fr-FR" sz="2000" dirty="0" err="1"/>
                <a:t>scale</a:t>
              </a:r>
              <a:r>
                <a:rPr lang="fr-FR" sz="2000" dirty="0"/>
                <a:t> data handling</a:t>
              </a:r>
              <a:endParaRPr lang="en-CA" sz="2000" dirty="0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20E32B6F-F955-4453-9583-B0AB941F1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343" y="-315201"/>
              <a:ext cx="585267" cy="58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31B7771-27CA-468D-BE6C-47505A852998}"/>
              </a:ext>
            </a:extLst>
          </p:cNvPr>
          <p:cNvGrpSpPr/>
          <p:nvPr/>
        </p:nvGrpSpPr>
        <p:grpSpPr>
          <a:xfrm>
            <a:off x="1975990" y="1864618"/>
            <a:ext cx="9190651" cy="400110"/>
            <a:chOff x="6095690" y="1949574"/>
            <a:chExt cx="8556411" cy="400110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D8BD592-A186-4586-A7B8-F9CF3D801197}"/>
                </a:ext>
              </a:extLst>
            </p:cNvPr>
            <p:cNvSpPr txBox="1"/>
            <p:nvPr/>
          </p:nvSpPr>
          <p:spPr>
            <a:xfrm>
              <a:off x="8505945" y="1949574"/>
              <a:ext cx="61461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000" b="1" dirty="0"/>
                <a:t>M</a:t>
              </a:r>
              <a:r>
                <a:rPr lang="en-CA" sz="2000" dirty="0"/>
                <a:t>ultivariate </a:t>
              </a:r>
              <a:r>
                <a:rPr lang="en-CA" sz="2000" b="1" dirty="0"/>
                <a:t>C</a:t>
              </a:r>
              <a:r>
                <a:rPr lang="en-CA" sz="2000" dirty="0"/>
                <a:t>urve </a:t>
              </a:r>
              <a:r>
                <a:rPr lang="en-CA" sz="2000" b="1" dirty="0"/>
                <a:t>R</a:t>
              </a:r>
              <a:r>
                <a:rPr lang="en-CA" sz="2000" dirty="0"/>
                <a:t>esolution </a:t>
              </a:r>
              <a:r>
                <a:rPr lang="en-CA" sz="2000" b="1" dirty="0"/>
                <a:t>A</a:t>
              </a:r>
              <a:r>
                <a:rPr lang="en-CA" sz="2000" dirty="0"/>
                <a:t>lternating </a:t>
              </a:r>
              <a:r>
                <a:rPr lang="en-CA" sz="2000" b="1" dirty="0"/>
                <a:t>L</a:t>
              </a:r>
              <a:r>
                <a:rPr lang="en-CA" sz="2000" dirty="0"/>
                <a:t>east </a:t>
              </a:r>
              <a:r>
                <a:rPr lang="en-CA" sz="2000" b="1" dirty="0"/>
                <a:t>S</a:t>
              </a:r>
              <a:r>
                <a:rPr lang="en-CA" sz="2000" dirty="0"/>
                <a:t>quares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7B9C91F-1061-4611-9754-0E3369CCE50F}"/>
                </a:ext>
              </a:extLst>
            </p:cNvPr>
            <p:cNvSpPr txBox="1"/>
            <p:nvPr/>
          </p:nvSpPr>
          <p:spPr>
            <a:xfrm>
              <a:off x="6095690" y="1949574"/>
              <a:ext cx="24904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000" b="1" dirty="0"/>
                <a:t>MCR-ALS </a:t>
              </a:r>
              <a:r>
                <a:rPr lang="en-CA" sz="2000" dirty="0"/>
                <a:t>algorithm: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8CC0B167-B37B-4D00-B247-A7CA7D968EB6}"/>
              </a:ext>
            </a:extLst>
          </p:cNvPr>
          <p:cNvSpPr txBox="1"/>
          <p:nvPr/>
        </p:nvSpPr>
        <p:spPr>
          <a:xfrm>
            <a:off x="-80001" y="3622710"/>
            <a:ext cx="2938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Fed with estimated spectra of pure species:</a:t>
            </a:r>
            <a:endParaRPr lang="en-CA" sz="20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A8C879D-775B-4A43-BC5C-AC08E6DE0DEE}"/>
              </a:ext>
            </a:extLst>
          </p:cNvPr>
          <p:cNvSpPr txBox="1"/>
          <p:nvPr/>
        </p:nvSpPr>
        <p:spPr>
          <a:xfrm>
            <a:off x="6460880" y="3127037"/>
            <a:ext cx="2464637" cy="44267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sz="2000" b="1" dirty="0" err="1">
                <a:solidFill>
                  <a:schemeClr val="accent1"/>
                </a:solidFill>
              </a:rPr>
              <a:t>Ruthenate</a:t>
            </a:r>
            <a:r>
              <a:rPr lang="en-CA" sz="2000" b="1" dirty="0">
                <a:solidFill>
                  <a:schemeClr val="accent1"/>
                </a:solidFill>
              </a:rPr>
              <a:t>: RuO</a:t>
            </a:r>
            <a:r>
              <a:rPr lang="en-CA" sz="2000" b="1" baseline="-25000" dirty="0">
                <a:solidFill>
                  <a:schemeClr val="accent1"/>
                </a:solidFill>
              </a:rPr>
              <a:t>4</a:t>
            </a:r>
            <a:r>
              <a:rPr lang="en-CA" sz="2000" b="1" baseline="30000" dirty="0">
                <a:solidFill>
                  <a:schemeClr val="accent1"/>
                </a:solidFill>
              </a:rPr>
              <a:t>2-</a:t>
            </a:r>
            <a:endParaRPr lang="en-CA" sz="2000" dirty="0">
              <a:solidFill>
                <a:schemeClr val="accent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8557BFD-4010-4243-9D13-F1E7586C630D}"/>
              </a:ext>
            </a:extLst>
          </p:cNvPr>
          <p:cNvSpPr txBox="1"/>
          <p:nvPr/>
        </p:nvSpPr>
        <p:spPr>
          <a:xfrm>
            <a:off x="9471660" y="3127037"/>
            <a:ext cx="2690170" cy="44267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CA" sz="2000" b="1" dirty="0" err="1">
                <a:solidFill>
                  <a:schemeClr val="tx2"/>
                </a:solidFill>
              </a:rPr>
              <a:t>Perruthenate</a:t>
            </a:r>
            <a:r>
              <a:rPr lang="en-CA" sz="2000" b="1" dirty="0">
                <a:solidFill>
                  <a:schemeClr val="tx2"/>
                </a:solidFill>
              </a:rPr>
              <a:t>: RuO</a:t>
            </a:r>
            <a:r>
              <a:rPr lang="en-CA" sz="2000" b="1" baseline="-25000" dirty="0">
                <a:solidFill>
                  <a:schemeClr val="tx2"/>
                </a:solidFill>
              </a:rPr>
              <a:t>4</a:t>
            </a:r>
            <a:r>
              <a:rPr lang="en-CA" sz="2000" b="1" baseline="30000" dirty="0">
                <a:solidFill>
                  <a:schemeClr val="tx2"/>
                </a:solidFill>
              </a:rPr>
              <a:t>-</a:t>
            </a:r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399313-4048-4980-B674-83FF9D15DB0B}"/>
              </a:ext>
            </a:extLst>
          </p:cNvPr>
          <p:cNvSpPr txBox="1"/>
          <p:nvPr/>
        </p:nvSpPr>
        <p:spPr>
          <a:xfrm>
            <a:off x="4094751" y="3127037"/>
            <a:ext cx="1819987" cy="4426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0B050"/>
                </a:solidFill>
              </a:rPr>
              <a:t>Nitrate: NO</a:t>
            </a:r>
            <a:r>
              <a:rPr lang="en-CA" sz="2000" b="1" baseline="-25000" dirty="0">
                <a:solidFill>
                  <a:srgbClr val="00B050"/>
                </a:solidFill>
              </a:rPr>
              <a:t>3</a:t>
            </a:r>
            <a:r>
              <a:rPr lang="en-CA" sz="2000" b="1" baseline="30000" dirty="0">
                <a:solidFill>
                  <a:srgbClr val="00B050"/>
                </a:solidFill>
              </a:rPr>
              <a:t>-</a:t>
            </a:r>
            <a:endParaRPr lang="en-CA" sz="2000" b="1" dirty="0">
              <a:solidFill>
                <a:srgbClr val="00B050"/>
              </a:solidFill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9ECA3CC8-76AC-4D9F-B249-1240C8E30FD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13" y="3612062"/>
            <a:ext cx="2988000" cy="261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F7AD92-4758-4C77-828D-9D65D43845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29187" y="3615090"/>
            <a:ext cx="3330000" cy="26136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54C222D-B600-44C1-A3EA-D5E761BA8E4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44311" y="3610800"/>
            <a:ext cx="2977200" cy="2613600"/>
          </a:xfrm>
          <a:prstGeom prst="rect">
            <a:avLst/>
          </a:prstGeom>
          <a:ln>
            <a:noFill/>
          </a:ln>
        </p:spPr>
      </p:pic>
      <p:pic>
        <p:nvPicPr>
          <p:cNvPr id="34" name="Image 53">
            <a:extLst>
              <a:ext uri="{FF2B5EF4-FFF2-40B4-BE49-F238E27FC236}">
                <a16:creationId xmlns:a16="http://schemas.microsoft.com/office/drawing/2014/main" id="{032FA7F6-ED54-46B1-9669-11C89A78506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834521" y="3615702"/>
            <a:ext cx="3330000" cy="2615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EDED8740-F3A8-4E81-AE81-7541E64A4FC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833087" y="3615034"/>
            <a:ext cx="3304800" cy="2615411"/>
          </a:xfrm>
          <a:prstGeom prst="rect">
            <a:avLst/>
          </a:prstGeom>
          <a:ln>
            <a:noFill/>
          </a:ln>
        </p:spPr>
      </p:pic>
      <p:pic>
        <p:nvPicPr>
          <p:cNvPr id="35" name="Image 55">
            <a:extLst>
              <a:ext uri="{FF2B5EF4-FFF2-40B4-BE49-F238E27FC236}">
                <a16:creationId xmlns:a16="http://schemas.microsoft.com/office/drawing/2014/main" id="{87A7783A-A4D3-43E8-A9B2-E40D86D55238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170547" y="3610800"/>
            <a:ext cx="2956558" cy="261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2" descr="Icones Livre, images Livre png et ico">
            <a:extLst>
              <a:ext uri="{FF2B5EF4-FFF2-40B4-BE49-F238E27FC236}">
                <a16:creationId xmlns:a16="http://schemas.microsoft.com/office/drawing/2014/main" id="{23380C05-CB53-455C-A884-909D7C29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89" y="5875759"/>
            <a:ext cx="364922" cy="3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cones Livre, images Livre png et ico">
            <a:extLst>
              <a:ext uri="{FF2B5EF4-FFF2-40B4-BE49-F238E27FC236}">
                <a16:creationId xmlns:a16="http://schemas.microsoft.com/office/drawing/2014/main" id="{4BDABA16-A542-4F53-8372-5F15A2B6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908" y="5875759"/>
            <a:ext cx="364922" cy="3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cones Fiole, images gratuites fioles png et ico (page 2)">
            <a:extLst>
              <a:ext uri="{FF2B5EF4-FFF2-40B4-BE49-F238E27FC236}">
                <a16:creationId xmlns:a16="http://schemas.microsoft.com/office/drawing/2014/main" id="{8106E1BD-0BB5-4484-871F-86FA2D7C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86" y="585536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igne Plus 56">
            <a:extLst>
              <a:ext uri="{FF2B5EF4-FFF2-40B4-BE49-F238E27FC236}">
                <a16:creationId xmlns:a16="http://schemas.microsoft.com/office/drawing/2014/main" id="{A5D4B945-A0F8-4AD6-B50C-9ECD7BFEE75D}"/>
              </a:ext>
            </a:extLst>
          </p:cNvPr>
          <p:cNvSpPr/>
          <p:nvPr/>
        </p:nvSpPr>
        <p:spPr>
          <a:xfrm>
            <a:off x="6007809" y="3169598"/>
            <a:ext cx="360000" cy="360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8" name="Signe Plus 57">
            <a:extLst>
              <a:ext uri="{FF2B5EF4-FFF2-40B4-BE49-F238E27FC236}">
                <a16:creationId xmlns:a16="http://schemas.microsoft.com/office/drawing/2014/main" id="{631E3624-8C1B-43FD-B58A-D1184A283BB4}"/>
              </a:ext>
            </a:extLst>
          </p:cNvPr>
          <p:cNvSpPr/>
          <p:nvPr/>
        </p:nvSpPr>
        <p:spPr>
          <a:xfrm>
            <a:off x="9018588" y="3160834"/>
            <a:ext cx="360000" cy="360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949410BE-D131-4F39-90EC-6A2DEB27CD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913279"/>
            <a:ext cx="1065963" cy="689448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40324575-4CE6-4D4F-89AD-4F685A1BBD2C}"/>
              </a:ext>
            </a:extLst>
          </p:cNvPr>
          <p:cNvGrpSpPr/>
          <p:nvPr/>
        </p:nvGrpSpPr>
        <p:grpSpPr>
          <a:xfrm>
            <a:off x="2833087" y="2259833"/>
            <a:ext cx="3992025" cy="419431"/>
            <a:chOff x="1108295" y="1519777"/>
            <a:chExt cx="3992025" cy="419431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68296401-5753-433A-813E-4DA6265E4860}"/>
                </a:ext>
              </a:extLst>
            </p:cNvPr>
            <p:cNvSpPr txBox="1"/>
            <p:nvPr/>
          </p:nvSpPr>
          <p:spPr>
            <a:xfrm>
              <a:off x="1321207" y="1519777"/>
              <a:ext cx="3779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00B050"/>
                </a:buClr>
                <a:buFont typeface="Wingdings" panose="05000000000000000000" pitchFamily="2" charset="2"/>
                <a:buChar char="Ø"/>
              </a:pPr>
              <a:endParaRPr lang="en-CA" sz="2000" dirty="0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F69261E-EF54-4606-81C8-7E11C0CEE0F3}"/>
                </a:ext>
              </a:extLst>
            </p:cNvPr>
            <p:cNvSpPr txBox="1"/>
            <p:nvPr/>
          </p:nvSpPr>
          <p:spPr>
            <a:xfrm>
              <a:off x="1108295" y="1539098"/>
              <a:ext cx="29100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00B050"/>
                </a:buClr>
                <a:buFont typeface="Wingdings" panose="05000000000000000000" pitchFamily="2" charset="2"/>
                <a:buChar char="Ø"/>
              </a:pPr>
              <a:r>
                <a:rPr lang="en-CA" sz="2000" dirty="0"/>
                <a:t>Chemical constraint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24765 0.00139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24506 3.7037E-7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06419 -1.11111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32" grpId="0" animBg="1"/>
      <p:bldP spid="7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E480B1-9F52-4710-81F8-AF7B0608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6" y="1990673"/>
            <a:ext cx="2916000" cy="28243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ABD1760-924A-439E-82DF-BF419F840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6"/>
          <a:stretch/>
        </p:blipFill>
        <p:spPr>
          <a:xfrm>
            <a:off x="3148053" y="1990673"/>
            <a:ext cx="2916000" cy="28243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861B6A-A0D9-4586-9741-C2BC355E4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950" y="1990673"/>
            <a:ext cx="2916000" cy="28058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0725CD1-C1D5-497F-BF64-6948E760D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846" y="1983378"/>
            <a:ext cx="2916000" cy="2813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itre 4">
            <a:extLst>
              <a:ext uri="{FF2B5EF4-FFF2-40B4-BE49-F238E27FC236}">
                <a16:creationId xmlns:a16="http://schemas.microsoft.com/office/drawing/2014/main" id="{70201317-7FF6-4C93-86FD-60B56273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Reactor during acidification</a:t>
            </a:r>
            <a:endParaRPr lang="en-CA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70BDCDD0-E775-48B3-80FD-4010628AD719}"/>
              </a:ext>
            </a:extLst>
          </p:cNvPr>
          <p:cNvSpPr/>
          <p:nvPr/>
        </p:nvSpPr>
        <p:spPr>
          <a:xfrm>
            <a:off x="168156" y="1536699"/>
            <a:ext cx="11880000" cy="36512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B11527-1AF3-4F49-912F-DBCC36208A02}"/>
              </a:ext>
            </a:extLst>
          </p:cNvPr>
          <p:cNvSpPr txBox="1"/>
          <p:nvPr/>
        </p:nvSpPr>
        <p:spPr>
          <a:xfrm>
            <a:off x="5137150" y="5181701"/>
            <a:ext cx="191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Nitric acid</a:t>
            </a:r>
            <a:endParaRPr lang="en-CA" sz="2400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388AA470-90CB-4AE3-8DFB-6B223221D558}"/>
              </a:ext>
            </a:extLst>
          </p:cNvPr>
          <p:cNvSpPr/>
          <p:nvPr/>
        </p:nvSpPr>
        <p:spPr>
          <a:xfrm>
            <a:off x="156000" y="4914754"/>
            <a:ext cx="11880000" cy="365125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56E206-ACB7-48A1-A2F3-39EAAB83146A}"/>
              </a:ext>
            </a:extLst>
          </p:cNvPr>
          <p:cNvSpPr txBox="1"/>
          <p:nvPr/>
        </p:nvSpPr>
        <p:spPr>
          <a:xfrm>
            <a:off x="5523072" y="1157824"/>
            <a:ext cx="1145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chemeClr val="accent1"/>
                </a:solidFill>
              </a:rPr>
              <a:t>Time</a:t>
            </a:r>
            <a:endParaRPr lang="en-CA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880B3E84-7A24-475C-850B-FD3595AA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9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FDD32D4-F37E-4792-86FF-A06FF0AC34B8}"/>
              </a:ext>
            </a:extLst>
          </p:cNvPr>
          <p:cNvGrpSpPr/>
          <p:nvPr/>
        </p:nvGrpSpPr>
        <p:grpSpPr>
          <a:xfrm>
            <a:off x="9019452" y="3511363"/>
            <a:ext cx="2975106" cy="3075665"/>
            <a:chOff x="5888611" y="3164560"/>
            <a:chExt cx="2975106" cy="307566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6C9582F-C8F3-464E-BAE6-DF36E768F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8611" y="3472401"/>
              <a:ext cx="2975106" cy="2767824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8075BCB-33F3-4DA7-8A1E-B5F405CCBA1E}"/>
                </a:ext>
              </a:extLst>
            </p:cNvPr>
            <p:cNvSpPr txBox="1"/>
            <p:nvPr/>
          </p:nvSpPr>
          <p:spPr>
            <a:xfrm>
              <a:off x="6611793" y="3164560"/>
              <a:ext cx="15019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1" dirty="0">
                  <a:solidFill>
                    <a:schemeClr val="accent1"/>
                  </a:solidFill>
                  <a:latin typeface="+mj-lt"/>
                </a:rPr>
                <a:t>Ruthenate</a:t>
              </a:r>
              <a:endParaRPr lang="en-C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BC40203C-1621-43B5-9B5E-EC103A0F2643}"/>
              </a:ext>
            </a:extLst>
          </p:cNvPr>
          <p:cNvGrpSpPr/>
          <p:nvPr/>
        </p:nvGrpSpPr>
        <p:grpSpPr>
          <a:xfrm>
            <a:off x="9019452" y="435698"/>
            <a:ext cx="2975106" cy="3075665"/>
            <a:chOff x="8863717" y="3164560"/>
            <a:chExt cx="2975106" cy="3075665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637062E-02F9-444A-A6DF-3FA8CCA29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717" y="3472401"/>
              <a:ext cx="2975106" cy="2767824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4E54931-DEAE-4140-B50B-9787C97A0E52}"/>
                </a:ext>
              </a:extLst>
            </p:cNvPr>
            <p:cNvSpPr txBox="1"/>
            <p:nvPr/>
          </p:nvSpPr>
          <p:spPr>
            <a:xfrm>
              <a:off x="9418140" y="3164560"/>
              <a:ext cx="18662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b="1" dirty="0">
                  <a:solidFill>
                    <a:schemeClr val="tx2"/>
                  </a:solidFill>
                  <a:latin typeface="+mj-lt"/>
                </a:rPr>
                <a:t>Perruthenate</a:t>
              </a:r>
              <a:endParaRPr lang="en-CA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749654"/>
          </a:xfrm>
        </p:spPr>
        <p:txBody>
          <a:bodyPr/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Raw UV-Visible Spectra</a:t>
            </a:r>
            <a:endParaRPr lang="en-CA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E97EB51-9172-4B87-8914-EDF38D49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92" y="1145965"/>
            <a:ext cx="7721832" cy="51154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EF6951-C891-42AA-82C6-03BC06A29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92" y="1141906"/>
            <a:ext cx="7721832" cy="51235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DE7177-1030-46A5-8268-8F32FB800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92" y="1141906"/>
            <a:ext cx="7721832" cy="512352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CBA012-14DE-4BCE-9430-2C6495197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92" y="1141906"/>
            <a:ext cx="7721832" cy="512352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04DC372-57AA-4CFB-B336-CE8E47EEE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92" y="1141906"/>
            <a:ext cx="7721832" cy="5123528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F34AF8A4-266C-4C61-8146-832F258AB84B}"/>
              </a:ext>
            </a:extLst>
          </p:cNvPr>
          <p:cNvCxnSpPr/>
          <p:nvPr/>
        </p:nvCxnSpPr>
        <p:spPr>
          <a:xfrm>
            <a:off x="5196840" y="1391920"/>
            <a:ext cx="0" cy="374400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0992F9A-C5EE-4C23-AF2D-894AAE2E2CED}"/>
              </a:ext>
            </a:extLst>
          </p:cNvPr>
          <p:cNvCxnSpPr/>
          <p:nvPr/>
        </p:nvCxnSpPr>
        <p:spPr>
          <a:xfrm>
            <a:off x="10723880" y="4008120"/>
            <a:ext cx="0" cy="183600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01FCB924-258B-4DE4-BDF5-DF4B25AD657D}"/>
              </a:ext>
            </a:extLst>
          </p:cNvPr>
          <p:cNvCxnSpPr/>
          <p:nvPr/>
        </p:nvCxnSpPr>
        <p:spPr>
          <a:xfrm>
            <a:off x="3609340" y="1391920"/>
            <a:ext cx="0" cy="374400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C9CFC24-BE23-4012-85E5-DABFF27A3B3D}"/>
              </a:ext>
            </a:extLst>
          </p:cNvPr>
          <p:cNvCxnSpPr/>
          <p:nvPr/>
        </p:nvCxnSpPr>
        <p:spPr>
          <a:xfrm>
            <a:off x="10154920" y="934720"/>
            <a:ext cx="0" cy="183600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57D36F3-C066-40F2-9F41-588522A1922D}"/>
                  </a:ext>
                </a:extLst>
              </p:cNvPr>
              <p:cNvSpPr txBox="1"/>
              <p:nvPr/>
            </p:nvSpPr>
            <p:spPr>
              <a:xfrm>
                <a:off x="4934456" y="1523701"/>
                <a:ext cx="2952000" cy="7758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𝑯𝑵</m:t>
                        </m:r>
                        <m:sSub>
                          <m:sSubPr>
                            <m:ctrlP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𝑵𝒂𝑶𝑯</m:t>
                                </m:r>
                              </m:e>
                            </m:d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𝒊𝒏𝒊𝒕</m:t>
                            </m:r>
                          </m:sub>
                        </m:sSub>
                      </m:den>
                    </m:f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fr-FR" sz="2400" b="1" dirty="0">
                    <a:solidFill>
                      <a:srgbClr val="00B050"/>
                    </a:solidFill>
                    <a:latin typeface="+mj-lt"/>
                  </a:rPr>
                  <a:t> </a:t>
                </a:r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57D36F3-C066-40F2-9F41-588522A19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56" y="1523701"/>
                <a:ext cx="2952000" cy="7758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54F5204-EF2A-410B-9036-A87CEE4AF962}"/>
                  </a:ext>
                </a:extLst>
              </p:cNvPr>
              <p:cNvSpPr txBox="1"/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𝑯𝑵</m:t>
                        </m:r>
                        <m:sSub>
                          <m:sSubPr>
                            <m:ctrlP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𝑵𝒂𝑶𝑯</m:t>
                                </m:r>
                              </m:e>
                            </m:d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𝒊𝒏𝒊𝒕</m:t>
                            </m:r>
                          </m:sub>
                        </m:sSub>
                      </m:den>
                    </m:f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𝟖𝟗</m:t>
                    </m:r>
                  </m:oMath>
                </a14:m>
                <a:r>
                  <a:rPr lang="fr-FR" sz="2400" b="1" dirty="0">
                    <a:solidFill>
                      <a:srgbClr val="00B050"/>
                    </a:solidFill>
                    <a:latin typeface="+mj-lt"/>
                  </a:rPr>
                  <a:t> </a:t>
                </a:r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54F5204-EF2A-410B-9036-A87CEE4AF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CC3F94B5-4C19-401E-AB62-2A5CBB971F54}"/>
                  </a:ext>
                </a:extLst>
              </p:cNvPr>
              <p:cNvSpPr txBox="1"/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𝑯𝑵</m:t>
                        </m:r>
                        <m:sSub>
                          <m:sSubPr>
                            <m:ctrlP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𝑵𝒂𝑶𝑯</m:t>
                                </m:r>
                              </m:e>
                            </m:d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𝒊𝒏𝒊𝒕</m:t>
                            </m:r>
                          </m:sub>
                        </m:sSub>
                      </m:den>
                    </m:f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𝟗𝟕</m:t>
                    </m:r>
                  </m:oMath>
                </a14:m>
                <a:r>
                  <a:rPr lang="fr-FR" sz="2400" b="1" dirty="0">
                    <a:solidFill>
                      <a:srgbClr val="00B050"/>
                    </a:solidFill>
                    <a:latin typeface="+mj-lt"/>
                  </a:rPr>
                  <a:t> </a:t>
                </a:r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CC3F94B5-4C19-401E-AB62-2A5CBB971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480C14-99D3-427C-8961-D23A474B67B2}"/>
                  </a:ext>
                </a:extLst>
              </p:cNvPr>
              <p:cNvSpPr txBox="1"/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𝑯𝑵</m:t>
                        </m:r>
                        <m:sSub>
                          <m:sSubPr>
                            <m:ctrlP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8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𝑵𝒂𝑶𝑯</m:t>
                                </m:r>
                              </m:e>
                            </m:d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𝒊𝒏𝒊𝒕</m:t>
                            </m:r>
                          </m:sub>
                        </m:sSub>
                      </m:den>
                    </m:f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</m:oMath>
                </a14:m>
                <a:r>
                  <a:rPr lang="fr-FR" sz="2400" b="1" dirty="0">
                    <a:solidFill>
                      <a:srgbClr val="00B050"/>
                    </a:solidFill>
                    <a:latin typeface="+mj-lt"/>
                  </a:rPr>
                  <a:t> </a:t>
                </a:r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480C14-99D3-427C-8961-D23A474B6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EFF4DC-7AB1-40C8-B4AB-47BF279E33BD}"/>
                  </a:ext>
                </a:extLst>
              </p:cNvPr>
              <p:cNvSpPr txBox="1"/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𝑯𝑵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sz="28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𝑵𝒂𝑶𝑯</m:t>
                                </m:r>
                              </m:e>
                            </m:d>
                          </m:e>
                          <m:sub>
                            <m:r>
                              <a:rPr lang="fr-FR" sz="28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𝒊𝒏𝒊𝒕</m:t>
                            </m:r>
                          </m:sub>
                        </m:sSub>
                      </m:den>
                    </m:f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8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𝟎𝟔</m:t>
                    </m:r>
                  </m:oMath>
                </a14:m>
                <a:r>
                  <a:rPr lang="fr-FR" sz="2400" b="1" dirty="0">
                    <a:solidFill>
                      <a:srgbClr val="00B050"/>
                    </a:solidFill>
                    <a:latin typeface="+mj-lt"/>
                  </a:rPr>
                  <a:t> </a:t>
                </a:r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EFF4DC-7AB1-40C8-B4AB-47BF279E3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456" y="1523701"/>
                <a:ext cx="2952000" cy="777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Icones Livre, images Livre png et ico">
            <a:extLst>
              <a:ext uri="{FF2B5EF4-FFF2-40B4-BE49-F238E27FC236}">
                <a16:creationId xmlns:a16="http://schemas.microsoft.com/office/drawing/2014/main" id="{E047D273-891F-4B12-B824-DE6B3AD0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636" y="3146441"/>
            <a:ext cx="364922" cy="3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cones Livre, images Livre png et ico">
            <a:extLst>
              <a:ext uri="{FF2B5EF4-FFF2-40B4-BE49-F238E27FC236}">
                <a16:creationId xmlns:a16="http://schemas.microsoft.com/office/drawing/2014/main" id="{0F894AC8-8D3C-440D-84DD-A23CCEF6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636" y="6218109"/>
            <a:ext cx="364922" cy="3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cones Fiole, images gratuites fioles png et ico (page 2)">
            <a:extLst>
              <a:ext uri="{FF2B5EF4-FFF2-40B4-BE49-F238E27FC236}">
                <a16:creationId xmlns:a16="http://schemas.microsoft.com/office/drawing/2014/main" id="{53AF3864-0E5E-426A-BC4F-7D0E1896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56" y="584412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Speciation during acidification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/>
              <p:nvPr/>
            </p:nvSpPr>
            <p:spPr>
              <a:xfrm>
                <a:off x="3307080" y="5750560"/>
                <a:ext cx="6146800" cy="582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</a:rPr>
                  <a:t>Ratio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𝐻𝑁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𝑁𝑎𝑂𝐻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</m:den>
                    </m:f>
                  </m:oMath>
                </a14:m>
                <a:endParaRPr lang="en-C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80" y="5750560"/>
                <a:ext cx="6146800" cy="5829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A0BC45B-7974-4082-8945-F9CCCE1F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0" y="1094400"/>
            <a:ext cx="10803048" cy="46821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27A192-A6B4-438C-99C9-963A9237A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1094400"/>
            <a:ext cx="10803048" cy="468213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51B378B-C560-4FB8-93C7-69B73F1B99CD}"/>
              </a:ext>
            </a:extLst>
          </p:cNvPr>
          <p:cNvSpPr/>
          <p:nvPr/>
        </p:nvSpPr>
        <p:spPr>
          <a:xfrm>
            <a:off x="8915400" y="1556770"/>
            <a:ext cx="1835150" cy="15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47866F0-140D-4C78-AB4C-BF6552A67F5A}"/>
              </a:ext>
            </a:extLst>
          </p:cNvPr>
          <p:cNvGrpSpPr/>
          <p:nvPr/>
        </p:nvGrpSpPr>
        <p:grpSpPr>
          <a:xfrm>
            <a:off x="9647305" y="1637707"/>
            <a:ext cx="1031793" cy="1386126"/>
            <a:chOff x="9613005" y="1574641"/>
            <a:chExt cx="1031793" cy="1386126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A141FB1-2B9E-4517-A9A6-87DBA4AA778A}"/>
                </a:ext>
              </a:extLst>
            </p:cNvPr>
            <p:cNvSpPr txBox="1"/>
            <p:nvPr/>
          </p:nvSpPr>
          <p:spPr>
            <a:xfrm>
              <a:off x="9613005" y="1574641"/>
              <a:ext cx="1031793" cy="408623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1"/>
                  </a:solidFill>
                  <a:latin typeface="+mj-lt"/>
                </a:rPr>
                <a:t>RuO</a:t>
              </a:r>
              <a:r>
                <a:rPr lang="fr-FR" b="1" baseline="-25000" dirty="0">
                  <a:solidFill>
                    <a:schemeClr val="accent1"/>
                  </a:solidFill>
                  <a:latin typeface="+mj-lt"/>
                </a:rPr>
                <a:t>4</a:t>
              </a:r>
              <a:r>
                <a:rPr lang="fr-FR" b="1" baseline="30000" dirty="0">
                  <a:solidFill>
                    <a:schemeClr val="accent1"/>
                  </a:solidFill>
                  <a:latin typeface="+mj-lt"/>
                </a:rPr>
                <a:t>2-</a:t>
              </a:r>
              <a:endParaRPr lang="fr-FR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7F8D28E-AC76-4C24-881D-16FDFFD2C33C}"/>
                </a:ext>
              </a:extLst>
            </p:cNvPr>
            <p:cNvSpPr txBox="1"/>
            <p:nvPr/>
          </p:nvSpPr>
          <p:spPr>
            <a:xfrm>
              <a:off x="9613005" y="2063393"/>
              <a:ext cx="1031793" cy="408623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  <a:latin typeface="+mj-lt"/>
                </a:rPr>
                <a:t>RuO</a:t>
              </a:r>
              <a:r>
                <a:rPr lang="fr-FR" b="1" baseline="-25000" dirty="0">
                  <a:solidFill>
                    <a:schemeClr val="tx2"/>
                  </a:solidFill>
                  <a:latin typeface="+mj-lt"/>
                </a:rPr>
                <a:t>4</a:t>
              </a:r>
              <a:r>
                <a:rPr lang="fr-FR" b="1" baseline="30000" dirty="0">
                  <a:solidFill>
                    <a:schemeClr val="tx2"/>
                  </a:solidFill>
                  <a:latin typeface="+mj-lt"/>
                </a:rPr>
                <a:t>-</a:t>
              </a:r>
              <a:endParaRPr lang="fr-FR" sz="16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6AE07DA-850B-4285-9888-B5EF691F5A9E}"/>
                </a:ext>
              </a:extLst>
            </p:cNvPr>
            <p:cNvSpPr txBox="1"/>
            <p:nvPr/>
          </p:nvSpPr>
          <p:spPr>
            <a:xfrm>
              <a:off x="9613005" y="2552144"/>
              <a:ext cx="1031793" cy="408623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latin typeface="+mj-lt"/>
                </a:rPr>
                <a:t>Sum</a:t>
              </a:r>
              <a:endParaRPr lang="fr-FR" sz="1600" b="1" dirty="0">
                <a:latin typeface="+mj-lt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60E405C2-E761-495E-A405-CFB806D60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712" y="1750808"/>
            <a:ext cx="497293" cy="113244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756485F-39FF-4322-A5FD-DBA4FE670C51}"/>
              </a:ext>
            </a:extLst>
          </p:cNvPr>
          <p:cNvSpPr/>
          <p:nvPr/>
        </p:nvSpPr>
        <p:spPr>
          <a:xfrm>
            <a:off x="8954515" y="2559225"/>
            <a:ext cx="1749679" cy="50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17" name="Picture 6" descr="Icones Fiole, images gratuites fioles png et ico (page 2)">
            <a:extLst>
              <a:ext uri="{FF2B5EF4-FFF2-40B4-BE49-F238E27FC236}">
                <a16:creationId xmlns:a16="http://schemas.microsoft.com/office/drawing/2014/main" id="{A04B4DAF-0FD8-42B0-B223-16258E4A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28" y="586092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 animBg="1"/>
      <p:bldP spid="29" grpId="1" animBg="1"/>
      <p:bldP spid="2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74EA259-6992-48DA-AB8D-9B286E69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6" y="1093476"/>
            <a:ext cx="10803048" cy="4682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/>
              <p:nvPr/>
            </p:nvSpPr>
            <p:spPr>
              <a:xfrm>
                <a:off x="3307080" y="5750560"/>
                <a:ext cx="6146800" cy="580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</a:rPr>
                  <a:t>Ratio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𝐻𝑁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𝑁𝑎𝑂𝐻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</m:den>
                    </m:f>
                  </m:oMath>
                </a14:m>
                <a:endParaRPr lang="en-C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80" y="5750560"/>
                <a:ext cx="6146800" cy="5807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1B378B-C560-4FB8-93C7-69B73F1B99CD}"/>
              </a:ext>
            </a:extLst>
          </p:cNvPr>
          <p:cNvSpPr/>
          <p:nvPr/>
        </p:nvSpPr>
        <p:spPr>
          <a:xfrm>
            <a:off x="8303850" y="2204342"/>
            <a:ext cx="2235199" cy="15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60A232E-952D-4085-A03E-730339A3097C}"/>
              </a:ext>
            </a:extLst>
          </p:cNvPr>
          <p:cNvGrpSpPr/>
          <p:nvPr/>
        </p:nvGrpSpPr>
        <p:grpSpPr>
          <a:xfrm>
            <a:off x="8445148" y="2285279"/>
            <a:ext cx="1952601" cy="1386126"/>
            <a:chOff x="8692197" y="1608177"/>
            <a:chExt cx="1952601" cy="138612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EC2839E-8A82-424A-B599-622B93D90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2197" y="1646383"/>
              <a:ext cx="815575" cy="1309715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47866F0-140D-4C78-AB4C-BF6552A67F5A}"/>
                </a:ext>
              </a:extLst>
            </p:cNvPr>
            <p:cNvGrpSpPr/>
            <p:nvPr/>
          </p:nvGrpSpPr>
          <p:grpSpPr>
            <a:xfrm>
              <a:off x="9613005" y="1608177"/>
              <a:ext cx="1031793" cy="1386126"/>
              <a:chOff x="9613005" y="1574641"/>
              <a:chExt cx="1031793" cy="1386126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A141FB1-2B9E-4517-A9A6-87DBA4AA778A}"/>
                  </a:ext>
                </a:extLst>
              </p:cNvPr>
              <p:cNvSpPr txBox="1"/>
              <p:nvPr/>
            </p:nvSpPr>
            <p:spPr>
              <a:xfrm>
                <a:off x="9613005" y="1574641"/>
                <a:ext cx="1031793" cy="40862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/>
                    </a:solidFill>
                    <a:latin typeface="+mj-lt"/>
                  </a:rPr>
                  <a:t>RuO</a:t>
                </a:r>
                <a:r>
                  <a:rPr lang="fr-FR" b="1" baseline="-25000" dirty="0">
                    <a:solidFill>
                      <a:schemeClr val="accent1"/>
                    </a:solidFill>
                    <a:latin typeface="+mj-lt"/>
                  </a:rPr>
                  <a:t>4</a:t>
                </a:r>
                <a:r>
                  <a:rPr lang="fr-FR" b="1" baseline="30000" dirty="0">
                    <a:solidFill>
                      <a:schemeClr val="accent1"/>
                    </a:solidFill>
                    <a:latin typeface="+mj-lt"/>
                  </a:rPr>
                  <a:t>2-</a:t>
                </a:r>
                <a:endParaRPr lang="fr-FR" sz="16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7F8D28E-AC76-4C24-881D-16FDFFD2C33C}"/>
                  </a:ext>
                </a:extLst>
              </p:cNvPr>
              <p:cNvSpPr txBox="1"/>
              <p:nvPr/>
            </p:nvSpPr>
            <p:spPr>
              <a:xfrm>
                <a:off x="9613005" y="2063393"/>
                <a:ext cx="1031793" cy="40862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tx2"/>
                    </a:solidFill>
                    <a:latin typeface="+mj-lt"/>
                  </a:rPr>
                  <a:t>RuO</a:t>
                </a:r>
                <a:r>
                  <a:rPr lang="fr-FR" b="1" baseline="-25000" dirty="0">
                    <a:solidFill>
                      <a:schemeClr val="tx2"/>
                    </a:solidFill>
                    <a:latin typeface="+mj-lt"/>
                  </a:rPr>
                  <a:t>4</a:t>
                </a:r>
                <a:r>
                  <a:rPr lang="fr-FR" b="1" baseline="30000" dirty="0">
                    <a:solidFill>
                      <a:schemeClr val="tx2"/>
                    </a:solidFill>
                    <a:latin typeface="+mj-lt"/>
                  </a:rPr>
                  <a:t>-</a:t>
                </a:r>
                <a:endParaRPr lang="fr-FR" sz="16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6AE07DA-850B-4285-9888-B5EF691F5A9E}"/>
                  </a:ext>
                </a:extLst>
              </p:cNvPr>
              <p:cNvSpPr txBox="1"/>
              <p:nvPr/>
            </p:nvSpPr>
            <p:spPr>
              <a:xfrm>
                <a:off x="9613005" y="2552144"/>
                <a:ext cx="1031793" cy="408623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err="1">
                    <a:latin typeface="+mj-lt"/>
                  </a:rPr>
                  <a:t>Sum</a:t>
                </a:r>
                <a:endParaRPr lang="fr-FR" sz="1600" b="1" dirty="0">
                  <a:latin typeface="+mj-lt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C567226-4AD1-483D-B457-DFE1905C24F6}"/>
              </a:ext>
            </a:extLst>
          </p:cNvPr>
          <p:cNvSpPr/>
          <p:nvPr/>
        </p:nvSpPr>
        <p:spPr>
          <a:xfrm>
            <a:off x="6946214" y="1069516"/>
            <a:ext cx="4268786" cy="471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047FEB-F396-47D5-95A5-16E4A32BDCC1}"/>
              </a:ext>
            </a:extLst>
          </p:cNvPr>
          <p:cNvSpPr txBox="1"/>
          <p:nvPr/>
        </p:nvSpPr>
        <p:spPr>
          <a:xfrm>
            <a:off x="6919280" y="1833435"/>
            <a:ext cx="4848508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a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c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d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72607F2-D622-4F1F-A528-85A6B7E35671}"/>
              </a:ext>
            </a:extLst>
          </p:cNvPr>
          <p:cNvSpPr txBox="1"/>
          <p:nvPr/>
        </p:nvSpPr>
        <p:spPr>
          <a:xfrm>
            <a:off x="6862274" y="2375049"/>
            <a:ext cx="497840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2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1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B8103C-3690-4EFA-95EA-60D1EAAC9202}"/>
              </a:ext>
            </a:extLst>
          </p:cNvPr>
          <p:cNvSpPr txBox="1"/>
          <p:nvPr/>
        </p:nvSpPr>
        <p:spPr>
          <a:xfrm>
            <a:off x="6952763" y="2916663"/>
            <a:ext cx="497840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2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Ru(VI)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1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Ru(VII)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34FCDA8-1E13-4EBE-A886-ABCBFB87C823}"/>
              </a:ext>
            </a:extLst>
          </p:cNvPr>
          <p:cNvSpPr txBox="1"/>
          <p:nvPr/>
        </p:nvSpPr>
        <p:spPr>
          <a:xfrm>
            <a:off x="6951713" y="3458277"/>
            <a:ext cx="5113867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2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Ru(VI)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1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Ru(VII)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Ru(V)</a:t>
            </a:r>
            <a:endParaRPr lang="fr-FR" sz="2200" b="1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18C050A-B60E-4AE1-A8E8-6A3478A1E75A}"/>
              </a:ext>
            </a:extLst>
          </p:cNvPr>
          <p:cNvSpPr txBox="1"/>
          <p:nvPr/>
        </p:nvSpPr>
        <p:spPr>
          <a:xfrm>
            <a:off x="6959459" y="3999891"/>
            <a:ext cx="5203150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2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Ru(VI)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1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Ru(VII)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ym typeface="Wingdings" panose="05000000000000000000" pitchFamily="2" charset="2"/>
              </a:rPr>
              <a:t>2.5</a:t>
            </a:r>
            <a:endParaRPr lang="fr-FR" sz="2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E878E-14A8-432A-9BB3-6645E1240CB9}"/>
              </a:ext>
            </a:extLst>
          </p:cNvPr>
          <p:cNvSpPr/>
          <p:nvPr/>
        </p:nvSpPr>
        <p:spPr>
          <a:xfrm>
            <a:off x="7030589" y="4531889"/>
            <a:ext cx="4956114" cy="47672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CC80944-8570-4D79-A6E2-B16A574FD38F}"/>
              </a:ext>
            </a:extLst>
          </p:cNvPr>
          <p:cNvSpPr txBox="1"/>
          <p:nvPr/>
        </p:nvSpPr>
        <p:spPr>
          <a:xfrm>
            <a:off x="6816574" y="4531889"/>
            <a:ext cx="5203150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</a:t>
            </a:r>
            <a:endParaRPr lang="fr-FR" sz="22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A8A208-F4B0-4C66-8D13-3A6CAB0060CE}"/>
              </a:ext>
            </a:extLst>
          </p:cNvPr>
          <p:cNvSpPr/>
          <p:nvPr/>
        </p:nvSpPr>
        <p:spPr>
          <a:xfrm>
            <a:off x="474423" y="1075726"/>
            <a:ext cx="6439032" cy="464401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33" name="Picture 6" descr="Icones Fiole, images gratuites fioles png et ico (page 2)">
            <a:extLst>
              <a:ext uri="{FF2B5EF4-FFF2-40B4-BE49-F238E27FC236}">
                <a16:creationId xmlns:a16="http://schemas.microsoft.com/office/drawing/2014/main" id="{4CF37A01-57BF-47A2-B837-CF999112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28" y="586092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re 4">
            <a:extLst>
              <a:ext uri="{FF2B5EF4-FFF2-40B4-BE49-F238E27FC236}">
                <a16:creationId xmlns:a16="http://schemas.microsoft.com/office/drawing/2014/main" id="{6DD4D31F-3B94-4FA5-8741-294D29D5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Speciation during acidification </a:t>
            </a:r>
          </a:p>
        </p:txBody>
      </p:sp>
    </p:spTree>
    <p:extLst>
      <p:ext uri="{BB962C8B-B14F-4D97-AF65-F5344CB8AC3E}">
        <p14:creationId xmlns:p14="http://schemas.microsoft.com/office/powerpoint/2010/main" val="198443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EFF78-03C5-4985-9AB2-F636AD10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" y="1087933"/>
            <a:ext cx="10803048" cy="4682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/>
              <p:nvPr/>
            </p:nvSpPr>
            <p:spPr>
              <a:xfrm>
                <a:off x="3307080" y="5750560"/>
                <a:ext cx="6146800" cy="580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</a:rPr>
                  <a:t>Ratio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𝐻𝑁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𝑁𝑎𝑂𝐻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</m:den>
                    </m:f>
                  </m:oMath>
                </a14:m>
                <a:endParaRPr lang="en-C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ECDB873-65E8-4C61-9311-1D9E2FE58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080" y="5750560"/>
                <a:ext cx="6146800" cy="5807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C567226-4AD1-483D-B457-DFE1905C24F6}"/>
              </a:ext>
            </a:extLst>
          </p:cNvPr>
          <p:cNvSpPr/>
          <p:nvPr/>
        </p:nvSpPr>
        <p:spPr>
          <a:xfrm>
            <a:off x="511009" y="996936"/>
            <a:ext cx="6473320" cy="471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F3B5D5-9501-4CD6-A573-2957845A7D87}"/>
              </a:ext>
            </a:extLst>
          </p:cNvPr>
          <p:cNvSpPr/>
          <p:nvPr/>
        </p:nvSpPr>
        <p:spPr>
          <a:xfrm>
            <a:off x="6952798" y="1056713"/>
            <a:ext cx="4299997" cy="464401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A79A37C-FBA9-45AE-860F-E1B5716B496A}"/>
              </a:ext>
            </a:extLst>
          </p:cNvPr>
          <p:cNvSpPr txBox="1"/>
          <p:nvPr/>
        </p:nvSpPr>
        <p:spPr>
          <a:xfrm>
            <a:off x="1018473" y="1518823"/>
            <a:ext cx="497840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>
                <a:sym typeface="Wingdings" panose="05000000000000000000" pitchFamily="2" charset="2"/>
              </a:rPr>
              <a:t>a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 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c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BB2551-1ECF-4A7A-864C-D5FDD9F0A95E}"/>
              </a:ext>
            </a:extLst>
          </p:cNvPr>
          <p:cNvSpPr txBox="1"/>
          <p:nvPr/>
        </p:nvSpPr>
        <p:spPr>
          <a:xfrm>
            <a:off x="1018472" y="2156291"/>
            <a:ext cx="497840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1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 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pic>
        <p:nvPicPr>
          <p:cNvPr id="12" name="Picture 6" descr="Icones Fiole, images gratuites fioles png et ico (page 2)">
            <a:extLst>
              <a:ext uri="{FF2B5EF4-FFF2-40B4-BE49-F238E27FC236}">
                <a16:creationId xmlns:a16="http://schemas.microsoft.com/office/drawing/2014/main" id="{0EEAEC96-CC3B-4FB7-8C3B-19D9A25F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28" y="586092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FDE07FCE-F22D-483A-BAD2-22A5BDA6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Speciation during acidification </a:t>
            </a:r>
          </a:p>
        </p:txBody>
      </p:sp>
    </p:spTree>
    <p:extLst>
      <p:ext uri="{BB962C8B-B14F-4D97-AF65-F5344CB8AC3E}">
        <p14:creationId xmlns:p14="http://schemas.microsoft.com/office/powerpoint/2010/main" val="38028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F75E96-78EF-4DE7-A5BA-A6366FEF8F52}"/>
              </a:ext>
            </a:extLst>
          </p:cNvPr>
          <p:cNvSpPr txBox="1"/>
          <p:nvPr/>
        </p:nvSpPr>
        <p:spPr>
          <a:xfrm>
            <a:off x="3518786" y="1743556"/>
            <a:ext cx="497840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2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2C2402-14DE-4E1A-9348-AE8CEDD6E659}"/>
              </a:ext>
            </a:extLst>
          </p:cNvPr>
          <p:cNvSpPr txBox="1"/>
          <p:nvPr/>
        </p:nvSpPr>
        <p:spPr>
          <a:xfrm>
            <a:off x="2666999" y="2580297"/>
            <a:ext cx="5396949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</a:t>
            </a:r>
            <a:r>
              <a:rPr lang="fr-FR" sz="2200" b="1" dirty="0"/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(s)</a:t>
            </a:r>
            <a:r>
              <a:rPr lang="fr-FR" sz="2200" b="1" dirty="0">
                <a:sym typeface="Wingdings" panose="05000000000000000000" pitchFamily="2" charset="2"/>
              </a:rPr>
              <a:t> + 2 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11" name="Signe Plus 10">
            <a:extLst>
              <a:ext uri="{FF2B5EF4-FFF2-40B4-BE49-F238E27FC236}">
                <a16:creationId xmlns:a16="http://schemas.microsoft.com/office/drawing/2014/main" id="{E2B41A98-9007-4C8C-91BA-347A2293271B}"/>
              </a:ext>
            </a:extLst>
          </p:cNvPr>
          <p:cNvSpPr/>
          <p:nvPr/>
        </p:nvSpPr>
        <p:spPr>
          <a:xfrm>
            <a:off x="1219921" y="1633096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2B2A152-49FD-4308-B61D-B2EE20C9D5A1}"/>
              </a:ext>
            </a:extLst>
          </p:cNvPr>
          <p:cNvCxnSpPr>
            <a:cxnSpLocks/>
          </p:cNvCxnSpPr>
          <p:nvPr/>
        </p:nvCxnSpPr>
        <p:spPr>
          <a:xfrm rot="5400000">
            <a:off x="5012517" y="-603576"/>
            <a:ext cx="0" cy="5904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10AB86EF-3A18-40E2-B417-C0624EB9A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30" y="3483223"/>
            <a:ext cx="2375613" cy="290555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A104696-39D9-4D7C-B29B-81121ABEBBB7}"/>
              </a:ext>
            </a:extLst>
          </p:cNvPr>
          <p:cNvSpPr txBox="1"/>
          <p:nvPr/>
        </p:nvSpPr>
        <p:spPr>
          <a:xfrm>
            <a:off x="851734" y="3391380"/>
            <a:ext cx="121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Ru solid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EB5EB6-2DAD-48A4-949C-2B7D02E83773}"/>
              </a:ext>
            </a:extLst>
          </p:cNvPr>
          <p:cNvSpPr txBox="1"/>
          <p:nvPr/>
        </p:nvSpPr>
        <p:spPr>
          <a:xfrm>
            <a:off x="952248" y="4034560"/>
            <a:ext cx="100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K</a:t>
            </a:r>
            <a:r>
              <a:rPr lang="en-CA" sz="2000" baseline="-25000" dirty="0"/>
              <a:t>2</a:t>
            </a:r>
            <a:r>
              <a:rPr lang="en-CA" sz="2000" dirty="0"/>
              <a:t>S</a:t>
            </a:r>
            <a:r>
              <a:rPr lang="en-CA" sz="2000" baseline="-25000" dirty="0"/>
              <a:t>2</a:t>
            </a:r>
            <a:r>
              <a:rPr lang="en-CA" sz="2000" dirty="0"/>
              <a:t>O</a:t>
            </a:r>
            <a:r>
              <a:rPr lang="en-CA" sz="2000" baseline="-25000" dirty="0"/>
              <a:t>8</a:t>
            </a:r>
            <a:endParaRPr lang="en-CA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4DBFB0-B7BB-423C-83B4-8EE112EF9EEE}"/>
              </a:ext>
            </a:extLst>
          </p:cNvPr>
          <p:cNvSpPr/>
          <p:nvPr/>
        </p:nvSpPr>
        <p:spPr>
          <a:xfrm>
            <a:off x="3016364" y="3589541"/>
            <a:ext cx="1374742" cy="2767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EC13ED-BBE0-45A7-ABEB-8173F1A16936}"/>
              </a:ext>
            </a:extLst>
          </p:cNvPr>
          <p:cNvSpPr/>
          <p:nvPr/>
        </p:nvSpPr>
        <p:spPr>
          <a:xfrm>
            <a:off x="2104066" y="4993797"/>
            <a:ext cx="1134434" cy="1427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E61AC28-472E-45A6-A749-599ACE72DB18}"/>
              </a:ext>
            </a:extLst>
          </p:cNvPr>
          <p:cNvSpPr txBox="1"/>
          <p:nvPr/>
        </p:nvSpPr>
        <p:spPr>
          <a:xfrm>
            <a:off x="895149" y="4648624"/>
            <a:ext cx="191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in 25mL NaOH</a:t>
            </a:r>
            <a:endParaRPr lang="en-CA" sz="2000" baseline="300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AC7F8A8-3B6C-46F2-8E5A-432407DB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8441"/>
            <a:ext cx="982614" cy="2767253"/>
          </a:xfrm>
          <a:prstGeom prst="roundRect">
            <a:avLst>
              <a:gd name="adj" fmla="val 30802"/>
            </a:avLst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B6B1210-02F3-4049-ACED-439F8C00A313}"/>
              </a:ext>
            </a:extLst>
          </p:cNvPr>
          <p:cNvSpPr txBox="1"/>
          <p:nvPr/>
        </p:nvSpPr>
        <p:spPr>
          <a:xfrm>
            <a:off x="7382651" y="3920841"/>
            <a:ext cx="4077512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The precipitate contains 66% of the initial Ru inventory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8CFE94-088C-4823-8074-33AE8EA02BBF}"/>
              </a:ext>
            </a:extLst>
          </p:cNvPr>
          <p:cNvSpPr/>
          <p:nvPr/>
        </p:nvSpPr>
        <p:spPr>
          <a:xfrm>
            <a:off x="7540196" y="4700522"/>
            <a:ext cx="36257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2400" b="1" dirty="0">
                <a:ln/>
                <a:solidFill>
                  <a:srgbClr val="3E4A83"/>
                </a:solidFill>
                <a:latin typeface="Arial Black"/>
                <a:ea typeface="+mj-ea"/>
                <a:cs typeface="+mj-cs"/>
              </a:rPr>
              <a:t>Where is the remaining 33%?</a:t>
            </a:r>
            <a:endParaRPr lang="en-CA" sz="2000" b="1" dirty="0">
              <a:ln/>
              <a:solidFill>
                <a:schemeClr val="accent1"/>
              </a:solidFill>
            </a:endParaRP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AC439889-819B-496B-B8B2-13EEA23C7DCD}"/>
              </a:ext>
            </a:extLst>
          </p:cNvPr>
          <p:cNvSpPr/>
          <p:nvPr/>
        </p:nvSpPr>
        <p:spPr>
          <a:xfrm>
            <a:off x="4999373" y="4394517"/>
            <a:ext cx="764951" cy="38613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9F0E7E7-6945-45B1-BC90-2CAC682ECC1F}"/>
              </a:ext>
            </a:extLst>
          </p:cNvPr>
          <p:cNvSpPr txBox="1"/>
          <p:nvPr/>
        </p:nvSpPr>
        <p:spPr>
          <a:xfrm>
            <a:off x="1961763" y="1174153"/>
            <a:ext cx="5203150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(s)</a:t>
            </a:r>
            <a:endParaRPr lang="fr-FR" sz="22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D3896D8-50EF-4A34-80A8-04D0122BECB2}"/>
              </a:ext>
            </a:extLst>
          </p:cNvPr>
          <p:cNvSpPr txBox="1"/>
          <p:nvPr/>
        </p:nvSpPr>
        <p:spPr>
          <a:xfrm>
            <a:off x="244349" y="2967536"/>
            <a:ext cx="264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Solid quantification: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B85CFF3-29FC-4EA9-BB7E-738BCD0D4D1F}"/>
              </a:ext>
            </a:extLst>
          </p:cNvPr>
          <p:cNvSpPr txBox="1"/>
          <p:nvPr/>
        </p:nvSpPr>
        <p:spPr>
          <a:xfrm>
            <a:off x="7505175" y="3390522"/>
            <a:ext cx="313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UV-Visible quantification:</a:t>
            </a:r>
          </a:p>
        </p:txBody>
      </p:sp>
      <p:sp>
        <p:nvSpPr>
          <p:cNvPr id="26" name="Titre 4">
            <a:extLst>
              <a:ext uri="{FF2B5EF4-FFF2-40B4-BE49-F238E27FC236}">
                <a16:creationId xmlns:a16="http://schemas.microsoft.com/office/drawing/2014/main" id="{F6C42315-4CA3-489B-BE73-637C4541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Speciation during acidification </a:t>
            </a:r>
          </a:p>
        </p:txBody>
      </p:sp>
    </p:spTree>
    <p:extLst>
      <p:ext uri="{BB962C8B-B14F-4D97-AF65-F5344CB8AC3E}">
        <p14:creationId xmlns:p14="http://schemas.microsoft.com/office/powerpoint/2010/main" val="331418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8" grpId="0"/>
      <p:bldP spid="19" grpId="0"/>
      <p:bldP spid="20" grpId="0" animBg="1"/>
      <p:bldP spid="21" grpId="0" animBg="1"/>
      <p:bldP spid="22" grpId="0"/>
      <p:bldP spid="25" grpId="0" animBg="1"/>
      <p:bldP spid="28" grpId="0"/>
      <p:bldP spid="29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en-CA" sz="3200" b="1" dirty="0">
                <a:ln/>
                <a:solidFill>
                  <a:schemeClr val="accent1"/>
                </a:solidFill>
              </a:rPr>
              <a:t> 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B30ADD1-6E74-4681-8F81-E07106695B17}"/>
              </a:ext>
            </a:extLst>
          </p:cNvPr>
          <p:cNvSpPr txBox="1"/>
          <p:nvPr/>
        </p:nvSpPr>
        <p:spPr>
          <a:xfrm>
            <a:off x="8411576" y="2203562"/>
            <a:ext cx="1272457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fr-FR" b="1" baseline="-25000" dirty="0" err="1">
                <a:solidFill>
                  <a:schemeClr val="accent1"/>
                </a:solidFill>
                <a:latin typeface="+mj-lt"/>
              </a:rPr>
              <a:t>aq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)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3A184E-FA14-45AF-8EA2-37B797A65369}"/>
              </a:ext>
            </a:extLst>
          </p:cNvPr>
          <p:cNvSpPr txBox="1"/>
          <p:nvPr/>
        </p:nvSpPr>
        <p:spPr>
          <a:xfrm>
            <a:off x="10649215" y="2202087"/>
            <a:ext cx="1272457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(g)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Flèche : double flèche horizontale 34">
            <a:extLst>
              <a:ext uri="{FF2B5EF4-FFF2-40B4-BE49-F238E27FC236}">
                <a16:creationId xmlns:a16="http://schemas.microsoft.com/office/drawing/2014/main" id="{77912DE7-20CE-435D-A441-E3E73BF2C5E2}"/>
              </a:ext>
            </a:extLst>
          </p:cNvPr>
          <p:cNvSpPr/>
          <p:nvPr/>
        </p:nvSpPr>
        <p:spPr>
          <a:xfrm>
            <a:off x="9900311" y="2316480"/>
            <a:ext cx="607669" cy="228600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3E48246-2C49-4A07-BE33-AA1CC246EFF9}"/>
              </a:ext>
            </a:extLst>
          </p:cNvPr>
          <p:cNvSpPr txBox="1"/>
          <p:nvPr/>
        </p:nvSpPr>
        <p:spPr>
          <a:xfrm>
            <a:off x="8776531" y="3114150"/>
            <a:ext cx="2855227" cy="7150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/>
                </a:solidFill>
                <a:latin typeface="+mj-lt"/>
              </a:rPr>
              <a:t>Contains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33% of the initial Ru </a:t>
            </a:r>
            <a:r>
              <a:rPr lang="fr-FR" b="1" dirty="0" err="1">
                <a:solidFill>
                  <a:schemeClr val="accent1"/>
                </a:solidFill>
                <a:latin typeface="+mj-lt"/>
              </a:rPr>
              <a:t>inventory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657268-AE36-404D-BEE4-BDC8B6AE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2526" t="8391" r="7777" b="7022"/>
          <a:stretch/>
        </p:blipFill>
        <p:spPr>
          <a:xfrm>
            <a:off x="619397" y="1190359"/>
            <a:ext cx="2129245" cy="45626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1EE63D-9EE2-4C57-8BC7-23F52BE0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226" y="1352947"/>
            <a:ext cx="5163760" cy="3407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75F4AC-7A2B-451D-8857-29EA8CE269BA}"/>
              </a:ext>
            </a:extLst>
          </p:cNvPr>
          <p:cNvSpPr/>
          <p:nvPr/>
        </p:nvSpPr>
        <p:spPr>
          <a:xfrm>
            <a:off x="3549584" y="1400699"/>
            <a:ext cx="4720757" cy="3023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134157-DCE8-413F-AECE-ED8B97914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072" y="1352947"/>
            <a:ext cx="4785775" cy="30238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BDBF89-3F6B-455D-8A96-ED6568056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504" y="1390539"/>
            <a:ext cx="4968671" cy="30299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094A01-4CFD-4540-947C-A82AFAB6794B}"/>
              </a:ext>
            </a:extLst>
          </p:cNvPr>
          <p:cNvSpPr/>
          <p:nvPr/>
        </p:nvSpPr>
        <p:spPr>
          <a:xfrm>
            <a:off x="4181579" y="1539173"/>
            <a:ext cx="3834709" cy="234538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8B2154-C57C-4EC5-BAFC-8FF875533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470" y="1383674"/>
            <a:ext cx="4962574" cy="30299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075DB1-2E22-41B5-A349-A8073D759357}"/>
              </a:ext>
            </a:extLst>
          </p:cNvPr>
          <p:cNvSpPr/>
          <p:nvPr/>
        </p:nvSpPr>
        <p:spPr>
          <a:xfrm>
            <a:off x="4182189" y="3644951"/>
            <a:ext cx="2569182" cy="23961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78F83B-B79D-4390-BB48-DE7B8BD85A2C}"/>
              </a:ext>
            </a:extLst>
          </p:cNvPr>
          <p:cNvSpPr/>
          <p:nvPr/>
        </p:nvSpPr>
        <p:spPr>
          <a:xfrm>
            <a:off x="4181580" y="3149013"/>
            <a:ext cx="2570400" cy="7355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25" name="Picture 6" descr="Icones Fiole, images gratuites fioles png et ico (page 2)">
            <a:extLst>
              <a:ext uri="{FF2B5EF4-FFF2-40B4-BE49-F238E27FC236}">
                <a16:creationId xmlns:a16="http://schemas.microsoft.com/office/drawing/2014/main" id="{53F59D2E-A2F4-45E0-B6BD-0B878E5E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39" y="444819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0547C40-E471-4D50-B060-E01F5C728C15}"/>
              </a:ext>
            </a:extLst>
          </p:cNvPr>
          <p:cNvCxnSpPr/>
          <p:nvPr/>
        </p:nvCxnSpPr>
        <p:spPr>
          <a:xfrm flipH="1">
            <a:off x="4190999" y="1772920"/>
            <a:ext cx="1638000" cy="0"/>
          </a:xfrm>
          <a:prstGeom prst="line">
            <a:avLst/>
          </a:prstGeom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8F1116E-68C0-4EE1-AAF8-0683E33375A4}"/>
              </a:ext>
            </a:extLst>
          </p:cNvPr>
          <p:cNvSpPr/>
          <p:nvPr/>
        </p:nvSpPr>
        <p:spPr>
          <a:xfrm>
            <a:off x="2257049" y="260112"/>
            <a:ext cx="73058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3200" b="1" dirty="0">
                <a:ln/>
                <a:solidFill>
                  <a:srgbClr val="3E4A83"/>
                </a:solidFill>
                <a:latin typeface="Arial Black"/>
                <a:ea typeface="+mj-ea"/>
                <a:cs typeface="+mj-cs"/>
              </a:rPr>
              <a:t>Where is the remaining 33%?</a:t>
            </a:r>
            <a:endParaRPr lang="en-CA" sz="2800" b="1" dirty="0">
              <a:ln/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209006-004C-4D6B-AD6F-AF94DF57050F}"/>
              </a:ext>
            </a:extLst>
          </p:cNvPr>
          <p:cNvSpPr txBox="1"/>
          <p:nvPr/>
        </p:nvSpPr>
        <p:spPr>
          <a:xfrm>
            <a:off x="4057244" y="4945641"/>
            <a:ext cx="4077512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Increasing Ru concentration reveals the low-epsilon ruthenium </a:t>
            </a:r>
            <a:r>
              <a:rPr lang="en-CA" b="1" dirty="0" err="1">
                <a:solidFill>
                  <a:schemeClr val="accent1"/>
                </a:solidFill>
                <a:latin typeface="+mj-lt"/>
              </a:rPr>
              <a:t>tetroxyde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ZoneTexte 27" hidden="1">
            <a:extLst>
              <a:ext uri="{FF2B5EF4-FFF2-40B4-BE49-F238E27FC236}">
                <a16:creationId xmlns:a16="http://schemas.microsoft.com/office/drawing/2014/main" id="{4D0A1592-77B5-41FF-B5C3-19197B0E5944}"/>
              </a:ext>
            </a:extLst>
          </p:cNvPr>
          <p:cNvSpPr txBox="1"/>
          <p:nvPr/>
        </p:nvSpPr>
        <p:spPr>
          <a:xfrm>
            <a:off x="4057244" y="4983800"/>
            <a:ext cx="4077512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Increasing Ru concentration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524ECFB-A673-4A87-AB30-DA8FBF0966E9}"/>
              </a:ext>
            </a:extLst>
          </p:cNvPr>
          <p:cNvSpPr txBox="1"/>
          <p:nvPr/>
        </p:nvSpPr>
        <p:spPr>
          <a:xfrm>
            <a:off x="4057244" y="4946523"/>
            <a:ext cx="4077512" cy="102155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Increasing Ru concentration </a:t>
            </a:r>
            <a:r>
              <a:rPr lang="en-CA" b="1" dirty="0">
                <a:solidFill>
                  <a:schemeClr val="bg1"/>
                </a:solidFill>
                <a:latin typeface="+mj-lt"/>
              </a:rPr>
              <a:t>reveals the low-epsilon ruthenium </a:t>
            </a:r>
            <a:r>
              <a:rPr lang="en-CA" b="1" dirty="0" err="1">
                <a:solidFill>
                  <a:schemeClr val="bg1"/>
                </a:solidFill>
                <a:latin typeface="+mj-lt"/>
              </a:rPr>
              <a:t>tetroxyde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89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9" grpId="0" animBg="1"/>
      <p:bldP spid="13" grpId="0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8" grpId="0" animBg="1"/>
      <p:bldP spid="28" grpId="1"/>
      <p:bldP spid="29" grpId="0" animBg="1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3E6FB02E-DCC8-420A-A4F9-EDDB23E385F8}"/>
              </a:ext>
            </a:extLst>
          </p:cNvPr>
          <p:cNvSpPr txBox="1"/>
          <p:nvPr/>
        </p:nvSpPr>
        <p:spPr>
          <a:xfrm>
            <a:off x="3286761" y="3466077"/>
            <a:ext cx="4045799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2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(?)</a:t>
            </a:r>
            <a:endParaRPr lang="fr-FR" sz="2200" b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15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en-CA" sz="3200" b="1" dirty="0">
                <a:ln/>
                <a:solidFill>
                  <a:schemeClr val="accent1"/>
                </a:solidFill>
              </a:rPr>
              <a:t>Final reaction equations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FD6F73-9443-43D1-9119-C198214F5BDC}"/>
              </a:ext>
            </a:extLst>
          </p:cNvPr>
          <p:cNvSpPr txBox="1"/>
          <p:nvPr/>
        </p:nvSpPr>
        <p:spPr>
          <a:xfrm>
            <a:off x="3612764" y="2538534"/>
            <a:ext cx="5203150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(s)</a:t>
            </a:r>
            <a:endParaRPr lang="fr-FR" sz="2200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636DCC2-BD85-4BC6-932D-B90759CE0DE2}"/>
              </a:ext>
            </a:extLst>
          </p:cNvPr>
          <p:cNvSpPr txBox="1"/>
          <p:nvPr/>
        </p:nvSpPr>
        <p:spPr>
          <a:xfrm>
            <a:off x="2862156" y="3463537"/>
            <a:ext cx="6632363" cy="476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Solid + </a:t>
            </a:r>
            <a:r>
              <a:rPr lang="fr-FR" sz="2200" dirty="0">
                <a:sym typeface="Wingdings" panose="05000000000000000000" pitchFamily="2" charset="2"/>
              </a:rPr>
              <a:t>1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9FCFDB-3986-416B-AD89-7BF0B3DB4EE4}"/>
              </a:ext>
            </a:extLst>
          </p:cNvPr>
          <p:cNvSpPr txBox="1"/>
          <p:nvPr/>
        </p:nvSpPr>
        <p:spPr>
          <a:xfrm>
            <a:off x="2077721" y="25980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1: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A2ACB85-8CCB-4D28-8902-C31A9237F34D}"/>
              </a:ext>
            </a:extLst>
          </p:cNvPr>
          <p:cNvSpPr txBox="1"/>
          <p:nvPr/>
        </p:nvSpPr>
        <p:spPr>
          <a:xfrm>
            <a:off x="2077721" y="352739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2: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64F4619-EC63-43A1-A859-64FE8BC4E15E}"/>
              </a:ext>
            </a:extLst>
          </p:cNvPr>
          <p:cNvSpPr txBox="1"/>
          <p:nvPr/>
        </p:nvSpPr>
        <p:spPr>
          <a:xfrm>
            <a:off x="2933277" y="3938713"/>
            <a:ext cx="6632363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Ru(VII)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Solid + </a:t>
            </a:r>
            <a:r>
              <a:rPr lang="fr-FR" sz="2200" dirty="0">
                <a:sym typeface="Wingdings" panose="05000000000000000000" pitchFamily="2" charset="2"/>
              </a:rPr>
              <a:t>1</a:t>
            </a:r>
            <a:r>
              <a:rPr lang="fr-FR" sz="2200" b="1" dirty="0">
                <a:sym typeface="Wingdings" panose="05000000000000000000" pitchFamily="2" charset="2"/>
              </a:rPr>
              <a:t> Ru(VIII)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2A24DC0-2563-469B-BFB1-C5CB958B6B0E}"/>
              </a:ext>
            </a:extLst>
          </p:cNvPr>
          <p:cNvSpPr txBox="1"/>
          <p:nvPr/>
        </p:nvSpPr>
        <p:spPr>
          <a:xfrm>
            <a:off x="2963757" y="4409976"/>
            <a:ext cx="6632363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Ru(VII)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Ru(V) + </a:t>
            </a:r>
            <a:r>
              <a:rPr lang="fr-FR" sz="2200" dirty="0">
                <a:sym typeface="Wingdings" panose="05000000000000000000" pitchFamily="2" charset="2"/>
              </a:rPr>
              <a:t>1</a:t>
            </a:r>
            <a:r>
              <a:rPr lang="fr-FR" sz="2200" b="1" dirty="0">
                <a:sym typeface="Wingdings" panose="05000000000000000000" pitchFamily="2" charset="2"/>
              </a:rPr>
              <a:t> Ru(VIII)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2EDA15-24F5-4CEA-9CCF-0919B2BB3AA5}"/>
              </a:ext>
            </a:extLst>
          </p:cNvPr>
          <p:cNvSpPr txBox="1"/>
          <p:nvPr/>
        </p:nvSpPr>
        <p:spPr>
          <a:xfrm>
            <a:off x="3039957" y="5352501"/>
            <a:ext cx="6632363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(s)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602DCD0-51C2-4DCA-AB99-E5DB4731D8C7}"/>
              </a:ext>
            </a:extLst>
          </p:cNvPr>
          <p:cNvSpPr txBox="1"/>
          <p:nvPr/>
        </p:nvSpPr>
        <p:spPr>
          <a:xfrm>
            <a:off x="3342508" y="922354"/>
            <a:ext cx="550698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</a:t>
            </a:r>
            <a:r>
              <a:rPr lang="fr-FR" sz="2200" b="1" baseline="-25000" dirty="0">
                <a:solidFill>
                  <a:schemeClr val="accent1"/>
                </a:solidFill>
              </a:rPr>
              <a:t>(</a:t>
            </a:r>
            <a:r>
              <a:rPr lang="fr-FR" sz="2200" b="1" baseline="-25000" dirty="0" err="1">
                <a:solidFill>
                  <a:schemeClr val="accent1"/>
                </a:solidFill>
              </a:rPr>
              <a:t>aq</a:t>
            </a:r>
            <a:r>
              <a:rPr lang="fr-FR" sz="2200" b="1" baseline="-25000" dirty="0">
                <a:solidFill>
                  <a:schemeClr val="accent1"/>
                </a:solidFill>
              </a:rPr>
              <a:t>)</a:t>
            </a:r>
            <a:r>
              <a:rPr lang="fr-FR" sz="2200" b="1" baseline="30000" dirty="0">
                <a:solidFill>
                  <a:schemeClr val="accent1"/>
                </a:solidFill>
              </a:rPr>
              <a:t>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2 </a:t>
            </a:r>
            <a:r>
              <a:rPr lang="fr-FR" sz="2200" b="1" dirty="0">
                <a:sym typeface="Wingdings" panose="05000000000000000000" pitchFamily="2" charset="2"/>
              </a:rPr>
              <a:t>Solid</a:t>
            </a:r>
            <a:r>
              <a:rPr lang="fr-FR" sz="2200" dirty="0">
                <a:sym typeface="Wingdings" panose="05000000000000000000" pitchFamily="2" charset="2"/>
              </a:rPr>
              <a:t> + 1 </a:t>
            </a:r>
            <a:r>
              <a:rPr lang="fr-FR" sz="2200" b="1" dirty="0">
                <a:sym typeface="Wingdings" panose="05000000000000000000" pitchFamily="2" charset="2"/>
              </a:rPr>
              <a:t>Gas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en-CA" sz="2200" b="1" baseline="-25000" dirty="0">
                <a:sym typeface="Wingdings" panose="05000000000000000000" pitchFamily="2" charset="2"/>
              </a:rPr>
              <a:t>dissolved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1B6654-7880-497E-BAC1-BBC5648BA5EF}"/>
              </a:ext>
            </a:extLst>
          </p:cNvPr>
          <p:cNvSpPr txBox="1"/>
          <p:nvPr/>
        </p:nvSpPr>
        <p:spPr>
          <a:xfrm>
            <a:off x="5950031" y="1404940"/>
            <a:ext cx="81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262626"/>
                </a:solidFill>
                <a:latin typeface="Arial"/>
                <a:sym typeface="Wingdings" panose="05000000000000000000" pitchFamily="2" charset="2"/>
              </a:rPr>
              <a:t>66%</a:t>
            </a:r>
            <a:endParaRPr lang="en-CA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F999FA-537B-4524-A935-1FEBDC0497F9}"/>
              </a:ext>
            </a:extLst>
          </p:cNvPr>
          <p:cNvSpPr txBox="1"/>
          <p:nvPr/>
        </p:nvSpPr>
        <p:spPr>
          <a:xfrm>
            <a:off x="7193817" y="1404076"/>
            <a:ext cx="812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262626"/>
                </a:solidFill>
                <a:latin typeface="Arial"/>
                <a:sym typeface="Wingdings" panose="05000000000000000000" pitchFamily="2" charset="2"/>
              </a:rPr>
              <a:t>33%</a:t>
            </a:r>
            <a:endParaRPr lang="en-CA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1F21FBE-A8C7-43F2-AC66-F3DCB412BB95}"/>
              </a:ext>
            </a:extLst>
          </p:cNvPr>
          <p:cNvSpPr txBox="1"/>
          <p:nvPr/>
        </p:nvSpPr>
        <p:spPr>
          <a:xfrm>
            <a:off x="2943437" y="4881239"/>
            <a:ext cx="6632363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ym typeface="Wingdings" panose="05000000000000000000" pitchFamily="2" charset="2"/>
              </a:rPr>
              <a:t>2.5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1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1751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6" grpId="0" animBg="1"/>
      <p:bldP spid="2" grpId="0"/>
      <p:bldP spid="37" grpId="0"/>
      <p:bldP spid="41" grpId="0" animBg="1"/>
      <p:bldP spid="42" grpId="0" animBg="1"/>
      <p:bldP spid="44" grpId="0" animBg="1"/>
      <p:bldP spid="45" grpId="0"/>
      <p:bldP spid="19" grpId="0"/>
      <p:bldP spid="20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16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2FD6F73-9443-43D1-9119-C198214F5BDC}"/>
              </a:ext>
            </a:extLst>
          </p:cNvPr>
          <p:cNvSpPr txBox="1"/>
          <p:nvPr/>
        </p:nvSpPr>
        <p:spPr>
          <a:xfrm>
            <a:off x="1778883" y="1171667"/>
            <a:ext cx="5203150" cy="479139"/>
          </a:xfrm>
          <a:prstGeom prst="roundRect">
            <a:avLst/>
          </a:prstGeom>
          <a:noFill/>
          <a:ln>
            <a:noFill/>
          </a:ln>
        </p:spPr>
        <p:txBody>
          <a:bodyPr wrap="square" tIns="46800" bIns="46800" rtlCol="0" anchor="ctr" anchorCtr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</a:t>
            </a:r>
            <a:endParaRPr lang="fr-FR" sz="2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9FCFDB-3986-416B-AD89-7BF0B3DB4EE4}"/>
              </a:ext>
            </a:extLst>
          </p:cNvPr>
          <p:cNvSpPr txBox="1"/>
          <p:nvPr/>
        </p:nvSpPr>
        <p:spPr>
          <a:xfrm>
            <a:off x="243840" y="123242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1: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A2ACB85-8CCB-4D28-8902-C31A9237F34D}"/>
              </a:ext>
            </a:extLst>
          </p:cNvPr>
          <p:cNvSpPr txBox="1"/>
          <p:nvPr/>
        </p:nvSpPr>
        <p:spPr>
          <a:xfrm>
            <a:off x="243840" y="173719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2: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2EDA15-24F5-4CEA-9CCF-0919B2BB3AA5}"/>
              </a:ext>
            </a:extLst>
          </p:cNvPr>
          <p:cNvSpPr txBox="1"/>
          <p:nvPr/>
        </p:nvSpPr>
        <p:spPr>
          <a:xfrm>
            <a:off x="1778883" y="1649598"/>
            <a:ext cx="5516879" cy="476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b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baseline="-25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80CD3C-849E-4E09-8330-CC855407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7" y="2587408"/>
            <a:ext cx="6012615" cy="2897362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C89DDA5-5DA2-4565-A35E-67C74D5AEDC1}"/>
              </a:ext>
            </a:extLst>
          </p:cNvPr>
          <p:cNvCxnSpPr>
            <a:cxnSpLocks/>
          </p:cNvCxnSpPr>
          <p:nvPr/>
        </p:nvCxnSpPr>
        <p:spPr>
          <a:xfrm flipV="1">
            <a:off x="3090664" y="5014714"/>
            <a:ext cx="743963" cy="684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7F767FD-C1DE-4211-9F73-07157A742DD3}"/>
              </a:ext>
            </a:extLst>
          </p:cNvPr>
          <p:cNvCxnSpPr>
            <a:cxnSpLocks/>
          </p:cNvCxnSpPr>
          <p:nvPr/>
        </p:nvCxnSpPr>
        <p:spPr>
          <a:xfrm flipV="1">
            <a:off x="3856929" y="4132260"/>
            <a:ext cx="0" cy="9098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827B75A3-B166-4657-BC64-B1C16171A6BB}"/>
              </a:ext>
            </a:extLst>
          </p:cNvPr>
          <p:cNvSpPr txBox="1"/>
          <p:nvPr/>
        </p:nvSpPr>
        <p:spPr>
          <a:xfrm>
            <a:off x="6117454" y="2837356"/>
            <a:ext cx="6008757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</a:t>
            </a:r>
            <a:r>
              <a:rPr lang="fr-FR" sz="2200" dirty="0">
                <a:sym typeface="Wingdings" panose="05000000000000000000" pitchFamily="2" charset="2"/>
              </a:rPr>
              <a:t>+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3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1A44A60-02DD-4040-9B3A-7B9703FAAE98}"/>
              </a:ext>
            </a:extLst>
          </p:cNvPr>
          <p:cNvSpPr txBox="1"/>
          <p:nvPr/>
        </p:nvSpPr>
        <p:spPr>
          <a:xfrm>
            <a:off x="5966994" y="3439819"/>
            <a:ext cx="630967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6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3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baseline="-25000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F6AE4D5-B5A7-4A32-ACF0-83F850FAC3FA}"/>
              </a:ext>
            </a:extLst>
          </p:cNvPr>
          <p:cNvCxnSpPr>
            <a:cxnSpLocks/>
          </p:cNvCxnSpPr>
          <p:nvPr/>
        </p:nvCxnSpPr>
        <p:spPr>
          <a:xfrm flipV="1">
            <a:off x="3865976" y="5014027"/>
            <a:ext cx="7560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D1E1FC9-3123-4BD6-A695-0FD23BDBA2BF}"/>
              </a:ext>
            </a:extLst>
          </p:cNvPr>
          <p:cNvCxnSpPr>
            <a:cxnSpLocks/>
          </p:cNvCxnSpPr>
          <p:nvPr/>
        </p:nvCxnSpPr>
        <p:spPr>
          <a:xfrm flipV="1">
            <a:off x="3856929" y="4131352"/>
            <a:ext cx="0" cy="910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E48F4D1-C038-4A10-A854-A3A4DA67185A}"/>
                  </a:ext>
                </a:extLst>
              </p:cNvPr>
              <p:cNvSpPr txBox="1"/>
              <p:nvPr/>
            </p:nvSpPr>
            <p:spPr>
              <a:xfrm>
                <a:off x="2429971" y="5484770"/>
                <a:ext cx="2556013" cy="582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tx1"/>
                    </a:solidFill>
                  </a:rPr>
                  <a:t>Ratio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𝐻𝑁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𝑁𝑎𝑂𝐻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</m:den>
                    </m:f>
                  </m:oMath>
                </a14:m>
                <a:endParaRPr lang="en-C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E48F4D1-C038-4A10-A854-A3A4DA67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71" y="5484770"/>
                <a:ext cx="2556013" cy="5829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 descr="Icones Fiole, images gratuites fioles png et ico (page 2)">
            <a:extLst>
              <a:ext uri="{FF2B5EF4-FFF2-40B4-BE49-F238E27FC236}">
                <a16:creationId xmlns:a16="http://schemas.microsoft.com/office/drawing/2014/main" id="{598B09F4-9CE1-4897-9150-12F32F46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7" y="559551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re 4">
            <a:extLst>
              <a:ext uri="{FF2B5EF4-FFF2-40B4-BE49-F238E27FC236}">
                <a16:creationId xmlns:a16="http://schemas.microsoft.com/office/drawing/2014/main" id="{E140EA41-9A9A-444B-8A4E-48A3BDD2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en-CA" sz="3200" b="1" dirty="0">
                <a:ln/>
                <a:solidFill>
                  <a:schemeClr val="accent1"/>
                </a:solidFill>
              </a:rPr>
              <a:t>Final reaction equations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288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11D09C3B-C57F-4AC6-A213-72D8844C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85F8519D-80C6-4C94-AC4D-3DF7A532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C4CC-9850-4A0E-A037-DDBDAB86BC7E}" type="slidenum">
              <a:rPr lang="fr-FR" smtClean="0"/>
              <a:t>2</a:t>
            </a:fld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31F6CBC-BD67-40F8-8379-8482C0B3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59" y="1496805"/>
            <a:ext cx="8582479" cy="45566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6ADC4BA-46A0-461E-A968-20B723116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9" t="3644" r="3793" b="5240"/>
          <a:stretch/>
        </p:blipFill>
        <p:spPr>
          <a:xfrm>
            <a:off x="5299868" y="3417884"/>
            <a:ext cx="465932" cy="445563"/>
          </a:xfrm>
          <a:prstGeom prst="rect">
            <a:avLst/>
          </a:prstGeom>
        </p:spPr>
      </p:pic>
      <p:sp>
        <p:nvSpPr>
          <p:cNvPr id="27" name="Titre 8">
            <a:extLst>
              <a:ext uri="{FF2B5EF4-FFF2-40B4-BE49-F238E27FC236}">
                <a16:creationId xmlns:a16="http://schemas.microsoft.com/office/drawing/2014/main" id="{032933A9-A514-4E42-8302-FE2324CA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What is it like to work with ruthenium?</a:t>
            </a:r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551260-6520-4F4A-A4BD-FC67DE55FCB9}"/>
              </a:ext>
            </a:extLst>
          </p:cNvPr>
          <p:cNvSpPr/>
          <p:nvPr/>
        </p:nvSpPr>
        <p:spPr>
          <a:xfrm>
            <a:off x="5299868" y="3417884"/>
            <a:ext cx="465932" cy="445563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4463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17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CA" dirty="0">
                <a:solidFill>
                  <a:schemeClr val="accent1"/>
                </a:solidFill>
              </a:rPr>
              <a:t>Final reaction equations</a:t>
            </a:r>
            <a:r>
              <a:rPr lang="en-CA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9FCFDB-3986-416B-AD89-7BF0B3DB4EE4}"/>
              </a:ext>
            </a:extLst>
          </p:cNvPr>
          <p:cNvSpPr txBox="1"/>
          <p:nvPr/>
        </p:nvSpPr>
        <p:spPr>
          <a:xfrm>
            <a:off x="243840" y="18227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1: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A2ACB85-8CCB-4D28-8902-C31A9237F34D}"/>
              </a:ext>
            </a:extLst>
          </p:cNvPr>
          <p:cNvSpPr txBox="1"/>
          <p:nvPr/>
        </p:nvSpPr>
        <p:spPr>
          <a:xfrm>
            <a:off x="243840" y="23275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Reaction 2: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27B75A3-B166-4657-BC64-B1C16171A6BB}"/>
              </a:ext>
            </a:extLst>
          </p:cNvPr>
          <p:cNvSpPr txBox="1"/>
          <p:nvPr/>
        </p:nvSpPr>
        <p:spPr>
          <a:xfrm>
            <a:off x="2035168" y="1769035"/>
            <a:ext cx="6008757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4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</a:t>
            </a:r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>
                <a:sym typeface="Wingdings" panose="05000000000000000000" pitchFamily="2" charset="2"/>
              </a:rPr>
              <a:t>+ 1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</a:t>
            </a:r>
            <a:r>
              <a:rPr lang="fr-FR" sz="2200" dirty="0">
                <a:sym typeface="Wingdings" panose="05000000000000000000" pitchFamily="2" charset="2"/>
              </a:rPr>
              <a:t>+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3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1A44A60-02DD-4040-9B3A-7B9703FAAE98}"/>
              </a:ext>
            </a:extLst>
          </p:cNvPr>
          <p:cNvSpPr txBox="1"/>
          <p:nvPr/>
        </p:nvSpPr>
        <p:spPr>
          <a:xfrm>
            <a:off x="1884708" y="2273810"/>
            <a:ext cx="6309676" cy="476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tx2"/>
                </a:solidFill>
                <a:sym typeface="Wingdings" panose="05000000000000000000" pitchFamily="2" charset="2"/>
              </a:rPr>
              <a:t>6</a:t>
            </a:r>
            <a:r>
              <a:rPr lang="fr-FR" sz="2200" b="1" dirty="0">
                <a:solidFill>
                  <a:schemeClr val="tx2"/>
                </a:solidFill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4</a:t>
            </a:r>
            <a:r>
              <a:rPr lang="fr-FR" sz="2200" b="1" baseline="30000" dirty="0">
                <a:solidFill>
                  <a:schemeClr val="tx2"/>
                </a:solidFill>
                <a:sym typeface="Wingdings" panose="05000000000000000000" pitchFamily="2" charset="2"/>
              </a:rPr>
              <a:t>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r>
              <a:rPr lang="fr-FR" sz="2200" b="1" dirty="0">
                <a:sym typeface="Wingdings" panose="05000000000000000000" pitchFamily="2" charset="2"/>
              </a:rPr>
              <a:t> + </a:t>
            </a:r>
            <a:r>
              <a:rPr lang="fr-FR" sz="2200" dirty="0">
                <a:sym typeface="Wingdings" panose="05000000000000000000" pitchFamily="2" charset="2"/>
              </a:rPr>
              <a:t>3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baseline="-25000" dirty="0"/>
          </a:p>
        </p:txBody>
      </p:sp>
      <p:sp>
        <p:nvSpPr>
          <p:cNvPr id="20" name="Signe Plus 19">
            <a:extLst>
              <a:ext uri="{FF2B5EF4-FFF2-40B4-BE49-F238E27FC236}">
                <a16:creationId xmlns:a16="http://schemas.microsoft.com/office/drawing/2014/main" id="{12C94A40-64AA-46C1-B63F-CDB5D5F2004D}"/>
              </a:ext>
            </a:extLst>
          </p:cNvPr>
          <p:cNvSpPr/>
          <p:nvPr/>
        </p:nvSpPr>
        <p:spPr>
          <a:xfrm>
            <a:off x="8128664" y="2026045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537B23E-6EB3-4B1E-AD90-DA1503F48B33}"/>
              </a:ext>
            </a:extLst>
          </p:cNvPr>
          <p:cNvCxnSpPr>
            <a:cxnSpLocks/>
          </p:cNvCxnSpPr>
          <p:nvPr/>
        </p:nvCxnSpPr>
        <p:spPr>
          <a:xfrm rot="5400000">
            <a:off x="5039546" y="-381464"/>
            <a:ext cx="0" cy="6264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927767D-C589-4297-B03E-611014F162B4}"/>
              </a:ext>
            </a:extLst>
          </p:cNvPr>
          <p:cNvSpPr txBox="1"/>
          <p:nvPr/>
        </p:nvSpPr>
        <p:spPr>
          <a:xfrm>
            <a:off x="1573998" y="2935202"/>
            <a:ext cx="693109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12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24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4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</a:t>
            </a:r>
            <a:r>
              <a:rPr lang="fr-FR" sz="2200" dirty="0">
                <a:sym typeface="Wingdings" panose="05000000000000000000" pitchFamily="2" charset="2"/>
              </a:rPr>
              <a:t>+</a:t>
            </a:r>
            <a:r>
              <a:rPr lang="fr-FR" sz="2200" b="1" dirty="0">
                <a:sym typeface="Wingdings" panose="05000000000000000000" pitchFamily="2" charset="2"/>
              </a:rPr>
              <a:t>  </a:t>
            </a:r>
            <a:r>
              <a:rPr lang="fr-FR" sz="2200" dirty="0">
                <a:sym typeface="Wingdings" panose="05000000000000000000" pitchFamily="2" charset="2"/>
              </a:rPr>
              <a:t>4 </a:t>
            </a:r>
            <a:r>
              <a:rPr lang="fr-FR" sz="2200" b="1" dirty="0"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+ 12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C4E0F0-1208-41DC-ACD1-D0FAC4C4FAAB}"/>
              </a:ext>
            </a:extLst>
          </p:cNvPr>
          <p:cNvSpPr txBox="1"/>
          <p:nvPr/>
        </p:nvSpPr>
        <p:spPr>
          <a:xfrm>
            <a:off x="1690652" y="2993751"/>
            <a:ext cx="6697788" cy="476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RuO</a:t>
            </a:r>
            <a:r>
              <a:rPr lang="fr-FR" sz="2200" b="1" baseline="-25000" dirty="0">
                <a:solidFill>
                  <a:schemeClr val="accent1"/>
                </a:solidFill>
              </a:rPr>
              <a:t>4</a:t>
            </a:r>
            <a:r>
              <a:rPr lang="fr-FR" sz="2200" b="1" baseline="30000" dirty="0">
                <a:solidFill>
                  <a:schemeClr val="accent1"/>
                </a:solidFill>
              </a:rPr>
              <a:t>2-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1 </a:t>
            </a:r>
            <a:r>
              <a:rPr lang="fr-FR" sz="2200" b="1" dirty="0">
                <a:sym typeface="Wingdings" panose="05000000000000000000" pitchFamily="2" charset="2"/>
              </a:rPr>
              <a:t>Ru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r>
              <a:rPr lang="fr-FR" sz="2200" b="1" baseline="-25000" dirty="0">
                <a:sym typeface="Wingdings" panose="05000000000000000000" pitchFamily="2" charset="2"/>
              </a:rPr>
              <a:t>5 </a:t>
            </a:r>
            <a:r>
              <a:rPr lang="fr-FR" sz="2200" dirty="0">
                <a:sym typeface="Wingdings" panose="05000000000000000000" pitchFamily="2" charset="2"/>
              </a:rPr>
              <a:t>+</a:t>
            </a:r>
            <a:r>
              <a:rPr lang="fr-FR" sz="2200" b="1" dirty="0">
                <a:sym typeface="Wingdings" panose="05000000000000000000" pitchFamily="2" charset="2"/>
              </a:rPr>
              <a:t>  </a:t>
            </a:r>
            <a:r>
              <a:rPr lang="fr-FR" sz="2200" dirty="0">
                <a:sym typeface="Wingdings" panose="05000000000000000000" pitchFamily="2" charset="2"/>
              </a:rPr>
              <a:t>1 </a:t>
            </a:r>
            <a:r>
              <a:rPr lang="fr-FR" sz="2200" b="1" dirty="0">
                <a:sym typeface="Wingdings" panose="05000000000000000000" pitchFamily="2" charset="2"/>
              </a:rPr>
              <a:t>RuO</a:t>
            </a:r>
            <a:r>
              <a:rPr lang="fr-FR" sz="2200" b="1" baseline="-25000" dirty="0">
                <a:sym typeface="Wingdings" panose="05000000000000000000" pitchFamily="2" charset="2"/>
              </a:rPr>
              <a:t>4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b="1" baseline="-25000" dirty="0">
                <a:sym typeface="Wingdings" panose="05000000000000000000" pitchFamily="2" charset="2"/>
              </a:rPr>
              <a:t>(</a:t>
            </a:r>
            <a:r>
              <a:rPr lang="fr-FR" sz="2200" b="1" baseline="-25000" dirty="0" err="1">
                <a:sym typeface="Wingdings" panose="05000000000000000000" pitchFamily="2" charset="2"/>
              </a:rPr>
              <a:t>aq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+</a:t>
            </a:r>
            <a:r>
              <a:rPr lang="fr-FR" sz="2200" b="1" dirty="0">
                <a:sym typeface="Wingdings" panose="05000000000000000000" pitchFamily="2" charset="2"/>
              </a:rPr>
              <a:t> </a:t>
            </a:r>
            <a:r>
              <a:rPr lang="fr-FR" sz="2200" dirty="0">
                <a:sym typeface="Wingdings" panose="05000000000000000000" pitchFamily="2" charset="2"/>
              </a:rPr>
              <a:t>3</a:t>
            </a:r>
            <a:r>
              <a:rPr lang="fr-FR" sz="2200" b="1" dirty="0">
                <a:sym typeface="Wingdings" panose="05000000000000000000" pitchFamily="2" charset="2"/>
              </a:rPr>
              <a:t> H</a:t>
            </a:r>
            <a:r>
              <a:rPr lang="fr-FR" sz="2200" b="1" baseline="-25000" dirty="0">
                <a:sym typeface="Wingdings" panose="05000000000000000000" pitchFamily="2" charset="2"/>
              </a:rPr>
              <a:t>2</a:t>
            </a:r>
            <a:r>
              <a:rPr lang="fr-FR" sz="2200" b="1" dirty="0">
                <a:sym typeface="Wingdings" panose="05000000000000000000" pitchFamily="2" charset="2"/>
              </a:rPr>
              <a:t>O</a:t>
            </a:r>
            <a:endParaRPr lang="fr-FR" sz="2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8C5DE-C7B0-473B-A220-A09D1BD0FB77}"/>
              </a:ext>
            </a:extLst>
          </p:cNvPr>
          <p:cNvSpPr/>
          <p:nvPr/>
        </p:nvSpPr>
        <p:spPr>
          <a:xfrm>
            <a:off x="1848533" y="2970706"/>
            <a:ext cx="6382026" cy="5131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E2F3161-C2DF-4B4D-88D4-7066B1D35234}"/>
              </a:ext>
            </a:extLst>
          </p:cNvPr>
          <p:cNvSpPr/>
          <p:nvPr/>
        </p:nvSpPr>
        <p:spPr>
          <a:xfrm>
            <a:off x="1563771" y="3972503"/>
            <a:ext cx="651978" cy="36512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618EFA5-2FBE-45F6-93C0-5CDA0C753539}"/>
              </a:ext>
            </a:extLst>
          </p:cNvPr>
          <p:cNvSpPr txBox="1"/>
          <p:nvPr/>
        </p:nvSpPr>
        <p:spPr>
          <a:xfrm>
            <a:off x="1964922" y="3916702"/>
            <a:ext cx="6163741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</a:t>
            </a:r>
            <a:r>
              <a:rPr lang="fr-FR" sz="2200" b="1" baseline="-25000" dirty="0">
                <a:solidFill>
                  <a:schemeClr val="accent1"/>
                </a:solidFill>
              </a:rPr>
              <a:t>(</a:t>
            </a:r>
            <a:r>
              <a:rPr lang="fr-FR" sz="2200" b="1" baseline="-25000" dirty="0" err="1">
                <a:solidFill>
                  <a:schemeClr val="accent1"/>
                </a:solidFill>
              </a:rPr>
              <a:t>aq</a:t>
            </a:r>
            <a:r>
              <a:rPr lang="fr-FR" sz="2200" b="1" baseline="-25000" dirty="0">
                <a:solidFill>
                  <a:schemeClr val="accent1"/>
                </a:solidFill>
              </a:rPr>
              <a:t>)</a:t>
            </a:r>
            <a:r>
              <a:rPr lang="fr-FR" sz="2200" b="1" baseline="30000" dirty="0">
                <a:solidFill>
                  <a:schemeClr val="accent1"/>
                </a:solidFill>
              </a:rPr>
              <a:t>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2 </a:t>
            </a:r>
            <a:r>
              <a:rPr lang="fr-FR" sz="2200" b="1" dirty="0">
                <a:sym typeface="Wingdings" panose="05000000000000000000" pitchFamily="2" charset="2"/>
              </a:rPr>
              <a:t>Solid</a:t>
            </a:r>
            <a:r>
              <a:rPr lang="fr-FR" sz="2200" dirty="0">
                <a:sym typeface="Wingdings" panose="05000000000000000000" pitchFamily="2" charset="2"/>
              </a:rPr>
              <a:t> + 1 </a:t>
            </a:r>
            <a:r>
              <a:rPr lang="fr-FR" sz="2200" b="1" dirty="0">
                <a:sym typeface="Wingdings" panose="05000000000000000000" pitchFamily="2" charset="2"/>
              </a:rPr>
              <a:t>Gas</a:t>
            </a:r>
            <a:r>
              <a:rPr lang="fr-FR" sz="2200" b="1" baseline="-25000" dirty="0">
                <a:sym typeface="Wingdings" panose="05000000000000000000" pitchFamily="2" charset="2"/>
              </a:rPr>
              <a:t> (</a:t>
            </a:r>
            <a:r>
              <a:rPr lang="en-CA" sz="2200" b="1" baseline="-25000" dirty="0">
                <a:sym typeface="Wingdings" panose="05000000000000000000" pitchFamily="2" charset="2"/>
              </a:rPr>
              <a:t>dissolved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6A7F0BE-2992-47F6-8CC0-A9A6FA2C6820}"/>
              </a:ext>
            </a:extLst>
          </p:cNvPr>
          <p:cNvSpPr txBox="1"/>
          <p:nvPr/>
        </p:nvSpPr>
        <p:spPr>
          <a:xfrm>
            <a:off x="4894138" y="4393428"/>
            <a:ext cx="85356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66%</a:t>
            </a:r>
            <a:endParaRPr lang="fr-FR" sz="2200" b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DCCC6FC-E7C4-4A0A-86B8-00ABE217899C}"/>
              </a:ext>
            </a:extLst>
          </p:cNvPr>
          <p:cNvSpPr txBox="1"/>
          <p:nvPr/>
        </p:nvSpPr>
        <p:spPr>
          <a:xfrm>
            <a:off x="5905374" y="4401063"/>
            <a:ext cx="85356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33%</a:t>
            </a:r>
            <a:endParaRPr lang="fr-FR" sz="2200" b="1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6D13AAC-74EE-4A94-B1AE-6A5013CD8558}"/>
              </a:ext>
            </a:extLst>
          </p:cNvPr>
          <p:cNvGrpSpPr/>
          <p:nvPr/>
        </p:nvGrpSpPr>
        <p:grpSpPr>
          <a:xfrm>
            <a:off x="8230559" y="1005639"/>
            <a:ext cx="1063477" cy="862271"/>
            <a:chOff x="9312901" y="2265703"/>
            <a:chExt cx="1063477" cy="862271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52A00CC-FC40-44D7-96A9-D76D5BAD43C0}"/>
                </a:ext>
              </a:extLst>
            </p:cNvPr>
            <p:cNvSpPr txBox="1"/>
            <p:nvPr/>
          </p:nvSpPr>
          <p:spPr>
            <a:xfrm>
              <a:off x="9312901" y="2265703"/>
              <a:ext cx="1063477" cy="862271"/>
            </a:xfrm>
            <a:custGeom>
              <a:avLst/>
              <a:gdLst>
                <a:gd name="connsiteX0" fmla="*/ 96008 w 1063477"/>
                <a:gd name="connsiteY0" fmla="*/ 286824 h 862271"/>
                <a:gd name="connsiteX1" fmla="*/ 138424 w 1063477"/>
                <a:gd name="connsiteY1" fmla="*/ 137863 h 862271"/>
                <a:gd name="connsiteX2" fmla="*/ 344768 w 1063477"/>
                <a:gd name="connsiteY2" fmla="*/ 103831 h 862271"/>
                <a:gd name="connsiteX3" fmla="*/ 552811 w 1063477"/>
                <a:gd name="connsiteY3" fmla="*/ 68502 h 862271"/>
                <a:gd name="connsiteX4" fmla="*/ 633876 w 1063477"/>
                <a:gd name="connsiteY4" fmla="*/ 3991 h 862271"/>
                <a:gd name="connsiteX5" fmla="*/ 734414 w 1063477"/>
                <a:gd name="connsiteY5" fmla="*/ 49520 h 862271"/>
                <a:gd name="connsiteX6" fmla="*/ 873011 w 1063477"/>
                <a:gd name="connsiteY6" fmla="*/ 13772 h 862271"/>
                <a:gd name="connsiteX7" fmla="*/ 943294 w 1063477"/>
                <a:gd name="connsiteY7" fmla="*/ 111296 h 862271"/>
                <a:gd name="connsiteX8" fmla="*/ 1033492 w 1063477"/>
                <a:gd name="connsiteY8" fmla="*/ 205947 h 862271"/>
                <a:gd name="connsiteX9" fmla="*/ 1029455 w 1063477"/>
                <a:gd name="connsiteY9" fmla="*/ 308581 h 862271"/>
                <a:gd name="connsiteX10" fmla="*/ 1058947 w 1063477"/>
                <a:gd name="connsiteY10" fmla="*/ 465506 h 862271"/>
                <a:gd name="connsiteX11" fmla="*/ 920793 w 1063477"/>
                <a:gd name="connsiteY11" fmla="*/ 602871 h 862271"/>
                <a:gd name="connsiteX12" fmla="*/ 871337 w 1063477"/>
                <a:gd name="connsiteY12" fmla="*/ 720575 h 862271"/>
                <a:gd name="connsiteX13" fmla="*/ 702953 w 1063477"/>
                <a:gd name="connsiteY13" fmla="*/ 734826 h 862271"/>
                <a:gd name="connsiteX14" fmla="*/ 582622 w 1063477"/>
                <a:gd name="connsiteY14" fmla="*/ 860394 h 862271"/>
                <a:gd name="connsiteX15" fmla="*/ 405696 w 1063477"/>
                <a:gd name="connsiteY15" fmla="*/ 783748 h 862271"/>
                <a:gd name="connsiteX16" fmla="*/ 142880 w 1063477"/>
                <a:gd name="connsiteY16" fmla="*/ 708020 h 862271"/>
                <a:gd name="connsiteX17" fmla="*/ 27325 w 1063477"/>
                <a:gd name="connsiteY17" fmla="*/ 623749 h 862271"/>
                <a:gd name="connsiteX18" fmla="*/ 52016 w 1063477"/>
                <a:gd name="connsiteY18" fmla="*/ 509997 h 862271"/>
                <a:gd name="connsiteX19" fmla="*/ -124 w 1063477"/>
                <a:gd name="connsiteY19" fmla="*/ 393291 h 862271"/>
                <a:gd name="connsiteX20" fmla="*/ 95097 w 1063477"/>
                <a:gd name="connsiteY20" fmla="*/ 289559 h 862271"/>
                <a:gd name="connsiteX21" fmla="*/ 96008 w 1063477"/>
                <a:gd name="connsiteY21" fmla="*/ 286824 h 862271"/>
                <a:gd name="connsiteX0" fmla="*/ -224168 w 1063477"/>
                <a:gd name="connsiteY0" fmla="*/ 908377 h 862271"/>
                <a:gd name="connsiteX1" fmla="*/ -248120 w 1063477"/>
                <a:gd name="connsiteY1" fmla="*/ 932329 h 862271"/>
                <a:gd name="connsiteX2" fmla="*/ -272072 w 1063477"/>
                <a:gd name="connsiteY2" fmla="*/ 908377 h 862271"/>
                <a:gd name="connsiteX3" fmla="*/ -248120 w 1063477"/>
                <a:gd name="connsiteY3" fmla="*/ 884425 h 862271"/>
                <a:gd name="connsiteX4" fmla="*/ -224168 w 1063477"/>
                <a:gd name="connsiteY4" fmla="*/ 908377 h 862271"/>
                <a:gd name="connsiteX0" fmla="*/ -95356 w 1063477"/>
                <a:gd name="connsiteY0" fmla="*/ 844207 h 862271"/>
                <a:gd name="connsiteX1" fmla="*/ -143260 w 1063477"/>
                <a:gd name="connsiteY1" fmla="*/ 892111 h 862271"/>
                <a:gd name="connsiteX2" fmla="*/ -191164 w 1063477"/>
                <a:gd name="connsiteY2" fmla="*/ 844207 h 862271"/>
                <a:gd name="connsiteX3" fmla="*/ -143260 w 1063477"/>
                <a:gd name="connsiteY3" fmla="*/ 796303 h 862271"/>
                <a:gd name="connsiteX4" fmla="*/ -95356 w 1063477"/>
                <a:gd name="connsiteY4" fmla="*/ 844207 h 862271"/>
                <a:gd name="connsiteX0" fmla="*/ 74315 w 1063477"/>
                <a:gd name="connsiteY0" fmla="*/ 755033 h 862271"/>
                <a:gd name="connsiteX1" fmla="*/ 2459 w 1063477"/>
                <a:gd name="connsiteY1" fmla="*/ 826889 h 862271"/>
                <a:gd name="connsiteX2" fmla="*/ -69397 w 1063477"/>
                <a:gd name="connsiteY2" fmla="*/ 755033 h 862271"/>
                <a:gd name="connsiteX3" fmla="*/ 2459 w 1063477"/>
                <a:gd name="connsiteY3" fmla="*/ 683177 h 862271"/>
                <a:gd name="connsiteX4" fmla="*/ 74315 w 1063477"/>
                <a:gd name="connsiteY4" fmla="*/ 755033 h 862271"/>
                <a:gd name="connsiteX0" fmla="*/ 115530 w 1063477"/>
                <a:gd name="connsiteY0" fmla="*/ 522492 h 862271"/>
                <a:gd name="connsiteX1" fmla="*/ 53173 w 1063477"/>
                <a:gd name="connsiteY1" fmla="*/ 506584 h 862271"/>
                <a:gd name="connsiteX2" fmla="*/ 170550 w 1063477"/>
                <a:gd name="connsiteY2" fmla="*/ 696583 h 862271"/>
                <a:gd name="connsiteX3" fmla="*/ 143273 w 1063477"/>
                <a:gd name="connsiteY3" fmla="*/ 704187 h 862271"/>
                <a:gd name="connsiteX4" fmla="*/ 405647 w 1063477"/>
                <a:gd name="connsiteY4" fmla="*/ 780235 h 862271"/>
                <a:gd name="connsiteX5" fmla="*/ 389203 w 1063477"/>
                <a:gd name="connsiteY5" fmla="*/ 745505 h 862271"/>
                <a:gd name="connsiteX6" fmla="*/ 709649 w 1063477"/>
                <a:gd name="connsiteY6" fmla="*/ 693629 h 862271"/>
                <a:gd name="connsiteX7" fmla="*/ 703076 w 1063477"/>
                <a:gd name="connsiteY7" fmla="*/ 731732 h 862271"/>
                <a:gd name="connsiteX8" fmla="*/ 840171 w 1063477"/>
                <a:gd name="connsiteY8" fmla="*/ 458161 h 862271"/>
                <a:gd name="connsiteX9" fmla="*/ 920203 w 1063477"/>
                <a:gd name="connsiteY9" fmla="*/ 600595 h 862271"/>
                <a:gd name="connsiteX10" fmla="*/ 1028963 w 1063477"/>
                <a:gd name="connsiteY10" fmla="*/ 306465 h 862271"/>
                <a:gd name="connsiteX11" fmla="*/ 993317 w 1063477"/>
                <a:gd name="connsiteY11" fmla="*/ 359878 h 862271"/>
                <a:gd name="connsiteX12" fmla="*/ 943441 w 1063477"/>
                <a:gd name="connsiteY12" fmla="*/ 108302 h 862271"/>
                <a:gd name="connsiteX13" fmla="*/ 945312 w 1063477"/>
                <a:gd name="connsiteY13" fmla="*/ 133532 h 862271"/>
                <a:gd name="connsiteX14" fmla="*/ 715828 w 1063477"/>
                <a:gd name="connsiteY14" fmla="*/ 78881 h 862271"/>
                <a:gd name="connsiteX15" fmla="*/ 734094 w 1063477"/>
                <a:gd name="connsiteY15" fmla="*/ 46706 h 862271"/>
                <a:gd name="connsiteX16" fmla="*/ 545056 w 1063477"/>
                <a:gd name="connsiteY16" fmla="*/ 94211 h 862271"/>
                <a:gd name="connsiteX17" fmla="*/ 553894 w 1063477"/>
                <a:gd name="connsiteY17" fmla="*/ 66466 h 862271"/>
                <a:gd name="connsiteX18" fmla="*/ 344645 w 1063477"/>
                <a:gd name="connsiteY18" fmla="*/ 103632 h 862271"/>
                <a:gd name="connsiteX19" fmla="*/ 376648 w 1063477"/>
                <a:gd name="connsiteY19" fmla="*/ 130538 h 862271"/>
                <a:gd name="connsiteX20" fmla="*/ 101596 w 1063477"/>
                <a:gd name="connsiteY20" fmla="*/ 315148 h 862271"/>
                <a:gd name="connsiteX21" fmla="*/ 96008 w 1063477"/>
                <a:gd name="connsiteY21" fmla="*/ 286824 h 8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63477" h="862271" fill="none" extrusionOk="0">
                  <a:moveTo>
                    <a:pt x="96008" y="286824"/>
                  </a:moveTo>
                  <a:cubicBezTo>
                    <a:pt x="101796" y="241775"/>
                    <a:pt x="107415" y="170145"/>
                    <a:pt x="138424" y="137863"/>
                  </a:cubicBezTo>
                  <a:cubicBezTo>
                    <a:pt x="177785" y="66211"/>
                    <a:pt x="285460" y="53779"/>
                    <a:pt x="344768" y="103831"/>
                  </a:cubicBezTo>
                  <a:cubicBezTo>
                    <a:pt x="364380" y="32058"/>
                    <a:pt x="496101" y="-9570"/>
                    <a:pt x="552811" y="68502"/>
                  </a:cubicBezTo>
                  <a:cubicBezTo>
                    <a:pt x="575051" y="26112"/>
                    <a:pt x="597720" y="1582"/>
                    <a:pt x="633876" y="3991"/>
                  </a:cubicBezTo>
                  <a:cubicBezTo>
                    <a:pt x="676427" y="-11663"/>
                    <a:pt x="704051" y="12002"/>
                    <a:pt x="734414" y="49520"/>
                  </a:cubicBezTo>
                  <a:cubicBezTo>
                    <a:pt x="764268" y="1338"/>
                    <a:pt x="821233" y="-14919"/>
                    <a:pt x="873011" y="13772"/>
                  </a:cubicBezTo>
                  <a:cubicBezTo>
                    <a:pt x="907214" y="20105"/>
                    <a:pt x="943559" y="59814"/>
                    <a:pt x="943294" y="111296"/>
                  </a:cubicBezTo>
                  <a:cubicBezTo>
                    <a:pt x="988449" y="122236"/>
                    <a:pt x="1014730" y="165558"/>
                    <a:pt x="1033492" y="205947"/>
                  </a:cubicBezTo>
                  <a:cubicBezTo>
                    <a:pt x="1039437" y="239357"/>
                    <a:pt x="1051980" y="276183"/>
                    <a:pt x="1029455" y="308581"/>
                  </a:cubicBezTo>
                  <a:cubicBezTo>
                    <a:pt x="1050939" y="347698"/>
                    <a:pt x="1058245" y="401428"/>
                    <a:pt x="1058947" y="465506"/>
                  </a:cubicBezTo>
                  <a:cubicBezTo>
                    <a:pt x="1045997" y="538219"/>
                    <a:pt x="999633" y="579988"/>
                    <a:pt x="920793" y="602871"/>
                  </a:cubicBezTo>
                  <a:cubicBezTo>
                    <a:pt x="923427" y="659822"/>
                    <a:pt x="900621" y="689753"/>
                    <a:pt x="871337" y="720575"/>
                  </a:cubicBezTo>
                  <a:cubicBezTo>
                    <a:pt x="828955" y="768338"/>
                    <a:pt x="746849" y="766293"/>
                    <a:pt x="702953" y="734826"/>
                  </a:cubicBezTo>
                  <a:cubicBezTo>
                    <a:pt x="688398" y="798138"/>
                    <a:pt x="633048" y="855608"/>
                    <a:pt x="582622" y="860394"/>
                  </a:cubicBezTo>
                  <a:cubicBezTo>
                    <a:pt x="512246" y="864954"/>
                    <a:pt x="452478" y="855830"/>
                    <a:pt x="405696" y="783748"/>
                  </a:cubicBezTo>
                  <a:cubicBezTo>
                    <a:pt x="314509" y="861209"/>
                    <a:pt x="183333" y="799530"/>
                    <a:pt x="142880" y="708020"/>
                  </a:cubicBezTo>
                  <a:cubicBezTo>
                    <a:pt x="98082" y="715354"/>
                    <a:pt x="54197" y="674790"/>
                    <a:pt x="27325" y="623749"/>
                  </a:cubicBezTo>
                  <a:cubicBezTo>
                    <a:pt x="14810" y="582746"/>
                    <a:pt x="26871" y="534106"/>
                    <a:pt x="52016" y="509997"/>
                  </a:cubicBezTo>
                  <a:cubicBezTo>
                    <a:pt x="18008" y="491209"/>
                    <a:pt x="-19080" y="440318"/>
                    <a:pt x="-124" y="393291"/>
                  </a:cubicBezTo>
                  <a:cubicBezTo>
                    <a:pt x="178" y="325660"/>
                    <a:pt x="44201" y="297532"/>
                    <a:pt x="95097" y="289559"/>
                  </a:cubicBezTo>
                  <a:cubicBezTo>
                    <a:pt x="95568" y="288538"/>
                    <a:pt x="95976" y="287717"/>
                    <a:pt x="96008" y="286824"/>
                  </a:cubicBezTo>
                  <a:close/>
                </a:path>
                <a:path w="1063477" h="862271" fill="none" extrusionOk="0">
                  <a:moveTo>
                    <a:pt x="-224168" y="908377"/>
                  </a:moveTo>
                  <a:cubicBezTo>
                    <a:pt x="-227398" y="920347"/>
                    <a:pt x="-235080" y="932586"/>
                    <a:pt x="-248120" y="932329"/>
                  </a:cubicBezTo>
                  <a:cubicBezTo>
                    <a:pt x="-260515" y="931793"/>
                    <a:pt x="-271668" y="921808"/>
                    <a:pt x="-272072" y="908377"/>
                  </a:cubicBezTo>
                  <a:cubicBezTo>
                    <a:pt x="-271484" y="893934"/>
                    <a:pt x="-260759" y="885034"/>
                    <a:pt x="-248120" y="884425"/>
                  </a:cubicBezTo>
                  <a:cubicBezTo>
                    <a:pt x="-238352" y="885800"/>
                    <a:pt x="-225162" y="894912"/>
                    <a:pt x="-224168" y="908377"/>
                  </a:cubicBezTo>
                  <a:close/>
                </a:path>
                <a:path w="1063477" h="862271" fill="none" extrusionOk="0">
                  <a:moveTo>
                    <a:pt x="-95356" y="844207"/>
                  </a:moveTo>
                  <a:cubicBezTo>
                    <a:pt x="-94203" y="869954"/>
                    <a:pt x="-122537" y="897263"/>
                    <a:pt x="-143260" y="892111"/>
                  </a:cubicBezTo>
                  <a:cubicBezTo>
                    <a:pt x="-166973" y="890720"/>
                    <a:pt x="-190822" y="871526"/>
                    <a:pt x="-191164" y="844207"/>
                  </a:cubicBezTo>
                  <a:cubicBezTo>
                    <a:pt x="-194144" y="819002"/>
                    <a:pt x="-174364" y="796437"/>
                    <a:pt x="-143260" y="796303"/>
                  </a:cubicBezTo>
                  <a:cubicBezTo>
                    <a:pt x="-113827" y="800582"/>
                    <a:pt x="-95400" y="814164"/>
                    <a:pt x="-95356" y="844207"/>
                  </a:cubicBezTo>
                  <a:close/>
                </a:path>
                <a:path w="1063477" h="862271" fill="none" extrusionOk="0">
                  <a:moveTo>
                    <a:pt x="74315" y="755033"/>
                  </a:moveTo>
                  <a:cubicBezTo>
                    <a:pt x="71453" y="795829"/>
                    <a:pt x="43747" y="819754"/>
                    <a:pt x="2459" y="826889"/>
                  </a:cubicBezTo>
                  <a:cubicBezTo>
                    <a:pt x="-41488" y="832506"/>
                    <a:pt x="-58213" y="791406"/>
                    <a:pt x="-69397" y="755033"/>
                  </a:cubicBezTo>
                  <a:cubicBezTo>
                    <a:pt x="-77550" y="717271"/>
                    <a:pt x="-25876" y="686378"/>
                    <a:pt x="2459" y="683177"/>
                  </a:cubicBezTo>
                  <a:cubicBezTo>
                    <a:pt x="38228" y="675524"/>
                    <a:pt x="75656" y="714685"/>
                    <a:pt x="74315" y="755033"/>
                  </a:cubicBezTo>
                  <a:close/>
                </a:path>
                <a:path w="1063477" h="862271" fill="none" extrusionOk="0">
                  <a:moveTo>
                    <a:pt x="115530" y="522492"/>
                  </a:moveTo>
                  <a:cubicBezTo>
                    <a:pt x="98646" y="523070"/>
                    <a:pt x="77288" y="522984"/>
                    <a:pt x="53173" y="506584"/>
                  </a:cubicBezTo>
                  <a:moveTo>
                    <a:pt x="170550" y="696583"/>
                  </a:moveTo>
                  <a:cubicBezTo>
                    <a:pt x="160394" y="701750"/>
                    <a:pt x="152752" y="702700"/>
                    <a:pt x="143273" y="704187"/>
                  </a:cubicBezTo>
                  <a:moveTo>
                    <a:pt x="405647" y="780235"/>
                  </a:moveTo>
                  <a:cubicBezTo>
                    <a:pt x="398743" y="769233"/>
                    <a:pt x="395457" y="757814"/>
                    <a:pt x="389203" y="745505"/>
                  </a:cubicBezTo>
                  <a:moveTo>
                    <a:pt x="709649" y="693629"/>
                  </a:moveTo>
                  <a:cubicBezTo>
                    <a:pt x="707156" y="709593"/>
                    <a:pt x="706394" y="716491"/>
                    <a:pt x="703076" y="731732"/>
                  </a:cubicBezTo>
                  <a:moveTo>
                    <a:pt x="840171" y="458161"/>
                  </a:moveTo>
                  <a:cubicBezTo>
                    <a:pt x="882515" y="480969"/>
                    <a:pt x="918392" y="548084"/>
                    <a:pt x="920203" y="600595"/>
                  </a:cubicBezTo>
                  <a:moveTo>
                    <a:pt x="1028963" y="306465"/>
                  </a:moveTo>
                  <a:cubicBezTo>
                    <a:pt x="1016184" y="323497"/>
                    <a:pt x="1010786" y="348491"/>
                    <a:pt x="993317" y="359878"/>
                  </a:cubicBezTo>
                  <a:moveTo>
                    <a:pt x="943441" y="108302"/>
                  </a:moveTo>
                  <a:cubicBezTo>
                    <a:pt x="944847" y="118354"/>
                    <a:pt x="947035" y="126358"/>
                    <a:pt x="945312" y="133532"/>
                  </a:cubicBezTo>
                  <a:moveTo>
                    <a:pt x="715828" y="78881"/>
                  </a:moveTo>
                  <a:cubicBezTo>
                    <a:pt x="721144" y="64896"/>
                    <a:pt x="726770" y="56899"/>
                    <a:pt x="734094" y="46706"/>
                  </a:cubicBezTo>
                  <a:moveTo>
                    <a:pt x="545056" y="94211"/>
                  </a:moveTo>
                  <a:cubicBezTo>
                    <a:pt x="545647" y="82268"/>
                    <a:pt x="551466" y="76922"/>
                    <a:pt x="553894" y="66466"/>
                  </a:cubicBezTo>
                  <a:moveTo>
                    <a:pt x="344645" y="103632"/>
                  </a:moveTo>
                  <a:cubicBezTo>
                    <a:pt x="355088" y="108957"/>
                    <a:pt x="365891" y="119308"/>
                    <a:pt x="376648" y="130538"/>
                  </a:cubicBezTo>
                  <a:moveTo>
                    <a:pt x="101596" y="315148"/>
                  </a:moveTo>
                  <a:cubicBezTo>
                    <a:pt x="97104" y="304504"/>
                    <a:pt x="98284" y="296947"/>
                    <a:pt x="96008" y="286824"/>
                  </a:cubicBezTo>
                </a:path>
                <a:path w="1063477" h="862271" stroke="0" extrusionOk="0">
                  <a:moveTo>
                    <a:pt x="96008" y="286824"/>
                  </a:moveTo>
                  <a:cubicBezTo>
                    <a:pt x="96801" y="238728"/>
                    <a:pt x="105892" y="165908"/>
                    <a:pt x="138424" y="137863"/>
                  </a:cubicBezTo>
                  <a:cubicBezTo>
                    <a:pt x="211344" y="63512"/>
                    <a:pt x="278020" y="55939"/>
                    <a:pt x="344768" y="103831"/>
                  </a:cubicBezTo>
                  <a:cubicBezTo>
                    <a:pt x="382156" y="37318"/>
                    <a:pt x="480436" y="14098"/>
                    <a:pt x="552811" y="68502"/>
                  </a:cubicBezTo>
                  <a:cubicBezTo>
                    <a:pt x="570147" y="36532"/>
                    <a:pt x="597633" y="6171"/>
                    <a:pt x="633876" y="3991"/>
                  </a:cubicBezTo>
                  <a:cubicBezTo>
                    <a:pt x="662530" y="-6611"/>
                    <a:pt x="710747" y="19109"/>
                    <a:pt x="734414" y="49520"/>
                  </a:cubicBezTo>
                  <a:cubicBezTo>
                    <a:pt x="781362" y="8749"/>
                    <a:pt x="827234" y="-7694"/>
                    <a:pt x="873011" y="13772"/>
                  </a:cubicBezTo>
                  <a:cubicBezTo>
                    <a:pt x="915000" y="40933"/>
                    <a:pt x="933108" y="65353"/>
                    <a:pt x="943294" y="111296"/>
                  </a:cubicBezTo>
                  <a:cubicBezTo>
                    <a:pt x="990292" y="126928"/>
                    <a:pt x="1029180" y="155649"/>
                    <a:pt x="1033492" y="205947"/>
                  </a:cubicBezTo>
                  <a:cubicBezTo>
                    <a:pt x="1043175" y="240895"/>
                    <a:pt x="1045106" y="271563"/>
                    <a:pt x="1029455" y="308581"/>
                  </a:cubicBezTo>
                  <a:cubicBezTo>
                    <a:pt x="1063237" y="356724"/>
                    <a:pt x="1071100" y="409579"/>
                    <a:pt x="1058947" y="465506"/>
                  </a:cubicBezTo>
                  <a:cubicBezTo>
                    <a:pt x="1030617" y="547313"/>
                    <a:pt x="999139" y="578096"/>
                    <a:pt x="920793" y="602871"/>
                  </a:cubicBezTo>
                  <a:cubicBezTo>
                    <a:pt x="919540" y="648018"/>
                    <a:pt x="901803" y="686956"/>
                    <a:pt x="871337" y="720575"/>
                  </a:cubicBezTo>
                  <a:cubicBezTo>
                    <a:pt x="813485" y="756873"/>
                    <a:pt x="759759" y="789519"/>
                    <a:pt x="702953" y="734826"/>
                  </a:cubicBezTo>
                  <a:cubicBezTo>
                    <a:pt x="684338" y="795964"/>
                    <a:pt x="638203" y="851015"/>
                    <a:pt x="582622" y="860394"/>
                  </a:cubicBezTo>
                  <a:cubicBezTo>
                    <a:pt x="511467" y="894085"/>
                    <a:pt x="450683" y="862187"/>
                    <a:pt x="405696" y="783748"/>
                  </a:cubicBezTo>
                  <a:cubicBezTo>
                    <a:pt x="315437" y="858584"/>
                    <a:pt x="191909" y="837934"/>
                    <a:pt x="142880" y="708020"/>
                  </a:cubicBezTo>
                  <a:cubicBezTo>
                    <a:pt x="88221" y="706585"/>
                    <a:pt x="42223" y="687081"/>
                    <a:pt x="27325" y="623749"/>
                  </a:cubicBezTo>
                  <a:cubicBezTo>
                    <a:pt x="26475" y="586260"/>
                    <a:pt x="31955" y="538982"/>
                    <a:pt x="52016" y="509997"/>
                  </a:cubicBezTo>
                  <a:cubicBezTo>
                    <a:pt x="16319" y="486677"/>
                    <a:pt x="-8638" y="444011"/>
                    <a:pt x="-124" y="393291"/>
                  </a:cubicBezTo>
                  <a:cubicBezTo>
                    <a:pt x="-1222" y="329767"/>
                    <a:pt x="43289" y="300416"/>
                    <a:pt x="95097" y="289559"/>
                  </a:cubicBezTo>
                  <a:cubicBezTo>
                    <a:pt x="95467" y="288530"/>
                    <a:pt x="95633" y="287546"/>
                    <a:pt x="96008" y="286824"/>
                  </a:cubicBezTo>
                  <a:close/>
                </a:path>
                <a:path w="1063477" h="862271" stroke="0" extrusionOk="0">
                  <a:moveTo>
                    <a:pt x="-224168" y="908377"/>
                  </a:moveTo>
                  <a:cubicBezTo>
                    <a:pt x="-222887" y="925073"/>
                    <a:pt x="-234530" y="932710"/>
                    <a:pt x="-248120" y="932329"/>
                  </a:cubicBezTo>
                  <a:cubicBezTo>
                    <a:pt x="-260348" y="933427"/>
                    <a:pt x="-273488" y="921277"/>
                    <a:pt x="-272072" y="908377"/>
                  </a:cubicBezTo>
                  <a:cubicBezTo>
                    <a:pt x="-272078" y="897346"/>
                    <a:pt x="-263078" y="884740"/>
                    <a:pt x="-248120" y="884425"/>
                  </a:cubicBezTo>
                  <a:cubicBezTo>
                    <a:pt x="-236979" y="884270"/>
                    <a:pt x="-223918" y="898490"/>
                    <a:pt x="-224168" y="908377"/>
                  </a:cubicBezTo>
                  <a:close/>
                </a:path>
                <a:path w="1063477" h="862271" stroke="0" extrusionOk="0">
                  <a:moveTo>
                    <a:pt x="-95356" y="844207"/>
                  </a:moveTo>
                  <a:cubicBezTo>
                    <a:pt x="-95668" y="874368"/>
                    <a:pt x="-123250" y="890158"/>
                    <a:pt x="-143260" y="892111"/>
                  </a:cubicBezTo>
                  <a:cubicBezTo>
                    <a:pt x="-168424" y="891666"/>
                    <a:pt x="-187448" y="864473"/>
                    <a:pt x="-191164" y="844207"/>
                  </a:cubicBezTo>
                  <a:cubicBezTo>
                    <a:pt x="-189448" y="819899"/>
                    <a:pt x="-163815" y="794903"/>
                    <a:pt x="-143260" y="796303"/>
                  </a:cubicBezTo>
                  <a:cubicBezTo>
                    <a:pt x="-116334" y="788636"/>
                    <a:pt x="-95075" y="817253"/>
                    <a:pt x="-95356" y="844207"/>
                  </a:cubicBezTo>
                  <a:close/>
                </a:path>
                <a:path w="1063477" h="862271" stroke="0" extrusionOk="0">
                  <a:moveTo>
                    <a:pt x="74315" y="755033"/>
                  </a:moveTo>
                  <a:cubicBezTo>
                    <a:pt x="74395" y="796778"/>
                    <a:pt x="50524" y="831434"/>
                    <a:pt x="2459" y="826889"/>
                  </a:cubicBezTo>
                  <a:cubicBezTo>
                    <a:pt x="-34244" y="821076"/>
                    <a:pt x="-63646" y="798283"/>
                    <a:pt x="-69397" y="755033"/>
                  </a:cubicBezTo>
                  <a:cubicBezTo>
                    <a:pt x="-64715" y="712897"/>
                    <a:pt x="-39365" y="680647"/>
                    <a:pt x="2459" y="683177"/>
                  </a:cubicBezTo>
                  <a:cubicBezTo>
                    <a:pt x="40350" y="681413"/>
                    <a:pt x="69355" y="719042"/>
                    <a:pt x="74315" y="755033"/>
                  </a:cubicBezTo>
                  <a:close/>
                </a:path>
                <a:path w="1063477" h="862271" fill="none" stroke="0" extrusionOk="0">
                  <a:moveTo>
                    <a:pt x="115530" y="522492"/>
                  </a:moveTo>
                  <a:cubicBezTo>
                    <a:pt x="91748" y="524787"/>
                    <a:pt x="71063" y="518993"/>
                    <a:pt x="53173" y="506584"/>
                  </a:cubicBezTo>
                  <a:moveTo>
                    <a:pt x="170550" y="696583"/>
                  </a:moveTo>
                  <a:cubicBezTo>
                    <a:pt x="164018" y="699066"/>
                    <a:pt x="153901" y="704494"/>
                    <a:pt x="143273" y="704187"/>
                  </a:cubicBezTo>
                  <a:moveTo>
                    <a:pt x="405647" y="780235"/>
                  </a:moveTo>
                  <a:cubicBezTo>
                    <a:pt x="396154" y="767180"/>
                    <a:pt x="395664" y="756801"/>
                    <a:pt x="389203" y="745505"/>
                  </a:cubicBezTo>
                  <a:moveTo>
                    <a:pt x="709649" y="693629"/>
                  </a:moveTo>
                  <a:cubicBezTo>
                    <a:pt x="711082" y="707910"/>
                    <a:pt x="703410" y="721253"/>
                    <a:pt x="703076" y="731732"/>
                  </a:cubicBezTo>
                  <a:moveTo>
                    <a:pt x="840171" y="458161"/>
                  </a:moveTo>
                  <a:cubicBezTo>
                    <a:pt x="874599" y="489098"/>
                    <a:pt x="915123" y="553352"/>
                    <a:pt x="920203" y="600595"/>
                  </a:cubicBezTo>
                  <a:moveTo>
                    <a:pt x="1028963" y="306465"/>
                  </a:moveTo>
                  <a:cubicBezTo>
                    <a:pt x="1020812" y="326374"/>
                    <a:pt x="1007839" y="344745"/>
                    <a:pt x="993317" y="359878"/>
                  </a:cubicBezTo>
                  <a:moveTo>
                    <a:pt x="943441" y="108302"/>
                  </a:moveTo>
                  <a:cubicBezTo>
                    <a:pt x="944004" y="116720"/>
                    <a:pt x="946875" y="124651"/>
                    <a:pt x="945312" y="133532"/>
                  </a:cubicBezTo>
                  <a:moveTo>
                    <a:pt x="715828" y="78881"/>
                  </a:moveTo>
                  <a:cubicBezTo>
                    <a:pt x="723828" y="67073"/>
                    <a:pt x="728243" y="53856"/>
                    <a:pt x="734094" y="46706"/>
                  </a:cubicBezTo>
                  <a:moveTo>
                    <a:pt x="545056" y="94211"/>
                  </a:moveTo>
                  <a:cubicBezTo>
                    <a:pt x="545456" y="83877"/>
                    <a:pt x="547795" y="73761"/>
                    <a:pt x="553894" y="66466"/>
                  </a:cubicBezTo>
                  <a:moveTo>
                    <a:pt x="344645" y="103632"/>
                  </a:moveTo>
                  <a:cubicBezTo>
                    <a:pt x="354874" y="113761"/>
                    <a:pt x="367625" y="119535"/>
                    <a:pt x="376648" y="130538"/>
                  </a:cubicBezTo>
                  <a:moveTo>
                    <a:pt x="101596" y="315148"/>
                  </a:moveTo>
                  <a:cubicBezTo>
                    <a:pt x="98762" y="304478"/>
                    <a:pt x="96836" y="298480"/>
                    <a:pt x="96008" y="286824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763907179">
                    <a:prstGeom prst="cloudCallout">
                      <a:avLst>
                        <a:gd name="adj1" fmla="val -73331"/>
                        <a:gd name="adj2" fmla="val 5534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endParaRPr lang="en-CA" dirty="0"/>
            </a:p>
          </p:txBody>
        </p:sp>
        <p:sp>
          <p:nvSpPr>
            <p:cNvPr id="9" name="Signe de multiplication 8">
              <a:extLst>
                <a:ext uri="{FF2B5EF4-FFF2-40B4-BE49-F238E27FC236}">
                  <a16:creationId xmlns:a16="http://schemas.microsoft.com/office/drawing/2014/main" id="{E677B73B-1EDA-4654-B303-772BA46053DB}"/>
                </a:ext>
              </a:extLst>
            </p:cNvPr>
            <p:cNvSpPr/>
            <p:nvPr/>
          </p:nvSpPr>
          <p:spPr>
            <a:xfrm>
              <a:off x="9412640" y="2489349"/>
              <a:ext cx="432000" cy="432000"/>
            </a:xfrm>
            <a:prstGeom prst="mathMultiply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CA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AB0CAF8-0A86-416B-B270-4DD7825F98CE}"/>
                </a:ext>
              </a:extLst>
            </p:cNvPr>
            <p:cNvSpPr txBox="1"/>
            <p:nvPr/>
          </p:nvSpPr>
          <p:spPr>
            <a:xfrm>
              <a:off x="9718270" y="2412962"/>
              <a:ext cx="504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 Black"/>
                  <a:ea typeface="+mj-ea"/>
                  <a:cs typeface="+mj-cs"/>
                </a:rPr>
                <a:t>3</a:t>
              </a:r>
              <a:endParaRPr lang="en-CA" sz="20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07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6" grpId="0" animBg="1"/>
      <p:bldP spid="7" grpId="0" animBg="1"/>
      <p:bldP spid="24" grpId="0"/>
      <p:bldP spid="25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92CFF984-4F2E-4ED3-9DD4-CDE4B803B1D2}"/>
              </a:ext>
            </a:extLst>
          </p:cNvPr>
          <p:cNvGrpSpPr/>
          <p:nvPr/>
        </p:nvGrpSpPr>
        <p:grpSpPr>
          <a:xfrm>
            <a:off x="1528767" y="983698"/>
            <a:ext cx="2133877" cy="3033101"/>
            <a:chOff x="6817483" y="2361818"/>
            <a:chExt cx="2133877" cy="3033101"/>
          </a:xfrm>
        </p:grpSpPr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E9C5C6AD-ABD2-4DD3-A736-6C2FF4921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96" t="37806"/>
            <a:stretch/>
          </p:blipFill>
          <p:spPr>
            <a:xfrm flipH="1">
              <a:off x="6817483" y="2361818"/>
              <a:ext cx="2133877" cy="3033101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CE44E76-816D-4F27-A1CC-F1CE9FDCB6A7}"/>
                </a:ext>
              </a:extLst>
            </p:cNvPr>
            <p:cNvSpPr/>
            <p:nvPr/>
          </p:nvSpPr>
          <p:spPr>
            <a:xfrm>
              <a:off x="8492573" y="4480135"/>
              <a:ext cx="39600" cy="45719"/>
            </a:xfrm>
            <a:prstGeom prst="rect">
              <a:avLst/>
            </a:prstGeom>
            <a:solidFill>
              <a:srgbClr val="DD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CE14488-8032-486E-BFA2-1C6E1E9B57A6}"/>
                </a:ext>
              </a:extLst>
            </p:cNvPr>
            <p:cNvSpPr/>
            <p:nvPr/>
          </p:nvSpPr>
          <p:spPr>
            <a:xfrm>
              <a:off x="8530671" y="4480135"/>
              <a:ext cx="41433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E087213-089C-4BFC-95E9-34BC3F32EC34}"/>
                </a:ext>
              </a:extLst>
            </p:cNvPr>
            <p:cNvSpPr/>
            <p:nvPr/>
          </p:nvSpPr>
          <p:spPr>
            <a:xfrm>
              <a:off x="8079824" y="4480135"/>
              <a:ext cx="414337" cy="45719"/>
            </a:xfrm>
            <a:prstGeom prst="rect">
              <a:avLst/>
            </a:prstGeom>
            <a:solidFill>
              <a:srgbClr val="BE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1C79E344-9881-4494-9C75-C5202AF3F7DC}"/>
              </a:ext>
            </a:extLst>
          </p:cNvPr>
          <p:cNvGrpSpPr/>
          <p:nvPr/>
        </p:nvGrpSpPr>
        <p:grpSpPr>
          <a:xfrm>
            <a:off x="2527719" y="2986782"/>
            <a:ext cx="281323" cy="294557"/>
            <a:chOff x="2856418" y="1460768"/>
            <a:chExt cx="1120869" cy="1173596"/>
          </a:xfrm>
        </p:grpSpPr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12F02A0D-EE0F-442F-8F58-54C0C58F6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51967A7C-C7BC-4D9D-9466-32FF6A94E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B766F6FA-4C6B-4E30-912A-D77D8A968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03469447-C61E-4EDF-9D4E-57C86D051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C7D02F1A-8F57-4BBD-9A43-E03330F86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30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219D2B2C-CE72-4869-9F7A-DBEC77FEA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D9DEFD94-2715-4B25-8FF4-C37EB080B209}"/>
              </a:ext>
            </a:extLst>
          </p:cNvPr>
          <p:cNvGrpSpPr/>
          <p:nvPr/>
        </p:nvGrpSpPr>
        <p:grpSpPr>
          <a:xfrm>
            <a:off x="2669118" y="2758182"/>
            <a:ext cx="281323" cy="294557"/>
            <a:chOff x="2856418" y="1460768"/>
            <a:chExt cx="1120869" cy="1173596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18830363-8B6B-45CC-B6D0-A85A48E9D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06AC1D06-79D6-4525-8C33-3D6F5CAF6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09E5E900-ADE4-4F68-8560-4835837CB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445FC504-8873-4ACF-8F0F-14A19619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9065C5E1-D793-4DC6-8BCA-83E6E29D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37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77298602-ADA5-40B9-808F-2A1A1F629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E97B6082-31D8-4789-ABFD-C323179645B1}"/>
              </a:ext>
            </a:extLst>
          </p:cNvPr>
          <p:cNvGrpSpPr/>
          <p:nvPr/>
        </p:nvGrpSpPr>
        <p:grpSpPr>
          <a:xfrm>
            <a:off x="2810517" y="2986782"/>
            <a:ext cx="281323" cy="294557"/>
            <a:chOff x="2856418" y="1460768"/>
            <a:chExt cx="1120869" cy="1173596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53E05617-513F-4DD5-AD2F-F6CD4D46F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C38E6A85-66F2-4E95-8AB9-D85E481C5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40232D3A-4220-4CF1-A1E2-E3CBFB324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BB8E5793-66A7-4AE5-A842-0EF7F74B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F98AA880-42D0-4CE8-A802-3251A463E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44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13EF5314-8446-41ED-8570-6B49FB340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US" dirty="0">
                <a:solidFill>
                  <a:schemeClr val="accent1"/>
                </a:solidFill>
              </a:rPr>
              <a:t>Back to the Ruthenium Analysis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3A17E8-4103-4643-BDBE-790A507C14F0}"/>
              </a:ext>
            </a:extLst>
          </p:cNvPr>
          <p:cNvSpPr txBox="1"/>
          <p:nvPr/>
        </p:nvSpPr>
        <p:spPr>
          <a:xfrm>
            <a:off x="8459875" y="4313167"/>
            <a:ext cx="363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0 – 30% of total Ru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Quantification not reproducible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7538C91-7E78-4BBE-A799-954FD004AB49}"/>
              </a:ext>
            </a:extLst>
          </p:cNvPr>
          <p:cNvSpPr txBox="1"/>
          <p:nvPr/>
        </p:nvSpPr>
        <p:spPr>
          <a:xfrm>
            <a:off x="2063389" y="3810896"/>
            <a:ext cx="1526672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8" name="Signe Plus 47">
            <a:extLst>
              <a:ext uri="{FF2B5EF4-FFF2-40B4-BE49-F238E27FC236}">
                <a16:creationId xmlns:a16="http://schemas.microsoft.com/office/drawing/2014/main" id="{7E5B373C-124C-4A3A-AFB1-D64F75FD2A9A}"/>
              </a:ext>
            </a:extLst>
          </p:cNvPr>
          <p:cNvSpPr/>
          <p:nvPr/>
        </p:nvSpPr>
        <p:spPr>
          <a:xfrm>
            <a:off x="3680899" y="224895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Est égal à 6">
            <a:extLst>
              <a:ext uri="{FF2B5EF4-FFF2-40B4-BE49-F238E27FC236}">
                <a16:creationId xmlns:a16="http://schemas.microsoft.com/office/drawing/2014/main" id="{D0749CC9-4D8A-43F3-B8CC-6ADED19FE8A2}"/>
              </a:ext>
            </a:extLst>
          </p:cNvPr>
          <p:cNvSpPr/>
          <p:nvPr/>
        </p:nvSpPr>
        <p:spPr>
          <a:xfrm>
            <a:off x="5460757" y="2248951"/>
            <a:ext cx="504000" cy="50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54F2B1-DFD2-41A1-A2BA-4D424CDB5207}"/>
              </a:ext>
            </a:extLst>
          </p:cNvPr>
          <p:cNvGrpSpPr/>
          <p:nvPr/>
        </p:nvGrpSpPr>
        <p:grpSpPr>
          <a:xfrm>
            <a:off x="5636476" y="984401"/>
            <a:ext cx="2133877" cy="3033101"/>
            <a:chOff x="5216518" y="1763470"/>
            <a:chExt cx="2133877" cy="3033101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8E176D8D-DD89-4235-82B2-48276B28EBC7}"/>
                </a:ext>
              </a:extLst>
            </p:cNvPr>
            <p:cNvGrpSpPr/>
            <p:nvPr/>
          </p:nvGrpSpPr>
          <p:grpSpPr>
            <a:xfrm>
              <a:off x="5216518" y="1763470"/>
              <a:ext cx="2133877" cy="3033101"/>
              <a:chOff x="6817483" y="2361818"/>
              <a:chExt cx="2133877" cy="3033101"/>
            </a:xfrm>
          </p:grpSpPr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DEADEC98-396E-4ECA-A550-1F3B81A7E1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96" t="37806"/>
              <a:stretch/>
            </p:blipFill>
            <p:spPr>
              <a:xfrm flipH="1">
                <a:off x="6817483" y="2361818"/>
                <a:ext cx="2133877" cy="3033101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1350D3A-54E8-4B20-BDB0-4C6064BBC8AA}"/>
                  </a:ext>
                </a:extLst>
              </p:cNvPr>
              <p:cNvSpPr/>
              <p:nvPr/>
            </p:nvSpPr>
            <p:spPr>
              <a:xfrm>
                <a:off x="8492573" y="4480135"/>
                <a:ext cx="39600" cy="45719"/>
              </a:xfrm>
              <a:prstGeom prst="rect">
                <a:avLst/>
              </a:prstGeom>
              <a:solidFill>
                <a:srgbClr val="DDD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C451E-E0B9-45E7-96E6-548E90A1842F}"/>
                  </a:ext>
                </a:extLst>
              </p:cNvPr>
              <p:cNvSpPr/>
              <p:nvPr/>
            </p:nvSpPr>
            <p:spPr>
              <a:xfrm>
                <a:off x="8530671" y="4480135"/>
                <a:ext cx="41433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FB7400D-C1BA-4379-92E3-8DDD3602308D}"/>
                  </a:ext>
                </a:extLst>
              </p:cNvPr>
              <p:cNvSpPr/>
              <p:nvPr/>
            </p:nvSpPr>
            <p:spPr>
              <a:xfrm>
                <a:off x="8079824" y="4480135"/>
                <a:ext cx="414337" cy="45719"/>
              </a:xfrm>
              <a:prstGeom prst="rect">
                <a:avLst/>
              </a:prstGeom>
              <a:solidFill>
                <a:srgbClr val="BEC9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4CC86B24-4812-4DF5-836E-59E8E62BEE8E}"/>
                </a:ext>
              </a:extLst>
            </p:cNvPr>
            <p:cNvGrpSpPr/>
            <p:nvPr/>
          </p:nvGrpSpPr>
          <p:grpSpPr>
            <a:xfrm>
              <a:off x="6317810" y="3653787"/>
              <a:ext cx="281323" cy="294557"/>
              <a:chOff x="2856418" y="1650508"/>
              <a:chExt cx="1120869" cy="1173596"/>
            </a:xfrm>
          </p:grpSpPr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164A9AA3-BC5D-445B-94CF-F98E310AAC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49" y="1868830"/>
                <a:ext cx="985838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6F9F7302-6083-40C3-8387-0461391BFC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8" y="1901107"/>
                <a:ext cx="559954" cy="190500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48E73F19-01A9-4522-B352-90CF25253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9" y="1868830"/>
                <a:ext cx="334396" cy="198831"/>
              </a:xfrm>
              <a:prstGeom prst="rect">
                <a:avLst/>
              </a:prstGeom>
            </p:spPr>
          </p:pic>
          <p:pic>
            <p:nvPicPr>
              <p:cNvPr id="68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F48A4B6E-A2C1-469B-A3F2-C9C7AF6510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650508"/>
                <a:ext cx="546468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EA0D413-D033-4709-B3A0-9D712445CE72}"/>
              </a:ext>
            </a:extLst>
          </p:cNvPr>
          <p:cNvGrpSpPr/>
          <p:nvPr/>
        </p:nvGrpSpPr>
        <p:grpSpPr>
          <a:xfrm>
            <a:off x="8499569" y="2296640"/>
            <a:ext cx="2176084" cy="408623"/>
            <a:chOff x="6015416" y="2640082"/>
            <a:chExt cx="2176084" cy="408623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702B5B60-008F-4298-B6DB-519A8B1CE952}"/>
                </a:ext>
              </a:extLst>
            </p:cNvPr>
            <p:cNvSpPr txBox="1"/>
            <p:nvPr/>
          </p:nvSpPr>
          <p:spPr>
            <a:xfrm>
              <a:off x="6015416" y="2640082"/>
              <a:ext cx="2176084" cy="4086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chemeClr val="accent1"/>
                  </a:solidFill>
                  <a:latin typeface="+mj-lt"/>
                </a:rPr>
                <a:t>       Ru</a:t>
              </a:r>
              <a:r>
                <a:rPr lang="en-CA" b="1" baseline="-25000" dirty="0">
                  <a:solidFill>
                    <a:schemeClr val="accent1"/>
                  </a:solidFill>
                  <a:latin typeface="+mj-lt"/>
                </a:rPr>
                <a:t>2</a:t>
              </a:r>
              <a:r>
                <a:rPr lang="en-CA" b="1" dirty="0">
                  <a:solidFill>
                    <a:schemeClr val="accent1"/>
                  </a:solidFill>
                  <a:latin typeface="+mj-lt"/>
                </a:rPr>
                <a:t>O</a:t>
              </a:r>
              <a:r>
                <a:rPr lang="en-CA" b="1" baseline="-25000" dirty="0">
                  <a:solidFill>
                    <a:schemeClr val="accent1"/>
                  </a:solidFill>
                  <a:latin typeface="+mj-lt"/>
                </a:rPr>
                <a:t>5 (s)</a:t>
              </a:r>
              <a:endParaRPr lang="en-CA" sz="1600" b="1" baseline="-250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2D9C4656-9AEB-4FE8-A659-FE21CDAEADE4}"/>
                </a:ext>
              </a:extLst>
            </p:cNvPr>
            <p:cNvGrpSpPr/>
            <p:nvPr/>
          </p:nvGrpSpPr>
          <p:grpSpPr>
            <a:xfrm>
              <a:off x="6066560" y="2668540"/>
              <a:ext cx="281323" cy="294557"/>
              <a:chOff x="2856418" y="1460768"/>
              <a:chExt cx="1120869" cy="1173596"/>
            </a:xfrm>
          </p:grpSpPr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CCC0B3FC-D8EA-4FC0-A1B6-BED6E352EF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50" y="1679090"/>
                <a:ext cx="985837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746BA4DC-9F2A-4A57-80FA-B208CDDAD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9" y="1711366"/>
                <a:ext cx="559956" cy="190500"/>
              </a:xfrm>
              <a:prstGeom prst="rect">
                <a:avLst/>
              </a:prstGeom>
            </p:spPr>
          </p:pic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0B4BC584-55E3-487F-9637-10BF891CF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458" t="7386" r="41332" b="75095"/>
              <a:stretch/>
            </p:blipFill>
            <p:spPr>
              <a:xfrm>
                <a:off x="3621883" y="1688857"/>
                <a:ext cx="202406" cy="190500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6586690D-5D8D-468B-9B42-E00756F66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4289" y="1688857"/>
                <a:ext cx="113196" cy="190500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FFD93CE-90DD-4006-8E83-BFD95ED0E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8" y="1679090"/>
                <a:ext cx="334397" cy="198830"/>
              </a:xfrm>
              <a:prstGeom prst="rect">
                <a:avLst/>
              </a:prstGeom>
            </p:spPr>
          </p:pic>
          <p:pic>
            <p:nvPicPr>
              <p:cNvPr id="112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2F628F99-21DA-4481-ACF1-7A69F25DB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460768"/>
                <a:ext cx="546467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E274C5D-DB74-45FB-94C7-C77A4FDA4060}"/>
                </a:ext>
              </a:extLst>
            </p:cNvPr>
            <p:cNvGrpSpPr/>
            <p:nvPr/>
          </p:nvGrpSpPr>
          <p:grpSpPr>
            <a:xfrm>
              <a:off x="6343692" y="2668540"/>
              <a:ext cx="281323" cy="294557"/>
              <a:chOff x="2856418" y="1460768"/>
              <a:chExt cx="1120869" cy="117359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9879392A-8F5E-4D7D-87AB-CBA326DBB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50" y="1679090"/>
                <a:ext cx="985837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72082D28-5809-4BB4-AA91-3AD35297E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9" y="1711366"/>
                <a:ext cx="559956" cy="190500"/>
              </a:xfrm>
              <a:prstGeom prst="rect">
                <a:avLst/>
              </a:prstGeom>
            </p:spPr>
          </p:pic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8697D056-85C5-4A98-A82D-03807E7F5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458" t="7386" r="41332" b="75095"/>
              <a:stretch/>
            </p:blipFill>
            <p:spPr>
              <a:xfrm>
                <a:off x="3621883" y="1688857"/>
                <a:ext cx="202406" cy="190500"/>
              </a:xfrm>
              <a:prstGeom prst="rect">
                <a:avLst/>
              </a:prstGeom>
            </p:spPr>
          </p:pic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86ED0A08-0475-470C-8F73-35014847D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4289" y="1688857"/>
                <a:ext cx="113196" cy="190500"/>
              </a:xfrm>
              <a:prstGeom prst="rect">
                <a:avLst/>
              </a:prstGeom>
            </p:spPr>
          </p:pic>
          <p:pic>
            <p:nvPicPr>
              <p:cNvPr id="104" name="Image 103">
                <a:extLst>
                  <a:ext uri="{FF2B5EF4-FFF2-40B4-BE49-F238E27FC236}">
                    <a16:creationId xmlns:a16="http://schemas.microsoft.com/office/drawing/2014/main" id="{FD761D35-AE39-459D-80FB-D91C94199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8" y="1679090"/>
                <a:ext cx="334397" cy="198830"/>
              </a:xfrm>
              <a:prstGeom prst="rect">
                <a:avLst/>
              </a:prstGeom>
            </p:spPr>
          </p:pic>
          <p:pic>
            <p:nvPicPr>
              <p:cNvPr id="106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EF6D8E81-F46D-4BCC-A21D-149DC0CA29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460768"/>
                <a:ext cx="546467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3" name="Signe Plus 112">
            <a:extLst>
              <a:ext uri="{FF2B5EF4-FFF2-40B4-BE49-F238E27FC236}">
                <a16:creationId xmlns:a16="http://schemas.microsoft.com/office/drawing/2014/main" id="{8F1893F8-66CD-4A7A-B1CA-83EDD0F6C5F4}"/>
              </a:ext>
            </a:extLst>
          </p:cNvPr>
          <p:cNvSpPr/>
          <p:nvPr/>
        </p:nvSpPr>
        <p:spPr>
          <a:xfrm>
            <a:off x="7823920" y="224895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A634FA60-3387-4641-85CA-ED405D6726A5}"/>
              </a:ext>
            </a:extLst>
          </p:cNvPr>
          <p:cNvSpPr txBox="1"/>
          <p:nvPr/>
        </p:nvSpPr>
        <p:spPr>
          <a:xfrm>
            <a:off x="6172441" y="3817414"/>
            <a:ext cx="1530939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fr-FR" b="1" baseline="-25000" dirty="0" err="1">
                <a:solidFill>
                  <a:schemeClr val="accent1"/>
                </a:solidFill>
                <a:latin typeface="+mj-lt"/>
              </a:rPr>
              <a:t>aq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)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9F360C7-9880-4680-BEFC-51AABB28A542}"/>
              </a:ext>
            </a:extLst>
          </p:cNvPr>
          <p:cNvGrpSpPr/>
          <p:nvPr/>
        </p:nvGrpSpPr>
        <p:grpSpPr>
          <a:xfrm>
            <a:off x="4337083" y="2281488"/>
            <a:ext cx="921299" cy="408623"/>
            <a:chOff x="4337083" y="3405327"/>
            <a:chExt cx="921299" cy="408623"/>
          </a:xfrm>
        </p:grpSpPr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35F76804-9D43-44F0-88CF-ECAE668CFB18}"/>
                </a:ext>
              </a:extLst>
            </p:cNvPr>
            <p:cNvSpPr txBox="1"/>
            <p:nvPr/>
          </p:nvSpPr>
          <p:spPr>
            <a:xfrm>
              <a:off x="4337083" y="3405327"/>
              <a:ext cx="921299" cy="4086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1"/>
                  </a:solidFill>
                  <a:latin typeface="+mj-lt"/>
                </a:rPr>
                <a:t>HNO</a:t>
              </a:r>
              <a:r>
                <a:rPr lang="fr-FR" b="1" baseline="-25000" dirty="0">
                  <a:solidFill>
                    <a:schemeClr val="accent1"/>
                  </a:solidFill>
                  <a:latin typeface="+mj-lt"/>
                </a:rPr>
                <a:t>3</a:t>
              </a:r>
              <a:endParaRPr lang="fr-FR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82CBA3A-36E6-4951-AFB0-2B466DF3BF79}"/>
                </a:ext>
              </a:extLst>
            </p:cNvPr>
            <p:cNvCxnSpPr/>
            <p:nvPr/>
          </p:nvCxnSpPr>
          <p:spPr>
            <a:xfrm>
              <a:off x="4627047" y="3743275"/>
              <a:ext cx="3600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6E19A951-36F2-410D-AAFC-0DBABCDDB264}"/>
              </a:ext>
            </a:extLst>
          </p:cNvPr>
          <p:cNvCxnSpPr>
            <a:cxnSpLocks/>
          </p:cNvCxnSpPr>
          <p:nvPr/>
        </p:nvCxnSpPr>
        <p:spPr>
          <a:xfrm>
            <a:off x="6012185" y="4357357"/>
            <a:ext cx="19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ZoneTexte 148">
            <a:extLst>
              <a:ext uri="{FF2B5EF4-FFF2-40B4-BE49-F238E27FC236}">
                <a16:creationId xmlns:a16="http://schemas.microsoft.com/office/drawing/2014/main" id="{F7F4BBF8-C60A-4FB5-BF64-432FC2E4975B}"/>
              </a:ext>
            </a:extLst>
          </p:cNvPr>
          <p:cNvSpPr txBox="1"/>
          <p:nvPr/>
        </p:nvSpPr>
        <p:spPr>
          <a:xfrm>
            <a:off x="6616409" y="4443635"/>
            <a:ext cx="118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ICP-MS?</a:t>
            </a:r>
          </a:p>
        </p:txBody>
      </p:sp>
      <p:sp>
        <p:nvSpPr>
          <p:cNvPr id="151" name="Flèche : droite 150">
            <a:extLst>
              <a:ext uri="{FF2B5EF4-FFF2-40B4-BE49-F238E27FC236}">
                <a16:creationId xmlns:a16="http://schemas.microsoft.com/office/drawing/2014/main" id="{C0637C4A-570E-482D-9F9A-B28101789B4F}"/>
              </a:ext>
            </a:extLst>
          </p:cNvPr>
          <p:cNvSpPr/>
          <p:nvPr/>
        </p:nvSpPr>
        <p:spPr>
          <a:xfrm>
            <a:off x="6178947" y="4503338"/>
            <a:ext cx="437463" cy="25905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52" name="Signe Plus 151">
            <a:extLst>
              <a:ext uri="{FF2B5EF4-FFF2-40B4-BE49-F238E27FC236}">
                <a16:creationId xmlns:a16="http://schemas.microsoft.com/office/drawing/2014/main" id="{33D1EA3B-CF8D-4A1E-9396-6B51297AFEC0}"/>
              </a:ext>
            </a:extLst>
          </p:cNvPr>
          <p:cNvSpPr/>
          <p:nvPr/>
        </p:nvSpPr>
        <p:spPr>
          <a:xfrm rot="2700000">
            <a:off x="7732116" y="437630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FD6F970-7DF7-466B-A201-0C75936A9AF6}"/>
              </a:ext>
            </a:extLst>
          </p:cNvPr>
          <p:cNvSpPr/>
          <p:nvPr/>
        </p:nvSpPr>
        <p:spPr>
          <a:xfrm>
            <a:off x="8156660" y="4236472"/>
            <a:ext cx="4035340" cy="842625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78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13" grpId="0" animBg="1"/>
      <p:bldP spid="115" grpId="0" animBg="1"/>
      <p:bldP spid="149" grpId="0"/>
      <p:bldP spid="151" grpId="0" animBg="1"/>
      <p:bldP spid="152" grpId="0" animBg="1"/>
      <p:bldP spid="9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19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0DD909-5BD2-45D7-A4B4-E29764701A20}"/>
              </a:ext>
            </a:extLst>
          </p:cNvPr>
          <p:cNvSpPr/>
          <p:nvPr/>
        </p:nvSpPr>
        <p:spPr>
          <a:xfrm>
            <a:off x="720895" y="1294295"/>
            <a:ext cx="2779508" cy="38594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394848E-6377-471C-B66E-43F4D977B9C0}"/>
              </a:ext>
            </a:extLst>
          </p:cNvPr>
          <p:cNvSpPr/>
          <p:nvPr/>
        </p:nvSpPr>
        <p:spPr>
          <a:xfrm>
            <a:off x="720895" y="1593974"/>
            <a:ext cx="3811808" cy="38594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88" name="Flèche : droite 87">
            <a:extLst>
              <a:ext uri="{FF2B5EF4-FFF2-40B4-BE49-F238E27FC236}">
                <a16:creationId xmlns:a16="http://schemas.microsoft.com/office/drawing/2014/main" id="{CB73BBC4-91F0-4098-B226-05DF47EC70B5}"/>
              </a:ext>
            </a:extLst>
          </p:cNvPr>
          <p:cNvSpPr/>
          <p:nvPr/>
        </p:nvSpPr>
        <p:spPr>
          <a:xfrm>
            <a:off x="5506333" y="1295343"/>
            <a:ext cx="651978" cy="36512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E37D3A88-CB1A-4842-BE1E-25CA1FC78E75}"/>
              </a:ext>
            </a:extLst>
          </p:cNvPr>
          <p:cNvSpPr txBox="1"/>
          <p:nvPr/>
        </p:nvSpPr>
        <p:spPr>
          <a:xfrm>
            <a:off x="6048203" y="1239542"/>
            <a:ext cx="5604302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</a:t>
            </a:r>
            <a:r>
              <a:rPr lang="fr-FR" sz="2200" dirty="0"/>
              <a:t> </a:t>
            </a:r>
            <a:r>
              <a:rPr lang="fr-FR" sz="2200" b="1" dirty="0">
                <a:solidFill>
                  <a:schemeClr val="accent1"/>
                </a:solidFill>
              </a:rPr>
              <a:t>Ru</a:t>
            </a:r>
            <a:r>
              <a:rPr lang="fr-FR" sz="2200" b="1" baseline="-25000" dirty="0">
                <a:solidFill>
                  <a:schemeClr val="accent1"/>
                </a:solidFill>
              </a:rPr>
              <a:t>(</a:t>
            </a:r>
            <a:r>
              <a:rPr lang="fr-FR" sz="2200" b="1" baseline="-25000" dirty="0" err="1">
                <a:solidFill>
                  <a:schemeClr val="accent1"/>
                </a:solidFill>
              </a:rPr>
              <a:t>aq</a:t>
            </a:r>
            <a:r>
              <a:rPr lang="fr-FR" sz="2200" b="1" baseline="-25000" dirty="0">
                <a:solidFill>
                  <a:schemeClr val="accent1"/>
                </a:solidFill>
              </a:rPr>
              <a:t>)</a:t>
            </a:r>
            <a:r>
              <a:rPr lang="fr-FR" sz="2200" b="1" baseline="30000" dirty="0">
                <a:solidFill>
                  <a:schemeClr val="accent1"/>
                </a:solidFill>
              </a:rPr>
              <a:t> </a:t>
            </a:r>
            <a:r>
              <a:rPr lang="fr-FR" sz="2200" dirty="0"/>
              <a:t>+ </a:t>
            </a:r>
            <a:r>
              <a:rPr lang="fr-FR" sz="2200" dirty="0">
                <a:solidFill>
                  <a:srgbClr val="00B050"/>
                </a:solidFill>
              </a:rPr>
              <a:t>6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B050"/>
                </a:solidFill>
              </a:rPr>
              <a:t>H</a:t>
            </a:r>
            <a:r>
              <a:rPr lang="fr-FR" sz="2200" b="1" baseline="30000" dirty="0">
                <a:solidFill>
                  <a:srgbClr val="00B050"/>
                </a:solidFill>
              </a:rPr>
              <a:t>+</a:t>
            </a:r>
            <a:r>
              <a:rPr lang="fr-FR" sz="2200" b="1" dirty="0"/>
              <a:t> </a:t>
            </a:r>
            <a:r>
              <a:rPr lang="fr-FR" sz="2200" dirty="0">
                <a:sym typeface="Wingdings" panose="05000000000000000000" pitchFamily="2" charset="2"/>
              </a:rPr>
              <a:t>→ 2 </a:t>
            </a:r>
            <a:r>
              <a:rPr lang="fr-FR" sz="2200" b="1" dirty="0">
                <a:sym typeface="Wingdings" panose="05000000000000000000" pitchFamily="2" charset="2"/>
              </a:rPr>
              <a:t>Solid</a:t>
            </a:r>
            <a:r>
              <a:rPr lang="fr-FR" sz="2200" dirty="0">
                <a:sym typeface="Wingdings" panose="05000000000000000000" pitchFamily="2" charset="2"/>
              </a:rPr>
              <a:t> + 1 </a:t>
            </a:r>
            <a:r>
              <a:rPr lang="fr-FR" sz="2200" b="1" dirty="0">
                <a:sym typeface="Wingdings" panose="05000000000000000000" pitchFamily="2" charset="2"/>
              </a:rPr>
              <a:t>Gas</a:t>
            </a:r>
            <a:r>
              <a:rPr lang="fr-FR" sz="2200" b="1" baseline="-25000" dirty="0">
                <a:sym typeface="Wingdings" panose="05000000000000000000" pitchFamily="2" charset="2"/>
              </a:rPr>
              <a:t> (</a:t>
            </a:r>
            <a:r>
              <a:rPr lang="en-CA" sz="2200" b="1" baseline="-25000" dirty="0">
                <a:sym typeface="Wingdings" panose="05000000000000000000" pitchFamily="2" charset="2"/>
              </a:rPr>
              <a:t>dissolved</a:t>
            </a:r>
            <a:r>
              <a:rPr lang="fr-FR" sz="2200" b="1" baseline="-25000" dirty="0">
                <a:sym typeface="Wingdings" panose="05000000000000000000" pitchFamily="2" charset="2"/>
              </a:rPr>
              <a:t>)</a:t>
            </a:r>
            <a:endParaRPr lang="fr-FR" sz="2200" b="1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A98C2611-8C58-4A30-8778-9E190AFD0FCE}"/>
              </a:ext>
            </a:extLst>
          </p:cNvPr>
          <p:cNvSpPr txBox="1"/>
          <p:nvPr/>
        </p:nvSpPr>
        <p:spPr>
          <a:xfrm>
            <a:off x="8632142" y="1597723"/>
            <a:ext cx="85356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66%</a:t>
            </a:r>
            <a:endParaRPr lang="fr-FR" sz="2200" b="1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70333A0-36A5-449E-B296-7F28205152DC}"/>
              </a:ext>
            </a:extLst>
          </p:cNvPr>
          <p:cNvSpPr txBox="1"/>
          <p:nvPr/>
        </p:nvSpPr>
        <p:spPr>
          <a:xfrm>
            <a:off x="10155642" y="1597723"/>
            <a:ext cx="853566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</a:rPr>
              <a:t>33%</a:t>
            </a:r>
            <a:endParaRPr lang="fr-FR" sz="2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C94E2-279D-4671-AC21-9C592F5D589D}"/>
              </a:ext>
            </a:extLst>
          </p:cNvPr>
          <p:cNvSpPr/>
          <p:nvPr/>
        </p:nvSpPr>
        <p:spPr>
          <a:xfrm>
            <a:off x="5308600" y="935940"/>
            <a:ext cx="6270058" cy="1241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E13C339-9A1E-4A64-9912-A9E38F5F09C1}"/>
              </a:ext>
            </a:extLst>
          </p:cNvPr>
          <p:cNvSpPr/>
          <p:nvPr/>
        </p:nvSpPr>
        <p:spPr>
          <a:xfrm>
            <a:off x="9634260" y="1059159"/>
            <a:ext cx="1906406" cy="99457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19ECA8-249C-40BD-860D-947571A5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56" y="2388025"/>
            <a:ext cx="5139373" cy="33835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AAEE18-FE43-490B-A8B4-2484BEE6A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57" y="2388024"/>
            <a:ext cx="5139373" cy="338357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0AAE486-1BC6-44CD-842F-233A67BCC9FD}"/>
              </a:ext>
            </a:extLst>
          </p:cNvPr>
          <p:cNvCxnSpPr/>
          <p:nvPr/>
        </p:nvCxnSpPr>
        <p:spPr>
          <a:xfrm>
            <a:off x="9575800" y="2780939"/>
            <a:ext cx="0" cy="10515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>
            <a:extLst>
              <a:ext uri="{FF2B5EF4-FFF2-40B4-BE49-F238E27FC236}">
                <a16:creationId xmlns:a16="http://schemas.microsoft.com/office/drawing/2014/main" id="{48F0072D-FC7D-4B7B-81A9-96BE63744E11}"/>
              </a:ext>
            </a:extLst>
          </p:cNvPr>
          <p:cNvSpPr txBox="1"/>
          <p:nvPr/>
        </p:nvSpPr>
        <p:spPr>
          <a:xfrm>
            <a:off x="9589732" y="3078119"/>
            <a:ext cx="81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Time</a:t>
            </a:r>
            <a:endParaRPr lang="en-CA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48B3A37E-A06A-4790-BCF4-99281596A102}"/>
              </a:ext>
            </a:extLst>
          </p:cNvPr>
          <p:cNvSpPr txBox="1"/>
          <p:nvPr/>
        </p:nvSpPr>
        <p:spPr>
          <a:xfrm>
            <a:off x="7443447" y="5845358"/>
            <a:ext cx="3575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dirty="0"/>
              <a:t>Variable amount of Ru over time</a:t>
            </a:r>
            <a:endParaRPr lang="en-CA" dirty="0"/>
          </a:p>
        </p:txBody>
      </p:sp>
      <p:sp>
        <p:nvSpPr>
          <p:cNvPr id="94" name="Flèche : droite 93">
            <a:extLst>
              <a:ext uri="{FF2B5EF4-FFF2-40B4-BE49-F238E27FC236}">
                <a16:creationId xmlns:a16="http://schemas.microsoft.com/office/drawing/2014/main" id="{F06CFF59-BE86-4653-9A72-87159BE7C8E7}"/>
              </a:ext>
            </a:extLst>
          </p:cNvPr>
          <p:cNvSpPr/>
          <p:nvPr/>
        </p:nvSpPr>
        <p:spPr>
          <a:xfrm>
            <a:off x="6791469" y="5849565"/>
            <a:ext cx="651978" cy="36512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87E6413C-A410-4E0C-A87C-C918FCDD8DE8}"/>
              </a:ext>
            </a:extLst>
          </p:cNvPr>
          <p:cNvSpPr txBox="1"/>
          <p:nvPr/>
        </p:nvSpPr>
        <p:spPr>
          <a:xfrm>
            <a:off x="4282777" y="2754822"/>
            <a:ext cx="1272457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fr-FR" b="1" baseline="-25000" dirty="0" err="1">
                <a:solidFill>
                  <a:schemeClr val="accent1"/>
                </a:solidFill>
                <a:latin typeface="+mj-lt"/>
              </a:rPr>
              <a:t>aq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)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2" name="Picture 6" descr="Icones Fiole, images gratuites fioles png et ico (page 2)">
            <a:extLst>
              <a:ext uri="{FF2B5EF4-FFF2-40B4-BE49-F238E27FC236}">
                <a16:creationId xmlns:a16="http://schemas.microsoft.com/office/drawing/2014/main" id="{7561A19F-E15F-4303-98B1-6ED4F8E1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05" y="530098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cones Fiole, images gratuites fioles png et ico (page 2)">
            <a:extLst>
              <a:ext uri="{FF2B5EF4-FFF2-40B4-BE49-F238E27FC236}">
                <a16:creationId xmlns:a16="http://schemas.microsoft.com/office/drawing/2014/main" id="{5AF08BA3-5233-4C77-89D4-3E0DA580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31" y="529862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19B9168-EE4F-4B41-AD0D-D31CD5FEB918}"/>
              </a:ext>
            </a:extLst>
          </p:cNvPr>
          <p:cNvSpPr txBox="1"/>
          <p:nvPr/>
        </p:nvSpPr>
        <p:spPr>
          <a:xfrm>
            <a:off x="812156" y="1315935"/>
            <a:ext cx="363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0 – 30% of total Ru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Quantification not reproducible</a:t>
            </a:r>
          </a:p>
        </p:txBody>
      </p:sp>
      <p:sp>
        <p:nvSpPr>
          <p:cNvPr id="26" name="Titre 2">
            <a:extLst>
              <a:ext uri="{FF2B5EF4-FFF2-40B4-BE49-F238E27FC236}">
                <a16:creationId xmlns:a16="http://schemas.microsoft.com/office/drawing/2014/main" id="{88CEAF2A-F674-4782-BF1F-7C3E22B6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en-CA" dirty="0"/>
              <a:t>Results: </a:t>
            </a:r>
            <a:r>
              <a:rPr lang="en-US" dirty="0">
                <a:solidFill>
                  <a:schemeClr val="accent1"/>
                </a:solidFill>
              </a:rPr>
              <a:t>Back to the Ruthenium Analysis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D70BD-DF0E-4E56-951E-90F333666DB0}"/>
              </a:ext>
            </a:extLst>
          </p:cNvPr>
          <p:cNvSpPr/>
          <p:nvPr/>
        </p:nvSpPr>
        <p:spPr>
          <a:xfrm>
            <a:off x="1394883" y="2758173"/>
            <a:ext cx="83686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D5D66C-65E2-4298-81E9-2507838365EC}"/>
              </a:ext>
            </a:extLst>
          </p:cNvPr>
          <p:cNvSpPr txBox="1"/>
          <p:nvPr/>
        </p:nvSpPr>
        <p:spPr>
          <a:xfrm>
            <a:off x="1312333" y="253029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03623D-83EC-45BC-B977-CA40CABE75ED}"/>
              </a:ext>
            </a:extLst>
          </p:cNvPr>
          <p:cNvSpPr/>
          <p:nvPr/>
        </p:nvSpPr>
        <p:spPr>
          <a:xfrm>
            <a:off x="1519276" y="3490667"/>
            <a:ext cx="83686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31D0AE7-166E-4DFF-B456-DA5DAF2536BD}"/>
              </a:ext>
            </a:extLst>
          </p:cNvPr>
          <p:cNvSpPr txBox="1"/>
          <p:nvPr/>
        </p:nvSpPr>
        <p:spPr>
          <a:xfrm>
            <a:off x="1436726" y="326278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749F6-3B87-4C3B-9597-1953F494886F}"/>
              </a:ext>
            </a:extLst>
          </p:cNvPr>
          <p:cNvSpPr/>
          <p:nvPr/>
        </p:nvSpPr>
        <p:spPr>
          <a:xfrm>
            <a:off x="1404384" y="4219810"/>
            <a:ext cx="54000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12E3E5D-8761-4656-9E17-FBDFBA3EA4BF}"/>
              </a:ext>
            </a:extLst>
          </p:cNvPr>
          <p:cNvSpPr txBox="1"/>
          <p:nvPr/>
        </p:nvSpPr>
        <p:spPr>
          <a:xfrm>
            <a:off x="1312333" y="399192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5B204F-FB57-4C5F-A179-14A6D1EC602E}"/>
              </a:ext>
            </a:extLst>
          </p:cNvPr>
          <p:cNvSpPr/>
          <p:nvPr/>
        </p:nvSpPr>
        <p:spPr>
          <a:xfrm>
            <a:off x="6625233" y="2758173"/>
            <a:ext cx="83686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C85566B-2002-4506-9112-13DD69C409E1}"/>
              </a:ext>
            </a:extLst>
          </p:cNvPr>
          <p:cNvSpPr txBox="1"/>
          <p:nvPr/>
        </p:nvSpPr>
        <p:spPr>
          <a:xfrm>
            <a:off x="6542683" y="253029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BC05F9-EA99-48B6-B748-E3A9D7206251}"/>
              </a:ext>
            </a:extLst>
          </p:cNvPr>
          <p:cNvSpPr/>
          <p:nvPr/>
        </p:nvSpPr>
        <p:spPr>
          <a:xfrm>
            <a:off x="6749626" y="3490667"/>
            <a:ext cx="83686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F055A4F-7ED3-45D1-9C59-C161CC818300}"/>
              </a:ext>
            </a:extLst>
          </p:cNvPr>
          <p:cNvSpPr txBox="1"/>
          <p:nvPr/>
        </p:nvSpPr>
        <p:spPr>
          <a:xfrm>
            <a:off x="6667076" y="326278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567B5F-146E-4799-9F26-4373C56A7A53}"/>
              </a:ext>
            </a:extLst>
          </p:cNvPr>
          <p:cNvSpPr/>
          <p:nvPr/>
        </p:nvSpPr>
        <p:spPr>
          <a:xfrm>
            <a:off x="6639525" y="4219810"/>
            <a:ext cx="54000" cy="14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96DE1DA-C705-43E2-8580-A596A3DCCACA}"/>
              </a:ext>
            </a:extLst>
          </p:cNvPr>
          <p:cNvSpPr txBox="1"/>
          <p:nvPr/>
        </p:nvSpPr>
        <p:spPr>
          <a:xfrm>
            <a:off x="6542683" y="399192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2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7" grpId="0" animBg="1"/>
      <p:bldP spid="88" grpId="0" animBg="1"/>
      <p:bldP spid="89" grpId="0"/>
      <p:bldP spid="90" grpId="0"/>
      <p:bldP spid="91" grpId="0"/>
      <p:bldP spid="6" grpId="0" animBg="1"/>
      <p:bldP spid="93" grpId="0" animBg="1"/>
      <p:bldP spid="93" grpId="1" animBg="1"/>
      <p:bldP spid="85" grpId="0"/>
      <p:bldP spid="92" grpId="0"/>
      <p:bldP spid="94" grpId="0" animBg="1"/>
      <p:bldP spid="95" grpId="0" animBg="1"/>
      <p:bldP spid="7" grpId="0" animBg="1"/>
      <p:bldP spid="3" grpId="0"/>
      <p:bldP spid="25" grpId="0" animBg="1"/>
      <p:bldP spid="27" grpId="0"/>
      <p:bldP spid="39" grpId="0" animBg="1"/>
      <p:bldP spid="29" grpId="0"/>
      <p:bldP spid="31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20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 and Outlooks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8F50CD3-5B12-419A-81D9-B268729EB614}"/>
              </a:ext>
            </a:extLst>
          </p:cNvPr>
          <p:cNvGrpSpPr/>
          <p:nvPr/>
        </p:nvGrpSpPr>
        <p:grpSpPr>
          <a:xfrm>
            <a:off x="721947" y="1069185"/>
            <a:ext cx="7728222" cy="1489689"/>
            <a:chOff x="721947" y="1069524"/>
            <a:chExt cx="7728222" cy="1489689"/>
          </a:xfrm>
        </p:grpSpPr>
        <p:sp>
          <p:nvSpPr>
            <p:cNvPr id="6" name="Flèche : pentagone 5">
              <a:extLst>
                <a:ext uri="{FF2B5EF4-FFF2-40B4-BE49-F238E27FC236}">
                  <a16:creationId xmlns:a16="http://schemas.microsoft.com/office/drawing/2014/main" id="{D7FB987A-F544-472F-8ED8-7FAC4BBB505E}"/>
                </a:ext>
              </a:extLst>
            </p:cNvPr>
            <p:cNvSpPr/>
            <p:nvPr/>
          </p:nvSpPr>
          <p:spPr>
            <a:xfrm>
              <a:off x="721947" y="1069524"/>
              <a:ext cx="7728222" cy="1489689"/>
            </a:xfrm>
            <a:prstGeom prst="homePlate">
              <a:avLst>
                <a:gd name="adj" fmla="val 34493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CA" dirty="0"/>
            </a:p>
          </p:txBody>
        </p:sp>
        <p:pic>
          <p:nvPicPr>
            <p:cNvPr id="1026" name="Picture 2" descr="vecteur de case à cocher coche verte. 3781092 Art vectoriel chez Vecteezy">
              <a:extLst>
                <a:ext uri="{FF2B5EF4-FFF2-40B4-BE49-F238E27FC236}">
                  <a16:creationId xmlns:a16="http://schemas.microsoft.com/office/drawing/2014/main" id="{296FA29F-5CD1-4C1C-BACA-60149D5757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571" y1="47347" x2="47347" y2="53980"/>
                          <a14:foregroundMark x1="47347" y1="53980" x2="75918" y2="32143"/>
                          <a14:foregroundMark x1="75918" y1="32143" x2="79184" y2="279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9" t="13887" r="13533" b="14018"/>
            <a:stretch/>
          </p:blipFill>
          <p:spPr bwMode="auto">
            <a:xfrm>
              <a:off x="794558" y="1570022"/>
              <a:ext cx="422630" cy="40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CEC9227-E8B3-4B42-ACDF-E700FA684C2E}"/>
                </a:ext>
              </a:extLst>
            </p:cNvPr>
            <p:cNvSpPr txBox="1"/>
            <p:nvPr/>
          </p:nvSpPr>
          <p:spPr>
            <a:xfrm>
              <a:off x="1217188" y="1588464"/>
              <a:ext cx="6317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Acidification of alkaline Ru sample leads to </a:t>
              </a:r>
              <a:r>
                <a:rPr lang="en-CA" dirty="0">
                  <a:cs typeface="Arial" panose="020B0604020202020204" pitchFamily="34" charset="0"/>
                </a:rPr>
                <a:t>⅔ of solid Ru</a:t>
              </a:r>
              <a:r>
                <a:rPr lang="en-CA" baseline="-25000" dirty="0">
                  <a:cs typeface="Arial" panose="020B0604020202020204" pitchFamily="34" charset="0"/>
                </a:rPr>
                <a:t>2</a:t>
              </a:r>
              <a:r>
                <a:rPr lang="en-CA" dirty="0">
                  <a:cs typeface="Arial" panose="020B0604020202020204" pitchFamily="34" charset="0"/>
                </a:rPr>
                <a:t>O</a:t>
              </a:r>
              <a:r>
                <a:rPr lang="en-CA" baseline="-25000" dirty="0">
                  <a:cs typeface="Arial" panose="020B0604020202020204" pitchFamily="34" charset="0"/>
                </a:rPr>
                <a:t>5</a:t>
              </a:r>
              <a:endParaRPr lang="en-CA" dirty="0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EF1BB7F-9BF1-4978-AE8C-FF792F51BF12}"/>
                </a:ext>
              </a:extLst>
            </p:cNvPr>
            <p:cNvGrpSpPr/>
            <p:nvPr/>
          </p:nvGrpSpPr>
          <p:grpSpPr>
            <a:xfrm>
              <a:off x="794558" y="1121770"/>
              <a:ext cx="5854567" cy="378380"/>
              <a:chOff x="3087262" y="4568828"/>
              <a:chExt cx="5854567" cy="378380"/>
            </a:xfrm>
          </p:grpSpPr>
          <p:sp>
            <p:nvSpPr>
              <p:cNvPr id="11" name="Rectangle : avec coins arrondis en haut 10">
                <a:extLst>
                  <a:ext uri="{FF2B5EF4-FFF2-40B4-BE49-F238E27FC236}">
                    <a16:creationId xmlns:a16="http://schemas.microsoft.com/office/drawing/2014/main" id="{D577DD9C-CE3D-43EE-AE66-2B9D2D11A4CD}"/>
                  </a:ext>
                </a:extLst>
              </p:cNvPr>
              <p:cNvSpPr/>
              <p:nvPr/>
            </p:nvSpPr>
            <p:spPr>
              <a:xfrm rot="5400000">
                <a:off x="5917686" y="1923064"/>
                <a:ext cx="378000" cy="567028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wrap="square" lIns="144000" tIns="108000" rIns="144000" bIns="144000" rtlCol="0" anchor="ctr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  Identify</a:t>
                </a:r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:r>
                  <a:rPr lang="en-US" b="1" dirty="0">
                    <a:solidFill>
                      <a:schemeClr val="tx1"/>
                    </a:solidFill>
                  </a:rPr>
                  <a:t>quantify</a:t>
                </a:r>
                <a:r>
                  <a:rPr lang="en-US" dirty="0">
                    <a:solidFill>
                      <a:schemeClr val="tx1"/>
                    </a:solidFill>
                  </a:rPr>
                  <a:t> the acidifications byproducts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8442F6C-7A81-4304-8D9D-78D94BE6664E}"/>
                  </a:ext>
                </a:extLst>
              </p:cNvPr>
              <p:cNvSpPr/>
              <p:nvPr/>
            </p:nvSpPr>
            <p:spPr>
              <a:xfrm>
                <a:off x="3087262" y="4568828"/>
                <a:ext cx="378000" cy="378000"/>
              </a:xfrm>
              <a:prstGeom prst="ellipse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dirty="0"/>
                  <a:t>1</a:t>
                </a:r>
              </a:p>
            </p:txBody>
          </p:sp>
        </p:grpSp>
        <p:pic>
          <p:nvPicPr>
            <p:cNvPr id="21" name="Picture 2" descr="vecteur de case à cocher coche verte. 3781092 Art vectoriel chez Vecteezy">
              <a:extLst>
                <a:ext uri="{FF2B5EF4-FFF2-40B4-BE49-F238E27FC236}">
                  <a16:creationId xmlns:a16="http://schemas.microsoft.com/office/drawing/2014/main" id="{B54CD84A-20A0-40B2-9CF8-4600B18FF9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571" y1="47347" x2="47347" y2="53980"/>
                          <a14:foregroundMark x1="47347" y1="53980" x2="75918" y2="32143"/>
                          <a14:foregroundMark x1="75918" y1="32143" x2="79184" y2="279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9" t="13887" r="13533" b="14018"/>
            <a:stretch/>
          </p:blipFill>
          <p:spPr bwMode="auto">
            <a:xfrm>
              <a:off x="794558" y="2031243"/>
              <a:ext cx="422630" cy="40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FC761A1-10B7-4DFD-9D15-AB9CA7D2A438}"/>
                </a:ext>
              </a:extLst>
            </p:cNvPr>
            <p:cNvSpPr txBox="1"/>
            <p:nvPr/>
          </p:nvSpPr>
          <p:spPr>
            <a:xfrm>
              <a:off x="1217188" y="2049685"/>
              <a:ext cx="6737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cs typeface="Arial" panose="020B0604020202020204" pitchFamily="34" charset="0"/>
                </a:rPr>
                <a:t>Another ⅓</a:t>
              </a:r>
              <a:r>
                <a:rPr lang="en-CA" dirty="0"/>
                <a:t> react into the highly volatile RuO</a:t>
              </a:r>
              <a:r>
                <a:rPr lang="en-CA" baseline="-25000" dirty="0"/>
                <a:t>4 </a:t>
              </a:r>
              <a:r>
                <a:rPr lang="en-CA" dirty="0"/>
                <a:t>(partially dissolved)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3251EDE9-EA06-4A2E-9F4E-7F1FA09BB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44" b="1357"/>
          <a:stretch/>
        </p:blipFill>
        <p:spPr>
          <a:xfrm>
            <a:off x="8743056" y="769927"/>
            <a:ext cx="2268992" cy="2088204"/>
          </a:xfrm>
          <a:prstGeom prst="rect">
            <a:avLst/>
          </a:prstGeom>
        </p:spPr>
      </p:pic>
      <p:grpSp>
        <p:nvGrpSpPr>
          <p:cNvPr id="58" name="Groupe 57">
            <a:extLst>
              <a:ext uri="{FF2B5EF4-FFF2-40B4-BE49-F238E27FC236}">
                <a16:creationId xmlns:a16="http://schemas.microsoft.com/office/drawing/2014/main" id="{8DC17945-7E4C-448E-8FCA-D0143821EAC4}"/>
              </a:ext>
            </a:extLst>
          </p:cNvPr>
          <p:cNvGrpSpPr/>
          <p:nvPr/>
        </p:nvGrpSpPr>
        <p:grpSpPr>
          <a:xfrm>
            <a:off x="721947" y="2718640"/>
            <a:ext cx="11407850" cy="1912608"/>
            <a:chOff x="721947" y="2718810"/>
            <a:chExt cx="11407850" cy="1912608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1F4F068-CC9F-44E4-902B-0FD6656C1AE2}"/>
                </a:ext>
              </a:extLst>
            </p:cNvPr>
            <p:cNvGrpSpPr/>
            <p:nvPr/>
          </p:nvGrpSpPr>
          <p:grpSpPr>
            <a:xfrm>
              <a:off x="721947" y="2718810"/>
              <a:ext cx="7728222" cy="1912608"/>
              <a:chOff x="721947" y="2655807"/>
              <a:chExt cx="7728222" cy="1912608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A10572E-DDBF-4FA5-B6EB-6FAB087B3B94}"/>
                  </a:ext>
                </a:extLst>
              </p:cNvPr>
              <p:cNvGrpSpPr/>
              <p:nvPr/>
            </p:nvGrpSpPr>
            <p:grpSpPr>
              <a:xfrm>
                <a:off x="794558" y="2714195"/>
                <a:ext cx="5854424" cy="378000"/>
                <a:chOff x="3087262" y="5028145"/>
                <a:chExt cx="5854424" cy="378000"/>
              </a:xfrm>
            </p:grpSpPr>
            <p:sp>
              <p:nvSpPr>
                <p:cNvPr id="14" name="Rectangle : avec coins arrondis en haut 13">
                  <a:extLst>
                    <a:ext uri="{FF2B5EF4-FFF2-40B4-BE49-F238E27FC236}">
                      <a16:creationId xmlns:a16="http://schemas.microsoft.com/office/drawing/2014/main" id="{9FCDAC4E-000D-4BD1-B01B-106172CA17A5}"/>
                    </a:ext>
                  </a:extLst>
                </p:cNvPr>
                <p:cNvSpPr/>
                <p:nvPr/>
              </p:nvSpPr>
              <p:spPr>
                <a:xfrm rot="5400000">
                  <a:off x="5917686" y="2382145"/>
                  <a:ext cx="378000" cy="567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vert270" wrap="square" lIns="144000" tIns="108000" rIns="144000" bIns="144000" rtlCol="0" anchor="ctr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Understand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 their formation mechanisms</a:t>
                  </a:r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EF14EAF7-D67D-43C5-9D8D-6A45FF2F03E3}"/>
                    </a:ext>
                  </a:extLst>
                </p:cNvPr>
                <p:cNvSpPr/>
                <p:nvPr/>
              </p:nvSpPr>
              <p:spPr>
                <a:xfrm>
                  <a:off x="3087262" y="5028145"/>
                  <a:ext cx="378000" cy="3780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r>
                    <a:rPr lang="fr-FR" dirty="0"/>
                    <a:t>2</a:t>
                  </a:r>
                </a:p>
              </p:txBody>
            </p:sp>
          </p:grpSp>
          <p:sp>
            <p:nvSpPr>
              <p:cNvPr id="23" name="Flèche : pentagone 22">
                <a:extLst>
                  <a:ext uri="{FF2B5EF4-FFF2-40B4-BE49-F238E27FC236}">
                    <a16:creationId xmlns:a16="http://schemas.microsoft.com/office/drawing/2014/main" id="{B7CA1CA0-D1EC-4ABB-B63D-F4A85DA0597F}"/>
                  </a:ext>
                </a:extLst>
              </p:cNvPr>
              <p:cNvSpPr/>
              <p:nvPr/>
            </p:nvSpPr>
            <p:spPr>
              <a:xfrm>
                <a:off x="721947" y="2655807"/>
                <a:ext cx="7728222" cy="1912608"/>
              </a:xfrm>
              <a:prstGeom prst="homePlate">
                <a:avLst>
                  <a:gd name="adj" fmla="val 25073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en-CA" dirty="0"/>
              </a:p>
            </p:txBody>
          </p:sp>
          <p:pic>
            <p:nvPicPr>
              <p:cNvPr id="25" name="Picture 2" descr="vecteur de case à cocher coche verte. 3781092 Art vectoriel chez Vecteezy">
                <a:extLst>
                  <a:ext uri="{FF2B5EF4-FFF2-40B4-BE49-F238E27FC236}">
                    <a16:creationId xmlns:a16="http://schemas.microsoft.com/office/drawing/2014/main" id="{4E61AF4D-190D-4A95-95B5-1109301A3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38571" y1="47347" x2="47347" y2="53980"/>
                            <a14:foregroundMark x1="47347" y1="53980" x2="75918" y2="32143"/>
                            <a14:foregroundMark x1="75918" y1="32143" x2="79184" y2="279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79" t="17160" r="17402" b="17764"/>
              <a:stretch/>
            </p:blipFill>
            <p:spPr bwMode="auto">
              <a:xfrm>
                <a:off x="827772" y="3195894"/>
                <a:ext cx="356202" cy="36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46CFD6-CFE0-445B-8C9B-0CA9F5F2B886}"/>
                  </a:ext>
                </a:extLst>
              </p:cNvPr>
              <p:cNvSpPr txBox="1"/>
              <p:nvPr/>
            </p:nvSpPr>
            <p:spPr>
              <a:xfrm>
                <a:off x="1217188" y="3194560"/>
                <a:ext cx="52838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Two-steps reaction involving a RuO</a:t>
                </a:r>
                <a:r>
                  <a:rPr lang="en-CA" baseline="-25000" dirty="0"/>
                  <a:t>4</a:t>
                </a:r>
                <a:r>
                  <a:rPr lang="en-CA" baseline="30000" dirty="0"/>
                  <a:t>-</a:t>
                </a:r>
                <a:r>
                  <a:rPr lang="en-CA" dirty="0"/>
                  <a:t> intermediate</a:t>
                </a:r>
              </a:p>
            </p:txBody>
          </p: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8FE0B1F7-C37F-40E9-B36B-DB482BF3A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772" y="4144289"/>
                <a:ext cx="356202" cy="359372"/>
              </a:xfrm>
              <a:prstGeom prst="rect">
                <a:avLst/>
              </a:prstGeom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8BE1C4D-19E1-4E19-BF28-93F63BB13491}"/>
                  </a:ext>
                </a:extLst>
              </p:cNvPr>
              <p:cNvSpPr txBox="1"/>
              <p:nvPr/>
            </p:nvSpPr>
            <p:spPr>
              <a:xfrm>
                <a:off x="1238987" y="4139309"/>
                <a:ext cx="4724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Kinetic constants determination in progress  </a:t>
                </a:r>
              </a:p>
            </p:txBody>
          </p:sp>
          <p:pic>
            <p:nvPicPr>
              <p:cNvPr id="35" name="Picture 2" descr="vecteur de case à cocher coche verte. 3781092 Art vectoriel chez Vecteezy">
                <a:extLst>
                  <a:ext uri="{FF2B5EF4-FFF2-40B4-BE49-F238E27FC236}">
                    <a16:creationId xmlns:a16="http://schemas.microsoft.com/office/drawing/2014/main" id="{026E44CC-026D-428C-8485-56AB642D2E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38571" y1="47347" x2="47347" y2="53980"/>
                            <a14:foregroundMark x1="47347" y1="53980" x2="75918" y2="32143"/>
                            <a14:foregroundMark x1="75918" y1="32143" x2="79184" y2="279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79" t="17160" r="17402" b="17764"/>
              <a:stretch/>
            </p:blipFill>
            <p:spPr bwMode="auto">
              <a:xfrm>
                <a:off x="827772" y="3674802"/>
                <a:ext cx="356202" cy="366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2E5A912-B571-4BA5-9E66-C9CAC3137F52}"/>
                  </a:ext>
                </a:extLst>
              </p:cNvPr>
              <p:cNvSpPr txBox="1"/>
              <p:nvPr/>
            </p:nvSpPr>
            <p:spPr>
              <a:xfrm>
                <a:off x="1238987" y="3673468"/>
                <a:ext cx="3852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The two reactions are total and fast </a:t>
                </a:r>
              </a:p>
            </p:txBody>
          </p:sp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A8419743-D18B-4418-910A-2D485A0D7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2780" y="2806039"/>
              <a:ext cx="3607017" cy="1738151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971214D-A314-4A28-BDEE-BD2E0A7B57A1}"/>
              </a:ext>
            </a:extLst>
          </p:cNvPr>
          <p:cNvGrpSpPr/>
          <p:nvPr/>
        </p:nvGrpSpPr>
        <p:grpSpPr>
          <a:xfrm>
            <a:off x="721947" y="4791014"/>
            <a:ext cx="11217474" cy="1116000"/>
            <a:chOff x="721947" y="4791014"/>
            <a:chExt cx="11217474" cy="1116000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4198D0C0-1231-4B5E-B67F-EC0E0820B1E6}"/>
                </a:ext>
              </a:extLst>
            </p:cNvPr>
            <p:cNvGrpSpPr/>
            <p:nvPr/>
          </p:nvGrpSpPr>
          <p:grpSpPr>
            <a:xfrm>
              <a:off x="721947" y="4791014"/>
              <a:ext cx="7738111" cy="1116000"/>
              <a:chOff x="721947" y="4672476"/>
              <a:chExt cx="7738111" cy="1116000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A877842B-D817-471E-A945-060150EABF8B}"/>
                  </a:ext>
                </a:extLst>
              </p:cNvPr>
              <p:cNvGrpSpPr/>
              <p:nvPr/>
            </p:nvGrpSpPr>
            <p:grpSpPr>
              <a:xfrm>
                <a:off x="794558" y="4783710"/>
                <a:ext cx="5854353" cy="379590"/>
                <a:chOff x="3087262" y="5493403"/>
                <a:chExt cx="5854353" cy="379590"/>
              </a:xfrm>
            </p:grpSpPr>
            <p:sp>
              <p:nvSpPr>
                <p:cNvPr id="17" name="Rectangle : avec coins arrondis en haut 16">
                  <a:extLst>
                    <a:ext uri="{FF2B5EF4-FFF2-40B4-BE49-F238E27FC236}">
                      <a16:creationId xmlns:a16="http://schemas.microsoft.com/office/drawing/2014/main" id="{267E9A66-8B7E-4ECC-80DA-9623CD413DFD}"/>
                    </a:ext>
                  </a:extLst>
                </p:cNvPr>
                <p:cNvSpPr/>
                <p:nvPr/>
              </p:nvSpPr>
              <p:spPr>
                <a:xfrm rot="5400000">
                  <a:off x="5917615" y="2848993"/>
                  <a:ext cx="378000" cy="567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vert270" wrap="square" lIns="144000" tIns="108000" rIns="144000" bIns="144000" rtlCol="0" anchor="ctr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Control</a:t>
                  </a:r>
                  <a:r>
                    <a:rPr lang="en-US" dirty="0">
                      <a:solidFill>
                        <a:schemeClr val="tx1"/>
                      </a:solidFill>
                    </a:rPr>
                    <a:t> their formations during the analysis</a:t>
                  </a:r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44EE3257-7516-4202-8565-48BD6F0A1FF2}"/>
                    </a:ext>
                  </a:extLst>
                </p:cNvPr>
                <p:cNvSpPr/>
                <p:nvPr/>
              </p:nvSpPr>
              <p:spPr>
                <a:xfrm>
                  <a:off x="3087262" y="5493403"/>
                  <a:ext cx="378000" cy="378000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08000" rIns="144000" bIns="144000" rtlCol="0" anchor="ctr">
                  <a:spAutoFit/>
                </a:bodyPr>
                <a:lstStyle/>
                <a:p>
                  <a:pPr algn="ctr"/>
                  <a:r>
                    <a:rPr lang="fr-FR" dirty="0"/>
                    <a:t>3</a:t>
                  </a:r>
                </a:p>
              </p:txBody>
            </p:sp>
          </p:grpSp>
          <p:sp>
            <p:nvSpPr>
              <p:cNvPr id="37" name="Flèche : pentagone 36">
                <a:extLst>
                  <a:ext uri="{FF2B5EF4-FFF2-40B4-BE49-F238E27FC236}">
                    <a16:creationId xmlns:a16="http://schemas.microsoft.com/office/drawing/2014/main" id="{B883E939-9432-41DE-BBC8-2FAAC1A6EC0D}"/>
                  </a:ext>
                </a:extLst>
              </p:cNvPr>
              <p:cNvSpPr/>
              <p:nvPr/>
            </p:nvSpPr>
            <p:spPr>
              <a:xfrm>
                <a:off x="721947" y="4672476"/>
                <a:ext cx="7738111" cy="1116000"/>
              </a:xfrm>
              <a:prstGeom prst="homePlate">
                <a:avLst>
                  <a:gd name="adj" fmla="val 4287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en-CA" dirty="0"/>
              </a:p>
            </p:txBody>
          </p: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8C4BFECE-7EF6-4328-940F-FFE1CBC6D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772" y="5305782"/>
                <a:ext cx="356202" cy="359372"/>
              </a:xfrm>
              <a:prstGeom prst="rect">
                <a:avLst/>
              </a:prstGeom>
            </p:spPr>
          </p:pic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BCDF16BE-0D95-40ED-B882-479707E5B6F3}"/>
                  </a:ext>
                </a:extLst>
              </p:cNvPr>
              <p:cNvSpPr txBox="1"/>
              <p:nvPr/>
            </p:nvSpPr>
            <p:spPr>
              <a:xfrm>
                <a:off x="1238987" y="5312828"/>
                <a:ext cx="6583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Acidification with hydrochloric acid to form more stable species</a:t>
                </a: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C514B5F-D2C0-46EA-B2F8-5D5E27228819}"/>
                </a:ext>
              </a:extLst>
            </p:cNvPr>
            <p:cNvGrpSpPr/>
            <p:nvPr/>
          </p:nvGrpSpPr>
          <p:grpSpPr>
            <a:xfrm>
              <a:off x="8717022" y="5087404"/>
              <a:ext cx="3222399" cy="523220"/>
              <a:chOff x="8657049" y="5004035"/>
              <a:chExt cx="3222399" cy="523220"/>
            </a:xfrm>
          </p:grpSpPr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0C2CE1E0-78E0-4414-B749-B3AC72CDC011}"/>
                  </a:ext>
                </a:extLst>
              </p:cNvPr>
              <p:cNvSpPr txBox="1"/>
              <p:nvPr/>
            </p:nvSpPr>
            <p:spPr>
              <a:xfrm>
                <a:off x="8657049" y="5103645"/>
                <a:ext cx="1375951" cy="3240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chemeClr val="accent1"/>
                    </a:solidFill>
                    <a:latin typeface="+mj-lt"/>
                  </a:rPr>
                  <a:t>Ru - NaOH</a:t>
                </a:r>
                <a:endParaRPr lang="fr-FR" sz="14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49" name="Signe Plus 48">
                <a:extLst>
                  <a:ext uri="{FF2B5EF4-FFF2-40B4-BE49-F238E27FC236}">
                    <a16:creationId xmlns:a16="http://schemas.microsoft.com/office/drawing/2014/main" id="{5702EECF-88C7-446E-BF68-1AAC65A7B1CE}"/>
                  </a:ext>
                </a:extLst>
              </p:cNvPr>
              <p:cNvSpPr/>
              <p:nvPr/>
            </p:nvSpPr>
            <p:spPr>
              <a:xfrm>
                <a:off x="10062523" y="5085645"/>
                <a:ext cx="360000" cy="360000"/>
              </a:xfrm>
              <a:prstGeom prst="mathPlus">
                <a:avLst>
                  <a:gd name="adj1" fmla="val 2422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0" name="Est égal à 49">
                <a:extLst>
                  <a:ext uri="{FF2B5EF4-FFF2-40B4-BE49-F238E27FC236}">
                    <a16:creationId xmlns:a16="http://schemas.microsoft.com/office/drawing/2014/main" id="{9F077884-B239-465C-A78F-D45AF74EC586}"/>
                  </a:ext>
                </a:extLst>
              </p:cNvPr>
              <p:cNvSpPr/>
              <p:nvPr/>
            </p:nvSpPr>
            <p:spPr>
              <a:xfrm>
                <a:off x="11133725" y="5085645"/>
                <a:ext cx="360000" cy="360000"/>
              </a:xfrm>
              <a:prstGeom prst="mathEqual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522BF06-44FF-4041-93C2-8B26A61D045B}"/>
                  </a:ext>
                </a:extLst>
              </p:cNvPr>
              <p:cNvSpPr txBox="1"/>
              <p:nvPr/>
            </p:nvSpPr>
            <p:spPr>
              <a:xfrm>
                <a:off x="10484526" y="5078360"/>
                <a:ext cx="619676" cy="3745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chemeClr val="accent1"/>
                    </a:solidFill>
                    <a:latin typeface="+mj-lt"/>
                  </a:rPr>
                  <a:t>HCl</a:t>
                </a: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84DA3253-D96F-41EE-AB35-61BF79928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2046" y="5265645"/>
                <a:ext cx="2957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2C3F6B3-FD72-4B37-9474-705D80869BAB}"/>
                  </a:ext>
                </a:extLst>
              </p:cNvPr>
              <p:cNvSpPr txBox="1"/>
              <p:nvPr/>
            </p:nvSpPr>
            <p:spPr>
              <a:xfrm>
                <a:off x="11523246" y="5004035"/>
                <a:ext cx="3562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800" b="1" dirty="0">
                    <a:solidFill>
                      <a:schemeClr val="accent1"/>
                    </a:solidFill>
                    <a:latin typeface="+mj-lt"/>
                  </a:rPr>
                  <a:t>?</a:t>
                </a:r>
                <a:endParaRPr lang="en-CA" sz="2800" dirty="0"/>
              </a:p>
            </p:txBody>
          </p:sp>
        </p:grp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E60F084F-2DF0-4F8D-832B-795D42F67228}"/>
              </a:ext>
            </a:extLst>
          </p:cNvPr>
          <p:cNvSpPr txBox="1"/>
          <p:nvPr/>
        </p:nvSpPr>
        <p:spPr>
          <a:xfrm>
            <a:off x="11080634" y="2442456"/>
            <a:ext cx="117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cs typeface="Arial" panose="020B0604020202020204" pitchFamily="34" charset="0"/>
              </a:rPr>
              <a:t>⅔ </a:t>
            </a:r>
            <a:r>
              <a:rPr lang="fr-FR" sz="1800" b="1" dirty="0">
                <a:sym typeface="Wingdings" panose="05000000000000000000" pitchFamily="2" charset="2"/>
              </a:rPr>
              <a:t>Ru</a:t>
            </a:r>
            <a:r>
              <a:rPr lang="fr-FR" sz="1800" b="1" baseline="-25000" dirty="0">
                <a:sym typeface="Wingdings" panose="05000000000000000000" pitchFamily="2" charset="2"/>
              </a:rPr>
              <a:t>2</a:t>
            </a:r>
            <a:r>
              <a:rPr lang="fr-FR" sz="1800" b="1" dirty="0">
                <a:sym typeface="Wingdings" panose="05000000000000000000" pitchFamily="2" charset="2"/>
              </a:rPr>
              <a:t>O</a:t>
            </a:r>
            <a:r>
              <a:rPr lang="fr-FR" sz="1800" b="1" baseline="-25000" dirty="0">
                <a:sym typeface="Wingdings" panose="05000000000000000000" pitchFamily="2" charset="2"/>
              </a:rPr>
              <a:t>5</a:t>
            </a:r>
            <a:endParaRPr lang="en-CA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59F9FD21-8A4D-4FB9-B2E6-22F57CCDEDA2}"/>
              </a:ext>
            </a:extLst>
          </p:cNvPr>
          <p:cNvSpPr txBox="1"/>
          <p:nvPr/>
        </p:nvSpPr>
        <p:spPr>
          <a:xfrm>
            <a:off x="10970567" y="1474809"/>
            <a:ext cx="139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cs typeface="Arial" panose="020B0604020202020204" pitchFamily="34" charset="0"/>
              </a:rPr>
              <a:t>⅓ </a:t>
            </a:r>
            <a:r>
              <a:rPr lang="fr-FR" sz="1800" b="1" dirty="0">
                <a:sym typeface="Wingdings" panose="05000000000000000000" pitchFamily="2" charset="2"/>
              </a:rPr>
              <a:t>RuO</a:t>
            </a:r>
            <a:r>
              <a:rPr lang="fr-FR" sz="1800" b="1" baseline="-25000" dirty="0">
                <a:sym typeface="Wingdings" panose="05000000000000000000" pitchFamily="2" charset="2"/>
              </a:rPr>
              <a:t>4(</a:t>
            </a:r>
            <a:r>
              <a:rPr lang="fr-FR" sz="1800" b="1" baseline="-25000" dirty="0" err="1">
                <a:sym typeface="Wingdings" panose="05000000000000000000" pitchFamily="2" charset="2"/>
              </a:rPr>
              <a:t>aq</a:t>
            </a:r>
            <a:r>
              <a:rPr lang="fr-FR" sz="1800" b="1" baseline="-25000" dirty="0">
                <a:sym typeface="Wingdings" panose="05000000000000000000" pitchFamily="2" charset="2"/>
              </a:rPr>
              <a:t>)</a:t>
            </a:r>
            <a:r>
              <a:rPr lang="fr-FR" sz="1800" b="1" dirty="0">
                <a:sym typeface="Wingdings" panose="05000000000000000000" pitchFamily="2" charset="2"/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26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38D6B1A-F197-4213-914C-E720BF62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2757788"/>
            <a:ext cx="3700445" cy="1048186"/>
          </a:xfrm>
        </p:spPr>
        <p:txBody>
          <a:bodyPr>
            <a:normAutofit/>
          </a:bodyPr>
          <a:lstStyle/>
          <a:p>
            <a:r>
              <a:rPr lang="en-CA" sz="4400" dirty="0"/>
              <a:t>Thank you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869EE46-F50B-4FC9-906F-CF3A570DA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1836" y="3660202"/>
            <a:ext cx="4906963" cy="2683448"/>
          </a:xfrm>
        </p:spPr>
        <p:txBody>
          <a:bodyPr>
            <a:normAutofit/>
          </a:bodyPr>
          <a:lstStyle/>
          <a:p>
            <a:r>
              <a:rPr lang="en-CA" sz="1600" b="1" dirty="0"/>
              <a:t>Mathis LEBLANC</a:t>
            </a:r>
          </a:p>
          <a:p>
            <a:r>
              <a:rPr lang="en-CA" sz="1600" dirty="0"/>
              <a:t>Marcoule Center – France</a:t>
            </a:r>
          </a:p>
          <a:p>
            <a:r>
              <a:rPr lang="en-CA" sz="1600" dirty="0">
                <a:hlinkClick r:id="rId2"/>
              </a:rPr>
              <a:t>mathis.leblanc@cea.fr</a:t>
            </a:r>
            <a:r>
              <a:rPr lang="en-CA" sz="1600" dirty="0"/>
              <a:t> </a:t>
            </a:r>
          </a:p>
          <a:p>
            <a:endParaRPr lang="en-CA" sz="1600" dirty="0"/>
          </a:p>
          <a:p>
            <a:r>
              <a:rPr lang="en-CA" sz="1600" u="sng" dirty="0"/>
              <a:t>PhD supervisors: </a:t>
            </a:r>
          </a:p>
          <a:p>
            <a:r>
              <a:rPr lang="en-CA" sz="1600" dirty="0"/>
              <a:t>Sarah BAGHDADI – </a:t>
            </a:r>
            <a:r>
              <a:rPr lang="en-CA" sz="1600" dirty="0">
                <a:hlinkClick r:id="rId3"/>
              </a:rPr>
              <a:t>sarah.baghdadi@cea.fr</a:t>
            </a:r>
            <a:endParaRPr lang="en-CA" sz="1600" dirty="0"/>
          </a:p>
          <a:p>
            <a:r>
              <a:rPr lang="en-CA" sz="1600" dirty="0"/>
              <a:t>Alexandre QUEMET – </a:t>
            </a:r>
            <a:r>
              <a:rPr lang="en-CA" sz="1600" dirty="0">
                <a:hlinkClick r:id="rId4"/>
              </a:rPr>
              <a:t>alexandre.quemet@cea.fr</a:t>
            </a:r>
            <a:endParaRPr lang="en-CA" sz="1600" dirty="0"/>
          </a:p>
          <a:p>
            <a:r>
              <a:rPr lang="en-CA" sz="1600" dirty="0"/>
              <a:t>Jean AUPIAIS – </a:t>
            </a:r>
            <a:r>
              <a:rPr lang="en-CA" sz="1600" dirty="0">
                <a:hlinkClick r:id="rId5"/>
              </a:rPr>
              <a:t>jean.aupiais@cea.fr</a:t>
            </a:r>
            <a:r>
              <a:rPr lang="en-CA" sz="1600" dirty="0"/>
              <a:t> </a:t>
            </a:r>
          </a:p>
          <a:p>
            <a:endParaRPr lang="en-CA" sz="16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8589BE-D8FB-4A9D-99B5-C77B7E7DB6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43650"/>
            <a:ext cx="8839200" cy="365125"/>
          </a:xfrm>
        </p:spPr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C6462B2-EF15-4D18-8A81-00914FBB7913}"/>
              </a:ext>
            </a:extLst>
          </p:cNvPr>
          <p:cNvGrpSpPr/>
          <p:nvPr/>
        </p:nvGrpSpPr>
        <p:grpSpPr>
          <a:xfrm>
            <a:off x="3104911" y="450316"/>
            <a:ext cx="1854675" cy="2054604"/>
            <a:chOff x="4712382" y="487373"/>
            <a:chExt cx="2646639" cy="29319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1FCED1A-7627-41A8-9961-ED539FCA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9804" y="487373"/>
              <a:ext cx="2639217" cy="20057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2" descr="Fichier:Logo Université Paris-Saclay.svg — Wikipédia">
              <a:extLst>
                <a:ext uri="{FF2B5EF4-FFF2-40B4-BE49-F238E27FC236}">
                  <a16:creationId xmlns:a16="http://schemas.microsoft.com/office/drawing/2014/main" id="{3A0617C1-6D57-4E3E-9424-F63C30A53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382" y="2525039"/>
              <a:ext cx="2646639" cy="89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38D8F9E-4786-446A-8666-A576E4F642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935" t="26667" r="13265"/>
          <a:stretch/>
        </p:blipFill>
        <p:spPr>
          <a:xfrm>
            <a:off x="7099610" y="149225"/>
            <a:ext cx="3700445" cy="28746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182E6C-39E7-46CB-ADFF-35932BDB53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26104" r="12894"/>
          <a:stretch/>
        </p:blipFill>
        <p:spPr>
          <a:xfrm>
            <a:off x="6660995" y="3038006"/>
            <a:ext cx="4586875" cy="32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11D09C3B-C57F-4AC6-A213-72D8844C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85F8519D-80C6-4C94-AC4D-3DF7A532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C68A997-0711-4D16-B57E-478943E9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50" y="1602386"/>
            <a:ext cx="1111503" cy="1087340"/>
          </a:xfrm>
          <a:prstGeom prst="rect">
            <a:avLst/>
          </a:prstGeom>
        </p:spPr>
      </p:pic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7C7B71ED-C8D1-48C3-B56F-5834A4CE7BD5}"/>
              </a:ext>
            </a:extLst>
          </p:cNvPr>
          <p:cNvGrpSpPr/>
          <p:nvPr/>
        </p:nvGrpSpPr>
        <p:grpSpPr>
          <a:xfrm>
            <a:off x="328217" y="966055"/>
            <a:ext cx="2703612" cy="2452235"/>
            <a:chOff x="371888" y="2296654"/>
            <a:chExt cx="2703612" cy="2452235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9488AA8A-165A-4EC7-A1F0-689287969990}"/>
                </a:ext>
              </a:extLst>
            </p:cNvPr>
            <p:cNvGrpSpPr/>
            <p:nvPr/>
          </p:nvGrpSpPr>
          <p:grpSpPr>
            <a:xfrm>
              <a:off x="1722379" y="2296654"/>
              <a:ext cx="1353121" cy="2428967"/>
              <a:chOff x="1786451" y="935134"/>
              <a:chExt cx="1353121" cy="2428967"/>
            </a:xfrm>
          </p:grpSpPr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8373682-6546-4C79-B699-BE1E02F0F73C}"/>
                  </a:ext>
                </a:extLst>
              </p:cNvPr>
              <p:cNvSpPr txBox="1"/>
              <p:nvPr/>
            </p:nvSpPr>
            <p:spPr>
              <a:xfrm>
                <a:off x="1900259" y="935134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-II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8304BFD-1A1D-46BA-885F-00E1F2B8ED5E}"/>
                  </a:ext>
                </a:extLst>
              </p:cNvPr>
              <p:cNvSpPr txBox="1"/>
              <p:nvPr/>
            </p:nvSpPr>
            <p:spPr>
              <a:xfrm>
                <a:off x="2184160" y="1065934"/>
                <a:ext cx="327334" cy="369332"/>
              </a:xfrm>
              <a:prstGeom prst="rect">
                <a:avLst/>
              </a:prstGeom>
              <a:noFill/>
            </p:spPr>
            <p:txBody>
              <a:bodyPr vert="horz" wrap="none" rtlCol="0" anchor="ctr" anchorCtr="1">
                <a:spAutoFit/>
              </a:bodyPr>
              <a:lstStyle/>
              <a:p>
                <a:pPr algn="ctr"/>
                <a:r>
                  <a:rPr lang="fr-FR" dirty="0">
                    <a:latin typeface="Bookman Old Style" panose="02050604050505020204" pitchFamily="18" charset="0"/>
                  </a:rPr>
                  <a:t>0</a:t>
                </a:r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C2FE332D-D084-451B-870D-537315BB7580}"/>
                  </a:ext>
                </a:extLst>
              </p:cNvPr>
              <p:cNvCxnSpPr>
                <a:cxnSpLocks/>
              </p:cNvCxnSpPr>
              <p:nvPr/>
            </p:nvCxnSpPr>
            <p:spPr>
              <a:xfrm rot="1320000" flipH="1">
                <a:off x="1995724" y="1215400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652E1534-18BB-460E-930D-4FE38A26C5CD}"/>
                  </a:ext>
                </a:extLst>
              </p:cNvPr>
              <p:cNvCxnSpPr>
                <a:cxnSpLocks/>
              </p:cNvCxnSpPr>
              <p:nvPr/>
            </p:nvCxnSpPr>
            <p:spPr>
              <a:xfrm rot="2220000" flipH="1">
                <a:off x="2191447" y="1326412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27BE841-644C-4737-B798-44E4ED669866}"/>
                  </a:ext>
                </a:extLst>
              </p:cNvPr>
              <p:cNvCxnSpPr>
                <a:cxnSpLocks/>
              </p:cNvCxnSpPr>
              <p:nvPr/>
            </p:nvCxnSpPr>
            <p:spPr>
              <a:xfrm rot="3120000" flipH="1">
                <a:off x="2350502" y="1483049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CD2C70B3-85F9-4E8D-B77B-45BB8690DDE4}"/>
                  </a:ext>
                </a:extLst>
              </p:cNvPr>
              <p:cNvCxnSpPr>
                <a:cxnSpLocks/>
              </p:cNvCxnSpPr>
              <p:nvPr/>
            </p:nvCxnSpPr>
            <p:spPr>
              <a:xfrm rot="4020000" flipH="1">
                <a:off x="2465701" y="1671408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34B35AB-A46A-4291-98E5-B7B92396BF43}"/>
                  </a:ext>
                </a:extLst>
              </p:cNvPr>
              <p:cNvCxnSpPr>
                <a:cxnSpLocks/>
              </p:cNvCxnSpPr>
              <p:nvPr/>
            </p:nvCxnSpPr>
            <p:spPr>
              <a:xfrm rot="4920000" flipH="1">
                <a:off x="2526487" y="1884725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C9817490-E5C2-4695-B25A-895AA2BF8763}"/>
                  </a:ext>
                </a:extLst>
              </p:cNvPr>
              <p:cNvCxnSpPr>
                <a:cxnSpLocks/>
              </p:cNvCxnSpPr>
              <p:nvPr/>
            </p:nvCxnSpPr>
            <p:spPr>
              <a:xfrm rot="5820000" flipH="1">
                <a:off x="2522507" y="2111333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1C23DA96-6D5D-4858-8DCC-972E92BA1BBD}"/>
                  </a:ext>
                </a:extLst>
              </p:cNvPr>
              <p:cNvCxnSpPr>
                <a:cxnSpLocks/>
              </p:cNvCxnSpPr>
              <p:nvPr/>
            </p:nvCxnSpPr>
            <p:spPr>
              <a:xfrm rot="6720000" flipH="1">
                <a:off x="2467135" y="2320785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91F80933-B9BE-4F76-B1C4-3BB3E0C2409E}"/>
                  </a:ext>
                </a:extLst>
              </p:cNvPr>
              <p:cNvCxnSpPr>
                <a:cxnSpLocks/>
              </p:cNvCxnSpPr>
              <p:nvPr/>
            </p:nvCxnSpPr>
            <p:spPr>
              <a:xfrm rot="7620000" flipH="1">
                <a:off x="2357709" y="2511827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56209A1D-BAF5-4FE8-95C2-568D4478DF6E}"/>
                  </a:ext>
                </a:extLst>
              </p:cNvPr>
              <p:cNvCxnSpPr>
                <a:cxnSpLocks/>
              </p:cNvCxnSpPr>
              <p:nvPr/>
            </p:nvCxnSpPr>
            <p:spPr>
              <a:xfrm rot="8520000" flipH="1">
                <a:off x="2203178" y="2682910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D1685FB-A42D-46AC-9C1C-E7106C1B89CA}"/>
                  </a:ext>
                </a:extLst>
              </p:cNvPr>
              <p:cNvCxnSpPr>
                <a:cxnSpLocks/>
              </p:cNvCxnSpPr>
              <p:nvPr/>
            </p:nvCxnSpPr>
            <p:spPr>
              <a:xfrm rot="9420000" flipH="1">
                <a:off x="2011327" y="2793369"/>
                <a:ext cx="0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8E6C724-932B-491D-8ECB-E6BA59923F9E}"/>
                  </a:ext>
                </a:extLst>
              </p:cNvPr>
              <p:cNvSpPr txBox="1"/>
              <p:nvPr/>
            </p:nvSpPr>
            <p:spPr>
              <a:xfrm>
                <a:off x="2324926" y="1263247"/>
                <a:ext cx="401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+I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CCADE44-C2E9-478D-9BEA-C9F2FAACE324}"/>
                  </a:ext>
                </a:extLst>
              </p:cNvPr>
              <p:cNvSpPr txBox="1"/>
              <p:nvPr/>
            </p:nvSpPr>
            <p:spPr>
              <a:xfrm>
                <a:off x="2481460" y="1534594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+II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F2A21C8-7921-4656-8D2F-E5F44952F610}"/>
                  </a:ext>
                </a:extLst>
              </p:cNvPr>
              <p:cNvSpPr txBox="1"/>
              <p:nvPr/>
            </p:nvSpPr>
            <p:spPr>
              <a:xfrm>
                <a:off x="2569644" y="1809120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+III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42FFA13-48C6-4D87-8F22-39F954F5E39A}"/>
                  </a:ext>
                </a:extLst>
              </p:cNvPr>
              <p:cNvSpPr txBox="1"/>
              <p:nvPr/>
            </p:nvSpPr>
            <p:spPr>
              <a:xfrm>
                <a:off x="2581406" y="2075270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+IV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2BA75FCF-DEFE-4587-896C-5A24B1C85D0F}"/>
                  </a:ext>
                </a:extLst>
              </p:cNvPr>
              <p:cNvSpPr txBox="1"/>
              <p:nvPr/>
            </p:nvSpPr>
            <p:spPr>
              <a:xfrm>
                <a:off x="2525937" y="2339080"/>
                <a:ext cx="484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+V</a:t>
                </a: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8F796037-8D23-4148-829F-6FE5FE628777}"/>
                  </a:ext>
                </a:extLst>
              </p:cNvPr>
              <p:cNvSpPr txBox="1"/>
              <p:nvPr/>
            </p:nvSpPr>
            <p:spPr>
              <a:xfrm>
                <a:off x="2365094" y="2586559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+VI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EE78B8B-80FD-4F9E-9CAD-EB44966FF21D}"/>
                  </a:ext>
                </a:extLst>
              </p:cNvPr>
              <p:cNvSpPr txBox="1"/>
              <p:nvPr/>
            </p:nvSpPr>
            <p:spPr>
              <a:xfrm>
                <a:off x="2146020" y="2806056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+VII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64A9EB58-A26C-4E27-80C5-533C2E540C9C}"/>
                  </a:ext>
                </a:extLst>
              </p:cNvPr>
              <p:cNvSpPr txBox="1"/>
              <p:nvPr/>
            </p:nvSpPr>
            <p:spPr>
              <a:xfrm>
                <a:off x="1786451" y="2994769"/>
                <a:ext cx="720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Bookman Old Style" panose="02050604050505020204" pitchFamily="18" charset="0"/>
                  </a:rPr>
                  <a:t>+VIII</a:t>
                </a: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C639DDB-3F50-4C16-9B62-EAA92AC98091}"/>
                </a:ext>
              </a:extLst>
            </p:cNvPr>
            <p:cNvSpPr/>
            <p:nvPr/>
          </p:nvSpPr>
          <p:spPr>
            <a:xfrm>
              <a:off x="371888" y="2296654"/>
              <a:ext cx="152736" cy="24522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276A2A-C267-402A-BB8B-D25177216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1" t="34813" r="40452" b="38454"/>
          <a:stretch/>
        </p:blipFill>
        <p:spPr bwMode="auto">
          <a:xfrm>
            <a:off x="1267017" y="4358012"/>
            <a:ext cx="876234" cy="8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788EEED3-13AC-413B-A8F1-49803D62749D}"/>
              </a:ext>
            </a:extLst>
          </p:cNvPr>
          <p:cNvSpPr txBox="1"/>
          <p:nvPr/>
        </p:nvSpPr>
        <p:spPr>
          <a:xfrm>
            <a:off x="2382684" y="54371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Ex: RuO</a:t>
            </a:r>
            <a:r>
              <a:rPr lang="fr-FR" baseline="-25000" dirty="0"/>
              <a:t>4</a:t>
            </a:r>
            <a:r>
              <a:rPr lang="fr-FR" dirty="0"/>
              <a:t>  </a:t>
            </a:r>
          </a:p>
        </p:txBody>
      </p:sp>
      <p:pic>
        <p:nvPicPr>
          <p:cNvPr id="109" name="Picture 2">
            <a:extLst>
              <a:ext uri="{FF2B5EF4-FFF2-40B4-BE49-F238E27FC236}">
                <a16:creationId xmlns:a16="http://schemas.microsoft.com/office/drawing/2014/main" id="{BD708F60-1BAD-459C-BBDB-53EC0251E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11882" r="40452" b="68903"/>
          <a:stretch/>
        </p:blipFill>
        <p:spPr bwMode="auto">
          <a:xfrm>
            <a:off x="1052310" y="5308440"/>
            <a:ext cx="1090941" cy="6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>
            <a:extLst>
              <a:ext uri="{FF2B5EF4-FFF2-40B4-BE49-F238E27FC236}">
                <a16:creationId xmlns:a16="http://schemas.microsoft.com/office/drawing/2014/main" id="{16DCF68F-811A-400E-AD8E-7F0FE05A3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6" t="62570" r="40452" b="14424"/>
          <a:stretch/>
        </p:blipFill>
        <p:spPr bwMode="auto">
          <a:xfrm>
            <a:off x="1199640" y="3523044"/>
            <a:ext cx="943611" cy="7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ZoneTexte 110">
            <a:extLst>
              <a:ext uri="{FF2B5EF4-FFF2-40B4-BE49-F238E27FC236}">
                <a16:creationId xmlns:a16="http://schemas.microsoft.com/office/drawing/2014/main" id="{28B0E38D-6E8E-4417-9DB0-9FF28E05FD06}"/>
              </a:ext>
            </a:extLst>
          </p:cNvPr>
          <p:cNvSpPr txBox="1"/>
          <p:nvPr/>
        </p:nvSpPr>
        <p:spPr>
          <a:xfrm>
            <a:off x="2382684" y="4609259"/>
            <a:ext cx="141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Ex: RuO</a:t>
            </a:r>
            <a:r>
              <a:rPr lang="fr-FR" baseline="-25000" dirty="0"/>
              <a:t>4</a:t>
            </a:r>
            <a:r>
              <a:rPr lang="fr-FR" baseline="30000" dirty="0"/>
              <a:t>2-</a:t>
            </a:r>
            <a:r>
              <a:rPr lang="fr-FR" dirty="0"/>
              <a:t>  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FAAE34B3-2109-4C21-BAAC-254155CBC430}"/>
              </a:ext>
            </a:extLst>
          </p:cNvPr>
          <p:cNvSpPr txBox="1"/>
          <p:nvPr/>
        </p:nvSpPr>
        <p:spPr>
          <a:xfrm>
            <a:off x="2382684" y="3713513"/>
            <a:ext cx="141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Ex: RuO</a:t>
            </a:r>
            <a:r>
              <a:rPr lang="fr-FR" baseline="-25000" dirty="0"/>
              <a:t>2</a:t>
            </a:r>
            <a:r>
              <a:rPr lang="fr-FR" dirty="0"/>
              <a:t>  </a:t>
            </a: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B816533B-C277-44F0-A458-8A411230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" b="1"/>
          <a:stretch/>
        </p:blipFill>
        <p:spPr>
          <a:xfrm>
            <a:off x="7941760" y="2063847"/>
            <a:ext cx="4069747" cy="2725178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2B86B542-CB9F-4536-AFDA-BADD0021C3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44" t="43271" r="51797" b="5104"/>
          <a:stretch/>
        </p:blipFill>
        <p:spPr>
          <a:xfrm>
            <a:off x="5931652" y="2063847"/>
            <a:ext cx="1298825" cy="2725178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DC2B4AC1-C307-4BF9-8C66-31B62C004D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4348" t="45264" b="1"/>
          <a:stretch/>
        </p:blipFill>
        <p:spPr>
          <a:xfrm>
            <a:off x="4496368" y="2063847"/>
            <a:ext cx="1298825" cy="2725178"/>
          </a:xfrm>
          <a:prstGeom prst="round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20" name="ZoneTexte 119">
            <a:extLst>
              <a:ext uri="{FF2B5EF4-FFF2-40B4-BE49-F238E27FC236}">
                <a16:creationId xmlns:a16="http://schemas.microsoft.com/office/drawing/2014/main" id="{57E0AA7F-8DA5-4EE0-8BCF-5C7E72F107EB}"/>
              </a:ext>
            </a:extLst>
          </p:cNvPr>
          <p:cNvSpPr txBox="1"/>
          <p:nvPr/>
        </p:nvSpPr>
        <p:spPr>
          <a:xfrm>
            <a:off x="395553" y="3707532"/>
            <a:ext cx="690973" cy="381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Solid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19F73D32-B7AB-4F04-83CB-C69168A67BD4}"/>
              </a:ext>
            </a:extLst>
          </p:cNvPr>
          <p:cNvSpPr txBox="1"/>
          <p:nvPr/>
        </p:nvSpPr>
        <p:spPr>
          <a:xfrm>
            <a:off x="195569" y="4609259"/>
            <a:ext cx="109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Aqueous</a:t>
            </a:r>
            <a:endParaRPr lang="fr-FR" dirty="0"/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6CFDC2EE-A198-4AA2-B5BF-29A3894E41F2}"/>
              </a:ext>
            </a:extLst>
          </p:cNvPr>
          <p:cNvSpPr txBox="1"/>
          <p:nvPr/>
        </p:nvSpPr>
        <p:spPr>
          <a:xfrm>
            <a:off x="432385" y="5437101"/>
            <a:ext cx="61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Gas</a:t>
            </a:r>
          </a:p>
        </p:txBody>
      </p:sp>
      <p:sp>
        <p:nvSpPr>
          <p:cNvPr id="123" name="Flèche : droite rayée 122">
            <a:extLst>
              <a:ext uri="{FF2B5EF4-FFF2-40B4-BE49-F238E27FC236}">
                <a16:creationId xmlns:a16="http://schemas.microsoft.com/office/drawing/2014/main" id="{3ABF31E9-89C3-4B56-B20B-DBE9609A9C94}"/>
              </a:ext>
            </a:extLst>
          </p:cNvPr>
          <p:cNvSpPr/>
          <p:nvPr/>
        </p:nvSpPr>
        <p:spPr>
          <a:xfrm>
            <a:off x="7090348" y="5838669"/>
            <a:ext cx="693061" cy="474482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2879C041-C6EE-4CF2-8AB5-F81EC9665DA5}"/>
              </a:ext>
            </a:extLst>
          </p:cNvPr>
          <p:cNvSpPr txBox="1"/>
          <p:nvPr/>
        </p:nvSpPr>
        <p:spPr>
          <a:xfrm>
            <a:off x="7876167" y="5845078"/>
            <a:ext cx="2603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To </a:t>
            </a:r>
            <a:r>
              <a:rPr lang="fr-FR" sz="2400" dirty="0" err="1"/>
              <a:t>keep</a:t>
            </a:r>
            <a:r>
              <a:rPr lang="fr-FR" sz="2400" dirty="0"/>
              <a:t> in </a:t>
            </a:r>
            <a:r>
              <a:rPr lang="fr-FR" sz="2400" dirty="0" err="1"/>
              <a:t>mind</a:t>
            </a:r>
            <a:endParaRPr lang="fr-FR" sz="24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99A1CC7-F4E8-43AB-9D0B-085EFAC5D813}"/>
              </a:ext>
            </a:extLst>
          </p:cNvPr>
          <p:cNvSpPr txBox="1"/>
          <p:nvPr/>
        </p:nvSpPr>
        <p:spPr>
          <a:xfrm>
            <a:off x="395552" y="5856186"/>
            <a:ext cx="348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298 K – 100 kPa (20 °C – 1 bar)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6335B01-12C3-4527-ADC2-ABC317394C01}"/>
              </a:ext>
            </a:extLst>
          </p:cNvPr>
          <p:cNvGrpSpPr/>
          <p:nvPr/>
        </p:nvGrpSpPr>
        <p:grpSpPr>
          <a:xfrm>
            <a:off x="7681810" y="4871594"/>
            <a:ext cx="4589646" cy="364922"/>
            <a:chOff x="7681810" y="4871594"/>
            <a:chExt cx="4589646" cy="364922"/>
          </a:xfrm>
        </p:grpSpPr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A6EE2370-152E-4205-B7AB-A41C270305A2}"/>
                </a:ext>
              </a:extLst>
            </p:cNvPr>
            <p:cNvSpPr txBox="1"/>
            <p:nvPr/>
          </p:nvSpPr>
          <p:spPr>
            <a:xfrm>
              <a:off x="7986923" y="4900167"/>
              <a:ext cx="4284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fr-FR" sz="1400" dirty="0">
                  <a:effectLst/>
                </a:rPr>
                <a:t>Mousset, F. </a:t>
              </a:r>
              <a:r>
                <a:rPr lang="fr-FR" sz="1400" dirty="0" err="1"/>
                <a:t>Ph.D</a:t>
              </a:r>
              <a:r>
                <a:rPr lang="fr-FR" sz="1400" dirty="0"/>
                <a:t>. </a:t>
              </a:r>
              <a:r>
                <a:rPr lang="fr-FR" sz="1400" dirty="0" err="1"/>
                <a:t>Thesis</a:t>
              </a:r>
              <a:r>
                <a:rPr lang="fr-FR" sz="1400" dirty="0">
                  <a:effectLst/>
                </a:rPr>
                <a:t>, Université Paris VI, 2004.</a:t>
              </a:r>
              <a:endParaRPr lang="fr-FR" sz="2000" dirty="0"/>
            </a:p>
          </p:txBody>
        </p:sp>
        <p:pic>
          <p:nvPicPr>
            <p:cNvPr id="46" name="Picture 2" descr="Icones Livre, images Livre png et ico">
              <a:extLst>
                <a:ext uri="{FF2B5EF4-FFF2-40B4-BE49-F238E27FC236}">
                  <a16:creationId xmlns:a16="http://schemas.microsoft.com/office/drawing/2014/main" id="{493C5373-4069-4565-AEF5-B06ECBB75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810" y="4871594"/>
              <a:ext cx="364922" cy="364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309FE80-617F-47DF-A7B9-0F791D2D552C}"/>
              </a:ext>
            </a:extLst>
          </p:cNvPr>
          <p:cNvGrpSpPr/>
          <p:nvPr/>
        </p:nvGrpSpPr>
        <p:grpSpPr>
          <a:xfrm>
            <a:off x="4732530" y="4890313"/>
            <a:ext cx="2195872" cy="360000"/>
            <a:chOff x="4763728" y="4890313"/>
            <a:chExt cx="2195872" cy="360000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B4B0C328-4C03-409B-A7F6-A85DEB12D7A1}"/>
                </a:ext>
              </a:extLst>
            </p:cNvPr>
            <p:cNvSpPr txBox="1"/>
            <p:nvPr/>
          </p:nvSpPr>
          <p:spPr>
            <a:xfrm>
              <a:off x="5113748" y="4916425"/>
              <a:ext cx="1845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CA" sz="1400" dirty="0"/>
                <a:t>Experimental results</a:t>
              </a:r>
              <a:endParaRPr lang="en-CA" sz="2000" dirty="0"/>
            </a:p>
          </p:txBody>
        </p:sp>
        <p:pic>
          <p:nvPicPr>
            <p:cNvPr id="57" name="Picture 6" descr="Icones Fiole, images gratuites fioles png et ico (page 2)">
              <a:extLst>
                <a:ext uri="{FF2B5EF4-FFF2-40B4-BE49-F238E27FC236}">
                  <a16:creationId xmlns:a16="http://schemas.microsoft.com/office/drawing/2014/main" id="{7C0ACE07-F756-4734-B2D8-BD30F8F31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728" y="4890313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itre 8">
            <a:extLst>
              <a:ext uri="{FF2B5EF4-FFF2-40B4-BE49-F238E27FC236}">
                <a16:creationId xmlns:a16="http://schemas.microsoft.com/office/drawing/2014/main" id="{A14BA719-8E1A-4D16-8507-97BAD28D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What is it like to work with ruthenium?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80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1" grpId="0"/>
      <p:bldP spid="112" grpId="0"/>
      <p:bldP spid="120" grpId="0"/>
      <p:bldP spid="121" grpId="0"/>
      <p:bldP spid="122" grpId="0"/>
      <p:bldP spid="123" grpId="0" animBg="1"/>
      <p:bldP spid="125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31838" y="314036"/>
            <a:ext cx="11460162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Why are we interested in ruthenium?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18CD415-3CD5-408F-B103-800C807C7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144905"/>
            <a:ext cx="1876567" cy="1571208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73D5EC0-2EF3-4301-AC97-4640381C3613}"/>
              </a:ext>
            </a:extLst>
          </p:cNvPr>
          <p:cNvGrpSpPr/>
          <p:nvPr/>
        </p:nvGrpSpPr>
        <p:grpSpPr>
          <a:xfrm>
            <a:off x="2747306" y="1682849"/>
            <a:ext cx="1749197" cy="495320"/>
            <a:chOff x="2877914" y="1755074"/>
            <a:chExt cx="1749197" cy="495320"/>
          </a:xfrm>
        </p:grpSpPr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A45A98D0-B6AA-449A-B784-97746675928E}"/>
                </a:ext>
              </a:extLst>
            </p:cNvPr>
            <p:cNvSpPr/>
            <p:nvPr/>
          </p:nvSpPr>
          <p:spPr>
            <a:xfrm>
              <a:off x="3185160" y="2049780"/>
              <a:ext cx="1143000" cy="20061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77288D0-0999-4B96-9BA6-E7649E7F12AD}"/>
                </a:ext>
              </a:extLst>
            </p:cNvPr>
            <p:cNvSpPr txBox="1"/>
            <p:nvPr/>
          </p:nvSpPr>
          <p:spPr>
            <a:xfrm>
              <a:off x="2877914" y="1755074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Fission </a:t>
              </a:r>
              <a:r>
                <a:rPr lang="en-CA" dirty="0"/>
                <a:t>product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A352EEE-688A-4997-BA41-29FA264968C5}"/>
              </a:ext>
            </a:extLst>
          </p:cNvPr>
          <p:cNvSpPr/>
          <p:nvPr/>
        </p:nvSpPr>
        <p:spPr>
          <a:xfrm>
            <a:off x="5708898" y="2958216"/>
            <a:ext cx="361387" cy="48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7AEAA47-DCF1-4B90-89BE-86162E4AC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16145"/>
          <a:stretch/>
        </p:blipFill>
        <p:spPr>
          <a:xfrm>
            <a:off x="8531809" y="1310842"/>
            <a:ext cx="2333958" cy="4533484"/>
          </a:xfrm>
          <a:prstGeom prst="rect">
            <a:avLst/>
          </a:prstGeom>
        </p:spPr>
      </p:pic>
      <p:pic>
        <p:nvPicPr>
          <p:cNvPr id="5124" name="Picture 4" descr="Images de Radiation Signe – Téléchargement gratuit sur Freepik">
            <a:extLst>
              <a:ext uri="{FF2B5EF4-FFF2-40B4-BE49-F238E27FC236}">
                <a16:creationId xmlns:a16="http://schemas.microsoft.com/office/drawing/2014/main" id="{1FFF4B69-F148-4C4A-BB84-B2FD9BD1B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48" y="790016"/>
            <a:ext cx="1160971" cy="11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adiation Symbol, Nuclear Warning, Hazard Sign Free PNG">
            <a:extLst>
              <a:ext uri="{FF2B5EF4-FFF2-40B4-BE49-F238E27FC236}">
                <a16:creationId xmlns:a16="http://schemas.microsoft.com/office/drawing/2014/main" id="{EE17FAA9-5581-4DAF-825F-AA01DBF8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7592" y="2376486"/>
            <a:ext cx="916256" cy="9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CB9352-D3E7-49B9-86BE-95E1F4F9392D}"/>
              </a:ext>
            </a:extLst>
          </p:cNvPr>
          <p:cNvSpPr/>
          <p:nvPr/>
        </p:nvSpPr>
        <p:spPr>
          <a:xfrm>
            <a:off x="8533859" y="2529091"/>
            <a:ext cx="61193" cy="337292"/>
          </a:xfrm>
          <a:prstGeom prst="rect">
            <a:avLst/>
          </a:prstGeom>
          <a:solidFill>
            <a:srgbClr val="08529C"/>
          </a:solidFill>
          <a:ln>
            <a:solidFill>
              <a:srgbClr val="085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59CD6-0C0E-443C-8018-A0359917929E}"/>
              </a:ext>
            </a:extLst>
          </p:cNvPr>
          <p:cNvSpPr/>
          <p:nvPr/>
        </p:nvSpPr>
        <p:spPr>
          <a:xfrm>
            <a:off x="10799453" y="4506506"/>
            <a:ext cx="61193" cy="337292"/>
          </a:xfrm>
          <a:prstGeom prst="rect">
            <a:avLst/>
          </a:prstGeom>
          <a:solidFill>
            <a:srgbClr val="08529C"/>
          </a:solidFill>
          <a:ln>
            <a:solidFill>
              <a:srgbClr val="085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78F5964-6136-4A20-8DC2-A8C4889E3A1D}"/>
              </a:ext>
            </a:extLst>
          </p:cNvPr>
          <p:cNvGrpSpPr/>
          <p:nvPr/>
        </p:nvGrpSpPr>
        <p:grpSpPr>
          <a:xfrm>
            <a:off x="5287412" y="2197622"/>
            <a:ext cx="2856128" cy="4059711"/>
            <a:chOff x="6817483" y="2361818"/>
            <a:chExt cx="2133877" cy="303310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1DB4D8A-7D2D-47AF-889A-B366EC011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96" t="37806"/>
            <a:stretch/>
          </p:blipFill>
          <p:spPr>
            <a:xfrm flipH="1">
              <a:off x="6817483" y="2361818"/>
              <a:ext cx="2133877" cy="3033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8CF98F-AC18-4042-9003-2443F8907A20}"/>
                </a:ext>
              </a:extLst>
            </p:cNvPr>
            <p:cNvSpPr/>
            <p:nvPr/>
          </p:nvSpPr>
          <p:spPr>
            <a:xfrm>
              <a:off x="8492573" y="4480135"/>
              <a:ext cx="39600" cy="45719"/>
            </a:xfrm>
            <a:prstGeom prst="rect">
              <a:avLst/>
            </a:prstGeom>
            <a:solidFill>
              <a:srgbClr val="DD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ED1985-84FE-4744-8855-ACF16342AAB3}"/>
                </a:ext>
              </a:extLst>
            </p:cNvPr>
            <p:cNvSpPr/>
            <p:nvPr/>
          </p:nvSpPr>
          <p:spPr>
            <a:xfrm>
              <a:off x="8530671" y="4480135"/>
              <a:ext cx="41433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FA539A-EF75-4E02-AF02-675F6EB0FD47}"/>
                </a:ext>
              </a:extLst>
            </p:cNvPr>
            <p:cNvSpPr/>
            <p:nvPr/>
          </p:nvSpPr>
          <p:spPr>
            <a:xfrm>
              <a:off x="8079824" y="4480135"/>
              <a:ext cx="414337" cy="45719"/>
            </a:xfrm>
            <a:prstGeom prst="rect">
              <a:avLst/>
            </a:prstGeom>
            <a:solidFill>
              <a:srgbClr val="BE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47F0C-7278-480A-923F-203A11101A7D}"/>
              </a:ext>
            </a:extLst>
          </p:cNvPr>
          <p:cNvSpPr/>
          <p:nvPr/>
        </p:nvSpPr>
        <p:spPr>
          <a:xfrm>
            <a:off x="7960566" y="2668881"/>
            <a:ext cx="1080000" cy="48185"/>
          </a:xfrm>
          <a:prstGeom prst="rect">
            <a:avLst/>
          </a:prstGeom>
          <a:solidFill>
            <a:srgbClr val="B3B3B3"/>
          </a:solidFill>
          <a:ln>
            <a:solidFill>
              <a:srgbClr val="B3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73CA245-AAB0-4102-9CEE-41BFC14AF842}"/>
              </a:ext>
            </a:extLst>
          </p:cNvPr>
          <p:cNvGrpSpPr/>
          <p:nvPr/>
        </p:nvGrpSpPr>
        <p:grpSpPr>
          <a:xfrm>
            <a:off x="4635406" y="1310842"/>
            <a:ext cx="1120869" cy="1173596"/>
            <a:chOff x="2856418" y="1460768"/>
            <a:chExt cx="1120869" cy="117359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22B0BEC-729B-4692-94EA-1311D8C5B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8F66692-6BE2-4A3F-95A8-6947F8448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4BE4F94-DBF3-479F-A1C5-46D82394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9A558D-1ED2-4D2A-B4B5-2DDF003DB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6307340-ED58-479C-8303-5F7A2E36D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3074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823E7757-B734-4321-BD9A-957FB6AA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EDF1A4C-9B4B-4F47-BB00-FAFF4FB1E588}"/>
              </a:ext>
            </a:extLst>
          </p:cNvPr>
          <p:cNvGrpSpPr/>
          <p:nvPr/>
        </p:nvGrpSpPr>
        <p:grpSpPr>
          <a:xfrm>
            <a:off x="9188376" y="3339117"/>
            <a:ext cx="376542" cy="394255"/>
            <a:chOff x="2856418" y="1460768"/>
            <a:chExt cx="1120869" cy="1173596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42272B0-2003-4109-9467-F05859C9E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56AA291-EFE3-4A8A-AF1C-BFE22B132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E8C8A134-7B6C-46CD-9F48-4C6BDF5E7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4B624C0F-47B7-4DE4-8D52-EC262E292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897C138-9068-4C70-8C92-84B8E28D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51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1768B69C-6E17-4E7E-892F-B6E4050FE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04E44D8-8BED-498B-A085-C47073AA16EF}"/>
              </a:ext>
            </a:extLst>
          </p:cNvPr>
          <p:cNvGrpSpPr/>
          <p:nvPr/>
        </p:nvGrpSpPr>
        <p:grpSpPr>
          <a:xfrm>
            <a:off x="9515142" y="3339117"/>
            <a:ext cx="376542" cy="394255"/>
            <a:chOff x="2856418" y="1460768"/>
            <a:chExt cx="1120869" cy="1173596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D5FCAE5-ED60-4603-BA90-2ACC03ADA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9B403F7-03A5-41BF-9889-D049DC5D2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CF4F6C3D-0D9E-4A62-8A30-3EE258E7A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C4F2F8C9-FCB9-4312-A64A-B5B8CAFC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373085F-9622-4CA9-BFE4-5C417B74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58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F618FD8A-BCD1-4838-BCFD-8A17320BC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B152C52B-66CB-41BD-A7FC-67EF3BCB4282}"/>
              </a:ext>
            </a:extLst>
          </p:cNvPr>
          <p:cNvGrpSpPr/>
          <p:nvPr/>
        </p:nvGrpSpPr>
        <p:grpSpPr>
          <a:xfrm>
            <a:off x="9841907" y="3339117"/>
            <a:ext cx="376542" cy="394255"/>
            <a:chOff x="2856418" y="1460768"/>
            <a:chExt cx="1120869" cy="1173596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1551A64-E15A-4F78-ACE1-6EA66D9BA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477584C2-CAD3-4C3E-AC07-BAB9941A5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C3E3FFF-44A1-44D0-BF44-82F90D9CB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27C5A196-FC0E-4D96-A6C4-7A6D1F227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BF15C06-6AA3-42A4-BD54-449AB37BA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65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16DBCBCE-7FC9-4B7A-AD32-C42E870CB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F932C06-CB59-404F-BEFF-45C5630999C3}"/>
              </a:ext>
            </a:extLst>
          </p:cNvPr>
          <p:cNvSpPr txBox="1"/>
          <p:nvPr/>
        </p:nvSpPr>
        <p:spPr>
          <a:xfrm>
            <a:off x="6319861" y="5787147"/>
            <a:ext cx="1314310" cy="408623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03AF175-4177-41A7-8383-85C1A3E8D58E}"/>
              </a:ext>
            </a:extLst>
          </p:cNvPr>
          <p:cNvSpPr txBox="1"/>
          <p:nvPr/>
        </p:nvSpPr>
        <p:spPr>
          <a:xfrm>
            <a:off x="5971176" y="5789001"/>
            <a:ext cx="2011680" cy="408623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028C9CD-9FA5-405B-B3D4-F44EBFD56212}"/>
              </a:ext>
            </a:extLst>
          </p:cNvPr>
          <p:cNvSpPr txBox="1"/>
          <p:nvPr/>
        </p:nvSpPr>
        <p:spPr>
          <a:xfrm>
            <a:off x="10830049" y="2042627"/>
            <a:ext cx="1160971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(g)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18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36524 0.31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C 0.00196 -0.0669 0.00287 -0.13264 0.00378 -0.1979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9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75E-6 7.40741E-7 C 0.00182 -0.06644 0.00273 -0.13241 0.00377 -0.1979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9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7.40741E-7 C 0.00143 -0.06736 0.00234 -0.1331 0.00378 -0.1979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990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39 -0.19514 L 0.00339 -0.19514 C 0.00326 -0.1838 0.00326 -0.17245 0.00313 -0.16088 C 0.003 -0.16019 0.00273 -0.15949 0.0026 -0.15857 C 0.00247 -0.15833 0.00234 -0.15764 0.00234 -0.15718 C 0.00208 -0.15671 0.00195 -0.15602 0.00182 -0.15532 C 0.00156 -0.15463 0.00143 -0.15347 0.0013 -0.15255 C 0.00117 -0.15208 0.00104 -0.15162 0.00104 -0.15116 C 0.00078 -0.1507 0.00065 -0.15 0.00052 -0.14931 C 0.00039 -0.14907 0.00039 -0.14838 0.00026 -0.14792 C -4.16667E-7 -0.14745 -0.00026 -0.14676 -0.00052 -0.14607 C -0.00104 -0.14167 -0.00052 -0.14583 -0.0013 -0.1419 C -0.00221 -0.13843 -0.0013 -0.13982 -0.0026 -0.1382 C -0.00286 -0.1375 -0.00325 -0.13519 -0.00338 -0.13449 C -0.00365 -0.13426 -0.00391 -0.13403 -0.00417 -0.13357 C -0.00482 -0.13171 -0.00469 -0.13171 -0.00547 -0.12986 C -0.00573 -0.1294 -0.00599 -0.12894 -0.00625 -0.12847 C -0.00664 -0.12824 -0.00703 -0.12801 -0.00729 -0.12755 C -0.00768 -0.12685 -0.00794 -0.12616 -0.00833 -0.12523 C -0.00872 -0.12477 -0.00911 -0.12431 -0.00937 -0.12384 C -0.01003 -0.12338 -0.01198 -0.1213 -0.01302 -0.12107 C -0.01523 -0.12083 -0.01745 -0.12083 -0.01953 -0.1206 L -0.03255 -0.12153 C -0.03594 -0.12199 -0.03789 -0.12199 -0.04088 -0.12245 C -0.04154 -0.12269 -0.04219 -0.12292 -0.04271 -0.12292 L -0.06172 -0.12199 C -0.09961 -0.1213 -0.12617 -0.12176 -0.16562 -0.12199 C -0.16849 -0.12315 -0.16797 -0.12292 -0.1724 -0.12292 C -0.17643 -0.12292 -0.18021 -0.12269 -0.18411 -0.12245 C -0.18437 -0.12199 -0.18463 -0.1213 -0.1849 -0.1206 C -0.18529 -0.12014 -0.18568 -0.11991 -0.18594 -0.11921 C -0.18646 -0.11852 -0.18698 -0.11644 -0.18698 -0.11644 C -0.18711 -0.11597 -0.18724 -0.11528 -0.18724 -0.11458 C -0.18737 -0.11412 -0.1875 -0.11389 -0.1875 -0.1132 C -0.18763 -0.1125 -0.18776 -0.11181 -0.18776 -0.11088 C -0.18802 -0.10995 -0.18815 -0.10926 -0.18828 -0.1081 C -0.18841 -0.10764 -0.18867 -0.10486 -0.1888 -0.10394 C -0.18893 -0.10347 -0.18919 -0.10301 -0.18932 -0.10255 C -0.18945 -0.10208 -0.18945 -0.10139 -0.18958 -0.1007 C -0.18971 -0.10023 -0.1901 -0.1 -0.1901 -0.09931 C -0.19036 -0.09421 -0.19036 -0.08889 -0.19036 -0.08357 C -0.19036 -0.07755 -0.19036 -0.0713 -0.1901 -0.06505 C -0.1901 -0.06435 -0.18997 -0.06366 -0.18984 -0.06273 C -0.18984 -0.06204 -0.18971 -0.06088 -0.18958 -0.05995 C -0.18958 -0.05741 -0.18945 -0.05486 -0.18932 -0.05208 C -0.18893 -0.03079 -0.18958 -0.04051 -0.1888 -0.03032 C -0.18893 -0.02107 -0.18906 -0.01157 -0.18906 -0.00208 C -0.18932 0.0169 -0.18854 0.01065 -0.18958 0.01875 C -0.18958 0.02477 -0.18906 0.05 -0.18906 0.05486 C -0.18906 0.06852 -0.18919 0.08218 -0.18932 0.09606 C -0.18945 0.09792 -0.18945 0.09977 -0.18958 0.10162 C -0.18971 0.10208 -0.18984 0.10231 -0.18984 0.10301 C -0.18997 0.10347 -0.1901 0.10417 -0.1901 0.10486 C -0.19023 0.10625 -0.19036 0.10764 -0.19036 0.10903 C -0.19049 0.10972 -0.19062 0.11042 -0.19062 0.11134 C -0.19075 0.11273 -0.19075 0.11435 -0.19088 0.11597 C -0.19102 0.1169 -0.19128 0.11759 -0.19141 0.11875 C -0.19154 0.11944 -0.19167 0.1206 -0.19167 0.12153 C -0.1918 0.12199 -0.19193 0.12222 -0.19193 0.12292 C -0.19206 0.12338 -0.19206 0.12407 -0.19219 0.12477 C -0.19297 0.12778 -0.19258 0.1243 -0.19297 0.12755 C -0.1931 0.12824 -0.19323 0.12893 -0.19323 0.12986 C -0.19336 0.13032 -0.19349 0.13102 -0.19349 0.13171 C -0.19375 0.13403 -0.19362 0.1368 -0.19401 0.13912 C -0.19479 0.14236 -0.1944 0.14051 -0.19531 0.14421 C -0.19544 0.14491 -0.19544 0.1456 -0.19557 0.14653 C -0.1957 0.14699 -0.19596 0.14768 -0.19609 0.14838 C -0.19648 0.14954 -0.19687 0.15093 -0.19713 0.15255 C -0.19766 0.15463 -0.19805 0.15718 -0.19844 0.15949 C -0.19883 0.16088 -0.19922 0.16204 -0.19948 0.16366 C -0.19961 0.16412 -0.19974 0.16481 -0.19974 0.16551 C -0.2 0.1662 -0.20013 0.1669 -0.20026 0.16782 C -0.20104 0.17222 -0.2 0.16805 -0.20104 0.17199 C -0.2013 0.17338 -0.20143 0.175 -0.20156 0.17662 C -0.20169 0.17755 -0.20169 0.17847 -0.20182 0.1794 C -0.20208 0.18009 -0.20247 0.18055 -0.2026 0.18125 C -0.20404 0.18495 -0.2026 0.18125 -0.20338 0.18449 C -0.20365 0.18495 -0.20378 0.18542 -0.20391 0.18588 C -0.20404 0.1868 -0.20404 0.18773 -0.20417 0.18866 C -0.20443 0.18912 -0.20482 0.18935 -0.20495 0.19005 C -0.20534 0.19051 -0.20547 0.1912 -0.20573 0.1919 C -0.20586 0.19236 -0.20586 0.19305 -0.20599 0.19375 C -0.2069 0.19676 -0.20703 0.1956 -0.20755 0.19838 C -0.20768 0.19884 -0.20768 0.19954 -0.20781 0.20023 C -0.20833 0.20208 -0.20859 0.20278 -0.20911 0.2044 C -0.2095 0.20694 -0.20937 0.20648 -0.2099 0.20903 C -0.21016 0.20949 -0.21029 0.21018 -0.21042 0.21088 C -0.21068 0.21134 -0.21094 0.2118 -0.2112 0.21227 C -0.21198 0.21898 -0.21081 0.21065 -0.21224 0.21597 C -0.2125 0.21667 -0.21237 0.21736 -0.2125 0.21829 C -0.21263 0.21875 -0.21289 0.21898 -0.21302 0.21968 C -0.21367 0.22176 -0.21289 0.22014 -0.21354 0.22292 C -0.2138 0.22361 -0.21419 0.2243 -0.21432 0.22523 C -0.21458 0.22569 -0.21471 0.22639 -0.21484 0.22708 C -0.21497 0.22731 -0.21497 0.22801 -0.2151 0.22847 C -0.21536 0.2287 -0.21562 0.22893 -0.21588 0.2294 C -0.21615 0.23009 -0.21641 0.23079 -0.21667 0.23171 C -0.21784 0.23472 -0.21771 0.23333 -0.21771 0.23495 " pathEditMode="relative" ptsTypes="AAAAAAAAAAAAAAAAAAAAAAAAAAAAAAAAAAAAAAAAAAAAAAAAAAAAAAAAAAAAAAAAAAAAAAAAAAAAAAAAAAAAAAAAAAAAAAAAAA">
                                      <p:cBhvr>
                                        <p:cTn id="54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391 -0.19514 L 0.00391 -0.19514 C 0.00352 -0.17732 0.00443 -0.18634 0.00313 -0.17847 C 0.00235 -0.17431 0.00274 -0.17639 0.00235 -0.17245 C 0.00209 -0.17107 0.00183 -0.16782 0.00183 -0.16782 C 0.00131 -0.15671 0.00196 -0.16597 0.00078 -0.15625 C 0.00039 -0.15324 0.00065 -0.15255 -3.33333E-6 -0.14931 C -0.00026 -0.14838 -0.00078 -0.14722 -0.00104 -0.14607 C -0.00143 -0.14514 -0.00156 -0.14398 -0.00182 -0.14282 C -0.00221 -0.1419 -0.00273 -0.1412 -0.00312 -0.14005 C -0.00377 -0.13889 -0.00429 -0.1375 -0.00468 -0.13588 C -0.0052 -0.13472 -0.00664 -0.13032 -0.00703 -0.12986 C -0.01041 -0.12755 -0.00625 -0.13079 -0.00963 -0.12755 C -0.01015 -0.12732 -0.01054 -0.12708 -0.01093 -0.12662 C -0.01159 -0.12639 -0.01198 -0.1257 -0.0125 -0.12523 C -0.0151 -0.12407 -0.01666 -0.12477 -0.01927 -0.12338 C -0.02226 -0.12222 -0.02005 -0.12315 -0.02604 -0.12153 L -0.04349 -0.12199 C -0.04427 -0.12222 -0.04492 -0.12245 -0.04557 -0.12245 L -0.07343 -0.12199 C -0.09375 -0.11412 -0.11823 -0.12107 -0.13619 -0.12107 L -0.20547 -0.12199 C -0.20833 -0.12292 -0.20989 -0.12361 -0.21328 -0.12153 C -0.21419 -0.12107 -0.21484 -0.11782 -0.21484 -0.11782 C -0.21614 -0.11157 -0.21549 -0.1162 -0.2151 -0.10394 C -0.21523 -0.0956 -0.21523 -0.08727 -0.21536 -0.07894 C -0.21549 -0.07801 -0.21562 -0.07732 -0.21562 -0.07616 C -0.21575 -0.07407 -0.21588 -0.07153 -0.21588 -0.06921 C -0.21601 -0.06782 -0.21627 -0.06389 -0.2164 -0.06227 C -0.2164 -0.0581 -0.21627 -0.0537 -0.21614 -0.04931 C -0.21614 -0.04607 -0.21588 -0.04213 -0.21562 -0.03866 C -0.21549 -0.01806 -0.21497 -0.01574 -0.21588 0.00069 C -0.21601 0.00116 -0.21614 0.00162 -0.21614 0.00208 C -0.21692 0.01204 -0.2164 0.00278 -0.21588 0.0243 C -0.21575 0.03079 -0.21575 0.0375 -0.21562 0.04421 C -0.21588 0.0456 -0.21601 0.04676 -0.21614 0.04838 C -0.21627 0.04954 -0.2164 0.05069 -0.2164 0.05208 C -0.21679 0.05509 -0.21692 0.05602 -0.21718 0.05856 C -0.21679 0.07986 -0.21731 0.06458 -0.21666 0.07477 C -0.2164 0.08102 -0.21679 0.07778 -0.21614 0.08171 C -0.21562 0.09491 -0.21614 0.08241 -0.21562 0.10486 C -0.21562 0.1081 -0.21549 0.11157 -0.21536 0.11505 C -0.21549 0.12037 -0.21549 0.12569 -0.21562 0.13125 C -0.21575 0.13194 -0.21588 0.13264 -0.21588 0.13356 C -0.21614 0.13843 -0.21601 0.14375 -0.21614 0.14884 C -0.21627 0.1493 -0.21653 0.15 -0.21666 0.15069 C -0.21679 0.15116 -0.21692 0.15185 -0.21692 0.15255 C -0.21718 0.15347 -0.21731 0.1544 -0.21744 0.15532 C -0.2177 0.15671 -0.2181 0.15787 -0.21823 0.15949 C -0.21836 0.15972 -0.21862 0.16296 -0.21875 0.16366 C -0.21901 0.16435 -0.21979 0.1662 -0.22005 0.16736 C -0.22083 0.17315 -0.21992 0.16667 -0.22083 0.17106 C -0.22174 0.1743 -0.22044 0.17153 -0.22187 0.1743 C -0.22213 0.17593 -0.22226 0.17662 -0.22265 0.17847 C -0.2233 0.18032 -0.22317 0.17893 -0.22317 0.18032 " pathEditMode="relative" ptsTypes="AAAAAAAAAAAAAAAAAAAAAAAAAAAAAAAAAAAAAAAAAAAAAAAAAAAAAAA">
                                      <p:cBhvr>
                                        <p:cTn id="5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9 -0.19745 L 0.0039 -0.19745 C 0.00403 -0.19607 0.00416 -0.19468 0.00442 -0.19329 C 0.00442 -0.19282 0.00455 -0.19259 0.00468 -0.1919 C 0.00468 -0.19097 0.00481 -0.18982 0.00494 -0.18866 C 0.00481 -0.18588 0.00494 -0.18287 0.00468 -0.17986 C 0.00442 -0.17824 0.0039 -0.17662 0.00364 -0.17477 C 0.00182 -0.16713 0.00377 -0.17593 0.00208 -0.16875 C 0.00169 -0.16759 0.00156 -0.1662 0.0013 -0.16505 C 0.00052 -0.16296 -0.00026 -0.16111 -0.00105 -0.15903 C -0.00131 -0.15857 -0.0017 -0.15787 -0.00183 -0.15718 C -0.00235 -0.15625 -0.00261 -0.15486 -0.00313 -0.15394 C -0.00547 -0.15023 -0.00599 -0.14884 -0.0086 -0.14653 C -0.01029 -0.14537 -0.01211 -0.14468 -0.01355 -0.14282 C -0.01602 -0.14051 -0.01381 -0.14236 -0.01615 -0.14097 C -0.01641 -0.14097 -0.01784 -0.13982 -0.01823 -0.13958 C -0.01901 -0.13958 -0.01967 -0.13935 -0.02032 -0.13912 C -0.02162 -0.13843 -0.02097 -0.13889 -0.02266 -0.1382 C -0.02448 -0.13773 -0.02578 -0.1375 -0.02761 -0.13727 C -0.03099 -0.13704 -0.03425 -0.13704 -0.0375 -0.13681 L -0.04167 -0.13588 C -0.04258 -0.13588 -0.04349 -0.13565 -0.04427 -0.13542 C -0.04493 -0.13542 -0.04558 -0.13519 -0.0461 -0.13495 C -0.04779 -0.13472 -0.04948 -0.13472 -0.05105 -0.13403 C -0.05521 -0.13287 -0.0543 -0.13287 -0.0573 -0.13218 C -0.05808 -0.13218 -0.05886 -0.13195 -0.05964 -0.13171 C -0.06146 -0.13148 -0.06342 -0.13148 -0.06511 -0.13079 C -0.06589 -0.13056 -0.06654 -0.13032 -0.06719 -0.12986 C -0.06823 -0.12963 -0.06914 -0.1294 -0.07006 -0.12894 C -0.07084 -0.12847 -0.07149 -0.12801 -0.07214 -0.12755 C -0.07305 -0.12732 -0.07396 -0.12732 -0.07474 -0.12708 C -0.07852 -0.12639 -0.07539 -0.12708 -0.07839 -0.12616 C -0.07917 -0.12616 -0.07982 -0.12593 -0.08047 -0.1257 C -0.08477 -0.12454 -0.08516 -0.12338 -0.09089 -0.12292 L -0.10052 -0.12245 L -0.13672 -0.12292 C -0.1431 -0.12315 -0.13868 -0.12361 -0.14375 -0.12384 C -0.14688 -0.12431 -0.14987 -0.12431 -0.15287 -0.12431 L -0.22136 -0.12384 C -0.22292 -0.12384 -0.22448 -0.12361 -0.22605 -0.12338 L -0.2375 -0.12292 C -0.23776 -0.12245 -0.23815 -0.12222 -0.23828 -0.12153 C -0.23855 -0.1213 -0.23868 -0.1206 -0.23881 -0.12014 C -0.23907 -0.11991 -0.23933 -0.11968 -0.23959 -0.11921 C -0.2405 -0.11505 -0.23907 -0.1213 -0.24063 -0.11644 C -0.24089 -0.11597 -0.24089 -0.11528 -0.24089 -0.11458 C -0.24102 -0.11412 -0.24102 -0.11366 -0.24115 -0.1132 C -0.24141 -0.11273 -0.24167 -0.11204 -0.24193 -0.11134 C -0.24219 -0.11042 -0.24232 -0.10949 -0.24245 -0.10857 C -0.24271 -0.10764 -0.2431 -0.10695 -0.24323 -0.10579 C -0.24349 -0.1044 -0.24375 -0.10116 -0.24375 -0.10116 C -0.24349 -0.08588 -0.2444 -0.09144 -0.24297 -0.08403 L -0.24297 -0.08403 C -0.24271 -0.08195 -0.24297 -0.08287 -0.24245 -0.08125 L -0.24167 0.12986 C -0.24167 0.13889 -0.24167 0.14792 -0.24141 0.15718 C -0.24141 0.15764 -0.24128 0.15833 -0.24115 0.15903 C -0.24102 0.16042 -0.24076 0.16204 -0.24063 0.16366 C -0.24037 0.16898 -0.2405 0.17106 -0.23985 0.17523 C -0.23985 0.17569 -0.23972 0.17593 -0.23959 0.17662 C -0.2392 0.17917 -0.23959 0.17755 -0.23881 0.17986 C -0.23868 0.18102 -0.23855 0.18218 -0.23828 0.18356 C -0.23815 0.18449 -0.23763 0.18657 -0.23724 0.18773 C -0.23711 0.18819 -0.23698 0.18866 -0.23672 0.18912 C -0.23659 0.19005 -0.23633 0.1912 -0.2362 0.19236 C -0.23581 0.19606 -0.23633 0.19398 -0.23542 0.19653 C -0.23542 0.19838 -0.23529 0.2 -0.23516 0.20208 C -0.23516 0.2044 -0.23503 0.20694 -0.2349 0.20949 C -0.2349 0.21042 -0.23477 0.21157 -0.23464 0.21273 C -0.23451 0.22199 -0.23477 0.22083 -0.23412 0.22662 C -0.23412 0.22731 -0.23412 0.22801 -0.23386 0.22893 C -0.23373 0.22963 -0.23334 0.23009 -0.23308 0.23079 C -0.23308 0.23171 -0.23295 0.23264 -0.23282 0.23356 C -0.23282 0.23403 -0.23256 0.23495 -0.23256 0.23495 " pathEditMode="relative" ptsTypes="AAAAAAAAAAAAAAAAAAAAAAAAAAAAAAAAAAAAAAAAAAAAAAAAAAAAAAAAAAAAAAAAAAAAAAAAAA">
                                      <p:cBhvr>
                                        <p:cTn id="58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5" grpId="1" animBg="1"/>
      <p:bldP spid="18" grpId="0" animBg="1"/>
      <p:bldP spid="32" grpId="0" animBg="1"/>
      <p:bldP spid="32" grpId="1" animBg="1"/>
      <p:bldP spid="66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7198A33C-69A0-4172-A607-462A94BE5494}"/>
              </a:ext>
            </a:extLst>
          </p:cNvPr>
          <p:cNvGrpSpPr/>
          <p:nvPr/>
        </p:nvGrpSpPr>
        <p:grpSpPr>
          <a:xfrm>
            <a:off x="-335102" y="1072211"/>
            <a:ext cx="2133877" cy="3033101"/>
            <a:chOff x="6817483" y="2361818"/>
            <a:chExt cx="2133877" cy="3033101"/>
          </a:xfrm>
        </p:grpSpPr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0A13E24-34EE-452F-9079-BDF4CDE0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96" t="37806"/>
            <a:stretch/>
          </p:blipFill>
          <p:spPr>
            <a:xfrm flipH="1">
              <a:off x="6817483" y="2361818"/>
              <a:ext cx="2133877" cy="3033101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EBA74ED-5568-4FCB-B9D1-E11C29D746E1}"/>
                </a:ext>
              </a:extLst>
            </p:cNvPr>
            <p:cNvSpPr/>
            <p:nvPr/>
          </p:nvSpPr>
          <p:spPr>
            <a:xfrm>
              <a:off x="8492573" y="4480135"/>
              <a:ext cx="39600" cy="45719"/>
            </a:xfrm>
            <a:prstGeom prst="rect">
              <a:avLst/>
            </a:prstGeom>
            <a:solidFill>
              <a:srgbClr val="DD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4D980F0-B47D-42E2-87F0-FFB791000F56}"/>
                </a:ext>
              </a:extLst>
            </p:cNvPr>
            <p:cNvSpPr/>
            <p:nvPr/>
          </p:nvSpPr>
          <p:spPr>
            <a:xfrm>
              <a:off x="8530671" y="4480135"/>
              <a:ext cx="41433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A451FAB-00E6-422C-BA5B-CAEBD99B2C0A}"/>
                </a:ext>
              </a:extLst>
            </p:cNvPr>
            <p:cNvSpPr/>
            <p:nvPr/>
          </p:nvSpPr>
          <p:spPr>
            <a:xfrm>
              <a:off x="8079824" y="4480135"/>
              <a:ext cx="414337" cy="45719"/>
            </a:xfrm>
            <a:prstGeom prst="rect">
              <a:avLst/>
            </a:prstGeom>
            <a:solidFill>
              <a:srgbClr val="BE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C1CE6C3E-9C2E-460F-A184-357C9E6B0690}"/>
              </a:ext>
            </a:extLst>
          </p:cNvPr>
          <p:cNvGrpSpPr/>
          <p:nvPr/>
        </p:nvGrpSpPr>
        <p:grpSpPr>
          <a:xfrm>
            <a:off x="663850" y="3075295"/>
            <a:ext cx="281323" cy="294557"/>
            <a:chOff x="2856418" y="1460768"/>
            <a:chExt cx="1120869" cy="1173596"/>
          </a:xfrm>
        </p:grpSpPr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525AE90-C098-4004-830B-CF3022EC6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50FA4529-43B3-4C69-BE49-EE0E350A8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921EA27F-2CDF-40FE-853A-64512DB5A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0A9F259-51C2-4144-BFE5-4C83A75A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99AC412C-F6B3-4132-8831-B558F5F0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78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B8E85A24-B7B6-4119-9970-CED611247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F9CA2DE7-F0E0-4C60-921D-705093ED6C4A}"/>
              </a:ext>
            </a:extLst>
          </p:cNvPr>
          <p:cNvGrpSpPr/>
          <p:nvPr/>
        </p:nvGrpSpPr>
        <p:grpSpPr>
          <a:xfrm>
            <a:off x="805249" y="2846695"/>
            <a:ext cx="281323" cy="294557"/>
            <a:chOff x="2856418" y="1460768"/>
            <a:chExt cx="1120869" cy="1173596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060819EE-871F-4D3A-8111-42D83393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8D71BCC-6225-4192-9BC9-7D3A0875E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DA2F23CB-8002-44A3-843F-1DA756D39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DBEADF77-7326-4DE6-A62C-8E904764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98AE45BE-CD64-46BA-B679-F762447C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85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9FC6C3A2-3D9F-46F4-90E5-6B319FBB0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65291C2-DE6C-4578-B3A3-D3718A4FC64B}"/>
              </a:ext>
            </a:extLst>
          </p:cNvPr>
          <p:cNvGrpSpPr/>
          <p:nvPr/>
        </p:nvGrpSpPr>
        <p:grpSpPr>
          <a:xfrm>
            <a:off x="946648" y="3075295"/>
            <a:ext cx="281323" cy="294557"/>
            <a:chOff x="2856418" y="1460768"/>
            <a:chExt cx="1120869" cy="1173596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07AF6515-174C-4E73-B815-0FA1ACBC7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74EF5637-1BB3-4B85-8D81-9AC0A66C0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B8D783D-FD21-45AC-9BC4-E747D0C50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41562A10-9CD0-4F12-8452-1335B024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EB1FE954-8DD6-41C2-A820-F4E1FF31C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92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BE06144C-757A-4B60-AAD9-D200C0837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6E1C5FE-8550-43A5-A5F7-B9C8D13F2540}"/>
              </a:ext>
            </a:extLst>
          </p:cNvPr>
          <p:cNvSpPr txBox="1"/>
          <p:nvPr/>
        </p:nvSpPr>
        <p:spPr>
          <a:xfrm>
            <a:off x="2000885" y="1502059"/>
            <a:ext cx="1504800" cy="410400"/>
          </a:xfrm>
          <a:prstGeom prst="roundRect">
            <a:avLst/>
          </a:prstGeom>
          <a:solidFill>
            <a:srgbClr val="BEC9DA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91313F-F6E2-461B-B39D-8342F311964B}"/>
              </a:ext>
            </a:extLst>
          </p:cNvPr>
          <p:cNvGrpSpPr/>
          <p:nvPr/>
        </p:nvGrpSpPr>
        <p:grpSpPr>
          <a:xfrm>
            <a:off x="1485364" y="3640936"/>
            <a:ext cx="2535842" cy="369332"/>
            <a:chOff x="1485364" y="3640936"/>
            <a:chExt cx="2535842" cy="36933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1493C9D-9601-4666-ACC6-8931282F8DBE}"/>
                </a:ext>
              </a:extLst>
            </p:cNvPr>
            <p:cNvSpPr txBox="1"/>
            <p:nvPr/>
          </p:nvSpPr>
          <p:spPr>
            <a:xfrm>
              <a:off x="1887328" y="3640936"/>
              <a:ext cx="2133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Difficult to quantify</a:t>
              </a: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A04E353C-68A6-4048-B076-E54BFD153EA5}"/>
                </a:ext>
              </a:extLst>
            </p:cNvPr>
            <p:cNvSpPr/>
            <p:nvPr/>
          </p:nvSpPr>
          <p:spPr>
            <a:xfrm>
              <a:off x="1485364" y="3696075"/>
              <a:ext cx="401966" cy="25905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02" name="ZoneTexte 101">
            <a:extLst>
              <a:ext uri="{FF2B5EF4-FFF2-40B4-BE49-F238E27FC236}">
                <a16:creationId xmlns:a16="http://schemas.microsoft.com/office/drawing/2014/main" id="{7B6F3809-45C5-41A5-A167-56596B098CB5}"/>
              </a:ext>
            </a:extLst>
          </p:cNvPr>
          <p:cNvSpPr txBox="1"/>
          <p:nvPr/>
        </p:nvSpPr>
        <p:spPr>
          <a:xfrm>
            <a:off x="5296456" y="1516667"/>
            <a:ext cx="1558717" cy="408623"/>
          </a:xfrm>
          <a:prstGeom prst="roundRect">
            <a:avLst/>
          </a:prstGeom>
          <a:solidFill>
            <a:srgbClr val="BEC9DA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Ru – HNO</a:t>
            </a:r>
            <a:r>
              <a:rPr lang="en-CA" b="1" baseline="-25000" dirty="0">
                <a:solidFill>
                  <a:schemeClr val="accent1"/>
                </a:solidFill>
                <a:latin typeface="+mj-lt"/>
              </a:rPr>
              <a:t>3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9C1DDC09-A5A3-4045-89CB-75A5055DE2DF}"/>
              </a:ext>
            </a:extLst>
          </p:cNvPr>
          <p:cNvSpPr txBox="1"/>
          <p:nvPr/>
        </p:nvSpPr>
        <p:spPr>
          <a:xfrm>
            <a:off x="5063819" y="2712202"/>
            <a:ext cx="2023991" cy="715089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Low concentration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4" name="Signe Plus 103">
            <a:extLst>
              <a:ext uri="{FF2B5EF4-FFF2-40B4-BE49-F238E27FC236}">
                <a16:creationId xmlns:a16="http://schemas.microsoft.com/office/drawing/2014/main" id="{B8A4D2AC-D454-4DDD-8E61-0F9A925A302F}"/>
              </a:ext>
            </a:extLst>
          </p:cNvPr>
          <p:cNvSpPr/>
          <p:nvPr/>
        </p:nvSpPr>
        <p:spPr>
          <a:xfrm>
            <a:off x="5823814" y="212973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7B767FDC-1108-4181-8218-4EB54CE63250}"/>
              </a:ext>
            </a:extLst>
          </p:cNvPr>
          <p:cNvSpPr txBox="1"/>
          <p:nvPr/>
        </p:nvSpPr>
        <p:spPr>
          <a:xfrm>
            <a:off x="2001800" y="1504602"/>
            <a:ext cx="1502971" cy="408623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57080FC-215D-43AB-8E8A-15AEDC9A4971}"/>
              </a:ext>
            </a:extLst>
          </p:cNvPr>
          <p:cNvSpPr txBox="1"/>
          <p:nvPr/>
        </p:nvSpPr>
        <p:spPr>
          <a:xfrm>
            <a:off x="1741290" y="2712202"/>
            <a:ext cx="2023991" cy="715089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Low concentration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Signe Plus 23">
            <a:extLst>
              <a:ext uri="{FF2B5EF4-FFF2-40B4-BE49-F238E27FC236}">
                <a16:creationId xmlns:a16="http://schemas.microsoft.com/office/drawing/2014/main" id="{81EE4B3F-BDAB-439E-BEB0-3635FC851B90}"/>
              </a:ext>
            </a:extLst>
          </p:cNvPr>
          <p:cNvSpPr/>
          <p:nvPr/>
        </p:nvSpPr>
        <p:spPr>
          <a:xfrm>
            <a:off x="2501285" y="212973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D9FD0B9-3013-43F8-AB20-877096E8910F}"/>
              </a:ext>
            </a:extLst>
          </p:cNvPr>
          <p:cNvCxnSpPr>
            <a:cxnSpLocks/>
          </p:cNvCxnSpPr>
          <p:nvPr/>
        </p:nvCxnSpPr>
        <p:spPr>
          <a:xfrm>
            <a:off x="1565285" y="3569170"/>
            <a:ext cx="237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389976F8-0EC6-404E-A579-0D36E2919578}"/>
              </a:ext>
            </a:extLst>
          </p:cNvPr>
          <p:cNvGrpSpPr/>
          <p:nvPr/>
        </p:nvGrpSpPr>
        <p:grpSpPr>
          <a:xfrm>
            <a:off x="5327646" y="3640936"/>
            <a:ext cx="1496336" cy="369332"/>
            <a:chOff x="1506513" y="3640936"/>
            <a:chExt cx="1374919" cy="369332"/>
          </a:xfrm>
        </p:grpSpPr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1E36764-5C62-42FD-83D0-C024B1EC4A05}"/>
                </a:ext>
              </a:extLst>
            </p:cNvPr>
            <p:cNvSpPr txBox="1"/>
            <p:nvPr/>
          </p:nvSpPr>
          <p:spPr>
            <a:xfrm>
              <a:off x="1908478" y="3640936"/>
              <a:ext cx="972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ICP-MS</a:t>
              </a:r>
            </a:p>
          </p:txBody>
        </p:sp>
        <p:sp>
          <p:nvSpPr>
            <p:cNvPr id="108" name="Flèche : droite 107">
              <a:extLst>
                <a:ext uri="{FF2B5EF4-FFF2-40B4-BE49-F238E27FC236}">
                  <a16:creationId xmlns:a16="http://schemas.microsoft.com/office/drawing/2014/main" id="{FBF676E9-6CE3-4DB3-A0AC-1141D7939FC5}"/>
                </a:ext>
              </a:extLst>
            </p:cNvPr>
            <p:cNvSpPr/>
            <p:nvPr/>
          </p:nvSpPr>
          <p:spPr>
            <a:xfrm>
              <a:off x="1506513" y="3696075"/>
              <a:ext cx="401966" cy="25905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2DB37E63-DE27-43F1-BBEB-467C942CDF8F}"/>
              </a:ext>
            </a:extLst>
          </p:cNvPr>
          <p:cNvCxnSpPr>
            <a:cxnSpLocks/>
          </p:cNvCxnSpPr>
          <p:nvPr/>
        </p:nvCxnSpPr>
        <p:spPr>
          <a:xfrm>
            <a:off x="4887814" y="3569170"/>
            <a:ext cx="237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èche : droite rayée 40">
            <a:extLst>
              <a:ext uri="{FF2B5EF4-FFF2-40B4-BE49-F238E27FC236}">
                <a16:creationId xmlns:a16="http://schemas.microsoft.com/office/drawing/2014/main" id="{551A52AD-EF44-4D90-8F2D-6DF47E814DCA}"/>
              </a:ext>
            </a:extLst>
          </p:cNvPr>
          <p:cNvSpPr/>
          <p:nvPr/>
        </p:nvSpPr>
        <p:spPr>
          <a:xfrm>
            <a:off x="3701857" y="1522741"/>
            <a:ext cx="1397513" cy="408622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BCF1FCC-C75D-4A1A-ADD8-5229BDE7EB12}"/>
              </a:ext>
            </a:extLst>
          </p:cNvPr>
          <p:cNvSpPr txBox="1"/>
          <p:nvPr/>
        </p:nvSpPr>
        <p:spPr>
          <a:xfrm>
            <a:off x="1873638" y="5342986"/>
            <a:ext cx="1753354" cy="408623"/>
          </a:xfrm>
          <a:prstGeom prst="roundRect">
            <a:avLst/>
          </a:prstGeom>
          <a:solidFill>
            <a:schemeClr val="accent3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b="1" dirty="0"/>
              <a:t>High Na</a:t>
            </a:r>
            <a:r>
              <a:rPr lang="en-CA" b="1" baseline="30000" dirty="0"/>
              <a:t>+</a:t>
            </a:r>
            <a:r>
              <a:rPr lang="en-CA" b="1" dirty="0"/>
              <a:t> level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F064C001-508D-4091-81C4-31697959A641}"/>
              </a:ext>
            </a:extLst>
          </p:cNvPr>
          <p:cNvCxnSpPr>
            <a:cxnSpLocks/>
          </p:cNvCxnSpPr>
          <p:nvPr/>
        </p:nvCxnSpPr>
        <p:spPr>
          <a:xfrm>
            <a:off x="5265814" y="2074179"/>
            <a:ext cx="16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6BD2D3C9-8FAB-43D2-866C-CF05F5F5A407}"/>
              </a:ext>
            </a:extLst>
          </p:cNvPr>
          <p:cNvSpPr txBox="1"/>
          <p:nvPr/>
        </p:nvSpPr>
        <p:spPr>
          <a:xfrm>
            <a:off x="1811339" y="4105312"/>
            <a:ext cx="1953942" cy="408623"/>
          </a:xfrm>
          <a:prstGeom prst="roundRect">
            <a:avLst/>
          </a:prstGeom>
          <a:solidFill>
            <a:schemeClr val="accent3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b="1" dirty="0"/>
              <a:t>Low sensitivity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1716046-B51B-4B22-BE36-2C236A1DFC20}"/>
              </a:ext>
            </a:extLst>
          </p:cNvPr>
          <p:cNvSpPr txBox="1"/>
          <p:nvPr/>
        </p:nvSpPr>
        <p:spPr>
          <a:xfrm>
            <a:off x="1445193" y="4724149"/>
            <a:ext cx="2610244" cy="408623"/>
          </a:xfrm>
          <a:prstGeom prst="roundRect">
            <a:avLst/>
          </a:prstGeom>
          <a:solidFill>
            <a:schemeClr val="accent3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b="1" dirty="0"/>
              <a:t>No alkaline standard</a:t>
            </a:r>
          </a:p>
        </p:txBody>
      </p:sp>
      <p:sp>
        <p:nvSpPr>
          <p:cNvPr id="58" name="Titre 2">
            <a:extLst>
              <a:ext uri="{FF2B5EF4-FFF2-40B4-BE49-F238E27FC236}">
                <a16:creationId xmlns:a16="http://schemas.microsoft.com/office/drawing/2014/main" id="{39EC7BF6-1A12-459E-A3C9-F8301A0C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1460162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Why are we interested in ruthenium?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8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93 L 0.00169 -0.2226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18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23 L 0.00169 -0.2180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09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 animBg="1"/>
      <p:bldP spid="103" grpId="0" animBg="1"/>
      <p:bldP spid="103" grpId="1" animBg="1"/>
      <p:bldP spid="104" grpId="0" animBg="1"/>
      <p:bldP spid="104" grpId="1" animBg="1"/>
      <p:bldP spid="98" grpId="0" animBg="1"/>
      <p:bldP spid="101" grpId="0" animBg="1"/>
      <p:bldP spid="101" grpId="1" animBg="1"/>
      <p:bldP spid="24" grpId="0" animBg="1"/>
      <p:bldP spid="24" grpId="1" animBg="1"/>
      <p:bldP spid="41" grpId="0" animBg="1"/>
      <p:bldP spid="50" grpId="0" animBg="1"/>
      <p:bldP spid="50" grpId="1" animBg="1"/>
      <p:bldP spid="53" grpId="0" animBg="1"/>
      <p:bldP spid="53" grpId="1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>
            <a:extLst>
              <a:ext uri="{FF2B5EF4-FFF2-40B4-BE49-F238E27FC236}">
                <a16:creationId xmlns:a16="http://schemas.microsoft.com/office/drawing/2014/main" id="{7198A33C-69A0-4172-A607-462A94BE5494}"/>
              </a:ext>
            </a:extLst>
          </p:cNvPr>
          <p:cNvGrpSpPr/>
          <p:nvPr/>
        </p:nvGrpSpPr>
        <p:grpSpPr>
          <a:xfrm>
            <a:off x="-335102" y="1072211"/>
            <a:ext cx="2133877" cy="3033101"/>
            <a:chOff x="6817483" y="2361818"/>
            <a:chExt cx="2133877" cy="3033101"/>
          </a:xfrm>
        </p:grpSpPr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0A13E24-34EE-452F-9079-BDF4CDE0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96" t="37806"/>
            <a:stretch/>
          </p:blipFill>
          <p:spPr>
            <a:xfrm flipH="1">
              <a:off x="6817483" y="2361818"/>
              <a:ext cx="2133877" cy="3033101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EBA74ED-5568-4FCB-B9D1-E11C29D746E1}"/>
                </a:ext>
              </a:extLst>
            </p:cNvPr>
            <p:cNvSpPr/>
            <p:nvPr/>
          </p:nvSpPr>
          <p:spPr>
            <a:xfrm>
              <a:off x="8492573" y="4480135"/>
              <a:ext cx="39600" cy="45719"/>
            </a:xfrm>
            <a:prstGeom prst="rect">
              <a:avLst/>
            </a:prstGeom>
            <a:solidFill>
              <a:srgbClr val="DD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4D980F0-B47D-42E2-87F0-FFB791000F56}"/>
                </a:ext>
              </a:extLst>
            </p:cNvPr>
            <p:cNvSpPr/>
            <p:nvPr/>
          </p:nvSpPr>
          <p:spPr>
            <a:xfrm>
              <a:off x="8530671" y="4480135"/>
              <a:ext cx="41433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A451FAB-00E6-422C-BA5B-CAEBD99B2C0A}"/>
                </a:ext>
              </a:extLst>
            </p:cNvPr>
            <p:cNvSpPr/>
            <p:nvPr/>
          </p:nvSpPr>
          <p:spPr>
            <a:xfrm>
              <a:off x="8079824" y="4480135"/>
              <a:ext cx="414337" cy="45719"/>
            </a:xfrm>
            <a:prstGeom prst="rect">
              <a:avLst/>
            </a:prstGeom>
            <a:solidFill>
              <a:srgbClr val="BE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C1CE6C3E-9C2E-460F-A184-357C9E6B0690}"/>
              </a:ext>
            </a:extLst>
          </p:cNvPr>
          <p:cNvGrpSpPr/>
          <p:nvPr/>
        </p:nvGrpSpPr>
        <p:grpSpPr>
          <a:xfrm>
            <a:off x="663850" y="3075295"/>
            <a:ext cx="281323" cy="294557"/>
            <a:chOff x="2856418" y="1460768"/>
            <a:chExt cx="1120869" cy="1173596"/>
          </a:xfrm>
        </p:grpSpPr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525AE90-C098-4004-830B-CF3022EC6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50FA4529-43B3-4C69-BE49-EE0E350A8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921EA27F-2CDF-40FE-853A-64512DB5A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0A9F259-51C2-4144-BFE5-4C83A75A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99AC412C-F6B3-4132-8831-B558F5F0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78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B8E85A24-B7B6-4119-9970-CED611247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F9CA2DE7-F0E0-4C60-921D-705093ED6C4A}"/>
              </a:ext>
            </a:extLst>
          </p:cNvPr>
          <p:cNvGrpSpPr/>
          <p:nvPr/>
        </p:nvGrpSpPr>
        <p:grpSpPr>
          <a:xfrm>
            <a:off x="805249" y="2846695"/>
            <a:ext cx="281323" cy="294557"/>
            <a:chOff x="2856418" y="1460768"/>
            <a:chExt cx="1120869" cy="1173596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060819EE-871F-4D3A-8111-42D83393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8D71BCC-6225-4192-9BC9-7D3A0875E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DA2F23CB-8002-44A3-843F-1DA756D39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DBEADF77-7326-4DE6-A62C-8E904764E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98AE45BE-CD64-46BA-B679-F762447C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85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9FC6C3A2-3D9F-46F4-90E5-6B319FBB0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65291C2-DE6C-4578-B3A3-D3718A4FC64B}"/>
              </a:ext>
            </a:extLst>
          </p:cNvPr>
          <p:cNvGrpSpPr/>
          <p:nvPr/>
        </p:nvGrpSpPr>
        <p:grpSpPr>
          <a:xfrm>
            <a:off x="946648" y="3075295"/>
            <a:ext cx="281323" cy="294557"/>
            <a:chOff x="2856418" y="1460768"/>
            <a:chExt cx="1120869" cy="1173596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07AF6515-174C-4E73-B815-0FA1ACBC7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74EF5637-1BB3-4B85-8D81-9AC0A66C0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B8D783D-FD21-45AC-9BC4-E747D0C50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41562A10-9CD0-4F12-8452-1335B024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EB1FE954-8DD6-41C2-A820-F4E1FF31C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92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BE06144C-757A-4B60-AAD9-D200C0837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BCD538C-6F4D-44EB-AD3E-210F56B2783A}"/>
              </a:ext>
            </a:extLst>
          </p:cNvPr>
          <p:cNvSpPr txBox="1"/>
          <p:nvPr/>
        </p:nvSpPr>
        <p:spPr>
          <a:xfrm>
            <a:off x="6114443" y="4180088"/>
            <a:ext cx="1574941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69C18D9-8500-4E41-A6D7-FBB8A37FB0F2}"/>
              </a:ext>
            </a:extLst>
          </p:cNvPr>
          <p:cNvSpPr txBox="1"/>
          <p:nvPr/>
        </p:nvSpPr>
        <p:spPr>
          <a:xfrm>
            <a:off x="2000885" y="1502059"/>
            <a:ext cx="1504800" cy="410400"/>
          </a:xfrm>
          <a:prstGeom prst="roundRect">
            <a:avLst/>
          </a:prstGeom>
          <a:solidFill>
            <a:srgbClr val="BEC9DA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9ADADB1-6FB7-4198-8124-7E9F05B75FB4}"/>
              </a:ext>
            </a:extLst>
          </p:cNvPr>
          <p:cNvSpPr txBox="1"/>
          <p:nvPr/>
        </p:nvSpPr>
        <p:spPr>
          <a:xfrm>
            <a:off x="5296456" y="1516667"/>
            <a:ext cx="1558717" cy="408623"/>
          </a:xfrm>
          <a:prstGeom prst="roundRect">
            <a:avLst/>
          </a:prstGeom>
          <a:solidFill>
            <a:srgbClr val="BEC9DA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Ru – HNO</a:t>
            </a:r>
            <a:r>
              <a:rPr lang="en-CA" b="1" baseline="-25000" dirty="0">
                <a:solidFill>
                  <a:schemeClr val="accent1"/>
                </a:solidFill>
                <a:latin typeface="+mj-lt"/>
              </a:rPr>
              <a:t>3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2" name="Flèche : droite rayée 61">
            <a:extLst>
              <a:ext uri="{FF2B5EF4-FFF2-40B4-BE49-F238E27FC236}">
                <a16:creationId xmlns:a16="http://schemas.microsoft.com/office/drawing/2014/main" id="{A342646D-CD91-4AA9-9E07-52B4B1B53FE5}"/>
              </a:ext>
            </a:extLst>
          </p:cNvPr>
          <p:cNvSpPr/>
          <p:nvPr/>
        </p:nvSpPr>
        <p:spPr>
          <a:xfrm>
            <a:off x="3701857" y="1522741"/>
            <a:ext cx="1397513" cy="408622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DB0635F-FA56-4625-82C8-5EA55F448B4A}"/>
              </a:ext>
            </a:extLst>
          </p:cNvPr>
          <p:cNvCxnSpPr>
            <a:cxnSpLocks/>
          </p:cNvCxnSpPr>
          <p:nvPr/>
        </p:nvCxnSpPr>
        <p:spPr>
          <a:xfrm>
            <a:off x="5265814" y="2074179"/>
            <a:ext cx="16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5175C8BF-68DD-47A1-AEF9-2A587519CB57}"/>
              </a:ext>
            </a:extLst>
          </p:cNvPr>
          <p:cNvGrpSpPr/>
          <p:nvPr/>
        </p:nvGrpSpPr>
        <p:grpSpPr>
          <a:xfrm>
            <a:off x="5346896" y="2110955"/>
            <a:ext cx="1496336" cy="369332"/>
            <a:chOff x="1506513" y="3640936"/>
            <a:chExt cx="1374919" cy="369332"/>
          </a:xfrm>
        </p:grpSpPr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5852DD97-B3CB-4C2A-AA2B-1BB7CA3B7277}"/>
                </a:ext>
              </a:extLst>
            </p:cNvPr>
            <p:cNvSpPr txBox="1"/>
            <p:nvPr/>
          </p:nvSpPr>
          <p:spPr>
            <a:xfrm>
              <a:off x="1908478" y="3640936"/>
              <a:ext cx="972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ICP-MS</a:t>
              </a:r>
            </a:p>
          </p:txBody>
        </p:sp>
        <p:sp>
          <p:nvSpPr>
            <p:cNvPr id="66" name="Flèche : droite 65">
              <a:extLst>
                <a:ext uri="{FF2B5EF4-FFF2-40B4-BE49-F238E27FC236}">
                  <a16:creationId xmlns:a16="http://schemas.microsoft.com/office/drawing/2014/main" id="{89BEDD83-3C46-4C06-A0D4-08E1CBBA7F93}"/>
                </a:ext>
              </a:extLst>
            </p:cNvPr>
            <p:cNvSpPr/>
            <p:nvPr/>
          </p:nvSpPr>
          <p:spPr>
            <a:xfrm>
              <a:off x="1506513" y="3696075"/>
              <a:ext cx="401966" cy="25905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pic>
        <p:nvPicPr>
          <p:cNvPr id="9" name="acd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7FB4A18-43E8-4EF8-8BB3-36FE4B6CD6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lum bright="20000" contrast="20000"/>
          </a:blip>
          <a:stretch>
            <a:fillRect/>
          </a:stretch>
        </p:blipFill>
        <p:spPr>
          <a:xfrm>
            <a:off x="8577743" y="1144340"/>
            <a:ext cx="2387602" cy="51162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8398F6-04FF-4960-8BEE-A93C2FCAD9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2526" t="8391" r="7777" b="7022"/>
          <a:stretch/>
        </p:blipFill>
        <p:spPr>
          <a:xfrm>
            <a:off x="8577743" y="1144340"/>
            <a:ext cx="2387601" cy="5116288"/>
          </a:xfrm>
          <a:prstGeom prst="rect">
            <a:avLst/>
          </a:prstGeom>
        </p:spPr>
      </p:pic>
      <p:sp>
        <p:nvSpPr>
          <p:cNvPr id="49" name="Signe Plus 48">
            <a:extLst>
              <a:ext uri="{FF2B5EF4-FFF2-40B4-BE49-F238E27FC236}">
                <a16:creationId xmlns:a16="http://schemas.microsoft.com/office/drawing/2014/main" id="{C7C8BB13-21F1-4A08-A035-3EE539AF06F6}"/>
              </a:ext>
            </a:extLst>
          </p:cNvPr>
          <p:cNvSpPr/>
          <p:nvPr/>
        </p:nvSpPr>
        <p:spPr>
          <a:xfrm>
            <a:off x="10495334" y="1383053"/>
            <a:ext cx="504000" cy="504000"/>
          </a:xfrm>
          <a:prstGeom prst="mathPlus">
            <a:avLst>
              <a:gd name="adj1" fmla="val 24223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FB794B5-164D-432D-8010-B97AD9FB217C}"/>
              </a:ext>
            </a:extLst>
          </p:cNvPr>
          <p:cNvSpPr/>
          <p:nvPr/>
        </p:nvSpPr>
        <p:spPr>
          <a:xfrm>
            <a:off x="7778190" y="4098084"/>
            <a:ext cx="1039090" cy="572631"/>
          </a:xfrm>
          <a:prstGeom prst="rightArrow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EE92D1F-34A6-4D19-A770-CE5DC1291FDF}"/>
              </a:ext>
            </a:extLst>
          </p:cNvPr>
          <p:cNvSpPr txBox="1"/>
          <p:nvPr/>
        </p:nvSpPr>
        <p:spPr>
          <a:xfrm flipH="1">
            <a:off x="10999334" y="1413716"/>
            <a:ext cx="1077345" cy="4426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  <a:latin typeface="+mj-lt"/>
              </a:rPr>
              <a:t>HNO</a:t>
            </a:r>
            <a:r>
              <a:rPr lang="fr-FR" sz="2000" b="1" baseline="-25000" dirty="0">
                <a:solidFill>
                  <a:schemeClr val="accent1"/>
                </a:solidFill>
                <a:latin typeface="+mj-lt"/>
              </a:rPr>
              <a:t>3</a:t>
            </a:r>
            <a:endParaRPr lang="fr-FR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264C8D-75C1-4E79-A370-24001CE62ECB}"/>
              </a:ext>
            </a:extLst>
          </p:cNvPr>
          <p:cNvSpPr/>
          <p:nvPr/>
        </p:nvSpPr>
        <p:spPr>
          <a:xfrm>
            <a:off x="9076267" y="5401733"/>
            <a:ext cx="1176866" cy="871827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0A69C9A-A334-472E-8198-14B8565A07FB}"/>
              </a:ext>
            </a:extLst>
          </p:cNvPr>
          <p:cNvSpPr txBox="1"/>
          <p:nvPr/>
        </p:nvSpPr>
        <p:spPr>
          <a:xfrm>
            <a:off x="6446606" y="5689204"/>
            <a:ext cx="2485555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+mj-lt"/>
              </a:rPr>
              <a:t>Black precipitate</a:t>
            </a:r>
            <a:endParaRPr lang="en-CA" sz="1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7" name="Picture 6" descr="Icones Fiole, images gratuites fioles png et ico (page 2)">
            <a:extLst>
              <a:ext uri="{FF2B5EF4-FFF2-40B4-BE49-F238E27FC236}">
                <a16:creationId xmlns:a16="http://schemas.microsoft.com/office/drawing/2014/main" id="{6B99EB32-AF4F-45E5-B762-6B42670E8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34" y="583764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re 2">
            <a:extLst>
              <a:ext uri="{FF2B5EF4-FFF2-40B4-BE49-F238E27FC236}">
                <a16:creationId xmlns:a16="http://schemas.microsoft.com/office/drawing/2014/main" id="{C06A33C4-0126-4BF5-ADF2-F7C6802B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1460162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Why are we interested in ruthenium?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9" grpId="1" animBg="1"/>
      <p:bldP spid="44" grpId="0" animBg="1"/>
      <p:bldP spid="10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92CFF984-4F2E-4ED3-9DD4-CDE4B803B1D2}"/>
              </a:ext>
            </a:extLst>
          </p:cNvPr>
          <p:cNvGrpSpPr/>
          <p:nvPr/>
        </p:nvGrpSpPr>
        <p:grpSpPr>
          <a:xfrm>
            <a:off x="1528767" y="983698"/>
            <a:ext cx="2133877" cy="3033101"/>
            <a:chOff x="6817483" y="2361818"/>
            <a:chExt cx="2133877" cy="3033101"/>
          </a:xfrm>
        </p:grpSpPr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E9C5C6AD-ABD2-4DD3-A736-6C2FF4921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96" t="37806"/>
            <a:stretch/>
          </p:blipFill>
          <p:spPr>
            <a:xfrm flipH="1">
              <a:off x="6817483" y="2361818"/>
              <a:ext cx="2133877" cy="3033101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CE44E76-816D-4F27-A1CC-F1CE9FDCB6A7}"/>
                </a:ext>
              </a:extLst>
            </p:cNvPr>
            <p:cNvSpPr/>
            <p:nvPr/>
          </p:nvSpPr>
          <p:spPr>
            <a:xfrm>
              <a:off x="8492573" y="4480135"/>
              <a:ext cx="39600" cy="45719"/>
            </a:xfrm>
            <a:prstGeom prst="rect">
              <a:avLst/>
            </a:prstGeom>
            <a:solidFill>
              <a:srgbClr val="DDD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CE14488-8032-486E-BFA2-1C6E1E9B57A6}"/>
                </a:ext>
              </a:extLst>
            </p:cNvPr>
            <p:cNvSpPr/>
            <p:nvPr/>
          </p:nvSpPr>
          <p:spPr>
            <a:xfrm>
              <a:off x="8530671" y="4480135"/>
              <a:ext cx="41433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E087213-089C-4BFC-95E9-34BC3F32EC34}"/>
                </a:ext>
              </a:extLst>
            </p:cNvPr>
            <p:cNvSpPr/>
            <p:nvPr/>
          </p:nvSpPr>
          <p:spPr>
            <a:xfrm>
              <a:off x="8079824" y="4480135"/>
              <a:ext cx="414337" cy="45719"/>
            </a:xfrm>
            <a:prstGeom prst="rect">
              <a:avLst/>
            </a:prstGeom>
            <a:solidFill>
              <a:srgbClr val="BEC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1C79E344-9881-4494-9C75-C5202AF3F7DC}"/>
              </a:ext>
            </a:extLst>
          </p:cNvPr>
          <p:cNvGrpSpPr/>
          <p:nvPr/>
        </p:nvGrpSpPr>
        <p:grpSpPr>
          <a:xfrm>
            <a:off x="2527719" y="2986782"/>
            <a:ext cx="281323" cy="294557"/>
            <a:chOff x="2856418" y="1460768"/>
            <a:chExt cx="1120869" cy="1173596"/>
          </a:xfrm>
        </p:grpSpPr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12F02A0D-EE0F-442F-8F58-54C0C58F6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51967A7C-C7BC-4D9D-9466-32FF6A94E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B766F6FA-4C6B-4E30-912A-D77D8A968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28" name="Image 127">
              <a:extLst>
                <a:ext uri="{FF2B5EF4-FFF2-40B4-BE49-F238E27FC236}">
                  <a16:creationId xmlns:a16="http://schemas.microsoft.com/office/drawing/2014/main" id="{03469447-C61E-4EDF-9D4E-57C86D051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C7D02F1A-8F57-4BBD-9A43-E03330F86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30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219D2B2C-CE72-4869-9F7A-DBEC77FEA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D9DEFD94-2715-4B25-8FF4-C37EB080B209}"/>
              </a:ext>
            </a:extLst>
          </p:cNvPr>
          <p:cNvGrpSpPr/>
          <p:nvPr/>
        </p:nvGrpSpPr>
        <p:grpSpPr>
          <a:xfrm>
            <a:off x="2669118" y="2758182"/>
            <a:ext cx="281323" cy="294557"/>
            <a:chOff x="2856418" y="1460768"/>
            <a:chExt cx="1120869" cy="1173596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18830363-8B6B-45CC-B6D0-A85A48E9D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06AC1D06-79D6-4525-8C33-3D6F5CAF6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09E5E900-ADE4-4F68-8560-4835837CB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445FC504-8873-4ACF-8F0F-14A19619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9065C5E1-D793-4DC6-8BCA-83E6E29D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37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77298602-ADA5-40B9-808F-2A1A1F629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E97B6082-31D8-4789-ABFD-C323179645B1}"/>
              </a:ext>
            </a:extLst>
          </p:cNvPr>
          <p:cNvGrpSpPr/>
          <p:nvPr/>
        </p:nvGrpSpPr>
        <p:grpSpPr>
          <a:xfrm>
            <a:off x="2810517" y="2986782"/>
            <a:ext cx="281323" cy="294557"/>
            <a:chOff x="2856418" y="1460768"/>
            <a:chExt cx="1120869" cy="1173596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53E05617-513F-4DD5-AD2F-F6CD4D46F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2" t="6100" r="7214" b="6046"/>
            <a:stretch/>
          </p:blipFill>
          <p:spPr>
            <a:xfrm>
              <a:off x="2991450" y="1679090"/>
              <a:ext cx="985837" cy="955274"/>
            </a:xfrm>
            <a:prstGeom prst="roundRect">
              <a:avLst>
                <a:gd name="adj" fmla="val 5581"/>
              </a:avLst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C38E6A85-66F2-4E95-8AB9-D85E481C5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3" t="23196" r="14767" b="59285"/>
            <a:stretch/>
          </p:blipFill>
          <p:spPr>
            <a:xfrm>
              <a:off x="3373869" y="1711366"/>
              <a:ext cx="559956" cy="190500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40232D3A-4220-4CF1-A1E2-E3CBFB324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8" t="7386" r="41332" b="75095"/>
            <a:stretch/>
          </p:blipFill>
          <p:spPr>
            <a:xfrm>
              <a:off x="3621883" y="1688857"/>
              <a:ext cx="202406" cy="190500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BB8E5793-66A7-4AE5-A842-0EF7F74B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4289" y="1688857"/>
              <a:ext cx="113196" cy="190500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F98AA880-42D0-4CE8-A802-3251A463E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258" y="1679090"/>
              <a:ext cx="334397" cy="198830"/>
            </a:xfrm>
            <a:prstGeom prst="rect">
              <a:avLst/>
            </a:prstGeom>
          </p:spPr>
        </p:pic>
        <p:pic>
          <p:nvPicPr>
            <p:cNvPr id="144" name="Picture 2" descr="Signe Jaune Radioactif De Cercle Davertissement Symbole De Vecteur  Davertissement De Radioactivité Vecteurs libres de droits et plus d'images  vectorielles de Radiation - iStock">
              <a:extLst>
                <a:ext uri="{FF2B5EF4-FFF2-40B4-BE49-F238E27FC236}">
                  <a16:creationId xmlns:a16="http://schemas.microsoft.com/office/drawing/2014/main" id="{13EF5314-8446-41ED-8570-6B49FB340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418" y="1460768"/>
              <a:ext cx="546467" cy="54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3A17E8-4103-4643-BDBE-790A507C14F0}"/>
              </a:ext>
            </a:extLst>
          </p:cNvPr>
          <p:cNvSpPr txBox="1"/>
          <p:nvPr/>
        </p:nvSpPr>
        <p:spPr>
          <a:xfrm>
            <a:off x="8459875" y="4313167"/>
            <a:ext cx="3631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0 – 30% of total Ru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CA" dirty="0"/>
              <a:t>Quantification not reproducible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7538C91-7E78-4BBE-A799-954FD004AB49}"/>
              </a:ext>
            </a:extLst>
          </p:cNvPr>
          <p:cNvSpPr txBox="1"/>
          <p:nvPr/>
        </p:nvSpPr>
        <p:spPr>
          <a:xfrm>
            <a:off x="2063389" y="3810896"/>
            <a:ext cx="1526672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- NaOH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8" name="Signe Plus 47">
            <a:extLst>
              <a:ext uri="{FF2B5EF4-FFF2-40B4-BE49-F238E27FC236}">
                <a16:creationId xmlns:a16="http://schemas.microsoft.com/office/drawing/2014/main" id="{7E5B373C-124C-4A3A-AFB1-D64F75FD2A9A}"/>
              </a:ext>
            </a:extLst>
          </p:cNvPr>
          <p:cNvSpPr/>
          <p:nvPr/>
        </p:nvSpPr>
        <p:spPr>
          <a:xfrm>
            <a:off x="3680899" y="224895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" name="Est égal à 6">
            <a:extLst>
              <a:ext uri="{FF2B5EF4-FFF2-40B4-BE49-F238E27FC236}">
                <a16:creationId xmlns:a16="http://schemas.microsoft.com/office/drawing/2014/main" id="{D0749CC9-4D8A-43F3-B8CC-6ADED19FE8A2}"/>
              </a:ext>
            </a:extLst>
          </p:cNvPr>
          <p:cNvSpPr/>
          <p:nvPr/>
        </p:nvSpPr>
        <p:spPr>
          <a:xfrm>
            <a:off x="5460757" y="2248951"/>
            <a:ext cx="504000" cy="50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54F2B1-DFD2-41A1-A2BA-4D424CDB5207}"/>
              </a:ext>
            </a:extLst>
          </p:cNvPr>
          <p:cNvGrpSpPr/>
          <p:nvPr/>
        </p:nvGrpSpPr>
        <p:grpSpPr>
          <a:xfrm>
            <a:off x="5636476" y="984401"/>
            <a:ext cx="2133877" cy="3033101"/>
            <a:chOff x="5216518" y="1763470"/>
            <a:chExt cx="2133877" cy="3033101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8E176D8D-DD89-4235-82B2-48276B28EBC7}"/>
                </a:ext>
              </a:extLst>
            </p:cNvPr>
            <p:cNvGrpSpPr/>
            <p:nvPr/>
          </p:nvGrpSpPr>
          <p:grpSpPr>
            <a:xfrm>
              <a:off x="5216518" y="1763470"/>
              <a:ext cx="2133877" cy="3033101"/>
              <a:chOff x="6817483" y="2361818"/>
              <a:chExt cx="2133877" cy="3033101"/>
            </a:xfrm>
          </p:grpSpPr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DEADEC98-396E-4ECA-A550-1F3B81A7E1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96" t="37806"/>
              <a:stretch/>
            </p:blipFill>
            <p:spPr>
              <a:xfrm flipH="1">
                <a:off x="6817483" y="2361818"/>
                <a:ext cx="2133877" cy="3033101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1350D3A-54E8-4B20-BDB0-4C6064BBC8AA}"/>
                  </a:ext>
                </a:extLst>
              </p:cNvPr>
              <p:cNvSpPr/>
              <p:nvPr/>
            </p:nvSpPr>
            <p:spPr>
              <a:xfrm>
                <a:off x="8492573" y="4480135"/>
                <a:ext cx="39600" cy="45719"/>
              </a:xfrm>
              <a:prstGeom prst="rect">
                <a:avLst/>
              </a:prstGeom>
              <a:solidFill>
                <a:srgbClr val="DDD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C451E-E0B9-45E7-96E6-548E90A1842F}"/>
                  </a:ext>
                </a:extLst>
              </p:cNvPr>
              <p:cNvSpPr/>
              <p:nvPr/>
            </p:nvSpPr>
            <p:spPr>
              <a:xfrm>
                <a:off x="8530671" y="4480135"/>
                <a:ext cx="41433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FB7400D-C1BA-4379-92E3-8DDD3602308D}"/>
                  </a:ext>
                </a:extLst>
              </p:cNvPr>
              <p:cNvSpPr/>
              <p:nvPr/>
            </p:nvSpPr>
            <p:spPr>
              <a:xfrm>
                <a:off x="8079824" y="4480135"/>
                <a:ext cx="414337" cy="45719"/>
              </a:xfrm>
              <a:prstGeom prst="rect">
                <a:avLst/>
              </a:prstGeom>
              <a:solidFill>
                <a:srgbClr val="BEC9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4CC86B24-4812-4DF5-836E-59E8E62BEE8E}"/>
                </a:ext>
              </a:extLst>
            </p:cNvPr>
            <p:cNvGrpSpPr/>
            <p:nvPr/>
          </p:nvGrpSpPr>
          <p:grpSpPr>
            <a:xfrm>
              <a:off x="6317810" y="3653787"/>
              <a:ext cx="281323" cy="294557"/>
              <a:chOff x="2856418" y="1650508"/>
              <a:chExt cx="1120869" cy="1173596"/>
            </a:xfrm>
          </p:grpSpPr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164A9AA3-BC5D-445B-94CF-F98E310AAC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49" y="1868830"/>
                <a:ext cx="985838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6F9F7302-6083-40C3-8387-0461391BFC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8" y="1901107"/>
                <a:ext cx="559954" cy="190500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48E73F19-01A9-4522-B352-90CF25253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9" y="1868830"/>
                <a:ext cx="334396" cy="198831"/>
              </a:xfrm>
              <a:prstGeom prst="rect">
                <a:avLst/>
              </a:prstGeom>
            </p:spPr>
          </p:pic>
          <p:pic>
            <p:nvPicPr>
              <p:cNvPr id="68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F48A4B6E-A2C1-469B-A3F2-C9C7AF6510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650508"/>
                <a:ext cx="546468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EA0D413-D033-4709-B3A0-9D712445CE72}"/>
              </a:ext>
            </a:extLst>
          </p:cNvPr>
          <p:cNvGrpSpPr/>
          <p:nvPr/>
        </p:nvGrpSpPr>
        <p:grpSpPr>
          <a:xfrm>
            <a:off x="8499569" y="2296640"/>
            <a:ext cx="2176084" cy="408623"/>
            <a:chOff x="6015416" y="2640082"/>
            <a:chExt cx="2176084" cy="408623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702B5B60-008F-4298-B6DB-519A8B1CE952}"/>
                </a:ext>
              </a:extLst>
            </p:cNvPr>
            <p:cNvSpPr txBox="1"/>
            <p:nvPr/>
          </p:nvSpPr>
          <p:spPr>
            <a:xfrm>
              <a:off x="6015416" y="2640082"/>
              <a:ext cx="2176084" cy="4086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chemeClr val="accent1"/>
                  </a:solidFill>
                  <a:latin typeface="+mj-lt"/>
                </a:rPr>
                <a:t>       Precipitate</a:t>
              </a:r>
              <a:endParaRPr lang="en-CA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2D9C4656-9AEB-4FE8-A659-FE21CDAEADE4}"/>
                </a:ext>
              </a:extLst>
            </p:cNvPr>
            <p:cNvGrpSpPr/>
            <p:nvPr/>
          </p:nvGrpSpPr>
          <p:grpSpPr>
            <a:xfrm>
              <a:off x="6066560" y="2668540"/>
              <a:ext cx="281323" cy="294557"/>
              <a:chOff x="2856418" y="1460768"/>
              <a:chExt cx="1120869" cy="1173596"/>
            </a:xfrm>
          </p:grpSpPr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CCC0B3FC-D8EA-4FC0-A1B6-BED6E352EF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50" y="1679090"/>
                <a:ext cx="985837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746BA4DC-9F2A-4A57-80FA-B208CDDAD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9" y="1711366"/>
                <a:ext cx="559956" cy="190500"/>
              </a:xfrm>
              <a:prstGeom prst="rect">
                <a:avLst/>
              </a:prstGeom>
            </p:spPr>
          </p:pic>
          <p:pic>
            <p:nvPicPr>
              <p:cNvPr id="109" name="Image 108">
                <a:extLst>
                  <a:ext uri="{FF2B5EF4-FFF2-40B4-BE49-F238E27FC236}">
                    <a16:creationId xmlns:a16="http://schemas.microsoft.com/office/drawing/2014/main" id="{0B4BC584-55E3-487F-9637-10BF891CF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458" t="7386" r="41332" b="75095"/>
              <a:stretch/>
            </p:blipFill>
            <p:spPr>
              <a:xfrm>
                <a:off x="3621883" y="1688857"/>
                <a:ext cx="202406" cy="190500"/>
              </a:xfrm>
              <a:prstGeom prst="rect">
                <a:avLst/>
              </a:prstGeom>
            </p:spPr>
          </p:pic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6586690D-5D8D-468B-9B42-E00756F66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4289" y="1688857"/>
                <a:ext cx="113196" cy="190500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FFD93CE-90DD-4006-8E83-BFD95ED0E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8" y="1679090"/>
                <a:ext cx="334397" cy="198830"/>
              </a:xfrm>
              <a:prstGeom prst="rect">
                <a:avLst/>
              </a:prstGeom>
            </p:spPr>
          </p:pic>
          <p:pic>
            <p:nvPicPr>
              <p:cNvPr id="112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2F628F99-21DA-4481-ACF1-7A69F25DB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460768"/>
                <a:ext cx="546467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E274C5D-DB74-45FB-94C7-C77A4FDA4060}"/>
                </a:ext>
              </a:extLst>
            </p:cNvPr>
            <p:cNvGrpSpPr/>
            <p:nvPr/>
          </p:nvGrpSpPr>
          <p:grpSpPr>
            <a:xfrm>
              <a:off x="6343692" y="2668540"/>
              <a:ext cx="281323" cy="294557"/>
              <a:chOff x="2856418" y="1460768"/>
              <a:chExt cx="1120869" cy="117359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9879392A-8F5E-4D7D-87AB-CBA326DBB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092" t="6100" r="7214" b="6046"/>
              <a:stretch/>
            </p:blipFill>
            <p:spPr>
              <a:xfrm>
                <a:off x="2991450" y="1679090"/>
                <a:ext cx="985837" cy="955274"/>
              </a:xfrm>
              <a:prstGeom prst="roundRect">
                <a:avLst>
                  <a:gd name="adj" fmla="val 5581"/>
                </a:avLst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72082D28-5809-4BB4-AA91-3AD35297E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23" t="23196" r="14767" b="59285"/>
              <a:stretch/>
            </p:blipFill>
            <p:spPr>
              <a:xfrm>
                <a:off x="3373869" y="1711366"/>
                <a:ext cx="559956" cy="190500"/>
              </a:xfrm>
              <a:prstGeom prst="rect">
                <a:avLst/>
              </a:prstGeom>
            </p:spPr>
          </p:pic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8697D056-85C5-4A98-A82D-03807E7F5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458" t="7386" r="41332" b="75095"/>
              <a:stretch/>
            </p:blipFill>
            <p:spPr>
              <a:xfrm>
                <a:off x="3621883" y="1688857"/>
                <a:ext cx="202406" cy="190500"/>
              </a:xfrm>
              <a:prstGeom prst="rect">
                <a:avLst/>
              </a:prstGeom>
            </p:spPr>
          </p:pic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86ED0A08-0475-470C-8F73-35014847D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4289" y="1688857"/>
                <a:ext cx="113196" cy="190500"/>
              </a:xfrm>
              <a:prstGeom prst="rect">
                <a:avLst/>
              </a:prstGeom>
            </p:spPr>
          </p:pic>
          <p:pic>
            <p:nvPicPr>
              <p:cNvPr id="104" name="Image 103">
                <a:extLst>
                  <a:ext uri="{FF2B5EF4-FFF2-40B4-BE49-F238E27FC236}">
                    <a16:creationId xmlns:a16="http://schemas.microsoft.com/office/drawing/2014/main" id="{FD761D35-AE39-459D-80FB-D91C94199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1258" y="1679090"/>
                <a:ext cx="334397" cy="198830"/>
              </a:xfrm>
              <a:prstGeom prst="rect">
                <a:avLst/>
              </a:prstGeom>
            </p:spPr>
          </p:pic>
          <p:pic>
            <p:nvPicPr>
              <p:cNvPr id="106" name="Picture 2" descr="Signe Jaune Radioactif De Cercle Davertissement Symbole De Vecteur  Davertissement De Radioactivité Vecteurs libres de droits et plus d'images  vectorielles de Radiation - iStock">
                <a:extLst>
                  <a:ext uri="{FF2B5EF4-FFF2-40B4-BE49-F238E27FC236}">
                    <a16:creationId xmlns:a16="http://schemas.microsoft.com/office/drawing/2014/main" id="{EF6D8E81-F46D-4BCC-A21D-149DC0CA29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6418" y="1460768"/>
                <a:ext cx="546467" cy="546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3" name="Signe Plus 112">
            <a:extLst>
              <a:ext uri="{FF2B5EF4-FFF2-40B4-BE49-F238E27FC236}">
                <a16:creationId xmlns:a16="http://schemas.microsoft.com/office/drawing/2014/main" id="{8F1893F8-66CD-4A7A-B1CA-83EDD0F6C5F4}"/>
              </a:ext>
            </a:extLst>
          </p:cNvPr>
          <p:cNvSpPr/>
          <p:nvPr/>
        </p:nvSpPr>
        <p:spPr>
          <a:xfrm>
            <a:off x="7823920" y="224895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A634FA60-3387-4641-85CA-ED405D6726A5}"/>
              </a:ext>
            </a:extLst>
          </p:cNvPr>
          <p:cNvSpPr txBox="1"/>
          <p:nvPr/>
        </p:nvSpPr>
        <p:spPr>
          <a:xfrm>
            <a:off x="6172441" y="3817414"/>
            <a:ext cx="1530939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 – HNO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3</a:t>
            </a:r>
            <a:endParaRPr lang="fr-FR" sz="1600" b="1" baseline="-25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9F360C7-9880-4680-BEFC-51AABB28A542}"/>
              </a:ext>
            </a:extLst>
          </p:cNvPr>
          <p:cNvGrpSpPr/>
          <p:nvPr/>
        </p:nvGrpSpPr>
        <p:grpSpPr>
          <a:xfrm>
            <a:off x="4337083" y="2281488"/>
            <a:ext cx="921299" cy="408623"/>
            <a:chOff x="4337083" y="3405327"/>
            <a:chExt cx="921299" cy="408623"/>
          </a:xfrm>
        </p:grpSpPr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35F76804-9D43-44F0-88CF-ECAE668CFB18}"/>
                </a:ext>
              </a:extLst>
            </p:cNvPr>
            <p:cNvSpPr txBox="1"/>
            <p:nvPr/>
          </p:nvSpPr>
          <p:spPr>
            <a:xfrm>
              <a:off x="4337083" y="3405327"/>
              <a:ext cx="921299" cy="4086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1"/>
                  </a:solidFill>
                  <a:latin typeface="+mj-lt"/>
                </a:rPr>
                <a:t>HNO</a:t>
              </a:r>
              <a:r>
                <a:rPr lang="fr-FR" b="1" baseline="-25000" dirty="0">
                  <a:solidFill>
                    <a:schemeClr val="accent1"/>
                  </a:solidFill>
                  <a:latin typeface="+mj-lt"/>
                </a:rPr>
                <a:t>3</a:t>
              </a:r>
              <a:endParaRPr lang="fr-FR" sz="1600" b="1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82CBA3A-36E6-4951-AFB0-2B466DF3BF79}"/>
                </a:ext>
              </a:extLst>
            </p:cNvPr>
            <p:cNvCxnSpPr/>
            <p:nvPr/>
          </p:nvCxnSpPr>
          <p:spPr>
            <a:xfrm>
              <a:off x="4627047" y="3743275"/>
              <a:ext cx="3600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6E19A951-36F2-410D-AAFC-0DBABCDDB264}"/>
              </a:ext>
            </a:extLst>
          </p:cNvPr>
          <p:cNvCxnSpPr>
            <a:cxnSpLocks/>
          </p:cNvCxnSpPr>
          <p:nvPr/>
        </p:nvCxnSpPr>
        <p:spPr>
          <a:xfrm>
            <a:off x="6012185" y="4357357"/>
            <a:ext cx="19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850D5ECA-34C1-4234-96E4-F25FCBC83556}"/>
              </a:ext>
            </a:extLst>
          </p:cNvPr>
          <p:cNvGrpSpPr/>
          <p:nvPr/>
        </p:nvGrpSpPr>
        <p:grpSpPr>
          <a:xfrm>
            <a:off x="6178948" y="4443635"/>
            <a:ext cx="1619570" cy="369332"/>
            <a:chOff x="1506513" y="3640936"/>
            <a:chExt cx="1488154" cy="369332"/>
          </a:xfrm>
        </p:grpSpPr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F7F4BBF8-C60A-4FB5-BF64-432FC2E4975B}"/>
                </a:ext>
              </a:extLst>
            </p:cNvPr>
            <p:cNvSpPr txBox="1"/>
            <p:nvPr/>
          </p:nvSpPr>
          <p:spPr>
            <a:xfrm>
              <a:off x="1908477" y="3640936"/>
              <a:ext cx="1086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ICP-MS?</a:t>
              </a:r>
            </a:p>
          </p:txBody>
        </p:sp>
        <p:sp>
          <p:nvSpPr>
            <p:cNvPr id="150" name="Flèche : droite 149">
              <a:extLst>
                <a:ext uri="{FF2B5EF4-FFF2-40B4-BE49-F238E27FC236}">
                  <a16:creationId xmlns:a16="http://schemas.microsoft.com/office/drawing/2014/main" id="{C9007B91-E403-4659-AD04-B873690066EC}"/>
                </a:ext>
              </a:extLst>
            </p:cNvPr>
            <p:cNvSpPr/>
            <p:nvPr/>
          </p:nvSpPr>
          <p:spPr>
            <a:xfrm>
              <a:off x="1506513" y="3696075"/>
              <a:ext cx="401966" cy="25905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51" name="Flèche : droite 150">
            <a:extLst>
              <a:ext uri="{FF2B5EF4-FFF2-40B4-BE49-F238E27FC236}">
                <a16:creationId xmlns:a16="http://schemas.microsoft.com/office/drawing/2014/main" id="{C0637C4A-570E-482D-9F9A-B28101789B4F}"/>
              </a:ext>
            </a:extLst>
          </p:cNvPr>
          <p:cNvSpPr/>
          <p:nvPr/>
        </p:nvSpPr>
        <p:spPr>
          <a:xfrm>
            <a:off x="6178947" y="4503338"/>
            <a:ext cx="437463" cy="25905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52" name="Signe Plus 151">
            <a:extLst>
              <a:ext uri="{FF2B5EF4-FFF2-40B4-BE49-F238E27FC236}">
                <a16:creationId xmlns:a16="http://schemas.microsoft.com/office/drawing/2014/main" id="{33D1EA3B-CF8D-4A1E-9396-6B51297AFEC0}"/>
              </a:ext>
            </a:extLst>
          </p:cNvPr>
          <p:cNvSpPr/>
          <p:nvPr/>
        </p:nvSpPr>
        <p:spPr>
          <a:xfrm rot="2700000">
            <a:off x="7732116" y="4376301"/>
            <a:ext cx="504000" cy="504000"/>
          </a:xfrm>
          <a:prstGeom prst="mathPlus">
            <a:avLst>
              <a:gd name="adj1" fmla="val 2422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BB54F8A-96E1-4BA7-9E1C-49160467149A}"/>
              </a:ext>
            </a:extLst>
          </p:cNvPr>
          <p:cNvSpPr/>
          <p:nvPr/>
        </p:nvSpPr>
        <p:spPr>
          <a:xfrm>
            <a:off x="674676" y="4443635"/>
            <a:ext cx="2223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CA" sz="2800" b="1" dirty="0">
                <a:ln/>
                <a:solidFill>
                  <a:schemeClr val="accent1"/>
                </a:solidFill>
              </a:rPr>
              <a:t>Objectives: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0363644-32DC-45E0-9545-73E87F75310F}"/>
              </a:ext>
            </a:extLst>
          </p:cNvPr>
          <p:cNvGrpSpPr/>
          <p:nvPr/>
        </p:nvGrpSpPr>
        <p:grpSpPr>
          <a:xfrm>
            <a:off x="3111554" y="4516055"/>
            <a:ext cx="5854567" cy="378380"/>
            <a:chOff x="3087262" y="4568828"/>
            <a:chExt cx="5854567" cy="378380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id="{E0CAA926-421A-4476-8BF0-052DB8DEFF4B}"/>
                </a:ext>
              </a:extLst>
            </p:cNvPr>
            <p:cNvSpPr/>
            <p:nvPr/>
          </p:nvSpPr>
          <p:spPr>
            <a:xfrm rot="5400000">
              <a:off x="5917686" y="1923064"/>
              <a:ext cx="378000" cy="56702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square" lIns="144000" tIns="108000" rIns="144000" bIns="144000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  Identify</a:t>
              </a:r>
              <a:r>
                <a:rPr lang="en-US" dirty="0">
                  <a:solidFill>
                    <a:schemeClr val="tx1"/>
                  </a:solidFill>
                </a:rPr>
                <a:t> and </a:t>
              </a:r>
              <a:r>
                <a:rPr lang="en-US" b="1" dirty="0">
                  <a:solidFill>
                    <a:schemeClr val="tx1"/>
                  </a:solidFill>
                </a:rPr>
                <a:t>quantify</a:t>
              </a:r>
              <a:r>
                <a:rPr lang="en-US" dirty="0">
                  <a:solidFill>
                    <a:schemeClr val="tx1"/>
                  </a:solidFill>
                </a:rPr>
                <a:t> the acidifications byproducts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F48A6D0-15A0-46A6-B762-4E469F5565ED}"/>
                </a:ext>
              </a:extLst>
            </p:cNvPr>
            <p:cNvSpPr/>
            <p:nvPr/>
          </p:nvSpPr>
          <p:spPr>
            <a:xfrm>
              <a:off x="3087262" y="4568828"/>
              <a:ext cx="378000" cy="378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9350FCB-00B0-46C2-84C9-DACCCC1A3139}"/>
              </a:ext>
            </a:extLst>
          </p:cNvPr>
          <p:cNvGrpSpPr/>
          <p:nvPr/>
        </p:nvGrpSpPr>
        <p:grpSpPr>
          <a:xfrm>
            <a:off x="3111625" y="4984635"/>
            <a:ext cx="5854424" cy="378000"/>
            <a:chOff x="3087262" y="5028145"/>
            <a:chExt cx="5854424" cy="378000"/>
          </a:xfrm>
        </p:grpSpPr>
        <p:sp>
          <p:nvSpPr>
            <p:cNvPr id="158" name="Rectangle : avec coins arrondis en haut 157">
              <a:extLst>
                <a:ext uri="{FF2B5EF4-FFF2-40B4-BE49-F238E27FC236}">
                  <a16:creationId xmlns:a16="http://schemas.microsoft.com/office/drawing/2014/main" id="{5566F3FF-6504-40A7-8E42-B639551DE5BD}"/>
                </a:ext>
              </a:extLst>
            </p:cNvPr>
            <p:cNvSpPr/>
            <p:nvPr/>
          </p:nvSpPr>
          <p:spPr>
            <a:xfrm rot="5400000">
              <a:off x="5917686" y="2382145"/>
              <a:ext cx="378000" cy="567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square" lIns="144000" tIns="108000" rIns="144000" bIns="144000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Understand</a:t>
              </a:r>
              <a:r>
                <a:rPr lang="en-US" dirty="0">
                  <a:solidFill>
                    <a:schemeClr val="tx1"/>
                  </a:solidFill>
                </a:rPr>
                <a:t> their formation mechanisms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D2895F62-2C46-4183-BF60-311A2653292F}"/>
                </a:ext>
              </a:extLst>
            </p:cNvPr>
            <p:cNvSpPr/>
            <p:nvPr/>
          </p:nvSpPr>
          <p:spPr>
            <a:xfrm>
              <a:off x="3087262" y="5028145"/>
              <a:ext cx="378000" cy="378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7E94243-BDFC-4AC6-8350-461204195422}"/>
              </a:ext>
            </a:extLst>
          </p:cNvPr>
          <p:cNvGrpSpPr/>
          <p:nvPr/>
        </p:nvGrpSpPr>
        <p:grpSpPr>
          <a:xfrm>
            <a:off x="3111625" y="5452835"/>
            <a:ext cx="5854353" cy="379590"/>
            <a:chOff x="3087262" y="5493403"/>
            <a:chExt cx="5854353" cy="379590"/>
          </a:xfrm>
        </p:grpSpPr>
        <p:sp>
          <p:nvSpPr>
            <p:cNvPr id="161" name="Rectangle : avec coins arrondis en haut 160">
              <a:extLst>
                <a:ext uri="{FF2B5EF4-FFF2-40B4-BE49-F238E27FC236}">
                  <a16:creationId xmlns:a16="http://schemas.microsoft.com/office/drawing/2014/main" id="{7A29FC47-DB15-4CA7-8BA4-1D5403939479}"/>
                </a:ext>
              </a:extLst>
            </p:cNvPr>
            <p:cNvSpPr/>
            <p:nvPr/>
          </p:nvSpPr>
          <p:spPr>
            <a:xfrm rot="5400000">
              <a:off x="5917615" y="2848993"/>
              <a:ext cx="378000" cy="567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square" lIns="144000" tIns="108000" rIns="144000" bIns="144000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Control</a:t>
              </a:r>
              <a:r>
                <a:rPr lang="en-US" dirty="0">
                  <a:solidFill>
                    <a:schemeClr val="tx1"/>
                  </a:solidFill>
                </a:rPr>
                <a:t> their formations during the analysis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AC70F05C-1E71-4932-8BC9-4F761599DEA0}"/>
                </a:ext>
              </a:extLst>
            </p:cNvPr>
            <p:cNvSpPr/>
            <p:nvPr/>
          </p:nvSpPr>
          <p:spPr>
            <a:xfrm>
              <a:off x="3087262" y="5493403"/>
              <a:ext cx="378000" cy="378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r>
                <a:rPr lang="fr-FR" dirty="0"/>
                <a:t>3</a:t>
              </a:r>
            </a:p>
          </p:txBody>
        </p:sp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FDCB6F1-E049-4B5F-BEA4-20BF3ECEBC58}"/>
              </a:ext>
            </a:extLst>
          </p:cNvPr>
          <p:cNvSpPr/>
          <p:nvPr/>
        </p:nvSpPr>
        <p:spPr>
          <a:xfrm>
            <a:off x="1734877" y="5921035"/>
            <a:ext cx="8607920" cy="378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Perform a </a:t>
            </a:r>
            <a:r>
              <a:rPr lang="en-CA" b="1" dirty="0">
                <a:solidFill>
                  <a:schemeClr val="tx1"/>
                </a:solidFill>
              </a:rPr>
              <a:t>reliable</a:t>
            </a:r>
            <a:r>
              <a:rPr lang="en-CA" dirty="0">
                <a:solidFill>
                  <a:schemeClr val="tx1"/>
                </a:solidFill>
              </a:rPr>
              <a:t> ICP-MS analysis of ruthenium from an initial alkaline medium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439E3B2-3897-4C8F-9397-1D4D2B8E44A4}"/>
              </a:ext>
            </a:extLst>
          </p:cNvPr>
          <p:cNvSpPr/>
          <p:nvPr/>
        </p:nvSpPr>
        <p:spPr>
          <a:xfrm>
            <a:off x="674675" y="4427468"/>
            <a:ext cx="10728325" cy="1908000"/>
          </a:xfrm>
          <a:prstGeom prst="roundRect">
            <a:avLst>
              <a:gd name="adj" fmla="val 1008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8" name="Titre 2">
            <a:extLst>
              <a:ext uri="{FF2B5EF4-FFF2-40B4-BE49-F238E27FC236}">
                <a16:creationId xmlns:a16="http://schemas.microsoft.com/office/drawing/2014/main" id="{5F6A5720-EDE0-47FA-840B-51D2461E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1460162" cy="871827"/>
          </a:xfrm>
        </p:spPr>
        <p:txBody>
          <a:bodyPr>
            <a:normAutofit/>
          </a:bodyPr>
          <a:lstStyle/>
          <a:p>
            <a:r>
              <a:rPr lang="fr-FR" dirty="0" err="1"/>
              <a:t>Context</a:t>
            </a:r>
            <a:r>
              <a:rPr lang="fr-FR" dirty="0"/>
              <a:t>: </a:t>
            </a:r>
            <a:r>
              <a:rPr lang="en-US" dirty="0">
                <a:solidFill>
                  <a:schemeClr val="accent1"/>
                </a:solidFill>
              </a:rPr>
              <a:t>Why are we interested in ruthenium?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1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8" grpId="0" animBg="1"/>
      <p:bldP spid="7" grpId="0" animBg="1"/>
      <p:bldP spid="113" grpId="0" animBg="1"/>
      <p:bldP spid="115" grpId="0" animBg="1"/>
      <p:bldP spid="151" grpId="0" animBg="1"/>
      <p:bldP spid="151" grpId="1" animBg="1"/>
      <p:bldP spid="152" grpId="0" animBg="1"/>
      <p:bldP spid="152" grpId="1" animBg="1"/>
      <p:bldP spid="156" grpId="0"/>
      <p:bldP spid="2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36600" y="6333711"/>
            <a:ext cx="8839200" cy="365125"/>
          </a:xfrm>
        </p:spPr>
        <p:txBody>
          <a:bodyPr/>
          <a:lstStyle/>
          <a:p>
            <a:r>
              <a:rPr lang="fr-FR"/>
              <a:t>Mathis LEBLANC – CEA, DES, ISEC, DMRC, Marcoule, France – May 28,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1838" y="314036"/>
            <a:ext cx="9721673" cy="954099"/>
          </a:xfrm>
        </p:spPr>
        <p:txBody>
          <a:bodyPr>
            <a:normAutofit fontScale="90000"/>
          </a:bodyPr>
          <a:lstStyle/>
          <a:p>
            <a:r>
              <a:rPr lang="en-CA" dirty="0"/>
              <a:t>Methods: </a:t>
            </a:r>
            <a:r>
              <a:rPr lang="en-US" dirty="0">
                <a:solidFill>
                  <a:schemeClr val="accent1"/>
                </a:solidFill>
              </a:rPr>
              <a:t>Synthesis of a Ru solution in NaOH at a known concentration</a:t>
            </a:r>
            <a:br>
              <a:rPr lang="en-US" dirty="0"/>
            </a:br>
            <a:endParaRPr lang="en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927760-F4FB-429D-889D-88CB4B5659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 t="5261" r="34153" b="8612"/>
          <a:stretch/>
        </p:blipFill>
        <p:spPr>
          <a:xfrm>
            <a:off x="5732870" y="1921941"/>
            <a:ext cx="1821976" cy="3300957"/>
          </a:xfrm>
          <a:prstGeom prst="round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AF5CF3-7A13-4538-A25A-45D367EC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63" y="1815624"/>
            <a:ext cx="2375613" cy="290555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24E81D8-6A0D-49A1-8987-89A2B6FF4E75}"/>
              </a:ext>
            </a:extLst>
          </p:cNvPr>
          <p:cNvSpPr txBox="1"/>
          <p:nvPr/>
        </p:nvSpPr>
        <p:spPr>
          <a:xfrm>
            <a:off x="126567" y="1723781"/>
            <a:ext cx="121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Ru metal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D9D6E86-6F8B-4AD2-B8B7-32E59716093B}"/>
              </a:ext>
            </a:extLst>
          </p:cNvPr>
          <p:cNvSpPr txBox="1"/>
          <p:nvPr/>
        </p:nvSpPr>
        <p:spPr>
          <a:xfrm>
            <a:off x="227081" y="2366961"/>
            <a:ext cx="100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K</a:t>
            </a:r>
            <a:r>
              <a:rPr lang="en-CA" sz="2000" baseline="-25000" dirty="0"/>
              <a:t>2</a:t>
            </a:r>
            <a:r>
              <a:rPr lang="en-CA" sz="2000" dirty="0"/>
              <a:t>S</a:t>
            </a:r>
            <a:r>
              <a:rPr lang="en-CA" sz="2000" baseline="-25000" dirty="0"/>
              <a:t>2</a:t>
            </a:r>
            <a:r>
              <a:rPr lang="en-CA" sz="2000" dirty="0"/>
              <a:t>O</a:t>
            </a:r>
            <a:r>
              <a:rPr lang="en-CA" sz="2000" baseline="-25000" dirty="0"/>
              <a:t>8</a:t>
            </a:r>
            <a:endParaRPr lang="en-CA" sz="2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364D8E7-EE9B-4312-8008-C2BE40DE46A3}"/>
              </a:ext>
            </a:extLst>
          </p:cNvPr>
          <p:cNvSpPr txBox="1"/>
          <p:nvPr/>
        </p:nvSpPr>
        <p:spPr>
          <a:xfrm>
            <a:off x="2912823" y="1966851"/>
            <a:ext cx="2521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in NaOH 5.0 </a:t>
            </a:r>
            <a:r>
              <a:rPr lang="fr-FR" sz="2000" dirty="0"/>
              <a:t>mol·L</a:t>
            </a:r>
            <a:r>
              <a:rPr lang="fr-FR" sz="2000" baseline="30000" dirty="0"/>
              <a:t>-1</a:t>
            </a:r>
            <a:endParaRPr lang="en-CA" sz="2000" baseline="300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28670E9-E990-401E-9A93-9CCB4211B7EC}"/>
              </a:ext>
            </a:extLst>
          </p:cNvPr>
          <p:cNvCxnSpPr>
            <a:cxnSpLocks/>
          </p:cNvCxnSpPr>
          <p:nvPr/>
        </p:nvCxnSpPr>
        <p:spPr>
          <a:xfrm>
            <a:off x="4006272" y="3916262"/>
            <a:ext cx="1620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2F85788-182A-4184-BB3D-CB362636DF5F}"/>
              </a:ext>
            </a:extLst>
          </p:cNvPr>
          <p:cNvSpPr txBox="1"/>
          <p:nvPr/>
        </p:nvSpPr>
        <p:spPr>
          <a:xfrm>
            <a:off x="5203594" y="5353475"/>
            <a:ext cx="2880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/>
              <a:t>Ru – NaOH Stock solution</a:t>
            </a:r>
          </a:p>
          <a:p>
            <a:pPr algn="ctr"/>
            <a:r>
              <a:rPr lang="en-CA" dirty="0"/>
              <a:t> [Ru] = 850 mg·L</a:t>
            </a:r>
            <a:r>
              <a:rPr lang="en-CA" baseline="30000" dirty="0"/>
              <a:t>-1</a:t>
            </a:r>
          </a:p>
          <a:p>
            <a:pPr algn="ctr"/>
            <a:r>
              <a:rPr lang="en-CA" dirty="0"/>
              <a:t> [NaOH] = 5.0 mol·L</a:t>
            </a:r>
            <a:r>
              <a:rPr lang="en-CA" baseline="30000" dirty="0"/>
              <a:t>-1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838EE9-2396-4AF5-AD61-401B6F1CD8BD}"/>
              </a:ext>
            </a:extLst>
          </p:cNvPr>
          <p:cNvSpPr txBox="1"/>
          <p:nvPr/>
        </p:nvSpPr>
        <p:spPr>
          <a:xfrm>
            <a:off x="4374863" y="3448193"/>
            <a:ext cx="106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Boil</a:t>
            </a:r>
            <a:r>
              <a:rPr lang="fr-FR" sz="2000" dirty="0"/>
              <a:t>, 1h</a:t>
            </a:r>
            <a:endParaRPr lang="en-CA" sz="2000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AB7FCF-63D7-4AFE-86F0-BC2A6B13E665}"/>
              </a:ext>
            </a:extLst>
          </p:cNvPr>
          <p:cNvSpPr/>
          <p:nvPr/>
        </p:nvSpPr>
        <p:spPr>
          <a:xfrm>
            <a:off x="2291197" y="1921941"/>
            <a:ext cx="1383228" cy="319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729D53-76B2-4109-9EC3-AE9DEF524CB6}"/>
              </a:ext>
            </a:extLst>
          </p:cNvPr>
          <p:cNvSpPr/>
          <p:nvPr/>
        </p:nvSpPr>
        <p:spPr>
          <a:xfrm>
            <a:off x="1378899" y="3326198"/>
            <a:ext cx="1031792" cy="1792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76C795-EAC7-4354-866F-E4817A5D26CE}"/>
              </a:ext>
            </a:extLst>
          </p:cNvPr>
          <p:cNvSpPr/>
          <p:nvPr/>
        </p:nvSpPr>
        <p:spPr>
          <a:xfrm>
            <a:off x="8287324" y="1515063"/>
            <a:ext cx="362576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CA" sz="2800" b="1" dirty="0">
                <a:ln/>
                <a:solidFill>
                  <a:schemeClr val="accent1"/>
                </a:solidFill>
              </a:rPr>
              <a:t>But how to confirm the concentration? 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136EFE8-B57F-48A4-8733-9A49FCF23D96}"/>
              </a:ext>
            </a:extLst>
          </p:cNvPr>
          <p:cNvSpPr/>
          <p:nvPr/>
        </p:nvSpPr>
        <p:spPr>
          <a:xfrm>
            <a:off x="5649649" y="5594071"/>
            <a:ext cx="1988417" cy="4774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F65A97-94AF-4292-8FFE-FFBEA66F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00" y="2847600"/>
            <a:ext cx="4109060" cy="3877392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C7F9200F-8D98-4A8A-A629-CB66535EF33D}"/>
              </a:ext>
            </a:extLst>
          </p:cNvPr>
          <p:cNvGrpSpPr/>
          <p:nvPr/>
        </p:nvGrpSpPr>
        <p:grpSpPr>
          <a:xfrm>
            <a:off x="8493445" y="2430971"/>
            <a:ext cx="3390864" cy="400110"/>
            <a:chOff x="1506513" y="3640936"/>
            <a:chExt cx="3115720" cy="400110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5039EA1-4E19-4FE4-8D74-259DDD3C560B}"/>
                </a:ext>
              </a:extLst>
            </p:cNvPr>
            <p:cNvSpPr txBox="1"/>
            <p:nvPr/>
          </p:nvSpPr>
          <p:spPr>
            <a:xfrm>
              <a:off x="1908477" y="3640936"/>
              <a:ext cx="27137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/>
                <a:t>UV-Visible quantification</a:t>
              </a:r>
            </a:p>
          </p:txBody>
        </p:sp>
        <p:sp>
          <p:nvSpPr>
            <p:cNvPr id="41" name="Flèche : droite 40">
              <a:extLst>
                <a:ext uri="{FF2B5EF4-FFF2-40B4-BE49-F238E27FC236}">
                  <a16:creationId xmlns:a16="http://schemas.microsoft.com/office/drawing/2014/main" id="{DF66C001-D08A-45FF-A73C-23A4F8E82C4F}"/>
                </a:ext>
              </a:extLst>
            </p:cNvPr>
            <p:cNvSpPr/>
            <p:nvPr/>
          </p:nvSpPr>
          <p:spPr>
            <a:xfrm>
              <a:off x="1506513" y="3696075"/>
              <a:ext cx="401966" cy="25905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C16C32AA-2965-4B78-B287-6B24D4974247}"/>
              </a:ext>
            </a:extLst>
          </p:cNvPr>
          <p:cNvSpPr txBox="1"/>
          <p:nvPr/>
        </p:nvSpPr>
        <p:spPr>
          <a:xfrm>
            <a:off x="9845232" y="5018586"/>
            <a:ext cx="1031793" cy="4086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/>
                </a:solidFill>
                <a:latin typeface="+mj-lt"/>
              </a:rPr>
              <a:t>RuO</a:t>
            </a:r>
            <a:r>
              <a:rPr lang="fr-FR" b="1" baseline="-250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fr-FR" b="1" baseline="30000" dirty="0">
                <a:solidFill>
                  <a:schemeClr val="accent1"/>
                </a:solidFill>
                <a:latin typeface="+mj-lt"/>
              </a:rPr>
              <a:t>2-</a:t>
            </a:r>
            <a:endParaRPr lang="fr-FR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97DF56-87A2-4468-AAD9-D546789393B3}"/>
              </a:ext>
            </a:extLst>
          </p:cNvPr>
          <p:cNvSpPr/>
          <p:nvPr/>
        </p:nvSpPr>
        <p:spPr>
          <a:xfrm>
            <a:off x="8665586" y="4953016"/>
            <a:ext cx="45892" cy="10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7" name="ZoneTexte 1">
            <a:extLst>
              <a:ext uri="{FF2B5EF4-FFF2-40B4-BE49-F238E27FC236}">
                <a16:creationId xmlns:a16="http://schemas.microsoft.com/office/drawing/2014/main" id="{F634E07C-B6A6-4F5D-A947-4F384F51DFE1}"/>
              </a:ext>
            </a:extLst>
          </p:cNvPr>
          <p:cNvSpPr txBox="1"/>
          <p:nvPr/>
        </p:nvSpPr>
        <p:spPr>
          <a:xfrm>
            <a:off x="8569880" y="4721197"/>
            <a:ext cx="237305" cy="3365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EE03561-E84A-4184-9A00-66C3DA0C338F}"/>
              </a:ext>
            </a:extLst>
          </p:cNvPr>
          <p:cNvSpPr/>
          <p:nvPr/>
        </p:nvSpPr>
        <p:spPr>
          <a:xfrm>
            <a:off x="8665586" y="3062900"/>
            <a:ext cx="45892" cy="10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9" name="ZoneTexte 1">
            <a:extLst>
              <a:ext uri="{FF2B5EF4-FFF2-40B4-BE49-F238E27FC236}">
                <a16:creationId xmlns:a16="http://schemas.microsoft.com/office/drawing/2014/main" id="{1E23CB49-CA74-49A7-82A8-5A5F477E8110}"/>
              </a:ext>
            </a:extLst>
          </p:cNvPr>
          <p:cNvSpPr txBox="1"/>
          <p:nvPr/>
        </p:nvSpPr>
        <p:spPr>
          <a:xfrm>
            <a:off x="8569880" y="2831081"/>
            <a:ext cx="237305" cy="3365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A6C744-16C3-4565-8B05-E28D90FBBE3F}"/>
              </a:ext>
            </a:extLst>
          </p:cNvPr>
          <p:cNvSpPr txBox="1"/>
          <p:nvPr/>
        </p:nvSpPr>
        <p:spPr>
          <a:xfrm>
            <a:off x="3067155" y="5632735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solidFill>
                  <a:srgbClr val="00B050"/>
                </a:solidFill>
              </a:rPr>
              <a:t>High concentration</a:t>
            </a:r>
          </a:p>
        </p:txBody>
      </p:sp>
      <p:pic>
        <p:nvPicPr>
          <p:cNvPr id="33" name="Picture 6" descr="Icones Fiole, images gratuites fioles png et ico (page 2)">
            <a:extLst>
              <a:ext uri="{FF2B5EF4-FFF2-40B4-BE49-F238E27FC236}">
                <a16:creationId xmlns:a16="http://schemas.microsoft.com/office/drawing/2014/main" id="{B6A0B0BF-0AE2-41D0-A88B-511D4AAB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94" y="6227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8" grpId="0" animBg="1"/>
      <p:bldP spid="29" grpId="0" animBg="1"/>
      <p:bldP spid="32" grpId="0"/>
      <p:bldP spid="36" grpId="0" animBg="1"/>
      <p:bldP spid="44" grpId="0" animBg="1"/>
      <p:bldP spid="46" grpId="0" animBg="1"/>
      <p:bldP spid="47" grpId="0"/>
      <p:bldP spid="48" grpId="0" animBg="1"/>
      <p:bldP spid="4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Mathis LEBLANC – CEA, DES, ISEC, DMRC, Marcoule, France – May 28,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894" b="36468"/>
          <a:stretch/>
        </p:blipFill>
        <p:spPr>
          <a:xfrm>
            <a:off x="3657600" y="1693867"/>
            <a:ext cx="8169812" cy="396705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6B4CF38-E395-43D8-A8F3-77BCEB30F443}"/>
              </a:ext>
            </a:extLst>
          </p:cNvPr>
          <p:cNvCxnSpPr>
            <a:cxnSpLocks/>
          </p:cNvCxnSpPr>
          <p:nvPr/>
        </p:nvCxnSpPr>
        <p:spPr>
          <a:xfrm flipH="1" flipV="1">
            <a:off x="3061305" y="1992559"/>
            <a:ext cx="1456907" cy="157061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919A423-C2B2-4073-9818-829ECA9E96A1}"/>
              </a:ext>
            </a:extLst>
          </p:cNvPr>
          <p:cNvCxnSpPr/>
          <p:nvPr/>
        </p:nvCxnSpPr>
        <p:spPr>
          <a:xfrm flipH="1" flipV="1">
            <a:off x="2709245" y="1996369"/>
            <a:ext cx="360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1DD70AC-0F58-4F1F-B713-D06F12E4CCE8}"/>
              </a:ext>
            </a:extLst>
          </p:cNvPr>
          <p:cNvSpPr txBox="1"/>
          <p:nvPr/>
        </p:nvSpPr>
        <p:spPr>
          <a:xfrm>
            <a:off x="941862" y="1619792"/>
            <a:ext cx="171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Controlled acid addition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95DA2ED-34AE-4CE9-8A0A-DA6997453E03}"/>
              </a:ext>
            </a:extLst>
          </p:cNvPr>
          <p:cNvSpPr/>
          <p:nvPr/>
        </p:nvSpPr>
        <p:spPr>
          <a:xfrm>
            <a:off x="3657600" y="3413250"/>
            <a:ext cx="2720051" cy="224766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480481F-7A51-4358-9556-AFC31205EC16}"/>
              </a:ext>
            </a:extLst>
          </p:cNvPr>
          <p:cNvCxnSpPr>
            <a:cxnSpLocks/>
          </p:cNvCxnSpPr>
          <p:nvPr/>
        </p:nvCxnSpPr>
        <p:spPr>
          <a:xfrm flipH="1">
            <a:off x="3061306" y="3523875"/>
            <a:ext cx="1823838" cy="115039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144E4FF-B39D-4A59-AE9C-BF5B196C199B}"/>
              </a:ext>
            </a:extLst>
          </p:cNvPr>
          <p:cNvCxnSpPr>
            <a:cxnSpLocks/>
          </p:cNvCxnSpPr>
          <p:nvPr/>
        </p:nvCxnSpPr>
        <p:spPr>
          <a:xfrm flipH="1" flipV="1">
            <a:off x="2706069" y="4673473"/>
            <a:ext cx="360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649E700-666C-42E9-88DE-9222E1B3A348}"/>
              </a:ext>
            </a:extLst>
          </p:cNvPr>
          <p:cNvSpPr txBox="1"/>
          <p:nvPr/>
        </p:nvSpPr>
        <p:spPr>
          <a:xfrm>
            <a:off x="1343640" y="4477365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Gas outlet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D77EE10-69AB-423F-9BE8-5C2C456A75CA}"/>
              </a:ext>
            </a:extLst>
          </p:cNvPr>
          <p:cNvSpPr/>
          <p:nvPr/>
        </p:nvSpPr>
        <p:spPr>
          <a:xfrm>
            <a:off x="4703509" y="1693867"/>
            <a:ext cx="1003307" cy="3076208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752EC00-28B9-4457-A00A-E667681338D0}"/>
              </a:ext>
            </a:extLst>
          </p:cNvPr>
          <p:cNvCxnSpPr>
            <a:cxnSpLocks/>
          </p:cNvCxnSpPr>
          <p:nvPr/>
        </p:nvCxnSpPr>
        <p:spPr>
          <a:xfrm flipH="1" flipV="1">
            <a:off x="2769885" y="3498649"/>
            <a:ext cx="2340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F295956-A3E8-4D7F-B478-EABFFF296FC7}"/>
              </a:ext>
            </a:extLst>
          </p:cNvPr>
          <p:cNvSpPr txBox="1"/>
          <p:nvPr/>
        </p:nvSpPr>
        <p:spPr>
          <a:xfrm>
            <a:off x="894911" y="3079668"/>
            <a:ext cx="1763065" cy="837962"/>
          </a:xfrm>
          <a:prstGeom prst="roundRect">
            <a:avLst>
              <a:gd name="adj" fmla="val 27856"/>
            </a:avLst>
          </a:prstGeom>
          <a:noFill/>
          <a:ln w="19050">
            <a:solidFill>
              <a:srgbClr val="00B05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CA" sz="2000" dirty="0"/>
              <a:t>UV-Visible </a:t>
            </a:r>
            <a:r>
              <a:rPr lang="en-CA" sz="2000" i="1" dirty="0"/>
              <a:t>in-situ</a:t>
            </a:r>
            <a:r>
              <a:rPr lang="en-CA" sz="2000" dirty="0"/>
              <a:t> probe</a:t>
            </a: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90BAD120-0667-4816-B135-184B7722D79B}"/>
              </a:ext>
            </a:extLst>
          </p:cNvPr>
          <p:cNvSpPr/>
          <p:nvPr/>
        </p:nvSpPr>
        <p:spPr>
          <a:xfrm>
            <a:off x="4827142" y="1802158"/>
            <a:ext cx="3126122" cy="2405355"/>
          </a:xfrm>
          <a:custGeom>
            <a:avLst/>
            <a:gdLst>
              <a:gd name="connsiteX0" fmla="*/ 70726 w 3225406"/>
              <a:gd name="connsiteY0" fmla="*/ 2088980 h 2386211"/>
              <a:gd name="connsiteX1" fmla="*/ 44056 w 3225406"/>
              <a:gd name="connsiteY1" fmla="*/ 698330 h 2386211"/>
              <a:gd name="connsiteX2" fmla="*/ 585076 w 3225406"/>
              <a:gd name="connsiteY2" fmla="*/ 12530 h 2386211"/>
              <a:gd name="connsiteX3" fmla="*/ 1629016 w 3225406"/>
              <a:gd name="connsiteY3" fmla="*/ 237320 h 2386211"/>
              <a:gd name="connsiteX4" fmla="*/ 2924416 w 3225406"/>
              <a:gd name="connsiteY4" fmla="*/ 523070 h 2386211"/>
              <a:gd name="connsiteX5" fmla="*/ 3069196 w 3225406"/>
              <a:gd name="connsiteY5" fmla="*/ 2386160 h 2386211"/>
              <a:gd name="connsiteX6" fmla="*/ 3225406 w 3225406"/>
              <a:gd name="connsiteY6" fmla="*/ 584030 h 2386211"/>
              <a:gd name="connsiteX0" fmla="*/ 70726 w 3225406"/>
              <a:gd name="connsiteY0" fmla="*/ 2092913 h 2390144"/>
              <a:gd name="connsiteX1" fmla="*/ 44056 w 3225406"/>
              <a:gd name="connsiteY1" fmla="*/ 702263 h 2390144"/>
              <a:gd name="connsiteX2" fmla="*/ 585076 w 3225406"/>
              <a:gd name="connsiteY2" fmla="*/ 16463 h 2390144"/>
              <a:gd name="connsiteX3" fmla="*/ 1629016 w 3225406"/>
              <a:gd name="connsiteY3" fmla="*/ 241253 h 2390144"/>
              <a:gd name="connsiteX4" fmla="*/ 2330056 w 3225406"/>
              <a:gd name="connsiteY4" fmla="*/ 553673 h 2390144"/>
              <a:gd name="connsiteX5" fmla="*/ 2924416 w 3225406"/>
              <a:gd name="connsiteY5" fmla="*/ 527003 h 2390144"/>
              <a:gd name="connsiteX6" fmla="*/ 3069196 w 3225406"/>
              <a:gd name="connsiteY6" fmla="*/ 2390093 h 2390144"/>
              <a:gd name="connsiteX7" fmla="*/ 3225406 w 3225406"/>
              <a:gd name="connsiteY7" fmla="*/ 587963 h 2390144"/>
              <a:gd name="connsiteX0" fmla="*/ 70726 w 3225406"/>
              <a:gd name="connsiteY0" fmla="*/ 2092913 h 2390144"/>
              <a:gd name="connsiteX1" fmla="*/ 44056 w 3225406"/>
              <a:gd name="connsiteY1" fmla="*/ 702263 h 2390144"/>
              <a:gd name="connsiteX2" fmla="*/ 585076 w 3225406"/>
              <a:gd name="connsiteY2" fmla="*/ 16463 h 2390144"/>
              <a:gd name="connsiteX3" fmla="*/ 1629016 w 3225406"/>
              <a:gd name="connsiteY3" fmla="*/ 241253 h 2390144"/>
              <a:gd name="connsiteX4" fmla="*/ 2330056 w 3225406"/>
              <a:gd name="connsiteY4" fmla="*/ 553673 h 2390144"/>
              <a:gd name="connsiteX5" fmla="*/ 2966326 w 3225406"/>
              <a:gd name="connsiteY5" fmla="*/ 645113 h 2390144"/>
              <a:gd name="connsiteX6" fmla="*/ 3069196 w 3225406"/>
              <a:gd name="connsiteY6" fmla="*/ 2390093 h 2390144"/>
              <a:gd name="connsiteX7" fmla="*/ 3225406 w 3225406"/>
              <a:gd name="connsiteY7" fmla="*/ 587963 h 2390144"/>
              <a:gd name="connsiteX0" fmla="*/ 70726 w 3225406"/>
              <a:gd name="connsiteY0" fmla="*/ 2092631 h 2389862"/>
              <a:gd name="connsiteX1" fmla="*/ 44056 w 3225406"/>
              <a:gd name="connsiteY1" fmla="*/ 701981 h 2389862"/>
              <a:gd name="connsiteX2" fmla="*/ 585076 w 3225406"/>
              <a:gd name="connsiteY2" fmla="*/ 16181 h 2389862"/>
              <a:gd name="connsiteX3" fmla="*/ 1629016 w 3225406"/>
              <a:gd name="connsiteY3" fmla="*/ 240971 h 2389862"/>
              <a:gd name="connsiteX4" fmla="*/ 2307196 w 3225406"/>
              <a:gd name="connsiteY4" fmla="*/ 522911 h 2389862"/>
              <a:gd name="connsiteX5" fmla="*/ 2966326 w 3225406"/>
              <a:gd name="connsiteY5" fmla="*/ 644831 h 2389862"/>
              <a:gd name="connsiteX6" fmla="*/ 3069196 w 3225406"/>
              <a:gd name="connsiteY6" fmla="*/ 2389811 h 2389862"/>
              <a:gd name="connsiteX7" fmla="*/ 3225406 w 3225406"/>
              <a:gd name="connsiteY7" fmla="*/ 587681 h 2389862"/>
              <a:gd name="connsiteX0" fmla="*/ 80138 w 3234818"/>
              <a:gd name="connsiteY0" fmla="*/ 2121748 h 2418979"/>
              <a:gd name="connsiteX1" fmla="*/ 53468 w 3234818"/>
              <a:gd name="connsiteY1" fmla="*/ 731098 h 2418979"/>
              <a:gd name="connsiteX2" fmla="*/ 722504 w 3234818"/>
              <a:gd name="connsiteY2" fmla="*/ 14818 h 2418979"/>
              <a:gd name="connsiteX3" fmla="*/ 1638428 w 3234818"/>
              <a:gd name="connsiteY3" fmla="*/ 270088 h 2418979"/>
              <a:gd name="connsiteX4" fmla="*/ 2316608 w 3234818"/>
              <a:gd name="connsiteY4" fmla="*/ 552028 h 2418979"/>
              <a:gd name="connsiteX5" fmla="*/ 2975738 w 3234818"/>
              <a:gd name="connsiteY5" fmla="*/ 673948 h 2418979"/>
              <a:gd name="connsiteX6" fmla="*/ 3078608 w 3234818"/>
              <a:gd name="connsiteY6" fmla="*/ 2418928 h 2418979"/>
              <a:gd name="connsiteX7" fmla="*/ 3234818 w 3234818"/>
              <a:gd name="connsiteY7" fmla="*/ 616798 h 2418979"/>
              <a:gd name="connsiteX0" fmla="*/ 80138 w 3234818"/>
              <a:gd name="connsiteY0" fmla="*/ 2107907 h 2405138"/>
              <a:gd name="connsiteX1" fmla="*/ 53468 w 3234818"/>
              <a:gd name="connsiteY1" fmla="*/ 717257 h 2405138"/>
              <a:gd name="connsiteX2" fmla="*/ 722504 w 3234818"/>
              <a:gd name="connsiteY2" fmla="*/ 977 h 2405138"/>
              <a:gd name="connsiteX3" fmla="*/ 1638428 w 3234818"/>
              <a:gd name="connsiteY3" fmla="*/ 256247 h 2405138"/>
              <a:gd name="connsiteX4" fmla="*/ 2316608 w 3234818"/>
              <a:gd name="connsiteY4" fmla="*/ 538187 h 2405138"/>
              <a:gd name="connsiteX5" fmla="*/ 2975738 w 3234818"/>
              <a:gd name="connsiteY5" fmla="*/ 660107 h 2405138"/>
              <a:gd name="connsiteX6" fmla="*/ 3078608 w 3234818"/>
              <a:gd name="connsiteY6" fmla="*/ 2405087 h 2405138"/>
              <a:gd name="connsiteX7" fmla="*/ 3234818 w 3234818"/>
              <a:gd name="connsiteY7" fmla="*/ 602957 h 2405138"/>
              <a:gd name="connsiteX0" fmla="*/ 80138 w 3234818"/>
              <a:gd name="connsiteY0" fmla="*/ 2107907 h 2405138"/>
              <a:gd name="connsiteX1" fmla="*/ 53468 w 3234818"/>
              <a:gd name="connsiteY1" fmla="*/ 717257 h 2405138"/>
              <a:gd name="connsiteX2" fmla="*/ 722504 w 3234818"/>
              <a:gd name="connsiteY2" fmla="*/ 977 h 2405138"/>
              <a:gd name="connsiteX3" fmla="*/ 1638428 w 3234818"/>
              <a:gd name="connsiteY3" fmla="*/ 256247 h 2405138"/>
              <a:gd name="connsiteX4" fmla="*/ 2316608 w 3234818"/>
              <a:gd name="connsiteY4" fmla="*/ 538187 h 2405138"/>
              <a:gd name="connsiteX5" fmla="*/ 2975738 w 3234818"/>
              <a:gd name="connsiteY5" fmla="*/ 660107 h 2405138"/>
              <a:gd name="connsiteX6" fmla="*/ 3078608 w 3234818"/>
              <a:gd name="connsiteY6" fmla="*/ 2405087 h 2405138"/>
              <a:gd name="connsiteX7" fmla="*/ 3234818 w 3234818"/>
              <a:gd name="connsiteY7" fmla="*/ 602957 h 2405138"/>
              <a:gd name="connsiteX0" fmla="*/ 80138 w 3234818"/>
              <a:gd name="connsiteY0" fmla="*/ 2107907 h 2405138"/>
              <a:gd name="connsiteX1" fmla="*/ 53468 w 3234818"/>
              <a:gd name="connsiteY1" fmla="*/ 717257 h 2405138"/>
              <a:gd name="connsiteX2" fmla="*/ 722504 w 3234818"/>
              <a:gd name="connsiteY2" fmla="*/ 977 h 2405138"/>
              <a:gd name="connsiteX3" fmla="*/ 1638428 w 3234818"/>
              <a:gd name="connsiteY3" fmla="*/ 256247 h 2405138"/>
              <a:gd name="connsiteX4" fmla="*/ 2316608 w 3234818"/>
              <a:gd name="connsiteY4" fmla="*/ 538187 h 2405138"/>
              <a:gd name="connsiteX5" fmla="*/ 2975738 w 3234818"/>
              <a:gd name="connsiteY5" fmla="*/ 660107 h 2405138"/>
              <a:gd name="connsiteX6" fmla="*/ 3078608 w 3234818"/>
              <a:gd name="connsiteY6" fmla="*/ 2405087 h 2405138"/>
              <a:gd name="connsiteX7" fmla="*/ 3234818 w 3234818"/>
              <a:gd name="connsiteY7" fmla="*/ 602957 h 2405138"/>
              <a:gd name="connsiteX0" fmla="*/ 80138 w 3234818"/>
              <a:gd name="connsiteY0" fmla="*/ 2108175 h 2405406"/>
              <a:gd name="connsiteX1" fmla="*/ 53468 w 3234818"/>
              <a:gd name="connsiteY1" fmla="*/ 717525 h 2405406"/>
              <a:gd name="connsiteX2" fmla="*/ 722504 w 3234818"/>
              <a:gd name="connsiteY2" fmla="*/ 1245 h 2405406"/>
              <a:gd name="connsiteX3" fmla="*/ 1638428 w 3234818"/>
              <a:gd name="connsiteY3" fmla="*/ 256515 h 2405406"/>
              <a:gd name="connsiteX4" fmla="*/ 2316608 w 3234818"/>
              <a:gd name="connsiteY4" fmla="*/ 538455 h 2405406"/>
              <a:gd name="connsiteX5" fmla="*/ 2975738 w 3234818"/>
              <a:gd name="connsiteY5" fmla="*/ 660375 h 2405406"/>
              <a:gd name="connsiteX6" fmla="*/ 3078608 w 3234818"/>
              <a:gd name="connsiteY6" fmla="*/ 2405355 h 2405406"/>
              <a:gd name="connsiteX7" fmla="*/ 3234818 w 3234818"/>
              <a:gd name="connsiteY7" fmla="*/ 603225 h 2405406"/>
              <a:gd name="connsiteX0" fmla="*/ 80138 w 3126122"/>
              <a:gd name="connsiteY0" fmla="*/ 2108175 h 2539559"/>
              <a:gd name="connsiteX1" fmla="*/ 53468 w 3126122"/>
              <a:gd name="connsiteY1" fmla="*/ 717525 h 2539559"/>
              <a:gd name="connsiteX2" fmla="*/ 722504 w 3126122"/>
              <a:gd name="connsiteY2" fmla="*/ 1245 h 2539559"/>
              <a:gd name="connsiteX3" fmla="*/ 1638428 w 3126122"/>
              <a:gd name="connsiteY3" fmla="*/ 256515 h 2539559"/>
              <a:gd name="connsiteX4" fmla="*/ 2316608 w 3126122"/>
              <a:gd name="connsiteY4" fmla="*/ 538455 h 2539559"/>
              <a:gd name="connsiteX5" fmla="*/ 2975738 w 3126122"/>
              <a:gd name="connsiteY5" fmla="*/ 660375 h 2539559"/>
              <a:gd name="connsiteX6" fmla="*/ 3078608 w 3126122"/>
              <a:gd name="connsiteY6" fmla="*/ 2405355 h 2539559"/>
              <a:gd name="connsiteX7" fmla="*/ 3070226 w 3126122"/>
              <a:gd name="connsiteY7" fmla="*/ 2395449 h 2539559"/>
              <a:gd name="connsiteX0" fmla="*/ 80138 w 3126122"/>
              <a:gd name="connsiteY0" fmla="*/ 2108175 h 2405477"/>
              <a:gd name="connsiteX1" fmla="*/ 53468 w 3126122"/>
              <a:gd name="connsiteY1" fmla="*/ 717525 h 2405477"/>
              <a:gd name="connsiteX2" fmla="*/ 722504 w 3126122"/>
              <a:gd name="connsiteY2" fmla="*/ 1245 h 2405477"/>
              <a:gd name="connsiteX3" fmla="*/ 1638428 w 3126122"/>
              <a:gd name="connsiteY3" fmla="*/ 256515 h 2405477"/>
              <a:gd name="connsiteX4" fmla="*/ 2316608 w 3126122"/>
              <a:gd name="connsiteY4" fmla="*/ 538455 h 2405477"/>
              <a:gd name="connsiteX5" fmla="*/ 2975738 w 3126122"/>
              <a:gd name="connsiteY5" fmla="*/ 660375 h 2405477"/>
              <a:gd name="connsiteX6" fmla="*/ 3078608 w 3126122"/>
              <a:gd name="connsiteY6" fmla="*/ 2405355 h 2405477"/>
              <a:gd name="connsiteX7" fmla="*/ 3070226 w 3126122"/>
              <a:gd name="connsiteY7" fmla="*/ 2395449 h 2405477"/>
              <a:gd name="connsiteX0" fmla="*/ 80138 w 3126122"/>
              <a:gd name="connsiteY0" fmla="*/ 2108175 h 2405995"/>
              <a:gd name="connsiteX1" fmla="*/ 53468 w 3126122"/>
              <a:gd name="connsiteY1" fmla="*/ 717525 h 2405995"/>
              <a:gd name="connsiteX2" fmla="*/ 722504 w 3126122"/>
              <a:gd name="connsiteY2" fmla="*/ 1245 h 2405995"/>
              <a:gd name="connsiteX3" fmla="*/ 1638428 w 3126122"/>
              <a:gd name="connsiteY3" fmla="*/ 256515 h 2405995"/>
              <a:gd name="connsiteX4" fmla="*/ 2316608 w 3126122"/>
              <a:gd name="connsiteY4" fmla="*/ 538455 h 2405995"/>
              <a:gd name="connsiteX5" fmla="*/ 2975738 w 3126122"/>
              <a:gd name="connsiteY5" fmla="*/ 660375 h 2405995"/>
              <a:gd name="connsiteX6" fmla="*/ 3078608 w 3126122"/>
              <a:gd name="connsiteY6" fmla="*/ 2405355 h 2405995"/>
              <a:gd name="connsiteX7" fmla="*/ 3070226 w 3126122"/>
              <a:gd name="connsiteY7" fmla="*/ 2395449 h 2405995"/>
              <a:gd name="connsiteX0" fmla="*/ 80138 w 3242779"/>
              <a:gd name="connsiteY0" fmla="*/ 2108175 h 2405758"/>
              <a:gd name="connsiteX1" fmla="*/ 53468 w 3242779"/>
              <a:gd name="connsiteY1" fmla="*/ 717525 h 2405758"/>
              <a:gd name="connsiteX2" fmla="*/ 722504 w 3242779"/>
              <a:gd name="connsiteY2" fmla="*/ 1245 h 2405758"/>
              <a:gd name="connsiteX3" fmla="*/ 1638428 w 3242779"/>
              <a:gd name="connsiteY3" fmla="*/ 256515 h 2405758"/>
              <a:gd name="connsiteX4" fmla="*/ 2316608 w 3242779"/>
              <a:gd name="connsiteY4" fmla="*/ 538455 h 2405758"/>
              <a:gd name="connsiteX5" fmla="*/ 2975738 w 3242779"/>
              <a:gd name="connsiteY5" fmla="*/ 660375 h 2405758"/>
              <a:gd name="connsiteX6" fmla="*/ 3078608 w 3242779"/>
              <a:gd name="connsiteY6" fmla="*/ 2405355 h 2405758"/>
              <a:gd name="connsiteX7" fmla="*/ 3241676 w 3242779"/>
              <a:gd name="connsiteY7" fmla="*/ 2324964 h 2405758"/>
              <a:gd name="connsiteX0" fmla="*/ 80138 w 3126122"/>
              <a:gd name="connsiteY0" fmla="*/ 2108175 h 2405355"/>
              <a:gd name="connsiteX1" fmla="*/ 53468 w 3126122"/>
              <a:gd name="connsiteY1" fmla="*/ 717525 h 2405355"/>
              <a:gd name="connsiteX2" fmla="*/ 722504 w 3126122"/>
              <a:gd name="connsiteY2" fmla="*/ 1245 h 2405355"/>
              <a:gd name="connsiteX3" fmla="*/ 1638428 w 3126122"/>
              <a:gd name="connsiteY3" fmla="*/ 256515 h 2405355"/>
              <a:gd name="connsiteX4" fmla="*/ 2316608 w 3126122"/>
              <a:gd name="connsiteY4" fmla="*/ 538455 h 2405355"/>
              <a:gd name="connsiteX5" fmla="*/ 2975738 w 3126122"/>
              <a:gd name="connsiteY5" fmla="*/ 660375 h 2405355"/>
              <a:gd name="connsiteX6" fmla="*/ 3078608 w 3126122"/>
              <a:gd name="connsiteY6" fmla="*/ 2405355 h 240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122" h="2405355">
                <a:moveTo>
                  <a:pt x="80138" y="2108175"/>
                </a:moveTo>
                <a:cubicBezTo>
                  <a:pt x="23940" y="1585887"/>
                  <a:pt x="-53593" y="1068680"/>
                  <a:pt x="53468" y="717525"/>
                </a:cubicBezTo>
                <a:cubicBezTo>
                  <a:pt x="160529" y="366370"/>
                  <a:pt x="458344" y="17120"/>
                  <a:pt x="722504" y="1245"/>
                </a:cubicBezTo>
                <a:cubicBezTo>
                  <a:pt x="986664" y="-14630"/>
                  <a:pt x="1391340" y="124032"/>
                  <a:pt x="1638428" y="256515"/>
                </a:cubicBezTo>
                <a:cubicBezTo>
                  <a:pt x="1873632" y="382626"/>
                  <a:pt x="2082420" y="478638"/>
                  <a:pt x="2316608" y="538455"/>
                </a:cubicBezTo>
                <a:cubicBezTo>
                  <a:pt x="2532508" y="586080"/>
                  <a:pt x="2678050" y="367513"/>
                  <a:pt x="2975738" y="660375"/>
                </a:cubicBezTo>
                <a:cubicBezTo>
                  <a:pt x="3273426" y="953237"/>
                  <a:pt x="3028443" y="2395195"/>
                  <a:pt x="3078608" y="2405355"/>
                </a:cubicBezTo>
              </a:path>
            </a:pathLst>
          </a:custGeom>
          <a:noFill/>
          <a:ln w="571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0DDCB677-E755-4131-A661-42CE4285E7DD}"/>
              </a:ext>
            </a:extLst>
          </p:cNvPr>
          <p:cNvSpPr/>
          <p:nvPr/>
        </p:nvSpPr>
        <p:spPr>
          <a:xfrm>
            <a:off x="7945372" y="2280016"/>
            <a:ext cx="1696136" cy="2291989"/>
          </a:xfrm>
          <a:custGeom>
            <a:avLst/>
            <a:gdLst>
              <a:gd name="connsiteX0" fmla="*/ 74770 w 1826240"/>
              <a:gd name="connsiteY0" fmla="*/ 2094100 h 2500500"/>
              <a:gd name="connsiteX1" fmla="*/ 196690 w 1826240"/>
              <a:gd name="connsiteY1" fmla="*/ 326260 h 2500500"/>
              <a:gd name="connsiteX2" fmla="*/ 1761330 w 1826240"/>
              <a:gd name="connsiteY2" fmla="*/ 204340 h 2500500"/>
              <a:gd name="connsiteX3" fmla="*/ 1497170 w 1826240"/>
              <a:gd name="connsiteY3" fmla="*/ 2500500 h 2500500"/>
              <a:gd name="connsiteX0" fmla="*/ 135622 w 1887092"/>
              <a:gd name="connsiteY0" fmla="*/ 2032972 h 2439372"/>
              <a:gd name="connsiteX1" fmla="*/ 257542 w 1887092"/>
              <a:gd name="connsiteY1" fmla="*/ 265132 h 2439372"/>
              <a:gd name="connsiteX2" fmla="*/ 1822182 w 1887092"/>
              <a:gd name="connsiteY2" fmla="*/ 143212 h 2439372"/>
              <a:gd name="connsiteX3" fmla="*/ 1558022 w 1887092"/>
              <a:gd name="connsiteY3" fmla="*/ 2439372 h 2439372"/>
              <a:gd name="connsiteX0" fmla="*/ 28273 w 1779743"/>
              <a:gd name="connsiteY0" fmla="*/ 2057226 h 2463626"/>
              <a:gd name="connsiteX1" fmla="*/ 48593 w 1779743"/>
              <a:gd name="connsiteY1" fmla="*/ 1193626 h 2463626"/>
              <a:gd name="connsiteX2" fmla="*/ 150193 w 1779743"/>
              <a:gd name="connsiteY2" fmla="*/ 289386 h 2463626"/>
              <a:gd name="connsiteX3" fmla="*/ 1714833 w 1779743"/>
              <a:gd name="connsiteY3" fmla="*/ 167466 h 2463626"/>
              <a:gd name="connsiteX4" fmla="*/ 1450673 w 1779743"/>
              <a:gd name="connsiteY4" fmla="*/ 2463626 h 2463626"/>
              <a:gd name="connsiteX0" fmla="*/ 9907 w 1761377"/>
              <a:gd name="connsiteY0" fmla="*/ 2155636 h 2562036"/>
              <a:gd name="connsiteX1" fmla="*/ 30227 w 1761377"/>
              <a:gd name="connsiteY1" fmla="*/ 1292036 h 2562036"/>
              <a:gd name="connsiteX2" fmla="*/ 131827 w 1761377"/>
              <a:gd name="connsiteY2" fmla="*/ 387796 h 2562036"/>
              <a:gd name="connsiteX3" fmla="*/ 1696467 w 1761377"/>
              <a:gd name="connsiteY3" fmla="*/ 265876 h 2562036"/>
              <a:gd name="connsiteX4" fmla="*/ 1432307 w 1761377"/>
              <a:gd name="connsiteY4" fmla="*/ 2562036 h 2562036"/>
              <a:gd name="connsiteX0" fmla="*/ 9907 w 1761377"/>
              <a:gd name="connsiteY0" fmla="*/ 2072759 h 2479159"/>
              <a:gd name="connsiteX1" fmla="*/ 30227 w 1761377"/>
              <a:gd name="connsiteY1" fmla="*/ 1209159 h 2479159"/>
              <a:gd name="connsiteX2" fmla="*/ 131827 w 1761377"/>
              <a:gd name="connsiteY2" fmla="*/ 304919 h 2479159"/>
              <a:gd name="connsiteX3" fmla="*/ 954787 w 1761377"/>
              <a:gd name="connsiteY3" fmla="*/ 228719 h 2479159"/>
              <a:gd name="connsiteX4" fmla="*/ 1696467 w 1761377"/>
              <a:gd name="connsiteY4" fmla="*/ 182999 h 2479159"/>
              <a:gd name="connsiteX5" fmla="*/ 1432307 w 1761377"/>
              <a:gd name="connsiteY5" fmla="*/ 2479159 h 2479159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4572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48394"/>
              <a:gd name="connsiteY0" fmla="*/ 1889760 h 2296160"/>
              <a:gd name="connsiteX1" fmla="*/ 30227 w 1748394"/>
              <a:gd name="connsiteY1" fmla="*/ 1026160 h 2296160"/>
              <a:gd name="connsiteX2" fmla="*/ 131827 w 1748394"/>
              <a:gd name="connsiteY2" fmla="*/ 121920 h 2296160"/>
              <a:gd name="connsiteX3" fmla="*/ 954787 w 1748394"/>
              <a:gd name="connsiteY3" fmla="*/ 15240 h 2296160"/>
              <a:gd name="connsiteX4" fmla="*/ 1696467 w 1748394"/>
              <a:gd name="connsiteY4" fmla="*/ 0 h 2296160"/>
              <a:gd name="connsiteX5" fmla="*/ 1635507 w 1748394"/>
              <a:gd name="connsiteY5" fmla="*/ 873759 h 2296160"/>
              <a:gd name="connsiteX6" fmla="*/ 1432307 w 1748394"/>
              <a:gd name="connsiteY6" fmla="*/ 2296160 h 2296160"/>
              <a:gd name="connsiteX0" fmla="*/ 9907 w 1696467"/>
              <a:gd name="connsiteY0" fmla="*/ 1889760 h 2296160"/>
              <a:gd name="connsiteX1" fmla="*/ 30227 w 1696467"/>
              <a:gd name="connsiteY1" fmla="*/ 1026160 h 2296160"/>
              <a:gd name="connsiteX2" fmla="*/ 131827 w 1696467"/>
              <a:gd name="connsiteY2" fmla="*/ 121920 h 2296160"/>
              <a:gd name="connsiteX3" fmla="*/ 954787 w 1696467"/>
              <a:gd name="connsiteY3" fmla="*/ 15240 h 2296160"/>
              <a:gd name="connsiteX4" fmla="*/ 1696467 w 1696467"/>
              <a:gd name="connsiteY4" fmla="*/ 0 h 2296160"/>
              <a:gd name="connsiteX5" fmla="*/ 1635507 w 1696467"/>
              <a:gd name="connsiteY5" fmla="*/ 873759 h 2296160"/>
              <a:gd name="connsiteX6" fmla="*/ 1432307 w 1696467"/>
              <a:gd name="connsiteY6" fmla="*/ 2296160 h 2296160"/>
              <a:gd name="connsiteX0" fmla="*/ 9907 w 1715283"/>
              <a:gd name="connsiteY0" fmla="*/ 1889760 h 2296160"/>
              <a:gd name="connsiteX1" fmla="*/ 30227 w 1715283"/>
              <a:gd name="connsiteY1" fmla="*/ 1026160 h 2296160"/>
              <a:gd name="connsiteX2" fmla="*/ 131827 w 1715283"/>
              <a:gd name="connsiteY2" fmla="*/ 121920 h 2296160"/>
              <a:gd name="connsiteX3" fmla="*/ 954787 w 1715283"/>
              <a:gd name="connsiteY3" fmla="*/ 15240 h 2296160"/>
              <a:gd name="connsiteX4" fmla="*/ 1696467 w 1715283"/>
              <a:gd name="connsiteY4" fmla="*/ 0 h 2296160"/>
              <a:gd name="connsiteX5" fmla="*/ 1635507 w 1715283"/>
              <a:gd name="connsiteY5" fmla="*/ 873759 h 2296160"/>
              <a:gd name="connsiteX6" fmla="*/ 1432307 w 1715283"/>
              <a:gd name="connsiteY6" fmla="*/ 2296160 h 2296160"/>
              <a:gd name="connsiteX0" fmla="*/ 9907 w 1687578"/>
              <a:gd name="connsiteY0" fmla="*/ 1885589 h 2291989"/>
              <a:gd name="connsiteX1" fmla="*/ 30227 w 1687578"/>
              <a:gd name="connsiteY1" fmla="*/ 1021989 h 2291989"/>
              <a:gd name="connsiteX2" fmla="*/ 131827 w 1687578"/>
              <a:gd name="connsiteY2" fmla="*/ 117749 h 2291989"/>
              <a:gd name="connsiteX3" fmla="*/ 954787 w 1687578"/>
              <a:gd name="connsiteY3" fmla="*/ 11069 h 2291989"/>
              <a:gd name="connsiteX4" fmla="*/ 1660907 w 1687578"/>
              <a:gd name="connsiteY4" fmla="*/ 16149 h 2291989"/>
              <a:gd name="connsiteX5" fmla="*/ 1635507 w 1687578"/>
              <a:gd name="connsiteY5" fmla="*/ 869588 h 2291989"/>
              <a:gd name="connsiteX6" fmla="*/ 1432307 w 1687578"/>
              <a:gd name="connsiteY6" fmla="*/ 2291989 h 2291989"/>
              <a:gd name="connsiteX0" fmla="*/ 9907 w 1755209"/>
              <a:gd name="connsiteY0" fmla="*/ 1885589 h 2291989"/>
              <a:gd name="connsiteX1" fmla="*/ 30227 w 1755209"/>
              <a:gd name="connsiteY1" fmla="*/ 1021989 h 2291989"/>
              <a:gd name="connsiteX2" fmla="*/ 131827 w 1755209"/>
              <a:gd name="connsiteY2" fmla="*/ 117749 h 2291989"/>
              <a:gd name="connsiteX3" fmla="*/ 954787 w 1755209"/>
              <a:gd name="connsiteY3" fmla="*/ 11069 h 2291989"/>
              <a:gd name="connsiteX4" fmla="*/ 1660907 w 1755209"/>
              <a:gd name="connsiteY4" fmla="*/ 16149 h 2291989"/>
              <a:gd name="connsiteX5" fmla="*/ 1635507 w 1755209"/>
              <a:gd name="connsiteY5" fmla="*/ 869588 h 2291989"/>
              <a:gd name="connsiteX6" fmla="*/ 1432307 w 1755209"/>
              <a:gd name="connsiteY6" fmla="*/ 2291989 h 2291989"/>
              <a:gd name="connsiteX0" fmla="*/ 9907 w 1696136"/>
              <a:gd name="connsiteY0" fmla="*/ 1885589 h 2291989"/>
              <a:gd name="connsiteX1" fmla="*/ 30227 w 1696136"/>
              <a:gd name="connsiteY1" fmla="*/ 1021989 h 2291989"/>
              <a:gd name="connsiteX2" fmla="*/ 131827 w 1696136"/>
              <a:gd name="connsiteY2" fmla="*/ 117749 h 2291989"/>
              <a:gd name="connsiteX3" fmla="*/ 954787 w 1696136"/>
              <a:gd name="connsiteY3" fmla="*/ 11069 h 2291989"/>
              <a:gd name="connsiteX4" fmla="*/ 1569467 w 1696136"/>
              <a:gd name="connsiteY4" fmla="*/ 16149 h 2291989"/>
              <a:gd name="connsiteX5" fmla="*/ 1635507 w 1696136"/>
              <a:gd name="connsiteY5" fmla="*/ 869588 h 2291989"/>
              <a:gd name="connsiteX6" fmla="*/ 1432307 w 1696136"/>
              <a:gd name="connsiteY6" fmla="*/ 2291989 h 2291989"/>
              <a:gd name="connsiteX0" fmla="*/ 9907 w 1696136"/>
              <a:gd name="connsiteY0" fmla="*/ 1885589 h 2291989"/>
              <a:gd name="connsiteX1" fmla="*/ 30227 w 1696136"/>
              <a:gd name="connsiteY1" fmla="*/ 1021989 h 2291989"/>
              <a:gd name="connsiteX2" fmla="*/ 131827 w 1696136"/>
              <a:gd name="connsiteY2" fmla="*/ 117749 h 2291989"/>
              <a:gd name="connsiteX3" fmla="*/ 954787 w 1696136"/>
              <a:gd name="connsiteY3" fmla="*/ 11069 h 2291989"/>
              <a:gd name="connsiteX4" fmla="*/ 1569467 w 1696136"/>
              <a:gd name="connsiteY4" fmla="*/ 16149 h 2291989"/>
              <a:gd name="connsiteX5" fmla="*/ 1635507 w 1696136"/>
              <a:gd name="connsiteY5" fmla="*/ 869588 h 2291989"/>
              <a:gd name="connsiteX6" fmla="*/ 1432307 w 1696136"/>
              <a:gd name="connsiteY6" fmla="*/ 2291989 h 2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6136" h="2291989">
                <a:moveTo>
                  <a:pt x="9907" y="1885589"/>
                </a:moveTo>
                <a:cubicBezTo>
                  <a:pt x="-13800" y="1690009"/>
                  <a:pt x="9907" y="1316629"/>
                  <a:pt x="30227" y="1021989"/>
                </a:cubicBezTo>
                <a:cubicBezTo>
                  <a:pt x="50547" y="727349"/>
                  <a:pt x="-22266" y="286236"/>
                  <a:pt x="131827" y="117749"/>
                </a:cubicBezTo>
                <a:cubicBezTo>
                  <a:pt x="285920" y="-50738"/>
                  <a:pt x="368894" y="11069"/>
                  <a:pt x="954787" y="11069"/>
                </a:cubicBezTo>
                <a:lnTo>
                  <a:pt x="1569467" y="16149"/>
                </a:lnTo>
                <a:cubicBezTo>
                  <a:pt x="1774360" y="-54125"/>
                  <a:pt x="1679534" y="486895"/>
                  <a:pt x="1635507" y="869588"/>
                </a:cubicBezTo>
                <a:cubicBezTo>
                  <a:pt x="1591480" y="1252281"/>
                  <a:pt x="1481414" y="2054922"/>
                  <a:pt x="1432307" y="2291989"/>
                </a:cubicBezTo>
              </a:path>
            </a:pathLst>
          </a:custGeom>
          <a:noFill/>
          <a:ln w="571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DC7E8EE1-9DE6-441A-BF20-21C9EB89276D}"/>
              </a:ext>
            </a:extLst>
          </p:cNvPr>
          <p:cNvSpPr/>
          <p:nvPr/>
        </p:nvSpPr>
        <p:spPr>
          <a:xfrm>
            <a:off x="9400575" y="2274631"/>
            <a:ext cx="1828735" cy="3124497"/>
          </a:xfrm>
          <a:custGeom>
            <a:avLst/>
            <a:gdLst>
              <a:gd name="connsiteX0" fmla="*/ 74770 w 1826240"/>
              <a:gd name="connsiteY0" fmla="*/ 2094100 h 2500500"/>
              <a:gd name="connsiteX1" fmla="*/ 196690 w 1826240"/>
              <a:gd name="connsiteY1" fmla="*/ 326260 h 2500500"/>
              <a:gd name="connsiteX2" fmla="*/ 1761330 w 1826240"/>
              <a:gd name="connsiteY2" fmla="*/ 204340 h 2500500"/>
              <a:gd name="connsiteX3" fmla="*/ 1497170 w 1826240"/>
              <a:gd name="connsiteY3" fmla="*/ 2500500 h 2500500"/>
              <a:gd name="connsiteX0" fmla="*/ 135622 w 1887092"/>
              <a:gd name="connsiteY0" fmla="*/ 2032972 h 2439372"/>
              <a:gd name="connsiteX1" fmla="*/ 257542 w 1887092"/>
              <a:gd name="connsiteY1" fmla="*/ 265132 h 2439372"/>
              <a:gd name="connsiteX2" fmla="*/ 1822182 w 1887092"/>
              <a:gd name="connsiteY2" fmla="*/ 143212 h 2439372"/>
              <a:gd name="connsiteX3" fmla="*/ 1558022 w 1887092"/>
              <a:gd name="connsiteY3" fmla="*/ 2439372 h 2439372"/>
              <a:gd name="connsiteX0" fmla="*/ 28273 w 1779743"/>
              <a:gd name="connsiteY0" fmla="*/ 2057226 h 2463626"/>
              <a:gd name="connsiteX1" fmla="*/ 48593 w 1779743"/>
              <a:gd name="connsiteY1" fmla="*/ 1193626 h 2463626"/>
              <a:gd name="connsiteX2" fmla="*/ 150193 w 1779743"/>
              <a:gd name="connsiteY2" fmla="*/ 289386 h 2463626"/>
              <a:gd name="connsiteX3" fmla="*/ 1714833 w 1779743"/>
              <a:gd name="connsiteY3" fmla="*/ 167466 h 2463626"/>
              <a:gd name="connsiteX4" fmla="*/ 1450673 w 1779743"/>
              <a:gd name="connsiteY4" fmla="*/ 2463626 h 2463626"/>
              <a:gd name="connsiteX0" fmla="*/ 9907 w 1761377"/>
              <a:gd name="connsiteY0" fmla="*/ 2155636 h 2562036"/>
              <a:gd name="connsiteX1" fmla="*/ 30227 w 1761377"/>
              <a:gd name="connsiteY1" fmla="*/ 1292036 h 2562036"/>
              <a:gd name="connsiteX2" fmla="*/ 131827 w 1761377"/>
              <a:gd name="connsiteY2" fmla="*/ 387796 h 2562036"/>
              <a:gd name="connsiteX3" fmla="*/ 1696467 w 1761377"/>
              <a:gd name="connsiteY3" fmla="*/ 265876 h 2562036"/>
              <a:gd name="connsiteX4" fmla="*/ 1432307 w 1761377"/>
              <a:gd name="connsiteY4" fmla="*/ 2562036 h 2562036"/>
              <a:gd name="connsiteX0" fmla="*/ 9907 w 1761377"/>
              <a:gd name="connsiteY0" fmla="*/ 2072759 h 2479159"/>
              <a:gd name="connsiteX1" fmla="*/ 30227 w 1761377"/>
              <a:gd name="connsiteY1" fmla="*/ 1209159 h 2479159"/>
              <a:gd name="connsiteX2" fmla="*/ 131827 w 1761377"/>
              <a:gd name="connsiteY2" fmla="*/ 304919 h 2479159"/>
              <a:gd name="connsiteX3" fmla="*/ 954787 w 1761377"/>
              <a:gd name="connsiteY3" fmla="*/ 228719 h 2479159"/>
              <a:gd name="connsiteX4" fmla="*/ 1696467 w 1761377"/>
              <a:gd name="connsiteY4" fmla="*/ 182999 h 2479159"/>
              <a:gd name="connsiteX5" fmla="*/ 1432307 w 1761377"/>
              <a:gd name="connsiteY5" fmla="*/ 2479159 h 2479159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4572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61377"/>
              <a:gd name="connsiteY0" fmla="*/ 1889760 h 2296160"/>
              <a:gd name="connsiteX1" fmla="*/ 30227 w 1761377"/>
              <a:gd name="connsiteY1" fmla="*/ 1026160 h 2296160"/>
              <a:gd name="connsiteX2" fmla="*/ 131827 w 1761377"/>
              <a:gd name="connsiteY2" fmla="*/ 121920 h 2296160"/>
              <a:gd name="connsiteX3" fmla="*/ 954787 w 1761377"/>
              <a:gd name="connsiteY3" fmla="*/ 15240 h 2296160"/>
              <a:gd name="connsiteX4" fmla="*/ 1696467 w 1761377"/>
              <a:gd name="connsiteY4" fmla="*/ 0 h 2296160"/>
              <a:gd name="connsiteX5" fmla="*/ 1432307 w 1761377"/>
              <a:gd name="connsiteY5" fmla="*/ 2296160 h 2296160"/>
              <a:gd name="connsiteX0" fmla="*/ 9907 w 1748394"/>
              <a:gd name="connsiteY0" fmla="*/ 1889760 h 2296160"/>
              <a:gd name="connsiteX1" fmla="*/ 30227 w 1748394"/>
              <a:gd name="connsiteY1" fmla="*/ 1026160 h 2296160"/>
              <a:gd name="connsiteX2" fmla="*/ 131827 w 1748394"/>
              <a:gd name="connsiteY2" fmla="*/ 121920 h 2296160"/>
              <a:gd name="connsiteX3" fmla="*/ 954787 w 1748394"/>
              <a:gd name="connsiteY3" fmla="*/ 15240 h 2296160"/>
              <a:gd name="connsiteX4" fmla="*/ 1696467 w 1748394"/>
              <a:gd name="connsiteY4" fmla="*/ 0 h 2296160"/>
              <a:gd name="connsiteX5" fmla="*/ 1635507 w 1748394"/>
              <a:gd name="connsiteY5" fmla="*/ 873759 h 2296160"/>
              <a:gd name="connsiteX6" fmla="*/ 1432307 w 1748394"/>
              <a:gd name="connsiteY6" fmla="*/ 2296160 h 2296160"/>
              <a:gd name="connsiteX0" fmla="*/ 9907 w 1696467"/>
              <a:gd name="connsiteY0" fmla="*/ 1889760 h 2296160"/>
              <a:gd name="connsiteX1" fmla="*/ 30227 w 1696467"/>
              <a:gd name="connsiteY1" fmla="*/ 1026160 h 2296160"/>
              <a:gd name="connsiteX2" fmla="*/ 131827 w 1696467"/>
              <a:gd name="connsiteY2" fmla="*/ 121920 h 2296160"/>
              <a:gd name="connsiteX3" fmla="*/ 954787 w 1696467"/>
              <a:gd name="connsiteY3" fmla="*/ 15240 h 2296160"/>
              <a:gd name="connsiteX4" fmla="*/ 1696467 w 1696467"/>
              <a:gd name="connsiteY4" fmla="*/ 0 h 2296160"/>
              <a:gd name="connsiteX5" fmla="*/ 1635507 w 1696467"/>
              <a:gd name="connsiteY5" fmla="*/ 873759 h 2296160"/>
              <a:gd name="connsiteX6" fmla="*/ 1432307 w 1696467"/>
              <a:gd name="connsiteY6" fmla="*/ 2296160 h 2296160"/>
              <a:gd name="connsiteX0" fmla="*/ 9907 w 1715283"/>
              <a:gd name="connsiteY0" fmla="*/ 1889760 h 2296160"/>
              <a:gd name="connsiteX1" fmla="*/ 30227 w 1715283"/>
              <a:gd name="connsiteY1" fmla="*/ 1026160 h 2296160"/>
              <a:gd name="connsiteX2" fmla="*/ 131827 w 1715283"/>
              <a:gd name="connsiteY2" fmla="*/ 121920 h 2296160"/>
              <a:gd name="connsiteX3" fmla="*/ 954787 w 1715283"/>
              <a:gd name="connsiteY3" fmla="*/ 15240 h 2296160"/>
              <a:gd name="connsiteX4" fmla="*/ 1696467 w 1715283"/>
              <a:gd name="connsiteY4" fmla="*/ 0 h 2296160"/>
              <a:gd name="connsiteX5" fmla="*/ 1635507 w 1715283"/>
              <a:gd name="connsiteY5" fmla="*/ 873759 h 2296160"/>
              <a:gd name="connsiteX6" fmla="*/ 1432307 w 1715283"/>
              <a:gd name="connsiteY6" fmla="*/ 2296160 h 2296160"/>
              <a:gd name="connsiteX0" fmla="*/ 9907 w 1687578"/>
              <a:gd name="connsiteY0" fmla="*/ 1885589 h 2291989"/>
              <a:gd name="connsiteX1" fmla="*/ 30227 w 1687578"/>
              <a:gd name="connsiteY1" fmla="*/ 1021989 h 2291989"/>
              <a:gd name="connsiteX2" fmla="*/ 131827 w 1687578"/>
              <a:gd name="connsiteY2" fmla="*/ 117749 h 2291989"/>
              <a:gd name="connsiteX3" fmla="*/ 954787 w 1687578"/>
              <a:gd name="connsiteY3" fmla="*/ 11069 h 2291989"/>
              <a:gd name="connsiteX4" fmla="*/ 1660907 w 1687578"/>
              <a:gd name="connsiteY4" fmla="*/ 16149 h 2291989"/>
              <a:gd name="connsiteX5" fmla="*/ 1635507 w 1687578"/>
              <a:gd name="connsiteY5" fmla="*/ 869588 h 2291989"/>
              <a:gd name="connsiteX6" fmla="*/ 1432307 w 1687578"/>
              <a:gd name="connsiteY6" fmla="*/ 2291989 h 2291989"/>
              <a:gd name="connsiteX0" fmla="*/ 9907 w 1755209"/>
              <a:gd name="connsiteY0" fmla="*/ 1885589 h 2291989"/>
              <a:gd name="connsiteX1" fmla="*/ 30227 w 1755209"/>
              <a:gd name="connsiteY1" fmla="*/ 1021989 h 2291989"/>
              <a:gd name="connsiteX2" fmla="*/ 131827 w 1755209"/>
              <a:gd name="connsiteY2" fmla="*/ 117749 h 2291989"/>
              <a:gd name="connsiteX3" fmla="*/ 954787 w 1755209"/>
              <a:gd name="connsiteY3" fmla="*/ 11069 h 2291989"/>
              <a:gd name="connsiteX4" fmla="*/ 1660907 w 1755209"/>
              <a:gd name="connsiteY4" fmla="*/ 16149 h 2291989"/>
              <a:gd name="connsiteX5" fmla="*/ 1635507 w 1755209"/>
              <a:gd name="connsiteY5" fmla="*/ 869588 h 2291989"/>
              <a:gd name="connsiteX6" fmla="*/ 1432307 w 1755209"/>
              <a:gd name="connsiteY6" fmla="*/ 2291989 h 2291989"/>
              <a:gd name="connsiteX0" fmla="*/ 9907 w 1696136"/>
              <a:gd name="connsiteY0" fmla="*/ 1885589 h 2291989"/>
              <a:gd name="connsiteX1" fmla="*/ 30227 w 1696136"/>
              <a:gd name="connsiteY1" fmla="*/ 1021989 h 2291989"/>
              <a:gd name="connsiteX2" fmla="*/ 131827 w 1696136"/>
              <a:gd name="connsiteY2" fmla="*/ 117749 h 2291989"/>
              <a:gd name="connsiteX3" fmla="*/ 954787 w 1696136"/>
              <a:gd name="connsiteY3" fmla="*/ 11069 h 2291989"/>
              <a:gd name="connsiteX4" fmla="*/ 1569467 w 1696136"/>
              <a:gd name="connsiteY4" fmla="*/ 16149 h 2291989"/>
              <a:gd name="connsiteX5" fmla="*/ 1635507 w 1696136"/>
              <a:gd name="connsiteY5" fmla="*/ 869588 h 2291989"/>
              <a:gd name="connsiteX6" fmla="*/ 1432307 w 1696136"/>
              <a:gd name="connsiteY6" fmla="*/ 2291989 h 2291989"/>
              <a:gd name="connsiteX0" fmla="*/ 9907 w 1696136"/>
              <a:gd name="connsiteY0" fmla="*/ 1885589 h 2291989"/>
              <a:gd name="connsiteX1" fmla="*/ 30227 w 1696136"/>
              <a:gd name="connsiteY1" fmla="*/ 1021989 h 2291989"/>
              <a:gd name="connsiteX2" fmla="*/ 131827 w 1696136"/>
              <a:gd name="connsiteY2" fmla="*/ 117749 h 2291989"/>
              <a:gd name="connsiteX3" fmla="*/ 954787 w 1696136"/>
              <a:gd name="connsiteY3" fmla="*/ 11069 h 2291989"/>
              <a:gd name="connsiteX4" fmla="*/ 1569467 w 1696136"/>
              <a:gd name="connsiteY4" fmla="*/ 16149 h 2291989"/>
              <a:gd name="connsiteX5" fmla="*/ 1635507 w 1696136"/>
              <a:gd name="connsiteY5" fmla="*/ 869588 h 2291989"/>
              <a:gd name="connsiteX6" fmla="*/ 1432307 w 1696136"/>
              <a:gd name="connsiteY6" fmla="*/ 2291989 h 2291989"/>
              <a:gd name="connsiteX0" fmla="*/ 2946 w 1689175"/>
              <a:gd name="connsiteY0" fmla="*/ 1875654 h 2282054"/>
              <a:gd name="connsiteX1" fmla="*/ 126136 w 1689175"/>
              <a:gd name="connsiteY1" fmla="*/ 558664 h 2282054"/>
              <a:gd name="connsiteX2" fmla="*/ 124866 w 1689175"/>
              <a:gd name="connsiteY2" fmla="*/ 107814 h 2282054"/>
              <a:gd name="connsiteX3" fmla="*/ 947826 w 1689175"/>
              <a:gd name="connsiteY3" fmla="*/ 1134 h 2282054"/>
              <a:gd name="connsiteX4" fmla="*/ 1562506 w 1689175"/>
              <a:gd name="connsiteY4" fmla="*/ 6214 h 2282054"/>
              <a:gd name="connsiteX5" fmla="*/ 1628546 w 1689175"/>
              <a:gd name="connsiteY5" fmla="*/ 859653 h 2282054"/>
              <a:gd name="connsiteX6" fmla="*/ 1425346 w 1689175"/>
              <a:gd name="connsiteY6" fmla="*/ 2282054 h 2282054"/>
              <a:gd name="connsiteX0" fmla="*/ 2946 w 1689175"/>
              <a:gd name="connsiteY0" fmla="*/ 1942772 h 2349172"/>
              <a:gd name="connsiteX1" fmla="*/ 126136 w 1689175"/>
              <a:gd name="connsiteY1" fmla="*/ 625782 h 2349172"/>
              <a:gd name="connsiteX2" fmla="*/ 242976 w 1689175"/>
              <a:gd name="connsiteY2" fmla="*/ 33962 h 2349172"/>
              <a:gd name="connsiteX3" fmla="*/ 947826 w 1689175"/>
              <a:gd name="connsiteY3" fmla="*/ 68252 h 2349172"/>
              <a:gd name="connsiteX4" fmla="*/ 1562506 w 1689175"/>
              <a:gd name="connsiteY4" fmla="*/ 73332 h 2349172"/>
              <a:gd name="connsiteX5" fmla="*/ 1628546 w 1689175"/>
              <a:gd name="connsiteY5" fmla="*/ 926771 h 2349172"/>
              <a:gd name="connsiteX6" fmla="*/ 1425346 w 1689175"/>
              <a:gd name="connsiteY6" fmla="*/ 2349172 h 2349172"/>
              <a:gd name="connsiteX0" fmla="*/ 2946 w 1689175"/>
              <a:gd name="connsiteY0" fmla="*/ 2258281 h 2664681"/>
              <a:gd name="connsiteX1" fmla="*/ 126136 w 1689175"/>
              <a:gd name="connsiteY1" fmla="*/ 941291 h 2664681"/>
              <a:gd name="connsiteX2" fmla="*/ 242976 w 1689175"/>
              <a:gd name="connsiteY2" fmla="*/ 349471 h 2664681"/>
              <a:gd name="connsiteX3" fmla="*/ 541899 w 1689175"/>
              <a:gd name="connsiteY3" fmla="*/ 120 h 2664681"/>
              <a:gd name="connsiteX4" fmla="*/ 947826 w 1689175"/>
              <a:gd name="connsiteY4" fmla="*/ 383761 h 2664681"/>
              <a:gd name="connsiteX5" fmla="*/ 1562506 w 1689175"/>
              <a:gd name="connsiteY5" fmla="*/ 388841 h 2664681"/>
              <a:gd name="connsiteX6" fmla="*/ 1628546 w 1689175"/>
              <a:gd name="connsiteY6" fmla="*/ 1242280 h 2664681"/>
              <a:gd name="connsiteX7" fmla="*/ 1425346 w 1689175"/>
              <a:gd name="connsiteY7" fmla="*/ 2664681 h 2664681"/>
              <a:gd name="connsiteX0" fmla="*/ 2946 w 1689175"/>
              <a:gd name="connsiteY0" fmla="*/ 2258161 h 2664561"/>
              <a:gd name="connsiteX1" fmla="*/ 126136 w 1689175"/>
              <a:gd name="connsiteY1" fmla="*/ 941171 h 2664561"/>
              <a:gd name="connsiteX2" fmla="*/ 242976 w 1689175"/>
              <a:gd name="connsiteY2" fmla="*/ 349351 h 2664561"/>
              <a:gd name="connsiteX3" fmla="*/ 541899 w 1689175"/>
              <a:gd name="connsiteY3" fmla="*/ 0 h 2664561"/>
              <a:gd name="connsiteX4" fmla="*/ 947826 w 1689175"/>
              <a:gd name="connsiteY4" fmla="*/ 383641 h 2664561"/>
              <a:gd name="connsiteX5" fmla="*/ 1562506 w 1689175"/>
              <a:gd name="connsiteY5" fmla="*/ 388721 h 2664561"/>
              <a:gd name="connsiteX6" fmla="*/ 1628546 w 1689175"/>
              <a:gd name="connsiteY6" fmla="*/ 1242160 h 2664561"/>
              <a:gd name="connsiteX7" fmla="*/ 1425346 w 1689175"/>
              <a:gd name="connsiteY7" fmla="*/ 2664561 h 2664561"/>
              <a:gd name="connsiteX0" fmla="*/ 2946 w 1689175"/>
              <a:gd name="connsiteY0" fmla="*/ 2286365 h 2692765"/>
              <a:gd name="connsiteX1" fmla="*/ 126136 w 1689175"/>
              <a:gd name="connsiteY1" fmla="*/ 969375 h 2692765"/>
              <a:gd name="connsiteX2" fmla="*/ 242976 w 1689175"/>
              <a:gd name="connsiteY2" fmla="*/ 377555 h 2692765"/>
              <a:gd name="connsiteX3" fmla="*/ 541899 w 1689175"/>
              <a:gd name="connsiteY3" fmla="*/ 28204 h 2692765"/>
              <a:gd name="connsiteX4" fmla="*/ 1065936 w 1689175"/>
              <a:gd name="connsiteY4" fmla="*/ 365 h 2692765"/>
              <a:gd name="connsiteX5" fmla="*/ 1562506 w 1689175"/>
              <a:gd name="connsiteY5" fmla="*/ 416925 h 2692765"/>
              <a:gd name="connsiteX6" fmla="*/ 1628546 w 1689175"/>
              <a:gd name="connsiteY6" fmla="*/ 1270364 h 2692765"/>
              <a:gd name="connsiteX7" fmla="*/ 1425346 w 1689175"/>
              <a:gd name="connsiteY7" fmla="*/ 2692765 h 2692765"/>
              <a:gd name="connsiteX0" fmla="*/ 2946 w 1789009"/>
              <a:gd name="connsiteY0" fmla="*/ 2286365 h 2692765"/>
              <a:gd name="connsiteX1" fmla="*/ 126136 w 1789009"/>
              <a:gd name="connsiteY1" fmla="*/ 969375 h 2692765"/>
              <a:gd name="connsiteX2" fmla="*/ 242976 w 1789009"/>
              <a:gd name="connsiteY2" fmla="*/ 377555 h 2692765"/>
              <a:gd name="connsiteX3" fmla="*/ 541899 w 1789009"/>
              <a:gd name="connsiteY3" fmla="*/ 28204 h 2692765"/>
              <a:gd name="connsiteX4" fmla="*/ 1065936 w 1789009"/>
              <a:gd name="connsiteY4" fmla="*/ 365 h 2692765"/>
              <a:gd name="connsiteX5" fmla="*/ 1707286 w 1789009"/>
              <a:gd name="connsiteY5" fmla="*/ 275955 h 2692765"/>
              <a:gd name="connsiteX6" fmla="*/ 1628546 w 1789009"/>
              <a:gd name="connsiteY6" fmla="*/ 1270364 h 2692765"/>
              <a:gd name="connsiteX7" fmla="*/ 1425346 w 1789009"/>
              <a:gd name="connsiteY7" fmla="*/ 2692765 h 2692765"/>
              <a:gd name="connsiteX0" fmla="*/ 2946 w 1789009"/>
              <a:gd name="connsiteY0" fmla="*/ 2271344 h 2677744"/>
              <a:gd name="connsiteX1" fmla="*/ 126136 w 1789009"/>
              <a:gd name="connsiteY1" fmla="*/ 954354 h 2677744"/>
              <a:gd name="connsiteX2" fmla="*/ 242976 w 1789009"/>
              <a:gd name="connsiteY2" fmla="*/ 362534 h 2677744"/>
              <a:gd name="connsiteX3" fmla="*/ 541899 w 1789009"/>
              <a:gd name="connsiteY3" fmla="*/ 13183 h 2677744"/>
              <a:gd name="connsiteX4" fmla="*/ 1039266 w 1789009"/>
              <a:gd name="connsiteY4" fmla="*/ 584 h 2677744"/>
              <a:gd name="connsiteX5" fmla="*/ 1707286 w 1789009"/>
              <a:gd name="connsiteY5" fmla="*/ 260934 h 2677744"/>
              <a:gd name="connsiteX6" fmla="*/ 1628546 w 1789009"/>
              <a:gd name="connsiteY6" fmla="*/ 1255343 h 2677744"/>
              <a:gd name="connsiteX7" fmla="*/ 1425346 w 1789009"/>
              <a:gd name="connsiteY7" fmla="*/ 2677744 h 2677744"/>
              <a:gd name="connsiteX0" fmla="*/ 2946 w 1789009"/>
              <a:gd name="connsiteY0" fmla="*/ 2286365 h 2692765"/>
              <a:gd name="connsiteX1" fmla="*/ 126136 w 1789009"/>
              <a:gd name="connsiteY1" fmla="*/ 969375 h 2692765"/>
              <a:gd name="connsiteX2" fmla="*/ 242976 w 1789009"/>
              <a:gd name="connsiteY2" fmla="*/ 377555 h 2692765"/>
              <a:gd name="connsiteX3" fmla="*/ 541899 w 1789009"/>
              <a:gd name="connsiteY3" fmla="*/ 28204 h 2692765"/>
              <a:gd name="connsiteX4" fmla="*/ 1054506 w 1789009"/>
              <a:gd name="connsiteY4" fmla="*/ 365 h 2692765"/>
              <a:gd name="connsiteX5" fmla="*/ 1707286 w 1789009"/>
              <a:gd name="connsiteY5" fmla="*/ 275955 h 2692765"/>
              <a:gd name="connsiteX6" fmla="*/ 1628546 w 1789009"/>
              <a:gd name="connsiteY6" fmla="*/ 1270364 h 2692765"/>
              <a:gd name="connsiteX7" fmla="*/ 1425346 w 1789009"/>
              <a:gd name="connsiteY7" fmla="*/ 2692765 h 2692765"/>
              <a:gd name="connsiteX0" fmla="*/ 2946 w 1789009"/>
              <a:gd name="connsiteY0" fmla="*/ 2286365 h 2692765"/>
              <a:gd name="connsiteX1" fmla="*/ 126136 w 1789009"/>
              <a:gd name="connsiteY1" fmla="*/ 969375 h 2692765"/>
              <a:gd name="connsiteX2" fmla="*/ 242976 w 1789009"/>
              <a:gd name="connsiteY2" fmla="*/ 377555 h 2692765"/>
              <a:gd name="connsiteX3" fmla="*/ 541899 w 1789009"/>
              <a:gd name="connsiteY3" fmla="*/ 28204 h 2692765"/>
              <a:gd name="connsiteX4" fmla="*/ 1054506 w 1789009"/>
              <a:gd name="connsiteY4" fmla="*/ 365 h 2692765"/>
              <a:gd name="connsiteX5" fmla="*/ 1707286 w 1789009"/>
              <a:gd name="connsiteY5" fmla="*/ 275955 h 2692765"/>
              <a:gd name="connsiteX6" fmla="*/ 1628546 w 1789009"/>
              <a:gd name="connsiteY6" fmla="*/ 1270364 h 2692765"/>
              <a:gd name="connsiteX7" fmla="*/ 1425346 w 1789009"/>
              <a:gd name="connsiteY7" fmla="*/ 2692765 h 2692765"/>
              <a:gd name="connsiteX0" fmla="*/ 2946 w 1789009"/>
              <a:gd name="connsiteY0" fmla="*/ 2297473 h 2703873"/>
              <a:gd name="connsiteX1" fmla="*/ 126136 w 1789009"/>
              <a:gd name="connsiteY1" fmla="*/ 980483 h 2703873"/>
              <a:gd name="connsiteX2" fmla="*/ 242976 w 1789009"/>
              <a:gd name="connsiteY2" fmla="*/ 388663 h 2703873"/>
              <a:gd name="connsiteX3" fmla="*/ 541899 w 1789009"/>
              <a:gd name="connsiteY3" fmla="*/ 39312 h 2703873"/>
              <a:gd name="connsiteX4" fmla="*/ 1054506 w 1789009"/>
              <a:gd name="connsiteY4" fmla="*/ 11473 h 2703873"/>
              <a:gd name="connsiteX5" fmla="*/ 1707286 w 1789009"/>
              <a:gd name="connsiteY5" fmla="*/ 287063 h 2703873"/>
              <a:gd name="connsiteX6" fmla="*/ 1628546 w 1789009"/>
              <a:gd name="connsiteY6" fmla="*/ 1281472 h 2703873"/>
              <a:gd name="connsiteX7" fmla="*/ 1425346 w 1789009"/>
              <a:gd name="connsiteY7" fmla="*/ 2703873 h 2703873"/>
              <a:gd name="connsiteX0" fmla="*/ 2946 w 1789009"/>
              <a:gd name="connsiteY0" fmla="*/ 2297473 h 2703873"/>
              <a:gd name="connsiteX1" fmla="*/ 126136 w 1789009"/>
              <a:gd name="connsiteY1" fmla="*/ 980483 h 2703873"/>
              <a:gd name="connsiteX2" fmla="*/ 242976 w 1789009"/>
              <a:gd name="connsiteY2" fmla="*/ 388663 h 2703873"/>
              <a:gd name="connsiteX3" fmla="*/ 541899 w 1789009"/>
              <a:gd name="connsiteY3" fmla="*/ 39312 h 2703873"/>
              <a:gd name="connsiteX4" fmla="*/ 1054506 w 1789009"/>
              <a:gd name="connsiteY4" fmla="*/ 11473 h 2703873"/>
              <a:gd name="connsiteX5" fmla="*/ 1707286 w 1789009"/>
              <a:gd name="connsiteY5" fmla="*/ 287063 h 2703873"/>
              <a:gd name="connsiteX6" fmla="*/ 1628546 w 1789009"/>
              <a:gd name="connsiteY6" fmla="*/ 1281472 h 2703873"/>
              <a:gd name="connsiteX7" fmla="*/ 1425346 w 1789009"/>
              <a:gd name="connsiteY7" fmla="*/ 2703873 h 2703873"/>
              <a:gd name="connsiteX0" fmla="*/ 2946 w 1789009"/>
              <a:gd name="connsiteY0" fmla="*/ 2297473 h 3124497"/>
              <a:gd name="connsiteX1" fmla="*/ 126136 w 1789009"/>
              <a:gd name="connsiteY1" fmla="*/ 980483 h 3124497"/>
              <a:gd name="connsiteX2" fmla="*/ 242976 w 1789009"/>
              <a:gd name="connsiteY2" fmla="*/ 388663 h 3124497"/>
              <a:gd name="connsiteX3" fmla="*/ 541899 w 1789009"/>
              <a:gd name="connsiteY3" fmla="*/ 39312 h 3124497"/>
              <a:gd name="connsiteX4" fmla="*/ 1054506 w 1789009"/>
              <a:gd name="connsiteY4" fmla="*/ 11473 h 3124497"/>
              <a:gd name="connsiteX5" fmla="*/ 1707286 w 1789009"/>
              <a:gd name="connsiteY5" fmla="*/ 287063 h 3124497"/>
              <a:gd name="connsiteX6" fmla="*/ 1628546 w 1789009"/>
              <a:gd name="connsiteY6" fmla="*/ 1281472 h 3124497"/>
              <a:gd name="connsiteX7" fmla="*/ 1358290 w 1789009"/>
              <a:gd name="connsiteY7" fmla="*/ 3124497 h 3124497"/>
              <a:gd name="connsiteX0" fmla="*/ 2271 w 1831006"/>
              <a:gd name="connsiteY0" fmla="*/ 2047537 h 3124497"/>
              <a:gd name="connsiteX1" fmla="*/ 168133 w 1831006"/>
              <a:gd name="connsiteY1" fmla="*/ 980483 h 3124497"/>
              <a:gd name="connsiteX2" fmla="*/ 284973 w 1831006"/>
              <a:gd name="connsiteY2" fmla="*/ 388663 h 3124497"/>
              <a:gd name="connsiteX3" fmla="*/ 583896 w 1831006"/>
              <a:gd name="connsiteY3" fmla="*/ 39312 h 3124497"/>
              <a:gd name="connsiteX4" fmla="*/ 1096503 w 1831006"/>
              <a:gd name="connsiteY4" fmla="*/ 11473 h 3124497"/>
              <a:gd name="connsiteX5" fmla="*/ 1749283 w 1831006"/>
              <a:gd name="connsiteY5" fmla="*/ 287063 h 3124497"/>
              <a:gd name="connsiteX6" fmla="*/ 1670543 w 1831006"/>
              <a:gd name="connsiteY6" fmla="*/ 1281472 h 3124497"/>
              <a:gd name="connsiteX7" fmla="*/ 1400287 w 1831006"/>
              <a:gd name="connsiteY7" fmla="*/ 3124497 h 3124497"/>
              <a:gd name="connsiteX0" fmla="*/ 0 w 1828735"/>
              <a:gd name="connsiteY0" fmla="*/ 2047537 h 3124497"/>
              <a:gd name="connsiteX1" fmla="*/ 165862 w 1828735"/>
              <a:gd name="connsiteY1" fmla="*/ 980483 h 3124497"/>
              <a:gd name="connsiteX2" fmla="*/ 282702 w 1828735"/>
              <a:gd name="connsiteY2" fmla="*/ 388663 h 3124497"/>
              <a:gd name="connsiteX3" fmla="*/ 581625 w 1828735"/>
              <a:gd name="connsiteY3" fmla="*/ 39312 h 3124497"/>
              <a:gd name="connsiteX4" fmla="*/ 1094232 w 1828735"/>
              <a:gd name="connsiteY4" fmla="*/ 11473 h 3124497"/>
              <a:gd name="connsiteX5" fmla="*/ 1747012 w 1828735"/>
              <a:gd name="connsiteY5" fmla="*/ 287063 h 3124497"/>
              <a:gd name="connsiteX6" fmla="*/ 1668272 w 1828735"/>
              <a:gd name="connsiteY6" fmla="*/ 1281472 h 3124497"/>
              <a:gd name="connsiteX7" fmla="*/ 1398016 w 1828735"/>
              <a:gd name="connsiteY7" fmla="*/ 3124497 h 312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735" h="3124497">
                <a:moveTo>
                  <a:pt x="0" y="2047537"/>
                </a:moveTo>
                <a:cubicBezTo>
                  <a:pt x="55541" y="1803189"/>
                  <a:pt x="145542" y="1275123"/>
                  <a:pt x="165862" y="980483"/>
                </a:cubicBezTo>
                <a:cubicBezTo>
                  <a:pt x="186182" y="685843"/>
                  <a:pt x="213408" y="545525"/>
                  <a:pt x="282702" y="388663"/>
                </a:cubicBezTo>
                <a:cubicBezTo>
                  <a:pt x="351996" y="231801"/>
                  <a:pt x="456530" y="521277"/>
                  <a:pt x="581625" y="39312"/>
                </a:cubicBezTo>
                <a:cubicBezTo>
                  <a:pt x="699100" y="45027"/>
                  <a:pt x="844756" y="-27279"/>
                  <a:pt x="1094232" y="11473"/>
                </a:cubicBezTo>
                <a:cubicBezTo>
                  <a:pt x="1365165" y="49996"/>
                  <a:pt x="1529419" y="195200"/>
                  <a:pt x="1747012" y="287063"/>
                </a:cubicBezTo>
                <a:cubicBezTo>
                  <a:pt x="1951905" y="216789"/>
                  <a:pt x="1712299" y="898779"/>
                  <a:pt x="1668272" y="1281472"/>
                </a:cubicBezTo>
                <a:cubicBezTo>
                  <a:pt x="1624245" y="1664165"/>
                  <a:pt x="1447123" y="2887430"/>
                  <a:pt x="1398016" y="3124497"/>
                </a:cubicBezTo>
              </a:path>
            </a:pathLst>
          </a:custGeom>
          <a:noFill/>
          <a:ln w="571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0AFCEF-35E1-4242-A4DA-CE885F14EB5F}"/>
              </a:ext>
            </a:extLst>
          </p:cNvPr>
          <p:cNvSpPr/>
          <p:nvPr/>
        </p:nvSpPr>
        <p:spPr>
          <a:xfrm>
            <a:off x="6416074" y="1643003"/>
            <a:ext cx="5448525" cy="4152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CA" dirty="0"/>
          </a:p>
        </p:txBody>
      </p:sp>
      <p:pic>
        <p:nvPicPr>
          <p:cNvPr id="3078" name="Picture 6" descr="Free Usb cable SVG, PNG Icon, Symbol. Download Image.">
            <a:extLst>
              <a:ext uri="{FF2B5EF4-FFF2-40B4-BE49-F238E27FC236}">
                <a16:creationId xmlns:a16="http://schemas.microsoft.com/office/drawing/2014/main" id="{76AF72C6-2275-41EF-996F-83E79E4B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81" y="968786"/>
            <a:ext cx="1124239" cy="111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cean HDX Spectrometer | Ocean Optics">
            <a:extLst>
              <a:ext uri="{FF2B5EF4-FFF2-40B4-BE49-F238E27FC236}">
                <a16:creationId xmlns:a16="http://schemas.microsoft.com/office/drawing/2014/main" id="{5995B12E-ED71-4F50-91AF-CE4266A0E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15300" r="25147" b="20242"/>
          <a:stretch/>
        </p:blipFill>
        <p:spPr bwMode="auto">
          <a:xfrm>
            <a:off x="7768038" y="1176557"/>
            <a:ext cx="1451041" cy="10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B7F054F9-89B3-47DB-89C0-D8F63EA9186A}"/>
              </a:ext>
            </a:extLst>
          </p:cNvPr>
          <p:cNvCxnSpPr/>
          <p:nvPr/>
        </p:nvCxnSpPr>
        <p:spPr>
          <a:xfrm>
            <a:off x="6613828" y="1110780"/>
            <a:ext cx="0" cy="5220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Image 76">
            <a:extLst>
              <a:ext uri="{FF2B5EF4-FFF2-40B4-BE49-F238E27FC236}">
                <a16:creationId xmlns:a16="http://schemas.microsoft.com/office/drawing/2014/main" id="{47F80E64-B95C-41BC-938B-9D41316B31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4558" l="19689" r="95855">
                        <a14:foregroundMark x1="45078" y1="15646" x2="61658" y2="12925"/>
                        <a14:foregroundMark x1="26943" y1="35374" x2="36788" y2="39456"/>
                        <a14:foregroundMark x1="29534" y1="64626" x2="52332" y2="82993"/>
                        <a14:foregroundMark x1="52332" y1="82993" x2="54922" y2="83673"/>
                        <a14:foregroundMark x1="24352" y1="61905" x2="60622" y2="87755"/>
                        <a14:foregroundMark x1="60622" y1="87755" x2="91710" y2="89796"/>
                        <a14:foregroundMark x1="91710" y1="89796" x2="96373" y2="89116"/>
                        <a14:foregroundMark x1="94819" y1="92517" x2="30570" y2="91837"/>
                        <a14:foregroundMark x1="30570" y1="91837" x2="30052" y2="92517"/>
                        <a14:foregroundMark x1="22798" y1="91837" x2="25907" y2="76871"/>
                        <a14:foregroundMark x1="28497" y1="94558" x2="34197" y2="94558"/>
                      </a14:backgroundRemoval>
                    </a14:imgEffect>
                  </a14:imgLayer>
                </a14:imgProps>
              </a:ext>
            </a:extLst>
          </a:blip>
          <a:srcRect l="12025"/>
          <a:stretch/>
        </p:blipFill>
        <p:spPr>
          <a:xfrm>
            <a:off x="9848124" y="825915"/>
            <a:ext cx="1617275" cy="1400175"/>
          </a:xfrm>
          <a:prstGeom prst="rect">
            <a:avLst/>
          </a:prstGeom>
        </p:spPr>
      </p:pic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A2367AF9-6752-4F53-99B8-0DC31E6BDC8D}"/>
              </a:ext>
            </a:extLst>
          </p:cNvPr>
          <p:cNvSpPr/>
          <p:nvPr/>
        </p:nvSpPr>
        <p:spPr>
          <a:xfrm>
            <a:off x="5107356" y="830071"/>
            <a:ext cx="3343224" cy="904753"/>
          </a:xfrm>
          <a:custGeom>
            <a:avLst/>
            <a:gdLst>
              <a:gd name="connsiteX0" fmla="*/ 51384 w 3343224"/>
              <a:gd name="connsiteY0" fmla="*/ 904753 h 904753"/>
              <a:gd name="connsiteX1" fmla="*/ 59004 w 3343224"/>
              <a:gd name="connsiteY1" fmla="*/ 173233 h 904753"/>
              <a:gd name="connsiteX2" fmla="*/ 645744 w 3343224"/>
              <a:gd name="connsiteY2" fmla="*/ 5593 h 904753"/>
              <a:gd name="connsiteX3" fmla="*/ 2245944 w 3343224"/>
              <a:gd name="connsiteY3" fmla="*/ 43693 h 904753"/>
              <a:gd name="connsiteX4" fmla="*/ 3167964 w 3343224"/>
              <a:gd name="connsiteY4" fmla="*/ 81793 h 904753"/>
              <a:gd name="connsiteX5" fmla="*/ 3343224 w 3343224"/>
              <a:gd name="connsiteY5" fmla="*/ 493273 h 90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3224" h="904753">
                <a:moveTo>
                  <a:pt x="51384" y="904753"/>
                </a:moveTo>
                <a:cubicBezTo>
                  <a:pt x="5664" y="613923"/>
                  <a:pt x="-40056" y="323093"/>
                  <a:pt x="59004" y="173233"/>
                </a:cubicBezTo>
                <a:cubicBezTo>
                  <a:pt x="158064" y="23373"/>
                  <a:pt x="281254" y="27183"/>
                  <a:pt x="645744" y="5593"/>
                </a:cubicBezTo>
                <a:cubicBezTo>
                  <a:pt x="1010234" y="-15997"/>
                  <a:pt x="1825574" y="30993"/>
                  <a:pt x="2245944" y="43693"/>
                </a:cubicBezTo>
                <a:cubicBezTo>
                  <a:pt x="2666314" y="56393"/>
                  <a:pt x="2985084" y="6863"/>
                  <a:pt x="3167964" y="81793"/>
                </a:cubicBezTo>
                <a:cubicBezTo>
                  <a:pt x="3350844" y="156723"/>
                  <a:pt x="3310204" y="335793"/>
                  <a:pt x="3343224" y="493273"/>
                </a:cubicBezTo>
              </a:path>
            </a:pathLst>
          </a:custGeom>
          <a:noFill/>
          <a:ln w="57150">
            <a:solidFill>
              <a:srgbClr val="D5C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Rectangle : avec coins arrondis en haut 83">
            <a:extLst>
              <a:ext uri="{FF2B5EF4-FFF2-40B4-BE49-F238E27FC236}">
                <a16:creationId xmlns:a16="http://schemas.microsoft.com/office/drawing/2014/main" id="{179F874A-6DE3-4115-8B74-944468032147}"/>
              </a:ext>
            </a:extLst>
          </p:cNvPr>
          <p:cNvSpPr/>
          <p:nvPr/>
        </p:nvSpPr>
        <p:spPr>
          <a:xfrm rot="5400000">
            <a:off x="9211575" y="902563"/>
            <a:ext cx="378000" cy="4091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144000" tIns="108000" rIns="144000" bIns="144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Fast detector – up to </a:t>
            </a:r>
            <a:r>
              <a:rPr lang="en-US" b="1" dirty="0">
                <a:solidFill>
                  <a:schemeClr val="tx1"/>
                </a:solidFill>
              </a:rPr>
              <a:t>160 spectra/s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6" name="Rectangle : avec coins arrondis en haut 83">
            <a:extLst>
              <a:ext uri="{FF2B5EF4-FFF2-40B4-BE49-F238E27FC236}">
                <a16:creationId xmlns:a16="http://schemas.microsoft.com/office/drawing/2014/main" id="{E552A812-CFCD-485A-9115-81C36D862B8B}"/>
              </a:ext>
            </a:extLst>
          </p:cNvPr>
          <p:cNvSpPr/>
          <p:nvPr/>
        </p:nvSpPr>
        <p:spPr>
          <a:xfrm rot="5400000">
            <a:off x="9211575" y="1501167"/>
            <a:ext cx="378000" cy="4091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144000" tIns="108000" rIns="144000" bIns="144000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In-situ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real-time </a:t>
            </a:r>
            <a:r>
              <a:rPr lang="en-US" dirty="0">
                <a:solidFill>
                  <a:schemeClr val="tx1"/>
                </a:solidFill>
              </a:rPr>
              <a:t>monitoring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0" name="Rectangle : avec coins arrondis en haut 83">
            <a:extLst>
              <a:ext uri="{FF2B5EF4-FFF2-40B4-BE49-F238E27FC236}">
                <a16:creationId xmlns:a16="http://schemas.microsoft.com/office/drawing/2014/main" id="{6A5BCC10-9110-468C-AA30-2FC096EF7AA1}"/>
              </a:ext>
            </a:extLst>
          </p:cNvPr>
          <p:cNvSpPr/>
          <p:nvPr/>
        </p:nvSpPr>
        <p:spPr>
          <a:xfrm rot="5400000">
            <a:off x="9211575" y="2434395"/>
            <a:ext cx="378000" cy="4091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144000" tIns="108000" rIns="144000" bIns="14400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Massive data </a:t>
            </a:r>
            <a:r>
              <a:rPr lang="en-US" dirty="0">
                <a:solidFill>
                  <a:schemeClr val="tx1"/>
                </a:solidFill>
              </a:rPr>
              <a:t>acquisition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81" name="Graphique 80">
            <a:extLst>
              <a:ext uri="{FF2B5EF4-FFF2-40B4-BE49-F238E27FC236}">
                <a16:creationId xmlns:a16="http://schemas.microsoft.com/office/drawing/2014/main" id="{A3FDDF90-6D25-4256-BF94-91BC88248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2043" y="2678233"/>
            <a:ext cx="540000" cy="540000"/>
          </a:xfrm>
          <a:prstGeom prst="rect">
            <a:avLst/>
          </a:prstGeom>
        </p:spPr>
      </p:pic>
      <p:pic>
        <p:nvPicPr>
          <p:cNvPr id="87" name="Graphique 86">
            <a:extLst>
              <a:ext uri="{FF2B5EF4-FFF2-40B4-BE49-F238E27FC236}">
                <a16:creationId xmlns:a16="http://schemas.microsoft.com/office/drawing/2014/main" id="{50E762E8-AED6-4D07-ABEC-1B1A882CF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2043" y="4205759"/>
            <a:ext cx="540000" cy="540000"/>
          </a:xfrm>
          <a:prstGeom prst="rect">
            <a:avLst/>
          </a:prstGeom>
        </p:spPr>
      </p:pic>
      <p:pic>
        <p:nvPicPr>
          <p:cNvPr id="96" name="Graphique 95">
            <a:extLst>
              <a:ext uri="{FF2B5EF4-FFF2-40B4-BE49-F238E27FC236}">
                <a16:creationId xmlns:a16="http://schemas.microsoft.com/office/drawing/2014/main" id="{C39B8298-BABE-4B07-8C55-5004860AD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2043" y="3282148"/>
            <a:ext cx="540000" cy="540000"/>
          </a:xfrm>
          <a:prstGeom prst="rect">
            <a:avLst/>
          </a:prstGeom>
        </p:spPr>
      </p:pic>
      <p:sp>
        <p:nvSpPr>
          <p:cNvPr id="99" name="Rectangle : avec coins arrondis en haut 83">
            <a:extLst>
              <a:ext uri="{FF2B5EF4-FFF2-40B4-BE49-F238E27FC236}">
                <a16:creationId xmlns:a16="http://schemas.microsoft.com/office/drawing/2014/main" id="{D0710433-6047-4323-8EA6-7F9EB461D72B}"/>
              </a:ext>
            </a:extLst>
          </p:cNvPr>
          <p:cNvSpPr/>
          <p:nvPr/>
        </p:nvSpPr>
        <p:spPr>
          <a:xfrm rot="5400000">
            <a:off x="9146631" y="2732887"/>
            <a:ext cx="378000" cy="46671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144000" tIns="108000" rIns="144000" bIns="14400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Deconvolution</a:t>
            </a:r>
            <a:r>
              <a:rPr lang="en-US" dirty="0">
                <a:solidFill>
                  <a:schemeClr val="tx1"/>
                </a:solidFill>
              </a:rPr>
              <a:t> needed to resolve species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Methods: </a:t>
            </a:r>
            <a:r>
              <a:rPr lang="en-CA" dirty="0">
                <a:solidFill>
                  <a:schemeClr val="accent1"/>
                </a:solidFill>
              </a:rPr>
              <a:t>Experimental set-up for acidification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D396F48-3B32-4C3C-A2BF-D296CD6F8BB9}"/>
              </a:ext>
            </a:extLst>
          </p:cNvPr>
          <p:cNvSpPr txBox="1"/>
          <p:nvPr/>
        </p:nvSpPr>
        <p:spPr>
          <a:xfrm>
            <a:off x="3847273" y="5820291"/>
            <a:ext cx="2340704" cy="442674"/>
          </a:xfrm>
          <a:prstGeom prst="roundRect">
            <a:avLst/>
          </a:prstGeom>
          <a:solidFill>
            <a:srgbClr val="BEC9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chemeClr val="accent1"/>
                </a:solidFill>
                <a:latin typeface="+mj-lt"/>
              </a:rPr>
              <a:t>Closed reactor</a:t>
            </a:r>
            <a:endParaRPr lang="en-CA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9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3" grpId="1" animBg="1"/>
      <p:bldP spid="21" grpId="0"/>
      <p:bldP spid="24" grpId="0" animBg="1"/>
      <p:bldP spid="24" grpId="1" animBg="1"/>
      <p:bldP spid="32" grpId="0" animBg="1"/>
      <p:bldP spid="34" grpId="0" animBg="1"/>
      <p:bldP spid="34" grpId="1" animBg="1"/>
      <p:bldP spid="36" grpId="0" animBg="1"/>
      <p:bldP spid="37" grpId="0" animBg="1"/>
      <p:bldP spid="33" grpId="0" animBg="1"/>
      <p:bldP spid="33" grpId="1" animBg="1"/>
      <p:bldP spid="78" grpId="0" animBg="1"/>
      <p:bldP spid="84" grpId="0" animBg="1"/>
      <p:bldP spid="86" grpId="0" animBg="1"/>
      <p:bldP spid="90" grpId="0" animBg="1"/>
      <p:bldP spid="99" grpId="0" animBg="1"/>
      <p:bldP spid="39" grpId="0" animBg="1"/>
    </p:bldLst>
  </p:timing>
</p:sld>
</file>

<file path=ppt/theme/theme1.xml><?xml version="1.0" encoding="utf-8"?>
<a:theme xmlns:a="http://schemas.openxmlformats.org/drawingml/2006/main" name="Thème CEA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ème CEA" id="{17EDE9DE-6C7C-4CA4-852E-1ACC3BE1C2F8}" vid="{76943A0F-20D7-40D5-879E-4A2975B23AB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22658</TotalTime>
  <Words>1724</Words>
  <Application>Microsoft Office PowerPoint</Application>
  <PresentationFormat>Grand écran</PresentationFormat>
  <Paragraphs>275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Bookman Old Style</vt:lpstr>
      <vt:lpstr>Calibri</vt:lpstr>
      <vt:lpstr>Cambria Math</vt:lpstr>
      <vt:lpstr>Wingdings</vt:lpstr>
      <vt:lpstr>Thème CEA</vt:lpstr>
      <vt:lpstr>Ruthenium speciation during acidification of alkaline solution using a UV-Visible fast detector and an in-situ probe</vt:lpstr>
      <vt:lpstr>Context: What is it like to work with ruthenium?</vt:lpstr>
      <vt:lpstr>Context: What is it like to work with ruthenium?</vt:lpstr>
      <vt:lpstr>Context: Why are we interested in ruthenium?</vt:lpstr>
      <vt:lpstr>Context: Why are we interested in ruthenium?</vt:lpstr>
      <vt:lpstr>Context: Why are we interested in ruthenium?</vt:lpstr>
      <vt:lpstr>Context: Why are we interested in ruthenium?</vt:lpstr>
      <vt:lpstr>Methods: Synthesis of a Ru solution in NaOH at a known concentration </vt:lpstr>
      <vt:lpstr>Methods: Experimental set-up for acidification</vt:lpstr>
      <vt:lpstr>Methods: Data treatment</vt:lpstr>
      <vt:lpstr>Results: Reactor during acidification</vt:lpstr>
      <vt:lpstr>Results: Raw UV-Visible Spectra</vt:lpstr>
      <vt:lpstr>Results: Speciation during acidification </vt:lpstr>
      <vt:lpstr>Results: Speciation during acidification </vt:lpstr>
      <vt:lpstr>Results: Speciation during acidification </vt:lpstr>
      <vt:lpstr>Results: Speciation during acidification </vt:lpstr>
      <vt:lpstr>Results:  </vt:lpstr>
      <vt:lpstr>Results: Final reaction equations</vt:lpstr>
      <vt:lpstr>Results: Final reaction equations</vt:lpstr>
      <vt:lpstr>Results: Final reaction equations </vt:lpstr>
      <vt:lpstr>Results: Back to the Ruthenium Analysis</vt:lpstr>
      <vt:lpstr>Results: Back to the Ruthenium Analysis</vt:lpstr>
      <vt:lpstr>Conclusion and Outlooks</vt:lpstr>
      <vt:lpstr>Thank you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Titrage pH-métrique</dc:title>
  <dc:creator>LEBLANC Mathis</dc:creator>
  <cp:lastModifiedBy>LEBLANC Mathis</cp:lastModifiedBy>
  <cp:revision>380</cp:revision>
  <dcterms:created xsi:type="dcterms:W3CDTF">2025-01-07T08:27:18Z</dcterms:created>
  <dcterms:modified xsi:type="dcterms:W3CDTF">2025-05-27T20:40:25Z</dcterms:modified>
</cp:coreProperties>
</file>