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6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7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1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9" r:id="rId5"/>
    <p:sldId id="270" r:id="rId6"/>
    <p:sldId id="283" r:id="rId7"/>
    <p:sldId id="284" r:id="rId8"/>
    <p:sldId id="276" r:id="rId9"/>
    <p:sldId id="278" r:id="rId10"/>
    <p:sldId id="266" r:id="rId11"/>
    <p:sldId id="285" r:id="rId12"/>
    <p:sldId id="288" r:id="rId13"/>
    <p:sldId id="289" r:id="rId14"/>
    <p:sldId id="302" r:id="rId15"/>
    <p:sldId id="277" r:id="rId16"/>
    <p:sldId id="274" r:id="rId17"/>
    <p:sldId id="303" r:id="rId18"/>
    <p:sldId id="295" r:id="rId19"/>
    <p:sldId id="301" r:id="rId20"/>
    <p:sldId id="296" r:id="rId21"/>
    <p:sldId id="287" r:id="rId22"/>
    <p:sldId id="293" r:id="rId23"/>
    <p:sldId id="305" r:id="rId24"/>
    <p:sldId id="304" r:id="rId25"/>
    <p:sldId id="292" r:id="rId26"/>
    <p:sldId id="306" r:id="rId27"/>
    <p:sldId id="307" r:id="rId28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UVEL Hugo-dev DIF/DASE/SRCE/LRBN" initials="LHD" lastIdx="1" clrIdx="0">
    <p:extLst>
      <p:ext uri="{19B8F6BF-5375-455C-9EA6-DF929625EA0E}">
        <p15:presenceInfo xmlns:p15="http://schemas.microsoft.com/office/powerpoint/2012/main" userId="LENOUVEL Hugo-dev DIF/DASE/SRCE/LRB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FFFFFF"/>
    <a:srgbClr val="E60019"/>
    <a:srgbClr val="000000"/>
    <a:srgbClr val="BD987A"/>
    <a:srgbClr val="A558A0"/>
    <a:srgbClr val="993D3F"/>
    <a:srgbClr val="E18B76"/>
    <a:srgbClr val="D18B8B"/>
    <a:srgbClr val="00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94199" autoAdjust="0"/>
  </p:normalViewPr>
  <p:slideViewPr>
    <p:cSldViewPr snapToGrid="0">
      <p:cViewPr varScale="1">
        <p:scale>
          <a:sx n="174" d="100"/>
          <a:sy n="174" d="100"/>
        </p:scale>
        <p:origin x="3138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M-OBELIX.dam.c\~HL612133\exp\ATHOS\ATHOSverif_optimi_v2_mcnp_sur_r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95231431114727E-2"/>
          <c:y val="0.11025313927492253"/>
          <c:w val="0.89009906981618714"/>
          <c:h val="0.77894833484740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total!$M$1</c:f>
              <c:strCache>
                <c:ptCount val="1"/>
                <c:pt idx="0">
                  <c:v>Mean</c:v>
                </c:pt>
              </c:strCache>
            </c:strRef>
          </c:tx>
          <c:spPr>
            <a:ln w="22320">
              <a:solidFill>
                <a:srgbClr val="00B05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stdErr"/>
            <c:noEndCap val="0"/>
            <c:spPr>
              <a:ln w="9360">
                <a:solidFill>
                  <a:srgbClr val="595959"/>
                </a:solidFill>
                <a:round/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total!$M$2:$M$35</c:f>
              <c:numCache>
                <c:formatCode>General</c:formatCode>
                <c:ptCount val="34"/>
                <c:pt idx="0">
                  <c:v>1.0065327680530327</c:v>
                </c:pt>
                <c:pt idx="1">
                  <c:v>1.0065327680530327</c:v>
                </c:pt>
                <c:pt idx="2">
                  <c:v>1.0065327680530327</c:v>
                </c:pt>
                <c:pt idx="3">
                  <c:v>1.0065327680530327</c:v>
                </c:pt>
                <c:pt idx="4">
                  <c:v>1.0065327680530327</c:v>
                </c:pt>
                <c:pt idx="5">
                  <c:v>1.0065327680530327</c:v>
                </c:pt>
                <c:pt idx="6">
                  <c:v>1.0065327680530327</c:v>
                </c:pt>
                <c:pt idx="7">
                  <c:v>1.0065327680530327</c:v>
                </c:pt>
                <c:pt idx="8">
                  <c:v>1.0065327680530327</c:v>
                </c:pt>
                <c:pt idx="9">
                  <c:v>1.0065327680530327</c:v>
                </c:pt>
                <c:pt idx="10">
                  <c:v>1.0065327680530327</c:v>
                </c:pt>
                <c:pt idx="11">
                  <c:v>1.0065327680530327</c:v>
                </c:pt>
                <c:pt idx="12">
                  <c:v>1.0065327680530327</c:v>
                </c:pt>
                <c:pt idx="13">
                  <c:v>1.0065327680530327</c:v>
                </c:pt>
                <c:pt idx="14">
                  <c:v>1.0065327680530327</c:v>
                </c:pt>
                <c:pt idx="15">
                  <c:v>1.0065327680530327</c:v>
                </c:pt>
                <c:pt idx="16">
                  <c:v>1.0065327680530327</c:v>
                </c:pt>
                <c:pt idx="18">
                  <c:v>1.0065327680530327</c:v>
                </c:pt>
                <c:pt idx="19">
                  <c:v>1.0065327680530327</c:v>
                </c:pt>
                <c:pt idx="20">
                  <c:v>1.0065327680530327</c:v>
                </c:pt>
                <c:pt idx="21">
                  <c:v>1.0065327680530327</c:v>
                </c:pt>
                <c:pt idx="22">
                  <c:v>1.0065327680530327</c:v>
                </c:pt>
                <c:pt idx="23">
                  <c:v>1.0065327680530327</c:v>
                </c:pt>
                <c:pt idx="24">
                  <c:v>1.0065327680530327</c:v>
                </c:pt>
                <c:pt idx="25">
                  <c:v>1.0065327680530327</c:v>
                </c:pt>
                <c:pt idx="26">
                  <c:v>1.0065327680530327</c:v>
                </c:pt>
                <c:pt idx="27">
                  <c:v>1.0065327680530327</c:v>
                </c:pt>
                <c:pt idx="28">
                  <c:v>1.0065327680530327</c:v>
                </c:pt>
                <c:pt idx="29">
                  <c:v>1.0065327680530327</c:v>
                </c:pt>
                <c:pt idx="30">
                  <c:v>1.0065327680530327</c:v>
                </c:pt>
                <c:pt idx="31">
                  <c:v>1.0065327680530327</c:v>
                </c:pt>
                <c:pt idx="32">
                  <c:v>1.0065327680530327</c:v>
                </c:pt>
                <c:pt idx="33">
                  <c:v>1.0065327680530327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B2-4A5F-A315-513C043F3CBE}"/>
            </c:ext>
          </c:extLst>
        </c:ser>
        <c:ser>
          <c:idx val="1"/>
          <c:order val="1"/>
          <c:tx>
            <c:strRef>
              <c:f>total!$N$1</c:f>
              <c:strCache>
                <c:ptCount val="1"/>
                <c:pt idx="0">
                  <c:v>Standard deviation (k=2)</c:v>
                </c:pt>
              </c:strCache>
            </c:strRef>
          </c:tx>
          <c:spPr>
            <a:ln w="2232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total!$N$2:$N$35</c:f>
              <c:numCache>
                <c:formatCode>General</c:formatCode>
                <c:ptCount val="34"/>
                <c:pt idx="0">
                  <c:v>0.83500954134726812</c:v>
                </c:pt>
                <c:pt idx="1">
                  <c:v>0.83500954134726812</c:v>
                </c:pt>
                <c:pt idx="2">
                  <c:v>0.83500954134726812</c:v>
                </c:pt>
                <c:pt idx="3">
                  <c:v>0.83500954134726812</c:v>
                </c:pt>
                <c:pt idx="4">
                  <c:v>0.83500954134726812</c:v>
                </c:pt>
                <c:pt idx="5">
                  <c:v>0.83500954134726812</c:v>
                </c:pt>
                <c:pt idx="6">
                  <c:v>0.83500954134726812</c:v>
                </c:pt>
                <c:pt idx="7">
                  <c:v>0.83500954134726812</c:v>
                </c:pt>
                <c:pt idx="8">
                  <c:v>0.83500954134726812</c:v>
                </c:pt>
                <c:pt idx="9">
                  <c:v>0.83500954134726812</c:v>
                </c:pt>
                <c:pt idx="10">
                  <c:v>0.83500954134726812</c:v>
                </c:pt>
                <c:pt idx="11">
                  <c:v>0.83500954134726812</c:v>
                </c:pt>
                <c:pt idx="12">
                  <c:v>0.83500954134726812</c:v>
                </c:pt>
                <c:pt idx="13">
                  <c:v>0.83500954134726812</c:v>
                </c:pt>
                <c:pt idx="14">
                  <c:v>0.83500954134726812</c:v>
                </c:pt>
                <c:pt idx="15">
                  <c:v>0.83500954134726812</c:v>
                </c:pt>
                <c:pt idx="16">
                  <c:v>0.83500954134726812</c:v>
                </c:pt>
                <c:pt idx="18">
                  <c:v>0.95444863854466921</c:v>
                </c:pt>
                <c:pt idx="19">
                  <c:v>0.95444863854466921</c:v>
                </c:pt>
                <c:pt idx="20">
                  <c:v>0.95444863854466921</c:v>
                </c:pt>
                <c:pt idx="21">
                  <c:v>0.95444863854466921</c:v>
                </c:pt>
                <c:pt idx="22">
                  <c:v>0.95444863854466921</c:v>
                </c:pt>
                <c:pt idx="23">
                  <c:v>0.95444863854466921</c:v>
                </c:pt>
                <c:pt idx="24">
                  <c:v>0.95444863854466921</c:v>
                </c:pt>
                <c:pt idx="25">
                  <c:v>0.95444863854466921</c:v>
                </c:pt>
                <c:pt idx="26">
                  <c:v>0.95444863854466921</c:v>
                </c:pt>
                <c:pt idx="27">
                  <c:v>0.95444863854466921</c:v>
                </c:pt>
                <c:pt idx="28">
                  <c:v>0.95444863854466921</c:v>
                </c:pt>
                <c:pt idx="29">
                  <c:v>0.95444863854466921</c:v>
                </c:pt>
                <c:pt idx="30">
                  <c:v>0.95444863854466921</c:v>
                </c:pt>
                <c:pt idx="31">
                  <c:v>0.95444863854466921</c:v>
                </c:pt>
                <c:pt idx="32">
                  <c:v>0.95444863854466921</c:v>
                </c:pt>
                <c:pt idx="33">
                  <c:v>0.95444863854466921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B2-4A5F-A315-513C043F3CBE}"/>
            </c:ext>
          </c:extLst>
        </c:ser>
        <c:ser>
          <c:idx val="2"/>
          <c:order val="2"/>
          <c:tx>
            <c:strRef>
              <c:f>total!$O$1</c:f>
              <c:strCache>
                <c:ptCount val="1"/>
                <c:pt idx="0">
                  <c:v>+2 sigma</c:v>
                </c:pt>
              </c:strCache>
            </c:strRef>
          </c:tx>
          <c:spPr>
            <a:ln w="2232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total!$O$2:$O$35</c:f>
              <c:numCache>
                <c:formatCode>General</c:formatCode>
                <c:ptCount val="34"/>
                <c:pt idx="0">
                  <c:v>1.1780559947587972</c:v>
                </c:pt>
                <c:pt idx="1">
                  <c:v>1.1780559947587972</c:v>
                </c:pt>
                <c:pt idx="2">
                  <c:v>1.1780559947587972</c:v>
                </c:pt>
                <c:pt idx="3">
                  <c:v>1.1780559947587972</c:v>
                </c:pt>
                <c:pt idx="4">
                  <c:v>1.1780559947587972</c:v>
                </c:pt>
                <c:pt idx="5">
                  <c:v>1.1780559947587972</c:v>
                </c:pt>
                <c:pt idx="6">
                  <c:v>1.1780559947587972</c:v>
                </c:pt>
                <c:pt idx="7">
                  <c:v>1.1780559947587972</c:v>
                </c:pt>
                <c:pt idx="8">
                  <c:v>1.1780559947587972</c:v>
                </c:pt>
                <c:pt idx="9">
                  <c:v>1.1780559947587972</c:v>
                </c:pt>
                <c:pt idx="10">
                  <c:v>1.1780559947587972</c:v>
                </c:pt>
                <c:pt idx="11">
                  <c:v>1.1780559947587972</c:v>
                </c:pt>
                <c:pt idx="12">
                  <c:v>1.1780559947587972</c:v>
                </c:pt>
                <c:pt idx="13">
                  <c:v>1.1780559947587972</c:v>
                </c:pt>
                <c:pt idx="14">
                  <c:v>1.1780559947587972</c:v>
                </c:pt>
                <c:pt idx="15">
                  <c:v>1.1780559947587972</c:v>
                </c:pt>
                <c:pt idx="16">
                  <c:v>1.1780559947587972</c:v>
                </c:pt>
                <c:pt idx="18">
                  <c:v>1.0586168975613963</c:v>
                </c:pt>
                <c:pt idx="19">
                  <c:v>1.0586168975613963</c:v>
                </c:pt>
                <c:pt idx="20">
                  <c:v>1.0586168975613963</c:v>
                </c:pt>
                <c:pt idx="21">
                  <c:v>1.0586168975613963</c:v>
                </c:pt>
                <c:pt idx="22">
                  <c:v>1.0586168975613963</c:v>
                </c:pt>
                <c:pt idx="23">
                  <c:v>1.0586168975613963</c:v>
                </c:pt>
                <c:pt idx="24">
                  <c:v>1.0586168975613963</c:v>
                </c:pt>
                <c:pt idx="25">
                  <c:v>1.0586168975613963</c:v>
                </c:pt>
                <c:pt idx="26">
                  <c:v>1.0586168975613963</c:v>
                </c:pt>
                <c:pt idx="27">
                  <c:v>1.0586168975613963</c:v>
                </c:pt>
                <c:pt idx="28">
                  <c:v>1.0586168975613963</c:v>
                </c:pt>
                <c:pt idx="29">
                  <c:v>1.0586168975613963</c:v>
                </c:pt>
                <c:pt idx="30">
                  <c:v>1.0586168975613963</c:v>
                </c:pt>
                <c:pt idx="31">
                  <c:v>1.0586168975613963</c:v>
                </c:pt>
                <c:pt idx="32">
                  <c:v>1.0586168975613963</c:v>
                </c:pt>
                <c:pt idx="33">
                  <c:v>1.0586168975613963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4B2-4A5F-A315-513C043F3CBE}"/>
            </c:ext>
          </c:extLst>
        </c:ser>
        <c:ser>
          <c:idx val="3"/>
          <c:order val="3"/>
          <c:tx>
            <c:strRef>
              <c:f>total!$D$1</c:f>
              <c:strCache>
                <c:ptCount val="1"/>
                <c:pt idx="0">
                  <c:v>BP20</c:v>
                </c:pt>
              </c:strCache>
            </c:strRef>
          </c:tx>
          <c:spPr>
            <a:ln w="28800">
              <a:noFill/>
            </a:ln>
          </c:spPr>
          <c:marker>
            <c:symbol val="triangle"/>
            <c:size val="12"/>
            <c:spPr>
              <a:solidFill>
                <a:srgbClr val="FF0000">
                  <a:alpha val="30000"/>
                </a:srgb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total!$E$2:$E$36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5.6557151206030901E-2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5.4919758802623321E-2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2.3148518151286955E-2</c:v>
                  </c:pt>
                  <c:pt idx="19">
                    <c:v>2.8509429279542489E-2</c:v>
                  </c:pt>
                  <c:pt idx="20">
                    <c:v>2.1176446634856509E-2</c:v>
                  </c:pt>
                  <c:pt idx="21">
                    <c:v>3.2696870431208482E-2</c:v>
                  </c:pt>
                  <c:pt idx="22">
                    <c:v>4.1331604435929661E-2</c:v>
                  </c:pt>
                  <c:pt idx="25">
                    <c:v>2.5335662265948775E-2</c:v>
                  </c:pt>
                  <c:pt idx="26">
                    <c:v>2.863824518132323E-2</c:v>
                  </c:pt>
                  <c:pt idx="27">
                    <c:v>2.3892145331034946E-2</c:v>
                  </c:pt>
                  <c:pt idx="28">
                    <c:v>2.1311715296942254E-2</c:v>
                  </c:pt>
                  <c:pt idx="29">
                    <c:v>3.4214806832740911E-2</c:v>
                  </c:pt>
                  <c:pt idx="30">
                    <c:v>2.1536270761728111E-2</c:v>
                  </c:pt>
                  <c:pt idx="31">
                    <c:v>2.9604848013904766E-2</c:v>
                  </c:pt>
                  <c:pt idx="32">
                    <c:v>3.0489081870559185E-2</c:v>
                  </c:pt>
                  <c:pt idx="33">
                    <c:v>3.9555776866027806E-2</c:v>
                  </c:pt>
                  <c:pt idx="34">
                    <c:v>0</c:v>
                  </c:pt>
                </c:numCache>
              </c:numRef>
            </c:plus>
            <c:minus>
              <c:numRef>
                <c:f>total!$E$2:$E$36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5.6557151206030901E-2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5.4919758802623321E-2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2.3148518151286955E-2</c:v>
                  </c:pt>
                  <c:pt idx="19">
                    <c:v>2.8509429279542489E-2</c:v>
                  </c:pt>
                  <c:pt idx="20">
                    <c:v>2.1176446634856509E-2</c:v>
                  </c:pt>
                  <c:pt idx="21">
                    <c:v>3.2696870431208482E-2</c:v>
                  </c:pt>
                  <c:pt idx="22">
                    <c:v>4.1331604435929661E-2</c:v>
                  </c:pt>
                  <c:pt idx="25">
                    <c:v>2.5335662265948775E-2</c:v>
                  </c:pt>
                  <c:pt idx="26">
                    <c:v>2.863824518132323E-2</c:v>
                  </c:pt>
                  <c:pt idx="27">
                    <c:v>2.3892145331034946E-2</c:v>
                  </c:pt>
                  <c:pt idx="28">
                    <c:v>2.1311715296942254E-2</c:v>
                  </c:pt>
                  <c:pt idx="29">
                    <c:v>3.4214806832740911E-2</c:v>
                  </c:pt>
                  <c:pt idx="30">
                    <c:v>2.1536270761728111E-2</c:v>
                  </c:pt>
                  <c:pt idx="31">
                    <c:v>2.9604848013904766E-2</c:v>
                  </c:pt>
                  <c:pt idx="32">
                    <c:v>3.0489081870559185E-2</c:v>
                  </c:pt>
                  <c:pt idx="33">
                    <c:v>3.9555776866027806E-2</c:v>
                  </c:pt>
                  <c:pt idx="34">
                    <c:v>0</c:v>
                  </c:pt>
                </c:numCache>
              </c:numRef>
            </c:minus>
            <c:spPr>
              <a:ln w="0">
                <a:solidFill>
                  <a:srgbClr val="FF0000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total!$D$2:$D$36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1.0151750625152454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0.96382489132984495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1.0306551810391933</c:v>
                </c:pt>
                <c:pt idx="19">
                  <c:v>1.0289918357316239</c:v>
                </c:pt>
                <c:pt idx="20">
                  <c:v>0.99987767053523058</c:v>
                </c:pt>
                <c:pt idx="21">
                  <c:v>1.0044333719250431</c:v>
                </c:pt>
                <c:pt idx="22">
                  <c:v>1.0406281345628297</c:v>
                </c:pt>
                <c:pt idx="25">
                  <c:v>0.99958852619669458</c:v>
                </c:pt>
                <c:pt idx="26">
                  <c:v>0.96880162096338607</c:v>
                </c:pt>
                <c:pt idx="27">
                  <c:v>1.004515693356234</c:v>
                </c:pt>
                <c:pt idx="28">
                  <c:v>1.0088355319545379</c:v>
                </c:pt>
                <c:pt idx="29">
                  <c:v>0.98948062776007584</c:v>
                </c:pt>
                <c:pt idx="30">
                  <c:v>0.97571011444907929</c:v>
                </c:pt>
                <c:pt idx="31">
                  <c:v>0.9713059313760638</c:v>
                </c:pt>
                <c:pt idx="32">
                  <c:v>0.97629721273389325</c:v>
                </c:pt>
                <c:pt idx="33">
                  <c:v>0.96841167345815837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B2-4A5F-A315-513C043F3CBE}"/>
            </c:ext>
          </c:extLst>
        </c:ser>
        <c:ser>
          <c:idx val="4"/>
          <c:order val="4"/>
          <c:tx>
            <c:strRef>
              <c:f>total!$F$1</c:f>
              <c:strCache>
                <c:ptCount val="1"/>
                <c:pt idx="0">
                  <c:v>3M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12"/>
            <c:spPr>
              <a:solidFill>
                <a:srgbClr val="3465A4">
                  <a:alpha val="30000"/>
                </a:srgbClr>
              </a:solidFill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4-D4B2-4A5F-A315-513C043F3CB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D4B2-4A5F-A315-513C043F3CBE}"/>
              </c:ext>
            </c:extLst>
          </c:dPt>
          <c:dLbls>
            <c:dLbl>
              <c:idx val="6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B2-4A5F-A315-513C043F3CBE}"/>
                </c:ext>
              </c:extLst>
            </c:dLbl>
            <c:dLbl>
              <c:idx val="11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B2-4A5F-A315-513C043F3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total!$G$2:$G$36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4.7873651889197857E-2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6.7261550773687159E-2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1.8607153126726787E-2</c:v>
                  </c:pt>
                  <c:pt idx="19">
                    <c:v>2.4294519980381835E-2</c:v>
                  </c:pt>
                  <c:pt idx="20">
                    <c:v>1.9550541419807541E-2</c:v>
                  </c:pt>
                  <c:pt idx="21">
                    <c:v>2.5916748231628324E-2</c:v>
                  </c:pt>
                  <c:pt idx="22">
                    <c:v>3.5517417618902078E-2</c:v>
                  </c:pt>
                  <c:pt idx="23">
                    <c:v>6.956367420860568E-2</c:v>
                  </c:pt>
                  <c:pt idx="25">
                    <c:v>1.9890431283337239E-2</c:v>
                  </c:pt>
                  <c:pt idx="26">
                    <c:v>0</c:v>
                  </c:pt>
                  <c:pt idx="27">
                    <c:v>1.9290197160885762E-2</c:v>
                  </c:pt>
                  <c:pt idx="28">
                    <c:v>1.8674974514847058E-2</c:v>
                  </c:pt>
                  <c:pt idx="29">
                    <c:v>3.4054935461172747E-2</c:v>
                  </c:pt>
                  <c:pt idx="30">
                    <c:v>1.9244546714460693E-2</c:v>
                  </c:pt>
                  <c:pt idx="31">
                    <c:v>2.4498722209388733E-2</c:v>
                  </c:pt>
                  <c:pt idx="32">
                    <c:v>2.6495272577086709E-2</c:v>
                  </c:pt>
                  <c:pt idx="33">
                    <c:v>3.4577892000794461E-2</c:v>
                  </c:pt>
                  <c:pt idx="34">
                    <c:v>0</c:v>
                  </c:pt>
                </c:numCache>
              </c:numRef>
            </c:plus>
            <c:minus>
              <c:numRef>
                <c:f>total!$G$2:$G$36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4.7873651889197857E-2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6.7261550773687159E-2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1.8607153126726787E-2</c:v>
                  </c:pt>
                  <c:pt idx="19">
                    <c:v>2.4294519980381835E-2</c:v>
                  </c:pt>
                  <c:pt idx="20">
                    <c:v>1.9550541419807541E-2</c:v>
                  </c:pt>
                  <c:pt idx="21">
                    <c:v>2.5916748231628324E-2</c:v>
                  </c:pt>
                  <c:pt idx="22">
                    <c:v>3.5517417618902078E-2</c:v>
                  </c:pt>
                  <c:pt idx="23">
                    <c:v>6.956367420860568E-2</c:v>
                  </c:pt>
                  <c:pt idx="25">
                    <c:v>1.9890431283337239E-2</c:v>
                  </c:pt>
                  <c:pt idx="26">
                    <c:v>0</c:v>
                  </c:pt>
                  <c:pt idx="27">
                    <c:v>1.9290197160885762E-2</c:v>
                  </c:pt>
                  <c:pt idx="28">
                    <c:v>1.8674974514847058E-2</c:v>
                  </c:pt>
                  <c:pt idx="29">
                    <c:v>3.4054935461172747E-2</c:v>
                  </c:pt>
                  <c:pt idx="30">
                    <c:v>1.9244546714460693E-2</c:v>
                  </c:pt>
                  <c:pt idx="31">
                    <c:v>2.4498722209388733E-2</c:v>
                  </c:pt>
                  <c:pt idx="32">
                    <c:v>2.6495272577086709E-2</c:v>
                  </c:pt>
                  <c:pt idx="33">
                    <c:v>3.4577892000794461E-2</c:v>
                  </c:pt>
                  <c:pt idx="34">
                    <c:v>0</c:v>
                  </c:pt>
                </c:numCache>
              </c:numRef>
            </c:minus>
            <c:spPr>
              <a:ln w="0">
                <a:solidFill>
                  <a:srgbClr val="2A6099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total!$F$2:$F$36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0.88469425125453782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1.2171017492776235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0.97302519678997701</c:v>
                </c:pt>
                <c:pt idx="19">
                  <c:v>0.99843415944749658</c:v>
                </c:pt>
                <c:pt idx="20">
                  <c:v>1.014543625480554</c:v>
                </c:pt>
                <c:pt idx="21">
                  <c:v>0.96188337675340407</c:v>
                </c:pt>
                <c:pt idx="22">
                  <c:v>1.0525113779908015</c:v>
                </c:pt>
                <c:pt idx="23">
                  <c:v>1.0133535982436568</c:v>
                </c:pt>
                <c:pt idx="25">
                  <c:v>1.0273293548467279</c:v>
                </c:pt>
                <c:pt idx="26">
                  <c:v>0</c:v>
                </c:pt>
                <c:pt idx="27">
                  <c:v>0.99887512469779494</c:v>
                </c:pt>
                <c:pt idx="28">
                  <c:v>1.0256884034172427</c:v>
                </c:pt>
                <c:pt idx="29">
                  <c:v>1.0211079033254709</c:v>
                </c:pt>
                <c:pt idx="30">
                  <c:v>0.9972467341907133</c:v>
                </c:pt>
                <c:pt idx="31">
                  <c:v>0.98106142436596899</c:v>
                </c:pt>
                <c:pt idx="32">
                  <c:v>0.99134540496445145</c:v>
                </c:pt>
                <c:pt idx="33">
                  <c:v>0.98878692523302858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4B2-4A5F-A315-513C043F3CBE}"/>
            </c:ext>
          </c:extLst>
        </c:ser>
        <c:ser>
          <c:idx val="5"/>
          <c:order val="5"/>
          <c:tx>
            <c:strRef>
              <c:f>total!$B$1</c:f>
              <c:strCache>
                <c:ptCount val="1"/>
                <c:pt idx="0">
                  <c:v>Double_Face</c:v>
                </c:pt>
              </c:strCache>
            </c:strRef>
          </c:tx>
          <c:spPr>
            <a:ln w="28800">
              <a:noFill/>
            </a:ln>
          </c:spPr>
          <c:marker>
            <c:symbol val="circle"/>
            <c:size val="12"/>
            <c:spPr>
              <a:solidFill>
                <a:srgbClr val="00A933">
                  <a:alpha val="30000"/>
                </a:srgb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total!$C$2:$C$36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0.10627663191298554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5.5978748918253961E-2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1.9570676648378662E-2</c:v>
                  </c:pt>
                  <c:pt idx="19">
                    <c:v>2.462005197043942E-2</c:v>
                  </c:pt>
                  <c:pt idx="20">
                    <c:v>1.9179249676281221E-2</c:v>
                  </c:pt>
                  <c:pt idx="21">
                    <c:v>2.489408585290202E-2</c:v>
                  </c:pt>
                  <c:pt idx="22">
                    <c:v>0</c:v>
                  </c:pt>
                  <c:pt idx="23">
                    <c:v>4.8773344201426115E-2</c:v>
                  </c:pt>
                  <c:pt idx="25">
                    <c:v>1.9435556125312139E-2</c:v>
                  </c:pt>
                  <c:pt idx="26">
                    <c:v>0</c:v>
                  </c:pt>
                  <c:pt idx="27">
                    <c:v>1.9147178586856488E-2</c:v>
                  </c:pt>
                  <c:pt idx="28">
                    <c:v>1.8491193240154892E-2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plus>
            <c:minus>
              <c:numRef>
                <c:f>total!$C$2:$C$36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0.10627663191298554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5.5978748918253961E-2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1.9570676648378662E-2</c:v>
                  </c:pt>
                  <c:pt idx="19">
                    <c:v>2.462005197043942E-2</c:v>
                  </c:pt>
                  <c:pt idx="20">
                    <c:v>1.9179249676281221E-2</c:v>
                  </c:pt>
                  <c:pt idx="21">
                    <c:v>2.489408585290202E-2</c:v>
                  </c:pt>
                  <c:pt idx="22">
                    <c:v>0</c:v>
                  </c:pt>
                  <c:pt idx="23">
                    <c:v>4.8773344201426115E-2</c:v>
                  </c:pt>
                  <c:pt idx="25">
                    <c:v>1.9435556125312139E-2</c:v>
                  </c:pt>
                  <c:pt idx="26">
                    <c:v>0</c:v>
                  </c:pt>
                  <c:pt idx="27">
                    <c:v>1.9147178586856488E-2</c:v>
                  </c:pt>
                  <c:pt idx="28">
                    <c:v>1.8491193240154892E-2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minus>
            <c:spPr>
              <a:ln w="0">
                <a:solidFill>
                  <a:srgbClr val="00A933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total!$B$2:$B$36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1.0405235717645758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1.0124668749890684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1.0199027109843157</c:v>
                </c:pt>
                <c:pt idx="19">
                  <c:v>1.0308085680240835</c:v>
                </c:pt>
                <c:pt idx="20">
                  <c:v>1.0265785036224917</c:v>
                </c:pt>
                <c:pt idx="21">
                  <c:v>1.0044094022145407</c:v>
                </c:pt>
                <c:pt idx="22">
                  <c:v>0</c:v>
                </c:pt>
                <c:pt idx="23">
                  <c:v>0.9998042844626075</c:v>
                </c:pt>
                <c:pt idx="25">
                  <c:v>1.0247242374901897</c:v>
                </c:pt>
                <c:pt idx="26">
                  <c:v>0</c:v>
                </c:pt>
                <c:pt idx="27">
                  <c:v>0.99947741453247785</c:v>
                </c:pt>
                <c:pt idx="28">
                  <c:v>0.98876248591158411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4B2-4A5F-A315-513C043F3CBE}"/>
            </c:ext>
          </c:extLst>
        </c:ser>
        <c:ser>
          <c:idx val="6"/>
          <c:order val="6"/>
          <c:tx>
            <c:strRef>
              <c:f>total!$H$1</c:f>
              <c:strCache>
                <c:ptCount val="1"/>
                <c:pt idx="0">
                  <c:v>PIPSBox Geometry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12"/>
            <c:spPr>
              <a:solidFill>
                <a:srgbClr val="800080">
                  <a:alpha val="30000"/>
                </a:srgbClr>
              </a:solidFill>
            </c:spPr>
          </c:marker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8-D4B2-4A5F-A315-513C043F3CBE}"/>
              </c:ext>
            </c:extLst>
          </c:dPt>
          <c:dLbls>
            <c:dLbl>
              <c:idx val="21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B2-4A5F-A315-513C043F3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total!$I$2:$I$36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5.1649852104024049E-2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5.5064534116186857E-2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1.3803428784137355E-2</c:v>
                  </c:pt>
                  <c:pt idx="19">
                    <c:v>2.0814008402549031E-2</c:v>
                  </c:pt>
                  <c:pt idx="20">
                    <c:v>2.4875197450064879E-2</c:v>
                  </c:pt>
                  <c:pt idx="21">
                    <c:v>8.776897223482652E-2</c:v>
                  </c:pt>
                  <c:pt idx="27">
                    <c:v>1.4672657091907395E-2</c:v>
                  </c:pt>
                  <c:pt idx="28">
                    <c:v>1.5743027222210708E-2</c:v>
                  </c:pt>
                  <c:pt idx="30">
                    <c:v>2.5632377559242591E-2</c:v>
                  </c:pt>
                  <c:pt idx="31">
                    <c:v>2.4586925270450283E-2</c:v>
                  </c:pt>
                  <c:pt idx="32">
                    <c:v>2.4674234014801826E-2</c:v>
                  </c:pt>
                  <c:pt idx="33">
                    <c:v>0</c:v>
                  </c:pt>
                </c:numCache>
              </c:numRef>
            </c:plus>
            <c:minus>
              <c:numRef>
                <c:f>total!$I$2:$I$36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5.1649852104024049E-2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5.5064534116186857E-2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1.3803428784137355E-2</c:v>
                  </c:pt>
                  <c:pt idx="19">
                    <c:v>2.0814008402549031E-2</c:v>
                  </c:pt>
                  <c:pt idx="20">
                    <c:v>2.4875197450064879E-2</c:v>
                  </c:pt>
                  <c:pt idx="21">
                    <c:v>8.776897223482652E-2</c:v>
                  </c:pt>
                  <c:pt idx="27">
                    <c:v>1.4672657091907395E-2</c:v>
                  </c:pt>
                  <c:pt idx="28">
                    <c:v>1.5743027222210708E-2</c:v>
                  </c:pt>
                  <c:pt idx="30">
                    <c:v>2.5632377559242591E-2</c:v>
                  </c:pt>
                  <c:pt idx="31">
                    <c:v>2.4586925270450283E-2</c:v>
                  </c:pt>
                  <c:pt idx="32">
                    <c:v>2.4674234014801826E-2</c:v>
                  </c:pt>
                  <c:pt idx="33">
                    <c:v>0</c:v>
                  </c:pt>
                </c:numCache>
              </c:numRef>
            </c:minus>
            <c:spPr>
              <a:ln w="0">
                <a:solidFill>
                  <a:srgbClr val="800080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total!$H$2:$H$36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0.98804539896514798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1.0174405779619704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1.0334556957013146</c:v>
                </c:pt>
                <c:pt idx="19">
                  <c:v>1.0460906515643484</c:v>
                </c:pt>
                <c:pt idx="20">
                  <c:v>1.0244343716922422</c:v>
                </c:pt>
                <c:pt idx="27">
                  <c:v>0.97872786684264634</c:v>
                </c:pt>
                <c:pt idx="28">
                  <c:v>0.98176858967886838</c:v>
                </c:pt>
                <c:pt idx="30">
                  <c:v>1.0492428750444835</c:v>
                </c:pt>
                <c:pt idx="31">
                  <c:v>0.96620711850518781</c:v>
                </c:pt>
                <c:pt idx="32">
                  <c:v>0.96224248782090216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4B2-4A5F-A315-513C043F3CBE}"/>
            </c:ext>
          </c:extLst>
        </c:ser>
        <c:ser>
          <c:idx val="7"/>
          <c:order val="7"/>
          <c:tx>
            <c:strRef>
              <c:f>rasa</c:f>
              <c:strCache>
                <c:ptCount val="1"/>
                <c:pt idx="0">
                  <c:v>rasa</c:v>
                </c:pt>
              </c:strCache>
            </c:strRef>
          </c:tx>
          <c:spPr>
            <a:ln w="28800">
              <a:noFill/>
            </a:ln>
          </c:spPr>
          <c:marker>
            <c:symbol val="diamond"/>
            <c:size val="12"/>
            <c:spPr>
              <a:solidFill>
                <a:srgbClr val="AECF00">
                  <a:alpha val="30000"/>
                </a:srgbClr>
              </a:solidFill>
            </c:spPr>
          </c:marker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A-D4B2-4A5F-A315-513C043F3CBE}"/>
              </c:ext>
            </c:extLst>
          </c:dPt>
          <c:dLbls>
            <c:dLbl>
              <c:idx val="25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B2-4A5F-A315-513C043F3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total!$K$2:$K$36</c:f>
                <c:numCache>
                  <c:formatCode>General</c:formatCode>
                  <c:ptCount val="35"/>
                  <c:pt idx="6">
                    <c:v>6.5005324500128955E-2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5.3292590235920805E-2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1.850503782295098E-2</c:v>
                  </c:pt>
                  <c:pt idx="19">
                    <c:v>2.4011370946898571E-2</c:v>
                  </c:pt>
                  <c:pt idx="20">
                    <c:v>1.8868532277781069E-2</c:v>
                  </c:pt>
                  <c:pt idx="21">
                    <c:v>2.5792570566853835E-2</c:v>
                  </c:pt>
                  <c:pt idx="22">
                    <c:v>2.7915075497882268E-2</c:v>
                  </c:pt>
                  <c:pt idx="23">
                    <c:v>7.5943772246756955E-2</c:v>
                  </c:pt>
                  <c:pt idx="25">
                    <c:v>1.9675011749374114E-2</c:v>
                  </c:pt>
                  <c:pt idx="26">
                    <c:v>0</c:v>
                  </c:pt>
                  <c:pt idx="27">
                    <c:v>1.9279295080846925E-2</c:v>
                  </c:pt>
                  <c:pt idx="28">
                    <c:v>1.8609431140799923E-2</c:v>
                  </c:pt>
                  <c:pt idx="29">
                    <c:v>2.270481505986988E-2</c:v>
                  </c:pt>
                  <c:pt idx="30">
                    <c:v>2.1099211362139502E-2</c:v>
                  </c:pt>
                  <c:pt idx="31">
                    <c:v>2.1865755366701486E-2</c:v>
                  </c:pt>
                  <c:pt idx="32">
                    <c:v>2.2285056152022524E-2</c:v>
                  </c:pt>
                  <c:pt idx="33">
                    <c:v>2.494881453551883E-2</c:v>
                  </c:pt>
                </c:numCache>
              </c:numRef>
            </c:plus>
            <c:minus>
              <c:numRef>
                <c:f>total!$K$2:$K$36</c:f>
                <c:numCache>
                  <c:formatCode>General</c:formatCode>
                  <c:ptCount val="35"/>
                  <c:pt idx="6">
                    <c:v>6.5005324500128955E-2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5.3292590235920805E-2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1.850503782295098E-2</c:v>
                  </c:pt>
                  <c:pt idx="19">
                    <c:v>2.4011370946898571E-2</c:v>
                  </c:pt>
                  <c:pt idx="20">
                    <c:v>1.8868532277781069E-2</c:v>
                  </c:pt>
                  <c:pt idx="21">
                    <c:v>2.5792570566853835E-2</c:v>
                  </c:pt>
                  <c:pt idx="22">
                    <c:v>2.7915075497882268E-2</c:v>
                  </c:pt>
                  <c:pt idx="23">
                    <c:v>7.5943772246756955E-2</c:v>
                  </c:pt>
                  <c:pt idx="25">
                    <c:v>1.9675011749374114E-2</c:v>
                  </c:pt>
                  <c:pt idx="26">
                    <c:v>0</c:v>
                  </c:pt>
                  <c:pt idx="27">
                    <c:v>1.9279295080846925E-2</c:v>
                  </c:pt>
                  <c:pt idx="28">
                    <c:v>1.8609431140799923E-2</c:v>
                  </c:pt>
                  <c:pt idx="29">
                    <c:v>2.270481505986988E-2</c:v>
                  </c:pt>
                  <c:pt idx="30">
                    <c:v>2.1099211362139502E-2</c:v>
                  </c:pt>
                  <c:pt idx="31">
                    <c:v>2.1865755366701486E-2</c:v>
                  </c:pt>
                  <c:pt idx="32">
                    <c:v>2.2285056152022524E-2</c:v>
                  </c:pt>
                  <c:pt idx="33">
                    <c:v>2.494881453551883E-2</c:v>
                  </c:pt>
                </c:numCache>
              </c:numRef>
            </c:minus>
            <c:spPr>
              <a:ln w="0">
                <a:solidFill>
                  <a:srgbClr val="BBE33D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total!$J$2:$J$36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1.2012660888664068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0.96433866853806893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0.96773819969137165</c:v>
                </c:pt>
                <c:pt idx="19">
                  <c:v>0.98675940988387711</c:v>
                </c:pt>
                <c:pt idx="20">
                  <c:v>0.9836488655033192</c:v>
                </c:pt>
                <c:pt idx="21">
                  <c:v>1.0071005309752659</c:v>
                </c:pt>
                <c:pt idx="22">
                  <c:v>1.0002535044934806</c:v>
                </c:pt>
                <c:pt idx="23">
                  <c:v>1.0889128084424111</c:v>
                </c:pt>
                <c:pt idx="25">
                  <c:v>1.0163359423587592</c:v>
                </c:pt>
                <c:pt idx="26">
                  <c:v>0</c:v>
                </c:pt>
                <c:pt idx="27">
                  <c:v>0.99852288820858515</c:v>
                </c:pt>
                <c:pt idx="28">
                  <c:v>1.022470602552477</c:v>
                </c:pt>
                <c:pt idx="29">
                  <c:v>0.97425756274310071</c:v>
                </c:pt>
                <c:pt idx="30">
                  <c:v>0.99772841285161629</c:v>
                </c:pt>
                <c:pt idx="31">
                  <c:v>0.98954350441901795</c:v>
                </c:pt>
                <c:pt idx="32">
                  <c:v>0.98194906097440238</c:v>
                </c:pt>
                <c:pt idx="33">
                  <c:v>0.97476679916446107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4B2-4A5F-A315-513C043F3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5466"/>
        <c:axId val="4741624"/>
      </c:scatterChart>
      <c:valAx>
        <c:axId val="37165466"/>
        <c:scaling>
          <c:logBase val="10"/>
          <c:orientation val="minMax"/>
          <c:max val="2000"/>
          <c:min val="20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dirty="0"/>
                  <a:t>Energy (keV)</a:t>
                </a:r>
              </a:p>
            </c:rich>
          </c:tx>
          <c:overlay val="0"/>
        </c:title>
        <c:numFmt formatCode="0.00;[Red]0.00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7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4741624"/>
        <c:crossesAt val="0"/>
        <c:crossBetween val="midCat"/>
      </c:valAx>
      <c:valAx>
        <c:axId val="4741624"/>
        <c:scaling>
          <c:orientation val="minMax"/>
          <c:max val="1.2"/>
          <c:min val="0.8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dirty="0"/>
                  <a:t>Ratio </a:t>
                </a:r>
              </a:p>
            </c:rich>
          </c:tx>
          <c:layout>
            <c:manualLayout>
              <c:xMode val="edge"/>
              <c:yMode val="edge"/>
              <c:x val="1.3724730725463961E-2"/>
              <c:y val="0.4434115494391505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7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37165466"/>
        <c:crossesAt val="0"/>
        <c:crossBetween val="midCat"/>
      </c:valAx>
      <c:spPr>
        <a:noFill/>
        <a:ln w="0">
          <a:noFill/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0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Desired characteristics :</a:t>
            </a:r>
          </a:p>
          <a:p>
            <a:pPr marL="5524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Nuclear weapons involves fission reactions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b="1" dirty="0">
                <a:sym typeface="Wingdings" panose="05000000000000000000" pitchFamily="2" charset="2"/>
              </a:rPr>
              <a:t>Detection of fission products and activation products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03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68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15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8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*Validation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en-US" sz="1200" b="1" dirty="0"/>
                  <a:t>score</a:t>
                </a:r>
                <a:r>
                  <a:rPr lang="en-US" sz="1200" dirty="0"/>
                  <a:t> according to the ISO 13528 standard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*Validation with </a:t>
                </a:r>
                <a:r>
                  <a:rPr lang="fr-FR" sz="1200" b="1" i="0" smtClean="0">
                    <a:latin typeface="Cambria Math" panose="02040503050406030204" pitchFamily="18" charset="0"/>
                  </a:rPr>
                  <a:t>𝑬_𝒏</a:t>
                </a:r>
                <a:r>
                  <a:rPr lang="en-US" sz="1200" dirty="0" smtClean="0"/>
                  <a:t> </a:t>
                </a:r>
                <a:r>
                  <a:rPr lang="en-US" sz="1200" b="1" dirty="0" smtClean="0"/>
                  <a:t>score</a:t>
                </a:r>
                <a:r>
                  <a:rPr lang="en-US" sz="1200" dirty="0" smtClean="0"/>
                  <a:t> according </a:t>
                </a:r>
                <a:r>
                  <a:rPr lang="en-US" sz="1200" dirty="0"/>
                  <a:t>to the ISO 13528 standard </a:t>
                </a:r>
                <a:endParaRPr lang="en-US" sz="1200" dirty="0" smtClean="0"/>
              </a:p>
              <a:p>
                <a:pPr/>
                <a:r>
                  <a:rPr lang="en-US" sz="1200" i="0">
                    <a:latin typeface="Cambria Math" panose="02040503050406030204" pitchFamily="18" charset="0"/>
                  </a:rPr>
                  <a:t>𝐸_𝑁=(𝐴_𝑖−𝐴_𝑟𝑒𝑓)/√(𝑈^2 (𝐴_𝑖 )+𝑈^2 (𝐴_𝑟𝑒𝑓 ) )</a:t>
                </a:r>
                <a:endParaRPr lang="en-US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5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Ruthenium-103</a:t>
            </a:r>
            <a:r>
              <a:rPr lang="fr-FR" baseline="0" dirty="0"/>
              <a:t> -&gt; 610</a:t>
            </a:r>
          </a:p>
          <a:p>
            <a:r>
              <a:rPr lang="fr-FR" baseline="0" dirty="0"/>
              <a:t>Antimoine-124 -&gt; 602 </a:t>
            </a:r>
          </a:p>
          <a:p>
            <a:r>
              <a:rPr lang="fr-FR" baseline="0" dirty="0"/>
              <a:t>Antimoine-127 -&gt; 603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9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Simulation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coincidences of each radionuclide by MCNP-CP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Reduction of input matrix size (~2000*2000) with resolution binning (1 bin = 1*FWHM)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Simulation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𝛾/𝛾</a:t>
                </a:r>
                <a:r>
                  <a:rPr lang="en-US" dirty="0" smtClean="0"/>
                  <a:t> coincidences of each radionuclide by MCNP-CP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Reduction of input matrix size (~2000*2000) with resolution binning (1 bin = 1*FWHM)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82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slideLayout" Target="../slideLayouts/slideLayout12.xml"/><Relationship Id="rId1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29.png"/><Relationship Id="rId2" Type="http://schemas.openxmlformats.org/officeDocument/2006/relationships/tags" Target="../tags/tag124.xml"/><Relationship Id="rId16" Type="http://schemas.openxmlformats.org/officeDocument/2006/relationships/image" Target="../media/image290.png"/><Relationship Id="rId20" Type="http://schemas.openxmlformats.org/officeDocument/2006/relationships/image" Target="../media/image30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26.xml"/><Relationship Id="rId10" Type="http://schemas.openxmlformats.org/officeDocument/2006/relationships/tags" Target="../tags/tag132.xml"/><Relationship Id="rId19" Type="http://schemas.openxmlformats.org/officeDocument/2006/relationships/image" Target="../media/image31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47.xml"/><Relationship Id="rId3" Type="http://schemas.openxmlformats.org/officeDocument/2006/relationships/tags" Target="../tags/tag137.xml"/><Relationship Id="rId21" Type="http://schemas.openxmlformats.org/officeDocument/2006/relationships/tags" Target="../tags/tag139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32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37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40.xml"/><Relationship Id="rId28" Type="http://schemas.openxmlformats.org/officeDocument/2006/relationships/image" Target="../media/image370.png"/><Relationship Id="rId10" Type="http://schemas.openxmlformats.org/officeDocument/2006/relationships/tags" Target="../tags/tag144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36.png"/><Relationship Id="rId27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9" Type="http://schemas.openxmlformats.org/officeDocument/2006/relationships/image" Target="../media/image35.jpeg"/><Relationship Id="rId3" Type="http://schemas.openxmlformats.org/officeDocument/2006/relationships/tags" Target="../tags/tag161.xml"/><Relationship Id="rId21" Type="http://schemas.openxmlformats.org/officeDocument/2006/relationships/slideLayout" Target="../slideLayouts/slideLayout12.xml"/><Relationship Id="rId34" Type="http://schemas.openxmlformats.org/officeDocument/2006/relationships/image" Target="../media/image45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33" Type="http://schemas.openxmlformats.org/officeDocument/2006/relationships/tags" Target="../tags/tag165.xml"/><Relationship Id="rId38" Type="http://schemas.openxmlformats.org/officeDocument/2006/relationships/image" Target="../media/image47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image" Target="../media/image34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37" Type="http://schemas.openxmlformats.org/officeDocument/2006/relationships/tags" Target="../tags/tag177.xml"/><Relationship Id="rId40" Type="http://schemas.openxmlformats.org/officeDocument/2006/relationships/image" Target="../media/image38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33.png"/><Relationship Id="rId28" Type="http://schemas.openxmlformats.org/officeDocument/2006/relationships/image" Target="../media/image410.png"/><Relationship Id="rId36" Type="http://schemas.openxmlformats.org/officeDocument/2006/relationships/image" Target="../media/image46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image" Target="../media/image43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notesSlide" Target="../notesSlides/notesSlide7.xml"/><Relationship Id="rId27" Type="http://schemas.openxmlformats.org/officeDocument/2006/relationships/tags" Target="../tags/tag163.xml"/><Relationship Id="rId30" Type="http://schemas.openxmlformats.org/officeDocument/2006/relationships/tags" Target="../tags/tag164.xml"/><Relationship Id="rId35" Type="http://schemas.openxmlformats.org/officeDocument/2006/relationships/tags" Target="../tags/tag1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42.png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1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186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44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41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40.png"/><Relationship Id="rId28" Type="http://schemas.openxmlformats.org/officeDocument/2006/relationships/image" Target="../media/image52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183.xml"/><Relationship Id="rId27" Type="http://schemas.openxmlformats.org/officeDocument/2006/relationships/tags" Target="../tags/tag189.xml"/><Relationship Id="rId30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16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55.png"/><Relationship Id="rId5" Type="http://schemas.openxmlformats.org/officeDocument/2006/relationships/tags" Target="../tags/tag209.xml"/><Relationship Id="rId10" Type="http://schemas.openxmlformats.org/officeDocument/2006/relationships/tags" Target="../tags/tag211.xml"/><Relationship Id="rId4" Type="http://schemas.openxmlformats.org/officeDocument/2006/relationships/tags" Target="../tags/tag208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49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53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12.xml"/><Relationship Id="rId5" Type="http://schemas.openxmlformats.org/officeDocument/2006/relationships/tags" Target="../tags/tag216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11.xml"/><Relationship Id="rId14" Type="http://schemas.openxmlformats.org/officeDocument/2006/relationships/hyperlink" Target="http://www.nucleonica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15.png"/><Relationship Id="rId3" Type="http://schemas.openxmlformats.org/officeDocument/2006/relationships/tags" Target="../tags/tag228.xml"/><Relationship Id="rId21" Type="http://schemas.openxmlformats.org/officeDocument/2006/relationships/image" Target="../media/image180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image" Target="../media/image160.png"/><Relationship Id="rId2" Type="http://schemas.openxmlformats.org/officeDocument/2006/relationships/tags" Target="../tags/tag227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200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10" Type="http://schemas.openxmlformats.org/officeDocument/2006/relationships/tags" Target="../tags/tag235.xml"/><Relationship Id="rId19" Type="http://schemas.openxmlformats.org/officeDocument/2006/relationships/image" Target="../media/image50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3" Type="http://schemas.openxmlformats.org/officeDocument/2006/relationships/tags" Target="../tags/tag243.xml"/><Relationship Id="rId7" Type="http://schemas.openxmlformats.org/officeDocument/2006/relationships/tags" Target="../tags/tag244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45.xml"/><Relationship Id="rId10" Type="http://schemas.openxmlformats.org/officeDocument/2006/relationships/image" Target="../media/image581.png"/><Relationship Id="rId4" Type="http://schemas.openxmlformats.org/officeDocument/2006/relationships/tags" Target="../tags/tag244.xml"/><Relationship Id="rId9" Type="http://schemas.openxmlformats.org/officeDocument/2006/relationships/tags" Target="../tags/tag2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slideLayout" Target="../slideLayouts/slideLayout11.xml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29" Type="http://schemas.openxmlformats.org/officeDocument/2006/relationships/image" Target="../media/image570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image" Target="../media/image560.png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image" Target="../media/image550.png"/><Relationship Id="rId30" Type="http://schemas.openxmlformats.org/officeDocument/2006/relationships/image" Target="../media/image5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8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61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image" Target="../media/image63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6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59.png"/><Relationship Id="rId28" Type="http://schemas.openxmlformats.org/officeDocument/2006/relationships/tags" Target="../tags/tag288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slideLayout" Target="../slideLayouts/slideLayout11.xml"/><Relationship Id="rId27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500.png"/><Relationship Id="rId3" Type="http://schemas.openxmlformats.org/officeDocument/2006/relationships/tags" Target="../tags/tag294.xml"/><Relationship Id="rId21" Type="http://schemas.openxmlformats.org/officeDocument/2006/relationships/image" Target="../media/image470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tags" Target="../tags/tag189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18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64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tags" Target="../tags/tag299.xml"/><Relationship Id="rId10" Type="http://schemas.openxmlformats.org/officeDocument/2006/relationships/tags" Target="../tags/tag301.xml"/><Relationship Id="rId19" Type="http://schemas.openxmlformats.org/officeDocument/2006/relationships/slideLayout" Target="../slideLayouts/slideLayout11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41.png"/><Relationship Id="rId27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image" Target="../media/image67.png"/><Relationship Id="rId3" Type="http://schemas.openxmlformats.org/officeDocument/2006/relationships/tags" Target="../tags/tag312.xml"/><Relationship Id="rId21" Type="http://schemas.openxmlformats.org/officeDocument/2006/relationships/image" Target="../media/image54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2180.xml"/><Relationship Id="rId2" Type="http://schemas.openxmlformats.org/officeDocument/2006/relationships/tags" Target="../tags/tag311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51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image" Target="../media/image57.png"/><Relationship Id="rId10" Type="http://schemas.openxmlformats.org/officeDocument/2006/relationships/tags" Target="../tags/tag319.xml"/><Relationship Id="rId19" Type="http://schemas.openxmlformats.org/officeDocument/2006/relationships/image" Target="../media/image68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3.png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12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slideLayout" Target="../slideLayouts/slideLayout11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Layout" Target="../slideLayouts/slideLayout1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16.png"/><Relationship Id="rId2" Type="http://schemas.openxmlformats.org/officeDocument/2006/relationships/tags" Target="../tags/tag36.xml"/><Relationship Id="rId16" Type="http://schemas.openxmlformats.org/officeDocument/2006/relationships/image" Target="../media/image1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14.jpeg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19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18.jp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17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tags" Target="../tags/tag9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image" Target="../media/image21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79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84.xml"/><Relationship Id="rId37" Type="http://schemas.openxmlformats.org/officeDocument/2006/relationships/image" Target="../media/image23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chart" Target="../charts/chart1.xml"/><Relationship Id="rId36" Type="http://schemas.openxmlformats.org/officeDocument/2006/relationships/tags" Target="../tags/tag97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image" Target="../media/image20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24.png"/><Relationship Id="rId3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19.xml"/><Relationship Id="rId3" Type="http://schemas.openxmlformats.org/officeDocument/2006/relationships/tags" Target="../tags/tag107.xml"/><Relationship Id="rId21" Type="http://schemas.openxmlformats.org/officeDocument/2006/relationships/tags" Target="../tags/tag110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5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8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22.jpe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27.png"/><Relationship Id="rId27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3551" y="2744424"/>
            <a:ext cx="5696157" cy="1587501"/>
          </a:xfrm>
        </p:spPr>
        <p:txBody>
          <a:bodyPr>
            <a:normAutofit/>
          </a:bodyPr>
          <a:lstStyle/>
          <a:p>
            <a:r>
              <a:rPr lang="fr-FR" b="1" dirty="0" err="1"/>
              <a:t>Overcoming</a:t>
            </a:r>
            <a:r>
              <a:rPr lang="fr-FR" b="1" dirty="0"/>
              <a:t> challenges in </a:t>
            </a:r>
            <a:r>
              <a:rPr lang="fr-FR" b="1" dirty="0" err="1"/>
              <a:t>coincidence</a:t>
            </a:r>
            <a:r>
              <a:rPr lang="fr-FR" b="1" dirty="0"/>
              <a:t> matrix </a:t>
            </a:r>
            <a:r>
              <a:rPr lang="fr-FR" b="1" dirty="0" err="1"/>
              <a:t>analysis</a:t>
            </a:r>
            <a:endParaRPr lang="fr-FR" dirty="0"/>
          </a:p>
        </p:txBody>
      </p:sp>
      <p:pic>
        <p:nvPicPr>
          <p:cNvPr id="16" name="Espace réservé pour une image  3"/>
          <p:cNvPicPr>
            <a:picLocks noGrp="1"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r="34245"/>
          <a:stretch/>
        </p:blipFill>
        <p:spPr>
          <a:xfrm>
            <a:off x="6291291" y="0"/>
            <a:ext cx="5900057" cy="6891338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sp>
        <p:nvSpPr>
          <p:cNvPr id="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606" y="5356508"/>
            <a:ext cx="6036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H.-D. Lenouvel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, P. Gross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 , A. 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De-Vismes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 Ott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, M. Morin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, S. Topin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1,2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, J. Aupiais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, H. Paradis</a:t>
            </a:r>
            <a:r>
              <a:rPr lang="en-US" sz="1200" b="1" baseline="30000" dirty="0">
                <a:solidFill>
                  <a:srgbClr val="E50019"/>
                </a:solidFill>
                <a:latin typeface="+mn-lt"/>
              </a:rPr>
              <a:t>1</a:t>
            </a:r>
            <a:endParaRPr lang="en-US" sz="1200" b="1" dirty="0">
              <a:solidFill>
                <a:srgbClr val="E50019"/>
              </a:solidFill>
              <a:latin typeface="+mn-lt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390F6748-4A07-0C9E-A285-E0374A3032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3606" y="5818173"/>
            <a:ext cx="60360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1" baseline="30000" dirty="0">
                <a:solidFill>
                  <a:srgbClr val="E5001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CEA, DAM, DIF, F-91297 </a:t>
            </a:r>
            <a:r>
              <a:rPr lang="en-US" sz="1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Arpajon</a:t>
            </a:r>
            <a:r>
              <a:rPr lang="en-US" sz="1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France</a:t>
            </a:r>
          </a:p>
          <a:p>
            <a:pPr>
              <a:spcAft>
                <a:spcPts val="600"/>
              </a:spcAft>
            </a:pPr>
            <a:r>
              <a:rPr lang="en-US" sz="1000" b="1" baseline="30000" dirty="0">
                <a:solidFill>
                  <a:srgbClr val="E5001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CNAM, </a:t>
            </a:r>
            <a:r>
              <a:rPr lang="en-US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Analyse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Chimique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Bioanalyse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EPN-7, 292 rue Saint Martin, 75003 Paris, France </a:t>
            </a:r>
          </a:p>
        </p:txBody>
      </p:sp>
      <p:sp>
        <p:nvSpPr>
          <p:cNvPr id="10" name="ZoneTexte 89">
            <a:extLst>
              <a:ext uri="{FF2B5EF4-FFF2-40B4-BE49-F238E27FC236}">
                <a16:creationId xmlns:a16="http://schemas.microsoft.com/office/drawing/2014/main" id="{390F6748-4A07-0C9E-A285-E0374A3032C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3606" y="6393627"/>
            <a:ext cx="6036048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Corresponding author : </a:t>
            </a:r>
            <a:r>
              <a:rPr lang="en-US" sz="1000" i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0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ugues.paradis@cea.fr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27" y="427951"/>
            <a:ext cx="1882014" cy="22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/>
              <p:cNvSpPr>
                <a:spLocks noGrp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xfrm>
                <a:off x="681960" y="264158"/>
                <a:ext cx="10903783" cy="871827"/>
              </a:xfrm>
            </p:spPr>
            <p:txBody>
              <a:bodyPr>
                <a:noAutofit/>
              </a:bodyPr>
              <a:lstStyle/>
              <a:p>
                <a:r>
                  <a:rPr lang="fr-FR" sz="2800" dirty="0" err="1"/>
                  <a:t>Benefit</a:t>
                </a:r>
                <a:r>
                  <a:rPr lang="fr-FR" sz="2800" dirty="0"/>
                  <a:t> of </a:t>
                </a:r>
                <a:r>
                  <a:rPr lang="fr-FR" sz="2800" dirty="0" err="1"/>
                  <a:t>using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coincidence</a:t>
                </a:r>
                <a:r>
                  <a:rPr lang="fr-FR" sz="2800" dirty="0"/>
                  <a:t> </a:t>
                </a:r>
                <a:r>
                  <a:rPr lang="fr-FR" sz="2800" dirty="0" err="1"/>
                  <a:t>detection</a:t>
                </a:r>
                <a:r>
                  <a:rPr lang="fr-FR" sz="2800" dirty="0"/>
                  <a:t> </a:t>
                </a:r>
              </a:p>
            </p:txBody>
          </p:sp>
        </mc:Choice>
        <mc:Fallback xmlns="">
          <p:sp>
            <p:nvSpPr>
              <p:cNvPr id="6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5"/>
                </p:custDataLst>
              </p:nvPr>
            </p:nvSpPr>
            <p:spPr>
              <a:xfrm>
                <a:off x="681960" y="264158"/>
                <a:ext cx="10903783" cy="871827"/>
              </a:xfrm>
              <a:blipFill>
                <a:blip r:embed="rId16"/>
                <a:stretch>
                  <a:fillRect l="-2012" t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373663" y="1211816"/>
            <a:ext cx="603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The </a:t>
            </a:r>
            <a:r>
              <a:rPr lang="fr-FR" dirty="0" err="1">
                <a:sym typeface="Wingdings" panose="05000000000000000000" pitchFamily="2" charset="2"/>
              </a:rPr>
              <a:t>benefit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using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coincidences</a:t>
            </a:r>
            <a:r>
              <a:rPr lang="fr-FR" dirty="0">
                <a:sym typeface="Wingdings" panose="05000000000000000000" pitchFamily="2" charset="2"/>
              </a:rPr>
              <a:t> in the X-ray </a:t>
            </a:r>
            <a:r>
              <a:rPr lang="fr-FR" dirty="0" err="1">
                <a:sym typeface="Wingdings" panose="05000000000000000000" pitchFamily="2" charset="2"/>
              </a:rPr>
              <a:t>region</a:t>
            </a:r>
            <a:r>
              <a:rPr lang="fr-FR" dirty="0"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>
          <a:xfrm>
            <a:off x="6085668" y="6008306"/>
            <a:ext cx="6020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b="1" dirty="0">
                <a:solidFill>
                  <a:schemeClr val="tx2"/>
                </a:solidFill>
                <a:sym typeface="Wingdings" panose="05000000000000000000" pitchFamily="2" charset="2"/>
              </a:rPr>
              <a:t>Characteristic signatures of radionuclide (very low background)</a:t>
            </a:r>
          </a:p>
        </p:txBody>
      </p:sp>
      <p:pic>
        <p:nvPicPr>
          <p:cNvPr id="43" name="Imag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08132" y="1688452"/>
            <a:ext cx="5575279" cy="371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748250" y="5416781"/>
                <a:ext cx="4389650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Fig 15.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-ray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spectrum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with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a zoom on the X-ray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region</a:t>
                </a:r>
                <a:endParaRPr lang="fr-FR" sz="105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748250" y="5416781"/>
                <a:ext cx="4389650" cy="253916"/>
              </a:xfrm>
              <a:prstGeom prst="rect">
                <a:avLst/>
              </a:prstGeom>
              <a:blipFill>
                <a:blip r:embed="rId19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>
            <p:custDataLst>
              <p:tags r:id="rId9"/>
            </p:custDataLst>
          </p:nvPr>
        </p:nvSpPr>
        <p:spPr bwMode="auto">
          <a:xfrm>
            <a:off x="6687906" y="5416781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6600" y="5428998"/>
            <a:ext cx="453418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14.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Separation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of the signatures of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metastable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radioxenon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isotopes</a:t>
            </a:r>
          </a:p>
        </p:txBody>
      </p:sp>
      <p:sp>
        <p:nvSpPr>
          <p:cNvPr id="45" name="Rectangle 44"/>
          <p:cNvSpPr/>
          <p:nvPr>
            <p:custDataLst>
              <p:tags r:id="rId11"/>
            </p:custDataLst>
          </p:nvPr>
        </p:nvSpPr>
        <p:spPr bwMode="auto">
          <a:xfrm>
            <a:off x="676256" y="5428998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0" name="ZoneTexte 29"/>
          <p:cNvSpPr txBox="1"/>
          <p:nvPr>
            <p:custDataLst>
              <p:tags r:id="rId12"/>
            </p:custDataLst>
          </p:nvPr>
        </p:nvSpPr>
        <p:spPr>
          <a:xfrm>
            <a:off x="1111400" y="4039660"/>
            <a:ext cx="1400241" cy="5078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/>
              <a:t>Impossibility of using the X-rays due to peak overlaps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9263" y="1758587"/>
            <a:ext cx="6193114" cy="35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9626600" y="6391275"/>
            <a:ext cx="1016000" cy="365125"/>
          </a:xfrm>
        </p:spPr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731838" y="6397259"/>
            <a:ext cx="8839200" cy="365125"/>
          </a:xfrm>
        </p:spPr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39" name="ZoneTexte 38"/>
          <p:cNvSpPr txBox="1"/>
          <p:nvPr>
            <p:custDataLst>
              <p:tags r:id="rId4"/>
            </p:custDataLst>
          </p:nvPr>
        </p:nvSpPr>
        <p:spPr>
          <a:xfrm>
            <a:off x="362499" y="700149"/>
            <a:ext cx="56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Standard gaseous sample of </a:t>
            </a:r>
            <a:r>
              <a:rPr lang="en-US" u="sng" dirty="0" err="1"/>
              <a:t>radioxenon</a:t>
            </a:r>
            <a:r>
              <a:rPr lang="en-US" u="sng" dirty="0"/>
              <a:t> isotopes: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>
                <p:custDataLst>
                  <p:tags r:id="rId5"/>
                </p:custDataLst>
              </p:nvPr>
            </p:nvSpPr>
            <p:spPr>
              <a:xfrm>
                <a:off x="7940664" y="4568580"/>
                <a:ext cx="400160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Validation for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-ray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and for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coincidence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endPara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>
                  <a:buClr>
                    <a:srgbClr val="FF0000"/>
                  </a:buClr>
                </a:pPr>
                <a:endPara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H.-D.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Lenouvel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, et al.,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Measurement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of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radioxenon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isotopes for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nuclear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explosion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detection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using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coincident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detector </a:t>
                </a:r>
                <a:r>
                  <a:rPr lang="fr-FR" sz="1400" b="1" i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calibrated</a:t>
                </a:r>
                <a:r>
                  <a:rPr lang="fr-FR" sz="1400" b="1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by simulation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Applied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Radiation and Isotopes. DOI : ARI 111886</a:t>
                </a:r>
                <a:endParaRPr lang="fr-FR" sz="1400" b="1" i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7940664" y="4568580"/>
                <a:ext cx="4001607" cy="1815882"/>
              </a:xfrm>
              <a:prstGeom prst="rect">
                <a:avLst/>
              </a:prstGeom>
              <a:blipFill>
                <a:blip r:embed="rId22"/>
                <a:stretch>
                  <a:fillRect l="-305" t="-336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au 44"/>
              <p:cNvGraphicFramePr>
                <a:graphicFrameLocks noGrp="1"/>
              </p:cNvGraphicFramePr>
              <p:nvPr>
                <p:custDataLst>
                  <p:tags r:id="rId6"/>
                </p:custDataLst>
                <p:extLst>
                  <p:ext uri="{D42A27DB-BD31-4B8C-83A1-F6EECF244321}">
                    <p14:modId xmlns:p14="http://schemas.microsoft.com/office/powerpoint/2010/main" val="613846130"/>
                  </p:ext>
                </p:extLst>
              </p:nvPr>
            </p:nvGraphicFramePr>
            <p:xfrm>
              <a:off x="1470211" y="4324776"/>
              <a:ext cx="6079938" cy="160515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043661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741589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937172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733440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945319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810194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868563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707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RXe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𝒓𝒆𝒇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ctr"/>
                          <a:r>
                            <a:rPr lang="fr-FR" sz="1400" dirty="0"/>
                            <a:t>(Bq)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  <m:r>
                                  <a:rPr lang="fr-FR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𝒓𝒆𝒇</m:t>
                                    </m:r>
                                  </m:sub>
                                </m:sSub>
                                <m:r>
                                  <a:rPr lang="fr-FR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ctr"/>
                          <a:r>
                            <a:rPr lang="fr-FR" sz="1400" i="1" baseline="0" dirty="0"/>
                            <a:t>k</a:t>
                          </a:r>
                          <a:r>
                            <a:rPr lang="fr-FR" sz="140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400" baseline="0" dirty="0"/>
                            <a:t>(Bq)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𝒎𝒆𝒔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ctr"/>
                          <a:r>
                            <a:rPr lang="fr-FR" sz="1400" dirty="0"/>
                            <a:t>(Bq)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  <m:r>
                                  <a:rPr lang="fr-FR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400" smtClean="0">
                                        <a:latin typeface="Cambria Math" panose="02040503050406030204" pitchFamily="18" charset="0"/>
                                      </a:rPr>
                                      <m:t>𝒎𝒆𝒔</m:t>
                                    </m:r>
                                  </m:sub>
                                </m:sSub>
                                <m:r>
                                  <a:rPr lang="fr-FR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ctr"/>
                          <a:r>
                            <a:rPr lang="fr-FR" sz="1400" i="1" baseline="0" dirty="0"/>
                            <a:t>k</a:t>
                          </a:r>
                          <a:r>
                            <a:rPr lang="fr-FR" sz="140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400" baseline="0" dirty="0"/>
                            <a:t>(Bq)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Ecart</a:t>
                          </a:r>
                        </a:p>
                        <a:p>
                          <a:pPr algn="ctr"/>
                          <a:r>
                            <a:rPr lang="fr-FR" sz="1400" dirty="0"/>
                            <a:t>(%)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score 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131m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400" spc="-25" dirty="0">
                              <a:effectLst/>
                            </a:rPr>
                            <a:t>94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10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84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13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-10.6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-0.60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133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204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23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205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19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0.06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133m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</a:rPr>
                            <a:t>10.2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1.1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</a:rPr>
                            <a:t>9.1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1.4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-11.3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-0.63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135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217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22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226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21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4.0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0.29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au 44"/>
              <p:cNvGraphicFramePr>
                <a:graphicFrameLocks noGrp="1"/>
              </p:cNvGraphicFramePr>
              <p:nvPr>
                <p:custDataLst>
                  <p:tags r:id="rId23"/>
                </p:custDataLst>
                <p:extLst>
                  <p:ext uri="{D42A27DB-BD31-4B8C-83A1-F6EECF244321}">
                    <p14:modId xmlns:p14="http://schemas.microsoft.com/office/powerpoint/2010/main" val="613846130"/>
                  </p:ext>
                </p:extLst>
              </p:nvPr>
            </p:nvGraphicFramePr>
            <p:xfrm>
              <a:off x="1470211" y="4324776"/>
              <a:ext cx="6079938" cy="160515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043661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741589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937172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733440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945319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810194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868563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751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 smtClean="0"/>
                            <a:t>RXe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4"/>
                          <a:stretch>
                            <a:fillRect l="-140164" t="-806" r="-578689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4"/>
                          <a:stretch>
                            <a:fillRect l="-190260" t="-806" r="-358442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4"/>
                          <a:stretch>
                            <a:fillRect l="-372500" t="-806" r="-360000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4"/>
                          <a:stretch>
                            <a:fillRect l="-365806" t="-806" r="-178710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/>
                            <a:t>Ecart</a:t>
                          </a:r>
                        </a:p>
                        <a:p>
                          <a:pPr algn="ctr"/>
                          <a:r>
                            <a:rPr lang="fr-FR" sz="1400" dirty="0" smtClean="0"/>
                            <a:t>(%)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4"/>
                          <a:stretch>
                            <a:fillRect l="-597902" t="-806" r="-699" b="-1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131m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400" spc="-25" dirty="0">
                              <a:effectLst/>
                            </a:rPr>
                            <a:t>94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10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84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13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-10.6</a:t>
                          </a:r>
                          <a:endParaRPr lang="en-US" sz="14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-0.60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133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</a:rPr>
                            <a:t>204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23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205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19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0.06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133m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</a:rPr>
                            <a:t>10.2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1.1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 smtClean="0">
                              <a:effectLst/>
                            </a:rPr>
                            <a:t>9.1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1.4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-11.3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-0.63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</a:rPr>
                            <a:t>135</a:t>
                          </a:r>
                          <a:r>
                            <a:rPr lang="en-US" sz="1400" spc="-10" dirty="0">
                              <a:effectLst/>
                            </a:rPr>
                            <a:t>Xe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217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</a:rPr>
                            <a:t>22</a:t>
                          </a:r>
                          <a:endParaRPr lang="en-US" sz="140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226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21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 smtClean="0">
                              <a:effectLst/>
                            </a:rPr>
                            <a:t>4.0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0.29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itre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65822" y="197654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Validation of the </a:t>
            </a:r>
            <a:r>
              <a:rPr lang="fr-FR" dirty="0" err="1"/>
              <a:t>method</a:t>
            </a:r>
            <a:r>
              <a:rPr lang="fr-FR" dirty="0"/>
              <a:t> on a </a:t>
            </a:r>
            <a:r>
              <a:rPr lang="fr-FR" dirty="0" err="1"/>
              <a:t>gaseous</a:t>
            </a:r>
            <a:r>
              <a:rPr lang="fr-FR" dirty="0"/>
              <a:t> </a:t>
            </a:r>
            <a:r>
              <a:rPr lang="fr-FR" dirty="0" err="1"/>
              <a:t>sample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2" y="685871"/>
            <a:ext cx="4823268" cy="2384604"/>
          </a:xfrm>
          <a:prstGeom prst="rect">
            <a:avLst/>
          </a:prstGeom>
        </p:spPr>
      </p:pic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370173" y="1287432"/>
            <a:ext cx="664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Measurement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(ATHOS+ARAMIS)&amp;PIPSBox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Duration : 57600 s</a:t>
            </a:r>
          </a:p>
        </p:txBody>
      </p:sp>
      <p:sp>
        <p:nvSpPr>
          <p:cNvPr id="2" name="Rectangle 1"/>
          <p:cNvSpPr/>
          <p:nvPr>
            <p:custDataLst>
              <p:tags r:id="rId10"/>
            </p:custDataLst>
          </p:nvPr>
        </p:nvSpPr>
        <p:spPr>
          <a:xfrm>
            <a:off x="370173" y="3906161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Analysis : </a:t>
            </a: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370173" y="2666297"/>
            <a:ext cx="664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Efficiency calculation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Calculated with MCNP-CP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822043156"/>
              </p:ext>
            </p:extLst>
          </p:nvPr>
        </p:nvGraphicFramePr>
        <p:xfrm>
          <a:off x="4161460" y="2678741"/>
          <a:ext cx="2379244" cy="11760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74980">
                  <a:extLst>
                    <a:ext uri="{9D8B030D-6E8A-4147-A177-3AD203B41FA5}">
                      <a16:colId xmlns:a16="http://schemas.microsoft.com/office/drawing/2014/main" val="2090281498"/>
                    </a:ext>
                  </a:extLst>
                </a:gridCol>
                <a:gridCol w="1304264">
                  <a:extLst>
                    <a:ext uri="{9D8B030D-6E8A-4147-A177-3AD203B41FA5}">
                      <a16:colId xmlns:a16="http://schemas.microsoft.com/office/drawing/2014/main" val="34132410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40">
                          <a:effectLst/>
                        </a:rPr>
                        <a:t>Radioxenon</a:t>
                      </a:r>
                      <a:r>
                        <a:rPr lang="en-US" sz="1200" spc="60">
                          <a:effectLst/>
                        </a:rPr>
                        <a:t> </a:t>
                      </a:r>
                      <a:r>
                        <a:rPr lang="en-US" sz="1200" spc="-10">
                          <a:effectLst/>
                        </a:rPr>
                        <a:t>isotope</a:t>
                      </a:r>
                      <a:endParaRPr lang="en-US" sz="12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β/γ coincidence </a:t>
                      </a:r>
                      <a:r>
                        <a:rPr lang="en-US" sz="1200" spc="-10" dirty="0">
                          <a:effectLst/>
                        </a:rPr>
                        <a:t>spectrometry</a:t>
                      </a:r>
                      <a:endParaRPr lang="en-US" sz="1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48874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baseline="30000" dirty="0">
                          <a:effectLst/>
                        </a:rPr>
                        <a:t>131m</a:t>
                      </a:r>
                      <a:r>
                        <a:rPr lang="en-US" sz="1200" spc="-10" dirty="0">
                          <a:effectLst/>
                        </a:rPr>
                        <a:t>Xe</a:t>
                      </a:r>
                      <a:endParaRPr lang="en-US" sz="1200" dirty="0">
                        <a:effectLst/>
                        <a:latin typeface="+mn-lt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0.16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±</a:t>
                      </a:r>
                      <a:r>
                        <a:rPr lang="en-US" sz="1200" spc="-90" dirty="0">
                          <a:effectLst/>
                        </a:rPr>
                        <a:t> </a:t>
                      </a:r>
                      <a:r>
                        <a:rPr lang="en-US" sz="1200" spc="-20" dirty="0">
                          <a:effectLst/>
                        </a:rPr>
                        <a:t>0.02</a:t>
                      </a:r>
                      <a:endParaRPr lang="en-US" sz="1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43949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baseline="30000" dirty="0">
                          <a:effectLst/>
                        </a:rPr>
                        <a:t>133</a:t>
                      </a:r>
                      <a:r>
                        <a:rPr lang="en-US" sz="1200" spc="-10" dirty="0">
                          <a:effectLst/>
                        </a:rPr>
                        <a:t>Xe</a:t>
                      </a:r>
                      <a:endParaRPr lang="en-US" sz="1200" dirty="0">
                        <a:effectLst/>
                        <a:latin typeface="+mn-lt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0.20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±</a:t>
                      </a:r>
                      <a:r>
                        <a:rPr lang="en-US" sz="1200" spc="-85" dirty="0">
                          <a:effectLst/>
                        </a:rPr>
                        <a:t> </a:t>
                      </a:r>
                      <a:r>
                        <a:rPr lang="en-US" sz="1200" spc="-20" dirty="0">
                          <a:effectLst/>
                        </a:rPr>
                        <a:t>0.02</a:t>
                      </a:r>
                      <a:endParaRPr lang="en-US" sz="1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86133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baseline="30000" dirty="0">
                          <a:effectLst/>
                        </a:rPr>
                        <a:t>133m</a:t>
                      </a:r>
                      <a:r>
                        <a:rPr lang="en-US" sz="1200" spc="-10" dirty="0">
                          <a:effectLst/>
                        </a:rPr>
                        <a:t>Xe</a:t>
                      </a:r>
                      <a:endParaRPr lang="en-US" sz="1200" dirty="0">
                        <a:effectLst/>
                        <a:latin typeface="+mn-lt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0.147</a:t>
                      </a:r>
                      <a:r>
                        <a:rPr lang="en-US" sz="1200" spc="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±</a:t>
                      </a:r>
                      <a:r>
                        <a:rPr lang="en-US" sz="1200" spc="-55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0.023</a:t>
                      </a:r>
                      <a:endParaRPr lang="en-US" sz="1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26302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baseline="30000" dirty="0">
                          <a:effectLst/>
                        </a:rPr>
                        <a:t>135</a:t>
                      </a:r>
                      <a:r>
                        <a:rPr lang="en-US" sz="1200" spc="-10" dirty="0">
                          <a:effectLst/>
                        </a:rPr>
                        <a:t>Xe</a:t>
                      </a:r>
                      <a:endParaRPr lang="en-US" sz="1200" dirty="0">
                        <a:effectLst/>
                        <a:latin typeface="+mn-lt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0.176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±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spc="-20" dirty="0">
                          <a:effectLst/>
                        </a:rPr>
                        <a:t>0.016</a:t>
                      </a:r>
                      <a:endParaRPr lang="en-US" sz="1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8158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8966258" y="3104879"/>
                <a:ext cx="277995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Fig 16.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matrix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obtained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from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the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measurement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8966258" y="3104879"/>
                <a:ext cx="2779950" cy="415498"/>
              </a:xfrm>
              <a:prstGeom prst="rect">
                <a:avLst/>
              </a:prstGeom>
              <a:blipFill>
                <a:blip r:embed="rId2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>
            <p:custDataLst>
              <p:tags r:id="rId14"/>
            </p:custDataLst>
          </p:nvPr>
        </p:nvSpPr>
        <p:spPr bwMode="auto">
          <a:xfrm>
            <a:off x="8905914" y="3104879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710843" y="3647012"/>
                <a:ext cx="2653873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Tab 1.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detection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efficiencies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for the 4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radioxenon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isotopes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43" y="3647012"/>
                <a:ext cx="2653873" cy="415498"/>
              </a:xfrm>
              <a:prstGeom prst="rect">
                <a:avLst/>
              </a:prstGeom>
              <a:blipFill>
                <a:blip r:embed="rId28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>
            <p:custDataLst>
              <p:tags r:id="rId16"/>
            </p:custDataLst>
          </p:nvPr>
        </p:nvSpPr>
        <p:spPr bwMode="auto">
          <a:xfrm>
            <a:off x="6650500" y="3647012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530556" y="5962079"/>
            <a:ext cx="4782637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Tab 2. Comparison between reference activities and measured activities</a:t>
            </a:r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 bwMode="auto">
          <a:xfrm>
            <a:off x="1470213" y="5962079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Particulate fission products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texte 7"/>
              <p:cNvSpPr>
                <a:spLocks noGrp="1"/>
              </p:cNvSpPr>
              <p:nvPr>
                <p:ph type="body" idx="1"/>
                <p:custDataLst>
                  <p:tags r:id="rId6"/>
                </p:custDataLst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dirty="0"/>
                  <a:t> coincidences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Espace réservé du text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8"/>
                </p:custDataLst>
              </p:nvPr>
            </p:nvSpPr>
            <p:spPr>
              <a:blipFill>
                <a:blip r:embed="rId9"/>
                <a:stretch>
                  <a:fillRect l="-1427" t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502006" y="4272390"/>
            <a:ext cx="3762331" cy="179166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/>
              <p:cNvSpPr>
                <a:spLocks noGrp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xfrm>
                <a:off x="731838" y="314037"/>
                <a:ext cx="10728325" cy="879332"/>
              </a:xfrm>
            </p:spPr>
            <p:txBody>
              <a:bodyPr>
                <a:normAutofit fontScale="90000"/>
              </a:bodyPr>
              <a:lstStyle/>
              <a:p>
                <a:r>
                  <a:rPr lang="fr-FR" dirty="0" err="1"/>
                  <a:t>Benefits</a:t>
                </a:r>
                <a:r>
                  <a:rPr lang="fr-FR" dirty="0"/>
                  <a:t> of </a:t>
                </a:r>
                <a:r>
                  <a:rPr lang="fr-FR" dirty="0" err="1"/>
                  <a:t>using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coincidence</a:t>
                </a:r>
                <a:r>
                  <a:rPr lang="fr-FR" dirty="0"/>
                  <a:t> </a:t>
                </a:r>
                <a:r>
                  <a:rPr lang="fr-FR" dirty="0" err="1"/>
                  <a:t>detection</a:t>
                </a:r>
                <a:r>
                  <a:rPr lang="fr-FR" dirty="0"/>
                  <a:t> (</a:t>
                </a:r>
                <a:r>
                  <a:rPr lang="fr-FR" dirty="0" err="1"/>
                  <a:t>example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baseline="30000" dirty="0"/>
                  <a:t>134</a:t>
                </a:r>
                <a:r>
                  <a:rPr lang="fr-FR" dirty="0"/>
                  <a:t>Cs) </a:t>
                </a:r>
              </a:p>
            </p:txBody>
          </p:sp>
        </mc:Choice>
        <mc:Fallback xmlns="">
          <p:sp>
            <p:nvSpPr>
              <p:cNvPr id="6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7"/>
                </p:custDataLst>
              </p:nvPr>
            </p:nvSpPr>
            <p:spPr>
              <a:xfrm>
                <a:off x="731838" y="314037"/>
                <a:ext cx="10728325" cy="879332"/>
              </a:xfrm>
              <a:blipFill>
                <a:blip r:embed="rId28"/>
                <a:stretch>
                  <a:fillRect l="-2045" t="-11806" b="-2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11158" y="4267206"/>
            <a:ext cx="4741578" cy="1893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997804" y="5527925"/>
                <a:ext cx="833093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fr-FR" sz="1100" b="0" i="1" dirty="0" smtClean="0">
                          <a:latin typeface="Cambria Math" panose="02040503050406030204" pitchFamily="18" charset="0"/>
                        </a:rPr>
                        <m:t>~10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8997804" y="5527925"/>
                <a:ext cx="833093" cy="2616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162257" y="4516258"/>
                <a:ext cx="902370" cy="246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fr-FR" sz="1000" b="0" i="1" dirty="0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5162257" y="4516258"/>
                <a:ext cx="902370" cy="24622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>
            <p:custDataLst>
              <p:tags r:id="rId8"/>
            </p:custDataLst>
          </p:nvPr>
        </p:nvSpPr>
        <p:spPr>
          <a:xfrm>
            <a:off x="371029" y="1187912"/>
            <a:ext cx="66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Identification of </a:t>
            </a:r>
            <a:r>
              <a:rPr lang="en-US" baseline="30000" dirty="0"/>
              <a:t>134</a:t>
            </a:r>
            <a:r>
              <a:rPr lang="en-US" dirty="0"/>
              <a:t>Cs using coincidences: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70173" y="3442416"/>
                <a:ext cx="727943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dirty="0"/>
                  <a:t>Measurement of a fresh fission products sample from CTBTO: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Classic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-ray spectrometry : complex spectra (~300 peaks)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Coincidence spectrometry : characteristic signatures  </a:t>
                </a: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370173" y="3442416"/>
                <a:ext cx="7279436" cy="861774"/>
              </a:xfrm>
              <a:prstGeom prst="rect">
                <a:avLst/>
              </a:prstGeom>
              <a:blipFill>
                <a:blip r:embed="rId36"/>
                <a:stretch>
                  <a:fillRect l="-586" t="-425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4605976" y="6154228"/>
            <a:ext cx="7007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b="1" dirty="0">
                <a:solidFill>
                  <a:schemeClr val="tx2"/>
                </a:solidFill>
                <a:sym typeface="Wingdings" panose="05000000000000000000" pitchFamily="2" charset="2"/>
              </a:rPr>
              <a:t>High SNR values make it easier to qualify and quantify certain radionuclides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212811" y="3026918"/>
            <a:ext cx="182687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17. Decay scheme of </a:t>
            </a:r>
            <a:r>
              <a:rPr lang="en-US" sz="1050" b="1" baseline="30000" dirty="0">
                <a:solidFill>
                  <a:schemeClr val="tx1"/>
                </a:solidFill>
                <a:latin typeface="+mj-lt"/>
              </a:rPr>
              <a:t>134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Cs</a:t>
            </a:r>
            <a:endParaRPr lang="en-US" sz="1050" b="1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 bwMode="auto">
          <a:xfrm>
            <a:off x="3152467" y="3026918"/>
            <a:ext cx="60344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722172" y="3027155"/>
            <a:ext cx="3295470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18. Aerosol filter placed between two HPGe detectors with expected coincidence matrix signatures</a:t>
            </a:r>
          </a:p>
        </p:txBody>
      </p:sp>
      <p:sp>
        <p:nvSpPr>
          <p:cNvPr id="30" name="Rectangle 29"/>
          <p:cNvSpPr/>
          <p:nvPr>
            <p:custDataLst>
              <p:tags r:id="rId14"/>
            </p:custDataLst>
          </p:nvPr>
        </p:nvSpPr>
        <p:spPr bwMode="auto">
          <a:xfrm>
            <a:off x="8661828" y="3027155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90418" y="5373418"/>
            <a:ext cx="1580965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19. Classic 𝛾-ray with zoom around 605 keV</a:t>
            </a:r>
          </a:p>
        </p:txBody>
      </p:sp>
      <p:sp>
        <p:nvSpPr>
          <p:cNvPr id="32" name="Rectangle 31"/>
          <p:cNvSpPr/>
          <p:nvPr>
            <p:custDataLst>
              <p:tags r:id="rId16"/>
            </p:custDataLst>
          </p:nvPr>
        </p:nvSpPr>
        <p:spPr bwMode="auto">
          <a:xfrm>
            <a:off x="130075" y="5373418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337959" y="5373418"/>
            <a:ext cx="174635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20. Coincidence matrix with a zoom on the </a:t>
            </a:r>
            <a:r>
              <a:rPr lang="en-US" sz="1050" b="1" baseline="30000" dirty="0">
                <a:solidFill>
                  <a:schemeClr val="tx1"/>
                </a:solidFill>
                <a:latin typeface="+mj-lt"/>
              </a:rPr>
              <a:t>134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Cs </a:t>
            </a:r>
          </a:p>
        </p:txBody>
      </p:sp>
      <p:sp>
        <p:nvSpPr>
          <p:cNvPr id="34" name="Rectangle 33"/>
          <p:cNvSpPr/>
          <p:nvPr>
            <p:custDataLst>
              <p:tags r:id="rId18"/>
            </p:custDataLst>
          </p:nvPr>
        </p:nvSpPr>
        <p:spPr bwMode="auto">
          <a:xfrm>
            <a:off x="10277615" y="5373418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>
                <p:custDataLst>
                  <p:tags r:id="rId19"/>
                </p:custDataLst>
              </p:nvPr>
            </p:nvSpPr>
            <p:spPr>
              <a:xfrm>
                <a:off x="9365452" y="3830515"/>
                <a:ext cx="2376900" cy="307777"/>
              </a:xfrm>
              <a:prstGeom prst="rect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𝑆𝑁𝑅</m:t>
                    </m:r>
                  </m:oMath>
                </a14:m>
                <a:r>
                  <a:rPr lang="en-US" sz="1400" dirty="0"/>
                  <a:t> : Signal-to-Noise Ratio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9365452" y="3830515"/>
                <a:ext cx="2376900" cy="307777"/>
              </a:xfrm>
              <a:prstGeom prst="rect">
                <a:avLst/>
              </a:prstGeom>
              <a:blipFill>
                <a:blip r:embed="rId38"/>
                <a:stretch>
                  <a:fillRect b="-16981"/>
                </a:stretch>
              </a:blipFill>
              <a:ln>
                <a:solidFill>
                  <a:schemeClr val="tx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/>
          <p:nvPr>
            <p:custDataLst>
              <p:tags r:id="rId20"/>
            </p:custDataLst>
          </p:nvPr>
        </p:nvCxnSpPr>
        <p:spPr>
          <a:xfrm flipV="1">
            <a:off x="3821863" y="5327590"/>
            <a:ext cx="4022415" cy="25884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88" y="1300618"/>
            <a:ext cx="2542715" cy="19070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89830" y="1501374"/>
            <a:ext cx="2022257" cy="19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/>
      <p:bldP spid="23" grpId="0"/>
      <p:bldP spid="31" grpId="0"/>
      <p:bldP spid="32" grpId="0" animBg="1"/>
      <p:bldP spid="33" grpId="0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Validation of the method on a IAEA sample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1727067783"/>
                  </p:ext>
                </p:extLst>
              </p:nvPr>
            </p:nvGraphicFramePr>
            <p:xfrm>
              <a:off x="231651" y="3912913"/>
              <a:ext cx="7062323" cy="1617289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77553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843379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064010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831686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201326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924097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20272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52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/>
                            <a:t>Radionuclides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  <m:r>
                                <a:rPr lang="fr-FR" sz="12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𝒓𝒆𝒇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i="1" baseline="0" dirty="0"/>
                            <a:t>k</a:t>
                          </a:r>
                          <a:r>
                            <a:rPr lang="fr-FR" sz="120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200" baseline="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𝒎𝒆𝒔</m:t>
                                  </m:r>
                                </m:sub>
                              </m:sSub>
                              <m:r>
                                <a:rPr lang="fr-FR" sz="12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𝒎𝒆𝒔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i="1" baseline="0" dirty="0"/>
                            <a:t>k</a:t>
                          </a:r>
                          <a:r>
                            <a:rPr lang="fr-FR" sz="120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200" baseline="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/>
                            <a:t>Deviation</a:t>
                          </a:r>
                          <a:r>
                            <a:rPr lang="fr-FR" sz="1200" baseline="0" dirty="0"/>
                            <a:t> </a:t>
                          </a:r>
                          <a:r>
                            <a:rPr lang="fr-FR" sz="1200" dirty="0"/>
                            <a:t>(%)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/>
                            <a:t> score 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</a:rPr>
                            <a:t>110m</a:t>
                          </a:r>
                          <a:r>
                            <a:rPr lang="en-US" sz="1200" spc="-10" baseline="0" dirty="0">
                              <a:effectLst/>
                            </a:rPr>
                            <a:t>Ag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200" spc="-25" dirty="0">
                              <a:effectLst/>
                            </a:rPr>
                            <a:t>7.51</a:t>
                          </a:r>
                          <a:endParaRPr lang="en-US" sz="12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7.36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0.70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-2.0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-0.21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139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Ce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</a:rPr>
                            <a:t>7.51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1.1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-11.0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-0.78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134</a:t>
                          </a:r>
                          <a:r>
                            <a:rPr lang="en-US" sz="1200" spc="-10" baseline="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Cs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0" dirty="0">
                              <a:effectLst/>
                            </a:rPr>
                            <a:t>7.56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7.75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0.24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152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Eu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</a:rPr>
                            <a:t>7.55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0.55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235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0.0747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0.0009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0.062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-16.2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-0.46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6193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custDataLst>
                  <p:tags r:id="rId22"/>
                </p:custDataLst>
                <p:extLst>
                  <p:ext uri="{D42A27DB-BD31-4B8C-83A1-F6EECF244321}">
                    <p14:modId xmlns:p14="http://schemas.microsoft.com/office/powerpoint/2010/main" val="1727067783"/>
                  </p:ext>
                </p:extLst>
              </p:nvPr>
            </p:nvGraphicFramePr>
            <p:xfrm>
              <a:off x="231651" y="3912913"/>
              <a:ext cx="7062323" cy="1617289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77553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843379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064010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831686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201326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924097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20272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52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/>
                            <a:t>Radionuclides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3"/>
                          <a:stretch>
                            <a:fillRect l="-152174" t="-1099" r="-588406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3"/>
                          <a:stretch>
                            <a:fillRect l="-198857" t="-1099" r="-364000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3"/>
                          <a:stretch>
                            <a:fillRect l="-384559" t="-1099" r="-368382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3"/>
                          <a:stretch>
                            <a:fillRect l="-334518" t="-1099" r="-154315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/>
                            <a:t>Deviation</a:t>
                          </a:r>
                          <a:r>
                            <a:rPr lang="fr-FR" sz="1200" baseline="0" dirty="0"/>
                            <a:t> </a:t>
                          </a:r>
                          <a:r>
                            <a:rPr lang="fr-FR" sz="1200" dirty="0"/>
                            <a:t>(%)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3"/>
                          <a:stretch>
                            <a:fillRect l="-667550" t="-1099" r="-662" b="-203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</a:rPr>
                            <a:t>110m</a:t>
                          </a:r>
                          <a:r>
                            <a:rPr lang="en-US" sz="1200" spc="-10" baseline="0" dirty="0">
                              <a:effectLst/>
                            </a:rPr>
                            <a:t>Ag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200" spc="-25" dirty="0">
                              <a:effectLst/>
                            </a:rPr>
                            <a:t>7.51</a:t>
                          </a:r>
                          <a:endParaRPr lang="en-US" sz="12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7.36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0.70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-2.0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-0.21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139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Ce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</a:rPr>
                            <a:t>7.51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1.1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-11.0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-0.78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134</a:t>
                          </a:r>
                          <a:r>
                            <a:rPr lang="en-US" sz="1200" spc="-10" baseline="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Cs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0" dirty="0">
                              <a:effectLst/>
                            </a:rPr>
                            <a:t>7.56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7.75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0.24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152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Eu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</a:rPr>
                            <a:t>7.55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0.55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235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0.0747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0.0009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0.062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-16.2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-0.46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6193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42797" y="3375892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Analysis : 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16" y="817057"/>
            <a:ext cx="4573295" cy="216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>
                <p:custDataLst>
                  <p:tags r:id="rId8"/>
                </p:custDataLst>
              </p:nvPr>
            </p:nvSpPr>
            <p:spPr>
              <a:xfrm>
                <a:off x="7318091" y="5505457"/>
                <a:ext cx="46884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Detecting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radionuclides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FR" sz="1400" b="1" baseline="300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134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Cs)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with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poor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visibility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-ray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endPara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Validation for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-ray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and for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coincidence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endPara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7318091" y="5505457"/>
                <a:ext cx="4688439" cy="954107"/>
              </a:xfrm>
              <a:prstGeom prst="rect">
                <a:avLst/>
              </a:prstGeom>
              <a:blipFill>
                <a:blip r:embed="rId26"/>
                <a:stretch>
                  <a:fillRect l="-130" t="-1274" b="-5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13132" y="5638910"/>
            <a:ext cx="5893133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Tab 3. Comparison between reference activities and measured activities</a:t>
            </a: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 bwMode="auto">
          <a:xfrm>
            <a:off x="352789" y="5638910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593632" y="3075567"/>
                <a:ext cx="6449124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Fig 21.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matrix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obtained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from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the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measurement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with a zoom on the </a:t>
                </a:r>
                <a:r>
                  <a:rPr lang="en-US" sz="1050" b="1" baseline="30000" dirty="0">
                    <a:solidFill>
                      <a:schemeClr val="tx1"/>
                    </a:solidFill>
                    <a:latin typeface="+mj-lt"/>
                  </a:rPr>
                  <a:t>134</a:t>
                </a:r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Cs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593632" y="3075567"/>
                <a:ext cx="6449124" cy="253916"/>
              </a:xfrm>
              <a:prstGeom prst="rect">
                <a:avLst/>
              </a:prstGeom>
              <a:blipFill>
                <a:blip r:embed="rId28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>
            <p:custDataLst>
              <p:tags r:id="rId12"/>
            </p:custDataLst>
          </p:nvPr>
        </p:nvSpPr>
        <p:spPr bwMode="auto">
          <a:xfrm>
            <a:off x="5533288" y="3075567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13"/>
            </p:custDataLst>
          </p:nvPr>
        </p:nvSpPr>
        <p:spPr>
          <a:xfrm>
            <a:off x="362499" y="948610"/>
            <a:ext cx="4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Standard IAEA swipe sample</a:t>
            </a:r>
            <a:endParaRPr lang="fr-FR" dirty="0"/>
          </a:p>
        </p:txBody>
      </p:sp>
      <p:sp>
        <p:nvSpPr>
          <p:cNvPr id="23" name="ZoneTexte 22"/>
          <p:cNvSpPr txBox="1"/>
          <p:nvPr>
            <p:custDataLst>
              <p:tags r:id="rId14"/>
            </p:custDataLst>
          </p:nvPr>
        </p:nvSpPr>
        <p:spPr>
          <a:xfrm>
            <a:off x="370173" y="1458977"/>
            <a:ext cx="693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Measurement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ATHOS&amp;ARAMIS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Duration : 316800 s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0013964" y="817057"/>
            <a:ext cx="1970740" cy="2285829"/>
          </a:xfrm>
          <a:prstGeom prst="rect">
            <a:avLst/>
          </a:prstGeom>
        </p:spPr>
      </p:pic>
      <p:sp>
        <p:nvSpPr>
          <p:cNvPr id="21" name="ZoneTexte 20"/>
          <p:cNvSpPr txBox="1"/>
          <p:nvPr>
            <p:custDataLst>
              <p:tags r:id="rId16"/>
            </p:custDataLst>
          </p:nvPr>
        </p:nvSpPr>
        <p:spPr>
          <a:xfrm>
            <a:off x="10898630" y="1403306"/>
            <a:ext cx="4269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ROI</a:t>
            </a:r>
          </a:p>
        </p:txBody>
      </p:sp>
      <p:sp>
        <p:nvSpPr>
          <p:cNvPr id="24" name="ZoneTexte 23"/>
          <p:cNvSpPr txBox="1"/>
          <p:nvPr>
            <p:custDataLst>
              <p:tags r:id="rId17"/>
            </p:custDataLst>
          </p:nvPr>
        </p:nvSpPr>
        <p:spPr>
          <a:xfrm>
            <a:off x="11080750" y="928256"/>
            <a:ext cx="51583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7030A0"/>
                </a:solidFill>
              </a:rPr>
              <a:t>Bckg</a:t>
            </a:r>
          </a:p>
        </p:txBody>
      </p:sp>
      <p:sp>
        <p:nvSpPr>
          <p:cNvPr id="20" name="ZoneTexte 19"/>
          <p:cNvSpPr txBox="1"/>
          <p:nvPr>
            <p:custDataLst>
              <p:tags r:id="rId18"/>
            </p:custDataLst>
          </p:nvPr>
        </p:nvSpPr>
        <p:spPr>
          <a:xfrm>
            <a:off x="370173" y="2507503"/>
            <a:ext cx="44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Efficiency calculation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Calculated with MCNP-CP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37733" y="3327532"/>
            <a:ext cx="2997209" cy="21874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0503803" y="4602760"/>
            <a:ext cx="16405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22. Zoom on a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region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where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baseline="30000" dirty="0" smtClean="0">
                <a:solidFill>
                  <a:schemeClr val="tx1"/>
                </a:solidFill>
                <a:latin typeface="+mj-lt"/>
              </a:rPr>
              <a:t>235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U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coincidences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may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occur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 bwMode="auto">
          <a:xfrm>
            <a:off x="10443459" y="4602760"/>
            <a:ext cx="5686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5" grpId="0"/>
      <p:bldP spid="16" grpId="0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Conclusions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7392" y="1185863"/>
            <a:ext cx="7300538" cy="4532313"/>
          </a:xfrm>
        </p:spPr>
        <p:txBody>
          <a:bodyPr/>
          <a:lstStyle/>
          <a:p>
            <a:pPr marL="552450" lvl="1" indent="-285750">
              <a:buFont typeface="Wingdings" panose="05000000000000000000" pitchFamily="2" charset="2"/>
              <a:buChar char="q"/>
            </a:pPr>
            <a:r>
              <a:rPr lang="en-US" dirty="0"/>
              <a:t>Metrological connection of the digital models of detectors</a:t>
            </a:r>
          </a:p>
          <a:p>
            <a:pPr marL="827088" lvl="2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Determination of detection efficiencies through simulation </a:t>
            </a:r>
          </a:p>
          <a:p>
            <a:pPr marL="552450" lvl="1" indent="-285750">
              <a:buFont typeface="Wingdings" panose="05000000000000000000" pitchFamily="2" charset="2"/>
              <a:buChar char="q"/>
            </a:pPr>
            <a:r>
              <a:rPr lang="en-US" dirty="0"/>
              <a:t>Validation of a new method using simulation to qualify and quantify samples with coincidence measurements</a:t>
            </a:r>
          </a:p>
          <a:p>
            <a:pPr marL="827088" lvl="2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Gaseous samples </a:t>
            </a:r>
          </a:p>
          <a:p>
            <a:pPr marL="827088" lvl="2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Particle filters 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Conclusion and perspectives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47485" y="987890"/>
            <a:ext cx="3638329" cy="1324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custDataLst>
                  <p:tags r:id="rId7"/>
                </p:custDataLst>
                <p:extLst>
                  <p:ext uri="{D42A27DB-BD31-4B8C-83A1-F6EECF244321}">
                    <p14:modId xmlns:p14="http://schemas.microsoft.com/office/powerpoint/2010/main" val="3065697189"/>
                  </p:ext>
                </p:extLst>
              </p:nvPr>
            </p:nvGraphicFramePr>
            <p:xfrm>
              <a:off x="7731882" y="2937572"/>
              <a:ext cx="4069533" cy="1460979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581894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612007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773415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605283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780139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716795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608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050" dirty="0" err="1"/>
                            <a:t>RXe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𝒓𝒆𝒇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50" dirty="0"/>
                        </a:p>
                        <a:p>
                          <a:pPr algn="ctr"/>
                          <a:r>
                            <a:rPr lang="fr-FR" sz="1050" dirty="0"/>
                            <a:t>(Bq)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5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  <m:r>
                                  <a:rPr lang="fr-FR" sz="105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𝒓𝒆𝒇</m:t>
                                    </m:r>
                                  </m:sub>
                                </m:sSub>
                                <m:r>
                                  <a:rPr lang="fr-FR" sz="105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  <a:p>
                          <a:pPr algn="ctr"/>
                          <a:r>
                            <a:rPr lang="fr-FR" sz="1050" dirty="0"/>
                            <a:t>à</a:t>
                          </a:r>
                          <a:r>
                            <a:rPr lang="fr-FR" sz="1050" baseline="0" dirty="0"/>
                            <a:t> </a:t>
                          </a:r>
                          <a:r>
                            <a:rPr lang="fr-FR" sz="1050" i="1" baseline="0" dirty="0"/>
                            <a:t>k</a:t>
                          </a:r>
                          <a:r>
                            <a:rPr lang="fr-FR" sz="105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050" baseline="0" dirty="0"/>
                            <a:t>(Bq)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𝒎𝒆𝒔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50" dirty="0"/>
                        </a:p>
                        <a:p>
                          <a:pPr algn="ctr"/>
                          <a:r>
                            <a:rPr lang="fr-FR" sz="1050" dirty="0"/>
                            <a:t>(Bq)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5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  <m:r>
                                  <a:rPr lang="fr-FR" sz="105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fr-FR" sz="1050" smtClean="0">
                                        <a:latin typeface="Cambria Math" panose="02040503050406030204" pitchFamily="18" charset="0"/>
                                      </a:rPr>
                                      <m:t>𝒎𝒆𝒔</m:t>
                                    </m:r>
                                  </m:sub>
                                </m:sSub>
                                <m:r>
                                  <a:rPr lang="fr-FR" sz="105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  <a:p>
                          <a:pPr algn="ctr"/>
                          <a:r>
                            <a:rPr lang="fr-FR" sz="1050" dirty="0"/>
                            <a:t>à</a:t>
                          </a:r>
                          <a:r>
                            <a:rPr lang="fr-FR" sz="1050" baseline="0" dirty="0"/>
                            <a:t> </a:t>
                          </a:r>
                          <a:r>
                            <a:rPr lang="fr-FR" sz="1050" i="1" baseline="0" dirty="0"/>
                            <a:t>k</a:t>
                          </a:r>
                          <a:r>
                            <a:rPr lang="fr-FR" sz="105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050" baseline="0" dirty="0"/>
                            <a:t>(Bq)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05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05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50" dirty="0"/>
                            <a:t> score *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131m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050" spc="-25" dirty="0">
                              <a:effectLst/>
                            </a:rPr>
                            <a:t>94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10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84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13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-0.60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133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204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23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205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19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0.06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133m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0" dirty="0">
                              <a:effectLst/>
                            </a:rPr>
                            <a:t>10.2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1.1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0" dirty="0">
                              <a:effectLst/>
                            </a:rPr>
                            <a:t>9.1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1.4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-0.63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135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217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22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226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21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>
                              <a:solidFill>
                                <a:srgbClr val="00B050"/>
                              </a:solidFill>
                              <a:effectLst/>
                            </a:rPr>
                            <a:t>0.29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custDataLst>
                  <p:tags r:id="rId10"/>
                </p:custDataLst>
                <p:extLst>
                  <p:ext uri="{D42A27DB-BD31-4B8C-83A1-F6EECF244321}">
                    <p14:modId xmlns:p14="http://schemas.microsoft.com/office/powerpoint/2010/main" val="3065697189"/>
                  </p:ext>
                </p:extLst>
              </p:nvPr>
            </p:nvGraphicFramePr>
            <p:xfrm>
              <a:off x="7731882" y="2937572"/>
              <a:ext cx="4069533" cy="1460979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581894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612007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773415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605283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780139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716795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608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050" dirty="0" err="1" smtClean="0"/>
                            <a:t>RXe</a:t>
                          </a:r>
                          <a:endParaRPr lang="en-US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96000" t="-1000" r="-473000" b="-1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54331" t="-1000" r="-272441" b="-1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26263" t="-1000" r="-249495" b="-1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29688" t="-1000" r="-92969" b="-1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66102" t="-1000" r="-847" b="-1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131m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050" spc="-25" dirty="0">
                              <a:effectLst/>
                            </a:rPr>
                            <a:t>94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10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84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13</a:t>
                          </a:r>
                          <a:endParaRPr lang="en-US" sz="105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-0.60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133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>
                              <a:effectLst/>
                            </a:rPr>
                            <a:t>204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23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205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19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0.06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133m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0" dirty="0">
                              <a:effectLst/>
                            </a:rPr>
                            <a:t>10.2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1.1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0" dirty="0" smtClean="0">
                              <a:effectLst/>
                            </a:rPr>
                            <a:t>9.1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1.4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-0.63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spc="-10" baseline="30000" dirty="0">
                              <a:effectLst/>
                            </a:rPr>
                            <a:t>135</a:t>
                          </a:r>
                          <a:r>
                            <a:rPr lang="en-US" sz="1050" spc="-10" dirty="0">
                              <a:effectLst/>
                            </a:rPr>
                            <a:t>Xe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217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>
                              <a:effectLst/>
                            </a:rPr>
                            <a:t>22</a:t>
                          </a:r>
                          <a:endParaRPr lang="en-US" sz="105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226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spc="-25" dirty="0" smtClean="0">
                              <a:effectLst/>
                            </a:rPr>
                            <a:t>21</a:t>
                          </a:r>
                          <a:endParaRPr lang="en-US" sz="105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050" b="1" spc="-2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0.29</a:t>
                          </a:r>
                          <a:endParaRPr lang="en-US" sz="105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109" y="3194715"/>
            <a:ext cx="3208121" cy="25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731838" y="1236345"/>
                <a:ext cx="10728325" cy="4532313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Goal : Classification for particulate samples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concidences) in the CTBT context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~90 radionuclides of interest (fission products and activation products)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Database (~1M):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Memory-intensive matrix (8k*8k bins) </a:t>
                </a:r>
                <a:r>
                  <a:rPr lang="en-US" sz="1600" dirty="0">
                    <a:sym typeface="Wingdings" panose="05000000000000000000" pitchFamily="2" charset="2"/>
                  </a:rPr>
                  <a:t> matrix (2k*2k bins)</a:t>
                </a:r>
                <a:endParaRPr lang="en-US" sz="1600" dirty="0"/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Fission products : </a:t>
                </a:r>
              </a:p>
              <a:p>
                <a:pPr marL="827088" lvl="2" indent="-285750">
                  <a:buFont typeface="Wingdings" panose="05000000000000000000" pitchFamily="2" charset="2"/>
                  <a:buChar char="§"/>
                </a:pPr>
                <a:r>
                  <a:rPr lang="en-US" sz="1600" dirty="0" err="1"/>
                  <a:t>Nucleonica</a:t>
                </a:r>
                <a:r>
                  <a:rPr lang="en-US" sz="1600" dirty="0"/>
                  <a:t> website [6] : distribution from fission of </a:t>
                </a:r>
                <a:r>
                  <a:rPr lang="en-US" sz="1600" baseline="30000" dirty="0"/>
                  <a:t>235</a:t>
                </a:r>
                <a:r>
                  <a:rPr lang="en-US" sz="1600" dirty="0"/>
                  <a:t>U (High Enriched Uranium) with fast neutrons of 14 MeV</a:t>
                </a:r>
              </a:p>
              <a:p>
                <a:pPr marL="827088" lvl="2" indent="-285750"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Time-dependent evolution of this mixture from t</a:t>
                </a:r>
                <a:r>
                  <a:rPr lang="en-US" sz="1600" baseline="-25000" dirty="0"/>
                  <a:t>0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to 1 year (Bateman equation) : 100 iterations</a:t>
                </a:r>
              </a:p>
              <a:p>
                <a:pPr lvl="1" indent="0">
                  <a:buNone/>
                </a:pPr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Convolutional Neural Network (CNN) : 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Inputs : Matrices (interpreted as images)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A CNN identifies characteristic features within an image/spectrum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Full spectral information is used </a:t>
                </a:r>
                <a:r>
                  <a:rPr lang="en-US" sz="1600" i="1" u="sng" dirty="0"/>
                  <a:t>but</a:t>
                </a:r>
                <a:r>
                  <a:rPr lang="en-US" sz="1600" dirty="0"/>
                  <a:t> a large number of pixels have zero intensity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xfrm>
                <a:off x="731838" y="1236345"/>
                <a:ext cx="10728325" cy="4532313"/>
              </a:xfrm>
              <a:blipFill>
                <a:blip r:embed="rId12"/>
                <a:stretch>
                  <a:fillRect l="-1064" t="-559" r="-8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Outlook : AI tool</a:t>
            </a:r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27" y="4020479"/>
            <a:ext cx="2110172" cy="12800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391987" y="5373062"/>
            <a:ext cx="2639963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23. </a:t>
            </a:r>
            <a:r>
              <a:rPr lang="en-US" sz="1050" b="1" dirty="0" err="1">
                <a:solidFill>
                  <a:schemeClr val="tx1"/>
                </a:solidFill>
                <a:latin typeface="+mj-lt"/>
              </a:rPr>
              <a:t>Topaze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 High-Performance Computing (HPC) system </a:t>
            </a:r>
            <a:r>
              <a:rPr lang="en-US" sz="1050" b="1" i="1" dirty="0">
                <a:solidFill>
                  <a:schemeClr val="tx1"/>
                </a:solidFill>
                <a:latin typeface="+mj-lt"/>
              </a:rPr>
              <a:t>(CEA)</a:t>
            </a:r>
            <a:endParaRPr lang="en-US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9331643" y="5373062"/>
            <a:ext cx="69509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746" y="6035140"/>
            <a:ext cx="714433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fr-FR" sz="1100" dirty="0"/>
              <a:t>[6] </a:t>
            </a:r>
            <a:r>
              <a:rPr lang="en-US" sz="1100" dirty="0" err="1"/>
              <a:t>Nucleonica</a:t>
            </a:r>
            <a:r>
              <a:rPr lang="en-US" sz="1100" dirty="0"/>
              <a:t> website, </a:t>
            </a:r>
            <a:r>
              <a:rPr lang="en-US" sz="1100" i="1" dirty="0">
                <a:hlinkClick r:id="rId14"/>
              </a:rPr>
              <a:t>www.nucleonica.com</a:t>
            </a:r>
            <a:r>
              <a:rPr lang="en-US" sz="1100" i="1" dirty="0"/>
              <a:t> </a:t>
            </a:r>
            <a:endParaRPr lang="en-US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506C15-42F0-AB94-323F-9FF654EACF89}"/>
              </a:ext>
            </a:extLst>
          </p:cNvPr>
          <p:cNvSpPr txBox="1"/>
          <p:nvPr/>
        </p:nvSpPr>
        <p:spPr>
          <a:xfrm>
            <a:off x="5737963" y="5873557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/>
              <a:t>Thank</a:t>
            </a:r>
            <a:r>
              <a:rPr lang="fr-FR" sz="3200" b="1" dirty="0"/>
              <a:t> </a:t>
            </a:r>
            <a:r>
              <a:rPr lang="fr-FR" sz="3200" b="1" dirty="0" err="1"/>
              <a:t>you</a:t>
            </a:r>
            <a:r>
              <a:rPr lang="fr-F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2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Annexes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73663" y="1367726"/>
                <a:ext cx="536673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fr-FR" dirty="0"/>
                  <a:t>Gamma</a:t>
                </a:r>
                <a:r>
                  <a:rPr lang="fr-FR" baseline="30000" dirty="0"/>
                  <a:t>3</a:t>
                </a:r>
                <a:r>
                  <a:rPr lang="fr-FR" dirty="0"/>
                  <a:t> </a:t>
                </a:r>
                <a:r>
                  <a:rPr lang="fr-FR" sz="1400" i="1" dirty="0"/>
                  <a:t>(A. </a:t>
                </a:r>
                <a:r>
                  <a:rPr lang="fr-FR" sz="1400" i="1" dirty="0" err="1"/>
                  <a:t>Cagniant</a:t>
                </a:r>
                <a:r>
                  <a:rPr lang="fr-FR" sz="1400" i="1" dirty="0"/>
                  <a:t>, 2015)</a:t>
                </a:r>
                <a:r>
                  <a:rPr lang="fr-FR" dirty="0"/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fr-FR" sz="1600" dirty="0"/>
                  <a:t>3 </a:t>
                </a:r>
                <a14:m>
                  <m:oMath xmlns:m="http://schemas.openxmlformats.org/officeDocument/2006/math"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sz="1600" dirty="0"/>
                  <a:t>-ray </a:t>
                </a:r>
                <a:r>
                  <a:rPr lang="fr-FR" sz="1600" dirty="0" err="1"/>
                  <a:t>spectrometers</a:t>
                </a:r>
                <a:r>
                  <a:rPr lang="fr-FR" sz="1600" dirty="0"/>
                  <a:t> (</a:t>
                </a:r>
                <a:r>
                  <a:rPr lang="fr-FR" sz="1600" dirty="0" err="1"/>
                  <a:t>BEGe</a:t>
                </a:r>
                <a:r>
                  <a:rPr lang="fr-FR" sz="1600" baseline="30000" dirty="0" err="1"/>
                  <a:t>TM</a:t>
                </a:r>
                <a:r>
                  <a:rPr lang="fr-FR" sz="1600" dirty="0"/>
                  <a:t> 5030P) 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fr-FR" sz="1600" dirty="0" err="1"/>
                  <a:t>Optimised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shielding</a:t>
                </a:r>
                <a:r>
                  <a:rPr lang="fr-FR" sz="1600" dirty="0"/>
                  <a:t> :</a:t>
                </a:r>
              </a:p>
              <a:p>
                <a:pPr marL="1200150" lvl="2" indent="-285750">
                  <a:buFontTx/>
                  <a:buChar char="-"/>
                </a:pPr>
                <a:r>
                  <a:rPr lang="fr-FR" sz="1600" dirty="0"/>
                  <a:t>Passive (</a:t>
                </a:r>
                <a:r>
                  <a:rPr lang="fr-FR" sz="1600" dirty="0" err="1"/>
                  <a:t>Materials</a:t>
                </a:r>
                <a:r>
                  <a:rPr lang="fr-FR" sz="1600" dirty="0"/>
                  <a:t> : Pb, B-PE…)</a:t>
                </a:r>
              </a:p>
              <a:p>
                <a:pPr marL="1200150" lvl="2" indent="-285750">
                  <a:buFontTx/>
                  <a:buChar char="-"/>
                </a:pPr>
                <a:r>
                  <a:rPr lang="fr-FR" sz="1600" dirty="0"/>
                  <a:t>Active (detectors : plastic </a:t>
                </a:r>
                <a:r>
                  <a:rPr lang="fr-FR" sz="1600" dirty="0" err="1"/>
                  <a:t>scintillators</a:t>
                </a:r>
                <a:r>
                  <a:rPr lang="fr-FR" sz="1600" dirty="0"/>
                  <a:t>)</a:t>
                </a:r>
              </a:p>
              <a:p>
                <a:pPr lvl="2"/>
                <a:r>
                  <a:rPr lang="fr-FR" sz="16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fr-FR" sz="1600" b="1" dirty="0" err="1">
                    <a:solidFill>
                      <a:schemeClr val="tx2"/>
                    </a:solidFill>
                  </a:rPr>
                  <a:t>Minimization</a:t>
                </a:r>
                <a:r>
                  <a:rPr lang="fr-FR" sz="1600" b="1" dirty="0">
                    <a:solidFill>
                      <a:schemeClr val="tx2"/>
                    </a:solidFill>
                  </a:rPr>
                  <a:t> of background</a:t>
                </a:r>
                <a:endParaRPr lang="fr-FR" sz="16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63" y="1367726"/>
                <a:ext cx="5366737" cy="1600438"/>
              </a:xfrm>
              <a:prstGeom prst="rect">
                <a:avLst/>
              </a:prstGeom>
              <a:blipFill>
                <a:blip r:embed="rId17"/>
                <a:stretch>
                  <a:fillRect l="-681" t="-1901" b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81960" y="264158"/>
            <a:ext cx="10728325" cy="871827"/>
          </a:xfrm>
        </p:spPr>
        <p:txBody>
          <a:bodyPr>
            <a:noAutofit/>
          </a:bodyPr>
          <a:lstStyle/>
          <a:p>
            <a:r>
              <a:rPr lang="fr-FR" sz="2800" dirty="0"/>
              <a:t>Gamma</a:t>
            </a:r>
            <a:r>
              <a:rPr lang="fr-FR" sz="2800" baseline="30000" dirty="0"/>
              <a:t>3</a:t>
            </a:r>
            <a:r>
              <a:rPr lang="fr-FR" sz="2800" dirty="0"/>
              <a:t> : </a:t>
            </a:r>
            <a:r>
              <a:rPr lang="fr-FR" sz="2800" dirty="0" err="1"/>
              <a:t>detection</a:t>
            </a:r>
            <a:r>
              <a:rPr lang="fr-FR" sz="2800" dirty="0"/>
              <a:t> </a:t>
            </a:r>
            <a:r>
              <a:rPr lang="fr-FR" sz="2800" dirty="0" err="1"/>
              <a:t>device</a:t>
            </a:r>
            <a:r>
              <a:rPr lang="fr-FR" sz="2800" dirty="0"/>
              <a:t> for </a:t>
            </a:r>
            <a:r>
              <a:rPr lang="fr-FR" sz="2800" dirty="0" err="1"/>
              <a:t>radionuclides</a:t>
            </a:r>
            <a:r>
              <a:rPr lang="fr-FR" sz="2800" dirty="0"/>
              <a:t> </a:t>
            </a:r>
            <a:r>
              <a:rPr lang="fr-FR" sz="2800" dirty="0" err="1"/>
              <a:t>present</a:t>
            </a:r>
            <a:r>
              <a:rPr lang="fr-FR" sz="2800" dirty="0"/>
              <a:t> at trace </a:t>
            </a:r>
            <a:r>
              <a:rPr lang="fr-FR" sz="2800" dirty="0" err="1"/>
              <a:t>levels</a:t>
            </a:r>
            <a:r>
              <a:rPr lang="fr-FR" sz="2800" dirty="0"/>
              <a:t> in the </a:t>
            </a:r>
            <a:r>
              <a:rPr lang="fr-FR" sz="2800" dirty="0" err="1"/>
              <a:t>environment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49FE11-D7C4-90BD-1F74-1EA0358582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8"/>
          <a:srcRect b="40611"/>
          <a:stretch/>
        </p:blipFill>
        <p:spPr>
          <a:xfrm>
            <a:off x="5834496" y="1504658"/>
            <a:ext cx="2929756" cy="2323404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7"/>
            </p:custDataLst>
          </p:nvPr>
        </p:nvSpPr>
        <p:spPr>
          <a:xfrm>
            <a:off x="287238" y="4050768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Multi-detector spectrometer: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Wingdings" panose="05000000000000000000" pitchFamily="2" charset="2"/>
              </a:rPr>
              <a:t>Increase detection efficiencies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Wingdings" panose="05000000000000000000" pitchFamily="2" charset="2"/>
              </a:rPr>
              <a:t>Multi-channel acquisition electronics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coincidence measurements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1600" dirty="0">
                <a:sym typeface="Wingdings" panose="05000000000000000000" pitchFamily="2" charset="2"/>
              </a:rPr>
              <a:t>Characteristic signatures of radionuclides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1600" dirty="0">
                <a:sym typeface="Wingdings" panose="05000000000000000000" pitchFamily="2" charset="2"/>
              </a:rPr>
              <a:t>Ultra low background</a:t>
            </a:r>
            <a:endParaRPr lang="en-US" sz="1600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599477" y="4230516"/>
            <a:ext cx="3788005" cy="2001474"/>
          </a:xfrm>
          <a:prstGeom prst="rect">
            <a:avLst/>
          </a:prstGeom>
        </p:spPr>
      </p:pic>
      <p:sp>
        <p:nvSpPr>
          <p:cNvPr id="11" name="ZoneTexte 10"/>
          <p:cNvSpPr txBox="1"/>
          <p:nvPr>
            <p:custDataLst>
              <p:tags r:id="rId9"/>
            </p:custDataLst>
          </p:nvPr>
        </p:nvSpPr>
        <p:spPr>
          <a:xfrm>
            <a:off x="1927412" y="4634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400189" y="4467391"/>
                <a:ext cx="618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i="1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89" y="4467391"/>
                <a:ext cx="618696" cy="369332"/>
              </a:xfrm>
              <a:prstGeom prst="rect">
                <a:avLst/>
              </a:prstGeom>
              <a:blipFill>
                <a:blip r:embed="rId2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>
            <a:extLst>
              <a:ext uri="{FF2B5EF4-FFF2-40B4-BE49-F238E27FC236}">
                <a16:creationId xmlns:a16="http://schemas.microsoft.com/office/drawing/2014/main" id="{E349FE11-D7C4-90BD-1F74-1EA03585829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8"/>
          <a:srcRect t="60209"/>
          <a:stretch/>
        </p:blipFill>
        <p:spPr>
          <a:xfrm>
            <a:off x="8824968" y="1903091"/>
            <a:ext cx="3150441" cy="1673941"/>
          </a:xfrm>
          <a:prstGeom prst="rect">
            <a:avLst/>
          </a:prstGeom>
        </p:spPr>
      </p:pic>
      <p:sp>
        <p:nvSpPr>
          <p:cNvPr id="15" name="Rectangle 14"/>
          <p:cNvSpPr/>
          <p:nvPr>
            <p:custDataLst>
              <p:tags r:id="rId12"/>
            </p:custDataLst>
          </p:nvPr>
        </p:nvSpPr>
        <p:spPr bwMode="auto">
          <a:xfrm>
            <a:off x="5834496" y="3891180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894839" y="3881595"/>
            <a:ext cx="397825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5. Gamma</a:t>
            </a:r>
            <a:r>
              <a:rPr lang="en-US" sz="1050" b="1" baseline="30000" dirty="0">
                <a:solidFill>
                  <a:schemeClr val="tx1"/>
                </a:solidFill>
                <a:latin typeface="+mj-lt"/>
              </a:rPr>
              <a:t>3 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(left) &amp; PIPSBox (right)</a:t>
            </a:r>
          </a:p>
        </p:txBody>
      </p:sp>
      <p:sp>
        <p:nvSpPr>
          <p:cNvPr id="20" name="Rectangle 19"/>
          <p:cNvSpPr/>
          <p:nvPr>
            <p:custDataLst>
              <p:tags r:id="rId14"/>
            </p:custDataLst>
          </p:nvPr>
        </p:nvSpPr>
        <p:spPr bwMode="auto">
          <a:xfrm>
            <a:off x="7654472" y="6170447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714815" y="6160862"/>
                <a:ext cx="3978257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Fig 5. </a:t>
                </a:r>
                <a14:m>
                  <m:oMath xmlns:m="http://schemas.openxmlformats.org/officeDocument/2006/math">
                    <m:r>
                      <a:rPr lang="fr-FR" sz="10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sz="10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 coincidence matrix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815" y="6160862"/>
                <a:ext cx="3978257" cy="253916"/>
              </a:xfrm>
              <a:prstGeom prst="rect">
                <a:avLst/>
              </a:prstGeom>
              <a:blipFill>
                <a:blip r:embed="rId21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1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/>
              <p:cNvSpPr>
                <a:spLocks noGrp="1"/>
              </p:cNvSpPr>
              <p:nvPr>
                <p:ph type="title"/>
                <p:custDataLst>
                  <p:tags r:id="rId4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r-FR" dirty="0"/>
                  <a:t> score calculation</a:t>
                </a:r>
              </a:p>
            </p:txBody>
          </p:sp>
        </mc:Choice>
        <mc:Fallback xmlns="">
          <p:sp>
            <p:nvSpPr>
              <p:cNvPr id="6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7"/>
                </p:custDataLst>
              </p:nvPr>
            </p:nvSpPr>
            <p:spPr>
              <a:blipFill>
                <a:blip r:embed="rId8"/>
                <a:stretch>
                  <a:fillRect t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>
                <p:custDataLst>
                  <p:tags r:id="rId5"/>
                </p:custDataLst>
              </p:nvPr>
            </p:nvSpPr>
            <p:spPr>
              <a:xfrm>
                <a:off x="2209800" y="1185863"/>
                <a:ext cx="7772400" cy="1796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Validation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score</a:t>
                </a:r>
                <a:r>
                  <a:rPr lang="en-US" dirty="0"/>
                  <a:t> according to the ISO 13528 standard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should be taken as an indicator of successful performance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209800" y="1185863"/>
                <a:ext cx="7772400" cy="1796197"/>
              </a:xfrm>
              <a:prstGeom prst="rect">
                <a:avLst/>
              </a:prstGeom>
              <a:blipFill>
                <a:blip r:embed="rId10"/>
                <a:stretch>
                  <a:fillRect l="-706" t="-204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6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Activity calculation and </a:t>
            </a:r>
            <a:r>
              <a:rPr lang="fr-FR" dirty="0" err="1"/>
              <a:t>uncertainties</a:t>
            </a:r>
            <a:r>
              <a:rPr lang="fr-FR" dirty="0"/>
              <a:t> for </a:t>
            </a:r>
            <a:r>
              <a:rPr lang="fr-FR" dirty="0" err="1"/>
              <a:t>radioxenon</a:t>
            </a:r>
            <a:r>
              <a:rPr lang="fr-FR" dirty="0"/>
              <a:t> isotopes </a:t>
            </a:r>
            <a:r>
              <a:rPr lang="fr-FR" dirty="0" err="1"/>
              <a:t>measurements</a:t>
            </a:r>
            <a:r>
              <a:rPr lang="fr-FR" dirty="0"/>
              <a:t>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9A60F63-7671-B2EF-D823-A3C99CDA767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181" y="1124085"/>
            <a:ext cx="5070012" cy="11695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/>
              <a:t>Background contribution 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Radiological blank (6 days) : &lt; 0,01 counts per bin (negligible)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Interference matrix that examines the contribution of each radionuclide in each ROI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33669" y="4084687"/>
                <a:ext cx="5394674" cy="160794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</p:spPr>
            <p:txBody>
              <a:bodyPr wrap="square" numCol="2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Activity uncertainty = uncertainties propagation :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fr-FR" sz="1400" dirty="0"/>
                  <a:t>Uncertainty in the </a:t>
                </a:r>
                <a:r>
                  <a:rPr lang="fr-FR" sz="1400" dirty="0" err="1"/>
                  <a:t>gross</a:t>
                </a:r>
                <a:r>
                  <a:rPr lang="fr-FR" sz="1400" dirty="0"/>
                  <a:t>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 of counts (Poisson </a:t>
                </a:r>
                <a:r>
                  <a:rPr lang="fr-FR" sz="1400" dirty="0" err="1"/>
                  <a:t>statistics</a:t>
                </a:r>
                <a:r>
                  <a:rPr lang="fr-FR" sz="1400" dirty="0"/>
                  <a:t>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𝑔𝑟𝑜𝑠𝑠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𝑔𝑟𝑜𝑠𝑠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model uncertainty is applied to detection efficiency uncertainties 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9" y="4084687"/>
                <a:ext cx="5394674" cy="1607941"/>
              </a:xfrm>
              <a:prstGeom prst="rect">
                <a:avLst/>
              </a:prstGeom>
              <a:blipFill>
                <a:blip r:embed="rId27"/>
                <a:stretch>
                  <a:fillRect l="-113" t="-376" b="-3008"/>
                </a:stretch>
              </a:blipFill>
              <a:ln>
                <a:solidFill>
                  <a:schemeClr val="tx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>
                <p:custDataLst>
                  <p:tags r:id="rId7"/>
                </p:custDataLst>
              </p:nvPr>
            </p:nvSpPr>
            <p:spPr>
              <a:xfrm>
                <a:off x="4970952" y="3116298"/>
                <a:ext cx="4094069" cy="726353"/>
              </a:xfrm>
              <a:prstGeom prst="rect">
                <a:avLst/>
              </a:prstGeom>
              <a:ln>
                <a:noFill/>
                <a:prstDash val="sysDash"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Dead time :</a:t>
                </a:r>
                <a:endParaRPr lang="fr-FR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(%)</m:t>
                      </m:r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𝑐𝑜𝑖𝑛𝑐</m:t>
                                  </m:r>
                                </m:sub>
                              </m:s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52" y="3116298"/>
                <a:ext cx="4094069" cy="726353"/>
              </a:xfrm>
              <a:prstGeom prst="rect">
                <a:avLst/>
              </a:prstGeom>
              <a:blipFill>
                <a:blip r:embed="rId28"/>
                <a:stretch>
                  <a:fillRect l="-446" t="-1681" b="-840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>
                <p:custDataLst>
                  <p:tags r:id="rId8"/>
                </p:custDataLst>
              </p:nvPr>
            </p:nvSpPr>
            <p:spPr>
              <a:xfrm>
                <a:off x="3506926" y="2288102"/>
                <a:ext cx="5178149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𝑑𝑒𝑐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26" y="2288102"/>
                <a:ext cx="5178149" cy="65960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10" idx="0"/>
          </p:cNvCxnSpPr>
          <p:nvPr>
            <p:custDataLst>
              <p:tags r:id="rId9"/>
            </p:custDataLst>
          </p:nvPr>
        </p:nvCxnSpPr>
        <p:spPr>
          <a:xfrm flipH="1" flipV="1">
            <a:off x="3352800" y="2185265"/>
            <a:ext cx="1092631" cy="27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488731" y="2947706"/>
            <a:ext cx="3079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/>
              <a:t>Detection efficiencies are calculated with MCNP-CP </a:t>
            </a:r>
          </a:p>
        </p:txBody>
      </p:sp>
      <p:cxnSp>
        <p:nvCxnSpPr>
          <p:cNvPr id="15" name="Connecteur droit avec flèche 14"/>
          <p:cNvCxnSpPr>
            <a:stCxn id="25" idx="3"/>
          </p:cNvCxnSpPr>
          <p:nvPr>
            <p:custDataLst>
              <p:tags r:id="rId11"/>
            </p:custDataLst>
          </p:nvPr>
        </p:nvCxnSpPr>
        <p:spPr>
          <a:xfrm flipH="1">
            <a:off x="3767078" y="2905901"/>
            <a:ext cx="1243644" cy="34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7" idx="4"/>
          </p:cNvCxnSpPr>
          <p:nvPr>
            <p:custDataLst>
              <p:tags r:id="rId12"/>
            </p:custDataLst>
          </p:nvPr>
        </p:nvCxnSpPr>
        <p:spPr>
          <a:xfrm>
            <a:off x="5884706" y="2947867"/>
            <a:ext cx="275203" cy="39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35" idx="5"/>
          </p:cNvCxnSpPr>
          <p:nvPr>
            <p:custDataLst>
              <p:tags r:id="rId13"/>
            </p:custDataLst>
          </p:nvPr>
        </p:nvCxnSpPr>
        <p:spPr>
          <a:xfrm>
            <a:off x="6810426" y="2913892"/>
            <a:ext cx="2240160" cy="12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14"/>
            </p:custDataLst>
          </p:nvPr>
        </p:nvSpPr>
        <p:spPr>
          <a:xfrm>
            <a:off x="9073358" y="2881584"/>
            <a:ext cx="192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/>
              <a:t>Gas transfer yield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9A60F63-7671-B2EF-D823-A3C99CDA767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938687" y="948101"/>
            <a:ext cx="4165490" cy="95410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/>
              <a:t>Decay correction factors 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Decay between the reference time and the beginning of the measurement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Decay during the measurement </a:t>
            </a:r>
          </a:p>
        </p:txBody>
      </p:sp>
      <p:cxnSp>
        <p:nvCxnSpPr>
          <p:cNvPr id="34" name="Connecteur droit avec flèche 33"/>
          <p:cNvCxnSpPr>
            <a:stCxn id="36" idx="0"/>
          </p:cNvCxnSpPr>
          <p:nvPr>
            <p:custDataLst>
              <p:tags r:id="rId16"/>
            </p:custDataLst>
          </p:nvPr>
        </p:nvCxnSpPr>
        <p:spPr>
          <a:xfrm flipV="1">
            <a:off x="7745695" y="1721445"/>
            <a:ext cx="604555" cy="72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7"/>
            </p:custDataLst>
          </p:nvPr>
        </p:nvSpPr>
        <p:spPr>
          <a:xfrm>
            <a:off x="5717431" y="1535386"/>
            <a:ext cx="192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/>
              <a:t>Active time</a:t>
            </a:r>
          </a:p>
        </p:txBody>
      </p:sp>
      <p:cxnSp>
        <p:nvCxnSpPr>
          <p:cNvPr id="24" name="Connecteur droit avec flèche 23"/>
          <p:cNvCxnSpPr>
            <a:stCxn id="31" idx="0"/>
          </p:cNvCxnSpPr>
          <p:nvPr>
            <p:custDataLst>
              <p:tags r:id="rId18"/>
            </p:custDataLst>
          </p:nvPr>
        </p:nvCxnSpPr>
        <p:spPr>
          <a:xfrm flipH="1" flipV="1">
            <a:off x="6266481" y="1859800"/>
            <a:ext cx="47554" cy="795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>
            <p:custDataLst>
              <p:tags r:id="rId19"/>
            </p:custDataLst>
          </p:nvPr>
        </p:nvSpPr>
        <p:spPr>
          <a:xfrm>
            <a:off x="4039892" y="2463299"/>
            <a:ext cx="811078" cy="353848"/>
          </a:xfrm>
          <a:prstGeom prst="ellipse">
            <a:avLst/>
          </a:prstGeom>
          <a:noFill/>
          <a:ln>
            <a:solidFill>
              <a:srgbClr val="3E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5" name="Ellipse 24"/>
          <p:cNvSpPr/>
          <p:nvPr>
            <p:custDataLst>
              <p:tags r:id="rId20"/>
            </p:custDataLst>
          </p:nvPr>
        </p:nvSpPr>
        <p:spPr>
          <a:xfrm>
            <a:off x="4970952" y="2657252"/>
            <a:ext cx="271564" cy="291310"/>
          </a:xfrm>
          <a:prstGeom prst="ellipse">
            <a:avLst/>
          </a:prstGeom>
          <a:noFill/>
          <a:ln>
            <a:solidFill>
              <a:srgbClr val="3E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Ellipse 26"/>
          <p:cNvSpPr/>
          <p:nvPr>
            <p:custDataLst>
              <p:tags r:id="rId21"/>
            </p:custDataLst>
          </p:nvPr>
        </p:nvSpPr>
        <p:spPr>
          <a:xfrm>
            <a:off x="5728342" y="2662772"/>
            <a:ext cx="312727" cy="285095"/>
          </a:xfrm>
          <a:prstGeom prst="ellipse">
            <a:avLst/>
          </a:prstGeom>
          <a:noFill/>
          <a:ln>
            <a:solidFill>
              <a:srgbClr val="3E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1" name="Ellipse 30"/>
          <p:cNvSpPr/>
          <p:nvPr>
            <p:custDataLst>
              <p:tags r:id="rId22"/>
            </p:custDataLst>
          </p:nvPr>
        </p:nvSpPr>
        <p:spPr>
          <a:xfrm>
            <a:off x="6157671" y="2655446"/>
            <a:ext cx="312727" cy="285095"/>
          </a:xfrm>
          <a:prstGeom prst="ellipse">
            <a:avLst/>
          </a:prstGeom>
          <a:noFill/>
          <a:ln>
            <a:solidFill>
              <a:srgbClr val="3E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5" name="Ellipse 34"/>
          <p:cNvSpPr/>
          <p:nvPr>
            <p:custDataLst>
              <p:tags r:id="rId23"/>
            </p:custDataLst>
          </p:nvPr>
        </p:nvSpPr>
        <p:spPr>
          <a:xfrm>
            <a:off x="6543497" y="2670548"/>
            <a:ext cx="312727" cy="285095"/>
          </a:xfrm>
          <a:prstGeom prst="ellipse">
            <a:avLst/>
          </a:prstGeom>
          <a:noFill/>
          <a:ln>
            <a:solidFill>
              <a:srgbClr val="3E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Ellipse 35"/>
          <p:cNvSpPr/>
          <p:nvPr>
            <p:custDataLst>
              <p:tags r:id="rId24"/>
            </p:custDataLst>
          </p:nvPr>
        </p:nvSpPr>
        <p:spPr>
          <a:xfrm>
            <a:off x="6918889" y="2450208"/>
            <a:ext cx="1653612" cy="353848"/>
          </a:xfrm>
          <a:prstGeom prst="ellipse">
            <a:avLst/>
          </a:prstGeom>
          <a:noFill/>
          <a:ln>
            <a:solidFill>
              <a:srgbClr val="3E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266233" y="4084687"/>
                <a:ext cx="5394674" cy="186461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</p:spPr>
            <p:txBody>
              <a:bodyPr wrap="square" numCol="2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fr-FR" sz="1400" dirty="0" err="1"/>
                  <a:t>Interferences</a:t>
                </a:r>
                <a:r>
                  <a:rPr lang="fr-FR" sz="1400" dirty="0"/>
                  <a:t> calculation :</a:t>
                </a:r>
              </a:p>
              <a:p>
                <a:r>
                  <a:rPr lang="en-US" sz="1400" dirty="0"/>
                  <a:t>The number of counts a radionuclide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 generates in the ROI </a:t>
                </a:r>
                <a:r>
                  <a:rPr lang="fr-FR" sz="14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𝑀𝐶𝑁𝑃</m:t>
                        </m:r>
                      </m:sup>
                    </m:sSubSup>
                  </m:oMath>
                </a14:m>
                <a:r>
                  <a:rPr lang="fr-FR" sz="1400" dirty="0"/>
                  <a:t>) </a:t>
                </a:r>
                <a:r>
                  <a:rPr lang="en-US" sz="1400" dirty="0"/>
                  <a:t>of another radionuclide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1400" dirty="0"/>
                  <a:t> (</a:t>
                </a:r>
                <a:r>
                  <a:rPr lang="fr-FR" sz="1400" dirty="0" err="1"/>
                  <a:t>noted</a:t>
                </a:r>
                <a:r>
                  <a:rPr lang="fr-FR" sz="14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sz="1400" dirty="0"/>
                  <a:t>) </a:t>
                </a:r>
                <a:r>
                  <a:rPr lang="en-US" sz="1400" dirty="0"/>
                  <a:t>.</a:t>
                </a:r>
                <a:endParaRPr lang="fr-FR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1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𝑀𝐶𝑁𝑃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𝑀𝐶𝑁𝑃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140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𝐸𝑋𝑃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𝐸𝑋𝑃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𝑅𝑂𝐼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𝐸𝑋𝑃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𝐸𝑋𝑃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1,2,3,4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33" y="4084687"/>
                <a:ext cx="5394674" cy="1864613"/>
              </a:xfrm>
              <a:prstGeom prst="rect">
                <a:avLst/>
              </a:prstGeom>
              <a:blipFill>
                <a:blip r:embed="rId30"/>
                <a:stretch>
                  <a:fillRect l="-225" t="-325" b="-52273"/>
                </a:stretch>
              </a:blipFill>
              <a:ln>
                <a:solidFill>
                  <a:schemeClr val="tx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7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Activity calculation and </a:t>
            </a:r>
            <a:r>
              <a:rPr lang="fr-FR" dirty="0" err="1"/>
              <a:t>uncertainties</a:t>
            </a:r>
            <a:r>
              <a:rPr lang="fr-FR" dirty="0"/>
              <a:t> for </a:t>
            </a:r>
            <a:r>
              <a:rPr lang="fr-FR" dirty="0" err="1"/>
              <a:t>aerosol</a:t>
            </a:r>
            <a:r>
              <a:rPr lang="fr-FR" dirty="0"/>
              <a:t> </a:t>
            </a:r>
            <a:r>
              <a:rPr lang="fr-FR" dirty="0" err="1"/>
              <a:t>filters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>
                <p:custDataLst>
                  <p:tags r:id="rId5"/>
                </p:custDataLst>
              </p:nvPr>
            </p:nvSpPr>
            <p:spPr>
              <a:xfrm>
                <a:off x="8614745" y="1427468"/>
                <a:ext cx="2864054" cy="421141"/>
              </a:xfrm>
              <a:prstGeom prst="rect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11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1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1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1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1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1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𝒄𝒐𝒊𝒏𝒄</m:t>
                                  </m:r>
                                </m:sub>
                              </m:sSub>
                              <m:r>
                                <a:rPr lang="en-US" sz="11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𝒎𝒊𝒏</m:t>
                              </m:r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11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1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11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  <m:r>
                            <a:rPr lang="en-US" sz="11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𝒕𝒊𝒎𝒆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45" y="1427468"/>
                <a:ext cx="2864054" cy="4211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>
            <p:custDataLst>
              <p:tags r:id="rId6"/>
            </p:custDataLst>
          </p:nvPr>
        </p:nvSpPr>
        <p:spPr>
          <a:xfrm>
            <a:off x="8376090" y="2514643"/>
            <a:ext cx="3011392" cy="2440682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3" name="Rectangle 52"/>
          <p:cNvSpPr/>
          <p:nvPr>
            <p:custDataLst>
              <p:tags r:id="rId7"/>
            </p:custDataLst>
          </p:nvPr>
        </p:nvSpPr>
        <p:spPr>
          <a:xfrm>
            <a:off x="9206158" y="3210652"/>
            <a:ext cx="1338171" cy="1134096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54" name="Connecteur droit avec flèche 53"/>
          <p:cNvCxnSpPr/>
          <p:nvPr>
            <p:custDataLst>
              <p:tags r:id="rId8"/>
            </p:custDataLst>
          </p:nvPr>
        </p:nvCxnSpPr>
        <p:spPr>
          <a:xfrm flipV="1">
            <a:off x="8181009" y="2387806"/>
            <a:ext cx="0" cy="273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>
            <p:custDataLst>
              <p:tags r:id="rId9"/>
            </p:custDataLst>
          </p:nvPr>
        </p:nvCxnSpPr>
        <p:spPr>
          <a:xfrm rot="5400000" flipV="1">
            <a:off x="9828131" y="3452394"/>
            <a:ext cx="0" cy="331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>
            <p:custDataLst>
              <p:tags r:id="rId10"/>
            </p:custDataLst>
          </p:nvPr>
        </p:nvSpPr>
        <p:spPr>
          <a:xfrm>
            <a:off x="9349139" y="3400885"/>
            <a:ext cx="1052209" cy="753630"/>
          </a:xfrm>
          <a:prstGeom prst="ellipse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9" name="ZoneTexte 58"/>
          <p:cNvSpPr txBox="1"/>
          <p:nvPr>
            <p:custDataLst>
              <p:tags r:id="rId11"/>
            </p:custDataLst>
          </p:nvPr>
        </p:nvSpPr>
        <p:spPr>
          <a:xfrm>
            <a:off x="10029124" y="3167123"/>
            <a:ext cx="65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ROI</a:t>
            </a:r>
          </a:p>
        </p:txBody>
      </p:sp>
      <p:cxnSp>
        <p:nvCxnSpPr>
          <p:cNvPr id="60" name="Connecteur droit avec flèche 59"/>
          <p:cNvCxnSpPr>
            <a:stCxn id="56" idx="0"/>
            <a:endCxn id="56" idx="4"/>
          </p:cNvCxnSpPr>
          <p:nvPr>
            <p:custDataLst>
              <p:tags r:id="rId12"/>
            </p:custDataLst>
          </p:nvPr>
        </p:nvCxnSpPr>
        <p:spPr>
          <a:xfrm>
            <a:off x="9875244" y="3400885"/>
            <a:ext cx="0" cy="75363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56" idx="6"/>
            <a:endCxn id="56" idx="2"/>
          </p:cNvCxnSpPr>
          <p:nvPr>
            <p:custDataLst>
              <p:tags r:id="rId13"/>
            </p:custDataLst>
          </p:nvPr>
        </p:nvCxnSpPr>
        <p:spPr>
          <a:xfrm flipH="1">
            <a:off x="9349139" y="3777700"/>
            <a:ext cx="1052209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9738506" y="3448718"/>
                <a:ext cx="5398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𝐹𝑊𝐻</m:t>
                      </m:r>
                      <m:sSub>
                        <m:sSubPr>
                          <m:ctrlPr>
                            <a:rPr lang="fr-FR" sz="9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738506" y="3448718"/>
                <a:ext cx="539895" cy="2308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278115" y="3779907"/>
                <a:ext cx="5710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𝐹𝑊𝐻</m:t>
                      </m:r>
                      <m:sSub>
                        <m:sSubPr>
                          <m:ctrlPr>
                            <a:rPr lang="fr-FR" sz="10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10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05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115" y="3779907"/>
                <a:ext cx="571056" cy="253916"/>
              </a:xfrm>
              <a:prstGeom prst="rect">
                <a:avLst/>
              </a:prstGeom>
              <a:blipFill>
                <a:blip r:embed="rId25"/>
                <a:stretch>
                  <a:fillRect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69014" y="1369300"/>
                <a:ext cx="7183759" cy="2868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dirty="0"/>
                  <a:t>Activity calculation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𝑑𝑒𝑐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𝑅𝑂𝐼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dirty="0"/>
                  <a:t>ROI sizes : 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600" i="1" dirty="0"/>
                  <a:t>Confidence interval covering over 99% of the events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𝑅𝑂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=3∗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𝐹𝑊𝐻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𝑅𝑂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=3∗</m:t>
                      </m:r>
                      <m:r>
                        <a:rPr lang="en-US" sz="1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𝐹𝑊𝐻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𝑅𝑂𝐼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𝑅𝑂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𝑅𝑂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fr-FR" dirty="0"/>
                  <a:t>Uncertainty in the </a:t>
                </a:r>
                <a:r>
                  <a:rPr lang="fr-FR" dirty="0" err="1"/>
                  <a:t>gross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of </a:t>
                </a:r>
                <a:r>
                  <a:rPr lang="fr-FR" dirty="0" err="1"/>
                  <a:t>counts</a:t>
                </a:r>
                <a:r>
                  <a:rPr lang="fr-FR" dirty="0"/>
                  <a:t> (Poisson </a:t>
                </a:r>
                <a:r>
                  <a:rPr lang="fr-FR" dirty="0" err="1"/>
                  <a:t>statistics</a:t>
                </a:r>
                <a:r>
                  <a:rPr lang="fr-FR" dirty="0"/>
                  <a:t>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𝑔𝑟𝑜𝑠𝑠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𝑔𝑟𝑜𝑠𝑠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369014" y="1369300"/>
                <a:ext cx="7183759" cy="2868862"/>
              </a:xfrm>
              <a:prstGeom prst="rect">
                <a:avLst/>
              </a:prstGeom>
              <a:blipFill>
                <a:blip r:embed="rId27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ZoneTexte 64"/>
          <p:cNvSpPr txBox="1"/>
          <p:nvPr>
            <p:custDataLst>
              <p:tags r:id="rId17"/>
            </p:custDataLst>
          </p:nvPr>
        </p:nvSpPr>
        <p:spPr>
          <a:xfrm>
            <a:off x="10724405" y="2572378"/>
            <a:ext cx="65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7030A0"/>
                </a:solidFill>
              </a:rPr>
              <a:t>Bckg</a:t>
            </a:r>
            <a:endParaRPr lang="fr-FR" sz="1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69015" y="4838846"/>
                <a:ext cx="698492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fr-FR" dirty="0"/>
                  <a:t>Background estimation :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fr-FR" sz="1600" dirty="0"/>
                  <a:t>The </a:t>
                </a:r>
                <a:r>
                  <a:rPr lang="fr-FR" sz="1600" dirty="0" err="1"/>
                  <a:t>number</a:t>
                </a:r>
                <a:r>
                  <a:rPr lang="fr-FR" sz="1600" dirty="0"/>
                  <a:t> of background counts </a:t>
                </a:r>
                <a:r>
                  <a:rPr lang="fr-FR" sz="1600" dirty="0" err="1"/>
                  <a:t>is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normalized</a:t>
                </a:r>
                <a:r>
                  <a:rPr lang="fr-FR" sz="1600" dirty="0"/>
                  <a:t> to the background area and </a:t>
                </a:r>
                <a:r>
                  <a:rPr lang="fr-FR" sz="1600" dirty="0" err="1"/>
                  <a:t>scaled</a:t>
                </a:r>
                <a:r>
                  <a:rPr lang="fr-FR" sz="1600" dirty="0"/>
                  <a:t> </a:t>
                </a:r>
                <a:r>
                  <a:rPr lang="fr-FR" sz="160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𝐵𝑑𝐹</m:t>
                        </m:r>
                      </m:sub>
                    </m:sSub>
                  </m:oMath>
                </a14:m>
                <a:r>
                  <a:rPr lang="fr-FR" sz="1600" dirty="0">
                    <a:sym typeface="Wingdings" panose="05000000000000000000" pitchFamily="2" charset="2"/>
                  </a:rPr>
                  <a:t>) </a:t>
                </a: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𝑏𝑟𝑢𝑡</m:t>
                          </m:r>
                          <m:r>
                            <a:rPr lang="fr-F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𝐵𝑑𝐹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𝑏𝑙𝑎𝑛𝑘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</m:sup>
                      </m:sSubSup>
                    </m:oMath>
                  </m:oMathPara>
                </a14:m>
                <a:endParaRPr lang="fr-FR" dirty="0">
                  <a:sym typeface="Wingdings" panose="05000000000000000000" pitchFamily="2" charset="2"/>
                </a:endParaRP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369015" y="4838846"/>
                <a:ext cx="6984920" cy="1723549"/>
              </a:xfrm>
              <a:prstGeom prst="rect">
                <a:avLst/>
              </a:prstGeom>
              <a:blipFill>
                <a:blip r:embed="rId29"/>
                <a:stretch>
                  <a:fillRect l="-611" t="-2120" r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/>
          <p:cNvSpPr txBox="1"/>
          <p:nvPr>
            <p:custDataLst>
              <p:tags r:id="rId19"/>
            </p:custDataLst>
          </p:nvPr>
        </p:nvSpPr>
        <p:spPr>
          <a:xfrm>
            <a:off x="8020361" y="5429836"/>
            <a:ext cx="37097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Drawing</a:t>
            </a:r>
            <a:r>
              <a:rPr lang="fr-FR" sz="1100" i="1" dirty="0"/>
              <a:t> of an ROI on a </a:t>
            </a:r>
            <a:r>
              <a:rPr lang="fr-FR" sz="1100" i="1" dirty="0" err="1"/>
              <a:t>coincidence</a:t>
            </a:r>
            <a:r>
              <a:rPr lang="fr-FR" sz="1100" i="1" dirty="0"/>
              <a:t> matrix </a:t>
            </a:r>
          </a:p>
        </p:txBody>
      </p:sp>
      <p:sp>
        <p:nvSpPr>
          <p:cNvPr id="70" name="ZoneTexte 69"/>
          <p:cNvSpPr txBox="1"/>
          <p:nvPr>
            <p:custDataLst>
              <p:tags r:id="rId20"/>
            </p:custDataLst>
          </p:nvPr>
        </p:nvSpPr>
        <p:spPr>
          <a:xfrm>
            <a:off x="10198056" y="5178715"/>
            <a:ext cx="1348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Energy in ATHOS</a:t>
            </a:r>
          </a:p>
        </p:txBody>
      </p:sp>
      <p:sp>
        <p:nvSpPr>
          <p:cNvPr id="71" name="ZoneTexte 70"/>
          <p:cNvSpPr txBox="1"/>
          <p:nvPr>
            <p:custDataLst>
              <p:tags r:id="rId21"/>
            </p:custDataLst>
          </p:nvPr>
        </p:nvSpPr>
        <p:spPr>
          <a:xfrm rot="16200000">
            <a:off x="7277057" y="2941000"/>
            <a:ext cx="136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Energy in ARAMIS</a:t>
            </a:r>
          </a:p>
        </p:txBody>
      </p:sp>
    </p:spTree>
    <p:extLst>
      <p:ext uri="{BB962C8B-B14F-4D97-AF65-F5344CB8AC3E}">
        <p14:creationId xmlns:p14="http://schemas.microsoft.com/office/powerpoint/2010/main" val="202678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Validation of the method on a IAEA sample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266699" y="3599340"/>
              <a:ext cx="8728100" cy="1984096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29149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1272104">
                      <a:extLst>
                        <a:ext uri="{9D8B030D-6E8A-4147-A177-3AD203B41FA5}">
                          <a16:colId xmlns:a16="http://schemas.microsoft.com/office/drawing/2014/main" val="1369831805"/>
                        </a:ext>
                      </a:extLst>
                    </a:gridCol>
                    <a:gridCol w="910568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222763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878047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268291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975608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71570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52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/>
                            <a:t>Radionuclides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+mn-lt"/>
                            </a:rPr>
                            <a:t>Considered energies (keV)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  <m:r>
                                <a:rPr lang="fr-FR" sz="12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𝒓𝒆𝒇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/>
                            <a:t>at</a:t>
                          </a:r>
                          <a:r>
                            <a:rPr lang="fr-FR" sz="1200" baseline="0" dirty="0"/>
                            <a:t> </a:t>
                          </a:r>
                          <a:r>
                            <a:rPr lang="fr-FR" sz="1200" i="1" baseline="0" dirty="0"/>
                            <a:t>k</a:t>
                          </a:r>
                          <a:r>
                            <a:rPr lang="fr-FR" sz="120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200" baseline="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𝒎𝒆𝒔</m:t>
                                  </m:r>
                                </m:sub>
                              </m:sSub>
                              <m:r>
                                <a:rPr lang="fr-FR" sz="12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𝒎𝒆𝒔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/>
                            <a:t>at</a:t>
                          </a:r>
                          <a:r>
                            <a:rPr lang="fr-FR" sz="1200" baseline="0" dirty="0"/>
                            <a:t> </a:t>
                          </a:r>
                          <a:r>
                            <a:rPr lang="fr-FR" sz="1200" i="1" baseline="0" dirty="0"/>
                            <a:t>k</a:t>
                          </a:r>
                          <a:r>
                            <a:rPr lang="fr-FR" sz="1200" baseline="0" dirty="0"/>
                            <a:t>=2</a:t>
                          </a:r>
                        </a:p>
                        <a:p>
                          <a:pPr algn="ctr"/>
                          <a:r>
                            <a:rPr lang="fr-FR" sz="1200" baseline="0" dirty="0"/>
                            <a:t>(Bq)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/>
                            <a:t>Deviation</a:t>
                          </a:r>
                          <a:r>
                            <a:rPr lang="fr-FR" sz="1200" baseline="0" dirty="0"/>
                            <a:t> </a:t>
                          </a:r>
                          <a:r>
                            <a:rPr lang="fr-FR" sz="1200" dirty="0"/>
                            <a:t>(%)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/>
                            <a:t> score 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</a:rPr>
                            <a:t>110m</a:t>
                          </a:r>
                          <a:r>
                            <a:rPr lang="en-US" sz="1200" spc="-10" baseline="0" dirty="0">
                              <a:effectLst/>
                            </a:rPr>
                            <a:t>Ag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1384.3 &amp; 884.7</a:t>
                          </a:r>
                          <a:endParaRPr lang="en-US" sz="1100" baseline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1384.3</a:t>
                          </a:r>
                          <a:r>
                            <a:rPr lang="en-US" sz="11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 &amp; 657.8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200" spc="-25" dirty="0">
                              <a:effectLst/>
                            </a:rPr>
                            <a:t>7.51</a:t>
                          </a:r>
                          <a:endParaRPr lang="en-US" sz="12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7.36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0.70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-2.0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-0.21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139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Ce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38.9</a:t>
                          </a:r>
                          <a:r>
                            <a:rPr lang="en-US" sz="11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 &amp; 165.9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</a:rPr>
                            <a:t>7.51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1.1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-11.0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-0.78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134</a:t>
                          </a:r>
                          <a:r>
                            <a:rPr lang="en-US" sz="1200" spc="-10" baseline="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Cs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604.7 &amp; 795.9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0" dirty="0">
                              <a:effectLst/>
                            </a:rPr>
                            <a:t>7.56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7.75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0.24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152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Eu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778.9 &amp; 344.3</a:t>
                          </a:r>
                        </a:p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40.1 &amp; 1112.1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</a:rPr>
                            <a:t>7.55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0.55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300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235</a:t>
                          </a:r>
                          <a:r>
                            <a:rPr lang="en-US" sz="12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15.3</a:t>
                          </a:r>
                          <a:r>
                            <a:rPr lang="en-US" sz="11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 &amp; 143.8</a:t>
                          </a:r>
                        </a:p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baseline="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15.3 &amp; 185.7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0.0747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0.0009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0.062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0.027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-16.2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</a:rPr>
                            <a:t>-0.46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6193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custDataLst>
                  <p:tags r:id="rId20"/>
                </p:custDataLst>
                <p:extLst>
                  <p:ext uri="{D42A27DB-BD31-4B8C-83A1-F6EECF244321}">
                    <p14:modId xmlns:p14="http://schemas.microsoft.com/office/powerpoint/2010/main" val="834174636"/>
                  </p:ext>
                </p:extLst>
              </p:nvPr>
            </p:nvGraphicFramePr>
            <p:xfrm>
              <a:off x="266699" y="3599340"/>
              <a:ext cx="8728100" cy="1984096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29149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1272104">
                      <a:extLst>
                        <a:ext uri="{9D8B030D-6E8A-4147-A177-3AD203B41FA5}">
                          <a16:colId xmlns:a16="http://schemas.microsoft.com/office/drawing/2014/main" val="1369831805"/>
                        </a:ext>
                      </a:extLst>
                    </a:gridCol>
                    <a:gridCol w="910568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222763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878047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268291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975608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71570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52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 smtClean="0"/>
                            <a:t>Radionuclides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+mn-lt"/>
                            </a:rPr>
                            <a:t>Considered energies (keV)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l="-275839" t="-1099" r="-586577" b="-2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l="-278607" t="-1099" r="-334826" b="-2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l="-528472" t="-1099" r="-367361" b="-2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l="-435096" t="-1099" r="-154327" b="-2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 smtClean="0"/>
                            <a:t>Deviation</a:t>
                          </a:r>
                          <a:r>
                            <a:rPr lang="fr-FR" sz="1200" baseline="0" dirty="0" smtClean="0"/>
                            <a:t> </a:t>
                          </a:r>
                          <a:r>
                            <a:rPr lang="fr-FR" sz="1200" dirty="0" smtClean="0"/>
                            <a:t>(%)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l="-795625" t="-1099" r="-625" b="-273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 smtClean="0">
                              <a:effectLst/>
                            </a:rPr>
                            <a:t>110m</a:t>
                          </a:r>
                          <a:r>
                            <a:rPr lang="en-US" sz="1200" spc="-10" baseline="0" dirty="0" smtClean="0">
                              <a:effectLst/>
                            </a:rPr>
                            <a:t>Ag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1384.3 &amp; 884.7</a:t>
                          </a:r>
                          <a:endParaRPr lang="en-US" sz="1100" baseline="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1384.3</a:t>
                          </a:r>
                          <a:r>
                            <a:rPr lang="en-US" sz="11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 &amp; 657.8</a:t>
                          </a:r>
                          <a:endParaRPr lang="en-US" sz="11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200" spc="-25" dirty="0" smtClean="0">
                              <a:effectLst/>
                            </a:rPr>
                            <a:t>7.51</a:t>
                          </a:r>
                          <a:endParaRPr lang="en-US" sz="1200" b="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0.09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7.36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0.70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-2.0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-0.21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139</a:t>
                          </a:r>
                          <a:r>
                            <a:rPr lang="en-US" sz="12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Ce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38.9</a:t>
                          </a:r>
                          <a:r>
                            <a:rPr lang="en-US" sz="11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 &amp; 165.9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 smtClean="0">
                              <a:effectLst/>
                            </a:rPr>
                            <a:t>7.51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0.09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6.7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1.1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-11.0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-0.78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134</a:t>
                          </a:r>
                          <a:r>
                            <a:rPr lang="en-US" sz="1200" spc="-10" baseline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Cs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604.7 &amp; 795.9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0" dirty="0" smtClean="0">
                              <a:effectLst/>
                            </a:rPr>
                            <a:t>7.56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0.07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7.75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0.79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2.5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0.24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152</a:t>
                          </a:r>
                          <a:r>
                            <a:rPr lang="en-US" sz="12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Eu</a:t>
                          </a:r>
                          <a:endParaRPr lang="en-US" sz="12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778.9 &amp; 344.3</a:t>
                          </a:r>
                        </a:p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40.1 &amp; 1112.1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 smtClean="0">
                              <a:effectLst/>
                            </a:rPr>
                            <a:t>7.55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0.07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8.0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0.8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5.7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0.55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235</a:t>
                          </a:r>
                          <a:r>
                            <a:rPr lang="en-US" sz="12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U</a:t>
                          </a:r>
                          <a:endParaRPr lang="en-US" sz="1200" baseline="300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15.3</a:t>
                          </a:r>
                          <a:r>
                            <a:rPr lang="en-US" sz="11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 &amp; 143.8</a:t>
                          </a:r>
                        </a:p>
                        <a:p>
                          <a:pPr marL="171450" indent="-171450" algn="ctr">
                            <a:spcAft>
                              <a:spcPts val="0"/>
                            </a:spcAft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11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15.3 &amp; 185.7</a:t>
                          </a:r>
                          <a:endParaRPr lang="en-US" sz="11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0.0747</a:t>
                          </a:r>
                          <a:endParaRPr lang="en-US" sz="12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0.0009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0.062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0.027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-16.2</a:t>
                          </a:r>
                          <a:endParaRPr lang="en-US" sz="12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-0.46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6193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70172" y="3195212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Analysis : 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16" y="817057"/>
            <a:ext cx="4573295" cy="216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>
                <p:custDataLst>
                  <p:tags r:id="rId8"/>
                </p:custDataLst>
              </p:nvPr>
            </p:nvSpPr>
            <p:spPr>
              <a:xfrm>
                <a:off x="9096399" y="4783466"/>
                <a:ext cx="304795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Detecting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radionuclides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(Cs-134)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with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poor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visibility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-ray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endPara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Validation for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-ray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and for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coincidence</a:t>
                </a: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endParaRPr lang="fr-FR" sz="1400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9096399" y="4783466"/>
                <a:ext cx="3047957" cy="1384995"/>
              </a:xfrm>
              <a:prstGeom prst="rect">
                <a:avLst/>
              </a:prstGeom>
              <a:blipFill>
                <a:blip r:embed="rId24"/>
                <a:stretch>
                  <a:fillRect l="-200" t="-88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0507" y="5666520"/>
            <a:ext cx="5893133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Tab 3. Comparison between reference activities and measured activities</a:t>
            </a: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 bwMode="auto">
          <a:xfrm>
            <a:off x="380164" y="5666520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593632" y="3108417"/>
                <a:ext cx="6449124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Fig 21.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matrix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obtained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from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the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+mj-lt"/>
                  </a:rPr>
                  <a:t>measurement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with a zoom on the Cs-134</a:t>
                </a:r>
                <a:r>
                  <a:rPr lang="fr-FR" sz="105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5593632" y="3108417"/>
                <a:ext cx="6449124" cy="253916"/>
              </a:xfrm>
              <a:prstGeom prst="rect">
                <a:avLst/>
              </a:prstGeom>
              <a:blipFill>
                <a:blip r:embed="rId2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>
            <p:custDataLst>
              <p:tags r:id="rId12"/>
            </p:custDataLst>
          </p:nvPr>
        </p:nvSpPr>
        <p:spPr bwMode="auto">
          <a:xfrm>
            <a:off x="5533288" y="3108417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13"/>
            </p:custDataLst>
          </p:nvPr>
        </p:nvSpPr>
        <p:spPr>
          <a:xfrm>
            <a:off x="362499" y="756975"/>
            <a:ext cx="490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Low-level radiological swipe performed to detect fission and activation products, and assess nuclear material lineage :</a:t>
            </a:r>
            <a:endParaRPr lang="fr-FR" u="sng" dirty="0"/>
          </a:p>
        </p:txBody>
      </p:sp>
      <p:sp>
        <p:nvSpPr>
          <p:cNvPr id="23" name="ZoneTexte 22"/>
          <p:cNvSpPr txBox="1"/>
          <p:nvPr>
            <p:custDataLst>
              <p:tags r:id="rId14"/>
            </p:custDataLst>
          </p:nvPr>
        </p:nvSpPr>
        <p:spPr>
          <a:xfrm>
            <a:off x="370173" y="1765611"/>
            <a:ext cx="693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Measurement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ATHOS&amp;ARAMIS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Time : 316800 s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0013964" y="817057"/>
            <a:ext cx="1970740" cy="2285829"/>
          </a:xfrm>
          <a:prstGeom prst="rect">
            <a:avLst/>
          </a:prstGeom>
        </p:spPr>
      </p:pic>
      <p:sp>
        <p:nvSpPr>
          <p:cNvPr id="21" name="ZoneTexte 20"/>
          <p:cNvSpPr txBox="1"/>
          <p:nvPr>
            <p:custDataLst>
              <p:tags r:id="rId16"/>
            </p:custDataLst>
          </p:nvPr>
        </p:nvSpPr>
        <p:spPr>
          <a:xfrm>
            <a:off x="10898630" y="1403306"/>
            <a:ext cx="4269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ROI</a:t>
            </a:r>
          </a:p>
        </p:txBody>
      </p:sp>
      <p:sp>
        <p:nvSpPr>
          <p:cNvPr id="24" name="ZoneTexte 23"/>
          <p:cNvSpPr txBox="1"/>
          <p:nvPr>
            <p:custDataLst>
              <p:tags r:id="rId17"/>
            </p:custDataLst>
          </p:nvPr>
        </p:nvSpPr>
        <p:spPr>
          <a:xfrm>
            <a:off x="11080750" y="928256"/>
            <a:ext cx="51583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7030A0"/>
                </a:solidFill>
              </a:rPr>
              <a:t>Bckg</a:t>
            </a:r>
          </a:p>
        </p:txBody>
      </p:sp>
      <p:sp>
        <p:nvSpPr>
          <p:cNvPr id="20" name="ZoneTexte 19"/>
          <p:cNvSpPr txBox="1"/>
          <p:nvPr>
            <p:custDataLst>
              <p:tags r:id="rId18"/>
            </p:custDataLst>
          </p:nvPr>
        </p:nvSpPr>
        <p:spPr>
          <a:xfrm>
            <a:off x="370173" y="2666297"/>
            <a:ext cx="44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Efficiency calculation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Calculated with MCNP-CP</a:t>
            </a:r>
          </a:p>
        </p:txBody>
      </p:sp>
    </p:spTree>
    <p:extLst>
      <p:ext uri="{BB962C8B-B14F-4D97-AF65-F5344CB8AC3E}">
        <p14:creationId xmlns:p14="http://schemas.microsoft.com/office/powerpoint/2010/main" val="253933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custDataLst>
                  <p:tags r:id="rId5"/>
                </p:custDataLst>
                <p:extLst/>
              </p:nvPr>
            </p:nvGraphicFramePr>
            <p:xfrm>
              <a:off x="2791834" y="4724971"/>
              <a:ext cx="5402956" cy="171595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924247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1727908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1750801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</a:tblGrid>
                  <a:tr h="550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/>
                            <a:t>Radionucléides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Spectrométrie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endParaRPr lang="en-US" sz="1400" dirty="0" smtClean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: LD (mBq) 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+mn-lt"/>
                            </a:rPr>
                            <a:t>Spectrométrie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endParaRPr lang="en-US" sz="1400" dirty="0" smtClean="0"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+mn-lt"/>
                            </a:rPr>
                            <a:t>: LD (mBq)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131m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73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133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3.3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8497027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133m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33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0.2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54022652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135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18.3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4.3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5011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custDataLst>
                  <p:tags r:id="rId17"/>
                </p:custDataLst>
                <p:extLst>
                  <p:ext uri="{D42A27DB-BD31-4B8C-83A1-F6EECF244321}">
                    <p14:modId xmlns:p14="http://schemas.microsoft.com/office/powerpoint/2010/main" val="3760366995"/>
                  </p:ext>
                </p:extLst>
              </p:nvPr>
            </p:nvGraphicFramePr>
            <p:xfrm>
              <a:off x="2791834" y="4724971"/>
              <a:ext cx="5402956" cy="171595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924247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1727908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1750801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</a:tblGrid>
                  <a:tr h="550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/>
                            <a:t>Radionucléides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11268" t="-2198" r="-101761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8333" t="-2198" r="-347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131m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73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133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3.3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8497027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133m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33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0.2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54022652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135</a:t>
                          </a:r>
                          <a:r>
                            <a:rPr lang="en-US" sz="1400" spc="-10" dirty="0" smtClean="0">
                              <a:effectLst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18.3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4.3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5011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custDataLst>
                  <p:tags r:id="rId6"/>
                </p:custDataLst>
                <p:extLst/>
              </p:nvPr>
            </p:nvGraphicFramePr>
            <p:xfrm>
              <a:off x="2791834" y="2341359"/>
              <a:ext cx="5402956" cy="190341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494537">
                      <a:extLst>
                        <a:ext uri="{9D8B030D-6E8A-4147-A177-3AD203B41FA5}">
                          <a16:colId xmlns:a16="http://schemas.microsoft.com/office/drawing/2014/main" val="893081857"/>
                        </a:ext>
                      </a:extLst>
                    </a:gridCol>
                    <a:gridCol w="1848494">
                      <a:extLst>
                        <a:ext uri="{9D8B030D-6E8A-4147-A177-3AD203B41FA5}">
                          <a16:colId xmlns:a16="http://schemas.microsoft.com/office/drawing/2014/main" val="1438681624"/>
                        </a:ext>
                      </a:extLst>
                    </a:gridCol>
                    <a:gridCol w="2059925">
                      <a:extLst>
                        <a:ext uri="{9D8B030D-6E8A-4147-A177-3AD203B41FA5}">
                          <a16:colId xmlns:a16="http://schemas.microsoft.com/office/drawing/2014/main" val="3014945439"/>
                        </a:ext>
                      </a:extLst>
                    </a:gridCol>
                  </a:tblGrid>
                  <a:tr h="557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/>
                            <a:t>Radionucléides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latin typeface="+mn-lt"/>
                            </a:rPr>
                            <a:t>Spectrométrie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endParaRPr lang="en-US" sz="1400" dirty="0" smtClean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: SD / LD (mBq) 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>
                              <a:latin typeface="+mn-lt"/>
                            </a:rPr>
                            <a:t>Spectrométrie</a:t>
                          </a:r>
                          <a:r>
                            <a:rPr lang="en-US" sz="140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400" dirty="0" err="1" smtClean="0">
                              <a:latin typeface="+mn-lt"/>
                            </a:rPr>
                            <a:t>en</a:t>
                          </a:r>
                          <a:r>
                            <a:rPr lang="en-US" sz="140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endParaRPr lang="en-US" sz="1400" dirty="0" smtClean="0"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+mn-lt"/>
                            </a:rPr>
                            <a:t>:  SD / LD (mBq)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897530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108m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Ag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2.03 / 4.2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0.39</a:t>
                          </a:r>
                          <a:r>
                            <a:rPr lang="en-US" sz="1400" baseline="0" dirty="0" smtClean="0"/>
                            <a:t> / </a:t>
                          </a:r>
                          <a:r>
                            <a:rPr lang="en-US" sz="1400" dirty="0" smtClean="0"/>
                            <a:t>2.9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041371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110m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Ag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2.44 / 5.0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3.67 / 26.4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352696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60</a:t>
                          </a:r>
                          <a:r>
                            <a:rPr lang="en-US" sz="1400" spc="-10" baseline="0" dirty="0" smtClean="0">
                              <a:effectLst/>
                            </a:rPr>
                            <a:t>Co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1.81 / 3.8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0.60</a:t>
                          </a:r>
                          <a:r>
                            <a:rPr lang="en-US" sz="1400" dirty="0" smtClean="0"/>
                            <a:t> / 4.3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0101843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125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Sb</a:t>
                          </a:r>
                          <a:endParaRPr lang="en-US" sz="14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5.31 / 10.9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5.39 /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19.0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9134787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134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Cs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1.75 / 3.6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0.71</a:t>
                          </a:r>
                          <a:r>
                            <a:rPr lang="en-US" sz="1400" baseline="0" dirty="0" smtClean="0"/>
                            <a:t> / </a:t>
                          </a:r>
                          <a:r>
                            <a:rPr lang="en-US" sz="1400" dirty="0" smtClean="0"/>
                            <a:t>3.2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861559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1944867"/>
                  </p:ext>
                </p:extLst>
              </p:nvPr>
            </p:nvGraphicFramePr>
            <p:xfrm>
              <a:off x="2791834" y="2341359"/>
              <a:ext cx="5402956" cy="190341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494537">
                      <a:extLst>
                        <a:ext uri="{9D8B030D-6E8A-4147-A177-3AD203B41FA5}">
                          <a16:colId xmlns:a16="http://schemas.microsoft.com/office/drawing/2014/main" val="893081857"/>
                        </a:ext>
                      </a:extLst>
                    </a:gridCol>
                    <a:gridCol w="1848494">
                      <a:extLst>
                        <a:ext uri="{9D8B030D-6E8A-4147-A177-3AD203B41FA5}">
                          <a16:colId xmlns:a16="http://schemas.microsoft.com/office/drawing/2014/main" val="1438681624"/>
                        </a:ext>
                      </a:extLst>
                    </a:gridCol>
                    <a:gridCol w="2059925">
                      <a:extLst>
                        <a:ext uri="{9D8B030D-6E8A-4147-A177-3AD203B41FA5}">
                          <a16:colId xmlns:a16="http://schemas.microsoft.com/office/drawing/2014/main" val="3014945439"/>
                        </a:ext>
                      </a:extLst>
                    </a:gridCol>
                  </a:tblGrid>
                  <a:tr h="557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/>
                            <a:t>Radionucléides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81188" t="-2174" r="-112211" b="-248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61947" t="-2174" r="-295" b="-248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2897530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108m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Ag</a:t>
                          </a:r>
                          <a:endParaRPr lang="en-US" sz="14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2.03 / 4.2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0.39</a:t>
                          </a:r>
                          <a:r>
                            <a:rPr lang="en-US" sz="1400" baseline="0" dirty="0" smtClean="0"/>
                            <a:t> / </a:t>
                          </a:r>
                          <a:r>
                            <a:rPr lang="en-US" sz="1400" dirty="0" smtClean="0"/>
                            <a:t>2.9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041371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110m</a:t>
                          </a:r>
                          <a:r>
                            <a:rPr lang="en-US" sz="1400" spc="-10" dirty="0" smtClean="0">
                              <a:effectLst/>
                            </a:rPr>
                            <a:t>Ag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2.44 / 5.0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3.67 / 26.4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352696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</a:rPr>
                            <a:t>60</a:t>
                          </a:r>
                          <a:r>
                            <a:rPr lang="en-US" sz="1400" spc="-10" baseline="0" dirty="0" smtClean="0">
                              <a:effectLst/>
                            </a:rPr>
                            <a:t>Co</a:t>
                          </a:r>
                          <a:endParaRPr lang="en-US" sz="1400" dirty="0" smtClean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1.81 / 3.8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0.60</a:t>
                          </a:r>
                          <a:r>
                            <a:rPr lang="en-US" sz="1400" dirty="0" smtClean="0"/>
                            <a:t> / 4.3</a:t>
                          </a:r>
                          <a:endParaRPr lang="en-US" sz="1400" dirty="0" smtClean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0101843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125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Sb</a:t>
                          </a:r>
                          <a:endParaRPr lang="en-US" sz="1400" baseline="30000" dirty="0">
                            <a:effectLst/>
                            <a:latin typeface="+mn-lt"/>
                            <a:ea typeface="Georgia" panose="02040502050405020303" pitchFamily="18" charset="0"/>
                            <a:cs typeface="Georgia" panose="02040502050405020303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5.31 / 10.9</a:t>
                          </a:r>
                          <a:endParaRPr lang="en-US" sz="1400" dirty="0" smtClean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5.39 /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19.0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9134787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3000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134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Georgia" panose="02040502050405020303" pitchFamily="18" charset="0"/>
                              <a:cs typeface="Georgia" panose="02040502050405020303" pitchFamily="18" charset="0"/>
                            </a:rPr>
                            <a:t>Cs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1.75 / 3.6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0.71</a:t>
                          </a:r>
                          <a:r>
                            <a:rPr lang="en-US" sz="1400" baseline="0" dirty="0" smtClean="0"/>
                            <a:t> / </a:t>
                          </a:r>
                          <a:r>
                            <a:rPr lang="en-US" sz="1400" dirty="0" smtClean="0"/>
                            <a:t>3.2</a:t>
                          </a:r>
                          <a:endParaRPr lang="en-US" sz="1400" dirty="0"/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861559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362499" y="926102"/>
            <a:ext cx="1005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Calculation of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thresholds</a:t>
            </a:r>
            <a:r>
              <a:rPr lang="fr-FR" dirty="0" smtClean="0"/>
              <a:t> (SD</a:t>
            </a:r>
            <a:r>
              <a:rPr lang="fr-FR" dirty="0" smtClean="0"/>
              <a:t>) </a:t>
            </a:r>
            <a:r>
              <a:rPr lang="fr-FR" dirty="0" smtClean="0"/>
              <a:t>and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limits</a:t>
            </a:r>
            <a:r>
              <a:rPr lang="fr-FR" dirty="0" smtClean="0"/>
              <a:t> </a:t>
            </a:r>
            <a:r>
              <a:rPr lang="fr-FR" dirty="0" smtClean="0"/>
              <a:t>(LD) </a:t>
            </a:r>
            <a:r>
              <a:rPr lang="fr-FR" dirty="0" smtClean="0"/>
              <a:t>on a </a:t>
            </a:r>
            <a:r>
              <a:rPr lang="fr-FR" dirty="0" err="1" smtClean="0"/>
              <a:t>blank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smtClean="0"/>
              <a:t>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ISO 11929 standard</a:t>
            </a:r>
            <a:endParaRPr lang="fr-FR" sz="1600" dirty="0" smtClean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 err="1" smtClean="0"/>
              <a:t>Comparison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the </a:t>
            </a:r>
            <a:r>
              <a:rPr lang="fr-FR" sz="1600" dirty="0" err="1" smtClean="0"/>
              <a:t>classical</a:t>
            </a:r>
            <a:r>
              <a:rPr lang="fr-FR" sz="1600" dirty="0" smtClean="0"/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spectrometry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and </a:t>
            </a:r>
            <a:r>
              <a:rPr lang="fr-FR" sz="1600" dirty="0" smtClean="0">
                <a:sym typeface="Wingdings" panose="05000000000000000000" pitchFamily="2" charset="2"/>
              </a:rPr>
              <a:t>the </a:t>
            </a:r>
            <a:r>
              <a:rPr lang="fr-FR" sz="1600" dirty="0" err="1" smtClean="0">
                <a:sym typeface="Wingdings" panose="05000000000000000000" pitchFamily="2" charset="2"/>
              </a:rPr>
              <a:t>coincidence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spectrometry</a:t>
            </a:r>
            <a:endParaRPr lang="fr-FR" dirty="0"/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370173" y="1929863"/>
            <a:ext cx="69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Particulate samples </a:t>
            </a:r>
            <a:r>
              <a:rPr lang="en-US" dirty="0" smtClean="0"/>
              <a:t>: </a:t>
            </a:r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370174" y="4341766"/>
            <a:ext cx="374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Noble gas samples : 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>
                <p:custDataLst>
                  <p:tags r:id="rId10"/>
                </p:custDataLst>
              </p:nvPr>
            </p:nvSpPr>
            <p:spPr>
              <a:xfrm>
                <a:off x="8444391" y="3101166"/>
                <a:ext cx="3678253" cy="988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For certain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radionuclide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: </a:t>
                </a:r>
                <a:endParaRPr lang="fr-FR" sz="1400" b="1" dirty="0" smtClean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fr-FR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𝐏</m:t>
                    </m:r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𝛆</m:t>
                    </m:r>
                  </m:oMath>
                </a14:m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very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low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𝐋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𝐃</m:t>
                        </m:r>
                      </m:e>
                      <m:sub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𝛄𝛄</m:t>
                        </m:r>
                      </m:sub>
                    </m:sSub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𝐋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𝐃</m:t>
                        </m:r>
                      </m:e>
                      <m:sub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𝛄</m:t>
                        </m:r>
                      </m:sub>
                    </m:sSub>
                  </m:oMath>
                </a14:m>
                <a:endParaRPr lang="fr-FR" sz="1400" b="1" dirty="0" smtClean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𝑺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particularly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advantageous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 a more sensitive qualification </a:t>
                </a:r>
                <a:endParaRPr lang="fr-FR" sz="1400" b="1" dirty="0" smtClean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8444391" y="3101166"/>
                <a:ext cx="3678253" cy="988989"/>
              </a:xfrm>
              <a:prstGeom prst="rect">
                <a:avLst/>
              </a:prstGeom>
              <a:blipFill>
                <a:blip r:embed="rId20"/>
                <a:stretch>
                  <a:fillRect l="-497" t="-1235" r="-49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>
                <p:custDataLst>
                  <p:tags r:id="rId11"/>
                </p:custDataLst>
              </p:nvPr>
            </p:nvSpPr>
            <p:spPr>
              <a:xfrm>
                <a:off x="8449249" y="5560136"/>
                <a:ext cx="367339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spectrometry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particularly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advantageous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for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metastable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radioxenon</a:t>
                </a:r>
                <a:r>
                  <a:rPr lang="fr-FR" sz="1400" b="1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isotopes </a:t>
                </a:r>
                <a:endParaRPr lang="fr-FR" sz="1400" b="1" dirty="0" smtClean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449249" y="5560136"/>
                <a:ext cx="3673396" cy="738664"/>
              </a:xfrm>
              <a:prstGeom prst="rect">
                <a:avLst/>
              </a:prstGeom>
              <a:blipFill>
                <a:blip r:embed="rId21"/>
                <a:stretch>
                  <a:fillRect l="-166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71203" y="3512692"/>
                <a:ext cx="2466522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Tab 4. Comparison of </a:t>
                </a:r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SD </a:t>
                </a:r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and </a:t>
                </a:r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LD </a:t>
                </a:r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between classical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 spectrometry and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spectrometry </a:t>
                </a:r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for particulate measurements</a:t>
                </a:r>
                <a:endParaRPr lang="en-US" sz="105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271203" y="3512692"/>
                <a:ext cx="2466522" cy="900246"/>
              </a:xfrm>
              <a:prstGeom prst="rect">
                <a:avLst/>
              </a:prstGeom>
              <a:blipFill>
                <a:blip r:embed="rId2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>
            <p:custDataLst>
              <p:tags r:id="rId13"/>
            </p:custDataLst>
          </p:nvPr>
        </p:nvSpPr>
        <p:spPr bwMode="auto">
          <a:xfrm>
            <a:off x="210860" y="3512692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271203" y="5474839"/>
                <a:ext cx="2466522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 smtClean="0">
                    <a:solidFill>
                      <a:schemeClr val="tx1"/>
                    </a:solidFill>
                    <a:latin typeface="+mj-lt"/>
                  </a:rPr>
                  <a:t>Tab 5. </a:t>
                </a:r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Comparison of SD and LD between classical </a:t>
                </a:r>
                <a14:m>
                  <m:oMath xmlns:m="http://schemas.openxmlformats.org/officeDocument/2006/math">
                    <m:r>
                      <a:rPr lang="fr-FR" sz="1050" b="1" i="1">
                        <a:solidFill>
                          <a:schemeClr val="tx1"/>
                        </a:solidFill>
                        <a:latin typeface="+mj-lt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 spectrometry and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1050" b="1" i="1">
                        <a:solidFill>
                          <a:schemeClr val="tx1"/>
                        </a:solidFill>
                        <a:latin typeface="+mj-lt"/>
                      </a:rPr>
                      <m:t>/</m:t>
                    </m:r>
                    <m:r>
                      <a:rPr lang="fr-FR" sz="1050" b="1" i="1">
                        <a:solidFill>
                          <a:schemeClr val="tx1"/>
                        </a:solidFill>
                        <a:latin typeface="+mj-lt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 spectrometry for particulate measurements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271203" y="5474839"/>
                <a:ext cx="2466522" cy="900246"/>
              </a:xfrm>
              <a:prstGeom prst="rect">
                <a:avLst/>
              </a:prstGeom>
              <a:blipFill>
                <a:blip r:embed="rId2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>
            <p:custDataLst>
              <p:tags r:id="rId15"/>
            </p:custDataLst>
          </p:nvPr>
        </p:nvSpPr>
        <p:spPr bwMode="auto">
          <a:xfrm>
            <a:off x="210860" y="5474839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11" name="Titr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1960" y="264158"/>
            <a:ext cx="11011112" cy="57169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/>
              <a:t>Comprehensive</a:t>
            </a:r>
            <a:r>
              <a:rPr lang="fr-FR" sz="2800" dirty="0"/>
              <a:t> </a:t>
            </a:r>
            <a:r>
              <a:rPr lang="fr-FR" sz="2800" dirty="0" err="1"/>
              <a:t>Nuclear</a:t>
            </a:r>
            <a:r>
              <a:rPr lang="fr-FR" sz="2800" dirty="0"/>
              <a:t>-Test-Ban </a:t>
            </a:r>
            <a:r>
              <a:rPr lang="fr-FR" sz="2800" dirty="0" err="1"/>
              <a:t>Treaty</a:t>
            </a:r>
            <a:r>
              <a:rPr lang="fr-FR" sz="2800"/>
              <a:t> (CTBT) </a:t>
            </a:r>
            <a:endParaRPr lang="fr-FR" sz="2800" dirty="0"/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9245291" y="1378663"/>
            <a:ext cx="2540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cs typeface="Calibri" panose="020F0502020204030204" pitchFamily="34" charset="0"/>
              </a:rPr>
              <a:t>321 stations and 16 </a:t>
            </a:r>
            <a:r>
              <a:rPr lang="fr-FR" sz="1400" u="sng" dirty="0" err="1">
                <a:cs typeface="Calibri" panose="020F0502020204030204" pitchFamily="34" charset="0"/>
              </a:rPr>
              <a:t>laboratories</a:t>
            </a:r>
            <a:r>
              <a:rPr lang="fr-FR" sz="1400" u="sng" dirty="0">
                <a:cs typeface="Calibri" panose="020F0502020204030204" pitchFamily="34" charset="0"/>
              </a:rPr>
              <a:t>:</a:t>
            </a:r>
          </a:p>
          <a:p>
            <a:r>
              <a:rPr lang="fr-FR" sz="1400" dirty="0">
                <a:cs typeface="Calibri" panose="020F0502020204030204" pitchFamily="34" charset="0"/>
              </a:rPr>
              <a:t>4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Calibri" panose="020F0502020204030204" pitchFamily="34" charset="0"/>
              </a:rPr>
              <a:t>Seismic</a:t>
            </a:r>
            <a:endParaRPr lang="fr-FR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2"/>
                </a:solidFill>
                <a:cs typeface="Calibri" panose="020F0502020204030204" pitchFamily="34" charset="0"/>
              </a:rPr>
              <a:t>Radionuclides</a:t>
            </a:r>
            <a:endParaRPr lang="fr-FR" sz="1400" b="1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2"/>
                </a:solidFill>
                <a:cs typeface="Calibri" panose="020F0502020204030204" pitchFamily="34" charset="0"/>
              </a:rPr>
              <a:t>80 </a:t>
            </a:r>
            <a:r>
              <a:rPr lang="fr-FR" sz="1400" b="1" dirty="0" err="1">
                <a:solidFill>
                  <a:schemeClr val="tx2"/>
                </a:solidFill>
                <a:cs typeface="Calibri" panose="020F0502020204030204" pitchFamily="34" charset="0"/>
              </a:rPr>
              <a:t>particles</a:t>
            </a:r>
            <a:endParaRPr lang="fr-FR" sz="1400" b="1" i="1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2"/>
                </a:solidFill>
                <a:cs typeface="Calibri" panose="020F0502020204030204" pitchFamily="34" charset="0"/>
              </a:rPr>
              <a:t>40 noble </a:t>
            </a:r>
            <a:r>
              <a:rPr lang="fr-FR" sz="1400" b="1" dirty="0" err="1">
                <a:solidFill>
                  <a:schemeClr val="tx2"/>
                </a:solidFill>
                <a:cs typeface="Calibri" panose="020F0502020204030204" pitchFamily="34" charset="0"/>
              </a:rPr>
              <a:t>gases</a:t>
            </a:r>
            <a:endParaRPr lang="fr-FR" sz="1400" b="1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Calibri" panose="020F0502020204030204" pitchFamily="34" charset="0"/>
              </a:rPr>
              <a:t>Hydroacoustic</a:t>
            </a:r>
            <a:endParaRPr lang="fr-FR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Calibri" panose="020F0502020204030204" pitchFamily="34" charset="0"/>
              </a:rPr>
              <a:t>Infrasound</a:t>
            </a:r>
            <a:endParaRPr lang="fr-FR" sz="1400" dirty="0"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433723" y="786217"/>
            <a:ext cx="115075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Many nuclear test campaigns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Comprehensive Nuclear-Test-Ban Treaty (1996) [1]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u="sng" dirty="0"/>
              <a:t>States 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Signature : 187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Ratification : 178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High atmospheric dilution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Low radioactivity</a:t>
            </a: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chemeClr val="tx2"/>
              </a:buClr>
            </a:pP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19" y="1537118"/>
            <a:ext cx="3410162" cy="1759863"/>
          </a:xfrm>
          <a:prstGeom prst="rect">
            <a:avLst/>
          </a:prstGeom>
        </p:spPr>
      </p:pic>
      <p:sp>
        <p:nvSpPr>
          <p:cNvPr id="15" name="Ellipse 14"/>
          <p:cNvSpPr/>
          <p:nvPr>
            <p:custDataLst>
              <p:tags r:id="rId8"/>
            </p:custDataLst>
          </p:nvPr>
        </p:nvSpPr>
        <p:spPr>
          <a:xfrm>
            <a:off x="4485742" y="1826211"/>
            <a:ext cx="72000" cy="72000"/>
          </a:xfrm>
          <a:prstGeom prst="ellipse">
            <a:avLst/>
          </a:prstGeom>
          <a:solidFill>
            <a:srgbClr val="FFE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>
            <p:custDataLst>
              <p:tags r:id="rId9"/>
            </p:custDataLst>
          </p:nvPr>
        </p:nvSpPr>
        <p:spPr>
          <a:xfrm>
            <a:off x="4524050" y="1727166"/>
            <a:ext cx="1833535" cy="265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ct val="20000"/>
              </a:spcBef>
              <a:buSzPct val="70000"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SPALAX</a:t>
            </a:r>
          </a:p>
        </p:txBody>
      </p:sp>
      <p:sp>
        <p:nvSpPr>
          <p:cNvPr id="17" name="Ellipse 16"/>
          <p:cNvSpPr/>
          <p:nvPr>
            <p:custDataLst>
              <p:tags r:id="rId10"/>
            </p:custDataLst>
          </p:nvPr>
        </p:nvSpPr>
        <p:spPr>
          <a:xfrm>
            <a:off x="4485742" y="1978611"/>
            <a:ext cx="72000" cy="72000"/>
          </a:xfrm>
          <a:prstGeom prst="ellipse">
            <a:avLst/>
          </a:prstGeom>
          <a:solidFill>
            <a:srgbClr val="1E9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8" name="Rectangle à coins arrondis 17"/>
          <p:cNvSpPr/>
          <p:nvPr>
            <p:custDataLst>
              <p:tags r:id="rId11"/>
            </p:custDataLst>
          </p:nvPr>
        </p:nvSpPr>
        <p:spPr>
          <a:xfrm>
            <a:off x="4524050" y="1873590"/>
            <a:ext cx="1833535" cy="265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ct val="20000"/>
              </a:spcBef>
              <a:buSzPct val="70000"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SAUNA</a:t>
            </a:r>
          </a:p>
        </p:txBody>
      </p:sp>
      <p:sp>
        <p:nvSpPr>
          <p:cNvPr id="19" name="ZoneTexte 18"/>
          <p:cNvSpPr txBox="1"/>
          <p:nvPr>
            <p:custDataLst>
              <p:tags r:id="rId12"/>
            </p:custDataLst>
          </p:nvPr>
        </p:nvSpPr>
        <p:spPr>
          <a:xfrm>
            <a:off x="4122848" y="1359512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200" dirty="0"/>
              <a:t>IMS status (Dec 2023)</a:t>
            </a:r>
          </a:p>
          <a:p>
            <a:pPr algn="l"/>
            <a:r>
              <a:rPr lang="en-US" sz="1200" dirty="0">
                <a:sym typeface="Wingdings" panose="05000000000000000000" pitchFamily="2" charset="2"/>
              </a:rPr>
              <a:t>     (   : non-op. station)</a:t>
            </a:r>
            <a:endParaRPr lang="en-US" sz="1200" dirty="0"/>
          </a:p>
        </p:txBody>
      </p:sp>
      <p:sp>
        <p:nvSpPr>
          <p:cNvPr id="20" name="Ellipse 19"/>
          <p:cNvSpPr/>
          <p:nvPr>
            <p:custDataLst>
              <p:tags r:id="rId13"/>
            </p:custDataLst>
          </p:nvPr>
        </p:nvSpPr>
        <p:spPr>
          <a:xfrm>
            <a:off x="4508152" y="1653852"/>
            <a:ext cx="72000" cy="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>
            <p:custDataLst>
              <p:tags r:id="rId14"/>
            </p:custDataLst>
          </p:nvPr>
        </p:nvSpPr>
        <p:spPr>
          <a:xfrm>
            <a:off x="6404213" y="1176531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XENON</a:t>
            </a:r>
            <a:r>
              <a:rPr lang="fr-FR" sz="1600" b="1" dirty="0"/>
              <a:t> </a:t>
            </a:r>
            <a:r>
              <a:rPr lang="fr-FR" sz="1100" dirty="0"/>
              <a:t>(1</a:t>
            </a:r>
            <a:r>
              <a:rPr lang="en-AE" sz="1100" dirty="0"/>
              <a:t>–</a:t>
            </a:r>
            <a:r>
              <a:rPr lang="fr-FR" sz="1100" dirty="0"/>
              <a:t>4 </a:t>
            </a:r>
            <a:r>
              <a:rPr lang="fr-FR" sz="1100" dirty="0" err="1"/>
              <a:t>samples</a:t>
            </a:r>
            <a:r>
              <a:rPr lang="fr-FR" sz="1100" dirty="0"/>
              <a:t>/d)</a:t>
            </a:r>
          </a:p>
        </p:txBody>
      </p:sp>
      <p:sp>
        <p:nvSpPr>
          <p:cNvPr id="25" name="Ellipse 24"/>
          <p:cNvSpPr/>
          <p:nvPr>
            <p:custDataLst>
              <p:tags r:id="rId15"/>
            </p:custDataLst>
          </p:nvPr>
        </p:nvSpPr>
        <p:spPr>
          <a:xfrm>
            <a:off x="4485742" y="2156216"/>
            <a:ext cx="72000" cy="72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6" name="Rectangle à coins arrondis 25"/>
          <p:cNvSpPr/>
          <p:nvPr>
            <p:custDataLst>
              <p:tags r:id="rId16"/>
            </p:custDataLst>
          </p:nvPr>
        </p:nvSpPr>
        <p:spPr>
          <a:xfrm>
            <a:off x="4524050" y="2051195"/>
            <a:ext cx="1833535" cy="265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ct val="20000"/>
              </a:spcBef>
              <a:buSzPct val="70000"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ARIX</a:t>
            </a:r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 bwMode="auto">
          <a:xfrm>
            <a:off x="4982384" y="3288768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042727" y="3279183"/>
            <a:ext cx="309083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1. Xenon stations Map of the IMS</a:t>
            </a:r>
          </a:p>
        </p:txBody>
      </p:sp>
      <p:grpSp>
        <p:nvGrpSpPr>
          <p:cNvPr id="30" name="Groupe 29"/>
          <p:cNvGrpSpPr/>
          <p:nvPr>
            <p:custDataLst>
              <p:tags r:id="rId19"/>
            </p:custDataLst>
          </p:nvPr>
        </p:nvGrpSpPr>
        <p:grpSpPr>
          <a:xfrm>
            <a:off x="6756427" y="3729112"/>
            <a:ext cx="4031724" cy="2322208"/>
            <a:chOff x="7453105" y="893246"/>
            <a:chExt cx="4068410" cy="2416792"/>
          </a:xfrm>
        </p:grpSpPr>
        <p:grpSp>
          <p:nvGrpSpPr>
            <p:cNvPr id="33" name="Groupe 32"/>
            <p:cNvGrpSpPr/>
            <p:nvPr/>
          </p:nvGrpSpPr>
          <p:grpSpPr>
            <a:xfrm>
              <a:off x="7453105" y="893246"/>
              <a:ext cx="2676018" cy="2416792"/>
              <a:chOff x="1509584" y="1110611"/>
              <a:chExt cx="1646496" cy="133904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1509584" y="1110611"/>
                <a:ext cx="1646496" cy="1177385"/>
                <a:chOff x="841812" y="843580"/>
                <a:chExt cx="1646496" cy="1177385"/>
              </a:xfrm>
            </p:grpSpPr>
            <p:pic>
              <p:nvPicPr>
                <p:cNvPr id="43" name="Picture 5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4677" y="965570"/>
                  <a:ext cx="1613631" cy="105539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>
                  <a:outerShdw blurRad="127000" dist="76200" dir="2700000" algn="ctr" rotWithShape="0">
                    <a:sysClr val="windowText" lastClr="000000">
                      <a:alpha val="30000"/>
                    </a:sys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Flèche vers le bas 43"/>
                <p:cNvSpPr/>
                <p:nvPr/>
              </p:nvSpPr>
              <p:spPr>
                <a:xfrm rot="10800000">
                  <a:off x="1193214" y="1160645"/>
                  <a:ext cx="159916" cy="515713"/>
                </a:xfrm>
                <a:prstGeom prst="downArrow">
                  <a:avLst/>
                </a:prstGeom>
                <a:gradFill>
                  <a:gsLst>
                    <a:gs pos="0">
                      <a:srgbClr val="E86502"/>
                    </a:gs>
                    <a:gs pos="51000">
                      <a:srgbClr val="EEDBBE"/>
                    </a:gs>
                    <a:gs pos="15000">
                      <a:srgbClr val="FFC000"/>
                    </a:gs>
                    <a:gs pos="100000">
                      <a:sysClr val="window" lastClr="FFFFFF"/>
                    </a:gs>
                  </a:gsLst>
                  <a:lin ang="5400000" scaled="0"/>
                </a:gradFill>
                <a:ln w="31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 rot="16200000">
                  <a:off x="1141594" y="1382301"/>
                  <a:ext cx="460501" cy="1719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rPr>
                    <a:t>Migration</a:t>
                  </a:r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1832106" y="1156123"/>
                  <a:ext cx="620250" cy="1774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Detection</a:t>
                  </a:r>
                  <a:endParaRPr kumimoji="0" lang="en-US" sz="1200" b="1" i="0" u="none" strike="noStrike" kern="0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841812" y="1842908"/>
                  <a:ext cx="393330" cy="177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rPr>
                    <a:t>Cavity</a:t>
                  </a:r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>
                  <a:off x="1099261" y="843580"/>
                  <a:ext cx="1164462" cy="1035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ts val="14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0" cap="none" spc="0" normalizeH="0" baseline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rPr>
                    <a:t>Atmospheric transport</a:t>
                  </a:r>
                </a:p>
              </p:txBody>
            </p:sp>
          </p:grpSp>
          <p:cxnSp>
            <p:nvCxnSpPr>
              <p:cNvPr id="38" name="Connecteur droit avec flèche 37"/>
              <p:cNvCxnSpPr/>
              <p:nvPr/>
            </p:nvCxnSpPr>
            <p:spPr>
              <a:xfrm>
                <a:off x="1938292" y="2295381"/>
                <a:ext cx="871711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2008785" y="2289927"/>
                <a:ext cx="885987" cy="15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km</a:t>
                </a:r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8403193" y="2548221"/>
              <a:ext cx="1820610" cy="32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>
                  <a:solidFill>
                    <a:srgbClr val="B1021B"/>
                  </a:solidFill>
                </a:rPr>
                <a:t>133</a:t>
              </a:r>
              <a:r>
                <a:rPr lang="en-US" sz="1400" b="1" dirty="0">
                  <a:solidFill>
                    <a:srgbClr val="B1021B"/>
                  </a:solidFill>
                </a:rPr>
                <a:t>Xe </a:t>
              </a:r>
              <a:r>
                <a:rPr lang="en-US" sz="1400" b="1" dirty="0">
                  <a:solidFill>
                    <a:srgbClr val="B1021B"/>
                  </a:solidFill>
                  <a:sym typeface="Symbol" panose="05050102010706020507" pitchFamily="18" charset="2"/>
                </a:rPr>
                <a:t></a:t>
              </a:r>
              <a:r>
                <a:rPr lang="en-US" sz="1400" b="1" dirty="0">
                  <a:solidFill>
                    <a:srgbClr val="B1021B"/>
                  </a:solidFill>
                </a:rPr>
                <a:t> 10</a:t>
              </a:r>
              <a:r>
                <a:rPr lang="en-US" sz="1400" b="1" baseline="30000" dirty="0">
                  <a:solidFill>
                    <a:srgbClr val="B1021B"/>
                  </a:solidFill>
                </a:rPr>
                <a:t>12</a:t>
              </a:r>
              <a:r>
                <a:rPr lang="en-US" sz="1400" b="1" dirty="0">
                  <a:solidFill>
                    <a:srgbClr val="B1021B"/>
                  </a:solidFill>
                </a:rPr>
                <a:t> </a:t>
              </a:r>
              <a:r>
                <a:rPr lang="en-US" sz="1400" b="1" dirty="0" err="1">
                  <a:solidFill>
                    <a:srgbClr val="B1021B"/>
                  </a:solidFill>
                </a:rPr>
                <a:t>Bq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772163" y="929141"/>
              <a:ext cx="1749352" cy="32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B1021B"/>
                  </a:solidFill>
                </a:rPr>
                <a:t>~10</a:t>
              </a:r>
              <a:r>
                <a:rPr lang="en-US" sz="1400" b="1" baseline="30000" dirty="0">
                  <a:solidFill>
                    <a:srgbClr val="B1021B"/>
                  </a:solidFill>
                </a:rPr>
                <a:t>-3</a:t>
              </a:r>
              <a:r>
                <a:rPr lang="en-US" sz="1400" b="1" dirty="0">
                  <a:solidFill>
                    <a:srgbClr val="B1021B"/>
                  </a:solidFill>
                </a:rPr>
                <a:t> </a:t>
              </a:r>
              <a:r>
                <a:rPr lang="en-US" sz="1400" b="1" dirty="0" err="1">
                  <a:solidFill>
                    <a:srgbClr val="B1021B"/>
                  </a:solidFill>
                </a:rPr>
                <a:t>Bq</a:t>
              </a:r>
              <a:r>
                <a:rPr lang="en-US" sz="1400" b="1" dirty="0">
                  <a:solidFill>
                    <a:srgbClr val="B1021B"/>
                  </a:solidFill>
                </a:rPr>
                <a:t>/m</a:t>
              </a:r>
              <a:r>
                <a:rPr lang="en-US" sz="1400" b="1" baseline="30000" dirty="0">
                  <a:solidFill>
                    <a:srgbClr val="B1021B"/>
                  </a:solidFill>
                </a:rPr>
                <a:t>3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682852" y="5018714"/>
            <a:ext cx="20654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2. Example for an underground nuclear explosion of 1 </a:t>
            </a:r>
            <a:r>
              <a:rPr lang="en-US" sz="1050" b="1" dirty="0" err="1">
                <a:solidFill>
                  <a:schemeClr val="tx1"/>
                </a:solidFill>
                <a:latin typeface="+mj-lt"/>
              </a:rPr>
              <a:t>kt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 eq. TNT [2]</a:t>
            </a:r>
          </a:p>
        </p:txBody>
      </p:sp>
      <p:sp>
        <p:nvSpPr>
          <p:cNvPr id="52" name="Rectangle 51"/>
          <p:cNvSpPr/>
          <p:nvPr>
            <p:custDataLst>
              <p:tags r:id="rId21"/>
            </p:custDataLst>
          </p:nvPr>
        </p:nvSpPr>
        <p:spPr>
          <a:xfrm>
            <a:off x="5314479" y="6086461"/>
            <a:ext cx="6778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sym typeface="Wingdings" panose="05000000000000000000" pitchFamily="2" charset="2"/>
              </a:rPr>
              <a:t> Radionuclide technology allows to qualify the nuclear nature of an event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3" name="Rectangle 52"/>
          <p:cNvSpPr/>
          <p:nvPr>
            <p:custDataLst>
              <p:tags r:id="rId22"/>
            </p:custDataLst>
          </p:nvPr>
        </p:nvSpPr>
        <p:spPr bwMode="auto">
          <a:xfrm>
            <a:off x="4622510" y="5034333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50" name="Rectangle 49"/>
          <p:cNvSpPr/>
          <p:nvPr>
            <p:custDataLst>
              <p:tags r:id="rId23"/>
            </p:custDataLst>
          </p:nvPr>
        </p:nvSpPr>
        <p:spPr>
          <a:xfrm>
            <a:off x="178747" y="5394660"/>
            <a:ext cx="4440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100" dirty="0"/>
              <a:t>[1] </a:t>
            </a:r>
            <a:r>
              <a:rPr lang="en-US" sz="1100" dirty="0"/>
              <a:t>United Nations, </a:t>
            </a:r>
            <a:r>
              <a:rPr lang="en-US" sz="1100" i="1" dirty="0"/>
              <a:t>The Comprehensive Nuclear-Test-Ban Treaty</a:t>
            </a:r>
            <a:r>
              <a:rPr lang="en-US" sz="1100" dirty="0"/>
              <a:t>, Resolution CTBT/MSS/RES/1, 1996.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747" y="5748200"/>
            <a:ext cx="44405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100" dirty="0"/>
              <a:t>[2] </a:t>
            </a:r>
            <a:r>
              <a:rPr lang="en-US" sz="1100" dirty="0" err="1"/>
              <a:t>Boxue</a:t>
            </a:r>
            <a:r>
              <a:rPr lang="en-US" sz="1100" dirty="0"/>
              <a:t> Liu et al., </a:t>
            </a:r>
            <a:r>
              <a:rPr lang="en-US" sz="1100" i="1" dirty="0"/>
              <a:t>Characterization of CTBT-Relevant </a:t>
            </a:r>
            <a:r>
              <a:rPr lang="en-US" sz="1100" i="1" dirty="0" err="1"/>
              <a:t>Radioxenon</a:t>
            </a:r>
            <a:r>
              <a:rPr lang="en-US" sz="1100" i="1" dirty="0"/>
              <a:t> Detections at IMS Stations Using Isotopic Activity Ratio Analysis,</a:t>
            </a:r>
            <a:r>
              <a:rPr lang="en-US" sz="1100" dirty="0"/>
              <a:t> Pure Appl. </a:t>
            </a:r>
            <a:r>
              <a:rPr lang="en-US" sz="1100" dirty="0" err="1"/>
              <a:t>Geophys</a:t>
            </a:r>
            <a:r>
              <a:rPr lang="en-US" sz="1100" dirty="0"/>
              <a:t>. 180 (2023), 1521-1540</a:t>
            </a:r>
          </a:p>
        </p:txBody>
      </p:sp>
    </p:spTree>
    <p:extLst>
      <p:ext uri="{BB962C8B-B14F-4D97-AF65-F5344CB8AC3E}">
        <p14:creationId xmlns:p14="http://schemas.microsoft.com/office/powerpoint/2010/main" val="773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50" name="Espace réservé du contenu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0402" y="771727"/>
            <a:ext cx="7420149" cy="2748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Resources deployed by the CEA as part of the CTBT framework: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Stations : SPALAX  and SPALAX-NG [3]</a:t>
            </a:r>
            <a:endParaRPr lang="en-US" sz="1600" baseline="30000" dirty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National Data Center (NDC)</a:t>
            </a:r>
            <a:r>
              <a:rPr lang="en-US" sz="1600" b="1" dirty="0"/>
              <a:t> 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Certified Laboratory : FRL08 (Gamma</a:t>
            </a:r>
            <a:r>
              <a:rPr lang="en-US" sz="1600" b="1" baseline="30000" dirty="0"/>
              <a:t>3</a:t>
            </a:r>
            <a:r>
              <a:rPr lang="en-US" sz="1600" b="1" dirty="0"/>
              <a:t>)</a:t>
            </a:r>
            <a:r>
              <a:rPr lang="en-US" sz="1600" dirty="0"/>
              <a:t> [4]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Research for radionuclide measurements :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ym typeface="Wingdings" panose="05000000000000000000" pitchFamily="2" charset="2"/>
              </a:rPr>
              <a:t>Coincidence measurements </a:t>
            </a:r>
            <a:r>
              <a:rPr lang="en-US" sz="1600" dirty="0">
                <a:sym typeface="Wingdings" panose="05000000000000000000" pitchFamily="2" charset="2"/>
              </a:rPr>
              <a:t>(with the Gamma</a:t>
            </a:r>
            <a:r>
              <a:rPr lang="en-US" sz="1600" baseline="30000" dirty="0">
                <a:sym typeface="Wingdings" panose="05000000000000000000" pitchFamily="2" charset="2"/>
              </a:rPr>
              <a:t>3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  <a:endParaRPr lang="en-US" sz="1600" b="1" dirty="0">
              <a:sym typeface="Wingdings" panose="05000000000000000000" pitchFamily="2" charset="2"/>
            </a:endParaRP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ym typeface="Wingdings" panose="05000000000000000000" pitchFamily="2" charset="2"/>
              </a:rPr>
              <a:t>Data analysis </a:t>
            </a:r>
          </a:p>
        </p:txBody>
      </p:sp>
      <p:sp>
        <p:nvSpPr>
          <p:cNvPr id="11" name="Titr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1960" y="264158"/>
            <a:ext cx="11011112" cy="57169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/>
              <a:t>Radionuclide</a:t>
            </a:r>
            <a:r>
              <a:rPr lang="fr-FR" sz="2800" dirty="0"/>
              <a:t> </a:t>
            </a:r>
            <a:r>
              <a:rPr lang="fr-FR" sz="2800" dirty="0" err="1"/>
              <a:t>technology</a:t>
            </a:r>
            <a:r>
              <a:rPr lang="fr-FR" sz="2800" dirty="0"/>
              <a:t> : </a:t>
            </a:r>
            <a:r>
              <a:rPr lang="fr-FR" sz="2800" dirty="0" err="1"/>
              <a:t>context</a:t>
            </a:r>
            <a:r>
              <a:rPr lang="fr-FR" sz="2800" dirty="0"/>
              <a:t> and </a:t>
            </a:r>
            <a:r>
              <a:rPr lang="fr-FR" sz="2800" dirty="0" err="1"/>
              <a:t>stakes</a:t>
            </a:r>
            <a:endParaRPr lang="fr-FR" sz="2800" dirty="0"/>
          </a:p>
        </p:txBody>
      </p:sp>
      <p:pic>
        <p:nvPicPr>
          <p:cNvPr id="55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098" y="880991"/>
            <a:ext cx="2521915" cy="1807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>
            <p:custDataLst>
              <p:tags r:id="rId7"/>
            </p:custDataLst>
          </p:nvPr>
        </p:nvSpPr>
        <p:spPr bwMode="auto">
          <a:xfrm>
            <a:off x="8085126" y="2728356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45469" y="2718771"/>
            <a:ext cx="397825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3. 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SPALAX-NG</a:t>
            </a:r>
            <a:endParaRPr lang="en-US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 bwMode="auto">
          <a:xfrm>
            <a:off x="5927489" y="5668998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49FE11-D7C4-90BD-1F74-1EA03585829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6"/>
          <a:srcRect t="60209"/>
          <a:stretch/>
        </p:blipFill>
        <p:spPr>
          <a:xfrm>
            <a:off x="8917961" y="3679018"/>
            <a:ext cx="3150441" cy="16739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987832" y="5657522"/>
            <a:ext cx="397825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4. Gamma</a:t>
            </a:r>
            <a:r>
              <a:rPr lang="en-US" sz="1050" b="1" baseline="30000" dirty="0">
                <a:solidFill>
                  <a:schemeClr val="tx1"/>
                </a:solidFill>
                <a:latin typeface="+mj-lt"/>
              </a:rPr>
              <a:t>3 </a:t>
            </a:r>
            <a:r>
              <a:rPr lang="en-US" sz="1050" b="1" dirty="0">
                <a:solidFill>
                  <a:schemeClr val="tx1"/>
                </a:solidFill>
                <a:latin typeface="+mj-lt"/>
              </a:rPr>
              <a:t>(left) &amp; PIPSBox (right)</a:t>
            </a: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188644" y="5139164"/>
            <a:ext cx="5392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100" dirty="0"/>
              <a:t>[3] </a:t>
            </a:r>
            <a:r>
              <a:rPr lang="en-US" sz="1100" dirty="0"/>
              <a:t>S. </a:t>
            </a:r>
            <a:r>
              <a:rPr lang="en-US" sz="1100" dirty="0" err="1"/>
              <a:t>Topin</a:t>
            </a:r>
            <a:r>
              <a:rPr lang="en-US" sz="1100" dirty="0"/>
              <a:t>, et al. </a:t>
            </a:r>
            <a:r>
              <a:rPr lang="en-US" sz="1100" i="1" dirty="0"/>
              <a:t>6 months of </a:t>
            </a:r>
            <a:r>
              <a:rPr lang="en-US" sz="1100" i="1" dirty="0" err="1"/>
              <a:t>radioxenon</a:t>
            </a:r>
            <a:r>
              <a:rPr lang="en-US" sz="1100" i="1" dirty="0"/>
              <a:t> detection in western Europe with the SPALAX-New generation system - Part1: Metrological capabilities</a:t>
            </a:r>
            <a:r>
              <a:rPr lang="en-US" sz="1100" dirty="0"/>
              <a:t>, J. Environ. </a:t>
            </a:r>
            <a:r>
              <a:rPr lang="en-US" sz="1100" dirty="0" err="1"/>
              <a:t>Radioact</a:t>
            </a:r>
            <a:r>
              <a:rPr lang="en-US" sz="1100" dirty="0"/>
              <a:t>. 225 (2020) 106442</a:t>
            </a:r>
          </a:p>
          <a:p>
            <a:pPr>
              <a:buClr>
                <a:schemeClr val="tx2"/>
              </a:buClr>
            </a:pPr>
            <a:r>
              <a:rPr lang="en-US" sz="1100" dirty="0"/>
              <a:t>[4] </a:t>
            </a:r>
            <a:r>
              <a:rPr lang="fr-FR" sz="1100" dirty="0"/>
              <a:t>A. </a:t>
            </a:r>
            <a:r>
              <a:rPr lang="fr-FR" sz="1100" dirty="0" err="1"/>
              <a:t>Cagniant</a:t>
            </a:r>
            <a:r>
              <a:rPr lang="fr-FR" sz="1100" dirty="0"/>
              <a:t>,</a:t>
            </a:r>
            <a:r>
              <a:rPr lang="fr-FR" sz="1100" i="1" dirty="0"/>
              <a:t> </a:t>
            </a:r>
            <a:r>
              <a:rPr lang="fr-FR" sz="1100" dirty="0"/>
              <a:t>et al., </a:t>
            </a:r>
            <a:r>
              <a:rPr lang="en-US" sz="1100" i="1" dirty="0"/>
              <a:t>An introduction to γ</a:t>
            </a:r>
            <a:r>
              <a:rPr lang="en-US" sz="1100" i="1" baseline="30000" dirty="0"/>
              <a:t>3</a:t>
            </a:r>
            <a:r>
              <a:rPr lang="en-US" sz="1100" i="1" dirty="0"/>
              <a:t> a new versatile ultralow background gamma spectrometer. Background description and analysis, </a:t>
            </a:r>
            <a:r>
              <a:rPr lang="en-US" sz="1100" dirty="0"/>
              <a:t>Applied Radiation and Isotopes 98 (2015) </a:t>
            </a:r>
            <a:endParaRPr lang="en-US" sz="11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7489" y="3275359"/>
            <a:ext cx="2895289" cy="22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17" grpId="0" animBg="1"/>
      <p:bldP spid="2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Construction of the digital model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43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Model </a:t>
            </a:r>
            <a:r>
              <a:rPr lang="fr-FR" dirty="0" err="1"/>
              <a:t>creation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MCNP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39087" y="1998508"/>
            <a:ext cx="1733724" cy="2055332"/>
          </a:xfrm>
          <a:prstGeom prst="rect">
            <a:avLst/>
          </a:prstGeom>
        </p:spPr>
      </p:pic>
      <p:sp>
        <p:nvSpPr>
          <p:cNvPr id="19" name="Flèche droite 18"/>
          <p:cNvSpPr/>
          <p:nvPr>
            <p:custDataLst>
              <p:tags r:id="rId6"/>
            </p:custDataLst>
          </p:nvPr>
        </p:nvSpPr>
        <p:spPr>
          <a:xfrm>
            <a:off x="5542280" y="2873874"/>
            <a:ext cx="348696" cy="34158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4558555" y="6032346"/>
            <a:ext cx="7405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sym typeface="Wingdings" panose="05000000000000000000" pitchFamily="2" charset="2"/>
              </a:rPr>
              <a:t> U</a:t>
            </a:r>
            <a:r>
              <a:rPr lang="fr-FR" sz="1400" b="1" dirty="0">
                <a:solidFill>
                  <a:schemeClr val="tx2"/>
                </a:solidFill>
              </a:rPr>
              <a:t>se of sources of </a:t>
            </a:r>
            <a:r>
              <a:rPr lang="en-US" sz="1400" b="1" dirty="0">
                <a:solidFill>
                  <a:schemeClr val="tx2"/>
                </a:solidFill>
              </a:rPr>
              <a:t>different sizes and compositions to provide a general calibration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26" name="ZoneTexte 25"/>
          <p:cNvSpPr txBox="1"/>
          <p:nvPr>
            <p:custDataLst>
              <p:tags r:id="rId8"/>
            </p:custDataLst>
          </p:nvPr>
        </p:nvSpPr>
        <p:spPr>
          <a:xfrm>
            <a:off x="373662" y="4223296"/>
            <a:ext cx="54006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/>
              <a:t>Standard sources :</a:t>
            </a:r>
            <a:endParaRPr lang="en-US" sz="1400" u="sng" dirty="0">
              <a:latin typeface="Cambria Math" panose="02040503050406030204" pitchFamily="18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u="sng" dirty="0"/>
              <a:t>Energy range covered :</a:t>
            </a:r>
            <a:r>
              <a:rPr lang="en-US" sz="1600" dirty="0"/>
              <a:t> [22 - 2505 keV]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u="sng" dirty="0"/>
              <a:t>Geometries : </a:t>
            </a:r>
          </a:p>
          <a:p>
            <a:pPr marL="742950" lvl="1" indent="-285750">
              <a:buClr>
                <a:schemeClr val="tx2"/>
              </a:buClr>
              <a:buFontTx/>
              <a:buChar char="-"/>
            </a:pPr>
            <a:r>
              <a:rPr lang="en-US" sz="1600" dirty="0"/>
              <a:t>compressed or uncompressed particle filters (diameter of 110 mm)</a:t>
            </a:r>
          </a:p>
          <a:p>
            <a:pPr marL="742950" lvl="1" indent="-285750">
              <a:buClr>
                <a:schemeClr val="tx2"/>
              </a:buClr>
              <a:buFontTx/>
              <a:buChar char="-"/>
            </a:pPr>
            <a:r>
              <a:rPr lang="en-US" sz="1600" dirty="0"/>
              <a:t> volumetric geometries (from 20 mL to 500 mL)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98" y="4432180"/>
            <a:ext cx="5548471" cy="1198577"/>
          </a:xfrm>
          <a:prstGeom prst="rect">
            <a:avLst/>
          </a:prstGeom>
        </p:spPr>
      </p:pic>
      <p:sp>
        <p:nvSpPr>
          <p:cNvPr id="25" name="ZoneTexte 24"/>
          <p:cNvSpPr txBox="1"/>
          <p:nvPr>
            <p:custDataLst>
              <p:tags r:id="rId10"/>
            </p:custDataLst>
          </p:nvPr>
        </p:nvSpPr>
        <p:spPr>
          <a:xfrm>
            <a:off x="373663" y="1024826"/>
            <a:ext cx="5366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 err="1"/>
              <a:t>Technical</a:t>
            </a:r>
            <a:r>
              <a:rPr lang="fr-FR" sz="1600" dirty="0"/>
              <a:t> </a:t>
            </a:r>
            <a:r>
              <a:rPr lang="fr-FR" sz="1600" dirty="0" err="1"/>
              <a:t>drawings</a:t>
            </a:r>
            <a:r>
              <a:rPr lang="fr-FR" sz="1600" dirty="0"/>
              <a:t> </a:t>
            </a:r>
            <a:r>
              <a:rPr lang="fr-FR" sz="1600" dirty="0" err="1"/>
              <a:t>provided</a:t>
            </a:r>
            <a:r>
              <a:rPr lang="fr-FR" sz="1600" dirty="0"/>
              <a:t> by the manufacturer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 err="1"/>
              <a:t>Radiography</a:t>
            </a:r>
            <a:r>
              <a:rPr lang="fr-FR" sz="1600" dirty="0"/>
              <a:t> of detectors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514015" y="3723070"/>
            <a:ext cx="2597918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5. Radiography of a HPGe detector (BEGe5030P)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3592" y="1185863"/>
            <a:ext cx="5436572" cy="2737441"/>
          </a:xfrm>
          <a:prstGeom prst="rect">
            <a:avLst/>
          </a:prstGeom>
        </p:spPr>
      </p:pic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2453671" y="3723070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234329" y="3226279"/>
            <a:ext cx="18433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6. Display of a cross-sectional view of a detector modeled under MCNP.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10173985" y="3226279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970298" y="5704404"/>
            <a:ext cx="5823032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7. C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ommon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sources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geometry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used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by the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laboratory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 bwMode="auto">
          <a:xfrm>
            <a:off x="5909954" y="5704404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17"/>
            </p:custDataLst>
          </p:nvPr>
        </p:nvSpPr>
        <p:spPr>
          <a:xfrm>
            <a:off x="6000276" y="5351952"/>
            <a:ext cx="55277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BP20</a:t>
            </a:r>
          </a:p>
        </p:txBody>
      </p:sp>
      <p:sp>
        <p:nvSpPr>
          <p:cNvPr id="35" name="ZoneTexte 34"/>
          <p:cNvSpPr txBox="1"/>
          <p:nvPr>
            <p:custDataLst>
              <p:tags r:id="rId18"/>
            </p:custDataLst>
          </p:nvPr>
        </p:nvSpPr>
        <p:spPr>
          <a:xfrm>
            <a:off x="6933726" y="5351952"/>
            <a:ext cx="40037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3M</a:t>
            </a:r>
          </a:p>
        </p:txBody>
      </p:sp>
      <p:sp>
        <p:nvSpPr>
          <p:cNvPr id="36" name="ZoneTexte 35"/>
          <p:cNvSpPr txBox="1"/>
          <p:nvPr>
            <p:custDataLst>
              <p:tags r:id="rId19"/>
            </p:custDataLst>
          </p:nvPr>
        </p:nvSpPr>
        <p:spPr>
          <a:xfrm>
            <a:off x="7930526" y="5346390"/>
            <a:ext cx="61006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RASA</a:t>
            </a:r>
          </a:p>
        </p:txBody>
      </p:sp>
      <p:sp>
        <p:nvSpPr>
          <p:cNvPr id="37" name="ZoneTexte 36"/>
          <p:cNvSpPr txBox="1"/>
          <p:nvPr>
            <p:custDataLst>
              <p:tags r:id="rId20"/>
            </p:custDataLst>
          </p:nvPr>
        </p:nvSpPr>
        <p:spPr>
          <a:xfrm>
            <a:off x="8676225" y="5344839"/>
            <a:ext cx="146356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PIPSBox geometry</a:t>
            </a:r>
            <a:endParaRPr lang="en-US" sz="1100" dirty="0"/>
          </a:p>
        </p:txBody>
      </p:sp>
      <p:sp>
        <p:nvSpPr>
          <p:cNvPr id="38" name="ZoneTexte 37"/>
          <p:cNvSpPr txBox="1"/>
          <p:nvPr>
            <p:custDataLst>
              <p:tags r:id="rId21"/>
            </p:custDataLst>
          </p:nvPr>
        </p:nvSpPr>
        <p:spPr>
          <a:xfrm>
            <a:off x="10167161" y="5342485"/>
            <a:ext cx="134301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Double Face</a:t>
            </a:r>
          </a:p>
        </p:txBody>
      </p:sp>
    </p:spTree>
    <p:extLst>
      <p:ext uri="{BB962C8B-B14F-4D97-AF65-F5344CB8AC3E}">
        <p14:creationId xmlns:p14="http://schemas.microsoft.com/office/powerpoint/2010/main" val="9703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3" grpId="0"/>
      <p:bldP spid="34" grpId="0" animBg="1"/>
      <p:bldP spid="1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aphique 50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9298203"/>
              </p:ext>
            </p:extLst>
          </p:nvPr>
        </p:nvGraphicFramePr>
        <p:xfrm>
          <a:off x="6817147" y="2278639"/>
          <a:ext cx="5238427" cy="310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31838" y="314036"/>
            <a:ext cx="10728325" cy="594695"/>
          </a:xfrm>
        </p:spPr>
        <p:txBody>
          <a:bodyPr/>
          <a:lstStyle/>
          <a:p>
            <a:r>
              <a:rPr lang="en-US" dirty="0"/>
              <a:t>Optimization of detector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4345712" y="965060"/>
                <a:ext cx="3498971" cy="665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number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particles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detected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number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particles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emitted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345712" y="965060"/>
                <a:ext cx="3498971" cy="66550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èche vers le bas 35"/>
          <p:cNvSpPr/>
          <p:nvPr>
            <p:custDataLst>
              <p:tags r:id="rId7"/>
            </p:custDataLst>
          </p:nvPr>
        </p:nvSpPr>
        <p:spPr>
          <a:xfrm>
            <a:off x="5990095" y="1721144"/>
            <a:ext cx="211810" cy="31344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188096" y="2781392"/>
            <a:ext cx="3638329" cy="1324208"/>
          </a:xfrm>
          <a:prstGeom prst="rect">
            <a:avLst/>
          </a:prstGeom>
        </p:spPr>
      </p:pic>
      <p:sp>
        <p:nvSpPr>
          <p:cNvPr id="39" name="ZoneTexte 38"/>
          <p:cNvSpPr txBox="1"/>
          <p:nvPr>
            <p:custDataLst>
              <p:tags r:id="rId9"/>
            </p:custDataLst>
          </p:nvPr>
        </p:nvSpPr>
        <p:spPr>
          <a:xfrm>
            <a:off x="1238957" y="2460119"/>
            <a:ext cx="350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1° Modeling of detectors</a:t>
            </a:r>
          </a:p>
        </p:txBody>
      </p:sp>
      <p:sp>
        <p:nvSpPr>
          <p:cNvPr id="40" name="Flèche droite 39"/>
          <p:cNvSpPr/>
          <p:nvPr>
            <p:custDataLst>
              <p:tags r:id="rId10"/>
            </p:custDataLst>
          </p:nvPr>
        </p:nvSpPr>
        <p:spPr>
          <a:xfrm>
            <a:off x="5454112" y="3665562"/>
            <a:ext cx="1071966" cy="2922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50093" y="3080875"/>
                <a:ext cx="1866592" cy="57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2° Optimization : </a:t>
                </a:r>
              </a:p>
              <a:p>
                <a:pPr algn="ctr"/>
                <a:r>
                  <a:rPr lang="fr-FR" sz="1200" dirty="0" err="1"/>
                  <a:t>Mean</a:t>
                </a:r>
                <a:r>
                  <a:rPr lang="fr-FR" sz="1200" dirty="0"/>
                  <a:t> ratio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𝑀𝐶𝑁𝑃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4950093" y="3080875"/>
                <a:ext cx="1866592" cy="571888"/>
              </a:xfrm>
              <a:prstGeom prst="rect">
                <a:avLst/>
              </a:prstGeom>
              <a:blipFill>
                <a:blip r:embed="rId33"/>
                <a:stretch>
                  <a:fillRect t="-10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/>
          <p:cNvSpPr txBox="1"/>
          <p:nvPr>
            <p:custDataLst>
              <p:tags r:id="rId12"/>
            </p:custDataLst>
          </p:nvPr>
        </p:nvSpPr>
        <p:spPr>
          <a:xfrm>
            <a:off x="6753061" y="1995573"/>
            <a:ext cx="395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3° Validation of </a:t>
            </a:r>
            <a:r>
              <a:rPr lang="fr-FR" sz="1200" dirty="0" err="1"/>
              <a:t>models</a:t>
            </a:r>
            <a:endParaRPr lang="en-US" sz="1200" dirty="0"/>
          </a:p>
        </p:txBody>
      </p:sp>
      <p:cxnSp>
        <p:nvCxnSpPr>
          <p:cNvPr id="7" name="Connecteur droit 6"/>
          <p:cNvCxnSpPr/>
          <p:nvPr>
            <p:custDataLst>
              <p:tags r:id="rId13"/>
            </p:custDataLst>
          </p:nvPr>
        </p:nvCxnSpPr>
        <p:spPr>
          <a:xfrm>
            <a:off x="8267544" y="2871102"/>
            <a:ext cx="0" cy="2109637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>
            <p:custDataLst>
              <p:tags r:id="rId14"/>
            </p:custDataLst>
          </p:nvPr>
        </p:nvSpPr>
        <p:spPr>
          <a:xfrm>
            <a:off x="7609928" y="2640270"/>
            <a:ext cx="1315231" cy="2308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>
                <a:solidFill>
                  <a:srgbClr val="FFC000"/>
                </a:solidFill>
              </a:rPr>
              <a:t>separation</a:t>
            </a:r>
            <a:r>
              <a:rPr lang="fr-FR" sz="900" b="1" dirty="0">
                <a:solidFill>
                  <a:srgbClr val="FFC000"/>
                </a:solidFill>
              </a:rPr>
              <a:t> at 60 keV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15"/>
            </p:custDataLst>
          </p:nvPr>
        </p:nvSpPr>
        <p:spPr>
          <a:xfrm>
            <a:off x="493713" y="44695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Parameters to optimize: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Thickness of materials (dead layers, carbon window…)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Position of the source relative to the crystal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Crystal size</a:t>
            </a:r>
            <a:endParaRPr lang="fr-FR" sz="1400" dirty="0"/>
          </a:p>
        </p:txBody>
      </p:sp>
      <p:sp>
        <p:nvSpPr>
          <p:cNvPr id="50" name="Rectangle 49"/>
          <p:cNvSpPr/>
          <p:nvPr>
            <p:custDataLst>
              <p:tags r:id="rId16"/>
            </p:custDataLst>
          </p:nvPr>
        </p:nvSpPr>
        <p:spPr>
          <a:xfrm>
            <a:off x="6526078" y="5853907"/>
            <a:ext cx="5166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sym typeface="Wingdings" panose="05000000000000000000" pitchFamily="2" charset="2"/>
              </a:rPr>
              <a:t> Model validation enables simulation for calculating new detection efficiencies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6" name="ZoneTexte 25"/>
          <p:cNvSpPr txBox="1"/>
          <p:nvPr>
            <p:custDataLst>
              <p:tags r:id="rId17"/>
            </p:custDataLst>
          </p:nvPr>
        </p:nvSpPr>
        <p:spPr>
          <a:xfrm>
            <a:off x="373663" y="1024826"/>
            <a:ext cx="53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u="sng" dirty="0" err="1"/>
              <a:t>Detection</a:t>
            </a:r>
            <a:r>
              <a:rPr lang="fr-FR" u="sng" dirty="0"/>
              <a:t> </a:t>
            </a:r>
            <a:r>
              <a:rPr lang="fr-FR" u="sng" dirty="0" err="1"/>
              <a:t>efficiency</a:t>
            </a:r>
            <a:r>
              <a:rPr lang="fr-FR" u="sng" dirty="0"/>
              <a:t> :</a:t>
            </a:r>
            <a:endParaRPr lang="fr-FR" sz="1600" u="sng" dirty="0"/>
          </a:p>
        </p:txBody>
      </p:sp>
      <p:sp>
        <p:nvSpPr>
          <p:cNvPr id="27" name="ZoneTexte 26"/>
          <p:cNvSpPr txBox="1"/>
          <p:nvPr>
            <p:custDataLst>
              <p:tags r:id="rId18"/>
            </p:custDataLst>
          </p:nvPr>
        </p:nvSpPr>
        <p:spPr>
          <a:xfrm>
            <a:off x="373663" y="1944297"/>
            <a:ext cx="511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u="sng" dirty="0"/>
              <a:t>Validation of the digital model :</a:t>
            </a:r>
            <a:endParaRPr lang="en-US" u="sng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916596" y="5439587"/>
            <a:ext cx="49396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9.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Detection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efficiency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ratio (EXP/MCNP) versus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energy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 31"/>
          <p:cNvSpPr/>
          <p:nvPr>
            <p:custDataLst>
              <p:tags r:id="rId20"/>
            </p:custDataLst>
          </p:nvPr>
        </p:nvSpPr>
        <p:spPr bwMode="auto">
          <a:xfrm>
            <a:off x="6856252" y="5439587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26989" y="4148680"/>
            <a:ext cx="515941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8. Modeling of the configuration (ATHOS + ARAMIS) &amp; PIPSBox</a:t>
            </a:r>
          </a:p>
        </p:txBody>
      </p:sp>
      <p:sp>
        <p:nvSpPr>
          <p:cNvPr id="34" name="Rectangle 33"/>
          <p:cNvSpPr/>
          <p:nvPr>
            <p:custDataLst>
              <p:tags r:id="rId22"/>
            </p:custDataLst>
          </p:nvPr>
        </p:nvSpPr>
        <p:spPr bwMode="auto">
          <a:xfrm>
            <a:off x="266645" y="4148680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>
                <p:custDataLst>
                  <p:tags r:id="rId23"/>
                </p:custDataLst>
              </p:nvPr>
            </p:nvSpPr>
            <p:spPr>
              <a:xfrm>
                <a:off x="8655794" y="4206418"/>
                <a:ext cx="3085790" cy="7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fr-FR" sz="1200" dirty="0"/>
                  <a:t>2 conditions must </a:t>
                </a:r>
                <a:r>
                  <a:rPr lang="fr-FR" sz="1200" dirty="0" err="1"/>
                  <a:t>be</a:t>
                </a:r>
                <a:r>
                  <a:rPr lang="fr-FR" sz="1200" dirty="0"/>
                  <a:t> met for the model: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100" b="1" dirty="0">
                    <a:solidFill>
                      <a:srgbClr val="00B050"/>
                    </a:solidFill>
                  </a:rPr>
                  <a:t>0.99&lt;</a:t>
                </a:r>
                <a:r>
                  <a:rPr lang="fr-FR" sz="1100" b="1" dirty="0" err="1">
                    <a:solidFill>
                      <a:srgbClr val="00B050"/>
                    </a:solidFill>
                  </a:rPr>
                  <a:t>R</a:t>
                </a:r>
                <a:r>
                  <a:rPr lang="fr-FR" sz="1100" b="1" baseline="-25000" dirty="0" err="1">
                    <a:solidFill>
                      <a:srgbClr val="00B050"/>
                    </a:solidFill>
                  </a:rPr>
                  <a:t>mean</a:t>
                </a:r>
                <a:r>
                  <a:rPr lang="fr-FR" sz="1100" b="1" dirty="0">
                    <a:solidFill>
                      <a:srgbClr val="00B050"/>
                    </a:solidFill>
                  </a:rPr>
                  <a:t>&lt;1.01</a:t>
                </a:r>
                <a:endParaRPr lang="en-US" sz="1100" b="1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fr-FR" sz="1100" b="1" dirty="0">
                    <a:solidFill>
                      <a:srgbClr val="FF0000"/>
                    </a:solidFill>
                  </a:rPr>
                  <a:t> &lt;20% </a:t>
                </a:r>
                <a:r>
                  <a:rPr lang="fr-FR" sz="1100" b="1" dirty="0" err="1">
                    <a:solidFill>
                      <a:srgbClr val="FF0000"/>
                    </a:solidFill>
                  </a:rPr>
                  <a:t>below</a:t>
                </a:r>
                <a:r>
                  <a:rPr lang="fr-FR" sz="1100" b="1" dirty="0">
                    <a:solidFill>
                      <a:srgbClr val="FF0000"/>
                    </a:solidFill>
                  </a:rPr>
                  <a:t> 60 keV</a:t>
                </a:r>
                <a:endParaRPr lang="en-US" sz="1100" dirty="0"/>
              </a:p>
              <a:p>
                <a:r>
                  <a:rPr lang="en-US" sz="1100" b="1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fr-FR" sz="1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fr-FR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100" b="1" dirty="0">
                    <a:solidFill>
                      <a:srgbClr val="FF0000"/>
                    </a:solidFill>
                  </a:rPr>
                  <a:t>&lt;10% </a:t>
                </a:r>
                <a:r>
                  <a:rPr lang="fr-FR" sz="1100" b="1" dirty="0" err="1">
                    <a:solidFill>
                      <a:srgbClr val="FF0000"/>
                    </a:solidFill>
                  </a:rPr>
                  <a:t>above</a:t>
                </a:r>
                <a:r>
                  <a:rPr lang="fr-FR" sz="1100" b="1" dirty="0">
                    <a:solidFill>
                      <a:srgbClr val="FF0000"/>
                    </a:solidFill>
                  </a:rPr>
                  <a:t> 60 keV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8655794" y="4206418"/>
                <a:ext cx="3085790" cy="784830"/>
              </a:xfrm>
              <a:prstGeom prst="rect">
                <a:avLst/>
              </a:prstGeom>
              <a:blipFill>
                <a:blip r:embed="rId35"/>
                <a:stretch>
                  <a:fillRect b="-3053"/>
                </a:stretch>
              </a:blipFill>
              <a:ln>
                <a:solidFill>
                  <a:schemeClr val="tx2"/>
                </a:solidFill>
                <a:prstDash val="sys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29040" y="5628531"/>
                <a:ext cx="5244448" cy="662554"/>
              </a:xfrm>
              <a:prstGeom prst="rect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𝑅𝑂𝐼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[5]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𝑑𝑒𝑐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129040" y="5628531"/>
                <a:ext cx="5244448" cy="662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19050">
                <a:solidFill>
                  <a:schemeClr val="tx2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>
            <p:custDataLst>
              <p:tags r:id="rId25"/>
            </p:custDataLst>
          </p:nvPr>
        </p:nvSpPr>
        <p:spPr>
          <a:xfrm>
            <a:off x="1709591" y="6325794"/>
            <a:ext cx="74890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100" dirty="0"/>
              <a:t>[5] </a:t>
            </a:r>
            <a:r>
              <a:rPr lang="en-US" sz="1100" dirty="0"/>
              <a:t>A. </a:t>
            </a:r>
            <a:r>
              <a:rPr lang="en-US" sz="1100" dirty="0" err="1"/>
              <a:t>Berlizov</a:t>
            </a:r>
            <a:r>
              <a:rPr lang="en-US" sz="1100" dirty="0"/>
              <a:t>, </a:t>
            </a:r>
            <a:r>
              <a:rPr lang="en-US" sz="1100" i="1" dirty="0"/>
              <a:t>A correlated particle source extension of a general purpose Monte Carlo N-Particle transport code</a:t>
            </a:r>
            <a:r>
              <a:rPr lang="en-US" sz="1100" dirty="0"/>
              <a:t>, MCNP-CP Upgrade Patch Version 3.2, Institute for Nuclear Research National Academy of Sciences of Ukraine, 2012</a:t>
            </a:r>
          </a:p>
        </p:txBody>
      </p:sp>
    </p:spTree>
    <p:extLst>
      <p:ext uri="{BB962C8B-B14F-4D97-AF65-F5344CB8AC3E}">
        <p14:creationId xmlns:p14="http://schemas.microsoft.com/office/powerpoint/2010/main" val="36287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P spid="36" grpId="0" animBg="1"/>
      <p:bldP spid="39" grpId="0"/>
      <p:bldP spid="40" grpId="0" animBg="1"/>
      <p:bldP spid="41" grpId="0"/>
      <p:bldP spid="44" grpId="0"/>
      <p:bldP spid="30" grpId="0" animBg="1"/>
      <p:bldP spid="31" grpId="0"/>
      <p:bldP spid="50" grpId="0"/>
      <p:bldP spid="27" grpId="0"/>
      <p:bldP spid="29" grpId="0"/>
      <p:bldP spid="32" grpId="0" animBg="1"/>
      <p:bldP spid="33" grpId="0"/>
      <p:bldP spid="34" grpId="0" animBg="1"/>
      <p:bldP spid="35" grpId="0" animBg="1"/>
      <p:bldP spid="25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Radioxenon</a:t>
            </a:r>
            <a:r>
              <a:rPr lang="en-US" dirty="0"/>
              <a:t> isotopes measurement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dirty="0"/>
                  <a:t> coincidences</a:t>
                </a:r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8"/>
                </p:custDataLst>
              </p:nvPr>
            </p:nvSpPr>
            <p:spPr>
              <a:blipFill>
                <a:blip r:embed="rId9"/>
                <a:stretch>
                  <a:fillRect l="-1903" t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14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>
            <p:custDataLst>
              <p:tags r:id="rId1"/>
            </p:custDataLst>
          </p:nvPr>
        </p:nvSpPr>
        <p:spPr>
          <a:xfrm>
            <a:off x="373663" y="1127610"/>
            <a:ext cx="698153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/>
              <a:t>Configuration 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/>
              <a:t>2 HPGe : </a:t>
            </a:r>
            <a:r>
              <a:rPr lang="fr-FR" dirty="0" err="1"/>
              <a:t>detection</a:t>
            </a:r>
            <a:r>
              <a:rPr lang="fr-FR" dirty="0"/>
              <a:t> of photons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/>
              <a:t>2 PIPS : </a:t>
            </a:r>
            <a:r>
              <a:rPr lang="fr-FR" dirty="0" err="1"/>
              <a:t>detection</a:t>
            </a:r>
            <a:r>
              <a:rPr lang="fr-FR" dirty="0"/>
              <a:t> of </a:t>
            </a:r>
            <a:r>
              <a:rPr lang="fr-FR" dirty="0" err="1"/>
              <a:t>electrons</a:t>
            </a:r>
            <a:r>
              <a:rPr lang="fr-FR" dirty="0"/>
              <a:t>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/>
              <a:t>The PIPSBox</a:t>
            </a:r>
            <a:r>
              <a:rPr lang="fr-FR" baseline="30000" dirty="0"/>
              <a:t>TM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ATHOS and ARAMIS detectors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3-4/07/2025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PHENIICS Fest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81960" y="264158"/>
            <a:ext cx="10903783" cy="871827"/>
          </a:xfrm>
        </p:spPr>
        <p:txBody>
          <a:bodyPr>
            <a:noAutofit/>
          </a:bodyPr>
          <a:lstStyle/>
          <a:p>
            <a:r>
              <a:rPr lang="fr-FR" sz="2800" dirty="0"/>
              <a:t>Gamma</a:t>
            </a:r>
            <a:r>
              <a:rPr lang="fr-FR" sz="2800" baseline="30000" dirty="0"/>
              <a:t>3</a:t>
            </a:r>
            <a:r>
              <a:rPr lang="fr-FR" sz="2800" dirty="0"/>
              <a:t> : configuration for the </a:t>
            </a:r>
            <a:r>
              <a:rPr lang="fr-FR" sz="2800" dirty="0" err="1"/>
              <a:t>measurement</a:t>
            </a:r>
            <a:r>
              <a:rPr lang="fr-FR" sz="2800" dirty="0"/>
              <a:t> of </a:t>
            </a:r>
            <a:r>
              <a:rPr lang="fr-FR" sz="2800" dirty="0" err="1"/>
              <a:t>gaseous</a:t>
            </a:r>
            <a:r>
              <a:rPr lang="fr-FR" sz="2800" dirty="0"/>
              <a:t> </a:t>
            </a:r>
            <a:r>
              <a:rPr lang="fr-FR" sz="2800" dirty="0" err="1"/>
              <a:t>samples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>
                <p:custDataLst>
                  <p:tags r:id="rId6"/>
                </p:custDataLst>
              </p:nvPr>
            </p:nvSpPr>
            <p:spPr>
              <a:xfrm>
                <a:off x="373663" y="3407452"/>
                <a:ext cx="48971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coincidences</a:t>
                </a:r>
                <a:r>
                  <a:rPr lang="fr-FR" dirty="0">
                    <a:sym typeface="Wingdings" panose="05000000000000000000" pitchFamily="2" charset="2"/>
                  </a:rPr>
                  <a:t> 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73663" y="3407452"/>
                <a:ext cx="4897121" cy="369332"/>
              </a:xfrm>
              <a:prstGeom prst="rect">
                <a:avLst/>
              </a:prstGeom>
              <a:blipFill>
                <a:blip r:embed="rId22"/>
                <a:stretch>
                  <a:fillRect l="-74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07" y="1457340"/>
            <a:ext cx="2523893" cy="1681177"/>
          </a:xfrm>
          <a:prstGeom prst="rect">
            <a:avLst/>
          </a:prstGeom>
        </p:spPr>
      </p:pic>
      <p:sp>
        <p:nvSpPr>
          <p:cNvPr id="14" name="Égal 13"/>
          <p:cNvSpPr/>
          <p:nvPr>
            <p:custDataLst>
              <p:tags r:id="rId8"/>
            </p:custDataLst>
          </p:nvPr>
        </p:nvSpPr>
        <p:spPr>
          <a:xfrm>
            <a:off x="7528152" y="2095190"/>
            <a:ext cx="417600" cy="406800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45303" y="3198465"/>
            <a:ext cx="386603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10. (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ATHOS+ARAMIS)&amp;PIPSBox configuration</a:t>
            </a:r>
          </a:p>
        </p:txBody>
      </p:sp>
      <p:sp>
        <p:nvSpPr>
          <p:cNvPr id="28" name="Rectangle 27"/>
          <p:cNvSpPr/>
          <p:nvPr>
            <p:custDataLst>
              <p:tags r:id="rId10"/>
            </p:custDataLst>
          </p:nvPr>
        </p:nvSpPr>
        <p:spPr bwMode="auto">
          <a:xfrm>
            <a:off x="7984959" y="3198465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79051" y="5903722"/>
            <a:ext cx="1806603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11.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Depiction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of the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shape</a:t>
            </a:r>
            <a:r>
              <a:rPr lang="fr-FR" sz="1050" b="1" dirty="0">
                <a:solidFill>
                  <a:schemeClr val="tx1"/>
                </a:solidFill>
                <a:latin typeface="+mj-lt"/>
              </a:rPr>
              <a:t> of the </a:t>
            </a:r>
            <a:r>
              <a:rPr lang="fr-FR" sz="1050" b="1" dirty="0" err="1">
                <a:solidFill>
                  <a:schemeClr val="tx1"/>
                </a:solidFill>
                <a:latin typeface="+mj-lt"/>
              </a:rPr>
              <a:t>fingerprints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8118707" y="5903722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82" y="751210"/>
            <a:ext cx="1183861" cy="103410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88579" y="3367345"/>
            <a:ext cx="4270980" cy="334143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endCxn id="19" idx="1"/>
          </p:cNvCxnSpPr>
          <p:nvPr>
            <p:custDataLst>
              <p:tags r:id="rId14"/>
            </p:custDataLst>
          </p:nvPr>
        </p:nvCxnSpPr>
        <p:spPr>
          <a:xfrm flipV="1">
            <a:off x="9380653" y="1268264"/>
            <a:ext cx="1021229" cy="75168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836251" y="4576987"/>
                <a:ext cx="1612698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Fig 13. </a:t>
                </a:r>
                <a14:m>
                  <m:oMath xmlns:m="http://schemas.openxmlformats.org/officeDocument/2006/math">
                    <m:r>
                      <a:rPr lang="en-US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+mj-lt"/>
                  </a:rPr>
                  <a:t> particle emission energy spectrum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9836251" y="4576987"/>
                <a:ext cx="1612698" cy="577081"/>
              </a:xfrm>
              <a:prstGeom prst="rect">
                <a:avLst/>
              </a:prstGeom>
              <a:blipFill>
                <a:blip r:embed="rId2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>
            <p:custDataLst>
              <p:tags r:id="rId16"/>
            </p:custDataLst>
          </p:nvPr>
        </p:nvSpPr>
        <p:spPr bwMode="auto">
          <a:xfrm>
            <a:off x="9775906" y="4576987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84959" y="3975219"/>
            <a:ext cx="1541057" cy="9923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17168" y="4724484"/>
            <a:ext cx="1667745" cy="15884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02581" y="5525830"/>
            <a:ext cx="16126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Fig 12. Energy spectrum of the electron emitted by internal conversion</a:t>
            </a:r>
          </a:p>
        </p:txBody>
      </p:sp>
      <p:sp>
        <p:nvSpPr>
          <p:cNvPr id="26" name="Rectangle 25"/>
          <p:cNvSpPr/>
          <p:nvPr>
            <p:custDataLst>
              <p:tags r:id="rId18"/>
            </p:custDataLst>
          </p:nvPr>
        </p:nvSpPr>
        <p:spPr bwMode="auto">
          <a:xfrm>
            <a:off x="242236" y="5525830"/>
            <a:ext cx="60343" cy="242440"/>
          </a:xfrm>
          <a:prstGeom prst="rect">
            <a:avLst/>
          </a:prstGeom>
          <a:solidFill>
            <a:srgbClr val="E5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3613684" y="5826603"/>
            <a:ext cx="2398359" cy="169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937394" y="4320129"/>
            <a:ext cx="1008358" cy="139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8" grpId="0" animBg="1"/>
      <p:bldP spid="23" grpId="0"/>
      <p:bldP spid="24" grpId="0" animBg="1"/>
      <p:bldP spid="25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-de-presentation-Arial-PPTX.pptx" id="{0C6C9E0D-741E-4A1B-A00E-9C39F7D5E2CB}" vid="{403EC7A1-0BFC-469F-9D77-3345971A75D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2023-05-16T22:00:00+00:00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Masque-de-presentation-Arial-PPTX</CollabExternalReferences>
    <CollabEnVigueur xmlns="98091354-8d82-4ad1-b5dd-6b09eb5ff196">true</CollabEnVigueu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C3532-8AA7-4D5E-B9F2-1F8B1D0F274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130d52-d7c5-4e9c-ae1e-8e8e5c28245c"/>
    <ds:schemaRef ds:uri="http://schemas.microsoft.com/office/2006/metadata/properties"/>
    <ds:schemaRef ds:uri="http://schemas.microsoft.com/office/2006/documentManagement/types"/>
    <ds:schemaRef ds:uri="98091354-8d82-4ad1-b5dd-6b09eb5ff196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22A1DE-2B55-44AD-B375-4B8FA76543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FCFC4-E9EF-4472-B8C9-1B2A4F358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Masque-de-presentation-Arial-PPTX</Template>
  <TotalTime>15165</TotalTime>
  <Words>3215</Words>
  <Application>Microsoft Office PowerPoint</Application>
  <PresentationFormat>Grand écran</PresentationFormat>
  <Paragraphs>594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Cambria Math</vt:lpstr>
      <vt:lpstr>DejaVu Sans</vt:lpstr>
      <vt:lpstr>Georgia</vt:lpstr>
      <vt:lpstr>Symbol</vt:lpstr>
      <vt:lpstr>Times New Roman</vt:lpstr>
      <vt:lpstr>Wingdings</vt:lpstr>
      <vt:lpstr>Thème Office</vt:lpstr>
      <vt:lpstr>Overcoming challenges in coincidence matrix analysis</vt:lpstr>
      <vt:lpstr>Introduction</vt:lpstr>
      <vt:lpstr>Présentation PowerPoint</vt:lpstr>
      <vt:lpstr>Présentation PowerPoint</vt:lpstr>
      <vt:lpstr>Construction of the digital model</vt:lpstr>
      <vt:lpstr>Model creation with MCNP</vt:lpstr>
      <vt:lpstr>Optimization of detector models</vt:lpstr>
      <vt:lpstr>Radioxenon isotopes measurement</vt:lpstr>
      <vt:lpstr>Gamma3 : configuration for the measurement of gaseous samples</vt:lpstr>
      <vt:lpstr>Benefit of using β/γ coincidence detection </vt:lpstr>
      <vt:lpstr>Présentation PowerPoint</vt:lpstr>
      <vt:lpstr>Particulate fission products</vt:lpstr>
      <vt:lpstr>Benefits of using γ/γ coincidence detection (example with 134Cs) </vt:lpstr>
      <vt:lpstr>Validation of the method on a IAEA sample  </vt:lpstr>
      <vt:lpstr>Conclusions</vt:lpstr>
      <vt:lpstr>Conclusion and perspectives</vt:lpstr>
      <vt:lpstr>Outlook : AI tool</vt:lpstr>
      <vt:lpstr>Annexes</vt:lpstr>
      <vt:lpstr>Gamma3 : detection device for radionuclides present at trace levels in the environment</vt:lpstr>
      <vt:lpstr>E_N score calculation</vt:lpstr>
      <vt:lpstr>Activity calculation and uncertainties for radioxenon isotopes measurements </vt:lpstr>
      <vt:lpstr>Activity calculation and uncertainties for aerosol filters</vt:lpstr>
      <vt:lpstr>Validation of the method on a IAEA sample  </vt:lpstr>
      <vt:lpstr>Detection limits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LENOUVEL Hugo-dev DIF/DASE/SRCE/LRBN</dc:creator>
  <cp:lastModifiedBy>LENOUVEL Hugo-dev DIF/DASE/SRCE/LRBN</cp:lastModifiedBy>
  <cp:revision>490</cp:revision>
  <cp:lastPrinted>2025-01-27T09:54:45Z</cp:lastPrinted>
  <dcterms:created xsi:type="dcterms:W3CDTF">2024-01-10T09:00:00Z</dcterms:created>
  <dcterms:modified xsi:type="dcterms:W3CDTF">2025-06-26T12:05:18Z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&lt;FileLeafRef&gt;Masque-de-presentation-Arial-PPTX.pptx&lt;/FileLeafRef&gt;_x000d_
    &lt;Title&gt;Masque-de-presentation-Arial-PPTX&lt;/Title&gt;_x000d_
    &lt;CollabTypeDocument&gt;Procédure&lt;/CollabTypeDocument&gt;_x000d_
    &lt;CollabObjetResume /&gt;_x000d_
    &lt;CollabExter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