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12192000"/>
  <p:notesSz cx="6858000" cy="9144000"/>
  <p:embeddedFontLst>
    <p:embeddedFont>
      <p:font typeface="Poppins"/>
      <p:regular r:id="rId39"/>
      <p:bold r:id="rId40"/>
      <p:italic r:id="rId41"/>
      <p:boldItalic r:id="rId42"/>
    </p:embeddedFont>
    <p:embeddedFont>
      <p:font typeface="Poppins Black"/>
      <p:bold r:id="rId43"/>
      <p:boldItalic r:id="rId44"/>
    </p:embeddedFont>
    <p:embeddedFont>
      <p:font typeface="Arial Black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6" roundtripDataSignature="AMtx7mi9e9JS5nAigWkVZ9T7DuVhsx6y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943E7C-AACC-480C-954F-B7A7ED88BFC9}">
  <a:tblStyle styleId="{CB943E7C-AACC-480C-954F-B7A7ED88BF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53163E5-A95B-444C-99AB-BC9CBD7EE28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bold.fntdata"/><Relationship Id="rId20" Type="http://schemas.openxmlformats.org/officeDocument/2006/relationships/slide" Target="slides/slide14.xml"/><Relationship Id="rId42" Type="http://schemas.openxmlformats.org/officeDocument/2006/relationships/font" Target="fonts/Poppins-boldItalic.fntdata"/><Relationship Id="rId41" Type="http://schemas.openxmlformats.org/officeDocument/2006/relationships/font" Target="fonts/Poppins-italic.fntdata"/><Relationship Id="rId22" Type="http://schemas.openxmlformats.org/officeDocument/2006/relationships/slide" Target="slides/slide16.xml"/><Relationship Id="rId44" Type="http://schemas.openxmlformats.org/officeDocument/2006/relationships/font" Target="fonts/PoppinsBlack-boldItalic.fntdata"/><Relationship Id="rId21" Type="http://schemas.openxmlformats.org/officeDocument/2006/relationships/slide" Target="slides/slide15.xml"/><Relationship Id="rId43" Type="http://schemas.openxmlformats.org/officeDocument/2006/relationships/font" Target="fonts/PoppinsBlack-bold.fntdata"/><Relationship Id="rId24" Type="http://schemas.openxmlformats.org/officeDocument/2006/relationships/slide" Target="slides/slide18.xml"/><Relationship Id="rId46" Type="http://customschemas.google.com/relationships/presentationmetadata" Target="metadata"/><Relationship Id="rId23" Type="http://schemas.openxmlformats.org/officeDocument/2006/relationships/slide" Target="slides/slide17.xml"/><Relationship Id="rId45" Type="http://schemas.openxmlformats.org/officeDocument/2006/relationships/font" Target="fonts/ArialBlack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Poppins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6b8322da58_1_15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6b8322da58_1_15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g36b8322da58_1_15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6b8322da58_1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g36b8322da58_1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6b8322da58_1_10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9" name="Google Shape;659;g36b8322da58_1_10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3d61029a6c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3d61029a6c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g33d61029a6c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6b8322da58_1_15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6b8322da58_1_15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g36b8322da58_1_15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3d61029a6c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g33d61029a6c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6b8322da58_0_91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36b8322da58_0_91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33d61029a6c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1" name="Google Shape;901;g33d61029a6c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2" name="Google Shape;902;g33d61029a6c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6b8322da58_1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6b8322da58_1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36b8322da58_1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6b8322da58_1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6b8322da58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g36b8322da58_1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6b8322da5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36b8322da5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6b8322da58_0_10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g36b8322da58_0_10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6b8322da58_0_4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36b8322da58_0_4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6b8322da58_1_5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7" name="Google Shape;587;g36b8322da58_1_5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showMasterSp="0">
  <p:cSld name="Diapositive de titr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6"/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6"/>
          <p:cNvSpPr txBox="1"/>
          <p:nvPr>
            <p:ph type="ctrTitle"/>
          </p:nvPr>
        </p:nvSpPr>
        <p:spPr>
          <a:xfrm>
            <a:off x="731838" y="2654299"/>
            <a:ext cx="5294312" cy="15875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6"/>
          <p:cNvSpPr txBox="1"/>
          <p:nvPr>
            <p:ph idx="1" type="subTitle"/>
          </p:nvPr>
        </p:nvSpPr>
        <p:spPr>
          <a:xfrm>
            <a:off x="731838" y="4262438"/>
            <a:ext cx="529431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1838" y="728663"/>
            <a:ext cx="1803600" cy="18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6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</a:t>
            </a:r>
            <a:endParaRPr/>
          </a:p>
        </p:txBody>
      </p:sp>
      <p:pic>
        <p:nvPicPr>
          <p:cNvPr id="22" name="Google Shape;22;p46"/>
          <p:cNvPicPr preferRelativeResize="0"/>
          <p:nvPr/>
        </p:nvPicPr>
        <p:blipFill rotWithShape="1">
          <a:blip r:embed="rId3">
            <a:alphaModFix/>
          </a:blip>
          <a:srcRect b="-1" l="0" r="39861" t="19705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6"/>
          <p:cNvSpPr txBox="1"/>
          <p:nvPr>
            <p:ph idx="2" type="body"/>
          </p:nvPr>
        </p:nvSpPr>
        <p:spPr>
          <a:xfrm>
            <a:off x="742949" y="5892800"/>
            <a:ext cx="65786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80"/>
              <a:buNone/>
              <a:defRPr i="1" sz="1200">
                <a:solidFill>
                  <a:schemeClr val="dk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CEA liten" showMasterSp="0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5"/>
          <p:cNvSpPr txBox="1"/>
          <p:nvPr>
            <p:ph type="ctrTitle"/>
          </p:nvPr>
        </p:nvSpPr>
        <p:spPr>
          <a:xfrm>
            <a:off x="731838" y="2654299"/>
            <a:ext cx="5294312" cy="15875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5"/>
          <p:cNvSpPr txBox="1"/>
          <p:nvPr>
            <p:ph idx="1" type="subTitle"/>
          </p:nvPr>
        </p:nvSpPr>
        <p:spPr>
          <a:xfrm>
            <a:off x="731838" y="4262438"/>
            <a:ext cx="529431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3" name="Google Shape;103;p55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CEA liten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1838" y="728663"/>
            <a:ext cx="4053600" cy="18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5"/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55"/>
          <p:cNvPicPr preferRelativeResize="0"/>
          <p:nvPr/>
        </p:nvPicPr>
        <p:blipFill rotWithShape="1">
          <a:blip r:embed="rId3">
            <a:alphaModFix/>
          </a:blip>
          <a:srcRect b="-1" l="0" r="39861" t="19705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CEA isas" showMasterSp="0">
  <p:cSld name="Titre CEA isa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6"/>
          <p:cNvSpPr txBox="1"/>
          <p:nvPr>
            <p:ph type="ctrTitle"/>
          </p:nvPr>
        </p:nvSpPr>
        <p:spPr>
          <a:xfrm>
            <a:off x="731838" y="2654299"/>
            <a:ext cx="5294312" cy="15875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6"/>
          <p:cNvSpPr txBox="1"/>
          <p:nvPr>
            <p:ph idx="1" type="subTitle"/>
          </p:nvPr>
        </p:nvSpPr>
        <p:spPr>
          <a:xfrm>
            <a:off x="731838" y="4262438"/>
            <a:ext cx="529431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10" name="Google Shape;110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6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CEA isas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6"/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56"/>
          <p:cNvPicPr preferRelativeResize="0"/>
          <p:nvPr/>
        </p:nvPicPr>
        <p:blipFill rotWithShape="1">
          <a:blip r:embed="rId3">
            <a:alphaModFix/>
          </a:blip>
          <a:srcRect b="-1" l="0" r="39861" t="19705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">
  <p:cSld name="Sommair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7"/>
          <p:cNvSpPr txBox="1"/>
          <p:nvPr>
            <p:ph idx="1" type="body"/>
          </p:nvPr>
        </p:nvSpPr>
        <p:spPr>
          <a:xfrm>
            <a:off x="731838" y="1381125"/>
            <a:ext cx="8329612" cy="479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arabicPeriod"/>
              <a:defRPr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57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Sommaire</a:t>
            </a:r>
            <a:endParaRPr/>
          </a:p>
        </p:txBody>
      </p:sp>
      <p:grpSp>
        <p:nvGrpSpPr>
          <p:cNvPr id="118" name="Google Shape;118;p57"/>
          <p:cNvGrpSpPr/>
          <p:nvPr/>
        </p:nvGrpSpPr>
        <p:grpSpPr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19" name="Google Shape;119;p57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7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7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7"/>
            <p:cNvSpPr/>
            <p:nvPr/>
          </p:nvSpPr>
          <p:spPr>
            <a:xfrm>
              <a:off x="518" y="3962"/>
              <a:ext cx="189" cy="72"/>
            </a:xfrm>
            <a:custGeom>
              <a:rect b="b" l="l" r="r" t="t"/>
              <a:pathLst>
                <a:path extrusionOk="0" h="190" w="498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7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7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57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6" name="Google Shape;126;p57"/>
          <p:cNvPicPr preferRelativeResize="0"/>
          <p:nvPr/>
        </p:nvPicPr>
        <p:blipFill rotWithShape="1">
          <a:blip r:embed="rId2">
            <a:alphaModFix/>
          </a:blip>
          <a:srcRect b="2801" l="0" r="82853" t="3666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7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7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7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 Gris">
  <p:cSld name="Titre de section Gri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8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8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8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5" name="Google Shape;135;p58"/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8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de section Gris</a:t>
            </a:r>
            <a:endParaRPr/>
          </a:p>
        </p:txBody>
      </p:sp>
      <p:pic>
        <p:nvPicPr>
          <p:cNvPr id="137" name="Google Shape;13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8"/>
          <p:cNvPicPr preferRelativeResize="0"/>
          <p:nvPr/>
        </p:nvPicPr>
        <p:blipFill rotWithShape="1">
          <a:blip r:embed="rId3">
            <a:alphaModFix/>
          </a:blip>
          <a:srcRect b="-1066" l="1642" r="4283" t="81597"/>
          <a:stretch/>
        </p:blipFill>
        <p:spPr>
          <a:xfrm>
            <a:off x="0" y="0"/>
            <a:ext cx="12192001" cy="5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8"/>
          <p:cNvSpPr txBox="1"/>
          <p:nvPr>
            <p:ph type="title"/>
          </p:nvPr>
        </p:nvSpPr>
        <p:spPr>
          <a:xfrm>
            <a:off x="3771900" y="2171700"/>
            <a:ext cx="7688263" cy="2390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8"/>
          <p:cNvSpPr txBox="1"/>
          <p:nvPr>
            <p:ph idx="1" type="body"/>
          </p:nvPr>
        </p:nvSpPr>
        <p:spPr>
          <a:xfrm>
            <a:off x="3771900" y="4702628"/>
            <a:ext cx="7688263" cy="1387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141" name="Google Shape;141;p58"/>
          <p:cNvSpPr txBox="1"/>
          <p:nvPr>
            <p:ph idx="2" type="body"/>
          </p:nvPr>
        </p:nvSpPr>
        <p:spPr>
          <a:xfrm>
            <a:off x="522288" y="2159000"/>
            <a:ext cx="2546350" cy="2673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150"/>
              <a:buNone/>
              <a:defRPr sz="135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 Bleu">
  <p:cSld name="Titre de section Bleu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9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9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9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47" name="Google Shape;147;p59"/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9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de section Bleu</a:t>
            </a:r>
            <a:endParaRPr/>
          </a:p>
        </p:txBody>
      </p:sp>
      <p:pic>
        <p:nvPicPr>
          <p:cNvPr id="149" name="Google Shape;14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9"/>
          <p:cNvPicPr preferRelativeResize="0"/>
          <p:nvPr/>
        </p:nvPicPr>
        <p:blipFill rotWithShape="1">
          <a:blip r:embed="rId3">
            <a:alphaModFix/>
          </a:blip>
          <a:srcRect b="-1066" l="1642" r="4283" t="81597"/>
          <a:stretch/>
        </p:blipFill>
        <p:spPr>
          <a:xfrm>
            <a:off x="0" y="0"/>
            <a:ext cx="12192001" cy="5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9"/>
          <p:cNvSpPr txBox="1"/>
          <p:nvPr>
            <p:ph type="title"/>
          </p:nvPr>
        </p:nvSpPr>
        <p:spPr>
          <a:xfrm>
            <a:off x="3771900" y="2171700"/>
            <a:ext cx="7688263" cy="2390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9"/>
          <p:cNvSpPr txBox="1"/>
          <p:nvPr>
            <p:ph idx="1" type="body"/>
          </p:nvPr>
        </p:nvSpPr>
        <p:spPr>
          <a:xfrm>
            <a:off x="3771900" y="4702628"/>
            <a:ext cx="7688263" cy="1387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153" name="Google Shape;153;p59"/>
          <p:cNvSpPr txBox="1"/>
          <p:nvPr>
            <p:ph idx="2" type="body"/>
          </p:nvPr>
        </p:nvSpPr>
        <p:spPr>
          <a:xfrm>
            <a:off x="522288" y="2159000"/>
            <a:ext cx="2546350" cy="2673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150"/>
              <a:buNone/>
              <a:defRPr sz="135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>
  <p:cSld name="Deux contenu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0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Deux contenus</a:t>
            </a:r>
            <a:endParaRPr/>
          </a:p>
        </p:txBody>
      </p:sp>
      <p:sp>
        <p:nvSpPr>
          <p:cNvPr id="156" name="Google Shape;156;p60"/>
          <p:cNvSpPr txBox="1"/>
          <p:nvPr>
            <p:ph idx="1" type="body"/>
          </p:nvPr>
        </p:nvSpPr>
        <p:spPr>
          <a:xfrm>
            <a:off x="731838" y="1381125"/>
            <a:ext cx="5220000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60"/>
          <p:cNvSpPr txBox="1"/>
          <p:nvPr>
            <p:ph idx="2" type="body"/>
          </p:nvPr>
        </p:nvSpPr>
        <p:spPr>
          <a:xfrm>
            <a:off x="6240163" y="1381125"/>
            <a:ext cx="5220000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0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60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60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61" name="Google Shape;161;p60"/>
          <p:cNvPicPr preferRelativeResize="0"/>
          <p:nvPr/>
        </p:nvPicPr>
        <p:blipFill rotWithShape="1">
          <a:blip r:embed="rId2">
            <a:alphaModFix/>
          </a:blip>
          <a:srcRect b="-33262" l="17494" r="18770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0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>
  <p:cSld name="Comparaison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1"/>
          <p:cNvSpPr txBox="1"/>
          <p:nvPr>
            <p:ph idx="1" type="body"/>
          </p:nvPr>
        </p:nvSpPr>
        <p:spPr>
          <a:xfrm>
            <a:off x="731838" y="1350963"/>
            <a:ext cx="52200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5" name="Google Shape;165;p61"/>
          <p:cNvSpPr txBox="1"/>
          <p:nvPr>
            <p:ph idx="2" type="body"/>
          </p:nvPr>
        </p:nvSpPr>
        <p:spPr>
          <a:xfrm>
            <a:off x="731838" y="2298700"/>
            <a:ext cx="5220000" cy="3890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61"/>
          <p:cNvSpPr txBox="1"/>
          <p:nvPr>
            <p:ph idx="3" type="body"/>
          </p:nvPr>
        </p:nvSpPr>
        <p:spPr>
          <a:xfrm>
            <a:off x="6240163" y="1350963"/>
            <a:ext cx="52200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7" name="Google Shape;167;p61"/>
          <p:cNvSpPr txBox="1"/>
          <p:nvPr>
            <p:ph idx="4" type="body"/>
          </p:nvPr>
        </p:nvSpPr>
        <p:spPr>
          <a:xfrm>
            <a:off x="6240163" y="2298700"/>
            <a:ext cx="5220000" cy="3890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61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61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61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71" name="Google Shape;171;p61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Comparaison</a:t>
            </a:r>
            <a:endParaRPr/>
          </a:p>
        </p:txBody>
      </p:sp>
      <p:pic>
        <p:nvPicPr>
          <p:cNvPr id="172" name="Google Shape;172;p61"/>
          <p:cNvPicPr preferRelativeResize="0"/>
          <p:nvPr/>
        </p:nvPicPr>
        <p:blipFill rotWithShape="1">
          <a:blip r:embed="rId2">
            <a:alphaModFix/>
          </a:blip>
          <a:srcRect b="-33262" l="17494" r="18770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1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 Fond gris">
  <p:cSld name="Deux contenus Fond gris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2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Deux contenus Fond gris</a:t>
            </a:r>
            <a:endParaRPr/>
          </a:p>
        </p:txBody>
      </p:sp>
      <p:sp>
        <p:nvSpPr>
          <p:cNvPr id="177" name="Google Shape;177;p62"/>
          <p:cNvSpPr txBox="1"/>
          <p:nvPr>
            <p:ph idx="1" type="body"/>
          </p:nvPr>
        </p:nvSpPr>
        <p:spPr>
          <a:xfrm>
            <a:off x="731838" y="1381125"/>
            <a:ext cx="5220000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>
                <a:solidFill>
                  <a:schemeClr val="lt1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62"/>
          <p:cNvSpPr txBox="1"/>
          <p:nvPr>
            <p:ph idx="2" type="body"/>
          </p:nvPr>
        </p:nvSpPr>
        <p:spPr>
          <a:xfrm>
            <a:off x="6240163" y="1381125"/>
            <a:ext cx="5220000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>
                <a:solidFill>
                  <a:schemeClr val="lt1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62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62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62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82" name="Google Shape;182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2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 rouge">
  <p:cSld name="Deux contenus rouge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3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Deux contenus Fond rouge</a:t>
            </a:r>
            <a:endParaRPr/>
          </a:p>
        </p:txBody>
      </p:sp>
      <p:sp>
        <p:nvSpPr>
          <p:cNvPr id="187" name="Google Shape;187;p63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63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63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pSp>
        <p:nvGrpSpPr>
          <p:cNvPr id="190" name="Google Shape;190;p63"/>
          <p:cNvGrpSpPr/>
          <p:nvPr/>
        </p:nvGrpSpPr>
        <p:grpSpPr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91" name="Google Shape;191;p63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3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63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3"/>
            <p:cNvSpPr/>
            <p:nvPr/>
          </p:nvSpPr>
          <p:spPr>
            <a:xfrm>
              <a:off x="518" y="3962"/>
              <a:ext cx="189" cy="72"/>
            </a:xfrm>
            <a:custGeom>
              <a:rect b="b" l="l" r="r" t="t"/>
              <a:pathLst>
                <a:path extrusionOk="0" h="190" w="498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3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3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63"/>
          <p:cNvSpPr txBox="1"/>
          <p:nvPr>
            <p:ph idx="1" type="body"/>
          </p:nvPr>
        </p:nvSpPr>
        <p:spPr>
          <a:xfrm>
            <a:off x="731838" y="1381125"/>
            <a:ext cx="5220000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>
                <a:solidFill>
                  <a:schemeClr val="lt1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63"/>
          <p:cNvSpPr txBox="1"/>
          <p:nvPr>
            <p:ph idx="2" type="body"/>
          </p:nvPr>
        </p:nvSpPr>
        <p:spPr>
          <a:xfrm>
            <a:off x="6240163" y="1381125"/>
            <a:ext cx="5220000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>
                <a:solidFill>
                  <a:schemeClr val="lt1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63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+ visuel">
  <p:cSld name="Contenu + visuel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4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64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64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04" name="Google Shape;204;p64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Contenu + visuel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4"/>
          <p:cNvSpPr/>
          <p:nvPr>
            <p:ph idx="2" type="pic"/>
          </p:nvPr>
        </p:nvSpPr>
        <p:spPr>
          <a:xfrm>
            <a:off x="7015483" y="0"/>
            <a:ext cx="5957423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06" name="Google Shape;206;p64"/>
          <p:cNvSpPr txBox="1"/>
          <p:nvPr>
            <p:ph idx="1" type="body"/>
          </p:nvPr>
        </p:nvSpPr>
        <p:spPr>
          <a:xfrm>
            <a:off x="731838" y="1381125"/>
            <a:ext cx="6118657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64"/>
          <p:cNvSpPr txBox="1"/>
          <p:nvPr>
            <p:ph type="title"/>
          </p:nvPr>
        </p:nvSpPr>
        <p:spPr>
          <a:xfrm>
            <a:off x="731840" y="314036"/>
            <a:ext cx="6118656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light">
  <p:cSld name="Sommaire ligh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7"/>
          <p:cNvSpPr txBox="1"/>
          <p:nvPr>
            <p:ph idx="1" type="body"/>
          </p:nvPr>
        </p:nvSpPr>
        <p:spPr>
          <a:xfrm>
            <a:off x="727076" y="1765299"/>
            <a:ext cx="8659812" cy="4148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Black"/>
              <a:buAutoNum type="arabicPeriod"/>
              <a:defRPr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chemeClr val="dk1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7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Sommaire light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7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:Ce sommaire est sur deux colonnes, pour passer sur une colonne : Clic droit sur la zone de texte + « Format de la forme » / « Options de texte » / « Colonnes » = 1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7"/>
          <p:cNvSpPr txBox="1"/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9" name="Google Shape;29;p47"/>
          <p:cNvPicPr preferRelativeResize="0"/>
          <p:nvPr/>
        </p:nvPicPr>
        <p:blipFill rotWithShape="1">
          <a:blip r:embed="rId2">
            <a:alphaModFix/>
          </a:blip>
          <a:srcRect b="2801" l="0" r="82842" t="3666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7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7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7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uel + contenu">
  <p:cSld name="Visuel + contenu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65"/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0" name="Google Shape;210;p65"/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080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" name="Google Shape;211;p6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7897" y="6343650"/>
              <a:ext cx="365991" cy="365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65"/>
          <p:cNvSpPr/>
          <p:nvPr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5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65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15" name="Google Shape;215;p65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Visuel + contenu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65"/>
          <p:cNvSpPr txBox="1"/>
          <p:nvPr>
            <p:ph idx="1" type="body"/>
          </p:nvPr>
        </p:nvSpPr>
        <p:spPr>
          <a:xfrm>
            <a:off x="5480916" y="1381125"/>
            <a:ext cx="5979247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65"/>
          <p:cNvSpPr txBox="1"/>
          <p:nvPr>
            <p:ph type="title"/>
          </p:nvPr>
        </p:nvSpPr>
        <p:spPr>
          <a:xfrm>
            <a:off x="5483721" y="314036"/>
            <a:ext cx="5976441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65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65"/>
          <p:cNvSpPr/>
          <p:nvPr>
            <p:ph idx="2" type="pic"/>
          </p:nvPr>
        </p:nvSpPr>
        <p:spPr>
          <a:xfrm>
            <a:off x="-1" y="0"/>
            <a:ext cx="5305156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uel haut + contenu">
  <p:cSld name="Visuel haut + contenu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6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66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66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24" name="Google Shape;224;p66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Visuel  haut + contenu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6"/>
          <p:cNvSpPr txBox="1"/>
          <p:nvPr>
            <p:ph idx="1" type="body"/>
          </p:nvPr>
        </p:nvSpPr>
        <p:spPr>
          <a:xfrm>
            <a:off x="731838" y="3381829"/>
            <a:ext cx="10836275" cy="2531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66"/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:Après avoir insérez votre image, placez celle-ci en arrière plan : Clic droit + « Arrière plan »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:Après avoir insérez votre image, adaptez si besoin la couleur du texte en fonction de celle-ci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6"/>
          <p:cNvSpPr txBox="1"/>
          <p:nvPr>
            <p:ph type="title"/>
          </p:nvPr>
        </p:nvSpPr>
        <p:spPr>
          <a:xfrm>
            <a:off x="731838" y="319314"/>
            <a:ext cx="10728325" cy="1084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66"/>
          <p:cNvSpPr/>
          <p:nvPr>
            <p:ph idx="2" type="pic"/>
          </p:nvPr>
        </p:nvSpPr>
        <p:spPr>
          <a:xfrm>
            <a:off x="0" y="-27685"/>
            <a:ext cx="12086611" cy="2408285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uel  Bas+ contenu">
  <p:cSld name="Visuel  Bas+ contenu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7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67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67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33" name="Google Shape;233;p67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Visuel  Bas+ contenu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7"/>
          <p:cNvSpPr txBox="1"/>
          <p:nvPr>
            <p:ph idx="1" type="body"/>
          </p:nvPr>
        </p:nvSpPr>
        <p:spPr>
          <a:xfrm>
            <a:off x="715646" y="1381125"/>
            <a:ext cx="10744517" cy="207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67"/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:Après avoir insérez votre image, placez celle-ci en arrière plan : Clic droit + « Arrière plan »</a:t>
            </a:r>
            <a:endParaRPr/>
          </a:p>
        </p:txBody>
      </p:sp>
      <p:sp>
        <p:nvSpPr>
          <p:cNvPr id="236" name="Google Shape;236;p67"/>
          <p:cNvSpPr/>
          <p:nvPr>
            <p:ph idx="2" type="pic"/>
          </p:nvPr>
        </p:nvSpPr>
        <p:spPr>
          <a:xfrm>
            <a:off x="500197" y="3824036"/>
            <a:ext cx="11691803" cy="2356755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37" name="Google Shape;237;p67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et contenu">
  <p:cSld name="1_Titre et contenu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8"/>
          <p:cNvSpPr txBox="1"/>
          <p:nvPr>
            <p:ph idx="1" type="body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68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68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68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43" name="Google Shape;243;p68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et contenu</a:t>
            </a:r>
            <a:endParaRPr/>
          </a:p>
        </p:txBody>
      </p:sp>
      <p:pic>
        <p:nvPicPr>
          <p:cNvPr id="244" name="Google Shape;244;p68"/>
          <p:cNvPicPr preferRelativeResize="0"/>
          <p:nvPr/>
        </p:nvPicPr>
        <p:blipFill rotWithShape="1">
          <a:blip r:embed="rId2">
            <a:alphaModFix/>
          </a:blip>
          <a:srcRect b="-33262" l="17494" r="18770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68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>
  <p:cSld name="Titre seul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9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69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69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50" name="Google Shape;250;p69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seul</a:t>
            </a:r>
            <a:endParaRPr/>
          </a:p>
        </p:txBody>
      </p:sp>
      <p:pic>
        <p:nvPicPr>
          <p:cNvPr id="251" name="Google Shape;251;p69"/>
          <p:cNvPicPr preferRelativeResize="0"/>
          <p:nvPr/>
        </p:nvPicPr>
        <p:blipFill rotWithShape="1">
          <a:blip r:embed="rId2">
            <a:alphaModFix/>
          </a:blip>
          <a:srcRect b="-33262" l="17494" r="18770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69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0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70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70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57" name="Google Shape;257;p70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Vide</a:t>
            </a:r>
            <a:endParaRPr/>
          </a:p>
        </p:txBody>
      </p:sp>
      <p:pic>
        <p:nvPicPr>
          <p:cNvPr id="258" name="Google Shape;258;p70"/>
          <p:cNvPicPr preferRelativeResize="0"/>
          <p:nvPr/>
        </p:nvPicPr>
        <p:blipFill rotWithShape="1">
          <a:blip r:embed="rId2">
            <a:alphaModFix/>
          </a:blip>
          <a:srcRect b="-33262" l="17494" r="18770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venants">
  <p:cSld name="Intervenants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1"/>
          <p:cNvSpPr/>
          <p:nvPr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1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Intervenants</a:t>
            </a:r>
            <a:endParaRPr/>
          </a:p>
        </p:txBody>
      </p:sp>
      <p:sp>
        <p:nvSpPr>
          <p:cNvPr id="262" name="Google Shape;262;p71"/>
          <p:cNvSpPr txBox="1"/>
          <p:nvPr>
            <p:ph idx="10" type="dt"/>
          </p:nvPr>
        </p:nvSpPr>
        <p:spPr>
          <a:xfrm>
            <a:off x="9875538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71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71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65" name="Google Shape;265;p71"/>
          <p:cNvSpPr txBox="1"/>
          <p:nvPr>
            <p:ph idx="1" type="body"/>
          </p:nvPr>
        </p:nvSpPr>
        <p:spPr>
          <a:xfrm>
            <a:off x="407368" y="4583137"/>
            <a:ext cx="2592288" cy="90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>
            <a:lvl1pPr indent="-228600" lvl="0" marL="457200" algn="ctr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b="1" sz="1800">
                <a:solidFill>
                  <a:schemeClr val="dk2"/>
                </a:solidFill>
              </a:defRPr>
            </a:lvl1pPr>
            <a:lvl2pPr indent="-228600" lvl="1" marL="914400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i="1" sz="1600"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71"/>
          <p:cNvSpPr txBox="1"/>
          <p:nvPr>
            <p:ph idx="2" type="body"/>
          </p:nvPr>
        </p:nvSpPr>
        <p:spPr>
          <a:xfrm>
            <a:off x="3327251" y="4583137"/>
            <a:ext cx="2592288" cy="90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>
            <a:lvl1pPr indent="-228600" lvl="0" marL="457200" algn="ctr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b="1" sz="1800">
                <a:solidFill>
                  <a:schemeClr val="dk2"/>
                </a:solidFill>
              </a:defRPr>
            </a:lvl1pPr>
            <a:lvl2pPr indent="-228600" lvl="1" marL="914400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i="1" sz="1600"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71"/>
          <p:cNvSpPr txBox="1"/>
          <p:nvPr>
            <p:ph idx="3" type="body"/>
          </p:nvPr>
        </p:nvSpPr>
        <p:spPr>
          <a:xfrm>
            <a:off x="9167017" y="4583137"/>
            <a:ext cx="2592288" cy="90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>
            <a:lvl1pPr indent="-228600" lvl="0" marL="457200" algn="ctr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b="1" sz="1800">
                <a:solidFill>
                  <a:schemeClr val="dk2"/>
                </a:solidFill>
              </a:defRPr>
            </a:lvl1pPr>
            <a:lvl2pPr indent="-228600" lvl="1" marL="914400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i="1" sz="1600"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71"/>
          <p:cNvSpPr txBox="1"/>
          <p:nvPr>
            <p:ph idx="4" type="body"/>
          </p:nvPr>
        </p:nvSpPr>
        <p:spPr>
          <a:xfrm>
            <a:off x="6247134" y="4583137"/>
            <a:ext cx="2592288" cy="90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>
            <a:lvl1pPr indent="-228600" lvl="0" marL="457200" algn="ctr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b="1" sz="1800">
                <a:solidFill>
                  <a:schemeClr val="dk2"/>
                </a:solidFill>
              </a:defRPr>
            </a:lvl1pPr>
            <a:lvl2pPr indent="-228600" lvl="1" marL="914400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i="1" sz="1600"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71"/>
          <p:cNvSpPr/>
          <p:nvPr>
            <p:ph idx="5" type="pic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70" name="Google Shape;270;p71"/>
          <p:cNvSpPr/>
          <p:nvPr>
            <p:ph idx="6" type="pic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71" name="Google Shape;271;p71"/>
          <p:cNvSpPr/>
          <p:nvPr>
            <p:ph idx="7" type="pic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72" name="Google Shape;272;p71"/>
          <p:cNvSpPr/>
          <p:nvPr>
            <p:ph idx="8" type="pic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73" name="Google Shape;273;p71"/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 Vous pouvez supprimer autant de blocs d’intervenant que vous le souhaitez</a:t>
            </a:r>
            <a:endParaRPr/>
          </a:p>
        </p:txBody>
      </p:sp>
      <p:pic>
        <p:nvPicPr>
          <p:cNvPr id="274" name="Google Shape;274;p71"/>
          <p:cNvPicPr preferRelativeResize="0"/>
          <p:nvPr/>
        </p:nvPicPr>
        <p:blipFill rotWithShape="1">
          <a:blip r:embed="rId2">
            <a:alphaModFix/>
          </a:blip>
          <a:srcRect b="-33262" l="17494" r="18770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71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venant / CV">
  <p:cSld name="Intervenant / CV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2"/>
          <p:cNvSpPr/>
          <p:nvPr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2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Intervenant / CV</a:t>
            </a:r>
            <a:endParaRPr/>
          </a:p>
        </p:txBody>
      </p:sp>
      <p:sp>
        <p:nvSpPr>
          <p:cNvPr id="279" name="Google Shape;279;p72"/>
          <p:cNvSpPr txBox="1"/>
          <p:nvPr>
            <p:ph idx="10" type="dt"/>
          </p:nvPr>
        </p:nvSpPr>
        <p:spPr>
          <a:xfrm>
            <a:off x="9875538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72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72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82" name="Google Shape;282;p72"/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 Vous pouvez supprimer autant de blocs d’intervenant que vous le souhaitez</a:t>
            </a:r>
            <a:endParaRPr/>
          </a:p>
        </p:txBody>
      </p:sp>
      <p:sp>
        <p:nvSpPr>
          <p:cNvPr id="283" name="Google Shape;283;p72"/>
          <p:cNvSpPr txBox="1"/>
          <p:nvPr>
            <p:ph idx="1" type="body"/>
          </p:nvPr>
        </p:nvSpPr>
        <p:spPr>
          <a:xfrm>
            <a:off x="3467100" y="1541463"/>
            <a:ext cx="799306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0" i="1" sz="16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4" name="Google Shape;284;p72"/>
          <p:cNvSpPr txBox="1"/>
          <p:nvPr>
            <p:ph idx="2" type="body"/>
          </p:nvPr>
        </p:nvSpPr>
        <p:spPr>
          <a:xfrm>
            <a:off x="3467100" y="2413000"/>
            <a:ext cx="7993063" cy="35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72"/>
          <p:cNvSpPr/>
          <p:nvPr>
            <p:ph idx="3" type="pic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rgbClr val="A5A5A5"/>
          </a:solidFill>
          <a:ln>
            <a:noFill/>
          </a:ln>
        </p:spPr>
      </p:sp>
      <p:pic>
        <p:nvPicPr>
          <p:cNvPr id="286" name="Google Shape;286;p72"/>
          <p:cNvPicPr preferRelativeResize="0"/>
          <p:nvPr/>
        </p:nvPicPr>
        <p:blipFill rotWithShape="1">
          <a:blip r:embed="rId2">
            <a:alphaModFix/>
          </a:blip>
          <a:srcRect b="-33262" l="17494" r="18770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72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">
  <p:cSld name="Citation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73"/>
          <p:cNvSpPr txBox="1"/>
          <p:nvPr>
            <p:ph idx="1" type="body"/>
          </p:nvPr>
        </p:nvSpPr>
        <p:spPr>
          <a:xfrm>
            <a:off x="1734459" y="4702629"/>
            <a:ext cx="7380000" cy="504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i="1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291" name="Google Shape;291;p73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73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73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pSp>
        <p:nvGrpSpPr>
          <p:cNvPr id="294" name="Google Shape;294;p73"/>
          <p:cNvGrpSpPr/>
          <p:nvPr/>
        </p:nvGrpSpPr>
        <p:grpSpPr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95" name="Google Shape;295;p73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3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73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73"/>
            <p:cNvSpPr/>
            <p:nvPr/>
          </p:nvSpPr>
          <p:spPr>
            <a:xfrm>
              <a:off x="518" y="3962"/>
              <a:ext cx="189" cy="72"/>
            </a:xfrm>
            <a:custGeom>
              <a:rect b="b" l="l" r="r" t="t"/>
              <a:pathLst>
                <a:path extrusionOk="0" h="190" w="498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3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73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73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Citation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73"/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“</a:t>
            </a:r>
            <a:endParaRPr/>
          </a:p>
        </p:txBody>
      </p:sp>
      <p:sp>
        <p:nvSpPr>
          <p:cNvPr id="303" name="Google Shape;303;p73"/>
          <p:cNvSpPr txBox="1"/>
          <p:nvPr>
            <p:ph type="title"/>
          </p:nvPr>
        </p:nvSpPr>
        <p:spPr>
          <a:xfrm>
            <a:off x="1734459" y="2171700"/>
            <a:ext cx="73800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73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:Pour fermer les guillemets de fin de citation ajoutez 2 apostrophes à la fin de votre texte (touche [4] du clavier)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73"/>
          <p:cNvPicPr preferRelativeResize="0"/>
          <p:nvPr/>
        </p:nvPicPr>
        <p:blipFill rotWithShape="1">
          <a:blip r:embed="rId2">
            <a:alphaModFix/>
          </a:blip>
          <a:srcRect b="0" l="0" r="39816" t="19791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 Bleu foncé">
  <p:cSld name="Citation Bleu foncé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74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74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74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11" name="Google Shape;311;p74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Citation Bleu foncé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4"/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“</a:t>
            </a:r>
            <a:endParaRPr/>
          </a:p>
        </p:txBody>
      </p:sp>
      <p:sp>
        <p:nvSpPr>
          <p:cNvPr id="313" name="Google Shape;313;p74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:Pour fermer les guillemets de fin de citation ajoutez 2 apostrophes à la fin de votre texte (touche [4] du clavier)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74"/>
          <p:cNvPicPr preferRelativeResize="0"/>
          <p:nvPr/>
        </p:nvPicPr>
        <p:blipFill rotWithShape="1">
          <a:blip r:embed="rId2">
            <a:alphaModFix/>
          </a:blip>
          <a:srcRect b="0" l="0" r="39816" t="19791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74"/>
          <p:cNvSpPr txBox="1"/>
          <p:nvPr>
            <p:ph idx="1" type="body"/>
          </p:nvPr>
        </p:nvSpPr>
        <p:spPr>
          <a:xfrm>
            <a:off x="1734459" y="4702629"/>
            <a:ext cx="7380000" cy="504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i="1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317" name="Google Shape;317;p74"/>
          <p:cNvSpPr txBox="1"/>
          <p:nvPr>
            <p:ph type="title"/>
          </p:nvPr>
        </p:nvSpPr>
        <p:spPr>
          <a:xfrm>
            <a:off x="1734459" y="2171700"/>
            <a:ext cx="73800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>
  <p:cSld name="Titre de sec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8"/>
          <p:cNvSpPr txBox="1"/>
          <p:nvPr>
            <p:ph type="title"/>
          </p:nvPr>
        </p:nvSpPr>
        <p:spPr>
          <a:xfrm>
            <a:off x="3771900" y="2171700"/>
            <a:ext cx="7688263" cy="2390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8"/>
          <p:cNvSpPr txBox="1"/>
          <p:nvPr>
            <p:ph idx="1" type="body"/>
          </p:nvPr>
        </p:nvSpPr>
        <p:spPr>
          <a:xfrm>
            <a:off x="3771900" y="4702628"/>
            <a:ext cx="7688263" cy="1387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37" name="Google Shape;37;p48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8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8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0" name="Google Shape;40;p48"/>
          <p:cNvSpPr txBox="1"/>
          <p:nvPr>
            <p:ph idx="2" type="body"/>
          </p:nvPr>
        </p:nvSpPr>
        <p:spPr>
          <a:xfrm>
            <a:off x="522288" y="2159000"/>
            <a:ext cx="2546350" cy="2673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150"/>
              <a:buNone/>
              <a:defRPr sz="135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41" name="Google Shape;41;p48"/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8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de section</a:t>
            </a:r>
            <a:endParaRPr/>
          </a:p>
        </p:txBody>
      </p:sp>
      <p:pic>
        <p:nvPicPr>
          <p:cNvPr id="43" name="Google Shape;43;p48"/>
          <p:cNvPicPr preferRelativeResize="0"/>
          <p:nvPr/>
        </p:nvPicPr>
        <p:blipFill rotWithShape="1">
          <a:blip r:embed="rId2">
            <a:alphaModFix/>
          </a:blip>
          <a:srcRect b="-1066" l="1642" r="4283" t="81597"/>
          <a:stretch/>
        </p:blipFill>
        <p:spPr>
          <a:xfrm>
            <a:off x="0" y="0"/>
            <a:ext cx="12192001" cy="5918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48"/>
          <p:cNvGrpSpPr/>
          <p:nvPr/>
        </p:nvGrpSpPr>
        <p:grpSpPr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45" name="Google Shape;45;p48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48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48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8"/>
            <p:cNvSpPr/>
            <p:nvPr/>
          </p:nvSpPr>
          <p:spPr>
            <a:xfrm>
              <a:off x="518" y="3962"/>
              <a:ext cx="189" cy="72"/>
            </a:xfrm>
            <a:custGeom>
              <a:rect b="b" l="l" r="r" t="t"/>
              <a:pathLst>
                <a:path extrusionOk="0" h="190" w="498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48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48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 claire">
  <p:cSld name="Citation claire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75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75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75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23" name="Google Shape;323;p75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Citation claire</a:t>
            </a:r>
            <a:endParaRPr/>
          </a:p>
        </p:txBody>
      </p:sp>
      <p:sp>
        <p:nvSpPr>
          <p:cNvPr id="324" name="Google Shape;324;p75"/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“</a:t>
            </a:r>
            <a:endParaRPr/>
          </a:p>
        </p:txBody>
      </p:sp>
      <p:sp>
        <p:nvSpPr>
          <p:cNvPr id="325" name="Google Shape;325;p75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:Pour fermer les guillemets de fin de citation ajoutez 2 apostrophes à la fin de votre texte (touche [4] du clavier)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75"/>
          <p:cNvPicPr preferRelativeResize="0"/>
          <p:nvPr/>
        </p:nvPicPr>
        <p:blipFill rotWithShape="1">
          <a:blip r:embed="rId2">
            <a:alphaModFix/>
          </a:blip>
          <a:srcRect b="-1" l="0" r="39861" t="19705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75"/>
          <p:cNvSpPr txBox="1"/>
          <p:nvPr>
            <p:ph idx="1" type="body"/>
          </p:nvPr>
        </p:nvSpPr>
        <p:spPr>
          <a:xfrm>
            <a:off x="1734459" y="4702629"/>
            <a:ext cx="7380000" cy="504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i="1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329" name="Google Shape;329;p75"/>
          <p:cNvSpPr txBox="1"/>
          <p:nvPr>
            <p:ph type="title"/>
          </p:nvPr>
        </p:nvSpPr>
        <p:spPr>
          <a:xfrm>
            <a:off x="1734459" y="2171700"/>
            <a:ext cx="73800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 Gris">
  <p:cSld name="Citation Gris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76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76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76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35" name="Google Shape;335;p76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Citation Gris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76"/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“</a:t>
            </a:r>
            <a:endParaRPr/>
          </a:p>
        </p:txBody>
      </p:sp>
      <p:sp>
        <p:nvSpPr>
          <p:cNvPr id="337" name="Google Shape;337;p76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:Pour fermer les guillemets de fin de citation ajoutez 2 apostrophes à la fin de votre texte (touche [4] du clavier)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76"/>
          <p:cNvPicPr preferRelativeResize="0"/>
          <p:nvPr/>
        </p:nvPicPr>
        <p:blipFill rotWithShape="1">
          <a:blip r:embed="rId2">
            <a:alphaModFix/>
          </a:blip>
          <a:srcRect b="0" l="0" r="39816" t="19791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76"/>
          <p:cNvSpPr txBox="1"/>
          <p:nvPr>
            <p:ph idx="1" type="body"/>
          </p:nvPr>
        </p:nvSpPr>
        <p:spPr>
          <a:xfrm>
            <a:off x="1734459" y="4702629"/>
            <a:ext cx="7380000" cy="504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i="1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341" name="Google Shape;341;p76"/>
          <p:cNvSpPr txBox="1"/>
          <p:nvPr>
            <p:ph type="title"/>
          </p:nvPr>
        </p:nvSpPr>
        <p:spPr>
          <a:xfrm>
            <a:off x="1734459" y="2171700"/>
            <a:ext cx="73800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uel citation">
  <p:cSld name="Visuel citation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77"/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344" name="Google Shape;344;p77"/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080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5" name="Google Shape;345;p7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7897" y="6343650"/>
              <a:ext cx="365991" cy="365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6" name="Google Shape;346;p77"/>
          <p:cNvSpPr/>
          <p:nvPr>
            <p:ph idx="2" type="pic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347" name="Google Shape;347;p77"/>
          <p:cNvSpPr txBox="1"/>
          <p:nvPr>
            <p:ph idx="1" type="body"/>
          </p:nvPr>
        </p:nvSpPr>
        <p:spPr>
          <a:xfrm>
            <a:off x="1683658" y="4702629"/>
            <a:ext cx="8323941" cy="504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i="1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348" name="Google Shape;348;p77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77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77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51" name="Google Shape;351;p77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Visuel citation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77"/>
          <p:cNvSpPr txBox="1"/>
          <p:nvPr>
            <p:ph type="title"/>
          </p:nvPr>
        </p:nvSpPr>
        <p:spPr>
          <a:xfrm>
            <a:off x="1683658" y="1714500"/>
            <a:ext cx="8323941" cy="28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68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 Black"/>
              <a:buChar char="“"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77"/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:Pour fermer les guillemets de fin de citation ajoutez 2 apostrophes à la fin de votre texte (touche [4] du clavier)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:Après avoir insérez votre image, placez celle-ci en arrière plan : Clic droit + « Arrière plan 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:Après avoir insérez votre image, adaptez si besoin la couleur du texte en fonction de celle-ci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uel pleine page">
  <p:cSld name="Visuel pleine page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78"/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356" name="Google Shape;356;p78"/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080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7" name="Google Shape;357;p7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7897" y="6343650"/>
              <a:ext cx="365991" cy="365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8" name="Google Shape;358;p78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359" name="Google Shape;359;p78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78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78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62" name="Google Shape;362;p78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Visuel pleine page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78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:Après avoir insérez votre image, placez celle-ci en arrière plan : Clic droit + « Arrière plan 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uel pleine page + texte">
  <p:cSld name="Visuel pleine page + text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79"/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366" name="Google Shape;366;p79"/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080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7" name="Google Shape;367;p7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7897" y="6343650"/>
              <a:ext cx="365991" cy="365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8" name="Google Shape;368;p7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369" name="Google Shape;369;p79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79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79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72" name="Google Shape;372;p79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Visuel pleine page + texte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79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:Après avoir insérez votre image, placez celle-ci en arrière plan : Clic droit + « Arrière plan 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79"/>
          <p:cNvSpPr txBox="1"/>
          <p:nvPr>
            <p:ph idx="1" type="body"/>
          </p:nvPr>
        </p:nvSpPr>
        <p:spPr>
          <a:xfrm>
            <a:off x="618477" y="1640114"/>
            <a:ext cx="11573522" cy="3439886"/>
          </a:xfrm>
          <a:prstGeom prst="rect">
            <a:avLst/>
          </a:prstGeom>
          <a:gradFill>
            <a:gsLst>
              <a:gs pos="0">
                <a:schemeClr val="lt1"/>
              </a:gs>
              <a:gs pos="7000">
                <a:schemeClr val="lt1"/>
              </a:gs>
              <a:gs pos="26000">
                <a:srgbClr val="FFFFFF">
                  <a:alpha val="80000"/>
                </a:srgbClr>
              </a:gs>
              <a:gs pos="100000">
                <a:srgbClr val="FFFFFF">
                  <a:alpha val="8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2160000" spcFirstLastPara="1" rIns="75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5" name="Google Shape;375;p79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cess">
  <p:cSld name="Process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80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80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80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80" name="Google Shape;380;p80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Process</a:t>
            </a:r>
            <a:endParaRPr/>
          </a:p>
        </p:txBody>
      </p:sp>
      <p:sp>
        <p:nvSpPr>
          <p:cNvPr id="381" name="Google Shape;381;p80"/>
          <p:cNvSpPr txBox="1"/>
          <p:nvPr>
            <p:ph idx="1" type="body"/>
          </p:nvPr>
        </p:nvSpPr>
        <p:spPr>
          <a:xfrm>
            <a:off x="909039" y="1866901"/>
            <a:ext cx="1409699" cy="1409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2" name="Google Shape;382;p80"/>
          <p:cNvSpPr txBox="1"/>
          <p:nvPr>
            <p:ph idx="2" type="body"/>
          </p:nvPr>
        </p:nvSpPr>
        <p:spPr>
          <a:xfrm>
            <a:off x="623888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3" name="Google Shape;383;p80"/>
          <p:cNvSpPr txBox="1"/>
          <p:nvPr>
            <p:ph idx="3" type="body"/>
          </p:nvPr>
        </p:nvSpPr>
        <p:spPr>
          <a:xfrm>
            <a:off x="3123108" y="1866901"/>
            <a:ext cx="1409699" cy="140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4" name="Google Shape;384;p80"/>
          <p:cNvSpPr txBox="1"/>
          <p:nvPr>
            <p:ph idx="4" type="body"/>
          </p:nvPr>
        </p:nvSpPr>
        <p:spPr>
          <a:xfrm>
            <a:off x="2837957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5" name="Google Shape;385;p80"/>
          <p:cNvSpPr txBox="1"/>
          <p:nvPr>
            <p:ph idx="5" type="body"/>
          </p:nvPr>
        </p:nvSpPr>
        <p:spPr>
          <a:xfrm>
            <a:off x="5337177" y="1866901"/>
            <a:ext cx="1409699" cy="140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6" name="Google Shape;386;p80"/>
          <p:cNvSpPr txBox="1"/>
          <p:nvPr>
            <p:ph idx="6" type="body"/>
          </p:nvPr>
        </p:nvSpPr>
        <p:spPr>
          <a:xfrm>
            <a:off x="5052026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7" name="Google Shape;387;p80"/>
          <p:cNvSpPr txBox="1"/>
          <p:nvPr>
            <p:ph idx="7" type="body"/>
          </p:nvPr>
        </p:nvSpPr>
        <p:spPr>
          <a:xfrm>
            <a:off x="7551246" y="1866901"/>
            <a:ext cx="1409699" cy="140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8" name="Google Shape;388;p80"/>
          <p:cNvSpPr txBox="1"/>
          <p:nvPr>
            <p:ph idx="8" type="body"/>
          </p:nvPr>
        </p:nvSpPr>
        <p:spPr>
          <a:xfrm>
            <a:off x="7266095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9" name="Google Shape;389;p80"/>
          <p:cNvSpPr txBox="1"/>
          <p:nvPr>
            <p:ph idx="9" type="body"/>
          </p:nvPr>
        </p:nvSpPr>
        <p:spPr>
          <a:xfrm>
            <a:off x="9765314" y="1866901"/>
            <a:ext cx="1409699" cy="140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0" name="Google Shape;390;p80"/>
          <p:cNvSpPr txBox="1"/>
          <p:nvPr>
            <p:ph idx="13" type="body"/>
          </p:nvPr>
        </p:nvSpPr>
        <p:spPr>
          <a:xfrm>
            <a:off x="9480163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80"/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 2 niveaux de textes sont utilisés dans le carré de couleur, le 2</a:t>
            </a:r>
            <a:r>
              <a:rPr baseline="30000"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niveau est réservé au chiffre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 A tout moment vous pouvez changer la couleur de 1 ou plusieurs carré(s) : « Format de la forme » / « Remplissage »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 A tout moment vous pouvez supprimer ou dupliquer une des étapes</a:t>
            </a:r>
            <a:endParaRPr/>
          </a:p>
        </p:txBody>
      </p:sp>
      <p:pic>
        <p:nvPicPr>
          <p:cNvPr id="392" name="Google Shape;392;p80"/>
          <p:cNvPicPr preferRelativeResize="0"/>
          <p:nvPr/>
        </p:nvPicPr>
        <p:blipFill rotWithShape="1">
          <a:blip r:embed="rId2">
            <a:alphaModFix/>
          </a:blip>
          <a:srcRect b="-33262" l="17494" r="18770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80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cess 2">
  <p:cSld name="Process 2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81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81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81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98" name="Google Shape;398;p81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Process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81"/>
          <p:cNvSpPr txBox="1"/>
          <p:nvPr>
            <p:ph idx="1" type="body"/>
          </p:nvPr>
        </p:nvSpPr>
        <p:spPr>
          <a:xfrm>
            <a:off x="731838" y="1583490"/>
            <a:ext cx="2160000" cy="165139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6000" lIns="36000" spcFirstLastPara="1" rIns="468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0" name="Google Shape;400;p81"/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 2 niveaux de textes sont utilisés dans le carré de couleur, le 2</a:t>
            </a:r>
            <a:r>
              <a:rPr baseline="30000"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niveau est réservé au chiffre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 A tout moment vous pouvez changer la couleur de 1 ou plusieurs carré(s) : « Format de la forme » / « Remplissage »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 A tout moment vous pouvez supprimer ou dupliquer une des étapes</a:t>
            </a:r>
            <a:endParaRPr/>
          </a:p>
        </p:txBody>
      </p:sp>
      <p:sp>
        <p:nvSpPr>
          <p:cNvPr id="401" name="Google Shape;401;p81"/>
          <p:cNvSpPr txBox="1"/>
          <p:nvPr>
            <p:ph idx="2" type="body"/>
          </p:nvPr>
        </p:nvSpPr>
        <p:spPr>
          <a:xfrm>
            <a:off x="673555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2" name="Google Shape;402;p81"/>
          <p:cNvSpPr txBox="1"/>
          <p:nvPr>
            <p:ph idx="3" type="body"/>
          </p:nvPr>
        </p:nvSpPr>
        <p:spPr>
          <a:xfrm>
            <a:off x="2850698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3" name="Google Shape;403;p81"/>
          <p:cNvSpPr txBox="1"/>
          <p:nvPr>
            <p:ph idx="4" type="body"/>
          </p:nvPr>
        </p:nvSpPr>
        <p:spPr>
          <a:xfrm>
            <a:off x="5042355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4" name="Google Shape;404;p81"/>
          <p:cNvSpPr txBox="1"/>
          <p:nvPr>
            <p:ph idx="5" type="body"/>
          </p:nvPr>
        </p:nvSpPr>
        <p:spPr>
          <a:xfrm>
            <a:off x="7161440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5" name="Google Shape;405;p81"/>
          <p:cNvSpPr txBox="1"/>
          <p:nvPr>
            <p:ph idx="6" type="body"/>
          </p:nvPr>
        </p:nvSpPr>
        <p:spPr>
          <a:xfrm>
            <a:off x="9386855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6" name="Google Shape;406;p81"/>
          <p:cNvSpPr txBox="1"/>
          <p:nvPr>
            <p:ph idx="7" type="body"/>
          </p:nvPr>
        </p:nvSpPr>
        <p:spPr>
          <a:xfrm>
            <a:off x="2908981" y="1583490"/>
            <a:ext cx="2160000" cy="16513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000" lIns="36000" spcFirstLastPara="1" rIns="468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7" name="Google Shape;407;p81"/>
          <p:cNvSpPr txBox="1"/>
          <p:nvPr>
            <p:ph idx="8" type="body"/>
          </p:nvPr>
        </p:nvSpPr>
        <p:spPr>
          <a:xfrm>
            <a:off x="5100638" y="1583490"/>
            <a:ext cx="2160000" cy="16513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000" lIns="36000" spcFirstLastPara="1" rIns="468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8" name="Google Shape;408;p81"/>
          <p:cNvSpPr txBox="1"/>
          <p:nvPr>
            <p:ph idx="9" type="body"/>
          </p:nvPr>
        </p:nvSpPr>
        <p:spPr>
          <a:xfrm>
            <a:off x="7219723" y="1583490"/>
            <a:ext cx="2160000" cy="16513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000" lIns="36000" spcFirstLastPara="1" rIns="468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9" name="Google Shape;409;p81"/>
          <p:cNvSpPr txBox="1"/>
          <p:nvPr>
            <p:ph idx="13" type="body"/>
          </p:nvPr>
        </p:nvSpPr>
        <p:spPr>
          <a:xfrm>
            <a:off x="9386855" y="1583490"/>
            <a:ext cx="1652399" cy="16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10" name="Google Shape;410;p81"/>
          <p:cNvPicPr preferRelativeResize="0"/>
          <p:nvPr/>
        </p:nvPicPr>
        <p:blipFill rotWithShape="1">
          <a:blip r:embed="rId2">
            <a:alphaModFix/>
          </a:blip>
          <a:srcRect b="-33262" l="17494" r="18770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81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 Gris" showMasterSp="0">
  <p:cSld name="FIN Gris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82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FIN Gris</a:t>
            </a:r>
            <a:endParaRPr/>
          </a:p>
        </p:txBody>
      </p:sp>
      <p:sp>
        <p:nvSpPr>
          <p:cNvPr id="415" name="Google Shape;415;p82"/>
          <p:cNvSpPr txBox="1"/>
          <p:nvPr>
            <p:ph type="title"/>
          </p:nvPr>
        </p:nvSpPr>
        <p:spPr>
          <a:xfrm>
            <a:off x="731837" y="3449638"/>
            <a:ext cx="2425700" cy="703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16" name="Google Shape;416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1838" y="728663"/>
            <a:ext cx="1803600" cy="18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82"/>
          <p:cNvPicPr preferRelativeResize="0"/>
          <p:nvPr/>
        </p:nvPicPr>
        <p:blipFill rotWithShape="1">
          <a:blip r:embed="rId3">
            <a:alphaModFix/>
          </a:blip>
          <a:srcRect b="0" l="0" r="39816" t="19791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82"/>
          <p:cNvSpPr txBox="1"/>
          <p:nvPr>
            <p:ph idx="1" type="body"/>
          </p:nvPr>
        </p:nvSpPr>
        <p:spPr>
          <a:xfrm>
            <a:off x="731838" y="4568370"/>
            <a:ext cx="6564312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None/>
              <a:defRPr b="1" sz="14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9" name="Google Shape;419;p82"/>
          <p:cNvSpPr txBox="1"/>
          <p:nvPr>
            <p:ph idx="2" type="body"/>
          </p:nvPr>
        </p:nvSpPr>
        <p:spPr>
          <a:xfrm>
            <a:off x="8458200" y="4508500"/>
            <a:ext cx="3001963" cy="19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0" name="Google Shape;420;p82"/>
          <p:cNvSpPr txBox="1"/>
          <p:nvPr>
            <p:ph idx="3" type="body"/>
          </p:nvPr>
        </p:nvSpPr>
        <p:spPr>
          <a:xfrm>
            <a:off x="742949" y="5892800"/>
            <a:ext cx="65786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80"/>
              <a:buNone/>
              <a:defRPr i="1" sz="12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 showMasterSp="0">
  <p:cSld name="Contact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8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83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Contact</a:t>
            </a:r>
            <a:endParaRPr/>
          </a:p>
        </p:txBody>
      </p:sp>
      <p:sp>
        <p:nvSpPr>
          <p:cNvPr id="424" name="Google Shape;424;p83"/>
          <p:cNvSpPr txBox="1"/>
          <p:nvPr>
            <p:ph idx="1" type="body"/>
          </p:nvPr>
        </p:nvSpPr>
        <p:spPr>
          <a:xfrm>
            <a:off x="731838" y="5105625"/>
            <a:ext cx="4651374" cy="1510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1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■"/>
              <a:defRPr sz="1600">
                <a:solidFill>
                  <a:schemeClr val="lt1"/>
                </a:solidFill>
              </a:defRPr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■"/>
              <a:defRPr sz="1600">
                <a:solidFill>
                  <a:schemeClr val="lt1"/>
                </a:solidFill>
              </a:defRPr>
            </a:lvl4pPr>
            <a:lvl5pPr indent="-320039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Char char="■"/>
              <a:defRPr sz="1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5" name="Google Shape;425;p83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 Prénom NOM = 1</a:t>
            </a:r>
            <a:r>
              <a:rPr baseline="30000"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niveau  -  Email / Tél, = 2</a:t>
            </a:r>
            <a:r>
              <a:rPr baseline="30000"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niveau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83"/>
          <p:cNvGrpSpPr/>
          <p:nvPr/>
        </p:nvGrpSpPr>
        <p:grpSpPr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427" name="Google Shape;427;p83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83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83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83"/>
            <p:cNvSpPr/>
            <p:nvPr/>
          </p:nvSpPr>
          <p:spPr>
            <a:xfrm>
              <a:off x="518" y="3962"/>
              <a:ext cx="189" cy="72"/>
            </a:xfrm>
            <a:custGeom>
              <a:rect b="b" l="l" r="r" t="t"/>
              <a:pathLst>
                <a:path extrusionOk="0" h="190" w="498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83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83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3" name="Google Shape;433;p83"/>
          <p:cNvPicPr preferRelativeResize="0"/>
          <p:nvPr/>
        </p:nvPicPr>
        <p:blipFill rotWithShape="1">
          <a:blip r:embed="rId2">
            <a:alphaModFix/>
          </a:blip>
          <a:srcRect b="0" l="0" r="39816" t="19791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83"/>
          <p:cNvSpPr txBox="1"/>
          <p:nvPr>
            <p:ph idx="2" type="body"/>
          </p:nvPr>
        </p:nvSpPr>
        <p:spPr>
          <a:xfrm>
            <a:off x="8102600" y="5892800"/>
            <a:ext cx="3357563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80"/>
              <a:buNone/>
              <a:defRPr i="1" sz="12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9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9"/>
          <p:cNvSpPr txBox="1"/>
          <p:nvPr>
            <p:ph idx="1" type="body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49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9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9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>
  <p:cSld name="Titre et contenu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0"/>
          <p:cNvSpPr txBox="1"/>
          <p:nvPr>
            <p:ph idx="1" type="body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50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0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62" name="Google Shape;62;p50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et contenu</a:t>
            </a:r>
            <a:endParaRPr/>
          </a:p>
        </p:txBody>
      </p:sp>
      <p:pic>
        <p:nvPicPr>
          <p:cNvPr id="63" name="Google Shape;63;p50"/>
          <p:cNvPicPr preferRelativeResize="0"/>
          <p:nvPr/>
        </p:nvPicPr>
        <p:blipFill rotWithShape="1">
          <a:blip r:embed="rId2">
            <a:alphaModFix/>
          </a:blip>
          <a:srcRect b="-33262" l="17494" r="18770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50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 light">
  <p:cSld name="Titre de section ligh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/>
          <p:nvPr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1"/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1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de section light</a:t>
            </a:r>
            <a:endParaRPr/>
          </a:p>
        </p:txBody>
      </p:sp>
      <p:pic>
        <p:nvPicPr>
          <p:cNvPr id="69" name="Google Shape;69;p51"/>
          <p:cNvPicPr preferRelativeResize="0"/>
          <p:nvPr/>
        </p:nvPicPr>
        <p:blipFill rotWithShape="1">
          <a:blip r:embed="rId2">
            <a:alphaModFix/>
          </a:blip>
          <a:srcRect b="-12214" l="3065" r="2859" t="80145"/>
          <a:stretch/>
        </p:blipFill>
        <p:spPr>
          <a:xfrm>
            <a:off x="0" y="0"/>
            <a:ext cx="12192001" cy="9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51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1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1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3" name="Google Shape;73;p51"/>
          <p:cNvSpPr txBox="1"/>
          <p:nvPr>
            <p:ph type="title"/>
          </p:nvPr>
        </p:nvSpPr>
        <p:spPr>
          <a:xfrm>
            <a:off x="3771900" y="2171700"/>
            <a:ext cx="7688263" cy="2390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 Black"/>
              <a:buNone/>
              <a:defRPr sz="5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1"/>
          <p:cNvSpPr txBox="1"/>
          <p:nvPr>
            <p:ph idx="1" type="body"/>
          </p:nvPr>
        </p:nvSpPr>
        <p:spPr>
          <a:xfrm>
            <a:off x="3771900" y="4702628"/>
            <a:ext cx="7688263" cy="1387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75" name="Google Shape;75;p51"/>
          <p:cNvSpPr txBox="1"/>
          <p:nvPr>
            <p:ph idx="2" type="body"/>
          </p:nvPr>
        </p:nvSpPr>
        <p:spPr>
          <a:xfrm>
            <a:off x="522288" y="2159000"/>
            <a:ext cx="2546350" cy="2673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150"/>
              <a:buNone/>
              <a:defRPr sz="135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 2 colonnes">
  <p:cSld name="Titre et contenu 2 colonne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2"/>
          <p:cNvSpPr txBox="1"/>
          <p:nvPr>
            <p:ph idx="1" type="body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52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2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2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1" name="Google Shape;81;p52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et contenu 2 colonnes</a:t>
            </a:r>
            <a:endParaRPr/>
          </a:p>
        </p:txBody>
      </p:sp>
      <p:pic>
        <p:nvPicPr>
          <p:cNvPr id="82" name="Google Shape;82;p52"/>
          <p:cNvPicPr preferRelativeResize="0"/>
          <p:nvPr/>
        </p:nvPicPr>
        <p:blipFill rotWithShape="1">
          <a:blip r:embed="rId2">
            <a:alphaModFix/>
          </a:blip>
          <a:srcRect b="-33262" l="17494" r="18770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2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" showMasterSp="0">
  <p:cSld name="FI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3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FIN</a:t>
            </a:r>
            <a:endParaRPr/>
          </a:p>
        </p:txBody>
      </p:sp>
      <p:sp>
        <p:nvSpPr>
          <p:cNvPr id="86" name="Google Shape;86;p53"/>
          <p:cNvSpPr txBox="1"/>
          <p:nvPr>
            <p:ph type="title"/>
          </p:nvPr>
        </p:nvSpPr>
        <p:spPr>
          <a:xfrm>
            <a:off x="731837" y="3449638"/>
            <a:ext cx="2425700" cy="703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7" name="Google Shape;8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1838" y="728663"/>
            <a:ext cx="1803600" cy="18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3"/>
          <p:cNvSpPr txBox="1"/>
          <p:nvPr>
            <p:ph idx="1" type="body"/>
          </p:nvPr>
        </p:nvSpPr>
        <p:spPr>
          <a:xfrm>
            <a:off x="731838" y="4568370"/>
            <a:ext cx="6564312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None/>
              <a:defRPr b="1" sz="1400"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9" name="Google Shape;89;p53"/>
          <p:cNvPicPr preferRelativeResize="0"/>
          <p:nvPr/>
        </p:nvPicPr>
        <p:blipFill rotWithShape="1">
          <a:blip r:embed="rId3">
            <a:alphaModFix/>
          </a:blip>
          <a:srcRect b="-1" l="0" r="39861" t="19705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3"/>
          <p:cNvSpPr txBox="1"/>
          <p:nvPr>
            <p:ph idx="2" type="body"/>
          </p:nvPr>
        </p:nvSpPr>
        <p:spPr>
          <a:xfrm>
            <a:off x="8458200" y="4508500"/>
            <a:ext cx="3001963" cy="19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53"/>
          <p:cNvSpPr txBox="1"/>
          <p:nvPr>
            <p:ph idx="3" type="body"/>
          </p:nvPr>
        </p:nvSpPr>
        <p:spPr>
          <a:xfrm>
            <a:off x="742949" y="5892800"/>
            <a:ext cx="65786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80"/>
              <a:buNone/>
              <a:defRPr i="1" sz="1200"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image" showMasterSp="0">
  <p:cSld name="Titre imag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4"/>
          <p:cNvSpPr txBox="1"/>
          <p:nvPr>
            <p:ph type="ctrTitle"/>
          </p:nvPr>
        </p:nvSpPr>
        <p:spPr>
          <a:xfrm>
            <a:off x="731838" y="2654299"/>
            <a:ext cx="5294312" cy="15875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4"/>
          <p:cNvSpPr txBox="1"/>
          <p:nvPr>
            <p:ph idx="1" type="subTitle"/>
          </p:nvPr>
        </p:nvSpPr>
        <p:spPr>
          <a:xfrm>
            <a:off x="731838" y="4262438"/>
            <a:ext cx="529431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95" name="Google Shape;95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1838" y="728663"/>
            <a:ext cx="1803600" cy="18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4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image</a:t>
            </a:r>
            <a:endParaRPr/>
          </a:p>
        </p:txBody>
      </p:sp>
      <p:sp>
        <p:nvSpPr>
          <p:cNvPr id="97" name="Google Shape;97;p54"/>
          <p:cNvSpPr/>
          <p:nvPr/>
        </p:nvSpPr>
        <p:spPr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4"/>
          <p:cNvSpPr/>
          <p:nvPr>
            <p:ph idx="2" type="pic"/>
          </p:nvPr>
        </p:nvSpPr>
        <p:spPr>
          <a:xfrm>
            <a:off x="5435600" y="0"/>
            <a:ext cx="67564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99" name="Google Shape;99;p54"/>
          <p:cNvSpPr txBox="1"/>
          <p:nvPr>
            <p:ph idx="3" type="body"/>
          </p:nvPr>
        </p:nvSpPr>
        <p:spPr>
          <a:xfrm>
            <a:off x="742949" y="5892800"/>
            <a:ext cx="65786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80"/>
              <a:buNone/>
              <a:defRPr i="1" sz="1200">
                <a:solidFill>
                  <a:schemeClr val="dk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theme" Target="../theme/theme1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5"/>
          <p:cNvSpPr txBox="1"/>
          <p:nvPr>
            <p:ph idx="1" type="body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2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1469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2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1469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147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5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5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5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5" name="Google Shape;15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59">
          <p15:clr>
            <a:srgbClr val="F26B43"/>
          </p15:clr>
        </p15:guide>
        <p15:guide id="2" orient="horz" pos="3861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  <p15:guide id="5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Relationship Id="rId4" Type="http://schemas.openxmlformats.org/officeDocument/2006/relationships/image" Target="../media/image35.jpg"/><Relationship Id="rId5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Relationship Id="rId4" Type="http://schemas.openxmlformats.org/officeDocument/2006/relationships/image" Target="../media/image49.png"/><Relationship Id="rId5" Type="http://schemas.openxmlformats.org/officeDocument/2006/relationships/image" Target="../media/image31.png"/><Relationship Id="rId6" Type="http://schemas.openxmlformats.org/officeDocument/2006/relationships/image" Target="../media/image35.jpg"/><Relationship Id="rId7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jpg"/><Relationship Id="rId4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8.png"/><Relationship Id="rId4" Type="http://schemas.openxmlformats.org/officeDocument/2006/relationships/image" Target="../media/image7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fcc-cdr.web.cern.ch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7.png"/><Relationship Id="rId4" Type="http://schemas.openxmlformats.org/officeDocument/2006/relationships/image" Target="../media/image45.png"/><Relationship Id="rId5" Type="http://schemas.openxmlformats.org/officeDocument/2006/relationships/image" Target="../media/image4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0.png"/><Relationship Id="rId4" Type="http://schemas.openxmlformats.org/officeDocument/2006/relationships/image" Target="../media/image56.png"/><Relationship Id="rId9" Type="http://schemas.openxmlformats.org/officeDocument/2006/relationships/image" Target="../media/image52.png"/><Relationship Id="rId5" Type="http://schemas.openxmlformats.org/officeDocument/2006/relationships/image" Target="../media/image54.png"/><Relationship Id="rId6" Type="http://schemas.openxmlformats.org/officeDocument/2006/relationships/image" Target="../media/image60.png"/><Relationship Id="rId7" Type="http://schemas.openxmlformats.org/officeDocument/2006/relationships/image" Target="../media/image48.png"/><Relationship Id="rId8" Type="http://schemas.openxmlformats.org/officeDocument/2006/relationships/image" Target="../media/image4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2.png"/><Relationship Id="rId4" Type="http://schemas.openxmlformats.org/officeDocument/2006/relationships/image" Target="../media/image69.png"/><Relationship Id="rId5" Type="http://schemas.openxmlformats.org/officeDocument/2006/relationships/image" Target="../media/image67.png"/><Relationship Id="rId6" Type="http://schemas.openxmlformats.org/officeDocument/2006/relationships/image" Target="../media/image79.png"/><Relationship Id="rId7" Type="http://schemas.openxmlformats.org/officeDocument/2006/relationships/image" Target="../media/image6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4.png"/><Relationship Id="rId4" Type="http://schemas.openxmlformats.org/officeDocument/2006/relationships/image" Target="../media/image51.png"/><Relationship Id="rId5" Type="http://schemas.openxmlformats.org/officeDocument/2006/relationships/image" Target="../media/image6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3.png"/><Relationship Id="rId4" Type="http://schemas.openxmlformats.org/officeDocument/2006/relationships/image" Target="../media/image65.png"/><Relationship Id="rId5" Type="http://schemas.openxmlformats.org/officeDocument/2006/relationships/image" Target="../media/image81.png"/><Relationship Id="rId6" Type="http://schemas.openxmlformats.org/officeDocument/2006/relationships/image" Target="../media/image70.png"/><Relationship Id="rId7" Type="http://schemas.openxmlformats.org/officeDocument/2006/relationships/image" Target="../media/image8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1.png"/><Relationship Id="rId4" Type="http://schemas.openxmlformats.org/officeDocument/2006/relationships/image" Target="../media/image7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3.png"/><Relationship Id="rId4" Type="http://schemas.openxmlformats.org/officeDocument/2006/relationships/image" Target="../media/image74.jpg"/><Relationship Id="rId5" Type="http://schemas.openxmlformats.org/officeDocument/2006/relationships/image" Target="../media/image7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Relationship Id="rId5" Type="http://schemas.openxmlformats.org/officeDocument/2006/relationships/image" Target="../media/image21.jp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g"/><Relationship Id="rId4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55.png"/><Relationship Id="rId5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42.jpg"/><Relationship Id="rId5" Type="http://schemas.openxmlformats.org/officeDocument/2006/relationships/image" Target="../media/image36.png"/><Relationship Id="rId6" Type="http://schemas.openxmlformats.org/officeDocument/2006/relationships/image" Target="../media/image28.png"/><Relationship Id="rId7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"/>
          <p:cNvSpPr txBox="1"/>
          <p:nvPr>
            <p:ph type="ctrTitle"/>
          </p:nvPr>
        </p:nvSpPr>
        <p:spPr>
          <a:xfrm>
            <a:off x="2596042" y="1624880"/>
            <a:ext cx="69591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b="1" lang="fr-FR" sz="3600"/>
              <a:t>ADVANCED NUMERICAL TECHNIQUES AND AI TO MITIGATE IMPERFECTIONS IN FUTURE CIRCULAR COLLIDER</a:t>
            </a:r>
            <a:endParaRPr b="1" sz="3600"/>
          </a:p>
        </p:txBody>
      </p:sp>
      <p:sp>
        <p:nvSpPr>
          <p:cNvPr id="440" name="Google Shape;440;p1"/>
          <p:cNvSpPr txBox="1"/>
          <p:nvPr>
            <p:ph idx="1" type="subTitle"/>
          </p:nvPr>
        </p:nvSpPr>
        <p:spPr>
          <a:xfrm>
            <a:off x="742277" y="4272876"/>
            <a:ext cx="8832913" cy="1614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b="1" lang="fr-FR" sz="1800"/>
              <a:t>Doctorant: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</a:pPr>
            <a:r>
              <a:rPr lang="fr-FR" sz="1800"/>
              <a:t>Quentin BRUANT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</a:pPr>
            <a:r>
              <a:rPr b="1" lang="fr-FR" sz="1800"/>
              <a:t>Sous la supervision de: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</a:pPr>
            <a:r>
              <a:rPr lang="fr-FR" sz="1800"/>
              <a:t>Barbara DALENA (Dir), Francesca BUGIOTTI, Valérie GAUTARD</a:t>
            </a:r>
            <a:endParaRPr/>
          </a:p>
        </p:txBody>
      </p:sp>
      <p:sp>
        <p:nvSpPr>
          <p:cNvPr id="441" name="Google Shape;441;p1"/>
          <p:cNvSpPr txBox="1"/>
          <p:nvPr>
            <p:ph idx="2" type="body"/>
          </p:nvPr>
        </p:nvSpPr>
        <p:spPr>
          <a:xfrm>
            <a:off x="742949" y="5892800"/>
            <a:ext cx="65786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8"/>
          <p:cNvSpPr txBox="1"/>
          <p:nvPr>
            <p:ph type="title"/>
          </p:nvPr>
        </p:nvSpPr>
        <p:spPr>
          <a:xfrm>
            <a:off x="3771900" y="2171700"/>
            <a:ext cx="7688263" cy="2390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lang="fr-FR" sz="4400"/>
              <a:t>Anomaly detection and denoising of </a:t>
            </a:r>
            <a:r>
              <a:rPr lang="fr-FR" sz="4400"/>
              <a:t>SuperKEKB </a:t>
            </a:r>
            <a:r>
              <a:rPr lang="fr-FR" sz="4400"/>
              <a:t>Turn-by-turn BPMs</a:t>
            </a:r>
            <a:endParaRPr sz="4400"/>
          </a:p>
        </p:txBody>
      </p:sp>
      <p:sp>
        <p:nvSpPr>
          <p:cNvPr id="603" name="Google Shape;603;p18"/>
          <p:cNvSpPr txBox="1"/>
          <p:nvPr>
            <p:ph idx="1" type="body"/>
          </p:nvPr>
        </p:nvSpPr>
        <p:spPr>
          <a:xfrm>
            <a:off x="3771900" y="4702628"/>
            <a:ext cx="7688263" cy="1387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sp>
        <p:nvSpPr>
          <p:cNvPr id="604" name="Google Shape;604;p18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PHENIICS Fest 2025</a:t>
            </a:r>
            <a:endParaRPr/>
          </a:p>
        </p:txBody>
      </p:sp>
      <p:sp>
        <p:nvSpPr>
          <p:cNvPr id="605" name="Google Shape;605;p18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606" name="Google Shape;606;p18"/>
          <p:cNvSpPr txBox="1"/>
          <p:nvPr>
            <p:ph idx="2" type="body"/>
          </p:nvPr>
        </p:nvSpPr>
        <p:spPr>
          <a:xfrm>
            <a:off x="522288" y="2159000"/>
            <a:ext cx="2546350" cy="2673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50"/>
              <a:buNone/>
            </a:pPr>
            <a:r>
              <a:rPr lang="fr-FR"/>
              <a:t>2</a:t>
            </a:r>
            <a:endParaRPr/>
          </a:p>
        </p:txBody>
      </p:sp>
      <p:sp>
        <p:nvSpPr>
          <p:cNvPr id="607" name="Google Shape;607;p18"/>
          <p:cNvSpPr txBox="1"/>
          <p:nvPr>
            <p:ph idx="10" type="dt"/>
          </p:nvPr>
        </p:nvSpPr>
        <p:spPr>
          <a:xfrm>
            <a:off x="9626600" y="63436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04/07/2025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6b8322da58_1_1504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614" name="Google Shape;614;g36b8322da58_1_15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1613" y="1381100"/>
            <a:ext cx="4213283" cy="38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g36b8322da58_1_1504"/>
          <p:cNvSpPr txBox="1"/>
          <p:nvPr>
            <p:ph type="title"/>
          </p:nvPr>
        </p:nvSpPr>
        <p:spPr>
          <a:xfrm>
            <a:off x="731838" y="314036"/>
            <a:ext cx="10728300" cy="8718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0000FF"/>
                </a:solidFill>
              </a:rPr>
              <a:t>SuperKEKB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descr="Une image contenant texte, logo, Graphique, Police&#10;&#10;Description générée automatiquement" id="616" name="Google Shape;616;g36b8322da58_1_1504"/>
          <p:cNvPicPr preferRelativeResize="0"/>
          <p:nvPr/>
        </p:nvPicPr>
        <p:blipFill rotWithShape="1">
          <a:blip r:embed="rId4">
            <a:alphaModFix/>
          </a:blip>
          <a:srcRect b="0" l="0" r="42065" t="764"/>
          <a:stretch/>
        </p:blipFill>
        <p:spPr>
          <a:xfrm>
            <a:off x="7010776" y="77549"/>
            <a:ext cx="2934950" cy="1077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Graphique, Police, graphisme, logo&#10;&#10;Description générée automatiquement" id="617" name="Google Shape;617;g36b8322da58_1_15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2906" y="275188"/>
            <a:ext cx="2240620" cy="6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g36b8322da58_1_1504"/>
          <p:cNvSpPr txBox="1"/>
          <p:nvPr/>
        </p:nvSpPr>
        <p:spPr>
          <a:xfrm>
            <a:off x="736475" y="1718425"/>
            <a:ext cx="4213200" cy="3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Char char="➢"/>
            </a:pP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Largest existing e+/e- collider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Char char="○"/>
            </a:pP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~3km long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Char char="○"/>
            </a:pP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small-scale FCCee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Char char="➢"/>
            </a:pP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Provides proof of principle of several concepts and design choices.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19" name="Google Shape;619;g36b8322da58_1_1504"/>
          <p:cNvSpPr txBox="1"/>
          <p:nvPr>
            <p:ph idx="11" type="ftr"/>
          </p:nvPr>
        </p:nvSpPr>
        <p:spPr>
          <a:xfrm>
            <a:off x="736600" y="6343650"/>
            <a:ext cx="883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PHENIICS Fest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36b8322da58_1_1504"/>
          <p:cNvSpPr txBox="1"/>
          <p:nvPr>
            <p:ph idx="10" type="dt"/>
          </p:nvPr>
        </p:nvSpPr>
        <p:spPr>
          <a:xfrm>
            <a:off x="9575800" y="6343650"/>
            <a:ext cx="108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/>
              <a:t>04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/0</a:t>
            </a:r>
            <a:r>
              <a:rPr lang="fr-FR" sz="1300"/>
              <a:t>7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/2025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6b8322da58_1_65"/>
          <p:cNvSpPr txBox="1"/>
          <p:nvPr>
            <p:ph type="title"/>
          </p:nvPr>
        </p:nvSpPr>
        <p:spPr>
          <a:xfrm>
            <a:off x="731844" y="314025"/>
            <a:ext cx="56100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Poppins Black"/>
              <a:buNone/>
            </a:pPr>
            <a:r>
              <a:rPr lang="fr-FR">
                <a:solidFill>
                  <a:srgbClr val="0000FF"/>
                </a:solidFill>
              </a:rPr>
              <a:t>TbT BPM data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626" name="Google Shape;626;g36b8322da58_1_65"/>
          <p:cNvSpPr txBox="1"/>
          <p:nvPr>
            <p:ph idx="4294967295" type="sldNum"/>
          </p:nvPr>
        </p:nvSpPr>
        <p:spPr>
          <a:xfrm>
            <a:off x="11498263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pSp>
        <p:nvGrpSpPr>
          <p:cNvPr id="627" name="Google Shape;627;g36b8322da58_1_65"/>
          <p:cNvGrpSpPr/>
          <p:nvPr/>
        </p:nvGrpSpPr>
        <p:grpSpPr>
          <a:xfrm>
            <a:off x="466680" y="956017"/>
            <a:ext cx="6588000" cy="2966184"/>
            <a:chOff x="360000" y="1201080"/>
            <a:chExt cx="10980000" cy="4943640"/>
          </a:xfrm>
        </p:grpSpPr>
        <p:sp>
          <p:nvSpPr>
            <p:cNvPr id="628" name="Google Shape;628;g36b8322da58_1_65"/>
            <p:cNvSpPr/>
            <p:nvPr/>
          </p:nvSpPr>
          <p:spPr>
            <a:xfrm>
              <a:off x="360000" y="1201080"/>
              <a:ext cx="2346300" cy="80370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BPM data (gen. sdds format)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g36b8322da58_1_65"/>
            <p:cNvSpPr/>
            <p:nvPr/>
          </p:nvSpPr>
          <p:spPr>
            <a:xfrm>
              <a:off x="2340000" y="1644720"/>
              <a:ext cx="1799982" cy="179982"/>
            </a:xfrm>
            <a:custGeom>
              <a:rect b="b" l="l" r="r" t="t"/>
              <a:pathLst>
                <a:path extrusionOk="0" h="21600" w="21600">
                  <a:moveTo>
                    <a:pt x="0" y="5400"/>
                  </a:moveTo>
                  <a:lnTo>
                    <a:pt x="16200" y="540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16200" y="16200"/>
                  </a:lnTo>
                  <a:lnTo>
                    <a:pt x="0" y="16200"/>
                  </a:lnTo>
                  <a:close/>
                </a:path>
              </a:pathLst>
            </a:custGeom>
            <a:gradFill>
              <a:gsLst>
                <a:gs pos="0">
                  <a:srgbClr val="FF8000"/>
                </a:gs>
                <a:gs pos="100000">
                  <a:srgbClr val="FFFF00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630" name="Google Shape;630;g36b8322da58_1_65"/>
            <p:cNvSpPr/>
            <p:nvPr/>
          </p:nvSpPr>
          <p:spPr>
            <a:xfrm>
              <a:off x="4063800" y="1517718"/>
              <a:ext cx="2416200" cy="540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Synchronization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g36b8322da58_1_65"/>
            <p:cNvSpPr/>
            <p:nvPr/>
          </p:nvSpPr>
          <p:spPr>
            <a:xfrm>
              <a:off x="6120000" y="1644720"/>
              <a:ext cx="1799982" cy="179982"/>
            </a:xfrm>
            <a:custGeom>
              <a:rect b="b" l="l" r="r" t="t"/>
              <a:pathLst>
                <a:path extrusionOk="0" h="21600" w="21600">
                  <a:moveTo>
                    <a:pt x="0" y="5400"/>
                  </a:moveTo>
                  <a:lnTo>
                    <a:pt x="16200" y="540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16200" y="16200"/>
                  </a:lnTo>
                  <a:lnTo>
                    <a:pt x="0" y="16200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81D41A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632" name="Google Shape;632;g36b8322da58_1_65"/>
            <p:cNvSpPr/>
            <p:nvPr/>
          </p:nvSpPr>
          <p:spPr>
            <a:xfrm>
              <a:off x="7920000" y="1464720"/>
              <a:ext cx="1980000" cy="540000"/>
            </a:xfrm>
            <a:prstGeom prst="rect">
              <a:avLst/>
            </a:prstGeom>
            <a:solidFill>
              <a:srgbClr val="81D41A"/>
            </a:solidFill>
            <a:ln>
              <a:noFill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SVD cleaning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g36b8322da58_1_65"/>
            <p:cNvSpPr/>
            <p:nvPr/>
          </p:nvSpPr>
          <p:spPr>
            <a:xfrm>
              <a:off x="6660000" y="2904720"/>
              <a:ext cx="179982" cy="719982"/>
            </a:xfrm>
            <a:custGeom>
              <a:rect b="b" l="l" r="r" t="t"/>
              <a:pathLst>
                <a:path extrusionOk="0" h="21600" w="21600">
                  <a:moveTo>
                    <a:pt x="5400" y="0"/>
                  </a:moveTo>
                  <a:lnTo>
                    <a:pt x="5400" y="16200"/>
                  </a:lnTo>
                  <a:lnTo>
                    <a:pt x="0" y="16200"/>
                  </a:lnTo>
                  <a:lnTo>
                    <a:pt x="10800" y="21600"/>
                  </a:lnTo>
                  <a:lnTo>
                    <a:pt x="21600" y="16200"/>
                  </a:lnTo>
                  <a:lnTo>
                    <a:pt x="16200" y="1620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81D41A"/>
            </a:solidFill>
            <a:ln>
              <a:noFill/>
            </a:ln>
          </p:spPr>
        </p:sp>
        <p:sp>
          <p:nvSpPr>
            <p:cNvPr id="634" name="Google Shape;634;g36b8322da58_1_65"/>
            <p:cNvSpPr/>
            <p:nvPr/>
          </p:nvSpPr>
          <p:spPr>
            <a:xfrm>
              <a:off x="5717520" y="3624720"/>
              <a:ext cx="1980000" cy="540000"/>
            </a:xfrm>
            <a:prstGeom prst="rect">
              <a:avLst/>
            </a:prstGeom>
            <a:solidFill>
              <a:srgbClr val="81D41A"/>
            </a:solidFill>
            <a:ln>
              <a:noFill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BPM cuts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g36b8322da58_1_65"/>
            <p:cNvSpPr/>
            <p:nvPr/>
          </p:nvSpPr>
          <p:spPr>
            <a:xfrm>
              <a:off x="5580000" y="2364720"/>
              <a:ext cx="2340000" cy="540000"/>
            </a:xfrm>
            <a:prstGeom prst="rect">
              <a:avLst/>
            </a:prstGeom>
            <a:noFill/>
            <a:ln cap="flat" cmpd="sng" w="36000">
              <a:solidFill>
                <a:srgbClr val="81D41A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63000" lIns="108000" spcFirstLastPara="1" rIns="108000" wrap="square" tIns="63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If high singular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intrinsic errors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g36b8322da58_1_65"/>
            <p:cNvSpPr/>
            <p:nvPr/>
          </p:nvSpPr>
          <p:spPr>
            <a:xfrm rot="10800000">
              <a:off x="7920000" y="2004720"/>
              <a:ext cx="1440000" cy="900000"/>
            </a:xfrm>
            <a:custGeom>
              <a:rect b="b" l="l" r="r" t="t"/>
              <a:pathLst>
                <a:path extrusionOk="0" h="122" w="144">
                  <a:moveTo>
                    <a:pt x="85" y="69"/>
                  </a:moveTo>
                  <a:cubicBezTo>
                    <a:pt x="85" y="55"/>
                    <a:pt x="97" y="44"/>
                    <a:pt x="111" y="44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95" y="17"/>
                    <a:pt x="81" y="24"/>
                    <a:pt x="71" y="35"/>
                  </a:cubicBezTo>
                  <a:cubicBezTo>
                    <a:pt x="62" y="25"/>
                    <a:pt x="48" y="18"/>
                    <a:pt x="32" y="18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46" y="44"/>
                    <a:pt x="58" y="55"/>
                    <a:pt x="58" y="69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85" y="122"/>
                    <a:pt x="85" y="122"/>
                    <a:pt x="85" y="122"/>
                  </a:cubicBezTo>
                  <a:cubicBezTo>
                    <a:pt x="85" y="122"/>
                    <a:pt x="85" y="122"/>
                    <a:pt x="85" y="122"/>
                  </a:cubicBezTo>
                  <a:lnTo>
                    <a:pt x="85" y="69"/>
                  </a:lnTo>
                  <a:close/>
                </a:path>
              </a:pathLst>
            </a:custGeom>
            <a:solidFill>
              <a:srgbClr val="81D4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g36b8322da58_1_65"/>
            <p:cNvSpPr/>
            <p:nvPr/>
          </p:nvSpPr>
          <p:spPr>
            <a:xfrm>
              <a:off x="9360000" y="2364720"/>
              <a:ext cx="1980000" cy="540000"/>
            </a:xfrm>
            <a:prstGeom prst="rect">
              <a:avLst/>
            </a:prstGeom>
            <a:noFill/>
            <a:ln cap="flat" cmpd="sng" w="36000">
              <a:solidFill>
                <a:srgbClr val="81D41A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63000" lIns="108000" spcFirstLastPara="1" rIns="108000" wrap="square" tIns="63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Else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g36b8322da58_1_65"/>
            <p:cNvSpPr/>
            <p:nvPr/>
          </p:nvSpPr>
          <p:spPr>
            <a:xfrm>
              <a:off x="10260000" y="2904720"/>
              <a:ext cx="179982" cy="2339982"/>
            </a:xfrm>
            <a:custGeom>
              <a:rect b="b" l="l" r="r" t="t"/>
              <a:pathLst>
                <a:path extrusionOk="0" h="21600" w="21600">
                  <a:moveTo>
                    <a:pt x="5400" y="0"/>
                  </a:moveTo>
                  <a:lnTo>
                    <a:pt x="5400" y="16200"/>
                  </a:lnTo>
                  <a:lnTo>
                    <a:pt x="0" y="16200"/>
                  </a:lnTo>
                  <a:lnTo>
                    <a:pt x="10800" y="21600"/>
                  </a:lnTo>
                  <a:lnTo>
                    <a:pt x="21600" y="16200"/>
                  </a:lnTo>
                  <a:lnTo>
                    <a:pt x="16200" y="16200"/>
                  </a:lnTo>
                  <a:lnTo>
                    <a:pt x="16200" y="0"/>
                  </a:lnTo>
                  <a:close/>
                </a:path>
              </a:pathLst>
            </a:custGeom>
            <a:gradFill>
              <a:gsLst>
                <a:gs pos="0">
                  <a:srgbClr val="81D41A"/>
                </a:gs>
                <a:gs pos="100000">
                  <a:srgbClr val="00A933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639" name="Google Shape;639;g36b8322da58_1_65"/>
            <p:cNvSpPr/>
            <p:nvPr/>
          </p:nvSpPr>
          <p:spPr>
            <a:xfrm rot="-2700000">
              <a:off x="8110078" y="3901562"/>
              <a:ext cx="179998" cy="1573553"/>
            </a:xfrm>
            <a:custGeom>
              <a:rect b="b" l="l" r="r" t="t"/>
              <a:pathLst>
                <a:path extrusionOk="0" h="21600" w="21600">
                  <a:moveTo>
                    <a:pt x="5400" y="0"/>
                  </a:moveTo>
                  <a:lnTo>
                    <a:pt x="5400" y="16200"/>
                  </a:lnTo>
                  <a:lnTo>
                    <a:pt x="0" y="16200"/>
                  </a:lnTo>
                  <a:lnTo>
                    <a:pt x="10800" y="21600"/>
                  </a:lnTo>
                  <a:lnTo>
                    <a:pt x="21600" y="16200"/>
                  </a:lnTo>
                  <a:lnTo>
                    <a:pt x="16200" y="16200"/>
                  </a:lnTo>
                  <a:lnTo>
                    <a:pt x="16200" y="0"/>
                  </a:lnTo>
                  <a:close/>
                </a:path>
              </a:pathLst>
            </a:custGeom>
            <a:gradFill>
              <a:gsLst>
                <a:gs pos="0">
                  <a:srgbClr val="81D41A"/>
                </a:gs>
                <a:gs pos="100000">
                  <a:srgbClr val="00A933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640" name="Google Shape;640;g36b8322da58_1_65"/>
            <p:cNvSpPr/>
            <p:nvPr/>
          </p:nvSpPr>
          <p:spPr>
            <a:xfrm>
              <a:off x="8820000" y="5244718"/>
              <a:ext cx="1980000" cy="680100"/>
            </a:xfrm>
            <a:prstGeom prst="rect">
              <a:avLst/>
            </a:prstGeom>
            <a:solidFill>
              <a:srgbClr val="00A933"/>
            </a:solidFill>
            <a:ln>
              <a:noFill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Harmonic analysis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g36b8322da58_1_65"/>
            <p:cNvSpPr/>
            <p:nvPr/>
          </p:nvSpPr>
          <p:spPr>
            <a:xfrm>
              <a:off x="5940000" y="5424720"/>
              <a:ext cx="2879982" cy="179982"/>
            </a:xfrm>
            <a:custGeom>
              <a:rect b="b" l="l" r="r" t="t"/>
              <a:pathLst>
                <a:path extrusionOk="0" h="21600" w="21600">
                  <a:moveTo>
                    <a:pt x="21600" y="5400"/>
                  </a:moveTo>
                  <a:lnTo>
                    <a:pt x="5400" y="5400"/>
                  </a:lnTo>
                  <a:lnTo>
                    <a:pt x="5400" y="0"/>
                  </a:lnTo>
                  <a:lnTo>
                    <a:pt x="0" y="10800"/>
                  </a:lnTo>
                  <a:lnTo>
                    <a:pt x="5400" y="21600"/>
                  </a:lnTo>
                  <a:lnTo>
                    <a:pt x="5400" y="16200"/>
                  </a:lnTo>
                  <a:lnTo>
                    <a:pt x="21600" y="16200"/>
                  </a:lnTo>
                  <a:close/>
                </a:path>
              </a:pathLst>
            </a:custGeom>
            <a:gradFill>
              <a:gsLst>
                <a:gs pos="0">
                  <a:srgbClr val="00A933"/>
                </a:gs>
                <a:gs pos="100000">
                  <a:srgbClr val="005AC8"/>
                </a:gs>
              </a:gsLst>
              <a:lin ang="10800025" scaled="0"/>
            </a:gradFill>
            <a:ln>
              <a:noFill/>
            </a:ln>
          </p:spPr>
        </p:sp>
        <p:sp>
          <p:nvSpPr>
            <p:cNvPr id="642" name="Google Shape;642;g36b8322da58_1_65"/>
            <p:cNvSpPr/>
            <p:nvPr/>
          </p:nvSpPr>
          <p:spPr>
            <a:xfrm>
              <a:off x="3960000" y="5064720"/>
              <a:ext cx="1980000" cy="1080000"/>
            </a:xfrm>
            <a:prstGeom prst="rect">
              <a:avLst/>
            </a:prstGeom>
            <a:solidFill>
              <a:srgbClr val="005AC8"/>
            </a:solidFill>
            <a:ln>
              <a:noFill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Optics parameters reconstruction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g36b8322da58_1_65"/>
            <p:cNvSpPr/>
            <p:nvPr/>
          </p:nvSpPr>
          <p:spPr>
            <a:xfrm>
              <a:off x="360000" y="3264718"/>
              <a:ext cx="2346300" cy="803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ACCELERATOR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g36b8322da58_1_65"/>
            <p:cNvSpPr/>
            <p:nvPr/>
          </p:nvSpPr>
          <p:spPr>
            <a:xfrm rot="10800000">
              <a:off x="1260018" y="2004738"/>
              <a:ext cx="179982" cy="1259982"/>
            </a:xfrm>
            <a:custGeom>
              <a:rect b="b" l="l" r="r" t="t"/>
              <a:pathLst>
                <a:path extrusionOk="0" h="21600" w="21600">
                  <a:moveTo>
                    <a:pt x="5400" y="0"/>
                  </a:moveTo>
                  <a:lnTo>
                    <a:pt x="5400" y="16200"/>
                  </a:lnTo>
                  <a:lnTo>
                    <a:pt x="0" y="16200"/>
                  </a:lnTo>
                  <a:lnTo>
                    <a:pt x="10800" y="21600"/>
                  </a:lnTo>
                  <a:lnTo>
                    <a:pt x="21600" y="16200"/>
                  </a:lnTo>
                  <a:lnTo>
                    <a:pt x="16200" y="16200"/>
                  </a:lnTo>
                  <a:lnTo>
                    <a:pt x="16200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FF8000"/>
                </a:gs>
              </a:gsLst>
              <a:lin ang="16200038" scaled="0"/>
            </a:gradFill>
            <a:ln>
              <a:noFill/>
            </a:ln>
          </p:spPr>
        </p:sp>
      </p:grpSp>
      <p:pic>
        <p:nvPicPr>
          <p:cNvPr descr="Une image contenant texte, diagramme, ligne, Parallèle&#10;&#10;Description générée automatiquement" id="645" name="Google Shape;645;g36b8322da58_1_6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460" y="4065843"/>
            <a:ext cx="5436000" cy="22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g36b8322da58_1_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2896" y="999336"/>
            <a:ext cx="3611888" cy="2697486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g36b8322da58_1_65"/>
          <p:cNvSpPr txBox="1"/>
          <p:nvPr/>
        </p:nvSpPr>
        <p:spPr>
          <a:xfrm rot="-5400000">
            <a:off x="7024459" y="2040951"/>
            <a:ext cx="960000" cy="2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Position [mm]</a:t>
            </a:r>
            <a:endParaRPr b="0" i="0" sz="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8" name="Google Shape;648;g36b8322da58_1_65"/>
          <p:cNvSpPr txBox="1"/>
          <p:nvPr/>
        </p:nvSpPr>
        <p:spPr>
          <a:xfrm>
            <a:off x="8905128" y="3576630"/>
            <a:ext cx="846600" cy="2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Turn number</a:t>
            </a:r>
            <a:endParaRPr b="0" i="0" sz="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49" name="Google Shape;649;g36b8322da58_1_65"/>
          <p:cNvPicPr preferRelativeResize="0"/>
          <p:nvPr/>
        </p:nvPicPr>
        <p:blipFill rotWithShape="1">
          <a:blip r:embed="rId5">
            <a:alphaModFix/>
          </a:blip>
          <a:srcRect b="0" l="0" r="5873" t="11574"/>
          <a:stretch/>
        </p:blipFill>
        <p:spPr>
          <a:xfrm>
            <a:off x="7566179" y="3848431"/>
            <a:ext cx="3580432" cy="25226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0" name="Google Shape;650;g36b8322da58_1_65"/>
          <p:cNvCxnSpPr>
            <a:stCxn id="640" idx="2"/>
          </p:cNvCxnSpPr>
          <p:nvPr/>
        </p:nvCxnSpPr>
        <p:spPr>
          <a:xfrm>
            <a:off x="6136680" y="3790260"/>
            <a:ext cx="1260000" cy="398700"/>
          </a:xfrm>
          <a:prstGeom prst="straightConnector1">
            <a:avLst/>
          </a:prstGeom>
          <a:noFill/>
          <a:ln cap="flat" cmpd="sng" w="19050">
            <a:solidFill>
              <a:srgbClr val="0099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51" name="Google Shape;651;g36b8322da58_1_65"/>
          <p:cNvSpPr txBox="1"/>
          <p:nvPr/>
        </p:nvSpPr>
        <p:spPr>
          <a:xfrm>
            <a:off x="9973986" y="847727"/>
            <a:ext cx="1215000" cy="3078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BPM data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52" name="Google Shape;652;g36b8322da58_1_65"/>
          <p:cNvCxnSpPr>
            <a:stCxn id="642" idx="1"/>
          </p:cNvCxnSpPr>
          <p:nvPr/>
        </p:nvCxnSpPr>
        <p:spPr>
          <a:xfrm flipH="1">
            <a:off x="1939980" y="3598201"/>
            <a:ext cx="686700" cy="425400"/>
          </a:xfrm>
          <a:prstGeom prst="straightConnector1">
            <a:avLst/>
          </a:prstGeom>
          <a:noFill/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descr="Une image contenant texte, logo, Graphique, Police&#10;&#10;Description générée automatiquement" id="653" name="Google Shape;653;g36b8322da58_1_65"/>
          <p:cNvPicPr preferRelativeResize="0"/>
          <p:nvPr/>
        </p:nvPicPr>
        <p:blipFill rotWithShape="1">
          <a:blip r:embed="rId6">
            <a:alphaModFix/>
          </a:blip>
          <a:srcRect b="0" l="0" r="42065" t="764"/>
          <a:stretch/>
        </p:blipFill>
        <p:spPr>
          <a:xfrm>
            <a:off x="7010776" y="77549"/>
            <a:ext cx="2934950" cy="1077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Graphique, Police, graphisme, logo&#10;&#10;Description générée automatiquement" id="654" name="Google Shape;654;g36b8322da58_1_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2906" y="275188"/>
            <a:ext cx="2240620" cy="6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g36b8322da58_1_65"/>
          <p:cNvSpPr txBox="1"/>
          <p:nvPr>
            <p:ph idx="11" type="ftr"/>
          </p:nvPr>
        </p:nvSpPr>
        <p:spPr>
          <a:xfrm>
            <a:off x="736600" y="6343650"/>
            <a:ext cx="883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PHENIICS Fest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g36b8322da58_1_65"/>
          <p:cNvSpPr txBox="1"/>
          <p:nvPr>
            <p:ph idx="10" type="dt"/>
          </p:nvPr>
        </p:nvSpPr>
        <p:spPr>
          <a:xfrm>
            <a:off x="9575800" y="6343650"/>
            <a:ext cx="108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/>
              <a:t>04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/0</a:t>
            </a:r>
            <a:r>
              <a:rPr lang="fr-FR" sz="1300"/>
              <a:t>7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/2025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6b8322da58_1_1034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662" name="Google Shape;662;g36b8322da58_1_1034"/>
          <p:cNvSpPr txBox="1"/>
          <p:nvPr>
            <p:ph type="title"/>
          </p:nvPr>
        </p:nvSpPr>
        <p:spPr>
          <a:xfrm>
            <a:off x="731838" y="314036"/>
            <a:ext cx="107283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Poppins Black"/>
              <a:buNone/>
            </a:pPr>
            <a:r>
              <a:rPr lang="fr-FR">
                <a:solidFill>
                  <a:srgbClr val="0000FF"/>
                </a:solidFill>
              </a:rPr>
              <a:t>Anomaly detection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663" name="Google Shape;663;g36b8322da58_1_1034"/>
          <p:cNvSpPr txBox="1"/>
          <p:nvPr/>
        </p:nvSpPr>
        <p:spPr>
          <a:xfrm>
            <a:off x="502875" y="856075"/>
            <a:ext cx="11447700" cy="12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62"/>
              <a:buFont typeface="Arial Black"/>
              <a:buChar char="➢"/>
            </a:pPr>
            <a:r>
              <a:rPr lang="fr-FR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</a:t>
            </a:r>
            <a:r>
              <a:rPr lang="fr-FR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lustering algorithm : DBSCAN</a:t>
            </a:r>
            <a:endParaRPr i="0" sz="1800" u="none" cap="none" strike="noStrik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2"/>
              <a:buFont typeface="Arial Black"/>
              <a:buChar char="○"/>
            </a:pP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</a:t>
            </a:r>
            <a:r>
              <a:rPr i="0" lang="fr-FR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yperspace </a:t>
            </a: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of the statistical features</a:t>
            </a: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from</a:t>
            </a:r>
            <a:r>
              <a:rPr lang="fr-FR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Multivariate Time Series</a:t>
            </a:r>
            <a:r>
              <a:rPr i="0" lang="fr-FR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(MTS)</a:t>
            </a:r>
            <a:endParaRPr i="0" sz="1800" u="none" cap="none" strike="noStrik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2"/>
              <a:buFont typeface="Arial Black"/>
              <a:buChar char="➢"/>
            </a:pP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 vs All approach</a:t>
            </a:r>
            <a:endParaRPr sz="1800">
              <a:latin typeface="Arial Black"/>
              <a:ea typeface="Arial Black"/>
              <a:cs typeface="Arial Black"/>
              <a:sym typeface="Arial Black"/>
            </a:endParaRPr>
          </a:p>
          <a:p>
            <a:pPr indent="-332602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 Black"/>
              <a:buChar char="➢"/>
            </a:pPr>
            <a:r>
              <a:rPr lang="fr-FR" sz="1800">
                <a:latin typeface="Arial Black"/>
                <a:ea typeface="Arial Black"/>
                <a:cs typeface="Arial Black"/>
                <a:sym typeface="Arial Black"/>
              </a:rPr>
              <a:t>ɛ distance based algorithm</a:t>
            </a:r>
            <a:endParaRPr sz="1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64" name="Google Shape;664;g36b8322da58_1_1034"/>
          <p:cNvSpPr/>
          <p:nvPr/>
        </p:nvSpPr>
        <p:spPr>
          <a:xfrm>
            <a:off x="9804648" y="2191517"/>
            <a:ext cx="1734900" cy="1731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g36b8322da58_1_1034"/>
          <p:cNvSpPr/>
          <p:nvPr/>
        </p:nvSpPr>
        <p:spPr>
          <a:xfrm>
            <a:off x="9855023" y="1886892"/>
            <a:ext cx="1734900" cy="1731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g36b8322da58_1_1034"/>
          <p:cNvSpPr/>
          <p:nvPr/>
        </p:nvSpPr>
        <p:spPr>
          <a:xfrm>
            <a:off x="10124523" y="1997142"/>
            <a:ext cx="1734900" cy="1731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g36b8322da58_1_1034"/>
          <p:cNvSpPr/>
          <p:nvPr/>
        </p:nvSpPr>
        <p:spPr>
          <a:xfrm>
            <a:off x="11106245" y="2716748"/>
            <a:ext cx="310500" cy="267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g36b8322da58_1_1034"/>
          <p:cNvSpPr/>
          <p:nvPr/>
        </p:nvSpPr>
        <p:spPr>
          <a:xfrm>
            <a:off x="11228750" y="2839253"/>
            <a:ext cx="310500" cy="267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g36b8322da58_1_1034"/>
          <p:cNvSpPr/>
          <p:nvPr/>
        </p:nvSpPr>
        <p:spPr>
          <a:xfrm>
            <a:off x="10836733" y="2937257"/>
            <a:ext cx="310500" cy="267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g36b8322da58_1_1034"/>
          <p:cNvSpPr/>
          <p:nvPr/>
        </p:nvSpPr>
        <p:spPr>
          <a:xfrm>
            <a:off x="11093994" y="2937257"/>
            <a:ext cx="310500" cy="267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g36b8322da58_1_1034"/>
          <p:cNvSpPr/>
          <p:nvPr/>
        </p:nvSpPr>
        <p:spPr>
          <a:xfrm>
            <a:off x="10836733" y="2728998"/>
            <a:ext cx="310500" cy="267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g36b8322da58_1_1034"/>
          <p:cNvSpPr/>
          <p:nvPr/>
        </p:nvSpPr>
        <p:spPr>
          <a:xfrm>
            <a:off x="10456966" y="2937256"/>
            <a:ext cx="310500" cy="267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g36b8322da58_1_1034"/>
          <p:cNvSpPr/>
          <p:nvPr/>
        </p:nvSpPr>
        <p:spPr>
          <a:xfrm>
            <a:off x="11375756" y="2496238"/>
            <a:ext cx="310500" cy="267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g36b8322da58_1_1034"/>
          <p:cNvSpPr/>
          <p:nvPr/>
        </p:nvSpPr>
        <p:spPr>
          <a:xfrm>
            <a:off x="10567221" y="2618744"/>
            <a:ext cx="310500" cy="267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g36b8322da58_1_1034"/>
          <p:cNvSpPr/>
          <p:nvPr/>
        </p:nvSpPr>
        <p:spPr>
          <a:xfrm>
            <a:off x="10959238" y="2508488"/>
            <a:ext cx="310500" cy="267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g36b8322da58_1_1034"/>
          <p:cNvSpPr/>
          <p:nvPr/>
        </p:nvSpPr>
        <p:spPr>
          <a:xfrm>
            <a:off x="9691630" y="3579722"/>
            <a:ext cx="310500" cy="267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g36b8322da58_1_1034"/>
          <p:cNvSpPr/>
          <p:nvPr/>
        </p:nvSpPr>
        <p:spPr>
          <a:xfrm>
            <a:off x="9804650" y="1879899"/>
            <a:ext cx="310500" cy="267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g36b8322da58_1_1034"/>
          <p:cNvSpPr/>
          <p:nvPr/>
        </p:nvSpPr>
        <p:spPr>
          <a:xfrm>
            <a:off x="9437099" y="3204537"/>
            <a:ext cx="310500" cy="267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g36b8322da58_1_1034"/>
          <p:cNvSpPr/>
          <p:nvPr/>
        </p:nvSpPr>
        <p:spPr>
          <a:xfrm>
            <a:off x="9489169" y="3765163"/>
            <a:ext cx="310500" cy="267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0" name="Google Shape;680;g36b8322da58_1_1034"/>
          <p:cNvCxnSpPr>
            <a:endCxn id="666" idx="7"/>
          </p:cNvCxnSpPr>
          <p:nvPr/>
        </p:nvCxnSpPr>
        <p:spPr>
          <a:xfrm flipH="1" rot="10800000">
            <a:off x="11007153" y="2250641"/>
            <a:ext cx="598200" cy="624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81" name="Google Shape;681;g36b8322da58_1_1034"/>
          <p:cNvCxnSpPr/>
          <p:nvPr/>
        </p:nvCxnSpPr>
        <p:spPr>
          <a:xfrm rot="10800000">
            <a:off x="9437089" y="1844635"/>
            <a:ext cx="7800" cy="2508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82" name="Google Shape;682;g36b8322da58_1_1034"/>
          <p:cNvCxnSpPr/>
          <p:nvPr/>
        </p:nvCxnSpPr>
        <p:spPr>
          <a:xfrm flipH="1" rot="10800000">
            <a:off x="8924706" y="4151880"/>
            <a:ext cx="2942400" cy="7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83" name="Google Shape;683;g36b8322da58_1_1034"/>
          <p:cNvSpPr txBox="1"/>
          <p:nvPr/>
        </p:nvSpPr>
        <p:spPr>
          <a:xfrm>
            <a:off x="9774491" y="4389022"/>
            <a:ext cx="179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Feature 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g36b8322da58_1_1034"/>
          <p:cNvSpPr txBox="1"/>
          <p:nvPr/>
        </p:nvSpPr>
        <p:spPr>
          <a:xfrm rot="-5400000">
            <a:off x="8378601" y="2957523"/>
            <a:ext cx="140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Feature 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5" name="Google Shape;685;g36b8322da58_1_1034"/>
          <p:cNvCxnSpPr>
            <a:endCxn id="664" idx="4"/>
          </p:cNvCxnSpPr>
          <p:nvPr/>
        </p:nvCxnSpPr>
        <p:spPr>
          <a:xfrm>
            <a:off x="10621098" y="3106517"/>
            <a:ext cx="51000" cy="816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86" name="Google Shape;686;g36b8322da58_1_1034"/>
          <p:cNvSpPr/>
          <p:nvPr/>
        </p:nvSpPr>
        <p:spPr>
          <a:xfrm>
            <a:off x="5734342" y="2715277"/>
            <a:ext cx="310500" cy="267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g36b8322da58_1_1034"/>
          <p:cNvSpPr/>
          <p:nvPr/>
        </p:nvSpPr>
        <p:spPr>
          <a:xfrm>
            <a:off x="5747289" y="3922653"/>
            <a:ext cx="310500" cy="267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36b8322da58_1_1034"/>
          <p:cNvSpPr/>
          <p:nvPr/>
        </p:nvSpPr>
        <p:spPr>
          <a:xfrm>
            <a:off x="5734340" y="3388054"/>
            <a:ext cx="310500" cy="267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g36b8322da58_1_1034"/>
          <p:cNvSpPr txBox="1"/>
          <p:nvPr/>
        </p:nvSpPr>
        <p:spPr>
          <a:xfrm>
            <a:off x="6204176" y="2630575"/>
            <a:ext cx="25353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r-FR" sz="1800">
                <a:solidFill>
                  <a:schemeClr val="dk1"/>
                </a:solidFill>
              </a:rPr>
              <a:t>first point considered in the cluster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g36b8322da58_1_1034"/>
          <p:cNvSpPr txBox="1"/>
          <p:nvPr/>
        </p:nvSpPr>
        <p:spPr>
          <a:xfrm>
            <a:off x="6158730" y="3290065"/>
            <a:ext cx="23430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point</a:t>
            </a:r>
            <a:r>
              <a:rPr lang="fr-FR" sz="1800">
                <a:solidFill>
                  <a:schemeClr val="dk1"/>
                </a:solidFill>
              </a:rPr>
              <a:t> in the </a:t>
            </a: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1" name="Google Shape;691;g36b8322da58_1_1034"/>
          <p:cNvCxnSpPr/>
          <p:nvPr/>
        </p:nvCxnSpPr>
        <p:spPr>
          <a:xfrm rot="10800000">
            <a:off x="10714823" y="1879892"/>
            <a:ext cx="15300" cy="878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92" name="Google Shape;692;g36b8322da58_1_1034"/>
          <p:cNvSpPr txBox="1"/>
          <p:nvPr/>
        </p:nvSpPr>
        <p:spPr>
          <a:xfrm>
            <a:off x="6158730" y="3775133"/>
            <a:ext cx="23430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point </a:t>
            </a:r>
            <a:r>
              <a:rPr lang="fr-FR" sz="1800">
                <a:solidFill>
                  <a:schemeClr val="dk1"/>
                </a:solidFill>
              </a:rPr>
              <a:t>in the cluster w/ no neighbour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g36b8322da58_1_1034"/>
          <p:cNvSpPr txBox="1"/>
          <p:nvPr/>
        </p:nvSpPr>
        <p:spPr>
          <a:xfrm>
            <a:off x="10692871" y="2063537"/>
            <a:ext cx="59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ε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4" name="Google Shape;694;g36b8322da58_1_1034"/>
          <p:cNvSpPr/>
          <p:nvPr/>
        </p:nvSpPr>
        <p:spPr>
          <a:xfrm>
            <a:off x="5734334" y="2073872"/>
            <a:ext cx="310500" cy="267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g36b8322da58_1_1034"/>
          <p:cNvSpPr txBox="1"/>
          <p:nvPr/>
        </p:nvSpPr>
        <p:spPr>
          <a:xfrm>
            <a:off x="6193280" y="1971065"/>
            <a:ext cx="24483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outlier out of ε range from other points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g36b8322da58_1_1034"/>
          <p:cNvSpPr txBox="1"/>
          <p:nvPr/>
        </p:nvSpPr>
        <p:spPr>
          <a:xfrm>
            <a:off x="488325" y="2438100"/>
            <a:ext cx="48612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Main approach</a:t>
            </a:r>
            <a:r>
              <a:rPr i="0" lang="fr-FR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:</a:t>
            </a:r>
            <a:endParaRPr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Char char="❖"/>
            </a:pP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One measurement, all tracks</a:t>
            </a:r>
            <a:endParaRPr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97" name="Google Shape;697;g36b8322da58_1_1034"/>
          <p:cNvSpPr txBox="1"/>
          <p:nvPr/>
        </p:nvSpPr>
        <p:spPr>
          <a:xfrm>
            <a:off x="488325" y="3627025"/>
            <a:ext cx="50598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Selection of features by Time2Feat library</a:t>
            </a: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98" name="Google Shape;698;g36b8322da58_1_1034"/>
          <p:cNvSpPr txBox="1"/>
          <p:nvPr/>
        </p:nvSpPr>
        <p:spPr>
          <a:xfrm>
            <a:off x="502875" y="4839150"/>
            <a:ext cx="52170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For HER:</a:t>
            </a:r>
            <a:r>
              <a:rPr lang="fr-FR" sz="180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standard deviation, median, autocorrelation, FFT components, location of max, …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Features kept: 37/201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699" name="Google Shape;699;g36b8322da58_1_1034"/>
          <p:cNvCxnSpPr/>
          <p:nvPr/>
        </p:nvCxnSpPr>
        <p:spPr>
          <a:xfrm>
            <a:off x="5744450" y="4909800"/>
            <a:ext cx="10500" cy="1592100"/>
          </a:xfrm>
          <a:prstGeom prst="straightConnector1">
            <a:avLst/>
          </a:prstGeom>
          <a:noFill/>
          <a:ln cap="flat" cmpd="sng" w="28575">
            <a:solidFill>
              <a:srgbClr val="E5001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0" name="Google Shape;700;g36b8322da58_1_1034"/>
          <p:cNvSpPr txBox="1"/>
          <p:nvPr/>
        </p:nvSpPr>
        <p:spPr>
          <a:xfrm>
            <a:off x="6044825" y="4859238"/>
            <a:ext cx="52170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For LER:</a:t>
            </a:r>
            <a:r>
              <a:rPr lang="fr-FR" sz="180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percentage of recurring values, FFT components, variance, …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Features kept: 31/201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Une image contenant texte, logo, Graphique, Police&#10;&#10;Description générée automatiquement" id="701" name="Google Shape;701;g36b8322da58_1_1034"/>
          <p:cNvPicPr preferRelativeResize="0"/>
          <p:nvPr/>
        </p:nvPicPr>
        <p:blipFill rotWithShape="1">
          <a:blip r:embed="rId3">
            <a:alphaModFix/>
          </a:blip>
          <a:srcRect b="0" l="0" r="42065" t="764"/>
          <a:stretch/>
        </p:blipFill>
        <p:spPr>
          <a:xfrm>
            <a:off x="7010776" y="77549"/>
            <a:ext cx="2934950" cy="1077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Graphique, Police, graphisme, logo&#10;&#10;Description générée automatiquement" id="702" name="Google Shape;702;g36b8322da58_1_10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906" y="275188"/>
            <a:ext cx="2240620" cy="6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g36b8322da58_1_1034"/>
          <p:cNvSpPr txBox="1"/>
          <p:nvPr>
            <p:ph idx="11" type="ftr"/>
          </p:nvPr>
        </p:nvSpPr>
        <p:spPr>
          <a:xfrm>
            <a:off x="736600" y="6343650"/>
            <a:ext cx="883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PHENIICS Fest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g36b8322da58_1_1034"/>
          <p:cNvSpPr txBox="1"/>
          <p:nvPr>
            <p:ph idx="10" type="dt"/>
          </p:nvPr>
        </p:nvSpPr>
        <p:spPr>
          <a:xfrm>
            <a:off x="9575800" y="6343650"/>
            <a:ext cx="108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/>
              <a:t>04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/0</a:t>
            </a:r>
            <a:r>
              <a:rPr lang="fr-FR" sz="1300"/>
              <a:t>7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/2025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3d61029a6c_0_1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11" name="Google Shape;711;g33d61029a6c_0_1"/>
          <p:cNvSpPr txBox="1"/>
          <p:nvPr>
            <p:ph type="title"/>
          </p:nvPr>
        </p:nvSpPr>
        <p:spPr>
          <a:xfrm>
            <a:off x="731838" y="314036"/>
            <a:ext cx="10728300" cy="8718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0000FF"/>
                </a:solidFill>
              </a:rPr>
              <a:t>Examples of features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712" name="Google Shape;712;g33d61029a6c_0_1" title="Figure 2025-06-18 133542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00" y="1007725"/>
            <a:ext cx="5026651" cy="525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g33d61029a6c_0_1" title="Figure 2025-06-18 133542 (8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9226" y="950599"/>
            <a:ext cx="5120107" cy="536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g33d61029a6c_0_1"/>
          <p:cNvSpPr txBox="1"/>
          <p:nvPr>
            <p:ph idx="11" type="ftr"/>
          </p:nvPr>
        </p:nvSpPr>
        <p:spPr>
          <a:xfrm>
            <a:off x="736600" y="6343650"/>
            <a:ext cx="883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PHENIICS Fest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6b8322da58_1_1522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21" name="Google Shape;721;g36b8322da58_1_1522"/>
          <p:cNvSpPr txBox="1"/>
          <p:nvPr>
            <p:ph type="title"/>
          </p:nvPr>
        </p:nvSpPr>
        <p:spPr>
          <a:xfrm>
            <a:off x="731838" y="314036"/>
            <a:ext cx="10728300" cy="8718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0000FF"/>
                </a:solidFill>
              </a:rPr>
              <a:t>Main results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22" name="Google Shape;722;g36b8322da58_1_1522"/>
          <p:cNvSpPr txBox="1"/>
          <p:nvPr>
            <p:ph idx="11" type="ftr"/>
          </p:nvPr>
        </p:nvSpPr>
        <p:spPr>
          <a:xfrm>
            <a:off x="736600" y="6343650"/>
            <a:ext cx="883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PHENIICS Fest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g36b8322da58_1_1522"/>
          <p:cNvSpPr txBox="1"/>
          <p:nvPr>
            <p:ph idx="10" type="dt"/>
          </p:nvPr>
        </p:nvSpPr>
        <p:spPr>
          <a:xfrm>
            <a:off x="9575800" y="6343650"/>
            <a:ext cx="108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/>
              <a:t>04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/0</a:t>
            </a:r>
            <a:r>
              <a:rPr lang="fr-FR" sz="1300"/>
              <a:t>7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/2025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24" name="Google Shape;724;g36b8322da58_1_1522"/>
          <p:cNvGraphicFramePr/>
          <p:nvPr/>
        </p:nvGraphicFramePr>
        <p:xfrm>
          <a:off x="514565" y="9487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{A53163E5-A95B-444C-99AB-BC9CBD7EE288}</a:tableStyleId>
              </a:tblPr>
              <a:tblGrid>
                <a:gridCol w="1106125"/>
                <a:gridCol w="1105950"/>
                <a:gridCol w="1129500"/>
                <a:gridCol w="1239800"/>
              </a:tblGrid>
              <a:tr h="58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Faulty BPM HER (DBSCAN)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Expected faulty BPM HER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Faulty BPM LER (DBSCAN)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Expected faulty BPM LER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MQEAE35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MQEAE35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t/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MQD3P23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MQD3E18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MQD3E18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MQEAP29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MQEAP29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MQR2ORE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MQR2ORE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t/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MQD3P8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MQEAE20</a:t>
                      </a:r>
                      <a:endParaRPr b="1" i="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MQEAE20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t/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MQEAP10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</a:t>
                      </a: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</a:t>
                      </a:r>
                      <a:r>
                        <a:rPr b="1" i="0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E3</a:t>
                      </a: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t/>
                      </a:r>
                      <a:endParaRPr b="1" i="0" u="none" cap="none" strike="noStrike">
                        <a:solidFill>
                          <a:srgbClr val="2626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MQEAP35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MQEAP35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MQD3E29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t/>
                      </a:r>
                      <a:endParaRPr b="1" i="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MQW2ORP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MQW2ORP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933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t/>
                      </a:r>
                      <a:endParaRPr b="1" i="0" u="none" cap="none" strike="noStrike">
                        <a:solidFill>
                          <a:srgbClr val="2626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MQD3E23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MQEAP</a:t>
                      </a: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i="0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t/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MQEAE25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t/>
                      </a:r>
                      <a:endParaRPr b="1" i="0" u="none" cap="none" strike="noStrike">
                        <a:solidFill>
                          <a:srgbClr val="2626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MQEAP</a:t>
                      </a: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t/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MQD3E8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MQEAP44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t/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t/>
                      </a:r>
                      <a:endParaRPr b="1" i="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t/>
                      </a:r>
                      <a:endParaRPr b="1" i="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MQD3P29</a:t>
                      </a:r>
                      <a:endParaRPr b="1" i="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t/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t/>
                      </a:r>
                      <a:endParaRPr b="1" i="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t/>
                      </a:r>
                      <a:endParaRPr b="1" i="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MQI6P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t/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t/>
                      </a:r>
                      <a:endParaRPr b="1" i="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t/>
                      </a:r>
                      <a:endParaRPr b="1" i="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MQEAP38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t/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25" name="Google Shape;725;g36b8322da58_1_1522"/>
          <p:cNvGraphicFramePr/>
          <p:nvPr/>
        </p:nvGraphicFramePr>
        <p:xfrm>
          <a:off x="7196081" y="9487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{A53163E5-A95B-444C-99AB-BC9CBD7EE288}</a:tableStyleId>
              </a:tblPr>
              <a:tblGrid>
                <a:gridCol w="1099450"/>
                <a:gridCol w="1071825"/>
                <a:gridCol w="1108650"/>
                <a:gridCol w="1216925"/>
              </a:tblGrid>
              <a:tr h="63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Faulty BPM HER (DBSCAN)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Expected faulty BPM HER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Faulty BPM LER (DBSCAN)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Expected faulty BPM LER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MQEAE35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MQEAE35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rPr b="1" lang="fr-FR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MQD3P23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MQD3P23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933"/>
                    </a:solidFill>
                  </a:tcPr>
                </a:tc>
              </a:tr>
              <a:tr h="38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MQD3E18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MQD3E18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MQEAP29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MQEAP29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8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MQR2ORE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MQR2ORE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t/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MQD3P8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t/>
                      </a:r>
                      <a:endParaRPr b="1" i="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MQD3E8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t/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MQEAP10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MQD3E23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MQD3E23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i="0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MQEAP35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MQEAP35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8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82"/>
                        <a:buFont typeface="Calibri"/>
                        <a:buNone/>
                      </a:pPr>
                      <a:r>
                        <a:t/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MQEAE20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MQW2ORP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MQW2ORP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933"/>
                    </a:solidFill>
                  </a:tcPr>
                </a:tc>
              </a:tr>
              <a:tr h="44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MQC2RE</a:t>
                      </a:r>
                      <a:endParaRPr b="1" i="0" u="none" cap="none" strike="noStrike">
                        <a:solidFill>
                          <a:srgbClr val="2626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t/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t/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rPr b="1"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MQLB1LE</a:t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t/>
                      </a:r>
                      <a:endParaRPr b="1" i="0" u="none" cap="none" strike="noStrike">
                        <a:solidFill>
                          <a:srgbClr val="2626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65"/>
                        <a:buFont typeface="Arial"/>
                        <a:buNone/>
                      </a:pPr>
                      <a:r>
                        <a:t/>
                      </a:r>
                      <a:endParaRPr b="1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725" marB="64725" marR="129475" marL="129475">
                    <a:lnL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3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26" name="Google Shape;726;g36b8322da58_1_1522"/>
          <p:cNvSpPr txBox="1"/>
          <p:nvPr/>
        </p:nvSpPr>
        <p:spPr>
          <a:xfrm>
            <a:off x="1529661" y="5943913"/>
            <a:ext cx="2551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Résultats DBSCAN</a:t>
            </a:r>
            <a:endParaRPr sz="180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7" name="Google Shape;727;g36b8322da58_1_1522"/>
          <p:cNvSpPr txBox="1"/>
          <p:nvPr/>
        </p:nvSpPr>
        <p:spPr>
          <a:xfrm>
            <a:off x="6813725" y="4822450"/>
            <a:ext cx="4879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Results of an SVD &amp; Isolation Forest algorithm built by CentraleSupelec students co-supervised by B.Dalena and F.Bugiotti (CentraleSupélec)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5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33" name="Google Shape;733;p25"/>
          <p:cNvSpPr txBox="1"/>
          <p:nvPr>
            <p:ph type="title"/>
          </p:nvPr>
        </p:nvSpPr>
        <p:spPr>
          <a:xfrm>
            <a:off x="3771900" y="2171700"/>
            <a:ext cx="7688263" cy="2390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0019"/>
              </a:buClr>
              <a:buSzPts val="4400"/>
              <a:buFont typeface="Arial Black"/>
              <a:buNone/>
            </a:pPr>
            <a:r>
              <a:rPr lang="fr-FR" sz="4400">
                <a:solidFill>
                  <a:srgbClr val="E60019"/>
                </a:solidFill>
              </a:rPr>
              <a:t>Conclusion &amp; perspectives</a:t>
            </a:r>
            <a:endParaRPr>
              <a:solidFill>
                <a:srgbClr val="E60019"/>
              </a:solidFill>
            </a:endParaRPr>
          </a:p>
        </p:txBody>
      </p:sp>
      <p:sp>
        <p:nvSpPr>
          <p:cNvPr id="734" name="Google Shape;734;p25"/>
          <p:cNvSpPr txBox="1"/>
          <p:nvPr>
            <p:ph idx="1" type="body"/>
          </p:nvPr>
        </p:nvSpPr>
        <p:spPr>
          <a:xfrm>
            <a:off x="3771900" y="4702628"/>
            <a:ext cx="7688263" cy="1387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sp>
        <p:nvSpPr>
          <p:cNvPr id="735" name="Google Shape;735;p25"/>
          <p:cNvSpPr txBox="1"/>
          <p:nvPr>
            <p:ph idx="2" type="body"/>
          </p:nvPr>
        </p:nvSpPr>
        <p:spPr>
          <a:xfrm>
            <a:off x="522288" y="2159000"/>
            <a:ext cx="2546350" cy="2673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50"/>
              <a:buNone/>
            </a:pPr>
            <a:r>
              <a:t/>
            </a:r>
            <a:endParaRPr/>
          </a:p>
        </p:txBody>
      </p:sp>
      <p:sp>
        <p:nvSpPr>
          <p:cNvPr id="736" name="Google Shape;736;p25"/>
          <p:cNvSpPr txBox="1"/>
          <p:nvPr>
            <p:ph idx="11" type="ftr"/>
          </p:nvPr>
        </p:nvSpPr>
        <p:spPr>
          <a:xfrm>
            <a:off x="736600" y="6343650"/>
            <a:ext cx="883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PHENIICS Fest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5"/>
          <p:cNvSpPr txBox="1"/>
          <p:nvPr>
            <p:ph idx="10" type="dt"/>
          </p:nvPr>
        </p:nvSpPr>
        <p:spPr>
          <a:xfrm>
            <a:off x="9626600" y="63436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04/07/2025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6"/>
          <p:cNvSpPr txBox="1"/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fr-FR">
                <a:solidFill>
                  <a:srgbClr val="0000FF"/>
                </a:solidFill>
              </a:rPr>
              <a:t>Conclusion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43" name="Google Shape;743;p26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28/10/2022</a:t>
            </a:r>
            <a:endParaRPr/>
          </a:p>
        </p:txBody>
      </p:sp>
      <p:sp>
        <p:nvSpPr>
          <p:cNvPr id="744" name="Google Shape;744;p26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45" name="Google Shape;745;p26"/>
          <p:cNvSpPr/>
          <p:nvPr/>
        </p:nvSpPr>
        <p:spPr>
          <a:xfrm>
            <a:off x="9737124" y="5885934"/>
            <a:ext cx="914399" cy="914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26"/>
          <p:cNvSpPr txBox="1"/>
          <p:nvPr/>
        </p:nvSpPr>
        <p:spPr>
          <a:xfrm>
            <a:off x="623640" y="2183549"/>
            <a:ext cx="10731900" cy="24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AutoNum type="arabicPeriod"/>
            </a:pPr>
            <a:r>
              <a:rPr lang="fr-FR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Design FCCee-HEB: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1" marL="701675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>
                <a:solidFill>
                  <a:schemeClr val="dk1"/>
                </a:solidFill>
              </a:rPr>
              <a:t>Large number of quite realistic errors taken into account.</a:t>
            </a:r>
            <a:endParaRPr sz="1600">
              <a:solidFill>
                <a:schemeClr val="dk1"/>
              </a:solidFill>
            </a:endParaRPr>
          </a:p>
          <a:p>
            <a:pPr indent="-342900" lvl="1" marL="701675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>
                <a:solidFill>
                  <a:schemeClr val="dk1"/>
                </a:solidFill>
              </a:rPr>
              <a:t>Full correction of the imperfections taken into account with achieving target emittances</a:t>
            </a:r>
            <a:endParaRPr sz="1600">
              <a:solidFill>
                <a:schemeClr val="dk1"/>
              </a:solidFill>
            </a:endParaRPr>
          </a:p>
          <a:p>
            <a:pPr indent="-285750" lvl="0" marL="2857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AutoNum type="arabicPeriod"/>
            </a:pPr>
            <a:r>
              <a:rPr lang="fr-FR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Anomaly detection and denoising of TbT-BPMs </a:t>
            </a:r>
            <a:r>
              <a:rPr lang="fr-FR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: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85750" lvl="1" marL="644525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>
                <a:solidFill>
                  <a:schemeClr val="dk1"/>
                </a:solidFill>
              </a:rPr>
              <a:t>Implementation of the DBSCAN algorithm to apply in the case of BPMs and accelerators</a:t>
            </a:r>
            <a:endParaRPr sz="1600">
              <a:solidFill>
                <a:schemeClr val="dk1"/>
              </a:solidFill>
            </a:endParaRPr>
          </a:p>
          <a:p>
            <a:pPr indent="-285750" lvl="1" marL="644525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>
                <a:solidFill>
                  <a:schemeClr val="dk1"/>
                </a:solidFill>
              </a:rPr>
              <a:t>Formatting the dataset for the use of librairies.</a:t>
            </a:r>
            <a:endParaRPr sz="1600">
              <a:solidFill>
                <a:schemeClr val="dk1"/>
              </a:solidFill>
            </a:endParaRPr>
          </a:p>
          <a:p>
            <a:pPr indent="-285750" lvl="1" marL="644525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>
                <a:solidFill>
                  <a:schemeClr val="dk1"/>
                </a:solidFill>
              </a:rPr>
              <a:t>Detection of at least 50% main known faulty BPMs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747" name="Google Shape;747;p26"/>
          <p:cNvSpPr txBox="1"/>
          <p:nvPr>
            <p:ph idx="11" type="ftr"/>
          </p:nvPr>
        </p:nvSpPr>
        <p:spPr>
          <a:xfrm>
            <a:off x="736600" y="6343650"/>
            <a:ext cx="883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PHENIICS Fest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26"/>
          <p:cNvSpPr txBox="1"/>
          <p:nvPr>
            <p:ph idx="10" type="dt"/>
          </p:nvPr>
        </p:nvSpPr>
        <p:spPr>
          <a:xfrm>
            <a:off x="9575800" y="6343650"/>
            <a:ext cx="108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/>
              <a:t>04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/0</a:t>
            </a:r>
            <a:r>
              <a:rPr lang="fr-FR" sz="1300"/>
              <a:t>7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/2025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3d61029a6c_0_22"/>
          <p:cNvSpPr txBox="1"/>
          <p:nvPr>
            <p:ph type="title"/>
          </p:nvPr>
        </p:nvSpPr>
        <p:spPr>
          <a:xfrm>
            <a:off x="727076" y="314036"/>
            <a:ext cx="107331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fr-FR">
                <a:solidFill>
                  <a:srgbClr val="0000FF"/>
                </a:solidFill>
              </a:rPr>
              <a:t>Perspectives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54" name="Google Shape;754;g33d61029a6c_0_22"/>
          <p:cNvSpPr txBox="1"/>
          <p:nvPr>
            <p:ph idx="10" type="dt"/>
          </p:nvPr>
        </p:nvSpPr>
        <p:spPr>
          <a:xfrm>
            <a:off x="9626600" y="63436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28/10/2022</a:t>
            </a:r>
            <a:endParaRPr/>
          </a:p>
        </p:txBody>
      </p:sp>
      <p:sp>
        <p:nvSpPr>
          <p:cNvPr id="755" name="Google Shape;755;g33d61029a6c_0_22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56" name="Google Shape;756;g33d61029a6c_0_22"/>
          <p:cNvSpPr/>
          <p:nvPr/>
        </p:nvSpPr>
        <p:spPr>
          <a:xfrm>
            <a:off x="9737124" y="5885934"/>
            <a:ext cx="9144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g33d61029a6c_0_22"/>
          <p:cNvSpPr txBox="1"/>
          <p:nvPr/>
        </p:nvSpPr>
        <p:spPr>
          <a:xfrm>
            <a:off x="623640" y="2183549"/>
            <a:ext cx="107319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AutoNum type="arabicPeriod"/>
            </a:pPr>
            <a:r>
              <a:rPr lang="fr-FR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Design FCCee-HEB: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1" marL="701675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>
                <a:solidFill>
                  <a:schemeClr val="dk1"/>
                </a:solidFill>
              </a:rPr>
              <a:t>Study to lower the number of correctors (autocorrelation, NN-based methods, …)</a:t>
            </a:r>
            <a:endParaRPr sz="1600">
              <a:solidFill>
                <a:schemeClr val="dk1"/>
              </a:solidFill>
            </a:endParaRPr>
          </a:p>
          <a:p>
            <a:pPr indent="-342900" lvl="1" marL="701675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>
                <a:solidFill>
                  <a:schemeClr val="dk1"/>
                </a:solidFill>
              </a:rPr>
              <a:t>Implement a method considering tapering for ttbar operation (@182GeV)</a:t>
            </a:r>
            <a:endParaRPr sz="1600">
              <a:solidFill>
                <a:schemeClr val="dk1"/>
              </a:solidFill>
            </a:endParaRPr>
          </a:p>
          <a:p>
            <a:pPr indent="-342900" lvl="1" marL="701675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>
                <a:solidFill>
                  <a:schemeClr val="dk1"/>
                </a:solidFill>
              </a:rPr>
              <a:t>Compute the Dynamic Aperture with the errors implemented</a:t>
            </a:r>
            <a:endParaRPr sz="1600">
              <a:solidFill>
                <a:schemeClr val="dk1"/>
              </a:solidFill>
            </a:endParaRPr>
          </a:p>
          <a:p>
            <a:pPr indent="-285750" lvl="0" marL="2857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AutoNum type="arabicPeriod"/>
            </a:pPr>
            <a:r>
              <a:rPr lang="fr-FR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Anomaly detection and denoising of TbT-BPMs :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85750" lvl="1" marL="644525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>
                <a:solidFill>
                  <a:schemeClr val="dk1"/>
                </a:solidFill>
              </a:rPr>
              <a:t>Building a truth table for the algorithm DBSCAN</a:t>
            </a:r>
            <a:endParaRPr sz="1600">
              <a:solidFill>
                <a:schemeClr val="dk1"/>
              </a:solidFill>
            </a:endParaRPr>
          </a:p>
          <a:p>
            <a:pPr indent="-285750" lvl="1" marL="644525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>
                <a:solidFill>
                  <a:schemeClr val="dk1"/>
                </a:solidFill>
              </a:rPr>
              <a:t>Understand the feature </a:t>
            </a:r>
            <a:r>
              <a:rPr lang="fr-FR" sz="1600">
                <a:solidFill>
                  <a:schemeClr val="dk1"/>
                </a:solidFill>
              </a:rPr>
              <a:t>selection</a:t>
            </a:r>
            <a:r>
              <a:rPr lang="fr-FR" sz="1600">
                <a:solidFill>
                  <a:schemeClr val="dk1"/>
                </a:solidFill>
              </a:rPr>
              <a:t> process</a:t>
            </a:r>
            <a:endParaRPr sz="1600">
              <a:solidFill>
                <a:schemeClr val="dk1"/>
              </a:solidFill>
            </a:endParaRPr>
          </a:p>
          <a:p>
            <a:pPr indent="-285750" lvl="1" marL="644525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>
                <a:solidFill>
                  <a:schemeClr val="dk1"/>
                </a:solidFill>
              </a:rPr>
              <a:t>Building and Comparison of other methods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758" name="Google Shape;758;g33d61029a6c_0_22"/>
          <p:cNvSpPr txBox="1"/>
          <p:nvPr>
            <p:ph idx="11" type="ftr"/>
          </p:nvPr>
        </p:nvSpPr>
        <p:spPr>
          <a:xfrm>
            <a:off x="736600" y="6343650"/>
            <a:ext cx="883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PHENIICS Fest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g33d61029a6c_0_22"/>
          <p:cNvSpPr txBox="1"/>
          <p:nvPr>
            <p:ph idx="10" type="dt"/>
          </p:nvPr>
        </p:nvSpPr>
        <p:spPr>
          <a:xfrm>
            <a:off x="9575800" y="6343650"/>
            <a:ext cx="108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/>
              <a:t>04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/0</a:t>
            </a:r>
            <a:r>
              <a:rPr lang="fr-FR" sz="1300"/>
              <a:t>7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/2025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9"/>
          <p:cNvSpPr txBox="1"/>
          <p:nvPr>
            <p:ph type="title"/>
          </p:nvPr>
        </p:nvSpPr>
        <p:spPr>
          <a:xfrm>
            <a:off x="731837" y="3449638"/>
            <a:ext cx="2425700" cy="703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lang="fr-FR"/>
              <a:t>Merci</a:t>
            </a:r>
            <a:endParaRPr/>
          </a:p>
        </p:txBody>
      </p:sp>
      <p:sp>
        <p:nvSpPr>
          <p:cNvPr id="765" name="Google Shape;765;p29"/>
          <p:cNvSpPr txBox="1"/>
          <p:nvPr>
            <p:ph idx="3" type="body"/>
          </p:nvPr>
        </p:nvSpPr>
        <p:spPr>
          <a:xfrm>
            <a:off x="742949" y="5892800"/>
            <a:ext cx="65786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/>
          </a:p>
        </p:txBody>
      </p:sp>
      <p:sp>
        <p:nvSpPr>
          <p:cNvPr id="766" name="Google Shape;766;p29"/>
          <p:cNvSpPr txBox="1"/>
          <p:nvPr>
            <p:ph idx="2" type="body"/>
          </p:nvPr>
        </p:nvSpPr>
        <p:spPr>
          <a:xfrm>
            <a:off x="8458200" y="4508500"/>
            <a:ext cx="3001963" cy="19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6b8322da58_0_918"/>
          <p:cNvSpPr txBox="1"/>
          <p:nvPr>
            <p:ph type="title"/>
          </p:nvPr>
        </p:nvSpPr>
        <p:spPr>
          <a:xfrm>
            <a:off x="731838" y="314036"/>
            <a:ext cx="107283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 Black"/>
              <a:buNone/>
            </a:pPr>
            <a:r>
              <a:rPr b="0" i="0" lang="fr-FR" u="none" cap="none" strike="noStrike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Context</a:t>
            </a:r>
            <a:endParaRPr b="0" i="0" u="none" cap="none" strike="noStrike">
              <a:solidFill>
                <a:srgbClr val="0000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7" name="Google Shape;447;g36b8322da58_0_918"/>
          <p:cNvSpPr/>
          <p:nvPr/>
        </p:nvSpPr>
        <p:spPr>
          <a:xfrm>
            <a:off x="720000" y="1147320"/>
            <a:ext cx="7176300" cy="29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International </a:t>
            </a:r>
            <a:r>
              <a:rPr b="1" i="0" lang="fr-FR" sz="18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FCC </a:t>
            </a:r>
            <a:r>
              <a:rPr b="1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collaboration (CERN as host lab) to study: </a:t>
            </a:r>
            <a:endParaRPr b="0"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342900" marR="0" rtl="0" algn="l"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1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pp</a:t>
            </a:r>
            <a:r>
              <a:rPr b="1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-collider (</a:t>
            </a:r>
            <a:r>
              <a:rPr b="1" i="1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FCC-hh</a:t>
            </a:r>
            <a:r>
              <a:rPr b="1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)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 main emphasis, defining infrastructure requirements </a:t>
            </a:r>
            <a:endParaRPr b="0"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342900" marR="0" rtl="0" algn="l"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 </a:t>
            </a:r>
            <a:r>
              <a:rPr b="1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~100 km tunnel infrastructure 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in Geneva area, site specific</a:t>
            </a:r>
            <a:endParaRPr b="0"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1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b="1" baseline="30000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+</a:t>
            </a:r>
            <a:r>
              <a:rPr b="1" i="1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b="1" baseline="30000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-</a:t>
            </a:r>
            <a:r>
              <a:rPr b="1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collider (</a:t>
            </a:r>
            <a:r>
              <a:rPr b="1" i="1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FCC-ee</a:t>
            </a:r>
            <a:r>
              <a:rPr b="1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),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as potential first step</a:t>
            </a:r>
            <a:endParaRPr b="0"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HE-LHC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with </a:t>
            </a:r>
            <a:r>
              <a:rPr b="0" i="1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FCC-hh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technology</a:t>
            </a:r>
            <a:endParaRPr b="0"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1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p-e</a:t>
            </a:r>
            <a:r>
              <a:rPr b="1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(</a:t>
            </a:r>
            <a:r>
              <a:rPr b="1" i="1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FCC-he</a:t>
            </a:r>
            <a:r>
              <a:rPr b="1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) option,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IP integration, e</a:t>
            </a:r>
            <a:r>
              <a:rPr b="0" baseline="30000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-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from ERL</a:t>
            </a:r>
            <a:endParaRPr b="0"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8" name="Google Shape;448;g36b8322da58_0_918"/>
          <p:cNvSpPr/>
          <p:nvPr/>
        </p:nvSpPr>
        <p:spPr>
          <a:xfrm>
            <a:off x="718116" y="4302042"/>
            <a:ext cx="64221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CDRs published in </a:t>
            </a:r>
            <a:r>
              <a:rPr b="1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European Physical Journal C (Vol 1) and ST (Vol 2 – 4) </a:t>
            </a:r>
            <a:endParaRPr b="0"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9" name="Google Shape;449;g36b8322da58_0_918"/>
          <p:cNvSpPr/>
          <p:nvPr/>
        </p:nvSpPr>
        <p:spPr>
          <a:xfrm>
            <a:off x="713734" y="5115240"/>
            <a:ext cx="57654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 Black"/>
              <a:buNone/>
            </a:pPr>
            <a:r>
              <a:rPr b="1" i="0" lang="fr-FR" sz="18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Summary documents provided to EPPSU SG</a:t>
            </a:r>
            <a:endParaRPr b="0" i="0" sz="1800" u="none" cap="none" strike="noStrik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15900" lvl="1" marL="457200" marR="0" rtl="0" algn="l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0C377B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FCC-integral, FCC-ee, FCC-hh, HE-LHC</a:t>
            </a:r>
            <a:endParaRPr b="0"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15900" lvl="1" marL="457200" marR="0" rtl="0" algn="l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0C377B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Accessible on </a:t>
            </a:r>
            <a:r>
              <a:rPr b="0" i="0" lang="fr-FR" sz="1800" u="sng" cap="none" strike="noStrike">
                <a:solidFill>
                  <a:srgbClr val="0563C1"/>
                </a:solidFill>
                <a:latin typeface="Arial Black"/>
                <a:ea typeface="Arial Black"/>
                <a:cs typeface="Arial Black"/>
                <a:sym typeface="Arial Black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http://fcc-cdr.web.cern.ch/</a:t>
            </a:r>
            <a:endParaRPr b="0"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Diagram&#10;&#10;Description automatically generated" id="450" name="Google Shape;450;g36b8322da58_0_9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14938" y="4115994"/>
            <a:ext cx="2072160" cy="230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g36b8322da58_0_9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9480" y="847674"/>
            <a:ext cx="3476521" cy="300204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g36b8322da58_0_918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53" name="Google Shape;453;g36b8322da58_0_918"/>
          <p:cNvSpPr txBox="1"/>
          <p:nvPr>
            <p:ph idx="11" type="ftr"/>
          </p:nvPr>
        </p:nvSpPr>
        <p:spPr>
          <a:xfrm>
            <a:off x="736600" y="6343650"/>
            <a:ext cx="883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PHENIICS Fest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36b8322da58_0_918"/>
          <p:cNvSpPr txBox="1"/>
          <p:nvPr>
            <p:ph idx="10" type="dt"/>
          </p:nvPr>
        </p:nvSpPr>
        <p:spPr>
          <a:xfrm>
            <a:off x="9575800" y="6343650"/>
            <a:ext cx="108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/>
              <a:t>04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/0</a:t>
            </a:r>
            <a:r>
              <a:rPr lang="fr-FR" sz="1300"/>
              <a:t>7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/2025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0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28/10/2022</a:t>
            </a:r>
            <a:endParaRPr/>
          </a:p>
        </p:txBody>
      </p:sp>
      <p:sp>
        <p:nvSpPr>
          <p:cNvPr id="772" name="Google Shape;772;p30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CSI 2024</a:t>
            </a:r>
            <a:endParaRPr/>
          </a:p>
        </p:txBody>
      </p:sp>
      <p:sp>
        <p:nvSpPr>
          <p:cNvPr id="773" name="Google Shape;773;p30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74" name="Google Shape;774;p30"/>
          <p:cNvSpPr txBox="1"/>
          <p:nvPr>
            <p:ph type="title"/>
          </p:nvPr>
        </p:nvSpPr>
        <p:spPr>
          <a:xfrm>
            <a:off x="3771900" y="2171700"/>
            <a:ext cx="7688263" cy="2390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 Black"/>
              <a:buNone/>
            </a:pPr>
            <a:r>
              <a:rPr lang="fr-FR"/>
              <a:t>Annexes</a:t>
            </a:r>
            <a:endParaRPr/>
          </a:p>
        </p:txBody>
      </p:sp>
      <p:sp>
        <p:nvSpPr>
          <p:cNvPr id="775" name="Google Shape;775;p30"/>
          <p:cNvSpPr txBox="1"/>
          <p:nvPr>
            <p:ph idx="1" type="body"/>
          </p:nvPr>
        </p:nvSpPr>
        <p:spPr>
          <a:xfrm>
            <a:off x="3771900" y="4702628"/>
            <a:ext cx="7688263" cy="1387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sp>
        <p:nvSpPr>
          <p:cNvPr id="776" name="Google Shape;776;p30"/>
          <p:cNvSpPr txBox="1"/>
          <p:nvPr>
            <p:ph idx="2" type="body"/>
          </p:nvPr>
        </p:nvSpPr>
        <p:spPr>
          <a:xfrm>
            <a:off x="522288" y="2159000"/>
            <a:ext cx="2546350" cy="2673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50"/>
              <a:buNone/>
            </a:pPr>
            <a:r>
              <a:rPr lang="fr-FR"/>
              <a:t>A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1"/>
          <p:cNvSpPr txBox="1"/>
          <p:nvPr>
            <p:ph idx="10" type="dt"/>
          </p:nvPr>
        </p:nvSpPr>
        <p:spPr>
          <a:xfrm>
            <a:off x="9474200" y="6343650"/>
            <a:ext cx="11899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14/09/2023</a:t>
            </a:r>
            <a:endParaRPr/>
          </a:p>
        </p:txBody>
      </p:sp>
      <p:sp>
        <p:nvSpPr>
          <p:cNvPr id="782" name="Google Shape;782;p31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CSI 2024</a:t>
            </a:r>
            <a:endParaRPr/>
          </a:p>
        </p:txBody>
      </p:sp>
      <p:sp>
        <p:nvSpPr>
          <p:cNvPr id="783" name="Google Shape;783;p31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84" name="Google Shape;784;p31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1" lang="fr-FR">
                <a:latin typeface="Arial Black"/>
                <a:ea typeface="Arial Black"/>
                <a:cs typeface="Arial Black"/>
                <a:sym typeface="Arial Black"/>
              </a:rPr>
              <a:t>MOTIVATION</a:t>
            </a:r>
            <a:endParaRPr b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85" name="Google Shape;785;p31"/>
          <p:cNvSpPr txBox="1"/>
          <p:nvPr/>
        </p:nvSpPr>
        <p:spPr>
          <a:xfrm>
            <a:off x="900112" y="1005692"/>
            <a:ext cx="10391775" cy="521873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75" r="0" t="-23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descr="WebHome &lt; FCC &lt; TWiki" id="786" name="Google Shape;78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0212" y="0"/>
            <a:ext cx="2439783" cy="824697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31"/>
          <p:cNvSpPr/>
          <p:nvPr/>
        </p:nvSpPr>
        <p:spPr>
          <a:xfrm>
            <a:off x="9737124" y="5885934"/>
            <a:ext cx="914399" cy="914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2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28/10/2022</a:t>
            </a:r>
            <a:endParaRPr/>
          </a:p>
        </p:txBody>
      </p:sp>
      <p:sp>
        <p:nvSpPr>
          <p:cNvPr id="793" name="Google Shape;793;p32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CSI 2024</a:t>
            </a:r>
            <a:endParaRPr/>
          </a:p>
        </p:txBody>
      </p:sp>
      <p:sp>
        <p:nvSpPr>
          <p:cNvPr id="794" name="Google Shape;794;p32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95" name="Google Shape;795;p32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 Black"/>
              <a:buNone/>
            </a:pPr>
            <a:r>
              <a:rPr lang="fr-FR" sz="5400">
                <a:solidFill>
                  <a:srgbClr val="FF0000"/>
                </a:solidFill>
              </a:rPr>
              <a:t>FCC-ee booster advancement</a:t>
            </a:r>
            <a:endParaRPr sz="5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 Black"/>
              <a:buNone/>
            </a:pPr>
            <a:r>
              <a:t/>
            </a:r>
            <a:endParaRPr/>
          </a:p>
        </p:txBody>
      </p:sp>
      <p:sp>
        <p:nvSpPr>
          <p:cNvPr id="796" name="Google Shape;796;p32"/>
          <p:cNvSpPr txBox="1"/>
          <p:nvPr>
            <p:ph idx="1" type="body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b="1" lang="fr-FR" sz="280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Equilibrium Emittance computation:</a:t>
            </a:r>
            <a:r>
              <a:rPr lang="fr-FR" sz="2800">
                <a:latin typeface="Arial Black"/>
                <a:ea typeface="Arial Black"/>
                <a:cs typeface="Arial Black"/>
                <a:sym typeface="Arial Black"/>
              </a:rPr>
              <a:t>​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Char char="•"/>
            </a:pPr>
            <a:r>
              <a:rPr lang="fr-FR">
                <a:latin typeface="Arial Black"/>
                <a:ea typeface="Arial Black"/>
                <a:cs typeface="Arial Black"/>
                <a:sym typeface="Arial Black"/>
              </a:rPr>
              <a:t>To cross check the computation, use of EMIT package of the MAD-X algorithm. It computes the emittance with the method explained in A.Chao method [1].</a:t>
            </a:r>
            <a:endParaRPr sz="2800">
              <a:latin typeface="Arial Black"/>
              <a:ea typeface="Arial Black"/>
              <a:cs typeface="Arial Black"/>
              <a:sym typeface="Arial Black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Char char="•"/>
            </a:pPr>
            <a:r>
              <a:rPr lang="fr-FR">
                <a:latin typeface="Arial Black"/>
                <a:ea typeface="Arial Black"/>
                <a:cs typeface="Arial Black"/>
                <a:sym typeface="Arial Black"/>
              </a:rPr>
              <a:t>It is based on the eigenvalues and eigenvectors studies of the single-turn transfer matrix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Char char="•"/>
            </a:pPr>
            <a:r>
              <a:rPr lang="fr-FR">
                <a:latin typeface="Arial Black"/>
                <a:ea typeface="Arial Black"/>
                <a:cs typeface="Arial Black"/>
                <a:sym typeface="Arial Black"/>
              </a:rPr>
              <a:t>The final formula for the emittance is given by:</a:t>
            </a:r>
            <a:endParaRPr/>
          </a:p>
          <a:p>
            <a:pPr indent="-35433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-35433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</a:pPr>
            <a:r>
              <a:rPr lang="fr-FR">
                <a:latin typeface="Arial Black"/>
                <a:ea typeface="Arial Black"/>
                <a:cs typeface="Arial Black"/>
                <a:sym typeface="Arial Black"/>
              </a:rPr>
              <a:t>where:</a:t>
            </a:r>
            <a:endParaRPr/>
          </a:p>
          <a:p>
            <a:pPr indent="-285750" lvl="3" marL="109347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</a:pPr>
            <a:r>
              <a:rPr lang="fr-FR">
                <a:latin typeface="Arial Black"/>
                <a:ea typeface="Arial Black"/>
                <a:cs typeface="Arial Black"/>
                <a:sym typeface="Arial Black"/>
              </a:rPr>
              <a:t> E is the matrix built by the concatenation of the eigenvectors,</a:t>
            </a:r>
            <a:endParaRPr/>
          </a:p>
          <a:p>
            <a:pPr indent="-285750" lvl="3" marL="109347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</a:pPr>
            <a:r>
              <a:rPr lang="fr-FR">
                <a:latin typeface="Arial Black"/>
                <a:ea typeface="Arial Black"/>
                <a:cs typeface="Arial Black"/>
                <a:sym typeface="Arial Black"/>
              </a:rPr>
              <a:t>Alpha is the damping constant of the k^th mode </a:t>
            </a:r>
            <a:endParaRPr/>
          </a:p>
          <a:p>
            <a:pPr indent="-285750" lvl="3" marL="109347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</a:pPr>
            <a:r>
              <a:rPr lang="fr-FR">
                <a:latin typeface="Arial Black"/>
                <a:ea typeface="Arial Black"/>
                <a:cs typeface="Arial Black"/>
                <a:sym typeface="Arial Black"/>
              </a:rPr>
              <a:t>C_L is a constant related to C_q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Une image contenant noir, obscurité&#10;&#10;Description générée automatiquement" id="797" name="Google Shape;79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2203" y="3960598"/>
            <a:ext cx="266700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32"/>
          <p:cNvSpPr/>
          <p:nvPr/>
        </p:nvSpPr>
        <p:spPr>
          <a:xfrm>
            <a:off x="9737124" y="5885934"/>
            <a:ext cx="914399" cy="914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3"/>
          <p:cNvSpPr txBox="1"/>
          <p:nvPr>
            <p:ph idx="1" type="body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b="1" lang="fr-FR" sz="2800">
                <a:latin typeface="Arial Black"/>
                <a:ea typeface="Arial Black"/>
                <a:cs typeface="Arial Black"/>
                <a:sym typeface="Arial Black"/>
              </a:rPr>
              <a:t>Vertical Equilibrium Emittance computation with errors: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Char char="•"/>
            </a:pPr>
            <a:r>
              <a:rPr b="1" lang="fr-FR">
                <a:latin typeface="Arial Black"/>
                <a:ea typeface="Arial Black"/>
                <a:cs typeface="Arial Black"/>
                <a:sym typeface="Arial Black"/>
              </a:rPr>
              <a:t>For the vertical transverse emittance, we used a formula, assuming that the vertical error are completely random in the ring (not related to the curvature), and that the coupling between the tranverse planes is low:</a:t>
            </a:r>
            <a:endParaRPr/>
          </a:p>
          <a:p>
            <a:pPr indent="-35433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 b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04" name="Google Shape;804;p33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28/10/2022</a:t>
            </a:r>
            <a:endParaRPr/>
          </a:p>
        </p:txBody>
      </p:sp>
      <p:sp>
        <p:nvSpPr>
          <p:cNvPr id="805" name="Google Shape;805;p33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CSI 2024</a:t>
            </a:r>
            <a:endParaRPr/>
          </a:p>
        </p:txBody>
      </p:sp>
      <p:sp>
        <p:nvSpPr>
          <p:cNvPr id="806" name="Google Shape;806;p33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07" name="Google Shape;807;p33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 Black"/>
              <a:buNone/>
            </a:pPr>
            <a:r>
              <a:rPr lang="fr-FR" sz="5400">
                <a:solidFill>
                  <a:srgbClr val="FF0000"/>
                </a:solidFill>
              </a:rPr>
              <a:t>FCC-ee booster advancement</a:t>
            </a:r>
            <a:endParaRPr sz="5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 Black"/>
              <a:buNone/>
            </a:pPr>
            <a:r>
              <a:t/>
            </a:r>
            <a:endParaRPr/>
          </a:p>
        </p:txBody>
      </p:sp>
      <p:pic>
        <p:nvPicPr>
          <p:cNvPr descr="Une image contenant noir, obscurité&#10;&#10;Description générée automatiquement" id="808" name="Google Shape;80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4455" y="3635589"/>
            <a:ext cx="45339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noir, obscurité&#10;&#10;Description générée automatiquement" id="809" name="Google Shape;80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3182" y="3641124"/>
            <a:ext cx="23431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3887" y="4633912"/>
            <a:ext cx="3324225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33"/>
          <p:cNvSpPr/>
          <p:nvPr/>
        </p:nvSpPr>
        <p:spPr>
          <a:xfrm>
            <a:off x="9737124" y="5885934"/>
            <a:ext cx="914399" cy="914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34"/>
          <p:cNvSpPr txBox="1"/>
          <p:nvPr>
            <p:ph idx="1" type="body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b="1" lang="fr-FR" sz="2800">
                <a:latin typeface="Arial Black"/>
                <a:ea typeface="Arial Black"/>
                <a:cs typeface="Arial Black"/>
                <a:sym typeface="Arial Black"/>
              </a:rPr>
              <a:t>Equilibrium Emittance computation: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Char char="•"/>
            </a:pPr>
            <a:r>
              <a:rPr b="1" lang="fr-FR">
                <a:latin typeface="Arial Black"/>
                <a:ea typeface="Arial Black"/>
                <a:cs typeface="Arial Black"/>
                <a:sym typeface="Arial Black"/>
              </a:rPr>
              <a:t>To compute it in the booster, we used another equation that allow us to compute the natural (without the alignement errors) and the real emittance for the horizontal transverse emittance:</a:t>
            </a:r>
            <a:endParaRPr/>
          </a:p>
          <a:p>
            <a:pPr indent="-35433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 b="1">
              <a:latin typeface="Arial Black"/>
              <a:ea typeface="Arial Black"/>
              <a:cs typeface="Arial Black"/>
              <a:sym typeface="Arial Black"/>
            </a:endParaRPr>
          </a:p>
          <a:p>
            <a:pPr indent="-35433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 b="1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</a:pPr>
            <a:r>
              <a:rPr b="1" lang="fr-FR">
                <a:latin typeface="Arial Black"/>
                <a:ea typeface="Arial Black"/>
                <a:cs typeface="Arial Black"/>
                <a:sym typeface="Arial Black"/>
              </a:rPr>
              <a:t>  where C_q is a constant, I_x are synchrotron integrals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 b="1">
              <a:latin typeface="Arial Black"/>
              <a:ea typeface="Arial Black"/>
              <a:cs typeface="Arial Black"/>
              <a:sym typeface="Arial Black"/>
            </a:endParaRPr>
          </a:p>
          <a:p>
            <a:pPr indent="-35433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 b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17" name="Google Shape;817;p34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28/10/2022</a:t>
            </a:r>
            <a:endParaRPr/>
          </a:p>
        </p:txBody>
      </p:sp>
      <p:sp>
        <p:nvSpPr>
          <p:cNvPr id="818" name="Google Shape;818;p34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CSI 2024</a:t>
            </a:r>
            <a:endParaRPr/>
          </a:p>
        </p:txBody>
      </p:sp>
      <p:sp>
        <p:nvSpPr>
          <p:cNvPr id="819" name="Google Shape;819;p34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20" name="Google Shape;820;p34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 Black"/>
              <a:buNone/>
            </a:pPr>
            <a:r>
              <a:rPr lang="fr-FR" sz="5400">
                <a:solidFill>
                  <a:srgbClr val="FF0000"/>
                </a:solidFill>
              </a:rPr>
              <a:t>FCC-ee booster advancement</a:t>
            </a:r>
            <a:endParaRPr sz="5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 Black"/>
              <a:buNone/>
            </a:pPr>
            <a:r>
              <a:t/>
            </a:r>
            <a:endParaRPr/>
          </a:p>
        </p:txBody>
      </p:sp>
      <p:pic>
        <p:nvPicPr>
          <p:cNvPr descr="Une image contenant noir, obscurité&#10;&#10;Description générée automatiquement" id="821" name="Google Shape;82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4862" y="3026762"/>
            <a:ext cx="2962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noir, obscurité&#10;&#10;Description générée automatiquement" id="822" name="Google Shape;82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038" y="4226783"/>
            <a:ext cx="119062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noir, obscurité&#10;&#10;Description générée automatiquement" id="823" name="Google Shape;823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1074" y="4232317"/>
            <a:ext cx="38671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noir, obscurité&#10;&#10;Description générée automatiquement" id="824" name="Google Shape;824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74286" y="4222792"/>
            <a:ext cx="288607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noir, obscurité&#10;&#10;Description générée automatiquement" id="825" name="Google Shape;825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74040" y="4237080"/>
            <a:ext cx="15906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noir, obscurité&#10;&#10;Description générée automatiquement" id="826" name="Google Shape;826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77115" y="5050567"/>
            <a:ext cx="13335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57015" y="5198976"/>
            <a:ext cx="3381375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34"/>
          <p:cNvSpPr/>
          <p:nvPr/>
        </p:nvSpPr>
        <p:spPr>
          <a:xfrm>
            <a:off x="9737124" y="5885934"/>
            <a:ext cx="914399" cy="914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5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28/10/2022</a:t>
            </a:r>
            <a:endParaRPr/>
          </a:p>
        </p:txBody>
      </p:sp>
      <p:sp>
        <p:nvSpPr>
          <p:cNvPr id="834" name="Google Shape;834;p35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CSI 2024</a:t>
            </a:r>
            <a:endParaRPr/>
          </a:p>
        </p:txBody>
      </p:sp>
      <p:sp>
        <p:nvSpPr>
          <p:cNvPr id="835" name="Google Shape;835;p35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36" name="Google Shape;836;p35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 Black"/>
              <a:buNone/>
            </a:pPr>
            <a:r>
              <a:rPr lang="fr-FR" sz="5400">
                <a:solidFill>
                  <a:srgbClr val="FF0000"/>
                </a:solidFill>
              </a:rPr>
              <a:t>FCC-ee booster advancement</a:t>
            </a:r>
            <a:endParaRPr sz="5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 Black"/>
              <a:buNone/>
            </a:pPr>
            <a:r>
              <a:t/>
            </a:r>
            <a:endParaRPr/>
          </a:p>
        </p:txBody>
      </p:sp>
      <p:pic>
        <p:nvPicPr>
          <p:cNvPr descr="Une image contenant noir, obscurité&#10;&#10;Description générée automatiquement" id="837" name="Google Shape;837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148" y="2467854"/>
            <a:ext cx="3858654" cy="961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noir, obscurité&#10;&#10;Description générée automatiquement" id="838" name="Google Shape;83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02" y="4390638"/>
            <a:ext cx="3962914" cy="949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6184" y="4869335"/>
            <a:ext cx="6256638" cy="387178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Une image contenant noir, obscurité&#10;&#10;Description générée automatiquement" id="840" name="Google Shape;840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7700" y="3595688"/>
            <a:ext cx="450532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noir, obscurité&#10;&#10;Description générée automatiquement" id="841" name="Google Shape;841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34125" y="2471738"/>
            <a:ext cx="5010150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35"/>
          <p:cNvSpPr/>
          <p:nvPr/>
        </p:nvSpPr>
        <p:spPr>
          <a:xfrm>
            <a:off x="9658350" y="5886450"/>
            <a:ext cx="9144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5"/>
          <p:cNvSpPr txBox="1"/>
          <p:nvPr/>
        </p:nvSpPr>
        <p:spPr>
          <a:xfrm>
            <a:off x="1524000" y="1190625"/>
            <a:ext cx="1038225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A.Franchi, S.M.Liuzzo, Z.Martí. </a:t>
            </a:r>
            <a:r>
              <a:rPr b="1" i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"Analytic formulas for the rapid evaluation of the orbit response matrix and chromatic functions from lattice parameters in circular accelerators"</a:t>
            </a: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[arXiv:1711.06589v4 [physics.acc-ph] 4 Apr 2023]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5"/>
          <p:cNvSpPr txBox="1"/>
          <p:nvPr/>
        </p:nvSpPr>
        <p:spPr>
          <a:xfrm>
            <a:off x="6211746" y="4504481"/>
            <a:ext cx="51314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Residual Orbit Response Matrix:</a:t>
            </a:r>
            <a:endParaRPr sz="18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6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28/10/2022</a:t>
            </a:r>
            <a:endParaRPr/>
          </a:p>
        </p:txBody>
      </p:sp>
      <p:sp>
        <p:nvSpPr>
          <p:cNvPr id="850" name="Google Shape;850;p36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CSI 2024</a:t>
            </a:r>
            <a:endParaRPr/>
          </a:p>
        </p:txBody>
      </p:sp>
      <p:sp>
        <p:nvSpPr>
          <p:cNvPr id="851" name="Google Shape;851;p36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52" name="Google Shape;852;p36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 Black"/>
              <a:buNone/>
            </a:pPr>
            <a:r>
              <a:rPr lang="fr-FR" sz="5400">
                <a:solidFill>
                  <a:srgbClr val="FF0000"/>
                </a:solidFill>
              </a:rPr>
              <a:t>FCC-ee booster advancement</a:t>
            </a:r>
            <a:endParaRPr sz="5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 Black"/>
              <a:buNone/>
            </a:pPr>
            <a:r>
              <a:t/>
            </a: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9658350" y="5886450"/>
            <a:ext cx="9144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4" name="Google Shape;854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2888" y="4585494"/>
            <a:ext cx="3829200" cy="55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noir, obscurité&#10;&#10;Description générée automatiquement" id="855" name="Google Shape;85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064" y="1607375"/>
            <a:ext cx="8004812" cy="9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113" y="3286125"/>
            <a:ext cx="33147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noir, obscurité&#10;&#10;Description générée automatiquement" id="857" name="Google Shape;857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4875" y="5172075"/>
            <a:ext cx="7067551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0075" y="2667000"/>
            <a:ext cx="2183083" cy="341388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36"/>
          <p:cNvSpPr txBox="1"/>
          <p:nvPr/>
        </p:nvSpPr>
        <p:spPr>
          <a:xfrm>
            <a:off x="1470949" y="1173865"/>
            <a:ext cx="953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Dispersion at any position s considering m magnetic contributions: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6"/>
          <p:cNvSpPr txBox="1"/>
          <p:nvPr/>
        </p:nvSpPr>
        <p:spPr>
          <a:xfrm>
            <a:off x="4662789" y="4678462"/>
            <a:ext cx="311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Residual dispersion :</a:t>
            </a:r>
            <a:endParaRPr sz="2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61" name="Google Shape;861;p36"/>
          <p:cNvSpPr txBox="1"/>
          <p:nvPr/>
        </p:nvSpPr>
        <p:spPr>
          <a:xfrm>
            <a:off x="8412263" y="5568387"/>
            <a:ext cx="311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Phase advance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2" name="Google Shape;862;p36" title="dispersion_schema.png"/>
          <p:cNvPicPr preferRelativeResize="0"/>
          <p:nvPr/>
        </p:nvPicPr>
        <p:blipFill rotWithShape="1">
          <a:blip r:embed="rId8">
            <a:alphaModFix/>
          </a:blip>
          <a:srcRect b="28607" l="9428" r="4230" t="12091"/>
          <a:stretch/>
        </p:blipFill>
        <p:spPr>
          <a:xfrm>
            <a:off x="7762425" y="2299000"/>
            <a:ext cx="4415201" cy="214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7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28/10/2022</a:t>
            </a:r>
            <a:endParaRPr/>
          </a:p>
        </p:txBody>
      </p:sp>
      <p:sp>
        <p:nvSpPr>
          <p:cNvPr id="868" name="Google Shape;868;p37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CSI 2024</a:t>
            </a:r>
            <a:endParaRPr/>
          </a:p>
        </p:txBody>
      </p:sp>
      <p:sp>
        <p:nvSpPr>
          <p:cNvPr id="869" name="Google Shape;869;p37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70" name="Google Shape;870;p37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 Black"/>
              <a:buNone/>
            </a:pPr>
            <a:r>
              <a:rPr lang="fr-FR" sz="5400">
                <a:solidFill>
                  <a:srgbClr val="FF0000"/>
                </a:solidFill>
              </a:rPr>
              <a:t>FCC-ee booster advancement</a:t>
            </a:r>
            <a:endParaRPr sz="5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 Black"/>
              <a:buNone/>
            </a:pPr>
            <a:r>
              <a:t/>
            </a:r>
            <a:endParaRPr/>
          </a:p>
        </p:txBody>
      </p:sp>
      <p:pic>
        <p:nvPicPr>
          <p:cNvPr id="871" name="Google Shape;87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683" y="1187793"/>
            <a:ext cx="3866634" cy="145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7818" y="1187793"/>
            <a:ext cx="3490526" cy="1455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noir, obscurité&#10;&#10;Description générée automatiquement" id="873" name="Google Shape;873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4612" y="4359618"/>
            <a:ext cx="4425520" cy="1227952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Une image contenant noir, obscurité&#10;&#10;Description générée automatiquement" id="874" name="Google Shape;874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54698" y="4359618"/>
            <a:ext cx="6866495" cy="1227952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75" name="Google Shape;875;p37"/>
          <p:cNvSpPr/>
          <p:nvPr/>
        </p:nvSpPr>
        <p:spPr>
          <a:xfrm>
            <a:off x="2290819" y="2754444"/>
            <a:ext cx="742063" cy="133881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37"/>
          <p:cNvSpPr/>
          <p:nvPr/>
        </p:nvSpPr>
        <p:spPr>
          <a:xfrm>
            <a:off x="7562778" y="2754444"/>
            <a:ext cx="742063" cy="133881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37"/>
          <p:cNvSpPr/>
          <p:nvPr/>
        </p:nvSpPr>
        <p:spPr>
          <a:xfrm>
            <a:off x="9748157" y="5892799"/>
            <a:ext cx="914399" cy="914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noir, obscurité&#10;&#10;Description générée automatiquement" id="878" name="Google Shape;878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90706" y="2543175"/>
            <a:ext cx="33528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37"/>
          <p:cNvSpPr/>
          <p:nvPr/>
        </p:nvSpPr>
        <p:spPr>
          <a:xfrm rot="-5400000">
            <a:off x="4514850" y="1276351"/>
            <a:ext cx="904875" cy="371475"/>
          </a:xfrm>
          <a:prstGeom prst="mathMinus">
            <a:avLst>
              <a:gd fmla="val 23520" name="adj1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37"/>
          <p:cNvSpPr/>
          <p:nvPr/>
        </p:nvSpPr>
        <p:spPr>
          <a:xfrm rot="-5400000">
            <a:off x="4514850" y="2114550"/>
            <a:ext cx="904875" cy="371475"/>
          </a:xfrm>
          <a:prstGeom prst="mathMinus">
            <a:avLst>
              <a:gd fmla="val 23520" name="adj1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37"/>
          <p:cNvSpPr/>
          <p:nvPr/>
        </p:nvSpPr>
        <p:spPr>
          <a:xfrm rot="-5400000">
            <a:off x="4514850" y="2905125"/>
            <a:ext cx="904875" cy="371475"/>
          </a:xfrm>
          <a:prstGeom prst="mathMinus">
            <a:avLst>
              <a:gd fmla="val 23520" name="adj1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37"/>
          <p:cNvSpPr/>
          <p:nvPr/>
        </p:nvSpPr>
        <p:spPr>
          <a:xfrm rot="-5400000">
            <a:off x="4514850" y="3695700"/>
            <a:ext cx="904875" cy="371475"/>
          </a:xfrm>
          <a:prstGeom prst="mathMinus">
            <a:avLst>
              <a:gd fmla="val 23520" name="adj1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37"/>
          <p:cNvSpPr/>
          <p:nvPr/>
        </p:nvSpPr>
        <p:spPr>
          <a:xfrm rot="-5400000">
            <a:off x="4514850" y="4467225"/>
            <a:ext cx="904875" cy="371475"/>
          </a:xfrm>
          <a:prstGeom prst="mathMinus">
            <a:avLst>
              <a:gd fmla="val 23520" name="adj1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37"/>
          <p:cNvSpPr/>
          <p:nvPr/>
        </p:nvSpPr>
        <p:spPr>
          <a:xfrm rot="-5400000">
            <a:off x="4514850" y="5238750"/>
            <a:ext cx="904875" cy="371475"/>
          </a:xfrm>
          <a:prstGeom prst="mathMinus">
            <a:avLst>
              <a:gd fmla="val 23520" name="adj1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8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28/10/2022</a:t>
            </a:r>
            <a:endParaRPr/>
          </a:p>
        </p:txBody>
      </p:sp>
      <p:sp>
        <p:nvSpPr>
          <p:cNvPr id="890" name="Google Shape;890;p38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CSI 2024</a:t>
            </a:r>
            <a:endParaRPr/>
          </a:p>
        </p:txBody>
      </p:sp>
      <p:sp>
        <p:nvSpPr>
          <p:cNvPr id="891" name="Google Shape;891;p38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92" name="Google Shape;892;p38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 Black"/>
              <a:buNone/>
            </a:pPr>
            <a:r>
              <a:rPr lang="fr-FR" sz="5400">
                <a:solidFill>
                  <a:srgbClr val="FF0000"/>
                </a:solidFill>
              </a:rPr>
              <a:t>FCC-ee booster advancement</a:t>
            </a:r>
            <a:endParaRPr sz="5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 Black"/>
              <a:buNone/>
            </a:pPr>
            <a:r>
              <a:t/>
            </a:r>
            <a:endParaRPr/>
          </a:p>
        </p:txBody>
      </p:sp>
      <p:sp>
        <p:nvSpPr>
          <p:cNvPr id="893" name="Google Shape;893;p38"/>
          <p:cNvSpPr/>
          <p:nvPr/>
        </p:nvSpPr>
        <p:spPr>
          <a:xfrm>
            <a:off x="9748157" y="5892799"/>
            <a:ext cx="914399" cy="914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apture d’écran, Caractère coloré, violet&#10;&#10;Description générée automatiquement" id="894" name="Google Shape;89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8975" y="1190625"/>
            <a:ext cx="4419600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apture d’écran, Caractère coloré, motif&#10;&#10;Description générée automatiquement" id="895" name="Google Shape;89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425" y="1190625"/>
            <a:ext cx="4419600" cy="3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38"/>
          <p:cNvSpPr txBox="1"/>
          <p:nvPr/>
        </p:nvSpPr>
        <p:spPr>
          <a:xfrm>
            <a:off x="1239335" y="4479040"/>
            <a:ext cx="31214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Perfect sextupole field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38"/>
          <p:cNvSpPr txBox="1"/>
          <p:nvPr/>
        </p:nvSpPr>
        <p:spPr>
          <a:xfrm>
            <a:off x="7421059" y="4479040"/>
            <a:ext cx="40263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Misaligned sextupole field computed with feed-down fields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38"/>
          <p:cNvSpPr txBox="1"/>
          <p:nvPr/>
        </p:nvSpPr>
        <p:spPr>
          <a:xfrm>
            <a:off x="739935" y="4849309"/>
            <a:ext cx="635534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Skew quadrupolar fields and vertical dipole fields can be produced by misalignement of sextupole</a:t>
            </a:r>
            <a:endParaRPr sz="24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33d61029a6c_0_32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05" name="Google Shape;905;g33d61029a6c_0_32"/>
          <p:cNvSpPr txBox="1"/>
          <p:nvPr>
            <p:ph type="title"/>
          </p:nvPr>
        </p:nvSpPr>
        <p:spPr>
          <a:xfrm>
            <a:off x="731838" y="314036"/>
            <a:ext cx="107283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Sextupole and chromaticity</a:t>
            </a:r>
            <a:endParaRPr/>
          </a:p>
        </p:txBody>
      </p:sp>
      <p:pic>
        <p:nvPicPr>
          <p:cNvPr id="906" name="Google Shape;906;g33d61029a6c_0_32" title="sextu_fiel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475" y="1897456"/>
            <a:ext cx="5642525" cy="4231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g33d61029a6c_0_32" title="chromaticity-scheme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3300" y="908887"/>
            <a:ext cx="5476874" cy="5476874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g33d61029a6c_0_32"/>
          <p:cNvSpPr txBox="1"/>
          <p:nvPr>
            <p:ph idx="10" type="dt"/>
          </p:nvPr>
        </p:nvSpPr>
        <p:spPr>
          <a:xfrm>
            <a:off x="9575800" y="6343650"/>
            <a:ext cx="108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1300"/>
              <a:t>07/04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/2025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g33d61029a6c_0_32"/>
          <p:cNvSpPr txBox="1"/>
          <p:nvPr>
            <p:ph idx="11" type="ftr"/>
          </p:nvPr>
        </p:nvSpPr>
        <p:spPr>
          <a:xfrm>
            <a:off x="736600" y="6343650"/>
            <a:ext cx="883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Follow-up meeting</a:t>
            </a:r>
            <a:endParaRPr/>
          </a:p>
        </p:txBody>
      </p:sp>
      <p:pic>
        <p:nvPicPr>
          <p:cNvPr id="910" name="Google Shape;910;g33d61029a6c_0_32" title="equation (13)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2330" y="1185830"/>
            <a:ext cx="2295658" cy="77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6b8322da58_1_30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61" name="Google Shape;461;g36b8322da58_1_30"/>
          <p:cNvSpPr txBox="1"/>
          <p:nvPr>
            <p:ph type="title"/>
          </p:nvPr>
        </p:nvSpPr>
        <p:spPr>
          <a:xfrm>
            <a:off x="731838" y="314036"/>
            <a:ext cx="10728300" cy="8718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0000FF"/>
                </a:solidFill>
              </a:rPr>
              <a:t>Few key principles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462" name="Google Shape;462;g36b8322da58_1_30" title="dipole_ac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5650" y="1234175"/>
            <a:ext cx="4366414" cy="2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g36b8322da58_1_30" title="vdipole_fiel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34175"/>
            <a:ext cx="3365650" cy="2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g36b8322da58_1_30" title="quad_field_foc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758419"/>
            <a:ext cx="3365650" cy="2524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g36b8322da58_1_30" title="Schema_quad_foc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4047" y="4125638"/>
            <a:ext cx="4768025" cy="178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6" name="Google Shape;466;g36b8322da58_1_30"/>
          <p:cNvCxnSpPr/>
          <p:nvPr/>
        </p:nvCxnSpPr>
        <p:spPr>
          <a:xfrm flipH="1">
            <a:off x="7757625" y="879650"/>
            <a:ext cx="9300" cy="534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67" name="Google Shape;467;g36b8322da58_1_30" title="quad_field_defoc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27275" y="728675"/>
            <a:ext cx="3365650" cy="2524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g36b8322da58_1_30" title="Schema_quad_defoc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92475" y="3567998"/>
            <a:ext cx="4366425" cy="1701203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36b8322da58_1_30"/>
          <p:cNvSpPr txBox="1"/>
          <p:nvPr>
            <p:ph idx="11" type="ftr"/>
          </p:nvPr>
        </p:nvSpPr>
        <p:spPr>
          <a:xfrm>
            <a:off x="736600" y="6343650"/>
            <a:ext cx="883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PHENIICS Fest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36b8322da58_1_30"/>
          <p:cNvSpPr txBox="1"/>
          <p:nvPr>
            <p:ph idx="10" type="dt"/>
          </p:nvPr>
        </p:nvSpPr>
        <p:spPr>
          <a:xfrm>
            <a:off x="9575800" y="6343650"/>
            <a:ext cx="108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/>
              <a:t>04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/0</a:t>
            </a:r>
            <a:r>
              <a:rPr lang="fr-FR" sz="1300"/>
              <a:t>7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/2025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capture d’écran, texte, Rectangle, Caractère coloré&#10;&#10;Description générée automatiquement" id="915" name="Google Shape;915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426" y="1194826"/>
            <a:ext cx="10267950" cy="5352587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40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28/10/2022</a:t>
            </a:r>
            <a:endParaRPr/>
          </a:p>
        </p:txBody>
      </p:sp>
      <p:sp>
        <p:nvSpPr>
          <p:cNvPr id="917" name="Google Shape;917;p40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CSI 2024</a:t>
            </a:r>
            <a:endParaRPr/>
          </a:p>
        </p:txBody>
      </p:sp>
      <p:sp>
        <p:nvSpPr>
          <p:cNvPr id="918" name="Google Shape;918;p40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19" name="Google Shape;919;p40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 Black"/>
              <a:buNone/>
            </a:pPr>
            <a:r>
              <a:rPr lang="fr-FR" sz="5400">
                <a:solidFill>
                  <a:srgbClr val="FF0000"/>
                </a:solidFill>
              </a:rPr>
              <a:t>SuperKEKB data</a:t>
            </a:r>
            <a:endParaRPr sz="5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t/>
            </a:r>
            <a:endParaRPr/>
          </a:p>
        </p:txBody>
      </p:sp>
      <p:sp>
        <p:nvSpPr>
          <p:cNvPr id="920" name="Google Shape;920;p40"/>
          <p:cNvSpPr/>
          <p:nvPr/>
        </p:nvSpPr>
        <p:spPr>
          <a:xfrm>
            <a:off x="9753600" y="5886450"/>
            <a:ext cx="9144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40"/>
          <p:cNvSpPr txBox="1"/>
          <p:nvPr/>
        </p:nvSpPr>
        <p:spPr>
          <a:xfrm>
            <a:off x="3255" y="3603584"/>
            <a:ext cx="1736202" cy="36933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Shifted BPM</a:t>
            </a:r>
            <a:endParaRPr/>
          </a:p>
        </p:txBody>
      </p:sp>
      <p:cxnSp>
        <p:nvCxnSpPr>
          <p:cNvPr id="922" name="Google Shape;922;p40"/>
          <p:cNvCxnSpPr/>
          <p:nvPr/>
        </p:nvCxnSpPr>
        <p:spPr>
          <a:xfrm rot="-5400000">
            <a:off x="1204875" y="2957550"/>
            <a:ext cx="1371600" cy="295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23" name="Google Shape;923;p40"/>
          <p:cNvSpPr txBox="1"/>
          <p:nvPr/>
        </p:nvSpPr>
        <p:spPr>
          <a:xfrm rot="-5400000">
            <a:off x="623827" y="2920075"/>
            <a:ext cx="8584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BPMs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capture d’écran, Rectangle, Caractère coloré&#10;&#10;Description générée automatiquement" id="928" name="Google Shape;928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426" y="1194826"/>
            <a:ext cx="10267950" cy="5352587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41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28/10/2022</a:t>
            </a:r>
            <a:endParaRPr/>
          </a:p>
        </p:txBody>
      </p:sp>
      <p:sp>
        <p:nvSpPr>
          <p:cNvPr id="930" name="Google Shape;930;p41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CSI 2024</a:t>
            </a:r>
            <a:endParaRPr/>
          </a:p>
        </p:txBody>
      </p:sp>
      <p:sp>
        <p:nvSpPr>
          <p:cNvPr id="931" name="Google Shape;931;p41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32" name="Google Shape;932;p41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 Black"/>
              <a:buNone/>
            </a:pPr>
            <a:r>
              <a:rPr lang="fr-FR" sz="5400">
                <a:solidFill>
                  <a:srgbClr val="FF0000"/>
                </a:solidFill>
              </a:rPr>
              <a:t>SuperKEKB data</a:t>
            </a:r>
            <a:endParaRPr sz="5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t/>
            </a:r>
            <a:endParaRPr sz="4000"/>
          </a:p>
        </p:txBody>
      </p:sp>
      <p:sp>
        <p:nvSpPr>
          <p:cNvPr id="933" name="Google Shape;933;p41"/>
          <p:cNvSpPr/>
          <p:nvPr/>
        </p:nvSpPr>
        <p:spPr>
          <a:xfrm>
            <a:off x="9725025" y="5886450"/>
            <a:ext cx="9144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4" name="Google Shape;934;p41"/>
          <p:cNvCxnSpPr/>
          <p:nvPr/>
        </p:nvCxnSpPr>
        <p:spPr>
          <a:xfrm flipH="1" rot="-5400000">
            <a:off x="1090575" y="4443450"/>
            <a:ext cx="1571700" cy="266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35" name="Google Shape;935;p41"/>
          <p:cNvSpPr txBox="1"/>
          <p:nvPr/>
        </p:nvSpPr>
        <p:spPr>
          <a:xfrm>
            <a:off x="3255" y="3603584"/>
            <a:ext cx="1736202" cy="36933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Faulty BPMs</a:t>
            </a:r>
            <a:endParaRPr sz="18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capture d’écran, Caractère coloré, affichage, motif&#10;&#10;Description générée automatiquement" id="940" name="Google Shape;94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076102"/>
            <a:ext cx="10896600" cy="5448747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42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28/10/2022</a:t>
            </a:r>
            <a:endParaRPr/>
          </a:p>
        </p:txBody>
      </p:sp>
      <p:sp>
        <p:nvSpPr>
          <p:cNvPr id="942" name="Google Shape;942;p42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CSI 2024</a:t>
            </a:r>
            <a:endParaRPr/>
          </a:p>
        </p:txBody>
      </p:sp>
      <p:sp>
        <p:nvSpPr>
          <p:cNvPr id="943" name="Google Shape;943;p42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44" name="Google Shape;944;p42"/>
          <p:cNvSpPr txBox="1"/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 Black"/>
              <a:buNone/>
            </a:pPr>
            <a:r>
              <a:rPr lang="fr-FR" sz="5400">
                <a:solidFill>
                  <a:srgbClr val="FF0000"/>
                </a:solidFill>
              </a:rPr>
              <a:t>SuperKEKB data</a:t>
            </a:r>
            <a:endParaRPr sz="5400">
              <a:solidFill>
                <a:srgbClr val="000000"/>
              </a:solidFill>
            </a:endParaRPr>
          </a:p>
        </p:txBody>
      </p:sp>
      <p:sp>
        <p:nvSpPr>
          <p:cNvPr id="945" name="Google Shape;945;p42"/>
          <p:cNvSpPr/>
          <p:nvPr/>
        </p:nvSpPr>
        <p:spPr>
          <a:xfrm>
            <a:off x="9725025" y="5886450"/>
            <a:ext cx="9144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42"/>
          <p:cNvSpPr txBox="1"/>
          <p:nvPr/>
        </p:nvSpPr>
        <p:spPr>
          <a:xfrm>
            <a:off x="146130" y="3060659"/>
            <a:ext cx="1736202" cy="36933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Faulty BPMs</a:t>
            </a:r>
            <a:endParaRPr sz="18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947" name="Google Shape;947;p42"/>
          <p:cNvCxnSpPr/>
          <p:nvPr/>
        </p:nvCxnSpPr>
        <p:spPr>
          <a:xfrm>
            <a:off x="1885950" y="3248025"/>
            <a:ext cx="743100" cy="295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48" name="Google Shape;948;p42"/>
          <p:cNvCxnSpPr/>
          <p:nvPr/>
        </p:nvCxnSpPr>
        <p:spPr>
          <a:xfrm flipH="1" rot="-5400000">
            <a:off x="1378950" y="3755025"/>
            <a:ext cx="1730400" cy="716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49" name="Google Shape;949;p42"/>
          <p:cNvCxnSpPr/>
          <p:nvPr/>
        </p:nvCxnSpPr>
        <p:spPr>
          <a:xfrm flipH="1" rot="-5400000">
            <a:off x="990600" y="4143375"/>
            <a:ext cx="2533800" cy="743100"/>
          </a:xfrm>
          <a:prstGeom prst="bentConnector3">
            <a:avLst>
              <a:gd fmla="val 79536" name="adj1"/>
            </a:avLst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6b8322da58_1_12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77" name="Google Shape;477;g36b8322da58_1_12"/>
          <p:cNvSpPr txBox="1"/>
          <p:nvPr>
            <p:ph type="title"/>
          </p:nvPr>
        </p:nvSpPr>
        <p:spPr>
          <a:xfrm>
            <a:off x="731838" y="314036"/>
            <a:ext cx="10728300" cy="8718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0000FF"/>
                </a:solidFill>
              </a:rPr>
              <a:t>Betatron oscillations and Twiss parameters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478" name="Google Shape;478;g36b8322da58_1_12" title="Bilder_tracjectori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5973" y="3258451"/>
            <a:ext cx="5748950" cy="337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g36b8322da58_1_12" title="betatron_oscillation.png"/>
          <p:cNvPicPr preferRelativeResize="0"/>
          <p:nvPr/>
        </p:nvPicPr>
        <p:blipFill rotWithShape="1">
          <a:blip r:embed="rId4">
            <a:alphaModFix/>
          </a:blip>
          <a:srcRect b="31563" l="0" r="0" t="0"/>
          <a:stretch/>
        </p:blipFill>
        <p:spPr>
          <a:xfrm>
            <a:off x="408325" y="943721"/>
            <a:ext cx="6524625" cy="16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g36b8322da58_1_12" title="llustration-of-Coherent-Betatron-Oscillation_W640.jp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78051" y="845946"/>
            <a:ext cx="2622600" cy="258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g36b8322da58_1_12" title="equation (3)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525" y="3092525"/>
            <a:ext cx="4924125" cy="4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g36b8322da58_1_12" title="equation (4)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8522" y="3690275"/>
            <a:ext cx="2848944" cy="8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g36b8322da58_1_12" title="equation (5)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428913" y="1510263"/>
            <a:ext cx="3273370" cy="8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g36b8322da58_1_12" title="equation (7).pn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8525" y="4713575"/>
            <a:ext cx="2337025" cy="7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g36b8322da58_1_12" title="equation (8).png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8525" y="5478598"/>
            <a:ext cx="2848950" cy="86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g36b8322da58_1_12" title="equation (10).png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53375" y="5714250"/>
            <a:ext cx="2622600" cy="398388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g36b8322da58_1_12"/>
          <p:cNvSpPr txBox="1"/>
          <p:nvPr>
            <p:ph idx="11" type="ftr"/>
          </p:nvPr>
        </p:nvSpPr>
        <p:spPr>
          <a:xfrm>
            <a:off x="736600" y="6343650"/>
            <a:ext cx="883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PHENIICS Fest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36b8322da58_1_12"/>
          <p:cNvSpPr txBox="1"/>
          <p:nvPr>
            <p:ph idx="10" type="dt"/>
          </p:nvPr>
        </p:nvSpPr>
        <p:spPr>
          <a:xfrm>
            <a:off x="9575800" y="6343650"/>
            <a:ext cx="108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/>
              <a:t>04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/0</a:t>
            </a:r>
            <a:r>
              <a:rPr lang="fr-FR" sz="1300"/>
              <a:t>7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/2025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"/>
          <p:cNvSpPr txBox="1"/>
          <p:nvPr>
            <p:ph type="title"/>
          </p:nvPr>
        </p:nvSpPr>
        <p:spPr>
          <a:xfrm>
            <a:off x="3771900" y="2171700"/>
            <a:ext cx="7688263" cy="2390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</a:pPr>
            <a:r>
              <a:rPr lang="fr-FR"/>
              <a:t>FCCee High Energy Booster (FCCee-HEB)</a:t>
            </a:r>
            <a:endParaRPr/>
          </a:p>
        </p:txBody>
      </p:sp>
      <p:sp>
        <p:nvSpPr>
          <p:cNvPr id="494" name="Google Shape;494;p5"/>
          <p:cNvSpPr txBox="1"/>
          <p:nvPr>
            <p:ph idx="1" type="body"/>
          </p:nvPr>
        </p:nvSpPr>
        <p:spPr>
          <a:xfrm>
            <a:off x="3771900" y="4702628"/>
            <a:ext cx="7688263" cy="1387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sp>
        <p:nvSpPr>
          <p:cNvPr id="495" name="Google Shape;495;p5"/>
          <p:cNvSpPr txBox="1"/>
          <p:nvPr>
            <p:ph idx="10" type="dt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04/07/2025</a:t>
            </a:r>
            <a:endParaRPr/>
          </a:p>
        </p:txBody>
      </p:sp>
      <p:sp>
        <p:nvSpPr>
          <p:cNvPr id="496" name="Google Shape;496;p5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PHENIICS Fest 2025</a:t>
            </a:r>
            <a:endParaRPr/>
          </a:p>
        </p:txBody>
      </p:sp>
      <p:sp>
        <p:nvSpPr>
          <p:cNvPr id="497" name="Google Shape;497;p5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98" name="Google Shape;498;p5"/>
          <p:cNvSpPr txBox="1"/>
          <p:nvPr>
            <p:ph idx="2" type="body"/>
          </p:nvPr>
        </p:nvSpPr>
        <p:spPr>
          <a:xfrm>
            <a:off x="522288" y="2159000"/>
            <a:ext cx="2546350" cy="2673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50"/>
              <a:buNone/>
            </a:pPr>
            <a:r>
              <a:rPr lang="fr-FR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3" name="Google Shape;503;g36b8322da58_0_0"/>
          <p:cNvCxnSpPr/>
          <p:nvPr/>
        </p:nvCxnSpPr>
        <p:spPr>
          <a:xfrm>
            <a:off x="9566425" y="2142425"/>
            <a:ext cx="2423100" cy="3289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4" name="Google Shape;504;g36b8322da58_0_0"/>
          <p:cNvCxnSpPr/>
          <p:nvPr/>
        </p:nvCxnSpPr>
        <p:spPr>
          <a:xfrm flipH="1">
            <a:off x="6088250" y="2142425"/>
            <a:ext cx="1725000" cy="3283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5" name="Google Shape;505;g36b8322da58_0_0"/>
          <p:cNvSpPr/>
          <p:nvPr/>
        </p:nvSpPr>
        <p:spPr>
          <a:xfrm>
            <a:off x="6125775" y="2524613"/>
            <a:ext cx="5764500" cy="284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g36b8322da58_0_0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07" name="Google Shape;507;g36b8322da58_0_0"/>
          <p:cNvSpPr txBox="1"/>
          <p:nvPr>
            <p:ph type="title"/>
          </p:nvPr>
        </p:nvSpPr>
        <p:spPr>
          <a:xfrm>
            <a:off x="717695" y="293475"/>
            <a:ext cx="60081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 Black"/>
              <a:buNone/>
            </a:pPr>
            <a:r>
              <a:rPr b="1" lang="fr-FR">
                <a:solidFill>
                  <a:srgbClr val="0000FF"/>
                </a:solidFill>
              </a:rPr>
              <a:t>Errors and Correctors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08" name="Google Shape;508;g36b8322da58_0_0"/>
          <p:cNvSpPr txBox="1"/>
          <p:nvPr/>
        </p:nvSpPr>
        <p:spPr>
          <a:xfrm>
            <a:off x="679925" y="5677350"/>
            <a:ext cx="5139900" cy="585000"/>
          </a:xfrm>
          <a:prstGeom prst="rect">
            <a:avLst/>
          </a:prstGeom>
          <a:noFill/>
          <a:ln cap="flat" cmpd="sng" w="2222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fr-F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rrors are randomly</a:t>
            </a:r>
            <a:r>
              <a:rPr b="0" i="0" lang="fr-F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distributed in arcs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(PDF=Truncated gaussian @3σ)</a:t>
            </a:r>
            <a:r>
              <a:rPr b="0" i="0" lang="fr-F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g36b8322da58_0_0"/>
          <p:cNvSpPr/>
          <p:nvPr/>
        </p:nvSpPr>
        <p:spPr>
          <a:xfrm>
            <a:off x="6580635" y="3437868"/>
            <a:ext cx="145200" cy="6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36b8322da58_0_0"/>
          <p:cNvSpPr/>
          <p:nvPr/>
        </p:nvSpPr>
        <p:spPr>
          <a:xfrm>
            <a:off x="6867149" y="3551378"/>
            <a:ext cx="145200" cy="6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36b8322da58_0_0"/>
          <p:cNvSpPr/>
          <p:nvPr/>
        </p:nvSpPr>
        <p:spPr>
          <a:xfrm>
            <a:off x="7129275" y="3338237"/>
            <a:ext cx="145200" cy="6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36b8322da58_0_0"/>
          <p:cNvSpPr/>
          <p:nvPr/>
        </p:nvSpPr>
        <p:spPr>
          <a:xfrm>
            <a:off x="7562822" y="3940512"/>
            <a:ext cx="646200" cy="227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36b8322da58_0_0"/>
          <p:cNvSpPr/>
          <p:nvPr/>
        </p:nvSpPr>
        <p:spPr>
          <a:xfrm>
            <a:off x="8306534" y="3940512"/>
            <a:ext cx="646200" cy="227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36b8322da58_0_0"/>
          <p:cNvSpPr/>
          <p:nvPr/>
        </p:nvSpPr>
        <p:spPr>
          <a:xfrm>
            <a:off x="9092187" y="4003056"/>
            <a:ext cx="145200" cy="6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g36b8322da58_0_0"/>
          <p:cNvSpPr/>
          <p:nvPr/>
        </p:nvSpPr>
        <p:spPr>
          <a:xfrm>
            <a:off x="9378701" y="4148350"/>
            <a:ext cx="145200" cy="6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g36b8322da58_0_0"/>
          <p:cNvSpPr/>
          <p:nvPr/>
        </p:nvSpPr>
        <p:spPr>
          <a:xfrm>
            <a:off x="10056486" y="3940512"/>
            <a:ext cx="646200" cy="227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g36b8322da58_0_0"/>
          <p:cNvSpPr/>
          <p:nvPr/>
        </p:nvSpPr>
        <p:spPr>
          <a:xfrm>
            <a:off x="10934473" y="3940512"/>
            <a:ext cx="646200" cy="227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g36b8322da58_0_0"/>
          <p:cNvSpPr/>
          <p:nvPr/>
        </p:nvSpPr>
        <p:spPr>
          <a:xfrm>
            <a:off x="6283470" y="4246063"/>
            <a:ext cx="1319700" cy="496500"/>
          </a:xfrm>
          <a:prstGeom prst="trapezoid">
            <a:avLst>
              <a:gd fmla="val 31015" name="adj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g36b8322da58_0_0"/>
          <p:cNvSpPr/>
          <p:nvPr/>
        </p:nvSpPr>
        <p:spPr>
          <a:xfrm>
            <a:off x="8809734" y="4816125"/>
            <a:ext cx="1319700" cy="496500"/>
          </a:xfrm>
          <a:prstGeom prst="trapezoid">
            <a:avLst>
              <a:gd fmla="val 31015" name="adj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36b8322da58_0_0"/>
          <p:cNvSpPr txBox="1"/>
          <p:nvPr/>
        </p:nvSpPr>
        <p:spPr>
          <a:xfrm>
            <a:off x="6283474" y="3049625"/>
            <a:ext cx="64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MQ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1" name="Google Shape;521;g36b8322da58_0_0"/>
          <p:cNvSpPr txBox="1"/>
          <p:nvPr/>
        </p:nvSpPr>
        <p:spPr>
          <a:xfrm>
            <a:off x="7072165" y="3049625"/>
            <a:ext cx="746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MS</a:t>
            </a:r>
            <a:endParaRPr/>
          </a:p>
        </p:txBody>
      </p:sp>
      <p:sp>
        <p:nvSpPr>
          <p:cNvPr id="522" name="Google Shape;522;g36b8322da58_0_0"/>
          <p:cNvSpPr txBox="1"/>
          <p:nvPr/>
        </p:nvSpPr>
        <p:spPr>
          <a:xfrm>
            <a:off x="6623700" y="3163325"/>
            <a:ext cx="64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BPM</a:t>
            </a:r>
            <a:endParaRPr/>
          </a:p>
        </p:txBody>
      </p:sp>
      <p:cxnSp>
        <p:nvCxnSpPr>
          <p:cNvPr id="523" name="Google Shape;523;g36b8322da58_0_0"/>
          <p:cNvCxnSpPr/>
          <p:nvPr/>
        </p:nvCxnSpPr>
        <p:spPr>
          <a:xfrm rot="10800000">
            <a:off x="7460063" y="3642163"/>
            <a:ext cx="2400" cy="82440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g36b8322da58_0_0"/>
          <p:cNvCxnSpPr/>
          <p:nvPr/>
        </p:nvCxnSpPr>
        <p:spPr>
          <a:xfrm rot="10800000">
            <a:off x="6765600" y="3632100"/>
            <a:ext cx="6000" cy="845100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g36b8322da58_0_0"/>
          <p:cNvCxnSpPr/>
          <p:nvPr/>
        </p:nvCxnSpPr>
        <p:spPr>
          <a:xfrm rot="10800000">
            <a:off x="6566148" y="5677356"/>
            <a:ext cx="2100" cy="28530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6" name="Google Shape;526;g36b8322da58_0_0"/>
          <p:cNvSpPr txBox="1"/>
          <p:nvPr/>
        </p:nvSpPr>
        <p:spPr>
          <a:xfrm>
            <a:off x="6566148" y="5673756"/>
            <a:ext cx="292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skew quad corrector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>
                <a:solidFill>
                  <a:schemeClr val="dk1"/>
                </a:solidFill>
              </a:rPr>
              <a:t>(568)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527" name="Google Shape;527;g36b8322da58_0_0"/>
          <p:cNvSpPr txBox="1"/>
          <p:nvPr/>
        </p:nvSpPr>
        <p:spPr>
          <a:xfrm>
            <a:off x="8554074" y="5673750"/>
            <a:ext cx="196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normal quad corrector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>
                <a:solidFill>
                  <a:schemeClr val="dk1"/>
                </a:solidFill>
              </a:rPr>
              <a:t>(560)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528" name="Google Shape;528;g36b8322da58_0_0"/>
          <p:cNvSpPr/>
          <p:nvPr/>
        </p:nvSpPr>
        <p:spPr>
          <a:xfrm>
            <a:off x="7327821" y="3666441"/>
            <a:ext cx="2700" cy="766200"/>
          </a:xfrm>
          <a:prstGeom prst="rect">
            <a:avLst/>
          </a:prstGeom>
          <a:solidFill>
            <a:schemeClr val="dk2"/>
          </a:solidFill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g36b8322da58_0_0"/>
          <p:cNvSpPr txBox="1"/>
          <p:nvPr/>
        </p:nvSpPr>
        <p:spPr>
          <a:xfrm>
            <a:off x="10728850" y="5669375"/>
            <a:ext cx="137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orbit corrector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>
                <a:solidFill>
                  <a:schemeClr val="dk1"/>
                </a:solidFill>
              </a:rPr>
              <a:t>(~2800)</a:t>
            </a:r>
            <a:r>
              <a:rPr lang="fr-FR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30" name="Google Shape;530;g36b8322da58_0_0"/>
          <p:cNvGraphicFramePr/>
          <p:nvPr/>
        </p:nvGraphicFramePr>
        <p:xfrm>
          <a:off x="679925" y="2433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{CB943E7C-AACC-480C-954F-B7A7ED88BFC9}</a:tableStyleId>
              </a:tblPr>
              <a:tblGrid>
                <a:gridCol w="2569950"/>
                <a:gridCol w="2569950"/>
              </a:tblGrid>
              <a:tr h="270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300"/>
                        <a:t>Error type</a:t>
                      </a:r>
                      <a:endParaRPr sz="13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300"/>
                        <a:t>σ value</a:t>
                      </a:r>
                      <a:endParaRPr sz="13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17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/>
                        <a:t>Dipole relative field error</a:t>
                      </a:r>
                      <a:endParaRPr sz="13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300"/>
                        <a:t>10</a:t>
                      </a:r>
                      <a:r>
                        <a:rPr baseline="30000" lang="fr-FR" sz="1300"/>
                        <a:t>-3</a:t>
                      </a:r>
                      <a:endParaRPr sz="13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17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300">
                          <a:solidFill>
                            <a:srgbClr val="0000FF"/>
                          </a:solidFill>
                        </a:rPr>
                        <a:t>Quadrupole relative field error</a:t>
                      </a:r>
                      <a:endParaRPr b="1" sz="13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300">
                          <a:solidFill>
                            <a:srgbClr val="0000FF"/>
                          </a:solidFill>
                        </a:rPr>
                        <a:t>2 x 10</a:t>
                      </a:r>
                      <a:r>
                        <a:rPr b="1" baseline="30000" lang="fr-FR" sz="1300">
                          <a:solidFill>
                            <a:srgbClr val="0000FF"/>
                          </a:solidFill>
                        </a:rPr>
                        <a:t>-4</a:t>
                      </a:r>
                      <a:endParaRPr b="1" baseline="30000" sz="13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17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300">
                          <a:solidFill>
                            <a:srgbClr val="0000FF"/>
                          </a:solidFill>
                        </a:rPr>
                        <a:t>Sextupole relative field error</a:t>
                      </a:r>
                      <a:endParaRPr b="1" sz="13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300">
                          <a:solidFill>
                            <a:srgbClr val="0000FF"/>
                          </a:solidFill>
                        </a:rPr>
                        <a:t>2 x 10</a:t>
                      </a:r>
                      <a:r>
                        <a:rPr b="1" baseline="30000" lang="fr-FR" sz="1300">
                          <a:solidFill>
                            <a:srgbClr val="0000FF"/>
                          </a:solidFill>
                        </a:rPr>
                        <a:t>-4</a:t>
                      </a:r>
                      <a:endParaRPr b="1" baseline="30000" sz="1300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177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/>
                        <a:t>Main dipole roll</a:t>
                      </a:r>
                      <a:r>
                        <a:rPr lang="fr-FR" sz="1300"/>
                        <a:t> </a:t>
                      </a:r>
                      <a:r>
                        <a:rPr lang="fr-FR" sz="1300"/>
                        <a:t>error</a:t>
                      </a:r>
                      <a:endParaRPr sz="1300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>
                          <a:solidFill>
                            <a:schemeClr val="dk1"/>
                          </a:solidFill>
                        </a:rPr>
                        <a:t>300 μrad</a:t>
                      </a:r>
                      <a:endParaRPr sz="1300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177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/>
                        <a:t>Offset quadrupoles</a:t>
                      </a:r>
                      <a:endParaRPr sz="1300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/>
                        <a:t>200 µm (girder) + 50 µ</a:t>
                      </a:r>
                      <a:r>
                        <a:rPr lang="fr-FR" sz="1300">
                          <a:solidFill>
                            <a:schemeClr val="dk1"/>
                          </a:solidFill>
                        </a:rPr>
                        <a:t>m</a:t>
                      </a:r>
                      <a:endParaRPr sz="1300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177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300">
                          <a:solidFill>
                            <a:srgbClr val="0000FF"/>
                          </a:solidFill>
                        </a:rPr>
                        <a:t>Main Quadrupoles roll</a:t>
                      </a:r>
                      <a:endParaRPr b="1" sz="1300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300">
                          <a:solidFill>
                            <a:srgbClr val="0000FF"/>
                          </a:solidFill>
                        </a:rPr>
                        <a:t>300 μrad</a:t>
                      </a:r>
                      <a:endParaRPr b="1" sz="1300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177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/>
                        <a:t>Offset BPMs</a:t>
                      </a:r>
                      <a:endParaRPr sz="1300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>
                          <a:solidFill>
                            <a:schemeClr val="dk1"/>
                          </a:solidFill>
                        </a:rPr>
                        <a:t>200 µm (girder) + 50</a:t>
                      </a:r>
                      <a:r>
                        <a:rPr lang="fr-FR" sz="13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1300"/>
                        <a:t>µ</a:t>
                      </a:r>
                      <a:r>
                        <a:rPr lang="fr-FR" sz="1300">
                          <a:solidFill>
                            <a:schemeClr val="dk1"/>
                          </a:solidFill>
                        </a:rPr>
                        <a:t>m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17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300"/>
                        <a:t>Offset sextupoles</a:t>
                      </a:r>
                      <a:endParaRPr sz="1300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300">
                          <a:solidFill>
                            <a:schemeClr val="dk1"/>
                          </a:solidFill>
                        </a:rPr>
                        <a:t>200 µm (girder) + 50</a:t>
                      </a:r>
                      <a:r>
                        <a:rPr lang="fr-FR" sz="13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1300"/>
                        <a:t>µ</a:t>
                      </a:r>
                      <a:r>
                        <a:rPr lang="fr-FR" sz="1300">
                          <a:solidFill>
                            <a:schemeClr val="dk1"/>
                          </a:solidFill>
                        </a:rPr>
                        <a:t>m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cxnSp>
        <p:nvCxnSpPr>
          <p:cNvPr id="531" name="Google Shape;531;g36b8322da58_0_0"/>
          <p:cNvCxnSpPr/>
          <p:nvPr/>
        </p:nvCxnSpPr>
        <p:spPr>
          <a:xfrm rot="10800000">
            <a:off x="8554073" y="5677356"/>
            <a:ext cx="2100" cy="285300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g36b8322da58_0_0"/>
          <p:cNvCxnSpPr/>
          <p:nvPr/>
        </p:nvCxnSpPr>
        <p:spPr>
          <a:xfrm rot="10800000">
            <a:off x="10691348" y="5677356"/>
            <a:ext cx="2100" cy="285300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3" name="Google Shape;533;g36b8322da58_0_0"/>
          <p:cNvSpPr txBox="1"/>
          <p:nvPr/>
        </p:nvSpPr>
        <p:spPr>
          <a:xfrm>
            <a:off x="8689274" y="3391900"/>
            <a:ext cx="64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BPM</a:t>
            </a:r>
            <a:endParaRPr/>
          </a:p>
        </p:txBody>
      </p:sp>
      <p:sp>
        <p:nvSpPr>
          <p:cNvPr id="534" name="Google Shape;534;g36b8322da58_0_0"/>
          <p:cNvSpPr txBox="1"/>
          <p:nvPr/>
        </p:nvSpPr>
        <p:spPr>
          <a:xfrm>
            <a:off x="9078253" y="3137213"/>
            <a:ext cx="746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MS</a:t>
            </a:r>
            <a:endParaRPr/>
          </a:p>
        </p:txBody>
      </p:sp>
      <p:sp>
        <p:nvSpPr>
          <p:cNvPr id="535" name="Google Shape;535;g36b8322da58_0_0"/>
          <p:cNvSpPr/>
          <p:nvPr/>
        </p:nvSpPr>
        <p:spPr>
          <a:xfrm>
            <a:off x="9306696" y="3654241"/>
            <a:ext cx="2700" cy="766200"/>
          </a:xfrm>
          <a:prstGeom prst="rect">
            <a:avLst/>
          </a:prstGeom>
          <a:solidFill>
            <a:schemeClr val="dk2"/>
          </a:solidFill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6" name="Google Shape;536;g36b8322da58_0_0"/>
          <p:cNvCxnSpPr/>
          <p:nvPr/>
        </p:nvCxnSpPr>
        <p:spPr>
          <a:xfrm rot="10800000">
            <a:off x="9841449" y="3635416"/>
            <a:ext cx="300" cy="813300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7" name="Google Shape;537;g36b8322da58_0_0"/>
          <p:cNvSpPr/>
          <p:nvPr/>
        </p:nvSpPr>
        <p:spPr>
          <a:xfrm>
            <a:off x="9626801" y="3779387"/>
            <a:ext cx="145200" cy="6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g36b8322da58_0_0"/>
          <p:cNvSpPr txBox="1"/>
          <p:nvPr/>
        </p:nvSpPr>
        <p:spPr>
          <a:xfrm>
            <a:off x="9459551" y="3235393"/>
            <a:ext cx="479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MQ</a:t>
            </a:r>
            <a:endParaRPr/>
          </a:p>
        </p:txBody>
      </p:sp>
      <p:pic>
        <p:nvPicPr>
          <p:cNvPr id="539" name="Google Shape;539;g36b8322da58_0_0" title="optical_functions_arc_FODO.png"/>
          <p:cNvPicPr preferRelativeResize="0"/>
          <p:nvPr/>
        </p:nvPicPr>
        <p:blipFill rotWithShape="1">
          <a:blip r:embed="rId3">
            <a:alphaModFix/>
          </a:blip>
          <a:srcRect b="78805" l="0" r="0" t="12236"/>
          <a:stretch/>
        </p:blipFill>
        <p:spPr>
          <a:xfrm>
            <a:off x="774950" y="1426475"/>
            <a:ext cx="10681075" cy="6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g36b8322da58_0_0"/>
          <p:cNvSpPr/>
          <p:nvPr/>
        </p:nvSpPr>
        <p:spPr>
          <a:xfrm>
            <a:off x="6011675" y="2400338"/>
            <a:ext cx="6008100" cy="3092400"/>
          </a:xfrm>
          <a:prstGeom prst="frame">
            <a:avLst>
              <a:gd fmla="val 3571" name="adj1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g36b8322da58_0_0"/>
          <p:cNvSpPr/>
          <p:nvPr/>
        </p:nvSpPr>
        <p:spPr>
          <a:xfrm>
            <a:off x="7818275" y="1205625"/>
            <a:ext cx="1776000" cy="965700"/>
          </a:xfrm>
          <a:prstGeom prst="frame">
            <a:avLst>
              <a:gd fmla="val 4051" name="adj1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2" name="Google Shape;542;g36b8322da58_0_0"/>
          <p:cNvCxnSpPr/>
          <p:nvPr/>
        </p:nvCxnSpPr>
        <p:spPr>
          <a:xfrm>
            <a:off x="9594025" y="1245150"/>
            <a:ext cx="2385600" cy="12258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3" name="Google Shape;543;g36b8322da58_0_0"/>
          <p:cNvCxnSpPr/>
          <p:nvPr/>
        </p:nvCxnSpPr>
        <p:spPr>
          <a:xfrm flipH="1">
            <a:off x="6066350" y="1217550"/>
            <a:ext cx="1733100" cy="12078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bHome &lt; FCC &lt; TWiki" id="544" name="Google Shape;544;g36b8322da5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9112" y="237525"/>
            <a:ext cx="2439782" cy="824697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g36b8322da58_0_0"/>
          <p:cNvSpPr txBox="1"/>
          <p:nvPr/>
        </p:nvSpPr>
        <p:spPr>
          <a:xfrm>
            <a:off x="3578175" y="1062225"/>
            <a:ext cx="69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</a:rPr>
              <a:t>D2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46" name="Google Shape;546;g36b8322da58_0_0"/>
          <p:cNvSpPr txBox="1"/>
          <p:nvPr/>
        </p:nvSpPr>
        <p:spPr>
          <a:xfrm>
            <a:off x="4351750" y="1062225"/>
            <a:ext cx="69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</a:rPr>
              <a:t>F2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47" name="Google Shape;547;g36b8322da58_0_0"/>
          <p:cNvSpPr txBox="1"/>
          <p:nvPr/>
        </p:nvSpPr>
        <p:spPr>
          <a:xfrm>
            <a:off x="1863575" y="1062225"/>
            <a:ext cx="69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</a:rPr>
              <a:t>D1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48" name="Google Shape;548;g36b8322da58_0_0"/>
          <p:cNvSpPr txBox="1"/>
          <p:nvPr/>
        </p:nvSpPr>
        <p:spPr>
          <a:xfrm>
            <a:off x="2637150" y="1062225"/>
            <a:ext cx="69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</a:rPr>
              <a:t>F1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49" name="Google Shape;549;g36b8322da58_0_0"/>
          <p:cNvSpPr txBox="1"/>
          <p:nvPr/>
        </p:nvSpPr>
        <p:spPr>
          <a:xfrm>
            <a:off x="5232725" y="1062225"/>
            <a:ext cx="69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</a:rPr>
              <a:t>D3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50" name="Google Shape;550;g36b8322da58_0_0"/>
          <p:cNvSpPr txBox="1"/>
          <p:nvPr/>
        </p:nvSpPr>
        <p:spPr>
          <a:xfrm>
            <a:off x="6006300" y="1062225"/>
            <a:ext cx="69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</a:rPr>
              <a:t>F3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51" name="Google Shape;551;g36b8322da58_0_0"/>
          <p:cNvSpPr txBox="1"/>
          <p:nvPr/>
        </p:nvSpPr>
        <p:spPr>
          <a:xfrm>
            <a:off x="6779875" y="1064500"/>
            <a:ext cx="69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</a:rPr>
              <a:t>D3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52" name="Google Shape;552;g36b8322da58_0_0"/>
          <p:cNvSpPr txBox="1"/>
          <p:nvPr/>
        </p:nvSpPr>
        <p:spPr>
          <a:xfrm>
            <a:off x="6580632" y="2537388"/>
            <a:ext cx="220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</a:rPr>
              <a:t>F2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53" name="Google Shape;553;g36b8322da58_0_0"/>
          <p:cNvSpPr txBox="1"/>
          <p:nvPr/>
        </p:nvSpPr>
        <p:spPr>
          <a:xfrm>
            <a:off x="9278570" y="2527788"/>
            <a:ext cx="220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</a:rPr>
              <a:t>D2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54" name="Google Shape;554;g36b8322da58_0_0"/>
          <p:cNvSpPr txBox="1"/>
          <p:nvPr/>
        </p:nvSpPr>
        <p:spPr>
          <a:xfrm>
            <a:off x="9613100" y="1061125"/>
            <a:ext cx="69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</a:rPr>
              <a:t>F1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55" name="Google Shape;555;g36b8322da58_0_0"/>
          <p:cNvSpPr txBox="1"/>
          <p:nvPr>
            <p:ph idx="11" type="ftr"/>
          </p:nvPr>
        </p:nvSpPr>
        <p:spPr>
          <a:xfrm>
            <a:off x="736600" y="6343650"/>
            <a:ext cx="883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PHENIICS Fest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g36b8322da58_0_0"/>
          <p:cNvSpPr txBox="1"/>
          <p:nvPr>
            <p:ph idx="10" type="dt"/>
          </p:nvPr>
        </p:nvSpPr>
        <p:spPr>
          <a:xfrm>
            <a:off x="9575800" y="6343650"/>
            <a:ext cx="108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/>
              <a:t>04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/0</a:t>
            </a:r>
            <a:r>
              <a:rPr lang="fr-FR" sz="1300"/>
              <a:t>7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/2025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g36b8322da58_0_1019" title="workflow_chart.jpg"/>
          <p:cNvPicPr preferRelativeResize="0"/>
          <p:nvPr/>
        </p:nvPicPr>
        <p:blipFill rotWithShape="1">
          <a:blip r:embed="rId3">
            <a:alphaModFix/>
          </a:blip>
          <a:srcRect b="12056" l="0" r="5276" t="0"/>
          <a:stretch/>
        </p:blipFill>
        <p:spPr>
          <a:xfrm>
            <a:off x="731850" y="909700"/>
            <a:ext cx="7804332" cy="54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36b8322da58_0_1019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63" name="Google Shape;563;g36b8322da58_0_1019"/>
          <p:cNvSpPr txBox="1"/>
          <p:nvPr>
            <p:ph type="title"/>
          </p:nvPr>
        </p:nvSpPr>
        <p:spPr>
          <a:xfrm>
            <a:off x="731838" y="314036"/>
            <a:ext cx="107283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 Black"/>
              <a:buNone/>
            </a:pPr>
            <a:r>
              <a:rPr b="1" lang="fr-FR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Correction Strategy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descr="WebHome &lt; FCC &lt; TWiki" id="564" name="Google Shape;564;g36b8322da58_0_10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9112" y="237525"/>
            <a:ext cx="2439782" cy="824697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g36b8322da58_0_1019"/>
          <p:cNvSpPr txBox="1"/>
          <p:nvPr>
            <p:ph idx="11" type="ftr"/>
          </p:nvPr>
        </p:nvSpPr>
        <p:spPr>
          <a:xfrm>
            <a:off x="736600" y="6343650"/>
            <a:ext cx="883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PHENIICS Fest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g36b8322da58_0_1019"/>
          <p:cNvSpPr txBox="1"/>
          <p:nvPr/>
        </p:nvSpPr>
        <p:spPr>
          <a:xfrm>
            <a:off x="8345250" y="2284888"/>
            <a:ext cx="3447000" cy="12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➢"/>
            </a:pPr>
            <a:r>
              <a:rPr b="1" lang="fr-FR" sz="1600">
                <a:solidFill>
                  <a:srgbClr val="0000FF"/>
                </a:solidFill>
              </a:rPr>
              <a:t>Sextupole RAMP ensure limited effect due to interplay between sextupole strength and imperfections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67" name="Google Shape;567;g36b8322da58_0_1019"/>
          <p:cNvSpPr txBox="1"/>
          <p:nvPr/>
        </p:nvSpPr>
        <p:spPr>
          <a:xfrm>
            <a:off x="8342800" y="3821313"/>
            <a:ext cx="34470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➢"/>
            </a:pPr>
            <a:r>
              <a:rPr b="1" lang="fr-FR" sz="1600">
                <a:solidFill>
                  <a:srgbClr val="0000FF"/>
                </a:solidFill>
              </a:rPr>
              <a:t>100 seeds simulated</a:t>
            </a:r>
            <a:endParaRPr b="1" sz="1600">
              <a:solidFill>
                <a:srgbClr val="0000FF"/>
              </a:solidFill>
            </a:endParaRPr>
          </a:p>
        </p:txBody>
      </p:sp>
      <p:sp>
        <p:nvSpPr>
          <p:cNvPr id="568" name="Google Shape;568;g36b8322da58_0_1019"/>
          <p:cNvSpPr txBox="1"/>
          <p:nvPr>
            <p:ph idx="10" type="dt"/>
          </p:nvPr>
        </p:nvSpPr>
        <p:spPr>
          <a:xfrm>
            <a:off x="9575800" y="6343650"/>
            <a:ext cx="108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/>
              <a:t>04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/0</a:t>
            </a:r>
            <a:r>
              <a:rPr lang="fr-FR" sz="1300"/>
              <a:t>7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/2025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g36b8322da58_0_483" title="orbit_quantile_fin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875" y="1038700"/>
            <a:ext cx="6485125" cy="4323425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g36b8322da58_0_483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75" name="Google Shape;575;g36b8322da58_0_483"/>
          <p:cNvSpPr txBox="1"/>
          <p:nvPr>
            <p:ph type="title"/>
          </p:nvPr>
        </p:nvSpPr>
        <p:spPr>
          <a:xfrm>
            <a:off x="731838" y="314036"/>
            <a:ext cx="107283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Poppins Black"/>
              <a:buNone/>
            </a:pPr>
            <a:r>
              <a:rPr b="1" lang="fr-FR">
                <a:solidFill>
                  <a:srgbClr val="0000FF"/>
                </a:solidFill>
              </a:rPr>
              <a:t>Residual </a:t>
            </a:r>
            <a:r>
              <a:rPr b="1" lang="fr-FR">
                <a:solidFill>
                  <a:srgbClr val="0000FF"/>
                </a:solidFill>
                <a:latin typeface="Poppins Black"/>
                <a:ea typeface="Poppins Black"/>
                <a:cs typeface="Poppins Black"/>
                <a:sym typeface="Poppins Black"/>
              </a:rPr>
              <a:t>Orbit</a:t>
            </a:r>
            <a:endParaRPr b="1"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576" name="Google Shape;576;g36b8322da58_0_483"/>
          <p:cNvSpPr txBox="1"/>
          <p:nvPr/>
        </p:nvSpPr>
        <p:spPr>
          <a:xfrm>
            <a:off x="4507648" y="6173300"/>
            <a:ext cx="3176700" cy="369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100</a:t>
            </a:r>
            <a:r>
              <a:rPr lang="fr-FR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successful seeds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577" name="Google Shape;577;g36b8322da58_0_483" title="hist_rms_orbit_final_100seeds.png"/>
          <p:cNvPicPr preferRelativeResize="0"/>
          <p:nvPr/>
        </p:nvPicPr>
        <p:blipFill rotWithShape="1">
          <a:blip r:embed="rId4">
            <a:alphaModFix/>
          </a:blip>
          <a:srcRect b="0" l="6261" r="0" t="0"/>
          <a:stretch/>
        </p:blipFill>
        <p:spPr>
          <a:xfrm>
            <a:off x="303375" y="1038688"/>
            <a:ext cx="5403499" cy="4323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bHome &lt; FCC &lt; TWiki" id="578" name="Google Shape;578;g36b8322da58_0_4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59112" y="237525"/>
            <a:ext cx="2439782" cy="824697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g36b8322da58_0_483"/>
          <p:cNvSpPr txBox="1"/>
          <p:nvPr/>
        </p:nvSpPr>
        <p:spPr>
          <a:xfrm rot="-5400000">
            <a:off x="5093400" y="2042775"/>
            <a:ext cx="103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|x| [m]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0" name="Google Shape;580;g36b8322da58_0_483"/>
          <p:cNvSpPr txBox="1"/>
          <p:nvPr/>
        </p:nvSpPr>
        <p:spPr>
          <a:xfrm rot="-5400000">
            <a:off x="5093400" y="3869500"/>
            <a:ext cx="103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|y| [m]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1" name="Google Shape;581;g36b8322da58_0_483"/>
          <p:cNvSpPr txBox="1"/>
          <p:nvPr>
            <p:ph idx="11" type="ftr"/>
          </p:nvPr>
        </p:nvSpPr>
        <p:spPr>
          <a:xfrm>
            <a:off x="736600" y="6343650"/>
            <a:ext cx="883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PHENIICS Fest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36b8322da58_0_483"/>
          <p:cNvSpPr txBox="1"/>
          <p:nvPr/>
        </p:nvSpPr>
        <p:spPr>
          <a:xfrm>
            <a:off x="6096000" y="5508800"/>
            <a:ext cx="55971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 Black"/>
              <a:buChar char="➢"/>
            </a:pPr>
            <a:r>
              <a:rPr lang="fr-FR" sz="160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Absolute orbit excursion below .3mm</a:t>
            </a:r>
            <a:endParaRPr sz="1600">
              <a:solidFill>
                <a:srgbClr val="0000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83" name="Google Shape;583;g36b8322da58_0_483"/>
          <p:cNvSpPr txBox="1"/>
          <p:nvPr/>
        </p:nvSpPr>
        <p:spPr>
          <a:xfrm>
            <a:off x="445025" y="5510588"/>
            <a:ext cx="55971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 Black"/>
              <a:buChar char="➢"/>
            </a:pPr>
            <a:r>
              <a:rPr lang="fr-FR" sz="160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RMS residual orbits below analytical value</a:t>
            </a:r>
            <a:endParaRPr sz="1600">
              <a:solidFill>
                <a:srgbClr val="0000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84" name="Google Shape;584;g36b8322da58_0_483"/>
          <p:cNvSpPr txBox="1"/>
          <p:nvPr>
            <p:ph idx="10" type="dt"/>
          </p:nvPr>
        </p:nvSpPr>
        <p:spPr>
          <a:xfrm>
            <a:off x="9575800" y="6343650"/>
            <a:ext cx="108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/>
              <a:t>04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/0</a:t>
            </a:r>
            <a:r>
              <a:rPr lang="fr-FR" sz="1300"/>
              <a:t>7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/2025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6b8322da58_1_526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90" name="Google Shape;590;g36b8322da58_1_526"/>
          <p:cNvSpPr txBox="1"/>
          <p:nvPr>
            <p:ph type="title"/>
          </p:nvPr>
        </p:nvSpPr>
        <p:spPr>
          <a:xfrm>
            <a:off x="731838" y="314036"/>
            <a:ext cx="107283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fr-FR">
                <a:solidFill>
                  <a:srgbClr val="0000FF"/>
                </a:solidFill>
              </a:rPr>
              <a:t>Emittance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descr="Une image contenant noir, obscurité&#10;&#10;Description générée automatiquement" id="591" name="Google Shape;591;g36b8322da58_1_5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588" y="1594728"/>
            <a:ext cx="309562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diagramme, ligne, Tracé&#10;&#10;Description générée automatiquement" id="592" name="Google Shape;592;g36b8322da58_1_5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1525" y="3637550"/>
            <a:ext cx="2864225" cy="270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g36b8322da58_1_5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388" y="3114675"/>
            <a:ext cx="2600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g36b8322da58_1_526" title="hist_emit_fin.png"/>
          <p:cNvPicPr preferRelativeResize="0"/>
          <p:nvPr/>
        </p:nvPicPr>
        <p:blipFill rotWithShape="1">
          <a:blip r:embed="rId6">
            <a:alphaModFix/>
          </a:blip>
          <a:srcRect b="0" l="2922" r="0" t="0"/>
          <a:stretch/>
        </p:blipFill>
        <p:spPr>
          <a:xfrm>
            <a:off x="6096000" y="1510825"/>
            <a:ext cx="5926525" cy="40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g36b8322da58_1_5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76263" y="3109900"/>
            <a:ext cx="31623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g36b8322da58_1_526"/>
          <p:cNvSpPr txBox="1"/>
          <p:nvPr>
            <p:ph idx="11" type="ftr"/>
          </p:nvPr>
        </p:nvSpPr>
        <p:spPr>
          <a:xfrm>
            <a:off x="736600" y="6343650"/>
            <a:ext cx="883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PHENIICS Fest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g36b8322da58_1_526"/>
          <p:cNvSpPr txBox="1"/>
          <p:nvPr>
            <p:ph idx="10" type="dt"/>
          </p:nvPr>
        </p:nvSpPr>
        <p:spPr>
          <a:xfrm>
            <a:off x="9575800" y="6343650"/>
            <a:ext cx="108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/>
              <a:t>04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/0</a:t>
            </a:r>
            <a:r>
              <a:rPr lang="fr-FR" sz="1300"/>
              <a:t>7</a:t>
            </a:r>
            <a:r>
              <a:rPr lang="fr-FR" sz="1300">
                <a:latin typeface="Arial"/>
                <a:ea typeface="Arial"/>
                <a:cs typeface="Arial"/>
                <a:sym typeface="Arial"/>
              </a:rPr>
              <a:t>/2025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CEA 2023">
      <a:dk1>
        <a:srgbClr val="262626"/>
      </a:dk1>
      <a:lt1>
        <a:srgbClr val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2023-01-31T13:15:02Z</dcterms:created>
  <dc:creator>HARTMANN Marion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0x010100108A61D7BE634F76874FDC084DD0BD15009E39C29C26594BAC90AC8ED3FDFD77E000BCE28098BA0F0B45BA4517838BD1AEEF</vt:lpwstr>
  </property>
  <property fmtid="{D5CDD505-2E9C-101B-9397-08002B2CF9AE}" pid="3" name="CollabXmlContent">
    <vt:lpwstr>&lt;CollabItems&gt;_x000d_
  &lt;CollabItem&gt;_x000d_
    &lt;FileLeafRef&gt;Masque-de-presentation-Arial-PPTX.pptx&lt;/FileLeafRef&gt;_x000d_
    &lt;Title&gt;Masque-de-presentation-Arial-PPTX&lt;/Title&gt;_x000d_
    &lt;CollabTypeDocument&gt;Procédure&lt;/CollabTypeDocument&gt;_x000d_
    &lt;CollabObjetResume /&gt;_x000d_
    &lt;CollabExter</vt:lpwstr>
  </property>
  <property fmtid="{D5CDD505-2E9C-101B-9397-08002B2CF9AE}" pid="4" name="IsCollabDocument">
    <vt:bool>true</vt:bool>
  </property>
  <property fmtid="{D5CDD505-2E9C-101B-9397-08002B2CF9AE}" pid="5" name="CollabEmetteur">
    <vt:lpwstr>16;#DCOM|5d454b4e-7aaa-470d-be17-032317e26456</vt:lpwstr>
  </property>
  <property fmtid="{D5CDD505-2E9C-101B-9397-08002B2CF9AE}" pid="6" name="I2ICODE">
    <vt:lpwstr>COLLAB</vt:lpwstr>
  </property>
  <property fmtid="{D5CDD505-2E9C-101B-9397-08002B2CF9AE}" pid="7" name="WebApplicationID">
    <vt:lpwstr>bb36ce6d-0f69-46d8-b0d4-d9bf5a87d995</vt:lpwstr>
  </property>
  <property fmtid="{D5CDD505-2E9C-101B-9397-08002B2CF9AE}" pid="8" name="I2ISITECODE">
    <vt:lpwstr/>
  </property>
</Properties>
</file>