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56" r:id="rId6"/>
    <p:sldId id="323" r:id="rId7"/>
    <p:sldId id="351" r:id="rId8"/>
    <p:sldId id="347" r:id="rId9"/>
    <p:sldId id="310" r:id="rId10"/>
    <p:sldId id="354" r:id="rId11"/>
    <p:sldId id="348" r:id="rId12"/>
    <p:sldId id="349" r:id="rId13"/>
    <p:sldId id="361" r:id="rId14"/>
    <p:sldId id="356" r:id="rId15"/>
    <p:sldId id="357" r:id="rId16"/>
    <p:sldId id="358" r:id="rId17"/>
    <p:sldId id="363" r:id="rId18"/>
    <p:sldId id="352" r:id="rId19"/>
    <p:sldId id="355" r:id="rId20"/>
    <p:sldId id="364" r:id="rId21"/>
    <p:sldId id="346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19"/>
    <a:srgbClr val="0F7EF9"/>
    <a:srgbClr val="ED7D31"/>
    <a:srgbClr val="5B9BD5"/>
    <a:srgbClr val="FF8001"/>
    <a:srgbClr val="FF9933"/>
    <a:srgbClr val="0086EA"/>
    <a:srgbClr val="A6D14F"/>
    <a:srgbClr val="2D529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3979" autoAdjust="0"/>
  </p:normalViewPr>
  <p:slideViewPr>
    <p:cSldViewPr snapToGrid="0">
      <p:cViewPr varScale="1">
        <p:scale>
          <a:sx n="76" d="100"/>
          <a:sy n="76" d="100"/>
        </p:scale>
        <p:origin x="460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6" d="100"/>
          <a:sy n="56" d="100"/>
        </p:scale>
        <p:origin x="252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02/07/2025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2816756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7467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7467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87855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29F44-1983-5C84-836C-29E0780A2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2952683"/>
            <a:ext cx="9519510" cy="158750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D529E"/>
                </a:solidFill>
              </a:rPr>
              <a:t>Design of pulsed synchrotrons for the high-energy acceleration chain for a muon collider. </a:t>
            </a:r>
            <a:endParaRPr lang="fr-FR" sz="3200" dirty="0">
              <a:solidFill>
                <a:srgbClr val="2D529E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37B58D-9A96-1DE6-DF53-DC3249088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7" y="4560822"/>
            <a:ext cx="6247803" cy="1655762"/>
          </a:xfrm>
        </p:spPr>
        <p:txBody>
          <a:bodyPr>
            <a:normAutofit/>
          </a:bodyPr>
          <a:lstStyle/>
          <a:p>
            <a:r>
              <a:rPr lang="fr-FR" sz="2400" dirty="0"/>
              <a:t>Lisa Soubirou – CEA Saclay / IRFU / DACM / LEDA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AD8F99-E426-4F8A-BADD-3E842DF8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74" y="596219"/>
            <a:ext cx="4159715" cy="20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69E00B25-32F1-4A10-BDA1-09CE61CF0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838" y="1450270"/>
                <a:ext cx="10961234" cy="5223931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dirty="0"/>
                  <a:t>Build the lattice with :</a:t>
                </a:r>
              </a:p>
              <a:p>
                <a:pPr lvl="2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GB" b="1" dirty="0"/>
                  <a:t>Dipoles</a:t>
                </a:r>
                <a:r>
                  <a:rPr lang="en-GB" dirty="0"/>
                  <a:t> : bending magnet.</a:t>
                </a:r>
              </a:p>
              <a:p>
                <a:pPr lvl="2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GB" b="1" dirty="0"/>
                  <a:t>Quadrupoles</a:t>
                </a:r>
                <a:r>
                  <a:rPr lang="en-GB" dirty="0"/>
                  <a:t> (QP) : focusing magnets.</a:t>
                </a:r>
              </a:p>
              <a:p>
                <a:pPr marL="1093788" lvl="3" indent="-285750">
                  <a:spcBef>
                    <a:spcPts val="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Focusing quadrupoles (</a:t>
                </a:r>
                <a:r>
                  <a:rPr lang="en-GB" dirty="0" err="1"/>
                  <a:t>Foc</a:t>
                </a:r>
                <a:r>
                  <a:rPr lang="en-GB" dirty="0"/>
                  <a:t>) : focus in horizontal plane and defocus in vertical plane.</a:t>
                </a:r>
              </a:p>
              <a:p>
                <a:pPr marL="1093788" lvl="3" indent="-285750">
                  <a:spcBef>
                    <a:spcPts val="0"/>
                  </a:spcBef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en-GB" dirty="0"/>
                  <a:t>Defocusing quadrupoles (</a:t>
                </a:r>
                <a:r>
                  <a:rPr lang="en-GB" dirty="0" err="1"/>
                  <a:t>Defoc</a:t>
                </a:r>
                <a:r>
                  <a:rPr lang="en-GB" dirty="0"/>
                  <a:t>) : the opposite </a:t>
                </a:r>
                <a:r>
                  <a:rPr lang="en-GB" dirty="0">
                    <a:sym typeface="Wingdings" panose="05000000000000000000" pitchFamily="2" charset="2"/>
                  </a:rPr>
                  <a:t></a:t>
                </a:r>
              </a:p>
              <a:p>
                <a:pPr lvl="2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GB" dirty="0" err="1">
                    <a:sym typeface="Wingdings" panose="05000000000000000000" pitchFamily="2" charset="2"/>
                  </a:rPr>
                  <a:t>Sextupoles</a:t>
                </a:r>
                <a:r>
                  <a:rPr lang="en-GB" dirty="0">
                    <a:sym typeface="Wingdings" panose="05000000000000000000" pitchFamily="2" charset="2"/>
                  </a:rPr>
                  <a:t> : correct chromatic aberrations.</a:t>
                </a:r>
              </a:p>
              <a:p>
                <a:pPr lvl="2"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en-GB" dirty="0">
                    <a:sym typeface="Wingdings" panose="05000000000000000000" pitchFamily="2" charset="2"/>
                  </a:rPr>
                  <a:t>Correctors: small dipoles used to correct the beam trajectory due to errors.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dirty="0">
                    <a:sym typeface="Wingdings" panose="05000000000000000000" pitchFamily="2" charset="2"/>
                  </a:rPr>
                  <a:t>Start the optics design with dipoles and quadrupoles. </a:t>
                </a:r>
              </a:p>
              <a:p>
                <a:pPr marL="285750" indent="-28575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GB" b="1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Challenge</a:t>
                </a:r>
                <a:r>
                  <a:rPr lang="en-GB" dirty="0">
                    <a:sym typeface="Wingdings" panose="05000000000000000000" pitchFamily="2" charset="2"/>
                  </a:rPr>
                  <a:t>: obtaining </a:t>
                </a:r>
                <a:r>
                  <a:rPr lang="en-GB" b="1" dirty="0">
                    <a:sym typeface="Wingdings" panose="05000000000000000000" pitchFamily="2" charset="2"/>
                  </a:rPr>
                  <a:t>realistic quadrupole gradients </a:t>
                </a:r>
                <a:r>
                  <a:rPr lang="en-GB" dirty="0">
                    <a:sym typeface="Wingdings" panose="05000000000000000000" pitchFamily="2" charset="2"/>
                  </a:rPr>
                  <a:t>[T/m] while </a:t>
                </a:r>
                <a:r>
                  <a:rPr lang="en-GB" b="1" dirty="0">
                    <a:sym typeface="Wingdings" panose="05000000000000000000" pitchFamily="2" charset="2"/>
                  </a:rPr>
                  <a:t>minimizing the magnet apertures</a:t>
                </a:r>
                <a:r>
                  <a:rPr lang="en-GB" dirty="0">
                    <a:sym typeface="Wingdings" panose="05000000000000000000" pitchFamily="2" charset="2"/>
                  </a:rPr>
                  <a:t>. </a:t>
                </a: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GB" dirty="0">
                    <a:sym typeface="Wingdings" panose="05000000000000000000" pitchFamily="2" charset="2"/>
                  </a:rPr>
                  <a:t>Contribution to magnet apertures:</a:t>
                </a:r>
              </a:p>
              <a:p>
                <a:pPr marL="552450" lvl="1" indent="-28575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ym typeface="Wingdings" panose="05000000000000000000" pitchFamily="2" charset="2"/>
                  </a:rPr>
                  <a:t>Beam size: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𝜖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𝛽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sub>
                        </m:sSub>
                      </m:e>
                    </m:rad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E5001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E50019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E50019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𝒏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E50019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𝜹</m:t>
                            </m:r>
                          </m:sub>
                        </m:sSub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E50019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E50019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𝝈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E50019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𝜹</m:t>
                            </m:r>
                          </m:sub>
                        </m:sSub>
                        <m:r>
                          <a:rPr lang="fr-FR" b="1" i="1" smtClean="0">
                            <a:solidFill>
                              <a:srgbClr val="E5001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𝑫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E50019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GB" dirty="0">
                    <a:sym typeface="Wingdings" panose="05000000000000000000" pitchFamily="2" charset="2"/>
                  </a:rPr>
                  <a:t> , with </a:t>
                </a:r>
              </a:p>
              <a:p>
                <a:pPr marL="552450" lvl="1" indent="-28575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dirty="0">
                    <a:sym typeface="Wingdings" panose="05000000000000000000" pitchFamily="2" charset="2"/>
                  </a:rPr>
                  <a:t>For hybrid RCS : trajectory excursion.</a:t>
                </a:r>
              </a:p>
            </p:txBody>
          </p:sp>
        </mc:Choice>
        <mc:Fallback>
          <p:sp>
            <p:nvSpPr>
              <p:cNvPr id="7" name="Espace réservé du contenu 6">
                <a:extLst>
                  <a:ext uri="{FF2B5EF4-FFF2-40B4-BE49-F238E27FC236}">
                    <a16:creationId xmlns:a16="http://schemas.microsoft.com/office/drawing/2014/main" id="{69E00B25-32F1-4A10-BDA1-09CE61CF0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450270"/>
                <a:ext cx="10961234" cy="5223931"/>
              </a:xfrm>
              <a:blipFill>
                <a:blip r:embed="rId2"/>
                <a:stretch>
                  <a:fillRect l="-1279" t="-7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3060FA-2887-4B36-B1E6-476E2834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63A944-BA0F-41D3-9ED6-7C190B80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8D30DD7-C8EE-4C26-BEB1-81E6FECB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ring from its component parts.</a:t>
            </a: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328776A-4A6D-49EB-8976-B43D5F8CC6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0" t="5156" r="9417" b="7829"/>
          <a:stretch/>
        </p:blipFill>
        <p:spPr>
          <a:xfrm>
            <a:off x="8779683" y="1123104"/>
            <a:ext cx="1173823" cy="11824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4BD538D-CFF7-49EA-B85E-1FBC48E9C33E}"/>
              </a:ext>
            </a:extLst>
          </p:cNvPr>
          <p:cNvSpPr txBox="1"/>
          <p:nvPr/>
        </p:nvSpPr>
        <p:spPr>
          <a:xfrm>
            <a:off x="6965288" y="75902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Dipole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3C38F54-5CA2-48C5-A2E7-252682936085}"/>
              </a:ext>
            </a:extLst>
          </p:cNvPr>
          <p:cNvSpPr txBox="1"/>
          <p:nvPr/>
        </p:nvSpPr>
        <p:spPr>
          <a:xfrm>
            <a:off x="8712409" y="75902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Quadrupole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A977C2B-46E4-495C-989C-C2EA49A6B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93" t="9541" r="3865" b="17726"/>
          <a:stretch/>
        </p:blipFill>
        <p:spPr>
          <a:xfrm>
            <a:off x="6548055" y="1192430"/>
            <a:ext cx="1626670" cy="1043845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E5DFCFB-E1F8-4E18-9292-F306B137D7F8}"/>
              </a:ext>
            </a:extLst>
          </p:cNvPr>
          <p:cNvSpPr/>
          <p:nvPr/>
        </p:nvSpPr>
        <p:spPr>
          <a:xfrm>
            <a:off x="6487829" y="1162066"/>
            <a:ext cx="1747122" cy="110457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F3DB6F8-BFEB-438D-9590-2430ABE8DD29}"/>
              </a:ext>
            </a:extLst>
          </p:cNvPr>
          <p:cNvSpPr/>
          <p:nvPr/>
        </p:nvSpPr>
        <p:spPr>
          <a:xfrm>
            <a:off x="8712409" y="1115777"/>
            <a:ext cx="1308371" cy="119715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F986093-D49B-47BF-9D84-F41242D4E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967" y="2219834"/>
            <a:ext cx="1169010" cy="1209166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AB8BD56-84B8-4807-95CC-E07B262CEAA1}"/>
              </a:ext>
            </a:extLst>
          </p:cNvPr>
          <p:cNvSpPr/>
          <p:nvPr/>
        </p:nvSpPr>
        <p:spPr>
          <a:xfrm>
            <a:off x="10247826" y="2152506"/>
            <a:ext cx="1443292" cy="134451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2A10A0D-1F41-414D-AF64-56B3E1E914BF}"/>
              </a:ext>
            </a:extLst>
          </p:cNvPr>
          <p:cNvSpPr txBox="1"/>
          <p:nvPr/>
        </p:nvSpPr>
        <p:spPr>
          <a:xfrm>
            <a:off x="10347303" y="1770540"/>
            <a:ext cx="1244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accent1"/>
                </a:solidFill>
              </a:rPr>
              <a:t>Sextupole</a:t>
            </a:r>
            <a:endParaRPr lang="en-GB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E6D52F6-4884-4D7D-AE2F-ACC7331BF66E}"/>
                  </a:ext>
                </a:extLst>
              </p:cNvPr>
              <p:cNvSpPr txBox="1"/>
              <p:nvPr/>
            </p:nvSpPr>
            <p:spPr>
              <a:xfrm>
                <a:off x="5224949" y="4867736"/>
                <a:ext cx="38291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𝜖</m:t>
                    </m:r>
                    <m:r>
                      <a:rPr lang="fr-F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:</m:t>
                    </m:r>
                  </m:oMath>
                </a14:m>
                <a:r>
                  <a:rPr lang="en-GB" dirty="0"/>
                  <a:t> transverse emittance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𝛿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: </m:t>
                    </m:r>
                  </m:oMath>
                </a14:m>
                <a:r>
                  <a:rPr lang="fr-FR" b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beam</a:t>
                </a:r>
                <a:r>
                  <a:rPr lang="fr-FR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b="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energy</a:t>
                </a:r>
                <a:r>
                  <a:rPr lang="fr-FR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spread (</a:t>
                </a:r>
                <a:r>
                  <a:rPr lang="fr-FR" b="0" dirty="0">
                    <a:solidFill>
                      <a:srgbClr val="E5001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4%</a:t>
                </a:r>
                <a:r>
                  <a:rPr lang="fr-FR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in RCS 1 )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𝛽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𝑎𝑛𝑑</m:t>
                    </m:r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:</m:t>
                    </m:r>
                  </m:oMath>
                </a14:m>
                <a:r>
                  <a:rPr lang="en-GB" dirty="0"/>
                  <a:t> Optical functions</a:t>
                </a: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AE6D52F6-4884-4D7D-AE2F-ACC7331BF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49" y="4867736"/>
                <a:ext cx="3829164" cy="923330"/>
              </a:xfrm>
              <a:prstGeom prst="rect">
                <a:avLst/>
              </a:prstGeom>
              <a:blipFill>
                <a:blip r:embed="rId6"/>
                <a:stretch>
                  <a:fillRect l="-478" t="-3974" r="-12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ccolade ouvrante 25">
            <a:extLst>
              <a:ext uri="{FF2B5EF4-FFF2-40B4-BE49-F238E27FC236}">
                <a16:creationId xmlns:a16="http://schemas.microsoft.com/office/drawing/2014/main" id="{64298409-755C-4D86-9240-4B78065455C8}"/>
              </a:ext>
            </a:extLst>
          </p:cNvPr>
          <p:cNvSpPr/>
          <p:nvPr/>
        </p:nvSpPr>
        <p:spPr>
          <a:xfrm>
            <a:off x="5070409" y="4956957"/>
            <a:ext cx="154540" cy="83411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85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7B341F-F300-490D-8C07-55CACFBFF6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E15118-FBA4-4488-9C14-0A40343C8A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11646C21-A264-4C2A-8491-1D351B0B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types of cells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BEC01-EC81-4144-9B9E-8684A225D95D}"/>
              </a:ext>
            </a:extLst>
          </p:cNvPr>
          <p:cNvSpPr/>
          <p:nvPr/>
        </p:nvSpPr>
        <p:spPr>
          <a:xfrm>
            <a:off x="5118548" y="3500523"/>
            <a:ext cx="786497" cy="451961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QP NC Foc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7A5169-0821-4532-858A-E22F9E478470}"/>
              </a:ext>
            </a:extLst>
          </p:cNvPr>
          <p:cNvSpPr/>
          <p:nvPr/>
        </p:nvSpPr>
        <p:spPr>
          <a:xfrm>
            <a:off x="8022628" y="3500523"/>
            <a:ext cx="786497" cy="451961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QP NC </a:t>
            </a:r>
            <a:r>
              <a:rPr lang="fr-FR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Defoc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FD09AA-3A22-4DCD-9E45-56C9C82D20BD}"/>
              </a:ext>
            </a:extLst>
          </p:cNvPr>
          <p:cNvSpPr/>
          <p:nvPr/>
        </p:nvSpPr>
        <p:spPr>
          <a:xfrm>
            <a:off x="6117622" y="3324761"/>
            <a:ext cx="1645221" cy="627723"/>
          </a:xfrm>
          <a:prstGeom prst="rect">
            <a:avLst/>
          </a:prstGeom>
          <a:solidFill>
            <a:srgbClr val="A6D14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DIPOLES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414E13-6F9C-442F-AD31-836A8AB47D31}"/>
              </a:ext>
            </a:extLst>
          </p:cNvPr>
          <p:cNvSpPr/>
          <p:nvPr/>
        </p:nvSpPr>
        <p:spPr>
          <a:xfrm>
            <a:off x="9964354" y="3324761"/>
            <a:ext cx="1645221" cy="627723"/>
          </a:xfrm>
          <a:prstGeom prst="rect">
            <a:avLst/>
          </a:prstGeom>
          <a:solidFill>
            <a:srgbClr val="A6D14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DIPOLES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B9E184-8982-4E3F-9B61-8163C6328ED2}"/>
              </a:ext>
            </a:extLst>
          </p:cNvPr>
          <p:cNvSpPr/>
          <p:nvPr/>
        </p:nvSpPr>
        <p:spPr>
          <a:xfrm>
            <a:off x="9021702" y="2847691"/>
            <a:ext cx="733015" cy="1104793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QP SC </a:t>
            </a:r>
          </a:p>
          <a:p>
            <a:pPr algn="ctr"/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Defoc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7CF24B-1054-4D91-87C7-C0FA930E2D98}"/>
              </a:ext>
            </a:extLst>
          </p:cNvPr>
          <p:cNvSpPr/>
          <p:nvPr/>
        </p:nvSpPr>
        <p:spPr>
          <a:xfrm>
            <a:off x="4175896" y="2847691"/>
            <a:ext cx="733015" cy="1104793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QP SC </a:t>
            </a:r>
          </a:p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Foc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8FAA10B-78E4-4206-8D9A-E1413554BDEB}"/>
              </a:ext>
            </a:extLst>
          </p:cNvPr>
          <p:cNvCxnSpPr/>
          <p:nvPr/>
        </p:nvCxnSpPr>
        <p:spPr>
          <a:xfrm>
            <a:off x="4175896" y="2353448"/>
            <a:ext cx="7485552" cy="585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4">
            <a:extLst>
              <a:ext uri="{FF2B5EF4-FFF2-40B4-BE49-F238E27FC236}">
                <a16:creationId xmlns:a16="http://schemas.microsoft.com/office/drawing/2014/main" id="{82BB8778-385D-459B-8E6E-9C83A9A4AD1C}"/>
              </a:ext>
            </a:extLst>
          </p:cNvPr>
          <p:cNvSpPr txBox="1"/>
          <p:nvPr/>
        </p:nvSpPr>
        <p:spPr>
          <a:xfrm>
            <a:off x="7670095" y="2319310"/>
            <a:ext cx="698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err="1"/>
              <a:t>L</a:t>
            </a:r>
            <a:r>
              <a:rPr lang="fr-FR" sz="2000" b="1" baseline="-25000" dirty="0" err="1"/>
              <a:t>c</a:t>
            </a:r>
            <a:endParaRPr lang="en-US" sz="2000" b="1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B1DBF-9B87-4508-88CD-7310DDF1C4BB}"/>
              </a:ext>
            </a:extLst>
          </p:cNvPr>
          <p:cNvSpPr/>
          <p:nvPr/>
        </p:nvSpPr>
        <p:spPr>
          <a:xfrm>
            <a:off x="4175896" y="1371914"/>
            <a:ext cx="1680027" cy="451961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QP NC Foc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22795-34F1-4258-8E94-44229CC8DC53}"/>
              </a:ext>
            </a:extLst>
          </p:cNvPr>
          <p:cNvSpPr/>
          <p:nvPr/>
        </p:nvSpPr>
        <p:spPr>
          <a:xfrm>
            <a:off x="8022628" y="1371914"/>
            <a:ext cx="1680027" cy="451961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QP NC </a:t>
            </a:r>
            <a:r>
              <a:rPr lang="fr-FR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Defoc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641923-3A7C-4290-9D37-D60627391E19}"/>
              </a:ext>
            </a:extLst>
          </p:cNvPr>
          <p:cNvSpPr/>
          <p:nvPr/>
        </p:nvSpPr>
        <p:spPr>
          <a:xfrm>
            <a:off x="6117622" y="1196152"/>
            <a:ext cx="1645221" cy="627723"/>
          </a:xfrm>
          <a:prstGeom prst="rect">
            <a:avLst/>
          </a:prstGeom>
          <a:solidFill>
            <a:srgbClr val="A6D14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DIPOLES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0A0F50-1796-45C0-9771-185050793EE2}"/>
              </a:ext>
            </a:extLst>
          </p:cNvPr>
          <p:cNvSpPr/>
          <p:nvPr/>
        </p:nvSpPr>
        <p:spPr>
          <a:xfrm>
            <a:off x="9964354" y="1196152"/>
            <a:ext cx="1645221" cy="627723"/>
          </a:xfrm>
          <a:prstGeom prst="rect">
            <a:avLst/>
          </a:prstGeom>
          <a:solidFill>
            <a:srgbClr val="A6D14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DIPOLES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ZoneTexte 19">
            <a:extLst>
              <a:ext uri="{FF2B5EF4-FFF2-40B4-BE49-F238E27FC236}">
                <a16:creationId xmlns:a16="http://schemas.microsoft.com/office/drawing/2014/main" id="{1677A2AA-E918-4F03-A743-928E9524194D}"/>
              </a:ext>
            </a:extLst>
          </p:cNvPr>
          <p:cNvSpPr txBox="1"/>
          <p:nvPr/>
        </p:nvSpPr>
        <p:spPr>
          <a:xfrm>
            <a:off x="119043" y="1223710"/>
            <a:ext cx="3824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/>
              <a:t>« </a:t>
            </a:r>
            <a:r>
              <a:rPr lang="fr-FR" sz="2400" b="1" dirty="0" err="1"/>
              <a:t>Conventional</a:t>
            </a:r>
            <a:r>
              <a:rPr lang="fr-FR" sz="2400" b="1" dirty="0"/>
              <a:t> » FODO (FODO) </a:t>
            </a:r>
          </a:p>
          <a:p>
            <a:pPr algn="ctr"/>
            <a:r>
              <a:rPr lang="fr-FR" sz="2400" dirty="0" err="1"/>
              <a:t>Pulsed</a:t>
            </a:r>
            <a:r>
              <a:rPr lang="fr-FR" sz="2400" dirty="0"/>
              <a:t> QP.</a:t>
            </a:r>
          </a:p>
        </p:txBody>
      </p:sp>
      <p:sp>
        <p:nvSpPr>
          <p:cNvPr id="20" name="ZoneTexte 20">
            <a:extLst>
              <a:ext uri="{FF2B5EF4-FFF2-40B4-BE49-F238E27FC236}">
                <a16:creationId xmlns:a16="http://schemas.microsoft.com/office/drawing/2014/main" id="{0FB20417-732F-4B21-9788-63947DD1494E}"/>
              </a:ext>
            </a:extLst>
          </p:cNvPr>
          <p:cNvSpPr txBox="1"/>
          <p:nvPr/>
        </p:nvSpPr>
        <p:spPr>
          <a:xfrm>
            <a:off x="119043" y="3085024"/>
            <a:ext cx="382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/>
              <a:t>« </a:t>
            </a:r>
            <a:r>
              <a:rPr lang="fr-FR" sz="2400" b="1" dirty="0" err="1"/>
              <a:t>Hybrid</a:t>
            </a:r>
            <a:r>
              <a:rPr lang="fr-FR" sz="2400" b="1" dirty="0"/>
              <a:t> » FODO (HFODO)</a:t>
            </a:r>
          </a:p>
          <a:p>
            <a:pPr algn="ctr"/>
            <a:r>
              <a:rPr lang="fr-FR" sz="2400" dirty="0"/>
              <a:t>Strong </a:t>
            </a:r>
            <a:r>
              <a:rPr lang="fr-FR" sz="2400" dirty="0" err="1"/>
              <a:t>steady</a:t>
            </a:r>
            <a:r>
              <a:rPr lang="fr-FR" sz="2400" dirty="0"/>
              <a:t> and </a:t>
            </a:r>
            <a:r>
              <a:rPr lang="fr-FR" sz="2400" dirty="0" err="1"/>
              <a:t>pulsed</a:t>
            </a:r>
            <a:r>
              <a:rPr lang="fr-FR" sz="2400" dirty="0"/>
              <a:t> QP.</a:t>
            </a:r>
            <a:endParaRPr lang="en-US" sz="2400" dirty="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DF5548A-D3FE-4C64-82C3-03D6BDF896A6}"/>
              </a:ext>
            </a:extLst>
          </p:cNvPr>
          <p:cNvCxnSpPr/>
          <p:nvPr/>
        </p:nvCxnSpPr>
        <p:spPr>
          <a:xfrm flipV="1">
            <a:off x="5882296" y="1983024"/>
            <a:ext cx="246287" cy="229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2">
            <a:extLst>
              <a:ext uri="{FF2B5EF4-FFF2-40B4-BE49-F238E27FC236}">
                <a16:creationId xmlns:a16="http://schemas.microsoft.com/office/drawing/2014/main" id="{E886D0FB-D24E-491A-AB2F-C33C0644C6FC}"/>
              </a:ext>
            </a:extLst>
          </p:cNvPr>
          <p:cNvSpPr txBox="1"/>
          <p:nvPr/>
        </p:nvSpPr>
        <p:spPr>
          <a:xfrm>
            <a:off x="5033482" y="1959869"/>
            <a:ext cx="263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Interconnexion</a:t>
            </a:r>
            <a:r>
              <a:rPr lang="fr-FR" dirty="0"/>
              <a:t> </a:t>
            </a:r>
            <a:r>
              <a:rPr lang="fr-FR" b="1" dirty="0" err="1"/>
              <a:t>length</a:t>
            </a:r>
            <a:endParaRPr lang="en-US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2FB10A-388A-4CE0-9FED-BFB8824EA80D}"/>
              </a:ext>
            </a:extLst>
          </p:cNvPr>
          <p:cNvSpPr/>
          <p:nvPr/>
        </p:nvSpPr>
        <p:spPr>
          <a:xfrm>
            <a:off x="4185622" y="4840555"/>
            <a:ext cx="983656" cy="45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Insertion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5B7A09-A5A2-4CE6-B7AD-1C588D4484CE}"/>
              </a:ext>
            </a:extLst>
          </p:cNvPr>
          <p:cNvSpPr/>
          <p:nvPr/>
        </p:nvSpPr>
        <p:spPr>
          <a:xfrm>
            <a:off x="5368821" y="4664793"/>
            <a:ext cx="2371934" cy="627723"/>
          </a:xfrm>
          <a:prstGeom prst="rect">
            <a:avLst/>
          </a:prstGeom>
          <a:solidFill>
            <a:srgbClr val="A6D14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DIPOLES</a:t>
            </a:r>
          </a:p>
          <a:p>
            <a:pPr algn="ctr"/>
            <a:r>
              <a:rPr lang="fr-FR" sz="2000" dirty="0">
                <a:ln w="0"/>
                <a:solidFill>
                  <a:schemeClr val="tx1"/>
                </a:solidFill>
              </a:rPr>
              <a:t>+ </a:t>
            </a:r>
            <a:r>
              <a:rPr lang="fr-FR" sz="2000" dirty="0" err="1">
                <a:ln w="0"/>
                <a:solidFill>
                  <a:schemeClr val="tx1"/>
                </a:solidFill>
              </a:rPr>
              <a:t>focusing</a:t>
            </a:r>
            <a:endParaRPr lang="en-US" sz="2000" baseline="-25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B434EA-98DE-462C-8794-EB42A61FB10B}"/>
              </a:ext>
            </a:extLst>
          </p:cNvPr>
          <p:cNvSpPr/>
          <p:nvPr/>
        </p:nvSpPr>
        <p:spPr>
          <a:xfrm>
            <a:off x="8016618" y="4840555"/>
            <a:ext cx="983656" cy="45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Insertion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81013C-596E-44C3-979F-06C784CCC6E9}"/>
              </a:ext>
            </a:extLst>
          </p:cNvPr>
          <p:cNvSpPr/>
          <p:nvPr/>
        </p:nvSpPr>
        <p:spPr>
          <a:xfrm>
            <a:off x="9199817" y="4664793"/>
            <a:ext cx="2371934" cy="627723"/>
          </a:xfrm>
          <a:prstGeom prst="rect">
            <a:avLst/>
          </a:prstGeom>
          <a:solidFill>
            <a:srgbClr val="A6D14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DIPOLES</a:t>
            </a:r>
          </a:p>
          <a:p>
            <a:pPr algn="ctr"/>
            <a:r>
              <a:rPr lang="fr-F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fr-FR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defocusing</a:t>
            </a:r>
            <a:endParaRPr lang="en-US" sz="2000" baseline="-25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C8B939-9BDE-4F91-9C4D-2B7ACF21EAE9}"/>
              </a:ext>
            </a:extLst>
          </p:cNvPr>
          <p:cNvSpPr/>
          <p:nvPr/>
        </p:nvSpPr>
        <p:spPr>
          <a:xfrm>
            <a:off x="119043" y="4617754"/>
            <a:ext cx="382400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 err="1"/>
              <a:t>Combined</a:t>
            </a:r>
            <a:r>
              <a:rPr lang="fr-FR" sz="2400" b="1" dirty="0"/>
              <a:t> </a:t>
            </a:r>
            <a:r>
              <a:rPr lang="fr-FR" sz="2400" b="1" dirty="0" err="1"/>
              <a:t>Functions</a:t>
            </a:r>
            <a:r>
              <a:rPr lang="fr-FR" sz="2400" b="1" dirty="0"/>
              <a:t>  (CF)</a:t>
            </a:r>
          </a:p>
          <a:p>
            <a:pPr algn="ctr"/>
            <a:r>
              <a:rPr lang="fr-FR" sz="2400" dirty="0"/>
              <a:t>No QP. </a:t>
            </a:r>
            <a:r>
              <a:rPr lang="fr-FR" sz="2400" dirty="0" err="1"/>
              <a:t>Focusing</a:t>
            </a:r>
            <a:r>
              <a:rPr lang="fr-FR" sz="2400" dirty="0"/>
              <a:t> </a:t>
            </a:r>
            <a:r>
              <a:rPr lang="fr-FR" sz="2400" dirty="0" err="1"/>
              <a:t>added</a:t>
            </a:r>
            <a:r>
              <a:rPr lang="fr-FR" sz="2400" dirty="0"/>
              <a:t> </a:t>
            </a:r>
            <a:r>
              <a:rPr lang="fr-FR" sz="2400" dirty="0" err="1"/>
              <a:t>into</a:t>
            </a:r>
            <a:r>
              <a:rPr lang="fr-FR" sz="2400" dirty="0"/>
              <a:t> the </a:t>
            </a:r>
            <a:r>
              <a:rPr lang="fr-FR" sz="2400" dirty="0" err="1"/>
              <a:t>dipoles</a:t>
            </a:r>
            <a:r>
              <a:rPr lang="fr-FR" sz="2400" dirty="0"/>
              <a:t>.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0E31B44-31A7-49F4-8130-ACEAE754484A}"/>
              </a:ext>
            </a:extLst>
          </p:cNvPr>
          <p:cNvCxnSpPr/>
          <p:nvPr/>
        </p:nvCxnSpPr>
        <p:spPr>
          <a:xfrm>
            <a:off x="4175896" y="4226992"/>
            <a:ext cx="7485552" cy="585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69660368-0B61-4AD0-92D5-95A179B678FA}"/>
              </a:ext>
            </a:extLst>
          </p:cNvPr>
          <p:cNvSpPr txBox="1"/>
          <p:nvPr/>
        </p:nvSpPr>
        <p:spPr>
          <a:xfrm>
            <a:off x="9552689" y="5641889"/>
            <a:ext cx="1902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QP : quadrupole</a:t>
            </a:r>
          </a:p>
          <a:p>
            <a:pPr algn="ctr"/>
            <a:r>
              <a:rPr lang="en-GB" sz="1400" dirty="0"/>
              <a:t>SC : superconducting</a:t>
            </a:r>
          </a:p>
          <a:p>
            <a:pPr algn="ctr"/>
            <a:r>
              <a:rPr lang="en-GB" sz="1400" dirty="0"/>
              <a:t>NC : normal-conducting</a:t>
            </a:r>
          </a:p>
        </p:txBody>
      </p:sp>
    </p:spTree>
    <p:extLst>
      <p:ext uri="{BB962C8B-B14F-4D97-AF65-F5344CB8AC3E}">
        <p14:creationId xmlns:p14="http://schemas.microsoft.com/office/powerpoint/2010/main" val="165299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51367E9E-60B3-4942-970B-DD108DE01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244" y="3822490"/>
            <a:ext cx="3358800" cy="249269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41171D-C148-4EAA-B35C-87883E54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CF0A45-560C-4B61-96AB-B02409CB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9F1DDC0-780B-4DDB-A3F5-9DDEF363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Cell optimization for RCS1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05F1E72-01BA-41C4-98D2-B22BAE0AD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5" y="1135519"/>
            <a:ext cx="3215528" cy="267052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9E2EC4D-C69D-47AC-8746-3284859F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56" y="1135519"/>
            <a:ext cx="3215528" cy="267052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E30B2B0-716E-4FFA-A74C-6AE7ED44C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88" y="1135519"/>
            <a:ext cx="3215528" cy="267052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A2548FB-2574-452F-A4E9-B518221824FE}"/>
              </a:ext>
            </a:extLst>
          </p:cNvPr>
          <p:cNvSpPr txBox="1"/>
          <p:nvPr/>
        </p:nvSpPr>
        <p:spPr>
          <a:xfrm>
            <a:off x="1043466" y="829781"/>
            <a:ext cx="2480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« </a:t>
            </a:r>
            <a:r>
              <a:rPr lang="fr-FR" b="1" dirty="0" err="1"/>
              <a:t>Conventional</a:t>
            </a:r>
            <a:r>
              <a:rPr lang="fr-FR" b="1" dirty="0"/>
              <a:t> » FODO</a:t>
            </a:r>
            <a:endParaRPr lang="en-US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6A04F1E-2656-4F24-BB37-3D18173110A2}"/>
              </a:ext>
            </a:extLst>
          </p:cNvPr>
          <p:cNvSpPr txBox="1"/>
          <p:nvPr/>
        </p:nvSpPr>
        <p:spPr>
          <a:xfrm>
            <a:off x="4990557" y="829781"/>
            <a:ext cx="210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« </a:t>
            </a:r>
            <a:r>
              <a:rPr lang="fr-FR" b="1" dirty="0" err="1"/>
              <a:t>Hybrid</a:t>
            </a:r>
            <a:r>
              <a:rPr lang="fr-FR" b="1" dirty="0"/>
              <a:t> » FODO</a:t>
            </a:r>
            <a:endParaRPr lang="en-US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E7CAF3E-7F21-403D-BA1E-6AF8EECE410C}"/>
              </a:ext>
            </a:extLst>
          </p:cNvPr>
          <p:cNvSpPr txBox="1"/>
          <p:nvPr/>
        </p:nvSpPr>
        <p:spPr>
          <a:xfrm>
            <a:off x="8533917" y="829781"/>
            <a:ext cx="229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Combined</a:t>
            </a:r>
            <a:r>
              <a:rPr lang="fr-FR" b="1" dirty="0"/>
              <a:t> </a:t>
            </a:r>
            <a:r>
              <a:rPr lang="fr-FR" b="1" dirty="0" err="1"/>
              <a:t>Functions</a:t>
            </a:r>
            <a:r>
              <a:rPr lang="fr-FR" b="1" dirty="0"/>
              <a:t> </a:t>
            </a:r>
            <a:endParaRPr lang="en-US" b="1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53F57245-54CE-4856-A4BC-39B2A359A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73" y="3814876"/>
            <a:ext cx="3358065" cy="250792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7A165AB-A1F8-4321-8D33-DA910C5D4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1092" y="3814876"/>
            <a:ext cx="3358065" cy="25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171700"/>
            <a:ext cx="8291469" cy="2390775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We accelerate so fast...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2586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>
            <a:extLst>
              <a:ext uri="{FF2B5EF4-FFF2-40B4-BE49-F238E27FC236}">
                <a16:creationId xmlns:a16="http://schemas.microsoft.com/office/drawing/2014/main" id="{8ADC622A-D30E-4C62-849C-ACA175D49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28"/>
          <a:stretch/>
        </p:blipFill>
        <p:spPr>
          <a:xfrm>
            <a:off x="1016426" y="4230440"/>
            <a:ext cx="5040783" cy="1744098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DF33E86-D576-4FD3-B54D-0C6E0FDFC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81125"/>
            <a:ext cx="5751967" cy="45323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Acceleration is done in </a:t>
            </a:r>
            <a:r>
              <a:rPr lang="en-GB" b="1" dirty="0">
                <a:solidFill>
                  <a:srgbClr val="E50019"/>
                </a:solidFill>
              </a:rPr>
              <a:t>less than 10 </a:t>
            </a:r>
            <a:r>
              <a:rPr lang="en-GB" b="1" dirty="0" err="1">
                <a:solidFill>
                  <a:srgbClr val="E50019"/>
                </a:solidFill>
              </a:rPr>
              <a:t>ms</a:t>
            </a:r>
            <a:r>
              <a:rPr lang="en-GB" b="1" dirty="0">
                <a:solidFill>
                  <a:srgbClr val="E50019"/>
                </a:solidFill>
              </a:rPr>
              <a:t> </a:t>
            </a:r>
            <a:r>
              <a:rPr lang="en-GB" dirty="0"/>
              <a:t>(LHC : 20 min).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 conventional machine, the variation of B(t) in the arc is negligeable.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the case for the RCS of a muon collider ! For 8 arcs, </a:t>
            </a:r>
            <a:r>
              <a:rPr lang="en-GB" b="1" dirty="0"/>
              <a:t>error on the bending up to 3%</a:t>
            </a:r>
            <a:r>
              <a:rPr lang="en-GB" dirty="0"/>
              <a:t> for RCS 1 in the first arc.</a:t>
            </a:r>
          </a:p>
          <a:p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2E7C96-8DD1-40F8-BC47-B20F5C1B4A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C889D6-3EB7-4F76-9C7C-06BD4635AF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3F76D14-4D70-495D-AC18-69C247D0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58104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en-GB" dirty="0"/>
              <a:t>Difference between beam energy and magnetic field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A20D59-899B-4F8A-A3AD-19744D738867}"/>
              </a:ext>
            </a:extLst>
          </p:cNvPr>
          <p:cNvSpPr txBox="1"/>
          <p:nvPr/>
        </p:nvSpPr>
        <p:spPr>
          <a:xfrm>
            <a:off x="635814" y="3664284"/>
            <a:ext cx="17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Energy increase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4A97A6A-69E5-45A5-A2AA-E30821776965}"/>
              </a:ext>
            </a:extLst>
          </p:cNvPr>
          <p:cNvCxnSpPr>
            <a:cxnSpLocks/>
          </p:cNvCxnSpPr>
          <p:nvPr/>
        </p:nvCxnSpPr>
        <p:spPr>
          <a:xfrm>
            <a:off x="1376441" y="3978413"/>
            <a:ext cx="0" cy="3410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E12D7F2C-CA28-4CEE-B14C-FF6AFFFC13CA}"/>
              </a:ext>
            </a:extLst>
          </p:cNvPr>
          <p:cNvSpPr/>
          <p:nvPr/>
        </p:nvSpPr>
        <p:spPr>
          <a:xfrm>
            <a:off x="1174459" y="4370849"/>
            <a:ext cx="4390037" cy="612838"/>
          </a:xfrm>
          <a:custGeom>
            <a:avLst/>
            <a:gdLst>
              <a:gd name="connsiteX0" fmla="*/ 0 w 4390037"/>
              <a:gd name="connsiteY0" fmla="*/ 20842 h 612838"/>
              <a:gd name="connsiteX1" fmla="*/ 872455 w 4390037"/>
              <a:gd name="connsiteY1" fmla="*/ 4064 h 612838"/>
              <a:gd name="connsiteX2" fmla="*/ 1736521 w 4390037"/>
              <a:gd name="connsiteY2" fmla="*/ 87954 h 612838"/>
              <a:gd name="connsiteX3" fmla="*/ 2994869 w 4390037"/>
              <a:gd name="connsiteY3" fmla="*/ 297679 h 612838"/>
              <a:gd name="connsiteX4" fmla="*/ 4169328 w 4390037"/>
              <a:gd name="connsiteY4" fmla="*/ 515792 h 612838"/>
              <a:gd name="connsiteX5" fmla="*/ 4370664 w 4390037"/>
              <a:gd name="connsiteY5" fmla="*/ 608071 h 612838"/>
              <a:gd name="connsiteX6" fmla="*/ 4370664 w 4390037"/>
              <a:gd name="connsiteY6" fmla="*/ 591293 h 61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0037" h="612838">
                <a:moveTo>
                  <a:pt x="0" y="20842"/>
                </a:moveTo>
                <a:cubicBezTo>
                  <a:pt x="291517" y="6860"/>
                  <a:pt x="583035" y="-7121"/>
                  <a:pt x="872455" y="4064"/>
                </a:cubicBezTo>
                <a:cubicBezTo>
                  <a:pt x="1161875" y="15249"/>
                  <a:pt x="1382785" y="39018"/>
                  <a:pt x="1736521" y="87954"/>
                </a:cubicBezTo>
                <a:cubicBezTo>
                  <a:pt x="2090257" y="136890"/>
                  <a:pt x="2994869" y="297679"/>
                  <a:pt x="2994869" y="297679"/>
                </a:cubicBezTo>
                <a:lnTo>
                  <a:pt x="4169328" y="515792"/>
                </a:lnTo>
                <a:cubicBezTo>
                  <a:pt x="4398627" y="567524"/>
                  <a:pt x="4337108" y="595488"/>
                  <a:pt x="4370664" y="608071"/>
                </a:cubicBezTo>
                <a:cubicBezTo>
                  <a:pt x="4404220" y="620655"/>
                  <a:pt x="4387442" y="605974"/>
                  <a:pt x="4370664" y="59129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8CF9B3E1-0621-4279-AB3E-D1A2C1CA8D2F}"/>
              </a:ext>
            </a:extLst>
          </p:cNvPr>
          <p:cNvCxnSpPr>
            <a:cxnSpLocks/>
          </p:cNvCxnSpPr>
          <p:nvPr/>
        </p:nvCxnSpPr>
        <p:spPr>
          <a:xfrm>
            <a:off x="1773716" y="4764498"/>
            <a:ext cx="3559332" cy="943406"/>
          </a:xfrm>
          <a:prstGeom prst="straightConnector1">
            <a:avLst/>
          </a:prstGeom>
          <a:ln w="12700">
            <a:solidFill>
              <a:srgbClr val="2D52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arenthèse fermante 55">
            <a:extLst>
              <a:ext uri="{FF2B5EF4-FFF2-40B4-BE49-F238E27FC236}">
                <a16:creationId xmlns:a16="http://schemas.microsoft.com/office/drawing/2014/main" id="{0CE0105A-3FA3-4D75-BCC3-C65E3BAA0BB4}"/>
              </a:ext>
            </a:extLst>
          </p:cNvPr>
          <p:cNvSpPr/>
          <p:nvPr/>
        </p:nvSpPr>
        <p:spPr>
          <a:xfrm rot="16200000">
            <a:off x="1375937" y="4201615"/>
            <a:ext cx="67111" cy="373712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BD1BD32-333A-405B-B9B0-9C48A37091EF}"/>
              </a:ext>
            </a:extLst>
          </p:cNvPr>
          <p:cNvSpPr txBox="1"/>
          <p:nvPr/>
        </p:nvSpPr>
        <p:spPr>
          <a:xfrm>
            <a:off x="5038856" y="4598199"/>
            <a:ext cx="177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Energy increase</a:t>
            </a: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0C252CB3-0A59-4BF5-AFCE-E63246750164}"/>
              </a:ext>
            </a:extLst>
          </p:cNvPr>
          <p:cNvCxnSpPr>
            <a:cxnSpLocks/>
          </p:cNvCxnSpPr>
          <p:nvPr/>
        </p:nvCxnSpPr>
        <p:spPr>
          <a:xfrm>
            <a:off x="5799662" y="4979784"/>
            <a:ext cx="0" cy="34107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arenthèse fermante 58">
            <a:extLst>
              <a:ext uri="{FF2B5EF4-FFF2-40B4-BE49-F238E27FC236}">
                <a16:creationId xmlns:a16="http://schemas.microsoft.com/office/drawing/2014/main" id="{ADBE9A29-9822-4566-BD86-5B918C04799C}"/>
              </a:ext>
            </a:extLst>
          </p:cNvPr>
          <p:cNvSpPr/>
          <p:nvPr/>
        </p:nvSpPr>
        <p:spPr>
          <a:xfrm rot="17791322">
            <a:off x="5711852" y="5340506"/>
            <a:ext cx="67111" cy="373712"/>
          </a:xfrm>
          <a:prstGeom prst="rightBracket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7FA2578-065C-44E5-8727-8B14839F396D}"/>
              </a:ext>
            </a:extLst>
          </p:cNvPr>
          <p:cNvSpPr txBox="1"/>
          <p:nvPr/>
        </p:nvSpPr>
        <p:spPr>
          <a:xfrm>
            <a:off x="1913103" y="5445490"/>
            <a:ext cx="276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D529E"/>
                </a:solidFill>
              </a:rPr>
              <a:t>Magnetic field increase B(s)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B3AF36B5-B54B-45FD-885A-762C78571B1B}"/>
              </a:ext>
            </a:extLst>
          </p:cNvPr>
          <p:cNvCxnSpPr>
            <a:cxnSpLocks/>
          </p:cNvCxnSpPr>
          <p:nvPr/>
        </p:nvCxnSpPr>
        <p:spPr>
          <a:xfrm>
            <a:off x="694730" y="5983753"/>
            <a:ext cx="54012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>
            <a:extLst>
              <a:ext uri="{FF2B5EF4-FFF2-40B4-BE49-F238E27FC236}">
                <a16:creationId xmlns:a16="http://schemas.microsoft.com/office/drawing/2014/main" id="{00E6D0E7-6B0A-43A5-9D88-8CB37D62C1B4}"/>
              </a:ext>
            </a:extLst>
          </p:cNvPr>
          <p:cNvSpPr txBox="1"/>
          <p:nvPr/>
        </p:nvSpPr>
        <p:spPr>
          <a:xfrm>
            <a:off x="5965730" y="592207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CA3B53C-B010-474F-9E36-D978BE3EA59D}"/>
              </a:ext>
            </a:extLst>
          </p:cNvPr>
          <p:cNvSpPr txBox="1"/>
          <p:nvPr/>
        </p:nvSpPr>
        <p:spPr>
          <a:xfrm>
            <a:off x="2679568" y="3335673"/>
            <a:ext cx="185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Layout of an arc  </a:t>
            </a:r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F8448A2C-9168-4B17-AD40-0B47CB64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966" y="4041777"/>
            <a:ext cx="1856505" cy="522027"/>
          </a:xfrm>
          <a:prstGeom prst="rect">
            <a:avLst/>
          </a:prstGeom>
        </p:spPr>
      </p:pic>
      <p:pic>
        <p:nvPicPr>
          <p:cNvPr id="80" name="Espace réservé du contenu 79">
            <a:extLst>
              <a:ext uri="{FF2B5EF4-FFF2-40B4-BE49-F238E27FC236}">
                <a16:creationId xmlns:a16="http://schemas.microsoft.com/office/drawing/2014/main" id="{F49F250E-3B36-4842-A2E7-7D9AC26E9A6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6725205" y="1538368"/>
            <a:ext cx="5219700" cy="4239861"/>
          </a:xfrm>
        </p:spPr>
      </p:pic>
    </p:spTree>
    <p:extLst>
      <p:ext uri="{BB962C8B-B14F-4D97-AF65-F5344CB8AC3E}">
        <p14:creationId xmlns:p14="http://schemas.microsoft.com/office/powerpoint/2010/main" val="332654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7F83F0F9-017A-4453-B6B4-A65D07385D1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40463" y="1750916"/>
            <a:ext cx="5219700" cy="379273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B5F5E2F9-9DDB-4455-8E19-3D4DFED71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b="1" dirty="0">
                    <a:solidFill>
                      <a:srgbClr val="0F7EF9"/>
                    </a:solidFill>
                  </a:rPr>
                  <a:t>Approach with simulation: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Slice a dipole, apply an increasing magnetic field in each slice.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Generate a particle and track it through the slices. </a:t>
                </a:r>
              </a:p>
              <a:p>
                <a:r>
                  <a:rPr lang="en-GB" b="1" dirty="0">
                    <a:solidFill>
                      <a:srgbClr val="0F7EF9"/>
                    </a:solidFill>
                  </a:rPr>
                  <a:t>Analytical approach: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Compare the trajectory in B(s) with the reference trajectory computed in </a:t>
                </a:r>
                <a:r>
                  <a:rPr lang="en-GB" dirty="0" err="1"/>
                  <a:t>B</a:t>
                </a:r>
                <a:r>
                  <a:rPr lang="en-GB" baseline="-25000" dirty="0" err="1"/>
                  <a:t>ref</a:t>
                </a:r>
                <a:r>
                  <a:rPr lang="en-GB" dirty="0"/>
                  <a:t>. Error between s</a:t>
                </a:r>
                <a:r>
                  <a:rPr lang="en-GB" baseline="-25000" dirty="0"/>
                  <a:t>0</a:t>
                </a:r>
                <a:r>
                  <a:rPr lang="en-GB" dirty="0"/>
                  <a:t> and L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</m:acc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 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with</a:t>
                </a:r>
              </a:p>
            </p:txBody>
          </p:sp>
        </mc:Choice>
        <mc:Fallback xmlns="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B5F5E2F9-9DDB-4455-8E19-3D4DFED71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687" t="-808" r="-12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49A756-998B-4195-9BFD-996C4E59BD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B76336-006C-42DF-BACE-933ECE2103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EB037308-1216-4C6B-9930-E20F8410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Analytical model and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1C4184C-C1A9-4D38-A70F-591C988FEE97}"/>
                  </a:ext>
                </a:extLst>
              </p:cNvPr>
              <p:cNvSpPr txBox="1"/>
              <p:nvPr/>
            </p:nvSpPr>
            <p:spPr>
              <a:xfrm>
                <a:off x="1441699" y="5099663"/>
                <a:ext cx="6151418" cy="1076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GB" dirty="0"/>
                  <a:t> : magnetic field ramp [T/m]</a:t>
                </a:r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en-GB" dirty="0"/>
                  <a:t> : magnetic rigidity [Tm]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</m:oMath>
                </a14:m>
                <a:r>
                  <a:rPr lang="en-GB" dirty="0"/>
                  <a:t> : coordinate in the arc where </a:t>
                </a:r>
                <a:r>
                  <a:rPr lang="en-GB" dirty="0" err="1"/>
                  <a:t>B</a:t>
                </a:r>
                <a:r>
                  <a:rPr lang="en-GB" baseline="-25000" dirty="0" err="1"/>
                  <a:t>ref</a:t>
                </a:r>
                <a:r>
                  <a:rPr lang="en-GB" dirty="0"/>
                  <a:t> is reached [m]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1C4184C-C1A9-4D38-A70F-591C988FE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699" y="5099663"/>
                <a:ext cx="6151418" cy="1076192"/>
              </a:xfrm>
              <a:prstGeom prst="rect">
                <a:avLst/>
              </a:prstGeom>
              <a:blipFill>
                <a:blip r:embed="rId4"/>
                <a:stretch>
                  <a:fillRect l="-198" t="-2273" b="-68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FFF8673-9201-4180-B16A-CD6BF8D9D6F6}"/>
              </a:ext>
            </a:extLst>
          </p:cNvPr>
          <p:cNvSpPr/>
          <p:nvPr/>
        </p:nvSpPr>
        <p:spPr>
          <a:xfrm rot="21095944">
            <a:off x="7585541" y="3094680"/>
            <a:ext cx="31661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Preliminary results: </a:t>
            </a:r>
          </a:p>
          <a:p>
            <a:pPr algn="ctr"/>
            <a:r>
              <a:rPr lang="en-GB" sz="2800" b="1" cap="none" spc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work in progress !</a:t>
            </a:r>
          </a:p>
        </p:txBody>
      </p:sp>
    </p:spTree>
    <p:extLst>
      <p:ext uri="{BB962C8B-B14F-4D97-AF65-F5344CB8AC3E}">
        <p14:creationId xmlns:p14="http://schemas.microsoft.com/office/powerpoint/2010/main" val="3430619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E52C09D-EF16-421F-87EB-5207185A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970966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</a:t>
            </a:r>
            <a:r>
              <a:rPr lang="en-GB" b="1" dirty="0"/>
              <a:t>optics design </a:t>
            </a:r>
            <a:r>
              <a:rPr lang="en-GB" dirty="0"/>
              <a:t>for the chain of RCS.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First </a:t>
            </a:r>
            <a:r>
              <a:rPr lang="en-GB" b="1" dirty="0"/>
              <a:t>tracking</a:t>
            </a:r>
            <a:r>
              <a:rPr lang="en-GB" dirty="0"/>
              <a:t> studies done in the chain.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analytical model has been developed to </a:t>
            </a:r>
            <a:r>
              <a:rPr lang="en-GB" dirty="0"/>
              <a:t>study the difference in beam energy and magnetic field.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GB" dirty="0"/>
              <a:t>Need for more </a:t>
            </a:r>
            <a:r>
              <a:rPr lang="en-GB" b="1" dirty="0"/>
              <a:t>refined simulation studies </a:t>
            </a:r>
            <a:r>
              <a:rPr lang="en-GB" dirty="0"/>
              <a:t>on a realistic arc.</a:t>
            </a:r>
          </a:p>
          <a:p>
            <a:pPr marL="552450" lvl="1" indent="-285750">
              <a:buFont typeface="Wingdings" panose="05000000000000000000" pitchFamily="2" charset="2"/>
              <a:buChar char="Ø"/>
            </a:pPr>
            <a:r>
              <a:rPr lang="en-GB" dirty="0"/>
              <a:t>Study the effect on the optics.</a:t>
            </a:r>
          </a:p>
          <a:p>
            <a:pPr lvl="1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Future work will involve adding </a:t>
            </a:r>
            <a:r>
              <a:rPr lang="en-GB" b="1" dirty="0"/>
              <a:t>errors</a:t>
            </a:r>
            <a:r>
              <a:rPr lang="en-GB" dirty="0"/>
              <a:t> (magnet misalignments, field errors and jitters from the alimentation) and developing a </a:t>
            </a:r>
            <a:r>
              <a:rPr lang="en-GB" b="1" dirty="0"/>
              <a:t>correction scheme</a:t>
            </a:r>
            <a:r>
              <a:rPr lang="en-GB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5A2A52F7-CC3C-463E-9997-A9AEFF3FD37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46" y="1828800"/>
            <a:ext cx="4655121" cy="2995697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12D30-F7D0-4A6A-B3F7-26AD05D227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D684F2-E697-4B4C-8DA2-DDACB34BD8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FC746D4E-C69D-4A90-A2F7-FF992FC8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2508161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731837" y="3449638"/>
            <a:ext cx="3099018" cy="703262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</a:t>
            </a:r>
          </a:p>
          <a:p>
            <a:r>
              <a:rPr lang="fr-FR" dirty="0"/>
              <a:t>France</a:t>
            </a:r>
          </a:p>
          <a:p>
            <a:r>
              <a:rPr lang="fr-FR" dirty="0"/>
              <a:t>lisa.soubirou@cea.fr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C52E6C-5884-4125-87AF-4E21B180E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74" y="596219"/>
            <a:ext cx="4159715" cy="20580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D1B045-CE86-4626-ACD8-2927EAB9B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78" y="3244750"/>
            <a:ext cx="3637495" cy="36374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E69D26-8CB1-4B71-9387-2739E4A209D8}"/>
              </a:ext>
            </a:extLst>
          </p:cNvPr>
          <p:cNvSpPr txBox="1"/>
          <p:nvPr/>
        </p:nvSpPr>
        <p:spPr>
          <a:xfrm>
            <a:off x="3998287" y="6511364"/>
            <a:ext cx="347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* Artwork from Gaia Fontana @qftoons</a:t>
            </a:r>
          </a:p>
        </p:txBody>
      </p:sp>
    </p:spTree>
    <p:extLst>
      <p:ext uri="{BB962C8B-B14F-4D97-AF65-F5344CB8AC3E}">
        <p14:creationId xmlns:p14="http://schemas.microsoft.com/office/powerpoint/2010/main" val="92325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271" y="2171700"/>
            <a:ext cx="8291469" cy="2390775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Why a muon collider ?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229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68DE9D0-9A8B-4CA5-A049-732E7C7E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381125"/>
            <a:ext cx="5967345" cy="4532313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/>
              <a:t>Collider </a:t>
            </a:r>
            <a:r>
              <a:rPr lang="fr-FR" sz="2600" dirty="0" err="1"/>
              <a:t>proposals</a:t>
            </a:r>
            <a:r>
              <a:rPr lang="fr-FR" sz="2600" dirty="0"/>
              <a:t>:</a:t>
            </a:r>
          </a:p>
          <a:p>
            <a:r>
              <a:rPr lang="fr-FR" sz="2400" b="1" dirty="0" err="1">
                <a:solidFill>
                  <a:srgbClr val="00B050"/>
                </a:solidFill>
              </a:rPr>
              <a:t>Circular</a:t>
            </a:r>
            <a:r>
              <a:rPr lang="fr-FR" sz="2400" b="1" dirty="0">
                <a:solidFill>
                  <a:srgbClr val="00B050"/>
                </a:solidFill>
              </a:rPr>
              <a:t> lepton and hadron rings </a:t>
            </a:r>
            <a:r>
              <a:rPr lang="fr-FR" sz="2400" dirty="0"/>
              <a:t>: FCC (Future </a:t>
            </a:r>
            <a:r>
              <a:rPr lang="fr-FR" sz="2400" dirty="0" err="1"/>
              <a:t>Circular</a:t>
            </a:r>
            <a:r>
              <a:rPr lang="fr-FR" sz="2400" dirty="0"/>
              <a:t> Collider, CERN) &amp; </a:t>
            </a:r>
            <a:r>
              <a:rPr lang="fr-FR" sz="2400" dirty="0" err="1"/>
              <a:t>CepC</a:t>
            </a:r>
            <a:r>
              <a:rPr lang="fr-FR" sz="2400" dirty="0"/>
              <a:t> (</a:t>
            </a:r>
            <a:r>
              <a:rPr lang="fr-FR" sz="2400" dirty="0" err="1"/>
              <a:t>Circular</a:t>
            </a:r>
            <a:r>
              <a:rPr lang="fr-FR" sz="2400" dirty="0"/>
              <a:t> Electron Positron Collider, China)</a:t>
            </a:r>
          </a:p>
          <a:p>
            <a:pPr marL="6096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90-100 km </a:t>
            </a:r>
            <a:r>
              <a:rPr lang="fr-FR" sz="2400" dirty="0" err="1"/>
              <a:t>circumference</a:t>
            </a:r>
            <a:endParaRPr lang="fr-FR" sz="2400" dirty="0"/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90 – 350 GeV </a:t>
            </a:r>
            <a:r>
              <a:rPr lang="fr-FR" sz="2400" dirty="0" err="1"/>
              <a:t>e</a:t>
            </a:r>
            <a:r>
              <a:rPr lang="fr-FR" sz="2400" baseline="30000" dirty="0" err="1"/>
              <a:t>+</a:t>
            </a:r>
            <a:r>
              <a:rPr lang="fr-FR" sz="2400" dirty="0" err="1"/>
              <a:t>e</a:t>
            </a:r>
            <a:r>
              <a:rPr lang="fr-FR" sz="2400" baseline="30000" dirty="0"/>
              <a:t>-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100 </a:t>
            </a:r>
            <a:r>
              <a:rPr lang="fr-FR" sz="2400" dirty="0" err="1"/>
              <a:t>TeV</a:t>
            </a:r>
            <a:r>
              <a:rPr lang="fr-FR" sz="2400" dirty="0"/>
              <a:t> p</a:t>
            </a:r>
            <a:r>
              <a:rPr lang="fr-FR" sz="2400" baseline="30000" dirty="0"/>
              <a:t>+</a:t>
            </a:r>
            <a:r>
              <a:rPr lang="fr-FR" sz="2400" dirty="0"/>
              <a:t>-p</a:t>
            </a:r>
            <a:r>
              <a:rPr lang="fr-FR" sz="2400" baseline="30000" dirty="0"/>
              <a:t>+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r>
              <a:rPr lang="fr-FR" sz="2400" b="1" dirty="0" err="1">
                <a:solidFill>
                  <a:srgbClr val="00B050"/>
                </a:solidFill>
              </a:rPr>
              <a:t>Linear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b="1" dirty="0" err="1">
                <a:solidFill>
                  <a:srgbClr val="00B050"/>
                </a:solidFill>
              </a:rPr>
              <a:t>colliders</a:t>
            </a:r>
            <a:r>
              <a:rPr lang="fr-FR" sz="2400" b="1" dirty="0">
                <a:solidFill>
                  <a:srgbClr val="00B050"/>
                </a:solidFill>
              </a:rPr>
              <a:t> </a:t>
            </a:r>
            <a:r>
              <a:rPr lang="fr-FR" sz="2400" dirty="0"/>
              <a:t>: 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ILC (International </a:t>
            </a:r>
            <a:r>
              <a:rPr lang="fr-FR" sz="2400" dirty="0" err="1"/>
              <a:t>Linear</a:t>
            </a:r>
            <a:r>
              <a:rPr lang="fr-FR" sz="2400" dirty="0"/>
              <a:t> Collider, Japan) : 500 GeV </a:t>
            </a:r>
            <a:r>
              <a:rPr lang="fr-FR" sz="2400" dirty="0" err="1"/>
              <a:t>e</a:t>
            </a:r>
            <a:r>
              <a:rPr lang="fr-FR" sz="2400" baseline="30000" dirty="0" err="1"/>
              <a:t>+</a:t>
            </a:r>
            <a:r>
              <a:rPr lang="fr-FR" sz="2400" dirty="0" err="1"/>
              <a:t>e</a:t>
            </a:r>
            <a:r>
              <a:rPr lang="fr-FR" sz="2400" baseline="30000" dirty="0"/>
              <a:t>- </a:t>
            </a:r>
            <a:r>
              <a:rPr lang="fr-FR" sz="2400" dirty="0"/>
              <a:t>, 31 km.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CLIC (Compact </a:t>
            </a:r>
            <a:r>
              <a:rPr lang="fr-FR" sz="2400" dirty="0" err="1"/>
              <a:t>Linear</a:t>
            </a:r>
            <a:r>
              <a:rPr lang="fr-FR" sz="2400" dirty="0"/>
              <a:t> Collider, CERN) :      380 GeV </a:t>
            </a:r>
            <a:r>
              <a:rPr lang="fr-FR" sz="2400" dirty="0" err="1"/>
              <a:t>e</a:t>
            </a:r>
            <a:r>
              <a:rPr lang="fr-FR" sz="2400" baseline="30000" dirty="0" err="1"/>
              <a:t>+</a:t>
            </a:r>
            <a:r>
              <a:rPr lang="fr-FR" sz="2400" dirty="0" err="1"/>
              <a:t>e</a:t>
            </a:r>
            <a:r>
              <a:rPr lang="fr-FR" sz="2400" baseline="30000" dirty="0"/>
              <a:t>- </a:t>
            </a:r>
            <a:r>
              <a:rPr lang="fr-FR" sz="2400" dirty="0"/>
              <a:t>, 11 km.</a:t>
            </a:r>
          </a:p>
          <a:p>
            <a:pPr marL="5524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FBCC4199-A781-40C7-867D-FF68E9628343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t="1154" r="1662"/>
          <a:stretch/>
        </p:blipFill>
        <p:spPr>
          <a:xfrm>
            <a:off x="6978315" y="1185863"/>
            <a:ext cx="4600877" cy="4980978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89CA86-AE7C-4226-9556-2937E2F7BF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3A51FA-B902-4E1A-B988-8C184618C2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DCB07EA-481E-4115-8F40-9B2CD4EE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the </a:t>
            </a:r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collider</a:t>
            </a:r>
            <a:r>
              <a:rPr lang="fr-FR" dirty="0"/>
              <a:t> look like ? </a:t>
            </a:r>
          </a:p>
        </p:txBody>
      </p:sp>
    </p:spTree>
    <p:extLst>
      <p:ext uri="{BB962C8B-B14F-4D97-AF65-F5344CB8AC3E}">
        <p14:creationId xmlns:p14="http://schemas.microsoft.com/office/powerpoint/2010/main" val="167344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768DE9D0-9A8B-4CA5-A049-732E7C7EF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050" y="1346769"/>
                <a:ext cx="11524484" cy="4532313"/>
              </a:xfrm>
            </p:spPr>
            <p:txBody>
              <a:bodyPr>
                <a:normAutofit/>
              </a:bodyPr>
              <a:lstStyle/>
              <a:p>
                <a:r>
                  <a:rPr lang="en-GB" sz="2200" b="1" dirty="0">
                    <a:solidFill>
                      <a:schemeClr val="tx2">
                        <a:lumMod val="75000"/>
                      </a:schemeClr>
                    </a:solidFill>
                  </a:rPr>
                  <a:t>Limitation for e</a:t>
                </a:r>
                <a:r>
                  <a:rPr lang="en-GB" sz="2200" b="1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+ </a:t>
                </a:r>
                <a:r>
                  <a:rPr lang="en-GB" sz="2200" b="1" dirty="0">
                    <a:solidFill>
                      <a:schemeClr val="tx2">
                        <a:lumMod val="75000"/>
                      </a:schemeClr>
                    </a:solidFill>
                  </a:rPr>
                  <a:t>- e</a:t>
                </a:r>
                <a:r>
                  <a:rPr lang="en-GB" sz="2200" b="1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-  </a:t>
                </a:r>
                <a:r>
                  <a:rPr lang="en-GB" sz="2200" b="1" dirty="0">
                    <a:solidFill>
                      <a:schemeClr val="tx2">
                        <a:lumMod val="75000"/>
                      </a:schemeClr>
                    </a:solidFill>
                  </a:rPr>
                  <a:t>collider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b="1" dirty="0"/>
                  <a:t>Linear</a:t>
                </a:r>
                <a:r>
                  <a:rPr lang="en-GB" sz="2200" dirty="0"/>
                  <a:t> : limited by the </a:t>
                </a:r>
                <a:r>
                  <a:rPr lang="en-GB" sz="2200" dirty="0" err="1"/>
                  <a:t>the</a:t>
                </a:r>
                <a:r>
                  <a:rPr lang="en-GB" sz="2200" dirty="0"/>
                  <a:t> cost of radiofrequency (RF) cavities used for acceleration.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b="1" dirty="0"/>
                  <a:t>Circular</a:t>
                </a:r>
                <a:r>
                  <a:rPr lang="en-GB" sz="2200" dirty="0"/>
                  <a:t> : limited by synchrotron radiation. Power dissipated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𝑙𝑜𝑠𝑠</m:t>
                        </m:r>
                      </m:sub>
                    </m:sSub>
                    <m:r>
                      <a:rPr lang="fr-F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fr-F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60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𝑒𝑛𝑒𝑟𝑔𝑦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𝑏𝑒𝑎𝑚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𝑚𝑎𝑠𝑠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𝑝𝑎𝑟𝑡𝑖𝑐𝑙𝑒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𝑟𝑎𝑑𝑖𝑢𝑠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𝑐𝑢𝑟𝑣𝑎𝑡𝑢𝑟𝑒</m:t>
                            </m:r>
                          </m:e>
                        </m:eqArr>
                      </m:e>
                    </m:d>
                  </m:oMath>
                </a14:m>
                <a:endParaRPr lang="fr-FR" sz="2000" dirty="0"/>
              </a:p>
              <a:p>
                <a:r>
                  <a:rPr lang="en-GB" sz="2200" b="1" dirty="0">
                    <a:solidFill>
                      <a:schemeClr val="tx2">
                        <a:lumMod val="75000"/>
                      </a:schemeClr>
                    </a:solidFill>
                  </a:rPr>
                  <a:t>Limitation for p</a:t>
                </a:r>
                <a:r>
                  <a:rPr lang="en-GB" sz="2200" b="1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+</a:t>
                </a:r>
                <a:r>
                  <a:rPr lang="en-GB" sz="2200" b="1" dirty="0">
                    <a:solidFill>
                      <a:schemeClr val="tx2">
                        <a:lumMod val="75000"/>
                      </a:schemeClr>
                    </a:solidFill>
                  </a:rPr>
                  <a:t> - p</a:t>
                </a:r>
                <a:r>
                  <a:rPr lang="en-GB" sz="2200" b="1" baseline="30000" dirty="0">
                    <a:solidFill>
                      <a:schemeClr val="tx2">
                        <a:lumMod val="75000"/>
                      </a:schemeClr>
                    </a:solidFill>
                  </a:rPr>
                  <a:t>+</a:t>
                </a:r>
                <a:r>
                  <a:rPr lang="en-GB" sz="2200" b="1" dirty="0">
                    <a:solidFill>
                      <a:schemeClr val="tx2">
                        <a:lumMod val="75000"/>
                      </a:schemeClr>
                    </a:solidFill>
                  </a:rPr>
                  <a:t> collider 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200" dirty="0"/>
                  <a:t>Protons are not fundamental particles: the effective energy is lower than the collision energy.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2200" dirty="0"/>
              </a:p>
              <a:p>
                <a:r>
                  <a:rPr lang="fr-FR" sz="2200" b="1" dirty="0">
                    <a:solidFill>
                      <a:srgbClr val="2D529E"/>
                    </a:solidFill>
                  </a:rPr>
                  <a:t>Muons : </a:t>
                </a:r>
                <a:r>
                  <a:rPr lang="fr-FR" sz="2200" b="1" dirty="0" err="1">
                    <a:solidFill>
                      <a:srgbClr val="2D529E"/>
                    </a:solidFill>
                  </a:rPr>
                  <a:t>fundamental</a:t>
                </a:r>
                <a:r>
                  <a:rPr lang="fr-FR" sz="2200" b="1" dirty="0">
                    <a:solidFill>
                      <a:srgbClr val="2D529E"/>
                    </a:solidFill>
                  </a:rPr>
                  <a:t> </a:t>
                </a:r>
                <a:r>
                  <a:rPr lang="fr-FR" sz="2200" b="1" dirty="0" err="1">
                    <a:solidFill>
                      <a:srgbClr val="2D529E"/>
                    </a:solidFill>
                  </a:rPr>
                  <a:t>particles</a:t>
                </a:r>
                <a:r>
                  <a:rPr lang="fr-FR" sz="2200" b="1" dirty="0">
                    <a:solidFill>
                      <a:srgbClr val="2D529E"/>
                    </a:solidFill>
                  </a:rPr>
                  <a:t>, 207 </a:t>
                </a:r>
                <a:r>
                  <a:rPr lang="fr-FR" sz="2200" b="1" dirty="0" err="1">
                    <a:solidFill>
                      <a:srgbClr val="2D529E"/>
                    </a:solidFill>
                  </a:rPr>
                  <a:t>heavier</a:t>
                </a:r>
                <a:r>
                  <a:rPr lang="fr-FR" sz="2200" b="1" dirty="0">
                    <a:solidFill>
                      <a:srgbClr val="2D529E"/>
                    </a:solidFill>
                  </a:rPr>
                  <a:t> </a:t>
                </a:r>
                <a:r>
                  <a:rPr lang="fr-FR" sz="2200" b="1" dirty="0" err="1">
                    <a:solidFill>
                      <a:srgbClr val="2D529E"/>
                    </a:solidFill>
                  </a:rPr>
                  <a:t>than</a:t>
                </a:r>
                <a:r>
                  <a:rPr lang="fr-FR" sz="2200" b="1" dirty="0">
                    <a:solidFill>
                      <a:srgbClr val="2D529E"/>
                    </a:solidFill>
                  </a:rPr>
                  <a:t> </a:t>
                </a:r>
                <a:r>
                  <a:rPr lang="fr-FR" sz="2200" b="1" dirty="0" err="1">
                    <a:solidFill>
                      <a:srgbClr val="2D529E"/>
                    </a:solidFill>
                  </a:rPr>
                  <a:t>electrons</a:t>
                </a:r>
                <a:r>
                  <a:rPr lang="fr-FR" sz="2200" b="1" dirty="0">
                    <a:solidFill>
                      <a:srgbClr val="2D529E"/>
                    </a:solidFill>
                  </a:rPr>
                  <a:t> !</a:t>
                </a:r>
              </a:p>
            </p:txBody>
          </p:sp>
        </mc:Choice>
        <mc:Fallback>
          <p:sp>
            <p:nvSpPr>
              <p:cNvPr id="2" name="Espace réservé du contenu 1">
                <a:extLst>
                  <a:ext uri="{FF2B5EF4-FFF2-40B4-BE49-F238E27FC236}">
                    <a16:creationId xmlns:a16="http://schemas.microsoft.com/office/drawing/2014/main" id="{768DE9D0-9A8B-4CA5-A049-732E7C7EF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050" y="1346769"/>
                <a:ext cx="11524484" cy="4532313"/>
              </a:xfrm>
              <a:blipFill>
                <a:blip r:embed="rId2"/>
                <a:stretch>
                  <a:fillRect l="-1481" t="-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89CA86-AE7C-4226-9556-2937E2F7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3A51FA-B902-4E1A-B988-8C184618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DCB07EA-481E-4115-8F40-9B2CD4EE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Motivation for a Muon Collider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2A768-EC1E-4B6E-93AE-3C2A521EA735}"/>
              </a:ext>
            </a:extLst>
          </p:cNvPr>
          <p:cNvSpPr/>
          <p:nvPr/>
        </p:nvSpPr>
        <p:spPr>
          <a:xfrm>
            <a:off x="2463373" y="5233551"/>
            <a:ext cx="72652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UNSTABLE : </a:t>
            </a:r>
            <a:r>
              <a:rPr lang="fr-FR" sz="3600" b="1" i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half</a:t>
            </a:r>
            <a:r>
              <a:rPr lang="fr-FR" sz="36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-life of 2.2 µs at </a:t>
            </a:r>
            <a:r>
              <a:rPr lang="fr-FR" sz="3600" b="1" i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rest</a:t>
            </a:r>
            <a:r>
              <a:rPr lang="fr-FR" sz="3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fr-FR" sz="3600" b="1" i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8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Muon Collider : </a:t>
            </a:r>
            <a:r>
              <a:rPr lang="fr-FR" dirty="0" err="1"/>
              <a:t>reaching</a:t>
            </a:r>
            <a:r>
              <a:rPr lang="fr-FR" dirty="0"/>
              <a:t> 10 </a:t>
            </a:r>
            <a:r>
              <a:rPr lang="fr-FR" dirty="0" err="1"/>
              <a:t>TeV</a:t>
            </a:r>
            <a:r>
              <a:rPr lang="fr-FR" dirty="0"/>
              <a:t> collisions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582413-779A-4EBD-AE78-20A99BF6B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8" y="1051259"/>
            <a:ext cx="11551244" cy="170188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7EA5ECC5-525E-4945-8345-8C1F27FF513D}"/>
              </a:ext>
            </a:extLst>
          </p:cNvPr>
          <p:cNvSpPr txBox="1"/>
          <p:nvPr/>
        </p:nvSpPr>
        <p:spPr>
          <a:xfrm>
            <a:off x="215655" y="3306369"/>
            <a:ext cx="2344175" cy="1477328"/>
          </a:xfrm>
          <a:prstGeom prst="rect">
            <a:avLst/>
          </a:prstGeom>
          <a:solidFill>
            <a:srgbClr val="BFD4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Proton Driver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Short and intense bunches of protons are produced and sent onto a target.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E480AA-2237-4795-B9FA-A4FE209EEEC8}"/>
              </a:ext>
            </a:extLst>
          </p:cNvPr>
          <p:cNvSpPr/>
          <p:nvPr/>
        </p:nvSpPr>
        <p:spPr>
          <a:xfrm>
            <a:off x="2751580" y="3306369"/>
            <a:ext cx="2313255" cy="1477328"/>
          </a:xfrm>
          <a:prstGeom prst="rect">
            <a:avLst/>
          </a:prstGeom>
          <a:solidFill>
            <a:srgbClr val="D0D0E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and Capture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Pion production at the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Pions </a:t>
            </a:r>
            <a:r>
              <a:rPr lang="fr-FR" kern="0" dirty="0" err="1">
                <a:solidFill>
                  <a:prstClr val="black"/>
                </a:solidFill>
                <a:latin typeface="Calibri" panose="020F0502020204030204"/>
              </a:rPr>
              <a:t>decay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kern="0" dirty="0" err="1">
                <a:solidFill>
                  <a:prstClr val="black"/>
                </a:solidFill>
                <a:latin typeface="Calibri" panose="020F0502020204030204"/>
              </a:rPr>
              <a:t>into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 muons.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Muon 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capture.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4E9721-8440-46AD-B686-C4C493357C9A}"/>
              </a:ext>
            </a:extLst>
          </p:cNvPr>
          <p:cNvSpPr/>
          <p:nvPr/>
        </p:nvSpPr>
        <p:spPr>
          <a:xfrm>
            <a:off x="5266210" y="3583368"/>
            <a:ext cx="2174117" cy="923330"/>
          </a:xfrm>
          <a:prstGeom prst="rect">
            <a:avLst/>
          </a:prstGeom>
          <a:solidFill>
            <a:srgbClr val="E7D2EA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Ionisation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cooling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muon bunches decreases emittance.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9CD2FD-1949-4032-8E00-78A0322A50B5}"/>
              </a:ext>
            </a:extLst>
          </p:cNvPr>
          <p:cNvSpPr/>
          <p:nvPr/>
        </p:nvSpPr>
        <p:spPr>
          <a:xfrm>
            <a:off x="7856025" y="3029371"/>
            <a:ext cx="2880534" cy="2031325"/>
          </a:xfrm>
          <a:prstGeom prst="rect">
            <a:avLst/>
          </a:prstGeom>
          <a:solidFill>
            <a:srgbClr val="EFCDD8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Acceleration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Supraconductin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g </a:t>
            </a:r>
            <a:r>
              <a:rPr lang="fr-FR" kern="0" dirty="0" err="1">
                <a:solidFill>
                  <a:prstClr val="black"/>
                </a:solidFill>
                <a:latin typeface="Calibri" panose="020F0502020204030204"/>
              </a:rPr>
              <a:t>linear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kern="0" dirty="0" err="1">
                <a:solidFill>
                  <a:prstClr val="black"/>
                </a:solidFill>
                <a:latin typeface="Calibri" panose="020F0502020204030204"/>
              </a:rPr>
              <a:t>accelerator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fr-FR" kern="0" dirty="0" err="1">
                <a:solidFill>
                  <a:prstClr val="black"/>
                </a:solidFill>
                <a:latin typeface="Calibri" panose="020F0502020204030204"/>
              </a:rPr>
              <a:t>linac</a:t>
            </a:r>
            <a:r>
              <a:rPr lang="fr-FR" kern="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recirculation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linac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fr-F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Pulsed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synchrotrons.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E49245-3F09-469A-A41F-F7ABB8AFC723}"/>
              </a:ext>
            </a:extLst>
          </p:cNvPr>
          <p:cNvSpPr/>
          <p:nvPr/>
        </p:nvSpPr>
        <p:spPr>
          <a:xfrm>
            <a:off x="10909059" y="3860367"/>
            <a:ext cx="918841" cy="369332"/>
          </a:xfrm>
          <a:prstGeom prst="rect">
            <a:avLst/>
          </a:prstGeom>
          <a:solidFill>
            <a:srgbClr val="FFBFC3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Collider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33121DF-9614-495A-9B6C-4452640B0C40}"/>
              </a:ext>
            </a:extLst>
          </p:cNvPr>
          <p:cNvCxnSpPr>
            <a:cxnSpLocks/>
          </p:cNvCxnSpPr>
          <p:nvPr/>
        </p:nvCxnSpPr>
        <p:spPr bwMode="auto">
          <a:xfrm flipH="1">
            <a:off x="1388387" y="2723613"/>
            <a:ext cx="1" cy="4527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A38DCDD-DEE1-4913-8953-84484E4D4C03}"/>
              </a:ext>
            </a:extLst>
          </p:cNvPr>
          <p:cNvCxnSpPr>
            <a:cxnSpLocks/>
          </p:cNvCxnSpPr>
          <p:nvPr/>
        </p:nvCxnSpPr>
        <p:spPr bwMode="auto">
          <a:xfrm>
            <a:off x="3877859" y="2723613"/>
            <a:ext cx="5705" cy="3564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BF8642C-46D7-43C1-A962-B7EB959C2656}"/>
              </a:ext>
            </a:extLst>
          </p:cNvPr>
          <p:cNvCxnSpPr>
            <a:cxnSpLocks/>
          </p:cNvCxnSpPr>
          <p:nvPr/>
        </p:nvCxnSpPr>
        <p:spPr bwMode="auto">
          <a:xfrm>
            <a:off x="6345992" y="2723613"/>
            <a:ext cx="0" cy="60278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38C9F49-3B25-4B40-9BB5-944AED2721F2}"/>
              </a:ext>
            </a:extLst>
          </p:cNvPr>
          <p:cNvCxnSpPr>
            <a:cxnSpLocks/>
          </p:cNvCxnSpPr>
          <p:nvPr/>
        </p:nvCxnSpPr>
        <p:spPr bwMode="auto">
          <a:xfrm>
            <a:off x="9295360" y="2723613"/>
            <a:ext cx="1864" cy="24973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3EDFFD41-70EA-45DA-86B3-318790B6390F}"/>
              </a:ext>
            </a:extLst>
          </p:cNvPr>
          <p:cNvCxnSpPr>
            <a:cxnSpLocks/>
          </p:cNvCxnSpPr>
          <p:nvPr/>
        </p:nvCxnSpPr>
        <p:spPr bwMode="auto">
          <a:xfrm>
            <a:off x="11368479" y="2723613"/>
            <a:ext cx="0" cy="9078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45A0183-3336-4475-AFAE-4BCD52BC2F9D}"/>
                  </a:ext>
                </a:extLst>
              </p:cNvPr>
              <p:cNvSpPr txBox="1"/>
              <p:nvPr/>
            </p:nvSpPr>
            <p:spPr>
              <a:xfrm>
                <a:off x="971715" y="4939856"/>
                <a:ext cx="10248570" cy="13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/>
                  <a:t>Main challenges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Lifetime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/>
                      <m:t>∝</m:t>
                    </m:r>
                    <m:r>
                      <m:rPr>
                        <m:nor/>
                      </m:rPr>
                      <a:rPr lang="fr-FR" sz="2000" b="0" i="0" smtClean="0"/>
                      <m:t> </m:t>
                    </m:r>
                    <m:r>
                      <m:rPr>
                        <m:sty m:val="p"/>
                      </m:rPr>
                      <a:rPr lang="el-GR" sz="2000" i="1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need for very fast acceleration !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Muon </a:t>
                </a:r>
                <a:r>
                  <a:rPr lang="fr-FR" sz="2000" dirty="0" err="1"/>
                  <a:t>decays</a:t>
                </a:r>
                <a:r>
                  <a:rPr lang="fr-FR" sz="2000" dirty="0"/>
                  <a:t> : machine protection.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2000" dirty="0"/>
                  <a:t>Very </a:t>
                </a:r>
                <a:r>
                  <a:rPr lang="fr-FR" sz="2000" dirty="0" err="1"/>
                  <a:t>unusual</a:t>
                </a:r>
                <a:r>
                  <a:rPr lang="fr-FR" sz="2000" dirty="0"/>
                  <a:t> machine, </a:t>
                </a:r>
                <a:r>
                  <a:rPr lang="fr-FR" sz="2000" dirty="0" err="1"/>
                  <a:t>requiring</a:t>
                </a:r>
                <a:r>
                  <a:rPr lang="fr-FR" sz="2000" dirty="0"/>
                  <a:t> a lot of R&amp;D and </a:t>
                </a:r>
                <a:r>
                  <a:rPr lang="fr-FR" sz="2000" dirty="0" err="1"/>
                  <a:t>demonstrators</a:t>
                </a:r>
                <a:r>
                  <a:rPr lang="fr-FR" sz="2000" dirty="0"/>
                  <a:t>. </a:t>
                </a: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45A0183-3336-4475-AFAE-4BCD52BC2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15" y="4939856"/>
                <a:ext cx="10248570" cy="1348126"/>
              </a:xfrm>
              <a:prstGeom prst="rect">
                <a:avLst/>
              </a:prstGeom>
              <a:blipFill>
                <a:blip r:embed="rId3"/>
                <a:stretch>
                  <a:fillRect l="-595" t="-2262" b="-7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à coins arrondis 26">
            <a:extLst>
              <a:ext uri="{FF2B5EF4-FFF2-40B4-BE49-F238E27FC236}">
                <a16:creationId xmlns:a16="http://schemas.microsoft.com/office/drawing/2014/main" id="{4B9ED22C-0BC7-4158-8500-E989007AE28F}"/>
              </a:ext>
            </a:extLst>
          </p:cNvPr>
          <p:cNvSpPr/>
          <p:nvPr/>
        </p:nvSpPr>
        <p:spPr>
          <a:xfrm>
            <a:off x="9648787" y="1155447"/>
            <a:ext cx="1150410" cy="1597314"/>
          </a:xfrm>
          <a:prstGeom prst="roundRect">
            <a:avLst/>
          </a:prstGeom>
          <a:noFill/>
          <a:ln w="38100">
            <a:solidFill>
              <a:srgbClr val="E5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171700"/>
            <a:ext cx="8291469" cy="2390775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High-energy accelerator complex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2300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970E373-F689-4F8F-B03E-83970F13E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986034" cy="4532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goals: </a:t>
            </a:r>
            <a:r>
              <a:rPr lang="en-GB" b="1" dirty="0"/>
              <a:t>fast acceleration </a:t>
            </a:r>
            <a:r>
              <a:rPr lang="en-GB" dirty="0"/>
              <a:t>(total survival rate of 70%), </a:t>
            </a:r>
            <a:r>
              <a:rPr lang="en-GB" b="1" dirty="0"/>
              <a:t>cost</a:t>
            </a:r>
            <a:r>
              <a:rPr lang="en-GB" dirty="0"/>
              <a:t> efficient and </a:t>
            </a:r>
            <a:r>
              <a:rPr lang="en-GB" b="1" dirty="0"/>
              <a:t>power</a:t>
            </a:r>
            <a:r>
              <a:rPr lang="en-GB" dirty="0"/>
              <a:t> efficient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Layout for the high-energy acceleration chain: chain of </a:t>
            </a:r>
            <a:r>
              <a:rPr lang="en-GB" b="1" dirty="0">
                <a:solidFill>
                  <a:srgbClr val="C00000"/>
                </a:solidFill>
              </a:rPr>
              <a:t>Rapid Cycling Synchrotrons (RCS), </a:t>
            </a:r>
            <a:r>
              <a:rPr lang="en-GB" dirty="0"/>
              <a:t>spanning an energy range from </a:t>
            </a:r>
            <a:r>
              <a:rPr lang="en-GB" b="1" dirty="0"/>
              <a:t>63 GeV to 5 </a:t>
            </a:r>
            <a:r>
              <a:rPr lang="en-GB" b="1" dirty="0" err="1"/>
              <a:t>TeV</a:t>
            </a:r>
            <a:r>
              <a:rPr lang="en-GB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/>
              <a:t>Conventional RCS </a:t>
            </a:r>
            <a:r>
              <a:rPr lang="en-GB" dirty="0"/>
              <a:t>: the magnetic field B of the dipoles is ramped to keep up with the energy increase to keep a constant bending radius.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baseline for the chain features both </a:t>
            </a:r>
            <a:r>
              <a:rPr lang="en-GB" b="1" dirty="0"/>
              <a:t>conventional</a:t>
            </a:r>
            <a:r>
              <a:rPr lang="en-GB" dirty="0"/>
              <a:t> and </a:t>
            </a:r>
            <a:r>
              <a:rPr lang="en-GB" b="1" dirty="0"/>
              <a:t>hybrid</a:t>
            </a:r>
            <a:r>
              <a:rPr lang="en-GB" dirty="0"/>
              <a:t> RCS.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A9A46-60AF-4C4C-A65E-A53988F7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E798FF-E2C7-490A-B694-69B57C73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87280683-4B3A-4219-95CF-316798D3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High-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chain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D7F5DCB-DF4E-405B-9FF4-E9A4481BD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67"/>
          <a:stretch/>
        </p:blipFill>
        <p:spPr>
          <a:xfrm>
            <a:off x="1123216" y="3846031"/>
            <a:ext cx="9758672" cy="223518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1CF89D-D860-4897-A095-E8670E8160D8}"/>
              </a:ext>
            </a:extLst>
          </p:cNvPr>
          <p:cNvSpPr txBox="1"/>
          <p:nvPr/>
        </p:nvSpPr>
        <p:spPr>
          <a:xfrm>
            <a:off x="4854354" y="5917925"/>
            <a:ext cx="140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C82BD"/>
                </a:solidFill>
              </a:rPr>
              <a:t>C=5990m</a:t>
            </a:r>
            <a:endParaRPr lang="en-US" sz="2000" dirty="0">
              <a:solidFill>
                <a:srgbClr val="4C82B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D6582-7911-44C6-8528-8069662A6DF9}"/>
              </a:ext>
            </a:extLst>
          </p:cNvPr>
          <p:cNvSpPr/>
          <p:nvPr/>
        </p:nvSpPr>
        <p:spPr>
          <a:xfrm>
            <a:off x="7408830" y="5917925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265697"/>
                </a:solidFill>
              </a:rPr>
              <a:t>C=10700m</a:t>
            </a:r>
            <a:endParaRPr lang="en-US" sz="2000" dirty="0">
              <a:solidFill>
                <a:srgbClr val="26569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DC1AD9-9037-4593-97C6-D53AAD9F9A0D}"/>
              </a:ext>
            </a:extLst>
          </p:cNvPr>
          <p:cNvSpPr/>
          <p:nvPr/>
        </p:nvSpPr>
        <p:spPr>
          <a:xfrm>
            <a:off x="9578458" y="5917925"/>
            <a:ext cx="1303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D99694"/>
                </a:solidFill>
              </a:rPr>
              <a:t>C=35000m</a:t>
            </a:r>
            <a:endParaRPr lang="en-US" sz="2000" dirty="0">
              <a:solidFill>
                <a:srgbClr val="D99694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56B42D-4C75-4D53-985E-E72523CC477F}"/>
              </a:ext>
            </a:extLst>
          </p:cNvPr>
          <p:cNvSpPr txBox="1"/>
          <p:nvPr/>
        </p:nvSpPr>
        <p:spPr>
          <a:xfrm>
            <a:off x="2731804" y="5917925"/>
            <a:ext cx="1988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Circumference</a:t>
            </a:r>
            <a:r>
              <a:rPr lang="fr-FR" sz="2000" dirty="0"/>
              <a:t> :</a:t>
            </a:r>
            <a:endParaRPr lang="en-US" sz="2000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193A162-A05D-459A-9D61-CF5ACC0F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655" y="765381"/>
            <a:ext cx="3638088" cy="28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9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D7A20A2-4EF4-4FB0-B4F3-C4FE3E17CA3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47126" y="1381125"/>
            <a:ext cx="6123963" cy="45323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To minimize the total RF voltage (and therefore the cost), we need to work with the smaller ring possible.</a:t>
            </a:r>
          </a:p>
          <a:p>
            <a:endParaRPr lang="en-GB" dirty="0"/>
          </a:p>
          <a:p>
            <a:r>
              <a:rPr lang="en-GB" b="1" dirty="0"/>
              <a:t>Hybrid synchrotron </a:t>
            </a:r>
            <a:r>
              <a:rPr lang="en-GB" dirty="0"/>
              <a:t>(never operated configuration) features two types of dipoles: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Fixed-field superconducting (SC) dipoles (10 T) : provides high average bending field → compact 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Pulsed normal-conducting (NC) dipoles (-1.8 T to 1.8 T) : keep up with the fast acceleration. </a:t>
            </a:r>
          </a:p>
          <a:p>
            <a:r>
              <a:rPr lang="en-US" dirty="0"/>
              <a:t>The two types of dipole result in a local change in trajectory during acceleration, which also causes a variation in path length.</a:t>
            </a:r>
            <a:endParaRPr lang="en-GB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79F6C2-1CA8-4BCC-8B5A-4050CEADAE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65900A-44AD-4FE8-A13E-87012910DF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F6538CD-1EB7-408D-8860-62B9DF8A8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Hybrid</a:t>
            </a:r>
            <a:r>
              <a:rPr lang="fr-FR" dirty="0"/>
              <a:t> RCS</a:t>
            </a:r>
          </a:p>
        </p:txBody>
      </p:sp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id="{6101D858-3AC9-467E-B56D-D2084C311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93" y="965768"/>
            <a:ext cx="4031673" cy="1862631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50114198-3929-4D20-BF36-FD044147B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64" y="2867294"/>
            <a:ext cx="4393566" cy="338372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8D816D8-B39F-4F09-A7F4-C68F8B5D621D}"/>
              </a:ext>
            </a:extLst>
          </p:cNvPr>
          <p:cNvSpPr txBox="1"/>
          <p:nvPr/>
        </p:nvSpPr>
        <p:spPr>
          <a:xfrm>
            <a:off x="2557642" y="3146825"/>
            <a:ext cx="118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8F2E"/>
                </a:solidFill>
              </a:rPr>
              <a:t>Extraction </a:t>
            </a:r>
            <a:endParaRPr lang="en-US" dirty="0">
              <a:solidFill>
                <a:srgbClr val="FF8F2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CBF7E3-4318-4D2E-B6B4-8E8C691441CD}"/>
              </a:ext>
            </a:extLst>
          </p:cNvPr>
          <p:cNvSpPr/>
          <p:nvPr/>
        </p:nvSpPr>
        <p:spPr>
          <a:xfrm>
            <a:off x="2557642" y="5291002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4D92C3"/>
                </a:solidFill>
              </a:rPr>
              <a:t>Injection </a:t>
            </a:r>
            <a:endParaRPr lang="en-US" dirty="0">
              <a:solidFill>
                <a:srgbClr val="4D92C3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7F6A22-F1FC-4B8D-A398-BDA2CD96D0B2}"/>
              </a:ext>
            </a:extLst>
          </p:cNvPr>
          <p:cNvSpPr txBox="1"/>
          <p:nvPr/>
        </p:nvSpPr>
        <p:spPr>
          <a:xfrm>
            <a:off x="500491" y="2643733"/>
            <a:ext cx="70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RCS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9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A3035F-6247-682B-2C79-F22A1888F5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Design of pulsed synchrotrons for the high-energy acceleration chain for a muon collider - L. Soubirou - PHENIICS FEST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8469576-4304-F1F8-2ECF-16CB9DD69A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0" y="2171700"/>
            <a:ext cx="8291469" cy="2390775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Optics design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174869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Personnalisé 1">
      <a:majorFont>
        <a:latin typeface="Arial 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F5003DA-E900-47F2-BA91-7AD870D471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82fa2ad-bcfb-4c30-8490-7bbd511b1880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51dffeb-2989-4a61-aef8-844a993007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4986</TotalTime>
  <Words>1397</Words>
  <Application>Microsoft Office PowerPoint</Application>
  <PresentationFormat>Grand écran</PresentationFormat>
  <Paragraphs>187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Cambria Math</vt:lpstr>
      <vt:lpstr>Wingdings</vt:lpstr>
      <vt:lpstr>Thème Office</vt:lpstr>
      <vt:lpstr>Design of pulsed synchrotrons for the high-energy acceleration chain for a muon collider. </vt:lpstr>
      <vt:lpstr>Why a muon collider ? </vt:lpstr>
      <vt:lpstr>What will the next collider look like ? </vt:lpstr>
      <vt:lpstr>Motivation for a Muon Collider</vt:lpstr>
      <vt:lpstr>Muon Collider : reaching 10 TeV collisions</vt:lpstr>
      <vt:lpstr>High-energy accelerator complex</vt:lpstr>
      <vt:lpstr>High-energy acceleration chain</vt:lpstr>
      <vt:lpstr>Hybrid RCS</vt:lpstr>
      <vt:lpstr>Optics design</vt:lpstr>
      <vt:lpstr>Building a ring from its component parts.</vt:lpstr>
      <vt:lpstr>Three types of cells</vt:lpstr>
      <vt:lpstr>Cell optimization for RCS1</vt:lpstr>
      <vt:lpstr>We accelerate so fast...</vt:lpstr>
      <vt:lpstr>Difference between beam energy and magnetic field</vt:lpstr>
      <vt:lpstr>Analytical model and simulation</vt:lpstr>
      <vt:lpstr>Conclusion and perspectives</vt:lpstr>
      <vt:lpstr>Thank you! 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SOUBIROU Lisa</cp:lastModifiedBy>
  <cp:revision>73</cp:revision>
  <dcterms:created xsi:type="dcterms:W3CDTF">2023-01-13T15:17:34Z</dcterms:created>
  <dcterms:modified xsi:type="dcterms:W3CDTF">2025-07-02T14:31:26Z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