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42"/>
  </p:notesMasterIdLst>
  <p:sldIdLst>
    <p:sldId id="256" r:id="rId3"/>
    <p:sldId id="1846" r:id="rId4"/>
    <p:sldId id="1781" r:id="rId5"/>
    <p:sldId id="1833" r:id="rId6"/>
    <p:sldId id="1837" r:id="rId7"/>
    <p:sldId id="1810" r:id="rId8"/>
    <p:sldId id="1841" r:id="rId9"/>
    <p:sldId id="1808" r:id="rId10"/>
    <p:sldId id="1872" r:id="rId11"/>
    <p:sldId id="1847" r:id="rId12"/>
    <p:sldId id="1848" r:id="rId13"/>
    <p:sldId id="1864" r:id="rId14"/>
    <p:sldId id="1871" r:id="rId15"/>
    <p:sldId id="1862" r:id="rId16"/>
    <p:sldId id="1839" r:id="rId17"/>
    <p:sldId id="1795" r:id="rId18"/>
    <p:sldId id="1845" r:id="rId19"/>
    <p:sldId id="1797" r:id="rId20"/>
    <p:sldId id="1860" r:id="rId21"/>
    <p:sldId id="1814" r:id="rId22"/>
    <p:sldId id="1816" r:id="rId23"/>
    <p:sldId id="1811" r:id="rId24"/>
    <p:sldId id="1851" r:id="rId25"/>
    <p:sldId id="1854" r:id="rId26"/>
    <p:sldId id="1855" r:id="rId27"/>
    <p:sldId id="1856" r:id="rId28"/>
    <p:sldId id="1829" r:id="rId29"/>
    <p:sldId id="1822" r:id="rId30"/>
    <p:sldId id="1823" r:id="rId31"/>
    <p:sldId id="1824" r:id="rId32"/>
    <p:sldId id="1825" r:id="rId33"/>
    <p:sldId id="1858" r:id="rId34"/>
    <p:sldId id="1869" r:id="rId35"/>
    <p:sldId id="1870" r:id="rId36"/>
    <p:sldId id="1863" r:id="rId37"/>
    <p:sldId id="1849" r:id="rId38"/>
    <p:sldId id="1867" r:id="rId39"/>
    <p:sldId id="1868" r:id="rId40"/>
    <p:sldId id="1844" r:id="rId41"/>
  </p:sldIdLst>
  <p:sldSz cx="10772775" cy="6059488"/>
  <p:notesSz cx="6799263" cy="9929813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 Aras" initials="AA" lastIdx="11" clrIdx="0">
    <p:extLst>
      <p:ext uri="{19B8F6BF-5375-455C-9EA6-DF929625EA0E}">
        <p15:presenceInfo xmlns:p15="http://schemas.microsoft.com/office/powerpoint/2012/main" userId="c7bc8cb00aa5a3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9023"/>
    <a:srgbClr val="FF6700"/>
    <a:srgbClr val="E05314"/>
    <a:srgbClr val="CC0066"/>
    <a:srgbClr val="F39200"/>
    <a:srgbClr val="6600CC"/>
    <a:srgbClr val="7A286A"/>
    <a:srgbClr val="511F74"/>
    <a:srgbClr val="00294B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1" autoAdjust="0"/>
    <p:restoredTop sz="96291" autoAdjust="0"/>
  </p:normalViewPr>
  <p:slideViewPr>
    <p:cSldViewPr>
      <p:cViewPr varScale="1">
        <p:scale>
          <a:sx n="98" d="100"/>
          <a:sy n="98" d="100"/>
        </p:scale>
        <p:origin x="77" y="173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01/07/2025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32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16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22/06/2023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Meeting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22/06/2023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Meeting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22/06/2023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Meeting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22/06/2023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Meeting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22/06/2023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22/06/2023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Collaboration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22/06/2023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22/06/2023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Collaboration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22/06/2023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Collaboration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1.png"/><Relationship Id="rId11" Type="http://schemas.openxmlformats.org/officeDocument/2006/relationships/image" Target="../media/image50.png"/><Relationship Id="rId5" Type="http://schemas.openxmlformats.org/officeDocument/2006/relationships/image" Target="../media/image520.png"/><Relationship Id="rId10" Type="http://schemas.openxmlformats.org/officeDocument/2006/relationships/image" Target="../media/image59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image" Target="../media/image7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0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4" Type="http://schemas.openxmlformats.org/officeDocument/2006/relationships/image" Target="../media/image8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9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0.png"/><Relationship Id="rId5" Type="http://schemas.openxmlformats.org/officeDocument/2006/relationships/image" Target="../media/image560.png"/><Relationship Id="rId4" Type="http://schemas.openxmlformats.org/officeDocument/2006/relationships/image" Target="../media/image5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0.png"/><Relationship Id="rId5" Type="http://schemas.openxmlformats.org/officeDocument/2006/relationships/image" Target="../media/image560.png"/><Relationship Id="rId4" Type="http://schemas.openxmlformats.org/officeDocument/2006/relationships/image" Target="../media/image5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7" Type="http://schemas.openxmlformats.org/officeDocument/2006/relationships/image" Target="../media/image8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450.png"/><Relationship Id="rId4" Type="http://schemas.openxmlformats.org/officeDocument/2006/relationships/image" Target="../media/image56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2" Type="http://schemas.openxmlformats.org/officeDocument/2006/relationships/image" Target="../media/image41.png"/><Relationship Id="rId2" Type="http://schemas.openxmlformats.org/officeDocument/2006/relationships/image" Target="../media/image2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0.png"/><Relationship Id="rId15" Type="http://schemas.openxmlformats.org/officeDocument/2006/relationships/image" Target="../media/image22.png"/><Relationship Id="rId10" Type="http://schemas.openxmlformats.org/officeDocument/2006/relationships/image" Target="../media/image39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7" Type="http://schemas.openxmlformats.org/officeDocument/2006/relationships/image" Target="../media/image8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5" Type="http://schemas.openxmlformats.org/officeDocument/2006/relationships/image" Target="../media/image450.png"/><Relationship Id="rId4" Type="http://schemas.openxmlformats.org/officeDocument/2006/relationships/image" Target="../media/image5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5" Type="http://schemas.openxmlformats.org/officeDocument/2006/relationships/image" Target="../media/image450.png"/><Relationship Id="rId4" Type="http://schemas.openxmlformats.org/officeDocument/2006/relationships/image" Target="../media/image5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0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48.png"/><Relationship Id="rId7" Type="http://schemas.openxmlformats.org/officeDocument/2006/relationships/image" Target="../media/image61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2.png"/><Relationship Id="rId5" Type="http://schemas.openxmlformats.org/officeDocument/2006/relationships/image" Target="../media/image57.png"/><Relationship Id="rId10" Type="http://schemas.openxmlformats.org/officeDocument/2006/relationships/image" Target="../media/image640.png"/><Relationship Id="rId4" Type="http://schemas.openxmlformats.org/officeDocument/2006/relationships/image" Target="../media/image56.png"/><Relationship Id="rId9" Type="http://schemas.openxmlformats.org/officeDocument/2006/relationships/image" Target="../media/image6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12" Type="http://schemas.openxmlformats.org/officeDocument/2006/relationships/image" Target="../media/image7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0.png"/><Relationship Id="rId11" Type="http://schemas.openxmlformats.org/officeDocument/2006/relationships/image" Target="../media/image96.png"/><Relationship Id="rId5" Type="http://schemas.openxmlformats.org/officeDocument/2006/relationships/image" Target="../media/image670.png"/><Relationship Id="rId10" Type="http://schemas.openxmlformats.org/officeDocument/2006/relationships/image" Target="../media/image95.png"/><Relationship Id="rId4" Type="http://schemas.openxmlformats.org/officeDocument/2006/relationships/image" Target="../media/image660.png"/><Relationship Id="rId9" Type="http://schemas.openxmlformats.org/officeDocument/2006/relationships/image" Target="../media/image7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80.png"/><Relationship Id="rId7" Type="http://schemas.openxmlformats.org/officeDocument/2006/relationships/image" Target="../media/image2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3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0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8">
            <a:extLst>
              <a:ext uri="{FF2B5EF4-FFF2-40B4-BE49-F238E27FC236}">
                <a16:creationId xmlns:a16="http://schemas.microsoft.com/office/drawing/2014/main" id="{9682DF5B-9309-478E-82D0-97FD75FF5624}"/>
              </a:ext>
            </a:extLst>
          </p:cNvPr>
          <p:cNvSpPr txBox="1"/>
          <p:nvPr/>
        </p:nvSpPr>
        <p:spPr>
          <a:xfrm>
            <a:off x="201811" y="1301552"/>
            <a:ext cx="10369151" cy="390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lang="en-GB" sz="4000" b="1" u="sng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DeLLight Experiment</a:t>
            </a:r>
            <a:r>
              <a:rPr lang="en-GB" sz="40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Reaching the Ultimate Sensitivity Toward Observing the Optical Nonlinearity of Vacuum</a:t>
            </a:r>
          </a:p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kumimoji="0" lang="en-GB" sz="22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 Aras</a:t>
            </a:r>
            <a:r>
              <a:rPr kumimoji="0" lang="en-GB" sz="22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Adrien Kraych</a:t>
            </a:r>
            <a:r>
              <a:rPr kumimoji="0" lang="en-GB" sz="22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Francois Couchot</a:t>
            </a:r>
            <a:r>
              <a:rPr kumimoji="0" lang="en-GB" sz="22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Xavier Sarazin</a:t>
            </a:r>
            <a:r>
              <a:rPr kumimoji="0" lang="en-GB" sz="22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DFont+F5"/>
                <a:ea typeface="+mn-ea"/>
                <a:cs typeface="Arial" charset="0"/>
              </a:rPr>
              <a:t>1. IJCLab, Université Paris-Saclay, CNRS/IN2P3, 91405 Orsay, France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PHENIICS FEST 2025, IJCLab, Orsay</a:t>
            </a:r>
          </a:p>
          <a:p>
            <a:pPr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July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2CD0A9-EC87-48EB-A3FD-CEB790FBF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2074" r="4000"/>
          <a:stretch/>
        </p:blipFill>
        <p:spPr>
          <a:xfrm>
            <a:off x="2218035" y="4732606"/>
            <a:ext cx="988982" cy="79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0BC376-6061-42BD-9C06-AACA1D16E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3" y="4724125"/>
            <a:ext cx="1807663" cy="816273"/>
          </a:xfrm>
          <a:prstGeom prst="rect">
            <a:avLst/>
          </a:prstGeom>
        </p:spPr>
      </p:pic>
      <p:pic>
        <p:nvPicPr>
          <p:cNvPr id="1026" name="Picture 2" descr="Connexion">
            <a:extLst>
              <a:ext uri="{FF2B5EF4-FFF2-40B4-BE49-F238E27FC236}">
                <a16:creationId xmlns:a16="http://schemas.microsoft.com/office/drawing/2014/main" id="{3B3A8B85-9181-455E-B59A-CC803CBDD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87" y="149424"/>
            <a:ext cx="841749" cy="37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"/>
    </mc:Choice>
    <mc:Fallback xmlns="">
      <p:transition spd="slow" advTm="22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HFPNS Method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B37458-00A1-4D6B-A6B5-048B79A25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7"/>
          <a:stretch/>
        </p:blipFill>
        <p:spPr>
          <a:xfrm>
            <a:off x="273819" y="1258098"/>
            <a:ext cx="3960440" cy="3242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E1BD51-A1F4-4842-B80E-63F3072B5E28}"/>
              </a:ext>
            </a:extLst>
          </p:cNvPr>
          <p:cNvSpPr txBox="1"/>
          <p:nvPr/>
        </p:nvSpPr>
        <p:spPr>
          <a:xfrm>
            <a:off x="279520" y="782641"/>
            <a:ext cx="954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Generation of a new </a:t>
            </a:r>
            <a:r>
              <a:rPr lang="en-US" sz="1400" dirty="0">
                <a:solidFill>
                  <a:srgbClr val="FF0000"/>
                </a:solidFill>
              </a:rPr>
              <a:t>delayed pulse</a:t>
            </a:r>
            <a:r>
              <a:rPr lang="en-US" sz="1400" dirty="0"/>
              <a:t> (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en-US" sz="1400" dirty="0"/>
              <a:t> 5ns delay time) affected by the </a:t>
            </a:r>
            <a:r>
              <a:rPr lang="en-US" sz="1400" dirty="0">
                <a:solidFill>
                  <a:srgbClr val="FF0000"/>
                </a:solidFill>
              </a:rPr>
              <a:t>same phase noise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81A7DB-17B3-4505-AF42-E0B19A5E30FC}"/>
              </a:ext>
            </a:extLst>
          </p:cNvPr>
          <p:cNvSpPr txBox="1"/>
          <p:nvPr/>
        </p:nvSpPr>
        <p:spPr>
          <a:xfrm>
            <a:off x="4522291" y="1258098"/>
            <a:ext cx="6120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They both carry the</a:t>
            </a:r>
            <a:r>
              <a:rPr lang="en-US" sz="1400" dirty="0">
                <a:solidFill>
                  <a:srgbClr val="FF0000"/>
                </a:solidFill>
              </a:rPr>
              <a:t> same phase noise</a:t>
            </a:r>
            <a:r>
              <a:rPr lang="en-US" sz="1400" dirty="0"/>
              <a:t> considering the small delay time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6A3B0B-ABD8-4930-B298-FD00694BC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61" y="2458277"/>
            <a:ext cx="2978048" cy="2219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274CE-0870-46E9-9764-2CD4065DFA7A}"/>
              </a:ext>
            </a:extLst>
          </p:cNvPr>
          <p:cNvSpPr txBox="1"/>
          <p:nvPr/>
        </p:nvSpPr>
        <p:spPr>
          <a:xfrm>
            <a:off x="4450283" y="2525688"/>
            <a:ext cx="230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Prompt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10C816-DFB2-45F0-A966-A02F5B00E9A7}"/>
              </a:ext>
            </a:extLst>
          </p:cNvPr>
          <p:cNvSpPr txBox="1"/>
          <p:nvPr/>
        </p:nvSpPr>
        <p:spPr>
          <a:xfrm>
            <a:off x="4450282" y="3634491"/>
            <a:ext cx="230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A66887-35D9-42D1-8353-22BD8ED20487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9316AC-4EDC-4B25-80CF-BBD49F0C4013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7/12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8B52E9-A455-417E-AD38-2431026CE5AD}"/>
              </a:ext>
            </a:extLst>
          </p:cNvPr>
          <p:cNvSpPr txBox="1"/>
          <p:nvPr/>
        </p:nvSpPr>
        <p:spPr>
          <a:xfrm>
            <a:off x="4522291" y="1624576"/>
            <a:ext cx="6120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Delay is </a:t>
            </a:r>
            <a:r>
              <a:rPr lang="en-US" sz="1400" dirty="0">
                <a:solidFill>
                  <a:srgbClr val="FF0000"/>
                </a:solidFill>
              </a:rPr>
              <a:t>not affected </a:t>
            </a:r>
            <a:r>
              <a:rPr lang="en-US" sz="1400" dirty="0"/>
              <a:t>by the pump pulse due to </a:t>
            </a:r>
            <a:r>
              <a:rPr lang="en-US" sz="1400" dirty="0">
                <a:solidFill>
                  <a:srgbClr val="FF0000"/>
                </a:solidFill>
              </a:rPr>
              <a:t>time offset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104DAD-0A3B-4633-8FD5-247293134883}"/>
              </a:ext>
            </a:extLst>
          </p:cNvPr>
          <p:cNvSpPr txBox="1"/>
          <p:nvPr/>
        </p:nvSpPr>
        <p:spPr>
          <a:xfrm>
            <a:off x="4522291" y="1984796"/>
            <a:ext cx="6120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FF0000"/>
                </a:solidFill>
              </a:rPr>
              <a:t>Spatial splitting </a:t>
            </a:r>
            <a:r>
              <a:rPr lang="en-US" sz="1400" dirty="0"/>
              <a:t>is done by using a </a:t>
            </a:r>
            <a:r>
              <a:rPr lang="en-US" sz="1400" dirty="0">
                <a:solidFill>
                  <a:srgbClr val="FF0000"/>
                </a:solidFill>
              </a:rPr>
              <a:t>Pockels cell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34906B-ECB5-4FC0-98DE-3BA19BDAE50A}"/>
              </a:ext>
            </a:extLst>
          </p:cNvPr>
          <p:cNvSpPr txBox="1"/>
          <p:nvPr/>
        </p:nvSpPr>
        <p:spPr>
          <a:xfrm>
            <a:off x="8908755" y="380538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Correlation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99D304-36F7-40C7-86A5-32E3A582C872}"/>
              </a:ext>
            </a:extLst>
          </p:cNvPr>
          <p:cNvSpPr txBox="1"/>
          <p:nvPr/>
        </p:nvSpPr>
        <p:spPr>
          <a:xfrm>
            <a:off x="8908755" y="423413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452E17-AC74-4311-A64F-B2343486F176}"/>
                  </a:ext>
                </a:extLst>
              </p:cNvPr>
              <p:cNvSpPr txBox="1"/>
              <p:nvPr/>
            </p:nvSpPr>
            <p:spPr>
              <a:xfrm>
                <a:off x="7199925" y="2507393"/>
                <a:ext cx="3985676" cy="878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𝑃𝑟𝑜𝑚𝑝𝑡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 ∝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y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bp</m:t>
                              </m:r>
                            </m:sub>
                          </m:sSub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𝑄𝐸𝐷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endParaRPr lang="en-US" sz="1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𝐷𝑒𝑙𝑎𝑦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 ∝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y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bp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452E17-AC74-4311-A64F-B2343486F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925" y="2507393"/>
                <a:ext cx="3985676" cy="878895"/>
              </a:xfrm>
              <a:prstGeom prst="rect">
                <a:avLst/>
              </a:prstGeom>
              <a:blipFill>
                <a:blip r:embed="rId4"/>
                <a:stretch>
                  <a:fillRect b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86E441-B004-4352-A112-974F0B6F0AB2}"/>
              </a:ext>
            </a:extLst>
          </p:cNvPr>
          <p:cNvCxnSpPr>
            <a:cxnSpLocks/>
          </p:cNvCxnSpPr>
          <p:nvPr/>
        </p:nvCxnSpPr>
        <p:spPr>
          <a:xfrm flipH="1">
            <a:off x="8998955" y="2320648"/>
            <a:ext cx="387615" cy="11874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F51B0C-46A8-4C6C-B835-80CD90DD2CD7}"/>
              </a:ext>
            </a:extLst>
          </p:cNvPr>
          <p:cNvCxnSpPr>
            <a:cxnSpLocks/>
          </p:cNvCxnSpPr>
          <p:nvPr/>
        </p:nvCxnSpPr>
        <p:spPr>
          <a:xfrm flipH="1">
            <a:off x="9518608" y="2342297"/>
            <a:ext cx="387615" cy="11874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8690C7D-DED7-467F-AC22-6AD3A95EAAF0}"/>
              </a:ext>
            </a:extLst>
          </p:cNvPr>
          <p:cNvSpPr txBox="1"/>
          <p:nvPr/>
        </p:nvSpPr>
        <p:spPr>
          <a:xfrm>
            <a:off x="7322517" y="387236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Off-line</a:t>
            </a:r>
          </a:p>
          <a:p>
            <a:pPr algn="ctr"/>
            <a:r>
              <a:rPr lang="en-US" sz="1400" dirty="0"/>
              <a:t>Data Analysis</a:t>
            </a:r>
          </a:p>
        </p:txBody>
      </p:sp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4C2E21DB-F31B-4895-8327-F355F08284F1}"/>
              </a:ext>
            </a:extLst>
          </p:cNvPr>
          <p:cNvSpPr/>
          <p:nvPr/>
        </p:nvSpPr>
        <p:spPr>
          <a:xfrm rot="5400000">
            <a:off x="10022508" y="4040456"/>
            <a:ext cx="573754" cy="279435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0E26C9-71DD-4593-9082-67751D56C7C9}"/>
                  </a:ext>
                </a:extLst>
              </p:cNvPr>
              <p:cNvSpPr txBox="1"/>
              <p:nvPr/>
            </p:nvSpPr>
            <p:spPr>
              <a:xfrm>
                <a:off x="273819" y="5074681"/>
                <a:ext cx="10369152" cy="40011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First results for a long dataset taken by a CCD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∼40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/>
                  <a:t> without the pump beam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0E26C9-71DD-4593-9082-67751D56C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19" y="5074681"/>
                <a:ext cx="10369152" cy="400110"/>
              </a:xfrm>
              <a:prstGeom prst="rect">
                <a:avLst/>
              </a:prstGeom>
              <a:blipFill>
                <a:blip r:embed="rId5"/>
                <a:stretch>
                  <a:fillRect l="-528" t="-2817" b="-2112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A80CF86-2160-8B80-BAD9-E3C3F8A394C9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334607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17" grpId="0"/>
      <p:bldP spid="21" grpId="0"/>
      <p:bldP spid="20" grpId="0"/>
      <p:bldP spid="25" grpId="0"/>
      <p:bldP spid="26" grpId="0"/>
      <p:bldP spid="30" grpId="0"/>
      <p:bldP spid="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0BB9FE-ABAD-DAA6-7B08-8578CA871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38315" y="3533800"/>
            <a:ext cx="5956029" cy="20238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EBE74D-40EF-43B5-950F-0BED9733E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59"/>
          <a:stretch/>
        </p:blipFill>
        <p:spPr>
          <a:xfrm>
            <a:off x="48529" y="1245532"/>
            <a:ext cx="4123824" cy="36525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7056784" cy="432048"/>
          </a:xfrm>
        </p:spPr>
        <p:txBody>
          <a:bodyPr>
            <a:noAutofit/>
          </a:bodyPr>
          <a:lstStyle/>
          <a:p>
            <a:r>
              <a:rPr lang="en-US" dirty="0"/>
              <a:t>Data Analysis – Prompt/Delay Signal Correction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5DF1C5-C5EA-4BD2-9DF7-806F0C399ABC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C77E1A-DFBB-4034-9BBB-AB701B6C8112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8/12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2934DD-8690-4EEC-9599-A629144D393B}"/>
                  </a:ext>
                </a:extLst>
              </p:cNvPr>
              <p:cNvSpPr txBox="1"/>
              <p:nvPr/>
            </p:nvSpPr>
            <p:spPr>
              <a:xfrm>
                <a:off x="2618033" y="2473507"/>
                <a:ext cx="667875" cy="344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2934DD-8690-4EEC-9599-A629144D3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033" y="2473507"/>
                <a:ext cx="667875" cy="344069"/>
              </a:xfrm>
              <a:prstGeom prst="rect">
                <a:avLst/>
              </a:prstGeom>
              <a:blipFill>
                <a:blip r:embed="rId5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3499FA-C839-4F0F-B3BB-377805E7E39F}"/>
                  </a:ext>
                </a:extLst>
              </p:cNvPr>
              <p:cNvSpPr txBox="1"/>
              <p:nvPr/>
            </p:nvSpPr>
            <p:spPr>
              <a:xfrm>
                <a:off x="2618034" y="4180826"/>
                <a:ext cx="667875" cy="344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3499FA-C839-4F0F-B3BB-377805E7E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034" y="4180826"/>
                <a:ext cx="667875" cy="344069"/>
              </a:xfrm>
              <a:prstGeom prst="rect">
                <a:avLst/>
              </a:prstGeom>
              <a:blipFill>
                <a:blip r:embed="rId6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Right 28">
            <a:extLst>
              <a:ext uri="{FF2B5EF4-FFF2-40B4-BE49-F238E27FC236}">
                <a16:creationId xmlns:a16="http://schemas.microsoft.com/office/drawing/2014/main" id="{14C65A4D-BD65-4292-BE7B-8E60168CAB7B}"/>
              </a:ext>
            </a:extLst>
          </p:cNvPr>
          <p:cNvSpPr/>
          <p:nvPr/>
        </p:nvSpPr>
        <p:spPr>
          <a:xfrm>
            <a:off x="4365314" y="1386613"/>
            <a:ext cx="432048" cy="1251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DA277D-3124-4601-8CA8-30C95AD236A9}"/>
              </a:ext>
            </a:extLst>
          </p:cNvPr>
          <p:cNvSpPr txBox="1"/>
          <p:nvPr/>
        </p:nvSpPr>
        <p:spPr>
          <a:xfrm>
            <a:off x="7618633" y="3094590"/>
            <a:ext cx="926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ON-OFF 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E63AC1E9-3AA2-4B6E-A7BE-8250CDFCFF40}"/>
              </a:ext>
            </a:extLst>
          </p:cNvPr>
          <p:cNvSpPr/>
          <p:nvPr/>
        </p:nvSpPr>
        <p:spPr>
          <a:xfrm rot="5400000" flipV="1">
            <a:off x="8026005" y="3439957"/>
            <a:ext cx="111583" cy="768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317710-FDA8-48FF-9CE3-E29FE1F0AE5C}"/>
              </a:ext>
            </a:extLst>
          </p:cNvPr>
          <p:cNvSpPr txBox="1"/>
          <p:nvPr/>
        </p:nvSpPr>
        <p:spPr>
          <a:xfrm>
            <a:off x="532605" y="1405666"/>
            <a:ext cx="230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Prompt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58DB8F-4F9D-4E75-8801-B2D473CD1CF6}"/>
              </a:ext>
            </a:extLst>
          </p:cNvPr>
          <p:cNvSpPr txBox="1"/>
          <p:nvPr/>
        </p:nvSpPr>
        <p:spPr>
          <a:xfrm>
            <a:off x="532604" y="3199965"/>
            <a:ext cx="230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/>
              <p:nvPr/>
            </p:nvSpPr>
            <p:spPr>
              <a:xfrm>
                <a:off x="2596097" y="1455220"/>
                <a:ext cx="53492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97" y="1455220"/>
                <a:ext cx="534926" cy="344069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C2509D30-EC86-4BFC-A0BB-1EB814A547E5}"/>
              </a:ext>
            </a:extLst>
          </p:cNvPr>
          <p:cNvSpPr/>
          <p:nvPr/>
        </p:nvSpPr>
        <p:spPr>
          <a:xfrm>
            <a:off x="2042357" y="3620839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A64974-ABA4-4DC7-998F-8711FC047B16}"/>
              </a:ext>
            </a:extLst>
          </p:cNvPr>
          <p:cNvSpPr/>
          <p:nvPr/>
        </p:nvSpPr>
        <p:spPr>
          <a:xfrm>
            <a:off x="2022527" y="1781516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Up-Down 27">
            <a:extLst>
              <a:ext uri="{FF2B5EF4-FFF2-40B4-BE49-F238E27FC236}">
                <a16:creationId xmlns:a16="http://schemas.microsoft.com/office/drawing/2014/main" id="{4176DF87-8357-48E9-BD8B-D176C6ADE016}"/>
              </a:ext>
            </a:extLst>
          </p:cNvPr>
          <p:cNvSpPr/>
          <p:nvPr/>
        </p:nvSpPr>
        <p:spPr>
          <a:xfrm>
            <a:off x="2301175" y="2141690"/>
            <a:ext cx="130437" cy="168014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11B36D-3A60-481A-9DFC-70F27A8873B7}"/>
                  </a:ext>
                </a:extLst>
              </p:cNvPr>
              <p:cNvSpPr txBox="1"/>
              <p:nvPr/>
            </p:nvSpPr>
            <p:spPr>
              <a:xfrm>
                <a:off x="2596097" y="3250577"/>
                <a:ext cx="53492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11B36D-3A60-481A-9DFC-70F27A887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97" y="3250577"/>
                <a:ext cx="534926" cy="344069"/>
              </a:xfrm>
              <a:prstGeom prst="rect">
                <a:avLst/>
              </a:prstGeom>
              <a:blipFill>
                <a:blip r:embed="rId8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FF38EA-5161-4217-BFAA-5438A5B28F45}"/>
                  </a:ext>
                </a:extLst>
              </p:cNvPr>
              <p:cNvSpPr txBox="1"/>
              <p:nvPr/>
            </p:nvSpPr>
            <p:spPr>
              <a:xfrm>
                <a:off x="5134187" y="3218396"/>
                <a:ext cx="5473838" cy="308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𝑆𝑖𝑔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𝑃𝐷</m:t>
                            </m:r>
                          </m:sup>
                        </m:sSubSup>
                        <m:d>
                          <m:d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𝑂𝐹𝐹</m:t>
                            </m:r>
                          </m:e>
                        </m:d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𝑆𝑖𝑔</m:t>
                            </m:r>
                          </m:sub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bSup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𝑂𝐹𝐹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200" dirty="0"/>
                  <a:t> - FIT(OFF)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FF38EA-5161-4217-BFAA-5438A5B28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187" y="3218396"/>
                <a:ext cx="5473838" cy="308290"/>
              </a:xfrm>
              <a:prstGeom prst="rect">
                <a:avLst/>
              </a:prstGeom>
              <a:blipFill>
                <a:blip r:embed="rId9"/>
                <a:stretch>
                  <a:fillRect t="-1961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57C554-F506-4B45-B5D2-59D21E977AB4}"/>
                  </a:ext>
                </a:extLst>
              </p:cNvPr>
              <p:cNvSpPr txBox="1"/>
              <p:nvPr/>
            </p:nvSpPr>
            <p:spPr>
              <a:xfrm>
                <a:off x="8123578" y="3236091"/>
                <a:ext cx="5473838" cy="308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𝑆𝑖𝑔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𝑃𝐷</m:t>
                            </m:r>
                          </m:sup>
                        </m:sSubSup>
                        <m:d>
                          <m:d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𝑂𝑁</m:t>
                            </m:r>
                          </m:e>
                        </m:d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𝑆𝑖𝑔</m:t>
                            </m:r>
                          </m:sub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bSup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𝑂𝑁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200" dirty="0"/>
                  <a:t> - FIT(OFF)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57C554-F506-4B45-B5D2-59D21E977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578" y="3236091"/>
                <a:ext cx="5473838" cy="308290"/>
              </a:xfrm>
              <a:prstGeom prst="rect">
                <a:avLst/>
              </a:prstGeom>
              <a:blipFill>
                <a:blip r:embed="rId10"/>
                <a:stretch>
                  <a:fillRect t="-2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60CFC39-60E1-91F3-B43C-9A932D79F9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370249" y="775408"/>
            <a:ext cx="4973266" cy="2305204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903BEC4D-6356-4096-A841-30F723C1F453}"/>
              </a:ext>
            </a:extLst>
          </p:cNvPr>
          <p:cNvSpPr/>
          <p:nvPr/>
        </p:nvSpPr>
        <p:spPr>
          <a:xfrm rot="5400000" flipV="1">
            <a:off x="8026007" y="2977592"/>
            <a:ext cx="111583" cy="768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A1F79E-FBA8-B9F8-6CA3-F8A2925401A8}"/>
              </a:ext>
            </a:extLst>
          </p:cNvPr>
          <p:cNvSpPr/>
          <p:nvPr/>
        </p:nvSpPr>
        <p:spPr>
          <a:xfrm>
            <a:off x="8626747" y="4980191"/>
            <a:ext cx="1008112" cy="32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CA79B-5024-BED3-47BC-5BB3589852AF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32872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 animBg="1"/>
      <p:bldP spid="32" grpId="0"/>
      <p:bldP spid="34" grpId="0" animBg="1"/>
      <p:bldP spid="18" grpId="0"/>
      <p:bldP spid="36" grpId="0" animBg="1"/>
      <p:bldP spid="37" grpId="0" animBg="1"/>
      <p:bldP spid="28" grpId="0" animBg="1"/>
      <p:bldP spid="38" grpId="0"/>
      <p:bldP spid="2" grpId="0"/>
      <p:bldP spid="2" grpId="1"/>
      <p:bldP spid="27" grpId="0"/>
      <p:bldP spid="27" grpId="1"/>
      <p:bldP spid="3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07F04-3D8D-9CE5-6C75-953C5D95E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6A7A2-A450-20AF-6B02-343B7BBF8318}"/>
              </a:ext>
            </a:extLst>
          </p:cNvPr>
          <p:cNvSpPr txBox="1"/>
          <p:nvPr/>
        </p:nvSpPr>
        <p:spPr>
          <a:xfrm>
            <a:off x="279520" y="782641"/>
            <a:ext cx="954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Generation of a new delayed pulse (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en-US" sz="1400" dirty="0"/>
              <a:t> 5ns delay time) at high frequency affected by the same phase noise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A147B8-5527-C972-68B3-7CF757A55C14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20D9D5-C836-DF0A-5A3A-5669630BE0FB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9/12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843782D-3D95-CC4B-B9F0-5FC9283D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7272808" cy="432048"/>
          </a:xfrm>
        </p:spPr>
        <p:txBody>
          <a:bodyPr>
            <a:noAutofit/>
          </a:bodyPr>
          <a:lstStyle/>
          <a:p>
            <a:r>
              <a:rPr lang="en-US" dirty="0"/>
              <a:t>Data Analysis – Prompt/Delay Signal Correction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48105-43F4-A5AA-CE94-D3FA9B31FD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22291" y="1119913"/>
            <a:ext cx="5956029" cy="20239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E30B74-93B2-C62F-13FF-912989824F07}"/>
              </a:ext>
            </a:extLst>
          </p:cNvPr>
          <p:cNvSpPr/>
          <p:nvPr/>
        </p:nvSpPr>
        <p:spPr>
          <a:xfrm>
            <a:off x="8453631" y="2557423"/>
            <a:ext cx="1008112" cy="32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24CC5-AC98-8CDD-945C-9F100AD7656C}"/>
              </a:ext>
            </a:extLst>
          </p:cNvPr>
          <p:cNvSpPr txBox="1"/>
          <p:nvPr/>
        </p:nvSpPr>
        <p:spPr>
          <a:xfrm>
            <a:off x="4522291" y="3375328"/>
            <a:ext cx="61926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We improved our measurement sensitivity by a factor of ~20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It is still ~2 times higher than the expected spatial resolution (40nm)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Fourier analysis is made to further investigate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4C0B3D-2509-FB2F-F6B0-A7807656C097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F6632-AC2D-6A35-BA4D-8BADEF810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7"/>
          <a:stretch/>
        </p:blipFill>
        <p:spPr>
          <a:xfrm>
            <a:off x="345827" y="1258098"/>
            <a:ext cx="3960440" cy="3242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80231-B9E5-0E90-015B-07E305F69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6500" y="1230396"/>
            <a:ext cx="4176464" cy="2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5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F5AB0-6750-3335-D13D-D907945B9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DFA6B3E-FF88-D34B-26E8-AC9980135309}"/>
              </a:ext>
            </a:extLst>
          </p:cNvPr>
          <p:cNvSpPr txBox="1"/>
          <p:nvPr/>
        </p:nvSpPr>
        <p:spPr>
          <a:xfrm>
            <a:off x="279520" y="782641"/>
            <a:ext cx="954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Generation of a new delayed pulse (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en-US" sz="1400" dirty="0"/>
              <a:t> 5ns delay time) at high frequency affected by the same phase noise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AF6481-CA9C-9BBB-6965-F451A17BC34C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B756B2-EC8F-C2CA-FFE1-D0BB38063A8C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10/12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6B0AA00F-7238-3503-34BD-F77FA43B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7272808" cy="432048"/>
          </a:xfrm>
        </p:spPr>
        <p:txBody>
          <a:bodyPr>
            <a:noAutofit/>
          </a:bodyPr>
          <a:lstStyle/>
          <a:p>
            <a:r>
              <a:rPr lang="en-US" dirty="0"/>
              <a:t>Data Analysis – Prompt/Delay Signal Correction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4DE170-29F0-BA80-4E60-0B75F731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17127" y="1168190"/>
            <a:ext cx="6063989" cy="2061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CFB036-6BEE-E0CD-DCF2-6A96394F40F0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445D-618C-0DEA-7BA6-6FAB7259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500" y="1311729"/>
            <a:ext cx="4176464" cy="296327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154CE8E-598C-A63F-C230-E855D8412B44}"/>
              </a:ext>
            </a:extLst>
          </p:cNvPr>
          <p:cNvSpPr/>
          <p:nvPr/>
        </p:nvSpPr>
        <p:spPr>
          <a:xfrm>
            <a:off x="8394594" y="2578279"/>
            <a:ext cx="1056759" cy="3790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D191B1-94EA-EBD8-FF4E-367EDB9392EB}"/>
                  </a:ext>
                </a:extLst>
              </p:cNvPr>
              <p:cNvSpPr txBox="1"/>
              <p:nvPr/>
            </p:nvSpPr>
            <p:spPr>
              <a:xfrm>
                <a:off x="4548987" y="3406318"/>
                <a:ext cx="616599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Shot noise spatial resolution of the CCD camera was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𝑠h𝑜𝑡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∼40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Thanks to HFPNS method, now we are able to reach the shot noise.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obtained results indicates the success of HFPNS method and highlight the limitation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D191B1-94EA-EBD8-FF4E-367EDB939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987" y="3406318"/>
                <a:ext cx="6165991" cy="1384995"/>
              </a:xfrm>
              <a:prstGeom prst="rect">
                <a:avLst/>
              </a:prstGeom>
              <a:blipFill>
                <a:blip r:embed="rId4"/>
                <a:stretch>
                  <a:fillRect l="-99" t="-881" b="-3524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C38DA-6489-0176-5908-5752685E8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807DD2-865A-58FD-6649-EF905211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Data Analysis – Final Result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6271C-2B60-3FD8-9507-F054B884DE49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BA8A8-D9C1-2913-7031-849C3DD5803D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11/12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D7D9C6-B561-4B5C-F79D-B534958BEBDB}"/>
              </a:ext>
            </a:extLst>
          </p:cNvPr>
          <p:cNvSpPr txBox="1"/>
          <p:nvPr/>
        </p:nvSpPr>
        <p:spPr>
          <a:xfrm>
            <a:off x="279519" y="782641"/>
            <a:ext cx="1043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 Compared with standard direct measurement, </a:t>
            </a:r>
            <a:r>
              <a:rPr lang="en-US" sz="1400" dirty="0">
                <a:solidFill>
                  <a:srgbClr val="FF0000"/>
                </a:solidFill>
              </a:rPr>
              <a:t>we have successfully suppressed</a:t>
            </a:r>
            <a:r>
              <a:rPr lang="en-US" sz="1400" dirty="0"/>
              <a:t> both the </a:t>
            </a:r>
            <a:r>
              <a:rPr lang="en-US" sz="1400" u="sng" dirty="0"/>
              <a:t>beam pointing fluctuation </a:t>
            </a:r>
            <a:r>
              <a:rPr lang="en-US" sz="1400" dirty="0"/>
              <a:t>and the </a:t>
            </a:r>
            <a:r>
              <a:rPr lang="en-US" sz="1400" u="sng" dirty="0"/>
              <a:t>phase noise </a:t>
            </a:r>
            <a:r>
              <a:rPr lang="en-US" sz="1400" dirty="0"/>
              <a:t>by using the </a:t>
            </a:r>
            <a:r>
              <a:rPr lang="en-US" sz="1400" dirty="0">
                <a:solidFill>
                  <a:srgbClr val="FF0000"/>
                </a:solidFill>
              </a:rPr>
              <a:t>HFPNS method</a:t>
            </a:r>
            <a:r>
              <a:rPr lang="en-US" sz="1400" dirty="0"/>
              <a:t>, and we have reached the </a:t>
            </a:r>
            <a:r>
              <a:rPr lang="en-US" sz="1400" dirty="0">
                <a:solidFill>
                  <a:srgbClr val="FF0000"/>
                </a:solidFill>
              </a:rPr>
              <a:t>ultimate shot noise resolution</a:t>
            </a:r>
            <a:r>
              <a:rPr lang="en-US" sz="1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3BB9CA-CB0C-105B-F8CC-1C1E1765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5476" y="1507030"/>
            <a:ext cx="9457103" cy="3871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82814-1682-4746-1BF2-361C61346F6E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367276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Conclusion and 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6CC1C-46B5-4F17-B070-68241152E5BE}"/>
              </a:ext>
            </a:extLst>
          </p:cNvPr>
          <p:cNvSpPr txBox="1"/>
          <p:nvPr/>
        </p:nvSpPr>
        <p:spPr>
          <a:xfrm>
            <a:off x="279520" y="782641"/>
            <a:ext cx="4746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The HFPNS method</a:t>
            </a:r>
            <a:r>
              <a:rPr lang="en-US" sz="1400" dirty="0"/>
              <a:t> works to suppress the phase noise which is amplified inside the interferometer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A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paper</a:t>
            </a:r>
            <a:r>
              <a:rPr lang="en-GB" sz="1400" dirty="0"/>
              <a:t> is being written to publish the initial results</a:t>
            </a: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Implementation of the HFPNS setup on the </a:t>
            </a:r>
            <a:r>
              <a:rPr lang="en-US" sz="1400" dirty="0">
                <a:solidFill>
                  <a:srgbClr val="FF0000"/>
                </a:solidFill>
              </a:rPr>
              <a:t>final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DeLLight experiment table in a new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Long run, with higher amplification and a CCD camera of spatial resolution </a:t>
            </a:r>
            <a:r>
              <a:rPr lang="en-US" sz="1400" dirty="0">
                <a:solidFill>
                  <a:srgbClr val="FF0000"/>
                </a:solidFill>
              </a:rPr>
              <a:t>15 nm (goal value)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First tests of HFPNS method to measure </a:t>
            </a:r>
            <a:r>
              <a:rPr lang="en-US" sz="1400" dirty="0">
                <a:solidFill>
                  <a:srgbClr val="FF0000"/>
                </a:solidFill>
              </a:rPr>
              <a:t>the optical nonlinearity of vacuum</a:t>
            </a:r>
            <a:r>
              <a:rPr lang="en-US" sz="1400" dirty="0"/>
              <a:t> for the first time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The </a:t>
            </a:r>
            <a:r>
              <a:rPr lang="en-GB" sz="1400" dirty="0">
                <a:solidFill>
                  <a:srgbClr val="FF0000"/>
                </a:solidFill>
              </a:rPr>
              <a:t>first measurement </a:t>
            </a:r>
            <a:r>
              <a:rPr lang="en-GB" sz="1400" dirty="0"/>
              <a:t>in vacuum with </a:t>
            </a:r>
            <a:r>
              <a:rPr lang="en-GB" sz="1400" dirty="0">
                <a:solidFill>
                  <a:srgbClr val="FF0000"/>
                </a:solidFill>
              </a:rPr>
              <a:t>a high-intensity beam </a:t>
            </a:r>
            <a:r>
              <a:rPr lang="en-GB" sz="1400" dirty="0"/>
              <a:t>is foreseen in </a:t>
            </a:r>
            <a:r>
              <a:rPr lang="en-GB" sz="1400" dirty="0">
                <a:solidFill>
                  <a:srgbClr val="FF0000"/>
                </a:solidFill>
              </a:rPr>
              <a:t>2026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CD6D4-1863-40F3-8945-E569C4E9C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355" y="782641"/>
            <a:ext cx="5472608" cy="4104456"/>
          </a:xfrm>
          <a:prstGeom prst="rect">
            <a:avLst/>
          </a:prstGeom>
        </p:spPr>
      </p:pic>
      <p:pic>
        <p:nvPicPr>
          <p:cNvPr id="10" name="Image 10">
            <a:extLst>
              <a:ext uri="{FF2B5EF4-FFF2-40B4-BE49-F238E27FC236}">
                <a16:creationId xmlns:a16="http://schemas.microsoft.com/office/drawing/2014/main" id="{E96899F6-8BC8-4E6F-BE1D-F85D6D4B7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9" t="25834" r="30391" b="23402"/>
          <a:stretch/>
        </p:blipFill>
        <p:spPr>
          <a:xfrm>
            <a:off x="5081958" y="782641"/>
            <a:ext cx="1833348" cy="1417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B0FB5B-1385-4C31-B829-55DE982BF02D}"/>
              </a:ext>
            </a:extLst>
          </p:cNvPr>
          <p:cNvSpPr txBox="1"/>
          <p:nvPr/>
        </p:nvSpPr>
        <p:spPr>
          <a:xfrm>
            <a:off x="844665" y="4379265"/>
            <a:ext cx="361653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&amp;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Questions?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0BFDC-0209-47ED-8E55-1FDB685CCC21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32FAE5-DCCF-4C34-86A1-753F040B330C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5A3AA-F1AE-18E5-CA65-96DBD922EE09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38913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C073A2-C5F8-4280-974C-0F8A2199E1E8}"/>
              </a:ext>
            </a:extLst>
          </p:cNvPr>
          <p:cNvSpPr txBox="1"/>
          <p:nvPr/>
        </p:nvSpPr>
        <p:spPr>
          <a:xfrm>
            <a:off x="172913" y="1589584"/>
            <a:ext cx="10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Backup Slides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54C74-C38D-44D5-835C-48DEA60FE7AE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94511-B317-6692-0E73-5CA69DC0C07E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404436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Euler-Heisenberg </a:t>
            </a:r>
            <a:r>
              <a:rPr lang="en-US" dirty="0" err="1"/>
              <a:t>Lagrangian</a:t>
            </a:r>
            <a:r>
              <a:rPr lang="en-US" dirty="0"/>
              <a:t> Formulation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850D8B55-B9B1-44FF-AE0F-92FEB350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923" y="1447118"/>
            <a:ext cx="3475695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Aft>
                <a:spcPts val="600"/>
              </a:spcAft>
              <a:buClrTx/>
              <a:buFontTx/>
              <a:buNone/>
            </a:pPr>
            <a:r>
              <a:rPr lang="fr-FR" b="1" dirty="0">
                <a:latin typeface="Times New Roman" panose="02020603050405020304" pitchFamily="18" charset="0"/>
              </a:rPr>
              <a:t>D</a:t>
            </a:r>
            <a:r>
              <a:rPr lang="fr-FR" dirty="0"/>
              <a:t> = </a:t>
            </a:r>
            <a:r>
              <a:rPr lang="fr-FR" i="1" dirty="0">
                <a:latin typeface="Symbol" panose="05050102010706020507" pitchFamily="18" charset="2"/>
              </a:rPr>
              <a:t></a:t>
            </a:r>
            <a:r>
              <a:rPr lang="fr-FR" i="1" baseline="-33000" dirty="0"/>
              <a:t>0</a:t>
            </a:r>
            <a:r>
              <a:rPr lang="fr-FR" b="1" dirty="0">
                <a:latin typeface="Times New Roman" panose="02020603050405020304" pitchFamily="18" charset="0"/>
              </a:rPr>
              <a:t>E  </a:t>
            </a:r>
            <a:r>
              <a:rPr lang="fr-FR" dirty="0">
                <a:latin typeface="Times New Roman" panose="02020603050405020304" pitchFamily="18" charset="0"/>
              </a:rPr>
              <a:t>+ </a:t>
            </a:r>
            <a:r>
              <a:rPr lang="fr-FR" b="1" dirty="0">
                <a:latin typeface="Times New Roman" panose="02020603050405020304" pitchFamily="18" charset="0"/>
              </a:rPr>
              <a:t>P(E,B) = </a:t>
            </a:r>
            <a:r>
              <a:rPr lang="fr-FR" i="1" dirty="0">
                <a:latin typeface="Symbol" panose="05050102010706020507" pitchFamily="18" charset="2"/>
              </a:rPr>
              <a:t>e </a:t>
            </a:r>
            <a:r>
              <a:rPr lang="fr-FR" b="1" dirty="0">
                <a:latin typeface="Times New Roman" panose="02020603050405020304" pitchFamily="18" charset="0"/>
              </a:rPr>
              <a:t>(E,B).E</a:t>
            </a:r>
          </a:p>
          <a:p>
            <a:pPr>
              <a:spcAft>
                <a:spcPts val="600"/>
              </a:spcAft>
            </a:pPr>
            <a:r>
              <a:rPr lang="fr-FR" b="1" dirty="0">
                <a:latin typeface="Times New Roman" panose="02020603050405020304" pitchFamily="18" charset="0"/>
              </a:rPr>
              <a:t>B</a:t>
            </a:r>
            <a:r>
              <a:rPr lang="fr-FR" b="1" dirty="0"/>
              <a:t> </a:t>
            </a:r>
            <a:r>
              <a:rPr lang="fr-FR" dirty="0"/>
              <a:t>= </a:t>
            </a:r>
            <a:r>
              <a:rPr lang="fr-FR" i="1" dirty="0">
                <a:latin typeface="Symbol" panose="05050102010706020507" pitchFamily="18" charset="2"/>
              </a:rPr>
              <a:t></a:t>
            </a:r>
            <a:r>
              <a:rPr lang="fr-FR" i="1" baseline="-33000" dirty="0"/>
              <a:t>0</a:t>
            </a:r>
            <a:r>
              <a:rPr lang="fr-FR" b="1" dirty="0">
                <a:latin typeface="Times New Roman" panose="02020603050405020304" pitchFamily="18" charset="0"/>
              </a:rPr>
              <a:t>H </a:t>
            </a:r>
            <a:r>
              <a:rPr lang="fr-FR" dirty="0">
                <a:latin typeface="Times New Roman" panose="02020603050405020304" pitchFamily="18" charset="0"/>
              </a:rPr>
              <a:t>+ </a:t>
            </a:r>
            <a:r>
              <a:rPr lang="fr-FR" i="1" dirty="0">
                <a:latin typeface="Symbol" panose="05050102010706020507" pitchFamily="18" charset="2"/>
              </a:rPr>
              <a:t></a:t>
            </a:r>
            <a:r>
              <a:rPr lang="fr-FR" i="1" baseline="-33000" dirty="0">
                <a:latin typeface="Times New Roman" panose="02020603050405020304" pitchFamily="18" charset="0"/>
              </a:rPr>
              <a:t>0</a:t>
            </a:r>
            <a:r>
              <a:rPr lang="fr-FR" b="1" dirty="0">
                <a:latin typeface="Times New Roman" panose="02020603050405020304" pitchFamily="18" charset="0"/>
              </a:rPr>
              <a:t>M(E,B) = </a:t>
            </a:r>
            <a:r>
              <a:rPr lang="fr-FR" i="1" dirty="0">
                <a:latin typeface="Symbol" panose="05050102010706020507" pitchFamily="18" charset="2"/>
              </a:rPr>
              <a:t>m </a:t>
            </a:r>
            <a:r>
              <a:rPr lang="fr-FR" b="1" dirty="0">
                <a:latin typeface="Times New Roman" panose="02020603050405020304" pitchFamily="18" charset="0"/>
              </a:rPr>
              <a:t>(E,B).H</a:t>
            </a:r>
          </a:p>
          <a:p>
            <a:pPr>
              <a:spcAft>
                <a:spcPts val="600"/>
              </a:spcAft>
              <a:buClrTx/>
              <a:buFontTx/>
              <a:buNone/>
            </a:pPr>
            <a:endParaRPr lang="fr-FR" b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ADC64A0D-BAEB-4EE9-BE2D-E36492D69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858" y="2456039"/>
                <a:ext cx="10369153" cy="741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>
                  <a:spcAft>
                    <a:spcPts val="600"/>
                  </a:spcAft>
                  <a:buClrTx/>
                  <a:buFontTx/>
                  <a:buNone/>
                </a:pPr>
                <a:r>
                  <a:rPr lang="en-US" dirty="0">
                    <a:latin typeface="Times New Roman" panose="02020603050405020304" pitchFamily="18" charset="0"/>
                  </a:rPr>
                  <a:t>Electromagnetic field coupling 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 virtual pairs in vacuum</a:t>
                </a:r>
                <a:endParaRPr lang="fr-FR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ADC64A0D-BAEB-4EE9-BE2D-E36492D69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858" y="2456039"/>
                <a:ext cx="10369153" cy="741362"/>
              </a:xfrm>
              <a:prstGeom prst="rect">
                <a:avLst/>
              </a:prstGeom>
              <a:blipFill>
                <a:blip r:embed="rId2"/>
                <a:stretch>
                  <a:fillRect l="-647" t="-49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2">
                <a:extLst>
                  <a:ext uri="{FF2B5EF4-FFF2-40B4-BE49-F238E27FC236}">
                    <a16:creationId xmlns:a16="http://schemas.microsoft.com/office/drawing/2014/main" id="{651EBE3C-27B8-4C08-834A-BDA670AA1A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9923" y="3991848"/>
                <a:ext cx="4699831" cy="741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>
                  <a:spcAft>
                    <a:spcPts val="60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45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≅3×1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12">
                <a:extLst>
                  <a:ext uri="{FF2B5EF4-FFF2-40B4-BE49-F238E27FC236}">
                    <a16:creationId xmlns:a16="http://schemas.microsoft.com/office/drawing/2014/main" id="{651EBE3C-27B8-4C08-834A-BDA670AA1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923" y="3991848"/>
                <a:ext cx="4699831" cy="741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2">
            <a:extLst>
              <a:ext uri="{FF2B5EF4-FFF2-40B4-BE49-F238E27FC236}">
                <a16:creationId xmlns:a16="http://schemas.microsoft.com/office/drawing/2014/main" id="{B5D468E2-887E-4A61-8EB2-23555BB5F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58" y="920230"/>
            <a:ext cx="5779951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Aft>
                <a:spcPts val="600"/>
              </a:spcAft>
              <a:buClrTx/>
              <a:buFontTx/>
              <a:buNone/>
            </a:pPr>
            <a:r>
              <a:rPr lang="fr-FR" dirty="0" err="1">
                <a:latin typeface="Times New Roman" panose="02020603050405020304" pitchFamily="18" charset="0"/>
              </a:rPr>
              <a:t>Nonlinear</a:t>
            </a:r>
            <a:r>
              <a:rPr lang="fr-FR" dirty="0">
                <a:latin typeface="Times New Roman" panose="02020603050405020304" pitchFamily="18" charset="0"/>
              </a:rPr>
              <a:t> interaction </a:t>
            </a:r>
            <a:r>
              <a:rPr lang="fr-FR" dirty="0" err="1">
                <a:latin typeface="Times New Roman" panose="02020603050405020304" pitchFamily="18" charset="0"/>
              </a:rPr>
              <a:t>between</a:t>
            </a:r>
            <a:r>
              <a:rPr lang="fr-FR" dirty="0">
                <a:latin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</a:rPr>
              <a:t>electromagnetic</a:t>
            </a:r>
            <a:r>
              <a:rPr lang="fr-FR" dirty="0">
                <a:latin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</a:rPr>
              <a:t>fields</a:t>
            </a:r>
            <a:endParaRPr lang="fr-FR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4CE110-1949-4A54-9DB8-7B0AA2B8D904}"/>
                  </a:ext>
                </a:extLst>
              </p:cNvPr>
              <p:cNvSpPr txBox="1"/>
              <p:nvPr/>
            </p:nvSpPr>
            <p:spPr>
              <a:xfrm>
                <a:off x="1209923" y="2708998"/>
                <a:ext cx="5502728" cy="1181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Tx/>
                  <a:buFontTx/>
                  <a:buNone/>
                </a:pPr>
                <a:endParaRPr lang="fr-FR" b="1" dirty="0">
                  <a:latin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  <a:buClrTx/>
                  <a:buFontTx/>
                  <a:buNone/>
                </a:pPr>
                <a:r>
                  <a:rPr lang="fr-FR" b="1" dirty="0">
                    <a:latin typeface="Times New Roman" panose="02020603050405020304" pitchFamily="18" charset="0"/>
                  </a:rPr>
                  <a:t>P =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𝜉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+7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  <a:buClrTx/>
                  <a:buFontTx/>
                  <a:buNone/>
                </a:pPr>
                <a:r>
                  <a:rPr lang="fr-FR" b="1" dirty="0">
                    <a:latin typeface="Times New Roman" panose="02020603050405020304" pitchFamily="18" charset="0"/>
                  </a:rPr>
                  <a:t>M = -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𝜉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</m:oMath>
                </a14:m>
                <a:endParaRPr lang="fr-FR" b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4CE110-1949-4A54-9DB8-7B0AA2B8D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923" y="2708998"/>
                <a:ext cx="5502728" cy="1181606"/>
              </a:xfrm>
              <a:prstGeom prst="rect">
                <a:avLst/>
              </a:prstGeom>
              <a:blipFill>
                <a:blip r:embed="rId4"/>
                <a:stretch>
                  <a:fillRect l="-1107" b="-8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3B8E574-FAD9-4257-9598-02628B852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874" y="2013969"/>
            <a:ext cx="2170065" cy="2031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26DC4F-0AFD-491A-9C8C-7FC7A85935F6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D3C74-F2FC-FE9A-5C6D-C651026A589D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4184949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Results for Different ROI Sizes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2E14A-BA32-47AB-AA32-47AEC1A0F06E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F403D-6EBD-E4C5-2433-BCA63F10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28" y="762250"/>
            <a:ext cx="5898422" cy="482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1790C-E85F-5BBB-CBBB-BD1FC6AF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23" y="1445568"/>
            <a:ext cx="3987600" cy="333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8F2E1-E37D-10D5-934F-28063E8B8C52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72118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01C85-BB9F-FA1A-9716-9A54F0029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F127E5-ACC2-85EF-B3E8-4B2CC033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Direct ON-OFF Result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DA3D9-14E1-ADFF-77E3-E93B52E7681A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5DE544-B6BC-1DDB-CE3E-30E8627B9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825"/>
            <a:ext cx="10772775" cy="3445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9EBC8-0E94-4094-A248-BCCB8D5CFAFD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197944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8496944" cy="432048"/>
          </a:xfrm>
        </p:spPr>
        <p:txBody>
          <a:bodyPr>
            <a:normAutofit/>
          </a:bodyPr>
          <a:lstStyle/>
          <a:p>
            <a:r>
              <a:rPr lang="en-US" dirty="0"/>
              <a:t>Introduction - From Classical to Quantum Vacuum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1A1BA-2893-46AD-98BA-A8EAB578CC1D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E11ACA-A557-41DA-9B8D-B822E161BED0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12C8E-2F5F-412D-B75F-AA3AB48EA58E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2DA35-3E83-4EAF-BCC5-4ED8B310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0" y="2723834"/>
            <a:ext cx="3404017" cy="2553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FF68A5-FEC7-47BC-9837-5219701C0AA6}"/>
              </a:ext>
            </a:extLst>
          </p:cNvPr>
          <p:cNvSpPr txBox="1"/>
          <p:nvPr/>
        </p:nvSpPr>
        <p:spPr>
          <a:xfrm>
            <a:off x="274428" y="782641"/>
            <a:ext cx="954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Classical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Electrodynamics</a:t>
            </a:r>
            <a:r>
              <a:rPr lang="en-US" sz="1400" dirty="0"/>
              <a:t>: Vacuum is </a:t>
            </a:r>
            <a:r>
              <a:rPr lang="en-US" sz="1400" dirty="0">
                <a:solidFill>
                  <a:srgbClr val="FF0000"/>
                </a:solidFill>
              </a:rPr>
              <a:t>empty</a:t>
            </a:r>
            <a:r>
              <a:rPr lang="en-US" sz="1400" dirty="0"/>
              <a:t> → Maxwell’s equations are </a:t>
            </a:r>
            <a:r>
              <a:rPr lang="en-US" sz="1400" dirty="0">
                <a:solidFill>
                  <a:srgbClr val="FF0000"/>
                </a:solidFill>
              </a:rPr>
              <a:t>linear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29">
                <a:extLst>
                  <a:ext uri="{FF2B5EF4-FFF2-40B4-BE49-F238E27FC236}">
                    <a16:creationId xmlns:a16="http://schemas.microsoft.com/office/drawing/2014/main" id="{CB6E3C60-4DAE-465C-BAD5-E4F613C045B0}"/>
                  </a:ext>
                </a:extLst>
              </p:cNvPr>
              <p:cNvSpPr txBox="1"/>
              <p:nvPr/>
            </p:nvSpPr>
            <p:spPr>
              <a:xfrm>
                <a:off x="2290043" y="1289831"/>
                <a:ext cx="828239" cy="531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ZoneTexte 29">
                <a:extLst>
                  <a:ext uri="{FF2B5EF4-FFF2-40B4-BE49-F238E27FC236}">
                    <a16:creationId xmlns:a16="http://schemas.microsoft.com/office/drawing/2014/main" id="{CB6E3C60-4DAE-465C-BAD5-E4F613C04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043" y="1289831"/>
                <a:ext cx="828239" cy="5313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7">
                <a:extLst>
                  <a:ext uri="{FF2B5EF4-FFF2-40B4-BE49-F238E27FC236}">
                    <a16:creationId xmlns:a16="http://schemas.microsoft.com/office/drawing/2014/main" id="{CF81F805-8965-46BE-B066-E2E0B9D86A4F}"/>
                  </a:ext>
                </a:extLst>
              </p:cNvPr>
              <p:cNvSpPr txBox="1"/>
              <p:nvPr/>
            </p:nvSpPr>
            <p:spPr>
              <a:xfrm>
                <a:off x="4295950" y="1425185"/>
                <a:ext cx="5411951" cy="30777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𝑐</m:t>
                        </m:r>
                        <m: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,  </m:t>
                        </m:r>
                        <m: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𝜀</m:t>
                        </m:r>
                      </m:e>
                      <m:sub>
                        <m: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0</m:t>
                        </m:r>
                      </m:sub>
                    </m:sSub>
                    <m:r>
                      <a:rPr lang="fr-FR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</m:oMath>
                </a14:m>
                <a:r>
                  <a:rPr lang="fr-FR" sz="14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𝜇</m:t>
                        </m:r>
                      </m:e>
                      <m:sub>
                        <m: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 are UNIVERSAL CONSTANTS</a:t>
                </a:r>
              </a:p>
            </p:txBody>
          </p:sp>
        </mc:Choice>
        <mc:Fallback xmlns="">
          <p:sp>
            <p:nvSpPr>
              <p:cNvPr id="14" name="ZoneTexte 17">
                <a:extLst>
                  <a:ext uri="{FF2B5EF4-FFF2-40B4-BE49-F238E27FC236}">
                    <a16:creationId xmlns:a16="http://schemas.microsoft.com/office/drawing/2014/main" id="{CF81F805-8965-46BE-B066-E2E0B9D86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950" y="1425185"/>
                <a:ext cx="5411951" cy="307777"/>
              </a:xfrm>
              <a:prstGeom prst="rect">
                <a:avLst/>
              </a:prstGeom>
              <a:blipFill>
                <a:blip r:embed="rId4"/>
                <a:stretch>
                  <a:fillRect t="-1923" b="-1730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12">
            <a:extLst>
              <a:ext uri="{FF2B5EF4-FFF2-40B4-BE49-F238E27FC236}">
                <a16:creationId xmlns:a16="http://schemas.microsoft.com/office/drawing/2014/main" id="{6A43464B-C6E5-493F-ADAB-754E505BD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950" y="2726883"/>
            <a:ext cx="3475695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Aft>
                <a:spcPts val="600"/>
              </a:spcAft>
              <a:buClrTx/>
              <a:buFontTx/>
              <a:buNone/>
            </a:pPr>
            <a:r>
              <a:rPr lang="fr-FR" sz="1400" b="1" dirty="0">
                <a:latin typeface="Times New Roman" panose="02020603050405020304" pitchFamily="18" charset="0"/>
              </a:rPr>
              <a:t>D</a:t>
            </a:r>
            <a:r>
              <a:rPr lang="fr-FR" sz="1400" dirty="0"/>
              <a:t> = </a:t>
            </a:r>
            <a:r>
              <a:rPr lang="fr-FR" sz="1400" i="1" dirty="0">
                <a:latin typeface="Symbol" panose="05050102010706020507" pitchFamily="18" charset="2"/>
              </a:rPr>
              <a:t></a:t>
            </a:r>
            <a:r>
              <a:rPr lang="fr-FR" sz="1400" i="1" baseline="-33000" dirty="0"/>
              <a:t>0</a:t>
            </a:r>
            <a:r>
              <a:rPr lang="fr-FR" sz="1400" b="1" dirty="0">
                <a:latin typeface="Times New Roman" panose="02020603050405020304" pitchFamily="18" charset="0"/>
              </a:rPr>
              <a:t>E  </a:t>
            </a:r>
            <a:r>
              <a:rPr lang="fr-FR" sz="1400" dirty="0">
                <a:latin typeface="Times New Roman" panose="02020603050405020304" pitchFamily="18" charset="0"/>
              </a:rPr>
              <a:t>+ </a:t>
            </a:r>
            <a:r>
              <a:rPr lang="fr-FR" sz="1400" b="1" dirty="0">
                <a:latin typeface="Times New Roman" panose="02020603050405020304" pitchFamily="18" charset="0"/>
              </a:rPr>
              <a:t>P(E,B) = </a:t>
            </a:r>
            <a:r>
              <a:rPr lang="fr-FR" sz="1400" i="1" dirty="0">
                <a:latin typeface="Symbol" panose="05050102010706020507" pitchFamily="18" charset="2"/>
              </a:rPr>
              <a:t>e </a:t>
            </a:r>
            <a:r>
              <a:rPr lang="fr-FR" sz="1400" b="1" dirty="0">
                <a:latin typeface="Times New Roman" panose="02020603050405020304" pitchFamily="18" charset="0"/>
              </a:rPr>
              <a:t>(E,B).E</a:t>
            </a:r>
          </a:p>
          <a:p>
            <a:pPr>
              <a:spcAft>
                <a:spcPts val="600"/>
              </a:spcAft>
            </a:pPr>
            <a:r>
              <a:rPr lang="fr-FR" sz="1400" b="1" dirty="0">
                <a:latin typeface="Times New Roman" panose="02020603050405020304" pitchFamily="18" charset="0"/>
              </a:rPr>
              <a:t>B</a:t>
            </a:r>
            <a:r>
              <a:rPr lang="fr-FR" sz="1400" b="1" dirty="0"/>
              <a:t> </a:t>
            </a:r>
            <a:r>
              <a:rPr lang="fr-FR" sz="1400" dirty="0"/>
              <a:t>= </a:t>
            </a:r>
            <a:r>
              <a:rPr lang="fr-FR" sz="1400" i="1" dirty="0">
                <a:latin typeface="Symbol" panose="05050102010706020507" pitchFamily="18" charset="2"/>
              </a:rPr>
              <a:t></a:t>
            </a:r>
            <a:r>
              <a:rPr lang="fr-FR" sz="1400" i="1" baseline="-33000" dirty="0"/>
              <a:t>0</a:t>
            </a:r>
            <a:r>
              <a:rPr lang="fr-FR" sz="1400" b="1" dirty="0">
                <a:latin typeface="Times New Roman" panose="02020603050405020304" pitchFamily="18" charset="0"/>
              </a:rPr>
              <a:t>H </a:t>
            </a:r>
            <a:r>
              <a:rPr lang="fr-FR" sz="1400" dirty="0">
                <a:latin typeface="Times New Roman" panose="02020603050405020304" pitchFamily="18" charset="0"/>
              </a:rPr>
              <a:t>+ </a:t>
            </a:r>
            <a:r>
              <a:rPr lang="fr-FR" sz="1400" i="1" dirty="0">
                <a:latin typeface="Symbol" panose="05050102010706020507" pitchFamily="18" charset="2"/>
              </a:rPr>
              <a:t></a:t>
            </a:r>
            <a:r>
              <a:rPr lang="fr-FR" sz="1400" i="1" baseline="-33000" dirty="0">
                <a:latin typeface="Times New Roman" panose="02020603050405020304" pitchFamily="18" charset="0"/>
              </a:rPr>
              <a:t>0</a:t>
            </a:r>
            <a:r>
              <a:rPr lang="fr-FR" sz="1400" b="1" dirty="0">
                <a:latin typeface="Times New Roman" panose="02020603050405020304" pitchFamily="18" charset="0"/>
              </a:rPr>
              <a:t>M(E,B) = </a:t>
            </a:r>
            <a:r>
              <a:rPr lang="fr-FR" sz="1400" i="1" dirty="0">
                <a:latin typeface="Symbol" panose="05050102010706020507" pitchFamily="18" charset="2"/>
              </a:rPr>
              <a:t>m </a:t>
            </a:r>
            <a:r>
              <a:rPr lang="fr-FR" sz="1400" b="1" dirty="0">
                <a:latin typeface="Times New Roman" panose="02020603050405020304" pitchFamily="18" charset="0"/>
              </a:rPr>
              <a:t>(E,B).H</a:t>
            </a:r>
          </a:p>
          <a:p>
            <a:pPr>
              <a:spcAft>
                <a:spcPts val="600"/>
              </a:spcAft>
              <a:buClrTx/>
              <a:buFontTx/>
              <a:buNone/>
            </a:pPr>
            <a:endParaRPr lang="fr-FR" sz="1400" b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6">
                <a:extLst>
                  <a:ext uri="{FF2B5EF4-FFF2-40B4-BE49-F238E27FC236}">
                    <a16:creationId xmlns:a16="http://schemas.microsoft.com/office/drawing/2014/main" id="{2BE2C21D-9C71-49B6-A471-13D4C8132E8E}"/>
                  </a:ext>
                </a:extLst>
              </p:cNvPr>
              <p:cNvSpPr txBox="1"/>
              <p:nvPr/>
            </p:nvSpPr>
            <p:spPr>
              <a:xfrm>
                <a:off x="8047246" y="2754505"/>
                <a:ext cx="1659621" cy="5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ZoneTexte 36">
                <a:extLst>
                  <a:ext uri="{FF2B5EF4-FFF2-40B4-BE49-F238E27FC236}">
                    <a16:creationId xmlns:a16="http://schemas.microsoft.com/office/drawing/2014/main" id="{2BE2C21D-9C71-49B6-A471-13D4C8132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246" y="2754505"/>
                <a:ext cx="1659621" cy="5720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6F42E7B-8526-4FE8-9274-ABA7D1C99D58}"/>
              </a:ext>
            </a:extLst>
          </p:cNvPr>
          <p:cNvSpPr txBox="1"/>
          <p:nvPr/>
        </p:nvSpPr>
        <p:spPr>
          <a:xfrm>
            <a:off x="4014069" y="3496632"/>
            <a:ext cx="67587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Maxwell’s equations become </a:t>
            </a:r>
            <a:r>
              <a:rPr lang="en-US" sz="1400" dirty="0">
                <a:solidFill>
                  <a:srgbClr val="FF0000"/>
                </a:solidFill>
              </a:rPr>
              <a:t>nonlinear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Optical index depends on external fields E,B </a:t>
            </a:r>
            <a:r>
              <a:rPr lang="en-US" sz="1400" dirty="0">
                <a:sym typeface="Symbol" panose="05050102010706020507" pitchFamily="18" charset="2"/>
              </a:rPr>
              <a:t> </a:t>
            </a:r>
            <a:r>
              <a:rPr lang="en-US" sz="1400" dirty="0">
                <a:solidFill>
                  <a:srgbClr val="FF0000"/>
                </a:solidFill>
              </a:rPr>
              <a:t>n(E,B)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1400" dirty="0"/>
          </a:p>
          <a:p>
            <a:pPr>
              <a:spcAft>
                <a:spcPts val="600"/>
              </a:spcAft>
            </a:pP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">
                <a:extLst>
                  <a:ext uri="{FF2B5EF4-FFF2-40B4-BE49-F238E27FC236}">
                    <a16:creationId xmlns:a16="http://schemas.microsoft.com/office/drawing/2014/main" id="{154007FD-0CFA-4CAC-84D9-D99286C30B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184" y="1229544"/>
                <a:ext cx="1568815" cy="1016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>
                  <a:spcAft>
                    <a:spcPts val="600"/>
                  </a:spcAft>
                  <a:buClrTx/>
                  <a:buFontTx/>
                  <a:buNone/>
                </a:pPr>
                <a:r>
                  <a:rPr lang="fr-FR" sz="1400" b="1" dirty="0">
                    <a:cs typeface="Arial" panose="020B0604020202020204" pitchFamily="34" charset="0"/>
                  </a:rPr>
                  <a:t>D</a:t>
                </a:r>
                <a:r>
                  <a:rPr lang="fr-FR" sz="1400" dirty="0"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fr-FR" sz="1400" baseline="-33000" dirty="0">
                    <a:cs typeface="Arial" panose="020B0604020202020204" pitchFamily="34" charset="0"/>
                  </a:rPr>
                  <a:t>0</a:t>
                </a:r>
                <a:r>
                  <a:rPr lang="fr-FR" sz="1400" b="1" dirty="0">
                    <a:cs typeface="Arial" panose="020B0604020202020204" pitchFamily="34" charset="0"/>
                  </a:rPr>
                  <a:t>E </a:t>
                </a:r>
              </a:p>
              <a:p>
                <a:pPr>
                  <a:spcAft>
                    <a:spcPts val="600"/>
                  </a:spcAft>
                  <a:buClrTx/>
                  <a:buFontTx/>
                  <a:buNone/>
                </a:pPr>
                <a:r>
                  <a:rPr lang="fr-FR" sz="1400" b="1" dirty="0">
                    <a:cs typeface="Arial" panose="020B0604020202020204" pitchFamily="34" charset="0"/>
                  </a:rPr>
                  <a:t>B </a:t>
                </a:r>
                <a:r>
                  <a:rPr lang="fr-FR" sz="1400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fr-FR" sz="1400" baseline="-33000" dirty="0">
                    <a:cs typeface="Arial" panose="020B0604020202020204" pitchFamily="34" charset="0"/>
                  </a:rPr>
                  <a:t>0</a:t>
                </a:r>
                <a:r>
                  <a:rPr lang="fr-FR" sz="1400" b="1" dirty="0">
                    <a:cs typeface="Arial" panose="020B0604020202020204" pitchFamily="34" charset="0"/>
                  </a:rPr>
                  <a:t>H </a:t>
                </a:r>
              </a:p>
            </p:txBody>
          </p:sp>
        </mc:Choice>
        <mc:Fallback xmlns="">
          <p:sp>
            <p:nvSpPr>
              <p:cNvPr id="18" name="Text Box 1">
                <a:extLst>
                  <a:ext uri="{FF2B5EF4-FFF2-40B4-BE49-F238E27FC236}">
                    <a16:creationId xmlns:a16="http://schemas.microsoft.com/office/drawing/2014/main" id="{154007FD-0CFA-4CAC-84D9-D99286C30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184" y="1229544"/>
                <a:ext cx="1568815" cy="1016520"/>
              </a:xfrm>
              <a:prstGeom prst="rect">
                <a:avLst/>
              </a:prstGeom>
              <a:blipFill>
                <a:blip r:embed="rId6"/>
                <a:stretch>
                  <a:fillRect l="-1163" t="-12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utoShape 10">
            <a:extLst>
              <a:ext uri="{FF2B5EF4-FFF2-40B4-BE49-F238E27FC236}">
                <a16:creationId xmlns:a16="http://schemas.microsoft.com/office/drawing/2014/main" id="{4512F2B4-6FD9-41E6-B557-C9A4513290C6}"/>
              </a:ext>
            </a:extLst>
          </p:cNvPr>
          <p:cNvSpPr>
            <a:spLocks/>
          </p:cNvSpPr>
          <p:nvPr/>
        </p:nvSpPr>
        <p:spPr bwMode="auto">
          <a:xfrm>
            <a:off x="705867" y="1253281"/>
            <a:ext cx="119360" cy="772828"/>
          </a:xfrm>
          <a:prstGeom prst="leftBrace">
            <a:avLst>
              <a:gd name="adj1" fmla="val 56609"/>
              <a:gd name="adj2" fmla="val 50000"/>
            </a:avLst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561F672-A577-4C57-B670-15950AE4CDC1}"/>
                  </a:ext>
                </a:extLst>
              </p:cNvPr>
              <p:cNvSpPr txBox="1"/>
              <p:nvPr/>
            </p:nvSpPr>
            <p:spPr>
              <a:xfrm>
                <a:off x="274428" y="2153653"/>
                <a:ext cx="10460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FF0000"/>
                    </a:solidFill>
                  </a:rPr>
                  <a:t>Quantum</a:t>
                </a:r>
                <a:r>
                  <a:rPr lang="en-US" sz="1400" dirty="0"/>
                  <a:t> </a:t>
                </a:r>
                <a:r>
                  <a:rPr lang="en-US" sz="1400" dirty="0">
                    <a:solidFill>
                      <a:srgbClr val="FF0000"/>
                    </a:solidFill>
                  </a:rPr>
                  <a:t>Electrodynamics</a:t>
                </a:r>
                <a:r>
                  <a:rPr lang="en-US" sz="1400" dirty="0"/>
                  <a:t>: Vacuum is </a:t>
                </a:r>
                <a:r>
                  <a:rPr lang="en-US" sz="1400" dirty="0">
                    <a:solidFill>
                      <a:srgbClr val="FF0000"/>
                    </a:solidFill>
                  </a:rPr>
                  <a:t>dynamic</a:t>
                </a:r>
                <a:r>
                  <a:rPr lang="en-US" sz="1400" dirty="0"/>
                  <a:t> → Virtual pairs exist → </a:t>
                </a:r>
                <a:r>
                  <a:rPr lang="en-US" sz="1400" dirty="0">
                    <a:solidFill>
                      <a:srgbClr val="FF0000"/>
                    </a:solidFill>
                  </a:rPr>
                  <a:t>Nonlinear interaction </a:t>
                </a:r>
                <a:r>
                  <a:rPr lang="en-US" sz="1400" dirty="0"/>
                  <a:t>between the electromagnetic 						                   fields </a:t>
                </a:r>
                <a:r>
                  <a:rPr lang="en-US" sz="1400" dirty="0">
                    <a:solidFill>
                      <a:srgbClr val="FF0000"/>
                    </a:solidFill>
                  </a:rPr>
                  <a:t>via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 pairs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561F672-A577-4C57-B670-15950AE4C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28" y="2153653"/>
                <a:ext cx="10460809" cy="523220"/>
              </a:xfrm>
              <a:prstGeom prst="rect">
                <a:avLst/>
              </a:prstGeom>
              <a:blipFill>
                <a:blip r:embed="rId7"/>
                <a:stretch>
                  <a:fillRect l="-58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F198431-A9D2-49C2-943F-4AC0C07463A0}"/>
              </a:ext>
            </a:extLst>
          </p:cNvPr>
          <p:cNvSpPr txBox="1"/>
          <p:nvPr/>
        </p:nvSpPr>
        <p:spPr>
          <a:xfrm>
            <a:off x="4429025" y="4541912"/>
            <a:ext cx="5928794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When the vacuum is stressed by ultra-intense electromagnetic fields, the speed of light could be reduced in vacuum, in macroscopic scale.</a:t>
            </a:r>
          </a:p>
        </p:txBody>
      </p:sp>
    </p:spTree>
    <p:extLst>
      <p:ext uri="{BB962C8B-B14F-4D97-AF65-F5344CB8AC3E}">
        <p14:creationId xmlns:p14="http://schemas.microsoft.com/office/powerpoint/2010/main" val="5233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"/>
    </mc:Choice>
    <mc:Fallback xmlns="">
      <p:transition spd="slow" advTm="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8496944" cy="432048"/>
          </a:xfrm>
        </p:spPr>
        <p:txBody>
          <a:bodyPr>
            <a:normAutofit/>
          </a:bodyPr>
          <a:lstStyle/>
          <a:p>
            <a:r>
              <a:rPr lang="en-US" dirty="0"/>
              <a:t>Backup – How does amplification really works?</a:t>
            </a:r>
          </a:p>
        </p:txBody>
      </p:sp>
      <p:pic>
        <p:nvPicPr>
          <p:cNvPr id="6" name="Image 29">
            <a:extLst>
              <a:ext uri="{FF2B5EF4-FFF2-40B4-BE49-F238E27FC236}">
                <a16:creationId xmlns:a16="http://schemas.microsoft.com/office/drawing/2014/main" id="{98320690-D2A3-4A83-9A09-9254FAC5D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4355" b="2286"/>
          <a:stretch/>
        </p:blipFill>
        <p:spPr>
          <a:xfrm>
            <a:off x="0" y="716117"/>
            <a:ext cx="6034459" cy="4811192"/>
          </a:xfrm>
          <a:prstGeom prst="rect">
            <a:avLst/>
          </a:prstGeom>
        </p:spPr>
      </p:pic>
      <p:grpSp>
        <p:nvGrpSpPr>
          <p:cNvPr id="7" name="Groupe 27">
            <a:extLst>
              <a:ext uri="{FF2B5EF4-FFF2-40B4-BE49-F238E27FC236}">
                <a16:creationId xmlns:a16="http://schemas.microsoft.com/office/drawing/2014/main" id="{1AD2EA40-4567-4F7A-8607-DA5CDD16C7C3}"/>
              </a:ext>
            </a:extLst>
          </p:cNvPr>
          <p:cNvGrpSpPr/>
          <p:nvPr/>
        </p:nvGrpSpPr>
        <p:grpSpPr>
          <a:xfrm>
            <a:off x="4313484" y="305454"/>
            <a:ext cx="2748149" cy="1282967"/>
            <a:chOff x="2152279" y="515562"/>
            <a:chExt cx="7829921" cy="3520015"/>
          </a:xfrm>
        </p:grpSpPr>
        <p:pic>
          <p:nvPicPr>
            <p:cNvPr id="8" name="Image 28">
              <a:extLst>
                <a:ext uri="{FF2B5EF4-FFF2-40B4-BE49-F238E27FC236}">
                  <a16:creationId xmlns:a16="http://schemas.microsoft.com/office/drawing/2014/main" id="{D6DA81D9-5ED7-473C-9A28-A64D32DF3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66" r="13742" b="1644"/>
            <a:stretch/>
          </p:blipFill>
          <p:spPr>
            <a:xfrm>
              <a:off x="2307758" y="1516228"/>
              <a:ext cx="7218731" cy="2519349"/>
            </a:xfrm>
            <a:prstGeom prst="rect">
              <a:avLst/>
            </a:prstGeom>
          </p:spPr>
        </p:pic>
        <p:sp>
          <p:nvSpPr>
            <p:cNvPr id="9" name="Espace réservé du contenu 2">
              <a:extLst>
                <a:ext uri="{FF2B5EF4-FFF2-40B4-BE49-F238E27FC236}">
                  <a16:creationId xmlns:a16="http://schemas.microsoft.com/office/drawing/2014/main" id="{2B9B73C8-1399-4FF4-9918-72663A438304}"/>
                </a:ext>
              </a:extLst>
            </p:cNvPr>
            <p:cNvSpPr txBox="1">
              <a:spLocks/>
            </p:cNvSpPr>
            <p:nvPr/>
          </p:nvSpPr>
          <p:spPr>
            <a:xfrm>
              <a:off x="5008743" y="515562"/>
              <a:ext cx="2184440" cy="906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Espace réservé du contenu 2">
              <a:extLst>
                <a:ext uri="{FF2B5EF4-FFF2-40B4-BE49-F238E27FC236}">
                  <a16:creationId xmlns:a16="http://schemas.microsoft.com/office/drawing/2014/main" id="{13F32C02-3C53-4560-ACC6-DCFBE431E462}"/>
                </a:ext>
              </a:extLst>
            </p:cNvPr>
            <p:cNvSpPr txBox="1">
              <a:spLocks/>
            </p:cNvSpPr>
            <p:nvPr/>
          </p:nvSpPr>
          <p:spPr>
            <a:xfrm>
              <a:off x="2152279" y="611450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Espace réservé du contenu 2">
              <a:extLst>
                <a:ext uri="{FF2B5EF4-FFF2-40B4-BE49-F238E27FC236}">
                  <a16:creationId xmlns:a16="http://schemas.microsoft.com/office/drawing/2014/main" id="{B30D1E91-FBBE-4C84-9C7A-A88FCCDCA172}"/>
                </a:ext>
              </a:extLst>
            </p:cNvPr>
            <p:cNvSpPr txBox="1">
              <a:spLocks/>
            </p:cNvSpPr>
            <p:nvPr/>
          </p:nvSpPr>
          <p:spPr>
            <a:xfrm>
              <a:off x="6396166" y="582539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58D88E8-48BE-4D4B-9EA6-1B2F647F1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315" y="1949624"/>
            <a:ext cx="5840363" cy="1429630"/>
          </a:xfrm>
          <a:prstGeom prst="rect">
            <a:avLst/>
          </a:prstGeom>
        </p:spPr>
      </p:pic>
      <p:grpSp>
        <p:nvGrpSpPr>
          <p:cNvPr id="13" name="Groupe 49">
            <a:extLst>
              <a:ext uri="{FF2B5EF4-FFF2-40B4-BE49-F238E27FC236}">
                <a16:creationId xmlns:a16="http://schemas.microsoft.com/office/drawing/2014/main" id="{E7F4C9B1-F300-46C4-A44A-56CCE372A10F}"/>
              </a:ext>
            </a:extLst>
          </p:cNvPr>
          <p:cNvGrpSpPr/>
          <p:nvPr/>
        </p:nvGrpSpPr>
        <p:grpSpPr>
          <a:xfrm>
            <a:off x="6778525" y="3661526"/>
            <a:ext cx="2928342" cy="791755"/>
            <a:chOff x="6969616" y="3094921"/>
            <a:chExt cx="2928342" cy="7917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38CCF9A-EF52-45FA-95A8-E930F9576D85}"/>
                    </a:ext>
                  </a:extLst>
                </p:cNvPr>
                <p:cNvSpPr/>
                <p:nvPr/>
              </p:nvSpPr>
              <p:spPr>
                <a:xfrm>
                  <a:off x="7376947" y="3094921"/>
                  <a:ext cx="2521011" cy="7917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𝒜</m:t>
                        </m:r>
                        <m:r>
                          <a:rPr lang="fr-F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fr-F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</m:t>
                        </m:r>
                        <m:r>
                          <a:rPr lang="fr-F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ℱ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fr-FR" sz="2200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A58ED1D8-B9E7-418B-8DD9-46BA0A4155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6947" y="3094921"/>
                  <a:ext cx="2521011" cy="79175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ZoneTexte 51">
              <a:extLst>
                <a:ext uri="{FF2B5EF4-FFF2-40B4-BE49-F238E27FC236}">
                  <a16:creationId xmlns:a16="http://schemas.microsoft.com/office/drawing/2014/main" id="{8F0A0840-C6B1-4651-B93A-1C1FA81693AC}"/>
                </a:ext>
              </a:extLst>
            </p:cNvPr>
            <p:cNvSpPr txBox="1"/>
            <p:nvPr/>
          </p:nvSpPr>
          <p:spPr>
            <a:xfrm>
              <a:off x="6969616" y="3245266"/>
              <a:ext cx="487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4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endParaRPr lang="fr-FR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075EBE-C20B-4A4B-AC39-2C83D80D4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078" y="4470034"/>
            <a:ext cx="4419600" cy="105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2CE2D8-FDE4-4F1F-9407-EB579CAD2CF4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CAF27-8FF3-F234-1D36-9D95ADE6CEED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763893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8496944" cy="432048"/>
          </a:xfrm>
        </p:spPr>
        <p:txBody>
          <a:bodyPr>
            <a:normAutofit/>
          </a:bodyPr>
          <a:lstStyle/>
          <a:p>
            <a:r>
              <a:rPr lang="en-US" dirty="0"/>
              <a:t>Backup – Back Reflections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4B379-79C9-4232-8949-FE79C3E9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11" y="941512"/>
            <a:ext cx="7098508" cy="453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277219-060A-419F-9344-0FB443826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2" t="9522" r="19361" b="61912"/>
          <a:stretch/>
        </p:blipFill>
        <p:spPr>
          <a:xfrm>
            <a:off x="6682531" y="2669703"/>
            <a:ext cx="3456384" cy="1080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2EECDF-FE9A-4090-BC3A-4DE008843769}"/>
                  </a:ext>
                </a:extLst>
              </p:cNvPr>
              <p:cNvSpPr txBox="1"/>
              <p:nvPr/>
            </p:nvSpPr>
            <p:spPr>
              <a:xfrm flipH="1">
                <a:off x="6877986" y="3779836"/>
                <a:ext cx="844666" cy="413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2EECDF-FE9A-4090-BC3A-4DE008843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877986" y="3779836"/>
                <a:ext cx="844666" cy="4135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715E6D-294E-4D57-A49E-AEF2D695278B}"/>
                  </a:ext>
                </a:extLst>
              </p:cNvPr>
              <p:cNvSpPr txBox="1"/>
              <p:nvPr/>
            </p:nvSpPr>
            <p:spPr>
              <a:xfrm flipH="1">
                <a:off x="8024394" y="3774066"/>
                <a:ext cx="844666" cy="425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𝑠𝑖𝑔𝑛𝑎𝑙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715E6D-294E-4D57-A49E-AEF2D6952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024394" y="3774066"/>
                <a:ext cx="844666" cy="425053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415A58-B11B-4320-9033-14B853AF81C9}"/>
                  </a:ext>
                </a:extLst>
              </p:cNvPr>
              <p:cNvSpPr txBox="1"/>
              <p:nvPr/>
            </p:nvSpPr>
            <p:spPr>
              <a:xfrm flipH="1">
                <a:off x="9170802" y="3749824"/>
                <a:ext cx="844666" cy="413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415A58-B11B-4320-9033-14B853AF8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170802" y="3749824"/>
                <a:ext cx="844666" cy="4135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110D2A4-BD6F-4233-9218-648BBC854E27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F5AA4-E2FA-CF30-16CB-38BE78690369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17887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8496944" cy="432048"/>
          </a:xfrm>
        </p:spPr>
        <p:txBody>
          <a:bodyPr>
            <a:normAutofit/>
          </a:bodyPr>
          <a:lstStyle/>
          <a:p>
            <a:r>
              <a:rPr lang="en-US" dirty="0"/>
              <a:t>Backup – Results With Window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C6B10-847B-4BF5-A927-0BD1CC5A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299" y="869504"/>
            <a:ext cx="5870460" cy="4462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E26AB-416A-46FD-9DC2-0398FCBC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16" y="1301552"/>
            <a:ext cx="4251320" cy="3139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D1AF01-9423-4D01-9F6E-9C64D9E388F9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03768-5A50-92D2-C8FC-897D7ED8E52A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425836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8496944" cy="432048"/>
          </a:xfrm>
        </p:spPr>
        <p:txBody>
          <a:bodyPr>
            <a:normAutofit/>
          </a:bodyPr>
          <a:lstStyle/>
          <a:p>
            <a:r>
              <a:rPr lang="en-US" dirty="0"/>
              <a:t>Backup – Fourier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26288-9C21-448F-9B34-4D8E58CBA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15" y="684468"/>
            <a:ext cx="3960440" cy="4927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A9E9-5C8E-4D99-BE2B-F5299A40E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" y="743583"/>
            <a:ext cx="3508319" cy="1235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43064-743C-4993-AF87-D726A9FB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040" y="692801"/>
            <a:ext cx="3960440" cy="4911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202446-99C4-406C-8E5E-3239FD77D6DB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1E1A7-F945-3142-4608-6F9DF231DD82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303372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Backup – New isolated room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E9CC4-E5C4-440B-84C7-C640A99753BB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AB607A4-BAD7-40B7-B1D9-C57D11EB5E96}"/>
              </a:ext>
            </a:extLst>
          </p:cNvPr>
          <p:cNvSpPr txBox="1">
            <a:spLocks/>
          </p:cNvSpPr>
          <p:nvPr/>
        </p:nvSpPr>
        <p:spPr bwMode="auto">
          <a:xfrm>
            <a:off x="489843" y="581472"/>
            <a:ext cx="8561712" cy="357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endParaRPr lang="fr-FR" altLang="fr-FR" sz="1400" dirty="0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altLang="fr-FR" sz="1400" dirty="0">
                <a:latin typeface="Arial" panose="020B0604020202020204" pitchFamily="34" charset="0"/>
              </a:rPr>
              <a:t>Start the </a:t>
            </a:r>
            <a:r>
              <a:rPr lang="fr-FR" altLang="fr-FR" sz="1400" dirty="0" err="1">
                <a:latin typeface="Arial" panose="020B0604020202020204" pitchFamily="34" charset="0"/>
              </a:rPr>
              <a:t>experiment</a:t>
            </a:r>
            <a:r>
              <a:rPr lang="fr-FR" altLang="fr-FR" sz="1400" dirty="0">
                <a:latin typeface="Arial" panose="020B0604020202020204" pitchFamily="34" charset="0"/>
              </a:rPr>
              <a:t> in a vacuum:</a:t>
            </a:r>
          </a:p>
          <a:p>
            <a:pPr>
              <a:spcAft>
                <a:spcPts val="600"/>
              </a:spcAft>
            </a:pPr>
            <a:endParaRPr lang="fr-FR" altLang="fr-FR" sz="1400" dirty="0"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fr-FR" sz="1400" dirty="0">
                <a:latin typeface="Arial" panose="020B0604020202020204" pitchFamily="34" charset="0"/>
              </a:rPr>
              <a:t>Installation of the FINAL DeLLight experiment in the new room funded by </a:t>
            </a:r>
            <a:r>
              <a:rPr lang="en-GB" altLang="fr-FR" sz="1400" dirty="0" err="1">
                <a:latin typeface="Arial" panose="020B0604020202020204" pitchFamily="34" charset="0"/>
              </a:rPr>
              <a:t>IJCLab</a:t>
            </a:r>
            <a:endParaRPr lang="en-GB" altLang="fr-FR" sz="1400" dirty="0"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altLang="fr-FR" sz="1400" dirty="0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altLang="fr-FR" sz="1400" dirty="0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altLang="fr-FR" sz="1400" dirty="0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fr-FR" sz="1400" dirty="0">
              <a:latin typeface="Arial" panose="020B0604020202020204" pitchFamily="34" charset="0"/>
            </a:endParaRPr>
          </a:p>
        </p:txBody>
      </p:sp>
      <p:pic>
        <p:nvPicPr>
          <p:cNvPr id="27" name="Image 5">
            <a:extLst>
              <a:ext uri="{FF2B5EF4-FFF2-40B4-BE49-F238E27FC236}">
                <a16:creationId xmlns:a16="http://schemas.microsoft.com/office/drawing/2014/main" id="{DE6F7F3C-EA21-4D63-9F9B-AD39E4823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40" y="3533800"/>
            <a:ext cx="5027573" cy="1856936"/>
          </a:xfrm>
          <a:prstGeom prst="rect">
            <a:avLst/>
          </a:prstGeom>
        </p:spPr>
      </p:pic>
      <p:pic>
        <p:nvPicPr>
          <p:cNvPr id="28" name="Image 6">
            <a:extLst>
              <a:ext uri="{FF2B5EF4-FFF2-40B4-BE49-F238E27FC236}">
                <a16:creationId xmlns:a16="http://schemas.microsoft.com/office/drawing/2014/main" id="{0E0B99CE-4BD2-493F-9EB6-B721A3E58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2227634"/>
            <a:ext cx="3309265" cy="3179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86AC61-ABE7-5732-861E-C12F9FC9E510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1525020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Backup – Barycenter Calculation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E9CC4-E5C4-440B-84C7-C640A99753BB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DA5108-89AB-4EC8-8683-D4BB78FE2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67" y="941512"/>
            <a:ext cx="9130804" cy="4597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60AC6F-B546-4139-A3ED-8096D669BF87}"/>
                  </a:ext>
                </a:extLst>
              </p:cNvPr>
              <p:cNvSpPr txBox="1"/>
              <p:nvPr/>
            </p:nvSpPr>
            <p:spPr>
              <a:xfrm>
                <a:off x="1065907" y="3677816"/>
                <a:ext cx="2270813" cy="7750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𝑂𝐼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𝑂𝐼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60AC6F-B546-4139-A3ED-8096D669B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907" y="3677816"/>
                <a:ext cx="2270813" cy="7750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01880AE-6FB7-286D-0D4B-2950A0F2DBC2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1122022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Backup – Barycenter Calculation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E9CC4-E5C4-440B-84C7-C640A99753BB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7" name="Groupe 4">
            <a:extLst>
              <a:ext uri="{FF2B5EF4-FFF2-40B4-BE49-F238E27FC236}">
                <a16:creationId xmlns:a16="http://schemas.microsoft.com/office/drawing/2014/main" id="{FBE463EB-FD17-4CFE-B937-B1C0AD320126}"/>
              </a:ext>
            </a:extLst>
          </p:cNvPr>
          <p:cNvGrpSpPr/>
          <p:nvPr/>
        </p:nvGrpSpPr>
        <p:grpSpPr>
          <a:xfrm>
            <a:off x="7120658" y="1040904"/>
            <a:ext cx="3522314" cy="4365104"/>
            <a:chOff x="290596" y="1040199"/>
            <a:chExt cx="5181353" cy="5591420"/>
          </a:xfrm>
        </p:grpSpPr>
        <p:pic>
          <p:nvPicPr>
            <p:cNvPr id="8" name="Image 5">
              <a:extLst>
                <a:ext uri="{FF2B5EF4-FFF2-40B4-BE49-F238E27FC236}">
                  <a16:creationId xmlns:a16="http://schemas.microsoft.com/office/drawing/2014/main" id="{C775F12A-7092-45F7-9DF7-F7B129414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0999" r="8335" b="3891"/>
            <a:stretch/>
          </p:blipFill>
          <p:spPr>
            <a:xfrm>
              <a:off x="290596" y="1454874"/>
              <a:ext cx="5079846" cy="51767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Espace réservé du contenu 2">
                  <a:extLst>
                    <a:ext uri="{FF2B5EF4-FFF2-40B4-BE49-F238E27FC236}">
                      <a16:creationId xmlns:a16="http://schemas.microsoft.com/office/drawing/2014/main" id="{BE3B3CBB-B872-4978-A87F-76DC2A2DB3D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7612" y="1040199"/>
                  <a:ext cx="4864337" cy="48035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306000" indent="-3060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2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0000" indent="-3060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18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00000" indent="-2700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42000" indent="-2340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602000" indent="-2340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12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900000" indent="-2286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12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00000" indent="-2286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12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00000" indent="-2286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12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800000" indent="-228600" algn="l" defTabSz="457200" rtl="0" eaLnBrk="1" latinLnBrk="0" hangingPunct="1"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accent2"/>
                    </a:buClr>
                    <a:buSzPct val="92000"/>
                    <a:buFont typeface="Wingdings 2" panose="05020102010507070707" pitchFamily="18" charset="2"/>
                    <a:buChar char=""/>
                    <a:defRPr sz="12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fr-FR" sz="14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Pixel size: </a:t>
                  </a:r>
                  <a14:m>
                    <m:oMath xmlns:m="http://schemas.openxmlformats.org/officeDocument/2006/math">
                      <m:r>
                        <a:rPr lang="fr-FR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1,85×1,85 </m:t>
                      </m:r>
                      <m:r>
                        <m:rPr>
                          <m:sty m:val="p"/>
                        </m:rPr>
                        <a:rPr lang="fr-FR" sz="1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sSup>
                        <m:s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GB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(goal CCD)</a:t>
                  </a:r>
                </a:p>
              </p:txBody>
            </p:sp>
          </mc:Choice>
          <mc:Fallback xmlns="">
            <p:sp>
              <p:nvSpPr>
                <p:cNvPr id="9" name="Espace réservé du contenu 2">
                  <a:extLst>
                    <a:ext uri="{FF2B5EF4-FFF2-40B4-BE49-F238E27FC236}">
                      <a16:creationId xmlns:a16="http://schemas.microsoft.com/office/drawing/2014/main" id="{BE3B3CBB-B872-4978-A87F-76DC2A2DB3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612" y="1040199"/>
                  <a:ext cx="4864337" cy="480353"/>
                </a:xfrm>
                <a:prstGeom prst="rect">
                  <a:avLst/>
                </a:prstGeom>
                <a:blipFill>
                  <a:blip r:embed="rId3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D3EAE8F2-94FD-42F4-9317-6A68EB3F6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8028" y="3769466"/>
                <a:ext cx="6582629" cy="192085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Shot noise</a:t>
                </a:r>
                <a:r>
                  <a:rPr lang="en-US" sz="14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inherent quantum noise (stat. fluctuations) of the number of detected electro-photons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Current CCD 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fr-F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pixel size: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5.86×</m:t>
                    </m:r>
                    <m:r>
                      <a:rPr lang="fr-FR" sz="14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5.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fr-FR" sz="14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μ</m:t>
                    </m:r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fr-F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sub>
                    </m:sSub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≃</m:t>
                    </m:r>
                    <m:r>
                      <a:rPr lang="en-US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fr-FR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fr-FR" sz="1400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𝐧𝐦</m:t>
                    </m:r>
                  </m:oMath>
                </a14:m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Best CCD 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fr-F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pixel size: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 sz="14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fr-FR" sz="14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×1</m:t>
                    </m:r>
                    <m:r>
                      <a:rPr lang="fr-FR" sz="14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fr-FR" sz="14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μ</m:t>
                    </m:r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fr-F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sub>
                    </m:sSub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≃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fr-FR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fr-FR" sz="1400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𝐧𝐦</m:t>
                    </m:r>
                  </m:oMath>
                </a14:m>
                <a:endParaRPr lang="fr-FR" sz="14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D3EAE8F2-94FD-42F4-9317-6A68EB3F6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28" y="3769466"/>
                <a:ext cx="6582629" cy="1920856"/>
              </a:xfrm>
              <a:prstGeom prst="rect">
                <a:avLst/>
              </a:prstGeom>
              <a:blipFill>
                <a:blip r:embed="rId4"/>
                <a:stretch>
                  <a:fillRect l="-278" t="-1270" r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622F070E-DCB8-4747-98D2-BACE40C18A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" y="1105519"/>
            <a:ext cx="5327576" cy="2323481"/>
          </a:xfrm>
          <a:prstGeom prst="rect">
            <a:avLst/>
          </a:prstGeom>
        </p:spPr>
      </p:pic>
      <p:grpSp>
        <p:nvGrpSpPr>
          <p:cNvPr id="12" name="Groupe 13">
            <a:extLst>
              <a:ext uri="{FF2B5EF4-FFF2-40B4-BE49-F238E27FC236}">
                <a16:creationId xmlns:a16="http://schemas.microsoft.com/office/drawing/2014/main" id="{A19738BD-30BA-4D76-B1ED-FDE3AA3CDA09}"/>
              </a:ext>
            </a:extLst>
          </p:cNvPr>
          <p:cNvGrpSpPr/>
          <p:nvPr/>
        </p:nvGrpSpPr>
        <p:grpSpPr>
          <a:xfrm>
            <a:off x="4193831" y="2042767"/>
            <a:ext cx="2713318" cy="1245998"/>
            <a:chOff x="6971768" y="4442062"/>
            <a:chExt cx="2997447" cy="1376475"/>
          </a:xfrm>
        </p:grpSpPr>
        <p:pic>
          <p:nvPicPr>
            <p:cNvPr id="13" name="Image 14">
              <a:extLst>
                <a:ext uri="{FF2B5EF4-FFF2-40B4-BE49-F238E27FC236}">
                  <a16:creationId xmlns:a16="http://schemas.microsoft.com/office/drawing/2014/main" id="{156B300A-01B9-42EC-BDB9-D767724C9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3" t="25426" r="46773" b="28094"/>
            <a:stretch/>
          </p:blipFill>
          <p:spPr>
            <a:xfrm>
              <a:off x="7376253" y="4593076"/>
              <a:ext cx="2194901" cy="1225461"/>
            </a:xfrm>
            <a:prstGeom prst="rect">
              <a:avLst/>
            </a:prstGeom>
          </p:spPr>
        </p:pic>
        <p:sp>
          <p:nvSpPr>
            <p:cNvPr id="14" name="Espace réservé du contenu 2">
              <a:extLst>
                <a:ext uri="{FF2B5EF4-FFF2-40B4-BE49-F238E27FC236}">
                  <a16:creationId xmlns:a16="http://schemas.microsoft.com/office/drawing/2014/main" id="{7CF73B55-C1EB-4F01-8706-442E083447D1}"/>
                </a:ext>
              </a:extLst>
            </p:cNvPr>
            <p:cNvSpPr txBox="1">
              <a:spLocks/>
            </p:cNvSpPr>
            <p:nvPr/>
          </p:nvSpPr>
          <p:spPr>
            <a:xfrm>
              <a:off x="8087964" y="4442062"/>
              <a:ext cx="1881251" cy="6633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b="1">
                  <a:solidFill>
                    <a:schemeClr val="bg1"/>
                  </a:solidFill>
                </a:rPr>
                <a:t>Sig</a:t>
              </a:r>
            </a:p>
          </p:txBody>
        </p:sp>
        <p:sp>
          <p:nvSpPr>
            <p:cNvPr id="15" name="Espace réservé du contenu 2">
              <a:extLst>
                <a:ext uri="{FF2B5EF4-FFF2-40B4-BE49-F238E27FC236}">
                  <a16:creationId xmlns:a16="http://schemas.microsoft.com/office/drawing/2014/main" id="{0713D989-C713-4D7C-9EF8-0670B2B0C249}"/>
                </a:ext>
              </a:extLst>
            </p:cNvPr>
            <p:cNvSpPr txBox="1">
              <a:spLocks/>
            </p:cNvSpPr>
            <p:nvPr/>
          </p:nvSpPr>
          <p:spPr>
            <a:xfrm>
              <a:off x="6971768" y="4446939"/>
              <a:ext cx="1881251" cy="6633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b="1">
                  <a:solidFill>
                    <a:schemeClr val="bg1"/>
                  </a:solidFill>
                </a:rPr>
                <a:t>Ref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6E91B7C-4AFA-59E6-5F1E-61330CC4CCA8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483994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Data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68D62-7E5D-4561-B194-D4A6BE40C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2" t="9522" r="19361" b="61912"/>
          <a:stretch/>
        </p:blipFill>
        <p:spPr>
          <a:xfrm>
            <a:off x="777875" y="1085527"/>
            <a:ext cx="3456384" cy="1080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9AAFA-0984-4CE2-8BE7-FED13C03D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4" t="59523" r="19099" b="11911"/>
          <a:stretch/>
        </p:blipFill>
        <p:spPr>
          <a:xfrm>
            <a:off x="777875" y="3893840"/>
            <a:ext cx="3456384" cy="1080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7103D-DF99-42B7-9FB9-C10330858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79" y="797496"/>
            <a:ext cx="4903465" cy="194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919077-93EB-4A98-AD5C-3A4621619851}"/>
              </a:ext>
            </a:extLst>
          </p:cNvPr>
          <p:cNvSpPr/>
          <p:nvPr/>
        </p:nvSpPr>
        <p:spPr>
          <a:xfrm>
            <a:off x="2232313" y="417158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50839-183C-4342-B72B-6974B476D275}"/>
              </a:ext>
            </a:extLst>
          </p:cNvPr>
          <p:cNvSpPr txBox="1"/>
          <p:nvPr/>
        </p:nvSpPr>
        <p:spPr>
          <a:xfrm>
            <a:off x="1723278" y="4689952"/>
            <a:ext cx="770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/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/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D33ED407-9EB7-4F26-8411-3B6944556048}"/>
              </a:ext>
            </a:extLst>
          </p:cNvPr>
          <p:cNvSpPr/>
          <p:nvPr/>
        </p:nvSpPr>
        <p:spPr>
          <a:xfrm>
            <a:off x="975211" y="405670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3C4C8-A452-4E79-B9B2-56A0F78EBDB9}"/>
              </a:ext>
            </a:extLst>
          </p:cNvPr>
          <p:cNvSpPr/>
          <p:nvPr/>
        </p:nvSpPr>
        <p:spPr>
          <a:xfrm>
            <a:off x="2182031" y="1301551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3FED4-CF92-45B2-AD69-D1673F6EBA1A}"/>
              </a:ext>
            </a:extLst>
          </p:cNvPr>
          <p:cNvSpPr/>
          <p:nvPr/>
        </p:nvSpPr>
        <p:spPr>
          <a:xfrm>
            <a:off x="955372" y="1284397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/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/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Up-Down 1">
            <a:extLst>
              <a:ext uri="{FF2B5EF4-FFF2-40B4-BE49-F238E27FC236}">
                <a16:creationId xmlns:a16="http://schemas.microsoft.com/office/drawing/2014/main" id="{84C1246B-C0FA-4DE7-A24D-1B427771FA1B}"/>
              </a:ext>
            </a:extLst>
          </p:cNvPr>
          <p:cNvSpPr/>
          <p:nvPr/>
        </p:nvSpPr>
        <p:spPr>
          <a:xfrm>
            <a:off x="2404134" y="2254757"/>
            <a:ext cx="203865" cy="1515783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74CC720-20B3-4DD0-8560-FC6EF2023D23}"/>
              </a:ext>
            </a:extLst>
          </p:cNvPr>
          <p:cNvSpPr/>
          <p:nvPr/>
        </p:nvSpPr>
        <p:spPr>
          <a:xfrm>
            <a:off x="4675851" y="1581278"/>
            <a:ext cx="432048" cy="1251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E040D4-EEE2-410A-A3E0-C5CDBA415590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A66B3-44AE-8DE7-3EF8-34B6884E713A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3705071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Data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68D62-7E5D-4561-B194-D4A6BE40C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2" t="9522" r="19361" b="61912"/>
          <a:stretch/>
        </p:blipFill>
        <p:spPr>
          <a:xfrm>
            <a:off x="777875" y="1085527"/>
            <a:ext cx="3456384" cy="1080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9AAFA-0984-4CE2-8BE7-FED13C03D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4" t="59523" r="19099" b="11911"/>
          <a:stretch/>
        </p:blipFill>
        <p:spPr>
          <a:xfrm>
            <a:off x="777875" y="3893840"/>
            <a:ext cx="3456384" cy="1080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7103D-DF99-42B7-9FB9-C10330858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79" y="797496"/>
            <a:ext cx="4903465" cy="194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919077-93EB-4A98-AD5C-3A4621619851}"/>
              </a:ext>
            </a:extLst>
          </p:cNvPr>
          <p:cNvSpPr/>
          <p:nvPr/>
        </p:nvSpPr>
        <p:spPr>
          <a:xfrm>
            <a:off x="2232313" y="417158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50839-183C-4342-B72B-6974B476D275}"/>
              </a:ext>
            </a:extLst>
          </p:cNvPr>
          <p:cNvSpPr txBox="1"/>
          <p:nvPr/>
        </p:nvSpPr>
        <p:spPr>
          <a:xfrm>
            <a:off x="1723278" y="4689952"/>
            <a:ext cx="770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/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/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D33ED407-9EB7-4F26-8411-3B6944556048}"/>
              </a:ext>
            </a:extLst>
          </p:cNvPr>
          <p:cNvSpPr/>
          <p:nvPr/>
        </p:nvSpPr>
        <p:spPr>
          <a:xfrm>
            <a:off x="975211" y="405670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3C4C8-A452-4E79-B9B2-56A0F78EBDB9}"/>
              </a:ext>
            </a:extLst>
          </p:cNvPr>
          <p:cNvSpPr/>
          <p:nvPr/>
        </p:nvSpPr>
        <p:spPr>
          <a:xfrm>
            <a:off x="2182031" y="1301551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3FED4-CF92-45B2-AD69-D1673F6EBA1A}"/>
              </a:ext>
            </a:extLst>
          </p:cNvPr>
          <p:cNvSpPr/>
          <p:nvPr/>
        </p:nvSpPr>
        <p:spPr>
          <a:xfrm>
            <a:off x="955372" y="1284397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/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/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19E40B5-BF76-4D80-AE9E-980C30962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637" y="3411126"/>
            <a:ext cx="4573486" cy="1832423"/>
          </a:xfrm>
          <a:prstGeom prst="rect">
            <a:avLst/>
          </a:prstGeom>
        </p:spPr>
      </p:pic>
      <p:sp>
        <p:nvSpPr>
          <p:cNvPr id="2" name="Arrow: Up-Down 1">
            <a:extLst>
              <a:ext uri="{FF2B5EF4-FFF2-40B4-BE49-F238E27FC236}">
                <a16:creationId xmlns:a16="http://schemas.microsoft.com/office/drawing/2014/main" id="{84C1246B-C0FA-4DE7-A24D-1B427771FA1B}"/>
              </a:ext>
            </a:extLst>
          </p:cNvPr>
          <p:cNvSpPr/>
          <p:nvPr/>
        </p:nvSpPr>
        <p:spPr>
          <a:xfrm>
            <a:off x="2404134" y="2254757"/>
            <a:ext cx="203865" cy="1515783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8CE51072-8045-444F-9E81-3F5043004EF3}"/>
              </a:ext>
            </a:extLst>
          </p:cNvPr>
          <p:cNvSpPr/>
          <p:nvPr/>
        </p:nvSpPr>
        <p:spPr>
          <a:xfrm>
            <a:off x="1198470" y="2254756"/>
            <a:ext cx="203865" cy="1515783"/>
          </a:xfrm>
          <a:prstGeom prst="upDownArrow">
            <a:avLst/>
          </a:prstGeom>
          <a:solidFill>
            <a:srgbClr val="229023"/>
          </a:solidFill>
          <a:ln>
            <a:solidFill>
              <a:srgbClr val="229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74CC720-20B3-4DD0-8560-FC6EF2023D23}"/>
              </a:ext>
            </a:extLst>
          </p:cNvPr>
          <p:cNvSpPr/>
          <p:nvPr/>
        </p:nvSpPr>
        <p:spPr>
          <a:xfrm>
            <a:off x="4675851" y="1581278"/>
            <a:ext cx="432048" cy="1251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1A8A5E2-A5E6-4664-8662-5F8043DA5FA5}"/>
              </a:ext>
            </a:extLst>
          </p:cNvPr>
          <p:cNvSpPr/>
          <p:nvPr/>
        </p:nvSpPr>
        <p:spPr>
          <a:xfrm>
            <a:off x="4674859" y="4290460"/>
            <a:ext cx="432048" cy="125167"/>
          </a:xfrm>
          <a:prstGeom prst="rightArrow">
            <a:avLst/>
          </a:prstGeom>
          <a:solidFill>
            <a:srgbClr val="229023"/>
          </a:solidFill>
          <a:ln>
            <a:solidFill>
              <a:srgbClr val="229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B56F57-D719-47B6-B1BE-0E6F63914F5B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F20B3-8B47-12F0-8673-51B66A71F4B8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837471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Data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68D62-7E5D-4561-B194-D4A6BE40C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2" t="9522" r="19361" b="61912"/>
          <a:stretch/>
        </p:blipFill>
        <p:spPr>
          <a:xfrm>
            <a:off x="777875" y="1085527"/>
            <a:ext cx="3456384" cy="1080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9AAFA-0984-4CE2-8BE7-FED13C03D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4" t="59523" r="19099" b="11911"/>
          <a:stretch/>
        </p:blipFill>
        <p:spPr>
          <a:xfrm>
            <a:off x="777875" y="3893840"/>
            <a:ext cx="3456384" cy="10801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919077-93EB-4A98-AD5C-3A4621619851}"/>
              </a:ext>
            </a:extLst>
          </p:cNvPr>
          <p:cNvSpPr/>
          <p:nvPr/>
        </p:nvSpPr>
        <p:spPr>
          <a:xfrm>
            <a:off x="2232313" y="417158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50839-183C-4342-B72B-6974B476D275}"/>
              </a:ext>
            </a:extLst>
          </p:cNvPr>
          <p:cNvSpPr txBox="1"/>
          <p:nvPr/>
        </p:nvSpPr>
        <p:spPr>
          <a:xfrm>
            <a:off x="1723278" y="4689952"/>
            <a:ext cx="770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/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/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D33ED407-9EB7-4F26-8411-3B6944556048}"/>
              </a:ext>
            </a:extLst>
          </p:cNvPr>
          <p:cNvSpPr/>
          <p:nvPr/>
        </p:nvSpPr>
        <p:spPr>
          <a:xfrm>
            <a:off x="975211" y="405670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3C4C8-A452-4E79-B9B2-56A0F78EBDB9}"/>
              </a:ext>
            </a:extLst>
          </p:cNvPr>
          <p:cNvSpPr/>
          <p:nvPr/>
        </p:nvSpPr>
        <p:spPr>
          <a:xfrm>
            <a:off x="2182031" y="1301551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3FED4-CF92-45B2-AD69-D1673F6EBA1A}"/>
              </a:ext>
            </a:extLst>
          </p:cNvPr>
          <p:cNvSpPr/>
          <p:nvPr/>
        </p:nvSpPr>
        <p:spPr>
          <a:xfrm>
            <a:off x="955372" y="1284397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/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/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Up-Down 1">
            <a:extLst>
              <a:ext uri="{FF2B5EF4-FFF2-40B4-BE49-F238E27FC236}">
                <a16:creationId xmlns:a16="http://schemas.microsoft.com/office/drawing/2014/main" id="{84C1246B-C0FA-4DE7-A24D-1B427771FA1B}"/>
              </a:ext>
            </a:extLst>
          </p:cNvPr>
          <p:cNvSpPr/>
          <p:nvPr/>
        </p:nvSpPr>
        <p:spPr>
          <a:xfrm>
            <a:off x="2404134" y="2254757"/>
            <a:ext cx="203865" cy="1515783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8CE51072-8045-444F-9E81-3F5043004EF3}"/>
              </a:ext>
            </a:extLst>
          </p:cNvPr>
          <p:cNvSpPr/>
          <p:nvPr/>
        </p:nvSpPr>
        <p:spPr>
          <a:xfrm>
            <a:off x="1198470" y="2254756"/>
            <a:ext cx="203865" cy="1515783"/>
          </a:xfrm>
          <a:prstGeom prst="upDownArrow">
            <a:avLst/>
          </a:prstGeom>
          <a:solidFill>
            <a:srgbClr val="229023"/>
          </a:solidFill>
          <a:ln>
            <a:solidFill>
              <a:srgbClr val="229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74CC720-20B3-4DD0-8560-FC6EF2023D23}"/>
              </a:ext>
            </a:extLst>
          </p:cNvPr>
          <p:cNvSpPr/>
          <p:nvPr/>
        </p:nvSpPr>
        <p:spPr>
          <a:xfrm>
            <a:off x="4675851" y="1581278"/>
            <a:ext cx="432048" cy="1251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1A8A5E2-A5E6-4664-8662-5F8043DA5FA5}"/>
              </a:ext>
            </a:extLst>
          </p:cNvPr>
          <p:cNvSpPr/>
          <p:nvPr/>
        </p:nvSpPr>
        <p:spPr>
          <a:xfrm>
            <a:off x="4674859" y="4290460"/>
            <a:ext cx="432048" cy="125167"/>
          </a:xfrm>
          <a:prstGeom prst="rightArrow">
            <a:avLst/>
          </a:prstGeom>
          <a:solidFill>
            <a:srgbClr val="229023"/>
          </a:solidFill>
          <a:ln>
            <a:solidFill>
              <a:srgbClr val="229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035C8B5-62DC-42DF-8A55-A63ACB760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117" y="912864"/>
            <a:ext cx="4751515" cy="18324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4D0491-7C70-4356-A1C1-9C060442C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838" y="3420498"/>
            <a:ext cx="4751515" cy="1860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A8B378-F5AB-4739-BBA5-2AC95C3CEC7F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5A6BF-1623-C87B-8470-7FBB3FC39E8C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88452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6984776" cy="432048"/>
          </a:xfrm>
        </p:spPr>
        <p:txBody>
          <a:bodyPr>
            <a:noAutofit/>
          </a:bodyPr>
          <a:lstStyle/>
          <a:p>
            <a:r>
              <a:rPr lang="en-US" dirty="0"/>
              <a:t>DeLLight Experiment – Pump-Probe Interaction</a:t>
            </a:r>
          </a:p>
        </p:txBody>
      </p:sp>
      <p:grpSp>
        <p:nvGrpSpPr>
          <p:cNvPr id="10" name="Groupe 2">
            <a:extLst>
              <a:ext uri="{FF2B5EF4-FFF2-40B4-BE49-F238E27FC236}">
                <a16:creationId xmlns:a16="http://schemas.microsoft.com/office/drawing/2014/main" id="{A2777D48-563A-41B7-993D-2D560870BE48}"/>
              </a:ext>
            </a:extLst>
          </p:cNvPr>
          <p:cNvGrpSpPr/>
          <p:nvPr/>
        </p:nvGrpSpPr>
        <p:grpSpPr>
          <a:xfrm>
            <a:off x="0" y="725488"/>
            <a:ext cx="6828755" cy="4953924"/>
            <a:chOff x="204186" y="905522"/>
            <a:chExt cx="7834846" cy="5450828"/>
          </a:xfrm>
        </p:grpSpPr>
        <p:pic>
          <p:nvPicPr>
            <p:cNvPr id="11" name="Image 25">
              <a:extLst>
                <a:ext uri="{FF2B5EF4-FFF2-40B4-BE49-F238E27FC236}">
                  <a16:creationId xmlns:a16="http://schemas.microsoft.com/office/drawing/2014/main" id="{10BA768B-E3ED-494D-AB43-53F901733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4" r="8091"/>
            <a:stretch/>
          </p:blipFill>
          <p:spPr>
            <a:xfrm>
              <a:off x="204186" y="905522"/>
              <a:ext cx="7834846" cy="5450828"/>
            </a:xfrm>
            <a:prstGeom prst="rect">
              <a:avLst/>
            </a:prstGeom>
          </p:spPr>
        </p:pic>
        <p:grpSp>
          <p:nvGrpSpPr>
            <p:cNvPr id="12" name="Groupe 15">
              <a:extLst>
                <a:ext uri="{FF2B5EF4-FFF2-40B4-BE49-F238E27FC236}">
                  <a16:creationId xmlns:a16="http://schemas.microsoft.com/office/drawing/2014/main" id="{B6E9C741-42F3-4CC9-8D04-B388A3C4CAE5}"/>
                </a:ext>
              </a:extLst>
            </p:cNvPr>
            <p:cNvGrpSpPr/>
            <p:nvPr/>
          </p:nvGrpSpPr>
          <p:grpSpPr>
            <a:xfrm>
              <a:off x="1872811" y="1202759"/>
              <a:ext cx="1330513" cy="1092004"/>
              <a:chOff x="360847" y="1996677"/>
              <a:chExt cx="1258024" cy="973949"/>
            </a:xfrm>
          </p:grpSpPr>
          <p:sp>
            <p:nvSpPr>
              <p:cNvPr id="20" name="Line 55">
                <a:extLst>
                  <a:ext uri="{FF2B5EF4-FFF2-40B4-BE49-F238E27FC236}">
                    <a16:creationId xmlns:a16="http://schemas.microsoft.com/office/drawing/2014/main" id="{1D1FE137-96FE-4EF1-B8E8-23F527AF85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9182" y="2529939"/>
                <a:ext cx="267868" cy="28803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21" name="Line 56">
                <a:extLst>
                  <a:ext uri="{FF2B5EF4-FFF2-40B4-BE49-F238E27FC236}">
                    <a16:creationId xmlns:a16="http://schemas.microsoft.com/office/drawing/2014/main" id="{98E3B20F-664B-43EB-8355-B1A872391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9181" y="2256311"/>
                <a:ext cx="1441" cy="5616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22" name="Line 57">
                <a:extLst>
                  <a:ext uri="{FF2B5EF4-FFF2-40B4-BE49-F238E27FC236}">
                    <a16:creationId xmlns:a16="http://schemas.microsoft.com/office/drawing/2014/main" id="{0924B58D-6433-406F-8A12-72D44250A9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9182" y="2821421"/>
                <a:ext cx="534297" cy="1441"/>
              </a:xfrm>
              <a:prstGeom prst="line">
                <a:avLst/>
              </a:prstGeom>
              <a:noFill/>
              <a:ln w="9360">
                <a:solidFill>
                  <a:srgbClr val="80808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23" name="Text Box 59">
                <a:extLst>
                  <a:ext uri="{FF2B5EF4-FFF2-40B4-BE49-F238E27FC236}">
                    <a16:creationId xmlns:a16="http://schemas.microsoft.com/office/drawing/2014/main" id="{CD96A74B-E3B2-4316-AFE9-6338F1EE5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4756" y="2593306"/>
                <a:ext cx="334115" cy="37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46" tIns="40823" rIns="81646" bIns="40823"/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eaLnBrk="1">
                  <a:buClrTx/>
                  <a:buFontTx/>
                  <a:buNone/>
                </a:pPr>
                <a:r>
                  <a:rPr lang="fr-FR" sz="1633">
                    <a:solidFill>
                      <a:srgbClr val="000000"/>
                    </a:solidFill>
                  </a:rPr>
                  <a:t>k</a:t>
                </a:r>
                <a:r>
                  <a:rPr lang="fr-FR" sz="1633" baseline="-33000">
                    <a:solidFill>
                      <a:srgbClr val="000000"/>
                    </a:solidFill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ZoneTexte 20">
                    <a:extLst>
                      <a:ext uri="{FF2B5EF4-FFF2-40B4-BE49-F238E27FC236}">
                        <a16:creationId xmlns:a16="http://schemas.microsoft.com/office/drawing/2014/main" id="{6079B44F-ABE8-4CFA-8C81-51E06B92ECB3}"/>
                      </a:ext>
                    </a:extLst>
                  </p:cNvPr>
                  <p:cNvSpPr txBox="1"/>
                  <p:nvPr/>
                </p:nvSpPr>
                <p:spPr>
                  <a:xfrm>
                    <a:off x="360847" y="2203111"/>
                    <a:ext cx="187807" cy="3539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ZoneTexte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847" y="2203111"/>
                    <a:ext cx="187807" cy="353943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33333" r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ZoneTexte 21">
                    <a:extLst>
                      <a:ext uri="{FF2B5EF4-FFF2-40B4-BE49-F238E27FC236}">
                        <a16:creationId xmlns:a16="http://schemas.microsoft.com/office/drawing/2014/main" id="{4B151EA0-CA78-4F02-8303-B68B41E54A0A}"/>
                      </a:ext>
                    </a:extLst>
                  </p:cNvPr>
                  <p:cNvSpPr txBox="1"/>
                  <p:nvPr/>
                </p:nvSpPr>
                <p:spPr>
                  <a:xfrm>
                    <a:off x="920185" y="2057798"/>
                    <a:ext cx="176587" cy="3539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7" name="ZoneTexte 1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0185" y="2057798"/>
                    <a:ext cx="176587" cy="353943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22222" r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Line 55">
                <a:extLst>
                  <a:ext uri="{FF2B5EF4-FFF2-40B4-BE49-F238E27FC236}">
                    <a16:creationId xmlns:a16="http://schemas.microsoft.com/office/drawing/2014/main" id="{5711A21C-EF01-41BA-80C5-B620C8472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2727" y="2401692"/>
                <a:ext cx="179140" cy="41982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28" name="Line 56">
                <a:extLst>
                  <a:ext uri="{FF2B5EF4-FFF2-40B4-BE49-F238E27FC236}">
                    <a16:creationId xmlns:a16="http://schemas.microsoft.com/office/drawing/2014/main" id="{2CCF8728-EB05-4995-BD44-196B03464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69096" y="2391058"/>
                <a:ext cx="203630" cy="41982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ZoneTexte 24">
                    <a:extLst>
                      <a:ext uri="{FF2B5EF4-FFF2-40B4-BE49-F238E27FC236}">
                        <a16:creationId xmlns:a16="http://schemas.microsoft.com/office/drawing/2014/main" id="{0062B0A4-DDB2-420E-89D3-93FE23DDA603}"/>
                      </a:ext>
                    </a:extLst>
                  </p:cNvPr>
                  <p:cNvSpPr txBox="1"/>
                  <p:nvPr/>
                </p:nvSpPr>
                <p:spPr>
                  <a:xfrm>
                    <a:off x="1083825" y="2434137"/>
                    <a:ext cx="166520" cy="323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6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8" name="ZoneTexte 1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3825" y="2434137"/>
                    <a:ext cx="166520" cy="323165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15385" r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ZoneTexte 27">
                    <a:extLst>
                      <a:ext uri="{FF2B5EF4-FFF2-40B4-BE49-F238E27FC236}">
                        <a16:creationId xmlns:a16="http://schemas.microsoft.com/office/drawing/2014/main" id="{90FFA37A-4CFB-4F08-8A4D-9589E889D391}"/>
                      </a:ext>
                    </a:extLst>
                  </p:cNvPr>
                  <p:cNvSpPr txBox="1"/>
                  <p:nvPr/>
                </p:nvSpPr>
                <p:spPr>
                  <a:xfrm>
                    <a:off x="658842" y="1996677"/>
                    <a:ext cx="170239" cy="323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6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9" name="ZoneTexte 1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8842" y="1996677"/>
                    <a:ext cx="170239" cy="323165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4615" r="-26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Groupe 29">
              <a:extLst>
                <a:ext uri="{FF2B5EF4-FFF2-40B4-BE49-F238E27FC236}">
                  <a16:creationId xmlns:a16="http://schemas.microsoft.com/office/drawing/2014/main" id="{F5A56956-C7B5-4991-BCA4-845C3D81A86F}"/>
                </a:ext>
              </a:extLst>
            </p:cNvPr>
            <p:cNvGrpSpPr/>
            <p:nvPr/>
          </p:nvGrpSpPr>
          <p:grpSpPr>
            <a:xfrm>
              <a:off x="4629506" y="1672193"/>
              <a:ext cx="1397967" cy="912055"/>
              <a:chOff x="7862512" y="1735447"/>
              <a:chExt cx="1320619" cy="800725"/>
            </a:xfrm>
          </p:grpSpPr>
          <p:sp>
            <p:nvSpPr>
              <p:cNvPr id="14" name="Line 61">
                <a:extLst>
                  <a:ext uri="{FF2B5EF4-FFF2-40B4-BE49-F238E27FC236}">
                    <a16:creationId xmlns:a16="http://schemas.microsoft.com/office/drawing/2014/main" id="{AE6DB3D3-08AC-447F-B3B0-40A55F9F4F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11391" y="2114207"/>
                <a:ext cx="267868" cy="28803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15" name="Line 62">
                <a:extLst>
                  <a:ext uri="{FF2B5EF4-FFF2-40B4-BE49-F238E27FC236}">
                    <a16:creationId xmlns:a16="http://schemas.microsoft.com/office/drawing/2014/main" id="{4843AFB3-AB2E-421A-BC4E-EAE7421DF6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11391" y="1840578"/>
                <a:ext cx="1441" cy="5616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16" name="Line 63">
                <a:extLst>
                  <a:ext uri="{FF2B5EF4-FFF2-40B4-BE49-F238E27FC236}">
                    <a16:creationId xmlns:a16="http://schemas.microsoft.com/office/drawing/2014/main" id="{A23531A0-6148-4DA3-B3BE-1367C2FC6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28941" y="2393498"/>
                <a:ext cx="515574" cy="1440"/>
              </a:xfrm>
              <a:prstGeom prst="line">
                <a:avLst/>
              </a:prstGeom>
              <a:noFill/>
              <a:ln w="9360">
                <a:solidFill>
                  <a:srgbClr val="80808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17" name="Text Box 64">
                <a:extLst>
                  <a:ext uri="{FF2B5EF4-FFF2-40B4-BE49-F238E27FC236}">
                    <a16:creationId xmlns:a16="http://schemas.microsoft.com/office/drawing/2014/main" id="{CCB70C3F-EE29-4F40-AFDD-02E8A75707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3990" y="1735447"/>
                <a:ext cx="368679" cy="37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46" tIns="40823" rIns="81646" bIns="40823"/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eaLnBrk="1">
                  <a:buClrTx/>
                  <a:buFontTx/>
                  <a:buNone/>
                </a:pPr>
                <a:r>
                  <a:rPr lang="fr-FR" sz="1633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E</a:t>
                </a:r>
                <a:r>
                  <a:rPr lang="fr-FR" sz="1633" baseline="-330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8" name="Text Box 65">
                <a:extLst>
                  <a:ext uri="{FF2B5EF4-FFF2-40B4-BE49-F238E27FC236}">
                    <a16:creationId xmlns:a16="http://schemas.microsoft.com/office/drawing/2014/main" id="{99F2206A-B8BE-4305-8BB5-E3B00AF7B3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14452" y="1893864"/>
                <a:ext cx="368679" cy="37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46" tIns="40823" rIns="81646" bIns="40823"/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eaLnBrk="1">
                  <a:buClrTx/>
                  <a:buFontTx/>
                  <a:buNone/>
                </a:pPr>
                <a:r>
                  <a:rPr lang="fr-FR" sz="1633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B</a:t>
                </a:r>
                <a:r>
                  <a:rPr lang="fr-FR" sz="1633" baseline="-330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9" name="Text Box 66">
                <a:extLst>
                  <a:ext uri="{FF2B5EF4-FFF2-40B4-BE49-F238E27FC236}">
                    <a16:creationId xmlns:a16="http://schemas.microsoft.com/office/drawing/2014/main" id="{A74B8DFD-6661-49FA-A9A1-FA458D63C9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62512" y="2158852"/>
                <a:ext cx="334115" cy="37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46" tIns="40823" rIns="81646" bIns="40823"/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eaLnBrk="1">
                  <a:buClrTx/>
                  <a:buFontTx/>
                  <a:buNone/>
                </a:pPr>
                <a:r>
                  <a:rPr lang="fr-FR" sz="1633">
                    <a:solidFill>
                      <a:srgbClr val="000000"/>
                    </a:solidFill>
                  </a:rPr>
                  <a:t>k</a:t>
                </a:r>
                <a:r>
                  <a:rPr lang="fr-FR" sz="1633" baseline="-3300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01CE892-E9DF-4015-99ED-3E9203B64FF7}"/>
              </a:ext>
            </a:extLst>
          </p:cNvPr>
          <p:cNvSpPr/>
          <p:nvPr/>
        </p:nvSpPr>
        <p:spPr>
          <a:xfrm>
            <a:off x="6402790" y="941512"/>
            <a:ext cx="4005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0" u="sng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Pump specifications</a:t>
            </a:r>
            <a:r>
              <a:rPr lang="en-US" sz="1400" b="1" i="0" u="sng" strike="noStrik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i="1" u="sng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LASERIX)</a:t>
            </a:r>
            <a:endParaRPr lang="en-US" sz="1400" b="1" i="0" u="sng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Energy ≈ 2.5 Joules</a:t>
            </a:r>
          </a:p>
          <a:p>
            <a:pPr algn="ctr">
              <a:spcAft>
                <a:spcPts val="600"/>
              </a:spcAft>
            </a:pPr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Duration ≈ 50 fs</a:t>
            </a:r>
          </a:p>
          <a:p>
            <a:pPr algn="ctr">
              <a:spcAft>
                <a:spcPts val="600"/>
              </a:spcAft>
            </a:pPr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Waist @ focus ≈ 5 </a:t>
            </a:r>
            <a:r>
              <a:rPr lang="en-US" sz="140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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US" sz="1400" i="1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pump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 2  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W/cm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213E3F-DF79-4615-8597-BA01D9190056}"/>
                  </a:ext>
                </a:extLst>
              </p:cNvPr>
              <p:cNvSpPr txBox="1"/>
              <p:nvPr/>
            </p:nvSpPr>
            <p:spPr>
              <a:xfrm>
                <a:off x="7032848" y="4541912"/>
                <a:ext cx="2981239" cy="42428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0.13 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𝑝𝑟𝑎𝑑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213E3F-DF79-4615-8597-BA01D9190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848" y="4541912"/>
                <a:ext cx="2981239" cy="424283"/>
              </a:xfrm>
              <a:prstGeom prst="rect">
                <a:avLst/>
              </a:prstGeom>
              <a:blipFill>
                <a:blip r:embed="rId14"/>
                <a:stretch>
                  <a:fillRect b="-694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541D83-877E-4159-8266-B59EFEF95AF8}"/>
                  </a:ext>
                </a:extLst>
              </p:cNvPr>
              <p:cNvSpPr txBox="1"/>
              <p:nvPr/>
            </p:nvSpPr>
            <p:spPr>
              <a:xfrm>
                <a:off x="7032847" y="2885728"/>
                <a:ext cx="2981239" cy="4280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𝑄𝐸𝐷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3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×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541D83-877E-4159-8266-B59EFEF95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847" y="2885728"/>
                <a:ext cx="2981239" cy="428002"/>
              </a:xfrm>
              <a:prstGeom prst="rect">
                <a:avLst/>
              </a:prstGeom>
              <a:blipFill>
                <a:blip r:embed="rId15"/>
                <a:stretch>
                  <a:fillRect b="-684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2" descr="Can one bit of light bounce off another bit of light? | Science Questions  with Surprising Answers">
            <a:extLst>
              <a:ext uri="{FF2B5EF4-FFF2-40B4-BE49-F238E27FC236}">
                <a16:creationId xmlns:a16="http://schemas.microsoft.com/office/drawing/2014/main" id="{1707A3AC-CF9C-4AFC-AF62-55F6A62DE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01" y="3098642"/>
            <a:ext cx="1239878" cy="7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D0477EF-697F-4A2F-B673-6BD1144B11C1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2F65B3-4C10-4049-9DAF-F5319A40D65D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3/12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334A54-B4BA-4A80-B8EF-5BBADAFC5D36}"/>
              </a:ext>
            </a:extLst>
          </p:cNvPr>
          <p:cNvCxnSpPr/>
          <p:nvPr/>
        </p:nvCxnSpPr>
        <p:spPr>
          <a:xfrm>
            <a:off x="8554739" y="3677816"/>
            <a:ext cx="0" cy="4898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5A94347-7898-93D3-56F1-C07ED7703510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31325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Data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68D62-7E5D-4561-B194-D4A6BE40C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2" t="9522" r="19361" b="61912"/>
          <a:stretch/>
        </p:blipFill>
        <p:spPr>
          <a:xfrm>
            <a:off x="777875" y="1085527"/>
            <a:ext cx="3456384" cy="1080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9AAFA-0984-4CE2-8BE7-FED13C03D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4" t="59523" r="19099" b="11911"/>
          <a:stretch/>
        </p:blipFill>
        <p:spPr>
          <a:xfrm>
            <a:off x="777875" y="3893840"/>
            <a:ext cx="3456384" cy="10801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919077-93EB-4A98-AD5C-3A4621619851}"/>
              </a:ext>
            </a:extLst>
          </p:cNvPr>
          <p:cNvSpPr/>
          <p:nvPr/>
        </p:nvSpPr>
        <p:spPr>
          <a:xfrm>
            <a:off x="2232313" y="417158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50839-183C-4342-B72B-6974B476D275}"/>
              </a:ext>
            </a:extLst>
          </p:cNvPr>
          <p:cNvSpPr txBox="1"/>
          <p:nvPr/>
        </p:nvSpPr>
        <p:spPr>
          <a:xfrm>
            <a:off x="1723278" y="4689952"/>
            <a:ext cx="770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/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/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D33ED407-9EB7-4F26-8411-3B6944556048}"/>
              </a:ext>
            </a:extLst>
          </p:cNvPr>
          <p:cNvSpPr/>
          <p:nvPr/>
        </p:nvSpPr>
        <p:spPr>
          <a:xfrm>
            <a:off x="975211" y="405670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3C4C8-A452-4E79-B9B2-56A0F78EBDB9}"/>
              </a:ext>
            </a:extLst>
          </p:cNvPr>
          <p:cNvSpPr/>
          <p:nvPr/>
        </p:nvSpPr>
        <p:spPr>
          <a:xfrm>
            <a:off x="2182031" y="1301551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3FED4-CF92-45B2-AD69-D1673F6EBA1A}"/>
              </a:ext>
            </a:extLst>
          </p:cNvPr>
          <p:cNvSpPr/>
          <p:nvPr/>
        </p:nvSpPr>
        <p:spPr>
          <a:xfrm>
            <a:off x="955372" y="1284397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/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/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Up-Down 1">
            <a:extLst>
              <a:ext uri="{FF2B5EF4-FFF2-40B4-BE49-F238E27FC236}">
                <a16:creationId xmlns:a16="http://schemas.microsoft.com/office/drawing/2014/main" id="{84C1246B-C0FA-4DE7-A24D-1B427771FA1B}"/>
              </a:ext>
            </a:extLst>
          </p:cNvPr>
          <p:cNvSpPr/>
          <p:nvPr/>
        </p:nvSpPr>
        <p:spPr>
          <a:xfrm>
            <a:off x="2404134" y="2254757"/>
            <a:ext cx="203865" cy="1515783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8CE51072-8045-444F-9E81-3F5043004EF3}"/>
              </a:ext>
            </a:extLst>
          </p:cNvPr>
          <p:cNvSpPr/>
          <p:nvPr/>
        </p:nvSpPr>
        <p:spPr>
          <a:xfrm>
            <a:off x="1198470" y="2254756"/>
            <a:ext cx="203865" cy="1515783"/>
          </a:xfrm>
          <a:prstGeom prst="upDownArrow">
            <a:avLst/>
          </a:prstGeom>
          <a:solidFill>
            <a:srgbClr val="229023"/>
          </a:solidFill>
          <a:ln>
            <a:solidFill>
              <a:srgbClr val="229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74CC720-20B3-4DD0-8560-FC6EF2023D23}"/>
              </a:ext>
            </a:extLst>
          </p:cNvPr>
          <p:cNvSpPr/>
          <p:nvPr/>
        </p:nvSpPr>
        <p:spPr>
          <a:xfrm>
            <a:off x="4675851" y="1581278"/>
            <a:ext cx="432048" cy="1251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1A8A5E2-A5E6-4664-8662-5F8043DA5FA5}"/>
              </a:ext>
            </a:extLst>
          </p:cNvPr>
          <p:cNvSpPr/>
          <p:nvPr/>
        </p:nvSpPr>
        <p:spPr>
          <a:xfrm>
            <a:off x="4674859" y="4290460"/>
            <a:ext cx="432048" cy="125167"/>
          </a:xfrm>
          <a:prstGeom prst="rightArrow">
            <a:avLst/>
          </a:prstGeom>
          <a:solidFill>
            <a:srgbClr val="229023"/>
          </a:solidFill>
          <a:ln>
            <a:solidFill>
              <a:srgbClr val="229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6469E1-6ED2-489A-9C3E-5C37EDDE1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785" y="747628"/>
            <a:ext cx="5121363" cy="20011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35E363-15BA-4731-8FD5-D4272830C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919" y="3317115"/>
            <a:ext cx="5253096" cy="20599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E9F468-354B-4673-9EBC-F69B6DA150DA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046F3-10FF-63E0-568B-0CC98639BF2E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936596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Data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68D62-7E5D-4561-B194-D4A6BE40C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2" t="9522" r="19361" b="61912"/>
          <a:stretch/>
        </p:blipFill>
        <p:spPr>
          <a:xfrm>
            <a:off x="777875" y="1085527"/>
            <a:ext cx="3456384" cy="1080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9AAFA-0984-4CE2-8BE7-FED13C03D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4" t="59523" r="19099" b="11911"/>
          <a:stretch/>
        </p:blipFill>
        <p:spPr>
          <a:xfrm>
            <a:off x="777875" y="3893840"/>
            <a:ext cx="3456384" cy="10801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919077-93EB-4A98-AD5C-3A4621619851}"/>
              </a:ext>
            </a:extLst>
          </p:cNvPr>
          <p:cNvSpPr/>
          <p:nvPr/>
        </p:nvSpPr>
        <p:spPr>
          <a:xfrm>
            <a:off x="2232313" y="417158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50839-183C-4342-B72B-6974B476D275}"/>
              </a:ext>
            </a:extLst>
          </p:cNvPr>
          <p:cNvSpPr txBox="1"/>
          <p:nvPr/>
        </p:nvSpPr>
        <p:spPr>
          <a:xfrm>
            <a:off x="1723278" y="4689952"/>
            <a:ext cx="770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/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FC3C23-1A47-4725-A955-278BAF71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943" y="3870072"/>
                <a:ext cx="534926" cy="325282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/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AA4F85-7B24-4FEB-82A8-85324933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3825447"/>
                <a:ext cx="534926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D33ED407-9EB7-4F26-8411-3B6944556048}"/>
              </a:ext>
            </a:extLst>
          </p:cNvPr>
          <p:cNvSpPr/>
          <p:nvPr/>
        </p:nvSpPr>
        <p:spPr>
          <a:xfrm>
            <a:off x="975211" y="405670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3C4C8-A452-4E79-B9B2-56A0F78EBDB9}"/>
              </a:ext>
            </a:extLst>
          </p:cNvPr>
          <p:cNvSpPr/>
          <p:nvPr/>
        </p:nvSpPr>
        <p:spPr>
          <a:xfrm>
            <a:off x="2182031" y="1301551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3FED4-CF92-45B2-AD69-D1673F6EBA1A}"/>
              </a:ext>
            </a:extLst>
          </p:cNvPr>
          <p:cNvSpPr/>
          <p:nvPr/>
        </p:nvSpPr>
        <p:spPr>
          <a:xfrm>
            <a:off x="955372" y="1284397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/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6B5361-5A6F-4C44-A524-FA34916CA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92" y="1024509"/>
                <a:ext cx="534926" cy="325282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/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8DD338-68C4-41A0-8B3D-4B96B7216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67" y="1009020"/>
                <a:ext cx="534926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Up-Down 1">
            <a:extLst>
              <a:ext uri="{FF2B5EF4-FFF2-40B4-BE49-F238E27FC236}">
                <a16:creationId xmlns:a16="http://schemas.microsoft.com/office/drawing/2014/main" id="{84C1246B-C0FA-4DE7-A24D-1B427771FA1B}"/>
              </a:ext>
            </a:extLst>
          </p:cNvPr>
          <p:cNvSpPr/>
          <p:nvPr/>
        </p:nvSpPr>
        <p:spPr>
          <a:xfrm>
            <a:off x="2404134" y="2254757"/>
            <a:ext cx="203865" cy="1515783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8CE51072-8045-444F-9E81-3F5043004EF3}"/>
              </a:ext>
            </a:extLst>
          </p:cNvPr>
          <p:cNvSpPr/>
          <p:nvPr/>
        </p:nvSpPr>
        <p:spPr>
          <a:xfrm>
            <a:off x="1198470" y="2254756"/>
            <a:ext cx="203865" cy="1515783"/>
          </a:xfrm>
          <a:prstGeom prst="upDownArrow">
            <a:avLst/>
          </a:prstGeom>
          <a:solidFill>
            <a:srgbClr val="229023"/>
          </a:solidFill>
          <a:ln>
            <a:solidFill>
              <a:srgbClr val="229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393616-7058-4BCC-8D75-2EF55AB99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915" y="1115329"/>
            <a:ext cx="4824886" cy="3882400"/>
          </a:xfrm>
          <a:prstGeom prst="rect">
            <a:avLst/>
          </a:prstGeom>
        </p:spPr>
      </p:pic>
      <p:sp>
        <p:nvSpPr>
          <p:cNvPr id="25" name="Arrow: Up-Down 24">
            <a:extLst>
              <a:ext uri="{FF2B5EF4-FFF2-40B4-BE49-F238E27FC236}">
                <a16:creationId xmlns:a16="http://schemas.microsoft.com/office/drawing/2014/main" id="{C4050165-0482-4C19-8EDE-18FAC4F30399}"/>
              </a:ext>
            </a:extLst>
          </p:cNvPr>
          <p:cNvSpPr/>
          <p:nvPr/>
        </p:nvSpPr>
        <p:spPr>
          <a:xfrm rot="5400000">
            <a:off x="1801301" y="2753535"/>
            <a:ext cx="203865" cy="605988"/>
          </a:xfrm>
          <a:prstGeom prst="up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7CF4672-5C43-4C8F-9016-0C5D5F8B9EDA}"/>
              </a:ext>
            </a:extLst>
          </p:cNvPr>
          <p:cNvSpPr/>
          <p:nvPr/>
        </p:nvSpPr>
        <p:spPr>
          <a:xfrm>
            <a:off x="4550233" y="2993945"/>
            <a:ext cx="432048" cy="12516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E9CC4-E5C4-440B-84C7-C640A99753BB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BD6C6-392D-C91B-5ED2-C39A0830D4D7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418247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EA36D-8223-F67B-75AE-2C6138ED8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78C284-4DDD-58D8-0991-A56FABD2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8496944" cy="432048"/>
          </a:xfrm>
        </p:spPr>
        <p:txBody>
          <a:bodyPr>
            <a:normAutofit/>
          </a:bodyPr>
          <a:lstStyle/>
          <a:p>
            <a:r>
              <a:rPr lang="en-US" dirty="0"/>
              <a:t>Introduction - From Classical to Quantum Vacuum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FAA52E-72C8-18B0-FE13-9442349B7A64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59C32-70E9-5403-AB36-6DF42C142E3C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5BFBF-5E87-0FD1-F935-7C73FE8EDA09}"/>
              </a:ext>
            </a:extLst>
          </p:cNvPr>
          <p:cNvSpPr txBox="1"/>
          <p:nvPr/>
        </p:nvSpPr>
        <p:spPr>
          <a:xfrm>
            <a:off x="274427" y="782641"/>
            <a:ext cx="1049834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Photon-photon scattering has already been observed in corpuscular perspective: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en-GB" sz="1400" dirty="0"/>
              <a:t>SLAC, LHC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No optical modification of quantum vacuum has not yet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PVLAS: Search for vacuum birefringence induced by an external continuous rotating magnetic field (2.5 T, rotation rate = 5Hz)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Expected birefringence : 𝛿𝑛𝑃𝑉𝐿𝐴𝑆≃2.5×10−23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Current best limit : 𝛿𝑛𝑃𝑉𝐿𝐴𝑆≃12±17×10−23after about 100 days of collected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Sensitivity must be improved by a factor ~ 50 in order to measure a signal at 5 sigma in 100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Limitations: magnetic field (B ~ 2.5 T) and birefringence of the mirrors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844550" lvl="1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lvl="1" indent="0"/>
            <a:endParaRPr lang="en-GB" sz="1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132C26-2045-CFE6-783F-1B98C7B0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603" y="782641"/>
            <a:ext cx="3211759" cy="10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VLAS-Fe-layout-of-the-experiment.ppm (850×238)">
            <a:extLst>
              <a:ext uri="{FF2B5EF4-FFF2-40B4-BE49-F238E27FC236}">
                <a16:creationId xmlns:a16="http://schemas.microsoft.com/office/drawing/2014/main" id="{6EF1AFB5-8A7A-2DB6-9658-B54BE7620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30" y="4016530"/>
            <a:ext cx="4862261" cy="136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47486B9-783D-7DA4-DC1C-127606CE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32" y="3461791"/>
            <a:ext cx="3118937" cy="21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122622-6870-61B8-2FBC-956B88B6A2E7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6854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"/>
    </mc:Choice>
    <mc:Fallback xmlns="">
      <p:transition spd="slow" advTm="198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F505C-A9D7-52D3-8786-8D38C4259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CF38-4FBF-F7FD-A70D-6460917B0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7"/>
          <a:stretch/>
        </p:blipFill>
        <p:spPr>
          <a:xfrm>
            <a:off x="345827" y="1258098"/>
            <a:ext cx="3960440" cy="3242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51F246-5B90-DBC6-7047-B190991FCFAA}"/>
              </a:ext>
            </a:extLst>
          </p:cNvPr>
          <p:cNvSpPr txBox="1"/>
          <p:nvPr/>
        </p:nvSpPr>
        <p:spPr>
          <a:xfrm>
            <a:off x="279520" y="782641"/>
            <a:ext cx="954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Generation of a new delayed pulse (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en-US" sz="1400" dirty="0"/>
              <a:t> 5ns delay time) at high frequency affected by the same phase noise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87BD61-BC86-20E3-05E8-8BBB2F031593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B3CD9F-BBCE-3766-481F-19BA187DC571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9/12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69045EAB-12DB-F493-EA25-A011C292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7272808" cy="432048"/>
          </a:xfrm>
        </p:spPr>
        <p:txBody>
          <a:bodyPr>
            <a:noAutofit/>
          </a:bodyPr>
          <a:lstStyle/>
          <a:p>
            <a:r>
              <a:rPr lang="en-US" dirty="0"/>
              <a:t>Data Analysis – Prompt/Delay Signal Correction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A384F-805A-DC32-D39B-FE9B54B6E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2291" y="1119913"/>
            <a:ext cx="5956029" cy="20239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5D97165-8544-4BC5-BE34-53BAECD664C1}"/>
              </a:ext>
            </a:extLst>
          </p:cNvPr>
          <p:cNvSpPr/>
          <p:nvPr/>
        </p:nvSpPr>
        <p:spPr>
          <a:xfrm>
            <a:off x="8453631" y="2557423"/>
            <a:ext cx="1008112" cy="32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7561C-1E69-214C-68A8-77ACB61AAA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24379" y="3230345"/>
            <a:ext cx="3153941" cy="2251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E3AEB0-EF9E-C02A-FBCB-EB4D3C1D05B2}"/>
              </a:ext>
            </a:extLst>
          </p:cNvPr>
          <p:cNvSpPr txBox="1"/>
          <p:nvPr/>
        </p:nvSpPr>
        <p:spPr>
          <a:xfrm>
            <a:off x="4522291" y="3375328"/>
            <a:ext cx="26642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We improved our measurement sensitivity by a factor of ~20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It is still ~2 times higher than the expected spatial resolution (40nm)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Fourier analysis is made to further investigate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00314-F327-7B69-980C-70997BF385B0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196658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13BAF-8125-3D23-23F5-3C5FDF370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A572DC-B497-38D8-F09C-B4B580F0AA48}"/>
              </a:ext>
            </a:extLst>
          </p:cNvPr>
          <p:cNvSpPr txBox="1"/>
          <p:nvPr/>
        </p:nvSpPr>
        <p:spPr>
          <a:xfrm>
            <a:off x="279520" y="782641"/>
            <a:ext cx="954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Generation of a new delayed pulse (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en-US" sz="1400" dirty="0"/>
              <a:t> 5ns delay time) at high frequency affected by the same phase noise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439321-2D1F-6B56-19E8-CF7A41ED24C6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004AB-1F74-DA19-48D2-EDE232DA9712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9/12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17093FFF-6C1B-83D1-8BE2-39CA53CF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7272808" cy="432048"/>
          </a:xfrm>
        </p:spPr>
        <p:txBody>
          <a:bodyPr>
            <a:noAutofit/>
          </a:bodyPr>
          <a:lstStyle/>
          <a:p>
            <a:r>
              <a:rPr lang="en-US" dirty="0"/>
              <a:t>Data Analysis – Prompt/Delay Signal Correction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B1466-643D-41A3-1A25-8A78A249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22291" y="1119913"/>
            <a:ext cx="5956029" cy="20239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8421AB-83C9-F594-2A94-78D06F135EBF}"/>
              </a:ext>
            </a:extLst>
          </p:cNvPr>
          <p:cNvSpPr/>
          <p:nvPr/>
        </p:nvSpPr>
        <p:spPr>
          <a:xfrm>
            <a:off x="8453631" y="2557423"/>
            <a:ext cx="1008112" cy="32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63660-A6D6-2452-4F5D-915A1D03D557}"/>
              </a:ext>
            </a:extLst>
          </p:cNvPr>
          <p:cNvSpPr txBox="1"/>
          <p:nvPr/>
        </p:nvSpPr>
        <p:spPr>
          <a:xfrm>
            <a:off x="4522291" y="3375328"/>
            <a:ext cx="61926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We improved our measurement sensitivity by a factor of ~20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It is still ~2 times higher than the expected spatial resolution (40nm)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Fourier analysis is made to further investigate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E7745-07E2-81BE-C5DA-56810B9BCBFA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1BAB1-3D07-22B2-E3B6-9A0E4ABDF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7"/>
          <a:stretch/>
        </p:blipFill>
        <p:spPr>
          <a:xfrm>
            <a:off x="345827" y="1258098"/>
            <a:ext cx="3960440" cy="3242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43BB7-756C-F701-E939-61B04E2BBB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6500" y="1230396"/>
            <a:ext cx="4176464" cy="2976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089470-3B70-C6E4-BD0E-7FF29CD65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6500" y="1311729"/>
            <a:ext cx="4176464" cy="2963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AEB07-CF9D-3C53-46A1-FC546A859B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86333" y="3124740"/>
            <a:ext cx="7024444" cy="238769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84CD4E9-8997-D876-E97A-DB44E8F82C8E}"/>
              </a:ext>
            </a:extLst>
          </p:cNvPr>
          <p:cNvSpPr/>
          <p:nvPr/>
        </p:nvSpPr>
        <p:spPr>
          <a:xfrm>
            <a:off x="7906667" y="4810811"/>
            <a:ext cx="1224136" cy="447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DB614-1227-FE63-CBCE-67A195785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8161C9-5802-3A38-A87F-1B2CBF8E3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7"/>
          <a:stretch/>
        </p:blipFill>
        <p:spPr>
          <a:xfrm>
            <a:off x="345827" y="1258098"/>
            <a:ext cx="3960440" cy="3242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59D55E-EACF-E460-0E4F-AB08CDD30100}"/>
              </a:ext>
            </a:extLst>
          </p:cNvPr>
          <p:cNvSpPr txBox="1"/>
          <p:nvPr/>
        </p:nvSpPr>
        <p:spPr>
          <a:xfrm>
            <a:off x="279520" y="782641"/>
            <a:ext cx="954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Generation of a new delayed pulse (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en-US" sz="1400" dirty="0"/>
              <a:t> 5ns delay time) at high frequency affected by the same phase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20E49D-869D-EA2D-1278-A224A937583F}"/>
                  </a:ext>
                </a:extLst>
              </p:cNvPr>
              <p:cNvSpPr txBox="1"/>
              <p:nvPr/>
            </p:nvSpPr>
            <p:spPr>
              <a:xfrm>
                <a:off x="7486364" y="1419594"/>
                <a:ext cx="3228615" cy="76681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𝑃𝑟𝑜𝑚𝑝𝑡</m:t>
                          </m:r>
                        </m:sup>
                      </m:sSubSup>
                      <m:r>
                        <a:rPr lang="en-US" sz="1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) ∝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𝑏𝑝</m:t>
                              </m:r>
                            </m:sub>
                            <m:sup>
                              <m:r>
                                <a:rPr lang="en-US" sz="12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𝑄𝐸𝐷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</a:endParaRPr>
              </a:p>
              <a:p>
                <a:endParaRPr lang="en-US" sz="12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𝐷𝑒𝑙𝑎𝑦</m:t>
                          </m:r>
                        </m:sup>
                      </m:sSubSup>
                      <m:r>
                        <a:rPr lang="en-US" sz="1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) ∝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𝑏𝑝</m:t>
                              </m:r>
                            </m:sub>
                            <m:sup>
                              <m:r>
                                <a:rPr lang="en-US" sz="1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20E49D-869D-EA2D-1278-A224A9375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364" y="1419594"/>
                <a:ext cx="3228615" cy="766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89B3718-4F8D-7104-92A9-0A42ADFAC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052" y="1365452"/>
            <a:ext cx="2716258" cy="2024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20B68-84DE-2DAE-D9B1-E27E310AD1B3}"/>
              </a:ext>
            </a:extLst>
          </p:cNvPr>
          <p:cNvSpPr txBox="1"/>
          <p:nvPr/>
        </p:nvSpPr>
        <p:spPr>
          <a:xfrm>
            <a:off x="4943585" y="1404977"/>
            <a:ext cx="230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Prompt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5CC96-C6AC-B83D-2FD9-79F532187311}"/>
              </a:ext>
            </a:extLst>
          </p:cNvPr>
          <p:cNvSpPr txBox="1"/>
          <p:nvPr/>
        </p:nvSpPr>
        <p:spPr>
          <a:xfrm>
            <a:off x="4943585" y="2338250"/>
            <a:ext cx="230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C583E0-2C05-055F-14DC-5AF3D57D6DCC}"/>
              </a:ext>
            </a:extLst>
          </p:cNvPr>
          <p:cNvSpPr txBox="1"/>
          <p:nvPr/>
        </p:nvSpPr>
        <p:spPr>
          <a:xfrm>
            <a:off x="5823159" y="4048531"/>
            <a:ext cx="40997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Delay line instability might deteriorate the result</a:t>
            </a:r>
            <a:endParaRPr lang="en-US" sz="1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11692B-0446-D884-0A7A-D0A823C9BB6F}"/>
              </a:ext>
            </a:extLst>
          </p:cNvPr>
          <p:cNvGrpSpPr/>
          <p:nvPr/>
        </p:nvGrpSpPr>
        <p:grpSpPr>
          <a:xfrm>
            <a:off x="5386881" y="4036664"/>
            <a:ext cx="441782" cy="546953"/>
            <a:chOff x="4869815" y="3478024"/>
            <a:chExt cx="648073" cy="666953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1257E48-CE1F-0C5E-A47B-0EE2C1798C80}"/>
                </a:ext>
              </a:extLst>
            </p:cNvPr>
            <p:cNvSpPr/>
            <p:nvPr/>
          </p:nvSpPr>
          <p:spPr>
            <a:xfrm>
              <a:off x="4869815" y="3478024"/>
              <a:ext cx="648073" cy="638013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F7C488-C0CF-CE1A-0EE9-E862AB1B566D}"/>
                </a:ext>
              </a:extLst>
            </p:cNvPr>
            <p:cNvSpPr txBox="1"/>
            <p:nvPr/>
          </p:nvSpPr>
          <p:spPr>
            <a:xfrm>
              <a:off x="5083912" y="3582024"/>
              <a:ext cx="219877" cy="5629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42FFFC9-1A75-FC14-94BB-A41FB10154A5}"/>
              </a:ext>
            </a:extLst>
          </p:cNvPr>
          <p:cNvSpPr/>
          <p:nvPr/>
        </p:nvSpPr>
        <p:spPr>
          <a:xfrm>
            <a:off x="5242371" y="3853100"/>
            <a:ext cx="4968552" cy="90483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8D77BC-C6E0-4330-D619-6976DE7B60AF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C40014-CB5E-B38C-802D-08401DDD9A5C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B4F9F6F-3427-A1F4-D4DC-3049E0C45EA8}"/>
                  </a:ext>
                </a:extLst>
              </p:cNvPr>
              <p:cNvSpPr txBox="1"/>
              <p:nvPr/>
            </p:nvSpPr>
            <p:spPr>
              <a:xfrm>
                <a:off x="7480523" y="2459805"/>
                <a:ext cx="2424779" cy="7654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𝑃𝑟𝑜𝑚𝑝𝑡</m:t>
                          </m:r>
                        </m:sup>
                      </m:sSubSup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𝑏𝑝</m:t>
                              </m:r>
                            </m:sub>
                            <m:sup>
                              <m:r>
                                <a:rPr lang="en-US" sz="1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200" b="0" dirty="0">
                  <a:ea typeface="Cambria Math" panose="02040503050406030204" pitchFamily="18" charset="0"/>
                </a:endParaRPr>
              </a:p>
              <a:p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𝐷𝑒𝑙𝑎𝑦</m:t>
                          </m:r>
                        </m:sup>
                      </m:sSubSup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𝑏𝑝</m:t>
                              </m:r>
                            </m:sub>
                            <m:sup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B4F9F6F-3427-A1F4-D4DC-3049E0C45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523" y="2459805"/>
                <a:ext cx="2424779" cy="7654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06FD0BC-2B4B-CB6A-EA32-BDFD55738129}"/>
              </a:ext>
            </a:extLst>
          </p:cNvPr>
          <p:cNvSpPr txBox="1"/>
          <p:nvPr/>
        </p:nvSpPr>
        <p:spPr>
          <a:xfrm>
            <a:off x="6411867" y="4322869"/>
            <a:ext cx="29216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 Back reflection correlation </a:t>
            </a:r>
            <a:endParaRPr lang="en-US" sz="1400" dirty="0"/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6E238892-878B-A578-C937-DAF3F5BB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7272808" cy="432048"/>
          </a:xfrm>
        </p:spPr>
        <p:txBody>
          <a:bodyPr>
            <a:noAutofit/>
          </a:bodyPr>
          <a:lstStyle/>
          <a:p>
            <a:r>
              <a:rPr lang="en-US" dirty="0"/>
              <a:t>Data Analysis – Prompt/Delay Signal Correction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FD4D3-C922-B2C0-E1B6-EB1601EF7502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4012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25" grpId="0" animBg="1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8E23D0-080F-40D0-9830-522490190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629" y="661883"/>
            <a:ext cx="6040560" cy="24049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C40518-D2CD-44D6-8C42-0C330BB5ACF2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DE0272-F9A3-4D44-93DB-EBC7AE14F0A3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10/12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5381A70D-B964-4786-9938-E8325584C989}"/>
              </a:ext>
            </a:extLst>
          </p:cNvPr>
          <p:cNvSpPr txBox="1">
            <a:spLocks/>
          </p:cNvSpPr>
          <p:nvPr/>
        </p:nvSpPr>
        <p:spPr>
          <a:xfrm>
            <a:off x="1209923" y="14942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Data Analysis – Prompt/Delay Ref Correction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ECA8899-78D9-43FC-8CAB-7AB83AEAE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59"/>
          <a:stretch/>
        </p:blipFill>
        <p:spPr>
          <a:xfrm>
            <a:off x="8106" y="1203446"/>
            <a:ext cx="4123824" cy="3652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5EBDF06-A00D-4368-A6D7-22B1DF982F19}"/>
                  </a:ext>
                </a:extLst>
              </p:cNvPr>
              <p:cNvSpPr txBox="1"/>
              <p:nvPr/>
            </p:nvSpPr>
            <p:spPr>
              <a:xfrm>
                <a:off x="2596097" y="1455220"/>
                <a:ext cx="53492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5EBDF06-A00D-4368-A6D7-22B1DF98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97" y="1455220"/>
                <a:ext cx="534926" cy="344069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1A00AD46-9F85-4529-81FB-D6798621BE51}"/>
              </a:ext>
            </a:extLst>
          </p:cNvPr>
          <p:cNvSpPr/>
          <p:nvPr/>
        </p:nvSpPr>
        <p:spPr>
          <a:xfrm>
            <a:off x="2042357" y="3577272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47F951-6C12-492E-B923-DF146FD60386}"/>
              </a:ext>
            </a:extLst>
          </p:cNvPr>
          <p:cNvSpPr/>
          <p:nvPr/>
        </p:nvSpPr>
        <p:spPr>
          <a:xfrm>
            <a:off x="2022527" y="1741122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Up-Down 44">
            <a:extLst>
              <a:ext uri="{FF2B5EF4-FFF2-40B4-BE49-F238E27FC236}">
                <a16:creationId xmlns:a16="http://schemas.microsoft.com/office/drawing/2014/main" id="{179CD658-76B9-4608-98E5-9B6DCB90A62D}"/>
              </a:ext>
            </a:extLst>
          </p:cNvPr>
          <p:cNvSpPr/>
          <p:nvPr/>
        </p:nvSpPr>
        <p:spPr>
          <a:xfrm>
            <a:off x="2301175" y="2141690"/>
            <a:ext cx="130437" cy="168014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07D0D64-81E8-4306-BF8A-AB6F34E3C24B}"/>
                  </a:ext>
                </a:extLst>
              </p:cNvPr>
              <p:cNvSpPr txBox="1"/>
              <p:nvPr/>
            </p:nvSpPr>
            <p:spPr>
              <a:xfrm>
                <a:off x="2596097" y="3250577"/>
                <a:ext cx="53492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07D0D64-81E8-4306-BF8A-AB6F34E3C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97" y="3250577"/>
                <a:ext cx="534926" cy="344069"/>
              </a:xfrm>
              <a:prstGeom prst="rect">
                <a:avLst/>
              </a:prstGeom>
              <a:blipFill>
                <a:blip r:embed="rId5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C53BA0F-7ECA-49D9-AC00-26994279E888}"/>
                  </a:ext>
                </a:extLst>
              </p:cNvPr>
              <p:cNvSpPr txBox="1"/>
              <p:nvPr/>
            </p:nvSpPr>
            <p:spPr>
              <a:xfrm>
                <a:off x="2346563" y="2672028"/>
                <a:ext cx="667875" cy="344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𝑃𝐷</m:t>
                          </m:r>
                        </m:sup>
                      </m:sSubSup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C53BA0F-7ECA-49D9-AC00-26994279E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563" y="2672028"/>
                <a:ext cx="667875" cy="344069"/>
              </a:xfrm>
              <a:prstGeom prst="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ECF8486-98A6-4DEA-BA57-FA32F6557F32}"/>
                  </a:ext>
                </a:extLst>
              </p:cNvPr>
              <p:cNvSpPr txBox="1"/>
              <p:nvPr/>
            </p:nvSpPr>
            <p:spPr>
              <a:xfrm>
                <a:off x="1439893" y="1412239"/>
                <a:ext cx="483784" cy="34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ECF8486-98A6-4DEA-BA57-FA32F655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93" y="1412239"/>
                <a:ext cx="483784" cy="342786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2CB715FA-4A59-4A05-A126-8320AEEBCD98}"/>
              </a:ext>
            </a:extLst>
          </p:cNvPr>
          <p:cNvSpPr/>
          <p:nvPr/>
        </p:nvSpPr>
        <p:spPr>
          <a:xfrm>
            <a:off x="850171" y="3537787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C513AA0-8E1F-4C24-AEDC-DB1404857840}"/>
              </a:ext>
            </a:extLst>
          </p:cNvPr>
          <p:cNvSpPr/>
          <p:nvPr/>
        </p:nvSpPr>
        <p:spPr>
          <a:xfrm>
            <a:off x="814206" y="171677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FCA9D97-2CB6-4227-9314-16EEE5AF687A}"/>
                  </a:ext>
                </a:extLst>
              </p:cNvPr>
              <p:cNvSpPr txBox="1"/>
              <p:nvPr/>
            </p:nvSpPr>
            <p:spPr>
              <a:xfrm>
                <a:off x="657435" y="2671970"/>
                <a:ext cx="715645" cy="310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𝐵𝑅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𝑃𝐷</m:t>
                          </m:r>
                        </m:sup>
                      </m:sSubSup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FCA9D97-2CB6-4227-9314-16EEE5AF6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35" y="2671970"/>
                <a:ext cx="715645" cy="310854"/>
              </a:xfrm>
              <a:prstGeom prst="rect">
                <a:avLst/>
              </a:prstGeom>
              <a:blipFill>
                <a:blip r:embed="rId8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25BBB27-8D36-4D47-859C-5557383F7077}"/>
                  </a:ext>
                </a:extLst>
              </p:cNvPr>
              <p:cNvSpPr txBox="1"/>
              <p:nvPr/>
            </p:nvSpPr>
            <p:spPr>
              <a:xfrm>
                <a:off x="1439893" y="3251218"/>
                <a:ext cx="483784" cy="34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25BBB27-8D36-4D47-859C-5557383F7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93" y="3251218"/>
                <a:ext cx="483784" cy="342786"/>
              </a:xfrm>
              <a:prstGeom prst="rect">
                <a:avLst/>
              </a:prstGeom>
              <a:blipFill>
                <a:blip r:embed="rId9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rrow: Up-Down 53">
            <a:extLst>
              <a:ext uri="{FF2B5EF4-FFF2-40B4-BE49-F238E27FC236}">
                <a16:creationId xmlns:a16="http://schemas.microsoft.com/office/drawing/2014/main" id="{943EC06F-5D15-4C60-B43E-1E99F0414680}"/>
              </a:ext>
            </a:extLst>
          </p:cNvPr>
          <p:cNvSpPr/>
          <p:nvPr/>
        </p:nvSpPr>
        <p:spPr>
          <a:xfrm>
            <a:off x="1062395" y="2146750"/>
            <a:ext cx="130437" cy="1680141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5" name="Arrow: Up-Down 54">
            <a:extLst>
              <a:ext uri="{FF2B5EF4-FFF2-40B4-BE49-F238E27FC236}">
                <a16:creationId xmlns:a16="http://schemas.microsoft.com/office/drawing/2014/main" id="{A36D3F46-813A-412D-8EFB-FFC9B51E99D8}"/>
              </a:ext>
            </a:extLst>
          </p:cNvPr>
          <p:cNvSpPr/>
          <p:nvPr/>
        </p:nvSpPr>
        <p:spPr>
          <a:xfrm rot="5400000">
            <a:off x="1737853" y="2614634"/>
            <a:ext cx="45719" cy="770629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216FEC5-6144-487A-81DD-2EE647513739}"/>
                  </a:ext>
                </a:extLst>
              </p:cNvPr>
              <p:cNvSpPr txBox="1"/>
              <p:nvPr/>
            </p:nvSpPr>
            <p:spPr>
              <a:xfrm>
                <a:off x="452573" y="2669704"/>
                <a:ext cx="715645" cy="310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𝐵𝑅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𝑃𝐷</m:t>
                          </m:r>
                        </m:sup>
                      </m:sSubSup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216FEC5-6144-487A-81DD-2EE647513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73" y="2669704"/>
                <a:ext cx="715645" cy="310854"/>
              </a:xfrm>
              <a:prstGeom prst="rect">
                <a:avLst/>
              </a:prstGeom>
              <a:blipFill>
                <a:blip r:embed="rId10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row: Right 55">
            <a:extLst>
              <a:ext uri="{FF2B5EF4-FFF2-40B4-BE49-F238E27FC236}">
                <a16:creationId xmlns:a16="http://schemas.microsoft.com/office/drawing/2014/main" id="{E0AC6071-A2C8-4732-805B-AC038DEAE0DB}"/>
              </a:ext>
            </a:extLst>
          </p:cNvPr>
          <p:cNvSpPr/>
          <p:nvPr/>
        </p:nvSpPr>
        <p:spPr>
          <a:xfrm>
            <a:off x="3154138" y="2937030"/>
            <a:ext cx="776155" cy="927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81D5E-AB3F-3038-A098-60E4AB4A5039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9623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0" grpId="0" animBg="1"/>
      <p:bldP spid="52" grpId="0"/>
      <p:bldP spid="54" grpId="0" animBg="1"/>
      <p:bldP spid="55" grpId="0" animBg="1"/>
      <p:bldP spid="57" grpId="0"/>
      <p:bldP spid="5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C62F7-F00C-6F12-AE41-65DE03E99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3696EA6F-3240-DCC2-41AC-38A935450C00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A70729-FB27-99F0-FAD1-58338EEC6A6F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10/12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FEA516E0-456C-B9A1-F06B-DAD1E532B00C}"/>
              </a:ext>
            </a:extLst>
          </p:cNvPr>
          <p:cNvSpPr txBox="1">
            <a:spLocks/>
          </p:cNvSpPr>
          <p:nvPr/>
        </p:nvSpPr>
        <p:spPr>
          <a:xfrm>
            <a:off x="1209923" y="14942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Data Analysis – Prompt/Delay Ref Correction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D2D352-55E3-9AA3-35DD-4081B3CA0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859"/>
          <a:stretch/>
        </p:blipFill>
        <p:spPr>
          <a:xfrm>
            <a:off x="8106" y="1203446"/>
            <a:ext cx="4123824" cy="3652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87A6C29-5A47-25BF-B9B2-36A9AE736B1A}"/>
                  </a:ext>
                </a:extLst>
              </p:cNvPr>
              <p:cNvSpPr txBox="1"/>
              <p:nvPr/>
            </p:nvSpPr>
            <p:spPr>
              <a:xfrm>
                <a:off x="2596097" y="1455220"/>
                <a:ext cx="53492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87A6C29-5A47-25BF-B9B2-36A9AE736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97" y="1455220"/>
                <a:ext cx="534926" cy="344069"/>
              </a:xfrm>
              <a:prstGeom prst="rect">
                <a:avLst/>
              </a:prstGeom>
              <a:blipFill>
                <a:blip r:embed="rId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E8CE2304-F9DB-949D-47B0-C10952793967}"/>
              </a:ext>
            </a:extLst>
          </p:cNvPr>
          <p:cNvSpPr/>
          <p:nvPr/>
        </p:nvSpPr>
        <p:spPr>
          <a:xfrm>
            <a:off x="2042357" y="3577272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AB33987-3C5A-5071-42FF-DC9A44399218}"/>
              </a:ext>
            </a:extLst>
          </p:cNvPr>
          <p:cNvSpPr/>
          <p:nvPr/>
        </p:nvSpPr>
        <p:spPr>
          <a:xfrm>
            <a:off x="2022527" y="1741122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Up-Down 44">
            <a:extLst>
              <a:ext uri="{FF2B5EF4-FFF2-40B4-BE49-F238E27FC236}">
                <a16:creationId xmlns:a16="http://schemas.microsoft.com/office/drawing/2014/main" id="{589BA4B3-4678-EFE1-1FCD-D27455AC9C42}"/>
              </a:ext>
            </a:extLst>
          </p:cNvPr>
          <p:cNvSpPr/>
          <p:nvPr/>
        </p:nvSpPr>
        <p:spPr>
          <a:xfrm>
            <a:off x="2301175" y="2141690"/>
            <a:ext cx="130437" cy="168014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FA3433D-19AE-5A3D-AA2A-E0204FDB2C4B}"/>
                  </a:ext>
                </a:extLst>
              </p:cNvPr>
              <p:cNvSpPr txBox="1"/>
              <p:nvPr/>
            </p:nvSpPr>
            <p:spPr>
              <a:xfrm>
                <a:off x="2596097" y="3250577"/>
                <a:ext cx="53492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FA3433D-19AE-5A3D-AA2A-E0204FDB2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97" y="3250577"/>
                <a:ext cx="534926" cy="344069"/>
              </a:xfrm>
              <a:prstGeom prst="rect">
                <a:avLst/>
              </a:prstGeom>
              <a:blipFill>
                <a:blip r:embed="rId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C9CDAED-5E17-263D-1408-D2E636DD99CF}"/>
                  </a:ext>
                </a:extLst>
              </p:cNvPr>
              <p:cNvSpPr txBox="1"/>
              <p:nvPr/>
            </p:nvSpPr>
            <p:spPr>
              <a:xfrm>
                <a:off x="2346563" y="2672028"/>
                <a:ext cx="667875" cy="344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𝑆𝑖𝑔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𝑃𝐷</m:t>
                          </m:r>
                        </m:sup>
                      </m:sSubSup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C9CDAED-5E17-263D-1408-D2E636DD9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563" y="2672028"/>
                <a:ext cx="667875" cy="344069"/>
              </a:xfrm>
              <a:prstGeom prst="rect">
                <a:avLst/>
              </a:prstGeom>
              <a:blipFill>
                <a:blip r:embed="rId5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794E8F-C08A-37C3-8F16-3CD5D619543F}"/>
                  </a:ext>
                </a:extLst>
              </p:cNvPr>
              <p:cNvSpPr txBox="1"/>
              <p:nvPr/>
            </p:nvSpPr>
            <p:spPr>
              <a:xfrm>
                <a:off x="1439893" y="1412239"/>
                <a:ext cx="483784" cy="34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794E8F-C08A-37C3-8F16-3CD5D6195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93" y="1412239"/>
                <a:ext cx="483784" cy="342786"/>
              </a:xfrm>
              <a:prstGeom prst="rect">
                <a:avLst/>
              </a:prstGeom>
              <a:blipFill>
                <a:blip r:embed="rId6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5AB2ED73-B95D-910E-FFBC-A34C694929F3}"/>
              </a:ext>
            </a:extLst>
          </p:cNvPr>
          <p:cNvSpPr/>
          <p:nvPr/>
        </p:nvSpPr>
        <p:spPr>
          <a:xfrm>
            <a:off x="850171" y="3537787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D87495-5B67-A9F6-97B6-2EDD028F2A5D}"/>
              </a:ext>
            </a:extLst>
          </p:cNvPr>
          <p:cNvSpPr/>
          <p:nvPr/>
        </p:nvSpPr>
        <p:spPr>
          <a:xfrm>
            <a:off x="814206" y="1716775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547F93D-931F-8D48-03DB-5769C6E4810E}"/>
                  </a:ext>
                </a:extLst>
              </p:cNvPr>
              <p:cNvSpPr txBox="1"/>
              <p:nvPr/>
            </p:nvSpPr>
            <p:spPr>
              <a:xfrm>
                <a:off x="657435" y="2671970"/>
                <a:ext cx="715645" cy="310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𝐵𝑅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𝑃𝐷</m:t>
                          </m:r>
                        </m:sup>
                      </m:sSubSup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547F93D-931F-8D48-03DB-5769C6E48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35" y="2671970"/>
                <a:ext cx="715645" cy="310854"/>
              </a:xfrm>
              <a:prstGeom prst="rect">
                <a:avLst/>
              </a:prstGeom>
              <a:blipFill>
                <a:blip r:embed="rId7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E5A8416-E869-C481-1CBD-F1FF9E38DB67}"/>
                  </a:ext>
                </a:extLst>
              </p:cNvPr>
              <p:cNvSpPr txBox="1"/>
              <p:nvPr/>
            </p:nvSpPr>
            <p:spPr>
              <a:xfrm>
                <a:off x="1439893" y="3251218"/>
                <a:ext cx="483784" cy="34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E5A8416-E869-C481-1CBD-F1FF9E38D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93" y="3251218"/>
                <a:ext cx="483784" cy="342786"/>
              </a:xfrm>
              <a:prstGeom prst="rect">
                <a:avLst/>
              </a:prstGeom>
              <a:blipFill>
                <a:blip r:embed="rId8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rrow: Up-Down 53">
            <a:extLst>
              <a:ext uri="{FF2B5EF4-FFF2-40B4-BE49-F238E27FC236}">
                <a16:creationId xmlns:a16="http://schemas.microsoft.com/office/drawing/2014/main" id="{532FF363-3D5E-8456-B7E1-F9A940F5F2BA}"/>
              </a:ext>
            </a:extLst>
          </p:cNvPr>
          <p:cNvSpPr/>
          <p:nvPr/>
        </p:nvSpPr>
        <p:spPr>
          <a:xfrm>
            <a:off x="1062395" y="2146750"/>
            <a:ext cx="130437" cy="1680141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5" name="Arrow: Up-Down 54">
            <a:extLst>
              <a:ext uri="{FF2B5EF4-FFF2-40B4-BE49-F238E27FC236}">
                <a16:creationId xmlns:a16="http://schemas.microsoft.com/office/drawing/2014/main" id="{58BBFCF3-D91F-4A04-D71E-8BB1FC72ADC8}"/>
              </a:ext>
            </a:extLst>
          </p:cNvPr>
          <p:cNvSpPr/>
          <p:nvPr/>
        </p:nvSpPr>
        <p:spPr>
          <a:xfrm rot="5400000">
            <a:off x="1737853" y="2614634"/>
            <a:ext cx="45719" cy="770629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B464826-1277-467D-E916-4302E56BDC1E}"/>
                  </a:ext>
                </a:extLst>
              </p:cNvPr>
              <p:cNvSpPr txBox="1"/>
              <p:nvPr/>
            </p:nvSpPr>
            <p:spPr>
              <a:xfrm>
                <a:off x="452573" y="2669704"/>
                <a:ext cx="715645" cy="310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𝐵𝑅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𝑃𝐷</m:t>
                          </m:r>
                        </m:sup>
                      </m:sSubSup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B464826-1277-467D-E916-4302E56BD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73" y="2669704"/>
                <a:ext cx="715645" cy="310854"/>
              </a:xfrm>
              <a:prstGeom prst="rect">
                <a:avLst/>
              </a:prstGeom>
              <a:blipFill>
                <a:blip r:embed="rId9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row: Right 55">
            <a:extLst>
              <a:ext uri="{FF2B5EF4-FFF2-40B4-BE49-F238E27FC236}">
                <a16:creationId xmlns:a16="http://schemas.microsoft.com/office/drawing/2014/main" id="{63B2DC4D-3F0D-D687-4998-CD7D166A0355}"/>
              </a:ext>
            </a:extLst>
          </p:cNvPr>
          <p:cNvSpPr/>
          <p:nvPr/>
        </p:nvSpPr>
        <p:spPr>
          <a:xfrm>
            <a:off x="3154138" y="2937030"/>
            <a:ext cx="776155" cy="927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A19A1-5D86-FC41-AE03-7EC8A5AD68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329234" y="1026610"/>
            <a:ext cx="6117319" cy="21471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84CA909-36F0-489C-08F0-4A9B26B44234}"/>
              </a:ext>
            </a:extLst>
          </p:cNvPr>
          <p:cNvSpPr/>
          <p:nvPr/>
        </p:nvSpPr>
        <p:spPr>
          <a:xfrm>
            <a:off x="8165939" y="2540806"/>
            <a:ext cx="1800200" cy="3402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6E3BB-447D-571F-2B9B-C711C8A7FBF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83621" y="3334237"/>
            <a:ext cx="3201235" cy="2271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DD82BE-EA3D-90A8-E564-CB0C0CB2D3F7}"/>
                  </a:ext>
                </a:extLst>
              </p:cNvPr>
              <p:cNvSpPr txBox="1"/>
              <p:nvPr/>
            </p:nvSpPr>
            <p:spPr>
              <a:xfrm>
                <a:off x="7517867" y="3422611"/>
                <a:ext cx="3096344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Shot noise spatial resolution of the CCD camera was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𝑠h𝑜𝑡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∼40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Thanks to HFPNS method, now we are able to reach the shot noise.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DD82BE-EA3D-90A8-E564-CB0C0CB2D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867" y="3422611"/>
                <a:ext cx="3096344" cy="1600438"/>
              </a:xfrm>
              <a:prstGeom prst="rect">
                <a:avLst/>
              </a:prstGeom>
              <a:blipFill>
                <a:blip r:embed="rId12"/>
                <a:stretch>
                  <a:fillRect l="-197" t="-380" b="-3042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40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25B8E-55C6-EF22-031C-01E45F136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8E1681D8-29FE-D5CA-50B8-5235D809FFFD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0DF3B-BFE1-05FB-09D7-3102F7216EAF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10/12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38EDF3ED-311C-ABC7-F851-9766006159C3}"/>
              </a:ext>
            </a:extLst>
          </p:cNvPr>
          <p:cNvSpPr txBox="1">
            <a:spLocks/>
          </p:cNvSpPr>
          <p:nvPr/>
        </p:nvSpPr>
        <p:spPr>
          <a:xfrm>
            <a:off x="1209923" y="14942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Data Analysis – Prompt/Delay Ref Correction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B01DF-26FD-63FC-B4C2-C4836EC609BE}"/>
              </a:ext>
            </a:extLst>
          </p:cNvPr>
          <p:cNvSpPr txBox="1"/>
          <p:nvPr/>
        </p:nvSpPr>
        <p:spPr>
          <a:xfrm>
            <a:off x="5458395" y="797496"/>
            <a:ext cx="5276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Instead of using back-reflection spots, a numerical filtering can be applied to the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the analysis phase, we used Notch filter at two frequencies at which the delay line fluctuates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obtained results indicates the success of HFPNS method and highlight the limitation (delay line stability)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9070A-AF6D-0CF5-FDF3-6F008C8C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191" y="2699555"/>
            <a:ext cx="3096344" cy="2207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DFF0E-4343-D5F0-366D-F2872D00BF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02944"/>
            <a:ext cx="5386387" cy="189475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052E9C1-9612-59F1-AAAE-DB054D5B54B8}"/>
              </a:ext>
            </a:extLst>
          </p:cNvPr>
          <p:cNvSpPr/>
          <p:nvPr/>
        </p:nvSpPr>
        <p:spPr>
          <a:xfrm>
            <a:off x="3550183" y="2062762"/>
            <a:ext cx="1008112" cy="32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3EEABC-0D17-AC7D-82DD-B2EAD65866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86333" y="3124740"/>
            <a:ext cx="7024444" cy="238769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62AD4D-65AA-1C8A-582D-C32ADFBFA6BF}"/>
              </a:ext>
            </a:extLst>
          </p:cNvPr>
          <p:cNvSpPr/>
          <p:nvPr/>
        </p:nvSpPr>
        <p:spPr>
          <a:xfrm>
            <a:off x="7906667" y="4810811"/>
            <a:ext cx="1224136" cy="447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D4A7F-216F-601D-937D-FC42638EF6BA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8125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9649072" cy="432048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DeLLight Experiment – Reaching the ultimate shot noise sensitivity</a:t>
            </a:r>
            <a:br>
              <a:rPr lang="en-US" dirty="0"/>
            </a:b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1C4B23-BF41-4893-91FC-DB386D199C3E}"/>
              </a:ext>
            </a:extLst>
          </p:cNvPr>
          <p:cNvSpPr txBox="1"/>
          <p:nvPr/>
        </p:nvSpPr>
        <p:spPr>
          <a:xfrm>
            <a:off x="274427" y="782641"/>
            <a:ext cx="1022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Reaching the spatial resolution of the ultimate shot noise level of CCD camera is crucial</a:t>
            </a:r>
          </a:p>
        </p:txBody>
      </p:sp>
      <p:grpSp>
        <p:nvGrpSpPr>
          <p:cNvPr id="135" name="Groupe 27">
            <a:extLst>
              <a:ext uri="{FF2B5EF4-FFF2-40B4-BE49-F238E27FC236}">
                <a16:creationId xmlns:a16="http://schemas.microsoft.com/office/drawing/2014/main" id="{ACF698DB-7436-4959-9B66-7FC5BDD88B4D}"/>
              </a:ext>
            </a:extLst>
          </p:cNvPr>
          <p:cNvGrpSpPr/>
          <p:nvPr/>
        </p:nvGrpSpPr>
        <p:grpSpPr>
          <a:xfrm>
            <a:off x="292636" y="696345"/>
            <a:ext cx="5087344" cy="2448272"/>
            <a:chOff x="2152279" y="515562"/>
            <a:chExt cx="7829921" cy="3520015"/>
          </a:xfrm>
        </p:grpSpPr>
        <p:pic>
          <p:nvPicPr>
            <p:cNvPr id="136" name="Image 28">
              <a:extLst>
                <a:ext uri="{FF2B5EF4-FFF2-40B4-BE49-F238E27FC236}">
                  <a16:creationId xmlns:a16="http://schemas.microsoft.com/office/drawing/2014/main" id="{6ABD602E-15A3-47BB-B42A-501DA381D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66" r="13742" b="1644"/>
            <a:stretch/>
          </p:blipFill>
          <p:spPr>
            <a:xfrm>
              <a:off x="2307758" y="1516228"/>
              <a:ext cx="7218731" cy="2519349"/>
            </a:xfrm>
            <a:prstGeom prst="rect">
              <a:avLst/>
            </a:prstGeom>
          </p:spPr>
        </p:pic>
        <p:sp>
          <p:nvSpPr>
            <p:cNvPr id="137" name="Espace réservé du contenu 2">
              <a:extLst>
                <a:ext uri="{FF2B5EF4-FFF2-40B4-BE49-F238E27FC236}">
                  <a16:creationId xmlns:a16="http://schemas.microsoft.com/office/drawing/2014/main" id="{7ABD0EBC-7D30-427F-AD40-D3476CD5D8D2}"/>
                </a:ext>
              </a:extLst>
            </p:cNvPr>
            <p:cNvSpPr txBox="1">
              <a:spLocks/>
            </p:cNvSpPr>
            <p:nvPr/>
          </p:nvSpPr>
          <p:spPr>
            <a:xfrm>
              <a:off x="5008743" y="515562"/>
              <a:ext cx="2184440" cy="906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Espace réservé du contenu 2">
              <a:extLst>
                <a:ext uri="{FF2B5EF4-FFF2-40B4-BE49-F238E27FC236}">
                  <a16:creationId xmlns:a16="http://schemas.microsoft.com/office/drawing/2014/main" id="{440243DB-44D6-41C1-A98E-A5CCF6C3509B}"/>
                </a:ext>
              </a:extLst>
            </p:cNvPr>
            <p:cNvSpPr txBox="1">
              <a:spLocks/>
            </p:cNvSpPr>
            <p:nvPr/>
          </p:nvSpPr>
          <p:spPr>
            <a:xfrm>
              <a:off x="2152279" y="611450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Espace réservé du contenu 2">
              <a:extLst>
                <a:ext uri="{FF2B5EF4-FFF2-40B4-BE49-F238E27FC236}">
                  <a16:creationId xmlns:a16="http://schemas.microsoft.com/office/drawing/2014/main" id="{7BEB7CF4-2A01-42BC-94B8-887626C1CC58}"/>
                </a:ext>
              </a:extLst>
            </p:cNvPr>
            <p:cNvSpPr txBox="1">
              <a:spLocks/>
            </p:cNvSpPr>
            <p:nvPr/>
          </p:nvSpPr>
          <p:spPr>
            <a:xfrm>
              <a:off x="6396166" y="582539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77C250C-072E-4701-BE12-D1070012ECE9}"/>
                  </a:ext>
                </a:extLst>
              </p:cNvPr>
              <p:cNvSpPr txBox="1"/>
              <p:nvPr/>
            </p:nvSpPr>
            <p:spPr>
              <a:xfrm>
                <a:off x="492385" y="3114018"/>
                <a:ext cx="4461953" cy="12838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𝑂𝑁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 ∝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𝑖𝑛𝑐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𝑏𝑝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𝑄𝐸𝐷</m:t>
                            </m:r>
                          </m:sub>
                        </m:sSub>
                      </m:e>
                    </m:d>
                  </m:oMath>
                </a14:m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𝑂𝐹𝐹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 ∝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𝑖𝑛𝑐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𝑏𝑝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e>
                    </m:d>
                  </m:oMath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𝑖𝑛𝑐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𝑏𝑝</m:t>
                            </m:r>
                          </m:sub>
                        </m:sSub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77C250C-072E-4701-BE12-D1070012E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85" y="3114018"/>
                <a:ext cx="4461953" cy="1283878"/>
              </a:xfrm>
              <a:prstGeom prst="rect">
                <a:avLst/>
              </a:prstGeom>
              <a:blipFill>
                <a:blip r:embed="rId3"/>
                <a:stretch>
                  <a:fillRect l="-273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F26AC75-4022-42D5-8D69-B64C8D13A9B0}"/>
                  </a:ext>
                </a:extLst>
              </p:cNvPr>
              <p:cNvSpPr txBox="1"/>
              <p:nvPr/>
            </p:nvSpPr>
            <p:spPr>
              <a:xfrm>
                <a:off x="5108088" y="1186031"/>
                <a:ext cx="5563240" cy="1851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u="sng" dirty="0">
                    <a:solidFill>
                      <a:srgbClr val="FF0000"/>
                    </a:solidFill>
                  </a:rPr>
                  <a:t>Shot noise</a:t>
                </a:r>
                <a:r>
                  <a:rPr lang="en-US" sz="1400" dirty="0"/>
                  <a:t>: ultimate noise due to statistical fluctuation of detected photo-electrons (our current CCD camera </a:t>
                </a:r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∼ </a:t>
                </a:r>
                <a:r>
                  <a:rPr lang="en-US" sz="1400" dirty="0"/>
                  <a:t>40 nm)</a:t>
                </a:r>
              </a:p>
              <a:p>
                <a:endParaRPr lang="en-US" sz="1400" u="sng" dirty="0"/>
              </a:p>
              <a:p>
                <a:r>
                  <a:rPr lang="en-US" sz="1400" u="sng" dirty="0">
                    <a:solidFill>
                      <a:srgbClr val="FF0000"/>
                    </a:solidFill>
                  </a:rPr>
                  <a:t>Beam Pointing Fluctuation</a:t>
                </a:r>
                <a:r>
                  <a:rPr lang="en-US" sz="1400" dirty="0">
                    <a:solidFill>
                      <a:srgbClr val="FF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𝑏𝑝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): </a:t>
                </a:r>
                <a:r>
                  <a:rPr lang="en-US" sz="1400" dirty="0"/>
                  <a:t>fluctuation in the beam residual intensity profile </a:t>
                </a:r>
              </a:p>
              <a:p>
                <a:endParaRPr lang="en-US" sz="1400" u="sng" dirty="0"/>
              </a:p>
              <a:p>
                <a:r>
                  <a:rPr lang="en-US" sz="1400" u="sng" dirty="0">
                    <a:solidFill>
                      <a:srgbClr val="FF0000"/>
                    </a:solidFill>
                  </a:rPr>
                  <a:t>Phase Noise</a:t>
                </a:r>
                <a:r>
                  <a:rPr lang="en-US" sz="1400" dirty="0">
                    <a:solidFill>
                      <a:srgbClr val="FF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): </a:t>
                </a:r>
                <a:r>
                  <a:rPr lang="en-US" sz="1400" dirty="0"/>
                  <a:t>due to mechanical vibrations (</a:t>
                </a:r>
                <a:r>
                  <a:rPr lang="en-US" sz="1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∼</a:t>
                </a:r>
                <a:r>
                  <a:rPr lang="en-US" sz="1400" dirty="0">
                    <a:solidFill>
                      <a:srgbClr val="FF0000"/>
                    </a:solidFill>
                  </a:rPr>
                  <a:t>50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nrad</a:t>
                </a:r>
                <a:r>
                  <a:rPr lang="en-US" sz="1400" dirty="0"/>
                  <a:t>) inside the interferometer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F26AC75-4022-42D5-8D69-B64C8D13A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088" y="1186031"/>
                <a:ext cx="5563240" cy="1851661"/>
              </a:xfrm>
              <a:prstGeom prst="rect">
                <a:avLst/>
              </a:prstGeom>
              <a:blipFill>
                <a:blip r:embed="rId4"/>
                <a:stretch>
                  <a:fillRect l="-329" t="-660" b="-2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86372CE1-0A61-4473-8589-1C3C8E6C877A}"/>
              </a:ext>
            </a:extLst>
          </p:cNvPr>
          <p:cNvSpPr/>
          <p:nvPr/>
        </p:nvSpPr>
        <p:spPr>
          <a:xfrm>
            <a:off x="1218170" y="1787826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EFBEE42-E819-46CC-9639-16DC64CF0D3E}"/>
              </a:ext>
            </a:extLst>
          </p:cNvPr>
          <p:cNvSpPr/>
          <p:nvPr/>
        </p:nvSpPr>
        <p:spPr>
          <a:xfrm>
            <a:off x="2514314" y="1787826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694B234-D562-4D53-AFEC-35A1F18EDB77}"/>
              </a:ext>
            </a:extLst>
          </p:cNvPr>
          <p:cNvSpPr txBox="1"/>
          <p:nvPr/>
        </p:nvSpPr>
        <p:spPr>
          <a:xfrm>
            <a:off x="771576" y="2435898"/>
            <a:ext cx="770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D72C906-2A94-4CAC-A464-AA98EDE77484}"/>
                  </a:ext>
                </a:extLst>
              </p:cNvPr>
              <p:cNvSpPr txBox="1"/>
              <p:nvPr/>
            </p:nvSpPr>
            <p:spPr>
              <a:xfrm>
                <a:off x="2568376" y="1372079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D72C906-2A94-4CAC-A464-AA98EDE77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376" y="1372079"/>
                <a:ext cx="534926" cy="325282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E0A1084-6D5C-4413-A853-D6D51B3B7627}"/>
                  </a:ext>
                </a:extLst>
              </p:cNvPr>
              <p:cNvSpPr txBox="1"/>
              <p:nvPr/>
            </p:nvSpPr>
            <p:spPr>
              <a:xfrm>
                <a:off x="1173841" y="1372079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E0A1084-6D5C-4413-A853-D6D51B3B7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841" y="1372079"/>
                <a:ext cx="534926" cy="325025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26C2032-24ED-4D48-BDC4-E9B94D3836FB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1F4523-9358-4A7D-B703-5DD43465CB7F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F92128-41D0-4A06-A4E7-984336B01F9E}"/>
              </a:ext>
            </a:extLst>
          </p:cNvPr>
          <p:cNvSpPr txBox="1"/>
          <p:nvPr/>
        </p:nvSpPr>
        <p:spPr>
          <a:xfrm>
            <a:off x="6210866" y="3380641"/>
            <a:ext cx="3357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Phase noise must be reduced by about a factor 40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F338C-A014-48C8-88F0-123B6F7B9853}"/>
              </a:ext>
            </a:extLst>
          </p:cNvPr>
          <p:cNvSpPr txBox="1"/>
          <p:nvPr/>
        </p:nvSpPr>
        <p:spPr>
          <a:xfrm>
            <a:off x="6081440" y="4246810"/>
            <a:ext cx="361653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 Frequency Phase Noise Suppression (HFPNS) Method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DF155B-4FF0-4503-A123-F82D40C6BEDE}"/>
              </a:ext>
            </a:extLst>
          </p:cNvPr>
          <p:cNvGrpSpPr/>
          <p:nvPr/>
        </p:nvGrpSpPr>
        <p:grpSpPr>
          <a:xfrm>
            <a:off x="5718665" y="3401537"/>
            <a:ext cx="441782" cy="546953"/>
            <a:chOff x="4869815" y="3478024"/>
            <a:chExt cx="648073" cy="666953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E79850AF-880E-4DB5-800F-DE59CED01DE6}"/>
                </a:ext>
              </a:extLst>
            </p:cNvPr>
            <p:cNvSpPr/>
            <p:nvPr/>
          </p:nvSpPr>
          <p:spPr>
            <a:xfrm>
              <a:off x="4869815" y="3478024"/>
              <a:ext cx="648073" cy="638013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D62ACB-7B55-45E8-B6F4-0CA16DF28A52}"/>
                </a:ext>
              </a:extLst>
            </p:cNvPr>
            <p:cNvSpPr txBox="1"/>
            <p:nvPr/>
          </p:nvSpPr>
          <p:spPr>
            <a:xfrm>
              <a:off x="5083912" y="3582024"/>
              <a:ext cx="219877" cy="5629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D05E94D-6C2C-454C-B4BF-F2D12EC92874}"/>
              </a:ext>
            </a:extLst>
          </p:cNvPr>
          <p:cNvSpPr txBox="1"/>
          <p:nvPr/>
        </p:nvSpPr>
        <p:spPr>
          <a:xfrm>
            <a:off x="489843" y="4469904"/>
            <a:ext cx="4543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</a:rPr>
              <a:t>We are dominated by the </a:t>
            </a:r>
            <a:r>
              <a:rPr lang="en-US" sz="1400" dirty="0"/>
              <a:t>strong phase noise amplified by the interferometer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811EC9-7346-43F8-96C9-521658BC064E}"/>
                  </a:ext>
                </a:extLst>
              </p:cNvPr>
              <p:cNvSpPr txBox="1"/>
              <p:nvPr/>
            </p:nvSpPr>
            <p:spPr>
              <a:xfrm>
                <a:off x="1315352" y="5100088"/>
                <a:ext cx="2816018" cy="3247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40×</m:t>
                      </m:r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𝑠h𝑜𝑡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𝑛𝑜𝑖𝑠𝑒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811EC9-7346-43F8-96C9-521658BC0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352" y="5100088"/>
                <a:ext cx="2816018" cy="324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6B0C1D3-EE6D-120A-EF8D-A91034520A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9108" y="1176713"/>
            <a:ext cx="5032990" cy="18287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F775C48-13AA-4F8D-90BB-A3376380B28F}"/>
              </a:ext>
            </a:extLst>
          </p:cNvPr>
          <p:cNvSpPr/>
          <p:nvPr/>
        </p:nvSpPr>
        <p:spPr>
          <a:xfrm>
            <a:off x="3304685" y="2469310"/>
            <a:ext cx="1001582" cy="303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CE32E2-A4E7-682E-AB11-8EB85D72038E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19746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  <p:bldP spid="24" grpId="0"/>
      <p:bldP spid="25" grpId="0" animBg="1"/>
      <p:bldP spid="30" grpId="0"/>
      <p:bldP spid="31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9649072" cy="432048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DeLLight Experiment - Amplification by Sagnac Interferometer</a:t>
            </a:r>
            <a:br>
              <a:rPr lang="en-US" dirty="0"/>
            </a:br>
            <a:endParaRPr lang="en-US" dirty="0"/>
          </a:p>
        </p:txBody>
      </p:sp>
      <p:sp>
        <p:nvSpPr>
          <p:cNvPr id="33" name="ZoneTexte 43">
            <a:extLst>
              <a:ext uri="{FF2B5EF4-FFF2-40B4-BE49-F238E27FC236}">
                <a16:creationId xmlns:a16="http://schemas.microsoft.com/office/drawing/2014/main" id="{9A3BD2A5-80A9-4FE3-9BA2-56A1184963BE}"/>
              </a:ext>
            </a:extLst>
          </p:cNvPr>
          <p:cNvSpPr txBox="1"/>
          <p:nvPr/>
        </p:nvSpPr>
        <p:spPr>
          <a:xfrm>
            <a:off x="6545714" y="643899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r-FR" sz="24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8ECCFF-93D7-4C13-A766-D06B55E0362E}"/>
              </a:ext>
            </a:extLst>
          </p:cNvPr>
          <p:cNvSpPr txBox="1"/>
          <p:nvPr/>
        </p:nvSpPr>
        <p:spPr>
          <a:xfrm>
            <a:off x="274427" y="782641"/>
            <a:ext cx="1022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Direct amplification of the signal via Sagnac interferometer </a:t>
            </a:r>
          </a:p>
        </p:txBody>
      </p:sp>
      <p:pic>
        <p:nvPicPr>
          <p:cNvPr id="28" name="Image 9">
            <a:extLst>
              <a:ext uri="{FF2B5EF4-FFF2-40B4-BE49-F238E27FC236}">
                <a16:creationId xmlns:a16="http://schemas.microsoft.com/office/drawing/2014/main" id="{AC38F790-46EA-4EA1-B72E-35FA63CA8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r="22576" b="19057"/>
          <a:stretch/>
        </p:blipFill>
        <p:spPr>
          <a:xfrm>
            <a:off x="274427" y="1182751"/>
            <a:ext cx="4610761" cy="349005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0D5E1-BAAB-4CFB-B0ED-7AD0A62D0F9A}"/>
              </a:ext>
            </a:extLst>
          </p:cNvPr>
          <p:cNvSpPr txBox="1"/>
          <p:nvPr/>
        </p:nvSpPr>
        <p:spPr>
          <a:xfrm>
            <a:off x="6125020" y="196666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BR1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788079-6A31-4E6C-B5EB-B87449F78D79}"/>
              </a:ext>
            </a:extLst>
          </p:cNvPr>
          <p:cNvSpPr txBox="1"/>
          <p:nvPr/>
        </p:nvSpPr>
        <p:spPr>
          <a:xfrm>
            <a:off x="8748502" y="196666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BR2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C30984-EB2B-4453-9322-59E1F47572FD}"/>
              </a:ext>
            </a:extLst>
          </p:cNvPr>
          <p:cNvSpPr txBox="1"/>
          <p:nvPr/>
        </p:nvSpPr>
        <p:spPr>
          <a:xfrm>
            <a:off x="7382920" y="1966659"/>
            <a:ext cx="1249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2ABE6D-97DE-4C32-B850-2618789F4C7A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51AAC-0F0B-4109-A2BC-4EFB94D5B20A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7747A-F480-4DFF-888B-278133E8273C}"/>
              </a:ext>
            </a:extLst>
          </p:cNvPr>
          <p:cNvSpPr txBox="1"/>
          <p:nvPr/>
        </p:nvSpPr>
        <p:spPr>
          <a:xfrm>
            <a:off x="836191" y="1966659"/>
            <a:ext cx="562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10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F2D36-4D2F-2D66-4600-7DCCCF6AB416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354767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9649072" cy="432048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DeLLight Experiment - Amplification by Sagnac Interferometer</a:t>
            </a:r>
            <a:br>
              <a:rPr lang="en-US" dirty="0"/>
            </a:br>
            <a:endParaRPr lang="en-US" dirty="0"/>
          </a:p>
        </p:txBody>
      </p:sp>
      <p:sp>
        <p:nvSpPr>
          <p:cNvPr id="33" name="ZoneTexte 43">
            <a:extLst>
              <a:ext uri="{FF2B5EF4-FFF2-40B4-BE49-F238E27FC236}">
                <a16:creationId xmlns:a16="http://schemas.microsoft.com/office/drawing/2014/main" id="{9A3BD2A5-80A9-4FE3-9BA2-56A1184963BE}"/>
              </a:ext>
            </a:extLst>
          </p:cNvPr>
          <p:cNvSpPr txBox="1"/>
          <p:nvPr/>
        </p:nvSpPr>
        <p:spPr>
          <a:xfrm>
            <a:off x="6545714" y="643899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r-FR" sz="24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8ECCFF-93D7-4C13-A766-D06B55E0362E}"/>
              </a:ext>
            </a:extLst>
          </p:cNvPr>
          <p:cNvSpPr txBox="1"/>
          <p:nvPr/>
        </p:nvSpPr>
        <p:spPr>
          <a:xfrm>
            <a:off x="274427" y="782641"/>
            <a:ext cx="1022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Direct amplification of the signal via Sagnac interferometer </a:t>
            </a:r>
          </a:p>
        </p:txBody>
      </p:sp>
      <p:pic>
        <p:nvPicPr>
          <p:cNvPr id="28" name="Image 9">
            <a:extLst>
              <a:ext uri="{FF2B5EF4-FFF2-40B4-BE49-F238E27FC236}">
                <a16:creationId xmlns:a16="http://schemas.microsoft.com/office/drawing/2014/main" id="{AC38F790-46EA-4EA1-B72E-35FA63CA8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r="22576" b="19057"/>
          <a:stretch/>
        </p:blipFill>
        <p:spPr>
          <a:xfrm>
            <a:off x="274427" y="1182751"/>
            <a:ext cx="4610761" cy="3490050"/>
          </a:xfrm>
          <a:prstGeom prst="rect">
            <a:avLst/>
          </a:prstGeom>
          <a:ln>
            <a:noFill/>
          </a:ln>
        </p:spPr>
      </p:pic>
      <p:grpSp>
        <p:nvGrpSpPr>
          <p:cNvPr id="30" name="Groupe 27">
            <a:extLst>
              <a:ext uri="{FF2B5EF4-FFF2-40B4-BE49-F238E27FC236}">
                <a16:creationId xmlns:a16="http://schemas.microsoft.com/office/drawing/2014/main" id="{C54DA7A1-D347-44E4-970D-10326BF9711C}"/>
              </a:ext>
            </a:extLst>
          </p:cNvPr>
          <p:cNvGrpSpPr/>
          <p:nvPr/>
        </p:nvGrpSpPr>
        <p:grpSpPr>
          <a:xfrm>
            <a:off x="6069981" y="714978"/>
            <a:ext cx="3758641" cy="1808837"/>
            <a:chOff x="2152279" y="515562"/>
            <a:chExt cx="7829921" cy="3520015"/>
          </a:xfrm>
        </p:grpSpPr>
        <p:pic>
          <p:nvPicPr>
            <p:cNvPr id="31" name="Image 28">
              <a:extLst>
                <a:ext uri="{FF2B5EF4-FFF2-40B4-BE49-F238E27FC236}">
                  <a16:creationId xmlns:a16="http://schemas.microsoft.com/office/drawing/2014/main" id="{1D46DCE2-87B2-47B5-82E7-F250E477D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66" r="13742" b="1644"/>
            <a:stretch/>
          </p:blipFill>
          <p:spPr>
            <a:xfrm>
              <a:off x="2307758" y="1516228"/>
              <a:ext cx="7218731" cy="2519349"/>
            </a:xfrm>
            <a:prstGeom prst="rect">
              <a:avLst/>
            </a:prstGeom>
          </p:spPr>
        </p:pic>
        <p:sp>
          <p:nvSpPr>
            <p:cNvPr id="42" name="Espace réservé du contenu 2">
              <a:extLst>
                <a:ext uri="{FF2B5EF4-FFF2-40B4-BE49-F238E27FC236}">
                  <a16:creationId xmlns:a16="http://schemas.microsoft.com/office/drawing/2014/main" id="{50E451C5-EBB0-4674-85F3-1235040CD8A6}"/>
                </a:ext>
              </a:extLst>
            </p:cNvPr>
            <p:cNvSpPr txBox="1">
              <a:spLocks/>
            </p:cNvSpPr>
            <p:nvPr/>
          </p:nvSpPr>
          <p:spPr>
            <a:xfrm>
              <a:off x="5008743" y="515562"/>
              <a:ext cx="2184440" cy="906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Espace réservé du contenu 2">
              <a:extLst>
                <a:ext uri="{FF2B5EF4-FFF2-40B4-BE49-F238E27FC236}">
                  <a16:creationId xmlns:a16="http://schemas.microsoft.com/office/drawing/2014/main" id="{9E7AAA3F-CF8F-4C21-BF77-301637CFDD5D}"/>
                </a:ext>
              </a:extLst>
            </p:cNvPr>
            <p:cNvSpPr txBox="1">
              <a:spLocks/>
            </p:cNvSpPr>
            <p:nvPr/>
          </p:nvSpPr>
          <p:spPr>
            <a:xfrm>
              <a:off x="2152279" y="611450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Espace réservé du contenu 2">
              <a:extLst>
                <a:ext uri="{FF2B5EF4-FFF2-40B4-BE49-F238E27FC236}">
                  <a16:creationId xmlns:a16="http://schemas.microsoft.com/office/drawing/2014/main" id="{2CF4315D-4F2E-4A9B-A655-2FE0B9563375}"/>
                </a:ext>
              </a:extLst>
            </p:cNvPr>
            <p:cNvSpPr txBox="1">
              <a:spLocks/>
            </p:cNvSpPr>
            <p:nvPr/>
          </p:nvSpPr>
          <p:spPr>
            <a:xfrm>
              <a:off x="6396166" y="582539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60D5E1-BAAB-4CFB-B0ED-7AD0A62D0F9A}"/>
              </a:ext>
            </a:extLst>
          </p:cNvPr>
          <p:cNvSpPr txBox="1"/>
          <p:nvPr/>
        </p:nvSpPr>
        <p:spPr>
          <a:xfrm>
            <a:off x="6125020" y="196666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BR1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788079-6A31-4E6C-B5EB-B87449F78D79}"/>
              </a:ext>
            </a:extLst>
          </p:cNvPr>
          <p:cNvSpPr txBox="1"/>
          <p:nvPr/>
        </p:nvSpPr>
        <p:spPr>
          <a:xfrm>
            <a:off x="8748502" y="196666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BR2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C30984-EB2B-4453-9322-59E1F47572FD}"/>
              </a:ext>
            </a:extLst>
          </p:cNvPr>
          <p:cNvSpPr txBox="1"/>
          <p:nvPr/>
        </p:nvSpPr>
        <p:spPr>
          <a:xfrm>
            <a:off x="7382920" y="1966659"/>
            <a:ext cx="1249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Interference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290535-6337-43B5-9292-2692A5F1415B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C8BD85-FC58-4A70-937D-0F4C07C3F4FF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9F080E-EFC4-43A9-B461-87EFE37A7DA3}"/>
              </a:ext>
            </a:extLst>
          </p:cNvPr>
          <p:cNvSpPr txBox="1"/>
          <p:nvPr/>
        </p:nvSpPr>
        <p:spPr>
          <a:xfrm>
            <a:off x="836191" y="1966659"/>
            <a:ext cx="562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10 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82FC6-1539-72CD-FAD6-46C35813AA66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181370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9649072" cy="432048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DeLLight Experiment - Amplification by Sagnac Interferometer</a:t>
            </a:r>
            <a:br>
              <a:rPr lang="en-US" dirty="0"/>
            </a:br>
            <a:endParaRPr lang="en-US" dirty="0"/>
          </a:p>
        </p:txBody>
      </p:sp>
      <p:grpSp>
        <p:nvGrpSpPr>
          <p:cNvPr id="13" name="Groupe 34">
            <a:extLst>
              <a:ext uri="{FF2B5EF4-FFF2-40B4-BE49-F238E27FC236}">
                <a16:creationId xmlns:a16="http://schemas.microsoft.com/office/drawing/2014/main" id="{78BD3C4C-1154-4927-B75D-67DFBD897B97}"/>
              </a:ext>
            </a:extLst>
          </p:cNvPr>
          <p:cNvGrpSpPr/>
          <p:nvPr/>
        </p:nvGrpSpPr>
        <p:grpSpPr>
          <a:xfrm flipV="1">
            <a:off x="530773" y="4997491"/>
            <a:ext cx="2664296" cy="557474"/>
            <a:chOff x="846131" y="5775775"/>
            <a:chExt cx="5117827" cy="1162804"/>
          </a:xfrm>
        </p:grpSpPr>
        <p:sp>
          <p:nvSpPr>
            <p:cNvPr id="14" name="Secteurs 93">
              <a:extLst>
                <a:ext uri="{FF2B5EF4-FFF2-40B4-BE49-F238E27FC236}">
                  <a16:creationId xmlns:a16="http://schemas.microsoft.com/office/drawing/2014/main" id="{CED900CF-F1C7-4A98-AB37-00D32C0BC7A2}"/>
                </a:ext>
              </a:extLst>
            </p:cNvPr>
            <p:cNvSpPr/>
            <p:nvPr/>
          </p:nvSpPr>
          <p:spPr>
            <a:xfrm rot="16200000">
              <a:off x="4106213" y="6108367"/>
              <a:ext cx="1154103" cy="488919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36">
              <a:extLst>
                <a:ext uri="{FF2B5EF4-FFF2-40B4-BE49-F238E27FC236}">
                  <a16:creationId xmlns:a16="http://schemas.microsoft.com/office/drawing/2014/main" id="{28C49A00-E1F3-49DC-974F-E39E0A1764FF}"/>
                </a:ext>
              </a:extLst>
            </p:cNvPr>
            <p:cNvCxnSpPr>
              <a:cxnSpLocks/>
            </p:cNvCxnSpPr>
            <p:nvPr/>
          </p:nvCxnSpPr>
          <p:spPr>
            <a:xfrm>
              <a:off x="3056272" y="6352824"/>
              <a:ext cx="2907685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37">
              <a:extLst>
                <a:ext uri="{FF2B5EF4-FFF2-40B4-BE49-F238E27FC236}">
                  <a16:creationId xmlns:a16="http://schemas.microsoft.com/office/drawing/2014/main" id="{C692D67C-DC3E-4859-B8C7-F1047240E8E1}"/>
                </a:ext>
              </a:extLst>
            </p:cNvPr>
            <p:cNvCxnSpPr>
              <a:cxnSpLocks/>
            </p:cNvCxnSpPr>
            <p:nvPr/>
          </p:nvCxnSpPr>
          <p:spPr>
            <a:xfrm>
              <a:off x="846131" y="6366163"/>
              <a:ext cx="2211106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38">
              <a:extLst>
                <a:ext uri="{FF2B5EF4-FFF2-40B4-BE49-F238E27FC236}">
                  <a16:creationId xmlns:a16="http://schemas.microsoft.com/office/drawing/2014/main" id="{427B0AE0-D01B-4E65-B098-369E8FDFD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6272" y="5982513"/>
              <a:ext cx="1615435" cy="37901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39">
              <a:extLst>
                <a:ext uri="{FF2B5EF4-FFF2-40B4-BE49-F238E27FC236}">
                  <a16:creationId xmlns:a16="http://schemas.microsoft.com/office/drawing/2014/main" id="{73EFB00E-4585-4F44-9ECA-ADE7BE9EC30F}"/>
                </a:ext>
              </a:extLst>
            </p:cNvPr>
            <p:cNvCxnSpPr>
              <a:cxnSpLocks/>
            </p:cNvCxnSpPr>
            <p:nvPr/>
          </p:nvCxnSpPr>
          <p:spPr>
            <a:xfrm>
              <a:off x="4844736" y="5982513"/>
              <a:ext cx="111922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ecteurs 93">
              <a:extLst>
                <a:ext uri="{FF2B5EF4-FFF2-40B4-BE49-F238E27FC236}">
                  <a16:creationId xmlns:a16="http://schemas.microsoft.com/office/drawing/2014/main" id="{5443E875-C669-4F52-A995-0E93869BE243}"/>
                </a:ext>
              </a:extLst>
            </p:cNvPr>
            <p:cNvSpPr/>
            <p:nvPr/>
          </p:nvSpPr>
          <p:spPr>
            <a:xfrm rot="5400000">
              <a:off x="1151888" y="6117067"/>
              <a:ext cx="1154104" cy="488919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19D2A945-2DD0-4E15-A506-9A9BD89C856C}"/>
                </a:ext>
              </a:extLst>
            </p:cNvPr>
            <p:cNvSpPr/>
            <p:nvPr/>
          </p:nvSpPr>
          <p:spPr>
            <a:xfrm rot="1820877">
              <a:off x="4010908" y="6063102"/>
              <a:ext cx="361720" cy="338599"/>
            </a:xfrm>
            <a:prstGeom prst="arc">
              <a:avLst>
                <a:gd name="adj1" fmla="val 16200000"/>
                <a:gd name="adj2" fmla="val 794102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42">
                <a:extLst>
                  <a:ext uri="{FF2B5EF4-FFF2-40B4-BE49-F238E27FC236}">
                    <a16:creationId xmlns:a16="http://schemas.microsoft.com/office/drawing/2014/main" id="{A16FE59F-AC56-42DF-A423-6AFE165E070C}"/>
                  </a:ext>
                </a:extLst>
              </p:cNvPr>
              <p:cNvSpPr txBox="1"/>
              <p:nvPr/>
            </p:nvSpPr>
            <p:spPr>
              <a:xfrm>
                <a:off x="3375571" y="5057220"/>
                <a:ext cx="11906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𝜹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𝛿𝜃</m:t>
                      </m:r>
                    </m:oMath>
                  </m:oMathPara>
                </a14:m>
                <a:endPara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ZoneTexte 42">
                <a:extLst>
                  <a:ext uri="{FF2B5EF4-FFF2-40B4-BE49-F238E27FC236}">
                    <a16:creationId xmlns:a16="http://schemas.microsoft.com/office/drawing/2014/main" id="{A16FE59F-AC56-42DF-A423-6AFE165E0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571" y="5057220"/>
                <a:ext cx="1190647" cy="30777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43">
            <a:extLst>
              <a:ext uri="{FF2B5EF4-FFF2-40B4-BE49-F238E27FC236}">
                <a16:creationId xmlns:a16="http://schemas.microsoft.com/office/drawing/2014/main" id="{9A3BD2A5-80A9-4FE3-9BA2-56A1184963BE}"/>
              </a:ext>
            </a:extLst>
          </p:cNvPr>
          <p:cNvSpPr txBox="1"/>
          <p:nvPr/>
        </p:nvSpPr>
        <p:spPr>
          <a:xfrm>
            <a:off x="6545714" y="643899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r-FR" sz="24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8ECCFF-93D7-4C13-A766-D06B55E0362E}"/>
              </a:ext>
            </a:extLst>
          </p:cNvPr>
          <p:cNvSpPr txBox="1"/>
          <p:nvPr/>
        </p:nvSpPr>
        <p:spPr>
          <a:xfrm>
            <a:off x="274427" y="782641"/>
            <a:ext cx="1022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Direct amplification of the signal via Sagnac interferometer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98AA4B-33AC-4DE3-86A1-64A967DB7F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2595"/>
          <a:stretch/>
        </p:blipFill>
        <p:spPr>
          <a:xfrm>
            <a:off x="399924" y="1157536"/>
            <a:ext cx="4711595" cy="3638665"/>
          </a:xfrm>
          <a:prstGeom prst="rect">
            <a:avLst/>
          </a:prstGeom>
        </p:spPr>
      </p:pic>
      <p:grpSp>
        <p:nvGrpSpPr>
          <p:cNvPr id="47" name="Groupe 27">
            <a:extLst>
              <a:ext uri="{FF2B5EF4-FFF2-40B4-BE49-F238E27FC236}">
                <a16:creationId xmlns:a16="http://schemas.microsoft.com/office/drawing/2014/main" id="{A7C905D9-2489-4721-B735-23E1DA8CB4D1}"/>
              </a:ext>
            </a:extLst>
          </p:cNvPr>
          <p:cNvGrpSpPr/>
          <p:nvPr/>
        </p:nvGrpSpPr>
        <p:grpSpPr>
          <a:xfrm>
            <a:off x="6069981" y="714978"/>
            <a:ext cx="3758641" cy="1808837"/>
            <a:chOff x="2152279" y="515562"/>
            <a:chExt cx="7829921" cy="3520015"/>
          </a:xfrm>
        </p:grpSpPr>
        <p:pic>
          <p:nvPicPr>
            <p:cNvPr id="48" name="Image 28">
              <a:extLst>
                <a:ext uri="{FF2B5EF4-FFF2-40B4-BE49-F238E27FC236}">
                  <a16:creationId xmlns:a16="http://schemas.microsoft.com/office/drawing/2014/main" id="{82DEE11D-523D-4912-A320-48728056E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66" r="13742" b="1644"/>
            <a:stretch/>
          </p:blipFill>
          <p:spPr>
            <a:xfrm>
              <a:off x="2307758" y="1516228"/>
              <a:ext cx="7218731" cy="2519349"/>
            </a:xfrm>
            <a:prstGeom prst="rect">
              <a:avLst/>
            </a:prstGeom>
          </p:spPr>
        </p:pic>
        <p:sp>
          <p:nvSpPr>
            <p:cNvPr id="49" name="Espace réservé du contenu 2">
              <a:extLst>
                <a:ext uri="{FF2B5EF4-FFF2-40B4-BE49-F238E27FC236}">
                  <a16:creationId xmlns:a16="http://schemas.microsoft.com/office/drawing/2014/main" id="{FE315E10-BF4F-4732-9F31-CFC96E717B6F}"/>
                </a:ext>
              </a:extLst>
            </p:cNvPr>
            <p:cNvSpPr txBox="1">
              <a:spLocks/>
            </p:cNvSpPr>
            <p:nvPr/>
          </p:nvSpPr>
          <p:spPr>
            <a:xfrm>
              <a:off x="5008743" y="515562"/>
              <a:ext cx="2184440" cy="906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Espace réservé du contenu 2">
              <a:extLst>
                <a:ext uri="{FF2B5EF4-FFF2-40B4-BE49-F238E27FC236}">
                  <a16:creationId xmlns:a16="http://schemas.microsoft.com/office/drawing/2014/main" id="{F2FD2AB3-4F20-4367-AD8A-0F4B4BA9E136}"/>
                </a:ext>
              </a:extLst>
            </p:cNvPr>
            <p:cNvSpPr txBox="1">
              <a:spLocks/>
            </p:cNvSpPr>
            <p:nvPr/>
          </p:nvSpPr>
          <p:spPr>
            <a:xfrm>
              <a:off x="2152279" y="611450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Espace réservé du contenu 2">
              <a:extLst>
                <a:ext uri="{FF2B5EF4-FFF2-40B4-BE49-F238E27FC236}">
                  <a16:creationId xmlns:a16="http://schemas.microsoft.com/office/drawing/2014/main" id="{F8048CA7-CEFB-4E29-81BA-4693A5522490}"/>
                </a:ext>
              </a:extLst>
            </p:cNvPr>
            <p:cNvSpPr txBox="1">
              <a:spLocks/>
            </p:cNvSpPr>
            <p:nvPr/>
          </p:nvSpPr>
          <p:spPr>
            <a:xfrm>
              <a:off x="6396166" y="582539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30">
                <a:extLst>
                  <a:ext uri="{FF2B5EF4-FFF2-40B4-BE49-F238E27FC236}">
                    <a16:creationId xmlns:a16="http://schemas.microsoft.com/office/drawing/2014/main" id="{D42EC371-1B75-4C73-9007-78C94EB1DDA6}"/>
                  </a:ext>
                </a:extLst>
              </p:cNvPr>
              <p:cNvSpPr txBox="1"/>
              <p:nvPr/>
            </p:nvSpPr>
            <p:spPr>
              <a:xfrm>
                <a:off x="4969076" y="2709040"/>
                <a:ext cx="1761369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400" dirty="0" err="1"/>
                  <a:t>Deflection</a:t>
                </a:r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r>
                      <a:rPr lang="el-G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𝜹</m:t>
                    </m:r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ZoneTexte 30">
                <a:extLst>
                  <a:ext uri="{FF2B5EF4-FFF2-40B4-BE49-F238E27FC236}">
                    <a16:creationId xmlns:a16="http://schemas.microsoft.com/office/drawing/2014/main" id="{D42EC371-1B75-4C73-9007-78C94EB1D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076" y="2709040"/>
                <a:ext cx="1761369" cy="324769"/>
              </a:xfrm>
              <a:prstGeom prst="rect">
                <a:avLst/>
              </a:prstGeom>
              <a:blipFill>
                <a:blip r:embed="rId6"/>
                <a:stretch>
                  <a:fillRect l="-346"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0A66EC80-5DA8-49DA-84CB-5CB6D4DA0746}"/>
              </a:ext>
            </a:extLst>
          </p:cNvPr>
          <p:cNvSpPr txBox="1"/>
          <p:nvPr/>
        </p:nvSpPr>
        <p:spPr>
          <a:xfrm>
            <a:off x="6125020" y="196666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BR1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6A4510-BCC5-4FE4-895C-AB1920453C31}"/>
              </a:ext>
            </a:extLst>
          </p:cNvPr>
          <p:cNvSpPr txBox="1"/>
          <p:nvPr/>
        </p:nvSpPr>
        <p:spPr>
          <a:xfrm>
            <a:off x="8748502" y="196666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BR2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155705-C493-4E77-BE06-57C2B18F9C8B}"/>
              </a:ext>
            </a:extLst>
          </p:cNvPr>
          <p:cNvSpPr txBox="1"/>
          <p:nvPr/>
        </p:nvSpPr>
        <p:spPr>
          <a:xfrm>
            <a:off x="7382920" y="1966659"/>
            <a:ext cx="1249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Interference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201192-A142-4B49-8480-FCC60E71772A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50E3C9-E32D-4AC8-8B3F-97C278FF7FC5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269270-3C2F-4770-BA43-28E01CB0A628}"/>
                  </a:ext>
                </a:extLst>
              </p:cNvPr>
              <p:cNvSpPr txBox="1"/>
              <p:nvPr/>
            </p:nvSpPr>
            <p:spPr>
              <a:xfrm>
                <a:off x="6638079" y="2631270"/>
                <a:ext cx="54307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ym typeface="Wingdings" panose="05000000000000000000" pitchFamily="2" charset="2"/>
                  </a:rPr>
                  <a:t>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1400" dirty="0"/>
                  <a:t>Direct vertical shift </a:t>
                </a:r>
                <a14:m>
                  <m:oMath xmlns:m="http://schemas.openxmlformats.org/officeDocument/2006/math">
                    <m:r>
                      <a:rPr lang="fr-FR" sz="1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fr-FR" sz="1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fr-FR" sz="1400" dirty="0"/>
                  <a:t> </a:t>
                </a:r>
                <a:r>
                  <a:rPr lang="fr-FR" sz="1400" dirty="0" err="1"/>
                  <a:t>inside</a:t>
                </a:r>
                <a:r>
                  <a:rPr lang="fr-FR" sz="1400" dirty="0"/>
                  <a:t> the Sagnac </a:t>
                </a:r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269270-3C2F-4770-BA43-28E01CB0A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79" y="2631270"/>
                <a:ext cx="5430740" cy="400110"/>
              </a:xfrm>
              <a:prstGeom prst="rect">
                <a:avLst/>
              </a:prstGeom>
              <a:blipFill>
                <a:blip r:embed="rId7"/>
                <a:stretch>
                  <a:fillRect l="-337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8F97BE02-8E8E-4097-BDBA-DCECB0FB1B76}"/>
              </a:ext>
            </a:extLst>
          </p:cNvPr>
          <p:cNvSpPr txBox="1"/>
          <p:nvPr/>
        </p:nvSpPr>
        <p:spPr>
          <a:xfrm>
            <a:off x="836191" y="1966659"/>
            <a:ext cx="562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10 Hz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CB4AF7-5A17-403F-85DE-29153321471C}"/>
              </a:ext>
            </a:extLst>
          </p:cNvPr>
          <p:cNvSpPr txBox="1"/>
          <p:nvPr/>
        </p:nvSpPr>
        <p:spPr>
          <a:xfrm>
            <a:off x="4015002" y="4678547"/>
            <a:ext cx="562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5 Hz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B4BDC-5AF2-5C5C-D12B-118C60F45A61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8839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9649072" cy="432048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DeLLight Experiment - Amplification by Sagnac Interferometer</a:t>
            </a:r>
            <a:br>
              <a:rPr lang="en-US" dirty="0"/>
            </a:br>
            <a:endParaRPr lang="en-US" dirty="0"/>
          </a:p>
        </p:txBody>
      </p:sp>
      <p:grpSp>
        <p:nvGrpSpPr>
          <p:cNvPr id="13" name="Groupe 34">
            <a:extLst>
              <a:ext uri="{FF2B5EF4-FFF2-40B4-BE49-F238E27FC236}">
                <a16:creationId xmlns:a16="http://schemas.microsoft.com/office/drawing/2014/main" id="{78BD3C4C-1154-4927-B75D-67DFBD897B97}"/>
              </a:ext>
            </a:extLst>
          </p:cNvPr>
          <p:cNvGrpSpPr/>
          <p:nvPr/>
        </p:nvGrpSpPr>
        <p:grpSpPr>
          <a:xfrm flipV="1">
            <a:off x="530773" y="4997491"/>
            <a:ext cx="2664296" cy="557474"/>
            <a:chOff x="846131" y="5775775"/>
            <a:chExt cx="5117827" cy="1162804"/>
          </a:xfrm>
        </p:grpSpPr>
        <p:sp>
          <p:nvSpPr>
            <p:cNvPr id="14" name="Secteurs 93">
              <a:extLst>
                <a:ext uri="{FF2B5EF4-FFF2-40B4-BE49-F238E27FC236}">
                  <a16:creationId xmlns:a16="http://schemas.microsoft.com/office/drawing/2014/main" id="{CED900CF-F1C7-4A98-AB37-00D32C0BC7A2}"/>
                </a:ext>
              </a:extLst>
            </p:cNvPr>
            <p:cNvSpPr/>
            <p:nvPr/>
          </p:nvSpPr>
          <p:spPr>
            <a:xfrm rot="16200000">
              <a:off x="4106213" y="6108367"/>
              <a:ext cx="1154103" cy="488919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36">
              <a:extLst>
                <a:ext uri="{FF2B5EF4-FFF2-40B4-BE49-F238E27FC236}">
                  <a16:creationId xmlns:a16="http://schemas.microsoft.com/office/drawing/2014/main" id="{28C49A00-E1F3-49DC-974F-E39E0A1764FF}"/>
                </a:ext>
              </a:extLst>
            </p:cNvPr>
            <p:cNvCxnSpPr>
              <a:cxnSpLocks/>
            </p:cNvCxnSpPr>
            <p:nvPr/>
          </p:nvCxnSpPr>
          <p:spPr>
            <a:xfrm>
              <a:off x="3056272" y="6352824"/>
              <a:ext cx="2907685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37">
              <a:extLst>
                <a:ext uri="{FF2B5EF4-FFF2-40B4-BE49-F238E27FC236}">
                  <a16:creationId xmlns:a16="http://schemas.microsoft.com/office/drawing/2014/main" id="{C692D67C-DC3E-4859-B8C7-F1047240E8E1}"/>
                </a:ext>
              </a:extLst>
            </p:cNvPr>
            <p:cNvCxnSpPr>
              <a:cxnSpLocks/>
            </p:cNvCxnSpPr>
            <p:nvPr/>
          </p:nvCxnSpPr>
          <p:spPr>
            <a:xfrm>
              <a:off x="846131" y="6366163"/>
              <a:ext cx="2211106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38">
              <a:extLst>
                <a:ext uri="{FF2B5EF4-FFF2-40B4-BE49-F238E27FC236}">
                  <a16:creationId xmlns:a16="http://schemas.microsoft.com/office/drawing/2014/main" id="{427B0AE0-D01B-4E65-B098-369E8FDFD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6272" y="5982513"/>
              <a:ext cx="1615435" cy="37901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39">
              <a:extLst>
                <a:ext uri="{FF2B5EF4-FFF2-40B4-BE49-F238E27FC236}">
                  <a16:creationId xmlns:a16="http://schemas.microsoft.com/office/drawing/2014/main" id="{73EFB00E-4585-4F44-9ECA-ADE7BE9EC30F}"/>
                </a:ext>
              </a:extLst>
            </p:cNvPr>
            <p:cNvCxnSpPr>
              <a:cxnSpLocks/>
            </p:cNvCxnSpPr>
            <p:nvPr/>
          </p:nvCxnSpPr>
          <p:spPr>
            <a:xfrm>
              <a:off x="4844736" y="5982513"/>
              <a:ext cx="111922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ecteurs 93">
              <a:extLst>
                <a:ext uri="{FF2B5EF4-FFF2-40B4-BE49-F238E27FC236}">
                  <a16:creationId xmlns:a16="http://schemas.microsoft.com/office/drawing/2014/main" id="{5443E875-C669-4F52-A995-0E93869BE243}"/>
                </a:ext>
              </a:extLst>
            </p:cNvPr>
            <p:cNvSpPr/>
            <p:nvPr/>
          </p:nvSpPr>
          <p:spPr>
            <a:xfrm rot="5400000">
              <a:off x="1151888" y="6117067"/>
              <a:ext cx="1154104" cy="488919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19D2A945-2DD0-4E15-A506-9A9BD89C856C}"/>
                </a:ext>
              </a:extLst>
            </p:cNvPr>
            <p:cNvSpPr/>
            <p:nvPr/>
          </p:nvSpPr>
          <p:spPr>
            <a:xfrm rot="1820877">
              <a:off x="4010908" y="6063102"/>
              <a:ext cx="361720" cy="338599"/>
            </a:xfrm>
            <a:prstGeom prst="arc">
              <a:avLst>
                <a:gd name="adj1" fmla="val 16200000"/>
                <a:gd name="adj2" fmla="val 794102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42">
                <a:extLst>
                  <a:ext uri="{FF2B5EF4-FFF2-40B4-BE49-F238E27FC236}">
                    <a16:creationId xmlns:a16="http://schemas.microsoft.com/office/drawing/2014/main" id="{A16FE59F-AC56-42DF-A423-6AFE165E070C}"/>
                  </a:ext>
                </a:extLst>
              </p:cNvPr>
              <p:cNvSpPr txBox="1"/>
              <p:nvPr/>
            </p:nvSpPr>
            <p:spPr>
              <a:xfrm>
                <a:off x="3375571" y="5057220"/>
                <a:ext cx="11906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𝜹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𝛿𝜃</m:t>
                      </m:r>
                    </m:oMath>
                  </m:oMathPara>
                </a14:m>
                <a:endPara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ZoneTexte 42">
                <a:extLst>
                  <a:ext uri="{FF2B5EF4-FFF2-40B4-BE49-F238E27FC236}">
                    <a16:creationId xmlns:a16="http://schemas.microsoft.com/office/drawing/2014/main" id="{A16FE59F-AC56-42DF-A423-6AFE165E0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571" y="5057220"/>
                <a:ext cx="1190647" cy="307777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43">
            <a:extLst>
              <a:ext uri="{FF2B5EF4-FFF2-40B4-BE49-F238E27FC236}">
                <a16:creationId xmlns:a16="http://schemas.microsoft.com/office/drawing/2014/main" id="{9A3BD2A5-80A9-4FE3-9BA2-56A1184963BE}"/>
              </a:ext>
            </a:extLst>
          </p:cNvPr>
          <p:cNvSpPr txBox="1"/>
          <p:nvPr/>
        </p:nvSpPr>
        <p:spPr>
          <a:xfrm>
            <a:off x="6545714" y="643899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r-FR" sz="24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8ECCFF-93D7-4C13-A766-D06B55E0362E}"/>
              </a:ext>
            </a:extLst>
          </p:cNvPr>
          <p:cNvSpPr txBox="1"/>
          <p:nvPr/>
        </p:nvSpPr>
        <p:spPr>
          <a:xfrm>
            <a:off x="274427" y="782641"/>
            <a:ext cx="1022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Direct amplification of the signal via Sagnac interferometer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98AA4B-33AC-4DE3-86A1-64A967DB7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595"/>
          <a:stretch/>
        </p:blipFill>
        <p:spPr>
          <a:xfrm>
            <a:off x="399924" y="1157536"/>
            <a:ext cx="4711595" cy="3638665"/>
          </a:xfrm>
          <a:prstGeom prst="rect">
            <a:avLst/>
          </a:prstGeom>
        </p:spPr>
      </p:pic>
      <p:grpSp>
        <p:nvGrpSpPr>
          <p:cNvPr id="47" name="Groupe 27">
            <a:extLst>
              <a:ext uri="{FF2B5EF4-FFF2-40B4-BE49-F238E27FC236}">
                <a16:creationId xmlns:a16="http://schemas.microsoft.com/office/drawing/2014/main" id="{A7C905D9-2489-4721-B735-23E1DA8CB4D1}"/>
              </a:ext>
            </a:extLst>
          </p:cNvPr>
          <p:cNvGrpSpPr/>
          <p:nvPr/>
        </p:nvGrpSpPr>
        <p:grpSpPr>
          <a:xfrm>
            <a:off x="6069981" y="714978"/>
            <a:ext cx="3758641" cy="1808837"/>
            <a:chOff x="2152279" y="515562"/>
            <a:chExt cx="7829921" cy="3520015"/>
          </a:xfrm>
        </p:grpSpPr>
        <p:pic>
          <p:nvPicPr>
            <p:cNvPr id="48" name="Image 28">
              <a:extLst>
                <a:ext uri="{FF2B5EF4-FFF2-40B4-BE49-F238E27FC236}">
                  <a16:creationId xmlns:a16="http://schemas.microsoft.com/office/drawing/2014/main" id="{82DEE11D-523D-4912-A320-48728056E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66" r="13742" b="1644"/>
            <a:stretch/>
          </p:blipFill>
          <p:spPr>
            <a:xfrm>
              <a:off x="2307758" y="1516228"/>
              <a:ext cx="7218731" cy="2519349"/>
            </a:xfrm>
            <a:prstGeom prst="rect">
              <a:avLst/>
            </a:prstGeom>
          </p:spPr>
        </p:pic>
        <p:sp>
          <p:nvSpPr>
            <p:cNvPr id="49" name="Espace réservé du contenu 2">
              <a:extLst>
                <a:ext uri="{FF2B5EF4-FFF2-40B4-BE49-F238E27FC236}">
                  <a16:creationId xmlns:a16="http://schemas.microsoft.com/office/drawing/2014/main" id="{FE315E10-BF4F-4732-9F31-CFC96E717B6F}"/>
                </a:ext>
              </a:extLst>
            </p:cNvPr>
            <p:cNvSpPr txBox="1">
              <a:spLocks/>
            </p:cNvSpPr>
            <p:nvPr/>
          </p:nvSpPr>
          <p:spPr>
            <a:xfrm>
              <a:off x="5008743" y="515562"/>
              <a:ext cx="2184440" cy="906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Espace réservé du contenu 2">
              <a:extLst>
                <a:ext uri="{FF2B5EF4-FFF2-40B4-BE49-F238E27FC236}">
                  <a16:creationId xmlns:a16="http://schemas.microsoft.com/office/drawing/2014/main" id="{F2FD2AB3-4F20-4367-AD8A-0F4B4BA9E136}"/>
                </a:ext>
              </a:extLst>
            </p:cNvPr>
            <p:cNvSpPr txBox="1">
              <a:spLocks/>
            </p:cNvSpPr>
            <p:nvPr/>
          </p:nvSpPr>
          <p:spPr>
            <a:xfrm>
              <a:off x="2152279" y="611450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Espace réservé du contenu 2">
              <a:extLst>
                <a:ext uri="{FF2B5EF4-FFF2-40B4-BE49-F238E27FC236}">
                  <a16:creationId xmlns:a16="http://schemas.microsoft.com/office/drawing/2014/main" id="{F8048CA7-CEFB-4E29-81BA-4693A5522490}"/>
                </a:ext>
              </a:extLst>
            </p:cNvPr>
            <p:cNvSpPr txBox="1">
              <a:spLocks/>
            </p:cNvSpPr>
            <p:nvPr/>
          </p:nvSpPr>
          <p:spPr>
            <a:xfrm>
              <a:off x="6396166" y="582539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30">
                <a:extLst>
                  <a:ext uri="{FF2B5EF4-FFF2-40B4-BE49-F238E27FC236}">
                    <a16:creationId xmlns:a16="http://schemas.microsoft.com/office/drawing/2014/main" id="{D42EC371-1B75-4C73-9007-78C94EB1DDA6}"/>
                  </a:ext>
                </a:extLst>
              </p:cNvPr>
              <p:cNvSpPr txBox="1"/>
              <p:nvPr/>
            </p:nvSpPr>
            <p:spPr>
              <a:xfrm>
                <a:off x="4969076" y="2709040"/>
                <a:ext cx="567389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1400" dirty="0"/>
              </a:p>
              <a:p>
                <a:endParaRPr lang="fr-FR" sz="1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rgbClr val="FF0000"/>
                    </a:solidFill>
                  </a:rPr>
                  <a:t>Reference</a:t>
                </a:r>
                <a:r>
                  <a:rPr lang="fr-FR" sz="1400" dirty="0"/>
                  <a:t> </a:t>
                </a:r>
                <a:r>
                  <a:rPr lang="fr-FR" sz="1400" dirty="0" err="1"/>
                  <a:t>is</a:t>
                </a:r>
                <a:r>
                  <a:rPr lang="fr-FR" sz="1400" dirty="0"/>
                  <a:t> </a:t>
                </a:r>
                <a:r>
                  <a:rPr lang="fr-FR" sz="1400" dirty="0" err="1">
                    <a:solidFill>
                      <a:srgbClr val="FF0000"/>
                    </a:solidFill>
                  </a:rPr>
                  <a:t>unaffected</a:t>
                </a:r>
                <a:r>
                  <a:rPr lang="fr-FR" sz="1400" dirty="0"/>
                  <a:t> by the </a:t>
                </a:r>
                <a:r>
                  <a:rPr lang="fr-FR" sz="1400" dirty="0" err="1"/>
                  <a:t>pump</a:t>
                </a:r>
                <a:r>
                  <a:rPr lang="fr-FR" sz="1400" dirty="0"/>
                  <a:t> (</a:t>
                </a:r>
                <a:r>
                  <a:rPr lang="fr-FR" sz="1400" dirty="0">
                    <a:solidFill>
                      <a:srgbClr val="FF0000"/>
                    </a:solidFill>
                  </a:rPr>
                  <a:t>no time </a:t>
                </a:r>
                <a:r>
                  <a:rPr lang="fr-FR" sz="1400" dirty="0" err="1">
                    <a:solidFill>
                      <a:srgbClr val="FF0000"/>
                    </a:solidFill>
                  </a:rPr>
                  <a:t>coincidence</a:t>
                </a:r>
                <a:r>
                  <a:rPr lang="fr-FR" sz="1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1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Vertical shift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fr-FR" sz="1400" dirty="0"/>
                  <a:t> of the </a:t>
                </a:r>
                <a:r>
                  <a:rPr lang="fr-FR" sz="1400" dirty="0" err="1"/>
                  <a:t>interference</a:t>
                </a:r>
                <a:r>
                  <a:rPr lang="fr-FR" sz="1400" dirty="0"/>
                  <a:t> </a:t>
                </a:r>
                <a:r>
                  <a:rPr lang="fr-FR" sz="1400" dirty="0" err="1"/>
                  <a:t>intensity</a:t>
                </a:r>
                <a:r>
                  <a:rPr lang="fr-FR" sz="1400" dirty="0"/>
                  <a:t> profile </a:t>
                </a:r>
                <a:r>
                  <a:rPr lang="fr-FR" sz="1400" dirty="0" err="1"/>
                  <a:t>is</a:t>
                </a:r>
                <a:r>
                  <a:rPr lang="fr-FR" sz="1400" dirty="0"/>
                  <a:t> </a:t>
                </a:r>
                <a:r>
                  <a:rPr lang="fr-FR" sz="1400" dirty="0" err="1">
                    <a:solidFill>
                      <a:srgbClr val="FF0000"/>
                    </a:solidFill>
                  </a:rPr>
                  <a:t>amplified</a:t>
                </a:r>
                <a:r>
                  <a:rPr lang="fr-FR" sz="1400" dirty="0"/>
                  <a:t> in the </a:t>
                </a:r>
                <a:r>
                  <a:rPr lang="fr-FR" sz="1400" dirty="0" err="1"/>
                  <a:t>dark</a:t>
                </a:r>
                <a:r>
                  <a:rPr lang="fr-FR" sz="1400" dirty="0"/>
                  <a:t> output  (Weak Value Amplification)</a:t>
                </a:r>
              </a:p>
            </p:txBody>
          </p:sp>
        </mc:Choice>
        <mc:Fallback xmlns="">
          <p:sp>
            <p:nvSpPr>
              <p:cNvPr id="52" name="ZoneTexte 30">
                <a:extLst>
                  <a:ext uri="{FF2B5EF4-FFF2-40B4-BE49-F238E27FC236}">
                    <a16:creationId xmlns:a16="http://schemas.microsoft.com/office/drawing/2014/main" id="{D42EC371-1B75-4C73-9007-78C94EB1D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076" y="2709040"/>
                <a:ext cx="5673895" cy="1384995"/>
              </a:xfrm>
              <a:prstGeom prst="rect">
                <a:avLst/>
              </a:prstGeom>
              <a:blipFill>
                <a:blip r:embed="rId5"/>
                <a:stretch>
                  <a:fillRect l="-107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45">
                <a:extLst>
                  <a:ext uri="{FF2B5EF4-FFF2-40B4-BE49-F238E27FC236}">
                    <a16:creationId xmlns:a16="http://schemas.microsoft.com/office/drawing/2014/main" id="{23638CA7-6D1F-458D-908C-957E69519977}"/>
                  </a:ext>
                </a:extLst>
              </p:cNvPr>
              <p:cNvSpPr txBox="1"/>
              <p:nvPr/>
            </p:nvSpPr>
            <p:spPr>
              <a:xfrm>
                <a:off x="4969076" y="4655464"/>
                <a:ext cx="3648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Amplification factor </a:t>
                </a:r>
                <a14:m>
                  <m:oMath xmlns:m="http://schemas.openxmlformats.org/officeDocument/2006/math">
                    <m:r>
                      <a:rPr lang="fr-FR" sz="1400">
                        <a:latin typeface="Cambria Math" panose="02040503050406030204" pitchFamily="18" charset="0"/>
                      </a:rPr>
                      <m:t>𝒜</m:t>
                    </m:r>
                    <m:r>
                      <a:rPr lang="fr-FR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/>
                  <a:t>:</a:t>
                </a:r>
              </a:p>
            </p:txBody>
          </p:sp>
        </mc:Choice>
        <mc:Fallback xmlns="">
          <p:sp>
            <p:nvSpPr>
              <p:cNvPr id="53" name="ZoneTexte 45">
                <a:extLst>
                  <a:ext uri="{FF2B5EF4-FFF2-40B4-BE49-F238E27FC236}">
                    <a16:creationId xmlns:a16="http://schemas.microsoft.com/office/drawing/2014/main" id="{23638CA7-6D1F-458D-908C-957E69519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076" y="4655464"/>
                <a:ext cx="3648920" cy="307777"/>
              </a:xfrm>
              <a:prstGeom prst="rect">
                <a:avLst/>
              </a:prstGeom>
              <a:blipFill>
                <a:blip r:embed="rId6"/>
                <a:stretch>
                  <a:fillRect l="-167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e 46">
            <a:extLst>
              <a:ext uri="{FF2B5EF4-FFF2-40B4-BE49-F238E27FC236}">
                <a16:creationId xmlns:a16="http://schemas.microsoft.com/office/drawing/2014/main" id="{475329F5-091D-43BD-AE4D-5CA9DF5B9F36}"/>
              </a:ext>
            </a:extLst>
          </p:cNvPr>
          <p:cNvGrpSpPr/>
          <p:nvPr/>
        </p:nvGrpSpPr>
        <p:grpSpPr>
          <a:xfrm>
            <a:off x="5386387" y="4227813"/>
            <a:ext cx="1663444" cy="323165"/>
            <a:chOff x="6656369" y="1920853"/>
            <a:chExt cx="1663444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47">
                  <a:extLst>
                    <a:ext uri="{FF2B5EF4-FFF2-40B4-BE49-F238E27FC236}">
                      <a16:creationId xmlns:a16="http://schemas.microsoft.com/office/drawing/2014/main" id="{07651231-E448-400F-B258-DB5FD09375E3}"/>
                    </a:ext>
                  </a:extLst>
                </p:cNvPr>
                <p:cNvSpPr txBox="1"/>
                <p:nvPr/>
              </p:nvSpPr>
              <p:spPr>
                <a:xfrm>
                  <a:off x="7054147" y="1936241"/>
                  <a:ext cx="12656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fr-FR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𝒜</m:t>
                        </m:r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𝜹</m:t>
                        </m:r>
                        <m:r>
                          <a:rPr lang="fr-F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oMath>
                    </m:oMathPara>
                  </a14:m>
                  <a:endParaRPr lang="fr-FR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" name="ZoneTexte 47">
                  <a:extLst>
                    <a:ext uri="{FF2B5EF4-FFF2-40B4-BE49-F238E27FC236}">
                      <a16:creationId xmlns:a16="http://schemas.microsoft.com/office/drawing/2014/main" id="{07651231-E448-400F-B258-DB5FD09375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4147" y="1936241"/>
                  <a:ext cx="1265666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ZoneTexte 48">
              <a:extLst>
                <a:ext uri="{FF2B5EF4-FFF2-40B4-BE49-F238E27FC236}">
                  <a16:creationId xmlns:a16="http://schemas.microsoft.com/office/drawing/2014/main" id="{3921F524-7C6E-4CA9-841F-2D41C2E9977F}"/>
                </a:ext>
              </a:extLst>
            </p:cNvPr>
            <p:cNvSpPr txBox="1"/>
            <p:nvPr/>
          </p:nvSpPr>
          <p:spPr>
            <a:xfrm>
              <a:off x="6656369" y="1920853"/>
              <a:ext cx="362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e 49">
            <a:extLst>
              <a:ext uri="{FF2B5EF4-FFF2-40B4-BE49-F238E27FC236}">
                <a16:creationId xmlns:a16="http://schemas.microsoft.com/office/drawing/2014/main" id="{DCD237B9-1ED1-4D46-9874-EBD118114BE1}"/>
              </a:ext>
            </a:extLst>
          </p:cNvPr>
          <p:cNvGrpSpPr/>
          <p:nvPr/>
        </p:nvGrpSpPr>
        <p:grpSpPr>
          <a:xfrm>
            <a:off x="5386387" y="5008183"/>
            <a:ext cx="1554119" cy="537327"/>
            <a:chOff x="6969616" y="3094921"/>
            <a:chExt cx="1554119" cy="53732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CD44126-357C-4EB2-8BDA-8FFA052EFF53}"/>
                    </a:ext>
                  </a:extLst>
                </p:cNvPr>
                <p:cNvSpPr/>
                <p:nvPr/>
              </p:nvSpPr>
              <p:spPr>
                <a:xfrm>
                  <a:off x="7376947" y="3094921"/>
                  <a:ext cx="1146788" cy="5373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𝒜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</m:t>
                        </m:r>
                        <m:r>
                          <a:rPr lang="fr-F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ℱ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fr-FR" sz="1400" dirty="0"/>
                </a:p>
              </p:txBody>
            </p:sp>
          </mc:Choice>
          <mc:Fallback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CD44126-357C-4EB2-8BDA-8FFA052EFF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6947" y="3094921"/>
                  <a:ext cx="1146788" cy="53732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ZoneTexte 51">
              <a:extLst>
                <a:ext uri="{FF2B5EF4-FFF2-40B4-BE49-F238E27FC236}">
                  <a16:creationId xmlns:a16="http://schemas.microsoft.com/office/drawing/2014/main" id="{DBE381DC-58E1-4D67-884B-DFA020EE9977}"/>
                </a:ext>
              </a:extLst>
            </p:cNvPr>
            <p:cNvSpPr txBox="1"/>
            <p:nvPr/>
          </p:nvSpPr>
          <p:spPr>
            <a:xfrm>
              <a:off x="6969616" y="3245266"/>
              <a:ext cx="362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92806B4-0B47-46E8-9685-BAD486B1B979}"/>
                  </a:ext>
                </a:extLst>
              </p:cNvPr>
              <p:cNvSpPr/>
              <p:nvPr/>
            </p:nvSpPr>
            <p:spPr>
              <a:xfrm>
                <a:off x="8489794" y="5037478"/>
                <a:ext cx="925061" cy="5320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ℱ</m:t>
                      </m:r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≈</m:t>
                      </m:r>
                      <m:f>
                        <m:f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92806B4-0B47-46E8-9685-BAD486B1B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794" y="5037478"/>
                <a:ext cx="925061" cy="5320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0A66EC80-5DA8-49DA-84CB-5CB6D4DA0746}"/>
              </a:ext>
            </a:extLst>
          </p:cNvPr>
          <p:cNvSpPr txBox="1"/>
          <p:nvPr/>
        </p:nvSpPr>
        <p:spPr>
          <a:xfrm>
            <a:off x="6125020" y="196666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BR1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6A4510-BCC5-4FE4-895C-AB1920453C31}"/>
              </a:ext>
            </a:extLst>
          </p:cNvPr>
          <p:cNvSpPr txBox="1"/>
          <p:nvPr/>
        </p:nvSpPr>
        <p:spPr>
          <a:xfrm>
            <a:off x="8748502" y="196666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BR2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155705-C493-4E77-BE06-57C2B18F9C8B}"/>
              </a:ext>
            </a:extLst>
          </p:cNvPr>
          <p:cNvSpPr txBox="1"/>
          <p:nvPr/>
        </p:nvSpPr>
        <p:spPr>
          <a:xfrm>
            <a:off x="7382920" y="1966659"/>
            <a:ext cx="1249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Interference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201192-A142-4B49-8480-FCC60E71772A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50E3C9-E32D-4AC8-8B3F-97C278FF7FC5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0">
                <a:extLst>
                  <a:ext uri="{FF2B5EF4-FFF2-40B4-BE49-F238E27FC236}">
                    <a16:creationId xmlns:a16="http://schemas.microsoft.com/office/drawing/2014/main" id="{30D09634-C233-453C-8223-CC66A8BE8543}"/>
                  </a:ext>
                </a:extLst>
              </p:cNvPr>
              <p:cNvSpPr txBox="1"/>
              <p:nvPr/>
            </p:nvSpPr>
            <p:spPr>
              <a:xfrm>
                <a:off x="4969076" y="2709040"/>
                <a:ext cx="1761369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400" dirty="0" err="1"/>
                  <a:t>Deflection</a:t>
                </a:r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r>
                      <a:rPr lang="el-G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𝜹</m:t>
                    </m:r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35" name="ZoneTexte 30">
                <a:extLst>
                  <a:ext uri="{FF2B5EF4-FFF2-40B4-BE49-F238E27FC236}">
                    <a16:creationId xmlns:a16="http://schemas.microsoft.com/office/drawing/2014/main" id="{30D09634-C233-453C-8223-CC66A8BE8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076" y="2709040"/>
                <a:ext cx="1761369" cy="324769"/>
              </a:xfrm>
              <a:prstGeom prst="rect">
                <a:avLst/>
              </a:prstGeom>
              <a:blipFill>
                <a:blip r:embed="rId10"/>
                <a:stretch>
                  <a:fillRect l="-346"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8A18504-D8FD-4498-834F-8FC416D8D9E1}"/>
                  </a:ext>
                </a:extLst>
              </p:cNvPr>
              <p:cNvSpPr txBox="1"/>
              <p:nvPr/>
            </p:nvSpPr>
            <p:spPr>
              <a:xfrm>
                <a:off x="6638079" y="2631270"/>
                <a:ext cx="54307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ym typeface="Wingdings" panose="05000000000000000000" pitchFamily="2" charset="2"/>
                  </a:rPr>
                  <a:t>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1400" dirty="0"/>
                  <a:t>Direct vertical shift </a:t>
                </a:r>
                <a14:m>
                  <m:oMath xmlns:m="http://schemas.openxmlformats.org/officeDocument/2006/math">
                    <m:r>
                      <a:rPr lang="fr-FR" sz="1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fr-FR" sz="1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fr-FR" sz="1400" dirty="0"/>
                  <a:t> </a:t>
                </a:r>
                <a:r>
                  <a:rPr lang="fr-FR" sz="1400" dirty="0" err="1"/>
                  <a:t>inside</a:t>
                </a:r>
                <a:r>
                  <a:rPr lang="fr-FR" sz="1400" dirty="0"/>
                  <a:t> the Sagnac </a:t>
                </a:r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8A18504-D8FD-4498-834F-8FC416D8D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79" y="2631270"/>
                <a:ext cx="5430740" cy="400110"/>
              </a:xfrm>
              <a:prstGeom prst="rect">
                <a:avLst/>
              </a:prstGeom>
              <a:blipFill>
                <a:blip r:embed="rId6"/>
                <a:stretch>
                  <a:fillRect l="-337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C26B21-D4B5-4ECE-9BDE-6C8EC693DF7D}"/>
              </a:ext>
            </a:extLst>
          </p:cNvPr>
          <p:cNvSpPr txBox="1"/>
          <p:nvPr/>
        </p:nvSpPr>
        <p:spPr>
          <a:xfrm>
            <a:off x="836191" y="1966659"/>
            <a:ext cx="562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10 Hz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265F7C-6B19-404A-A467-DB15C30DAB79}"/>
              </a:ext>
            </a:extLst>
          </p:cNvPr>
          <p:cNvSpPr txBox="1"/>
          <p:nvPr/>
        </p:nvSpPr>
        <p:spPr>
          <a:xfrm>
            <a:off x="4015002" y="4678547"/>
            <a:ext cx="562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5 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DF5D1-7520-C777-8691-4B1477A173E5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129872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E4197E-97DA-4FC0-B976-AFB6E858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9649072" cy="432048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DeLLight Experiment - Amplification by Sagnac Interferometer</a:t>
            </a:r>
            <a:br>
              <a:rPr lang="en-US" dirty="0"/>
            </a:b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2FBCC8-D4EC-494F-A2D7-A73D0EBABB20}"/>
              </a:ext>
            </a:extLst>
          </p:cNvPr>
          <p:cNvSpPr/>
          <p:nvPr/>
        </p:nvSpPr>
        <p:spPr>
          <a:xfrm>
            <a:off x="7958236" y="2967624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4FD2C1-0733-4CA8-BEAA-D1788D040661}"/>
              </a:ext>
            </a:extLst>
          </p:cNvPr>
          <p:cNvSpPr txBox="1"/>
          <p:nvPr/>
        </p:nvSpPr>
        <p:spPr>
          <a:xfrm>
            <a:off x="7958236" y="2566192"/>
            <a:ext cx="770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Espace réservé du contenu 2">
                <a:extLst>
                  <a:ext uri="{FF2B5EF4-FFF2-40B4-BE49-F238E27FC236}">
                    <a16:creationId xmlns:a16="http://schemas.microsoft.com/office/drawing/2014/main" id="{AA83938E-E316-4295-98BD-FB16C6A108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201655"/>
                <a:ext cx="10876377" cy="169799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66900" lvl="1" indent="-342900">
                  <a:spcBef>
                    <a:spcPts val="0"/>
                  </a:spcBef>
                  <a:spcAft>
                    <a:spcPts val="2400"/>
                  </a:spcAft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</a:t>
                </a:r>
                <a14:m>
                  <m:oMath xmlns:m="http://schemas.openxmlformats.org/officeDocument/2006/math">
                    <m:r>
                      <a:rPr lang="fr-FR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fr-FR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=2.5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J @ LASERIX (10 Hz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repetition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666900" lvl="1" indent="-342900">
                  <a:spcBef>
                    <a:spcPts val="0"/>
                  </a:spcBef>
                  <a:spcAft>
                    <a:spcPts val="2400"/>
                  </a:spcAft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Extinction </a:t>
                </a:r>
                <a14:m>
                  <m:oMath xmlns:m="http://schemas.openxmlformats.org/officeDocument/2006/math">
                    <m:r>
                      <a:rPr lang="fr-FR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ℱ</m:t>
                    </m:r>
                    <m:r>
                      <a:rPr lang="fr-FR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=4×</m:t>
                    </m:r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sup>
                    </m:sSup>
                    <m:r>
                      <a:rPr lang="fr-FR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fr-FR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𝒜</m:t>
                        </m:r>
                        <m:r>
                          <a:rPr lang="fr-FR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=250</m:t>
                        </m:r>
                      </m:e>
                    </m:d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(best extinction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measured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666900" lvl="1" indent="-342900">
                  <a:spcBef>
                    <a:spcPts val="0"/>
                  </a:spcBef>
                  <a:spcAft>
                    <a:spcPts val="2400"/>
                  </a:spcAft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Waist at focus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fr-FR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fr-FR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5 µm (typical achievable value)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Espace réservé du contenu 2">
                <a:extLst>
                  <a:ext uri="{FF2B5EF4-FFF2-40B4-BE49-F238E27FC236}">
                    <a16:creationId xmlns:a16="http://schemas.microsoft.com/office/drawing/2014/main" id="{AA83938E-E316-4295-98BD-FB16C6A10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01655"/>
                <a:ext cx="10876377" cy="1697994"/>
              </a:xfrm>
              <a:prstGeom prst="rect">
                <a:avLst/>
              </a:prstGeom>
              <a:blipFill>
                <a:blip r:embed="rId2"/>
                <a:stretch>
                  <a:fillRect t="-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">
                <a:extLst>
                  <a:ext uri="{FF2B5EF4-FFF2-40B4-BE49-F238E27FC236}">
                    <a16:creationId xmlns:a16="http://schemas.microsoft.com/office/drawing/2014/main" id="{49D48D17-1A72-4BFE-BF81-6C6217694714}"/>
                  </a:ext>
                </a:extLst>
              </p:cNvPr>
              <p:cNvSpPr txBox="1"/>
              <p:nvPr/>
            </p:nvSpPr>
            <p:spPr>
              <a:xfrm>
                <a:off x="2424276" y="4110784"/>
                <a:ext cx="6833212" cy="119372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15 nm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(CCD shot noise resolution)</a:t>
                </a:r>
                <a:endParaRPr lang="fr-FR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ON-OFF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5 Hz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fr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sigma </a:t>
                </a:r>
                <a:r>
                  <a:rPr lang="fr-FR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sensitivity</a:t>
                </a:r>
                <a:r>
                  <a:rPr lang="fr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within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</a:t>
                </a:r>
                <a:r>
                  <a:rPr lang="fr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fr-FR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days</a:t>
                </a:r>
                <a:r>
                  <a:rPr lang="fr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LASERIX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ZoneTexte 5">
                <a:extLst>
                  <a:ext uri="{FF2B5EF4-FFF2-40B4-BE49-F238E27FC236}">
                    <a16:creationId xmlns:a16="http://schemas.microsoft.com/office/drawing/2014/main" id="{49D48D17-1A72-4BFE-BF81-6C6217694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276" y="4110784"/>
                <a:ext cx="6833212" cy="1193725"/>
              </a:xfrm>
              <a:prstGeom prst="rect">
                <a:avLst/>
              </a:prstGeom>
              <a:blipFill>
                <a:blip r:embed="rId3"/>
                <a:stretch>
                  <a:fillRect t="-990" b="-643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43C3BEE-DDDB-4171-9DA8-BC124D09D703}"/>
                  </a:ext>
                </a:extLst>
              </p:cNvPr>
              <p:cNvSpPr/>
              <p:nvPr/>
            </p:nvSpPr>
            <p:spPr>
              <a:xfrm>
                <a:off x="849883" y="1306098"/>
                <a:ext cx="4127220" cy="626582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2.7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𝐽𝑜𝑢𝑙𝑒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)×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fr-F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fr-F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fr-FR" sz="1400" b="0" i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fr-FR" sz="1400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μm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×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ℱ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−5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   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43C3BEE-DDDB-4171-9DA8-BC124D09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883" y="1306098"/>
                <a:ext cx="4127220" cy="626582"/>
              </a:xfrm>
              <a:prstGeom prst="rect">
                <a:avLst/>
              </a:prstGeom>
              <a:blipFill>
                <a:blip r:embed="rId4"/>
                <a:stretch>
                  <a:fillRect b="-74286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lèche droite 11">
            <a:extLst>
              <a:ext uri="{FF2B5EF4-FFF2-40B4-BE49-F238E27FC236}">
                <a16:creationId xmlns:a16="http://schemas.microsoft.com/office/drawing/2014/main" id="{D02D09EA-D402-46E1-99C3-95EC48175A8B}"/>
              </a:ext>
            </a:extLst>
          </p:cNvPr>
          <p:cNvSpPr/>
          <p:nvPr/>
        </p:nvSpPr>
        <p:spPr>
          <a:xfrm>
            <a:off x="6409264" y="2622622"/>
            <a:ext cx="387153" cy="2291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0C8650-F2A9-4C41-ADF9-44B042ADE58C}"/>
                  </a:ext>
                </a:extLst>
              </p:cNvPr>
              <p:cNvSpPr/>
              <p:nvPr/>
            </p:nvSpPr>
            <p:spPr>
              <a:xfrm>
                <a:off x="7037770" y="2537120"/>
                <a:ext cx="1548373" cy="40011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~ 15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pm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70C8650-F2A9-4C41-ADF9-44B042ADE5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770" y="2537120"/>
                <a:ext cx="1548373" cy="400110"/>
              </a:xfrm>
              <a:prstGeom prst="rect">
                <a:avLst/>
              </a:prstGeom>
              <a:blipFill>
                <a:blip r:embed="rId5"/>
                <a:stretch>
                  <a:fillRect b="-882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B31831F9-A08C-4E65-8275-1F477F572BD0}"/>
              </a:ext>
            </a:extLst>
          </p:cNvPr>
          <p:cNvSpPr txBox="1"/>
          <p:nvPr/>
        </p:nvSpPr>
        <p:spPr>
          <a:xfrm>
            <a:off x="274123" y="782455"/>
            <a:ext cx="1022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Expected signal: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DBAFDBF8-73BF-4F29-8335-ABABDD4D358C}"/>
              </a:ext>
            </a:extLst>
          </p:cNvPr>
          <p:cNvSpPr/>
          <p:nvPr/>
        </p:nvSpPr>
        <p:spPr>
          <a:xfrm>
            <a:off x="5647306" y="1978996"/>
            <a:ext cx="387153" cy="1558770"/>
          </a:xfrm>
          <a:prstGeom prst="rightBrac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BB1128-8F7B-494B-AF39-8B1EE806B47C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66F7C0-BD19-413D-A2F7-31455FEA055B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5/12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220F0-4351-F53B-3589-57A3C01F6274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35985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70CA9-25D4-9AAB-297F-2A8CBFF9B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343788-0A9E-A3A0-5DA5-4B53472BC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4"/>
            <a:ext cx="9649072" cy="432048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DeLLight Experiment – Reaching the ultimate shot noise sensitivity</a:t>
            </a:r>
            <a:br>
              <a:rPr lang="en-US" dirty="0"/>
            </a:b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F5A234-5368-762F-25D2-01FEAA178997}"/>
              </a:ext>
            </a:extLst>
          </p:cNvPr>
          <p:cNvSpPr txBox="1"/>
          <p:nvPr/>
        </p:nvSpPr>
        <p:spPr>
          <a:xfrm>
            <a:off x="274427" y="782641"/>
            <a:ext cx="1022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Reaching the spatial resolution of the ultimate shot noise level of CCD camera is crucial</a:t>
            </a:r>
          </a:p>
        </p:txBody>
      </p:sp>
      <p:grpSp>
        <p:nvGrpSpPr>
          <p:cNvPr id="135" name="Groupe 27">
            <a:extLst>
              <a:ext uri="{FF2B5EF4-FFF2-40B4-BE49-F238E27FC236}">
                <a16:creationId xmlns:a16="http://schemas.microsoft.com/office/drawing/2014/main" id="{DF513ABC-7F3E-E416-4FBB-CFD404BE2C6B}"/>
              </a:ext>
            </a:extLst>
          </p:cNvPr>
          <p:cNvGrpSpPr/>
          <p:nvPr/>
        </p:nvGrpSpPr>
        <p:grpSpPr>
          <a:xfrm>
            <a:off x="292636" y="696345"/>
            <a:ext cx="5087344" cy="2448272"/>
            <a:chOff x="2152279" y="515562"/>
            <a:chExt cx="7829921" cy="3520015"/>
          </a:xfrm>
        </p:grpSpPr>
        <p:pic>
          <p:nvPicPr>
            <p:cNvPr id="136" name="Image 28">
              <a:extLst>
                <a:ext uri="{FF2B5EF4-FFF2-40B4-BE49-F238E27FC236}">
                  <a16:creationId xmlns:a16="http://schemas.microsoft.com/office/drawing/2014/main" id="{4562F907-AB3F-37BD-4AD7-6C045F90D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66" r="13742" b="1644"/>
            <a:stretch/>
          </p:blipFill>
          <p:spPr>
            <a:xfrm>
              <a:off x="2307758" y="1516228"/>
              <a:ext cx="7218731" cy="2519349"/>
            </a:xfrm>
            <a:prstGeom prst="rect">
              <a:avLst/>
            </a:prstGeom>
          </p:spPr>
        </p:pic>
        <p:sp>
          <p:nvSpPr>
            <p:cNvPr id="137" name="Espace réservé du contenu 2">
              <a:extLst>
                <a:ext uri="{FF2B5EF4-FFF2-40B4-BE49-F238E27FC236}">
                  <a16:creationId xmlns:a16="http://schemas.microsoft.com/office/drawing/2014/main" id="{A9A228E6-A947-4D9A-78B8-3E9CD2DDD90E}"/>
                </a:ext>
              </a:extLst>
            </p:cNvPr>
            <p:cNvSpPr txBox="1">
              <a:spLocks/>
            </p:cNvSpPr>
            <p:nvPr/>
          </p:nvSpPr>
          <p:spPr>
            <a:xfrm>
              <a:off x="5008743" y="515562"/>
              <a:ext cx="2184440" cy="906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Espace réservé du contenu 2">
              <a:extLst>
                <a:ext uri="{FF2B5EF4-FFF2-40B4-BE49-F238E27FC236}">
                  <a16:creationId xmlns:a16="http://schemas.microsoft.com/office/drawing/2014/main" id="{FB3F24C5-CBC0-857D-894B-FDC0C1EC7A7C}"/>
                </a:ext>
              </a:extLst>
            </p:cNvPr>
            <p:cNvSpPr txBox="1">
              <a:spLocks/>
            </p:cNvSpPr>
            <p:nvPr/>
          </p:nvSpPr>
          <p:spPr>
            <a:xfrm>
              <a:off x="2152279" y="611450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Espace réservé du contenu 2">
              <a:extLst>
                <a:ext uri="{FF2B5EF4-FFF2-40B4-BE49-F238E27FC236}">
                  <a16:creationId xmlns:a16="http://schemas.microsoft.com/office/drawing/2014/main" id="{DA9A7DCA-21EE-781C-4E9A-A0499FE591C0}"/>
                </a:ext>
              </a:extLst>
            </p:cNvPr>
            <p:cNvSpPr txBox="1">
              <a:spLocks/>
            </p:cNvSpPr>
            <p:nvPr/>
          </p:nvSpPr>
          <p:spPr>
            <a:xfrm>
              <a:off x="6396166" y="582539"/>
              <a:ext cx="3586034" cy="7486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E7A8398-9FA4-29E9-035D-73D3FA0465A2}"/>
                  </a:ext>
                </a:extLst>
              </p:cNvPr>
              <p:cNvSpPr txBox="1"/>
              <p:nvPr/>
            </p:nvSpPr>
            <p:spPr>
              <a:xfrm>
                <a:off x="5108088" y="1186031"/>
                <a:ext cx="5563240" cy="1851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u="sng" dirty="0">
                    <a:solidFill>
                      <a:srgbClr val="FF0000"/>
                    </a:solidFill>
                  </a:rPr>
                  <a:t>Shot noise</a:t>
                </a:r>
                <a:r>
                  <a:rPr lang="en-US" sz="1400" dirty="0"/>
                  <a:t>: ultimate noise due to statistical fluctuation of detected photo-electrons (our current CCD camera </a:t>
                </a:r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∼ </a:t>
                </a:r>
                <a:r>
                  <a:rPr lang="en-US" sz="1400" dirty="0"/>
                  <a:t>40 nm)</a:t>
                </a:r>
              </a:p>
              <a:p>
                <a:endParaRPr lang="en-US" sz="1400" u="sng" dirty="0"/>
              </a:p>
              <a:p>
                <a:r>
                  <a:rPr lang="en-US" sz="1400" u="sng" dirty="0">
                    <a:solidFill>
                      <a:srgbClr val="FF0000"/>
                    </a:solidFill>
                  </a:rPr>
                  <a:t>Beam Pointing Fluctuation</a:t>
                </a:r>
                <a:r>
                  <a:rPr lang="en-US" sz="1400" dirty="0">
                    <a:solidFill>
                      <a:srgbClr val="FF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𝑏𝑝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): </a:t>
                </a:r>
                <a:r>
                  <a:rPr lang="en-US" sz="1400" dirty="0"/>
                  <a:t>fluctuation in the beam residual intensity profile </a:t>
                </a:r>
              </a:p>
              <a:p>
                <a:endParaRPr lang="en-US" sz="1400" u="sng" dirty="0"/>
              </a:p>
              <a:p>
                <a:r>
                  <a:rPr lang="en-US" sz="1400" u="sng" dirty="0">
                    <a:solidFill>
                      <a:srgbClr val="FF0000"/>
                    </a:solidFill>
                  </a:rPr>
                  <a:t>Phase Noise</a:t>
                </a:r>
                <a:r>
                  <a:rPr lang="en-US" sz="1400" dirty="0">
                    <a:solidFill>
                      <a:srgbClr val="FF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): </a:t>
                </a:r>
                <a:r>
                  <a:rPr lang="en-US" sz="1400" dirty="0"/>
                  <a:t>due to mechanical vibrations (</a:t>
                </a:r>
                <a:r>
                  <a:rPr lang="en-US" sz="1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∼</a:t>
                </a:r>
                <a:r>
                  <a:rPr lang="en-US" sz="1400" dirty="0">
                    <a:solidFill>
                      <a:srgbClr val="FF0000"/>
                    </a:solidFill>
                  </a:rPr>
                  <a:t>50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nrad</a:t>
                </a:r>
                <a:r>
                  <a:rPr lang="en-US" sz="1400" dirty="0"/>
                  <a:t>) inside the interferometer</a:t>
                </a: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E7A8398-9FA4-29E9-035D-73D3FA04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088" y="1186031"/>
                <a:ext cx="5563240" cy="1851661"/>
              </a:xfrm>
              <a:prstGeom prst="rect">
                <a:avLst/>
              </a:prstGeom>
              <a:blipFill>
                <a:blip r:embed="rId3"/>
                <a:stretch>
                  <a:fillRect l="-329" t="-660" b="-264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4613E4D9-F7EB-9E6F-7F62-F512218259D6}"/>
              </a:ext>
            </a:extLst>
          </p:cNvPr>
          <p:cNvSpPr/>
          <p:nvPr/>
        </p:nvSpPr>
        <p:spPr>
          <a:xfrm>
            <a:off x="1218170" y="1787826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BBE48AE-873D-02BC-05E3-D0DE777C4C9E}"/>
              </a:ext>
            </a:extLst>
          </p:cNvPr>
          <p:cNvSpPr/>
          <p:nvPr/>
        </p:nvSpPr>
        <p:spPr>
          <a:xfrm>
            <a:off x="2514314" y="1787826"/>
            <a:ext cx="648072" cy="64807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15DC6D3-2D8B-3ED0-9FBE-0690D1EB8DFF}"/>
              </a:ext>
            </a:extLst>
          </p:cNvPr>
          <p:cNvSpPr txBox="1"/>
          <p:nvPr/>
        </p:nvSpPr>
        <p:spPr>
          <a:xfrm>
            <a:off x="771576" y="2435898"/>
            <a:ext cx="770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96E48E6-D4F7-6B7B-9FCF-DF677C6023AB}"/>
                  </a:ext>
                </a:extLst>
              </p:cNvPr>
              <p:cNvSpPr txBox="1"/>
              <p:nvPr/>
            </p:nvSpPr>
            <p:spPr>
              <a:xfrm>
                <a:off x="2568376" y="1372079"/>
                <a:ext cx="534926" cy="325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96E48E6-D4F7-6B7B-9FCF-DF677C602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376" y="1372079"/>
                <a:ext cx="534926" cy="325282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990939B-5017-0460-FE7D-A5E0C2ECCFA8}"/>
                  </a:ext>
                </a:extLst>
              </p:cNvPr>
              <p:cNvSpPr txBox="1"/>
              <p:nvPr/>
            </p:nvSpPr>
            <p:spPr>
              <a:xfrm>
                <a:off x="1173841" y="1372079"/>
                <a:ext cx="534926" cy="325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𝑅𝑒𝑓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990939B-5017-0460-FE7D-A5E0C2ECC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841" y="1372079"/>
                <a:ext cx="534926" cy="325025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789625A-F232-DF35-1307-A8B8ED27020F}"/>
              </a:ext>
            </a:extLst>
          </p:cNvPr>
          <p:cNvSpPr txBox="1"/>
          <p:nvPr/>
        </p:nvSpPr>
        <p:spPr>
          <a:xfrm>
            <a:off x="489843" y="5766048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Aras (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U. Paris </a:t>
            </a:r>
            <a:r>
              <a:rPr lang="en-US" sz="9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8336BC-038F-0A35-38E9-6FAD47A20765}"/>
              </a:ext>
            </a:extLst>
          </p:cNvPr>
          <p:cNvSpPr txBox="1"/>
          <p:nvPr/>
        </p:nvSpPr>
        <p:spPr>
          <a:xfrm>
            <a:off x="4846327" y="5766048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33DD7E-B70D-0066-D614-F7CCC4118A13}"/>
              </a:ext>
            </a:extLst>
          </p:cNvPr>
          <p:cNvSpPr txBox="1"/>
          <p:nvPr/>
        </p:nvSpPr>
        <p:spPr>
          <a:xfrm>
            <a:off x="6210866" y="3380641"/>
            <a:ext cx="3357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Phase noise must be reduced by about a factor 40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46CED9-E9D9-5066-8BFE-455293F83B41}"/>
              </a:ext>
            </a:extLst>
          </p:cNvPr>
          <p:cNvSpPr txBox="1"/>
          <p:nvPr/>
        </p:nvSpPr>
        <p:spPr>
          <a:xfrm>
            <a:off x="6081440" y="4246810"/>
            <a:ext cx="361653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 Frequency Phase Noise Suppression (HFPNS) Method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4CCF13-AFA0-7A9F-800D-2F603AAA53D8}"/>
              </a:ext>
            </a:extLst>
          </p:cNvPr>
          <p:cNvGrpSpPr/>
          <p:nvPr/>
        </p:nvGrpSpPr>
        <p:grpSpPr>
          <a:xfrm>
            <a:off x="5718665" y="3401537"/>
            <a:ext cx="441782" cy="546953"/>
            <a:chOff x="4869815" y="3478024"/>
            <a:chExt cx="648073" cy="666953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3D22120-966C-8413-18F8-0E3D52E023DF}"/>
                </a:ext>
              </a:extLst>
            </p:cNvPr>
            <p:cNvSpPr/>
            <p:nvPr/>
          </p:nvSpPr>
          <p:spPr>
            <a:xfrm>
              <a:off x="4869815" y="3478024"/>
              <a:ext cx="648073" cy="638013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7DEC596-406A-31E1-CB0B-3A48AB2BA2C4}"/>
                </a:ext>
              </a:extLst>
            </p:cNvPr>
            <p:cNvSpPr txBox="1"/>
            <p:nvPr/>
          </p:nvSpPr>
          <p:spPr>
            <a:xfrm>
              <a:off x="5083912" y="3582024"/>
              <a:ext cx="219877" cy="5629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EDBA93B-2B50-F29D-785A-4B9FC0A7D57B}"/>
              </a:ext>
            </a:extLst>
          </p:cNvPr>
          <p:cNvSpPr txBox="1"/>
          <p:nvPr/>
        </p:nvSpPr>
        <p:spPr>
          <a:xfrm>
            <a:off x="489843" y="3370620"/>
            <a:ext cx="4543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</a:rPr>
              <a:t>We are dominated by the </a:t>
            </a:r>
            <a:r>
              <a:rPr lang="en-US" sz="1400" dirty="0"/>
              <a:t>strong phase noise amplified by the interferometer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F1175E-9997-B5B0-BBF8-B39467631BD4}"/>
                  </a:ext>
                </a:extLst>
              </p:cNvPr>
              <p:cNvSpPr txBox="1"/>
              <p:nvPr/>
            </p:nvSpPr>
            <p:spPr>
              <a:xfrm>
                <a:off x="1315352" y="4181872"/>
                <a:ext cx="2816018" cy="3247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40×</m:t>
                      </m:r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𝑠h𝑜𝑡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𝑛𝑜𝑖𝑠𝑒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F1175E-9997-B5B0-BBF8-B39467631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352" y="4181872"/>
                <a:ext cx="2816018" cy="324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DAD3666-4EE6-AC6A-E352-77657B6A42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9108" y="1176713"/>
            <a:ext cx="5032990" cy="18287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B60F713-95E3-3470-2265-3CFFB05E6C85}"/>
              </a:ext>
            </a:extLst>
          </p:cNvPr>
          <p:cNvSpPr/>
          <p:nvPr/>
        </p:nvSpPr>
        <p:spPr>
          <a:xfrm>
            <a:off x="3304685" y="2469310"/>
            <a:ext cx="1001582" cy="303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230EF-EF59-A916-F7B2-9964121B330E}"/>
              </a:ext>
            </a:extLst>
          </p:cNvPr>
          <p:cNvSpPr txBox="1"/>
          <p:nvPr/>
        </p:nvSpPr>
        <p:spPr>
          <a:xfrm>
            <a:off x="8554739" y="5766048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4, 2025 – PHENIICS Fest 2025, IJCLab</a:t>
            </a:r>
          </a:p>
        </p:txBody>
      </p:sp>
    </p:spTree>
    <p:extLst>
      <p:ext uri="{BB962C8B-B14F-4D97-AF65-F5344CB8AC3E}">
        <p14:creationId xmlns:p14="http://schemas.microsoft.com/office/powerpoint/2010/main" val="243676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24" grpId="0"/>
      <p:bldP spid="25" grpId="0" animBg="1"/>
      <p:bldP spid="30" grpId="0"/>
      <p:bldP spid="31" grpId="0" animBg="1"/>
      <p:bldP spid="4" grpId="0" animBg="1"/>
    </p:bld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102180</TotalTime>
  <Words>2630</Words>
  <Application>Microsoft Office PowerPoint</Application>
  <PresentationFormat>Custom</PresentationFormat>
  <Paragraphs>420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CIDFont+F5</vt:lpstr>
      <vt:lpstr>Symbol</vt:lpstr>
      <vt:lpstr>Times New Roman</vt:lpstr>
      <vt:lpstr>Wingdings</vt:lpstr>
      <vt:lpstr>1_modele-IJCLAb-powerpoint</vt:lpstr>
      <vt:lpstr>Masque IJCLab standard</vt:lpstr>
      <vt:lpstr>PowerPoint Presentation</vt:lpstr>
      <vt:lpstr>Introduction - From Classical to Quantum Vacuum</vt:lpstr>
      <vt:lpstr>DeLLight Experiment – Pump-Probe Interaction</vt:lpstr>
      <vt:lpstr> DeLLight Experiment - Amplification by Sagnac Interferometer </vt:lpstr>
      <vt:lpstr> DeLLight Experiment - Amplification by Sagnac Interferometer </vt:lpstr>
      <vt:lpstr> DeLLight Experiment - Amplification by Sagnac Interferometer </vt:lpstr>
      <vt:lpstr> DeLLight Experiment - Amplification by Sagnac Interferometer </vt:lpstr>
      <vt:lpstr> DeLLight Experiment - Amplification by Sagnac Interferometer </vt:lpstr>
      <vt:lpstr> DeLLight Experiment – Reaching the ultimate shot noise sensitivity </vt:lpstr>
      <vt:lpstr>HFPNS Method</vt:lpstr>
      <vt:lpstr>Data Analysis – Prompt/Delay Signal Correction</vt:lpstr>
      <vt:lpstr>Data Analysis – Prompt/Delay Signal Correction</vt:lpstr>
      <vt:lpstr>Data Analysis – Prompt/Delay Signal Correction</vt:lpstr>
      <vt:lpstr>Data Analysis – Final Result</vt:lpstr>
      <vt:lpstr>Conclusion and Outlook</vt:lpstr>
      <vt:lpstr>PowerPoint Presentation</vt:lpstr>
      <vt:lpstr>Euler-Heisenberg Lagrangian Formulation</vt:lpstr>
      <vt:lpstr>Results for Different ROI Sizes</vt:lpstr>
      <vt:lpstr>Direct ON-OFF Result</vt:lpstr>
      <vt:lpstr>Backup – How does amplification really works?</vt:lpstr>
      <vt:lpstr>Backup – Back Reflections</vt:lpstr>
      <vt:lpstr>Backup – Results With Window</vt:lpstr>
      <vt:lpstr>Backup – Fourier Analysis</vt:lpstr>
      <vt:lpstr>Backup – New isolated room</vt:lpstr>
      <vt:lpstr>Backup – Barycenter Calculation</vt:lpstr>
      <vt:lpstr>Backup – Barycenter Calculation</vt:lpstr>
      <vt:lpstr>Data Analysis</vt:lpstr>
      <vt:lpstr>Data Analysis</vt:lpstr>
      <vt:lpstr>Data Analysis</vt:lpstr>
      <vt:lpstr>Data Analysis</vt:lpstr>
      <vt:lpstr>Data Analysis</vt:lpstr>
      <vt:lpstr>Introduction - From Classical to Quantum Vacuum</vt:lpstr>
      <vt:lpstr>Data Analysis – Prompt/Delay Signal Correction</vt:lpstr>
      <vt:lpstr>Data Analysis – Prompt/Delay Signal Correction</vt:lpstr>
      <vt:lpstr>Data Analysis – Prompt/Delay Signal Correction</vt:lpstr>
      <vt:lpstr>PowerPoint Presentation</vt:lpstr>
      <vt:lpstr>PowerPoint Presentation</vt:lpstr>
      <vt:lpstr>PowerPoint Presentation</vt:lpstr>
      <vt:lpstr> DeLLight Experiment – Reaching the ultimate shot noise sensitivity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Ali Aras</cp:lastModifiedBy>
  <cp:revision>2430</cp:revision>
  <cp:lastPrinted>2025-06-11T08:56:36Z</cp:lastPrinted>
  <dcterms:created xsi:type="dcterms:W3CDTF">2011-03-09T16:37:49Z</dcterms:created>
  <dcterms:modified xsi:type="dcterms:W3CDTF">2025-07-04T06:12:28Z</dcterms:modified>
</cp:coreProperties>
</file>