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5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6" r:id="rId20"/>
    <p:sldId id="297" r:id="rId21"/>
    <p:sldId id="298" r:id="rId22"/>
    <p:sldId id="299" r:id="rId23"/>
    <p:sldId id="274" r:id="rId24"/>
    <p:sldId id="275" r:id="rId25"/>
    <p:sldId id="276" r:id="rId26"/>
    <p:sldId id="277" r:id="rId27"/>
    <p:sldId id="278" r:id="rId28"/>
    <p:sldId id="279" r:id="rId29"/>
    <p:sldId id="282" r:id="rId30"/>
    <p:sldId id="283" r:id="rId31"/>
    <p:sldId id="284" r:id="rId32"/>
    <p:sldId id="285" r:id="rId33"/>
    <p:sldId id="288" r:id="rId34"/>
    <p:sldId id="293" r:id="rId35"/>
    <p:sldId id="294" r:id="rId36"/>
  </p:sldIdLst>
  <p:sldSz cx="9144000" cy="5143500" type="screen16x9"/>
  <p:notesSz cx="6858000" cy="9144000"/>
  <p:embeddedFontLst>
    <p:embeddedFont>
      <p:font typeface="Helvetica Neue" panose="020B0604020202020204" charset="0"/>
      <p:regular r:id="rId38"/>
      <p:bold r:id="rId39"/>
      <p:italic r:id="rId40"/>
      <p:boldItalic r:id="rId41"/>
    </p:embeddedFont>
    <p:embeddedFont>
      <p:font typeface="Helvetica Neue Light" panose="020B0604020202020204" charset="0"/>
      <p:regular r:id="rId42"/>
      <p:bold r:id="rId43"/>
      <p:italic r:id="rId44"/>
      <p:boldItalic r:id="rId45"/>
    </p:embeddedFont>
    <p:embeddedFont>
      <p:font typeface="Pacifico" panose="020B0604020202020204" charset="0"/>
      <p:regular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Bookman Old Style" panose="02050604050505020204" pitchFamily="18" charset="0"/>
      <p:regular r:id="rId51"/>
      <p:bold r:id="rId52"/>
      <p:italic r:id="rId53"/>
      <p:boldItalic r:id="rId54"/>
    </p:embeddedFont>
    <p:embeddedFont>
      <p:font typeface="Montserrat" panose="020B0604020202020204" charset="0"/>
      <p:regular r:id="rId55"/>
      <p:bold r:id="rId56"/>
      <p:italic r:id="rId57"/>
      <p:boldItalic r:id="rId58"/>
    </p:embeddedFont>
    <p:embeddedFont>
      <p:font typeface="Lato" panose="020B0604020202020204" charset="0"/>
      <p:regular r:id="rId59"/>
      <p:bold r:id="rId60"/>
      <p:italic r:id="rId61"/>
      <p:boldItalic r:id="rId62"/>
    </p:embeddedFont>
    <p:embeddedFont>
      <p:font typeface="Corbel" panose="020B050302020402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E2AF91-CAA0-4F61-8E63-9A91FA75FCA4}">
  <a:tblStyle styleId="{39E2AF91-CAA0-4F61-8E63-9A91FA75FC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8b63287de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c8b63287de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5b6e85ba5a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5b6e85ba5a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5b6e85ba5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5b6e85ba5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Interval can also be used for cosmology basian setting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da06ea61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da06ea61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Interval can also be used for cosmology basian setting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5b2e0e6d35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5b2e0e6d35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11a08489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11a08489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Interval can also be used for cosmology basian setting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5b6e85ba5a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5b6e85ba5a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5c3dd06f66_0_2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35c3dd06f66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5c3dd06f66_0_1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5c3dd06f66_0_1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5b6e85ba5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5b6e85ba5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3C0F8-E992-DB47-B76B-63E86B902D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d6b6b11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3d6b6b11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cd1d7ae160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cd1d7ae160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cd76cfa42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cd76cfa42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cd1d7ae160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cd1d7ae160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5b2e0e6d3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5b2e0e6d3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3d6b6b11a3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3d6b6b11a3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5da06ea61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5da06ea61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5b2e0e6d35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5b2e0e6d35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5b2e0e6d3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35b2e0e6d3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b2e0e6d3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b2e0e6d3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easy data-centric AI “inverted competitions” for running of AI models on different datasets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5b2e0e6d3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5b2e0e6d3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d6b6b11a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3d6b6b11a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ffd53ac70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2ffd53ac70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5b6e85ba5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5b6e85ba5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5b6e85ba5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35b6e85ba5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d6b6b11a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3d6b6b11a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6c35760a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36c35760a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b2e0e6d3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b2e0e6d3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cd1d7ae1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cd1d7ae1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da06ea6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da06ea6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0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0bdadb82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0bdadb82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16435" r="16589"/>
          <a:stretch/>
        </p:blipFill>
        <p:spPr>
          <a:xfrm>
            <a:off x="1500" y="363300"/>
            <a:ext cx="4782900" cy="47802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6900" y="356350"/>
            <a:ext cx="1606800" cy="1620600"/>
          </a:xfrm>
          <a:prstGeom prst="diagStripe">
            <a:avLst>
              <a:gd name="adj" fmla="val 5748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5950" y="304799"/>
            <a:ext cx="2040300" cy="2061600"/>
          </a:xfrm>
          <a:prstGeom prst="diagStripe">
            <a:avLst>
              <a:gd name="adj" fmla="val 6606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2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12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31" name="Google Shape;131;p12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2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2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2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2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2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2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2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2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2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2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2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2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2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2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2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13"/>
          <p:cNvGrpSpPr/>
          <p:nvPr/>
        </p:nvGrpSpPr>
        <p:grpSpPr>
          <a:xfrm>
            <a:off x="0" y="1"/>
            <a:ext cx="1037850" cy="1016287"/>
            <a:chOff x="0" y="381001"/>
            <a:chExt cx="1037850" cy="1016287"/>
          </a:xfrm>
        </p:grpSpPr>
        <p:sp>
          <p:nvSpPr>
            <p:cNvPr id="156" name="Google Shape;156;p1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3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4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64" name="Google Shape;164;p14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4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14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5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73" name="Google Shape;173;p1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5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15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15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BIG_NUMBER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6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9" name="Google Shape;199;p16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16"/>
          <p:cNvSpPr txBox="1">
            <a:spLocks noGrp="1"/>
          </p:cNvSpPr>
          <p:nvPr>
            <p:ph type="title" hasCustomPrompt="1"/>
          </p:nvPr>
        </p:nvSpPr>
        <p:spPr>
          <a:xfrm>
            <a:off x="533400" y="1233913"/>
            <a:ext cx="2417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8" name="Google Shape;21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16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Char char="●"/>
              <a:defRPr>
                <a:solidFill>
                  <a:srgbClr val="1B212C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27" name="Google Shape;227;p18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8" name="Google Shape;228;p18"/>
          <p:cNvGrpSpPr/>
          <p:nvPr/>
        </p:nvGrpSpPr>
        <p:grpSpPr>
          <a:xfrm>
            <a:off x="0" y="1"/>
            <a:ext cx="1037850" cy="1016287"/>
            <a:chOff x="0" y="381001"/>
            <a:chExt cx="1037850" cy="1016287"/>
          </a:xfrm>
        </p:grpSpPr>
        <p:sp>
          <p:nvSpPr>
            <p:cNvPr id="229" name="Google Shape;229;p1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8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232" name="Google Shape;232;p18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"/>
          <p:cNvSpPr txBox="1">
            <a:spLocks noGrp="1"/>
          </p:cNvSpPr>
          <p:nvPr>
            <p:ph type="title"/>
          </p:nvPr>
        </p:nvSpPr>
        <p:spPr>
          <a:xfrm>
            <a:off x="355668" y="1317097"/>
            <a:ext cx="8414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body" idx="1"/>
          </p:nvPr>
        </p:nvSpPr>
        <p:spPr>
          <a:xfrm>
            <a:off x="355669" y="2854646"/>
            <a:ext cx="84144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3427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dt" idx="10"/>
          </p:nvPr>
        </p:nvSpPr>
        <p:spPr>
          <a:xfrm>
            <a:off x="5665604" y="247778"/>
            <a:ext cx="3104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ftr" idx="11"/>
          </p:nvPr>
        </p:nvSpPr>
        <p:spPr>
          <a:xfrm>
            <a:off x="355669" y="247778"/>
            <a:ext cx="51870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8" name="Google Shape;238;p19"/>
          <p:cNvCxnSpPr/>
          <p:nvPr/>
        </p:nvCxnSpPr>
        <p:spPr>
          <a:xfrm>
            <a:off x="355668" y="2854646"/>
            <a:ext cx="8414400" cy="0"/>
          </a:xfrm>
          <a:prstGeom prst="straightConnector1">
            <a:avLst/>
          </a:prstGeom>
          <a:noFill/>
          <a:ln w="12700" cap="flat" cmpd="sng">
            <a:solidFill>
              <a:srgbClr val="99A7C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374073" y="270669"/>
            <a:ext cx="83958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body" idx="1"/>
          </p:nvPr>
        </p:nvSpPr>
        <p:spPr>
          <a:xfrm>
            <a:off x="374073" y="782834"/>
            <a:ext cx="8395800" cy="4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048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2857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900"/>
              <a:buChar char="○"/>
              <a:defRPr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242" name="Google Shape;242;p20"/>
          <p:cNvCxnSpPr/>
          <p:nvPr/>
        </p:nvCxnSpPr>
        <p:spPr>
          <a:xfrm>
            <a:off x="374073" y="720476"/>
            <a:ext cx="8395800" cy="0"/>
          </a:xfrm>
          <a:prstGeom prst="straightConnector1">
            <a:avLst/>
          </a:prstGeom>
          <a:noFill/>
          <a:ln w="12700" cap="flat" cmpd="sng">
            <a:solidFill>
              <a:srgbClr val="99A7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3" name="Google Shape;243;p20"/>
          <p:cNvSpPr txBox="1">
            <a:spLocks noGrp="1"/>
          </p:cNvSpPr>
          <p:nvPr>
            <p:ph type="sldNum" idx="12"/>
          </p:nvPr>
        </p:nvSpPr>
        <p:spPr>
          <a:xfrm>
            <a:off x="8535736" y="4951880"/>
            <a:ext cx="6084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body" idx="2"/>
          </p:nvPr>
        </p:nvSpPr>
        <p:spPr>
          <a:xfrm>
            <a:off x="6688567" y="344054"/>
            <a:ext cx="2081400" cy="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95959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body" idx="3"/>
          </p:nvPr>
        </p:nvSpPr>
        <p:spPr>
          <a:xfrm>
            <a:off x="2628901" y="4931027"/>
            <a:ext cx="59067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TITLE_1">
    <p:bg>
      <p:bgPr>
        <a:solidFill>
          <a:srgbClr val="F2F2F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>
            <a:spLocks noGrp="1"/>
          </p:cNvSpPr>
          <p:nvPr>
            <p:ph type="pic" idx="2"/>
          </p:nvPr>
        </p:nvSpPr>
        <p:spPr>
          <a:xfrm rot="-510200">
            <a:off x="6607174" y="-477628"/>
            <a:ext cx="2787644" cy="2996937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21"/>
          <p:cNvSpPr>
            <a:spLocks noGrp="1"/>
          </p:cNvSpPr>
          <p:nvPr>
            <p:ph type="pic" idx="3"/>
          </p:nvPr>
        </p:nvSpPr>
        <p:spPr>
          <a:xfrm rot="1079426">
            <a:off x="3741296" y="4537214"/>
            <a:ext cx="892643" cy="1709957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21"/>
          <p:cNvSpPr>
            <a:spLocks noGrp="1"/>
          </p:cNvSpPr>
          <p:nvPr>
            <p:ph type="pic" idx="4"/>
          </p:nvPr>
        </p:nvSpPr>
        <p:spPr>
          <a:xfrm rot="1200082">
            <a:off x="170516" y="3762398"/>
            <a:ext cx="3619726" cy="1758755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21"/>
          <p:cNvSpPr txBox="1">
            <a:spLocks noGrp="1"/>
          </p:cNvSpPr>
          <p:nvPr>
            <p:ph type="body" idx="1"/>
          </p:nvPr>
        </p:nvSpPr>
        <p:spPr>
          <a:xfrm>
            <a:off x="1812726" y="2882070"/>
            <a:ext cx="55185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1400"/>
              <a:buFont typeface="Avenir"/>
              <a:buChar char="●"/>
              <a:defRPr sz="1400" cap="none"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○"/>
              <a:defRPr/>
            </a:lvl2pPr>
            <a:lvl3pPr marL="1371600" lvl="2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■"/>
              <a:defRPr/>
            </a:lvl3pPr>
            <a:lvl4pPr marL="1828800" lvl="3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●"/>
              <a:defRPr/>
            </a:lvl4pPr>
            <a:lvl5pPr marL="2286000" lvl="4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○"/>
              <a:defRPr/>
            </a:lvl5pPr>
            <a:lvl6pPr marL="2743200" lvl="5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■"/>
              <a:defRPr/>
            </a:lvl6pPr>
            <a:lvl7pPr marL="3200400" lvl="6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●"/>
              <a:defRPr/>
            </a:lvl7pPr>
            <a:lvl8pPr marL="3657600" lvl="7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○"/>
              <a:defRPr/>
            </a:lvl8pPr>
            <a:lvl9pPr marL="4114800" lvl="8" indent="-2730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title"/>
          </p:nvPr>
        </p:nvSpPr>
        <p:spPr>
          <a:xfrm>
            <a:off x="1812726" y="1607344"/>
            <a:ext cx="5518500" cy="14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400"/>
              <a:buFont typeface="Avenir"/>
              <a:buNone/>
              <a:defRPr sz="8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1"/>
          <p:cNvSpPr>
            <a:spLocks noGrp="1"/>
          </p:cNvSpPr>
          <p:nvPr>
            <p:ph type="pic" idx="5"/>
          </p:nvPr>
        </p:nvSpPr>
        <p:spPr>
          <a:xfrm>
            <a:off x="226083" y="-975447"/>
            <a:ext cx="3419400" cy="39906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"/>
          <p:cNvSpPr>
            <a:spLocks noGrp="1"/>
          </p:cNvSpPr>
          <p:nvPr>
            <p:ph type="pic" idx="6"/>
          </p:nvPr>
        </p:nvSpPr>
        <p:spPr>
          <a:xfrm>
            <a:off x="5915639" y="3470439"/>
            <a:ext cx="2646900" cy="21108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"/>
          <p:cNvSpPr txBox="1">
            <a:spLocks noGrp="1"/>
          </p:cNvSpPr>
          <p:nvPr>
            <p:ph type="sldNum" idx="12"/>
          </p:nvPr>
        </p:nvSpPr>
        <p:spPr>
          <a:xfrm>
            <a:off x="4510617" y="4922490"/>
            <a:ext cx="132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3E2EB"/>
              </a:buClr>
              <a:buSzPts val="800"/>
              <a:buFont typeface="Avenir"/>
              <a:buNone/>
              <a:defRPr sz="800" b="1">
                <a:solidFill>
                  <a:srgbClr val="E3E2E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 b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" name="Google Shape;18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3">
            <a:hlinkClick r:id="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>
            <a:hlinkClick r:id="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69" y="1317097"/>
            <a:ext cx="8414258" cy="1415963"/>
          </a:xfrm>
        </p:spPr>
        <p:txBody>
          <a:bodyPr anchor="b">
            <a:normAutofit/>
          </a:bodyPr>
          <a:lstStyle>
            <a:lvl1pPr algn="l">
              <a:defRPr sz="2400"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69" y="2854647"/>
            <a:ext cx="8414258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5603" y="247778"/>
            <a:ext cx="3104324" cy="236833"/>
          </a:xfrm>
        </p:spPr>
        <p:txBody>
          <a:bodyPr/>
          <a:lstStyle>
            <a:lvl1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8A3F99A6-51F9-43D6-AA0F-86B2BF768A09}" type="datetime1">
              <a:rPr lang="en-US" smtClean="0">
                <a:latin typeface="Corbel" panose="020B0503020204020204" pitchFamily="34" charset="0"/>
              </a:rPr>
              <a:t>7/4/2025</a:t>
            </a:fld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fr-FR" smtClean="0">
                <a:latin typeface="Corbel" panose="020B0503020204020204" pitchFamily="34" charset="0"/>
              </a:rPr>
              <a:t>Physique ATLAS France 2025 au LAPP</a:t>
            </a:r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55669" y="2854646"/>
            <a:ext cx="8414258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29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270669"/>
            <a:ext cx="8395854" cy="438780"/>
          </a:xfrm>
        </p:spPr>
        <p:txBody>
          <a:bodyPr/>
          <a:lstStyle>
            <a:lvl1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782834"/>
            <a:ext cx="8395854" cy="4169046"/>
          </a:xfrm>
        </p:spPr>
        <p:txBody>
          <a:bodyPr anchor="t"/>
          <a:lstStyle>
            <a:lvl1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74073" y="720476"/>
            <a:ext cx="8395854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5736" y="4951880"/>
            <a:ext cx="608264" cy="188841"/>
          </a:xfrm>
        </p:spPr>
        <p:txBody>
          <a:bodyPr tIns="0" bIns="0"/>
          <a:lstStyle>
            <a:lvl1pPr>
              <a:defRPr sz="12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688567" y="344054"/>
            <a:ext cx="2081360" cy="264164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28901" y="4931028"/>
            <a:ext cx="5906835" cy="188911"/>
          </a:xfrm>
        </p:spPr>
        <p:txBody>
          <a:bodyPr>
            <a:noAutofit/>
          </a:bodyPr>
          <a:lstStyle>
            <a:lvl1pPr marL="0" indent="0" algn="r">
              <a:buNone/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1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270669"/>
            <a:ext cx="8395854" cy="438780"/>
          </a:xfrm>
        </p:spPr>
        <p:txBody>
          <a:bodyPr/>
          <a:lstStyle>
            <a:lvl1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782834"/>
            <a:ext cx="8395854" cy="4169046"/>
          </a:xfrm>
        </p:spPr>
        <p:txBody>
          <a:bodyPr anchor="t"/>
          <a:lstStyle>
            <a:lvl1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74073" y="720476"/>
            <a:ext cx="8395854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5736" y="4951880"/>
            <a:ext cx="608264" cy="188841"/>
          </a:xfrm>
        </p:spPr>
        <p:txBody>
          <a:bodyPr tIns="0" bIns="0"/>
          <a:lstStyle>
            <a:lvl1pPr>
              <a:defRPr sz="12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688567" y="344054"/>
            <a:ext cx="2081360" cy="264164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28901" y="4931028"/>
            <a:ext cx="5906835" cy="188911"/>
          </a:xfrm>
        </p:spPr>
        <p:txBody>
          <a:bodyPr>
            <a:noAutofit/>
          </a:bodyPr>
          <a:lstStyle>
            <a:lvl1pPr marL="0" indent="0" algn="r">
              <a:buNone/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27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270669"/>
            <a:ext cx="8395854" cy="438780"/>
          </a:xfrm>
        </p:spPr>
        <p:txBody>
          <a:bodyPr/>
          <a:lstStyle>
            <a:lvl1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782834"/>
            <a:ext cx="8395854" cy="4169046"/>
          </a:xfrm>
        </p:spPr>
        <p:txBody>
          <a:bodyPr anchor="t"/>
          <a:lstStyle>
            <a:lvl1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74073" y="720476"/>
            <a:ext cx="8395854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5736" y="4951880"/>
            <a:ext cx="608264" cy="188841"/>
          </a:xfrm>
        </p:spPr>
        <p:txBody>
          <a:bodyPr tIns="0" bIns="0"/>
          <a:lstStyle>
            <a:lvl1pPr>
              <a:defRPr sz="12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688567" y="344054"/>
            <a:ext cx="2081360" cy="264164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28901" y="4931028"/>
            <a:ext cx="5906835" cy="188911"/>
          </a:xfrm>
        </p:spPr>
        <p:txBody>
          <a:bodyPr>
            <a:noAutofit/>
          </a:bodyPr>
          <a:lstStyle>
            <a:lvl1pPr marL="0" indent="0" algn="r">
              <a:buNone/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6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3" name="Google Shape;43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1433550" y="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Char char="●"/>
              <a:defRPr>
                <a:solidFill>
                  <a:srgbClr val="1B212C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6" name="Google Shape;66;p5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" name="Google Shape;67;p5"/>
          <p:cNvGrpSpPr/>
          <p:nvPr/>
        </p:nvGrpSpPr>
        <p:grpSpPr>
          <a:xfrm>
            <a:off x="0" y="1"/>
            <a:ext cx="1037850" cy="1016287"/>
            <a:chOff x="0" y="381001"/>
            <a:chExt cx="1037850" cy="1016287"/>
          </a:xfrm>
        </p:grpSpPr>
        <p:sp>
          <p:nvSpPr>
            <p:cNvPr id="68" name="Google Shape;68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5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71" name="Google Shape;71;p5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2970750" y="4914925"/>
            <a:ext cx="3692400" cy="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 PHENIICS FEST - 2025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7" name="Google Shape;77;p6"/>
          <p:cNvGrpSpPr/>
          <p:nvPr/>
        </p:nvGrpSpPr>
        <p:grpSpPr>
          <a:xfrm>
            <a:off x="0" y="1"/>
            <a:ext cx="1037850" cy="1016287"/>
            <a:chOff x="0" y="381001"/>
            <a:chExt cx="1037850" cy="1016287"/>
          </a:xfrm>
        </p:grpSpPr>
        <p:sp>
          <p:nvSpPr>
            <p:cNvPr id="78" name="Google Shape;7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7"/>
          <p:cNvGrpSpPr/>
          <p:nvPr/>
        </p:nvGrpSpPr>
        <p:grpSpPr>
          <a:xfrm>
            <a:off x="0" y="1"/>
            <a:ext cx="1037850" cy="1016287"/>
            <a:chOff x="0" y="381001"/>
            <a:chExt cx="1037850" cy="1016287"/>
          </a:xfrm>
        </p:grpSpPr>
        <p:sp>
          <p:nvSpPr>
            <p:cNvPr id="86" name="Google Shape;86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7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3"/>
                </a:solidFill>
              </a:defRPr>
            </a:lvl1pPr>
            <a:lvl2pPr lvl="1">
              <a:buNone/>
              <a:defRPr>
                <a:solidFill>
                  <a:schemeClr val="accent3"/>
                </a:solidFill>
              </a:defRPr>
            </a:lvl2pPr>
            <a:lvl3pPr lvl="2">
              <a:buNone/>
              <a:defRPr>
                <a:solidFill>
                  <a:schemeClr val="accent3"/>
                </a:solidFill>
              </a:defRPr>
            </a:lvl3pPr>
            <a:lvl4pPr lvl="3">
              <a:buNone/>
              <a:defRPr>
                <a:solidFill>
                  <a:schemeClr val="accent3"/>
                </a:solidFill>
              </a:defRPr>
            </a:lvl4pPr>
            <a:lvl5pPr lvl="4">
              <a:buNone/>
              <a:defRPr>
                <a:solidFill>
                  <a:schemeClr val="accent3"/>
                </a:solidFill>
              </a:defRPr>
            </a:lvl5pPr>
            <a:lvl6pPr lvl="5">
              <a:buNone/>
              <a:defRPr>
                <a:solidFill>
                  <a:schemeClr val="accent3"/>
                </a:solidFill>
              </a:defRPr>
            </a:lvl6pPr>
            <a:lvl7pPr lvl="6">
              <a:buNone/>
              <a:defRPr>
                <a:solidFill>
                  <a:schemeClr val="accent3"/>
                </a:solidFill>
              </a:defRPr>
            </a:lvl7pPr>
            <a:lvl8pPr lvl="7">
              <a:buNone/>
              <a:defRPr>
                <a:solidFill>
                  <a:schemeClr val="accent3"/>
                </a:solidFill>
              </a:defRPr>
            </a:lvl8pPr>
            <a:lvl9pPr lvl="8"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3" name="Google Shape;103;p9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4" name="Google Shape;104;p9"/>
          <p:cNvGrpSpPr/>
          <p:nvPr/>
        </p:nvGrpSpPr>
        <p:grpSpPr>
          <a:xfrm>
            <a:off x="0" y="1"/>
            <a:ext cx="1037850" cy="1016287"/>
            <a:chOff x="0" y="381001"/>
            <a:chExt cx="1037850" cy="1016287"/>
          </a:xfrm>
        </p:grpSpPr>
        <p:sp>
          <p:nvSpPr>
            <p:cNvPr id="105" name="Google Shape;105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9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108" name="Google Shape;108;p9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9"/>
          <p:cNvSpPr/>
          <p:nvPr/>
        </p:nvSpPr>
        <p:spPr>
          <a:xfrm>
            <a:off x="2970750" y="4914925"/>
            <a:ext cx="3692400" cy="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 PHENIICS FEST - 2025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Char char="●"/>
              <a:defRPr>
                <a:solidFill>
                  <a:srgbClr val="1B212C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3"/>
                </a:solidFill>
              </a:defRPr>
            </a:lvl1pPr>
            <a:lvl2pPr lvl="1">
              <a:buNone/>
              <a:defRPr>
                <a:solidFill>
                  <a:schemeClr val="accent3"/>
                </a:solidFill>
              </a:defRPr>
            </a:lvl2pPr>
            <a:lvl3pPr lvl="2">
              <a:buNone/>
              <a:defRPr>
                <a:solidFill>
                  <a:schemeClr val="accent3"/>
                </a:solidFill>
              </a:defRPr>
            </a:lvl3pPr>
            <a:lvl4pPr lvl="3">
              <a:buNone/>
              <a:defRPr>
                <a:solidFill>
                  <a:schemeClr val="accent3"/>
                </a:solidFill>
              </a:defRPr>
            </a:lvl4pPr>
            <a:lvl5pPr lvl="4">
              <a:buNone/>
              <a:defRPr>
                <a:solidFill>
                  <a:schemeClr val="accent3"/>
                </a:solidFill>
              </a:defRPr>
            </a:lvl5pPr>
            <a:lvl6pPr lvl="5">
              <a:buNone/>
              <a:defRPr>
                <a:solidFill>
                  <a:schemeClr val="accent3"/>
                </a:solidFill>
              </a:defRPr>
            </a:lvl6pPr>
            <a:lvl7pPr lvl="6">
              <a:buNone/>
              <a:defRPr>
                <a:solidFill>
                  <a:schemeClr val="accent3"/>
                </a:solidFill>
              </a:defRPr>
            </a:lvl7pPr>
            <a:lvl8pPr lvl="7">
              <a:buNone/>
              <a:defRPr>
                <a:solidFill>
                  <a:schemeClr val="accent3"/>
                </a:solidFill>
              </a:defRPr>
            </a:lvl8pPr>
            <a:lvl9pPr lvl="8"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3" name="Google Shape;113;p10"/>
          <p:cNvCxnSpPr/>
          <p:nvPr/>
        </p:nvCxnSpPr>
        <p:spPr>
          <a:xfrm>
            <a:off x="671225" y="691625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" name="Google Shape;114;p10"/>
          <p:cNvGrpSpPr/>
          <p:nvPr/>
        </p:nvGrpSpPr>
        <p:grpSpPr>
          <a:xfrm>
            <a:off x="0" y="1"/>
            <a:ext cx="1037850" cy="1016287"/>
            <a:chOff x="0" y="381001"/>
            <a:chExt cx="1037850" cy="1016287"/>
          </a:xfrm>
        </p:grpSpPr>
        <p:sp>
          <p:nvSpPr>
            <p:cNvPr id="115" name="Google Shape;115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cxnSp>
        <p:nvCxnSpPr>
          <p:cNvPr id="118" name="Google Shape;118;p10"/>
          <p:cNvCxnSpPr/>
          <p:nvPr/>
        </p:nvCxnSpPr>
        <p:spPr>
          <a:xfrm>
            <a:off x="1037850" y="629600"/>
            <a:ext cx="7294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no line">
  <p:cSld name="ONE_COLUMN_TEXT_1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Char char="●"/>
              <a:defRPr>
                <a:solidFill>
                  <a:srgbClr val="1B212C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●"/>
              <a:defRPr>
                <a:solidFill>
                  <a:srgbClr val="1B212C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Char char="○"/>
              <a:defRPr>
                <a:solidFill>
                  <a:srgbClr val="1B212C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Char char="■"/>
              <a:defRPr>
                <a:solidFill>
                  <a:srgbClr val="1B212C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3"/>
                </a:solidFill>
              </a:defRPr>
            </a:lvl1pPr>
            <a:lvl2pPr lvl="1">
              <a:buNone/>
              <a:defRPr>
                <a:solidFill>
                  <a:schemeClr val="accent3"/>
                </a:solidFill>
              </a:defRPr>
            </a:lvl2pPr>
            <a:lvl3pPr lvl="2">
              <a:buNone/>
              <a:defRPr>
                <a:solidFill>
                  <a:schemeClr val="accent3"/>
                </a:solidFill>
              </a:defRPr>
            </a:lvl3pPr>
            <a:lvl4pPr lvl="3">
              <a:buNone/>
              <a:defRPr>
                <a:solidFill>
                  <a:schemeClr val="accent3"/>
                </a:solidFill>
              </a:defRPr>
            </a:lvl4pPr>
            <a:lvl5pPr lvl="4">
              <a:buNone/>
              <a:defRPr>
                <a:solidFill>
                  <a:schemeClr val="accent3"/>
                </a:solidFill>
              </a:defRPr>
            </a:lvl5pPr>
            <a:lvl6pPr lvl="5">
              <a:buNone/>
              <a:defRPr>
                <a:solidFill>
                  <a:schemeClr val="accent3"/>
                </a:solidFill>
              </a:defRPr>
            </a:lvl6pPr>
            <a:lvl7pPr lvl="6">
              <a:buNone/>
              <a:defRPr>
                <a:solidFill>
                  <a:schemeClr val="accent3"/>
                </a:solidFill>
              </a:defRPr>
            </a:lvl7pPr>
            <a:lvl8pPr lvl="7">
              <a:buNone/>
              <a:defRPr>
                <a:solidFill>
                  <a:schemeClr val="accent3"/>
                </a:solidFill>
              </a:defRPr>
            </a:lvl8pPr>
            <a:lvl9pPr lvl="8"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2" name="Google Shape;122;p11"/>
          <p:cNvGrpSpPr/>
          <p:nvPr/>
        </p:nvGrpSpPr>
        <p:grpSpPr>
          <a:xfrm>
            <a:off x="0" y="1"/>
            <a:ext cx="1037850" cy="1016287"/>
            <a:chOff x="0" y="381001"/>
            <a:chExt cx="1037850" cy="1016287"/>
          </a:xfrm>
        </p:grpSpPr>
        <p:sp>
          <p:nvSpPr>
            <p:cNvPr id="123" name="Google Shape;123;p1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300"/>
              <a:buFont typeface="Lato"/>
              <a:buChar char="●"/>
              <a:defRPr sz="13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○"/>
              <a:defRPr sz="11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■"/>
              <a:defRPr sz="11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●"/>
              <a:defRPr sz="11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○"/>
              <a:defRPr sz="11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■"/>
              <a:defRPr sz="11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●"/>
              <a:defRPr sz="11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B212C"/>
              </a:buClr>
              <a:buSzPts val="1100"/>
              <a:buFont typeface="Lato"/>
              <a:buChar char="○"/>
              <a:defRPr sz="11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B212C"/>
              </a:buClr>
              <a:buSzPts val="1100"/>
              <a:buFont typeface="Lato"/>
              <a:buChar char="■"/>
              <a:defRPr sz="11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0" r:id="rId21"/>
    <p:sldLayoutId id="2147483671" r:id="rId22"/>
    <p:sldLayoutId id="214748367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indico.cern.ch/event/1474401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505.0870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arxiv.org/abs/2505.05544" TargetMode="Externa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universe.slack.com/archives/C07LJ4J9X8Q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fair-universe@lbl.gov" TargetMode="External"/><Relationship Id="rId5" Type="http://schemas.openxmlformats.org/officeDocument/2006/relationships/hyperlink" Target="https://groups.google.com/u/0/a/lbl.gov/g/Fair-Universe-Announcements/" TargetMode="External"/><Relationship Id="rId4" Type="http://schemas.openxmlformats.org/officeDocument/2006/relationships/hyperlink" Target="https://join.slack.com/t/fairuniverse/shared_invite/zt-2dt9ovrp1-jvi0DnCK9jzL3VGrdwYNM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sn.upsaclay.fr/?lang=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mlcontests.com/state-of-competitive-machine-learning-2023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1523250/contributions/6456344/attachments/3070079/5431138/higgsml-3rd-place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11.01429" TargetMode="External"/><Relationship Id="rId3" Type="http://schemas.openxmlformats.org/officeDocument/2006/relationships/hyperlink" Target="https://arxiv.org/abs/1611.01046" TargetMode="External"/><Relationship Id="rId7" Type="http://schemas.openxmlformats.org/officeDocument/2006/relationships/hyperlink" Target="https://arxiv.org/abs/2203.1307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1806.04743" TargetMode="External"/><Relationship Id="rId5" Type="http://schemas.openxmlformats.org/officeDocument/2006/relationships/hyperlink" Target="https://www.kaggle.com/c/higgs-boson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link.aps.org/doi/10.1103/PhysRevD.104.056026" TargetMode="Externa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forum?id=aiYrZONlq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indico.cern.ch/event/1523250/" TargetMode="External"/><Relationship Id="rId4" Type="http://schemas.openxmlformats.org/officeDocument/2006/relationships/hyperlink" Target="https://neurips.cc/virtual/2024/competition/8479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>
            <a:spLocks noGrp="1"/>
          </p:cNvSpPr>
          <p:nvPr>
            <p:ph type="ctrTitle"/>
          </p:nvPr>
        </p:nvSpPr>
        <p:spPr>
          <a:xfrm>
            <a:off x="2718550" y="2174250"/>
            <a:ext cx="5499300" cy="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>
                <a:solidFill>
                  <a:srgbClr val="2A6B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HiggsML Uncertainty Challenge</a:t>
            </a:r>
            <a:endParaRPr sz="2800" b="0">
              <a:solidFill>
                <a:srgbClr val="2A6B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0" name="Google Shape;260;p22"/>
          <p:cNvPicPr preferRelativeResize="0"/>
          <p:nvPr/>
        </p:nvPicPr>
        <p:blipFill rotWithShape="1">
          <a:blip r:embed="rId3">
            <a:alphaModFix/>
          </a:blip>
          <a:srcRect t="18394" b="16586"/>
          <a:stretch/>
        </p:blipFill>
        <p:spPr>
          <a:xfrm>
            <a:off x="7380125" y="3429682"/>
            <a:ext cx="1754575" cy="63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 rotWithShape="1">
          <a:blip r:embed="rId4">
            <a:alphaModFix/>
          </a:blip>
          <a:srcRect t="20709" b="28767"/>
          <a:stretch/>
        </p:blipFill>
        <p:spPr>
          <a:xfrm>
            <a:off x="7380000" y="4120350"/>
            <a:ext cx="1754575" cy="8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 rotWithShape="1">
          <a:blip r:embed="rId5">
            <a:alphaModFix/>
          </a:blip>
          <a:srcRect l="14772" r="16295"/>
          <a:stretch/>
        </p:blipFill>
        <p:spPr>
          <a:xfrm>
            <a:off x="4020228" y="504778"/>
            <a:ext cx="2781549" cy="172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4340" y="4215149"/>
            <a:ext cx="1993260" cy="7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2"/>
          <p:cNvSpPr txBox="1"/>
          <p:nvPr/>
        </p:nvSpPr>
        <p:spPr>
          <a:xfrm>
            <a:off x="4291450" y="3710550"/>
            <a:ext cx="2353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PHENIICS FEST 2025</a:t>
            </a:r>
            <a:endParaRPr sz="1600" b="1">
              <a:solidFill>
                <a:schemeClr val="lt2"/>
              </a:solidFill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7">
                <a:extLst>
                  <a:ext uri="{A12FA001-AC4F-418D-AE19-62706E023703}">
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4188525" y="2797750"/>
            <a:ext cx="23535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rgbClr val="7890CD"/>
                </a:solidFill>
                <a:latin typeface="Lato"/>
                <a:ea typeface="Lato"/>
                <a:cs typeface="Lato"/>
                <a:sym typeface="Lato"/>
              </a:rPr>
              <a:t>Ragansu Chakkappai</a:t>
            </a:r>
            <a:r>
              <a:rPr lang="en" sz="1800" dirty="0">
                <a:solidFill>
                  <a:srgbClr val="7890CD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endParaRPr sz="1800" dirty="0">
              <a:solidFill>
                <a:srgbClr val="7890CD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7890CD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7890C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p22"/>
          <p:cNvSpPr txBox="1"/>
          <p:nvPr/>
        </p:nvSpPr>
        <p:spPr>
          <a:xfrm>
            <a:off x="3689450" y="3295375"/>
            <a:ext cx="34431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63043C"/>
                </a:solidFill>
                <a:latin typeface="Lato"/>
                <a:ea typeface="Lato"/>
                <a:cs typeface="Lato"/>
                <a:sym typeface="Lato"/>
              </a:rPr>
              <a:t>Director of Thesis : </a:t>
            </a:r>
            <a:r>
              <a:rPr lang="en" sz="1600" b="1" dirty="0">
                <a:solidFill>
                  <a:srgbClr val="172B4D"/>
                </a:solidFill>
                <a:latin typeface="Lato"/>
                <a:ea typeface="Lato"/>
                <a:cs typeface="Lato"/>
                <a:sym typeface="Lato"/>
              </a:rPr>
              <a:t>David Rousseau</a:t>
            </a:r>
            <a:endParaRPr sz="1600" b="1" dirty="0">
              <a:solidFill>
                <a:srgbClr val="63043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1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400" name="Google Shape;400;p31" title="histograms_grid_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88600"/>
            <a:ext cx="4175324" cy="397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 title="histograms_gri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0375" y="864800"/>
            <a:ext cx="4037750" cy="384410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1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Dataset : some feature examples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50" y="954725"/>
            <a:ext cx="3643450" cy="273258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2"/>
          <p:cNvSpPr txBox="1">
            <a:spLocks noGrp="1"/>
          </p:cNvSpPr>
          <p:nvPr>
            <p:ph type="body" idx="4294967295"/>
          </p:nvPr>
        </p:nvSpPr>
        <p:spPr>
          <a:xfrm>
            <a:off x="4223125" y="685050"/>
            <a:ext cx="4676100" cy="15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Form multiple pseudo-experiment test sets: different signal strengths (𝝁) and systematics</a:t>
            </a:r>
            <a:endParaRPr sz="14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b="1"/>
              <a:t>100</a:t>
            </a:r>
            <a:r>
              <a:rPr lang="en" sz="1400"/>
              <a:t>𝝁</a:t>
            </a:r>
            <a:r>
              <a:rPr lang="en" sz="1400" b="1"/>
              <a:t> </a:t>
            </a:r>
            <a:r>
              <a:rPr lang="en" sz="1400"/>
              <a:t>times </a:t>
            </a:r>
            <a:r>
              <a:rPr lang="en" sz="1400" b="1"/>
              <a:t>100 </a:t>
            </a:r>
            <a:r>
              <a:rPr lang="en" sz="1400"/>
              <a:t>pseudo-experiments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Task: predict uncertainty interval [𝝁</a:t>
            </a:r>
            <a:r>
              <a:rPr lang="en" sz="1400" baseline="-25000"/>
              <a:t>16</a:t>
            </a:r>
            <a:r>
              <a:rPr lang="en" sz="1400"/>
              <a:t>, 𝝁</a:t>
            </a:r>
            <a:r>
              <a:rPr lang="en" sz="1400" baseline="-25000"/>
              <a:t>84</a:t>
            </a:r>
            <a:r>
              <a:rPr lang="en" sz="1400"/>
              <a:t>]</a:t>
            </a:r>
            <a:endParaRPr sz="14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E.g. 68% quantile of likelihood or assume 1</a:t>
            </a:r>
            <a:r>
              <a:rPr lang="en" sz="1400" i="1">
                <a:solidFill>
                  <a:srgbClr val="2E2E2E"/>
                </a:solidFill>
                <a:highlight>
                  <a:srgbClr val="FFFFFF"/>
                </a:highlight>
              </a:rPr>
              <a:t>σ</a:t>
            </a:r>
            <a:endParaRPr sz="1400"/>
          </a:p>
        </p:txBody>
      </p:sp>
      <p:sp>
        <p:nvSpPr>
          <p:cNvPr id="409" name="Google Shape;409;p32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410" name="Google Shape;410;p32"/>
          <p:cNvSpPr/>
          <p:nvPr/>
        </p:nvSpPr>
        <p:spPr>
          <a:xfrm>
            <a:off x="7640109" y="2528282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7640109" y="2754951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7640109" y="2977756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2"/>
          <p:cNvSpPr/>
          <p:nvPr/>
        </p:nvSpPr>
        <p:spPr>
          <a:xfrm>
            <a:off x="7640109" y="3204424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7640109" y="3884430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2"/>
          <p:cNvSpPr/>
          <p:nvPr/>
        </p:nvSpPr>
        <p:spPr>
          <a:xfrm>
            <a:off x="7640109" y="4111098"/>
            <a:ext cx="476100" cy="2268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6" name="Google Shape;416;p32"/>
          <p:cNvCxnSpPr/>
          <p:nvPr/>
        </p:nvCxnSpPr>
        <p:spPr>
          <a:xfrm>
            <a:off x="7878100" y="3473179"/>
            <a:ext cx="0" cy="453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17" name="Google Shape;417;p32"/>
          <p:cNvSpPr txBox="1"/>
          <p:nvPr/>
        </p:nvSpPr>
        <p:spPr>
          <a:xfrm>
            <a:off x="3356200" y="2927250"/>
            <a:ext cx="1741500" cy="690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100 pseudo experiments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Each with different systematics</a:t>
            </a:r>
            <a:endParaRPr sz="1100"/>
          </a:p>
        </p:txBody>
      </p:sp>
      <p:sp>
        <p:nvSpPr>
          <p:cNvPr id="418" name="Google Shape;418;p32"/>
          <p:cNvSpPr/>
          <p:nvPr/>
        </p:nvSpPr>
        <p:spPr>
          <a:xfrm>
            <a:off x="6600681" y="2528282"/>
            <a:ext cx="476100" cy="2268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6600681" y="2754951"/>
            <a:ext cx="476100" cy="2268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6600681" y="2825356"/>
            <a:ext cx="476100" cy="2268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>
            <a:off x="6600681" y="3052024"/>
            <a:ext cx="476100" cy="2268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>
            <a:off x="6600681" y="3732030"/>
            <a:ext cx="476100" cy="2268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>
            <a:off x="6600681" y="3958698"/>
            <a:ext cx="476100" cy="226800"/>
          </a:xfrm>
          <a:prstGeom prst="rect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4" name="Google Shape;424;p32"/>
          <p:cNvCxnSpPr/>
          <p:nvPr/>
        </p:nvCxnSpPr>
        <p:spPr>
          <a:xfrm>
            <a:off x="6838673" y="3320779"/>
            <a:ext cx="0" cy="453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25" name="Google Shape;425;p32"/>
          <p:cNvSpPr/>
          <p:nvPr/>
        </p:nvSpPr>
        <p:spPr>
          <a:xfrm>
            <a:off x="6069541" y="2528282"/>
            <a:ext cx="476100" cy="226800"/>
          </a:xfrm>
          <a:prstGeom prst="rect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"/>
          <p:cNvSpPr/>
          <p:nvPr/>
        </p:nvSpPr>
        <p:spPr>
          <a:xfrm>
            <a:off x="6069541" y="2754951"/>
            <a:ext cx="476100" cy="226800"/>
          </a:xfrm>
          <a:prstGeom prst="rect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2"/>
          <p:cNvSpPr/>
          <p:nvPr/>
        </p:nvSpPr>
        <p:spPr>
          <a:xfrm>
            <a:off x="6069541" y="2825356"/>
            <a:ext cx="476100" cy="226800"/>
          </a:xfrm>
          <a:prstGeom prst="rect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6069541" y="3052024"/>
            <a:ext cx="476100" cy="226800"/>
          </a:xfrm>
          <a:prstGeom prst="rect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6069541" y="3732030"/>
            <a:ext cx="476100" cy="226800"/>
          </a:xfrm>
          <a:prstGeom prst="rect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2"/>
          <p:cNvSpPr/>
          <p:nvPr/>
        </p:nvSpPr>
        <p:spPr>
          <a:xfrm>
            <a:off x="6069541" y="3958698"/>
            <a:ext cx="476100" cy="226800"/>
          </a:xfrm>
          <a:prstGeom prst="rect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1" name="Google Shape;431;p32"/>
          <p:cNvCxnSpPr/>
          <p:nvPr/>
        </p:nvCxnSpPr>
        <p:spPr>
          <a:xfrm>
            <a:off x="6307532" y="3320779"/>
            <a:ext cx="0" cy="453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32" name="Google Shape;432;p32"/>
          <p:cNvSpPr/>
          <p:nvPr/>
        </p:nvSpPr>
        <p:spPr>
          <a:xfrm>
            <a:off x="5538401" y="2528282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5538401" y="2754951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2"/>
          <p:cNvSpPr/>
          <p:nvPr/>
        </p:nvSpPr>
        <p:spPr>
          <a:xfrm>
            <a:off x="5538401" y="2825356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5538401" y="3052024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/>
          <p:nvPr/>
        </p:nvSpPr>
        <p:spPr>
          <a:xfrm>
            <a:off x="5538401" y="3732030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/>
          <p:nvPr/>
        </p:nvSpPr>
        <p:spPr>
          <a:xfrm>
            <a:off x="5538401" y="3958698"/>
            <a:ext cx="476100" cy="226800"/>
          </a:xfrm>
          <a:prstGeom prst="rect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8" name="Google Shape;438;p32"/>
          <p:cNvCxnSpPr/>
          <p:nvPr/>
        </p:nvCxnSpPr>
        <p:spPr>
          <a:xfrm>
            <a:off x="5776392" y="3320779"/>
            <a:ext cx="0" cy="453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39" name="Google Shape;439;p32"/>
          <p:cNvSpPr/>
          <p:nvPr/>
        </p:nvSpPr>
        <p:spPr>
          <a:xfrm rot="5400000">
            <a:off x="6717675" y="3006525"/>
            <a:ext cx="124800" cy="2762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 txBox="1"/>
          <p:nvPr/>
        </p:nvSpPr>
        <p:spPr>
          <a:xfrm>
            <a:off x="5468575" y="4492300"/>
            <a:ext cx="2762400" cy="346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100 sets each with different values of 𝜇</a:t>
            </a:r>
            <a:endParaRPr sz="1100"/>
          </a:p>
        </p:txBody>
      </p:sp>
      <p:cxnSp>
        <p:nvCxnSpPr>
          <p:cNvPr id="441" name="Google Shape;441;p32"/>
          <p:cNvCxnSpPr/>
          <p:nvPr/>
        </p:nvCxnSpPr>
        <p:spPr>
          <a:xfrm>
            <a:off x="7394229" y="3473181"/>
            <a:ext cx="0" cy="453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42" name="Google Shape;442;p32"/>
          <p:cNvSpPr/>
          <p:nvPr/>
        </p:nvSpPr>
        <p:spPr>
          <a:xfrm>
            <a:off x="5271874" y="2375875"/>
            <a:ext cx="91200" cy="19146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2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Coverage Evaluation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50" y="954725"/>
            <a:ext cx="3643450" cy="273258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3"/>
          <p:cNvSpPr txBox="1">
            <a:spLocks noGrp="1"/>
          </p:cNvSpPr>
          <p:nvPr>
            <p:ph type="body" idx="4294967295"/>
          </p:nvPr>
        </p:nvSpPr>
        <p:spPr>
          <a:xfrm>
            <a:off x="4223125" y="685050"/>
            <a:ext cx="4676100" cy="15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Form multiple pseudo-experiment test sets: different signal strengths (𝝁) and systematics</a:t>
            </a:r>
            <a:endParaRPr sz="14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b="1"/>
              <a:t>100</a:t>
            </a:r>
            <a:r>
              <a:rPr lang="en" sz="1400"/>
              <a:t>𝝁</a:t>
            </a:r>
            <a:r>
              <a:rPr lang="en" sz="1400" b="1"/>
              <a:t> </a:t>
            </a:r>
            <a:r>
              <a:rPr lang="en" sz="1400"/>
              <a:t>times </a:t>
            </a:r>
            <a:r>
              <a:rPr lang="en" sz="1400" b="1"/>
              <a:t>100 </a:t>
            </a:r>
            <a:r>
              <a:rPr lang="en" sz="1400"/>
              <a:t>pseudo-experiments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Task: predict uncertainty interval [𝝁</a:t>
            </a:r>
            <a:r>
              <a:rPr lang="en" sz="1400" baseline="-25000"/>
              <a:t>16</a:t>
            </a:r>
            <a:r>
              <a:rPr lang="en" sz="1400"/>
              <a:t>, 𝝁</a:t>
            </a:r>
            <a:r>
              <a:rPr lang="en" sz="1400" baseline="-25000"/>
              <a:t>84</a:t>
            </a:r>
            <a:r>
              <a:rPr lang="en" sz="1400"/>
              <a:t>]</a:t>
            </a:r>
            <a:endParaRPr sz="14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E.g. 68% quantile of likelihood or assume 1</a:t>
            </a:r>
            <a:r>
              <a:rPr lang="en" sz="1400" i="1">
                <a:solidFill>
                  <a:srgbClr val="2E2E2E"/>
                </a:solidFill>
                <a:highlight>
                  <a:srgbClr val="FFFFFF"/>
                </a:highlight>
              </a:rPr>
              <a:t>σ</a:t>
            </a:r>
            <a:endParaRPr sz="1400"/>
          </a:p>
        </p:txBody>
      </p:sp>
      <p:sp>
        <p:nvSpPr>
          <p:cNvPr id="450" name="Google Shape;450;p33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Coverage Evaluation</a:t>
            </a:r>
            <a:endParaRPr/>
          </a:p>
        </p:txBody>
      </p:sp>
      <p:pic>
        <p:nvPicPr>
          <p:cNvPr id="451" name="Google Shape;45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733" y="2501706"/>
            <a:ext cx="3418766" cy="232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 l="-1988" t="15602" b="9992"/>
          <a:stretch/>
        </p:blipFill>
        <p:spPr>
          <a:xfrm>
            <a:off x="2542960" y="3715726"/>
            <a:ext cx="2613084" cy="4446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3" name="Google Shape;453;p33"/>
          <p:cNvSpPr/>
          <p:nvPr/>
        </p:nvSpPr>
        <p:spPr>
          <a:xfrm>
            <a:off x="339225" y="3715725"/>
            <a:ext cx="1741500" cy="4533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Scoring formula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4" name="Google Shape;454;p33"/>
          <p:cNvSpPr txBox="1"/>
          <p:nvPr/>
        </p:nvSpPr>
        <p:spPr>
          <a:xfrm>
            <a:off x="2042500" y="4256850"/>
            <a:ext cx="1084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Mean width</a:t>
            </a:r>
            <a:endParaRPr sz="13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55" name="Google Shape;455;p33"/>
          <p:cNvCxnSpPr>
            <a:stCxn id="454" idx="3"/>
            <a:endCxn id="452" idx="2"/>
          </p:cNvCxnSpPr>
          <p:nvPr/>
        </p:nvCxnSpPr>
        <p:spPr>
          <a:xfrm rot="10800000" flipH="1">
            <a:off x="3127000" y="4160250"/>
            <a:ext cx="722400" cy="293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6" name="Google Shape;456;p33"/>
          <p:cNvSpPr txBox="1"/>
          <p:nvPr/>
        </p:nvSpPr>
        <p:spPr>
          <a:xfrm>
            <a:off x="4176100" y="4256850"/>
            <a:ext cx="1084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Coverage penalty</a:t>
            </a:r>
            <a:endParaRPr sz="13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57" name="Google Shape;457;p33"/>
          <p:cNvCxnSpPr/>
          <p:nvPr/>
        </p:nvCxnSpPr>
        <p:spPr>
          <a:xfrm>
            <a:off x="4433900" y="4237575"/>
            <a:ext cx="6936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8" name="Google Shape;458;p33"/>
          <p:cNvCxnSpPr>
            <a:stCxn id="453" idx="3"/>
            <a:endCxn id="452" idx="1"/>
          </p:cNvCxnSpPr>
          <p:nvPr/>
        </p:nvCxnSpPr>
        <p:spPr>
          <a:xfrm rot="10800000" flipH="1">
            <a:off x="2080725" y="3938175"/>
            <a:ext cx="462300" cy="42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4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/>
              <a:t>Results</a:t>
            </a:r>
            <a:endParaRPr sz="5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5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Winners</a:t>
            </a:r>
            <a:endParaRPr/>
          </a:p>
        </p:txBody>
      </p:sp>
      <p:pic>
        <p:nvPicPr>
          <p:cNvPr id="470" name="Google Shape;4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3195">
            <a:off x="8125303" y="316465"/>
            <a:ext cx="696484" cy="68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69721"/>
            <a:ext cx="8839201" cy="163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5" title="Capture d’écran 2025-05-18 à 23.35.4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93175"/>
            <a:ext cx="8839200" cy="296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6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evaluation on 1000 x 100 p-e</a:t>
            </a:r>
            <a:endParaRPr/>
          </a:p>
        </p:txBody>
      </p:sp>
      <p:sp>
        <p:nvSpPr>
          <p:cNvPr id="478" name="Google Shape;478;p36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479" name="Google Shape;4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9250"/>
            <a:ext cx="9143999" cy="356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37" descr="AGV_vUeBWiTJy4lo_X5Y8Iv6oQSXNF65LzOiIPxd6GS0Lbdoq5QA4Xhsp4XFgLQfBSBoKnMijWmyOR1frNzXhr7uv0G3piZ9uWaWc6aq81cOnfxY_EimqQOH1TgJXnxVfewNLieN8hOAEPR2AzAaerKxYeJW2dv_yaks=s2048.jpg"/>
          <p:cNvPicPr preferRelativeResize="0"/>
          <p:nvPr/>
        </p:nvPicPr>
        <p:blipFill rotWithShape="1">
          <a:blip r:embed="rId3">
            <a:alphaModFix/>
          </a:blip>
          <a:srcRect t="38045" r="28098"/>
          <a:stretch/>
        </p:blipFill>
        <p:spPr>
          <a:xfrm>
            <a:off x="19709" y="2913815"/>
            <a:ext cx="1773333" cy="229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7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 rot="-510047">
            <a:off x="7374230" y="-753788"/>
            <a:ext cx="2787694" cy="299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7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/>
          <a:stretch/>
        </p:blipFill>
        <p:spPr>
          <a:xfrm rot="1080000">
            <a:off x="1247031" y="4096610"/>
            <a:ext cx="892603" cy="170996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7"/>
          <p:cNvSpPr txBox="1">
            <a:spLocks noGrp="1"/>
          </p:cNvSpPr>
          <p:nvPr>
            <p:ph type="body" idx="1"/>
          </p:nvPr>
        </p:nvSpPr>
        <p:spPr>
          <a:xfrm>
            <a:off x="1898310" y="3597301"/>
            <a:ext cx="58128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1500"/>
              <a:buFont typeface="Avenir"/>
              <a:buNone/>
            </a:pPr>
            <a:r>
              <a:rPr lang="en" sz="2000"/>
              <a:t>IBRAHIM ELSHARKAWY </a:t>
            </a:r>
            <a:endParaRPr sz="19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054"/>
              </a:buClr>
              <a:buSzPts val="1100"/>
              <a:buFont typeface="Avenir"/>
              <a:buNone/>
            </a:pPr>
            <a:r>
              <a:rPr lang="en" sz="1600"/>
              <a:t>UNDER THE GUIDANCE OF PROF. YONI KAHN</a:t>
            </a:r>
            <a:endParaRPr sz="1900"/>
          </a:p>
        </p:txBody>
      </p:sp>
      <p:sp>
        <p:nvSpPr>
          <p:cNvPr id="488" name="Google Shape;488;p37"/>
          <p:cNvSpPr txBox="1">
            <a:spLocks noGrp="1"/>
          </p:cNvSpPr>
          <p:nvPr>
            <p:ph type="ctrTitle" idx="4294967295"/>
          </p:nvPr>
        </p:nvSpPr>
        <p:spPr>
          <a:xfrm>
            <a:off x="1449800" y="1248574"/>
            <a:ext cx="6882300" cy="23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venir"/>
              <a:buNone/>
            </a:pPr>
            <a:r>
              <a:rPr lang="en" sz="5000" b="1" i="0" u="none" strike="noStrike" cap="none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CONTRASTIVE NORMALIZING FLOWS</a:t>
            </a:r>
            <a:endParaRPr sz="2200"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venir"/>
              <a:buNone/>
            </a:pPr>
            <a:r>
              <a:rPr lang="en" sz="3400" b="0" i="1" u="none" strike="noStrike" cap="none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3000" b="0" i="1" u="none" strike="noStrike" cap="none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FOR UNCERTAINTY-AWARE PARAMETER ESTIMATION</a:t>
            </a:r>
            <a:r>
              <a:rPr lang="en" sz="3400" b="0" i="1" u="none" strike="noStrike" cap="none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endParaRPr dirty="0"/>
          </a:p>
        </p:txBody>
      </p:sp>
      <p:pic>
        <p:nvPicPr>
          <p:cNvPr id="489" name="Google Shape;489;p37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26814" t="24442"/>
          <a:stretch/>
        </p:blipFill>
        <p:spPr>
          <a:xfrm>
            <a:off x="-19066" y="-76217"/>
            <a:ext cx="2502455" cy="301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7" descr="neurips_logo.pd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2079" y="223946"/>
            <a:ext cx="1255605" cy="56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7" descr="logo-colored-text.sv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71650" y="219953"/>
            <a:ext cx="1773287" cy="75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7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9605" y="255029"/>
            <a:ext cx="662690" cy="50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7" descr="Color-Variation-Orange-Block-I-White-Backgroun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24155" y="175111"/>
            <a:ext cx="662690" cy="66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7-rt.googleusercontent.com/slidesz/AGV_vUcYSH1ZhouHd5gCrSBfUg7uOy1BtU0lNaLLT7etwlyCc63fhlwLL_U6Lo89yI6DlqL_hBUirkYCF6FXgtqOWGLnTI2NKhEgzfQHpWCgHHvwe8qsSGKxBMDgwcgePZCN3jA2C9Hs003Jl4Pidl3Ffg=s2048?key=CIZB4gobxb4CHJGR4fdZZp9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172" y="3379980"/>
            <a:ext cx="1754193" cy="175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Contrastive Normalizing Flows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0" name="Google Shape;500;p38"/>
          <p:cNvPicPr preferRelativeResize="0"/>
          <p:nvPr/>
        </p:nvPicPr>
        <p:blipFill rotWithShape="1">
          <a:blip r:embed="rId3">
            <a:alphaModFix/>
          </a:blip>
          <a:srcRect b="16742"/>
          <a:stretch/>
        </p:blipFill>
        <p:spPr>
          <a:xfrm>
            <a:off x="859550" y="762675"/>
            <a:ext cx="8105738" cy="32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813" y="3829950"/>
            <a:ext cx="3404275" cy="970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2" name="Google Shape;502;p38"/>
          <p:cNvCxnSpPr>
            <a:stCxn id="503" idx="5"/>
            <a:endCxn id="504" idx="1"/>
          </p:cNvCxnSpPr>
          <p:nvPr/>
        </p:nvCxnSpPr>
        <p:spPr>
          <a:xfrm>
            <a:off x="5380461" y="4120540"/>
            <a:ext cx="2325000" cy="493200"/>
          </a:xfrm>
          <a:prstGeom prst="straightConnector1">
            <a:avLst/>
          </a:prstGeom>
          <a:noFill/>
          <a:ln w="9525" cap="flat" cmpd="sng">
            <a:solidFill>
              <a:srgbClr val="1414FF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504" name="Google Shape;504;p38"/>
          <p:cNvSpPr txBox="1"/>
          <p:nvPr/>
        </p:nvSpPr>
        <p:spPr>
          <a:xfrm>
            <a:off x="7705475" y="4360150"/>
            <a:ext cx="12597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Hyper parameter</a:t>
            </a:r>
            <a:endParaRPr sz="9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For tuning signal like vs Background like</a:t>
            </a:r>
            <a:endParaRPr sz="90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p38"/>
          <p:cNvSpPr/>
          <p:nvPr/>
        </p:nvSpPr>
        <p:spPr>
          <a:xfrm>
            <a:off x="5239625" y="3933100"/>
            <a:ext cx="165000" cy="219600"/>
          </a:xfrm>
          <a:prstGeom prst="ellipse">
            <a:avLst/>
          </a:prstGeom>
          <a:noFill/>
          <a:ln w="9525" cap="flat" cmpd="sng">
            <a:solidFill>
              <a:srgbClr val="1414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DNN Training with CNF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0" name="Google Shape;510;p39" title="Screenshot 2025-05-21 11453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73" y="822650"/>
            <a:ext cx="7177676" cy="3242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39"/>
          <p:cNvGrpSpPr/>
          <p:nvPr/>
        </p:nvGrpSpPr>
        <p:grpSpPr>
          <a:xfrm>
            <a:off x="6075546" y="2289918"/>
            <a:ext cx="2890096" cy="2101276"/>
            <a:chOff x="12472191" y="2150869"/>
            <a:chExt cx="9151665" cy="6550113"/>
          </a:xfrm>
        </p:grpSpPr>
        <p:sp>
          <p:nvSpPr>
            <p:cNvPr id="512" name="Google Shape;512;p39"/>
            <p:cNvSpPr/>
            <p:nvPr/>
          </p:nvSpPr>
          <p:spPr>
            <a:xfrm>
              <a:off x="16784896" y="2569255"/>
              <a:ext cx="1272900" cy="966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8220656" y="2150869"/>
              <a:ext cx="3403200" cy="1803000"/>
            </a:xfrm>
            <a:prstGeom prst="roundRect">
              <a:avLst>
                <a:gd name="adj" fmla="val 748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venir"/>
                <a:buNone/>
              </a:pPr>
              <a:r>
                <a:rPr lang="en" sz="14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Score Histogram </a:t>
              </a:r>
              <a:endParaRPr sz="5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venir"/>
                <a:buNone/>
              </a:pPr>
              <a:r>
                <a:rPr lang="en" sz="14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and MLE</a:t>
              </a:r>
              <a:endParaRPr sz="500"/>
            </a:p>
          </p:txBody>
        </p:sp>
        <p:sp>
          <p:nvSpPr>
            <p:cNvPr id="514" name="Google Shape;514;p39"/>
            <p:cNvSpPr/>
            <p:nvPr/>
          </p:nvSpPr>
          <p:spPr>
            <a:xfrm rot="5400000">
              <a:off x="18771170" y="4861201"/>
              <a:ext cx="2302200" cy="966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18220656" y="6897982"/>
              <a:ext cx="3403200" cy="1803000"/>
            </a:xfrm>
            <a:prstGeom prst="roundRect">
              <a:avLst>
                <a:gd name="adj" fmla="val 748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venir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Inverse Neyman Construction  </a:t>
              </a:r>
              <a:endParaRPr sz="500"/>
            </a:p>
          </p:txBody>
        </p:sp>
        <p:sp>
          <p:nvSpPr>
            <p:cNvPr id="516" name="Google Shape;516;p39"/>
            <p:cNvSpPr/>
            <p:nvPr/>
          </p:nvSpPr>
          <p:spPr>
            <a:xfrm flipH="1">
              <a:off x="16506181" y="7316368"/>
              <a:ext cx="1272900" cy="96600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12472191" y="7112163"/>
              <a:ext cx="3592500" cy="1374600"/>
            </a:xfrm>
            <a:prstGeom prst="roundRect">
              <a:avLst>
                <a:gd name="adj" fmla="val 9813"/>
              </a:avLst>
            </a:prstGeom>
            <a:solidFill>
              <a:srgbClr val="EB220C">
                <a:alpha val="698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Helvetica Neue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" sz="15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and 1-sigma Error Bars</a:t>
              </a:r>
              <a:endParaRPr sz="500"/>
            </a:p>
          </p:txBody>
        </p:sp>
      </p:grpSp>
      <p:sp>
        <p:nvSpPr>
          <p:cNvPr id="518" name="Google Shape;518;p39"/>
          <p:cNvSpPr txBox="1"/>
          <p:nvPr/>
        </p:nvSpPr>
        <p:spPr>
          <a:xfrm>
            <a:off x="2255100" y="4391200"/>
            <a:ext cx="463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 more at: 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https://arxiv.org/abs/2505.08709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69" y="1053901"/>
            <a:ext cx="8600880" cy="1415963"/>
          </a:xfrm>
        </p:spPr>
        <p:txBody>
          <a:bodyPr>
            <a:normAutofit/>
          </a:bodyPr>
          <a:lstStyle/>
          <a:p>
            <a:r>
              <a:rPr lang="en-US" sz="2100" dirty="0" err="1">
                <a:solidFill>
                  <a:srgbClr val="222222"/>
                </a:solidFill>
                <a:latin typeface="Arial" panose="020B0604020202020204" pitchFamily="34" charset="0"/>
              </a:rPr>
              <a:t>Unbinned</a:t>
            </a:r>
            <a:r>
              <a:rPr lang="en-US" sz="2100" dirty="0">
                <a:solidFill>
                  <a:srgbClr val="222222"/>
                </a:solidFill>
                <a:latin typeface="Arial" panose="020B0604020202020204" pitchFamily="34" charset="0"/>
              </a:rPr>
              <a:t> measurements with refinable systematics</a:t>
            </a:r>
            <a:endParaRPr lang="en-US" sz="2100" dirty="0">
              <a:ea typeface="Palatino" pitchFamily="2" charset="7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Lisa </a:t>
            </a:r>
            <a:r>
              <a:rPr lang="en-US" dirty="0" err="1">
                <a:latin typeface="Corbel" panose="020B0503020204020204" pitchFamily="34" charset="0"/>
              </a:rPr>
              <a:t>Benato</a:t>
            </a:r>
            <a:r>
              <a:rPr lang="en-US" dirty="0">
                <a:latin typeface="Corbel" panose="020B0503020204020204" pitchFamily="34" charset="0"/>
              </a:rPr>
              <a:t>, Cristina Giordano, Claudius Krause, Ang Li, </a:t>
            </a:r>
            <a:r>
              <a:rPr lang="en-US" u="sng" dirty="0">
                <a:latin typeface="Corbel" panose="020B0503020204020204" pitchFamily="34" charset="0"/>
              </a:rPr>
              <a:t>Robert Schöfbeck</a:t>
            </a:r>
            <a:r>
              <a:rPr lang="en-US" dirty="0">
                <a:latin typeface="Corbel" panose="020B0503020204020204" pitchFamily="34" charset="0"/>
              </a:rPr>
              <a:t>, Dennis Schwarz, Maryam Shooshtari, </a:t>
            </a:r>
            <a:r>
              <a:rPr lang="en-US" dirty="0" err="1">
                <a:latin typeface="Corbel" panose="020B0503020204020204" pitchFamily="34" charset="0"/>
              </a:rPr>
              <a:t>Daohan</a:t>
            </a:r>
            <a:r>
              <a:rPr lang="en-US" dirty="0">
                <a:latin typeface="Corbel" panose="020B0503020204020204" pitchFamily="34" charset="0"/>
              </a:rPr>
              <a:t> Wang HEPHY </a:t>
            </a:r>
            <a:r>
              <a:rPr lang="en-US" dirty="0" smtClean="0">
                <a:latin typeface="Corbel" panose="020B0503020204020204" pitchFamily="34" charset="0"/>
              </a:rPr>
              <a:t>Vienna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5D234-992C-534F-A1E5-3575ED0C75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42"/>
          <a:stretch/>
        </p:blipFill>
        <p:spPr>
          <a:xfrm>
            <a:off x="2048540" y="3379540"/>
            <a:ext cx="2331374" cy="1756832"/>
          </a:xfrm>
          <a:prstGeom prst="rect">
            <a:avLst/>
          </a:prstGeom>
        </p:spPr>
      </p:pic>
      <p:pic>
        <p:nvPicPr>
          <p:cNvPr id="5" name="Picture 8" descr="r1_patio_rainbow">
            <a:extLst>
              <a:ext uri="{FF2B5EF4-FFF2-40B4-BE49-F238E27FC236}">
                <a16:creationId xmlns:a16="http://schemas.microsoft.com/office/drawing/2014/main" id="{677B1874-1743-274B-B470-CF730833E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"/>
          <a:stretch/>
        </p:blipFill>
        <p:spPr bwMode="auto">
          <a:xfrm>
            <a:off x="3916929" y="3379540"/>
            <a:ext cx="3486847" cy="176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44A9BC-AF91-C049-9019-CCCCE14FE1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85"/>
          <a:stretch/>
        </p:blipFill>
        <p:spPr>
          <a:xfrm>
            <a:off x="7010400" y="3379539"/>
            <a:ext cx="2133600" cy="17639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554489-DFFE-3146-BFE5-A14C73905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0720" r="-101" b="31429"/>
          <a:stretch/>
        </p:blipFill>
        <p:spPr bwMode="auto">
          <a:xfrm>
            <a:off x="0" y="-185056"/>
            <a:ext cx="9144000" cy="19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3D450-F608-1D44-BC1E-A3ED80C35146}"/>
              </a:ext>
            </a:extLst>
          </p:cNvPr>
          <p:cNvSpPr txBox="1"/>
          <p:nvPr/>
        </p:nvSpPr>
        <p:spPr>
          <a:xfrm>
            <a:off x="2393661" y="1995055"/>
            <a:ext cx="184731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/>
            <a:endParaRPr lang="en-AT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78F0FE-0DED-8F46-99D7-CE7EDED9127A}"/>
              </a:ext>
            </a:extLst>
          </p:cNvPr>
          <p:cNvSpPr txBox="1">
            <a:spLocks/>
          </p:cNvSpPr>
          <p:nvPr/>
        </p:nvSpPr>
        <p:spPr>
          <a:xfrm>
            <a:off x="730220" y="1871301"/>
            <a:ext cx="1825080" cy="52450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 sz="2100" dirty="0">
              <a:ea typeface="Palatino" pitchFamily="2" charset="77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3AA9-653E-4ADF-999F-8863FBA944F5}" type="datetime1">
              <a:rPr lang="en-US" smtClean="0">
                <a:latin typeface="Corbel" panose="020B0503020204020204" pitchFamily="34" charset="0"/>
              </a:rPr>
              <a:t>7/4/2025</a:t>
            </a:fld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Corbel" panose="020B0503020204020204" pitchFamily="34" charset="0"/>
              </a:rPr>
              <a:t>Physique ATLAS France 2025 au LAPP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2050" name="Picture 2" descr="https://lh7-rt.googleusercontent.com/slidesz/AGV_vUfw58_WgF6QLcqPvZRg7hy9yPx5v_gy5vQKB4t0MJ6KrdemYOsDDUu4fOrrYC9KLh8zIPL_IdJtPSz8LRS1jSqjrXElvE7Zggs5yfeyJvkwuqjSjRAMrJGQu0tPY-AUWtp70HfcVVZhhLiCd_NERu0=s2048?key=CIZB4gobxb4CHJGR4fdZZp9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1" y="3371367"/>
            <a:ext cx="1765005" cy="176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06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- Higgs Boson</a:t>
            </a:r>
            <a:endParaRPr/>
          </a:p>
        </p:txBody>
      </p:sp>
      <p:sp>
        <p:nvSpPr>
          <p:cNvPr id="272" name="Google Shape;272;p23"/>
          <p:cNvSpPr txBox="1"/>
          <p:nvPr/>
        </p:nvSpPr>
        <p:spPr>
          <a:xfrm>
            <a:off x="638025" y="967475"/>
            <a:ext cx="8189700" cy="17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rPr>
              <a:t>Discovery of Higgs boson completed the Standard model</a:t>
            </a:r>
            <a:endParaRPr sz="1600">
              <a:solidFill>
                <a:srgbClr val="2E2E2E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rPr>
              <a:t>Higgs mechanism gives mass to particles </a:t>
            </a:r>
            <a:endParaRPr sz="1600">
              <a:solidFill>
                <a:srgbClr val="2E2E2E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2E2E2E"/>
                </a:solidFill>
                <a:latin typeface="Lato"/>
                <a:ea typeface="Lato"/>
                <a:cs typeface="Lato"/>
                <a:sym typeface="Lato"/>
              </a:rPr>
              <a:t>Study of higgs boson could reveal us more interesting things of our universe</a:t>
            </a:r>
            <a:endParaRPr sz="1600">
              <a:solidFill>
                <a:srgbClr val="2E2E2E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solidFill>
                <a:srgbClr val="2E2E2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3" name="Google Shape;2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475" y="2172075"/>
            <a:ext cx="2716675" cy="27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850" y="2270698"/>
            <a:ext cx="2821373" cy="259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9628F08-8989-2B8F-81DE-58FC56514FA0}"/>
              </a:ext>
            </a:extLst>
          </p:cNvPr>
          <p:cNvSpPr/>
          <p:nvPr/>
        </p:nvSpPr>
        <p:spPr>
          <a:xfrm>
            <a:off x="342717" y="2406202"/>
            <a:ext cx="8801284" cy="2458568"/>
          </a:xfrm>
          <a:prstGeom prst="roundRect">
            <a:avLst>
              <a:gd name="adj" fmla="val 3137"/>
            </a:avLst>
          </a:prstGeom>
          <a:solidFill>
            <a:srgbClr val="FEFFFE"/>
          </a:solidFill>
          <a:ln w="254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T" sz="1050" dirty="0">
              <a:latin typeface="Corbel" panose="020B05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C8269-4CFB-6397-3BF2-0DCA8F7B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C7B72-0C0F-266A-EB33-52BBABE74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split into five regions: </a:t>
            </a:r>
            <a:r>
              <a:rPr lang="en-US" dirty="0">
                <a:solidFill>
                  <a:srgbClr val="1414FF"/>
                </a:solidFill>
              </a:rPr>
              <a:t>two signal regions </a:t>
            </a:r>
            <a:r>
              <a:rPr lang="en-US" dirty="0"/>
              <a:t>and </a:t>
            </a:r>
            <a:r>
              <a:rPr lang="en-US" dirty="0">
                <a:solidFill>
                  <a:srgbClr val="FFC000"/>
                </a:solidFill>
              </a:rPr>
              <a:t>three control regions</a:t>
            </a:r>
          </a:p>
          <a:p>
            <a:pPr lvl="1"/>
            <a:r>
              <a:rPr lang="en-US" dirty="0" err="1">
                <a:latin typeface="Andale Mono" panose="020B0509000000000004" pitchFamily="49" charset="0"/>
              </a:rPr>
              <a:t>lowMT-VBFJet</a:t>
            </a:r>
            <a:r>
              <a:rPr lang="en-US" dirty="0">
                <a:latin typeface="Andale Mono" panose="020B0509000000000004" pitchFamily="49" charset="0"/>
              </a:rPr>
              <a:t>		</a:t>
            </a:r>
            <a:r>
              <a:rPr lang="en-US" dirty="0">
                <a:solidFill>
                  <a:srgbClr val="FF0000"/>
                </a:solidFill>
              </a:rPr>
              <a:t>vector boson fusion </a:t>
            </a:r>
            <a:r>
              <a:rPr lang="en-US" dirty="0"/>
              <a:t>(VBF) with  about 90% of sensitivity</a:t>
            </a:r>
          </a:p>
          <a:p>
            <a:pPr lvl="1"/>
            <a:r>
              <a:rPr lang="en-US" dirty="0">
                <a:latin typeface="Andale Mono" panose="020B0509000000000004" pitchFamily="49" charset="0"/>
              </a:rPr>
              <a:t>lowMT-noVBFJet-ptH100</a:t>
            </a:r>
            <a:r>
              <a:rPr lang="en-US" dirty="0"/>
              <a:t> 	 </a:t>
            </a:r>
            <a:r>
              <a:rPr lang="en-US" dirty="0" err="1">
                <a:solidFill>
                  <a:srgbClr val="FF0000"/>
                </a:solidFill>
              </a:rPr>
              <a:t>ggH</a:t>
            </a:r>
            <a:r>
              <a:rPr lang="en-US" dirty="0"/>
              <a:t> (no label for production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F0826-3332-E28E-DEAD-0943A6C3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4F31F-2B23-6CD5-88D8-30D9E808C9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073" y="2406202"/>
            <a:ext cx="5829300" cy="245856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67395C-8760-A80D-5BA5-C45DD4D1FC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E55501-576A-38A0-6B19-5BF3F41641BB}"/>
              </a:ext>
            </a:extLst>
          </p:cNvPr>
          <p:cNvSpPr/>
          <p:nvPr/>
        </p:nvSpPr>
        <p:spPr>
          <a:xfrm rot="5400000">
            <a:off x="2378994" y="3271945"/>
            <a:ext cx="1172283" cy="25391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18E6B-83F5-AED0-351B-D4C88765CDE7}"/>
              </a:ext>
            </a:extLst>
          </p:cNvPr>
          <p:cNvSpPr txBox="1"/>
          <p:nvPr/>
        </p:nvSpPr>
        <p:spPr>
          <a:xfrm>
            <a:off x="6234081" y="2837792"/>
            <a:ext cx="2214068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Main SR for VBF (90% sensitivity)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B81CD-6A5F-F707-72AF-7C1B87C728FB}"/>
              </a:ext>
            </a:extLst>
          </p:cNvPr>
          <p:cNvSpPr txBox="1"/>
          <p:nvPr/>
        </p:nvSpPr>
        <p:spPr>
          <a:xfrm>
            <a:off x="6234082" y="3731128"/>
            <a:ext cx="851515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 for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ggH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D6FE1-D791-0DFD-CDCF-6642BF6A29E8}"/>
              </a:ext>
            </a:extLst>
          </p:cNvPr>
          <p:cNvSpPr txBox="1"/>
          <p:nvPr/>
        </p:nvSpPr>
        <p:spPr>
          <a:xfrm>
            <a:off x="6223845" y="3256804"/>
            <a:ext cx="1034257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Unbinned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4555AB-05DD-9E01-E028-D2EFCA7AAAB1}"/>
              </a:ext>
            </a:extLst>
          </p:cNvPr>
          <p:cNvSpPr txBox="1"/>
          <p:nvPr/>
        </p:nvSpPr>
        <p:spPr>
          <a:xfrm>
            <a:off x="6234081" y="4192601"/>
            <a:ext cx="2379177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90% of data → One bin for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bkg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61104-E93A-ED24-8366-2168F97D596A}"/>
              </a:ext>
            </a:extLst>
          </p:cNvPr>
          <p:cNvSpPr txBox="1"/>
          <p:nvPr/>
        </p:nvSpPr>
        <p:spPr>
          <a:xfrm>
            <a:off x="6223845" y="4587771"/>
            <a:ext cx="1943161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Split off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VV CR (2 bins)</a:t>
            </a:r>
          </a:p>
        </p:txBody>
      </p:sp>
    </p:spTree>
    <p:extLst>
      <p:ext uri="{BB962C8B-B14F-4D97-AF65-F5344CB8AC3E}">
        <p14:creationId xmlns:p14="http://schemas.microsoft.com/office/powerpoint/2010/main" val="38739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C15CA5-0C7E-1F98-EA51-A062AFBD02E5}"/>
              </a:ext>
            </a:extLst>
          </p:cNvPr>
          <p:cNvSpPr/>
          <p:nvPr/>
        </p:nvSpPr>
        <p:spPr>
          <a:xfrm>
            <a:off x="374073" y="2257910"/>
            <a:ext cx="8458567" cy="1464049"/>
          </a:xfrm>
          <a:prstGeom prst="roundRect">
            <a:avLst>
              <a:gd name="adj" fmla="val 3137"/>
            </a:avLst>
          </a:prstGeom>
          <a:solidFill>
            <a:srgbClr val="FEFFFE"/>
          </a:solidFill>
          <a:ln w="254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T" sz="1050" dirty="0">
              <a:latin typeface="Corbel" panose="020B0503020204020204" pitchFamily="34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F98D7F1-07AD-CBF6-1DD2-7E9473FB6181}"/>
              </a:ext>
            </a:extLst>
          </p:cNvPr>
          <p:cNvSpPr/>
          <p:nvPr/>
        </p:nvSpPr>
        <p:spPr>
          <a:xfrm>
            <a:off x="374073" y="3774843"/>
            <a:ext cx="8458567" cy="1250422"/>
          </a:xfrm>
          <a:prstGeom prst="roundRect">
            <a:avLst>
              <a:gd name="adj" fmla="val 3137"/>
            </a:avLst>
          </a:prstGeom>
          <a:solidFill>
            <a:srgbClr val="FEFFFE"/>
          </a:solidFill>
          <a:ln w="254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T" sz="1050" dirty="0">
              <a:latin typeface="Corbel" panose="020B0503020204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940AA92-E14E-A4F0-4175-E454C84972B7}"/>
              </a:ext>
            </a:extLst>
          </p:cNvPr>
          <p:cNvSpPr/>
          <p:nvPr/>
        </p:nvSpPr>
        <p:spPr>
          <a:xfrm>
            <a:off x="381301" y="782834"/>
            <a:ext cx="8458567" cy="1401691"/>
          </a:xfrm>
          <a:prstGeom prst="roundRect">
            <a:avLst>
              <a:gd name="adj" fmla="val 3137"/>
            </a:avLst>
          </a:prstGeom>
          <a:solidFill>
            <a:srgbClr val="FEFFFE"/>
          </a:solidFill>
          <a:ln w="254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T" sz="1050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9450A-CEFA-41DF-EB07-F7D018554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782834"/>
            <a:ext cx="8769927" cy="416904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T"/>
              <a:t>Additive </a:t>
            </a:r>
            <a:r>
              <a:rPr lang="en-AT" dirty="0"/>
              <a:t>expansion with analytic dependence for </a:t>
            </a:r>
            <a:r>
              <a:rPr lang="en-AT" dirty="0">
                <a:solidFill>
                  <a:srgbClr val="0D8585"/>
                </a:solidFill>
              </a:rPr>
              <a:t>normalization uncertainties</a:t>
            </a:r>
          </a:p>
          <a:p>
            <a:endParaRPr lang="en-AT" dirty="0"/>
          </a:p>
          <a:p>
            <a:pPr marL="0" indent="0">
              <a:buNone/>
            </a:pPr>
            <a:endParaRPr lang="en-AT" sz="3600" dirty="0"/>
          </a:p>
          <a:p>
            <a:pPr marL="342900" indent="-342900">
              <a:buFont typeface="+mj-lt"/>
              <a:buAutoNum type="arabicPeriod" startAt="2"/>
            </a:pPr>
            <a:r>
              <a:rPr lang="en-US" dirty="0"/>
              <a:t>Relate to reference model and factorize the </a:t>
            </a:r>
            <a:r>
              <a:rPr lang="en-US" dirty="0">
                <a:solidFill>
                  <a:srgbClr val="FF7F00"/>
                </a:solidFill>
              </a:rPr>
              <a:t>calibration-type systematics</a:t>
            </a:r>
          </a:p>
          <a:p>
            <a:pPr marL="342900" indent="-342900">
              <a:buFont typeface="+mj-lt"/>
              <a:buAutoNum type="arabicPeriod" startAt="2"/>
            </a:pPr>
            <a:endParaRPr lang="en-US" dirty="0">
              <a:solidFill>
                <a:srgbClr val="FF7F00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endParaRPr lang="en-US" dirty="0">
              <a:solidFill>
                <a:srgbClr val="FF7F00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endParaRPr lang="en-US" dirty="0">
              <a:solidFill>
                <a:srgbClr val="FF7F00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/>
              <a:t>Repeat for Z, </a:t>
            </a:r>
            <a:r>
              <a:rPr lang="en-US" dirty="0" err="1"/>
              <a:t>tt</a:t>
            </a:r>
            <a:r>
              <a:rPr lang="en-US" dirty="0"/>
              <a:t>, VV &amp; put it together:</a:t>
            </a:r>
            <a:endParaRPr lang="en-AT" dirty="0"/>
          </a:p>
          <a:p>
            <a:pPr marL="342900" indent="-342900">
              <a:buFont typeface="+mj-lt"/>
              <a:buAutoNum type="arabicPeriod" startAt="2"/>
            </a:pPr>
            <a:endParaRPr lang="en-AT" dirty="0"/>
          </a:p>
          <a:p>
            <a:endParaRPr lang="en-AT" dirty="0"/>
          </a:p>
          <a:p>
            <a:pPr marL="0" indent="0">
              <a:buNone/>
            </a:pPr>
            <a:endParaRPr lang="en-AT" dirty="0"/>
          </a:p>
          <a:p>
            <a:endParaRPr lang="en-A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F54C4-C2B4-B5F5-7F6F-9486B51D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and back again …</a:t>
            </a: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38D7A-041E-8A3B-04C2-5D0AA5D9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C7648B-411B-4F58-0E0F-39D43EAACA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endParaRPr lang="en-AT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B3F84D-4543-0142-60CF-604C3B767B87}"/>
              </a:ext>
            </a:extLst>
          </p:cNvPr>
          <p:cNvSpPr txBox="1"/>
          <p:nvPr/>
        </p:nvSpPr>
        <p:spPr>
          <a:xfrm>
            <a:off x="6541708" y="1492027"/>
            <a:ext cx="2113079" cy="577081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r>
              <a:rPr lang="en-AT" sz="1050" i="1" dirty="0">
                <a:solidFill>
                  <a:srgbClr val="919EBA"/>
                </a:solidFill>
              </a:rPr>
              <a:t>NB1:  Still avalid measure </a:t>
            </a:r>
          </a:p>
          <a:p>
            <a:r>
              <a:rPr lang="en-AT" sz="1050" i="1" dirty="0">
                <a:solidFill>
                  <a:srgbClr val="919EBA"/>
                </a:solidFill>
              </a:rPr>
              <a:t>NB2:  The additive ansatz </a:t>
            </a:r>
            <a:r>
              <a:rPr lang="en-AT" sz="1050" i="1">
                <a:solidFill>
                  <a:srgbClr val="919EBA"/>
                </a:solidFill>
              </a:rPr>
              <a:t/>
            </a:r>
            <a:br>
              <a:rPr lang="en-AT" sz="1050" i="1">
                <a:solidFill>
                  <a:srgbClr val="919EBA"/>
                </a:solidFill>
              </a:rPr>
            </a:br>
            <a:r>
              <a:rPr lang="en-US" sz="1050" i="1" dirty="0">
                <a:solidFill>
                  <a:srgbClr val="919EBA"/>
                </a:solidFill>
              </a:rPr>
              <a:t>facilitates</a:t>
            </a:r>
            <a:r>
              <a:rPr lang="en-AT" sz="1050" i="1">
                <a:solidFill>
                  <a:srgbClr val="919EBA"/>
                </a:solidFill>
              </a:rPr>
              <a:t> </a:t>
            </a:r>
            <a:r>
              <a:rPr lang="en-AT" sz="1050" i="1" dirty="0">
                <a:solidFill>
                  <a:srgbClr val="919EBA"/>
                </a:solidFill>
              </a:rPr>
              <a:t>to refinable modeling</a:t>
            </a:r>
            <a:r>
              <a:rPr lang="en-AT" sz="1050" i="1">
                <a:solidFill>
                  <a:srgbClr val="919EBA"/>
                </a:solidFill>
              </a:rPr>
              <a:t>. </a:t>
            </a:r>
            <a:endParaRPr lang="en-AT" sz="1050" i="1" dirty="0">
              <a:solidFill>
                <a:srgbClr val="919EBA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CEF37C-B41B-2979-6B43-1A84058BB2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389" y="933214"/>
            <a:ext cx="5757647" cy="1208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7B4B3-9F93-3306-F8CE-B3EBB411EB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9692" y="4050021"/>
            <a:ext cx="6544616" cy="954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59A57A-139A-8D64-6CB5-80D717080BB0}"/>
              </a:ext>
            </a:extLst>
          </p:cNvPr>
          <p:cNvSpPr txBox="1"/>
          <p:nvPr/>
        </p:nvSpPr>
        <p:spPr>
          <a:xfrm>
            <a:off x="2325621" y="3248167"/>
            <a:ext cx="1343638" cy="415498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909FBB"/>
                </a:solidFill>
              </a:rPr>
              <a:t>Form ratio </a:t>
            </a:r>
            <a:r>
              <a:rPr lang="en-US" sz="1050" dirty="0" err="1">
                <a:solidFill>
                  <a:srgbClr val="909FBB"/>
                </a:solidFill>
              </a:rPr>
              <a:t>wrt</a:t>
            </a:r>
            <a:r>
              <a:rPr lang="en-US" sz="1050" dirty="0">
                <a:solidFill>
                  <a:srgbClr val="909FBB"/>
                </a:solidFill>
              </a:rPr>
              <a:t> </a:t>
            </a:r>
            <a:r>
              <a:rPr lang="en-US" sz="1050" i="1" dirty="0">
                <a:solidFill>
                  <a:srgbClr val="909FBB"/>
                </a:solidFill>
              </a:rPr>
              <a:t>total</a:t>
            </a:r>
            <a:r>
              <a:rPr lang="en-US" sz="1050" dirty="0">
                <a:solidFill>
                  <a:srgbClr val="909FBB"/>
                </a:solidFill>
              </a:rPr>
              <a:t> </a:t>
            </a:r>
            <a:br>
              <a:rPr lang="en-US" sz="1050" dirty="0">
                <a:solidFill>
                  <a:srgbClr val="909FBB"/>
                </a:solidFill>
              </a:rPr>
            </a:br>
            <a:r>
              <a:rPr lang="en-US" sz="1050" dirty="0">
                <a:solidFill>
                  <a:srgbClr val="909FBB"/>
                </a:solidFill>
              </a:rPr>
              <a:t>nominal (a choice)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41315A-81E6-E65A-06BB-ABC080E05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66" y="2615720"/>
            <a:ext cx="7910491" cy="5266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1BAED1-0882-70DB-B6E1-8DB8DC3E6062}"/>
              </a:ext>
            </a:extLst>
          </p:cNvPr>
          <p:cNvSpPr txBox="1"/>
          <p:nvPr/>
        </p:nvSpPr>
        <p:spPr>
          <a:xfrm>
            <a:off x="3981750" y="3248167"/>
            <a:ext cx="2044150" cy="415498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909FBB"/>
                </a:solidFill>
              </a:rPr>
              <a:t>model systematics per-process</a:t>
            </a:r>
            <a:r>
              <a:rPr lang="en-US" sz="1050" baseline="-25000" dirty="0">
                <a:solidFill>
                  <a:srgbClr val="909FBB"/>
                </a:solidFill>
              </a:rPr>
              <a:t/>
            </a:r>
            <a:br>
              <a:rPr lang="en-US" sz="1050" baseline="-25000" dirty="0">
                <a:solidFill>
                  <a:srgbClr val="909FBB"/>
                </a:solidFill>
              </a:rPr>
            </a:br>
            <a:r>
              <a:rPr lang="en-US" sz="1050" dirty="0">
                <a:solidFill>
                  <a:srgbClr val="909FBB"/>
                </a:solidFill>
              </a:rPr>
              <a:t>(another choice)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3C5F21-C298-3E77-3378-EE52B23B1106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2896738" y="3142397"/>
            <a:ext cx="100703" cy="10577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FA4A62-85C2-DC2E-8D7F-3C02B30B1106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997440" y="3036380"/>
            <a:ext cx="206372" cy="21178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5883A3-1569-6AF9-FA6F-01C00F6F1BAC}"/>
              </a:ext>
            </a:extLst>
          </p:cNvPr>
          <p:cNvCxnSpPr>
            <a:cxnSpLocks/>
          </p:cNvCxnSpPr>
          <p:nvPr/>
        </p:nvCxnSpPr>
        <p:spPr>
          <a:xfrm flipH="1" flipV="1">
            <a:off x="4582237" y="3142397"/>
            <a:ext cx="100703" cy="10577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C921AD-F4AC-C94D-E056-D9EAE8EB5F69}"/>
              </a:ext>
            </a:extLst>
          </p:cNvPr>
          <p:cNvCxnSpPr>
            <a:cxnSpLocks/>
          </p:cNvCxnSpPr>
          <p:nvPr/>
        </p:nvCxnSpPr>
        <p:spPr>
          <a:xfrm flipV="1">
            <a:off x="4672704" y="2852703"/>
            <a:ext cx="379621" cy="395464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207046-0B09-183C-EC20-E8BD9CF372A1}"/>
              </a:ext>
            </a:extLst>
          </p:cNvPr>
          <p:cNvSpPr txBox="1"/>
          <p:nvPr/>
        </p:nvSpPr>
        <p:spPr>
          <a:xfrm>
            <a:off x="6269991" y="3257833"/>
            <a:ext cx="1082348" cy="415498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909FBB"/>
                </a:solidFill>
              </a:rPr>
              <a:t>ML surrogate</a:t>
            </a:r>
            <a:br>
              <a:rPr lang="en-US" sz="1050" dirty="0">
                <a:solidFill>
                  <a:srgbClr val="909FBB"/>
                </a:solidFill>
              </a:rPr>
            </a:br>
            <a:r>
              <a:rPr lang="en-US" sz="1050" dirty="0">
                <a:solidFill>
                  <a:srgbClr val="909FBB"/>
                </a:solidFill>
              </a:rPr>
              <a:t>for systematics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22AD58-F08E-5700-ED4B-A4A20EB62E4D}"/>
              </a:ext>
            </a:extLst>
          </p:cNvPr>
          <p:cNvSpPr txBox="1"/>
          <p:nvPr/>
        </p:nvSpPr>
        <p:spPr>
          <a:xfrm>
            <a:off x="7541122" y="3248167"/>
            <a:ext cx="1103187" cy="415498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909FBB"/>
                </a:solidFill>
              </a:rPr>
              <a:t>Likelihood-ratio</a:t>
            </a:r>
            <a:br>
              <a:rPr lang="en-US" sz="1050" dirty="0">
                <a:solidFill>
                  <a:srgbClr val="909FBB"/>
                </a:solidFill>
              </a:rPr>
            </a:br>
            <a:r>
              <a:rPr lang="en-US" sz="1050" dirty="0">
                <a:solidFill>
                  <a:srgbClr val="909FBB"/>
                </a:solidFill>
              </a:rPr>
              <a:t>trick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AC45A-8136-B243-5BFF-900E32A2C076}"/>
              </a:ext>
            </a:extLst>
          </p:cNvPr>
          <p:cNvSpPr txBox="1"/>
          <p:nvPr/>
        </p:nvSpPr>
        <p:spPr>
          <a:xfrm>
            <a:off x="752304" y="4250394"/>
            <a:ext cx="593432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DCR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9CD0CE-1D8F-0555-757B-2C05D78C9B43}"/>
              </a:ext>
            </a:extLst>
          </p:cNvPr>
          <p:cNvSpPr txBox="1"/>
          <p:nvPr/>
        </p:nvSpPr>
        <p:spPr>
          <a:xfrm>
            <a:off x="7824218" y="4640194"/>
            <a:ext cx="870751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= surrogate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ACF184-2FF9-0655-5DE2-18C2AFCD7F14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6811166" y="3027339"/>
            <a:ext cx="0" cy="23049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1C687BE-25B1-D50D-CB2E-A02441666833}"/>
              </a:ext>
            </a:extLst>
          </p:cNvPr>
          <p:cNvCxnSpPr>
            <a:cxnSpLocks/>
          </p:cNvCxnSpPr>
          <p:nvPr/>
        </p:nvCxnSpPr>
        <p:spPr>
          <a:xfrm flipH="1" flipV="1">
            <a:off x="7646073" y="3039809"/>
            <a:ext cx="6130" cy="22090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A81F147-DBE0-304C-651B-94D07E02E83F}"/>
              </a:ext>
            </a:extLst>
          </p:cNvPr>
          <p:cNvSpPr/>
          <p:nvPr/>
        </p:nvSpPr>
        <p:spPr>
          <a:xfrm>
            <a:off x="2302239" y="1158773"/>
            <a:ext cx="1298212" cy="296331"/>
          </a:xfrm>
          <a:prstGeom prst="rect">
            <a:avLst/>
          </a:prstGeom>
          <a:noFill/>
          <a:ln w="25400">
            <a:solidFill>
              <a:srgbClr val="919EBA"/>
            </a:solidFill>
            <a:prstDash val="sysDash"/>
          </a:ln>
        </p:spPr>
        <p:txBody>
          <a:bodyPr wrap="square" rtlCol="0" anchor="ctr">
            <a:no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T" sz="1050" dirty="0">
              <a:latin typeface="Corbel" panose="020B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3423D0-39B4-AE73-148B-9F4491219DD7}"/>
              </a:ext>
            </a:extLst>
          </p:cNvPr>
          <p:cNvSpPr/>
          <p:nvPr/>
        </p:nvSpPr>
        <p:spPr>
          <a:xfrm>
            <a:off x="842692" y="2741261"/>
            <a:ext cx="1084737" cy="296331"/>
          </a:xfrm>
          <a:prstGeom prst="rect">
            <a:avLst/>
          </a:prstGeom>
          <a:noFill/>
          <a:ln w="25400">
            <a:solidFill>
              <a:srgbClr val="919EBA"/>
            </a:solidFill>
            <a:prstDash val="sysDash"/>
          </a:ln>
        </p:spPr>
        <p:txBody>
          <a:bodyPr wrap="square" rtlCol="0" anchor="ctr">
            <a:no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T" sz="1050" dirty="0"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B56F82-15F2-D95C-56FA-F8C3FE497ED6}"/>
              </a:ext>
            </a:extLst>
          </p:cNvPr>
          <p:cNvSpPr/>
          <p:nvPr/>
        </p:nvSpPr>
        <p:spPr>
          <a:xfrm>
            <a:off x="6688567" y="2731631"/>
            <a:ext cx="2032454" cy="296331"/>
          </a:xfrm>
          <a:prstGeom prst="rect">
            <a:avLst/>
          </a:prstGeom>
          <a:noFill/>
          <a:ln w="25400">
            <a:solidFill>
              <a:srgbClr val="919EBA"/>
            </a:solidFill>
            <a:prstDash val="sysDash"/>
          </a:ln>
        </p:spPr>
        <p:txBody>
          <a:bodyPr wrap="square" rtlCol="0" anchor="ctr">
            <a:no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T" sz="1050" dirty="0">
              <a:latin typeface="Corbel" panose="020B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04EFA2-484D-B3DC-ED5B-C6CAB92E5B6D}"/>
              </a:ext>
            </a:extLst>
          </p:cNvPr>
          <p:cNvSpPr/>
          <p:nvPr/>
        </p:nvSpPr>
        <p:spPr>
          <a:xfrm>
            <a:off x="2430892" y="4253363"/>
            <a:ext cx="1217184" cy="296331"/>
          </a:xfrm>
          <a:prstGeom prst="rect">
            <a:avLst/>
          </a:prstGeom>
          <a:noFill/>
          <a:ln w="25400">
            <a:solidFill>
              <a:srgbClr val="919EBA"/>
            </a:solidFill>
            <a:prstDash val="sysDash"/>
          </a:ln>
        </p:spPr>
        <p:txBody>
          <a:bodyPr wrap="square" rtlCol="0" anchor="ctr">
            <a:noAutofit/>
          </a:bodyPr>
          <a:lstStyle/>
          <a:p>
            <a:pPr marL="214313" indent="-214313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AT" sz="1050" dirty="0">
              <a:latin typeface="Corbel" panose="020B0503020204020204" pitchFamily="34" charset="0"/>
            </a:endParaRP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AEE4AC20-D0C9-7C9C-6C90-F695175DC8E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80578" y="1698977"/>
            <a:ext cx="1249208" cy="794114"/>
          </a:xfrm>
          <a:prstGeom prst="bentConnector3">
            <a:avLst>
              <a:gd name="adj1" fmla="val 101087"/>
            </a:avLst>
          </a:prstGeom>
          <a:ln w="25400">
            <a:solidFill>
              <a:srgbClr val="919EBA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AB1108E-07C5-932B-1524-436DDAE3ABF1}"/>
              </a:ext>
            </a:extLst>
          </p:cNvPr>
          <p:cNvCxnSpPr/>
          <p:nvPr/>
        </p:nvCxnSpPr>
        <p:spPr>
          <a:xfrm>
            <a:off x="7463216" y="3027339"/>
            <a:ext cx="0" cy="1022682"/>
          </a:xfrm>
          <a:prstGeom prst="line">
            <a:avLst/>
          </a:prstGeom>
          <a:ln w="25400">
            <a:solidFill>
              <a:srgbClr val="909FBB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E633EF-05F2-6D7E-196B-A8544C8FEDA5}"/>
              </a:ext>
            </a:extLst>
          </p:cNvPr>
          <p:cNvCxnSpPr>
            <a:cxnSpLocks/>
          </p:cNvCxnSpPr>
          <p:nvPr/>
        </p:nvCxnSpPr>
        <p:spPr>
          <a:xfrm flipH="1">
            <a:off x="3203812" y="4050021"/>
            <a:ext cx="4259404" cy="0"/>
          </a:xfrm>
          <a:prstGeom prst="line">
            <a:avLst/>
          </a:prstGeom>
          <a:ln w="25400">
            <a:solidFill>
              <a:srgbClr val="909FBB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CC3F9A1-3ED5-57C2-140C-1457FB45C123}"/>
              </a:ext>
            </a:extLst>
          </p:cNvPr>
          <p:cNvCxnSpPr>
            <a:cxnSpLocks/>
          </p:cNvCxnSpPr>
          <p:nvPr/>
        </p:nvCxnSpPr>
        <p:spPr>
          <a:xfrm flipV="1">
            <a:off x="3203812" y="4050022"/>
            <a:ext cx="0" cy="198614"/>
          </a:xfrm>
          <a:prstGeom prst="line">
            <a:avLst/>
          </a:prstGeom>
          <a:ln w="25400">
            <a:solidFill>
              <a:srgbClr val="909FBB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13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1" grpId="0" animBg="1"/>
      <p:bldP spid="10" grpId="0"/>
      <p:bldP spid="13" grpId="0"/>
      <p:bldP spid="25" grpId="0"/>
      <p:bldP spid="27" grpId="0"/>
      <p:bldP spid="28" grpId="0"/>
      <p:bldP spid="29" grpId="0"/>
      <p:bldP spid="8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FC548-1888-F866-FD20-698F527F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Postfit</a:t>
            </a:r>
            <a:r>
              <a:rPr lang="en-US" dirty="0"/>
              <a:t> distributions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713C0-7F1B-4D8E-E574-1B5E957F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86E408-98CD-7292-DA41-D22FCF0C57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7324E-8AEA-D05B-0B26-32781B9A31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67805"/>
            <a:ext cx="3262501" cy="2913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C7354-1E13-8F96-08A3-155BEB40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14"/>
          <a:stretch/>
        </p:blipFill>
        <p:spPr>
          <a:xfrm>
            <a:off x="3067088" y="944639"/>
            <a:ext cx="2906591" cy="2744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7A8F65-C5B2-E497-B6BD-876D01B278A8}"/>
              </a:ext>
            </a:extLst>
          </p:cNvPr>
          <p:cNvSpPr txBox="1"/>
          <p:nvPr/>
        </p:nvSpPr>
        <p:spPr>
          <a:xfrm>
            <a:off x="3810092" y="3680987"/>
            <a:ext cx="1420582" cy="253916"/>
          </a:xfrm>
          <a:prstGeom prst="rect">
            <a:avLst/>
          </a:prstGeom>
          <a:noFill/>
          <a:ln cap="flat">
            <a:noFill/>
          </a:ln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5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true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3,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en-US" sz="1050" baseline="30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MLE</a:t>
            </a:r>
            <a:r>
              <a:rPr lang="en-US" sz="105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3.24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37FF5A-A50E-C274-EBE8-DA70DFCCC9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3679" y="944639"/>
            <a:ext cx="2959319" cy="2847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10687" y="4275015"/>
            <a:ext cx="3972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/>
              <a:t>Learn more at 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://arxiv.org/abs/2505.05544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00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1395A"/>
                </a:solidFill>
              </a:rPr>
              <a:t>Conclusion</a:t>
            </a:r>
            <a:endParaRPr b="1">
              <a:solidFill>
                <a:srgbClr val="01395A"/>
              </a:solidFill>
            </a:endParaRPr>
          </a:p>
        </p:txBody>
      </p:sp>
      <p:sp>
        <p:nvSpPr>
          <p:cNvPr id="524" name="Google Shape;524;p4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525" name="Google Shape;525;p40"/>
          <p:cNvSpPr txBox="1">
            <a:spLocks noGrp="1"/>
          </p:cNvSpPr>
          <p:nvPr>
            <p:ph type="body" idx="1"/>
          </p:nvPr>
        </p:nvSpPr>
        <p:spPr>
          <a:xfrm>
            <a:off x="388050" y="1010200"/>
            <a:ext cx="8520300" cy="34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AI challenge which addresses Systematic Uncertainty in HEP problem.</a:t>
            </a:r>
            <a:endParaRPr sz="1800" dirty="0">
              <a:solidFill>
                <a:schemeClr val="dk1"/>
              </a:solidFill>
            </a:endParaRPr>
          </a:p>
          <a:p>
            <a:pPr lvl="0" indent="-342900">
              <a:lnSpc>
                <a:spcPct val="130000"/>
              </a:lnSpc>
              <a:buClr>
                <a:schemeClr val="dk1"/>
              </a:buClr>
              <a:buSzPts val="1800"/>
            </a:pPr>
            <a:r>
              <a:rPr lang="en" sz="1800" dirty="0">
                <a:solidFill>
                  <a:schemeClr val="dk1"/>
                </a:solidFill>
              </a:rPr>
              <a:t>Large </a:t>
            </a:r>
            <a:r>
              <a:rPr lang="en" sz="1800" b="1" dirty="0">
                <a:solidFill>
                  <a:schemeClr val="dk1"/>
                </a:solidFill>
              </a:rPr>
              <a:t>Public </a:t>
            </a:r>
            <a:r>
              <a:rPr lang="en" sz="1800" dirty="0">
                <a:solidFill>
                  <a:schemeClr val="dk1"/>
                </a:solidFill>
              </a:rPr>
              <a:t>d</a:t>
            </a:r>
            <a:r>
              <a:rPr lang="en" sz="1800" dirty="0" smtClean="0">
                <a:solidFill>
                  <a:schemeClr val="dk1"/>
                </a:solidFill>
              </a:rPr>
              <a:t>ataset in </a:t>
            </a:r>
            <a:r>
              <a:rPr lang="en" sz="1800" b="1" dirty="0" smtClean="0">
                <a:solidFill>
                  <a:schemeClr val="dk1"/>
                </a:solidFill>
              </a:rPr>
              <a:t>Zenodo</a:t>
            </a:r>
            <a:r>
              <a:rPr lang="en" sz="1800" dirty="0" smtClean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with </a:t>
            </a:r>
            <a:r>
              <a:rPr lang="en" sz="1800" dirty="0" smtClean="0">
                <a:solidFill>
                  <a:schemeClr val="dk1"/>
                </a:solidFill>
              </a:rPr>
              <a:t>~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b="1" dirty="0" smtClean="0">
                <a:solidFill>
                  <a:schemeClr val="dk1"/>
                </a:solidFill>
              </a:rPr>
              <a:t>280M</a:t>
            </a:r>
            <a:r>
              <a:rPr lang="en" sz="1800" dirty="0" smtClean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Events (signal + background)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New </a:t>
            </a:r>
            <a:r>
              <a:rPr lang="en" sz="1800" dirty="0" smtClean="0">
                <a:solidFill>
                  <a:schemeClr val="dk1"/>
                </a:solidFill>
              </a:rPr>
              <a:t>scoring </a:t>
            </a:r>
            <a:r>
              <a:rPr lang="en" sz="1800" dirty="0">
                <a:solidFill>
                  <a:schemeClr val="dk1"/>
                </a:solidFill>
              </a:rPr>
              <a:t>to take </a:t>
            </a:r>
            <a:r>
              <a:rPr lang="en" sz="1800" b="1" dirty="0" smtClean="0">
                <a:solidFill>
                  <a:schemeClr val="dk1"/>
                </a:solidFill>
              </a:rPr>
              <a:t>Coverage</a:t>
            </a:r>
            <a:r>
              <a:rPr lang="en" sz="1800" dirty="0" smtClean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and </a:t>
            </a:r>
            <a:r>
              <a:rPr lang="en" sz="1800" b="1" dirty="0">
                <a:solidFill>
                  <a:schemeClr val="dk1"/>
                </a:solidFill>
              </a:rPr>
              <a:t>Confidence</a:t>
            </a:r>
            <a:r>
              <a:rPr lang="en" sz="1800" dirty="0">
                <a:solidFill>
                  <a:schemeClr val="dk1"/>
                </a:solidFill>
              </a:rPr>
              <a:t> interval into account.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Exciting submissions which could be applied to future HEP analysis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New </a:t>
            </a:r>
            <a:r>
              <a:rPr lang="en" sz="1800" b="1" dirty="0">
                <a:solidFill>
                  <a:schemeClr val="dk1"/>
                </a:solidFill>
              </a:rPr>
              <a:t>long term permanent</a:t>
            </a:r>
            <a:r>
              <a:rPr lang="en" sz="1800" dirty="0">
                <a:solidFill>
                  <a:schemeClr val="dk1"/>
                </a:solidFill>
              </a:rPr>
              <a:t> benchmark will be launched Soon.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526" name="Google Shape;526;p40"/>
          <p:cNvSpPr txBox="1"/>
          <p:nvPr/>
        </p:nvSpPr>
        <p:spPr>
          <a:xfrm>
            <a:off x="388050" y="3337850"/>
            <a:ext cx="8520300" cy="103409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/>
              <a:t>Questions </a:t>
            </a:r>
            <a:r>
              <a:rPr lang="en" sz="1600" dirty="0"/>
              <a:t>and feedback: </a:t>
            </a:r>
            <a:r>
              <a:rPr lang="en" sz="1600" u="sng" dirty="0">
                <a:solidFill>
                  <a:schemeClr val="lt2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#higgsml-uncertainty-challenge</a:t>
            </a:r>
            <a:r>
              <a:rPr lang="en" sz="1600" dirty="0"/>
              <a:t> channel on the </a:t>
            </a:r>
            <a:r>
              <a:rPr lang="en" sz="1600" u="sng" dirty="0">
                <a:solidFill>
                  <a:schemeClr val="lt2"/>
                </a:solid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Fair Universe Slack</a:t>
            </a:r>
            <a:endParaRPr sz="1600" dirty="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Ongoing information Google Group: </a:t>
            </a:r>
            <a:r>
              <a:rPr lang="en" sz="1600" u="sng" dirty="0">
                <a:solidFill>
                  <a:schemeClr val="lt2"/>
                </a:solid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Fair-Universe-Announcements</a:t>
            </a:r>
            <a:endParaRPr sz="1600" dirty="0"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Collaborations, questions, comments: </a:t>
            </a:r>
            <a:r>
              <a:rPr lang="en" sz="1600" u="sng" dirty="0">
                <a:solidFill>
                  <a:schemeClr val="lt2"/>
                </a:solid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fair-universe@lbl.gov</a:t>
            </a:r>
            <a:endParaRPr sz="17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1"/>
          <p:cNvSpPr txBox="1">
            <a:spLocks noGrp="1"/>
          </p:cNvSpPr>
          <p:nvPr>
            <p:ph type="title" idx="4294967295"/>
          </p:nvPr>
        </p:nvSpPr>
        <p:spPr>
          <a:xfrm>
            <a:off x="95175" y="3426000"/>
            <a:ext cx="3418500" cy="11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Thank you for your attention</a:t>
            </a:r>
            <a:r>
              <a:rPr lang="en" sz="2600" b="1">
                <a:solidFill>
                  <a:schemeClr val="dk1"/>
                </a:solidFill>
              </a:rPr>
              <a:t>!</a:t>
            </a:r>
            <a:endParaRPr sz="2600" b="1">
              <a:solidFill>
                <a:schemeClr val="dk1"/>
              </a:solidFill>
            </a:endParaRPr>
          </a:p>
        </p:txBody>
      </p:sp>
      <p:sp>
        <p:nvSpPr>
          <p:cNvPr id="532" name="Google Shape;53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24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533" name="Google Shape;533;p41" title="IMG_02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5104">
            <a:off x="5220818" y="669273"/>
            <a:ext cx="3992516" cy="26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1" title="IMG_022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5148">
            <a:off x="1626799" y="499875"/>
            <a:ext cx="4205500" cy="280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1" title="IMG_0218 (1).jpg"/>
          <p:cNvPicPr preferRelativeResize="0"/>
          <p:nvPr/>
        </p:nvPicPr>
        <p:blipFill rotWithShape="1">
          <a:blip r:embed="rId5">
            <a:alphaModFix/>
          </a:blip>
          <a:srcRect t="14919" b="6888"/>
          <a:stretch/>
        </p:blipFill>
        <p:spPr>
          <a:xfrm>
            <a:off x="3645350" y="3039475"/>
            <a:ext cx="3781652" cy="197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2"/>
          <p:cNvSpPr txBox="1">
            <a:spLocks noGrp="1"/>
          </p:cNvSpPr>
          <p:nvPr>
            <p:ph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00">
                <a:solidFill>
                  <a:srgbClr val="01395A"/>
                </a:solidFill>
              </a:rPr>
              <a:t>Back-up</a:t>
            </a:r>
            <a:endParaRPr sz="5000">
              <a:solidFill>
                <a:srgbClr val="01395A"/>
              </a:solidFill>
            </a:endParaRPr>
          </a:p>
        </p:txBody>
      </p:sp>
      <p:sp>
        <p:nvSpPr>
          <p:cNvPr id="541" name="Google Shape;541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25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3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on Fair Universe Project</a:t>
            </a:r>
            <a:endParaRPr/>
          </a:p>
        </p:txBody>
      </p:sp>
      <p:sp>
        <p:nvSpPr>
          <p:cNvPr id="547" name="Google Shape;547;p43"/>
          <p:cNvSpPr txBox="1">
            <a:spLocks noGrp="1"/>
          </p:cNvSpPr>
          <p:nvPr>
            <p:ph type="body" idx="1"/>
          </p:nvPr>
        </p:nvSpPr>
        <p:spPr>
          <a:xfrm>
            <a:off x="1297500" y="808074"/>
            <a:ext cx="7038900" cy="3670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3 year US Dept. of Energy, AI for HEP project. Aims to: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Provide an open, </a:t>
            </a:r>
            <a:r>
              <a:rPr lang="en" sz="1600" b="1" dirty="0"/>
              <a:t>large-compute-scale AI ecosystem</a:t>
            </a:r>
            <a:r>
              <a:rPr lang="en" sz="1600" dirty="0"/>
              <a:t> for sharing datasets, training large models, fine-tuning those models, and </a:t>
            </a:r>
            <a:r>
              <a:rPr lang="en" sz="1600" b="1" dirty="0"/>
              <a:t>hosting challenges and benchmarks. 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1" dirty="0"/>
              <a:t>Organize a challenge series</a:t>
            </a:r>
            <a:r>
              <a:rPr lang="en" sz="1600" dirty="0"/>
              <a:t>, progressively rolling in tasks of increasing difficulty, based on novel datasets. 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Tasks will focus on </a:t>
            </a:r>
            <a:r>
              <a:rPr lang="en" sz="1600" b="1" dirty="0"/>
              <a:t>measuring and minimizing the effects of systematic uncertainties</a:t>
            </a:r>
            <a:r>
              <a:rPr lang="en" sz="1600" dirty="0"/>
              <a:t> in HEP (particle physics and cosmology).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This funding went to LBL, NERSC, U Washington, and Chalearn (Isabelle Guyon's Non-Profit US Organisation).</a:t>
            </a:r>
            <a:endParaRPr sz="1600" dirty="0"/>
          </a:p>
        </p:txBody>
      </p:sp>
      <p:sp>
        <p:nvSpPr>
          <p:cNvPr id="548" name="Google Shape;548;p43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549" name="Google Shape;549;p43"/>
          <p:cNvPicPr preferRelativeResize="0"/>
          <p:nvPr/>
        </p:nvPicPr>
        <p:blipFill rotWithShape="1">
          <a:blip r:embed="rId3">
            <a:alphaModFix/>
          </a:blip>
          <a:srcRect l="14772" r="16295"/>
          <a:stretch/>
        </p:blipFill>
        <p:spPr>
          <a:xfrm>
            <a:off x="233076" y="2133600"/>
            <a:ext cx="1645344" cy="10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4"/>
          <p:cNvSpPr/>
          <p:nvPr/>
        </p:nvSpPr>
        <p:spPr>
          <a:xfrm rot="-2643891">
            <a:off x="7787800" y="3209155"/>
            <a:ext cx="493909" cy="350298"/>
          </a:xfrm>
          <a:prstGeom prst="ellipse">
            <a:avLst/>
          </a:prstGeom>
          <a:gradFill>
            <a:gsLst>
              <a:gs pos="0">
                <a:srgbClr val="01395A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5" name="Google Shape;555;p44"/>
          <p:cNvSpPr/>
          <p:nvPr/>
        </p:nvSpPr>
        <p:spPr>
          <a:xfrm rot="1418082">
            <a:off x="5892253" y="3886288"/>
            <a:ext cx="740078" cy="399225"/>
          </a:xfrm>
          <a:prstGeom prst="ellipse">
            <a:avLst/>
          </a:prstGeom>
          <a:gradFill>
            <a:gsLst>
              <a:gs pos="0">
                <a:srgbClr val="01395A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6" name="Google Shape;556;p44"/>
          <p:cNvSpPr/>
          <p:nvPr/>
        </p:nvSpPr>
        <p:spPr>
          <a:xfrm rot="3008519">
            <a:off x="5847931" y="1685707"/>
            <a:ext cx="923095" cy="217483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6AA84F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7" name="Google Shape;557;p44"/>
          <p:cNvSpPr/>
          <p:nvPr/>
        </p:nvSpPr>
        <p:spPr>
          <a:xfrm rot="-9282858">
            <a:off x="7153892" y="1484687"/>
            <a:ext cx="432653" cy="1346276"/>
          </a:xfrm>
          <a:prstGeom prst="triangle">
            <a:avLst>
              <a:gd name="adj" fmla="val 50000"/>
            </a:avLst>
          </a:prstGeom>
          <a:gradFill>
            <a:gsLst>
              <a:gs pos="0">
                <a:schemeClr val="lt1"/>
              </a:gs>
              <a:gs pos="100000">
                <a:srgbClr val="FF0000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8" name="Google Shape;558;p44"/>
          <p:cNvSpPr txBox="1">
            <a:spLocks noGrp="1"/>
          </p:cNvSpPr>
          <p:nvPr>
            <p:ph type="body" idx="4294967295"/>
          </p:nvPr>
        </p:nvSpPr>
        <p:spPr>
          <a:xfrm>
            <a:off x="306900" y="1295900"/>
            <a:ext cx="5214600" cy="3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Apply parameterized systematics (Nuisance Parameters) : </a:t>
            </a:r>
            <a:endParaRPr sz="1500"/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500"/>
              <a:buChar char="●"/>
            </a:pPr>
            <a:r>
              <a:rPr lang="en" sz="1500">
                <a:solidFill>
                  <a:srgbClr val="38761D"/>
                </a:solidFill>
              </a:rPr>
              <a:t>Feature distortions:</a:t>
            </a:r>
            <a:endParaRPr sz="1500">
              <a:solidFill>
                <a:srgbClr val="38761D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500"/>
              <a:buChar char="○"/>
            </a:pPr>
            <a:r>
              <a:rPr lang="en" sz="1500">
                <a:solidFill>
                  <a:srgbClr val="38761D"/>
                </a:solidFill>
              </a:rPr>
              <a:t>Tau Energy Scale (and correlated MET) </a:t>
            </a:r>
            <a:endParaRPr sz="1500">
              <a:solidFill>
                <a:srgbClr val="38761D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01395A"/>
              </a:buClr>
              <a:buSzPts val="1500"/>
              <a:buChar char="○"/>
            </a:pPr>
            <a:r>
              <a:rPr lang="en" sz="1500">
                <a:solidFill>
                  <a:srgbClr val="01395A"/>
                </a:solidFill>
              </a:rPr>
              <a:t>Jet Energy Scale (and correlated MET impact)</a:t>
            </a:r>
            <a:endParaRPr sz="1500">
              <a:solidFill>
                <a:srgbClr val="01395A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Char char="○"/>
            </a:pPr>
            <a:r>
              <a:rPr lang="en" sz="1500">
                <a:solidFill>
                  <a:srgbClr val="FF0000"/>
                </a:solidFill>
              </a:rPr>
              <a:t>Additional randomised Soft MET </a:t>
            </a:r>
            <a:endParaRPr sz="1500">
              <a:solidFill>
                <a:srgbClr val="FF0000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FF0000"/>
              </a:solidFill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674EA7"/>
              </a:buClr>
              <a:buSzPts val="1500"/>
              <a:buChar char="●"/>
            </a:pPr>
            <a:r>
              <a:rPr lang="en" sz="1500">
                <a:solidFill>
                  <a:srgbClr val="674EA7"/>
                </a:solidFill>
              </a:rPr>
              <a:t>Event category normalisation</a:t>
            </a:r>
            <a:endParaRPr sz="1500">
              <a:solidFill>
                <a:srgbClr val="674EA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500"/>
              <a:buChar char="○"/>
            </a:pPr>
            <a:r>
              <a:rPr lang="en" sz="1500">
                <a:solidFill>
                  <a:srgbClr val="674EA7"/>
                </a:solidFill>
              </a:rPr>
              <a:t>Background overall normalisation</a:t>
            </a:r>
            <a:endParaRPr sz="1500">
              <a:solidFill>
                <a:srgbClr val="674EA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500"/>
              <a:buChar char="○"/>
            </a:pPr>
            <a:r>
              <a:rPr lang="en" sz="1500">
                <a:solidFill>
                  <a:srgbClr val="674EA7"/>
                </a:solidFill>
              </a:rPr>
              <a:t>Di-boson background normalisation</a:t>
            </a:r>
            <a:endParaRPr sz="1500">
              <a:solidFill>
                <a:srgbClr val="674EA7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500"/>
              <a:buChar char="○"/>
            </a:pPr>
            <a:r>
              <a:rPr lang="en" sz="1500">
                <a:solidFill>
                  <a:srgbClr val="674EA7"/>
                </a:solidFill>
              </a:rPr>
              <a:t>ttbar background normalisation</a:t>
            </a:r>
            <a:endParaRPr sz="1500">
              <a:solidFill>
                <a:srgbClr val="674EA7"/>
              </a:solidFill>
            </a:endParaRPr>
          </a:p>
        </p:txBody>
      </p:sp>
      <p:sp>
        <p:nvSpPr>
          <p:cNvPr id="559" name="Google Shape;559;p44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560" name="Google Shape;560;p44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172B4D"/>
                </a:solidFill>
              </a:rPr>
              <a:t>Challenge Datasets - Systematics</a:t>
            </a:r>
            <a:endParaRPr sz="2300" b="1">
              <a:solidFill>
                <a:srgbClr val="172B4D"/>
              </a:solidFill>
            </a:endParaRPr>
          </a:p>
        </p:txBody>
      </p:sp>
      <p:cxnSp>
        <p:nvCxnSpPr>
          <p:cNvPr id="561" name="Google Shape;561;p44"/>
          <p:cNvCxnSpPr>
            <a:stCxn id="557" idx="0"/>
            <a:endCxn id="562" idx="3"/>
          </p:cNvCxnSpPr>
          <p:nvPr/>
        </p:nvCxnSpPr>
        <p:spPr>
          <a:xfrm rot="10800000">
            <a:off x="6258718" y="1725825"/>
            <a:ext cx="824100" cy="10407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3" name="Google Shape;563;p44"/>
          <p:cNvCxnSpPr>
            <a:stCxn id="557" idx="0"/>
          </p:cNvCxnSpPr>
          <p:nvPr/>
        </p:nvCxnSpPr>
        <p:spPr>
          <a:xfrm rot="10800000" flipH="1">
            <a:off x="7082818" y="2401425"/>
            <a:ext cx="1304400" cy="3651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4" name="Google Shape;564;p44"/>
          <p:cNvCxnSpPr>
            <a:stCxn id="557" idx="0"/>
            <a:endCxn id="557" idx="3"/>
          </p:cNvCxnSpPr>
          <p:nvPr/>
        </p:nvCxnSpPr>
        <p:spPr>
          <a:xfrm rot="10800000" flipH="1">
            <a:off x="7082818" y="1549125"/>
            <a:ext cx="574800" cy="1217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565" name="Google Shape;565;p44"/>
          <p:cNvSpPr txBox="1"/>
          <p:nvPr/>
        </p:nvSpPr>
        <p:spPr>
          <a:xfrm>
            <a:off x="7460675" y="1033050"/>
            <a:ext cx="5487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</a:rPr>
              <a:t>MET</a:t>
            </a:r>
            <a:endParaRPr sz="1200" b="1">
              <a:solidFill>
                <a:srgbClr val="595959"/>
              </a:solidFill>
            </a:endParaRPr>
          </a:p>
        </p:txBody>
      </p:sp>
      <p:sp>
        <p:nvSpPr>
          <p:cNvPr id="566" name="Google Shape;566;p44"/>
          <p:cNvSpPr txBox="1"/>
          <p:nvPr/>
        </p:nvSpPr>
        <p:spPr>
          <a:xfrm>
            <a:off x="7412350" y="3580450"/>
            <a:ext cx="1413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Sub-leading jet</a:t>
            </a:r>
            <a:endParaRPr sz="1300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67" name="Google Shape;567;p44"/>
          <p:cNvSpPr txBox="1"/>
          <p:nvPr/>
        </p:nvSpPr>
        <p:spPr>
          <a:xfrm>
            <a:off x="5054250" y="4094100"/>
            <a:ext cx="11760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Leading jet </a:t>
            </a:r>
            <a:endParaRPr sz="1300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68" name="Google Shape;568;p44"/>
          <p:cNvSpPr txBox="1"/>
          <p:nvPr/>
        </p:nvSpPr>
        <p:spPr>
          <a:xfrm>
            <a:off x="8499028" y="2151926"/>
            <a:ext cx="29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l</a:t>
            </a:r>
            <a:endParaRPr sz="1500" i="1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69" name="Google Shape;569;p44"/>
          <p:cNvSpPr txBox="1"/>
          <p:nvPr/>
        </p:nvSpPr>
        <p:spPr>
          <a:xfrm>
            <a:off x="5521600" y="1276700"/>
            <a:ext cx="46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had</a:t>
            </a:r>
            <a:endParaRPr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70" name="Google Shape;570;p44"/>
          <p:cNvSpPr/>
          <p:nvPr/>
        </p:nvSpPr>
        <p:spPr>
          <a:xfrm rot="1418344">
            <a:off x="5957419" y="3915847"/>
            <a:ext cx="609766" cy="340107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71" name="Google Shape;571;p44"/>
          <p:cNvCxnSpPr>
            <a:stCxn id="570" idx="2"/>
            <a:endCxn id="557" idx="0"/>
          </p:cNvCxnSpPr>
          <p:nvPr/>
        </p:nvCxnSpPr>
        <p:spPr>
          <a:xfrm rot="10800000" flipH="1">
            <a:off x="5983002" y="2766650"/>
            <a:ext cx="1099800" cy="1197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2" name="Google Shape;572;p44"/>
          <p:cNvCxnSpPr>
            <a:stCxn id="570" idx="6"/>
            <a:endCxn id="557" idx="0"/>
          </p:cNvCxnSpPr>
          <p:nvPr/>
        </p:nvCxnSpPr>
        <p:spPr>
          <a:xfrm rot="10800000" flipH="1">
            <a:off x="6541602" y="2766650"/>
            <a:ext cx="541200" cy="144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3" name="Google Shape;573;p44"/>
          <p:cNvSpPr/>
          <p:nvPr/>
        </p:nvSpPr>
        <p:spPr>
          <a:xfrm rot="-2644197">
            <a:off x="7838722" y="3271100"/>
            <a:ext cx="392072" cy="226392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74" name="Google Shape;574;p44"/>
          <p:cNvCxnSpPr>
            <a:endCxn id="557" idx="0"/>
          </p:cNvCxnSpPr>
          <p:nvPr/>
        </p:nvCxnSpPr>
        <p:spPr>
          <a:xfrm rot="10800000">
            <a:off x="7082818" y="2766525"/>
            <a:ext cx="811200" cy="754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5" name="Google Shape;575;p44"/>
          <p:cNvCxnSpPr>
            <a:stCxn id="573" idx="6"/>
            <a:endCxn id="557" idx="0"/>
          </p:cNvCxnSpPr>
          <p:nvPr/>
        </p:nvCxnSpPr>
        <p:spPr>
          <a:xfrm rot="10800000">
            <a:off x="7082707" y="2766446"/>
            <a:ext cx="1092900" cy="48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6" name="Google Shape;576;p44"/>
          <p:cNvCxnSpPr>
            <a:stCxn id="557" idx="0"/>
            <a:endCxn id="555" idx="2"/>
          </p:cNvCxnSpPr>
          <p:nvPr/>
        </p:nvCxnSpPr>
        <p:spPr>
          <a:xfrm flipH="1">
            <a:off x="5923318" y="2766525"/>
            <a:ext cx="1159500" cy="117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44"/>
          <p:cNvCxnSpPr>
            <a:stCxn id="557" idx="0"/>
            <a:endCxn id="555" idx="6"/>
          </p:cNvCxnSpPr>
          <p:nvPr/>
        </p:nvCxnSpPr>
        <p:spPr>
          <a:xfrm flipH="1">
            <a:off x="6601318" y="2766525"/>
            <a:ext cx="481500" cy="146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" name="Google Shape;578;p44"/>
          <p:cNvCxnSpPr>
            <a:stCxn id="557" idx="0"/>
            <a:endCxn id="554" idx="2"/>
          </p:cNvCxnSpPr>
          <p:nvPr/>
        </p:nvCxnSpPr>
        <p:spPr>
          <a:xfrm>
            <a:off x="7082818" y="2766525"/>
            <a:ext cx="774600" cy="78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44"/>
          <p:cNvCxnSpPr>
            <a:stCxn id="557" idx="0"/>
            <a:endCxn id="554" idx="6"/>
          </p:cNvCxnSpPr>
          <p:nvPr/>
        </p:nvCxnSpPr>
        <p:spPr>
          <a:xfrm>
            <a:off x="7082818" y="2766525"/>
            <a:ext cx="1129500" cy="44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600" y="735425"/>
            <a:ext cx="5848924" cy="421620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5"/>
          <p:cNvSpPr txBox="1">
            <a:spLocks noGrp="1"/>
          </p:cNvSpPr>
          <p:nvPr>
            <p:ph type="body" idx="1"/>
          </p:nvPr>
        </p:nvSpPr>
        <p:spPr>
          <a:xfrm>
            <a:off x="427200" y="1712675"/>
            <a:ext cx="2265600" cy="22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Histogram between nominal (TES = 1) and shifted (TES = 0.9)</a:t>
            </a: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1B212C"/>
                </a:solidFill>
              </a:rPr>
              <a:t> TES = 0.9, is an exaggeration, in practice it is sampled with a gaussian of 1 +/- 0.01 </a:t>
            </a:r>
            <a:endParaRPr sz="1400">
              <a:solidFill>
                <a:srgbClr val="1B212C"/>
              </a:solidFill>
            </a:endParaRPr>
          </a:p>
        </p:txBody>
      </p:sp>
      <p:sp>
        <p:nvSpPr>
          <p:cNvPr id="586" name="Google Shape;5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28</a:t>
            </a:fld>
            <a:endParaRPr>
              <a:solidFill>
                <a:schemeClr val="accent3"/>
              </a:solidFill>
            </a:endParaRPr>
          </a:p>
        </p:txBody>
      </p:sp>
      <p:sp>
        <p:nvSpPr>
          <p:cNvPr id="587" name="Google Shape;587;p45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655700" cy="8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172B4D"/>
                </a:solidFill>
              </a:rPr>
              <a:t>Tau Energy Scale Systematics Applied </a:t>
            </a:r>
            <a:endParaRPr sz="2300" b="1">
              <a:solidFill>
                <a:srgbClr val="172B4D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8"/>
          <p:cNvSpPr/>
          <p:nvPr/>
        </p:nvSpPr>
        <p:spPr>
          <a:xfrm>
            <a:off x="418850" y="1056484"/>
            <a:ext cx="5852400" cy="402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8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 Flow</a:t>
            </a:r>
            <a:endParaRPr/>
          </a:p>
        </p:txBody>
      </p:sp>
      <p:grpSp>
        <p:nvGrpSpPr>
          <p:cNvPr id="650" name="Google Shape;650;p48"/>
          <p:cNvGrpSpPr/>
          <p:nvPr/>
        </p:nvGrpSpPr>
        <p:grpSpPr>
          <a:xfrm>
            <a:off x="443496" y="1056454"/>
            <a:ext cx="2165904" cy="901086"/>
            <a:chOff x="264970" y="644121"/>
            <a:chExt cx="2354243" cy="1016454"/>
          </a:xfrm>
        </p:grpSpPr>
        <p:sp>
          <p:nvSpPr>
            <p:cNvPr id="651" name="Google Shape;651;p48"/>
            <p:cNvSpPr/>
            <p:nvPr/>
          </p:nvSpPr>
          <p:spPr>
            <a:xfrm>
              <a:off x="470913" y="930375"/>
              <a:ext cx="2148300" cy="7302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Get Public Data</a:t>
              </a:r>
              <a:endParaRPr b="1"/>
            </a:p>
          </p:txBody>
        </p:sp>
        <p:pic>
          <p:nvPicPr>
            <p:cNvPr id="652" name="Google Shape;652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089000">
              <a:off x="358150" y="737301"/>
              <a:ext cx="475487" cy="4754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3" name="Google Shape;653;p48"/>
          <p:cNvGrpSpPr/>
          <p:nvPr/>
        </p:nvGrpSpPr>
        <p:grpSpPr>
          <a:xfrm>
            <a:off x="3472780" y="2083559"/>
            <a:ext cx="2745529" cy="1066896"/>
            <a:chOff x="5229183" y="2156958"/>
            <a:chExt cx="2984271" cy="1203492"/>
          </a:xfrm>
        </p:grpSpPr>
        <p:sp>
          <p:nvSpPr>
            <p:cNvPr id="654" name="Google Shape;654;p48"/>
            <p:cNvSpPr/>
            <p:nvPr/>
          </p:nvSpPr>
          <p:spPr>
            <a:xfrm>
              <a:off x="5445054" y="2419350"/>
              <a:ext cx="2768400" cy="9411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Prepare zip with model.py and pre-trained model</a:t>
              </a:r>
              <a:endParaRPr b="1"/>
            </a:p>
          </p:txBody>
        </p:sp>
        <p:pic>
          <p:nvPicPr>
            <p:cNvPr id="655" name="Google Shape;655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76099">
              <a:off x="5318050" y="2245825"/>
              <a:ext cx="475488" cy="4754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6" name="Google Shape;656;p48"/>
          <p:cNvGrpSpPr/>
          <p:nvPr/>
        </p:nvGrpSpPr>
        <p:grpSpPr>
          <a:xfrm>
            <a:off x="1056788" y="2083564"/>
            <a:ext cx="2199062" cy="938336"/>
            <a:chOff x="1294450" y="2196528"/>
            <a:chExt cx="2390285" cy="1058472"/>
          </a:xfrm>
        </p:grpSpPr>
        <p:sp>
          <p:nvSpPr>
            <p:cNvPr id="657" name="Google Shape;657;p48"/>
            <p:cNvSpPr/>
            <p:nvPr/>
          </p:nvSpPr>
          <p:spPr>
            <a:xfrm>
              <a:off x="1294450" y="2524800"/>
              <a:ext cx="2148300" cy="730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lgDash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Make sure to not re-train in </a:t>
              </a:r>
              <a:r>
                <a:rPr lang="en" b="1" i="1">
                  <a:solidFill>
                    <a:srgbClr val="980000"/>
                  </a:solidFill>
                  <a:highlight>
                    <a:srgbClr val="FFF2CC"/>
                  </a:highlight>
                </a:rPr>
                <a:t>fit</a:t>
              </a:r>
              <a:r>
                <a:rPr lang="en" b="1"/>
                <a:t> function</a:t>
              </a:r>
              <a:endParaRPr b="1"/>
            </a:p>
          </p:txBody>
        </p:sp>
        <p:pic>
          <p:nvPicPr>
            <p:cNvPr id="658" name="Google Shape;658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743530">
              <a:off x="3123700" y="2282075"/>
              <a:ext cx="475488" cy="4754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9" name="Google Shape;659;p48"/>
          <p:cNvGrpSpPr/>
          <p:nvPr/>
        </p:nvGrpSpPr>
        <p:grpSpPr>
          <a:xfrm>
            <a:off x="521771" y="3370348"/>
            <a:ext cx="2713879" cy="1057248"/>
            <a:chOff x="470929" y="3759566"/>
            <a:chExt cx="2949869" cy="1192609"/>
          </a:xfrm>
        </p:grpSpPr>
        <p:sp>
          <p:nvSpPr>
            <p:cNvPr id="660" name="Google Shape;660;p48"/>
            <p:cNvSpPr/>
            <p:nvPr/>
          </p:nvSpPr>
          <p:spPr>
            <a:xfrm>
              <a:off x="470929" y="4011075"/>
              <a:ext cx="2768400" cy="941100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Submit your model to the competition website</a:t>
              </a:r>
              <a:endParaRPr b="1"/>
            </a:p>
          </p:txBody>
        </p:sp>
        <p:pic>
          <p:nvPicPr>
            <p:cNvPr id="661" name="Google Shape;661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70184">
              <a:off x="2871675" y="3833200"/>
              <a:ext cx="475489" cy="4754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2" name="Google Shape;662;p48"/>
          <p:cNvSpPr/>
          <p:nvPr/>
        </p:nvSpPr>
        <p:spPr>
          <a:xfrm>
            <a:off x="2783190" y="1514471"/>
            <a:ext cx="4170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8"/>
          <p:cNvSpPr/>
          <p:nvPr/>
        </p:nvSpPr>
        <p:spPr>
          <a:xfrm rot="10800000">
            <a:off x="3133764" y="2622287"/>
            <a:ext cx="4170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48"/>
          <p:cNvSpPr/>
          <p:nvPr/>
        </p:nvSpPr>
        <p:spPr>
          <a:xfrm>
            <a:off x="3206653" y="3932247"/>
            <a:ext cx="4170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" name="Google Shape;665;p48"/>
          <p:cNvGrpSpPr/>
          <p:nvPr/>
        </p:nvGrpSpPr>
        <p:grpSpPr>
          <a:xfrm>
            <a:off x="3740738" y="3392623"/>
            <a:ext cx="2477604" cy="971147"/>
            <a:chOff x="3693050" y="3458815"/>
            <a:chExt cx="2693048" cy="1095485"/>
          </a:xfrm>
        </p:grpSpPr>
        <p:sp>
          <p:nvSpPr>
            <p:cNvPr id="666" name="Google Shape;666;p48"/>
            <p:cNvSpPr/>
            <p:nvPr/>
          </p:nvSpPr>
          <p:spPr>
            <a:xfrm>
              <a:off x="3693050" y="3824100"/>
              <a:ext cx="2477700" cy="7302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Leaderboard is updated once a day</a:t>
              </a:r>
              <a:endParaRPr b="1"/>
            </a:p>
          </p:txBody>
        </p:sp>
        <p:pic>
          <p:nvPicPr>
            <p:cNvPr id="667" name="Google Shape;667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726456">
              <a:off x="5825526" y="3543900"/>
              <a:ext cx="475487" cy="4754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8" name="Google Shape;668;p48"/>
          <p:cNvSpPr/>
          <p:nvPr/>
        </p:nvSpPr>
        <p:spPr>
          <a:xfrm rot="5400000">
            <a:off x="5400480" y="1565589"/>
            <a:ext cx="719700" cy="516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8"/>
          <p:cNvSpPr/>
          <p:nvPr/>
        </p:nvSpPr>
        <p:spPr>
          <a:xfrm rot="-5400000" flipH="1">
            <a:off x="341657" y="2671040"/>
            <a:ext cx="719700" cy="516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48"/>
          <p:cNvSpPr/>
          <p:nvPr/>
        </p:nvSpPr>
        <p:spPr>
          <a:xfrm rot="10800000">
            <a:off x="1834709" y="4429135"/>
            <a:ext cx="2608200" cy="5526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8"/>
          <p:cNvSpPr txBox="1"/>
          <p:nvPr/>
        </p:nvSpPr>
        <p:spPr>
          <a:xfrm>
            <a:off x="2039698" y="4429331"/>
            <a:ext cx="2330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Repeat till phase ends</a:t>
            </a:r>
            <a:endParaRPr sz="1800"/>
          </a:p>
        </p:txBody>
      </p:sp>
      <p:sp>
        <p:nvSpPr>
          <p:cNvPr id="672" name="Google Shape;672;p48"/>
          <p:cNvSpPr/>
          <p:nvPr/>
        </p:nvSpPr>
        <p:spPr>
          <a:xfrm>
            <a:off x="6558082" y="1056484"/>
            <a:ext cx="2267400" cy="4020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8"/>
          <p:cNvSpPr txBox="1"/>
          <p:nvPr/>
        </p:nvSpPr>
        <p:spPr>
          <a:xfrm>
            <a:off x="6558078" y="739800"/>
            <a:ext cx="1259400" cy="36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Phase 2</a:t>
            </a:r>
            <a:endParaRPr sz="1800" b="1">
              <a:solidFill>
                <a:schemeClr val="dk2"/>
              </a:solidFill>
            </a:endParaRPr>
          </a:p>
        </p:txBody>
      </p:sp>
      <p:grpSp>
        <p:nvGrpSpPr>
          <p:cNvPr id="674" name="Google Shape;674;p48"/>
          <p:cNvGrpSpPr/>
          <p:nvPr/>
        </p:nvGrpSpPr>
        <p:grpSpPr>
          <a:xfrm>
            <a:off x="6656150" y="1540575"/>
            <a:ext cx="2163178" cy="1504862"/>
            <a:chOff x="5702625" y="3149168"/>
            <a:chExt cx="2351281" cy="1697532"/>
          </a:xfrm>
        </p:grpSpPr>
        <p:sp>
          <p:nvSpPr>
            <p:cNvPr id="675" name="Google Shape;675;p48"/>
            <p:cNvSpPr/>
            <p:nvPr/>
          </p:nvSpPr>
          <p:spPr>
            <a:xfrm>
              <a:off x="5702625" y="3494300"/>
              <a:ext cx="2148300" cy="13524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Compete with other best submissions and win the competition</a:t>
              </a:r>
              <a:endParaRPr b="1"/>
            </a:p>
          </p:txBody>
        </p:sp>
        <p:pic>
          <p:nvPicPr>
            <p:cNvPr id="676" name="Google Shape;676;p4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572294">
              <a:off x="7496503" y="3229914"/>
              <a:ext cx="476656" cy="4766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7" name="Google Shape;677;p48"/>
          <p:cNvSpPr/>
          <p:nvPr/>
        </p:nvSpPr>
        <p:spPr>
          <a:xfrm>
            <a:off x="6082050" y="3984075"/>
            <a:ext cx="574200" cy="24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8"/>
          <p:cNvSpPr/>
          <p:nvPr/>
        </p:nvSpPr>
        <p:spPr>
          <a:xfrm>
            <a:off x="6765892" y="3729451"/>
            <a:ext cx="1976400" cy="64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Best submission is taken to </a:t>
            </a:r>
            <a:r>
              <a:rPr lang="en" b="1" i="1"/>
              <a:t>Phase 2</a:t>
            </a:r>
            <a:endParaRPr b="1" i="1"/>
          </a:p>
        </p:txBody>
      </p:sp>
      <p:sp>
        <p:nvSpPr>
          <p:cNvPr id="679" name="Google Shape;679;p48"/>
          <p:cNvSpPr/>
          <p:nvPr/>
        </p:nvSpPr>
        <p:spPr>
          <a:xfrm rot="-5400000">
            <a:off x="7490884" y="3261941"/>
            <a:ext cx="402000" cy="25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48"/>
          <p:cNvGrpSpPr/>
          <p:nvPr/>
        </p:nvGrpSpPr>
        <p:grpSpPr>
          <a:xfrm>
            <a:off x="3390218" y="1056472"/>
            <a:ext cx="2081915" cy="857634"/>
            <a:chOff x="3312050" y="539812"/>
            <a:chExt cx="2262951" cy="967438"/>
          </a:xfrm>
        </p:grpSpPr>
        <p:sp>
          <p:nvSpPr>
            <p:cNvPr id="681" name="Google Shape;681;p48"/>
            <p:cNvSpPr/>
            <p:nvPr/>
          </p:nvSpPr>
          <p:spPr>
            <a:xfrm>
              <a:off x="3312050" y="777050"/>
              <a:ext cx="2148300" cy="730200"/>
            </a:xfrm>
            <a:prstGeom prst="roundRect">
              <a:avLst>
                <a:gd name="adj" fmla="val 16667"/>
              </a:avLst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Train model</a:t>
              </a:r>
              <a:endParaRPr b="1"/>
            </a:p>
          </p:txBody>
        </p:sp>
        <p:pic>
          <p:nvPicPr>
            <p:cNvPr id="682" name="Google Shape;682;p4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61119">
              <a:off x="5038525" y="600800"/>
              <a:ext cx="475488" cy="4754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3" name="Google Shape;683;p48"/>
          <p:cNvSpPr txBox="1"/>
          <p:nvPr/>
        </p:nvSpPr>
        <p:spPr>
          <a:xfrm>
            <a:off x="5011853" y="739800"/>
            <a:ext cx="1259400" cy="363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Phase 1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4"/>
          <p:cNvPicPr preferRelativeResize="0"/>
          <p:nvPr/>
        </p:nvPicPr>
        <p:blipFill rotWithShape="1">
          <a:blip r:embed="rId3">
            <a:alphaModFix/>
          </a:blip>
          <a:srcRect t="14909" b="16540"/>
          <a:stretch/>
        </p:blipFill>
        <p:spPr>
          <a:xfrm>
            <a:off x="6138925" y="2845850"/>
            <a:ext cx="2650400" cy="19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81" name="Google Shape;281;p24"/>
          <p:cNvPicPr preferRelativeResize="0"/>
          <p:nvPr/>
        </p:nvPicPr>
        <p:blipFill rotWithShape="1">
          <a:blip r:embed="rId4">
            <a:alphaModFix/>
          </a:blip>
          <a:srcRect b="9633"/>
          <a:stretch/>
        </p:blipFill>
        <p:spPr>
          <a:xfrm>
            <a:off x="3957550" y="2746150"/>
            <a:ext cx="2271475" cy="2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- </a:t>
            </a:r>
            <a:r>
              <a:rPr lang="en">
                <a:latin typeface="Bookman Old Style"/>
                <a:ea typeface="Bookman Old Style"/>
                <a:cs typeface="Bookman Old Style"/>
                <a:sym typeface="Bookman Old Style"/>
              </a:rPr>
              <a:t>H → ττ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83" name="Google Shape;2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175" y="1260025"/>
            <a:ext cx="3403200" cy="34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4"/>
          <p:cNvSpPr txBox="1"/>
          <p:nvPr/>
        </p:nvSpPr>
        <p:spPr>
          <a:xfrm>
            <a:off x="3664375" y="1085000"/>
            <a:ext cx="49122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500"/>
              <a:buFont typeface="Lato"/>
              <a:buChar char="●"/>
            </a:pPr>
            <a:r>
              <a:rPr lang="en" sz="1500" dirty="0" smtClean="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Measures </a:t>
            </a:r>
            <a:r>
              <a:rPr lang="en" sz="1500" dirty="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higgs coupling to leptons</a:t>
            </a:r>
            <a:endParaRPr sz="1500" dirty="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>
              <a:lnSpc>
                <a:spcPct val="150000"/>
              </a:lnSpc>
              <a:buClr>
                <a:srgbClr val="1B212C"/>
              </a:buClr>
              <a:buSzPts val="1500"/>
              <a:buFont typeface="Lato"/>
              <a:buChar char="●"/>
            </a:pPr>
            <a:r>
              <a:rPr lang="en-US" sz="1600" b="1" dirty="0" err="1" smtClean="0"/>
              <a:t>Ztautau</a:t>
            </a:r>
            <a:r>
              <a:rPr lang="en-US" sz="1600" dirty="0" smtClean="0"/>
              <a:t> background </a:t>
            </a:r>
            <a:r>
              <a:rPr lang="en-US" sz="1600" dirty="0"/>
              <a:t>very similar to </a:t>
            </a:r>
            <a:r>
              <a:rPr lang="en-US" sz="1600" dirty="0" smtClean="0"/>
              <a:t>signal</a:t>
            </a:r>
            <a:endParaRPr lang="en" sz="1500" dirty="0" smtClean="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212C"/>
              </a:buClr>
              <a:buSzPts val="1500"/>
              <a:buFont typeface="Lato"/>
              <a:buChar char="●"/>
            </a:pPr>
            <a:r>
              <a:rPr lang="en" sz="1500" dirty="0" smtClean="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Tau </a:t>
            </a:r>
            <a:r>
              <a:rPr lang="en" sz="1500" dirty="0">
                <a:solidFill>
                  <a:srgbClr val="1B212C"/>
                </a:solidFill>
                <a:latin typeface="Lato"/>
                <a:ea typeface="Lato"/>
                <a:cs typeface="Lato"/>
                <a:sym typeface="Lato"/>
              </a:rPr>
              <a:t>lepton is unstable =&gt; decays to produce neutrinos </a:t>
            </a:r>
            <a:endParaRPr sz="1500" dirty="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1B212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9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Large-compute-scale AI ecosystem … hosting challenges and benchmarks.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50"/>
          <p:cNvSpPr txBox="1">
            <a:spLocks noGrp="1"/>
          </p:cNvSpPr>
          <p:nvPr>
            <p:ph type="body" idx="4294967295"/>
          </p:nvPr>
        </p:nvSpPr>
        <p:spPr>
          <a:xfrm>
            <a:off x="4129800" y="1110350"/>
            <a:ext cx="4662900" cy="3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Codabench - open source platform for AI benchmarks and challenges </a:t>
            </a:r>
            <a:endParaRPr sz="140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Originally (CodaLab) Microsoft/Stanford now a Paris-Saclay/</a:t>
            </a:r>
            <a:r>
              <a:rPr lang="en" u="sng">
                <a:solidFill>
                  <a:schemeClr val="hlink"/>
                </a:solidFill>
                <a:hlinkClick r:id="rId3"/>
              </a:rPr>
              <a:t>LISN</a:t>
            </a:r>
            <a:r>
              <a:rPr lang="en"/>
              <a:t> led community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&gt; 600 challenges since 2013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Completely open-ended competition design. 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code submission as well as results e.g. for evaluation timing or reproducibility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Also data-centric AI “inverted competitions”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Queues for evaluation can run on diverse compute resources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Platform itself can be deployed on different compute resources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Ranked best challenge platform for ML by </a:t>
            </a:r>
            <a:r>
              <a:rPr lang="en" u="sng">
                <a:solidFill>
                  <a:schemeClr val="lt2"/>
                </a:solid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ML contests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95" name="Google Shape;695;p5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Codabench Platform </a:t>
            </a:r>
            <a:endParaRPr/>
          </a:p>
        </p:txBody>
      </p:sp>
      <p:sp>
        <p:nvSpPr>
          <p:cNvPr id="696" name="Google Shape;696;p5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31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697" name="Google Shape;697;p50"/>
          <p:cNvPicPr preferRelativeResize="0"/>
          <p:nvPr/>
        </p:nvPicPr>
        <p:blipFill rotWithShape="1">
          <a:blip r:embed="rId5">
            <a:alphaModFix/>
          </a:blip>
          <a:srcRect l="10643" r="18399" b="20716"/>
          <a:stretch/>
        </p:blipFill>
        <p:spPr>
          <a:xfrm>
            <a:off x="434000" y="1606950"/>
            <a:ext cx="3695801" cy="232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926" y="4297100"/>
            <a:ext cx="3863953" cy="5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32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704" name="Google Shape;70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50" y="1490075"/>
            <a:ext cx="5006949" cy="33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1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Fair Universe Platform: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Codabench-NERSC integration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06" name="Google Shape;706;p51"/>
          <p:cNvPicPr preferRelativeResize="0"/>
          <p:nvPr/>
        </p:nvPicPr>
        <p:blipFill rotWithShape="1">
          <a:blip r:embed="rId4">
            <a:alphaModFix/>
          </a:blip>
          <a:srcRect r="24924" b="36143"/>
          <a:stretch/>
        </p:blipFill>
        <p:spPr>
          <a:xfrm>
            <a:off x="5381900" y="2489675"/>
            <a:ext cx="3594900" cy="1335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7" name="Google Shape;707;p51"/>
          <p:cNvCxnSpPr/>
          <p:nvPr/>
        </p:nvCxnSpPr>
        <p:spPr>
          <a:xfrm>
            <a:off x="5231975" y="1643250"/>
            <a:ext cx="0" cy="3028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875" name="Google Shape;875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Parameterisation of S(𝛼)</a:t>
            </a:r>
            <a:endParaRPr b="1"/>
          </a:p>
        </p:txBody>
      </p:sp>
      <p:pic>
        <p:nvPicPr>
          <p:cNvPr id="876" name="Google Shape;87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3088" y="2517396"/>
            <a:ext cx="2861088" cy="214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935" y="2517398"/>
            <a:ext cx="2861088" cy="214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6975" y="2517396"/>
            <a:ext cx="2861088" cy="2145816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54"/>
          <p:cNvSpPr txBox="1"/>
          <p:nvPr/>
        </p:nvSpPr>
        <p:spPr>
          <a:xfrm>
            <a:off x="666300" y="1611225"/>
            <a:ext cx="78114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With the help of the </a:t>
            </a:r>
            <a:r>
              <a:rPr lang="en" i="1">
                <a:solidFill>
                  <a:srgbClr val="434343"/>
                </a:solidFill>
                <a:latin typeface="Courier New"/>
                <a:ea typeface="Courier New"/>
                <a:cs typeface="Courier New"/>
                <a:sym typeface="Courier New"/>
              </a:rPr>
              <a:t>holdout_set</a:t>
            </a:r>
            <a:r>
              <a:rPr lang="en">
                <a:solidFill>
                  <a:srgbClr val="434343"/>
                </a:solidFill>
              </a:rPr>
              <a:t> for we get values of S and B for each NP in each bin.</a:t>
            </a:r>
            <a:endParaRPr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A polynomial function is used to fit them. This function is later used in the NLL formalism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59"/>
          <p:cNvSpPr/>
          <p:nvPr/>
        </p:nvSpPr>
        <p:spPr>
          <a:xfrm>
            <a:off x="-12900" y="0"/>
            <a:ext cx="9169800" cy="3270900"/>
          </a:xfrm>
          <a:prstGeom prst="rect">
            <a:avLst/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3rd Place Solution </a:t>
            </a:r>
            <a:endParaRPr sz="3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Decision-Tree Aggregated Features</a:t>
            </a:r>
            <a:endParaRPr sz="3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and Hybrid Bin-Classifier/Quantile-Regressor</a:t>
            </a:r>
            <a:endParaRPr sz="3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7" name="Google Shape;937;p59"/>
          <p:cNvSpPr txBox="1"/>
          <p:nvPr/>
        </p:nvSpPr>
        <p:spPr>
          <a:xfrm>
            <a:off x="5828525" y="3570500"/>
            <a:ext cx="3341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Yota Hashizume (hzume)</a:t>
            </a:r>
            <a:endParaRPr sz="2000" b="1"/>
          </a:p>
        </p:txBody>
      </p:sp>
      <p:pic>
        <p:nvPicPr>
          <p:cNvPr id="938" name="Google Shape;938;p59" title="IMG_0218.jpg"/>
          <p:cNvPicPr preferRelativeResize="0"/>
          <p:nvPr/>
        </p:nvPicPr>
        <p:blipFill rotWithShape="1">
          <a:blip r:embed="rId3">
            <a:alphaModFix/>
          </a:blip>
          <a:srcRect l="10319" t="15256" r="65215" b="36781"/>
          <a:stretch/>
        </p:blipFill>
        <p:spPr>
          <a:xfrm>
            <a:off x="-26150" y="3270850"/>
            <a:ext cx="1435924" cy="187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6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pic>
        <p:nvPicPr>
          <p:cNvPr id="944" name="Google Shape;94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376" y="1103400"/>
            <a:ext cx="4666174" cy="33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60"/>
          <p:cNvSpPr txBox="1"/>
          <p:nvPr/>
        </p:nvSpPr>
        <p:spPr>
          <a:xfrm>
            <a:off x="130075" y="953950"/>
            <a:ext cx="4181400" cy="3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2-stage, GPU-free GBDT-based model 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First stage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Aggregated features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Used 2 models (①,②)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Second stage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Estimate 68% confidence interval by using aggregated features 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Used 2 models (③,④) and merged their outputs</a:t>
            </a:r>
            <a:endParaRPr sz="1600"/>
          </a:p>
        </p:txBody>
      </p:sp>
      <p:sp>
        <p:nvSpPr>
          <p:cNvPr id="946" name="Google Shape;946;p60"/>
          <p:cNvSpPr/>
          <p:nvPr/>
        </p:nvSpPr>
        <p:spPr>
          <a:xfrm>
            <a:off x="130075" y="4460575"/>
            <a:ext cx="88476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https://indico.cern.ch/event/1523250/contributions/6456344/attachments/3070079/5431138/higgsml-3rd-place.pdf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290" name="Google Shape;290;p25"/>
          <p:cNvCxnSpPr/>
          <p:nvPr/>
        </p:nvCxnSpPr>
        <p:spPr>
          <a:xfrm rot="10800000">
            <a:off x="1280104" y="2163157"/>
            <a:ext cx="754200" cy="9651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1" name="Google Shape;291;p25"/>
          <p:cNvCxnSpPr/>
          <p:nvPr/>
        </p:nvCxnSpPr>
        <p:spPr>
          <a:xfrm rot="10800000" flipH="1">
            <a:off x="2034304" y="2789557"/>
            <a:ext cx="1194000" cy="3387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2" name="Google Shape;292;p25"/>
          <p:cNvCxnSpPr/>
          <p:nvPr/>
        </p:nvCxnSpPr>
        <p:spPr>
          <a:xfrm rot="10800000" flipH="1">
            <a:off x="2034304" y="1999057"/>
            <a:ext cx="526200" cy="112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93" name="Google Shape;293;p25"/>
          <p:cNvSpPr txBox="1"/>
          <p:nvPr/>
        </p:nvSpPr>
        <p:spPr>
          <a:xfrm>
            <a:off x="2380175" y="1520475"/>
            <a:ext cx="5487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</a:rPr>
              <a:t>MET</a:t>
            </a:r>
            <a:endParaRPr sz="1200" b="1">
              <a:solidFill>
                <a:srgbClr val="595959"/>
              </a:solidFill>
            </a:endParaRPr>
          </a:p>
        </p:txBody>
      </p:sp>
      <p:sp>
        <p:nvSpPr>
          <p:cNvPr id="294" name="Google Shape;294;p25"/>
          <p:cNvSpPr txBox="1"/>
          <p:nvPr/>
        </p:nvSpPr>
        <p:spPr>
          <a:xfrm>
            <a:off x="2335951" y="3883175"/>
            <a:ext cx="141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Sub-leading jet</a:t>
            </a:r>
            <a:endParaRPr sz="1200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95" name="Google Shape;295;p25"/>
          <p:cNvSpPr txBox="1"/>
          <p:nvPr/>
        </p:nvSpPr>
        <p:spPr>
          <a:xfrm>
            <a:off x="177450" y="4359571"/>
            <a:ext cx="10764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Leading jet </a:t>
            </a:r>
            <a:endParaRPr sz="1200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96" name="Google Shape;296;p25"/>
          <p:cNvSpPr txBox="1"/>
          <p:nvPr/>
        </p:nvSpPr>
        <p:spPr>
          <a:xfrm>
            <a:off x="3330632" y="2558221"/>
            <a:ext cx="42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600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lep</a:t>
            </a:r>
            <a:endParaRPr sz="1600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97" name="Google Shape;297;p25"/>
          <p:cNvSpPr txBox="1"/>
          <p:nvPr/>
        </p:nvSpPr>
        <p:spPr>
          <a:xfrm>
            <a:off x="778905" y="1782375"/>
            <a:ext cx="52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600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had</a:t>
            </a:r>
            <a:endParaRPr sz="1600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98" name="Google Shape;298;p25"/>
          <p:cNvSpPr/>
          <p:nvPr/>
        </p:nvSpPr>
        <p:spPr>
          <a:xfrm rot="1435502">
            <a:off x="1003504" y="4194794"/>
            <a:ext cx="559253" cy="314364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9" name="Google Shape;299;p25"/>
          <p:cNvCxnSpPr>
            <a:stCxn id="298" idx="2"/>
            <a:endCxn id="300" idx="0"/>
          </p:cNvCxnSpPr>
          <p:nvPr/>
        </p:nvCxnSpPr>
        <p:spPr>
          <a:xfrm rot="10800000" flipH="1">
            <a:off x="1027530" y="3128276"/>
            <a:ext cx="1006800" cy="1110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25"/>
          <p:cNvCxnSpPr>
            <a:stCxn id="298" idx="6"/>
            <a:endCxn id="300" idx="0"/>
          </p:cNvCxnSpPr>
          <p:nvPr/>
        </p:nvCxnSpPr>
        <p:spPr>
          <a:xfrm rot="10800000" flipH="1">
            <a:off x="1538730" y="3128276"/>
            <a:ext cx="495300" cy="1337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25"/>
          <p:cNvSpPr/>
          <p:nvPr/>
        </p:nvSpPr>
        <p:spPr>
          <a:xfrm rot="-2665684">
            <a:off x="2725052" y="3597174"/>
            <a:ext cx="361279" cy="208231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3" name="Google Shape;303;p25"/>
          <p:cNvCxnSpPr/>
          <p:nvPr/>
        </p:nvCxnSpPr>
        <p:spPr>
          <a:xfrm rot="10800000">
            <a:off x="2034337" y="3128171"/>
            <a:ext cx="742500" cy="69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" name="Google Shape;304;p25"/>
          <p:cNvCxnSpPr>
            <a:stCxn id="302" idx="6"/>
            <a:endCxn id="300" idx="0"/>
          </p:cNvCxnSpPr>
          <p:nvPr/>
        </p:nvCxnSpPr>
        <p:spPr>
          <a:xfrm rot="10800000">
            <a:off x="2034192" y="3128140"/>
            <a:ext cx="1000500" cy="44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25"/>
          <p:cNvSpPr txBox="1">
            <a:spLocks noGrp="1"/>
          </p:cNvSpPr>
          <p:nvPr>
            <p:ph type="body" idx="4294967295"/>
          </p:nvPr>
        </p:nvSpPr>
        <p:spPr>
          <a:xfrm>
            <a:off x="4210225" y="1567550"/>
            <a:ext cx="45834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Neutrinos can’t be measured in ATLAS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Classification of Signal and background is difficult</a:t>
            </a:r>
            <a:endParaRPr sz="1600"/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 of ML help us improve signal significance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- ML in HEP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6"/>
          <p:cNvSpPr/>
          <p:nvPr/>
        </p:nvSpPr>
        <p:spPr>
          <a:xfrm rot="1262251">
            <a:off x="6231982" y="3063795"/>
            <a:ext cx="434566" cy="237508"/>
          </a:xfrm>
          <a:prstGeom prst="ellipse">
            <a:avLst/>
          </a:prstGeom>
          <a:gradFill>
            <a:gsLst>
              <a:gs pos="0">
                <a:srgbClr val="01395A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26"/>
          <p:cNvSpPr/>
          <p:nvPr/>
        </p:nvSpPr>
        <p:spPr>
          <a:xfrm rot="-2542416">
            <a:off x="7577289" y="2850527"/>
            <a:ext cx="277760" cy="162027"/>
          </a:xfrm>
          <a:prstGeom prst="ellipse">
            <a:avLst/>
          </a:prstGeom>
          <a:gradFill>
            <a:gsLst>
              <a:gs pos="0">
                <a:srgbClr val="01395A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6"/>
          <p:cNvSpPr/>
          <p:nvPr/>
        </p:nvSpPr>
        <p:spPr>
          <a:xfrm rot="3007709">
            <a:off x="6210031" y="1688280"/>
            <a:ext cx="533953" cy="204462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6AA84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26"/>
          <p:cNvSpPr/>
          <p:nvPr/>
        </p:nvSpPr>
        <p:spPr>
          <a:xfrm rot="-9198771">
            <a:off x="7186786" y="1569694"/>
            <a:ext cx="251827" cy="774263"/>
          </a:xfrm>
          <a:prstGeom prst="triangle">
            <a:avLst>
              <a:gd name="adj" fmla="val 48574"/>
            </a:avLst>
          </a:prstGeom>
          <a:gradFill>
            <a:gsLst>
              <a:gs pos="0">
                <a:srgbClr val="FFFFFF"/>
              </a:gs>
              <a:gs pos="100000">
                <a:srgbClr val="FF0000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26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316" name="Google Shape;316;p26"/>
          <p:cNvCxnSpPr>
            <a:stCxn id="317" idx="1"/>
          </p:cNvCxnSpPr>
          <p:nvPr/>
        </p:nvCxnSpPr>
        <p:spPr>
          <a:xfrm rot="10800000">
            <a:off x="1816701" y="1883700"/>
            <a:ext cx="528000" cy="5688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8" name="Google Shape;318;p26"/>
          <p:cNvCxnSpPr>
            <a:stCxn id="317" idx="6"/>
          </p:cNvCxnSpPr>
          <p:nvPr/>
        </p:nvCxnSpPr>
        <p:spPr>
          <a:xfrm rot="10800000" flipH="1">
            <a:off x="2534958" y="2354307"/>
            <a:ext cx="784800" cy="1665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9" name="Google Shape;319;p26"/>
          <p:cNvCxnSpPr>
            <a:stCxn id="317" idx="7"/>
          </p:cNvCxnSpPr>
          <p:nvPr/>
        </p:nvCxnSpPr>
        <p:spPr>
          <a:xfrm rot="10800000" flipH="1">
            <a:off x="2502315" y="1746600"/>
            <a:ext cx="356700" cy="705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320" name="Google Shape;320;p26"/>
          <p:cNvSpPr txBox="1"/>
          <p:nvPr/>
        </p:nvSpPr>
        <p:spPr>
          <a:xfrm>
            <a:off x="2826165" y="1655025"/>
            <a:ext cx="6588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MET</a:t>
            </a:r>
            <a:endParaRPr sz="12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6"/>
          <p:cNvSpPr txBox="1"/>
          <p:nvPr/>
        </p:nvSpPr>
        <p:spPr>
          <a:xfrm>
            <a:off x="2534665" y="3081359"/>
            <a:ext cx="110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Sub-leading jet</a:t>
            </a:r>
            <a:endParaRPr sz="1200" b="0" i="0" u="none" strike="noStrike" cap="none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22" name="Google Shape;322;p26"/>
          <p:cNvSpPr txBox="1"/>
          <p:nvPr/>
        </p:nvSpPr>
        <p:spPr>
          <a:xfrm>
            <a:off x="1091850" y="3527325"/>
            <a:ext cx="7848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Leading jet </a:t>
            </a:r>
            <a:endParaRPr sz="1200" b="0" i="0" u="none" strike="noStrike" cap="none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23" name="Google Shape;323;p26"/>
          <p:cNvSpPr txBox="1"/>
          <p:nvPr/>
        </p:nvSpPr>
        <p:spPr>
          <a:xfrm>
            <a:off x="3163523" y="2283357"/>
            <a:ext cx="543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600" b="0" i="0" u="none" strike="noStrike" cap="none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lep</a:t>
            </a:r>
            <a:endParaRPr sz="1600" b="0" i="0" u="none" strike="noStrike" cap="none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24" name="Google Shape;324;p26"/>
          <p:cNvSpPr txBox="1"/>
          <p:nvPr/>
        </p:nvSpPr>
        <p:spPr>
          <a:xfrm>
            <a:off x="1334676" y="1666777"/>
            <a:ext cx="498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600" b="0" i="0" u="none" strike="noStrike" cap="none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had</a:t>
            </a:r>
            <a:endParaRPr sz="1600" b="0" i="0" u="none" strike="noStrike" cap="none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25" name="Google Shape;325;p26"/>
          <p:cNvSpPr/>
          <p:nvPr/>
        </p:nvSpPr>
        <p:spPr>
          <a:xfrm rot="1262868">
            <a:off x="1638646" y="3211660"/>
            <a:ext cx="360020" cy="186698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6" name="Google Shape;326;p26"/>
          <p:cNvCxnSpPr>
            <a:stCxn id="325" idx="2"/>
            <a:endCxn id="317" idx="3"/>
          </p:cNvCxnSpPr>
          <p:nvPr/>
        </p:nvCxnSpPr>
        <p:spPr>
          <a:xfrm rot="10800000" flipH="1">
            <a:off x="1650656" y="2589059"/>
            <a:ext cx="693900" cy="651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7" name="Google Shape;327;p26"/>
          <p:cNvCxnSpPr>
            <a:stCxn id="325" idx="6"/>
            <a:endCxn id="317" idx="3"/>
          </p:cNvCxnSpPr>
          <p:nvPr/>
        </p:nvCxnSpPr>
        <p:spPr>
          <a:xfrm rot="10800000" flipH="1">
            <a:off x="1986656" y="2589059"/>
            <a:ext cx="357900" cy="780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8" name="Google Shape;328;p26"/>
          <p:cNvSpPr/>
          <p:nvPr/>
        </p:nvSpPr>
        <p:spPr>
          <a:xfrm rot="-2420989">
            <a:off x="2974268" y="2912404"/>
            <a:ext cx="222410" cy="130680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9" name="Google Shape;329;p26"/>
          <p:cNvCxnSpPr>
            <a:endCxn id="317" idx="5"/>
          </p:cNvCxnSpPr>
          <p:nvPr/>
        </p:nvCxnSpPr>
        <p:spPr>
          <a:xfrm rot="10800000">
            <a:off x="2502315" y="2589114"/>
            <a:ext cx="498300" cy="461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0" name="Google Shape;330;p26"/>
          <p:cNvCxnSpPr>
            <a:stCxn id="328" idx="6"/>
            <a:endCxn id="317" idx="5"/>
          </p:cNvCxnSpPr>
          <p:nvPr/>
        </p:nvCxnSpPr>
        <p:spPr>
          <a:xfrm rot="10800000">
            <a:off x="2502423" y="2589244"/>
            <a:ext cx="667800" cy="316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1" name="Google Shape;331;p26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Bias and uncertainty in Higgs Physics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317" name="Google Shape;317;p26"/>
          <p:cNvSpPr/>
          <p:nvPr/>
        </p:nvSpPr>
        <p:spPr>
          <a:xfrm>
            <a:off x="2312058" y="2424207"/>
            <a:ext cx="222900" cy="193200"/>
          </a:xfrm>
          <a:prstGeom prst="ellipse">
            <a:avLst/>
          </a:prstGeom>
          <a:solidFill>
            <a:srgbClr val="C000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26"/>
          <p:cNvSpPr txBox="1"/>
          <p:nvPr/>
        </p:nvSpPr>
        <p:spPr>
          <a:xfrm>
            <a:off x="1091850" y="709425"/>
            <a:ext cx="792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the LHC we analyse proton collision with specific final state</a:t>
            </a:r>
            <a:r>
              <a:rPr lang="en" sz="1600" b="1"/>
              <a:t> e.</a:t>
            </a: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g. evidence for the </a:t>
            </a:r>
            <a:r>
              <a:rPr lang="en" sz="1600" b="1"/>
              <a:t>Higgs</a:t>
            </a: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boson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3" name="Google Shape;333;p26"/>
          <p:cNvCxnSpPr>
            <a:stCxn id="334" idx="1"/>
          </p:cNvCxnSpPr>
          <p:nvPr/>
        </p:nvCxnSpPr>
        <p:spPr>
          <a:xfrm rot="10800000">
            <a:off x="6447351" y="1761275"/>
            <a:ext cx="528000" cy="5688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5" name="Google Shape;335;p26"/>
          <p:cNvCxnSpPr>
            <a:stCxn id="334" idx="6"/>
          </p:cNvCxnSpPr>
          <p:nvPr/>
        </p:nvCxnSpPr>
        <p:spPr>
          <a:xfrm rot="10800000" flipH="1">
            <a:off x="7165608" y="2231882"/>
            <a:ext cx="784800" cy="1665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6" name="Google Shape;336;p26"/>
          <p:cNvCxnSpPr>
            <a:stCxn id="334" idx="7"/>
          </p:cNvCxnSpPr>
          <p:nvPr/>
        </p:nvCxnSpPr>
        <p:spPr>
          <a:xfrm rot="10800000" flipH="1">
            <a:off x="7132965" y="1624175"/>
            <a:ext cx="356700" cy="705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337" name="Google Shape;337;p26"/>
          <p:cNvSpPr txBox="1"/>
          <p:nvPr/>
        </p:nvSpPr>
        <p:spPr>
          <a:xfrm>
            <a:off x="6784340" y="1587613"/>
            <a:ext cx="6588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MET</a:t>
            </a:r>
            <a:endParaRPr sz="12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6"/>
          <p:cNvSpPr txBox="1"/>
          <p:nvPr/>
        </p:nvSpPr>
        <p:spPr>
          <a:xfrm>
            <a:off x="7165315" y="2958934"/>
            <a:ext cx="110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Sub-leading jet</a:t>
            </a:r>
            <a:endParaRPr sz="1200" b="0" i="0" u="none" strike="noStrike" cap="none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9" name="Google Shape;339;p26"/>
          <p:cNvSpPr txBox="1"/>
          <p:nvPr/>
        </p:nvSpPr>
        <p:spPr>
          <a:xfrm>
            <a:off x="5722500" y="3404900"/>
            <a:ext cx="7848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Leading jet </a:t>
            </a:r>
            <a:endParaRPr sz="1200" b="0" i="0" u="none" strike="noStrike" cap="none">
              <a:solidFill>
                <a:srgbClr val="59595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40" name="Google Shape;340;p26"/>
          <p:cNvSpPr txBox="1"/>
          <p:nvPr/>
        </p:nvSpPr>
        <p:spPr>
          <a:xfrm>
            <a:off x="7794173" y="2237132"/>
            <a:ext cx="543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600" b="0" i="0" u="none" strike="noStrike" cap="none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lep</a:t>
            </a:r>
            <a:endParaRPr sz="1600" b="0" i="0" u="none" strike="noStrike" cap="none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41" name="Google Shape;341;p26"/>
          <p:cNvSpPr txBox="1"/>
          <p:nvPr/>
        </p:nvSpPr>
        <p:spPr>
          <a:xfrm>
            <a:off x="6239475" y="1937273"/>
            <a:ext cx="498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τ</a:t>
            </a:r>
            <a:r>
              <a:rPr lang="en" sz="1600" b="0" i="0" u="none" strike="noStrike" cap="none" baseline="-25000">
                <a:solidFill>
                  <a:srgbClr val="595959"/>
                </a:solidFill>
                <a:latin typeface="Pacifico"/>
                <a:ea typeface="Pacifico"/>
                <a:cs typeface="Pacifico"/>
                <a:sym typeface="Pacifico"/>
              </a:rPr>
              <a:t>had</a:t>
            </a:r>
            <a:endParaRPr sz="1600" b="0" i="0" u="none" strike="noStrike" cap="none" baseline="-25000">
              <a:solidFill>
                <a:srgbClr val="59595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342" name="Google Shape;342;p26"/>
          <p:cNvSpPr/>
          <p:nvPr/>
        </p:nvSpPr>
        <p:spPr>
          <a:xfrm rot="1262868">
            <a:off x="6269296" y="3089235"/>
            <a:ext cx="360020" cy="186698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3" name="Google Shape;343;p26"/>
          <p:cNvCxnSpPr>
            <a:stCxn id="342" idx="2"/>
            <a:endCxn id="334" idx="3"/>
          </p:cNvCxnSpPr>
          <p:nvPr/>
        </p:nvCxnSpPr>
        <p:spPr>
          <a:xfrm rot="10800000" flipH="1">
            <a:off x="6281306" y="2466634"/>
            <a:ext cx="693900" cy="651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4" name="Google Shape;344;p26"/>
          <p:cNvCxnSpPr>
            <a:stCxn id="342" idx="6"/>
            <a:endCxn id="334" idx="3"/>
          </p:cNvCxnSpPr>
          <p:nvPr/>
        </p:nvCxnSpPr>
        <p:spPr>
          <a:xfrm rot="10800000" flipH="1">
            <a:off x="6617306" y="2466634"/>
            <a:ext cx="357900" cy="780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5" name="Google Shape;345;p26"/>
          <p:cNvSpPr/>
          <p:nvPr/>
        </p:nvSpPr>
        <p:spPr>
          <a:xfrm rot="-2420989">
            <a:off x="7604918" y="2866179"/>
            <a:ext cx="222410" cy="130680"/>
          </a:xfrm>
          <a:prstGeom prst="ellipse">
            <a:avLst/>
          </a:prstGeom>
          <a:solidFill>
            <a:srgbClr val="01395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6" name="Google Shape;346;p26"/>
          <p:cNvCxnSpPr>
            <a:stCxn id="345" idx="2"/>
            <a:endCxn id="334" idx="5"/>
          </p:cNvCxnSpPr>
          <p:nvPr/>
        </p:nvCxnSpPr>
        <p:spPr>
          <a:xfrm rot="10800000">
            <a:off x="7133073" y="2466819"/>
            <a:ext cx="498300" cy="536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p26"/>
          <p:cNvCxnSpPr>
            <a:stCxn id="345" idx="6"/>
            <a:endCxn id="334" idx="5"/>
          </p:cNvCxnSpPr>
          <p:nvPr/>
        </p:nvCxnSpPr>
        <p:spPr>
          <a:xfrm rot="10800000">
            <a:off x="7133073" y="2466819"/>
            <a:ext cx="667800" cy="392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4" name="Google Shape;334;p26"/>
          <p:cNvSpPr/>
          <p:nvPr/>
        </p:nvSpPr>
        <p:spPr>
          <a:xfrm>
            <a:off x="6942708" y="2301782"/>
            <a:ext cx="222900" cy="193200"/>
          </a:xfrm>
          <a:prstGeom prst="ellipse">
            <a:avLst/>
          </a:prstGeom>
          <a:solidFill>
            <a:srgbClr val="C000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8" name="Google Shape;348;p26"/>
          <p:cNvCxnSpPr>
            <a:stCxn id="312" idx="2"/>
            <a:endCxn id="334" idx="5"/>
          </p:cNvCxnSpPr>
          <p:nvPr/>
        </p:nvCxnSpPr>
        <p:spPr>
          <a:xfrm rot="10800000">
            <a:off x="7132969" y="2466540"/>
            <a:ext cx="480600" cy="558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49" name="Google Shape;349;p26"/>
          <p:cNvCxnSpPr>
            <a:stCxn id="312" idx="6"/>
            <a:endCxn id="334" idx="5"/>
          </p:cNvCxnSpPr>
          <p:nvPr/>
        </p:nvCxnSpPr>
        <p:spPr>
          <a:xfrm rot="10800000">
            <a:off x="7132969" y="2466540"/>
            <a:ext cx="685800" cy="371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0" name="Google Shape;350;p26"/>
          <p:cNvCxnSpPr>
            <a:stCxn id="311" idx="2"/>
            <a:endCxn id="334" idx="3"/>
          </p:cNvCxnSpPr>
          <p:nvPr/>
        </p:nvCxnSpPr>
        <p:spPr>
          <a:xfrm rot="10800000" flipH="1">
            <a:off x="6246465" y="2466748"/>
            <a:ext cx="729000" cy="637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1" name="Google Shape;351;p26"/>
          <p:cNvCxnSpPr>
            <a:stCxn id="311" idx="6"/>
            <a:endCxn id="334" idx="3"/>
          </p:cNvCxnSpPr>
          <p:nvPr/>
        </p:nvCxnSpPr>
        <p:spPr>
          <a:xfrm rot="10800000" flipH="1">
            <a:off x="6652065" y="2466748"/>
            <a:ext cx="323400" cy="793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52" name="Google Shape;352;p26"/>
          <p:cNvSpPr txBox="1"/>
          <p:nvPr/>
        </p:nvSpPr>
        <p:spPr>
          <a:xfrm>
            <a:off x="4833725" y="3824425"/>
            <a:ext cx="4187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are possible biases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Eg. In calibration of particle energy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6"/>
          <p:cNvSpPr/>
          <p:nvPr/>
        </p:nvSpPr>
        <p:spPr>
          <a:xfrm rot="-5400000">
            <a:off x="-164175" y="2383400"/>
            <a:ext cx="1717200" cy="2748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Simulations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26"/>
          <p:cNvSpPr/>
          <p:nvPr/>
        </p:nvSpPr>
        <p:spPr>
          <a:xfrm rot="-5400000">
            <a:off x="4650075" y="2383300"/>
            <a:ext cx="1717200" cy="2748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Reality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"/>
          <p:cNvSpPr txBox="1">
            <a:spLocks noGrp="1"/>
          </p:cNvSpPr>
          <p:nvPr>
            <p:ph type="title"/>
          </p:nvPr>
        </p:nvSpPr>
        <p:spPr>
          <a:xfrm>
            <a:off x="1034902" y="12750"/>
            <a:ext cx="7848288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Landscape of Uncertainty Aware Learning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“pivot” Louppe, Kagan, Cranmer :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arXiv:1611.01046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“Uncertainty-aware” approach  of Ghosh, Nachman, Whiteson </a:t>
            </a:r>
            <a:r>
              <a:rPr lang="en" sz="1600" u="sng">
                <a:hlinkClick r:id="rId4"/>
              </a:rPr>
              <a:t>PhysRevD.104.056026</a:t>
            </a:r>
            <a:endParaRPr sz="16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Parameterize classifier using Z  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Measured on “Toy” 2D Gaussian Dataset and dataset from </a:t>
            </a:r>
            <a:r>
              <a:rPr lang="en" sz="1500" i="1" u="sng">
                <a:hlinkClick r:id="rId5"/>
              </a:rPr>
              <a:t>HiggsML Challenge</a:t>
            </a:r>
            <a:r>
              <a:rPr lang="en" sz="1500"/>
              <a:t> modified to include systematic on tau-energy scale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Performs as well as classifier trained on true Z</a:t>
            </a:r>
            <a:endParaRPr sz="15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Other novel approaches e.g. (not comprehensive) </a:t>
            </a:r>
            <a:endParaRPr sz="16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Inferno: </a:t>
            </a:r>
            <a:r>
              <a:rPr lang="en" sz="1500" u="sng">
                <a:hlinkClick r:id="rId6"/>
              </a:rPr>
              <a:t>arxiv:1806.04743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Direct profile-likelihood: e.g.  </a:t>
            </a:r>
            <a:r>
              <a:rPr lang="en" sz="1500" u="sng">
                <a:hlinkClick r:id="rId7"/>
              </a:rPr>
              <a:t>arxiv:2203.13079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(Neuro) Simulation Based Inference has to include Z: </a:t>
            </a:r>
            <a:r>
              <a:rPr lang="en" sz="1500" u="sng">
                <a:solidFill>
                  <a:schemeClr val="hlink"/>
                </a:solidFill>
                <a:hlinkClick r:id="rId8"/>
              </a:rPr>
              <a:t>arXiv:1911.01429</a:t>
            </a:r>
            <a:endParaRPr sz="1500"/>
          </a:p>
        </p:txBody>
      </p:sp>
      <p:sp>
        <p:nvSpPr>
          <p:cNvPr id="361" name="Google Shape;361;p27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362" name="Google Shape;362;p27"/>
          <p:cNvGrpSpPr/>
          <p:nvPr/>
        </p:nvGrpSpPr>
        <p:grpSpPr>
          <a:xfrm>
            <a:off x="6625300" y="2249384"/>
            <a:ext cx="2359842" cy="2494837"/>
            <a:chOff x="64449" y="340789"/>
            <a:chExt cx="9840877" cy="11202679"/>
          </a:xfrm>
        </p:grpSpPr>
        <p:pic>
          <p:nvPicPr>
            <p:cNvPr id="363" name="Google Shape;363;p27" descr="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449" y="340789"/>
              <a:ext cx="9840877" cy="11202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27"/>
            <p:cNvSpPr txBox="1"/>
            <p:nvPr/>
          </p:nvSpPr>
          <p:spPr>
            <a:xfrm>
              <a:off x="3677187" y="4071069"/>
              <a:ext cx="3662700" cy="19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Helvetica Neue Light"/>
                <a:buNone/>
              </a:pPr>
              <a:r>
                <a:rPr lang="en" sz="1300" b="0" i="0" u="none" strike="noStrike" cap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Narrower is better</a:t>
              </a:r>
              <a:endParaRPr sz="500"/>
            </a:p>
          </p:txBody>
        </p:sp>
      </p:grpSp>
      <p:sp>
        <p:nvSpPr>
          <p:cNvPr id="365" name="Google Shape;365;p27"/>
          <p:cNvSpPr txBox="1"/>
          <p:nvPr/>
        </p:nvSpPr>
        <p:spPr>
          <a:xfrm>
            <a:off x="7092368" y="4796875"/>
            <a:ext cx="16290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(Signal Strength)</a:t>
            </a:r>
            <a:endParaRPr sz="200"/>
          </a:p>
        </p:txBody>
      </p:sp>
      <p:pic>
        <p:nvPicPr>
          <p:cNvPr id="366" name="Google Shape;366;p27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76268" y="820663"/>
            <a:ext cx="2309038" cy="137863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7"/>
          <p:cNvSpPr/>
          <p:nvPr/>
        </p:nvSpPr>
        <p:spPr>
          <a:xfrm rot="-916768">
            <a:off x="418021" y="1929838"/>
            <a:ext cx="8357004" cy="194185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Many Methods Developed But No Common BenchMark</a:t>
            </a: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"/>
          <p:cNvSpPr txBox="1">
            <a:spLocks noGrp="1"/>
          </p:cNvSpPr>
          <p:nvPr>
            <p:ph type="title"/>
          </p:nvPr>
        </p:nvSpPr>
        <p:spPr>
          <a:xfrm>
            <a:off x="1034902" y="12750"/>
            <a:ext cx="7917712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Fair Universe: HiggsML Uncertainty Challenge</a:t>
            </a:r>
            <a:endParaRPr dirty="0"/>
          </a:p>
        </p:txBody>
      </p:sp>
      <p:sp>
        <p:nvSpPr>
          <p:cNvPr id="373" name="Google Shape;373;p28"/>
          <p:cNvSpPr txBox="1">
            <a:spLocks noGrp="1"/>
          </p:cNvSpPr>
          <p:nvPr>
            <p:ph type="body" idx="4294967295"/>
          </p:nvPr>
        </p:nvSpPr>
        <p:spPr>
          <a:xfrm>
            <a:off x="672700" y="2719250"/>
            <a:ext cx="7799700" cy="19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Full HiggsML Uncertainty Challenge  Ran from September 12 to March 14th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Accepted as </a:t>
            </a:r>
            <a:r>
              <a:rPr lang="en" sz="1700" u="sng">
                <a:solidFill>
                  <a:schemeClr val="lt2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NeurIPS competition</a:t>
            </a:r>
            <a:r>
              <a:rPr lang="en" sz="1700"/>
              <a:t> 2024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Dedicated</a:t>
            </a:r>
            <a:r>
              <a:rPr lang="en" sz="1700" u="sng">
                <a:solidFill>
                  <a:schemeClr val="lt2"/>
                </a:solidFill>
              </a:rPr>
              <a:t> </a:t>
            </a:r>
            <a:r>
              <a:rPr lang="en" sz="1700" u="sng">
                <a:solidFill>
                  <a:schemeClr val="lt2"/>
                </a:solid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workshop at NeurIPS</a:t>
            </a:r>
            <a:r>
              <a:rPr lang="en" sz="1700"/>
              <a:t> (most important ML conference) - 2024 at December 14th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Final results presented in May at CERN(</a:t>
            </a:r>
            <a:r>
              <a:rPr lang="en" sz="1700" u="sng">
                <a:solidFill>
                  <a:schemeClr val="lt2"/>
                </a:solidFill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satellite event of  IML - 2025</a:t>
            </a:r>
            <a:r>
              <a:rPr lang="en" sz="1700"/>
              <a:t>) </a:t>
            </a:r>
            <a:endParaRPr sz="1700"/>
          </a:p>
        </p:txBody>
      </p:sp>
      <p:sp>
        <p:nvSpPr>
          <p:cNvPr id="374" name="Google Shape;374;p28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75" name="Google Shape;37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650" y="1033025"/>
            <a:ext cx="8238001" cy="15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9" name="Google Shape;319;p26"/>
          <p:cNvGraphicFramePr/>
          <p:nvPr>
            <p:extLst/>
          </p:nvPr>
        </p:nvGraphicFramePr>
        <p:xfrm>
          <a:off x="205563" y="730102"/>
          <a:ext cx="8328836" cy="41679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38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2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8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6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2014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2024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65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Data Source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ATLAS Open Data (Sample of real data)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New simulated dataset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4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Data Quantity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800,000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340,000,000</a:t>
                      </a:r>
                      <a:endParaRPr sz="160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06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Parameterized systematics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❌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6 Systematics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606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Inference 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Classification accuracy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Signal strength (𝜇) </a:t>
                      </a:r>
                      <a:r>
                        <a:rPr lang="en" sz="1600" dirty="0" smtClean="0"/>
                        <a:t>CI (Confidence Interval) </a:t>
                      </a:r>
                      <a:r>
                        <a:rPr lang="en" sz="1600" dirty="0"/>
                        <a:t>with  pseudo-experiment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4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Metric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Z - Classification Significance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New metric aimed at CI Coverage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8" name="Google Shape;318;p26"/>
          <p:cNvSpPr txBox="1">
            <a:spLocks noGrp="1"/>
          </p:cNvSpPr>
          <p:nvPr>
            <p:ph type="title"/>
          </p:nvPr>
        </p:nvSpPr>
        <p:spPr>
          <a:xfrm>
            <a:off x="1034902" y="0"/>
            <a:ext cx="7720773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/>
              <a:t>Fair Universe: HiggsML Uncertainty Challenge</a:t>
            </a:r>
            <a:endParaRPr sz="2300" dirty="0"/>
          </a:p>
        </p:txBody>
      </p:sp>
      <p:pic>
        <p:nvPicPr>
          <p:cNvPr id="320" name="Google Shape;3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738" y="773698"/>
            <a:ext cx="2188532" cy="84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2206" y="773698"/>
            <a:ext cx="2126510" cy="870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4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0" title="qrcode_zenodo.or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025" y="2281175"/>
            <a:ext cx="1717775" cy="171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90" name="Google Shape;390;p30"/>
          <p:cNvSpPr txBox="1"/>
          <p:nvPr/>
        </p:nvSpPr>
        <p:spPr>
          <a:xfrm>
            <a:off x="579800" y="907050"/>
            <a:ext cx="8441400" cy="14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Generated data with fast </a:t>
            </a:r>
            <a:r>
              <a:rPr lang="en" sz="1600" b="1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approximate</a:t>
            </a:r>
            <a:r>
              <a:rPr lang="en" sz="16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simulation  </a:t>
            </a: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Using </a:t>
            </a: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updated Delphes ATLAS card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Generated ~</a:t>
            </a:r>
            <a:r>
              <a:rPr lang="en" sz="1600" b="1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280 </a:t>
            </a:r>
            <a:r>
              <a:rPr lang="en" sz="1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Million</a:t>
            </a: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Events after initial cuts equivalent to </a:t>
            </a:r>
            <a:r>
              <a:rPr lang="en" sz="1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220 </a:t>
            </a: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X </a:t>
            </a:r>
            <a:r>
              <a:rPr lang="en" sz="1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fb-1  </a:t>
            </a:r>
            <a:r>
              <a:rPr lang="en" sz="16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+ </a:t>
            </a:r>
            <a:r>
              <a:rPr lang="en" sz="1600" b="1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Higgs</a:t>
            </a:r>
            <a:endParaRPr sz="16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Data Organised into tabular form with </a:t>
            </a:r>
            <a:r>
              <a:rPr lang="en" sz="1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28 </a:t>
            </a:r>
            <a:r>
              <a:rPr lang="en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features per event. </a:t>
            </a:r>
            <a:endParaRPr sz="16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1" name="Google Shape;3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575" y="2522350"/>
            <a:ext cx="4236257" cy="14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0"/>
          <p:cNvSpPr txBox="1"/>
          <p:nvPr/>
        </p:nvSpPr>
        <p:spPr>
          <a:xfrm>
            <a:off x="3980600" y="2522338"/>
            <a:ext cx="715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@10fb</a:t>
            </a:r>
            <a:r>
              <a:rPr lang="en" sz="1200" baseline="30000">
                <a:latin typeface="Lato"/>
                <a:ea typeface="Lato"/>
                <a:cs typeface="Lato"/>
                <a:sym typeface="Lato"/>
              </a:rPr>
              <a:t>-1</a:t>
            </a:r>
            <a:endParaRPr sz="1200" baseline="30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3" name="Google Shape;393;p30"/>
          <p:cNvSpPr/>
          <p:nvPr/>
        </p:nvSpPr>
        <p:spPr>
          <a:xfrm>
            <a:off x="963200" y="4045025"/>
            <a:ext cx="6750000" cy="820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Dataset permanently released on Zenodo in May 2025 for Future Benchmarks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https://zenodo.org/records/15131565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30"/>
          <p:cNvSpPr txBox="1">
            <a:spLocks noGrp="1"/>
          </p:cNvSpPr>
          <p:nvPr>
            <p:ph type="title"/>
          </p:nvPr>
        </p:nvSpPr>
        <p:spPr>
          <a:xfrm>
            <a:off x="1297500" y="12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 Dataset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+IJCLab">
  <a:themeElements>
    <a:clrScheme name="Focus">
      <a:dk1>
        <a:srgbClr val="63043C"/>
      </a:dk1>
      <a:lt1>
        <a:srgbClr val="FFFFFF"/>
      </a:lt1>
      <a:dk2>
        <a:srgbClr val="D9D9D9"/>
      </a:dk2>
      <a:lt2>
        <a:srgbClr val="2484C4"/>
      </a:lt2>
      <a:accent1>
        <a:srgbClr val="FB7418"/>
      </a:accent1>
      <a:accent2>
        <a:srgbClr val="EECE1A"/>
      </a:accent2>
      <a:accent3>
        <a:srgbClr val="496491"/>
      </a:accent3>
      <a:accent4>
        <a:srgbClr val="F4D6AD"/>
      </a:accent4>
      <a:accent5>
        <a:srgbClr val="7890CD"/>
      </a:accent5>
      <a:accent6>
        <a:srgbClr val="F15E22"/>
      </a:accent6>
      <a:hlink>
        <a:srgbClr val="434343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1374</Words>
  <Application>Microsoft Office PowerPoint</Application>
  <PresentationFormat>On-screen Show (16:9)</PresentationFormat>
  <Paragraphs>257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Helvetica Neue</vt:lpstr>
      <vt:lpstr>Helvetica Neue Light</vt:lpstr>
      <vt:lpstr>Palatino</vt:lpstr>
      <vt:lpstr>Pacifico</vt:lpstr>
      <vt:lpstr>Roboto</vt:lpstr>
      <vt:lpstr>Bookman Old Style</vt:lpstr>
      <vt:lpstr>Montserrat</vt:lpstr>
      <vt:lpstr>Andale Mono</vt:lpstr>
      <vt:lpstr>Courier New</vt:lpstr>
      <vt:lpstr>Arial</vt:lpstr>
      <vt:lpstr>Avenir</vt:lpstr>
      <vt:lpstr>Lato</vt:lpstr>
      <vt:lpstr>Corbel</vt:lpstr>
      <vt:lpstr>ATLAS+IJCLab</vt:lpstr>
      <vt:lpstr>HiggsML Uncertainty Challenge</vt:lpstr>
      <vt:lpstr>Introduction - Higgs Boson</vt:lpstr>
      <vt:lpstr>Introduction - H → ττ</vt:lpstr>
      <vt:lpstr>Introduction - ML in HEP</vt:lpstr>
      <vt:lpstr>Bias and uncertainty in Higgs Physics </vt:lpstr>
      <vt:lpstr>Landscape of Uncertainty Aware Learning  </vt:lpstr>
      <vt:lpstr>Fair Universe: HiggsML Uncertainty Challenge</vt:lpstr>
      <vt:lpstr>Fair Universe: HiggsML Uncertainty Challenge</vt:lpstr>
      <vt:lpstr>Challenge Dataset</vt:lpstr>
      <vt:lpstr>Dataset : some feature examples</vt:lpstr>
      <vt:lpstr>Coverage Evaluation</vt:lpstr>
      <vt:lpstr>Coverage Evaluation</vt:lpstr>
      <vt:lpstr>Results</vt:lpstr>
      <vt:lpstr>Winners</vt:lpstr>
      <vt:lpstr>Final evaluation on 1000 x 100 p-e</vt:lpstr>
      <vt:lpstr>CONTRASTIVE NORMALIZING FLOWS  FOR UNCERTAINTY-AWARE PARAMETER ESTIMATION </vt:lpstr>
      <vt:lpstr> Contrastive Normalizing Flows  </vt:lpstr>
      <vt:lpstr>DNN Training with CNF  </vt:lpstr>
      <vt:lpstr>Unbinned measurements with refinable systematics</vt:lpstr>
      <vt:lpstr>analysis regions</vt:lpstr>
      <vt:lpstr>There and back again …</vt:lpstr>
      <vt:lpstr>Postfit distributions</vt:lpstr>
      <vt:lpstr>Conclusion</vt:lpstr>
      <vt:lpstr>Thank you for your attention!</vt:lpstr>
      <vt:lpstr>Back-up</vt:lpstr>
      <vt:lpstr>Background on Fair Universe Project</vt:lpstr>
      <vt:lpstr>Challenge Datasets - Systematics</vt:lpstr>
      <vt:lpstr>Tau Energy Scale Systematics Applied </vt:lpstr>
      <vt:lpstr>Competition Flow</vt:lpstr>
      <vt:lpstr>Large-compute-scale AI ecosystem … hosting challenges and benchmarks.  </vt:lpstr>
      <vt:lpstr>Codabench Platform </vt:lpstr>
      <vt:lpstr>Fair Universe Platform:  Codabench-NERSC integration   </vt:lpstr>
      <vt:lpstr>Parameterisation of S(𝛼)</vt:lpstr>
      <vt:lpstr>PowerPoint Presentation</vt:lpstr>
      <vt:lpstr>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HiggsML Uncertainty Challenge</dc:title>
  <cp:lastModifiedBy>Ragansu Chakkappai</cp:lastModifiedBy>
  <cp:revision>10</cp:revision>
  <dcterms:modified xsi:type="dcterms:W3CDTF">2025-07-04T05:52:17Z</dcterms:modified>
</cp:coreProperties>
</file>