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27"/>
  </p:notesMasterIdLst>
  <p:sldIdLst>
    <p:sldId id="257" r:id="rId3"/>
    <p:sldId id="258" r:id="rId4"/>
    <p:sldId id="357" r:id="rId5"/>
    <p:sldId id="381" r:id="rId6"/>
    <p:sldId id="359" r:id="rId7"/>
    <p:sldId id="372" r:id="rId8"/>
    <p:sldId id="437" r:id="rId9"/>
    <p:sldId id="360" r:id="rId10"/>
    <p:sldId id="409" r:id="rId11"/>
    <p:sldId id="426" r:id="rId12"/>
    <p:sldId id="427" r:id="rId13"/>
    <p:sldId id="430" r:id="rId14"/>
    <p:sldId id="428" r:id="rId15"/>
    <p:sldId id="431" r:id="rId16"/>
    <p:sldId id="432" r:id="rId17"/>
    <p:sldId id="433" r:id="rId18"/>
    <p:sldId id="434" r:id="rId19"/>
    <p:sldId id="417" r:id="rId20"/>
    <p:sldId id="422" r:id="rId21"/>
    <p:sldId id="421" r:id="rId22"/>
    <p:sldId id="436" r:id="rId23"/>
    <p:sldId id="435" r:id="rId24"/>
    <p:sldId id="424" r:id="rId25"/>
    <p:sldId id="402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BF00F-3D4D-43B7-996E-0FF8279B40AD}" type="datetimeFigureOut">
              <a:rPr lang="fr-FR" smtClean="0"/>
              <a:t>01/07/2025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D3319D-5A32-4761-945E-B75F5FBC32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9795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7C14E6-2559-451E-807A-4A34163A34D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159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b="0" i="0" dirty="0">
              <a:effectLst/>
              <a:latin typeface="fkGroteskNeue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7C14E6-2559-451E-807A-4A34163A34D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947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sz="1200" b="0" i="0" dirty="0">
              <a:effectLst/>
              <a:latin typeface="fkGroteskNeue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7C14E6-2559-451E-807A-4A34163A34D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1050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7C14E6-2559-451E-807A-4A34163A34D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160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7C14E6-2559-451E-807A-4A34163A34D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2640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7C14E6-2559-451E-807A-4A34163A34D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7643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b="0" i="0" dirty="0">
              <a:effectLst/>
              <a:latin typeface="fkGroteskNeue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7C14E6-2559-451E-807A-4A34163A34D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0874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7C14E6-2559-451E-807A-4A34163A34D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731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7C14E6-2559-451E-807A-4A34163A34D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577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b="0" i="0" dirty="0">
              <a:effectLst/>
              <a:latin typeface="fkGroteskNeue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7C14E6-2559-451E-807A-4A34163A34D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4740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7C14E6-2559-451E-807A-4A34163A34D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412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7C14E6-2559-451E-807A-4A34163A34D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0974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7C14E6-2559-451E-807A-4A34163A34D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890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7C14E6-2559-451E-807A-4A34163A34D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6711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b="0" i="0" dirty="0">
              <a:effectLst/>
              <a:latin typeface="fkGroteskNeue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7C14E6-2559-451E-807A-4A34163A34D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029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b="0" i="0" dirty="0">
              <a:effectLst/>
              <a:latin typeface="fkGroteskNeue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7C14E6-2559-451E-807A-4A34163A34D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668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A5F238-717A-4410-B618-2E1E9EFE6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B2FF7E7-B4DE-4C52-9473-183E7A9BA8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7952E7-59A2-4580-9944-24BFCE1BF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F03A-0330-49C2-BC11-A401307A2A39}" type="datetimeFigureOut">
              <a:rPr lang="fr-FR" smtClean="0"/>
              <a:t>01/07/2025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855E8E-A6B3-4443-B427-BC594CF4C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50F919-CF7F-4410-A6A5-10B3CD88F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8860-2CF6-49E0-B5C5-176DCBEBF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7418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0918EF-F98F-4C98-8DBB-F09041721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9B11466-B1FD-4892-851D-2F9112E36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354419-091F-4BBF-A64C-088CF9D71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F03A-0330-49C2-BC11-A401307A2A39}" type="datetimeFigureOut">
              <a:rPr lang="fr-FR" smtClean="0"/>
              <a:t>01/07/2025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013152-8CB1-4CA1-BAF0-1255A94AE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7F6985-B28F-4981-9BAD-03FDF2DC6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8860-2CF6-49E0-B5C5-176DCBEBF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4822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DF29E44-07CF-44CE-B61E-40A26811B4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CF4A59F-83D4-4D30-94F1-B3C40A1BA2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115FE0-812A-4C35-9D18-5274F934E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F03A-0330-49C2-BC11-A401307A2A39}" type="datetimeFigureOut">
              <a:rPr lang="fr-FR" smtClean="0"/>
              <a:t>01/07/2025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82190C-E60E-46CD-A837-B1415590F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869DBF-5EF1-4E99-91E9-FB5AE4B9D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8860-2CF6-49E0-B5C5-176DCBEBF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4970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526982-0BD3-80B2-D0C1-E141B8AD1D26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pic>
        <p:nvPicPr>
          <p:cNvPr id="8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</a:t>
            </a:r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828EFF-0769-991A-745D-86154BF58E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REVUE DE THESE  M. DJAROUM</a:t>
            </a:r>
          </a:p>
        </p:txBody>
      </p:sp>
    </p:spTree>
    <p:extLst>
      <p:ext uri="{BB962C8B-B14F-4D97-AF65-F5344CB8AC3E}">
        <p14:creationId xmlns:p14="http://schemas.microsoft.com/office/powerpoint/2010/main" val="3776125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mai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7076" y="1765299"/>
            <a:ext cx="8659812" cy="4148139"/>
          </a:xfrm>
        </p:spPr>
        <p:txBody>
          <a:bodyPr lIns="0" numCol="2" spcCol="360000"/>
          <a:lstStyle>
            <a:lvl1pPr marL="358775" indent="-358775">
              <a:spcBef>
                <a:spcPts val="1800"/>
              </a:spcBef>
              <a:buClr>
                <a:schemeClr val="tx2"/>
              </a:buClr>
              <a:buSzPct val="100000"/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 light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21E7187-2172-D725-E095-C0FCE93238AE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:Ce sommaire est sur deux colonnes, pour passer sur une colonne : Clic droit sur la zone de texte + « Format de la forme » / « Options de texte » / « Colonnes » = 1 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076" y="314036"/>
            <a:ext cx="10733087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B329AAF-3546-DCEA-619B-466FB9B54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42" b="2802"/>
          <a:stretch/>
        </p:blipFill>
        <p:spPr>
          <a:xfrm>
            <a:off x="11647944" y="0"/>
            <a:ext cx="544056" cy="6858000"/>
          </a:xfrm>
          <a:prstGeom prst="rect">
            <a:avLst/>
          </a:prstGeom>
        </p:spPr>
      </p:pic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AB8B2ECB-EC50-E1E8-3A70-D0DF5B546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38548604-3796-63A0-C437-28EAB17AD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REVUE DE THESE  M. DJAROUM</a:t>
            </a:r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43A448DB-A450-22D2-9A30-CE94EAFD7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5521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519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526982-0BD3-80B2-D0C1-E141B8AD1D26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pic>
        <p:nvPicPr>
          <p:cNvPr id="8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</a:t>
            </a:r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828EFF-0769-991A-745D-86154BF58E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REVUE DE THESE  M. DJAROUM</a:t>
            </a:r>
          </a:p>
        </p:txBody>
      </p:sp>
    </p:spTree>
    <p:extLst>
      <p:ext uri="{BB962C8B-B14F-4D97-AF65-F5344CB8AC3E}">
        <p14:creationId xmlns:p14="http://schemas.microsoft.com/office/powerpoint/2010/main" val="4009548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lIns="0"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8" y="4262438"/>
            <a:ext cx="5294312" cy="1655762"/>
          </a:xfrm>
        </p:spPr>
        <p:txBody>
          <a:bodyPr rIns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pic>
        <p:nvPicPr>
          <p:cNvPr id="8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image</a:t>
            </a:r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id="{A735B0D2-65F8-67B3-4CB3-F526012A05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0585" y="-1588"/>
            <a:ext cx="20638" cy="31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" name="Espace réservé pour une image  60">
            <a:extLst>
              <a:ext uri="{FF2B5EF4-FFF2-40B4-BE49-F238E27FC236}">
                <a16:creationId xmlns:a16="http://schemas.microsoft.com/office/drawing/2014/main" id="{570E7ABE-1C46-BCBC-E4AA-CED1991C31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5600" y="0"/>
            <a:ext cx="6756400" cy="6858000"/>
          </a:xfrm>
          <a:custGeom>
            <a:avLst/>
            <a:gdLst>
              <a:gd name="connsiteX0" fmla="*/ 558577 w 6756400"/>
              <a:gd name="connsiteY0" fmla="*/ 2472501 h 6858000"/>
              <a:gd name="connsiteX1" fmla="*/ 1118234 w 6756400"/>
              <a:gd name="connsiteY1" fmla="*/ 2898413 h 6858000"/>
              <a:gd name="connsiteX2" fmla="*/ 754773 w 6756400"/>
              <a:gd name="connsiteY2" fmla="*/ 3179642 h 6858000"/>
              <a:gd name="connsiteX3" fmla="*/ 765623 w 6756400"/>
              <a:gd name="connsiteY3" fmla="*/ 3197727 h 6858000"/>
              <a:gd name="connsiteX4" fmla="*/ 1132700 w 6756400"/>
              <a:gd name="connsiteY4" fmla="*/ 2912881 h 6858000"/>
              <a:gd name="connsiteX5" fmla="*/ 1132700 w 6756400"/>
              <a:gd name="connsiteY5" fmla="*/ 3443689 h 6858000"/>
              <a:gd name="connsiteX6" fmla="*/ 978998 w 6756400"/>
              <a:gd name="connsiteY6" fmla="*/ 3562149 h 6858000"/>
              <a:gd name="connsiteX7" fmla="*/ 990752 w 6756400"/>
              <a:gd name="connsiteY7" fmla="*/ 3582043 h 6858000"/>
              <a:gd name="connsiteX8" fmla="*/ 1138125 w 6756400"/>
              <a:gd name="connsiteY8" fmla="*/ 3467200 h 6858000"/>
              <a:gd name="connsiteX9" fmla="*/ 1697783 w 6756400"/>
              <a:gd name="connsiteY9" fmla="*/ 3892208 h 6858000"/>
              <a:gd name="connsiteX10" fmla="*/ 1337034 w 6756400"/>
              <a:gd name="connsiteY10" fmla="*/ 4172532 h 6858000"/>
              <a:gd name="connsiteX11" fmla="*/ 1346980 w 6756400"/>
              <a:gd name="connsiteY11" fmla="*/ 4190618 h 6858000"/>
              <a:gd name="connsiteX12" fmla="*/ 1704112 w 6756400"/>
              <a:gd name="connsiteY12" fmla="*/ 3913006 h 6858000"/>
              <a:gd name="connsiteX13" fmla="*/ 1704112 w 6756400"/>
              <a:gd name="connsiteY13" fmla="*/ 4443814 h 6858000"/>
              <a:gd name="connsiteX14" fmla="*/ 1560355 w 6756400"/>
              <a:gd name="connsiteY14" fmla="*/ 4555944 h 6858000"/>
              <a:gd name="connsiteX15" fmla="*/ 1149879 w 6756400"/>
              <a:gd name="connsiteY15" fmla="*/ 4874248 h 6858000"/>
              <a:gd name="connsiteX16" fmla="*/ 1149879 w 6756400"/>
              <a:gd name="connsiteY16" fmla="*/ 4343440 h 6858000"/>
              <a:gd name="connsiteX17" fmla="*/ 1346076 w 6756400"/>
              <a:gd name="connsiteY17" fmla="*/ 4190618 h 6858000"/>
              <a:gd name="connsiteX18" fmla="*/ 1336130 w 6756400"/>
              <a:gd name="connsiteY18" fmla="*/ 4173437 h 6858000"/>
              <a:gd name="connsiteX19" fmla="*/ 1139934 w 6756400"/>
              <a:gd name="connsiteY19" fmla="*/ 4325354 h 6858000"/>
              <a:gd name="connsiteX20" fmla="*/ 580276 w 6756400"/>
              <a:gd name="connsiteY20" fmla="*/ 3900346 h 6858000"/>
              <a:gd name="connsiteX21" fmla="*/ 989848 w 6756400"/>
              <a:gd name="connsiteY21" fmla="*/ 3582043 h 6858000"/>
              <a:gd name="connsiteX22" fmla="*/ 978094 w 6756400"/>
              <a:gd name="connsiteY22" fmla="*/ 3563053 h 6858000"/>
              <a:gd name="connsiteX23" fmla="*/ 577563 w 6756400"/>
              <a:gd name="connsiteY23" fmla="*/ 3874123 h 6858000"/>
              <a:gd name="connsiteX24" fmla="*/ 577563 w 6756400"/>
              <a:gd name="connsiteY24" fmla="*/ 3342411 h 6858000"/>
              <a:gd name="connsiteX25" fmla="*/ 764719 w 6756400"/>
              <a:gd name="connsiteY25" fmla="*/ 3197727 h 6858000"/>
              <a:gd name="connsiteX26" fmla="*/ 754773 w 6756400"/>
              <a:gd name="connsiteY26" fmla="*/ 3180546 h 6858000"/>
              <a:gd name="connsiteX27" fmla="*/ 567618 w 6756400"/>
              <a:gd name="connsiteY27" fmla="*/ 3325229 h 6858000"/>
              <a:gd name="connsiteX28" fmla="*/ 7960 w 6756400"/>
              <a:gd name="connsiteY28" fmla="*/ 2899317 h 6858000"/>
              <a:gd name="connsiteX29" fmla="*/ 558577 w 6756400"/>
              <a:gd name="connsiteY29" fmla="*/ 2472501 h 6858000"/>
              <a:gd name="connsiteX30" fmla="*/ 1724907 w 6756400"/>
              <a:gd name="connsiteY30" fmla="*/ 0 h 6858000"/>
              <a:gd name="connsiteX31" fmla="*/ 6756400 w 6756400"/>
              <a:gd name="connsiteY31" fmla="*/ 0 h 6858000"/>
              <a:gd name="connsiteX32" fmla="*/ 6756400 w 6756400"/>
              <a:gd name="connsiteY32" fmla="*/ 6858000 h 6858000"/>
              <a:gd name="connsiteX33" fmla="*/ 0 w 6756400"/>
              <a:gd name="connsiteY33" fmla="*/ 6858000 h 6858000"/>
              <a:gd name="connsiteX34" fmla="*/ 0 w 6756400"/>
              <a:gd name="connsiteY34" fmla="*/ 6856412 h 6858000"/>
              <a:gd name="connsiteX35" fmla="*/ 162738 w 6756400"/>
              <a:gd name="connsiteY35" fmla="*/ 6856412 h 6858000"/>
              <a:gd name="connsiteX36" fmla="*/ 1149879 w 6756400"/>
              <a:gd name="connsiteY36" fmla="*/ 6856412 h 6858000"/>
              <a:gd name="connsiteX37" fmla="*/ 1149879 w 6756400"/>
              <a:gd name="connsiteY37" fmla="*/ 6332839 h 6858000"/>
              <a:gd name="connsiteX38" fmla="*/ 1704112 w 6756400"/>
              <a:gd name="connsiteY38" fmla="*/ 5902405 h 6858000"/>
              <a:gd name="connsiteX39" fmla="*/ 1704112 w 6756400"/>
              <a:gd name="connsiteY39" fmla="*/ 6433213 h 6858000"/>
              <a:gd name="connsiteX40" fmla="*/ 1159824 w 6756400"/>
              <a:gd name="connsiteY40" fmla="*/ 6855508 h 6858000"/>
              <a:gd name="connsiteX41" fmla="*/ 1193277 w 6756400"/>
              <a:gd name="connsiteY41" fmla="*/ 6855508 h 6858000"/>
              <a:gd name="connsiteX42" fmla="*/ 1724907 w 6756400"/>
              <a:gd name="connsiteY42" fmla="*/ 6443160 h 6858000"/>
              <a:gd name="connsiteX43" fmla="*/ 1724907 w 6756400"/>
              <a:gd name="connsiteY43" fmla="*/ 5877086 h 6858000"/>
              <a:gd name="connsiteX44" fmla="*/ 1386762 w 6756400"/>
              <a:gd name="connsiteY44" fmla="*/ 5620272 h 6858000"/>
              <a:gd name="connsiteX45" fmla="*/ 1343363 w 6756400"/>
              <a:gd name="connsiteY45" fmla="*/ 5612134 h 6858000"/>
              <a:gd name="connsiteX46" fmla="*/ 1697783 w 6756400"/>
              <a:gd name="connsiteY46" fmla="*/ 5881607 h 6858000"/>
              <a:gd name="connsiteX47" fmla="*/ 1139934 w 6756400"/>
              <a:gd name="connsiteY47" fmla="*/ 6314753 h 6858000"/>
              <a:gd name="connsiteX48" fmla="*/ 581180 w 6756400"/>
              <a:gd name="connsiteY48" fmla="*/ 5889745 h 6858000"/>
              <a:gd name="connsiteX49" fmla="*/ 1014259 w 6756400"/>
              <a:gd name="connsiteY49" fmla="*/ 5553356 h 6858000"/>
              <a:gd name="connsiteX50" fmla="*/ 987135 w 6756400"/>
              <a:gd name="connsiteY50" fmla="*/ 5548835 h 6858000"/>
              <a:gd name="connsiteX51" fmla="*/ 577563 w 6756400"/>
              <a:gd name="connsiteY51" fmla="*/ 5866234 h 6858000"/>
              <a:gd name="connsiteX52" fmla="*/ 577563 w 6756400"/>
              <a:gd name="connsiteY52" fmla="*/ 5335426 h 6858000"/>
              <a:gd name="connsiteX53" fmla="*/ 1132700 w 6756400"/>
              <a:gd name="connsiteY53" fmla="*/ 4905897 h 6858000"/>
              <a:gd name="connsiteX54" fmla="*/ 1132700 w 6756400"/>
              <a:gd name="connsiteY54" fmla="*/ 5435801 h 6858000"/>
              <a:gd name="connsiteX55" fmla="*/ 988039 w 6756400"/>
              <a:gd name="connsiteY55" fmla="*/ 5547930 h 6858000"/>
              <a:gd name="connsiteX56" fmla="*/ 1015163 w 6756400"/>
              <a:gd name="connsiteY56" fmla="*/ 5552452 h 6858000"/>
              <a:gd name="connsiteX57" fmla="*/ 1139029 w 6756400"/>
              <a:gd name="connsiteY57" fmla="*/ 5456599 h 6858000"/>
              <a:gd name="connsiteX58" fmla="*/ 1342459 w 6756400"/>
              <a:gd name="connsiteY58" fmla="*/ 5611229 h 6858000"/>
              <a:gd name="connsiteX59" fmla="*/ 1384953 w 6756400"/>
              <a:gd name="connsiteY59" fmla="*/ 5619368 h 6858000"/>
              <a:gd name="connsiteX60" fmla="*/ 1152591 w 6756400"/>
              <a:gd name="connsiteY60" fmla="*/ 5442131 h 6858000"/>
              <a:gd name="connsiteX61" fmla="*/ 1152591 w 6756400"/>
              <a:gd name="connsiteY61" fmla="*/ 4897759 h 6858000"/>
              <a:gd name="connsiteX62" fmla="*/ 1570300 w 6756400"/>
              <a:gd name="connsiteY62" fmla="*/ 4573125 h 6858000"/>
              <a:gd name="connsiteX63" fmla="*/ 1560355 w 6756400"/>
              <a:gd name="connsiteY63" fmla="*/ 4555944 h 6858000"/>
              <a:gd name="connsiteX64" fmla="*/ 1571205 w 6756400"/>
              <a:gd name="connsiteY64" fmla="*/ 4573125 h 6858000"/>
              <a:gd name="connsiteX65" fmla="*/ 1709537 w 6756400"/>
              <a:gd name="connsiteY65" fmla="*/ 4465517 h 6858000"/>
              <a:gd name="connsiteX66" fmla="*/ 2290894 w 6756400"/>
              <a:gd name="connsiteY66" fmla="*/ 4907706 h 6858000"/>
              <a:gd name="connsiteX67" fmla="*/ 2874963 w 6756400"/>
              <a:gd name="connsiteY67" fmla="*/ 4453761 h 6858000"/>
              <a:gd name="connsiteX68" fmla="*/ 2874963 w 6756400"/>
              <a:gd name="connsiteY68" fmla="*/ 4272907 h 6858000"/>
              <a:gd name="connsiteX69" fmla="*/ 2855072 w 6756400"/>
              <a:gd name="connsiteY69" fmla="*/ 4281949 h 6858000"/>
              <a:gd name="connsiteX70" fmla="*/ 2855072 w 6756400"/>
              <a:gd name="connsiteY70" fmla="*/ 4443814 h 6858000"/>
              <a:gd name="connsiteX71" fmla="*/ 2300839 w 6756400"/>
              <a:gd name="connsiteY71" fmla="*/ 4874248 h 6858000"/>
              <a:gd name="connsiteX72" fmla="*/ 2300839 w 6756400"/>
              <a:gd name="connsiteY72" fmla="*/ 4343440 h 6858000"/>
              <a:gd name="connsiteX73" fmla="*/ 2855072 w 6756400"/>
              <a:gd name="connsiteY73" fmla="*/ 3913006 h 6858000"/>
              <a:gd name="connsiteX74" fmla="*/ 2855072 w 6756400"/>
              <a:gd name="connsiteY74" fmla="*/ 4281045 h 6858000"/>
              <a:gd name="connsiteX75" fmla="*/ 2874963 w 6756400"/>
              <a:gd name="connsiteY75" fmla="*/ 4272002 h 6858000"/>
              <a:gd name="connsiteX76" fmla="*/ 2874963 w 6756400"/>
              <a:gd name="connsiteY76" fmla="*/ 3887687 h 6858000"/>
              <a:gd name="connsiteX77" fmla="*/ 2675150 w 6756400"/>
              <a:gd name="connsiteY77" fmla="*/ 3735769 h 6858000"/>
              <a:gd name="connsiteX78" fmla="*/ 2654355 w 6756400"/>
              <a:gd name="connsiteY78" fmla="*/ 3744812 h 6858000"/>
              <a:gd name="connsiteX79" fmla="*/ 2848743 w 6756400"/>
              <a:gd name="connsiteY79" fmla="*/ 3892208 h 6858000"/>
              <a:gd name="connsiteX80" fmla="*/ 2290894 w 6756400"/>
              <a:gd name="connsiteY80" fmla="*/ 4325354 h 6858000"/>
              <a:gd name="connsiteX81" fmla="*/ 1731236 w 6756400"/>
              <a:gd name="connsiteY81" fmla="*/ 3900346 h 6858000"/>
              <a:gd name="connsiteX82" fmla="*/ 2289086 w 6756400"/>
              <a:gd name="connsiteY82" fmla="*/ 3467200 h 6858000"/>
              <a:gd name="connsiteX83" fmla="*/ 2653451 w 6756400"/>
              <a:gd name="connsiteY83" fmla="*/ 3743907 h 6858000"/>
              <a:gd name="connsiteX84" fmla="*/ 2674246 w 6756400"/>
              <a:gd name="connsiteY84" fmla="*/ 3734865 h 6858000"/>
              <a:gd name="connsiteX85" fmla="*/ 2303552 w 6756400"/>
              <a:gd name="connsiteY85" fmla="*/ 3452732 h 6858000"/>
              <a:gd name="connsiteX86" fmla="*/ 2303552 w 6756400"/>
              <a:gd name="connsiteY86" fmla="*/ 3177833 h 6858000"/>
              <a:gd name="connsiteX87" fmla="*/ 2282757 w 6756400"/>
              <a:gd name="connsiteY87" fmla="*/ 3180546 h 6858000"/>
              <a:gd name="connsiteX88" fmla="*/ 2282757 w 6756400"/>
              <a:gd name="connsiteY88" fmla="*/ 3443689 h 6858000"/>
              <a:gd name="connsiteX89" fmla="*/ 1728524 w 6756400"/>
              <a:gd name="connsiteY89" fmla="*/ 3874123 h 6858000"/>
              <a:gd name="connsiteX90" fmla="*/ 1728524 w 6756400"/>
              <a:gd name="connsiteY90" fmla="*/ 3342411 h 6858000"/>
              <a:gd name="connsiteX91" fmla="*/ 1989818 w 6756400"/>
              <a:gd name="connsiteY91" fmla="*/ 3140758 h 6858000"/>
              <a:gd name="connsiteX92" fmla="*/ 1978064 w 6756400"/>
              <a:gd name="connsiteY92" fmla="*/ 3124481 h 6858000"/>
              <a:gd name="connsiteX93" fmla="*/ 1718578 w 6756400"/>
              <a:gd name="connsiteY93" fmla="*/ 3325229 h 6858000"/>
              <a:gd name="connsiteX94" fmla="*/ 1158920 w 6756400"/>
              <a:gd name="connsiteY94" fmla="*/ 2899317 h 6858000"/>
              <a:gd name="connsiteX95" fmla="*/ 1579342 w 6756400"/>
              <a:gd name="connsiteY95" fmla="*/ 2573779 h 6858000"/>
              <a:gd name="connsiteX96" fmla="*/ 1567588 w 6756400"/>
              <a:gd name="connsiteY96" fmla="*/ 2557502 h 6858000"/>
              <a:gd name="connsiteX97" fmla="*/ 1149879 w 6756400"/>
              <a:gd name="connsiteY97" fmla="*/ 2881232 h 6858000"/>
              <a:gd name="connsiteX98" fmla="*/ 1149879 w 6756400"/>
              <a:gd name="connsiteY98" fmla="*/ 2350424 h 6858000"/>
              <a:gd name="connsiteX99" fmla="*/ 1321664 w 6756400"/>
              <a:gd name="connsiteY99" fmla="*/ 2216592 h 6858000"/>
              <a:gd name="connsiteX100" fmla="*/ 1309910 w 6756400"/>
              <a:gd name="connsiteY100" fmla="*/ 2201219 h 6858000"/>
              <a:gd name="connsiteX101" fmla="*/ 1139934 w 6756400"/>
              <a:gd name="connsiteY101" fmla="*/ 2332339 h 6858000"/>
              <a:gd name="connsiteX102" fmla="*/ 580276 w 6756400"/>
              <a:gd name="connsiteY102" fmla="*/ 1907331 h 6858000"/>
              <a:gd name="connsiteX103" fmla="*/ 1138125 w 6756400"/>
              <a:gd name="connsiteY103" fmla="*/ 1474184 h 6858000"/>
              <a:gd name="connsiteX104" fmla="*/ 1697783 w 6756400"/>
              <a:gd name="connsiteY104" fmla="*/ 1899192 h 6858000"/>
              <a:gd name="connsiteX105" fmla="*/ 1310815 w 6756400"/>
              <a:gd name="connsiteY105" fmla="*/ 2200315 h 6858000"/>
              <a:gd name="connsiteX106" fmla="*/ 1322568 w 6756400"/>
              <a:gd name="connsiteY106" fmla="*/ 2216592 h 6858000"/>
              <a:gd name="connsiteX107" fmla="*/ 1704112 w 6756400"/>
              <a:gd name="connsiteY107" fmla="*/ 1919991 h 6858000"/>
              <a:gd name="connsiteX108" fmla="*/ 1704112 w 6756400"/>
              <a:gd name="connsiteY108" fmla="*/ 2450798 h 6858000"/>
              <a:gd name="connsiteX109" fmla="*/ 1568492 w 6756400"/>
              <a:gd name="connsiteY109" fmla="*/ 2556598 h 6858000"/>
              <a:gd name="connsiteX110" fmla="*/ 1580246 w 6756400"/>
              <a:gd name="connsiteY110" fmla="*/ 2572875 h 6858000"/>
              <a:gd name="connsiteX111" fmla="*/ 1709537 w 6756400"/>
              <a:gd name="connsiteY111" fmla="*/ 2472501 h 6858000"/>
              <a:gd name="connsiteX112" fmla="*/ 2269195 w 6756400"/>
              <a:gd name="connsiteY112" fmla="*/ 2898413 h 6858000"/>
              <a:gd name="connsiteX113" fmla="*/ 1978968 w 6756400"/>
              <a:gd name="connsiteY113" fmla="*/ 3123577 h 6858000"/>
              <a:gd name="connsiteX114" fmla="*/ 1990722 w 6756400"/>
              <a:gd name="connsiteY114" fmla="*/ 3139854 h 6858000"/>
              <a:gd name="connsiteX115" fmla="*/ 2282757 w 6756400"/>
              <a:gd name="connsiteY115" fmla="*/ 2912881 h 6858000"/>
              <a:gd name="connsiteX116" fmla="*/ 2282757 w 6756400"/>
              <a:gd name="connsiteY116" fmla="*/ 3179642 h 6858000"/>
              <a:gd name="connsiteX117" fmla="*/ 2303552 w 6756400"/>
              <a:gd name="connsiteY117" fmla="*/ 3176929 h 6858000"/>
              <a:gd name="connsiteX118" fmla="*/ 2303552 w 6756400"/>
              <a:gd name="connsiteY118" fmla="*/ 2904743 h 6858000"/>
              <a:gd name="connsiteX119" fmla="*/ 2327963 w 6756400"/>
              <a:gd name="connsiteY119" fmla="*/ 2885753 h 6858000"/>
              <a:gd name="connsiteX120" fmla="*/ 2327963 w 6756400"/>
              <a:gd name="connsiteY120" fmla="*/ 2860433 h 6858000"/>
              <a:gd name="connsiteX121" fmla="*/ 2300839 w 6756400"/>
              <a:gd name="connsiteY121" fmla="*/ 2881232 h 6858000"/>
              <a:gd name="connsiteX122" fmla="*/ 2300839 w 6756400"/>
              <a:gd name="connsiteY122" fmla="*/ 2350424 h 6858000"/>
              <a:gd name="connsiteX123" fmla="*/ 2327963 w 6756400"/>
              <a:gd name="connsiteY123" fmla="*/ 2328721 h 6858000"/>
              <a:gd name="connsiteX124" fmla="*/ 2327963 w 6756400"/>
              <a:gd name="connsiteY124" fmla="*/ 2303402 h 6858000"/>
              <a:gd name="connsiteX125" fmla="*/ 2290894 w 6756400"/>
              <a:gd name="connsiteY125" fmla="*/ 2332339 h 6858000"/>
              <a:gd name="connsiteX126" fmla="*/ 1731236 w 6756400"/>
              <a:gd name="connsiteY126" fmla="*/ 1907331 h 6858000"/>
              <a:gd name="connsiteX127" fmla="*/ 2289086 w 6756400"/>
              <a:gd name="connsiteY127" fmla="*/ 1474184 h 6858000"/>
              <a:gd name="connsiteX128" fmla="*/ 2848743 w 6756400"/>
              <a:gd name="connsiteY128" fmla="*/ 1899192 h 6858000"/>
              <a:gd name="connsiteX129" fmla="*/ 2328867 w 6756400"/>
              <a:gd name="connsiteY129" fmla="*/ 2302498 h 6858000"/>
              <a:gd name="connsiteX130" fmla="*/ 2328867 w 6756400"/>
              <a:gd name="connsiteY130" fmla="*/ 2327817 h 6858000"/>
              <a:gd name="connsiteX131" fmla="*/ 2855072 w 6756400"/>
              <a:gd name="connsiteY131" fmla="*/ 1919991 h 6858000"/>
              <a:gd name="connsiteX132" fmla="*/ 2855072 w 6756400"/>
              <a:gd name="connsiteY132" fmla="*/ 2450798 h 6858000"/>
              <a:gd name="connsiteX133" fmla="*/ 2328867 w 6756400"/>
              <a:gd name="connsiteY133" fmla="*/ 2859529 h 6858000"/>
              <a:gd name="connsiteX134" fmla="*/ 2328867 w 6756400"/>
              <a:gd name="connsiteY134" fmla="*/ 2884849 h 6858000"/>
              <a:gd name="connsiteX135" fmla="*/ 2874963 w 6756400"/>
              <a:gd name="connsiteY135" fmla="*/ 2460745 h 6858000"/>
              <a:gd name="connsiteX136" fmla="*/ 2874963 w 6756400"/>
              <a:gd name="connsiteY136" fmla="*/ 1894671 h 6858000"/>
              <a:gd name="connsiteX137" fmla="*/ 2303552 w 6756400"/>
              <a:gd name="connsiteY137" fmla="*/ 1459716 h 6858000"/>
              <a:gd name="connsiteX138" fmla="*/ 2303552 w 6756400"/>
              <a:gd name="connsiteY138" fmla="*/ 926195 h 6858000"/>
              <a:gd name="connsiteX139" fmla="*/ 2282757 w 6756400"/>
              <a:gd name="connsiteY139" fmla="*/ 941568 h 6858000"/>
              <a:gd name="connsiteX140" fmla="*/ 2282757 w 6756400"/>
              <a:gd name="connsiteY140" fmla="*/ 1451578 h 6858000"/>
              <a:gd name="connsiteX141" fmla="*/ 1728524 w 6756400"/>
              <a:gd name="connsiteY141" fmla="*/ 1882011 h 6858000"/>
              <a:gd name="connsiteX142" fmla="*/ 1728524 w 6756400"/>
              <a:gd name="connsiteY142" fmla="*/ 1351203 h 6858000"/>
              <a:gd name="connsiteX143" fmla="*/ 2282757 w 6756400"/>
              <a:gd name="connsiteY143" fmla="*/ 920770 h 6858000"/>
              <a:gd name="connsiteX144" fmla="*/ 2282757 w 6756400"/>
              <a:gd name="connsiteY144" fmla="*/ 940664 h 6858000"/>
              <a:gd name="connsiteX145" fmla="*/ 2303552 w 6756400"/>
              <a:gd name="connsiteY145" fmla="*/ 924387 h 6858000"/>
              <a:gd name="connsiteX146" fmla="*/ 2303552 w 6756400"/>
              <a:gd name="connsiteY146" fmla="*/ 895450 h 6858000"/>
              <a:gd name="connsiteX147" fmla="*/ 1749319 w 6756400"/>
              <a:gd name="connsiteY147" fmla="*/ 474059 h 6858000"/>
              <a:gd name="connsiteX148" fmla="*/ 1733044 w 6756400"/>
              <a:gd name="connsiteY148" fmla="*/ 486719 h 6858000"/>
              <a:gd name="connsiteX149" fmla="*/ 2276428 w 6756400"/>
              <a:gd name="connsiteY149" fmla="*/ 899971 h 6858000"/>
              <a:gd name="connsiteX150" fmla="*/ 1718578 w 6756400"/>
              <a:gd name="connsiteY150" fmla="*/ 1333118 h 6858000"/>
              <a:gd name="connsiteX151" fmla="*/ 1158920 w 6756400"/>
              <a:gd name="connsiteY151" fmla="*/ 908110 h 6858000"/>
              <a:gd name="connsiteX152" fmla="*/ 1716770 w 6756400"/>
              <a:gd name="connsiteY152" fmla="*/ 474964 h 6858000"/>
              <a:gd name="connsiteX153" fmla="*/ 1732140 w 6756400"/>
              <a:gd name="connsiteY153" fmla="*/ 486719 h 6858000"/>
              <a:gd name="connsiteX154" fmla="*/ 1748415 w 6756400"/>
              <a:gd name="connsiteY154" fmla="*/ 474059 h 6858000"/>
              <a:gd name="connsiteX155" fmla="*/ 1724907 w 6756400"/>
              <a:gd name="connsiteY155" fmla="*/ 455070 h 6858000"/>
              <a:gd name="connsiteX156" fmla="*/ 1724907 w 6756400"/>
              <a:gd name="connsiteY156" fmla="*/ 206 h 6858000"/>
              <a:gd name="connsiteX157" fmla="*/ 1606490 w 6756400"/>
              <a:gd name="connsiteY157" fmla="*/ 0 h 6858000"/>
              <a:gd name="connsiteX158" fmla="*/ 1704112 w 6756400"/>
              <a:gd name="connsiteY158" fmla="*/ 0 h 6858000"/>
              <a:gd name="connsiteX159" fmla="*/ 1704112 w 6756400"/>
              <a:gd name="connsiteY159" fmla="*/ 79700 h 6858000"/>
              <a:gd name="connsiteX160" fmla="*/ 1704112 w 6756400"/>
              <a:gd name="connsiteY160" fmla="*/ 455974 h 6858000"/>
              <a:gd name="connsiteX161" fmla="*/ 1149879 w 6756400"/>
              <a:gd name="connsiteY161" fmla="*/ 885503 h 6858000"/>
              <a:gd name="connsiteX162" fmla="*/ 1149879 w 6756400"/>
              <a:gd name="connsiteY162" fmla="*/ 354695 h 6858000"/>
              <a:gd name="connsiteX163" fmla="*/ 1606476 w 6756400"/>
              <a:gd name="connsiteY163" fmla="*/ 11 h 6858000"/>
              <a:gd name="connsiteX164" fmla="*/ 696284 w 6756400"/>
              <a:gd name="connsiteY164" fmla="*/ 0 h 6858000"/>
              <a:gd name="connsiteX165" fmla="*/ 1573942 w 6756400"/>
              <a:gd name="connsiteY165" fmla="*/ 0 h 6858000"/>
              <a:gd name="connsiteX166" fmla="*/ 1498270 w 6756400"/>
              <a:gd name="connsiteY166" fmla="*/ 58848 h 6858000"/>
              <a:gd name="connsiteX167" fmla="*/ 1139934 w 6756400"/>
              <a:gd name="connsiteY167" fmla="*/ 337514 h 6858000"/>
              <a:gd name="connsiteX168" fmla="*/ 701161 w 6756400"/>
              <a:gd name="connsiteY168" fmla="*/ 3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756400" h="6858000">
                <a:moveTo>
                  <a:pt x="558577" y="2472501"/>
                </a:moveTo>
                <a:cubicBezTo>
                  <a:pt x="1118234" y="2898413"/>
                  <a:pt x="1118234" y="2898413"/>
                  <a:pt x="1118234" y="2898413"/>
                </a:cubicBezTo>
                <a:cubicBezTo>
                  <a:pt x="754773" y="3179642"/>
                  <a:pt x="754773" y="3179642"/>
                  <a:pt x="754773" y="3179642"/>
                </a:cubicBezTo>
                <a:cubicBezTo>
                  <a:pt x="765623" y="3197727"/>
                  <a:pt x="765623" y="3197727"/>
                  <a:pt x="765623" y="3197727"/>
                </a:cubicBezTo>
                <a:cubicBezTo>
                  <a:pt x="1132700" y="2912881"/>
                  <a:pt x="1132700" y="2912881"/>
                  <a:pt x="1132700" y="2912881"/>
                </a:cubicBezTo>
                <a:cubicBezTo>
                  <a:pt x="1132700" y="3443689"/>
                  <a:pt x="1132700" y="3443689"/>
                  <a:pt x="1132700" y="3443689"/>
                </a:cubicBezTo>
                <a:cubicBezTo>
                  <a:pt x="978998" y="3562149"/>
                  <a:pt x="978998" y="3562149"/>
                  <a:pt x="978998" y="3562149"/>
                </a:cubicBezTo>
                <a:cubicBezTo>
                  <a:pt x="990752" y="3582043"/>
                  <a:pt x="990752" y="3582043"/>
                  <a:pt x="990752" y="3582043"/>
                </a:cubicBezTo>
                <a:cubicBezTo>
                  <a:pt x="1138125" y="3467200"/>
                  <a:pt x="1138125" y="3467200"/>
                  <a:pt x="1138125" y="3467200"/>
                </a:cubicBezTo>
                <a:cubicBezTo>
                  <a:pt x="1697783" y="3892208"/>
                  <a:pt x="1697783" y="3892208"/>
                  <a:pt x="1697783" y="3892208"/>
                </a:cubicBezTo>
                <a:cubicBezTo>
                  <a:pt x="1337034" y="4172532"/>
                  <a:pt x="1337034" y="4172532"/>
                  <a:pt x="1337034" y="4172532"/>
                </a:cubicBezTo>
                <a:cubicBezTo>
                  <a:pt x="1346980" y="4190618"/>
                  <a:pt x="1346980" y="4190618"/>
                  <a:pt x="1346980" y="4190618"/>
                </a:cubicBezTo>
                <a:cubicBezTo>
                  <a:pt x="1704112" y="3913006"/>
                  <a:pt x="1704112" y="3913006"/>
                  <a:pt x="1704112" y="3913006"/>
                </a:cubicBezTo>
                <a:cubicBezTo>
                  <a:pt x="1704112" y="4443814"/>
                  <a:pt x="1704112" y="4443814"/>
                  <a:pt x="1704112" y="4443814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149879" y="4874248"/>
                  <a:pt x="1149879" y="4874248"/>
                  <a:pt x="1149879" y="4874248"/>
                </a:cubicBezTo>
                <a:cubicBezTo>
                  <a:pt x="1149879" y="4343440"/>
                  <a:pt x="1149879" y="4343440"/>
                  <a:pt x="1149879" y="4343440"/>
                </a:cubicBezTo>
                <a:cubicBezTo>
                  <a:pt x="1346076" y="4190618"/>
                  <a:pt x="1346076" y="4190618"/>
                  <a:pt x="1346076" y="4190618"/>
                </a:cubicBezTo>
                <a:cubicBezTo>
                  <a:pt x="1336130" y="4173437"/>
                  <a:pt x="1336130" y="4173437"/>
                  <a:pt x="1336130" y="4173437"/>
                </a:cubicBezTo>
                <a:cubicBezTo>
                  <a:pt x="1139934" y="4325354"/>
                  <a:pt x="1139934" y="4325354"/>
                  <a:pt x="1139934" y="4325354"/>
                </a:cubicBezTo>
                <a:cubicBezTo>
                  <a:pt x="580276" y="3900346"/>
                  <a:pt x="580276" y="3900346"/>
                  <a:pt x="580276" y="3900346"/>
                </a:cubicBezTo>
                <a:cubicBezTo>
                  <a:pt x="989848" y="3582043"/>
                  <a:pt x="989848" y="3582043"/>
                  <a:pt x="989848" y="3582043"/>
                </a:cubicBezTo>
                <a:cubicBezTo>
                  <a:pt x="978094" y="3563053"/>
                  <a:pt x="978094" y="3563053"/>
                  <a:pt x="978094" y="3563053"/>
                </a:cubicBezTo>
                <a:cubicBezTo>
                  <a:pt x="577563" y="3874123"/>
                  <a:pt x="577563" y="3874123"/>
                  <a:pt x="577563" y="3874123"/>
                </a:cubicBezTo>
                <a:cubicBezTo>
                  <a:pt x="577563" y="3342411"/>
                  <a:pt x="577563" y="3342411"/>
                  <a:pt x="577563" y="3342411"/>
                </a:cubicBezTo>
                <a:cubicBezTo>
                  <a:pt x="764719" y="3197727"/>
                  <a:pt x="764719" y="3197727"/>
                  <a:pt x="764719" y="3197727"/>
                </a:cubicBezTo>
                <a:cubicBezTo>
                  <a:pt x="754773" y="3180546"/>
                  <a:pt x="754773" y="3180546"/>
                  <a:pt x="754773" y="3180546"/>
                </a:cubicBezTo>
                <a:cubicBezTo>
                  <a:pt x="567618" y="3325229"/>
                  <a:pt x="567618" y="3325229"/>
                  <a:pt x="567618" y="3325229"/>
                </a:cubicBezTo>
                <a:cubicBezTo>
                  <a:pt x="7960" y="2899317"/>
                  <a:pt x="7960" y="2899317"/>
                  <a:pt x="7960" y="2899317"/>
                </a:cubicBezTo>
                <a:cubicBezTo>
                  <a:pt x="558577" y="2472501"/>
                  <a:pt x="558577" y="2472501"/>
                  <a:pt x="558577" y="2472501"/>
                </a:cubicBezTo>
                <a:close/>
                <a:moveTo>
                  <a:pt x="1724907" y="0"/>
                </a:moveTo>
                <a:lnTo>
                  <a:pt x="6756400" y="0"/>
                </a:lnTo>
                <a:lnTo>
                  <a:pt x="6756400" y="6858000"/>
                </a:lnTo>
                <a:lnTo>
                  <a:pt x="0" y="6858000"/>
                </a:lnTo>
                <a:lnTo>
                  <a:pt x="0" y="6856412"/>
                </a:lnTo>
                <a:lnTo>
                  <a:pt x="162738" y="6856412"/>
                </a:lnTo>
                <a:cubicBezTo>
                  <a:pt x="1149879" y="6856412"/>
                  <a:pt x="1149879" y="6856412"/>
                  <a:pt x="1149879" y="6856412"/>
                </a:cubicBezTo>
                <a:cubicBezTo>
                  <a:pt x="1149879" y="6332839"/>
                  <a:pt x="1149879" y="6332839"/>
                  <a:pt x="1149879" y="6332839"/>
                </a:cubicBezTo>
                <a:cubicBezTo>
                  <a:pt x="1704112" y="5902405"/>
                  <a:pt x="1704112" y="5902405"/>
                  <a:pt x="1704112" y="5902405"/>
                </a:cubicBezTo>
                <a:cubicBezTo>
                  <a:pt x="1704112" y="6433213"/>
                  <a:pt x="1704112" y="6433213"/>
                  <a:pt x="1704112" y="6433213"/>
                </a:cubicBezTo>
                <a:cubicBezTo>
                  <a:pt x="1159824" y="6855508"/>
                  <a:pt x="1159824" y="6855508"/>
                  <a:pt x="1159824" y="6855508"/>
                </a:cubicBezTo>
                <a:cubicBezTo>
                  <a:pt x="1193277" y="6855508"/>
                  <a:pt x="1193277" y="6855508"/>
                  <a:pt x="1193277" y="6855508"/>
                </a:cubicBezTo>
                <a:cubicBezTo>
                  <a:pt x="1724907" y="6443160"/>
                  <a:pt x="1724907" y="6443160"/>
                  <a:pt x="1724907" y="6443160"/>
                </a:cubicBezTo>
                <a:cubicBezTo>
                  <a:pt x="1724907" y="5877086"/>
                  <a:pt x="1724907" y="5877086"/>
                  <a:pt x="1724907" y="5877086"/>
                </a:cubicBezTo>
                <a:cubicBezTo>
                  <a:pt x="1386762" y="5620272"/>
                  <a:pt x="1386762" y="5620272"/>
                  <a:pt x="1386762" y="5620272"/>
                </a:cubicBezTo>
                <a:cubicBezTo>
                  <a:pt x="1372296" y="5617559"/>
                  <a:pt x="1357829" y="5614847"/>
                  <a:pt x="1343363" y="5612134"/>
                </a:cubicBezTo>
                <a:cubicBezTo>
                  <a:pt x="1697783" y="5881607"/>
                  <a:pt x="1697783" y="5881607"/>
                  <a:pt x="1697783" y="5881607"/>
                </a:cubicBezTo>
                <a:cubicBezTo>
                  <a:pt x="1139934" y="6314753"/>
                  <a:pt x="1139934" y="6314753"/>
                  <a:pt x="1139934" y="6314753"/>
                </a:cubicBezTo>
                <a:cubicBezTo>
                  <a:pt x="581180" y="5889745"/>
                  <a:pt x="581180" y="5889745"/>
                  <a:pt x="581180" y="5889745"/>
                </a:cubicBezTo>
                <a:cubicBezTo>
                  <a:pt x="1014259" y="5553356"/>
                  <a:pt x="1014259" y="5553356"/>
                  <a:pt x="1014259" y="5553356"/>
                </a:cubicBezTo>
                <a:cubicBezTo>
                  <a:pt x="1005218" y="5551548"/>
                  <a:pt x="995272" y="5549739"/>
                  <a:pt x="987135" y="5548835"/>
                </a:cubicBezTo>
                <a:cubicBezTo>
                  <a:pt x="577563" y="5866234"/>
                  <a:pt x="577563" y="5866234"/>
                  <a:pt x="577563" y="5866234"/>
                </a:cubicBezTo>
                <a:cubicBezTo>
                  <a:pt x="577563" y="5335426"/>
                  <a:pt x="577563" y="5335426"/>
                  <a:pt x="577563" y="5335426"/>
                </a:cubicBezTo>
                <a:cubicBezTo>
                  <a:pt x="1132700" y="4905897"/>
                  <a:pt x="1132700" y="4905897"/>
                  <a:pt x="1132700" y="4905897"/>
                </a:cubicBezTo>
                <a:cubicBezTo>
                  <a:pt x="1132700" y="5435801"/>
                  <a:pt x="1132700" y="5435801"/>
                  <a:pt x="1132700" y="5435801"/>
                </a:cubicBezTo>
                <a:cubicBezTo>
                  <a:pt x="988039" y="5547930"/>
                  <a:pt x="988039" y="5547930"/>
                  <a:pt x="988039" y="5547930"/>
                </a:cubicBezTo>
                <a:cubicBezTo>
                  <a:pt x="997081" y="5549739"/>
                  <a:pt x="1006122" y="5550643"/>
                  <a:pt x="1015163" y="5552452"/>
                </a:cubicBezTo>
                <a:cubicBezTo>
                  <a:pt x="1139029" y="5456599"/>
                  <a:pt x="1139029" y="5456599"/>
                  <a:pt x="1139029" y="5456599"/>
                </a:cubicBezTo>
                <a:cubicBezTo>
                  <a:pt x="1342459" y="5611229"/>
                  <a:pt x="1342459" y="5611229"/>
                  <a:pt x="1342459" y="5611229"/>
                </a:cubicBezTo>
                <a:cubicBezTo>
                  <a:pt x="1356925" y="5613942"/>
                  <a:pt x="1371391" y="5616655"/>
                  <a:pt x="1384953" y="5619368"/>
                </a:cubicBezTo>
                <a:cubicBezTo>
                  <a:pt x="1152591" y="5442131"/>
                  <a:pt x="1152591" y="5442131"/>
                  <a:pt x="1152591" y="5442131"/>
                </a:cubicBezTo>
                <a:cubicBezTo>
                  <a:pt x="1152591" y="4897759"/>
                  <a:pt x="1152591" y="4897759"/>
                  <a:pt x="1152591" y="4897759"/>
                </a:cubicBezTo>
                <a:cubicBezTo>
                  <a:pt x="1570300" y="4573125"/>
                  <a:pt x="1570300" y="4573125"/>
                  <a:pt x="1570300" y="4573125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571205" y="4573125"/>
                  <a:pt x="1571205" y="4573125"/>
                  <a:pt x="1571205" y="4573125"/>
                </a:cubicBezTo>
                <a:cubicBezTo>
                  <a:pt x="1709537" y="4465517"/>
                  <a:pt x="1709537" y="4465517"/>
                  <a:pt x="1709537" y="4465517"/>
                </a:cubicBezTo>
                <a:cubicBezTo>
                  <a:pt x="2290894" y="4907706"/>
                  <a:pt x="2290894" y="4907706"/>
                  <a:pt x="2290894" y="4907706"/>
                </a:cubicBezTo>
                <a:cubicBezTo>
                  <a:pt x="2874963" y="4453761"/>
                  <a:pt x="2874963" y="4453761"/>
                  <a:pt x="2874963" y="4453761"/>
                </a:cubicBezTo>
                <a:cubicBezTo>
                  <a:pt x="2874963" y="4272907"/>
                  <a:pt x="2874963" y="4272907"/>
                  <a:pt x="2874963" y="4272907"/>
                </a:cubicBezTo>
                <a:cubicBezTo>
                  <a:pt x="2855072" y="4281949"/>
                  <a:pt x="2855072" y="4281949"/>
                  <a:pt x="2855072" y="4281949"/>
                </a:cubicBezTo>
                <a:cubicBezTo>
                  <a:pt x="2855072" y="4443814"/>
                  <a:pt x="2855072" y="4443814"/>
                  <a:pt x="2855072" y="4443814"/>
                </a:cubicBezTo>
                <a:cubicBezTo>
                  <a:pt x="2300839" y="4874248"/>
                  <a:pt x="2300839" y="4874248"/>
                  <a:pt x="2300839" y="4874248"/>
                </a:cubicBezTo>
                <a:cubicBezTo>
                  <a:pt x="2300839" y="4343440"/>
                  <a:pt x="2300839" y="4343440"/>
                  <a:pt x="2300839" y="4343440"/>
                </a:cubicBezTo>
                <a:cubicBezTo>
                  <a:pt x="2855072" y="3913006"/>
                  <a:pt x="2855072" y="3913006"/>
                  <a:pt x="2855072" y="3913006"/>
                </a:cubicBezTo>
                <a:cubicBezTo>
                  <a:pt x="2855072" y="4281045"/>
                  <a:pt x="2855072" y="4281045"/>
                  <a:pt x="2855072" y="4281045"/>
                </a:cubicBezTo>
                <a:cubicBezTo>
                  <a:pt x="2874963" y="4272002"/>
                  <a:pt x="2874963" y="4272002"/>
                  <a:pt x="2874963" y="4272002"/>
                </a:cubicBezTo>
                <a:cubicBezTo>
                  <a:pt x="2874963" y="3887687"/>
                  <a:pt x="2874963" y="3887687"/>
                  <a:pt x="2874963" y="3887687"/>
                </a:cubicBezTo>
                <a:cubicBezTo>
                  <a:pt x="2675150" y="3735769"/>
                  <a:pt x="2675150" y="3735769"/>
                  <a:pt x="2675150" y="3735769"/>
                </a:cubicBezTo>
                <a:cubicBezTo>
                  <a:pt x="2654355" y="3744812"/>
                  <a:pt x="2654355" y="3744812"/>
                  <a:pt x="2654355" y="3744812"/>
                </a:cubicBezTo>
                <a:cubicBezTo>
                  <a:pt x="2848743" y="3892208"/>
                  <a:pt x="2848743" y="3892208"/>
                  <a:pt x="2848743" y="3892208"/>
                </a:cubicBezTo>
                <a:cubicBezTo>
                  <a:pt x="2290894" y="4325354"/>
                  <a:pt x="2290894" y="4325354"/>
                  <a:pt x="2290894" y="4325354"/>
                </a:cubicBezTo>
                <a:cubicBezTo>
                  <a:pt x="1731236" y="3900346"/>
                  <a:pt x="1731236" y="3900346"/>
                  <a:pt x="1731236" y="3900346"/>
                </a:cubicBezTo>
                <a:cubicBezTo>
                  <a:pt x="2289086" y="3467200"/>
                  <a:pt x="2289086" y="3467200"/>
                  <a:pt x="2289086" y="3467200"/>
                </a:cubicBezTo>
                <a:cubicBezTo>
                  <a:pt x="2653451" y="3743907"/>
                  <a:pt x="2653451" y="3743907"/>
                  <a:pt x="2653451" y="3743907"/>
                </a:cubicBezTo>
                <a:cubicBezTo>
                  <a:pt x="2674246" y="3734865"/>
                  <a:pt x="2674246" y="3734865"/>
                  <a:pt x="2674246" y="3734865"/>
                </a:cubicBezTo>
                <a:cubicBezTo>
                  <a:pt x="2303552" y="3452732"/>
                  <a:pt x="2303552" y="3452732"/>
                  <a:pt x="2303552" y="3452732"/>
                </a:cubicBezTo>
                <a:cubicBezTo>
                  <a:pt x="2303552" y="3177833"/>
                  <a:pt x="2303552" y="3177833"/>
                  <a:pt x="2303552" y="3177833"/>
                </a:cubicBezTo>
                <a:cubicBezTo>
                  <a:pt x="2282757" y="3180546"/>
                  <a:pt x="2282757" y="3180546"/>
                  <a:pt x="2282757" y="3180546"/>
                </a:cubicBezTo>
                <a:cubicBezTo>
                  <a:pt x="2282757" y="3443689"/>
                  <a:pt x="2282757" y="3443689"/>
                  <a:pt x="2282757" y="3443689"/>
                </a:cubicBezTo>
                <a:cubicBezTo>
                  <a:pt x="1728524" y="3874123"/>
                  <a:pt x="1728524" y="3874123"/>
                  <a:pt x="1728524" y="3874123"/>
                </a:cubicBezTo>
                <a:cubicBezTo>
                  <a:pt x="1728524" y="3342411"/>
                  <a:pt x="1728524" y="3342411"/>
                  <a:pt x="1728524" y="3342411"/>
                </a:cubicBezTo>
                <a:cubicBezTo>
                  <a:pt x="1989818" y="3140758"/>
                  <a:pt x="1989818" y="3140758"/>
                  <a:pt x="1989818" y="3140758"/>
                </a:cubicBezTo>
                <a:cubicBezTo>
                  <a:pt x="1978064" y="3124481"/>
                  <a:pt x="1978064" y="3124481"/>
                  <a:pt x="1978064" y="3124481"/>
                </a:cubicBezTo>
                <a:cubicBezTo>
                  <a:pt x="1718578" y="3325229"/>
                  <a:pt x="1718578" y="3325229"/>
                  <a:pt x="1718578" y="3325229"/>
                </a:cubicBezTo>
                <a:cubicBezTo>
                  <a:pt x="1158920" y="2899317"/>
                  <a:pt x="1158920" y="2899317"/>
                  <a:pt x="1158920" y="2899317"/>
                </a:cubicBezTo>
                <a:cubicBezTo>
                  <a:pt x="1579342" y="2573779"/>
                  <a:pt x="1579342" y="2573779"/>
                  <a:pt x="1579342" y="2573779"/>
                </a:cubicBezTo>
                <a:cubicBezTo>
                  <a:pt x="1567588" y="2557502"/>
                  <a:pt x="1567588" y="2557502"/>
                  <a:pt x="1567588" y="2557502"/>
                </a:cubicBezTo>
                <a:cubicBezTo>
                  <a:pt x="1149879" y="2881232"/>
                  <a:pt x="1149879" y="2881232"/>
                  <a:pt x="1149879" y="2881232"/>
                </a:cubicBezTo>
                <a:cubicBezTo>
                  <a:pt x="1149879" y="2350424"/>
                  <a:pt x="1149879" y="2350424"/>
                  <a:pt x="1149879" y="2350424"/>
                </a:cubicBezTo>
                <a:cubicBezTo>
                  <a:pt x="1321664" y="2216592"/>
                  <a:pt x="1321664" y="2216592"/>
                  <a:pt x="1321664" y="2216592"/>
                </a:cubicBezTo>
                <a:cubicBezTo>
                  <a:pt x="1309910" y="2201219"/>
                  <a:pt x="1309910" y="2201219"/>
                  <a:pt x="1309910" y="2201219"/>
                </a:cubicBezTo>
                <a:cubicBezTo>
                  <a:pt x="1139934" y="2332339"/>
                  <a:pt x="1139934" y="2332339"/>
                  <a:pt x="1139934" y="2332339"/>
                </a:cubicBezTo>
                <a:cubicBezTo>
                  <a:pt x="580276" y="1907331"/>
                  <a:pt x="580276" y="1907331"/>
                  <a:pt x="580276" y="1907331"/>
                </a:cubicBezTo>
                <a:cubicBezTo>
                  <a:pt x="1138125" y="1474184"/>
                  <a:pt x="1138125" y="1474184"/>
                  <a:pt x="1138125" y="1474184"/>
                </a:cubicBezTo>
                <a:cubicBezTo>
                  <a:pt x="1697783" y="1899192"/>
                  <a:pt x="1697783" y="1899192"/>
                  <a:pt x="1697783" y="1899192"/>
                </a:cubicBezTo>
                <a:cubicBezTo>
                  <a:pt x="1310815" y="2200315"/>
                  <a:pt x="1310815" y="2200315"/>
                  <a:pt x="1310815" y="2200315"/>
                </a:cubicBezTo>
                <a:cubicBezTo>
                  <a:pt x="1322568" y="2216592"/>
                  <a:pt x="1322568" y="2216592"/>
                  <a:pt x="1322568" y="2216592"/>
                </a:cubicBezTo>
                <a:cubicBezTo>
                  <a:pt x="1704112" y="1919991"/>
                  <a:pt x="1704112" y="1919991"/>
                  <a:pt x="1704112" y="1919991"/>
                </a:cubicBezTo>
                <a:cubicBezTo>
                  <a:pt x="1704112" y="2450798"/>
                  <a:pt x="1704112" y="2450798"/>
                  <a:pt x="1704112" y="2450798"/>
                </a:cubicBezTo>
                <a:cubicBezTo>
                  <a:pt x="1568492" y="2556598"/>
                  <a:pt x="1568492" y="2556598"/>
                  <a:pt x="1568492" y="2556598"/>
                </a:cubicBezTo>
                <a:cubicBezTo>
                  <a:pt x="1580246" y="2572875"/>
                  <a:pt x="1580246" y="2572875"/>
                  <a:pt x="1580246" y="2572875"/>
                </a:cubicBezTo>
                <a:cubicBezTo>
                  <a:pt x="1709537" y="2472501"/>
                  <a:pt x="1709537" y="2472501"/>
                  <a:pt x="1709537" y="2472501"/>
                </a:cubicBezTo>
                <a:cubicBezTo>
                  <a:pt x="2269195" y="2898413"/>
                  <a:pt x="2269195" y="2898413"/>
                  <a:pt x="2269195" y="2898413"/>
                </a:cubicBezTo>
                <a:cubicBezTo>
                  <a:pt x="1978968" y="3123577"/>
                  <a:pt x="1978968" y="3123577"/>
                  <a:pt x="1978968" y="3123577"/>
                </a:cubicBezTo>
                <a:cubicBezTo>
                  <a:pt x="1990722" y="3139854"/>
                  <a:pt x="1990722" y="3139854"/>
                  <a:pt x="1990722" y="3139854"/>
                </a:cubicBezTo>
                <a:cubicBezTo>
                  <a:pt x="2282757" y="2912881"/>
                  <a:pt x="2282757" y="2912881"/>
                  <a:pt x="2282757" y="2912881"/>
                </a:cubicBezTo>
                <a:cubicBezTo>
                  <a:pt x="2282757" y="3179642"/>
                  <a:pt x="2282757" y="3179642"/>
                  <a:pt x="2282757" y="3179642"/>
                </a:cubicBezTo>
                <a:cubicBezTo>
                  <a:pt x="2303552" y="3176929"/>
                  <a:pt x="2303552" y="3176929"/>
                  <a:pt x="2303552" y="3176929"/>
                </a:cubicBezTo>
                <a:cubicBezTo>
                  <a:pt x="2303552" y="2904743"/>
                  <a:pt x="2303552" y="2904743"/>
                  <a:pt x="2303552" y="2904743"/>
                </a:cubicBezTo>
                <a:cubicBezTo>
                  <a:pt x="2327963" y="2885753"/>
                  <a:pt x="2327963" y="2885753"/>
                  <a:pt x="2327963" y="2885753"/>
                </a:cubicBezTo>
                <a:cubicBezTo>
                  <a:pt x="2327963" y="2860433"/>
                  <a:pt x="2327963" y="2860433"/>
                  <a:pt x="2327963" y="2860433"/>
                </a:cubicBezTo>
                <a:cubicBezTo>
                  <a:pt x="2300839" y="2881232"/>
                  <a:pt x="2300839" y="2881232"/>
                  <a:pt x="2300839" y="2881232"/>
                </a:cubicBezTo>
                <a:cubicBezTo>
                  <a:pt x="2300839" y="2350424"/>
                  <a:pt x="2300839" y="2350424"/>
                  <a:pt x="2300839" y="2350424"/>
                </a:cubicBezTo>
                <a:cubicBezTo>
                  <a:pt x="2327963" y="2328721"/>
                  <a:pt x="2327963" y="2328721"/>
                  <a:pt x="2327963" y="2328721"/>
                </a:cubicBezTo>
                <a:cubicBezTo>
                  <a:pt x="2327963" y="2303402"/>
                  <a:pt x="2327963" y="2303402"/>
                  <a:pt x="2327963" y="2303402"/>
                </a:cubicBezTo>
                <a:cubicBezTo>
                  <a:pt x="2290894" y="2332339"/>
                  <a:pt x="2290894" y="2332339"/>
                  <a:pt x="2290894" y="2332339"/>
                </a:cubicBezTo>
                <a:cubicBezTo>
                  <a:pt x="1731236" y="1907331"/>
                  <a:pt x="1731236" y="1907331"/>
                  <a:pt x="1731236" y="1907331"/>
                </a:cubicBezTo>
                <a:cubicBezTo>
                  <a:pt x="2289086" y="1474184"/>
                  <a:pt x="2289086" y="1474184"/>
                  <a:pt x="2289086" y="1474184"/>
                </a:cubicBezTo>
                <a:cubicBezTo>
                  <a:pt x="2848743" y="1899192"/>
                  <a:pt x="2848743" y="1899192"/>
                  <a:pt x="2848743" y="1899192"/>
                </a:cubicBezTo>
                <a:cubicBezTo>
                  <a:pt x="2328867" y="2302498"/>
                  <a:pt x="2328867" y="2302498"/>
                  <a:pt x="2328867" y="2302498"/>
                </a:cubicBezTo>
                <a:cubicBezTo>
                  <a:pt x="2328867" y="2327817"/>
                  <a:pt x="2328867" y="2327817"/>
                  <a:pt x="2328867" y="2327817"/>
                </a:cubicBezTo>
                <a:cubicBezTo>
                  <a:pt x="2855072" y="1919991"/>
                  <a:pt x="2855072" y="1919991"/>
                  <a:pt x="2855072" y="1919991"/>
                </a:cubicBezTo>
                <a:cubicBezTo>
                  <a:pt x="2855072" y="2450798"/>
                  <a:pt x="2855072" y="2450798"/>
                  <a:pt x="2855072" y="2450798"/>
                </a:cubicBezTo>
                <a:lnTo>
                  <a:pt x="2328867" y="2859529"/>
                </a:lnTo>
                <a:cubicBezTo>
                  <a:pt x="2328867" y="2884849"/>
                  <a:pt x="2328867" y="2884849"/>
                  <a:pt x="2328867" y="2884849"/>
                </a:cubicBezTo>
                <a:cubicBezTo>
                  <a:pt x="2874963" y="2460745"/>
                  <a:pt x="2874963" y="2460745"/>
                  <a:pt x="2874963" y="2460745"/>
                </a:cubicBezTo>
                <a:cubicBezTo>
                  <a:pt x="2874963" y="1894671"/>
                  <a:pt x="2874963" y="1894671"/>
                  <a:pt x="2874963" y="1894671"/>
                </a:cubicBezTo>
                <a:cubicBezTo>
                  <a:pt x="2303552" y="1459716"/>
                  <a:pt x="2303552" y="1459716"/>
                  <a:pt x="2303552" y="1459716"/>
                </a:cubicBezTo>
                <a:cubicBezTo>
                  <a:pt x="2303552" y="926195"/>
                  <a:pt x="2303552" y="926195"/>
                  <a:pt x="2303552" y="926195"/>
                </a:cubicBezTo>
                <a:cubicBezTo>
                  <a:pt x="2282757" y="941568"/>
                  <a:pt x="2282757" y="941568"/>
                  <a:pt x="2282757" y="941568"/>
                </a:cubicBezTo>
                <a:cubicBezTo>
                  <a:pt x="2282757" y="1451578"/>
                  <a:pt x="2282757" y="1451578"/>
                  <a:pt x="2282757" y="1451578"/>
                </a:cubicBezTo>
                <a:cubicBezTo>
                  <a:pt x="1728524" y="1882011"/>
                  <a:pt x="1728524" y="1882011"/>
                  <a:pt x="1728524" y="1882011"/>
                </a:cubicBezTo>
                <a:cubicBezTo>
                  <a:pt x="1728524" y="1351203"/>
                  <a:pt x="1728524" y="1351203"/>
                  <a:pt x="1728524" y="1351203"/>
                </a:cubicBezTo>
                <a:cubicBezTo>
                  <a:pt x="2282757" y="920770"/>
                  <a:pt x="2282757" y="920770"/>
                  <a:pt x="2282757" y="920770"/>
                </a:cubicBezTo>
                <a:cubicBezTo>
                  <a:pt x="2282757" y="940664"/>
                  <a:pt x="2282757" y="940664"/>
                  <a:pt x="2282757" y="940664"/>
                </a:cubicBezTo>
                <a:cubicBezTo>
                  <a:pt x="2303552" y="924387"/>
                  <a:pt x="2303552" y="924387"/>
                  <a:pt x="2303552" y="924387"/>
                </a:cubicBezTo>
                <a:cubicBezTo>
                  <a:pt x="2303552" y="895450"/>
                  <a:pt x="2303552" y="895450"/>
                  <a:pt x="2303552" y="895450"/>
                </a:cubicBezTo>
                <a:cubicBezTo>
                  <a:pt x="1749319" y="474059"/>
                  <a:pt x="1749319" y="474059"/>
                  <a:pt x="1749319" y="474059"/>
                </a:cubicBezTo>
                <a:cubicBezTo>
                  <a:pt x="1733044" y="486719"/>
                  <a:pt x="1733044" y="486719"/>
                  <a:pt x="1733044" y="486719"/>
                </a:cubicBezTo>
                <a:cubicBezTo>
                  <a:pt x="2276428" y="899971"/>
                  <a:pt x="2276428" y="899971"/>
                  <a:pt x="2276428" y="899971"/>
                </a:cubicBezTo>
                <a:cubicBezTo>
                  <a:pt x="1718578" y="1333118"/>
                  <a:pt x="1718578" y="1333118"/>
                  <a:pt x="1718578" y="1333118"/>
                </a:cubicBezTo>
                <a:cubicBezTo>
                  <a:pt x="1158920" y="908110"/>
                  <a:pt x="1158920" y="908110"/>
                  <a:pt x="1158920" y="908110"/>
                </a:cubicBezTo>
                <a:cubicBezTo>
                  <a:pt x="1716770" y="474964"/>
                  <a:pt x="1716770" y="474964"/>
                  <a:pt x="1716770" y="474964"/>
                </a:cubicBezTo>
                <a:cubicBezTo>
                  <a:pt x="1732140" y="486719"/>
                  <a:pt x="1732140" y="486719"/>
                  <a:pt x="1732140" y="486719"/>
                </a:cubicBezTo>
                <a:cubicBezTo>
                  <a:pt x="1748415" y="474059"/>
                  <a:pt x="1748415" y="474059"/>
                  <a:pt x="1748415" y="474059"/>
                </a:cubicBezTo>
                <a:cubicBezTo>
                  <a:pt x="1724907" y="455070"/>
                  <a:pt x="1724907" y="455070"/>
                  <a:pt x="1724907" y="455070"/>
                </a:cubicBezTo>
                <a:cubicBezTo>
                  <a:pt x="1724907" y="56286"/>
                  <a:pt x="1724907" y="6438"/>
                  <a:pt x="1724907" y="206"/>
                </a:cubicBezTo>
                <a:close/>
                <a:moveTo>
                  <a:pt x="1606490" y="0"/>
                </a:moveTo>
                <a:lnTo>
                  <a:pt x="1704112" y="0"/>
                </a:lnTo>
                <a:lnTo>
                  <a:pt x="1704112" y="79700"/>
                </a:lnTo>
                <a:cubicBezTo>
                  <a:pt x="1704112" y="455974"/>
                  <a:pt x="1704112" y="455974"/>
                  <a:pt x="1704112" y="455974"/>
                </a:cubicBezTo>
                <a:cubicBezTo>
                  <a:pt x="1149879" y="885503"/>
                  <a:pt x="1149879" y="885503"/>
                  <a:pt x="1149879" y="885503"/>
                </a:cubicBezTo>
                <a:cubicBezTo>
                  <a:pt x="1149879" y="354695"/>
                  <a:pt x="1149879" y="354695"/>
                  <a:pt x="1149879" y="354695"/>
                </a:cubicBezTo>
                <a:cubicBezTo>
                  <a:pt x="1550183" y="43739"/>
                  <a:pt x="1600221" y="4869"/>
                  <a:pt x="1606476" y="11"/>
                </a:cubicBezTo>
                <a:close/>
                <a:moveTo>
                  <a:pt x="696284" y="0"/>
                </a:moveTo>
                <a:lnTo>
                  <a:pt x="1573942" y="0"/>
                </a:lnTo>
                <a:lnTo>
                  <a:pt x="1498270" y="58848"/>
                </a:lnTo>
                <a:cubicBezTo>
                  <a:pt x="1139934" y="337514"/>
                  <a:pt x="1139934" y="337514"/>
                  <a:pt x="1139934" y="337514"/>
                </a:cubicBezTo>
                <a:cubicBezTo>
                  <a:pt x="805631" y="83188"/>
                  <a:pt x="722055" y="19606"/>
                  <a:pt x="701161" y="37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684000" rIns="756000">
            <a:noAutofit/>
          </a:bodyPr>
          <a:lstStyle>
            <a:lvl1pPr algn="r">
              <a:defRPr i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1CD6972B-DFC0-49E0-CEDD-F3560A107C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570869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2B667D-CC06-7D82-8E0F-CFDA021D6AD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liten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Logo CEA liten">
            <a:extLst>
              <a:ext uri="{FF2B5EF4-FFF2-40B4-BE49-F238E27FC236}">
                <a16:creationId xmlns:a16="http://schemas.microsoft.com/office/drawing/2014/main" id="{59C151D8-9F2F-A121-360A-4DC7F82C41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4053600" cy="1804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1F5FF40-204E-79EE-35CB-85711491D064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991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is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pic>
        <p:nvPicPr>
          <p:cNvPr id="5" name="Logo CEA liten">
            <a:extLst>
              <a:ext uri="{FF2B5EF4-FFF2-40B4-BE49-F238E27FC236}">
                <a16:creationId xmlns:a16="http://schemas.microsoft.com/office/drawing/2014/main" id="{59C151D8-9F2F-A121-360A-4DC7F82C41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838" y="728663"/>
            <a:ext cx="4053599" cy="180499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10AE585-3E8A-32F0-6876-68FBB4218CF7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isas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10377C-96DE-1F86-CAD9-8510009CBC0B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5538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BAC49-4802-3440-8107-C65AE7ADA0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381125"/>
            <a:ext cx="8329612" cy="4795838"/>
          </a:xfrm>
        </p:spPr>
        <p:txBody>
          <a:bodyPr lIns="0"/>
          <a:lstStyle>
            <a:lvl1pPr marL="358775" indent="-358775">
              <a:spcBef>
                <a:spcPts val="1800"/>
              </a:spcBef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</a:t>
            </a: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717F4D1-D2E3-F44D-BEED-845604742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53" b="2802"/>
          <a:stretch/>
        </p:blipFill>
        <p:spPr>
          <a:xfrm>
            <a:off x="11647944" y="-1"/>
            <a:ext cx="544056" cy="6858001"/>
          </a:xfrm>
          <a:prstGeom prst="rect">
            <a:avLst/>
          </a:prstGeom>
        </p:spPr>
      </p:pic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914C3EDF-84FF-56C5-6EEE-62348DC5A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CA229E7D-5925-577A-6E99-3E009A5C1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REVUE DE THESE  M. DJAROUM</a:t>
            </a:r>
          </a:p>
        </p:txBody>
      </p: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id="{E0039A2A-B2A3-3003-AC28-98B94837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835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CE7A2B-B551-41D6-99A3-DBA4B17D1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4C3498-5A1D-4052-B7F8-7B5EACC5F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B34B51-7375-49AC-8E67-CE9968860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F03A-0330-49C2-BC11-A401307A2A39}" type="datetimeFigureOut">
              <a:rPr lang="fr-FR" smtClean="0"/>
              <a:t>01/07/2025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8205D3-ED54-4594-A8F0-E4E5AD851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2B545A-8687-4225-A60D-525907791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8860-2CF6-49E0-B5C5-176DCBEBF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09159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7076" y="1765299"/>
            <a:ext cx="8659812" cy="4148139"/>
          </a:xfrm>
        </p:spPr>
        <p:txBody>
          <a:bodyPr lIns="0" numCol="2" spcCol="360000"/>
          <a:lstStyle>
            <a:lvl1pPr marL="358775" indent="-358775">
              <a:spcBef>
                <a:spcPts val="1800"/>
              </a:spcBef>
              <a:buClr>
                <a:schemeClr val="tx2"/>
              </a:buClr>
              <a:buSzPct val="100000"/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 light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21E7187-2172-D725-E095-C0FCE93238AE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:Ce sommaire est sur deux colonnes, pour passer sur une colonne : Clic droit sur la zone de texte + « Format de la forme » / « Options de texte » / « Colonnes » = 1 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076" y="314036"/>
            <a:ext cx="10733087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B329AAF-3546-DCEA-619B-466FB9B54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42" b="2802"/>
          <a:stretch/>
        </p:blipFill>
        <p:spPr>
          <a:xfrm>
            <a:off x="11647944" y="0"/>
            <a:ext cx="544056" cy="6858000"/>
          </a:xfrm>
          <a:prstGeom prst="rect">
            <a:avLst/>
          </a:prstGeom>
        </p:spPr>
      </p:pic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AB8B2ECB-EC50-E1E8-3A70-D0DF5B546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38548604-3796-63A0-C437-28EAB17AD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REVUE DE THESE  M. DJAROUM</a:t>
            </a:r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43A448DB-A450-22D2-9A30-CE94EAFD7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0898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CE5019BD-FEE2-4904-8DD7-C35C97AA3B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</a:t>
            </a:r>
          </a:p>
        </p:txBody>
      </p:sp>
      <p:pic>
        <p:nvPicPr>
          <p:cNvPr id="26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grpSp>
        <p:nvGrpSpPr>
          <p:cNvPr id="2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2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453930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5675086" y="0"/>
            <a:ext cx="6516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light</a:t>
            </a:r>
          </a:p>
        </p:txBody>
      </p:sp>
      <p:pic>
        <p:nvPicPr>
          <p:cNvPr id="8" name="PATTERN 14">
            <a:extLst>
              <a:ext uri="{FF2B5EF4-FFF2-40B4-BE49-F238E27FC236}">
                <a16:creationId xmlns:a16="http://schemas.microsoft.com/office/drawing/2014/main" id="{2582F57D-4CEF-BB5A-C74F-450386FD8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5" t="80145" r="2860" b="-12214"/>
          <a:stretch/>
        </p:blipFill>
        <p:spPr>
          <a:xfrm>
            <a:off x="0" y="0"/>
            <a:ext cx="12192001" cy="974400"/>
          </a:xfrm>
          <a:prstGeom prst="rect">
            <a:avLst/>
          </a:prstGeom>
        </p:spPr>
      </p:pic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4B8F1117-0C05-E4A8-4E70-E7172B08AA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ABB4C71F-0E19-B583-5B43-59128B9CB2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035A95C-D228-2D25-8FE9-AE69EC8177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8613F5A-9984-C727-F600-CCBEDD5858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E05DBD74-1959-0025-2022-DD6D5BC56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BD0683F2-0083-B473-85FA-BF21CA1AA74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142624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Gris</a:t>
            </a:r>
          </a:p>
        </p:txBody>
      </p:sp>
      <p:pic>
        <p:nvPicPr>
          <p:cNvPr id="14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5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4805F626-181E-BCC6-1382-C547F81E4E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CF5C4E32-AAC2-242C-F6B9-3F8CFBDB1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28AA9B25-BFB9-155C-3383-B48A6E03F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2502132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Bleu</a:t>
            </a:r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4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1EE20C3D-7EDC-C467-57AB-6011AB94E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7F06A08C-C6D3-6EB1-26CF-BBE33E5D7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6FC69820-7AD8-8DE6-6DD2-0BCC3DF92B8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4671631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1303A6F-3D61-F6AC-9302-9FE476FE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55299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 2 colonnes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90406E3-1995-7E53-4201-E3BFE87A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3123730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93B771A-F9FE-5447-E51C-40360A182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3167434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271B01-F4E4-B2FD-ADE2-0F5A74232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D7597D-BC71-3CA1-38C9-B6FBD6A7F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838" y="2298700"/>
            <a:ext cx="5220000" cy="3890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B97958-7FD8-2766-D566-D383863BB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163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642EBB1-652D-E679-13E7-0B6ECA901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163" y="2298700"/>
            <a:ext cx="5220000" cy="3890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2ADA965-F8EA-5D12-7ED9-A3674AF66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B16C217-F7F2-6EE2-D15A-89EA21D27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F7D0E24-8938-8209-D803-6F81B0B4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73701A9-B73D-CA83-ABED-FAE572A2B991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Comparaison</a:t>
            </a:r>
          </a:p>
        </p:txBody>
      </p:sp>
      <p:pic>
        <p:nvPicPr>
          <p:cNvPr id="12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48A9086-96BC-9730-CABD-6DAB6AC20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8094423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gris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6F77F40-08E8-9301-36C7-9AA7D4B91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375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69F3AA-11A1-412A-B47D-DB6C39A43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1287584-0AAF-4112-B973-536032323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80BE58-C655-4223-9A18-80043A921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F03A-0330-49C2-BC11-A401307A2A39}" type="datetimeFigureOut">
              <a:rPr lang="fr-FR" smtClean="0"/>
              <a:t>01/07/2025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3109FD-EC5A-40BC-8287-5A6BA7DC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3DFB21-EA89-4717-AF21-9B7344FFA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8860-2CF6-49E0-B5C5-176DCBEBF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96102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rouge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2D5ECB44-F5B7-CEEC-4B2D-A554A8F1E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4B43398-30BC-703C-A14C-DC9A429930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4B12903-F071-BF45-FDEC-76B53C49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9911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Contenu + visuel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15483" y="0"/>
            <a:ext cx="5957423" cy="6858000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957423" h="6858000">
                <a:moveTo>
                  <a:pt x="738225" y="6793932"/>
                </a:moveTo>
                <a:cubicBezTo>
                  <a:pt x="771350" y="6819166"/>
                  <a:pt x="796195" y="6838092"/>
                  <a:pt x="814828" y="6852286"/>
                </a:cubicBezTo>
                <a:lnTo>
                  <a:pt x="822329" y="6858000"/>
                </a:lnTo>
                <a:lnTo>
                  <a:pt x="655724" y="6858000"/>
                </a:lnTo>
                <a:lnTo>
                  <a:pt x="656989" y="6857017"/>
                </a:lnTo>
                <a:cubicBezTo>
                  <a:pt x="738225" y="6793932"/>
                  <a:pt x="738225" y="6793932"/>
                  <a:pt x="738225" y="6793932"/>
                </a:cubicBezTo>
                <a:close/>
                <a:moveTo>
                  <a:pt x="733493" y="6434348"/>
                </a:moveTo>
                <a:cubicBezTo>
                  <a:pt x="733493" y="6780527"/>
                  <a:pt x="733493" y="6780527"/>
                  <a:pt x="733493" y="6780527"/>
                </a:cubicBezTo>
                <a:cubicBezTo>
                  <a:pt x="639637" y="6853075"/>
                  <a:pt x="639637" y="6853075"/>
                  <a:pt x="639637" y="6853075"/>
                </a:cubicBezTo>
                <a:cubicBezTo>
                  <a:pt x="645158" y="6854652"/>
                  <a:pt x="650679" y="6855440"/>
                  <a:pt x="656989" y="6857017"/>
                </a:cubicBezTo>
                <a:cubicBezTo>
                  <a:pt x="650679" y="6856229"/>
                  <a:pt x="644369" y="6854652"/>
                  <a:pt x="638848" y="6853863"/>
                </a:cubicBezTo>
                <a:lnTo>
                  <a:pt x="633515" y="6858000"/>
                </a:lnTo>
                <a:lnTo>
                  <a:pt x="371479" y="6858000"/>
                </a:lnTo>
                <a:lnTo>
                  <a:pt x="371479" y="6799592"/>
                </a:lnTo>
                <a:cubicBezTo>
                  <a:pt x="371479" y="6715076"/>
                  <a:pt x="371479" y="6715076"/>
                  <a:pt x="371479" y="6715076"/>
                </a:cubicBezTo>
                <a:cubicBezTo>
                  <a:pt x="733493" y="6434348"/>
                  <a:pt x="733493" y="6434348"/>
                  <a:pt x="733493" y="6434348"/>
                </a:cubicBezTo>
                <a:close/>
                <a:moveTo>
                  <a:pt x="1106548" y="5786939"/>
                </a:moveTo>
                <a:cubicBezTo>
                  <a:pt x="1106548" y="6133906"/>
                  <a:pt x="1106548" y="6133906"/>
                  <a:pt x="1106548" y="6133906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744534" y="6413845"/>
                  <a:pt x="744534" y="6413845"/>
                  <a:pt x="744534" y="6413845"/>
                </a:cubicBezTo>
                <a:cubicBezTo>
                  <a:pt x="744534" y="6067667"/>
                  <a:pt x="744534" y="6067667"/>
                  <a:pt x="744534" y="6067667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1106548" y="5786939"/>
                  <a:pt x="1106548" y="5786939"/>
                  <a:pt x="1106548" y="5786939"/>
                </a:cubicBezTo>
                <a:close/>
                <a:moveTo>
                  <a:pt x="1739875" y="5671020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739875" y="5671020"/>
                  <a:pt x="1739875" y="5671020"/>
                  <a:pt x="1739875" y="5671020"/>
                </a:cubicBezTo>
                <a:close/>
                <a:moveTo>
                  <a:pt x="1488280" y="5495959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853448" y="5773533"/>
                  <a:pt x="1853448" y="5773533"/>
                  <a:pt x="1853448" y="5773533"/>
                </a:cubicBezTo>
                <a:cubicBezTo>
                  <a:pt x="1489068" y="6056627"/>
                  <a:pt x="1489068" y="6056627"/>
                  <a:pt x="1489068" y="6056627"/>
                </a:cubicBezTo>
                <a:cubicBezTo>
                  <a:pt x="1123900" y="5779053"/>
                  <a:pt x="1123900" y="5779053"/>
                  <a:pt x="1123900" y="5779053"/>
                </a:cubicBezTo>
                <a:cubicBezTo>
                  <a:pt x="1488280" y="5495959"/>
                  <a:pt x="1488280" y="5495959"/>
                  <a:pt x="1488280" y="5495959"/>
                </a:cubicBezTo>
                <a:close/>
                <a:moveTo>
                  <a:pt x="359648" y="4847761"/>
                </a:moveTo>
                <a:cubicBezTo>
                  <a:pt x="724817" y="5125335"/>
                  <a:pt x="724817" y="5125335"/>
                  <a:pt x="724817" y="5125335"/>
                </a:cubicBezTo>
                <a:cubicBezTo>
                  <a:pt x="487418" y="5309070"/>
                  <a:pt x="487418" y="5309070"/>
                  <a:pt x="487418" y="5309070"/>
                </a:cubicBezTo>
                <a:cubicBezTo>
                  <a:pt x="493727" y="5320110"/>
                  <a:pt x="493727" y="5320110"/>
                  <a:pt x="493727" y="5320110"/>
                </a:cubicBezTo>
                <a:cubicBezTo>
                  <a:pt x="733493" y="5134798"/>
                  <a:pt x="733493" y="5134798"/>
                  <a:pt x="733493" y="5134798"/>
                </a:cubicBezTo>
                <a:cubicBezTo>
                  <a:pt x="733493" y="5480976"/>
                  <a:pt x="733493" y="5480976"/>
                  <a:pt x="733493" y="5480976"/>
                </a:cubicBezTo>
                <a:cubicBezTo>
                  <a:pt x="633328" y="5558256"/>
                  <a:pt x="633328" y="5558256"/>
                  <a:pt x="633328" y="5558256"/>
                </a:cubicBezTo>
                <a:cubicBezTo>
                  <a:pt x="641215" y="5570873"/>
                  <a:pt x="641215" y="5570873"/>
                  <a:pt x="641215" y="5570873"/>
                </a:cubicBezTo>
                <a:cubicBezTo>
                  <a:pt x="737436" y="5495959"/>
                  <a:pt x="737436" y="5495959"/>
                  <a:pt x="737436" y="5495959"/>
                </a:cubicBezTo>
                <a:cubicBezTo>
                  <a:pt x="1102605" y="5773533"/>
                  <a:pt x="1102605" y="5773533"/>
                  <a:pt x="1102605" y="5773533"/>
                </a:cubicBezTo>
                <a:cubicBezTo>
                  <a:pt x="866783" y="5956479"/>
                  <a:pt x="866783" y="5956479"/>
                  <a:pt x="866783" y="5956479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865994" y="5957268"/>
                  <a:pt x="865994" y="5957268"/>
                  <a:pt x="865994" y="5957268"/>
                </a:cubicBezTo>
                <a:cubicBezTo>
                  <a:pt x="738225" y="6056627"/>
                  <a:pt x="738225" y="6056627"/>
                  <a:pt x="738225" y="6056627"/>
                </a:cubicBezTo>
                <a:cubicBezTo>
                  <a:pt x="373056" y="5779053"/>
                  <a:pt x="373056" y="5779053"/>
                  <a:pt x="373056" y="5779053"/>
                </a:cubicBezTo>
                <a:cubicBezTo>
                  <a:pt x="640426" y="5571661"/>
                  <a:pt x="640426" y="5571661"/>
                  <a:pt x="640426" y="5571661"/>
                </a:cubicBezTo>
                <a:cubicBezTo>
                  <a:pt x="633328" y="5559044"/>
                  <a:pt x="633328" y="5559044"/>
                  <a:pt x="633328" y="5559044"/>
                </a:cubicBezTo>
                <a:cubicBezTo>
                  <a:pt x="371479" y="5761705"/>
                  <a:pt x="371479" y="5761705"/>
                  <a:pt x="371479" y="5761705"/>
                </a:cubicBezTo>
                <a:cubicBezTo>
                  <a:pt x="371479" y="5415526"/>
                  <a:pt x="371479" y="5415526"/>
                  <a:pt x="371479" y="5415526"/>
                </a:cubicBezTo>
                <a:cubicBezTo>
                  <a:pt x="493727" y="5320898"/>
                  <a:pt x="493727" y="5320898"/>
                  <a:pt x="493727" y="5320898"/>
                </a:cubicBezTo>
                <a:cubicBezTo>
                  <a:pt x="486629" y="5309070"/>
                  <a:pt x="486629" y="5309070"/>
                  <a:pt x="486629" y="5309070"/>
                </a:cubicBezTo>
                <a:cubicBezTo>
                  <a:pt x="365169" y="5403697"/>
                  <a:pt x="365169" y="5403697"/>
                  <a:pt x="365169" y="5403697"/>
                </a:cubicBezTo>
                <a:cubicBezTo>
                  <a:pt x="0" y="5126124"/>
                  <a:pt x="0" y="5126124"/>
                  <a:pt x="0" y="5126124"/>
                </a:cubicBezTo>
                <a:cubicBezTo>
                  <a:pt x="359648" y="4847761"/>
                  <a:pt x="359648" y="4847761"/>
                  <a:pt x="359648" y="4847761"/>
                </a:cubicBezTo>
                <a:close/>
                <a:moveTo>
                  <a:pt x="1106548" y="4487388"/>
                </a:moveTo>
                <a:cubicBezTo>
                  <a:pt x="1106548" y="4833567"/>
                  <a:pt x="1106548" y="4833567"/>
                  <a:pt x="1106548" y="4833567"/>
                </a:cubicBezTo>
                <a:cubicBezTo>
                  <a:pt x="1018214" y="4902172"/>
                  <a:pt x="1018214" y="4902172"/>
                  <a:pt x="1018214" y="4902172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017425" y="4902960"/>
                  <a:pt x="1017425" y="4902960"/>
                  <a:pt x="1017425" y="4902960"/>
                </a:cubicBezTo>
                <a:cubicBezTo>
                  <a:pt x="744534" y="5114295"/>
                  <a:pt x="744534" y="5114295"/>
                  <a:pt x="744534" y="5114295"/>
                </a:cubicBezTo>
                <a:cubicBezTo>
                  <a:pt x="744534" y="4768116"/>
                  <a:pt x="744534" y="4768116"/>
                  <a:pt x="744534" y="4768116"/>
                </a:cubicBezTo>
                <a:cubicBezTo>
                  <a:pt x="856530" y="4680586"/>
                  <a:pt x="856530" y="4680586"/>
                  <a:pt x="856530" y="4680586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857319" y="4680586"/>
                  <a:pt x="857319" y="4680586"/>
                  <a:pt x="857319" y="4680586"/>
                </a:cubicBezTo>
                <a:cubicBezTo>
                  <a:pt x="1106548" y="4487388"/>
                  <a:pt x="1106548" y="4487388"/>
                  <a:pt x="1106548" y="4487388"/>
                </a:cubicBezTo>
                <a:close/>
                <a:moveTo>
                  <a:pt x="737436" y="4196409"/>
                </a:moveTo>
                <a:cubicBezTo>
                  <a:pt x="1102605" y="4473983"/>
                  <a:pt x="1102605" y="4473983"/>
                  <a:pt x="1102605" y="4473983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738225" y="4756288"/>
                  <a:pt x="738225" y="4756288"/>
                  <a:pt x="738225" y="4756288"/>
                </a:cubicBezTo>
                <a:cubicBezTo>
                  <a:pt x="373056" y="4478714"/>
                  <a:pt x="373056" y="4478714"/>
                  <a:pt x="373056" y="4478714"/>
                </a:cubicBezTo>
                <a:cubicBezTo>
                  <a:pt x="737436" y="4196409"/>
                  <a:pt x="737436" y="4196409"/>
                  <a:pt x="737436" y="4196409"/>
                </a:cubicBezTo>
                <a:close/>
                <a:moveTo>
                  <a:pt x="1115224" y="3544268"/>
                </a:moveTo>
                <a:cubicBezTo>
                  <a:pt x="1125477" y="3552154"/>
                  <a:pt x="1125477" y="3552154"/>
                  <a:pt x="1125477" y="3552154"/>
                </a:cubicBezTo>
                <a:cubicBezTo>
                  <a:pt x="1480393" y="3821842"/>
                  <a:pt x="1480393" y="3821842"/>
                  <a:pt x="1480393" y="3821842"/>
                </a:cubicBezTo>
                <a:cubicBezTo>
                  <a:pt x="1116013" y="4104935"/>
                  <a:pt x="1116013" y="4104935"/>
                  <a:pt x="1116013" y="4104935"/>
                </a:cubicBezTo>
                <a:cubicBezTo>
                  <a:pt x="750844" y="3826573"/>
                  <a:pt x="750844" y="3826573"/>
                  <a:pt x="750844" y="3826573"/>
                </a:cubicBezTo>
                <a:cubicBezTo>
                  <a:pt x="1115224" y="3544268"/>
                  <a:pt x="1115224" y="3544268"/>
                  <a:pt x="1115224" y="3544268"/>
                </a:cubicBezTo>
                <a:close/>
                <a:moveTo>
                  <a:pt x="1480393" y="2538851"/>
                </a:moveTo>
                <a:cubicBezTo>
                  <a:pt x="1480393" y="2885030"/>
                  <a:pt x="1480393" y="2885030"/>
                  <a:pt x="1480393" y="2885030"/>
                </a:cubicBezTo>
                <a:cubicBezTo>
                  <a:pt x="1386537" y="2957578"/>
                  <a:pt x="1386537" y="2957578"/>
                  <a:pt x="1386537" y="2957578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385748" y="2958366"/>
                  <a:pt x="1385748" y="2958366"/>
                  <a:pt x="1385748" y="2958366"/>
                </a:cubicBezTo>
                <a:cubicBezTo>
                  <a:pt x="1118379" y="3165758"/>
                  <a:pt x="1118379" y="3165758"/>
                  <a:pt x="1118379" y="3165758"/>
                </a:cubicBezTo>
                <a:cubicBezTo>
                  <a:pt x="1118379" y="2819579"/>
                  <a:pt x="1118379" y="2819579"/>
                  <a:pt x="1118379" y="2819579"/>
                </a:cubicBezTo>
                <a:cubicBezTo>
                  <a:pt x="1246148" y="2720221"/>
                  <a:pt x="1246148" y="2720221"/>
                  <a:pt x="1246148" y="2720221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246937" y="2719432"/>
                  <a:pt x="1246937" y="2719432"/>
                  <a:pt x="1246937" y="2719432"/>
                </a:cubicBezTo>
                <a:cubicBezTo>
                  <a:pt x="1480393" y="2538851"/>
                  <a:pt x="1480393" y="2538851"/>
                  <a:pt x="1480393" y="2538851"/>
                </a:cubicBezTo>
                <a:close/>
                <a:moveTo>
                  <a:pt x="732704" y="1598885"/>
                </a:moveTo>
                <a:cubicBezTo>
                  <a:pt x="1097873" y="1876459"/>
                  <a:pt x="1097873" y="1876459"/>
                  <a:pt x="1097873" y="1876459"/>
                </a:cubicBezTo>
                <a:cubicBezTo>
                  <a:pt x="860473" y="2060194"/>
                  <a:pt x="860473" y="2060194"/>
                  <a:pt x="860473" y="2060194"/>
                </a:cubicBezTo>
                <a:cubicBezTo>
                  <a:pt x="867572" y="2072022"/>
                  <a:pt x="867572" y="2072022"/>
                  <a:pt x="867572" y="2072022"/>
                </a:cubicBezTo>
                <a:cubicBezTo>
                  <a:pt x="1106548" y="1885922"/>
                  <a:pt x="1106548" y="1885922"/>
                  <a:pt x="1106548" y="1885922"/>
                </a:cubicBezTo>
                <a:cubicBezTo>
                  <a:pt x="1106548" y="2232889"/>
                  <a:pt x="1106548" y="2232889"/>
                  <a:pt x="1106548" y="2232889"/>
                </a:cubicBezTo>
                <a:cubicBezTo>
                  <a:pt x="1007172" y="2310168"/>
                  <a:pt x="1007172" y="2310168"/>
                  <a:pt x="1007172" y="2310168"/>
                </a:cubicBezTo>
                <a:cubicBezTo>
                  <a:pt x="1014270" y="2322785"/>
                  <a:pt x="1014270" y="2322785"/>
                  <a:pt x="1014270" y="2322785"/>
                </a:cubicBezTo>
                <a:cubicBezTo>
                  <a:pt x="1110492" y="2247872"/>
                  <a:pt x="1110492" y="2247872"/>
                  <a:pt x="1110492" y="2247872"/>
                </a:cubicBezTo>
                <a:cubicBezTo>
                  <a:pt x="1475660" y="2525446"/>
                  <a:pt x="1475660" y="2525446"/>
                  <a:pt x="1475660" y="2525446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112069" y="2807751"/>
                  <a:pt x="1112069" y="2807751"/>
                  <a:pt x="1112069" y="2807751"/>
                </a:cubicBezTo>
                <a:cubicBezTo>
                  <a:pt x="746900" y="2530177"/>
                  <a:pt x="746900" y="2530177"/>
                  <a:pt x="746900" y="2530177"/>
                </a:cubicBezTo>
                <a:cubicBezTo>
                  <a:pt x="1013481" y="2322785"/>
                  <a:pt x="1013481" y="2322785"/>
                  <a:pt x="1013481" y="2322785"/>
                </a:cubicBezTo>
                <a:cubicBezTo>
                  <a:pt x="1006383" y="2310168"/>
                  <a:pt x="1006383" y="2310168"/>
                  <a:pt x="1006383" y="2310168"/>
                </a:cubicBezTo>
                <a:cubicBezTo>
                  <a:pt x="744534" y="2513617"/>
                  <a:pt x="744534" y="2513617"/>
                  <a:pt x="744534" y="2513617"/>
                </a:cubicBezTo>
                <a:cubicBezTo>
                  <a:pt x="744534" y="2166650"/>
                  <a:pt x="744534" y="2166650"/>
                  <a:pt x="744534" y="2166650"/>
                </a:cubicBezTo>
                <a:cubicBezTo>
                  <a:pt x="866783" y="2072022"/>
                  <a:pt x="866783" y="2072022"/>
                  <a:pt x="866783" y="2072022"/>
                </a:cubicBezTo>
                <a:cubicBezTo>
                  <a:pt x="860473" y="2060983"/>
                  <a:pt x="860473" y="2060983"/>
                  <a:pt x="860473" y="2060983"/>
                </a:cubicBezTo>
                <a:cubicBezTo>
                  <a:pt x="738225" y="2155610"/>
                  <a:pt x="738225" y="2155610"/>
                  <a:pt x="738225" y="2155610"/>
                </a:cubicBezTo>
                <a:cubicBezTo>
                  <a:pt x="373056" y="1878036"/>
                  <a:pt x="373056" y="1878036"/>
                  <a:pt x="373056" y="1878036"/>
                </a:cubicBezTo>
                <a:cubicBezTo>
                  <a:pt x="732704" y="1598885"/>
                  <a:pt x="732704" y="1598885"/>
                  <a:pt x="732704" y="1598885"/>
                </a:cubicBezTo>
                <a:close/>
                <a:moveTo>
                  <a:pt x="1480393" y="1238512"/>
                </a:moveTo>
                <a:cubicBezTo>
                  <a:pt x="1480393" y="1585480"/>
                  <a:pt x="1480393" y="1585480"/>
                  <a:pt x="1480393" y="1585480"/>
                </a:cubicBezTo>
                <a:cubicBezTo>
                  <a:pt x="1391269" y="1654085"/>
                  <a:pt x="1391269" y="1654085"/>
                  <a:pt x="1391269" y="1654085"/>
                </a:cubicBezTo>
                <a:cubicBezTo>
                  <a:pt x="1399156" y="1664336"/>
                  <a:pt x="1399156" y="1664336"/>
                  <a:pt x="1399156" y="1664336"/>
                </a:cubicBezTo>
                <a:cubicBezTo>
                  <a:pt x="1483547" y="1598885"/>
                  <a:pt x="1483547" y="1598885"/>
                  <a:pt x="1483547" y="1598885"/>
                </a:cubicBezTo>
                <a:cubicBezTo>
                  <a:pt x="1848716" y="1876459"/>
                  <a:pt x="1848716" y="1876459"/>
                  <a:pt x="1848716" y="1876459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489068" y="2155610"/>
                  <a:pt x="1489068" y="2155610"/>
                  <a:pt x="1489068" y="2155610"/>
                </a:cubicBezTo>
                <a:cubicBezTo>
                  <a:pt x="1123900" y="1878036"/>
                  <a:pt x="1123900" y="1878036"/>
                  <a:pt x="1123900" y="1878036"/>
                </a:cubicBezTo>
                <a:cubicBezTo>
                  <a:pt x="1398368" y="1665124"/>
                  <a:pt x="1398368" y="1665124"/>
                  <a:pt x="1398368" y="1665124"/>
                </a:cubicBezTo>
                <a:cubicBezTo>
                  <a:pt x="1390481" y="1654085"/>
                  <a:pt x="1390481" y="1654085"/>
                  <a:pt x="1390481" y="1654085"/>
                </a:cubicBezTo>
                <a:cubicBezTo>
                  <a:pt x="1118379" y="1865419"/>
                  <a:pt x="1118379" y="1865419"/>
                  <a:pt x="1118379" y="1865419"/>
                </a:cubicBezTo>
                <a:cubicBezTo>
                  <a:pt x="1118379" y="1519240"/>
                  <a:pt x="1118379" y="1519240"/>
                  <a:pt x="1118379" y="1519240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480393" y="1238512"/>
                  <a:pt x="1480393" y="1238512"/>
                  <a:pt x="1480393" y="1238512"/>
                </a:cubicBezTo>
                <a:close/>
                <a:moveTo>
                  <a:pt x="1110492" y="947533"/>
                </a:moveTo>
                <a:cubicBezTo>
                  <a:pt x="1475660" y="1225107"/>
                  <a:pt x="1475660" y="1225107"/>
                  <a:pt x="1475660" y="1225107"/>
                </a:cubicBezTo>
                <a:cubicBezTo>
                  <a:pt x="1223276" y="1421459"/>
                  <a:pt x="1223276" y="1421459"/>
                  <a:pt x="1223276" y="1421459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222487" y="1422247"/>
                  <a:pt x="1222487" y="1422247"/>
                  <a:pt x="1222487" y="1422247"/>
                </a:cubicBezTo>
                <a:cubicBezTo>
                  <a:pt x="1112069" y="1508201"/>
                  <a:pt x="1112069" y="1508201"/>
                  <a:pt x="1112069" y="1508201"/>
                </a:cubicBezTo>
                <a:cubicBezTo>
                  <a:pt x="746900" y="1230627"/>
                  <a:pt x="746900" y="1230627"/>
                  <a:pt x="746900" y="1230627"/>
                </a:cubicBezTo>
                <a:cubicBezTo>
                  <a:pt x="1110492" y="947533"/>
                  <a:pt x="1110492" y="947533"/>
                  <a:pt x="1110492" y="947533"/>
                </a:cubicBezTo>
                <a:close/>
                <a:moveTo>
                  <a:pt x="1488280" y="296181"/>
                </a:moveTo>
                <a:cubicBezTo>
                  <a:pt x="1498533" y="304066"/>
                  <a:pt x="1498533" y="304066"/>
                  <a:pt x="1498533" y="304066"/>
                </a:cubicBezTo>
                <a:cubicBezTo>
                  <a:pt x="1853448" y="573754"/>
                  <a:pt x="1853448" y="573754"/>
                  <a:pt x="1853448" y="573754"/>
                </a:cubicBezTo>
                <a:cubicBezTo>
                  <a:pt x="1489068" y="856060"/>
                  <a:pt x="1489068" y="856060"/>
                  <a:pt x="1489068" y="856060"/>
                </a:cubicBezTo>
                <a:cubicBezTo>
                  <a:pt x="1123900" y="578486"/>
                  <a:pt x="1123900" y="578486"/>
                  <a:pt x="1123900" y="578486"/>
                </a:cubicBezTo>
                <a:cubicBezTo>
                  <a:pt x="1488280" y="296181"/>
                  <a:pt x="1488280" y="296181"/>
                  <a:pt x="1488280" y="296181"/>
                </a:cubicBezTo>
                <a:close/>
                <a:moveTo>
                  <a:pt x="1493012" y="0"/>
                </a:moveTo>
                <a:lnTo>
                  <a:pt x="5957423" y="0"/>
                </a:lnTo>
                <a:lnTo>
                  <a:pt x="5957423" y="6858000"/>
                </a:lnTo>
                <a:lnTo>
                  <a:pt x="843615" y="6858000"/>
                </a:lnTo>
                <a:lnTo>
                  <a:pt x="810785" y="6833040"/>
                </a:lnTo>
                <a:cubicBezTo>
                  <a:pt x="746900" y="6784470"/>
                  <a:pt x="746900" y="6784470"/>
                  <a:pt x="746900" y="6784470"/>
                </a:cubicBezTo>
                <a:cubicBezTo>
                  <a:pt x="746900" y="6429617"/>
                  <a:pt x="746900" y="6429617"/>
                  <a:pt x="746900" y="6429617"/>
                </a:cubicBezTo>
                <a:cubicBezTo>
                  <a:pt x="1019002" y="6218282"/>
                  <a:pt x="1019002" y="6218282"/>
                  <a:pt x="1019002" y="6218282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1019791" y="6217493"/>
                  <a:pt x="1019791" y="6217493"/>
                  <a:pt x="1019791" y="6217493"/>
                </a:cubicBezTo>
                <a:cubicBezTo>
                  <a:pt x="1110492" y="6147311"/>
                  <a:pt x="1110492" y="6147311"/>
                  <a:pt x="1110492" y="6147311"/>
                </a:cubicBezTo>
                <a:cubicBezTo>
                  <a:pt x="1489068" y="6435925"/>
                  <a:pt x="1489068" y="6435925"/>
                  <a:pt x="1489068" y="6435925"/>
                </a:cubicBezTo>
                <a:cubicBezTo>
                  <a:pt x="1870800" y="6140214"/>
                  <a:pt x="1870800" y="6140214"/>
                  <a:pt x="1870800" y="6140214"/>
                </a:cubicBezTo>
                <a:cubicBezTo>
                  <a:pt x="1870800" y="6021930"/>
                  <a:pt x="1870800" y="6021930"/>
                  <a:pt x="1870800" y="6021930"/>
                </a:cubicBezTo>
                <a:cubicBezTo>
                  <a:pt x="1857392" y="6027450"/>
                  <a:pt x="1857392" y="6027450"/>
                  <a:pt x="1857392" y="6027450"/>
                </a:cubicBezTo>
                <a:cubicBezTo>
                  <a:pt x="1857392" y="6133906"/>
                  <a:pt x="1857392" y="6133906"/>
                  <a:pt x="1857392" y="6133906"/>
                </a:cubicBezTo>
                <a:cubicBezTo>
                  <a:pt x="1495378" y="6413845"/>
                  <a:pt x="1495378" y="6413845"/>
                  <a:pt x="1495378" y="6413845"/>
                </a:cubicBezTo>
                <a:cubicBezTo>
                  <a:pt x="1495378" y="6067667"/>
                  <a:pt x="1495378" y="6067667"/>
                  <a:pt x="1495378" y="6067667"/>
                </a:cubicBezTo>
                <a:cubicBezTo>
                  <a:pt x="1857392" y="5786939"/>
                  <a:pt x="1857392" y="5786939"/>
                  <a:pt x="1857392" y="5786939"/>
                </a:cubicBezTo>
                <a:cubicBezTo>
                  <a:pt x="1857392" y="6026661"/>
                  <a:pt x="1857392" y="6026661"/>
                  <a:pt x="1857392" y="6026661"/>
                </a:cubicBezTo>
                <a:cubicBezTo>
                  <a:pt x="1870800" y="6021141"/>
                  <a:pt x="1870800" y="6021141"/>
                  <a:pt x="1870800" y="6021141"/>
                </a:cubicBezTo>
                <a:cubicBezTo>
                  <a:pt x="1870800" y="5770379"/>
                  <a:pt x="1870800" y="5770379"/>
                  <a:pt x="1870800" y="5770379"/>
                </a:cubicBezTo>
                <a:cubicBezTo>
                  <a:pt x="1739875" y="5671020"/>
                  <a:pt x="1739875" y="5671020"/>
                  <a:pt x="1739875" y="5671020"/>
                </a:cubicBezTo>
                <a:cubicBezTo>
                  <a:pt x="1497744" y="5487285"/>
                  <a:pt x="1497744" y="5487285"/>
                  <a:pt x="1497744" y="5487285"/>
                </a:cubicBezTo>
                <a:cubicBezTo>
                  <a:pt x="1497744" y="5307493"/>
                  <a:pt x="1497744" y="5307493"/>
                  <a:pt x="1497744" y="5307493"/>
                </a:cubicBezTo>
                <a:cubicBezTo>
                  <a:pt x="1484336" y="5309858"/>
                  <a:pt x="1484336" y="5309858"/>
                  <a:pt x="1484336" y="5309858"/>
                </a:cubicBezTo>
                <a:cubicBezTo>
                  <a:pt x="1484336" y="5480976"/>
                  <a:pt x="1484336" y="5480976"/>
                  <a:pt x="1484336" y="5480976"/>
                </a:cubicBezTo>
                <a:cubicBezTo>
                  <a:pt x="1122322" y="5761705"/>
                  <a:pt x="1122322" y="5761705"/>
                  <a:pt x="1122322" y="5761705"/>
                </a:cubicBezTo>
                <a:cubicBezTo>
                  <a:pt x="1122322" y="5415526"/>
                  <a:pt x="1122322" y="5415526"/>
                  <a:pt x="1122322" y="5415526"/>
                </a:cubicBezTo>
                <a:cubicBezTo>
                  <a:pt x="1292682" y="5283047"/>
                  <a:pt x="1292682" y="5283047"/>
                  <a:pt x="1292682" y="5283047"/>
                </a:cubicBezTo>
                <a:cubicBezTo>
                  <a:pt x="1285583" y="5272796"/>
                  <a:pt x="1285583" y="5272796"/>
                  <a:pt x="1285583" y="5272796"/>
                </a:cubicBezTo>
                <a:cubicBezTo>
                  <a:pt x="1116013" y="5403697"/>
                  <a:pt x="1116013" y="5403697"/>
                  <a:pt x="1116013" y="5403697"/>
                </a:cubicBezTo>
                <a:cubicBezTo>
                  <a:pt x="750844" y="5126124"/>
                  <a:pt x="750844" y="5126124"/>
                  <a:pt x="750844" y="5126124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110492" y="4847761"/>
                  <a:pt x="1110492" y="4847761"/>
                  <a:pt x="1110492" y="4847761"/>
                </a:cubicBezTo>
                <a:cubicBezTo>
                  <a:pt x="1475660" y="5125335"/>
                  <a:pt x="1475660" y="5125335"/>
                  <a:pt x="1475660" y="5125335"/>
                </a:cubicBezTo>
                <a:cubicBezTo>
                  <a:pt x="1285583" y="5272008"/>
                  <a:pt x="1285583" y="5272008"/>
                  <a:pt x="1285583" y="5272008"/>
                </a:cubicBezTo>
                <a:cubicBezTo>
                  <a:pt x="1293470" y="5283047"/>
                  <a:pt x="1293470" y="5283047"/>
                  <a:pt x="1293470" y="5283047"/>
                </a:cubicBezTo>
                <a:cubicBezTo>
                  <a:pt x="1484336" y="5134798"/>
                  <a:pt x="1484336" y="5134798"/>
                  <a:pt x="1484336" y="5134798"/>
                </a:cubicBezTo>
                <a:cubicBezTo>
                  <a:pt x="1484336" y="5309070"/>
                  <a:pt x="1484336" y="5309070"/>
                  <a:pt x="1484336" y="5309070"/>
                </a:cubicBezTo>
                <a:cubicBezTo>
                  <a:pt x="1497744" y="5306704"/>
                  <a:pt x="1497744" y="5306704"/>
                  <a:pt x="1497744" y="5306704"/>
                </a:cubicBezTo>
                <a:cubicBezTo>
                  <a:pt x="1497744" y="5129278"/>
                  <a:pt x="1497744" y="5129278"/>
                  <a:pt x="1497744" y="5129278"/>
                </a:cubicBezTo>
                <a:cubicBezTo>
                  <a:pt x="1513518" y="5116661"/>
                  <a:pt x="1513518" y="5116661"/>
                  <a:pt x="1513518" y="5116661"/>
                </a:cubicBezTo>
                <a:cubicBezTo>
                  <a:pt x="1513518" y="5100101"/>
                  <a:pt x="1513518" y="5100101"/>
                  <a:pt x="1513518" y="5100101"/>
                </a:cubicBezTo>
                <a:cubicBezTo>
                  <a:pt x="1495378" y="5114295"/>
                  <a:pt x="1495378" y="5114295"/>
                  <a:pt x="1495378" y="5114295"/>
                </a:cubicBezTo>
                <a:cubicBezTo>
                  <a:pt x="1495378" y="4768116"/>
                  <a:pt x="1495378" y="4768116"/>
                  <a:pt x="1495378" y="4768116"/>
                </a:cubicBezTo>
                <a:cubicBezTo>
                  <a:pt x="1513518" y="4753922"/>
                  <a:pt x="1513518" y="4753922"/>
                  <a:pt x="1513518" y="4753922"/>
                </a:cubicBezTo>
                <a:cubicBezTo>
                  <a:pt x="1513518" y="4737362"/>
                  <a:pt x="1513518" y="4737362"/>
                  <a:pt x="1513518" y="4737362"/>
                </a:cubicBezTo>
                <a:cubicBezTo>
                  <a:pt x="1489068" y="4756288"/>
                  <a:pt x="1489068" y="4756288"/>
                  <a:pt x="1489068" y="4756288"/>
                </a:cubicBezTo>
                <a:cubicBezTo>
                  <a:pt x="1123900" y="4478714"/>
                  <a:pt x="1123900" y="4478714"/>
                  <a:pt x="1123900" y="4478714"/>
                </a:cubicBezTo>
                <a:cubicBezTo>
                  <a:pt x="1488280" y="4196409"/>
                  <a:pt x="1488280" y="4196409"/>
                  <a:pt x="1488280" y="4196409"/>
                </a:cubicBezTo>
                <a:cubicBezTo>
                  <a:pt x="1853448" y="4473983"/>
                  <a:pt x="1853448" y="4473983"/>
                  <a:pt x="1853448" y="4473983"/>
                </a:cubicBezTo>
                <a:cubicBezTo>
                  <a:pt x="1514307" y="4737362"/>
                  <a:pt x="1514307" y="4737362"/>
                  <a:pt x="1514307" y="4737362"/>
                </a:cubicBezTo>
                <a:cubicBezTo>
                  <a:pt x="1514307" y="4753134"/>
                  <a:pt x="1514307" y="4753134"/>
                  <a:pt x="1514307" y="4753134"/>
                </a:cubicBezTo>
                <a:cubicBezTo>
                  <a:pt x="1857392" y="4487388"/>
                  <a:pt x="1857392" y="4487388"/>
                  <a:pt x="1857392" y="4487388"/>
                </a:cubicBezTo>
                <a:cubicBezTo>
                  <a:pt x="1857392" y="4833567"/>
                  <a:pt x="1857392" y="4833567"/>
                  <a:pt x="1857392" y="4833567"/>
                </a:cubicBezTo>
                <a:cubicBezTo>
                  <a:pt x="1514307" y="5100101"/>
                  <a:pt x="1514307" y="5100101"/>
                  <a:pt x="1514307" y="5100101"/>
                </a:cubicBezTo>
                <a:cubicBezTo>
                  <a:pt x="1514307" y="5116661"/>
                  <a:pt x="1514307" y="5116661"/>
                  <a:pt x="1514307" y="5116661"/>
                </a:cubicBezTo>
                <a:cubicBezTo>
                  <a:pt x="1870800" y="4839875"/>
                  <a:pt x="1870800" y="4839875"/>
                  <a:pt x="1870800" y="4839875"/>
                </a:cubicBezTo>
                <a:cubicBezTo>
                  <a:pt x="1870800" y="4470828"/>
                  <a:pt x="1870800" y="4470828"/>
                  <a:pt x="1870800" y="4470828"/>
                </a:cubicBezTo>
                <a:cubicBezTo>
                  <a:pt x="1497744" y="4186946"/>
                  <a:pt x="1497744" y="4186946"/>
                  <a:pt x="1497744" y="4186946"/>
                </a:cubicBezTo>
                <a:cubicBezTo>
                  <a:pt x="1497744" y="3839190"/>
                  <a:pt x="1497744" y="3839190"/>
                  <a:pt x="1497744" y="3839190"/>
                </a:cubicBezTo>
                <a:cubicBezTo>
                  <a:pt x="1484336" y="3849441"/>
                  <a:pt x="1484336" y="3849441"/>
                  <a:pt x="1484336" y="3849441"/>
                </a:cubicBezTo>
                <a:cubicBezTo>
                  <a:pt x="1484336" y="4182215"/>
                  <a:pt x="1484336" y="4182215"/>
                  <a:pt x="1484336" y="4182215"/>
                </a:cubicBezTo>
                <a:cubicBezTo>
                  <a:pt x="1122322" y="4462154"/>
                  <a:pt x="1122322" y="4462154"/>
                  <a:pt x="1122322" y="4462154"/>
                </a:cubicBezTo>
                <a:cubicBezTo>
                  <a:pt x="1122322" y="4115975"/>
                  <a:pt x="1122322" y="4115975"/>
                  <a:pt x="1122322" y="4115975"/>
                </a:cubicBezTo>
                <a:cubicBezTo>
                  <a:pt x="1484336" y="3835248"/>
                  <a:pt x="1484336" y="3835248"/>
                  <a:pt x="1484336" y="3835248"/>
                </a:cubicBezTo>
                <a:cubicBezTo>
                  <a:pt x="1484336" y="3848653"/>
                  <a:pt x="1484336" y="3848653"/>
                  <a:pt x="1484336" y="3848653"/>
                </a:cubicBezTo>
                <a:cubicBezTo>
                  <a:pt x="1497744" y="3838402"/>
                  <a:pt x="1497744" y="3838402"/>
                  <a:pt x="1497744" y="3838402"/>
                </a:cubicBezTo>
                <a:cubicBezTo>
                  <a:pt x="1497744" y="3818688"/>
                  <a:pt x="1497744" y="3818688"/>
                  <a:pt x="1497744" y="3818688"/>
                </a:cubicBezTo>
                <a:cubicBezTo>
                  <a:pt x="1136519" y="3544268"/>
                  <a:pt x="1136519" y="3544268"/>
                  <a:pt x="1136519" y="3544268"/>
                </a:cubicBezTo>
                <a:cubicBezTo>
                  <a:pt x="1125477" y="3552154"/>
                  <a:pt x="1125477" y="3552154"/>
                  <a:pt x="1125477" y="3552154"/>
                </a:cubicBezTo>
                <a:cubicBezTo>
                  <a:pt x="1135730" y="3543479"/>
                  <a:pt x="1135730" y="3543479"/>
                  <a:pt x="1135730" y="3543479"/>
                </a:cubicBezTo>
                <a:cubicBezTo>
                  <a:pt x="1119956" y="3531651"/>
                  <a:pt x="1119956" y="3531651"/>
                  <a:pt x="1119956" y="3531651"/>
                </a:cubicBezTo>
                <a:cubicBezTo>
                  <a:pt x="1119956" y="3519822"/>
                  <a:pt x="1119956" y="3519822"/>
                  <a:pt x="1119956" y="3519822"/>
                </a:cubicBezTo>
                <a:cubicBezTo>
                  <a:pt x="1106548" y="3519822"/>
                  <a:pt x="1106548" y="3519822"/>
                  <a:pt x="1106548" y="3519822"/>
                </a:cubicBezTo>
                <a:cubicBezTo>
                  <a:pt x="1106548" y="3532439"/>
                  <a:pt x="1106548" y="3532439"/>
                  <a:pt x="1106548" y="3532439"/>
                </a:cubicBezTo>
                <a:cubicBezTo>
                  <a:pt x="744534" y="3812379"/>
                  <a:pt x="744534" y="3812379"/>
                  <a:pt x="744534" y="3812379"/>
                </a:cubicBezTo>
                <a:cubicBezTo>
                  <a:pt x="744534" y="3495377"/>
                  <a:pt x="744534" y="3495377"/>
                  <a:pt x="744534" y="3495377"/>
                </a:cubicBezTo>
                <a:cubicBezTo>
                  <a:pt x="744534" y="3466989"/>
                  <a:pt x="744534" y="3466989"/>
                  <a:pt x="744534" y="3466989"/>
                </a:cubicBezTo>
                <a:cubicBezTo>
                  <a:pt x="1106548" y="3186261"/>
                  <a:pt x="1106548" y="3186261"/>
                  <a:pt x="1106548" y="3186261"/>
                </a:cubicBezTo>
                <a:cubicBezTo>
                  <a:pt x="1106548" y="3500109"/>
                  <a:pt x="1106548" y="3500109"/>
                  <a:pt x="1106548" y="3500109"/>
                </a:cubicBezTo>
                <a:cubicBezTo>
                  <a:pt x="1106548" y="3519034"/>
                  <a:pt x="1106548" y="3519034"/>
                  <a:pt x="1106548" y="3519034"/>
                </a:cubicBezTo>
                <a:cubicBezTo>
                  <a:pt x="1119956" y="3519034"/>
                  <a:pt x="1119956" y="3519034"/>
                  <a:pt x="1119956" y="3519034"/>
                </a:cubicBezTo>
                <a:cubicBezTo>
                  <a:pt x="1119956" y="3180741"/>
                  <a:pt x="1119956" y="3180741"/>
                  <a:pt x="1119956" y="3180741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483547" y="2899224"/>
                  <a:pt x="1483547" y="2899224"/>
                  <a:pt x="1483547" y="2899224"/>
                </a:cubicBezTo>
                <a:cubicBezTo>
                  <a:pt x="1862913" y="3187049"/>
                  <a:pt x="1862913" y="3187049"/>
                  <a:pt x="1862913" y="3187049"/>
                </a:cubicBezTo>
                <a:cubicBezTo>
                  <a:pt x="2243855" y="2891339"/>
                  <a:pt x="2243855" y="2891339"/>
                  <a:pt x="2243855" y="2891339"/>
                </a:cubicBezTo>
                <a:cubicBezTo>
                  <a:pt x="2243855" y="2773843"/>
                  <a:pt x="2243855" y="2773843"/>
                  <a:pt x="2243855" y="2773843"/>
                </a:cubicBezTo>
                <a:cubicBezTo>
                  <a:pt x="2231236" y="2779363"/>
                  <a:pt x="2231236" y="2779363"/>
                  <a:pt x="2231236" y="2779363"/>
                </a:cubicBezTo>
                <a:cubicBezTo>
                  <a:pt x="2231236" y="2885030"/>
                  <a:pt x="2231236" y="2885030"/>
                  <a:pt x="2231236" y="2885030"/>
                </a:cubicBezTo>
                <a:cubicBezTo>
                  <a:pt x="1869222" y="3165758"/>
                  <a:pt x="1869222" y="3165758"/>
                  <a:pt x="1869222" y="3165758"/>
                </a:cubicBezTo>
                <a:cubicBezTo>
                  <a:pt x="1869222" y="2819579"/>
                  <a:pt x="1869222" y="2819579"/>
                  <a:pt x="1869222" y="2819579"/>
                </a:cubicBezTo>
                <a:cubicBezTo>
                  <a:pt x="2231236" y="2538851"/>
                  <a:pt x="2231236" y="2538851"/>
                  <a:pt x="2231236" y="2538851"/>
                </a:cubicBezTo>
                <a:cubicBezTo>
                  <a:pt x="2231236" y="2778574"/>
                  <a:pt x="2231236" y="2778574"/>
                  <a:pt x="2231236" y="2778574"/>
                </a:cubicBezTo>
                <a:cubicBezTo>
                  <a:pt x="2243855" y="2773054"/>
                  <a:pt x="2243855" y="2773054"/>
                  <a:pt x="2243855" y="2773054"/>
                </a:cubicBezTo>
                <a:cubicBezTo>
                  <a:pt x="2243855" y="2522291"/>
                  <a:pt x="2243855" y="2522291"/>
                  <a:pt x="2243855" y="2522291"/>
                </a:cubicBezTo>
                <a:cubicBezTo>
                  <a:pt x="2113720" y="2422933"/>
                  <a:pt x="2113720" y="2422933"/>
                  <a:pt x="2113720" y="2422933"/>
                </a:cubicBezTo>
                <a:cubicBezTo>
                  <a:pt x="2100312" y="2429241"/>
                  <a:pt x="2100312" y="2429241"/>
                  <a:pt x="2100312" y="2429241"/>
                </a:cubicBezTo>
                <a:cubicBezTo>
                  <a:pt x="2226503" y="2525446"/>
                  <a:pt x="2226503" y="2525446"/>
                  <a:pt x="2226503" y="2525446"/>
                </a:cubicBezTo>
                <a:cubicBezTo>
                  <a:pt x="1862124" y="2807751"/>
                  <a:pt x="1862124" y="2807751"/>
                  <a:pt x="1862124" y="2807751"/>
                </a:cubicBezTo>
                <a:cubicBezTo>
                  <a:pt x="1496955" y="2530177"/>
                  <a:pt x="1496955" y="2530177"/>
                  <a:pt x="1496955" y="2530177"/>
                </a:cubicBezTo>
                <a:cubicBezTo>
                  <a:pt x="1861335" y="2247872"/>
                  <a:pt x="1861335" y="2247872"/>
                  <a:pt x="1861335" y="2247872"/>
                </a:cubicBezTo>
                <a:cubicBezTo>
                  <a:pt x="2099523" y="2428452"/>
                  <a:pt x="2099523" y="2428452"/>
                  <a:pt x="2099523" y="2428452"/>
                </a:cubicBezTo>
                <a:cubicBezTo>
                  <a:pt x="2112931" y="2422144"/>
                  <a:pt x="2112931" y="2422144"/>
                  <a:pt x="2112931" y="2422144"/>
                </a:cubicBezTo>
                <a:cubicBezTo>
                  <a:pt x="1870800" y="2238409"/>
                  <a:pt x="1870800" y="2238409"/>
                  <a:pt x="1870800" y="2238409"/>
                </a:cubicBezTo>
                <a:cubicBezTo>
                  <a:pt x="1870800" y="2059405"/>
                  <a:pt x="1870800" y="2059405"/>
                  <a:pt x="1870800" y="2059405"/>
                </a:cubicBezTo>
                <a:cubicBezTo>
                  <a:pt x="1857392" y="2060983"/>
                  <a:pt x="1857392" y="2060983"/>
                  <a:pt x="1857392" y="2060983"/>
                </a:cubicBezTo>
                <a:cubicBezTo>
                  <a:pt x="1857392" y="2232889"/>
                  <a:pt x="1857392" y="2232889"/>
                  <a:pt x="1857392" y="2232889"/>
                </a:cubicBezTo>
                <a:cubicBezTo>
                  <a:pt x="1496167" y="2513617"/>
                  <a:pt x="1496167" y="2513617"/>
                  <a:pt x="1496167" y="2513617"/>
                </a:cubicBezTo>
                <a:cubicBezTo>
                  <a:pt x="1496167" y="2166650"/>
                  <a:pt x="1496167" y="2166650"/>
                  <a:pt x="1496167" y="2166650"/>
                </a:cubicBezTo>
                <a:cubicBezTo>
                  <a:pt x="1666526" y="2034960"/>
                  <a:pt x="1666526" y="2034960"/>
                  <a:pt x="1666526" y="2034960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666526" y="2034172"/>
                  <a:pt x="1666526" y="2034172"/>
                  <a:pt x="1666526" y="2034172"/>
                </a:cubicBezTo>
                <a:cubicBezTo>
                  <a:pt x="1857392" y="1885922"/>
                  <a:pt x="1857392" y="1885922"/>
                  <a:pt x="1857392" y="1885922"/>
                </a:cubicBezTo>
                <a:cubicBezTo>
                  <a:pt x="1857392" y="2060194"/>
                  <a:pt x="1857392" y="2060194"/>
                  <a:pt x="1857392" y="2060194"/>
                </a:cubicBezTo>
                <a:cubicBezTo>
                  <a:pt x="1870800" y="2058617"/>
                  <a:pt x="1870800" y="2058617"/>
                  <a:pt x="1870800" y="2058617"/>
                </a:cubicBezTo>
                <a:cubicBezTo>
                  <a:pt x="1870800" y="1881190"/>
                  <a:pt x="1870800" y="1881190"/>
                  <a:pt x="1870800" y="1881190"/>
                </a:cubicBezTo>
                <a:cubicBezTo>
                  <a:pt x="1886574" y="1868573"/>
                  <a:pt x="1886574" y="1868573"/>
                  <a:pt x="1886574" y="1868573"/>
                </a:cubicBezTo>
                <a:cubicBezTo>
                  <a:pt x="1886574" y="1852014"/>
                  <a:pt x="1886574" y="1852014"/>
                  <a:pt x="1886574" y="1852014"/>
                </a:cubicBezTo>
                <a:cubicBezTo>
                  <a:pt x="1869222" y="1865419"/>
                  <a:pt x="1869222" y="1865419"/>
                  <a:pt x="1869222" y="1865419"/>
                </a:cubicBezTo>
                <a:cubicBezTo>
                  <a:pt x="1869222" y="1519240"/>
                  <a:pt x="1869222" y="1519240"/>
                  <a:pt x="1869222" y="1519240"/>
                </a:cubicBezTo>
                <a:cubicBezTo>
                  <a:pt x="1886574" y="1505835"/>
                  <a:pt x="1886574" y="1505835"/>
                  <a:pt x="1886574" y="1505835"/>
                </a:cubicBezTo>
                <a:cubicBezTo>
                  <a:pt x="1886574" y="1489275"/>
                  <a:pt x="1886574" y="1489275"/>
                  <a:pt x="1886574" y="1489275"/>
                </a:cubicBezTo>
                <a:cubicBezTo>
                  <a:pt x="1862124" y="1508201"/>
                  <a:pt x="1862124" y="1508201"/>
                  <a:pt x="1862124" y="1508201"/>
                </a:cubicBezTo>
                <a:cubicBezTo>
                  <a:pt x="1496955" y="1230627"/>
                  <a:pt x="1496955" y="1230627"/>
                  <a:pt x="1496955" y="1230627"/>
                </a:cubicBezTo>
                <a:cubicBezTo>
                  <a:pt x="1861335" y="947533"/>
                  <a:pt x="1861335" y="947533"/>
                  <a:pt x="1861335" y="947533"/>
                </a:cubicBezTo>
                <a:cubicBezTo>
                  <a:pt x="2226503" y="1225107"/>
                  <a:pt x="2226503" y="1225107"/>
                  <a:pt x="2226503" y="1225107"/>
                </a:cubicBezTo>
                <a:cubicBezTo>
                  <a:pt x="1887362" y="1488487"/>
                  <a:pt x="1887362" y="1488487"/>
                  <a:pt x="1887362" y="1488487"/>
                </a:cubicBezTo>
                <a:cubicBezTo>
                  <a:pt x="1887362" y="1505046"/>
                  <a:pt x="1887362" y="1505046"/>
                  <a:pt x="1887362" y="1505046"/>
                </a:cubicBezTo>
                <a:cubicBezTo>
                  <a:pt x="2231236" y="1238512"/>
                  <a:pt x="2231236" y="1238512"/>
                  <a:pt x="2231236" y="1238512"/>
                </a:cubicBezTo>
                <a:cubicBezTo>
                  <a:pt x="2231236" y="1585480"/>
                  <a:pt x="2231236" y="1585480"/>
                  <a:pt x="2231236" y="1585480"/>
                </a:cubicBezTo>
                <a:lnTo>
                  <a:pt x="1887362" y="1851225"/>
                </a:lnTo>
                <a:cubicBezTo>
                  <a:pt x="1887362" y="1867785"/>
                  <a:pt x="1887362" y="1867785"/>
                  <a:pt x="1887362" y="1867785"/>
                </a:cubicBezTo>
                <a:cubicBezTo>
                  <a:pt x="2243855" y="1591788"/>
                  <a:pt x="2243855" y="1591788"/>
                  <a:pt x="2243855" y="1591788"/>
                </a:cubicBezTo>
                <a:cubicBezTo>
                  <a:pt x="2243855" y="1221952"/>
                  <a:pt x="2243855" y="1221952"/>
                  <a:pt x="2243855" y="1221952"/>
                </a:cubicBezTo>
                <a:cubicBezTo>
                  <a:pt x="1870800" y="938859"/>
                  <a:pt x="1870800" y="938859"/>
                  <a:pt x="1870800" y="938859"/>
                </a:cubicBezTo>
                <a:cubicBezTo>
                  <a:pt x="1870800" y="590314"/>
                  <a:pt x="1870800" y="590314"/>
                  <a:pt x="1870800" y="590314"/>
                </a:cubicBezTo>
                <a:cubicBezTo>
                  <a:pt x="1857392" y="600566"/>
                  <a:pt x="1857392" y="600566"/>
                  <a:pt x="1857392" y="600566"/>
                </a:cubicBezTo>
                <a:cubicBezTo>
                  <a:pt x="1857392" y="933339"/>
                  <a:pt x="1857392" y="933339"/>
                  <a:pt x="1857392" y="933339"/>
                </a:cubicBezTo>
                <a:cubicBezTo>
                  <a:pt x="1496167" y="1214067"/>
                  <a:pt x="1496167" y="1214067"/>
                  <a:pt x="1496167" y="1214067"/>
                </a:cubicBezTo>
                <a:cubicBezTo>
                  <a:pt x="1496167" y="867888"/>
                  <a:pt x="1496167" y="867888"/>
                  <a:pt x="1496167" y="867888"/>
                </a:cubicBezTo>
                <a:cubicBezTo>
                  <a:pt x="1857392" y="587160"/>
                  <a:pt x="1857392" y="587160"/>
                  <a:pt x="1857392" y="587160"/>
                </a:cubicBezTo>
                <a:cubicBezTo>
                  <a:pt x="1857392" y="599777"/>
                  <a:pt x="1857392" y="599777"/>
                  <a:pt x="1857392" y="599777"/>
                </a:cubicBezTo>
                <a:cubicBezTo>
                  <a:pt x="1870800" y="589526"/>
                  <a:pt x="1870800" y="589526"/>
                  <a:pt x="1870800" y="589526"/>
                </a:cubicBezTo>
                <a:cubicBezTo>
                  <a:pt x="1870800" y="570600"/>
                  <a:pt x="1870800" y="570600"/>
                  <a:pt x="1870800" y="570600"/>
                </a:cubicBezTo>
                <a:cubicBezTo>
                  <a:pt x="1509574" y="295392"/>
                  <a:pt x="1509574" y="295392"/>
                  <a:pt x="1509574" y="295392"/>
                </a:cubicBezTo>
                <a:cubicBezTo>
                  <a:pt x="1498533" y="304066"/>
                  <a:pt x="1498533" y="304066"/>
                  <a:pt x="1498533" y="304066"/>
                </a:cubicBezTo>
                <a:cubicBezTo>
                  <a:pt x="1508786" y="295392"/>
                  <a:pt x="1508786" y="295392"/>
                  <a:pt x="1508786" y="295392"/>
                </a:cubicBezTo>
                <a:cubicBezTo>
                  <a:pt x="1493012" y="283564"/>
                  <a:pt x="1493012" y="283564"/>
                  <a:pt x="1493012" y="283564"/>
                </a:cubicBezTo>
                <a:cubicBezTo>
                  <a:pt x="1493012" y="97759"/>
                  <a:pt x="1493012" y="28082"/>
                  <a:pt x="1493012" y="1953"/>
                </a:cubicBezTo>
                <a:close/>
                <a:moveTo>
                  <a:pt x="1398859" y="0"/>
                </a:moveTo>
                <a:lnTo>
                  <a:pt x="1480393" y="0"/>
                </a:lnTo>
                <a:lnTo>
                  <a:pt x="1480393" y="84404"/>
                </a:lnTo>
                <a:cubicBezTo>
                  <a:pt x="1480393" y="283564"/>
                  <a:pt x="1480393" y="283564"/>
                  <a:pt x="1480393" y="283564"/>
                </a:cubicBezTo>
                <a:cubicBezTo>
                  <a:pt x="1118379" y="564292"/>
                  <a:pt x="1118379" y="564292"/>
                  <a:pt x="1118379" y="564292"/>
                </a:cubicBezTo>
                <a:cubicBezTo>
                  <a:pt x="1118379" y="218113"/>
                  <a:pt x="1118379" y="218113"/>
                  <a:pt x="1118379" y="218113"/>
                </a:cubicBezTo>
                <a:cubicBezTo>
                  <a:pt x="1267443" y="102194"/>
                  <a:pt x="1341976" y="44235"/>
                  <a:pt x="1379242" y="15255"/>
                </a:cubicBezTo>
                <a:close/>
                <a:moveTo>
                  <a:pt x="840168" y="0"/>
                </a:moveTo>
                <a:lnTo>
                  <a:pt x="1377550" y="0"/>
                </a:lnTo>
                <a:lnTo>
                  <a:pt x="1301753" y="58896"/>
                </a:lnTo>
                <a:cubicBezTo>
                  <a:pt x="1112069" y="206284"/>
                  <a:pt x="1112069" y="206284"/>
                  <a:pt x="1112069" y="206284"/>
                </a:cubicBezTo>
                <a:cubicBezTo>
                  <a:pt x="966554" y="95886"/>
                  <a:pt x="893796" y="40686"/>
                  <a:pt x="857417" y="1308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6118657" cy="453231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40" y="314036"/>
            <a:ext cx="6118656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72182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>
            <a:extLst>
              <a:ext uri="{FF2B5EF4-FFF2-40B4-BE49-F238E27FC236}">
                <a16:creationId xmlns:a16="http://schemas.microsoft.com/office/drawing/2014/main" id="{8ADFDDB7-8C7E-D45A-96B3-1A9EBD1B6760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BA0BEC-B644-623E-6D5F-4028774EC28B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2" name="Logo CEA">
              <a:extLst>
                <a:ext uri="{FF2B5EF4-FFF2-40B4-BE49-F238E27FC236}">
                  <a16:creationId xmlns:a16="http://schemas.microsoft.com/office/drawing/2014/main" id="{41781B71-FA7E-3A77-138A-F8EC208614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BE852666-874F-A297-BDD1-598A6DD9D1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0" y="0"/>
            <a:ext cx="5305156" cy="6858000"/>
          </a:xfrm>
          <a:custGeom>
            <a:avLst/>
            <a:gdLst>
              <a:gd name="connsiteX0" fmla="*/ 657398 w 5305156"/>
              <a:gd name="connsiteY0" fmla="*/ 6793932 h 6858000"/>
              <a:gd name="connsiteX1" fmla="*/ 585057 w 5305156"/>
              <a:gd name="connsiteY1" fmla="*/ 6857017 h 6858000"/>
              <a:gd name="connsiteX2" fmla="*/ 583930 w 5305156"/>
              <a:gd name="connsiteY2" fmla="*/ 6858000 h 6858000"/>
              <a:gd name="connsiteX3" fmla="*/ 732294 w 5305156"/>
              <a:gd name="connsiteY3" fmla="*/ 6858000 h 6858000"/>
              <a:gd name="connsiteX4" fmla="*/ 725614 w 5305156"/>
              <a:gd name="connsiteY4" fmla="*/ 6852286 h 6858000"/>
              <a:gd name="connsiteX5" fmla="*/ 657398 w 5305156"/>
              <a:gd name="connsiteY5" fmla="*/ 6793932 h 6858000"/>
              <a:gd name="connsiteX6" fmla="*/ 653184 w 5305156"/>
              <a:gd name="connsiteY6" fmla="*/ 6434348 h 6858000"/>
              <a:gd name="connsiteX7" fmla="*/ 330807 w 5305156"/>
              <a:gd name="connsiteY7" fmla="*/ 6715076 h 6858000"/>
              <a:gd name="connsiteX8" fmla="*/ 330807 w 5305156"/>
              <a:gd name="connsiteY8" fmla="*/ 6799592 h 6858000"/>
              <a:gd name="connsiteX9" fmla="*/ 330807 w 5305156"/>
              <a:gd name="connsiteY9" fmla="*/ 6858000 h 6858000"/>
              <a:gd name="connsiteX10" fmla="*/ 564153 w 5305156"/>
              <a:gd name="connsiteY10" fmla="*/ 6858000 h 6858000"/>
              <a:gd name="connsiteX11" fmla="*/ 568902 w 5305156"/>
              <a:gd name="connsiteY11" fmla="*/ 6853863 h 6858000"/>
              <a:gd name="connsiteX12" fmla="*/ 585057 w 5305156"/>
              <a:gd name="connsiteY12" fmla="*/ 6857017 h 6858000"/>
              <a:gd name="connsiteX13" fmla="*/ 569605 w 5305156"/>
              <a:gd name="connsiteY13" fmla="*/ 6853075 h 6858000"/>
              <a:gd name="connsiteX14" fmla="*/ 653184 w 5305156"/>
              <a:gd name="connsiteY14" fmla="*/ 6780527 h 6858000"/>
              <a:gd name="connsiteX15" fmla="*/ 653184 w 5305156"/>
              <a:gd name="connsiteY15" fmla="*/ 6434348 h 6858000"/>
              <a:gd name="connsiteX16" fmla="*/ 5047259 w 5305156"/>
              <a:gd name="connsiteY16" fmla="*/ 6343650 h 6858000"/>
              <a:gd name="connsiteX17" fmla="*/ 5047259 w 5305156"/>
              <a:gd name="connsiteY17" fmla="*/ 6707250 h 6858000"/>
              <a:gd name="connsiteX18" fmla="*/ 4683659 w 5305156"/>
              <a:gd name="connsiteY18" fmla="*/ 6707250 h 6858000"/>
              <a:gd name="connsiteX19" fmla="*/ 4683659 w 5305156"/>
              <a:gd name="connsiteY19" fmla="*/ 6343650 h 6858000"/>
              <a:gd name="connsiteX20" fmla="*/ 985394 w 5305156"/>
              <a:gd name="connsiteY20" fmla="*/ 5786939 h 6858000"/>
              <a:gd name="connsiteX21" fmla="*/ 777500 w 5305156"/>
              <a:gd name="connsiteY21" fmla="*/ 5968308 h 6858000"/>
              <a:gd name="connsiteX22" fmla="*/ 663017 w 5305156"/>
              <a:gd name="connsiteY22" fmla="*/ 6067667 h 6858000"/>
              <a:gd name="connsiteX23" fmla="*/ 663017 w 5305156"/>
              <a:gd name="connsiteY23" fmla="*/ 6413845 h 6858000"/>
              <a:gd name="connsiteX24" fmla="*/ 901815 w 5305156"/>
              <a:gd name="connsiteY24" fmla="*/ 6206454 h 6858000"/>
              <a:gd name="connsiteX25" fmla="*/ 985394 w 5305156"/>
              <a:gd name="connsiteY25" fmla="*/ 6133906 h 6858000"/>
              <a:gd name="connsiteX26" fmla="*/ 985394 w 5305156"/>
              <a:gd name="connsiteY26" fmla="*/ 5786939 h 6858000"/>
              <a:gd name="connsiteX27" fmla="*/ 1549380 w 5305156"/>
              <a:gd name="connsiteY27" fmla="*/ 5671020 h 6858000"/>
              <a:gd name="connsiteX28" fmla="*/ 1537440 w 5305156"/>
              <a:gd name="connsiteY28" fmla="*/ 5677328 h 6858000"/>
              <a:gd name="connsiteX29" fmla="*/ 1549380 w 5305156"/>
              <a:gd name="connsiteY29" fmla="*/ 5671020 h 6858000"/>
              <a:gd name="connsiteX30" fmla="*/ 1325331 w 5305156"/>
              <a:gd name="connsiteY30" fmla="*/ 5495959 h 6858000"/>
              <a:gd name="connsiteX31" fmla="*/ 1000847 w 5305156"/>
              <a:gd name="connsiteY31" fmla="*/ 5779053 h 6858000"/>
              <a:gd name="connsiteX32" fmla="*/ 1326033 w 5305156"/>
              <a:gd name="connsiteY32" fmla="*/ 6056627 h 6858000"/>
              <a:gd name="connsiteX33" fmla="*/ 1650518 w 5305156"/>
              <a:gd name="connsiteY33" fmla="*/ 5773533 h 6858000"/>
              <a:gd name="connsiteX34" fmla="*/ 1537440 w 5305156"/>
              <a:gd name="connsiteY34" fmla="*/ 5677328 h 6858000"/>
              <a:gd name="connsiteX35" fmla="*/ 1325331 w 5305156"/>
              <a:gd name="connsiteY35" fmla="*/ 5495959 h 6858000"/>
              <a:gd name="connsiteX36" fmla="*/ 320271 w 5305156"/>
              <a:gd name="connsiteY36" fmla="*/ 4847761 h 6858000"/>
              <a:gd name="connsiteX37" fmla="*/ 0 w 5305156"/>
              <a:gd name="connsiteY37" fmla="*/ 5126124 h 6858000"/>
              <a:gd name="connsiteX38" fmla="*/ 325188 w 5305156"/>
              <a:gd name="connsiteY38" fmla="*/ 5403697 h 6858000"/>
              <a:gd name="connsiteX39" fmla="*/ 433349 w 5305156"/>
              <a:gd name="connsiteY39" fmla="*/ 5309070 h 6858000"/>
              <a:gd name="connsiteX40" fmla="*/ 439670 w 5305156"/>
              <a:gd name="connsiteY40" fmla="*/ 5320898 h 6858000"/>
              <a:gd name="connsiteX41" fmla="*/ 330807 w 5305156"/>
              <a:gd name="connsiteY41" fmla="*/ 5415526 h 6858000"/>
              <a:gd name="connsiteX42" fmla="*/ 330807 w 5305156"/>
              <a:gd name="connsiteY42" fmla="*/ 5761705 h 6858000"/>
              <a:gd name="connsiteX43" fmla="*/ 563986 w 5305156"/>
              <a:gd name="connsiteY43" fmla="*/ 5559044 h 6858000"/>
              <a:gd name="connsiteX44" fmla="*/ 570307 w 5305156"/>
              <a:gd name="connsiteY44" fmla="*/ 5571661 h 6858000"/>
              <a:gd name="connsiteX45" fmla="*/ 332211 w 5305156"/>
              <a:gd name="connsiteY45" fmla="*/ 5779053 h 6858000"/>
              <a:gd name="connsiteX46" fmla="*/ 657398 w 5305156"/>
              <a:gd name="connsiteY46" fmla="*/ 6056627 h 6858000"/>
              <a:gd name="connsiteX47" fmla="*/ 771178 w 5305156"/>
              <a:gd name="connsiteY47" fmla="*/ 5957268 h 6858000"/>
              <a:gd name="connsiteX48" fmla="*/ 777500 w 5305156"/>
              <a:gd name="connsiteY48" fmla="*/ 5968308 h 6858000"/>
              <a:gd name="connsiteX49" fmla="*/ 771881 w 5305156"/>
              <a:gd name="connsiteY49" fmla="*/ 5956479 h 6858000"/>
              <a:gd name="connsiteX50" fmla="*/ 981883 w 5305156"/>
              <a:gd name="connsiteY50" fmla="*/ 5773533 h 6858000"/>
              <a:gd name="connsiteX51" fmla="*/ 656696 w 5305156"/>
              <a:gd name="connsiteY51" fmla="*/ 5495959 h 6858000"/>
              <a:gd name="connsiteX52" fmla="*/ 571010 w 5305156"/>
              <a:gd name="connsiteY52" fmla="*/ 5570873 h 6858000"/>
              <a:gd name="connsiteX53" fmla="*/ 563986 w 5305156"/>
              <a:gd name="connsiteY53" fmla="*/ 5558256 h 6858000"/>
              <a:gd name="connsiteX54" fmla="*/ 653184 w 5305156"/>
              <a:gd name="connsiteY54" fmla="*/ 5480976 h 6858000"/>
              <a:gd name="connsiteX55" fmla="*/ 653184 w 5305156"/>
              <a:gd name="connsiteY55" fmla="*/ 5134798 h 6858000"/>
              <a:gd name="connsiteX56" fmla="*/ 439670 w 5305156"/>
              <a:gd name="connsiteY56" fmla="*/ 5320110 h 6858000"/>
              <a:gd name="connsiteX57" fmla="*/ 434052 w 5305156"/>
              <a:gd name="connsiteY57" fmla="*/ 5309070 h 6858000"/>
              <a:gd name="connsiteX58" fmla="*/ 645458 w 5305156"/>
              <a:gd name="connsiteY58" fmla="*/ 5125335 h 6858000"/>
              <a:gd name="connsiteX59" fmla="*/ 320271 w 5305156"/>
              <a:gd name="connsiteY59" fmla="*/ 4847761 h 6858000"/>
              <a:gd name="connsiteX60" fmla="*/ 985394 w 5305156"/>
              <a:gd name="connsiteY60" fmla="*/ 4487388 h 6858000"/>
              <a:gd name="connsiteX61" fmla="*/ 763453 w 5305156"/>
              <a:gd name="connsiteY61" fmla="*/ 4680586 h 6858000"/>
              <a:gd name="connsiteX62" fmla="*/ 756430 w 5305156"/>
              <a:gd name="connsiteY62" fmla="*/ 4670335 h 6858000"/>
              <a:gd name="connsiteX63" fmla="*/ 762750 w 5305156"/>
              <a:gd name="connsiteY63" fmla="*/ 4680586 h 6858000"/>
              <a:gd name="connsiteX64" fmla="*/ 663017 w 5305156"/>
              <a:gd name="connsiteY64" fmla="*/ 4768116 h 6858000"/>
              <a:gd name="connsiteX65" fmla="*/ 663017 w 5305156"/>
              <a:gd name="connsiteY65" fmla="*/ 5114295 h 6858000"/>
              <a:gd name="connsiteX66" fmla="*/ 906029 w 5305156"/>
              <a:gd name="connsiteY66" fmla="*/ 4902960 h 6858000"/>
              <a:gd name="connsiteX67" fmla="*/ 913053 w 5305156"/>
              <a:gd name="connsiteY67" fmla="*/ 4913212 h 6858000"/>
              <a:gd name="connsiteX68" fmla="*/ 906732 w 5305156"/>
              <a:gd name="connsiteY68" fmla="*/ 4902172 h 6858000"/>
              <a:gd name="connsiteX69" fmla="*/ 985394 w 5305156"/>
              <a:gd name="connsiteY69" fmla="*/ 4833567 h 6858000"/>
              <a:gd name="connsiteX70" fmla="*/ 985394 w 5305156"/>
              <a:gd name="connsiteY70" fmla="*/ 4487388 h 6858000"/>
              <a:gd name="connsiteX71" fmla="*/ 656696 w 5305156"/>
              <a:gd name="connsiteY71" fmla="*/ 4196409 h 6858000"/>
              <a:gd name="connsiteX72" fmla="*/ 332211 w 5305156"/>
              <a:gd name="connsiteY72" fmla="*/ 4478714 h 6858000"/>
              <a:gd name="connsiteX73" fmla="*/ 657398 w 5305156"/>
              <a:gd name="connsiteY73" fmla="*/ 4756288 h 6858000"/>
              <a:gd name="connsiteX74" fmla="*/ 756430 w 5305156"/>
              <a:gd name="connsiteY74" fmla="*/ 4670335 h 6858000"/>
              <a:gd name="connsiteX75" fmla="*/ 981883 w 5305156"/>
              <a:gd name="connsiteY75" fmla="*/ 4473983 h 6858000"/>
              <a:gd name="connsiteX76" fmla="*/ 656696 w 5305156"/>
              <a:gd name="connsiteY76" fmla="*/ 4196409 h 6858000"/>
              <a:gd name="connsiteX77" fmla="*/ 993120 w 5305156"/>
              <a:gd name="connsiteY77" fmla="*/ 3544268 h 6858000"/>
              <a:gd name="connsiteX78" fmla="*/ 668636 w 5305156"/>
              <a:gd name="connsiteY78" fmla="*/ 3826573 h 6858000"/>
              <a:gd name="connsiteX79" fmla="*/ 993823 w 5305156"/>
              <a:gd name="connsiteY79" fmla="*/ 4104935 h 6858000"/>
              <a:gd name="connsiteX80" fmla="*/ 1318308 w 5305156"/>
              <a:gd name="connsiteY80" fmla="*/ 3821842 h 6858000"/>
              <a:gd name="connsiteX81" fmla="*/ 1002251 w 5305156"/>
              <a:gd name="connsiteY81" fmla="*/ 3552154 h 6858000"/>
              <a:gd name="connsiteX82" fmla="*/ 993120 w 5305156"/>
              <a:gd name="connsiteY82" fmla="*/ 3544268 h 6858000"/>
              <a:gd name="connsiteX83" fmla="*/ 1318308 w 5305156"/>
              <a:gd name="connsiteY83" fmla="*/ 2538851 h 6858000"/>
              <a:gd name="connsiteX84" fmla="*/ 1110412 w 5305156"/>
              <a:gd name="connsiteY84" fmla="*/ 2719432 h 6858000"/>
              <a:gd name="connsiteX85" fmla="*/ 1104092 w 5305156"/>
              <a:gd name="connsiteY85" fmla="*/ 2708392 h 6858000"/>
              <a:gd name="connsiteX86" fmla="*/ 1109710 w 5305156"/>
              <a:gd name="connsiteY86" fmla="*/ 2720221 h 6858000"/>
              <a:gd name="connsiteX87" fmla="*/ 995930 w 5305156"/>
              <a:gd name="connsiteY87" fmla="*/ 2819579 h 6858000"/>
              <a:gd name="connsiteX88" fmla="*/ 995930 w 5305156"/>
              <a:gd name="connsiteY88" fmla="*/ 3165758 h 6858000"/>
              <a:gd name="connsiteX89" fmla="*/ 1234025 w 5305156"/>
              <a:gd name="connsiteY89" fmla="*/ 2958366 h 6858000"/>
              <a:gd name="connsiteX90" fmla="*/ 1240347 w 5305156"/>
              <a:gd name="connsiteY90" fmla="*/ 2969406 h 6858000"/>
              <a:gd name="connsiteX91" fmla="*/ 1234728 w 5305156"/>
              <a:gd name="connsiteY91" fmla="*/ 2957578 h 6858000"/>
              <a:gd name="connsiteX92" fmla="*/ 1318308 w 5305156"/>
              <a:gd name="connsiteY92" fmla="*/ 2885030 h 6858000"/>
              <a:gd name="connsiteX93" fmla="*/ 1318308 w 5305156"/>
              <a:gd name="connsiteY93" fmla="*/ 2538851 h 6858000"/>
              <a:gd name="connsiteX94" fmla="*/ 652482 w 5305156"/>
              <a:gd name="connsiteY94" fmla="*/ 1598885 h 6858000"/>
              <a:gd name="connsiteX95" fmla="*/ 332211 w 5305156"/>
              <a:gd name="connsiteY95" fmla="*/ 1878036 h 6858000"/>
              <a:gd name="connsiteX96" fmla="*/ 657398 w 5305156"/>
              <a:gd name="connsiteY96" fmla="*/ 2155610 h 6858000"/>
              <a:gd name="connsiteX97" fmla="*/ 766262 w 5305156"/>
              <a:gd name="connsiteY97" fmla="*/ 2060983 h 6858000"/>
              <a:gd name="connsiteX98" fmla="*/ 771881 w 5305156"/>
              <a:gd name="connsiteY98" fmla="*/ 2072022 h 6858000"/>
              <a:gd name="connsiteX99" fmla="*/ 663017 w 5305156"/>
              <a:gd name="connsiteY99" fmla="*/ 2166650 h 6858000"/>
              <a:gd name="connsiteX100" fmla="*/ 663017 w 5305156"/>
              <a:gd name="connsiteY100" fmla="*/ 2513617 h 6858000"/>
              <a:gd name="connsiteX101" fmla="*/ 896196 w 5305156"/>
              <a:gd name="connsiteY101" fmla="*/ 2310168 h 6858000"/>
              <a:gd name="connsiteX102" fmla="*/ 902517 w 5305156"/>
              <a:gd name="connsiteY102" fmla="*/ 2322785 h 6858000"/>
              <a:gd name="connsiteX103" fmla="*/ 665124 w 5305156"/>
              <a:gd name="connsiteY103" fmla="*/ 2530177 h 6858000"/>
              <a:gd name="connsiteX104" fmla="*/ 990311 w 5305156"/>
              <a:gd name="connsiteY104" fmla="*/ 2807751 h 6858000"/>
              <a:gd name="connsiteX105" fmla="*/ 1104092 w 5305156"/>
              <a:gd name="connsiteY105" fmla="*/ 2708392 h 6858000"/>
              <a:gd name="connsiteX106" fmla="*/ 1314093 w 5305156"/>
              <a:gd name="connsiteY106" fmla="*/ 2525446 h 6858000"/>
              <a:gd name="connsiteX107" fmla="*/ 988907 w 5305156"/>
              <a:gd name="connsiteY107" fmla="*/ 2247872 h 6858000"/>
              <a:gd name="connsiteX108" fmla="*/ 903220 w 5305156"/>
              <a:gd name="connsiteY108" fmla="*/ 2322785 h 6858000"/>
              <a:gd name="connsiteX109" fmla="*/ 896899 w 5305156"/>
              <a:gd name="connsiteY109" fmla="*/ 2310168 h 6858000"/>
              <a:gd name="connsiteX110" fmla="*/ 985394 w 5305156"/>
              <a:gd name="connsiteY110" fmla="*/ 2232889 h 6858000"/>
              <a:gd name="connsiteX111" fmla="*/ 985394 w 5305156"/>
              <a:gd name="connsiteY111" fmla="*/ 1885922 h 6858000"/>
              <a:gd name="connsiteX112" fmla="*/ 772583 w 5305156"/>
              <a:gd name="connsiteY112" fmla="*/ 2072022 h 6858000"/>
              <a:gd name="connsiteX113" fmla="*/ 766262 w 5305156"/>
              <a:gd name="connsiteY113" fmla="*/ 2060194 h 6858000"/>
              <a:gd name="connsiteX114" fmla="*/ 977669 w 5305156"/>
              <a:gd name="connsiteY114" fmla="*/ 1876459 h 6858000"/>
              <a:gd name="connsiteX115" fmla="*/ 652482 w 5305156"/>
              <a:gd name="connsiteY115" fmla="*/ 1598885 h 6858000"/>
              <a:gd name="connsiteX116" fmla="*/ 1318308 w 5305156"/>
              <a:gd name="connsiteY116" fmla="*/ 1238512 h 6858000"/>
              <a:gd name="connsiteX117" fmla="*/ 1095663 w 5305156"/>
              <a:gd name="connsiteY117" fmla="*/ 1432499 h 6858000"/>
              <a:gd name="connsiteX118" fmla="*/ 995930 w 5305156"/>
              <a:gd name="connsiteY118" fmla="*/ 1519240 h 6858000"/>
              <a:gd name="connsiteX119" fmla="*/ 995930 w 5305156"/>
              <a:gd name="connsiteY119" fmla="*/ 1865419 h 6858000"/>
              <a:gd name="connsiteX120" fmla="*/ 1238240 w 5305156"/>
              <a:gd name="connsiteY120" fmla="*/ 1654085 h 6858000"/>
              <a:gd name="connsiteX121" fmla="*/ 1245264 w 5305156"/>
              <a:gd name="connsiteY121" fmla="*/ 1665124 h 6858000"/>
              <a:gd name="connsiteX122" fmla="*/ 1000847 w 5305156"/>
              <a:gd name="connsiteY122" fmla="*/ 1878036 h 6858000"/>
              <a:gd name="connsiteX123" fmla="*/ 1326033 w 5305156"/>
              <a:gd name="connsiteY123" fmla="*/ 2155610 h 6858000"/>
              <a:gd name="connsiteX124" fmla="*/ 1477038 w 5305156"/>
              <a:gd name="connsiteY124" fmla="*/ 2023920 h 6858000"/>
              <a:gd name="connsiteX125" fmla="*/ 1646304 w 5305156"/>
              <a:gd name="connsiteY125" fmla="*/ 1876459 h 6858000"/>
              <a:gd name="connsiteX126" fmla="*/ 1321116 w 5305156"/>
              <a:gd name="connsiteY126" fmla="*/ 1598885 h 6858000"/>
              <a:gd name="connsiteX127" fmla="*/ 1245965 w 5305156"/>
              <a:gd name="connsiteY127" fmla="*/ 1664336 h 6858000"/>
              <a:gd name="connsiteX128" fmla="*/ 1238942 w 5305156"/>
              <a:gd name="connsiteY128" fmla="*/ 1654085 h 6858000"/>
              <a:gd name="connsiteX129" fmla="*/ 1318308 w 5305156"/>
              <a:gd name="connsiteY129" fmla="*/ 1585480 h 6858000"/>
              <a:gd name="connsiteX130" fmla="*/ 1318308 w 5305156"/>
              <a:gd name="connsiteY130" fmla="*/ 1238512 h 6858000"/>
              <a:gd name="connsiteX131" fmla="*/ 988907 w 5305156"/>
              <a:gd name="connsiteY131" fmla="*/ 947533 h 6858000"/>
              <a:gd name="connsiteX132" fmla="*/ 665124 w 5305156"/>
              <a:gd name="connsiteY132" fmla="*/ 1230627 h 6858000"/>
              <a:gd name="connsiteX133" fmla="*/ 990311 w 5305156"/>
              <a:gd name="connsiteY133" fmla="*/ 1508201 h 6858000"/>
              <a:gd name="connsiteX134" fmla="*/ 1088639 w 5305156"/>
              <a:gd name="connsiteY134" fmla="*/ 1422247 h 6858000"/>
              <a:gd name="connsiteX135" fmla="*/ 1095663 w 5305156"/>
              <a:gd name="connsiteY135" fmla="*/ 1432499 h 6858000"/>
              <a:gd name="connsiteX136" fmla="*/ 1089342 w 5305156"/>
              <a:gd name="connsiteY136" fmla="*/ 1421459 h 6858000"/>
              <a:gd name="connsiteX137" fmla="*/ 1314093 w 5305156"/>
              <a:gd name="connsiteY137" fmla="*/ 1225107 h 6858000"/>
              <a:gd name="connsiteX138" fmla="*/ 988907 w 5305156"/>
              <a:gd name="connsiteY138" fmla="*/ 947533 h 6858000"/>
              <a:gd name="connsiteX139" fmla="*/ 1325331 w 5305156"/>
              <a:gd name="connsiteY139" fmla="*/ 296181 h 6858000"/>
              <a:gd name="connsiteX140" fmla="*/ 1000847 w 5305156"/>
              <a:gd name="connsiteY140" fmla="*/ 578486 h 6858000"/>
              <a:gd name="connsiteX141" fmla="*/ 1326033 w 5305156"/>
              <a:gd name="connsiteY141" fmla="*/ 856060 h 6858000"/>
              <a:gd name="connsiteX142" fmla="*/ 1650518 w 5305156"/>
              <a:gd name="connsiteY142" fmla="*/ 573754 h 6858000"/>
              <a:gd name="connsiteX143" fmla="*/ 1334462 w 5305156"/>
              <a:gd name="connsiteY143" fmla="*/ 304066 h 6858000"/>
              <a:gd name="connsiteX144" fmla="*/ 1325331 w 5305156"/>
              <a:gd name="connsiteY144" fmla="*/ 296181 h 6858000"/>
              <a:gd name="connsiteX145" fmla="*/ 1226725 w 5305156"/>
              <a:gd name="connsiteY145" fmla="*/ 0 h 6858000"/>
              <a:gd name="connsiteX146" fmla="*/ 748180 w 5305156"/>
              <a:gd name="connsiteY146" fmla="*/ 0 h 6858000"/>
              <a:gd name="connsiteX147" fmla="*/ 763540 w 5305156"/>
              <a:gd name="connsiteY147" fmla="*/ 13087 h 6858000"/>
              <a:gd name="connsiteX148" fmla="*/ 990311 w 5305156"/>
              <a:gd name="connsiteY148" fmla="*/ 206284 h 6858000"/>
              <a:gd name="connsiteX149" fmla="*/ 1159227 w 5305156"/>
              <a:gd name="connsiteY149" fmla="*/ 58896 h 6858000"/>
              <a:gd name="connsiteX150" fmla="*/ 1318308 w 5305156"/>
              <a:gd name="connsiteY150" fmla="*/ 0 h 6858000"/>
              <a:gd name="connsiteX151" fmla="*/ 1245701 w 5305156"/>
              <a:gd name="connsiteY151" fmla="*/ 0 h 6858000"/>
              <a:gd name="connsiteX152" fmla="*/ 1228232 w 5305156"/>
              <a:gd name="connsiteY152" fmla="*/ 15255 h 6858000"/>
              <a:gd name="connsiteX153" fmla="*/ 995930 w 5305156"/>
              <a:gd name="connsiteY153" fmla="*/ 218113 h 6858000"/>
              <a:gd name="connsiteX154" fmla="*/ 995930 w 5305156"/>
              <a:gd name="connsiteY154" fmla="*/ 564292 h 6858000"/>
              <a:gd name="connsiteX155" fmla="*/ 1318308 w 5305156"/>
              <a:gd name="connsiteY155" fmla="*/ 283564 h 6858000"/>
              <a:gd name="connsiteX156" fmla="*/ 1318308 w 5305156"/>
              <a:gd name="connsiteY156" fmla="*/ 84404 h 6858000"/>
              <a:gd name="connsiteX157" fmla="*/ 5305156 w 5305156"/>
              <a:gd name="connsiteY157" fmla="*/ 0 h 6858000"/>
              <a:gd name="connsiteX158" fmla="*/ 1329545 w 5305156"/>
              <a:gd name="connsiteY158" fmla="*/ 0 h 6858000"/>
              <a:gd name="connsiteX159" fmla="*/ 1329545 w 5305156"/>
              <a:gd name="connsiteY159" fmla="*/ 1953 h 6858000"/>
              <a:gd name="connsiteX160" fmla="*/ 1329545 w 5305156"/>
              <a:gd name="connsiteY160" fmla="*/ 283564 h 6858000"/>
              <a:gd name="connsiteX161" fmla="*/ 1343592 w 5305156"/>
              <a:gd name="connsiteY161" fmla="*/ 295392 h 6858000"/>
              <a:gd name="connsiteX162" fmla="*/ 1334462 w 5305156"/>
              <a:gd name="connsiteY162" fmla="*/ 304066 h 6858000"/>
              <a:gd name="connsiteX163" fmla="*/ 1344294 w 5305156"/>
              <a:gd name="connsiteY163" fmla="*/ 295392 h 6858000"/>
              <a:gd name="connsiteX164" fmla="*/ 1665970 w 5305156"/>
              <a:gd name="connsiteY164" fmla="*/ 570600 h 6858000"/>
              <a:gd name="connsiteX165" fmla="*/ 1665970 w 5305156"/>
              <a:gd name="connsiteY165" fmla="*/ 589526 h 6858000"/>
              <a:gd name="connsiteX166" fmla="*/ 1654030 w 5305156"/>
              <a:gd name="connsiteY166" fmla="*/ 599777 h 6858000"/>
              <a:gd name="connsiteX167" fmla="*/ 1654030 w 5305156"/>
              <a:gd name="connsiteY167" fmla="*/ 587160 h 6858000"/>
              <a:gd name="connsiteX168" fmla="*/ 1332355 w 5305156"/>
              <a:gd name="connsiteY168" fmla="*/ 867888 h 6858000"/>
              <a:gd name="connsiteX169" fmla="*/ 1332355 w 5305156"/>
              <a:gd name="connsiteY169" fmla="*/ 1214067 h 6858000"/>
              <a:gd name="connsiteX170" fmla="*/ 1654030 w 5305156"/>
              <a:gd name="connsiteY170" fmla="*/ 933339 h 6858000"/>
              <a:gd name="connsiteX171" fmla="*/ 1654030 w 5305156"/>
              <a:gd name="connsiteY171" fmla="*/ 600566 h 6858000"/>
              <a:gd name="connsiteX172" fmla="*/ 1665970 w 5305156"/>
              <a:gd name="connsiteY172" fmla="*/ 590314 h 6858000"/>
              <a:gd name="connsiteX173" fmla="*/ 1665970 w 5305156"/>
              <a:gd name="connsiteY173" fmla="*/ 938859 h 6858000"/>
              <a:gd name="connsiteX174" fmla="*/ 1998180 w 5305156"/>
              <a:gd name="connsiteY174" fmla="*/ 1221952 h 6858000"/>
              <a:gd name="connsiteX175" fmla="*/ 1998180 w 5305156"/>
              <a:gd name="connsiteY175" fmla="*/ 1591788 h 6858000"/>
              <a:gd name="connsiteX176" fmla="*/ 1680718 w 5305156"/>
              <a:gd name="connsiteY176" fmla="*/ 1867785 h 6858000"/>
              <a:gd name="connsiteX177" fmla="*/ 1680718 w 5305156"/>
              <a:gd name="connsiteY177" fmla="*/ 1851225 h 6858000"/>
              <a:gd name="connsiteX178" fmla="*/ 1986942 w 5305156"/>
              <a:gd name="connsiteY178" fmla="*/ 1585480 h 6858000"/>
              <a:gd name="connsiteX179" fmla="*/ 1986942 w 5305156"/>
              <a:gd name="connsiteY179" fmla="*/ 1238512 h 6858000"/>
              <a:gd name="connsiteX180" fmla="*/ 1680718 w 5305156"/>
              <a:gd name="connsiteY180" fmla="*/ 1505046 h 6858000"/>
              <a:gd name="connsiteX181" fmla="*/ 1680718 w 5305156"/>
              <a:gd name="connsiteY181" fmla="*/ 1488487 h 6858000"/>
              <a:gd name="connsiteX182" fmla="*/ 1982728 w 5305156"/>
              <a:gd name="connsiteY182" fmla="*/ 1225107 h 6858000"/>
              <a:gd name="connsiteX183" fmla="*/ 1657541 w 5305156"/>
              <a:gd name="connsiteY183" fmla="*/ 947533 h 6858000"/>
              <a:gd name="connsiteX184" fmla="*/ 1333056 w 5305156"/>
              <a:gd name="connsiteY184" fmla="*/ 1230627 h 6858000"/>
              <a:gd name="connsiteX185" fmla="*/ 1658244 w 5305156"/>
              <a:gd name="connsiteY185" fmla="*/ 1508201 h 6858000"/>
              <a:gd name="connsiteX186" fmla="*/ 1680017 w 5305156"/>
              <a:gd name="connsiteY186" fmla="*/ 1489275 h 6858000"/>
              <a:gd name="connsiteX187" fmla="*/ 1680017 w 5305156"/>
              <a:gd name="connsiteY187" fmla="*/ 1505835 h 6858000"/>
              <a:gd name="connsiteX188" fmla="*/ 1664565 w 5305156"/>
              <a:gd name="connsiteY188" fmla="*/ 1519240 h 6858000"/>
              <a:gd name="connsiteX189" fmla="*/ 1664565 w 5305156"/>
              <a:gd name="connsiteY189" fmla="*/ 1865419 h 6858000"/>
              <a:gd name="connsiteX190" fmla="*/ 1680017 w 5305156"/>
              <a:gd name="connsiteY190" fmla="*/ 1852014 h 6858000"/>
              <a:gd name="connsiteX191" fmla="*/ 1680017 w 5305156"/>
              <a:gd name="connsiteY191" fmla="*/ 1868573 h 6858000"/>
              <a:gd name="connsiteX192" fmla="*/ 1665970 w 5305156"/>
              <a:gd name="connsiteY192" fmla="*/ 1881190 h 6858000"/>
              <a:gd name="connsiteX193" fmla="*/ 1665970 w 5305156"/>
              <a:gd name="connsiteY193" fmla="*/ 2058617 h 6858000"/>
              <a:gd name="connsiteX194" fmla="*/ 1654030 w 5305156"/>
              <a:gd name="connsiteY194" fmla="*/ 2060194 h 6858000"/>
              <a:gd name="connsiteX195" fmla="*/ 1654030 w 5305156"/>
              <a:gd name="connsiteY195" fmla="*/ 1885922 h 6858000"/>
              <a:gd name="connsiteX196" fmla="*/ 1484061 w 5305156"/>
              <a:gd name="connsiteY196" fmla="*/ 2034172 h 6858000"/>
              <a:gd name="connsiteX197" fmla="*/ 1477038 w 5305156"/>
              <a:gd name="connsiteY197" fmla="*/ 2023920 h 6858000"/>
              <a:gd name="connsiteX198" fmla="*/ 1484061 w 5305156"/>
              <a:gd name="connsiteY198" fmla="*/ 2034960 h 6858000"/>
              <a:gd name="connsiteX199" fmla="*/ 1332355 w 5305156"/>
              <a:gd name="connsiteY199" fmla="*/ 2166650 h 6858000"/>
              <a:gd name="connsiteX200" fmla="*/ 1332355 w 5305156"/>
              <a:gd name="connsiteY200" fmla="*/ 2513617 h 6858000"/>
              <a:gd name="connsiteX201" fmla="*/ 1654030 w 5305156"/>
              <a:gd name="connsiteY201" fmla="*/ 2232889 h 6858000"/>
              <a:gd name="connsiteX202" fmla="*/ 1654030 w 5305156"/>
              <a:gd name="connsiteY202" fmla="*/ 2060983 h 6858000"/>
              <a:gd name="connsiteX203" fmla="*/ 1665970 w 5305156"/>
              <a:gd name="connsiteY203" fmla="*/ 2059405 h 6858000"/>
              <a:gd name="connsiteX204" fmla="*/ 1665970 w 5305156"/>
              <a:gd name="connsiteY204" fmla="*/ 2238409 h 6858000"/>
              <a:gd name="connsiteX205" fmla="*/ 1881590 w 5305156"/>
              <a:gd name="connsiteY205" fmla="*/ 2422144 h 6858000"/>
              <a:gd name="connsiteX206" fmla="*/ 1869650 w 5305156"/>
              <a:gd name="connsiteY206" fmla="*/ 2428452 h 6858000"/>
              <a:gd name="connsiteX207" fmla="*/ 1657541 w 5305156"/>
              <a:gd name="connsiteY207" fmla="*/ 2247872 h 6858000"/>
              <a:gd name="connsiteX208" fmla="*/ 1333056 w 5305156"/>
              <a:gd name="connsiteY208" fmla="*/ 2530177 h 6858000"/>
              <a:gd name="connsiteX209" fmla="*/ 1658244 w 5305156"/>
              <a:gd name="connsiteY209" fmla="*/ 2807751 h 6858000"/>
              <a:gd name="connsiteX210" fmla="*/ 1982728 w 5305156"/>
              <a:gd name="connsiteY210" fmla="*/ 2525446 h 6858000"/>
              <a:gd name="connsiteX211" fmla="*/ 1870353 w 5305156"/>
              <a:gd name="connsiteY211" fmla="*/ 2429241 h 6858000"/>
              <a:gd name="connsiteX212" fmla="*/ 1882293 w 5305156"/>
              <a:gd name="connsiteY212" fmla="*/ 2422933 h 6858000"/>
              <a:gd name="connsiteX213" fmla="*/ 1998180 w 5305156"/>
              <a:gd name="connsiteY213" fmla="*/ 2522291 h 6858000"/>
              <a:gd name="connsiteX214" fmla="*/ 1998180 w 5305156"/>
              <a:gd name="connsiteY214" fmla="*/ 2773054 h 6858000"/>
              <a:gd name="connsiteX215" fmla="*/ 1986942 w 5305156"/>
              <a:gd name="connsiteY215" fmla="*/ 2778574 h 6858000"/>
              <a:gd name="connsiteX216" fmla="*/ 1986942 w 5305156"/>
              <a:gd name="connsiteY216" fmla="*/ 2538851 h 6858000"/>
              <a:gd name="connsiteX217" fmla="*/ 1664565 w 5305156"/>
              <a:gd name="connsiteY217" fmla="*/ 2819579 h 6858000"/>
              <a:gd name="connsiteX218" fmla="*/ 1664565 w 5305156"/>
              <a:gd name="connsiteY218" fmla="*/ 3165758 h 6858000"/>
              <a:gd name="connsiteX219" fmla="*/ 1986942 w 5305156"/>
              <a:gd name="connsiteY219" fmla="*/ 2885030 h 6858000"/>
              <a:gd name="connsiteX220" fmla="*/ 1986942 w 5305156"/>
              <a:gd name="connsiteY220" fmla="*/ 2779363 h 6858000"/>
              <a:gd name="connsiteX221" fmla="*/ 1998180 w 5305156"/>
              <a:gd name="connsiteY221" fmla="*/ 2773843 h 6858000"/>
              <a:gd name="connsiteX222" fmla="*/ 1998180 w 5305156"/>
              <a:gd name="connsiteY222" fmla="*/ 2891339 h 6858000"/>
              <a:gd name="connsiteX223" fmla="*/ 1658946 w 5305156"/>
              <a:gd name="connsiteY223" fmla="*/ 3187049 h 6858000"/>
              <a:gd name="connsiteX224" fmla="*/ 1321116 w 5305156"/>
              <a:gd name="connsiteY224" fmla="*/ 2899224 h 6858000"/>
              <a:gd name="connsiteX225" fmla="*/ 1240347 w 5305156"/>
              <a:gd name="connsiteY225" fmla="*/ 2969406 h 6858000"/>
              <a:gd name="connsiteX226" fmla="*/ 997334 w 5305156"/>
              <a:gd name="connsiteY226" fmla="*/ 3180741 h 6858000"/>
              <a:gd name="connsiteX227" fmla="*/ 997334 w 5305156"/>
              <a:gd name="connsiteY227" fmla="*/ 3519034 h 6858000"/>
              <a:gd name="connsiteX228" fmla="*/ 985394 w 5305156"/>
              <a:gd name="connsiteY228" fmla="*/ 3519034 h 6858000"/>
              <a:gd name="connsiteX229" fmla="*/ 985394 w 5305156"/>
              <a:gd name="connsiteY229" fmla="*/ 3500109 h 6858000"/>
              <a:gd name="connsiteX230" fmla="*/ 985394 w 5305156"/>
              <a:gd name="connsiteY230" fmla="*/ 3186261 h 6858000"/>
              <a:gd name="connsiteX231" fmla="*/ 663017 w 5305156"/>
              <a:gd name="connsiteY231" fmla="*/ 3466989 h 6858000"/>
              <a:gd name="connsiteX232" fmla="*/ 663017 w 5305156"/>
              <a:gd name="connsiteY232" fmla="*/ 3495377 h 6858000"/>
              <a:gd name="connsiteX233" fmla="*/ 663017 w 5305156"/>
              <a:gd name="connsiteY233" fmla="*/ 3812379 h 6858000"/>
              <a:gd name="connsiteX234" fmla="*/ 985394 w 5305156"/>
              <a:gd name="connsiteY234" fmla="*/ 3532439 h 6858000"/>
              <a:gd name="connsiteX235" fmla="*/ 985394 w 5305156"/>
              <a:gd name="connsiteY235" fmla="*/ 3519822 h 6858000"/>
              <a:gd name="connsiteX236" fmla="*/ 997334 w 5305156"/>
              <a:gd name="connsiteY236" fmla="*/ 3519822 h 6858000"/>
              <a:gd name="connsiteX237" fmla="*/ 997334 w 5305156"/>
              <a:gd name="connsiteY237" fmla="*/ 3531651 h 6858000"/>
              <a:gd name="connsiteX238" fmla="*/ 1011381 w 5305156"/>
              <a:gd name="connsiteY238" fmla="*/ 3543479 h 6858000"/>
              <a:gd name="connsiteX239" fmla="*/ 1002251 w 5305156"/>
              <a:gd name="connsiteY239" fmla="*/ 3552154 h 6858000"/>
              <a:gd name="connsiteX240" fmla="*/ 1012084 w 5305156"/>
              <a:gd name="connsiteY240" fmla="*/ 3544268 h 6858000"/>
              <a:gd name="connsiteX241" fmla="*/ 1333759 w 5305156"/>
              <a:gd name="connsiteY241" fmla="*/ 3818688 h 6858000"/>
              <a:gd name="connsiteX242" fmla="*/ 1333759 w 5305156"/>
              <a:gd name="connsiteY242" fmla="*/ 3838402 h 6858000"/>
              <a:gd name="connsiteX243" fmla="*/ 1321819 w 5305156"/>
              <a:gd name="connsiteY243" fmla="*/ 3848653 h 6858000"/>
              <a:gd name="connsiteX244" fmla="*/ 1321819 w 5305156"/>
              <a:gd name="connsiteY244" fmla="*/ 3835248 h 6858000"/>
              <a:gd name="connsiteX245" fmla="*/ 999441 w 5305156"/>
              <a:gd name="connsiteY245" fmla="*/ 4115975 h 6858000"/>
              <a:gd name="connsiteX246" fmla="*/ 999441 w 5305156"/>
              <a:gd name="connsiteY246" fmla="*/ 4462154 h 6858000"/>
              <a:gd name="connsiteX247" fmla="*/ 1321819 w 5305156"/>
              <a:gd name="connsiteY247" fmla="*/ 4182215 h 6858000"/>
              <a:gd name="connsiteX248" fmla="*/ 1321819 w 5305156"/>
              <a:gd name="connsiteY248" fmla="*/ 3849441 h 6858000"/>
              <a:gd name="connsiteX249" fmla="*/ 1333759 w 5305156"/>
              <a:gd name="connsiteY249" fmla="*/ 3839190 h 6858000"/>
              <a:gd name="connsiteX250" fmla="*/ 1333759 w 5305156"/>
              <a:gd name="connsiteY250" fmla="*/ 4186946 h 6858000"/>
              <a:gd name="connsiteX251" fmla="*/ 1665970 w 5305156"/>
              <a:gd name="connsiteY251" fmla="*/ 4470828 h 6858000"/>
              <a:gd name="connsiteX252" fmla="*/ 1665970 w 5305156"/>
              <a:gd name="connsiteY252" fmla="*/ 4839875 h 6858000"/>
              <a:gd name="connsiteX253" fmla="*/ 1348509 w 5305156"/>
              <a:gd name="connsiteY253" fmla="*/ 5116661 h 6858000"/>
              <a:gd name="connsiteX254" fmla="*/ 1348509 w 5305156"/>
              <a:gd name="connsiteY254" fmla="*/ 5100101 h 6858000"/>
              <a:gd name="connsiteX255" fmla="*/ 1654030 w 5305156"/>
              <a:gd name="connsiteY255" fmla="*/ 4833567 h 6858000"/>
              <a:gd name="connsiteX256" fmla="*/ 1654030 w 5305156"/>
              <a:gd name="connsiteY256" fmla="*/ 4487388 h 6858000"/>
              <a:gd name="connsiteX257" fmla="*/ 1348509 w 5305156"/>
              <a:gd name="connsiteY257" fmla="*/ 4753134 h 6858000"/>
              <a:gd name="connsiteX258" fmla="*/ 1348509 w 5305156"/>
              <a:gd name="connsiteY258" fmla="*/ 4737362 h 6858000"/>
              <a:gd name="connsiteX259" fmla="*/ 1650518 w 5305156"/>
              <a:gd name="connsiteY259" fmla="*/ 4473983 h 6858000"/>
              <a:gd name="connsiteX260" fmla="*/ 1325331 w 5305156"/>
              <a:gd name="connsiteY260" fmla="*/ 4196409 h 6858000"/>
              <a:gd name="connsiteX261" fmla="*/ 1000847 w 5305156"/>
              <a:gd name="connsiteY261" fmla="*/ 4478714 h 6858000"/>
              <a:gd name="connsiteX262" fmla="*/ 1326033 w 5305156"/>
              <a:gd name="connsiteY262" fmla="*/ 4756288 h 6858000"/>
              <a:gd name="connsiteX263" fmla="*/ 1347806 w 5305156"/>
              <a:gd name="connsiteY263" fmla="*/ 4737362 h 6858000"/>
              <a:gd name="connsiteX264" fmla="*/ 1347806 w 5305156"/>
              <a:gd name="connsiteY264" fmla="*/ 4753922 h 6858000"/>
              <a:gd name="connsiteX265" fmla="*/ 1331652 w 5305156"/>
              <a:gd name="connsiteY265" fmla="*/ 4768116 h 6858000"/>
              <a:gd name="connsiteX266" fmla="*/ 1331652 w 5305156"/>
              <a:gd name="connsiteY266" fmla="*/ 5114295 h 6858000"/>
              <a:gd name="connsiteX267" fmla="*/ 1347806 w 5305156"/>
              <a:gd name="connsiteY267" fmla="*/ 5100101 h 6858000"/>
              <a:gd name="connsiteX268" fmla="*/ 1347806 w 5305156"/>
              <a:gd name="connsiteY268" fmla="*/ 5116661 h 6858000"/>
              <a:gd name="connsiteX269" fmla="*/ 1333759 w 5305156"/>
              <a:gd name="connsiteY269" fmla="*/ 5129278 h 6858000"/>
              <a:gd name="connsiteX270" fmla="*/ 1333759 w 5305156"/>
              <a:gd name="connsiteY270" fmla="*/ 5306704 h 6858000"/>
              <a:gd name="connsiteX271" fmla="*/ 1321819 w 5305156"/>
              <a:gd name="connsiteY271" fmla="*/ 5309070 h 6858000"/>
              <a:gd name="connsiteX272" fmla="*/ 1321819 w 5305156"/>
              <a:gd name="connsiteY272" fmla="*/ 5134798 h 6858000"/>
              <a:gd name="connsiteX273" fmla="*/ 1151851 w 5305156"/>
              <a:gd name="connsiteY273" fmla="*/ 5283047 h 6858000"/>
              <a:gd name="connsiteX274" fmla="*/ 1144827 w 5305156"/>
              <a:gd name="connsiteY274" fmla="*/ 5272008 h 6858000"/>
              <a:gd name="connsiteX275" fmla="*/ 1314093 w 5305156"/>
              <a:gd name="connsiteY275" fmla="*/ 5125335 h 6858000"/>
              <a:gd name="connsiteX276" fmla="*/ 988907 w 5305156"/>
              <a:gd name="connsiteY276" fmla="*/ 4847761 h 6858000"/>
              <a:gd name="connsiteX277" fmla="*/ 913053 w 5305156"/>
              <a:gd name="connsiteY277" fmla="*/ 4913212 h 6858000"/>
              <a:gd name="connsiteX278" fmla="*/ 668636 w 5305156"/>
              <a:gd name="connsiteY278" fmla="*/ 5126124 h 6858000"/>
              <a:gd name="connsiteX279" fmla="*/ 993823 w 5305156"/>
              <a:gd name="connsiteY279" fmla="*/ 5403697 h 6858000"/>
              <a:gd name="connsiteX280" fmla="*/ 1144827 w 5305156"/>
              <a:gd name="connsiteY280" fmla="*/ 5272796 h 6858000"/>
              <a:gd name="connsiteX281" fmla="*/ 1151149 w 5305156"/>
              <a:gd name="connsiteY281" fmla="*/ 5283047 h 6858000"/>
              <a:gd name="connsiteX282" fmla="*/ 999441 w 5305156"/>
              <a:gd name="connsiteY282" fmla="*/ 5415526 h 6858000"/>
              <a:gd name="connsiteX283" fmla="*/ 999441 w 5305156"/>
              <a:gd name="connsiteY283" fmla="*/ 5761705 h 6858000"/>
              <a:gd name="connsiteX284" fmla="*/ 1321819 w 5305156"/>
              <a:gd name="connsiteY284" fmla="*/ 5480976 h 6858000"/>
              <a:gd name="connsiteX285" fmla="*/ 1321819 w 5305156"/>
              <a:gd name="connsiteY285" fmla="*/ 5309858 h 6858000"/>
              <a:gd name="connsiteX286" fmla="*/ 1333759 w 5305156"/>
              <a:gd name="connsiteY286" fmla="*/ 5307493 h 6858000"/>
              <a:gd name="connsiteX287" fmla="*/ 1333759 w 5305156"/>
              <a:gd name="connsiteY287" fmla="*/ 5487285 h 6858000"/>
              <a:gd name="connsiteX288" fmla="*/ 1549380 w 5305156"/>
              <a:gd name="connsiteY288" fmla="*/ 5671020 h 6858000"/>
              <a:gd name="connsiteX289" fmla="*/ 1665970 w 5305156"/>
              <a:gd name="connsiteY289" fmla="*/ 5770379 h 6858000"/>
              <a:gd name="connsiteX290" fmla="*/ 1665970 w 5305156"/>
              <a:gd name="connsiteY290" fmla="*/ 6021141 h 6858000"/>
              <a:gd name="connsiteX291" fmla="*/ 1654030 w 5305156"/>
              <a:gd name="connsiteY291" fmla="*/ 6026661 h 6858000"/>
              <a:gd name="connsiteX292" fmla="*/ 1654030 w 5305156"/>
              <a:gd name="connsiteY292" fmla="*/ 5786939 h 6858000"/>
              <a:gd name="connsiteX293" fmla="*/ 1331652 w 5305156"/>
              <a:gd name="connsiteY293" fmla="*/ 6067667 h 6858000"/>
              <a:gd name="connsiteX294" fmla="*/ 1331652 w 5305156"/>
              <a:gd name="connsiteY294" fmla="*/ 6413845 h 6858000"/>
              <a:gd name="connsiteX295" fmla="*/ 1654030 w 5305156"/>
              <a:gd name="connsiteY295" fmla="*/ 6133906 h 6858000"/>
              <a:gd name="connsiteX296" fmla="*/ 1654030 w 5305156"/>
              <a:gd name="connsiteY296" fmla="*/ 6027450 h 6858000"/>
              <a:gd name="connsiteX297" fmla="*/ 1665970 w 5305156"/>
              <a:gd name="connsiteY297" fmla="*/ 6021930 h 6858000"/>
              <a:gd name="connsiteX298" fmla="*/ 1665970 w 5305156"/>
              <a:gd name="connsiteY298" fmla="*/ 6140214 h 6858000"/>
              <a:gd name="connsiteX299" fmla="*/ 1326033 w 5305156"/>
              <a:gd name="connsiteY299" fmla="*/ 6435925 h 6858000"/>
              <a:gd name="connsiteX300" fmla="*/ 988907 w 5305156"/>
              <a:gd name="connsiteY300" fmla="*/ 6147311 h 6858000"/>
              <a:gd name="connsiteX301" fmla="*/ 908136 w 5305156"/>
              <a:gd name="connsiteY301" fmla="*/ 6217493 h 6858000"/>
              <a:gd name="connsiteX302" fmla="*/ 901815 w 5305156"/>
              <a:gd name="connsiteY302" fmla="*/ 6206454 h 6858000"/>
              <a:gd name="connsiteX303" fmla="*/ 907434 w 5305156"/>
              <a:gd name="connsiteY303" fmla="*/ 6218282 h 6858000"/>
              <a:gd name="connsiteX304" fmla="*/ 665124 w 5305156"/>
              <a:gd name="connsiteY304" fmla="*/ 6429617 h 6858000"/>
              <a:gd name="connsiteX305" fmla="*/ 665124 w 5305156"/>
              <a:gd name="connsiteY305" fmla="*/ 6784470 h 6858000"/>
              <a:gd name="connsiteX306" fmla="*/ 722014 w 5305156"/>
              <a:gd name="connsiteY306" fmla="*/ 6833040 h 6858000"/>
              <a:gd name="connsiteX307" fmla="*/ 751249 w 5305156"/>
              <a:gd name="connsiteY307" fmla="*/ 6858000 h 6858000"/>
              <a:gd name="connsiteX308" fmla="*/ 5305156 w 5305156"/>
              <a:gd name="connsiteY30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</a:cxnLst>
            <a:rect l="l" t="t" r="r" b="b"/>
            <a:pathLst>
              <a:path w="5305156" h="6858000">
                <a:moveTo>
                  <a:pt x="657398" y="6793932"/>
                </a:moveTo>
                <a:cubicBezTo>
                  <a:pt x="657398" y="6793932"/>
                  <a:pt x="657398" y="6793932"/>
                  <a:pt x="585057" y="6857017"/>
                </a:cubicBezTo>
                <a:lnTo>
                  <a:pt x="583930" y="6858000"/>
                </a:lnTo>
                <a:lnTo>
                  <a:pt x="732294" y="6858000"/>
                </a:lnTo>
                <a:lnTo>
                  <a:pt x="725614" y="6852286"/>
                </a:lnTo>
                <a:cubicBezTo>
                  <a:pt x="709021" y="6838092"/>
                  <a:pt x="686897" y="6819166"/>
                  <a:pt x="657398" y="6793932"/>
                </a:cubicBezTo>
                <a:close/>
                <a:moveTo>
                  <a:pt x="653184" y="6434348"/>
                </a:moveTo>
                <a:cubicBezTo>
                  <a:pt x="653184" y="6434348"/>
                  <a:pt x="653184" y="6434348"/>
                  <a:pt x="330807" y="6715076"/>
                </a:cubicBezTo>
                <a:cubicBezTo>
                  <a:pt x="330807" y="6715076"/>
                  <a:pt x="330807" y="6715076"/>
                  <a:pt x="330807" y="6799592"/>
                </a:cubicBezTo>
                <a:lnTo>
                  <a:pt x="330807" y="6858000"/>
                </a:lnTo>
                <a:lnTo>
                  <a:pt x="564153" y="6858000"/>
                </a:lnTo>
                <a:lnTo>
                  <a:pt x="568902" y="6853863"/>
                </a:lnTo>
                <a:cubicBezTo>
                  <a:pt x="573818" y="6854652"/>
                  <a:pt x="579438" y="6856229"/>
                  <a:pt x="585057" y="6857017"/>
                </a:cubicBezTo>
                <a:cubicBezTo>
                  <a:pt x="579438" y="6855440"/>
                  <a:pt x="574521" y="6854652"/>
                  <a:pt x="569605" y="6853075"/>
                </a:cubicBezTo>
                <a:cubicBezTo>
                  <a:pt x="569605" y="6853075"/>
                  <a:pt x="569605" y="6853075"/>
                  <a:pt x="653184" y="6780527"/>
                </a:cubicBezTo>
                <a:cubicBezTo>
                  <a:pt x="653184" y="6780527"/>
                  <a:pt x="653184" y="6780527"/>
                  <a:pt x="653184" y="6434348"/>
                </a:cubicBezTo>
                <a:close/>
                <a:moveTo>
                  <a:pt x="5047259" y="6343650"/>
                </a:moveTo>
                <a:lnTo>
                  <a:pt x="5047259" y="6707250"/>
                </a:lnTo>
                <a:lnTo>
                  <a:pt x="4683659" y="6707250"/>
                </a:lnTo>
                <a:lnTo>
                  <a:pt x="4683659" y="6343650"/>
                </a:lnTo>
                <a:close/>
                <a:moveTo>
                  <a:pt x="985394" y="5786939"/>
                </a:moveTo>
                <a:cubicBezTo>
                  <a:pt x="985394" y="5786939"/>
                  <a:pt x="985394" y="5786939"/>
                  <a:pt x="777500" y="5968308"/>
                </a:cubicBezTo>
                <a:cubicBezTo>
                  <a:pt x="777500" y="5968308"/>
                  <a:pt x="777500" y="5968308"/>
                  <a:pt x="663017" y="6067667"/>
                </a:cubicBezTo>
                <a:cubicBezTo>
                  <a:pt x="663017" y="6067667"/>
                  <a:pt x="663017" y="6067667"/>
                  <a:pt x="663017" y="6413845"/>
                </a:cubicBezTo>
                <a:cubicBezTo>
                  <a:pt x="663017" y="6413845"/>
                  <a:pt x="663017" y="6413845"/>
                  <a:pt x="901815" y="6206454"/>
                </a:cubicBezTo>
                <a:cubicBezTo>
                  <a:pt x="901815" y="6206454"/>
                  <a:pt x="901815" y="6206454"/>
                  <a:pt x="985394" y="6133906"/>
                </a:cubicBezTo>
                <a:cubicBezTo>
                  <a:pt x="985394" y="6133906"/>
                  <a:pt x="985394" y="6133906"/>
                  <a:pt x="985394" y="5786939"/>
                </a:cubicBezTo>
                <a:close/>
                <a:moveTo>
                  <a:pt x="1549380" y="5671020"/>
                </a:moveTo>
                <a:cubicBezTo>
                  <a:pt x="1537440" y="5677328"/>
                  <a:pt x="1537440" y="5677328"/>
                  <a:pt x="1537440" y="5677328"/>
                </a:cubicBezTo>
                <a:cubicBezTo>
                  <a:pt x="1549380" y="5671020"/>
                  <a:pt x="1549380" y="5671020"/>
                  <a:pt x="1549380" y="5671020"/>
                </a:cubicBezTo>
                <a:close/>
                <a:moveTo>
                  <a:pt x="1325331" y="5495959"/>
                </a:moveTo>
                <a:cubicBezTo>
                  <a:pt x="1325331" y="5495959"/>
                  <a:pt x="1325331" y="5495959"/>
                  <a:pt x="1000847" y="5779053"/>
                </a:cubicBezTo>
                <a:cubicBezTo>
                  <a:pt x="1000847" y="5779053"/>
                  <a:pt x="1000847" y="5779053"/>
                  <a:pt x="1326033" y="6056627"/>
                </a:cubicBezTo>
                <a:cubicBezTo>
                  <a:pt x="1326033" y="6056627"/>
                  <a:pt x="1326033" y="6056627"/>
                  <a:pt x="1650518" y="5773533"/>
                </a:cubicBezTo>
                <a:cubicBezTo>
                  <a:pt x="1650518" y="5773533"/>
                  <a:pt x="1650518" y="5773533"/>
                  <a:pt x="1537440" y="5677328"/>
                </a:cubicBezTo>
                <a:cubicBezTo>
                  <a:pt x="1537440" y="5677328"/>
                  <a:pt x="1537440" y="5677328"/>
                  <a:pt x="1325331" y="5495959"/>
                </a:cubicBezTo>
                <a:close/>
                <a:moveTo>
                  <a:pt x="320271" y="4847761"/>
                </a:moveTo>
                <a:cubicBezTo>
                  <a:pt x="320271" y="4847761"/>
                  <a:pt x="320271" y="4847761"/>
                  <a:pt x="0" y="5126124"/>
                </a:cubicBezTo>
                <a:cubicBezTo>
                  <a:pt x="0" y="5126124"/>
                  <a:pt x="0" y="5126124"/>
                  <a:pt x="325188" y="5403697"/>
                </a:cubicBezTo>
                <a:cubicBezTo>
                  <a:pt x="325188" y="5403697"/>
                  <a:pt x="325188" y="5403697"/>
                  <a:pt x="433349" y="5309070"/>
                </a:cubicBezTo>
                <a:cubicBezTo>
                  <a:pt x="433349" y="5309070"/>
                  <a:pt x="433349" y="5309070"/>
                  <a:pt x="439670" y="5320898"/>
                </a:cubicBezTo>
                <a:cubicBezTo>
                  <a:pt x="439670" y="5320898"/>
                  <a:pt x="439670" y="5320898"/>
                  <a:pt x="330807" y="5415526"/>
                </a:cubicBezTo>
                <a:cubicBezTo>
                  <a:pt x="330807" y="5415526"/>
                  <a:pt x="330807" y="5415526"/>
                  <a:pt x="330807" y="5761705"/>
                </a:cubicBezTo>
                <a:cubicBezTo>
                  <a:pt x="330807" y="5761705"/>
                  <a:pt x="330807" y="5761705"/>
                  <a:pt x="563986" y="5559044"/>
                </a:cubicBezTo>
                <a:cubicBezTo>
                  <a:pt x="563986" y="5559044"/>
                  <a:pt x="563986" y="5559044"/>
                  <a:pt x="570307" y="5571661"/>
                </a:cubicBezTo>
                <a:cubicBezTo>
                  <a:pt x="570307" y="5571661"/>
                  <a:pt x="570307" y="5571661"/>
                  <a:pt x="332211" y="5779053"/>
                </a:cubicBezTo>
                <a:cubicBezTo>
                  <a:pt x="332211" y="5779053"/>
                  <a:pt x="332211" y="5779053"/>
                  <a:pt x="657398" y="6056627"/>
                </a:cubicBezTo>
                <a:cubicBezTo>
                  <a:pt x="657398" y="6056627"/>
                  <a:pt x="657398" y="6056627"/>
                  <a:pt x="771178" y="5957268"/>
                </a:cubicBezTo>
                <a:cubicBezTo>
                  <a:pt x="771178" y="5957268"/>
                  <a:pt x="771178" y="5957268"/>
                  <a:pt x="777500" y="5968308"/>
                </a:cubicBezTo>
                <a:cubicBezTo>
                  <a:pt x="777500" y="5968308"/>
                  <a:pt x="777500" y="5968308"/>
                  <a:pt x="771881" y="5956479"/>
                </a:cubicBezTo>
                <a:cubicBezTo>
                  <a:pt x="771881" y="5956479"/>
                  <a:pt x="771881" y="5956479"/>
                  <a:pt x="981883" y="5773533"/>
                </a:cubicBezTo>
                <a:cubicBezTo>
                  <a:pt x="981883" y="5773533"/>
                  <a:pt x="981883" y="5773533"/>
                  <a:pt x="656696" y="5495959"/>
                </a:cubicBezTo>
                <a:cubicBezTo>
                  <a:pt x="656696" y="5495959"/>
                  <a:pt x="656696" y="5495959"/>
                  <a:pt x="571010" y="5570873"/>
                </a:cubicBezTo>
                <a:cubicBezTo>
                  <a:pt x="571010" y="5570873"/>
                  <a:pt x="571010" y="5570873"/>
                  <a:pt x="563986" y="5558256"/>
                </a:cubicBezTo>
                <a:cubicBezTo>
                  <a:pt x="563986" y="5558256"/>
                  <a:pt x="563986" y="5558256"/>
                  <a:pt x="653184" y="5480976"/>
                </a:cubicBezTo>
                <a:cubicBezTo>
                  <a:pt x="653184" y="5480976"/>
                  <a:pt x="653184" y="5480976"/>
                  <a:pt x="653184" y="5134798"/>
                </a:cubicBezTo>
                <a:cubicBezTo>
                  <a:pt x="653184" y="5134798"/>
                  <a:pt x="653184" y="5134798"/>
                  <a:pt x="439670" y="5320110"/>
                </a:cubicBezTo>
                <a:cubicBezTo>
                  <a:pt x="439670" y="5320110"/>
                  <a:pt x="439670" y="5320110"/>
                  <a:pt x="434052" y="5309070"/>
                </a:cubicBezTo>
                <a:cubicBezTo>
                  <a:pt x="434052" y="5309070"/>
                  <a:pt x="434052" y="5309070"/>
                  <a:pt x="645458" y="5125335"/>
                </a:cubicBezTo>
                <a:cubicBezTo>
                  <a:pt x="645458" y="5125335"/>
                  <a:pt x="645458" y="5125335"/>
                  <a:pt x="320271" y="4847761"/>
                </a:cubicBezTo>
                <a:close/>
                <a:moveTo>
                  <a:pt x="985394" y="4487388"/>
                </a:moveTo>
                <a:cubicBezTo>
                  <a:pt x="985394" y="4487388"/>
                  <a:pt x="985394" y="4487388"/>
                  <a:pt x="763453" y="4680586"/>
                </a:cubicBezTo>
                <a:cubicBezTo>
                  <a:pt x="763453" y="4680586"/>
                  <a:pt x="763453" y="4680586"/>
                  <a:pt x="756430" y="4670335"/>
                </a:cubicBezTo>
                <a:cubicBezTo>
                  <a:pt x="756430" y="4670335"/>
                  <a:pt x="756430" y="4670335"/>
                  <a:pt x="762750" y="4680586"/>
                </a:cubicBezTo>
                <a:cubicBezTo>
                  <a:pt x="762750" y="4680586"/>
                  <a:pt x="762750" y="4680586"/>
                  <a:pt x="663017" y="4768116"/>
                </a:cubicBezTo>
                <a:cubicBezTo>
                  <a:pt x="663017" y="4768116"/>
                  <a:pt x="663017" y="4768116"/>
                  <a:pt x="663017" y="5114295"/>
                </a:cubicBezTo>
                <a:cubicBezTo>
                  <a:pt x="663017" y="5114295"/>
                  <a:pt x="663017" y="5114295"/>
                  <a:pt x="906029" y="4902960"/>
                </a:cubicBezTo>
                <a:cubicBezTo>
                  <a:pt x="906029" y="4902960"/>
                  <a:pt x="906029" y="4902960"/>
                  <a:pt x="913053" y="4913212"/>
                </a:cubicBezTo>
                <a:cubicBezTo>
                  <a:pt x="913053" y="4913212"/>
                  <a:pt x="913053" y="4913212"/>
                  <a:pt x="906732" y="4902172"/>
                </a:cubicBezTo>
                <a:cubicBezTo>
                  <a:pt x="906732" y="4902172"/>
                  <a:pt x="906732" y="4902172"/>
                  <a:pt x="985394" y="4833567"/>
                </a:cubicBezTo>
                <a:cubicBezTo>
                  <a:pt x="985394" y="4833567"/>
                  <a:pt x="985394" y="4833567"/>
                  <a:pt x="985394" y="4487388"/>
                </a:cubicBezTo>
                <a:close/>
                <a:moveTo>
                  <a:pt x="656696" y="4196409"/>
                </a:moveTo>
                <a:cubicBezTo>
                  <a:pt x="656696" y="4196409"/>
                  <a:pt x="656696" y="4196409"/>
                  <a:pt x="332211" y="4478714"/>
                </a:cubicBezTo>
                <a:cubicBezTo>
                  <a:pt x="332211" y="4478714"/>
                  <a:pt x="332211" y="4478714"/>
                  <a:pt x="657398" y="4756288"/>
                </a:cubicBezTo>
                <a:cubicBezTo>
                  <a:pt x="657398" y="4756288"/>
                  <a:pt x="657398" y="4756288"/>
                  <a:pt x="756430" y="4670335"/>
                </a:cubicBezTo>
                <a:cubicBezTo>
                  <a:pt x="756430" y="4670335"/>
                  <a:pt x="756430" y="4670335"/>
                  <a:pt x="981883" y="4473983"/>
                </a:cubicBezTo>
                <a:cubicBezTo>
                  <a:pt x="981883" y="4473983"/>
                  <a:pt x="981883" y="4473983"/>
                  <a:pt x="656696" y="4196409"/>
                </a:cubicBezTo>
                <a:close/>
                <a:moveTo>
                  <a:pt x="993120" y="3544268"/>
                </a:moveTo>
                <a:cubicBezTo>
                  <a:pt x="993120" y="3544268"/>
                  <a:pt x="993120" y="3544268"/>
                  <a:pt x="668636" y="3826573"/>
                </a:cubicBezTo>
                <a:cubicBezTo>
                  <a:pt x="668636" y="3826573"/>
                  <a:pt x="668636" y="3826573"/>
                  <a:pt x="993823" y="4104935"/>
                </a:cubicBezTo>
                <a:cubicBezTo>
                  <a:pt x="993823" y="4104935"/>
                  <a:pt x="993823" y="4104935"/>
                  <a:pt x="1318308" y="3821842"/>
                </a:cubicBezTo>
                <a:cubicBezTo>
                  <a:pt x="1318308" y="3821842"/>
                  <a:pt x="1318308" y="3821842"/>
                  <a:pt x="1002251" y="3552154"/>
                </a:cubicBezTo>
                <a:cubicBezTo>
                  <a:pt x="1002251" y="3552154"/>
                  <a:pt x="1002251" y="3552154"/>
                  <a:pt x="993120" y="3544268"/>
                </a:cubicBezTo>
                <a:close/>
                <a:moveTo>
                  <a:pt x="1318308" y="2538851"/>
                </a:moveTo>
                <a:cubicBezTo>
                  <a:pt x="1318308" y="2538851"/>
                  <a:pt x="1318308" y="2538851"/>
                  <a:pt x="1110412" y="2719432"/>
                </a:cubicBezTo>
                <a:cubicBezTo>
                  <a:pt x="1110412" y="2719432"/>
                  <a:pt x="1110412" y="2719432"/>
                  <a:pt x="1104092" y="2708392"/>
                </a:cubicBezTo>
                <a:cubicBezTo>
                  <a:pt x="1104092" y="2708392"/>
                  <a:pt x="1104092" y="2708392"/>
                  <a:pt x="1109710" y="2720221"/>
                </a:cubicBezTo>
                <a:cubicBezTo>
                  <a:pt x="1109710" y="2720221"/>
                  <a:pt x="1109710" y="2720221"/>
                  <a:pt x="995930" y="2819579"/>
                </a:cubicBezTo>
                <a:cubicBezTo>
                  <a:pt x="995930" y="2819579"/>
                  <a:pt x="995930" y="2819579"/>
                  <a:pt x="995930" y="3165758"/>
                </a:cubicBezTo>
                <a:cubicBezTo>
                  <a:pt x="995930" y="3165758"/>
                  <a:pt x="995930" y="3165758"/>
                  <a:pt x="1234025" y="2958366"/>
                </a:cubicBezTo>
                <a:cubicBezTo>
                  <a:pt x="1234025" y="2958366"/>
                  <a:pt x="1234025" y="2958366"/>
                  <a:pt x="1240347" y="2969406"/>
                </a:cubicBezTo>
                <a:cubicBezTo>
                  <a:pt x="1240347" y="2969406"/>
                  <a:pt x="1240347" y="2969406"/>
                  <a:pt x="1234728" y="2957578"/>
                </a:cubicBezTo>
                <a:cubicBezTo>
                  <a:pt x="1234728" y="2957578"/>
                  <a:pt x="1234728" y="2957578"/>
                  <a:pt x="1318308" y="2885030"/>
                </a:cubicBezTo>
                <a:cubicBezTo>
                  <a:pt x="1318308" y="2885030"/>
                  <a:pt x="1318308" y="2885030"/>
                  <a:pt x="1318308" y="2538851"/>
                </a:cubicBezTo>
                <a:close/>
                <a:moveTo>
                  <a:pt x="652482" y="1598885"/>
                </a:moveTo>
                <a:cubicBezTo>
                  <a:pt x="652482" y="1598885"/>
                  <a:pt x="652482" y="1598885"/>
                  <a:pt x="332211" y="1878036"/>
                </a:cubicBezTo>
                <a:cubicBezTo>
                  <a:pt x="332211" y="1878036"/>
                  <a:pt x="332211" y="1878036"/>
                  <a:pt x="657398" y="2155610"/>
                </a:cubicBezTo>
                <a:cubicBezTo>
                  <a:pt x="657398" y="2155610"/>
                  <a:pt x="657398" y="2155610"/>
                  <a:pt x="766262" y="2060983"/>
                </a:cubicBezTo>
                <a:cubicBezTo>
                  <a:pt x="766262" y="2060983"/>
                  <a:pt x="766262" y="2060983"/>
                  <a:pt x="771881" y="2072022"/>
                </a:cubicBezTo>
                <a:cubicBezTo>
                  <a:pt x="771881" y="2072022"/>
                  <a:pt x="771881" y="2072022"/>
                  <a:pt x="663017" y="2166650"/>
                </a:cubicBezTo>
                <a:cubicBezTo>
                  <a:pt x="663017" y="2166650"/>
                  <a:pt x="663017" y="2166650"/>
                  <a:pt x="663017" y="2513617"/>
                </a:cubicBezTo>
                <a:cubicBezTo>
                  <a:pt x="663017" y="2513617"/>
                  <a:pt x="663017" y="2513617"/>
                  <a:pt x="896196" y="2310168"/>
                </a:cubicBezTo>
                <a:cubicBezTo>
                  <a:pt x="896196" y="2310168"/>
                  <a:pt x="896196" y="2310168"/>
                  <a:pt x="902517" y="2322785"/>
                </a:cubicBezTo>
                <a:cubicBezTo>
                  <a:pt x="902517" y="2322785"/>
                  <a:pt x="902517" y="2322785"/>
                  <a:pt x="665124" y="2530177"/>
                </a:cubicBezTo>
                <a:cubicBezTo>
                  <a:pt x="665124" y="2530177"/>
                  <a:pt x="665124" y="2530177"/>
                  <a:pt x="990311" y="2807751"/>
                </a:cubicBezTo>
                <a:cubicBezTo>
                  <a:pt x="990311" y="2807751"/>
                  <a:pt x="990311" y="2807751"/>
                  <a:pt x="1104092" y="2708392"/>
                </a:cubicBezTo>
                <a:cubicBezTo>
                  <a:pt x="1104092" y="2708392"/>
                  <a:pt x="1104092" y="2708392"/>
                  <a:pt x="1314093" y="2525446"/>
                </a:cubicBezTo>
                <a:cubicBezTo>
                  <a:pt x="1314093" y="2525446"/>
                  <a:pt x="1314093" y="2525446"/>
                  <a:pt x="988907" y="2247872"/>
                </a:cubicBezTo>
                <a:cubicBezTo>
                  <a:pt x="988907" y="2247872"/>
                  <a:pt x="988907" y="2247872"/>
                  <a:pt x="903220" y="2322785"/>
                </a:cubicBezTo>
                <a:cubicBezTo>
                  <a:pt x="903220" y="2322785"/>
                  <a:pt x="903220" y="2322785"/>
                  <a:pt x="896899" y="2310168"/>
                </a:cubicBezTo>
                <a:cubicBezTo>
                  <a:pt x="896899" y="2310168"/>
                  <a:pt x="896899" y="2310168"/>
                  <a:pt x="985394" y="2232889"/>
                </a:cubicBezTo>
                <a:cubicBezTo>
                  <a:pt x="985394" y="2232889"/>
                  <a:pt x="985394" y="2232889"/>
                  <a:pt x="985394" y="1885922"/>
                </a:cubicBezTo>
                <a:cubicBezTo>
                  <a:pt x="985394" y="1885922"/>
                  <a:pt x="985394" y="1885922"/>
                  <a:pt x="772583" y="2072022"/>
                </a:cubicBezTo>
                <a:cubicBezTo>
                  <a:pt x="772583" y="2072022"/>
                  <a:pt x="772583" y="2072022"/>
                  <a:pt x="766262" y="2060194"/>
                </a:cubicBezTo>
                <a:cubicBezTo>
                  <a:pt x="766262" y="2060194"/>
                  <a:pt x="766262" y="2060194"/>
                  <a:pt x="977669" y="1876459"/>
                </a:cubicBezTo>
                <a:cubicBezTo>
                  <a:pt x="977669" y="1876459"/>
                  <a:pt x="977669" y="1876459"/>
                  <a:pt x="652482" y="1598885"/>
                </a:cubicBezTo>
                <a:close/>
                <a:moveTo>
                  <a:pt x="1318308" y="1238512"/>
                </a:moveTo>
                <a:cubicBezTo>
                  <a:pt x="1318308" y="1238512"/>
                  <a:pt x="1318308" y="1238512"/>
                  <a:pt x="1095663" y="1432499"/>
                </a:cubicBezTo>
                <a:cubicBezTo>
                  <a:pt x="1095663" y="1432499"/>
                  <a:pt x="1095663" y="1432499"/>
                  <a:pt x="995930" y="1519240"/>
                </a:cubicBezTo>
                <a:cubicBezTo>
                  <a:pt x="995930" y="1519240"/>
                  <a:pt x="995930" y="1519240"/>
                  <a:pt x="995930" y="1865419"/>
                </a:cubicBezTo>
                <a:cubicBezTo>
                  <a:pt x="995930" y="1865419"/>
                  <a:pt x="995930" y="1865419"/>
                  <a:pt x="1238240" y="1654085"/>
                </a:cubicBezTo>
                <a:cubicBezTo>
                  <a:pt x="1238240" y="1654085"/>
                  <a:pt x="1238240" y="1654085"/>
                  <a:pt x="1245264" y="1665124"/>
                </a:cubicBezTo>
                <a:cubicBezTo>
                  <a:pt x="1245264" y="1665124"/>
                  <a:pt x="1245264" y="1665124"/>
                  <a:pt x="1000847" y="1878036"/>
                </a:cubicBezTo>
                <a:cubicBezTo>
                  <a:pt x="1000847" y="1878036"/>
                  <a:pt x="1000847" y="1878036"/>
                  <a:pt x="1326033" y="2155610"/>
                </a:cubicBezTo>
                <a:cubicBezTo>
                  <a:pt x="1326033" y="2155610"/>
                  <a:pt x="1326033" y="2155610"/>
                  <a:pt x="1477038" y="2023920"/>
                </a:cubicBezTo>
                <a:cubicBezTo>
                  <a:pt x="1477038" y="2023920"/>
                  <a:pt x="1477038" y="2023920"/>
                  <a:pt x="1646304" y="1876459"/>
                </a:cubicBezTo>
                <a:cubicBezTo>
                  <a:pt x="1646304" y="1876459"/>
                  <a:pt x="1646304" y="1876459"/>
                  <a:pt x="1321116" y="1598885"/>
                </a:cubicBezTo>
                <a:cubicBezTo>
                  <a:pt x="1321116" y="1598885"/>
                  <a:pt x="1321116" y="1598885"/>
                  <a:pt x="1245965" y="1664336"/>
                </a:cubicBezTo>
                <a:cubicBezTo>
                  <a:pt x="1245965" y="1664336"/>
                  <a:pt x="1245965" y="1664336"/>
                  <a:pt x="1238942" y="1654085"/>
                </a:cubicBezTo>
                <a:cubicBezTo>
                  <a:pt x="1238942" y="1654085"/>
                  <a:pt x="1238942" y="1654085"/>
                  <a:pt x="1318308" y="1585480"/>
                </a:cubicBezTo>
                <a:cubicBezTo>
                  <a:pt x="1318308" y="1585480"/>
                  <a:pt x="1318308" y="1585480"/>
                  <a:pt x="1318308" y="1238512"/>
                </a:cubicBezTo>
                <a:close/>
                <a:moveTo>
                  <a:pt x="988907" y="947533"/>
                </a:moveTo>
                <a:cubicBezTo>
                  <a:pt x="988907" y="947533"/>
                  <a:pt x="988907" y="947533"/>
                  <a:pt x="665124" y="1230627"/>
                </a:cubicBezTo>
                <a:cubicBezTo>
                  <a:pt x="665124" y="1230627"/>
                  <a:pt x="665124" y="1230627"/>
                  <a:pt x="990311" y="1508201"/>
                </a:cubicBezTo>
                <a:cubicBezTo>
                  <a:pt x="990311" y="1508201"/>
                  <a:pt x="990311" y="1508201"/>
                  <a:pt x="1088639" y="1422247"/>
                </a:cubicBezTo>
                <a:cubicBezTo>
                  <a:pt x="1088639" y="1422247"/>
                  <a:pt x="1088639" y="1422247"/>
                  <a:pt x="1095663" y="1432499"/>
                </a:cubicBezTo>
                <a:cubicBezTo>
                  <a:pt x="1095663" y="1432499"/>
                  <a:pt x="1095663" y="1432499"/>
                  <a:pt x="1089342" y="1421459"/>
                </a:cubicBezTo>
                <a:cubicBezTo>
                  <a:pt x="1089342" y="1421459"/>
                  <a:pt x="1089342" y="1421459"/>
                  <a:pt x="1314093" y="1225107"/>
                </a:cubicBezTo>
                <a:cubicBezTo>
                  <a:pt x="1314093" y="1225107"/>
                  <a:pt x="1314093" y="1225107"/>
                  <a:pt x="988907" y="947533"/>
                </a:cubicBezTo>
                <a:close/>
                <a:moveTo>
                  <a:pt x="1325331" y="296181"/>
                </a:moveTo>
                <a:cubicBezTo>
                  <a:pt x="1325331" y="296181"/>
                  <a:pt x="1325331" y="296181"/>
                  <a:pt x="1000847" y="578486"/>
                </a:cubicBezTo>
                <a:cubicBezTo>
                  <a:pt x="1000847" y="578486"/>
                  <a:pt x="1000847" y="578486"/>
                  <a:pt x="1326033" y="856060"/>
                </a:cubicBezTo>
                <a:cubicBezTo>
                  <a:pt x="1326033" y="856060"/>
                  <a:pt x="1326033" y="856060"/>
                  <a:pt x="1650518" y="573754"/>
                </a:cubicBezTo>
                <a:cubicBezTo>
                  <a:pt x="1650518" y="573754"/>
                  <a:pt x="1650518" y="573754"/>
                  <a:pt x="1334462" y="304066"/>
                </a:cubicBezTo>
                <a:cubicBezTo>
                  <a:pt x="1334462" y="304066"/>
                  <a:pt x="1334462" y="304066"/>
                  <a:pt x="1325331" y="296181"/>
                </a:cubicBezTo>
                <a:close/>
                <a:moveTo>
                  <a:pt x="1226725" y="0"/>
                </a:moveTo>
                <a:lnTo>
                  <a:pt x="748180" y="0"/>
                </a:lnTo>
                <a:lnTo>
                  <a:pt x="763540" y="13087"/>
                </a:lnTo>
                <a:cubicBezTo>
                  <a:pt x="795936" y="40686"/>
                  <a:pt x="860728" y="95886"/>
                  <a:pt x="990311" y="206284"/>
                </a:cubicBezTo>
                <a:cubicBezTo>
                  <a:pt x="990311" y="206284"/>
                  <a:pt x="990311" y="206284"/>
                  <a:pt x="1159227" y="58896"/>
                </a:cubicBezTo>
                <a:close/>
                <a:moveTo>
                  <a:pt x="1318308" y="0"/>
                </a:moveTo>
                <a:lnTo>
                  <a:pt x="1245701" y="0"/>
                </a:lnTo>
                <a:lnTo>
                  <a:pt x="1228232" y="15255"/>
                </a:lnTo>
                <a:cubicBezTo>
                  <a:pt x="1195046" y="44235"/>
                  <a:pt x="1128673" y="102194"/>
                  <a:pt x="995930" y="218113"/>
                </a:cubicBezTo>
                <a:cubicBezTo>
                  <a:pt x="995930" y="218113"/>
                  <a:pt x="995930" y="218113"/>
                  <a:pt x="995930" y="564292"/>
                </a:cubicBezTo>
                <a:cubicBezTo>
                  <a:pt x="995930" y="564292"/>
                  <a:pt x="995930" y="564292"/>
                  <a:pt x="1318308" y="283564"/>
                </a:cubicBezTo>
                <a:cubicBezTo>
                  <a:pt x="1318308" y="283564"/>
                  <a:pt x="1318308" y="283564"/>
                  <a:pt x="1318308" y="84404"/>
                </a:cubicBezTo>
                <a:close/>
                <a:moveTo>
                  <a:pt x="5305156" y="0"/>
                </a:moveTo>
                <a:lnTo>
                  <a:pt x="1329545" y="0"/>
                </a:lnTo>
                <a:lnTo>
                  <a:pt x="1329545" y="1953"/>
                </a:lnTo>
                <a:cubicBezTo>
                  <a:pt x="1329545" y="28082"/>
                  <a:pt x="1329545" y="97759"/>
                  <a:pt x="1329545" y="283564"/>
                </a:cubicBezTo>
                <a:cubicBezTo>
                  <a:pt x="1329545" y="283564"/>
                  <a:pt x="1329545" y="283564"/>
                  <a:pt x="1343592" y="295392"/>
                </a:cubicBezTo>
                <a:cubicBezTo>
                  <a:pt x="1343592" y="295392"/>
                  <a:pt x="1343592" y="295392"/>
                  <a:pt x="1334462" y="304066"/>
                </a:cubicBezTo>
                <a:cubicBezTo>
                  <a:pt x="1334462" y="304066"/>
                  <a:pt x="1334462" y="304066"/>
                  <a:pt x="1344294" y="295392"/>
                </a:cubicBezTo>
                <a:cubicBezTo>
                  <a:pt x="1344294" y="295392"/>
                  <a:pt x="1344294" y="295392"/>
                  <a:pt x="1665970" y="570600"/>
                </a:cubicBezTo>
                <a:cubicBezTo>
                  <a:pt x="1665970" y="570600"/>
                  <a:pt x="1665970" y="570600"/>
                  <a:pt x="1665970" y="589526"/>
                </a:cubicBezTo>
                <a:cubicBezTo>
                  <a:pt x="1665970" y="589526"/>
                  <a:pt x="1665970" y="589526"/>
                  <a:pt x="1654030" y="599777"/>
                </a:cubicBezTo>
                <a:cubicBezTo>
                  <a:pt x="1654030" y="599777"/>
                  <a:pt x="1654030" y="599777"/>
                  <a:pt x="1654030" y="587160"/>
                </a:cubicBezTo>
                <a:cubicBezTo>
                  <a:pt x="1654030" y="587160"/>
                  <a:pt x="1654030" y="587160"/>
                  <a:pt x="1332355" y="867888"/>
                </a:cubicBezTo>
                <a:cubicBezTo>
                  <a:pt x="1332355" y="867888"/>
                  <a:pt x="1332355" y="867888"/>
                  <a:pt x="1332355" y="1214067"/>
                </a:cubicBezTo>
                <a:cubicBezTo>
                  <a:pt x="1332355" y="1214067"/>
                  <a:pt x="1332355" y="1214067"/>
                  <a:pt x="1654030" y="933339"/>
                </a:cubicBezTo>
                <a:cubicBezTo>
                  <a:pt x="1654030" y="933339"/>
                  <a:pt x="1654030" y="933339"/>
                  <a:pt x="1654030" y="600566"/>
                </a:cubicBezTo>
                <a:cubicBezTo>
                  <a:pt x="1654030" y="600566"/>
                  <a:pt x="1654030" y="600566"/>
                  <a:pt x="1665970" y="590314"/>
                </a:cubicBezTo>
                <a:cubicBezTo>
                  <a:pt x="1665970" y="590314"/>
                  <a:pt x="1665970" y="590314"/>
                  <a:pt x="1665970" y="938859"/>
                </a:cubicBezTo>
                <a:cubicBezTo>
                  <a:pt x="1665970" y="938859"/>
                  <a:pt x="1665970" y="938859"/>
                  <a:pt x="1998180" y="1221952"/>
                </a:cubicBezTo>
                <a:cubicBezTo>
                  <a:pt x="1998180" y="1221952"/>
                  <a:pt x="1998180" y="1221952"/>
                  <a:pt x="1998180" y="1591788"/>
                </a:cubicBezTo>
                <a:cubicBezTo>
                  <a:pt x="1998180" y="1591788"/>
                  <a:pt x="1998180" y="1591788"/>
                  <a:pt x="1680718" y="1867785"/>
                </a:cubicBezTo>
                <a:cubicBezTo>
                  <a:pt x="1680718" y="1867785"/>
                  <a:pt x="1680718" y="1867785"/>
                  <a:pt x="1680718" y="1851225"/>
                </a:cubicBezTo>
                <a:lnTo>
                  <a:pt x="1986942" y="1585480"/>
                </a:lnTo>
                <a:cubicBezTo>
                  <a:pt x="1986942" y="1585480"/>
                  <a:pt x="1986942" y="1585480"/>
                  <a:pt x="1986942" y="1238512"/>
                </a:cubicBezTo>
                <a:cubicBezTo>
                  <a:pt x="1986942" y="1238512"/>
                  <a:pt x="1986942" y="1238512"/>
                  <a:pt x="1680718" y="1505046"/>
                </a:cubicBezTo>
                <a:cubicBezTo>
                  <a:pt x="1680718" y="1505046"/>
                  <a:pt x="1680718" y="1505046"/>
                  <a:pt x="1680718" y="1488487"/>
                </a:cubicBezTo>
                <a:cubicBezTo>
                  <a:pt x="1680718" y="1488487"/>
                  <a:pt x="1680718" y="1488487"/>
                  <a:pt x="1982728" y="1225107"/>
                </a:cubicBezTo>
                <a:cubicBezTo>
                  <a:pt x="1982728" y="1225107"/>
                  <a:pt x="1982728" y="1225107"/>
                  <a:pt x="1657541" y="947533"/>
                </a:cubicBezTo>
                <a:cubicBezTo>
                  <a:pt x="1657541" y="947533"/>
                  <a:pt x="1657541" y="947533"/>
                  <a:pt x="1333056" y="1230627"/>
                </a:cubicBezTo>
                <a:cubicBezTo>
                  <a:pt x="1333056" y="1230627"/>
                  <a:pt x="1333056" y="1230627"/>
                  <a:pt x="1658244" y="1508201"/>
                </a:cubicBezTo>
                <a:cubicBezTo>
                  <a:pt x="1658244" y="1508201"/>
                  <a:pt x="1658244" y="1508201"/>
                  <a:pt x="1680017" y="1489275"/>
                </a:cubicBezTo>
                <a:cubicBezTo>
                  <a:pt x="1680017" y="1489275"/>
                  <a:pt x="1680017" y="1489275"/>
                  <a:pt x="1680017" y="1505835"/>
                </a:cubicBezTo>
                <a:cubicBezTo>
                  <a:pt x="1680017" y="1505835"/>
                  <a:pt x="1680017" y="1505835"/>
                  <a:pt x="1664565" y="1519240"/>
                </a:cubicBezTo>
                <a:cubicBezTo>
                  <a:pt x="1664565" y="1519240"/>
                  <a:pt x="1664565" y="1519240"/>
                  <a:pt x="1664565" y="1865419"/>
                </a:cubicBezTo>
                <a:cubicBezTo>
                  <a:pt x="1664565" y="1865419"/>
                  <a:pt x="1664565" y="1865419"/>
                  <a:pt x="1680017" y="1852014"/>
                </a:cubicBezTo>
                <a:cubicBezTo>
                  <a:pt x="1680017" y="1852014"/>
                  <a:pt x="1680017" y="1852014"/>
                  <a:pt x="1680017" y="1868573"/>
                </a:cubicBezTo>
                <a:cubicBezTo>
                  <a:pt x="1680017" y="1868573"/>
                  <a:pt x="1680017" y="1868573"/>
                  <a:pt x="1665970" y="1881190"/>
                </a:cubicBezTo>
                <a:cubicBezTo>
                  <a:pt x="1665970" y="1881190"/>
                  <a:pt x="1665970" y="1881190"/>
                  <a:pt x="1665970" y="2058617"/>
                </a:cubicBezTo>
                <a:cubicBezTo>
                  <a:pt x="1665970" y="2058617"/>
                  <a:pt x="1665970" y="2058617"/>
                  <a:pt x="1654030" y="2060194"/>
                </a:cubicBezTo>
                <a:cubicBezTo>
                  <a:pt x="1654030" y="2060194"/>
                  <a:pt x="1654030" y="2060194"/>
                  <a:pt x="1654030" y="1885922"/>
                </a:cubicBezTo>
                <a:cubicBezTo>
                  <a:pt x="1654030" y="1885922"/>
                  <a:pt x="1654030" y="1885922"/>
                  <a:pt x="1484061" y="2034172"/>
                </a:cubicBezTo>
                <a:cubicBezTo>
                  <a:pt x="1484061" y="2034172"/>
                  <a:pt x="1484061" y="2034172"/>
                  <a:pt x="1477038" y="2023920"/>
                </a:cubicBezTo>
                <a:cubicBezTo>
                  <a:pt x="1477038" y="2023920"/>
                  <a:pt x="1477038" y="2023920"/>
                  <a:pt x="1484061" y="2034960"/>
                </a:cubicBezTo>
                <a:cubicBezTo>
                  <a:pt x="1484061" y="2034960"/>
                  <a:pt x="1484061" y="2034960"/>
                  <a:pt x="1332355" y="2166650"/>
                </a:cubicBezTo>
                <a:cubicBezTo>
                  <a:pt x="1332355" y="2166650"/>
                  <a:pt x="1332355" y="2166650"/>
                  <a:pt x="1332355" y="2513617"/>
                </a:cubicBezTo>
                <a:cubicBezTo>
                  <a:pt x="1332355" y="2513617"/>
                  <a:pt x="1332355" y="2513617"/>
                  <a:pt x="1654030" y="2232889"/>
                </a:cubicBezTo>
                <a:cubicBezTo>
                  <a:pt x="1654030" y="2232889"/>
                  <a:pt x="1654030" y="2232889"/>
                  <a:pt x="1654030" y="2060983"/>
                </a:cubicBezTo>
                <a:cubicBezTo>
                  <a:pt x="1654030" y="2060983"/>
                  <a:pt x="1654030" y="2060983"/>
                  <a:pt x="1665970" y="2059405"/>
                </a:cubicBezTo>
                <a:cubicBezTo>
                  <a:pt x="1665970" y="2059405"/>
                  <a:pt x="1665970" y="2059405"/>
                  <a:pt x="1665970" y="2238409"/>
                </a:cubicBezTo>
                <a:cubicBezTo>
                  <a:pt x="1665970" y="2238409"/>
                  <a:pt x="1665970" y="2238409"/>
                  <a:pt x="1881590" y="2422144"/>
                </a:cubicBezTo>
                <a:cubicBezTo>
                  <a:pt x="1881590" y="2422144"/>
                  <a:pt x="1881590" y="2422144"/>
                  <a:pt x="1869650" y="2428452"/>
                </a:cubicBezTo>
                <a:cubicBezTo>
                  <a:pt x="1869650" y="2428452"/>
                  <a:pt x="1869650" y="2428452"/>
                  <a:pt x="1657541" y="2247872"/>
                </a:cubicBezTo>
                <a:cubicBezTo>
                  <a:pt x="1657541" y="2247872"/>
                  <a:pt x="1657541" y="2247872"/>
                  <a:pt x="1333056" y="2530177"/>
                </a:cubicBezTo>
                <a:cubicBezTo>
                  <a:pt x="1333056" y="2530177"/>
                  <a:pt x="1333056" y="2530177"/>
                  <a:pt x="1658244" y="2807751"/>
                </a:cubicBezTo>
                <a:cubicBezTo>
                  <a:pt x="1658244" y="2807751"/>
                  <a:pt x="1658244" y="2807751"/>
                  <a:pt x="1982728" y="2525446"/>
                </a:cubicBezTo>
                <a:cubicBezTo>
                  <a:pt x="1982728" y="2525446"/>
                  <a:pt x="1982728" y="2525446"/>
                  <a:pt x="1870353" y="2429241"/>
                </a:cubicBezTo>
                <a:cubicBezTo>
                  <a:pt x="1870353" y="2429241"/>
                  <a:pt x="1870353" y="2429241"/>
                  <a:pt x="1882293" y="2422933"/>
                </a:cubicBezTo>
                <a:cubicBezTo>
                  <a:pt x="1882293" y="2422933"/>
                  <a:pt x="1882293" y="2422933"/>
                  <a:pt x="1998180" y="2522291"/>
                </a:cubicBezTo>
                <a:cubicBezTo>
                  <a:pt x="1998180" y="2522291"/>
                  <a:pt x="1998180" y="2522291"/>
                  <a:pt x="1998180" y="2773054"/>
                </a:cubicBezTo>
                <a:cubicBezTo>
                  <a:pt x="1998180" y="2773054"/>
                  <a:pt x="1998180" y="2773054"/>
                  <a:pt x="1986942" y="2778574"/>
                </a:cubicBezTo>
                <a:cubicBezTo>
                  <a:pt x="1986942" y="2778574"/>
                  <a:pt x="1986942" y="2778574"/>
                  <a:pt x="1986942" y="2538851"/>
                </a:cubicBezTo>
                <a:cubicBezTo>
                  <a:pt x="1986942" y="2538851"/>
                  <a:pt x="1986942" y="2538851"/>
                  <a:pt x="1664565" y="2819579"/>
                </a:cubicBezTo>
                <a:cubicBezTo>
                  <a:pt x="1664565" y="2819579"/>
                  <a:pt x="1664565" y="2819579"/>
                  <a:pt x="1664565" y="3165758"/>
                </a:cubicBezTo>
                <a:cubicBezTo>
                  <a:pt x="1664565" y="3165758"/>
                  <a:pt x="1664565" y="3165758"/>
                  <a:pt x="1986942" y="2885030"/>
                </a:cubicBezTo>
                <a:cubicBezTo>
                  <a:pt x="1986942" y="2885030"/>
                  <a:pt x="1986942" y="2885030"/>
                  <a:pt x="1986942" y="2779363"/>
                </a:cubicBezTo>
                <a:cubicBezTo>
                  <a:pt x="1986942" y="2779363"/>
                  <a:pt x="1986942" y="2779363"/>
                  <a:pt x="1998180" y="2773843"/>
                </a:cubicBezTo>
                <a:cubicBezTo>
                  <a:pt x="1998180" y="2773843"/>
                  <a:pt x="1998180" y="2773843"/>
                  <a:pt x="1998180" y="2891339"/>
                </a:cubicBezTo>
                <a:cubicBezTo>
                  <a:pt x="1998180" y="2891339"/>
                  <a:pt x="1998180" y="2891339"/>
                  <a:pt x="1658946" y="3187049"/>
                </a:cubicBezTo>
                <a:cubicBezTo>
                  <a:pt x="1658946" y="3187049"/>
                  <a:pt x="1658946" y="3187049"/>
                  <a:pt x="1321116" y="2899224"/>
                </a:cubicBezTo>
                <a:cubicBezTo>
                  <a:pt x="1321116" y="2899224"/>
                  <a:pt x="1321116" y="2899224"/>
                  <a:pt x="1240347" y="2969406"/>
                </a:cubicBezTo>
                <a:cubicBezTo>
                  <a:pt x="1240347" y="2969406"/>
                  <a:pt x="1240347" y="2969406"/>
                  <a:pt x="997334" y="3180741"/>
                </a:cubicBezTo>
                <a:cubicBezTo>
                  <a:pt x="997334" y="3180741"/>
                  <a:pt x="997334" y="3180741"/>
                  <a:pt x="997334" y="3519034"/>
                </a:cubicBezTo>
                <a:cubicBezTo>
                  <a:pt x="997334" y="3519034"/>
                  <a:pt x="997334" y="3519034"/>
                  <a:pt x="985394" y="3519034"/>
                </a:cubicBezTo>
                <a:cubicBezTo>
                  <a:pt x="985394" y="3519034"/>
                  <a:pt x="985394" y="3519034"/>
                  <a:pt x="985394" y="3500109"/>
                </a:cubicBezTo>
                <a:cubicBezTo>
                  <a:pt x="985394" y="3500109"/>
                  <a:pt x="985394" y="3500109"/>
                  <a:pt x="985394" y="3186261"/>
                </a:cubicBezTo>
                <a:cubicBezTo>
                  <a:pt x="985394" y="3186261"/>
                  <a:pt x="985394" y="3186261"/>
                  <a:pt x="663017" y="3466989"/>
                </a:cubicBezTo>
                <a:cubicBezTo>
                  <a:pt x="663017" y="3466989"/>
                  <a:pt x="663017" y="3466989"/>
                  <a:pt x="663017" y="3495377"/>
                </a:cubicBezTo>
                <a:cubicBezTo>
                  <a:pt x="663017" y="3495377"/>
                  <a:pt x="663017" y="3495377"/>
                  <a:pt x="663017" y="3812379"/>
                </a:cubicBezTo>
                <a:cubicBezTo>
                  <a:pt x="663017" y="3812379"/>
                  <a:pt x="663017" y="3812379"/>
                  <a:pt x="985394" y="3532439"/>
                </a:cubicBezTo>
                <a:cubicBezTo>
                  <a:pt x="985394" y="3532439"/>
                  <a:pt x="985394" y="3532439"/>
                  <a:pt x="985394" y="3519822"/>
                </a:cubicBezTo>
                <a:cubicBezTo>
                  <a:pt x="985394" y="3519822"/>
                  <a:pt x="985394" y="3519822"/>
                  <a:pt x="997334" y="3519822"/>
                </a:cubicBezTo>
                <a:cubicBezTo>
                  <a:pt x="997334" y="3519822"/>
                  <a:pt x="997334" y="3519822"/>
                  <a:pt x="997334" y="3531651"/>
                </a:cubicBezTo>
                <a:cubicBezTo>
                  <a:pt x="997334" y="3531651"/>
                  <a:pt x="997334" y="3531651"/>
                  <a:pt x="1011381" y="3543479"/>
                </a:cubicBezTo>
                <a:cubicBezTo>
                  <a:pt x="1011381" y="3543479"/>
                  <a:pt x="1011381" y="3543479"/>
                  <a:pt x="1002251" y="3552154"/>
                </a:cubicBezTo>
                <a:cubicBezTo>
                  <a:pt x="1002251" y="3552154"/>
                  <a:pt x="1002251" y="3552154"/>
                  <a:pt x="1012084" y="3544268"/>
                </a:cubicBezTo>
                <a:cubicBezTo>
                  <a:pt x="1012084" y="3544268"/>
                  <a:pt x="1012084" y="3544268"/>
                  <a:pt x="1333759" y="3818688"/>
                </a:cubicBezTo>
                <a:cubicBezTo>
                  <a:pt x="1333759" y="3818688"/>
                  <a:pt x="1333759" y="3818688"/>
                  <a:pt x="1333759" y="3838402"/>
                </a:cubicBezTo>
                <a:cubicBezTo>
                  <a:pt x="1333759" y="3838402"/>
                  <a:pt x="1333759" y="3838402"/>
                  <a:pt x="1321819" y="3848653"/>
                </a:cubicBezTo>
                <a:cubicBezTo>
                  <a:pt x="1321819" y="3848653"/>
                  <a:pt x="1321819" y="3848653"/>
                  <a:pt x="1321819" y="3835248"/>
                </a:cubicBezTo>
                <a:cubicBezTo>
                  <a:pt x="1321819" y="3835248"/>
                  <a:pt x="1321819" y="3835248"/>
                  <a:pt x="999441" y="4115975"/>
                </a:cubicBezTo>
                <a:cubicBezTo>
                  <a:pt x="999441" y="4115975"/>
                  <a:pt x="999441" y="4115975"/>
                  <a:pt x="999441" y="4462154"/>
                </a:cubicBezTo>
                <a:cubicBezTo>
                  <a:pt x="999441" y="4462154"/>
                  <a:pt x="999441" y="4462154"/>
                  <a:pt x="1321819" y="4182215"/>
                </a:cubicBezTo>
                <a:cubicBezTo>
                  <a:pt x="1321819" y="4182215"/>
                  <a:pt x="1321819" y="4182215"/>
                  <a:pt x="1321819" y="3849441"/>
                </a:cubicBezTo>
                <a:cubicBezTo>
                  <a:pt x="1321819" y="3849441"/>
                  <a:pt x="1321819" y="3849441"/>
                  <a:pt x="1333759" y="3839190"/>
                </a:cubicBezTo>
                <a:cubicBezTo>
                  <a:pt x="1333759" y="3839190"/>
                  <a:pt x="1333759" y="3839190"/>
                  <a:pt x="1333759" y="4186946"/>
                </a:cubicBezTo>
                <a:cubicBezTo>
                  <a:pt x="1333759" y="4186946"/>
                  <a:pt x="1333759" y="4186946"/>
                  <a:pt x="1665970" y="4470828"/>
                </a:cubicBezTo>
                <a:cubicBezTo>
                  <a:pt x="1665970" y="4470828"/>
                  <a:pt x="1665970" y="4470828"/>
                  <a:pt x="1665970" y="4839875"/>
                </a:cubicBezTo>
                <a:cubicBezTo>
                  <a:pt x="1665970" y="4839875"/>
                  <a:pt x="1665970" y="4839875"/>
                  <a:pt x="1348509" y="5116661"/>
                </a:cubicBezTo>
                <a:cubicBezTo>
                  <a:pt x="1348509" y="5116661"/>
                  <a:pt x="1348509" y="5116661"/>
                  <a:pt x="1348509" y="5100101"/>
                </a:cubicBezTo>
                <a:cubicBezTo>
                  <a:pt x="1348509" y="5100101"/>
                  <a:pt x="1348509" y="5100101"/>
                  <a:pt x="1654030" y="4833567"/>
                </a:cubicBezTo>
                <a:cubicBezTo>
                  <a:pt x="1654030" y="4833567"/>
                  <a:pt x="1654030" y="4833567"/>
                  <a:pt x="1654030" y="4487388"/>
                </a:cubicBezTo>
                <a:cubicBezTo>
                  <a:pt x="1654030" y="4487388"/>
                  <a:pt x="1654030" y="4487388"/>
                  <a:pt x="1348509" y="4753134"/>
                </a:cubicBezTo>
                <a:cubicBezTo>
                  <a:pt x="1348509" y="4753134"/>
                  <a:pt x="1348509" y="4753134"/>
                  <a:pt x="1348509" y="4737362"/>
                </a:cubicBezTo>
                <a:cubicBezTo>
                  <a:pt x="1348509" y="4737362"/>
                  <a:pt x="1348509" y="4737362"/>
                  <a:pt x="1650518" y="4473983"/>
                </a:cubicBezTo>
                <a:cubicBezTo>
                  <a:pt x="1650518" y="4473983"/>
                  <a:pt x="1650518" y="4473983"/>
                  <a:pt x="1325331" y="4196409"/>
                </a:cubicBezTo>
                <a:cubicBezTo>
                  <a:pt x="1325331" y="4196409"/>
                  <a:pt x="1325331" y="4196409"/>
                  <a:pt x="1000847" y="4478714"/>
                </a:cubicBezTo>
                <a:cubicBezTo>
                  <a:pt x="1000847" y="4478714"/>
                  <a:pt x="1000847" y="4478714"/>
                  <a:pt x="1326033" y="4756288"/>
                </a:cubicBezTo>
                <a:cubicBezTo>
                  <a:pt x="1326033" y="4756288"/>
                  <a:pt x="1326033" y="4756288"/>
                  <a:pt x="1347806" y="4737362"/>
                </a:cubicBezTo>
                <a:cubicBezTo>
                  <a:pt x="1347806" y="4737362"/>
                  <a:pt x="1347806" y="4737362"/>
                  <a:pt x="1347806" y="4753922"/>
                </a:cubicBezTo>
                <a:cubicBezTo>
                  <a:pt x="1347806" y="4753922"/>
                  <a:pt x="1347806" y="4753922"/>
                  <a:pt x="1331652" y="4768116"/>
                </a:cubicBezTo>
                <a:cubicBezTo>
                  <a:pt x="1331652" y="4768116"/>
                  <a:pt x="1331652" y="4768116"/>
                  <a:pt x="1331652" y="5114295"/>
                </a:cubicBezTo>
                <a:cubicBezTo>
                  <a:pt x="1331652" y="5114295"/>
                  <a:pt x="1331652" y="5114295"/>
                  <a:pt x="1347806" y="5100101"/>
                </a:cubicBezTo>
                <a:cubicBezTo>
                  <a:pt x="1347806" y="5100101"/>
                  <a:pt x="1347806" y="5100101"/>
                  <a:pt x="1347806" y="5116661"/>
                </a:cubicBezTo>
                <a:cubicBezTo>
                  <a:pt x="1347806" y="5116661"/>
                  <a:pt x="1347806" y="5116661"/>
                  <a:pt x="1333759" y="5129278"/>
                </a:cubicBezTo>
                <a:cubicBezTo>
                  <a:pt x="1333759" y="5129278"/>
                  <a:pt x="1333759" y="5129278"/>
                  <a:pt x="1333759" y="5306704"/>
                </a:cubicBezTo>
                <a:cubicBezTo>
                  <a:pt x="1333759" y="5306704"/>
                  <a:pt x="1333759" y="5306704"/>
                  <a:pt x="1321819" y="5309070"/>
                </a:cubicBezTo>
                <a:cubicBezTo>
                  <a:pt x="1321819" y="5309070"/>
                  <a:pt x="1321819" y="5309070"/>
                  <a:pt x="1321819" y="5134798"/>
                </a:cubicBezTo>
                <a:cubicBezTo>
                  <a:pt x="1321819" y="5134798"/>
                  <a:pt x="1321819" y="5134798"/>
                  <a:pt x="1151851" y="5283047"/>
                </a:cubicBezTo>
                <a:cubicBezTo>
                  <a:pt x="1151851" y="5283047"/>
                  <a:pt x="1151851" y="5283047"/>
                  <a:pt x="1144827" y="5272008"/>
                </a:cubicBezTo>
                <a:cubicBezTo>
                  <a:pt x="1144827" y="5272008"/>
                  <a:pt x="1144827" y="5272008"/>
                  <a:pt x="1314093" y="5125335"/>
                </a:cubicBezTo>
                <a:cubicBezTo>
                  <a:pt x="1314093" y="5125335"/>
                  <a:pt x="1314093" y="5125335"/>
                  <a:pt x="988907" y="4847761"/>
                </a:cubicBezTo>
                <a:cubicBezTo>
                  <a:pt x="988907" y="4847761"/>
                  <a:pt x="988907" y="4847761"/>
                  <a:pt x="913053" y="4913212"/>
                </a:cubicBezTo>
                <a:cubicBezTo>
                  <a:pt x="913053" y="4913212"/>
                  <a:pt x="913053" y="4913212"/>
                  <a:pt x="668636" y="5126124"/>
                </a:cubicBezTo>
                <a:cubicBezTo>
                  <a:pt x="668636" y="5126124"/>
                  <a:pt x="668636" y="5126124"/>
                  <a:pt x="993823" y="5403697"/>
                </a:cubicBezTo>
                <a:cubicBezTo>
                  <a:pt x="993823" y="5403697"/>
                  <a:pt x="993823" y="5403697"/>
                  <a:pt x="1144827" y="5272796"/>
                </a:cubicBezTo>
                <a:cubicBezTo>
                  <a:pt x="1144827" y="5272796"/>
                  <a:pt x="1144827" y="5272796"/>
                  <a:pt x="1151149" y="5283047"/>
                </a:cubicBezTo>
                <a:cubicBezTo>
                  <a:pt x="1151149" y="5283047"/>
                  <a:pt x="1151149" y="5283047"/>
                  <a:pt x="999441" y="5415526"/>
                </a:cubicBezTo>
                <a:cubicBezTo>
                  <a:pt x="999441" y="5415526"/>
                  <a:pt x="999441" y="5415526"/>
                  <a:pt x="999441" y="5761705"/>
                </a:cubicBezTo>
                <a:cubicBezTo>
                  <a:pt x="999441" y="5761705"/>
                  <a:pt x="999441" y="5761705"/>
                  <a:pt x="1321819" y="5480976"/>
                </a:cubicBezTo>
                <a:cubicBezTo>
                  <a:pt x="1321819" y="5480976"/>
                  <a:pt x="1321819" y="5480976"/>
                  <a:pt x="1321819" y="5309858"/>
                </a:cubicBezTo>
                <a:cubicBezTo>
                  <a:pt x="1321819" y="5309858"/>
                  <a:pt x="1321819" y="5309858"/>
                  <a:pt x="1333759" y="5307493"/>
                </a:cubicBezTo>
                <a:cubicBezTo>
                  <a:pt x="1333759" y="5307493"/>
                  <a:pt x="1333759" y="5307493"/>
                  <a:pt x="1333759" y="5487285"/>
                </a:cubicBezTo>
                <a:cubicBezTo>
                  <a:pt x="1333759" y="5487285"/>
                  <a:pt x="1333759" y="5487285"/>
                  <a:pt x="1549380" y="5671020"/>
                </a:cubicBezTo>
                <a:cubicBezTo>
                  <a:pt x="1549380" y="5671020"/>
                  <a:pt x="1549380" y="5671020"/>
                  <a:pt x="1665970" y="5770379"/>
                </a:cubicBezTo>
                <a:cubicBezTo>
                  <a:pt x="1665970" y="5770379"/>
                  <a:pt x="1665970" y="5770379"/>
                  <a:pt x="1665970" y="6021141"/>
                </a:cubicBezTo>
                <a:cubicBezTo>
                  <a:pt x="1665970" y="6021141"/>
                  <a:pt x="1665970" y="6021141"/>
                  <a:pt x="1654030" y="6026661"/>
                </a:cubicBezTo>
                <a:cubicBezTo>
                  <a:pt x="1654030" y="6026661"/>
                  <a:pt x="1654030" y="6026661"/>
                  <a:pt x="1654030" y="5786939"/>
                </a:cubicBezTo>
                <a:cubicBezTo>
                  <a:pt x="1654030" y="5786939"/>
                  <a:pt x="1654030" y="5786939"/>
                  <a:pt x="1331652" y="6067667"/>
                </a:cubicBezTo>
                <a:cubicBezTo>
                  <a:pt x="1331652" y="6067667"/>
                  <a:pt x="1331652" y="6067667"/>
                  <a:pt x="1331652" y="6413845"/>
                </a:cubicBezTo>
                <a:cubicBezTo>
                  <a:pt x="1331652" y="6413845"/>
                  <a:pt x="1331652" y="6413845"/>
                  <a:pt x="1654030" y="6133906"/>
                </a:cubicBezTo>
                <a:cubicBezTo>
                  <a:pt x="1654030" y="6133906"/>
                  <a:pt x="1654030" y="6133906"/>
                  <a:pt x="1654030" y="6027450"/>
                </a:cubicBezTo>
                <a:cubicBezTo>
                  <a:pt x="1654030" y="6027450"/>
                  <a:pt x="1654030" y="6027450"/>
                  <a:pt x="1665970" y="6021930"/>
                </a:cubicBezTo>
                <a:cubicBezTo>
                  <a:pt x="1665970" y="6021930"/>
                  <a:pt x="1665970" y="6021930"/>
                  <a:pt x="1665970" y="6140214"/>
                </a:cubicBezTo>
                <a:cubicBezTo>
                  <a:pt x="1665970" y="6140214"/>
                  <a:pt x="1665970" y="6140214"/>
                  <a:pt x="1326033" y="6435925"/>
                </a:cubicBezTo>
                <a:cubicBezTo>
                  <a:pt x="1326033" y="6435925"/>
                  <a:pt x="1326033" y="6435925"/>
                  <a:pt x="988907" y="6147311"/>
                </a:cubicBezTo>
                <a:cubicBezTo>
                  <a:pt x="988907" y="6147311"/>
                  <a:pt x="988907" y="6147311"/>
                  <a:pt x="908136" y="6217493"/>
                </a:cubicBezTo>
                <a:cubicBezTo>
                  <a:pt x="908136" y="6217493"/>
                  <a:pt x="908136" y="6217493"/>
                  <a:pt x="901815" y="6206454"/>
                </a:cubicBezTo>
                <a:cubicBezTo>
                  <a:pt x="901815" y="6206454"/>
                  <a:pt x="901815" y="6206454"/>
                  <a:pt x="907434" y="6218282"/>
                </a:cubicBezTo>
                <a:cubicBezTo>
                  <a:pt x="907434" y="6218282"/>
                  <a:pt x="907434" y="6218282"/>
                  <a:pt x="665124" y="6429617"/>
                </a:cubicBezTo>
                <a:cubicBezTo>
                  <a:pt x="665124" y="6429617"/>
                  <a:pt x="665124" y="6429617"/>
                  <a:pt x="665124" y="6784470"/>
                </a:cubicBezTo>
                <a:cubicBezTo>
                  <a:pt x="665124" y="6784470"/>
                  <a:pt x="665124" y="6784470"/>
                  <a:pt x="722014" y="6833040"/>
                </a:cubicBezTo>
                <a:lnTo>
                  <a:pt x="751249" y="6858000"/>
                </a:lnTo>
                <a:lnTo>
                  <a:pt x="5305156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05E3D2-1467-BBD4-EE19-55F1FF901071}"/>
              </a:ext>
            </a:extLst>
          </p:cNvPr>
          <p:cNvSpPr/>
          <p:nvPr userDrawn="1"/>
        </p:nvSpPr>
        <p:spPr>
          <a:xfrm>
            <a:off x="7170057" y="0"/>
            <a:ext cx="50219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916" y="1381125"/>
            <a:ext cx="5979247" cy="453231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3721" y="314036"/>
            <a:ext cx="5976441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</p:spTree>
    <p:extLst>
      <p:ext uri="{BB962C8B-B14F-4D97-AF65-F5344CB8AC3E}">
        <p14:creationId xmlns:p14="http://schemas.microsoft.com/office/powerpoint/2010/main" val="42816688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haut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-35541" y="-27742"/>
            <a:ext cx="12125939" cy="2408374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haut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BDF78EF-B925-4A77-F088-A8970BDC4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3381829"/>
            <a:ext cx="10836275" cy="253160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6C622DF-824A-7030-FF06-98A537DB20A5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85252E3-9176-AD7B-44E7-02A49D473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9314"/>
            <a:ext cx="10728325" cy="1084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65514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 Bas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Bas+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6CEC976-242A-291F-5C18-817BBE12E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46" y="1381125"/>
            <a:ext cx="10744517" cy="20732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462F4B3-C673-4762-4C2C-2CE0330E60F9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</p:txBody>
      </p:sp>
      <p:sp>
        <p:nvSpPr>
          <p:cNvPr id="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0197" y="3823855"/>
            <a:ext cx="11765693" cy="2356998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5AF0AE2-7DAE-3EB0-5E60-D2EFCEC2E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3442196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2F98917-083E-F98C-816F-48F1437B4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8503864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seul</a:t>
            </a:r>
          </a:p>
        </p:txBody>
      </p:sp>
      <p:pic>
        <p:nvPicPr>
          <p:cNvPr id="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C593314-5853-721D-C381-C5C6DA55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397811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9C14385-C06C-03C8-FC0B-6EDE0E294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925030-DB19-61B7-32BA-FFFFADD4F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84369A-A294-0F2F-E84F-D0990A22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661E88D-94E7-20B9-0926-4E18EFBC1BA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Vide</a:t>
            </a:r>
          </a:p>
        </p:txBody>
      </p:sp>
      <p:pic>
        <p:nvPicPr>
          <p:cNvPr id="7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2956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651A86F0-4870-165D-E01B-6415309E1300}"/>
              </a:ext>
            </a:extLst>
          </p:cNvPr>
          <p:cNvSpPr/>
          <p:nvPr userDrawn="1"/>
        </p:nvSpPr>
        <p:spPr>
          <a:xfrm>
            <a:off x="11460163" y="0"/>
            <a:ext cx="7318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EE9D7CE3-0338-EF86-9151-9AA39188D1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368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7" name="Espace réservé du texte 8">
            <a:extLst>
              <a:ext uri="{FF2B5EF4-FFF2-40B4-BE49-F238E27FC236}">
                <a16:creationId xmlns:a16="http://schemas.microsoft.com/office/drawing/2014/main" id="{7E242CEA-B629-6061-3336-B00B5B0363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27251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13577D77-6A07-A133-9442-B0E04B740B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67017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31" name="Espace réservé du texte 8">
            <a:extLst>
              <a:ext uri="{FF2B5EF4-FFF2-40B4-BE49-F238E27FC236}">
                <a16:creationId xmlns:a16="http://schemas.microsoft.com/office/drawing/2014/main" id="{7647BCFB-4928-920C-2E15-C8AE4C72EB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47134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7368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28" name="図プレースホルダー 9">
            <a:extLst>
              <a:ext uri="{FF2B5EF4-FFF2-40B4-BE49-F238E27FC236}">
                <a16:creationId xmlns:a16="http://schemas.microsoft.com/office/drawing/2014/main" id="{6BF72028-41E2-619A-D233-341EEFEC504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27251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0" name="図プレースホルダー 9">
            <a:extLst>
              <a:ext uri="{FF2B5EF4-FFF2-40B4-BE49-F238E27FC236}">
                <a16:creationId xmlns:a16="http://schemas.microsoft.com/office/drawing/2014/main" id="{74AA3498-C08C-43F4-B6BB-AE8E3CC9E9C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67017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2" name="図プレースホルダー 9">
            <a:extLst>
              <a:ext uri="{FF2B5EF4-FFF2-40B4-BE49-F238E27FC236}">
                <a16:creationId xmlns:a16="http://schemas.microsoft.com/office/drawing/2014/main" id="{1DC76755-C8C6-A984-C78A-E29A74AAF2E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47134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pic>
        <p:nvPicPr>
          <p:cNvPr id="1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16D91DA-45B8-FD04-3A3A-E545BB21D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8762532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 / 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53AF1D4-4843-AF3F-A326-45F38F216CA0}"/>
              </a:ext>
            </a:extLst>
          </p:cNvPr>
          <p:cNvSpPr/>
          <p:nvPr userDrawn="1"/>
        </p:nvSpPr>
        <p:spPr>
          <a:xfrm>
            <a:off x="7199086" y="0"/>
            <a:ext cx="49929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 / CV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Exemple de pied de page (A modifier dans l'onglet "Insertion"/"En-tête/Pied"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AE77C0A-ACF9-C7EB-2F0B-D7114392665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67100" y="1541463"/>
            <a:ext cx="7993063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600" b="0" i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Fonction/titre</a:t>
            </a:r>
          </a:p>
        </p:txBody>
      </p:sp>
      <p:sp>
        <p:nvSpPr>
          <p:cNvPr id="15" name="Espace réservé du texte 20">
            <a:extLst>
              <a:ext uri="{FF2B5EF4-FFF2-40B4-BE49-F238E27FC236}">
                <a16:creationId xmlns:a16="http://schemas.microsoft.com/office/drawing/2014/main" id="{BC7575DE-FB39-1529-3362-6DDB6F59CA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67100" y="2413000"/>
            <a:ext cx="7993063" cy="35004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2468" y="1457845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09A53DC-AB4B-EC82-92B3-B8B715CDC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299386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101589-2712-40BF-8F46-F58221B90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0013C1-C1D5-450A-B438-1244EC4994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54A1977-C238-4B0C-A2F7-DBAB81026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EEF2E28-41E8-4577-B077-714CFCE8A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F03A-0330-49C2-BC11-A401307A2A39}" type="datetimeFigureOut">
              <a:rPr lang="fr-FR" smtClean="0"/>
              <a:t>01/07/2025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3151120-091B-4D77-BB47-4794816B8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FB39F37-3EF1-496B-BC49-3175FB4BD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8860-2CF6-49E0-B5C5-176DCBEBF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527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5190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Bleu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Bleu foncé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CD1C80FF-3EC2-C65E-39A3-3D5B556D3A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D99EE02-4A21-0C84-48D4-82F813D3C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29571915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claire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tx2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930F834B-23C4-8EC1-2C21-5E1E110A7B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31F7F2B-1941-1250-D680-FD079465EC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11485496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Gris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5E9AB1AA-33F6-3FFD-8F1A-9BB4B728DF3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1EB622B9-FCAB-DF76-D3A8-8B7A3392A5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15902586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75131BF9-1179-4373-984B-3BA3810DA921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D7E0A0-6204-A96D-17C4-F1F3019C9994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1" name="Logo CEA">
              <a:extLst>
                <a:ext uri="{FF2B5EF4-FFF2-40B4-BE49-F238E27FC236}">
                  <a16:creationId xmlns:a16="http://schemas.microsoft.com/office/drawing/2014/main" id="{925ECDAD-C79A-E959-8415-90319293CF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4C4230D1-9E7A-4F15-722D-49C58B4ED7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custGeom>
            <a:avLst/>
            <a:gdLst>
              <a:gd name="connsiteX0" fmla="*/ 257896 w 12192000"/>
              <a:gd name="connsiteY0" fmla="*/ 6343650 h 6858000"/>
              <a:gd name="connsiteX1" fmla="*/ 257896 w 12192000"/>
              <a:gd name="connsiteY1" fmla="*/ 6707250 h 6858000"/>
              <a:gd name="connsiteX2" fmla="*/ 621496 w 12192000"/>
              <a:gd name="connsiteY2" fmla="*/ 6707250 h 6858000"/>
              <a:gd name="connsiteX3" fmla="*/ 621496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6" y="6343650"/>
                </a:moveTo>
                <a:lnTo>
                  <a:pt x="257896" y="6707250"/>
                </a:lnTo>
                <a:lnTo>
                  <a:pt x="621496" y="6707250"/>
                </a:lnTo>
                <a:lnTo>
                  <a:pt x="621496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83658" y="4702629"/>
            <a:ext cx="8323941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658" y="1714500"/>
            <a:ext cx="8323941" cy="2857500"/>
          </a:xfrm>
        </p:spPr>
        <p:txBody>
          <a:bodyPr tIns="468000" anchor="b">
            <a:normAutofit/>
          </a:bodyPr>
          <a:lstStyle>
            <a:lvl1pPr marL="571500" indent="-571500">
              <a:buSzPct val="200000"/>
              <a:buFont typeface="Arial Black" panose="020B0A04020102020204" pitchFamily="34" charset="0"/>
              <a:buChar char="“"/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</p:txBody>
      </p:sp>
    </p:spTree>
    <p:extLst>
      <p:ext uri="{BB962C8B-B14F-4D97-AF65-F5344CB8AC3E}">
        <p14:creationId xmlns:p14="http://schemas.microsoft.com/office/powerpoint/2010/main" val="8965335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74F437C1-0C37-DF8E-EF64-2BA107BEFB2F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9AF48E4-0EE8-3CC7-27AA-1591F5F46EA9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3" name="Logo CEA">
              <a:extLst>
                <a:ext uri="{FF2B5EF4-FFF2-40B4-BE49-F238E27FC236}">
                  <a16:creationId xmlns:a16="http://schemas.microsoft.com/office/drawing/2014/main" id="{DFA7C964-126E-3D36-7408-04B6C0889C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C5DB15CE-1737-19C7-773E-184AB58648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667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E2FB537C-FD4D-0AEC-C133-0DAF4636E2B9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16ABDD6-A390-2C6E-2047-D4A9A9710027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7" name="Logo CEA">
              <a:extLst>
                <a:ext uri="{FF2B5EF4-FFF2-40B4-BE49-F238E27FC236}">
                  <a16:creationId xmlns:a16="http://schemas.microsoft.com/office/drawing/2014/main" id="{B331915A-1A76-4EF6-2A1C-75D200A8FE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B2888C6-4081-3327-01C0-D9EA23523C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260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 + texte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DB704B1-C9AF-2DEE-2915-BA6F9894D5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477" y="1640114"/>
            <a:ext cx="11573522" cy="3439886"/>
          </a:xfrm>
          <a:custGeom>
            <a:avLst/>
            <a:gdLst>
              <a:gd name="connsiteX0" fmla="*/ 388580 w 11573522"/>
              <a:gd name="connsiteY0" fmla="*/ 2811978 h 3439886"/>
              <a:gd name="connsiteX1" fmla="*/ 266084 w 11573522"/>
              <a:gd name="connsiteY1" fmla="*/ 2905253 h 3439886"/>
              <a:gd name="connsiteX2" fmla="*/ 200780 w 11573522"/>
              <a:gd name="connsiteY2" fmla="*/ 2954731 h 3439886"/>
              <a:gd name="connsiteX3" fmla="*/ 388175 w 11573522"/>
              <a:gd name="connsiteY3" fmla="*/ 3100322 h 3439886"/>
              <a:gd name="connsiteX4" fmla="*/ 575977 w 11573522"/>
              <a:gd name="connsiteY4" fmla="*/ 2957569 h 3439886"/>
              <a:gd name="connsiteX5" fmla="*/ 388580 w 11573522"/>
              <a:gd name="connsiteY5" fmla="*/ 2811978 h 3439886"/>
              <a:gd name="connsiteX6" fmla="*/ 386147 w 11573522"/>
              <a:gd name="connsiteY6" fmla="*/ 0 h 3439886"/>
              <a:gd name="connsiteX7" fmla="*/ 392637 w 11573522"/>
              <a:gd name="connsiteY7" fmla="*/ 0 h 3439886"/>
              <a:gd name="connsiteX8" fmla="*/ 392637 w 11573522"/>
              <a:gd name="connsiteY8" fmla="*/ 28893 h 3439886"/>
              <a:gd name="connsiteX9" fmla="*/ 392637 w 11573522"/>
              <a:gd name="connsiteY9" fmla="*/ 131318 h 3439886"/>
              <a:gd name="connsiteX10" fmla="*/ 578816 w 11573522"/>
              <a:gd name="connsiteY10" fmla="*/ 275693 h 3439886"/>
              <a:gd name="connsiteX11" fmla="*/ 578816 w 11573522"/>
              <a:gd name="connsiteY11" fmla="*/ 97658 h 3439886"/>
              <a:gd name="connsiteX12" fmla="*/ 462924 w 11573522"/>
              <a:gd name="connsiteY12" fmla="*/ 7536 h 3439886"/>
              <a:gd name="connsiteX13" fmla="*/ 453234 w 11573522"/>
              <a:gd name="connsiteY13" fmla="*/ 0 h 3439886"/>
              <a:gd name="connsiteX14" fmla="*/ 464209 w 11573522"/>
              <a:gd name="connsiteY14" fmla="*/ 0 h 3439886"/>
              <a:gd name="connsiteX15" fmla="*/ 484510 w 11573522"/>
              <a:gd name="connsiteY15" fmla="*/ 15775 h 3439886"/>
              <a:gd name="connsiteX16" fmla="*/ 582061 w 11573522"/>
              <a:gd name="connsiteY16" fmla="*/ 91574 h 3439886"/>
              <a:gd name="connsiteX17" fmla="*/ 695192 w 11573522"/>
              <a:gd name="connsiteY17" fmla="*/ 5744 h 3439886"/>
              <a:gd name="connsiteX18" fmla="*/ 702764 w 11573522"/>
              <a:gd name="connsiteY18" fmla="*/ 0 h 3439886"/>
              <a:gd name="connsiteX19" fmla="*/ 2758098 w 11573522"/>
              <a:gd name="connsiteY19" fmla="*/ 0 h 3439886"/>
              <a:gd name="connsiteX20" fmla="*/ 2764588 w 11573522"/>
              <a:gd name="connsiteY20" fmla="*/ 0 h 3439886"/>
              <a:gd name="connsiteX21" fmla="*/ 2825185 w 11573522"/>
              <a:gd name="connsiteY21" fmla="*/ 0 h 3439886"/>
              <a:gd name="connsiteX22" fmla="*/ 2836160 w 11573522"/>
              <a:gd name="connsiteY22" fmla="*/ 0 h 3439886"/>
              <a:gd name="connsiteX23" fmla="*/ 3074715 w 11573522"/>
              <a:gd name="connsiteY23" fmla="*/ 0 h 3439886"/>
              <a:gd name="connsiteX24" fmla="*/ 9201571 w 11573522"/>
              <a:gd name="connsiteY24" fmla="*/ 0 h 3439886"/>
              <a:gd name="connsiteX25" fmla="*/ 11573522 w 11573522"/>
              <a:gd name="connsiteY25" fmla="*/ 0 h 3439886"/>
              <a:gd name="connsiteX26" fmla="*/ 11573522 w 11573522"/>
              <a:gd name="connsiteY26" fmla="*/ 3439886 h 3439886"/>
              <a:gd name="connsiteX27" fmla="*/ 962936 w 11573522"/>
              <a:gd name="connsiteY27" fmla="*/ 3439886 h 3439886"/>
              <a:gd name="connsiteX28" fmla="*/ 962936 w 11573522"/>
              <a:gd name="connsiteY28" fmla="*/ 3439632 h 3439886"/>
              <a:gd name="connsiteX29" fmla="*/ 962936 w 11573522"/>
              <a:gd name="connsiteY29" fmla="*/ 3438953 h 3439886"/>
              <a:gd name="connsiteX30" fmla="*/ 776757 w 11573522"/>
              <a:gd name="connsiteY30" fmla="*/ 3294579 h 3439886"/>
              <a:gd name="connsiteX31" fmla="*/ 776757 w 11573522"/>
              <a:gd name="connsiteY31" fmla="*/ 3429148 h 3439886"/>
              <a:gd name="connsiteX32" fmla="*/ 776757 w 11573522"/>
              <a:gd name="connsiteY32" fmla="*/ 3439886 h 3439886"/>
              <a:gd name="connsiteX33" fmla="*/ 769862 w 11573522"/>
              <a:gd name="connsiteY33" fmla="*/ 3439886 h 3439886"/>
              <a:gd name="connsiteX34" fmla="*/ 769862 w 11573522"/>
              <a:gd name="connsiteY34" fmla="*/ 3414403 h 3439886"/>
              <a:gd name="connsiteX35" fmla="*/ 769862 w 11573522"/>
              <a:gd name="connsiteY35" fmla="*/ 3292145 h 3439886"/>
              <a:gd name="connsiteX36" fmla="*/ 629924 w 11573522"/>
              <a:gd name="connsiteY36" fmla="*/ 3183458 h 3439886"/>
              <a:gd name="connsiteX37" fmla="*/ 633168 w 11573522"/>
              <a:gd name="connsiteY37" fmla="*/ 3177375 h 3439886"/>
              <a:gd name="connsiteX38" fmla="*/ 771079 w 11573522"/>
              <a:gd name="connsiteY38" fmla="*/ 3284034 h 3439886"/>
              <a:gd name="connsiteX39" fmla="*/ 771079 w 11573522"/>
              <a:gd name="connsiteY39" fmla="*/ 3105999 h 3439886"/>
              <a:gd name="connsiteX40" fmla="*/ 704963 w 11573522"/>
              <a:gd name="connsiteY40" fmla="*/ 3054900 h 3439886"/>
              <a:gd name="connsiteX41" fmla="*/ 708614 w 11573522"/>
              <a:gd name="connsiteY41" fmla="*/ 3049222 h 3439886"/>
              <a:gd name="connsiteX42" fmla="*/ 774323 w 11573522"/>
              <a:gd name="connsiteY42" fmla="*/ 3100322 h 3439886"/>
              <a:gd name="connsiteX43" fmla="*/ 962125 w 11573522"/>
              <a:gd name="connsiteY43" fmla="*/ 2957569 h 3439886"/>
              <a:gd name="connsiteX44" fmla="*/ 824621 w 11573522"/>
              <a:gd name="connsiteY44" fmla="*/ 2850911 h 3439886"/>
              <a:gd name="connsiteX45" fmla="*/ 828271 w 11573522"/>
              <a:gd name="connsiteY45" fmla="*/ 2844422 h 3439886"/>
              <a:gd name="connsiteX46" fmla="*/ 962936 w 11573522"/>
              <a:gd name="connsiteY46" fmla="*/ 2948647 h 3439886"/>
              <a:gd name="connsiteX47" fmla="*/ 962936 w 11573522"/>
              <a:gd name="connsiteY47" fmla="*/ 2770612 h 3439886"/>
              <a:gd name="connsiteX48" fmla="*/ 900065 w 11573522"/>
              <a:gd name="connsiteY48" fmla="*/ 2721947 h 3439886"/>
              <a:gd name="connsiteX49" fmla="*/ 903716 w 11573522"/>
              <a:gd name="connsiteY49" fmla="*/ 2715864 h 3439886"/>
              <a:gd name="connsiteX50" fmla="*/ 966181 w 11573522"/>
              <a:gd name="connsiteY50" fmla="*/ 2764529 h 3439886"/>
              <a:gd name="connsiteX51" fmla="*/ 1153982 w 11573522"/>
              <a:gd name="connsiteY51" fmla="*/ 2621777 h 3439886"/>
              <a:gd name="connsiteX52" fmla="*/ 969021 w 11573522"/>
              <a:gd name="connsiteY52" fmla="*/ 2478619 h 3439886"/>
              <a:gd name="connsiteX53" fmla="*/ 781219 w 11573522"/>
              <a:gd name="connsiteY53" fmla="*/ 2621371 h 3439886"/>
              <a:gd name="connsiteX54" fmla="*/ 903310 w 11573522"/>
              <a:gd name="connsiteY54" fmla="*/ 2715864 h 3439886"/>
              <a:gd name="connsiteX55" fmla="*/ 900065 w 11573522"/>
              <a:gd name="connsiteY55" fmla="*/ 2721542 h 3439886"/>
              <a:gd name="connsiteX56" fmla="*/ 776757 w 11573522"/>
              <a:gd name="connsiteY56" fmla="*/ 2626238 h 3439886"/>
              <a:gd name="connsiteX57" fmla="*/ 776757 w 11573522"/>
              <a:gd name="connsiteY57" fmla="*/ 2804273 h 3439886"/>
              <a:gd name="connsiteX58" fmla="*/ 828271 w 11573522"/>
              <a:gd name="connsiteY58" fmla="*/ 2844017 h 3439886"/>
              <a:gd name="connsiteX59" fmla="*/ 824215 w 11573522"/>
              <a:gd name="connsiteY59" fmla="*/ 2850506 h 3439886"/>
              <a:gd name="connsiteX60" fmla="*/ 774729 w 11573522"/>
              <a:gd name="connsiteY60" fmla="*/ 2811978 h 3439886"/>
              <a:gd name="connsiteX61" fmla="*/ 586928 w 11573522"/>
              <a:gd name="connsiteY61" fmla="*/ 2954731 h 3439886"/>
              <a:gd name="connsiteX62" fmla="*/ 708208 w 11573522"/>
              <a:gd name="connsiteY62" fmla="*/ 3048817 h 3439886"/>
              <a:gd name="connsiteX63" fmla="*/ 704963 w 11573522"/>
              <a:gd name="connsiteY63" fmla="*/ 3054900 h 3439886"/>
              <a:gd name="connsiteX64" fmla="*/ 584900 w 11573522"/>
              <a:gd name="connsiteY64" fmla="*/ 2961625 h 3439886"/>
              <a:gd name="connsiteX65" fmla="*/ 584900 w 11573522"/>
              <a:gd name="connsiteY65" fmla="*/ 3140065 h 3439886"/>
              <a:gd name="connsiteX66" fmla="*/ 633168 w 11573522"/>
              <a:gd name="connsiteY66" fmla="*/ 3177375 h 3439886"/>
              <a:gd name="connsiteX67" fmla="*/ 629518 w 11573522"/>
              <a:gd name="connsiteY67" fmla="*/ 3183052 h 3439886"/>
              <a:gd name="connsiteX68" fmla="*/ 582872 w 11573522"/>
              <a:gd name="connsiteY68" fmla="*/ 3146960 h 3439886"/>
              <a:gd name="connsiteX69" fmla="*/ 388175 w 11573522"/>
              <a:gd name="connsiteY69" fmla="*/ 3295390 h 3439886"/>
              <a:gd name="connsiteX70" fmla="*/ 191856 w 11573522"/>
              <a:gd name="connsiteY70" fmla="*/ 3143310 h 3439886"/>
              <a:gd name="connsiteX71" fmla="*/ 191856 w 11573522"/>
              <a:gd name="connsiteY71" fmla="*/ 3082477 h 3439886"/>
              <a:gd name="connsiteX72" fmla="*/ 198752 w 11573522"/>
              <a:gd name="connsiteY72" fmla="*/ 3085316 h 3439886"/>
              <a:gd name="connsiteX73" fmla="*/ 198752 w 11573522"/>
              <a:gd name="connsiteY73" fmla="*/ 3140065 h 3439886"/>
              <a:gd name="connsiteX74" fmla="*/ 384930 w 11573522"/>
              <a:gd name="connsiteY74" fmla="*/ 3284034 h 3439886"/>
              <a:gd name="connsiteX75" fmla="*/ 384930 w 11573522"/>
              <a:gd name="connsiteY75" fmla="*/ 3105999 h 3439886"/>
              <a:gd name="connsiteX76" fmla="*/ 198752 w 11573522"/>
              <a:gd name="connsiteY76" fmla="*/ 2961625 h 3439886"/>
              <a:gd name="connsiteX77" fmla="*/ 198752 w 11573522"/>
              <a:gd name="connsiteY77" fmla="*/ 3084911 h 3439886"/>
              <a:gd name="connsiteX78" fmla="*/ 191856 w 11573522"/>
              <a:gd name="connsiteY78" fmla="*/ 3082072 h 3439886"/>
              <a:gd name="connsiteX79" fmla="*/ 191856 w 11573522"/>
              <a:gd name="connsiteY79" fmla="*/ 2953108 h 3439886"/>
              <a:gd name="connsiteX80" fmla="*/ 259189 w 11573522"/>
              <a:gd name="connsiteY80" fmla="*/ 2902009 h 3439886"/>
              <a:gd name="connsiteX81" fmla="*/ 383713 w 11573522"/>
              <a:gd name="connsiteY81" fmla="*/ 2807517 h 3439886"/>
              <a:gd name="connsiteX82" fmla="*/ 383713 w 11573522"/>
              <a:gd name="connsiteY82" fmla="*/ 2715053 h 3439886"/>
              <a:gd name="connsiteX83" fmla="*/ 390609 w 11573522"/>
              <a:gd name="connsiteY83" fmla="*/ 2716269 h 3439886"/>
              <a:gd name="connsiteX84" fmla="*/ 390609 w 11573522"/>
              <a:gd name="connsiteY84" fmla="*/ 2804273 h 3439886"/>
              <a:gd name="connsiteX85" fmla="*/ 576788 w 11573522"/>
              <a:gd name="connsiteY85" fmla="*/ 2948647 h 3439886"/>
              <a:gd name="connsiteX86" fmla="*/ 576788 w 11573522"/>
              <a:gd name="connsiteY86" fmla="*/ 2770612 h 3439886"/>
              <a:gd name="connsiteX87" fmla="*/ 489174 w 11573522"/>
              <a:gd name="connsiteY87" fmla="*/ 2702481 h 3439886"/>
              <a:gd name="connsiteX88" fmla="*/ 492825 w 11573522"/>
              <a:gd name="connsiteY88" fmla="*/ 2697209 h 3439886"/>
              <a:gd name="connsiteX89" fmla="*/ 580033 w 11573522"/>
              <a:gd name="connsiteY89" fmla="*/ 2764529 h 3439886"/>
              <a:gd name="connsiteX90" fmla="*/ 767834 w 11573522"/>
              <a:gd name="connsiteY90" fmla="*/ 2621777 h 3439886"/>
              <a:gd name="connsiteX91" fmla="*/ 626679 w 11573522"/>
              <a:gd name="connsiteY91" fmla="*/ 2512280 h 3439886"/>
              <a:gd name="connsiteX92" fmla="*/ 630735 w 11573522"/>
              <a:gd name="connsiteY92" fmla="*/ 2507007 h 3439886"/>
              <a:gd name="connsiteX93" fmla="*/ 771079 w 11573522"/>
              <a:gd name="connsiteY93" fmla="*/ 2615693 h 3439886"/>
              <a:gd name="connsiteX94" fmla="*/ 771079 w 11573522"/>
              <a:gd name="connsiteY94" fmla="*/ 2437659 h 3439886"/>
              <a:gd name="connsiteX95" fmla="*/ 713481 w 11573522"/>
              <a:gd name="connsiteY95" fmla="*/ 2392644 h 3439886"/>
              <a:gd name="connsiteX96" fmla="*/ 717131 w 11573522"/>
              <a:gd name="connsiteY96" fmla="*/ 2387372 h 3439886"/>
              <a:gd name="connsiteX97" fmla="*/ 774323 w 11573522"/>
              <a:gd name="connsiteY97" fmla="*/ 2431576 h 3439886"/>
              <a:gd name="connsiteX98" fmla="*/ 962125 w 11573522"/>
              <a:gd name="connsiteY98" fmla="*/ 2288824 h 3439886"/>
              <a:gd name="connsiteX99" fmla="*/ 774729 w 11573522"/>
              <a:gd name="connsiteY99" fmla="*/ 2143638 h 3439886"/>
              <a:gd name="connsiteX100" fmla="*/ 586928 w 11573522"/>
              <a:gd name="connsiteY100" fmla="*/ 2286391 h 3439886"/>
              <a:gd name="connsiteX101" fmla="*/ 717131 w 11573522"/>
              <a:gd name="connsiteY101" fmla="*/ 2387372 h 3439886"/>
              <a:gd name="connsiteX102" fmla="*/ 713075 w 11573522"/>
              <a:gd name="connsiteY102" fmla="*/ 2392644 h 3439886"/>
              <a:gd name="connsiteX103" fmla="*/ 584900 w 11573522"/>
              <a:gd name="connsiteY103" fmla="*/ 2293285 h 3439886"/>
              <a:gd name="connsiteX104" fmla="*/ 584900 w 11573522"/>
              <a:gd name="connsiteY104" fmla="*/ 2471319 h 3439886"/>
              <a:gd name="connsiteX105" fmla="*/ 630329 w 11573522"/>
              <a:gd name="connsiteY105" fmla="*/ 2506602 h 3439886"/>
              <a:gd name="connsiteX106" fmla="*/ 626679 w 11573522"/>
              <a:gd name="connsiteY106" fmla="*/ 2512280 h 3439886"/>
              <a:gd name="connsiteX107" fmla="*/ 582872 w 11573522"/>
              <a:gd name="connsiteY107" fmla="*/ 2478619 h 3439886"/>
              <a:gd name="connsiteX108" fmla="*/ 395071 w 11573522"/>
              <a:gd name="connsiteY108" fmla="*/ 2621371 h 3439886"/>
              <a:gd name="connsiteX109" fmla="*/ 492825 w 11573522"/>
              <a:gd name="connsiteY109" fmla="*/ 2696804 h 3439886"/>
              <a:gd name="connsiteX110" fmla="*/ 488769 w 11573522"/>
              <a:gd name="connsiteY110" fmla="*/ 2702481 h 3439886"/>
              <a:gd name="connsiteX111" fmla="*/ 390609 w 11573522"/>
              <a:gd name="connsiteY111" fmla="*/ 2626238 h 3439886"/>
              <a:gd name="connsiteX112" fmla="*/ 390609 w 11573522"/>
              <a:gd name="connsiteY112" fmla="*/ 2715864 h 3439886"/>
              <a:gd name="connsiteX113" fmla="*/ 383713 w 11573522"/>
              <a:gd name="connsiteY113" fmla="*/ 2714647 h 3439886"/>
              <a:gd name="connsiteX114" fmla="*/ 383713 w 11573522"/>
              <a:gd name="connsiteY114" fmla="*/ 2623399 h 3439886"/>
              <a:gd name="connsiteX115" fmla="*/ 375601 w 11573522"/>
              <a:gd name="connsiteY115" fmla="*/ 2616910 h 3439886"/>
              <a:gd name="connsiteX116" fmla="*/ 375601 w 11573522"/>
              <a:gd name="connsiteY116" fmla="*/ 2608394 h 3439886"/>
              <a:gd name="connsiteX117" fmla="*/ 384930 w 11573522"/>
              <a:gd name="connsiteY117" fmla="*/ 2615693 h 3439886"/>
              <a:gd name="connsiteX118" fmla="*/ 384930 w 11573522"/>
              <a:gd name="connsiteY118" fmla="*/ 2437659 h 3439886"/>
              <a:gd name="connsiteX119" fmla="*/ 375601 w 11573522"/>
              <a:gd name="connsiteY119" fmla="*/ 2430360 h 3439886"/>
              <a:gd name="connsiteX120" fmla="*/ 375601 w 11573522"/>
              <a:gd name="connsiteY120" fmla="*/ 2421843 h 3439886"/>
              <a:gd name="connsiteX121" fmla="*/ 388175 w 11573522"/>
              <a:gd name="connsiteY121" fmla="*/ 2431576 h 3439886"/>
              <a:gd name="connsiteX122" fmla="*/ 575977 w 11573522"/>
              <a:gd name="connsiteY122" fmla="*/ 2288824 h 3439886"/>
              <a:gd name="connsiteX123" fmla="*/ 388580 w 11573522"/>
              <a:gd name="connsiteY123" fmla="*/ 2143638 h 3439886"/>
              <a:gd name="connsiteX124" fmla="*/ 200780 w 11573522"/>
              <a:gd name="connsiteY124" fmla="*/ 2286391 h 3439886"/>
              <a:gd name="connsiteX125" fmla="*/ 375195 w 11573522"/>
              <a:gd name="connsiteY125" fmla="*/ 2421843 h 3439886"/>
              <a:gd name="connsiteX126" fmla="*/ 375195 w 11573522"/>
              <a:gd name="connsiteY126" fmla="*/ 2429954 h 3439886"/>
              <a:gd name="connsiteX127" fmla="*/ 198752 w 11573522"/>
              <a:gd name="connsiteY127" fmla="*/ 2293285 h 3439886"/>
              <a:gd name="connsiteX128" fmla="*/ 198752 w 11573522"/>
              <a:gd name="connsiteY128" fmla="*/ 2471319 h 3439886"/>
              <a:gd name="connsiteX129" fmla="*/ 375195 w 11573522"/>
              <a:gd name="connsiteY129" fmla="*/ 2608394 h 3439886"/>
              <a:gd name="connsiteX130" fmla="*/ 375195 w 11573522"/>
              <a:gd name="connsiteY130" fmla="*/ 2616910 h 3439886"/>
              <a:gd name="connsiteX131" fmla="*/ 191856 w 11573522"/>
              <a:gd name="connsiteY131" fmla="*/ 2474563 h 3439886"/>
              <a:gd name="connsiteX132" fmla="*/ 191856 w 11573522"/>
              <a:gd name="connsiteY132" fmla="*/ 2284768 h 3439886"/>
              <a:gd name="connsiteX133" fmla="*/ 383713 w 11573522"/>
              <a:gd name="connsiteY133" fmla="*/ 2138772 h 3439886"/>
              <a:gd name="connsiteX134" fmla="*/ 383713 w 11573522"/>
              <a:gd name="connsiteY134" fmla="*/ 1959926 h 3439886"/>
              <a:gd name="connsiteX135" fmla="*/ 390609 w 11573522"/>
              <a:gd name="connsiteY135" fmla="*/ 1965198 h 3439886"/>
              <a:gd name="connsiteX136" fmla="*/ 390609 w 11573522"/>
              <a:gd name="connsiteY136" fmla="*/ 2136339 h 3439886"/>
              <a:gd name="connsiteX137" fmla="*/ 576788 w 11573522"/>
              <a:gd name="connsiteY137" fmla="*/ 2280307 h 3439886"/>
              <a:gd name="connsiteX138" fmla="*/ 576788 w 11573522"/>
              <a:gd name="connsiteY138" fmla="*/ 2102272 h 3439886"/>
              <a:gd name="connsiteX139" fmla="*/ 390609 w 11573522"/>
              <a:gd name="connsiteY139" fmla="*/ 1957898 h 3439886"/>
              <a:gd name="connsiteX140" fmla="*/ 390609 w 11573522"/>
              <a:gd name="connsiteY140" fmla="*/ 1964792 h 3439886"/>
              <a:gd name="connsiteX141" fmla="*/ 383713 w 11573522"/>
              <a:gd name="connsiteY141" fmla="*/ 1959520 h 3439886"/>
              <a:gd name="connsiteX142" fmla="*/ 383713 w 11573522"/>
              <a:gd name="connsiteY142" fmla="*/ 1949382 h 3439886"/>
              <a:gd name="connsiteX143" fmla="*/ 569487 w 11573522"/>
              <a:gd name="connsiteY143" fmla="*/ 1808251 h 3439886"/>
              <a:gd name="connsiteX144" fmla="*/ 575166 w 11573522"/>
              <a:gd name="connsiteY144" fmla="*/ 1812307 h 3439886"/>
              <a:gd name="connsiteX145" fmla="*/ 392637 w 11573522"/>
              <a:gd name="connsiteY145" fmla="*/ 1951004 h 3439886"/>
              <a:gd name="connsiteX146" fmla="*/ 580033 w 11573522"/>
              <a:gd name="connsiteY146" fmla="*/ 2096594 h 3439886"/>
              <a:gd name="connsiteX147" fmla="*/ 767834 w 11573522"/>
              <a:gd name="connsiteY147" fmla="*/ 1953437 h 3439886"/>
              <a:gd name="connsiteX148" fmla="*/ 580438 w 11573522"/>
              <a:gd name="connsiteY148" fmla="*/ 1808251 h 3439886"/>
              <a:gd name="connsiteX149" fmla="*/ 575166 w 11573522"/>
              <a:gd name="connsiteY149" fmla="*/ 1812307 h 3439886"/>
              <a:gd name="connsiteX150" fmla="*/ 569893 w 11573522"/>
              <a:gd name="connsiteY150" fmla="*/ 1807846 h 3439886"/>
              <a:gd name="connsiteX151" fmla="*/ 578005 w 11573522"/>
              <a:gd name="connsiteY151" fmla="*/ 1801763 h 3439886"/>
              <a:gd name="connsiteX152" fmla="*/ 578005 w 11573522"/>
              <a:gd name="connsiteY152" fmla="*/ 1795679 h 3439886"/>
              <a:gd name="connsiteX153" fmla="*/ 584900 w 11573522"/>
              <a:gd name="connsiteY153" fmla="*/ 1795679 h 3439886"/>
              <a:gd name="connsiteX154" fmla="*/ 584900 w 11573522"/>
              <a:gd name="connsiteY154" fmla="*/ 1802168 h 3439886"/>
              <a:gd name="connsiteX155" fmla="*/ 771079 w 11573522"/>
              <a:gd name="connsiteY155" fmla="*/ 1946137 h 3439886"/>
              <a:gd name="connsiteX156" fmla="*/ 771079 w 11573522"/>
              <a:gd name="connsiteY156" fmla="*/ 1783107 h 3439886"/>
              <a:gd name="connsiteX157" fmla="*/ 771079 w 11573522"/>
              <a:gd name="connsiteY157" fmla="*/ 1768508 h 3439886"/>
              <a:gd name="connsiteX158" fmla="*/ 584900 w 11573522"/>
              <a:gd name="connsiteY158" fmla="*/ 1624133 h 3439886"/>
              <a:gd name="connsiteX159" fmla="*/ 584900 w 11573522"/>
              <a:gd name="connsiteY159" fmla="*/ 1785541 h 3439886"/>
              <a:gd name="connsiteX160" fmla="*/ 584900 w 11573522"/>
              <a:gd name="connsiteY160" fmla="*/ 1795274 h 3439886"/>
              <a:gd name="connsiteX161" fmla="*/ 578005 w 11573522"/>
              <a:gd name="connsiteY161" fmla="*/ 1795274 h 3439886"/>
              <a:gd name="connsiteX162" fmla="*/ 578005 w 11573522"/>
              <a:gd name="connsiteY162" fmla="*/ 1621294 h 3439886"/>
              <a:gd name="connsiteX163" fmla="*/ 437661 w 11573522"/>
              <a:gd name="connsiteY163" fmla="*/ 1512608 h 3439886"/>
              <a:gd name="connsiteX164" fmla="*/ 441312 w 11573522"/>
              <a:gd name="connsiteY164" fmla="*/ 1506930 h 3439886"/>
              <a:gd name="connsiteX165" fmla="*/ 578816 w 11573522"/>
              <a:gd name="connsiteY165" fmla="*/ 1613589 h 3439886"/>
              <a:gd name="connsiteX166" fmla="*/ 578816 w 11573522"/>
              <a:gd name="connsiteY166" fmla="*/ 1435555 h 3439886"/>
              <a:gd name="connsiteX167" fmla="*/ 513106 w 11573522"/>
              <a:gd name="connsiteY167" fmla="*/ 1384456 h 3439886"/>
              <a:gd name="connsiteX168" fmla="*/ 516350 w 11573522"/>
              <a:gd name="connsiteY168" fmla="*/ 1378372 h 3439886"/>
              <a:gd name="connsiteX169" fmla="*/ 582061 w 11573522"/>
              <a:gd name="connsiteY169" fmla="*/ 1429472 h 3439886"/>
              <a:gd name="connsiteX170" fmla="*/ 769862 w 11573522"/>
              <a:gd name="connsiteY170" fmla="*/ 1286719 h 3439886"/>
              <a:gd name="connsiteX171" fmla="*/ 632763 w 11573522"/>
              <a:gd name="connsiteY171" fmla="*/ 1180060 h 3439886"/>
              <a:gd name="connsiteX172" fmla="*/ 636413 w 11573522"/>
              <a:gd name="connsiteY172" fmla="*/ 1173571 h 3439886"/>
              <a:gd name="connsiteX173" fmla="*/ 771079 w 11573522"/>
              <a:gd name="connsiteY173" fmla="*/ 1278203 h 3439886"/>
              <a:gd name="connsiteX174" fmla="*/ 771079 w 11573522"/>
              <a:gd name="connsiteY174" fmla="*/ 1099762 h 3439886"/>
              <a:gd name="connsiteX175" fmla="*/ 708208 w 11573522"/>
              <a:gd name="connsiteY175" fmla="*/ 1051096 h 3439886"/>
              <a:gd name="connsiteX176" fmla="*/ 711453 w 11573522"/>
              <a:gd name="connsiteY176" fmla="*/ 1045419 h 3439886"/>
              <a:gd name="connsiteX177" fmla="*/ 774323 w 11573522"/>
              <a:gd name="connsiteY177" fmla="*/ 1094085 h 3439886"/>
              <a:gd name="connsiteX178" fmla="*/ 962125 w 11573522"/>
              <a:gd name="connsiteY178" fmla="*/ 951332 h 3439886"/>
              <a:gd name="connsiteX179" fmla="*/ 777163 w 11573522"/>
              <a:gd name="connsiteY179" fmla="*/ 807769 h 3439886"/>
              <a:gd name="connsiteX180" fmla="*/ 589362 w 11573522"/>
              <a:gd name="connsiteY180" fmla="*/ 950521 h 3439886"/>
              <a:gd name="connsiteX181" fmla="*/ 711453 w 11573522"/>
              <a:gd name="connsiteY181" fmla="*/ 1045013 h 3439886"/>
              <a:gd name="connsiteX182" fmla="*/ 707802 w 11573522"/>
              <a:gd name="connsiteY182" fmla="*/ 1051096 h 3439886"/>
              <a:gd name="connsiteX183" fmla="*/ 584900 w 11573522"/>
              <a:gd name="connsiteY183" fmla="*/ 955388 h 3439886"/>
              <a:gd name="connsiteX184" fmla="*/ 584900 w 11573522"/>
              <a:gd name="connsiteY184" fmla="*/ 1133828 h 3439886"/>
              <a:gd name="connsiteX185" fmla="*/ 636008 w 11573522"/>
              <a:gd name="connsiteY185" fmla="*/ 1173571 h 3439886"/>
              <a:gd name="connsiteX186" fmla="*/ 632357 w 11573522"/>
              <a:gd name="connsiteY186" fmla="*/ 1180060 h 3439886"/>
              <a:gd name="connsiteX187" fmla="*/ 582872 w 11573522"/>
              <a:gd name="connsiteY187" fmla="*/ 1141534 h 3439886"/>
              <a:gd name="connsiteX188" fmla="*/ 395071 w 11573522"/>
              <a:gd name="connsiteY188" fmla="*/ 1284286 h 3439886"/>
              <a:gd name="connsiteX189" fmla="*/ 516350 w 11573522"/>
              <a:gd name="connsiteY189" fmla="*/ 1378372 h 3439886"/>
              <a:gd name="connsiteX190" fmla="*/ 512700 w 11573522"/>
              <a:gd name="connsiteY190" fmla="*/ 1384050 h 3439886"/>
              <a:gd name="connsiteX191" fmla="*/ 392637 w 11573522"/>
              <a:gd name="connsiteY191" fmla="*/ 1291180 h 3439886"/>
              <a:gd name="connsiteX192" fmla="*/ 392637 w 11573522"/>
              <a:gd name="connsiteY192" fmla="*/ 1469214 h 3439886"/>
              <a:gd name="connsiteX193" fmla="*/ 440906 w 11573522"/>
              <a:gd name="connsiteY193" fmla="*/ 1506525 h 3439886"/>
              <a:gd name="connsiteX194" fmla="*/ 437661 w 11573522"/>
              <a:gd name="connsiteY194" fmla="*/ 1512608 h 3439886"/>
              <a:gd name="connsiteX195" fmla="*/ 391015 w 11573522"/>
              <a:gd name="connsiteY195" fmla="*/ 1476514 h 3439886"/>
              <a:gd name="connsiteX196" fmla="*/ 195912 w 11573522"/>
              <a:gd name="connsiteY196" fmla="*/ 1624539 h 3439886"/>
              <a:gd name="connsiteX197" fmla="*/ 0 w 11573522"/>
              <a:gd name="connsiteY197" fmla="*/ 1472459 h 3439886"/>
              <a:gd name="connsiteX198" fmla="*/ 0 w 11573522"/>
              <a:gd name="connsiteY198" fmla="*/ 1412033 h 3439886"/>
              <a:gd name="connsiteX199" fmla="*/ 6490 w 11573522"/>
              <a:gd name="connsiteY199" fmla="*/ 1414872 h 3439886"/>
              <a:gd name="connsiteX200" fmla="*/ 6490 w 11573522"/>
              <a:gd name="connsiteY200" fmla="*/ 1469214 h 3439886"/>
              <a:gd name="connsiteX201" fmla="*/ 192668 w 11573522"/>
              <a:gd name="connsiteY201" fmla="*/ 1613589 h 3439886"/>
              <a:gd name="connsiteX202" fmla="*/ 192668 w 11573522"/>
              <a:gd name="connsiteY202" fmla="*/ 1435555 h 3439886"/>
              <a:gd name="connsiteX203" fmla="*/ 6490 w 11573522"/>
              <a:gd name="connsiteY203" fmla="*/ 1291180 h 3439886"/>
              <a:gd name="connsiteX204" fmla="*/ 6490 w 11573522"/>
              <a:gd name="connsiteY204" fmla="*/ 1414466 h 3439886"/>
              <a:gd name="connsiteX205" fmla="*/ 0 w 11573522"/>
              <a:gd name="connsiteY205" fmla="*/ 1411627 h 3439886"/>
              <a:gd name="connsiteX206" fmla="*/ 0 w 11573522"/>
              <a:gd name="connsiteY206" fmla="*/ 1282664 h 3439886"/>
              <a:gd name="connsiteX207" fmla="*/ 66926 w 11573522"/>
              <a:gd name="connsiteY207" fmla="*/ 1231565 h 3439886"/>
              <a:gd name="connsiteX208" fmla="*/ 73821 w 11573522"/>
              <a:gd name="connsiteY208" fmla="*/ 1234809 h 3439886"/>
              <a:gd name="connsiteX209" fmla="*/ 8924 w 11573522"/>
              <a:gd name="connsiteY209" fmla="*/ 1284286 h 3439886"/>
              <a:gd name="connsiteX210" fmla="*/ 196318 w 11573522"/>
              <a:gd name="connsiteY210" fmla="*/ 1429472 h 3439886"/>
              <a:gd name="connsiteX211" fmla="*/ 384119 w 11573522"/>
              <a:gd name="connsiteY211" fmla="*/ 1286719 h 3439886"/>
              <a:gd name="connsiteX212" fmla="*/ 196724 w 11573522"/>
              <a:gd name="connsiteY212" fmla="*/ 1141534 h 3439886"/>
              <a:gd name="connsiteX213" fmla="*/ 74227 w 11573522"/>
              <a:gd name="connsiteY213" fmla="*/ 1234403 h 3439886"/>
              <a:gd name="connsiteX214" fmla="*/ 67332 w 11573522"/>
              <a:gd name="connsiteY214" fmla="*/ 1231159 h 3439886"/>
              <a:gd name="connsiteX215" fmla="*/ 191856 w 11573522"/>
              <a:gd name="connsiteY215" fmla="*/ 1136667 h 3439886"/>
              <a:gd name="connsiteX216" fmla="*/ 191856 w 11573522"/>
              <a:gd name="connsiteY216" fmla="*/ 1044607 h 3439886"/>
              <a:gd name="connsiteX217" fmla="*/ 198752 w 11573522"/>
              <a:gd name="connsiteY217" fmla="*/ 1045419 h 3439886"/>
              <a:gd name="connsiteX218" fmla="*/ 198752 w 11573522"/>
              <a:gd name="connsiteY218" fmla="*/ 1133828 h 3439886"/>
              <a:gd name="connsiteX219" fmla="*/ 384524 w 11573522"/>
              <a:gd name="connsiteY219" fmla="*/ 1278203 h 3439886"/>
              <a:gd name="connsiteX220" fmla="*/ 384524 w 11573522"/>
              <a:gd name="connsiteY220" fmla="*/ 1099762 h 3439886"/>
              <a:gd name="connsiteX221" fmla="*/ 296912 w 11573522"/>
              <a:gd name="connsiteY221" fmla="*/ 1032037 h 3439886"/>
              <a:gd name="connsiteX222" fmla="*/ 300968 w 11573522"/>
              <a:gd name="connsiteY222" fmla="*/ 1026359 h 3439886"/>
              <a:gd name="connsiteX223" fmla="*/ 388175 w 11573522"/>
              <a:gd name="connsiteY223" fmla="*/ 1094085 h 3439886"/>
              <a:gd name="connsiteX224" fmla="*/ 575977 w 11573522"/>
              <a:gd name="connsiteY224" fmla="*/ 951332 h 3439886"/>
              <a:gd name="connsiteX225" fmla="*/ 434822 w 11573522"/>
              <a:gd name="connsiteY225" fmla="*/ 841835 h 3439886"/>
              <a:gd name="connsiteX226" fmla="*/ 438878 w 11573522"/>
              <a:gd name="connsiteY226" fmla="*/ 836158 h 3439886"/>
              <a:gd name="connsiteX227" fmla="*/ 578816 w 11573522"/>
              <a:gd name="connsiteY227" fmla="*/ 944843 h 3439886"/>
              <a:gd name="connsiteX228" fmla="*/ 578816 w 11573522"/>
              <a:gd name="connsiteY228" fmla="*/ 766808 h 3439886"/>
              <a:gd name="connsiteX229" fmla="*/ 521218 w 11573522"/>
              <a:gd name="connsiteY229" fmla="*/ 722199 h 3439886"/>
              <a:gd name="connsiteX230" fmla="*/ 525274 w 11573522"/>
              <a:gd name="connsiteY230" fmla="*/ 716927 h 3439886"/>
              <a:gd name="connsiteX231" fmla="*/ 582061 w 11573522"/>
              <a:gd name="connsiteY231" fmla="*/ 761131 h 3439886"/>
              <a:gd name="connsiteX232" fmla="*/ 769862 w 11573522"/>
              <a:gd name="connsiteY232" fmla="*/ 618379 h 3439886"/>
              <a:gd name="connsiteX233" fmla="*/ 582872 w 11573522"/>
              <a:gd name="connsiteY233" fmla="*/ 472787 h 3439886"/>
              <a:gd name="connsiteX234" fmla="*/ 395071 w 11573522"/>
              <a:gd name="connsiteY234" fmla="*/ 615540 h 3439886"/>
              <a:gd name="connsiteX235" fmla="*/ 524868 w 11573522"/>
              <a:gd name="connsiteY235" fmla="*/ 716521 h 3439886"/>
              <a:gd name="connsiteX236" fmla="*/ 521218 w 11573522"/>
              <a:gd name="connsiteY236" fmla="*/ 722199 h 3439886"/>
              <a:gd name="connsiteX237" fmla="*/ 392637 w 11573522"/>
              <a:gd name="connsiteY237" fmla="*/ 622434 h 3439886"/>
              <a:gd name="connsiteX238" fmla="*/ 392637 w 11573522"/>
              <a:gd name="connsiteY238" fmla="*/ 800875 h 3439886"/>
              <a:gd name="connsiteX239" fmla="*/ 438472 w 11573522"/>
              <a:gd name="connsiteY239" fmla="*/ 836158 h 3439886"/>
              <a:gd name="connsiteX240" fmla="*/ 434416 w 11573522"/>
              <a:gd name="connsiteY240" fmla="*/ 841430 h 3439886"/>
              <a:gd name="connsiteX241" fmla="*/ 391015 w 11573522"/>
              <a:gd name="connsiteY241" fmla="*/ 807769 h 3439886"/>
              <a:gd name="connsiteX242" fmla="*/ 203214 w 11573522"/>
              <a:gd name="connsiteY242" fmla="*/ 950521 h 3439886"/>
              <a:gd name="connsiteX243" fmla="*/ 300968 w 11573522"/>
              <a:gd name="connsiteY243" fmla="*/ 1026359 h 3439886"/>
              <a:gd name="connsiteX244" fmla="*/ 296912 w 11573522"/>
              <a:gd name="connsiteY244" fmla="*/ 1031630 h 3439886"/>
              <a:gd name="connsiteX245" fmla="*/ 198752 w 11573522"/>
              <a:gd name="connsiteY245" fmla="*/ 955388 h 3439886"/>
              <a:gd name="connsiteX246" fmla="*/ 198752 w 11573522"/>
              <a:gd name="connsiteY246" fmla="*/ 1045013 h 3439886"/>
              <a:gd name="connsiteX247" fmla="*/ 191856 w 11573522"/>
              <a:gd name="connsiteY247" fmla="*/ 1044202 h 3439886"/>
              <a:gd name="connsiteX248" fmla="*/ 191856 w 11573522"/>
              <a:gd name="connsiteY248" fmla="*/ 952954 h 3439886"/>
              <a:gd name="connsiteX249" fmla="*/ 183744 w 11573522"/>
              <a:gd name="connsiteY249" fmla="*/ 946465 h 3439886"/>
              <a:gd name="connsiteX250" fmla="*/ 183744 w 11573522"/>
              <a:gd name="connsiteY250" fmla="*/ 937949 h 3439886"/>
              <a:gd name="connsiteX251" fmla="*/ 192668 w 11573522"/>
              <a:gd name="connsiteY251" fmla="*/ 944843 h 3439886"/>
              <a:gd name="connsiteX252" fmla="*/ 192668 w 11573522"/>
              <a:gd name="connsiteY252" fmla="*/ 766808 h 3439886"/>
              <a:gd name="connsiteX253" fmla="*/ 183744 w 11573522"/>
              <a:gd name="connsiteY253" fmla="*/ 759914 h 3439886"/>
              <a:gd name="connsiteX254" fmla="*/ 183744 w 11573522"/>
              <a:gd name="connsiteY254" fmla="*/ 751398 h 3439886"/>
              <a:gd name="connsiteX255" fmla="*/ 196318 w 11573522"/>
              <a:gd name="connsiteY255" fmla="*/ 761131 h 3439886"/>
              <a:gd name="connsiteX256" fmla="*/ 384119 w 11573522"/>
              <a:gd name="connsiteY256" fmla="*/ 618379 h 3439886"/>
              <a:gd name="connsiteX257" fmla="*/ 196724 w 11573522"/>
              <a:gd name="connsiteY257" fmla="*/ 472787 h 3439886"/>
              <a:gd name="connsiteX258" fmla="*/ 8924 w 11573522"/>
              <a:gd name="connsiteY258" fmla="*/ 615540 h 3439886"/>
              <a:gd name="connsiteX259" fmla="*/ 183339 w 11573522"/>
              <a:gd name="connsiteY259" fmla="*/ 750992 h 3439886"/>
              <a:gd name="connsiteX260" fmla="*/ 183339 w 11573522"/>
              <a:gd name="connsiteY260" fmla="*/ 759508 h 3439886"/>
              <a:gd name="connsiteX261" fmla="*/ 6490 w 11573522"/>
              <a:gd name="connsiteY261" fmla="*/ 622434 h 3439886"/>
              <a:gd name="connsiteX262" fmla="*/ 6490 w 11573522"/>
              <a:gd name="connsiteY262" fmla="*/ 800875 h 3439886"/>
              <a:gd name="connsiteX263" fmla="*/ 183339 w 11573522"/>
              <a:gd name="connsiteY263" fmla="*/ 937544 h 3439886"/>
              <a:gd name="connsiteX264" fmla="*/ 183339 w 11573522"/>
              <a:gd name="connsiteY264" fmla="*/ 946060 h 3439886"/>
              <a:gd name="connsiteX265" fmla="*/ 0 w 11573522"/>
              <a:gd name="connsiteY265" fmla="*/ 804119 h 3439886"/>
              <a:gd name="connsiteX266" fmla="*/ 0 w 11573522"/>
              <a:gd name="connsiteY266" fmla="*/ 613917 h 3439886"/>
              <a:gd name="connsiteX267" fmla="*/ 191856 w 11573522"/>
              <a:gd name="connsiteY267" fmla="*/ 468327 h 3439886"/>
              <a:gd name="connsiteX268" fmla="*/ 191856 w 11573522"/>
              <a:gd name="connsiteY268" fmla="*/ 289076 h 3439886"/>
              <a:gd name="connsiteX269" fmla="*/ 198752 w 11573522"/>
              <a:gd name="connsiteY269" fmla="*/ 294348 h 3439886"/>
              <a:gd name="connsiteX270" fmla="*/ 198752 w 11573522"/>
              <a:gd name="connsiteY270" fmla="*/ 465488 h 3439886"/>
              <a:gd name="connsiteX271" fmla="*/ 384524 w 11573522"/>
              <a:gd name="connsiteY271" fmla="*/ 609862 h 3439886"/>
              <a:gd name="connsiteX272" fmla="*/ 384524 w 11573522"/>
              <a:gd name="connsiteY272" fmla="*/ 431828 h 3439886"/>
              <a:gd name="connsiteX273" fmla="*/ 198752 w 11573522"/>
              <a:gd name="connsiteY273" fmla="*/ 287453 h 3439886"/>
              <a:gd name="connsiteX274" fmla="*/ 198752 w 11573522"/>
              <a:gd name="connsiteY274" fmla="*/ 293942 h 3439886"/>
              <a:gd name="connsiteX275" fmla="*/ 191856 w 11573522"/>
              <a:gd name="connsiteY275" fmla="*/ 288670 h 3439886"/>
              <a:gd name="connsiteX276" fmla="*/ 191856 w 11573522"/>
              <a:gd name="connsiteY276" fmla="*/ 278937 h 3439886"/>
              <a:gd name="connsiteX277" fmla="*/ 377629 w 11573522"/>
              <a:gd name="connsiteY277" fmla="*/ 137401 h 3439886"/>
              <a:gd name="connsiteX278" fmla="*/ 383308 w 11573522"/>
              <a:gd name="connsiteY278" fmla="*/ 141862 h 3439886"/>
              <a:gd name="connsiteX279" fmla="*/ 200780 w 11573522"/>
              <a:gd name="connsiteY279" fmla="*/ 280559 h 3439886"/>
              <a:gd name="connsiteX280" fmla="*/ 388175 w 11573522"/>
              <a:gd name="connsiteY280" fmla="*/ 425745 h 3439886"/>
              <a:gd name="connsiteX281" fmla="*/ 575977 w 11573522"/>
              <a:gd name="connsiteY281" fmla="*/ 282993 h 3439886"/>
              <a:gd name="connsiteX282" fmla="*/ 388580 w 11573522"/>
              <a:gd name="connsiteY282" fmla="*/ 137807 h 3439886"/>
              <a:gd name="connsiteX283" fmla="*/ 383308 w 11573522"/>
              <a:gd name="connsiteY283" fmla="*/ 141862 h 3439886"/>
              <a:gd name="connsiteX284" fmla="*/ 378035 w 11573522"/>
              <a:gd name="connsiteY284" fmla="*/ 137401 h 3439886"/>
              <a:gd name="connsiteX285" fmla="*/ 386147 w 11573522"/>
              <a:gd name="connsiteY285" fmla="*/ 131318 h 3439886"/>
              <a:gd name="connsiteX286" fmla="*/ 386147 w 11573522"/>
              <a:gd name="connsiteY286" fmla="*/ 1350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</a:cxnLst>
            <a:rect l="l" t="t" r="r" b="b"/>
            <a:pathLst>
              <a:path w="11573522" h="3439886">
                <a:moveTo>
                  <a:pt x="388580" y="2811978"/>
                </a:moveTo>
                <a:cubicBezTo>
                  <a:pt x="266084" y="2905253"/>
                  <a:pt x="266084" y="2905253"/>
                  <a:pt x="266084" y="2905253"/>
                </a:cubicBezTo>
                <a:cubicBezTo>
                  <a:pt x="200780" y="2954731"/>
                  <a:pt x="200780" y="2954731"/>
                  <a:pt x="200780" y="2954731"/>
                </a:cubicBezTo>
                <a:cubicBezTo>
                  <a:pt x="388175" y="3100322"/>
                  <a:pt x="388175" y="3100322"/>
                  <a:pt x="388175" y="3100322"/>
                </a:cubicBezTo>
                <a:cubicBezTo>
                  <a:pt x="575977" y="2957569"/>
                  <a:pt x="575977" y="2957569"/>
                  <a:pt x="575977" y="2957569"/>
                </a:cubicBezTo>
                <a:cubicBezTo>
                  <a:pt x="388580" y="2811978"/>
                  <a:pt x="388580" y="2811978"/>
                  <a:pt x="388580" y="2811978"/>
                </a:cubicBezTo>
                <a:close/>
                <a:moveTo>
                  <a:pt x="386147" y="0"/>
                </a:moveTo>
                <a:lnTo>
                  <a:pt x="392637" y="0"/>
                </a:lnTo>
                <a:lnTo>
                  <a:pt x="392637" y="28893"/>
                </a:lnTo>
                <a:cubicBezTo>
                  <a:pt x="392637" y="131318"/>
                  <a:pt x="392637" y="131318"/>
                  <a:pt x="392637" y="131318"/>
                </a:cubicBezTo>
                <a:cubicBezTo>
                  <a:pt x="578816" y="275693"/>
                  <a:pt x="578816" y="275693"/>
                  <a:pt x="578816" y="275693"/>
                </a:cubicBezTo>
                <a:cubicBezTo>
                  <a:pt x="578816" y="97658"/>
                  <a:pt x="578816" y="97658"/>
                  <a:pt x="578816" y="97658"/>
                </a:cubicBezTo>
                <a:cubicBezTo>
                  <a:pt x="521320" y="52946"/>
                  <a:pt x="485384" y="25001"/>
                  <a:pt x="462924" y="7536"/>
                </a:cubicBezTo>
                <a:lnTo>
                  <a:pt x="453234" y="0"/>
                </a:lnTo>
                <a:lnTo>
                  <a:pt x="464209" y="0"/>
                </a:lnTo>
                <a:lnTo>
                  <a:pt x="484510" y="15775"/>
                </a:lnTo>
                <a:cubicBezTo>
                  <a:pt x="582061" y="91574"/>
                  <a:pt x="582061" y="91574"/>
                  <a:pt x="582061" y="91574"/>
                </a:cubicBezTo>
                <a:cubicBezTo>
                  <a:pt x="638188" y="48992"/>
                  <a:pt x="673267" y="22378"/>
                  <a:pt x="695192" y="5744"/>
                </a:cubicBezTo>
                <a:lnTo>
                  <a:pt x="702764" y="0"/>
                </a:lnTo>
                <a:lnTo>
                  <a:pt x="2758098" y="0"/>
                </a:lnTo>
                <a:lnTo>
                  <a:pt x="2764588" y="0"/>
                </a:lnTo>
                <a:lnTo>
                  <a:pt x="2825185" y="0"/>
                </a:lnTo>
                <a:lnTo>
                  <a:pt x="2836160" y="0"/>
                </a:lnTo>
                <a:lnTo>
                  <a:pt x="3074715" y="0"/>
                </a:lnTo>
                <a:lnTo>
                  <a:pt x="9201571" y="0"/>
                </a:lnTo>
                <a:lnTo>
                  <a:pt x="11573522" y="0"/>
                </a:lnTo>
                <a:lnTo>
                  <a:pt x="11573522" y="3439886"/>
                </a:lnTo>
                <a:lnTo>
                  <a:pt x="962936" y="3439886"/>
                </a:lnTo>
                <a:lnTo>
                  <a:pt x="962936" y="3439632"/>
                </a:lnTo>
                <a:cubicBezTo>
                  <a:pt x="962936" y="3438953"/>
                  <a:pt x="962936" y="3438953"/>
                  <a:pt x="962936" y="3438953"/>
                </a:cubicBezTo>
                <a:cubicBezTo>
                  <a:pt x="776757" y="3294579"/>
                  <a:pt x="776757" y="3294579"/>
                  <a:pt x="776757" y="3294579"/>
                </a:cubicBezTo>
                <a:cubicBezTo>
                  <a:pt x="776757" y="3361342"/>
                  <a:pt x="776757" y="3403069"/>
                  <a:pt x="776757" y="3429148"/>
                </a:cubicBezTo>
                <a:lnTo>
                  <a:pt x="776757" y="3439886"/>
                </a:lnTo>
                <a:lnTo>
                  <a:pt x="769862" y="3439886"/>
                </a:lnTo>
                <a:lnTo>
                  <a:pt x="769862" y="3414403"/>
                </a:lnTo>
                <a:cubicBezTo>
                  <a:pt x="769862" y="3292145"/>
                  <a:pt x="769862" y="3292145"/>
                  <a:pt x="769862" y="3292145"/>
                </a:cubicBezTo>
                <a:cubicBezTo>
                  <a:pt x="629924" y="3183458"/>
                  <a:pt x="629924" y="3183458"/>
                  <a:pt x="629924" y="3183458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771079" y="3284034"/>
                  <a:pt x="771079" y="3284034"/>
                  <a:pt x="771079" y="3284034"/>
                </a:cubicBezTo>
                <a:cubicBezTo>
                  <a:pt x="771079" y="3105999"/>
                  <a:pt x="771079" y="3105999"/>
                  <a:pt x="771079" y="3105999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708614" y="3049222"/>
                  <a:pt x="708614" y="3049222"/>
                  <a:pt x="708614" y="3049222"/>
                </a:cubicBezTo>
                <a:cubicBezTo>
                  <a:pt x="774323" y="3100322"/>
                  <a:pt x="774323" y="3100322"/>
                  <a:pt x="774323" y="3100322"/>
                </a:cubicBezTo>
                <a:cubicBezTo>
                  <a:pt x="962125" y="2957569"/>
                  <a:pt x="962125" y="2957569"/>
                  <a:pt x="962125" y="2957569"/>
                </a:cubicBezTo>
                <a:cubicBezTo>
                  <a:pt x="824621" y="2850911"/>
                  <a:pt x="824621" y="2850911"/>
                  <a:pt x="824621" y="2850911"/>
                </a:cubicBezTo>
                <a:cubicBezTo>
                  <a:pt x="828271" y="2844422"/>
                  <a:pt x="828271" y="2844422"/>
                  <a:pt x="828271" y="2844422"/>
                </a:cubicBezTo>
                <a:cubicBezTo>
                  <a:pt x="962936" y="2948647"/>
                  <a:pt x="962936" y="2948647"/>
                  <a:pt x="962936" y="2948647"/>
                </a:cubicBezTo>
                <a:cubicBezTo>
                  <a:pt x="962936" y="2770612"/>
                  <a:pt x="962936" y="2770612"/>
                  <a:pt x="962936" y="2770612"/>
                </a:cubicBezTo>
                <a:cubicBezTo>
                  <a:pt x="900065" y="2721947"/>
                  <a:pt x="900065" y="2721947"/>
                  <a:pt x="900065" y="2721947"/>
                </a:cubicBezTo>
                <a:cubicBezTo>
                  <a:pt x="903716" y="2715864"/>
                  <a:pt x="903716" y="2715864"/>
                  <a:pt x="903716" y="2715864"/>
                </a:cubicBezTo>
                <a:cubicBezTo>
                  <a:pt x="966181" y="2764529"/>
                  <a:pt x="966181" y="2764529"/>
                  <a:pt x="966181" y="2764529"/>
                </a:cubicBezTo>
                <a:cubicBezTo>
                  <a:pt x="1153982" y="2621777"/>
                  <a:pt x="1153982" y="2621777"/>
                  <a:pt x="1153982" y="2621777"/>
                </a:cubicBezTo>
                <a:cubicBezTo>
                  <a:pt x="969021" y="2478619"/>
                  <a:pt x="969021" y="2478619"/>
                  <a:pt x="969021" y="2478619"/>
                </a:cubicBezTo>
                <a:cubicBezTo>
                  <a:pt x="781219" y="2621371"/>
                  <a:pt x="781219" y="2621371"/>
                  <a:pt x="781219" y="2621371"/>
                </a:cubicBezTo>
                <a:cubicBezTo>
                  <a:pt x="903310" y="2715864"/>
                  <a:pt x="903310" y="2715864"/>
                  <a:pt x="903310" y="2715864"/>
                </a:cubicBezTo>
                <a:cubicBezTo>
                  <a:pt x="900065" y="2721542"/>
                  <a:pt x="900065" y="2721542"/>
                  <a:pt x="900065" y="2721542"/>
                </a:cubicBezTo>
                <a:cubicBezTo>
                  <a:pt x="776757" y="2626238"/>
                  <a:pt x="776757" y="2626238"/>
                  <a:pt x="776757" y="2626238"/>
                </a:cubicBezTo>
                <a:cubicBezTo>
                  <a:pt x="776757" y="2804273"/>
                  <a:pt x="776757" y="2804273"/>
                  <a:pt x="776757" y="2804273"/>
                </a:cubicBezTo>
                <a:cubicBezTo>
                  <a:pt x="828271" y="2844017"/>
                  <a:pt x="828271" y="2844017"/>
                  <a:pt x="828271" y="2844017"/>
                </a:cubicBezTo>
                <a:cubicBezTo>
                  <a:pt x="824215" y="2850506"/>
                  <a:pt x="824215" y="2850506"/>
                  <a:pt x="824215" y="2850506"/>
                </a:cubicBezTo>
                <a:cubicBezTo>
                  <a:pt x="774729" y="2811978"/>
                  <a:pt x="774729" y="2811978"/>
                  <a:pt x="774729" y="2811978"/>
                </a:cubicBezTo>
                <a:cubicBezTo>
                  <a:pt x="586928" y="2954731"/>
                  <a:pt x="586928" y="2954731"/>
                  <a:pt x="586928" y="2954731"/>
                </a:cubicBezTo>
                <a:cubicBezTo>
                  <a:pt x="708208" y="3048817"/>
                  <a:pt x="708208" y="3048817"/>
                  <a:pt x="708208" y="3048817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584900" y="2961625"/>
                  <a:pt x="584900" y="2961625"/>
                  <a:pt x="584900" y="2961625"/>
                </a:cubicBezTo>
                <a:cubicBezTo>
                  <a:pt x="584900" y="3140065"/>
                  <a:pt x="584900" y="3140065"/>
                  <a:pt x="584900" y="3140065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629518" y="3183052"/>
                  <a:pt x="629518" y="3183052"/>
                  <a:pt x="629518" y="3183052"/>
                </a:cubicBezTo>
                <a:cubicBezTo>
                  <a:pt x="582872" y="3146960"/>
                  <a:pt x="582872" y="3146960"/>
                  <a:pt x="582872" y="3146960"/>
                </a:cubicBezTo>
                <a:cubicBezTo>
                  <a:pt x="388175" y="3295390"/>
                  <a:pt x="388175" y="3295390"/>
                  <a:pt x="388175" y="3295390"/>
                </a:cubicBezTo>
                <a:cubicBezTo>
                  <a:pt x="191856" y="3143310"/>
                  <a:pt x="191856" y="3143310"/>
                  <a:pt x="191856" y="3143310"/>
                </a:cubicBezTo>
                <a:cubicBezTo>
                  <a:pt x="191856" y="3082477"/>
                  <a:pt x="191856" y="3082477"/>
                  <a:pt x="191856" y="3082477"/>
                </a:cubicBezTo>
                <a:cubicBezTo>
                  <a:pt x="198752" y="3085316"/>
                  <a:pt x="198752" y="3085316"/>
                  <a:pt x="198752" y="3085316"/>
                </a:cubicBezTo>
                <a:cubicBezTo>
                  <a:pt x="198752" y="3140065"/>
                  <a:pt x="198752" y="3140065"/>
                  <a:pt x="198752" y="3140065"/>
                </a:cubicBezTo>
                <a:cubicBezTo>
                  <a:pt x="384930" y="3284034"/>
                  <a:pt x="384930" y="3284034"/>
                  <a:pt x="384930" y="3284034"/>
                </a:cubicBezTo>
                <a:cubicBezTo>
                  <a:pt x="384930" y="3105999"/>
                  <a:pt x="384930" y="3105999"/>
                  <a:pt x="384930" y="3105999"/>
                </a:cubicBezTo>
                <a:cubicBezTo>
                  <a:pt x="198752" y="2961625"/>
                  <a:pt x="198752" y="2961625"/>
                  <a:pt x="198752" y="2961625"/>
                </a:cubicBezTo>
                <a:cubicBezTo>
                  <a:pt x="198752" y="3084911"/>
                  <a:pt x="198752" y="3084911"/>
                  <a:pt x="198752" y="3084911"/>
                </a:cubicBezTo>
                <a:cubicBezTo>
                  <a:pt x="191856" y="3082072"/>
                  <a:pt x="191856" y="3082072"/>
                  <a:pt x="191856" y="3082072"/>
                </a:cubicBezTo>
                <a:cubicBezTo>
                  <a:pt x="191856" y="2953108"/>
                  <a:pt x="191856" y="2953108"/>
                  <a:pt x="191856" y="2953108"/>
                </a:cubicBezTo>
                <a:cubicBezTo>
                  <a:pt x="259189" y="2902009"/>
                  <a:pt x="259189" y="2902009"/>
                  <a:pt x="259189" y="2902009"/>
                </a:cubicBezTo>
                <a:cubicBezTo>
                  <a:pt x="383713" y="2807517"/>
                  <a:pt x="383713" y="2807517"/>
                  <a:pt x="383713" y="2807517"/>
                </a:cubicBezTo>
                <a:cubicBezTo>
                  <a:pt x="383713" y="2715053"/>
                  <a:pt x="383713" y="2715053"/>
                  <a:pt x="383713" y="2715053"/>
                </a:cubicBezTo>
                <a:cubicBezTo>
                  <a:pt x="390609" y="2716269"/>
                  <a:pt x="390609" y="2716269"/>
                  <a:pt x="390609" y="2716269"/>
                </a:cubicBezTo>
                <a:cubicBezTo>
                  <a:pt x="390609" y="2804273"/>
                  <a:pt x="390609" y="2804273"/>
                  <a:pt x="390609" y="2804273"/>
                </a:cubicBezTo>
                <a:cubicBezTo>
                  <a:pt x="576788" y="2948647"/>
                  <a:pt x="576788" y="2948647"/>
                  <a:pt x="576788" y="2948647"/>
                </a:cubicBezTo>
                <a:cubicBezTo>
                  <a:pt x="576788" y="2770612"/>
                  <a:pt x="576788" y="2770612"/>
                  <a:pt x="576788" y="2770612"/>
                </a:cubicBezTo>
                <a:cubicBezTo>
                  <a:pt x="489174" y="2702481"/>
                  <a:pt x="489174" y="2702481"/>
                  <a:pt x="489174" y="2702481"/>
                </a:cubicBezTo>
                <a:cubicBezTo>
                  <a:pt x="492825" y="2697209"/>
                  <a:pt x="492825" y="2697209"/>
                  <a:pt x="492825" y="2697209"/>
                </a:cubicBezTo>
                <a:cubicBezTo>
                  <a:pt x="580033" y="2764529"/>
                  <a:pt x="580033" y="2764529"/>
                  <a:pt x="580033" y="2764529"/>
                </a:cubicBezTo>
                <a:cubicBezTo>
                  <a:pt x="767834" y="2621777"/>
                  <a:pt x="767834" y="2621777"/>
                  <a:pt x="767834" y="2621777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630735" y="2507007"/>
                  <a:pt x="630735" y="2507007"/>
                  <a:pt x="630735" y="2507007"/>
                </a:cubicBezTo>
                <a:cubicBezTo>
                  <a:pt x="771079" y="2615693"/>
                  <a:pt x="771079" y="2615693"/>
                  <a:pt x="771079" y="2615693"/>
                </a:cubicBezTo>
                <a:cubicBezTo>
                  <a:pt x="771079" y="2437659"/>
                  <a:pt x="771079" y="2437659"/>
                  <a:pt x="771079" y="2437659"/>
                </a:cubicBezTo>
                <a:cubicBezTo>
                  <a:pt x="713481" y="2392644"/>
                  <a:pt x="713481" y="2392644"/>
                  <a:pt x="713481" y="2392644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74323" y="2431576"/>
                  <a:pt x="774323" y="2431576"/>
                  <a:pt x="774323" y="2431576"/>
                </a:cubicBezTo>
                <a:cubicBezTo>
                  <a:pt x="962125" y="2288824"/>
                  <a:pt x="962125" y="2288824"/>
                  <a:pt x="962125" y="2288824"/>
                </a:cubicBezTo>
                <a:cubicBezTo>
                  <a:pt x="774729" y="2143638"/>
                  <a:pt x="774729" y="2143638"/>
                  <a:pt x="774729" y="2143638"/>
                </a:cubicBezTo>
                <a:cubicBezTo>
                  <a:pt x="586928" y="2286391"/>
                  <a:pt x="586928" y="2286391"/>
                  <a:pt x="586928" y="2286391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13075" y="2392644"/>
                  <a:pt x="713075" y="2392644"/>
                  <a:pt x="713075" y="2392644"/>
                </a:cubicBezTo>
                <a:cubicBezTo>
                  <a:pt x="584900" y="2293285"/>
                  <a:pt x="584900" y="2293285"/>
                  <a:pt x="584900" y="2293285"/>
                </a:cubicBezTo>
                <a:cubicBezTo>
                  <a:pt x="584900" y="2471319"/>
                  <a:pt x="584900" y="2471319"/>
                  <a:pt x="584900" y="2471319"/>
                </a:cubicBezTo>
                <a:cubicBezTo>
                  <a:pt x="630329" y="2506602"/>
                  <a:pt x="630329" y="2506602"/>
                  <a:pt x="630329" y="2506602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582872" y="2478619"/>
                  <a:pt x="582872" y="2478619"/>
                  <a:pt x="582872" y="2478619"/>
                </a:cubicBezTo>
                <a:cubicBezTo>
                  <a:pt x="395071" y="2621371"/>
                  <a:pt x="395071" y="2621371"/>
                  <a:pt x="395071" y="2621371"/>
                </a:cubicBezTo>
                <a:cubicBezTo>
                  <a:pt x="492825" y="2696804"/>
                  <a:pt x="492825" y="2696804"/>
                  <a:pt x="492825" y="2696804"/>
                </a:cubicBezTo>
                <a:cubicBezTo>
                  <a:pt x="488769" y="2702481"/>
                  <a:pt x="488769" y="2702481"/>
                  <a:pt x="488769" y="2702481"/>
                </a:cubicBezTo>
                <a:cubicBezTo>
                  <a:pt x="390609" y="2626238"/>
                  <a:pt x="390609" y="2626238"/>
                  <a:pt x="390609" y="2626238"/>
                </a:cubicBezTo>
                <a:cubicBezTo>
                  <a:pt x="390609" y="2715864"/>
                  <a:pt x="390609" y="2715864"/>
                  <a:pt x="390609" y="2715864"/>
                </a:cubicBezTo>
                <a:cubicBezTo>
                  <a:pt x="383713" y="2714647"/>
                  <a:pt x="383713" y="2714647"/>
                  <a:pt x="383713" y="2714647"/>
                </a:cubicBezTo>
                <a:cubicBezTo>
                  <a:pt x="383713" y="2623399"/>
                  <a:pt x="383713" y="2623399"/>
                  <a:pt x="383713" y="2623399"/>
                </a:cubicBezTo>
                <a:cubicBezTo>
                  <a:pt x="375601" y="2616910"/>
                  <a:pt x="375601" y="2616910"/>
                  <a:pt x="375601" y="2616910"/>
                </a:cubicBezTo>
                <a:cubicBezTo>
                  <a:pt x="375601" y="2608394"/>
                  <a:pt x="375601" y="2608394"/>
                  <a:pt x="375601" y="2608394"/>
                </a:cubicBezTo>
                <a:cubicBezTo>
                  <a:pt x="384930" y="2615693"/>
                  <a:pt x="384930" y="2615693"/>
                  <a:pt x="384930" y="2615693"/>
                </a:cubicBezTo>
                <a:cubicBezTo>
                  <a:pt x="384930" y="2437659"/>
                  <a:pt x="384930" y="2437659"/>
                  <a:pt x="384930" y="2437659"/>
                </a:cubicBezTo>
                <a:cubicBezTo>
                  <a:pt x="375601" y="2430360"/>
                  <a:pt x="375601" y="2430360"/>
                  <a:pt x="375601" y="2430360"/>
                </a:cubicBezTo>
                <a:cubicBezTo>
                  <a:pt x="375601" y="2421843"/>
                  <a:pt x="375601" y="2421843"/>
                  <a:pt x="375601" y="2421843"/>
                </a:cubicBezTo>
                <a:cubicBezTo>
                  <a:pt x="388175" y="2431576"/>
                  <a:pt x="388175" y="2431576"/>
                  <a:pt x="388175" y="2431576"/>
                </a:cubicBezTo>
                <a:cubicBezTo>
                  <a:pt x="575977" y="2288824"/>
                  <a:pt x="575977" y="2288824"/>
                  <a:pt x="575977" y="2288824"/>
                </a:cubicBezTo>
                <a:cubicBezTo>
                  <a:pt x="388580" y="2143638"/>
                  <a:pt x="388580" y="2143638"/>
                  <a:pt x="388580" y="2143638"/>
                </a:cubicBezTo>
                <a:cubicBezTo>
                  <a:pt x="200780" y="2286391"/>
                  <a:pt x="200780" y="2286391"/>
                  <a:pt x="200780" y="2286391"/>
                </a:cubicBezTo>
                <a:cubicBezTo>
                  <a:pt x="375195" y="2421843"/>
                  <a:pt x="375195" y="2421843"/>
                  <a:pt x="375195" y="2421843"/>
                </a:cubicBezTo>
                <a:cubicBezTo>
                  <a:pt x="375195" y="2429954"/>
                  <a:pt x="375195" y="2429954"/>
                  <a:pt x="375195" y="2429954"/>
                </a:cubicBezTo>
                <a:cubicBezTo>
                  <a:pt x="198752" y="2293285"/>
                  <a:pt x="198752" y="2293285"/>
                  <a:pt x="198752" y="2293285"/>
                </a:cubicBezTo>
                <a:cubicBezTo>
                  <a:pt x="198752" y="2471319"/>
                  <a:pt x="198752" y="2471319"/>
                  <a:pt x="198752" y="2471319"/>
                </a:cubicBezTo>
                <a:cubicBezTo>
                  <a:pt x="375195" y="2608394"/>
                  <a:pt x="375195" y="2608394"/>
                  <a:pt x="375195" y="2608394"/>
                </a:cubicBezTo>
                <a:cubicBezTo>
                  <a:pt x="375195" y="2616910"/>
                  <a:pt x="375195" y="2616910"/>
                  <a:pt x="375195" y="2616910"/>
                </a:cubicBezTo>
                <a:cubicBezTo>
                  <a:pt x="191856" y="2474563"/>
                  <a:pt x="191856" y="2474563"/>
                  <a:pt x="191856" y="2474563"/>
                </a:cubicBezTo>
                <a:cubicBezTo>
                  <a:pt x="191856" y="2284768"/>
                  <a:pt x="191856" y="2284768"/>
                  <a:pt x="191856" y="2284768"/>
                </a:cubicBezTo>
                <a:cubicBezTo>
                  <a:pt x="383713" y="2138772"/>
                  <a:pt x="383713" y="2138772"/>
                  <a:pt x="383713" y="2138772"/>
                </a:cubicBezTo>
                <a:cubicBezTo>
                  <a:pt x="383713" y="1959926"/>
                  <a:pt x="383713" y="1959926"/>
                  <a:pt x="383713" y="1959926"/>
                </a:cubicBezTo>
                <a:cubicBezTo>
                  <a:pt x="390609" y="1965198"/>
                  <a:pt x="390609" y="1965198"/>
                  <a:pt x="390609" y="1965198"/>
                </a:cubicBezTo>
                <a:cubicBezTo>
                  <a:pt x="390609" y="2136339"/>
                  <a:pt x="390609" y="2136339"/>
                  <a:pt x="390609" y="2136339"/>
                </a:cubicBezTo>
                <a:cubicBezTo>
                  <a:pt x="576788" y="2280307"/>
                  <a:pt x="576788" y="2280307"/>
                  <a:pt x="576788" y="2280307"/>
                </a:cubicBezTo>
                <a:cubicBezTo>
                  <a:pt x="576788" y="2102272"/>
                  <a:pt x="576788" y="2102272"/>
                  <a:pt x="576788" y="2102272"/>
                </a:cubicBezTo>
                <a:cubicBezTo>
                  <a:pt x="390609" y="1957898"/>
                  <a:pt x="390609" y="1957898"/>
                  <a:pt x="390609" y="1957898"/>
                </a:cubicBezTo>
                <a:cubicBezTo>
                  <a:pt x="390609" y="1964792"/>
                  <a:pt x="390609" y="1964792"/>
                  <a:pt x="390609" y="1964792"/>
                </a:cubicBezTo>
                <a:cubicBezTo>
                  <a:pt x="383713" y="1959520"/>
                  <a:pt x="383713" y="1959520"/>
                  <a:pt x="383713" y="1959520"/>
                </a:cubicBezTo>
                <a:cubicBezTo>
                  <a:pt x="383713" y="1949382"/>
                  <a:pt x="383713" y="1949382"/>
                  <a:pt x="383713" y="1949382"/>
                </a:cubicBezTo>
                <a:cubicBezTo>
                  <a:pt x="569487" y="1808251"/>
                  <a:pt x="569487" y="1808251"/>
                  <a:pt x="569487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392637" y="1951004"/>
                  <a:pt x="392637" y="1951004"/>
                  <a:pt x="392637" y="1951004"/>
                </a:cubicBezTo>
                <a:cubicBezTo>
                  <a:pt x="580033" y="2096594"/>
                  <a:pt x="580033" y="2096594"/>
                  <a:pt x="580033" y="2096594"/>
                </a:cubicBezTo>
                <a:cubicBezTo>
                  <a:pt x="767834" y="1953437"/>
                  <a:pt x="767834" y="1953437"/>
                  <a:pt x="767834" y="1953437"/>
                </a:cubicBezTo>
                <a:cubicBezTo>
                  <a:pt x="580438" y="1808251"/>
                  <a:pt x="580438" y="1808251"/>
                  <a:pt x="580438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569893" y="1807846"/>
                  <a:pt x="569893" y="1807846"/>
                  <a:pt x="569893" y="1807846"/>
                </a:cubicBezTo>
                <a:cubicBezTo>
                  <a:pt x="578005" y="1801763"/>
                  <a:pt x="578005" y="1801763"/>
                  <a:pt x="578005" y="1801763"/>
                </a:cubicBezTo>
                <a:cubicBezTo>
                  <a:pt x="578005" y="1795679"/>
                  <a:pt x="578005" y="1795679"/>
                  <a:pt x="578005" y="1795679"/>
                </a:cubicBezTo>
                <a:cubicBezTo>
                  <a:pt x="584900" y="1795679"/>
                  <a:pt x="584900" y="1795679"/>
                  <a:pt x="584900" y="1795679"/>
                </a:cubicBezTo>
                <a:cubicBezTo>
                  <a:pt x="584900" y="1802168"/>
                  <a:pt x="584900" y="1802168"/>
                  <a:pt x="584900" y="1802168"/>
                </a:cubicBezTo>
                <a:cubicBezTo>
                  <a:pt x="771079" y="1946137"/>
                  <a:pt x="771079" y="1946137"/>
                  <a:pt x="771079" y="1946137"/>
                </a:cubicBezTo>
                <a:cubicBezTo>
                  <a:pt x="771079" y="1783107"/>
                  <a:pt x="771079" y="1783107"/>
                  <a:pt x="771079" y="1783107"/>
                </a:cubicBezTo>
                <a:cubicBezTo>
                  <a:pt x="771079" y="1768508"/>
                  <a:pt x="771079" y="1768508"/>
                  <a:pt x="771079" y="1768508"/>
                </a:cubicBezTo>
                <a:cubicBezTo>
                  <a:pt x="584900" y="1624133"/>
                  <a:pt x="584900" y="1624133"/>
                  <a:pt x="584900" y="1624133"/>
                </a:cubicBezTo>
                <a:cubicBezTo>
                  <a:pt x="584900" y="1785541"/>
                  <a:pt x="584900" y="1785541"/>
                  <a:pt x="584900" y="1785541"/>
                </a:cubicBezTo>
                <a:cubicBezTo>
                  <a:pt x="584900" y="1795274"/>
                  <a:pt x="584900" y="1795274"/>
                  <a:pt x="584900" y="1795274"/>
                </a:cubicBezTo>
                <a:cubicBezTo>
                  <a:pt x="578005" y="1795274"/>
                  <a:pt x="578005" y="1795274"/>
                  <a:pt x="578005" y="1795274"/>
                </a:cubicBezTo>
                <a:cubicBezTo>
                  <a:pt x="578005" y="1621294"/>
                  <a:pt x="578005" y="1621294"/>
                  <a:pt x="578005" y="1621294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441312" y="1506930"/>
                  <a:pt x="441312" y="1506930"/>
                  <a:pt x="441312" y="1506930"/>
                </a:cubicBezTo>
                <a:cubicBezTo>
                  <a:pt x="578816" y="1613589"/>
                  <a:pt x="578816" y="1613589"/>
                  <a:pt x="578816" y="1613589"/>
                </a:cubicBezTo>
                <a:cubicBezTo>
                  <a:pt x="578816" y="1435555"/>
                  <a:pt x="578816" y="1435555"/>
                  <a:pt x="578816" y="1435555"/>
                </a:cubicBezTo>
                <a:cubicBezTo>
                  <a:pt x="513106" y="1384456"/>
                  <a:pt x="513106" y="1384456"/>
                  <a:pt x="513106" y="138445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82061" y="1429472"/>
                  <a:pt x="582061" y="1429472"/>
                  <a:pt x="582061" y="1429472"/>
                </a:cubicBezTo>
                <a:cubicBezTo>
                  <a:pt x="769862" y="1286719"/>
                  <a:pt x="769862" y="1286719"/>
                  <a:pt x="769862" y="1286719"/>
                </a:cubicBezTo>
                <a:cubicBezTo>
                  <a:pt x="632763" y="1180060"/>
                  <a:pt x="632763" y="1180060"/>
                  <a:pt x="632763" y="1180060"/>
                </a:cubicBezTo>
                <a:cubicBezTo>
                  <a:pt x="636413" y="1173571"/>
                  <a:pt x="636413" y="1173571"/>
                  <a:pt x="636413" y="1173571"/>
                </a:cubicBezTo>
                <a:cubicBezTo>
                  <a:pt x="771079" y="1278203"/>
                  <a:pt x="771079" y="1278203"/>
                  <a:pt x="771079" y="1278203"/>
                </a:cubicBezTo>
                <a:cubicBezTo>
                  <a:pt x="771079" y="1099762"/>
                  <a:pt x="771079" y="1099762"/>
                  <a:pt x="771079" y="1099762"/>
                </a:cubicBezTo>
                <a:cubicBezTo>
                  <a:pt x="708208" y="1051096"/>
                  <a:pt x="708208" y="1051096"/>
                  <a:pt x="708208" y="1051096"/>
                </a:cubicBezTo>
                <a:cubicBezTo>
                  <a:pt x="711453" y="1045419"/>
                  <a:pt x="711453" y="1045419"/>
                  <a:pt x="711453" y="1045419"/>
                </a:cubicBezTo>
                <a:cubicBezTo>
                  <a:pt x="774323" y="1094085"/>
                  <a:pt x="774323" y="1094085"/>
                  <a:pt x="774323" y="1094085"/>
                </a:cubicBezTo>
                <a:cubicBezTo>
                  <a:pt x="962125" y="951332"/>
                  <a:pt x="962125" y="951332"/>
                  <a:pt x="962125" y="951332"/>
                </a:cubicBezTo>
                <a:cubicBezTo>
                  <a:pt x="777163" y="807769"/>
                  <a:pt x="777163" y="807769"/>
                  <a:pt x="777163" y="807769"/>
                </a:cubicBezTo>
                <a:cubicBezTo>
                  <a:pt x="589362" y="950521"/>
                  <a:pt x="589362" y="950521"/>
                  <a:pt x="589362" y="950521"/>
                </a:cubicBezTo>
                <a:cubicBezTo>
                  <a:pt x="711453" y="1045013"/>
                  <a:pt x="711453" y="1045013"/>
                  <a:pt x="711453" y="1045013"/>
                </a:cubicBezTo>
                <a:cubicBezTo>
                  <a:pt x="707802" y="1051096"/>
                  <a:pt x="707802" y="1051096"/>
                  <a:pt x="707802" y="1051096"/>
                </a:cubicBezTo>
                <a:cubicBezTo>
                  <a:pt x="584900" y="955388"/>
                  <a:pt x="584900" y="955388"/>
                  <a:pt x="584900" y="955388"/>
                </a:cubicBezTo>
                <a:cubicBezTo>
                  <a:pt x="584900" y="1133828"/>
                  <a:pt x="584900" y="1133828"/>
                  <a:pt x="584900" y="1133828"/>
                </a:cubicBezTo>
                <a:cubicBezTo>
                  <a:pt x="636008" y="1173571"/>
                  <a:pt x="636008" y="1173571"/>
                  <a:pt x="636008" y="1173571"/>
                </a:cubicBezTo>
                <a:cubicBezTo>
                  <a:pt x="632357" y="1180060"/>
                  <a:pt x="632357" y="1180060"/>
                  <a:pt x="632357" y="1180060"/>
                </a:cubicBezTo>
                <a:cubicBezTo>
                  <a:pt x="582872" y="1141534"/>
                  <a:pt x="582872" y="1141534"/>
                  <a:pt x="582872" y="1141534"/>
                </a:cubicBezTo>
                <a:cubicBezTo>
                  <a:pt x="395071" y="1284286"/>
                  <a:pt x="395071" y="1284286"/>
                  <a:pt x="395071" y="128428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12700" y="1384050"/>
                  <a:pt x="512700" y="1384050"/>
                  <a:pt x="512700" y="1384050"/>
                </a:cubicBezTo>
                <a:cubicBezTo>
                  <a:pt x="392637" y="1291180"/>
                  <a:pt x="392637" y="1291180"/>
                  <a:pt x="392637" y="1291180"/>
                </a:cubicBezTo>
                <a:cubicBezTo>
                  <a:pt x="392637" y="1469214"/>
                  <a:pt x="392637" y="1469214"/>
                  <a:pt x="392637" y="1469214"/>
                </a:cubicBezTo>
                <a:cubicBezTo>
                  <a:pt x="440906" y="1506525"/>
                  <a:pt x="440906" y="1506525"/>
                  <a:pt x="440906" y="1506525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391015" y="1476514"/>
                  <a:pt x="391015" y="1476514"/>
                  <a:pt x="391015" y="1476514"/>
                </a:cubicBezTo>
                <a:cubicBezTo>
                  <a:pt x="195912" y="1624539"/>
                  <a:pt x="195912" y="1624539"/>
                  <a:pt x="195912" y="1624539"/>
                </a:cubicBezTo>
                <a:cubicBezTo>
                  <a:pt x="0" y="1472459"/>
                  <a:pt x="0" y="1472459"/>
                  <a:pt x="0" y="1472459"/>
                </a:cubicBezTo>
                <a:cubicBezTo>
                  <a:pt x="0" y="1412033"/>
                  <a:pt x="0" y="1412033"/>
                  <a:pt x="0" y="1412033"/>
                </a:cubicBezTo>
                <a:cubicBezTo>
                  <a:pt x="6490" y="1414872"/>
                  <a:pt x="6490" y="1414872"/>
                  <a:pt x="6490" y="1414872"/>
                </a:cubicBezTo>
                <a:cubicBezTo>
                  <a:pt x="6490" y="1469214"/>
                  <a:pt x="6490" y="1469214"/>
                  <a:pt x="6490" y="1469214"/>
                </a:cubicBezTo>
                <a:cubicBezTo>
                  <a:pt x="192668" y="1613589"/>
                  <a:pt x="192668" y="1613589"/>
                  <a:pt x="192668" y="1613589"/>
                </a:cubicBezTo>
                <a:cubicBezTo>
                  <a:pt x="192668" y="1435555"/>
                  <a:pt x="192668" y="1435555"/>
                  <a:pt x="192668" y="1435555"/>
                </a:cubicBezTo>
                <a:cubicBezTo>
                  <a:pt x="6490" y="1291180"/>
                  <a:pt x="6490" y="1291180"/>
                  <a:pt x="6490" y="1291180"/>
                </a:cubicBezTo>
                <a:cubicBezTo>
                  <a:pt x="6490" y="1414466"/>
                  <a:pt x="6490" y="1414466"/>
                  <a:pt x="6490" y="1414466"/>
                </a:cubicBezTo>
                <a:cubicBezTo>
                  <a:pt x="0" y="1411627"/>
                  <a:pt x="0" y="1411627"/>
                  <a:pt x="0" y="1411627"/>
                </a:cubicBezTo>
                <a:cubicBezTo>
                  <a:pt x="0" y="1282664"/>
                  <a:pt x="0" y="1282664"/>
                  <a:pt x="0" y="1282664"/>
                </a:cubicBezTo>
                <a:cubicBezTo>
                  <a:pt x="66926" y="1231565"/>
                  <a:pt x="66926" y="1231565"/>
                  <a:pt x="66926" y="1231565"/>
                </a:cubicBezTo>
                <a:cubicBezTo>
                  <a:pt x="73821" y="1234809"/>
                  <a:pt x="73821" y="1234809"/>
                  <a:pt x="73821" y="1234809"/>
                </a:cubicBezTo>
                <a:cubicBezTo>
                  <a:pt x="8924" y="1284286"/>
                  <a:pt x="8924" y="1284286"/>
                  <a:pt x="8924" y="1284286"/>
                </a:cubicBezTo>
                <a:cubicBezTo>
                  <a:pt x="196318" y="1429472"/>
                  <a:pt x="196318" y="1429472"/>
                  <a:pt x="196318" y="1429472"/>
                </a:cubicBezTo>
                <a:cubicBezTo>
                  <a:pt x="384119" y="1286719"/>
                  <a:pt x="384119" y="1286719"/>
                  <a:pt x="384119" y="1286719"/>
                </a:cubicBezTo>
                <a:cubicBezTo>
                  <a:pt x="196724" y="1141534"/>
                  <a:pt x="196724" y="1141534"/>
                  <a:pt x="196724" y="1141534"/>
                </a:cubicBezTo>
                <a:cubicBezTo>
                  <a:pt x="74227" y="1234403"/>
                  <a:pt x="74227" y="1234403"/>
                  <a:pt x="74227" y="1234403"/>
                </a:cubicBezTo>
                <a:cubicBezTo>
                  <a:pt x="67332" y="1231159"/>
                  <a:pt x="67332" y="1231159"/>
                  <a:pt x="67332" y="1231159"/>
                </a:cubicBezTo>
                <a:cubicBezTo>
                  <a:pt x="191856" y="1136667"/>
                  <a:pt x="191856" y="1136667"/>
                  <a:pt x="191856" y="1136667"/>
                </a:cubicBezTo>
                <a:cubicBezTo>
                  <a:pt x="191856" y="1044607"/>
                  <a:pt x="191856" y="1044607"/>
                  <a:pt x="191856" y="1044607"/>
                </a:cubicBezTo>
                <a:cubicBezTo>
                  <a:pt x="198752" y="1045419"/>
                  <a:pt x="198752" y="1045419"/>
                  <a:pt x="198752" y="1045419"/>
                </a:cubicBezTo>
                <a:cubicBezTo>
                  <a:pt x="198752" y="1133828"/>
                  <a:pt x="198752" y="1133828"/>
                  <a:pt x="198752" y="1133828"/>
                </a:cubicBezTo>
                <a:cubicBezTo>
                  <a:pt x="384524" y="1278203"/>
                  <a:pt x="384524" y="1278203"/>
                  <a:pt x="384524" y="1278203"/>
                </a:cubicBezTo>
                <a:cubicBezTo>
                  <a:pt x="384524" y="1099762"/>
                  <a:pt x="384524" y="1099762"/>
                  <a:pt x="384524" y="1099762"/>
                </a:cubicBezTo>
                <a:cubicBezTo>
                  <a:pt x="296912" y="1032037"/>
                  <a:pt x="296912" y="1032037"/>
                  <a:pt x="296912" y="1032037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388175" y="1094085"/>
                  <a:pt x="388175" y="1094085"/>
                  <a:pt x="388175" y="1094085"/>
                </a:cubicBezTo>
                <a:cubicBezTo>
                  <a:pt x="575977" y="951332"/>
                  <a:pt x="575977" y="951332"/>
                  <a:pt x="575977" y="951332"/>
                </a:cubicBezTo>
                <a:cubicBezTo>
                  <a:pt x="434822" y="841835"/>
                  <a:pt x="434822" y="841835"/>
                  <a:pt x="434822" y="841835"/>
                </a:cubicBezTo>
                <a:cubicBezTo>
                  <a:pt x="438878" y="836158"/>
                  <a:pt x="438878" y="836158"/>
                  <a:pt x="438878" y="836158"/>
                </a:cubicBezTo>
                <a:cubicBezTo>
                  <a:pt x="578816" y="944843"/>
                  <a:pt x="578816" y="944843"/>
                  <a:pt x="578816" y="944843"/>
                </a:cubicBezTo>
                <a:cubicBezTo>
                  <a:pt x="578816" y="766808"/>
                  <a:pt x="578816" y="766808"/>
                  <a:pt x="578816" y="766808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525274" y="716927"/>
                  <a:pt x="525274" y="716927"/>
                  <a:pt x="525274" y="716927"/>
                </a:cubicBezTo>
                <a:cubicBezTo>
                  <a:pt x="582061" y="761131"/>
                  <a:pt x="582061" y="761131"/>
                  <a:pt x="582061" y="761131"/>
                </a:cubicBezTo>
                <a:cubicBezTo>
                  <a:pt x="769862" y="618379"/>
                  <a:pt x="769862" y="618379"/>
                  <a:pt x="769862" y="618379"/>
                </a:cubicBezTo>
                <a:cubicBezTo>
                  <a:pt x="582872" y="472787"/>
                  <a:pt x="582872" y="472787"/>
                  <a:pt x="582872" y="472787"/>
                </a:cubicBezTo>
                <a:cubicBezTo>
                  <a:pt x="395071" y="615540"/>
                  <a:pt x="395071" y="615540"/>
                  <a:pt x="395071" y="615540"/>
                </a:cubicBezTo>
                <a:cubicBezTo>
                  <a:pt x="524868" y="716521"/>
                  <a:pt x="524868" y="716521"/>
                  <a:pt x="524868" y="716521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392637" y="622434"/>
                  <a:pt x="392637" y="622434"/>
                  <a:pt x="392637" y="622434"/>
                </a:cubicBezTo>
                <a:cubicBezTo>
                  <a:pt x="392637" y="800875"/>
                  <a:pt x="392637" y="800875"/>
                  <a:pt x="392637" y="800875"/>
                </a:cubicBezTo>
                <a:cubicBezTo>
                  <a:pt x="438472" y="836158"/>
                  <a:pt x="438472" y="836158"/>
                  <a:pt x="438472" y="836158"/>
                </a:cubicBezTo>
                <a:cubicBezTo>
                  <a:pt x="434416" y="841430"/>
                  <a:pt x="434416" y="841430"/>
                  <a:pt x="434416" y="841430"/>
                </a:cubicBezTo>
                <a:cubicBezTo>
                  <a:pt x="391015" y="807769"/>
                  <a:pt x="391015" y="807769"/>
                  <a:pt x="391015" y="807769"/>
                </a:cubicBezTo>
                <a:cubicBezTo>
                  <a:pt x="203214" y="950521"/>
                  <a:pt x="203214" y="950521"/>
                  <a:pt x="203214" y="950521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296912" y="1031630"/>
                  <a:pt x="296912" y="1031630"/>
                  <a:pt x="296912" y="1031630"/>
                </a:cubicBezTo>
                <a:cubicBezTo>
                  <a:pt x="198752" y="955388"/>
                  <a:pt x="198752" y="955388"/>
                  <a:pt x="198752" y="955388"/>
                </a:cubicBezTo>
                <a:cubicBezTo>
                  <a:pt x="198752" y="1045013"/>
                  <a:pt x="198752" y="1045013"/>
                  <a:pt x="198752" y="1045013"/>
                </a:cubicBezTo>
                <a:cubicBezTo>
                  <a:pt x="191856" y="1044202"/>
                  <a:pt x="191856" y="1044202"/>
                  <a:pt x="191856" y="1044202"/>
                </a:cubicBezTo>
                <a:cubicBezTo>
                  <a:pt x="191856" y="952954"/>
                  <a:pt x="191856" y="952954"/>
                  <a:pt x="191856" y="952954"/>
                </a:cubicBezTo>
                <a:cubicBezTo>
                  <a:pt x="183744" y="946465"/>
                  <a:pt x="183744" y="946465"/>
                  <a:pt x="183744" y="946465"/>
                </a:cubicBezTo>
                <a:cubicBezTo>
                  <a:pt x="183744" y="937949"/>
                  <a:pt x="183744" y="937949"/>
                  <a:pt x="183744" y="937949"/>
                </a:cubicBezTo>
                <a:cubicBezTo>
                  <a:pt x="192668" y="944843"/>
                  <a:pt x="192668" y="944843"/>
                  <a:pt x="192668" y="944843"/>
                </a:cubicBezTo>
                <a:cubicBezTo>
                  <a:pt x="192668" y="766808"/>
                  <a:pt x="192668" y="766808"/>
                  <a:pt x="192668" y="766808"/>
                </a:cubicBezTo>
                <a:cubicBezTo>
                  <a:pt x="183744" y="759914"/>
                  <a:pt x="183744" y="759914"/>
                  <a:pt x="183744" y="759914"/>
                </a:cubicBezTo>
                <a:cubicBezTo>
                  <a:pt x="183744" y="751398"/>
                  <a:pt x="183744" y="751398"/>
                  <a:pt x="183744" y="751398"/>
                </a:cubicBezTo>
                <a:cubicBezTo>
                  <a:pt x="196318" y="761131"/>
                  <a:pt x="196318" y="761131"/>
                  <a:pt x="196318" y="761131"/>
                </a:cubicBezTo>
                <a:cubicBezTo>
                  <a:pt x="384119" y="618379"/>
                  <a:pt x="384119" y="618379"/>
                  <a:pt x="384119" y="618379"/>
                </a:cubicBezTo>
                <a:cubicBezTo>
                  <a:pt x="196724" y="472787"/>
                  <a:pt x="196724" y="472787"/>
                  <a:pt x="196724" y="472787"/>
                </a:cubicBezTo>
                <a:cubicBezTo>
                  <a:pt x="8924" y="615540"/>
                  <a:pt x="8924" y="615540"/>
                  <a:pt x="8924" y="615540"/>
                </a:cubicBezTo>
                <a:cubicBezTo>
                  <a:pt x="183339" y="750992"/>
                  <a:pt x="183339" y="750992"/>
                  <a:pt x="183339" y="750992"/>
                </a:cubicBezTo>
                <a:cubicBezTo>
                  <a:pt x="183339" y="759508"/>
                  <a:pt x="183339" y="759508"/>
                  <a:pt x="183339" y="759508"/>
                </a:cubicBezTo>
                <a:cubicBezTo>
                  <a:pt x="6490" y="622434"/>
                  <a:pt x="6490" y="622434"/>
                  <a:pt x="6490" y="622434"/>
                </a:cubicBezTo>
                <a:cubicBezTo>
                  <a:pt x="6490" y="800875"/>
                  <a:pt x="6490" y="800875"/>
                  <a:pt x="6490" y="800875"/>
                </a:cubicBezTo>
                <a:lnTo>
                  <a:pt x="183339" y="937544"/>
                </a:lnTo>
                <a:cubicBezTo>
                  <a:pt x="183339" y="946060"/>
                  <a:pt x="183339" y="946060"/>
                  <a:pt x="183339" y="946060"/>
                </a:cubicBezTo>
                <a:cubicBezTo>
                  <a:pt x="0" y="804119"/>
                  <a:pt x="0" y="804119"/>
                  <a:pt x="0" y="804119"/>
                </a:cubicBezTo>
                <a:cubicBezTo>
                  <a:pt x="0" y="613917"/>
                  <a:pt x="0" y="613917"/>
                  <a:pt x="0" y="613917"/>
                </a:cubicBezTo>
                <a:cubicBezTo>
                  <a:pt x="191856" y="468327"/>
                  <a:pt x="191856" y="468327"/>
                  <a:pt x="191856" y="468327"/>
                </a:cubicBezTo>
                <a:cubicBezTo>
                  <a:pt x="191856" y="289076"/>
                  <a:pt x="191856" y="289076"/>
                  <a:pt x="191856" y="289076"/>
                </a:cubicBezTo>
                <a:cubicBezTo>
                  <a:pt x="198752" y="294348"/>
                  <a:pt x="198752" y="294348"/>
                  <a:pt x="198752" y="294348"/>
                </a:cubicBezTo>
                <a:cubicBezTo>
                  <a:pt x="198752" y="465488"/>
                  <a:pt x="198752" y="465488"/>
                  <a:pt x="198752" y="465488"/>
                </a:cubicBezTo>
                <a:cubicBezTo>
                  <a:pt x="384524" y="609862"/>
                  <a:pt x="384524" y="609862"/>
                  <a:pt x="384524" y="609862"/>
                </a:cubicBezTo>
                <a:cubicBezTo>
                  <a:pt x="384524" y="431828"/>
                  <a:pt x="384524" y="431828"/>
                  <a:pt x="384524" y="431828"/>
                </a:cubicBezTo>
                <a:cubicBezTo>
                  <a:pt x="198752" y="287453"/>
                  <a:pt x="198752" y="287453"/>
                  <a:pt x="198752" y="287453"/>
                </a:cubicBezTo>
                <a:cubicBezTo>
                  <a:pt x="198752" y="293942"/>
                  <a:pt x="198752" y="293942"/>
                  <a:pt x="198752" y="293942"/>
                </a:cubicBezTo>
                <a:cubicBezTo>
                  <a:pt x="191856" y="288670"/>
                  <a:pt x="191856" y="288670"/>
                  <a:pt x="191856" y="288670"/>
                </a:cubicBezTo>
                <a:cubicBezTo>
                  <a:pt x="191856" y="278937"/>
                  <a:pt x="191856" y="278937"/>
                  <a:pt x="191856" y="278937"/>
                </a:cubicBezTo>
                <a:cubicBezTo>
                  <a:pt x="377629" y="137401"/>
                  <a:pt x="377629" y="137401"/>
                  <a:pt x="377629" y="137401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200780" y="280559"/>
                  <a:pt x="200780" y="280559"/>
                  <a:pt x="200780" y="280559"/>
                </a:cubicBezTo>
                <a:cubicBezTo>
                  <a:pt x="388175" y="425745"/>
                  <a:pt x="388175" y="425745"/>
                  <a:pt x="388175" y="425745"/>
                </a:cubicBezTo>
                <a:cubicBezTo>
                  <a:pt x="575977" y="282993"/>
                  <a:pt x="575977" y="282993"/>
                  <a:pt x="575977" y="282993"/>
                </a:cubicBezTo>
                <a:cubicBezTo>
                  <a:pt x="388580" y="137807"/>
                  <a:pt x="388580" y="137807"/>
                  <a:pt x="388580" y="137807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378035" y="137401"/>
                  <a:pt x="378035" y="137401"/>
                  <a:pt x="378035" y="137401"/>
                </a:cubicBezTo>
                <a:cubicBezTo>
                  <a:pt x="386147" y="131318"/>
                  <a:pt x="386147" y="131318"/>
                  <a:pt x="386147" y="131318"/>
                </a:cubicBezTo>
                <a:cubicBezTo>
                  <a:pt x="386147" y="59650"/>
                  <a:pt x="386147" y="21577"/>
                  <a:pt x="386147" y="1350"/>
                </a:cubicBezTo>
                <a:close/>
              </a:path>
            </a:pathLst>
          </a:custGeom>
          <a:gradFill flip="none" rotWithShape="1">
            <a:gsLst>
              <a:gs pos="7000">
                <a:schemeClr val="bg1"/>
              </a:gs>
              <a:gs pos="26000">
                <a:schemeClr val="bg1">
                  <a:alpha val="80000"/>
                </a:schemeClr>
              </a:gs>
            </a:gsLst>
            <a:lin ang="0" scaled="1"/>
            <a:tileRect/>
          </a:gradFill>
        </p:spPr>
        <p:txBody>
          <a:bodyPr wrap="square" lIns="2160000" rIns="756000" anchor="ctr">
            <a:no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Cliquez pour modifier les styles du texte du masque  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B62CD770-3131-7686-5D22-0AC580D9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59518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8A6D559-B5F2-C10A-5216-55551821C047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909039" y="1866901"/>
            <a:ext cx="1409699" cy="1409700"/>
          </a:xfrm>
          <a:solidFill>
            <a:srgbClr val="000000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A89DC66-E329-2BA7-093B-F605D23EBE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2" name="Espace réservé du texte 11">
            <a:extLst>
              <a:ext uri="{FF2B5EF4-FFF2-40B4-BE49-F238E27FC236}">
                <a16:creationId xmlns:a16="http://schemas.microsoft.com/office/drawing/2014/main" id="{6EBAB840-A288-E4AE-DD2B-ABD52849168F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123108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3" name="Espace réservé du texte 14">
            <a:extLst>
              <a:ext uri="{FF2B5EF4-FFF2-40B4-BE49-F238E27FC236}">
                <a16:creationId xmlns:a16="http://schemas.microsoft.com/office/drawing/2014/main" id="{3E9C6ABE-0C15-ECEA-4B26-53769D8EAC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37957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Espace réservé du texte 11">
            <a:extLst>
              <a:ext uri="{FF2B5EF4-FFF2-40B4-BE49-F238E27FC236}">
                <a16:creationId xmlns:a16="http://schemas.microsoft.com/office/drawing/2014/main" id="{24B29917-CE4F-A965-FAA6-E3B453333B7E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337177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5" name="Espace réservé du texte 14">
            <a:extLst>
              <a:ext uri="{FF2B5EF4-FFF2-40B4-BE49-F238E27FC236}">
                <a16:creationId xmlns:a16="http://schemas.microsoft.com/office/drawing/2014/main" id="{6F1352A1-512B-F388-3483-16D51BDD2D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52026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1">
            <a:extLst>
              <a:ext uri="{FF2B5EF4-FFF2-40B4-BE49-F238E27FC236}">
                <a16:creationId xmlns:a16="http://schemas.microsoft.com/office/drawing/2014/main" id="{C4BAD260-C56B-B79F-C093-46D3C16BCC87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7551246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E3294DD8-C0C7-7FF7-2AF0-2A6B1C7861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6095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11">
            <a:extLst>
              <a:ext uri="{FF2B5EF4-FFF2-40B4-BE49-F238E27FC236}">
                <a16:creationId xmlns:a16="http://schemas.microsoft.com/office/drawing/2014/main" id="{043259EC-B8D8-255D-A2B2-B6984873CA66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765314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24D806FB-89F5-15B1-42D4-FB45DB6CC61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80163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501BFA8-B9A9-BC60-9090-AC04B424F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596208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 2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0E4F447-1473-CEC3-0C4B-859E1566BDE9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7318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sp>
        <p:nvSpPr>
          <p:cNvPr id="20" name="Espace réservé du texte 14">
            <a:extLst>
              <a:ext uri="{FF2B5EF4-FFF2-40B4-BE49-F238E27FC236}">
                <a16:creationId xmlns:a16="http://schemas.microsoft.com/office/drawing/2014/main" id="{7F676C8B-EE69-3CAC-C9F6-BFDEFD0527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5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89215B80-BD0F-D77B-4046-84DBB6530C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50698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50E15DEA-ADB9-4EAD-9B8B-400BF2AF4F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423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2" name="Espace réservé du texte 14">
            <a:extLst>
              <a:ext uri="{FF2B5EF4-FFF2-40B4-BE49-F238E27FC236}">
                <a16:creationId xmlns:a16="http://schemas.microsoft.com/office/drawing/2014/main" id="{31D594DF-B2F9-BDEA-68CF-C1C92B869A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61440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3" name="Espace réservé du texte 14">
            <a:extLst>
              <a:ext uri="{FF2B5EF4-FFF2-40B4-BE49-F238E27FC236}">
                <a16:creationId xmlns:a16="http://schemas.microsoft.com/office/drawing/2014/main" id="{4EB8106A-BAE6-87F6-A881-562ED8FA414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868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6FA8E9A1-911D-DD9D-7A76-ADDB4C2E4317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2908981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9C62950-23F5-0C27-DBF0-B851B616C800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51006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ABF9A6B1-3BC9-0F8E-8148-B1CF03BB61CA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7219723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97EC53BB-3B6C-3AF7-68E1-48C8465AC201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386855" y="1583490"/>
            <a:ext cx="1652399" cy="16524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D2C0AC3-31B7-69C8-1880-96C477E5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8294112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16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1271130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BBD439-1522-4787-B92B-3DE753C4A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9EAE307-0CCD-4861-8B4E-D1D712100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C232665-244A-4021-A50E-DF291B4722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296B951-D69F-42C7-B86D-CFF6D7F9F5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A9AB108-C32B-40A1-99C3-2B3B1BD045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E3B8A1F-9742-413C-9574-787C53E78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F03A-0330-49C2-BC11-A401307A2A39}" type="datetimeFigureOut">
              <a:rPr lang="fr-FR" smtClean="0"/>
              <a:t>01/07/2025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B9552A1-587B-4BCC-80FA-ED9F2C74F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94E3A44-55E8-43CE-A833-507EB2A2D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8860-2CF6-49E0-B5C5-176DCBEBF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26765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49" y="741231"/>
            <a:ext cx="4029633" cy="179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416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 Gris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15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0D902288-F09E-3DF3-4FA0-8680492FC7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81B85C49-3012-97FD-C776-3C7299B5E4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DFC68CDA-E659-1835-4722-CB92A2FFFE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20568711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Contact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73F48AE-496F-F02F-5148-8492F7C616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5105625"/>
            <a:ext cx="4651374" cy="1510845"/>
          </a:xfrm>
        </p:spPr>
        <p:txBody>
          <a:bodyPr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3pPr>
            <a:lvl4pPr marL="357188" indent="-1762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4pPr>
            <a:lvl5pPr marL="538163" indent="-1809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E103F96-5E5B-60F7-F077-8E6E1ABD9DF4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Prénom NOM = 1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er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 -  Email / Tél, =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1838" y="726066"/>
            <a:ext cx="1806198" cy="1806198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22219D0D-87E0-357C-56D2-13A29A891F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2600" y="5892800"/>
            <a:ext cx="3357563" cy="558800"/>
          </a:xfrm>
        </p:spPr>
        <p:txBody>
          <a:bodyPr rIns="0">
            <a:normAutofit/>
          </a:bodyPr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9727591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079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6C2E31-F32B-472C-8813-5988031F8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DCF47D7-3E1E-4438-A3EE-EF8843D1F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F03A-0330-49C2-BC11-A401307A2A39}" type="datetimeFigureOut">
              <a:rPr lang="fr-FR" smtClean="0"/>
              <a:t>01/07/2025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0CC559B-ED33-45EA-993D-BD5AB8388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F05EC55-BE4D-423C-8EF1-04B42D711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8860-2CF6-49E0-B5C5-176DCBEBF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5840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4839B1A-0A88-46F9-AC9F-8BBCF3E06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F03A-0330-49C2-BC11-A401307A2A39}" type="datetimeFigureOut">
              <a:rPr lang="fr-FR" smtClean="0"/>
              <a:t>01/07/2025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2D796E0-EEF6-4F5C-A78B-DC76ECE10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918FB88-E39A-4E1E-940C-51A46A7EE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8860-2CF6-49E0-B5C5-176DCBEBF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5392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6CD4A6-D61F-4DE7-810B-AA7BF821E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23A7B8-C093-49FA-97C5-9FE6A8F4B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6C09594-D311-491B-B5E1-2FD4AE288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2F08CBB-605E-433D-9A24-2ECE472E9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F03A-0330-49C2-BC11-A401307A2A39}" type="datetimeFigureOut">
              <a:rPr lang="fr-FR" smtClean="0"/>
              <a:t>01/07/2025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B6AB024-2190-4E31-84FB-67ED66847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2817757-7AE3-4C1B-88FA-F8408F337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8860-2CF6-49E0-B5C5-176DCBEBF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0281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048D7C-D6F7-4137-AE20-E7CEAA02E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5EB52A8-17A1-4D4D-82DA-37E9C13A48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D1CA3B9-3783-45F3-9921-4269278C85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471C0D2-FF0D-4E7B-9C2D-B1B53542A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F03A-0330-49C2-BC11-A401307A2A39}" type="datetimeFigureOut">
              <a:rPr lang="fr-FR" smtClean="0"/>
              <a:t>01/07/2025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F54437F-144E-486F-ACF1-3427597D8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32FDDB8-96D4-4A6D-90AA-1BB65B949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08860-2CF6-49E0-B5C5-176DCBEBF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4745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9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48.xml"/><Relationship Id="rId42" Type="http://schemas.openxmlformats.org/officeDocument/2006/relationships/image" Target="../media/image2.emf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slideLayout" Target="../slideLayouts/slideLayout43.xml"/><Relationship Id="rId41" Type="http://schemas.openxmlformats.org/officeDocument/2006/relationships/image" Target="../media/image1.emf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32" Type="http://schemas.openxmlformats.org/officeDocument/2006/relationships/slideLayout" Target="../slideLayouts/slideLayout46.xml"/><Relationship Id="rId37" Type="http://schemas.openxmlformats.org/officeDocument/2006/relationships/slideLayout" Target="../slideLayouts/slideLayout51.xml"/><Relationship Id="rId40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36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31" Type="http://schemas.openxmlformats.org/officeDocument/2006/relationships/slideLayout" Target="../slideLayouts/slideLayout45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4.xml"/><Relationship Id="rId35" Type="http://schemas.openxmlformats.org/officeDocument/2006/relationships/slideLayout" Target="../slideLayouts/slideLayout49.xml"/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33" Type="http://schemas.openxmlformats.org/officeDocument/2006/relationships/slideLayout" Target="../slideLayouts/slideLayout47.xml"/><Relationship Id="rId38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D47F713-3740-470D-8B9A-B22641E61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E21DF83-2FD7-4DA8-A2A4-A71DF8EE6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143458-78DC-4A52-BACC-7CBD6AB4E9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CF03A-0330-49C2-BC11-A401307A2A39}" type="datetimeFigureOut">
              <a:rPr lang="fr-FR" smtClean="0"/>
              <a:t>01/07/2025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462DA4-5F4C-46C3-8956-ECE3F4F6AF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AC682F-636E-4535-B355-014BE6AF6D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08860-2CF6-49E0-B5C5-176DCBEBFC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197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62F5FE-77B2-23B0-C532-AEB2E287C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81125"/>
            <a:ext cx="10728325" cy="45323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023659-435A-02ED-1399-865530A10F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C35D0C-47E7-5C23-F3E1-F607F10E2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REVUE DE THESE  M. DJAROUM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08E43D-0343-547B-3EBE-C6B616E5A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0" name="PATTERN CARRE DECAL" hidden="1">
            <a:extLst>
              <a:ext uri="{FF2B5EF4-FFF2-40B4-BE49-F238E27FC236}">
                <a16:creationId xmlns:a16="http://schemas.microsoft.com/office/drawing/2014/main" id="{57B8022F-6BAC-B272-714C-3051A2DF8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2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7446433" y="-1"/>
            <a:ext cx="4745567" cy="416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85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  <p:sldLayoutId id="2147483701" r:id="rId26"/>
    <p:sldLayoutId id="2147483702" r:id="rId27"/>
    <p:sldLayoutId id="2147483703" r:id="rId28"/>
    <p:sldLayoutId id="2147483704" r:id="rId29"/>
    <p:sldLayoutId id="2147483705" r:id="rId30"/>
    <p:sldLayoutId id="2147483706" r:id="rId31"/>
    <p:sldLayoutId id="2147483707" r:id="rId32"/>
    <p:sldLayoutId id="2147483708" r:id="rId33"/>
    <p:sldLayoutId id="2147483709" r:id="rId34"/>
    <p:sldLayoutId id="2147483710" r:id="rId35"/>
    <p:sldLayoutId id="2147483711" r:id="rId36"/>
    <p:sldLayoutId id="2147483712" r:id="rId37"/>
    <p:sldLayoutId id="2147483713" r:id="rId38"/>
    <p:sldLayoutId id="2147483714" r:id="rId3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SzPct val="90000"/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274638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59">
          <p15:clr>
            <a:srgbClr val="F26B43"/>
          </p15:clr>
        </p15:guide>
        <p15:guide id="2" orient="horz" pos="3861">
          <p15:clr>
            <a:srgbClr val="F26B43"/>
          </p15:clr>
        </p15:guide>
        <p15:guide id="3" pos="461">
          <p15:clr>
            <a:srgbClr val="F26B43"/>
          </p15:clr>
        </p15:guide>
        <p15:guide id="4" pos="7219">
          <p15:clr>
            <a:srgbClr val="F26B43"/>
          </p15:clr>
        </p15:guide>
        <p15:guide id="7" orient="horz" pos="37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20.png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image" Target="../media/image390.png"/><Relationship Id="rId7" Type="http://schemas.openxmlformats.org/officeDocument/2006/relationships/image" Target="../media/image4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20.png"/><Relationship Id="rId5" Type="http://schemas.openxmlformats.org/officeDocument/2006/relationships/image" Target="../media/image410.png"/><Relationship Id="rId4" Type="http://schemas.openxmlformats.org/officeDocument/2006/relationships/image" Target="../media/image40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image" Target="../media/image59.emf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2.png"/><Relationship Id="rId5" Type="http://schemas.openxmlformats.org/officeDocument/2006/relationships/image" Target="../media/image61.emf"/><Relationship Id="rId4" Type="http://schemas.openxmlformats.org/officeDocument/2006/relationships/image" Target="../media/image60.emf"/><Relationship Id="rId9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5" y="739414"/>
            <a:ext cx="3502328" cy="1760414"/>
          </a:xfrm>
          <a:prstGeom prst="rect">
            <a:avLst/>
          </a:prstGeom>
        </p:spPr>
      </p:pic>
      <p:pic>
        <p:nvPicPr>
          <p:cNvPr id="13" name="Picture 10" descr="http://www.lnhb.fr/img/logo-lnh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204" y="1428558"/>
            <a:ext cx="1902356" cy="96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Un site utilisant Réseau AP-H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105" y="5074496"/>
            <a:ext cx="4478293" cy="156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873097" y="4357534"/>
            <a:ext cx="9996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M. DJAROUM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J. LEFEVRE, J. PLAGNARD, J.M. BORDY, I. FITTON et C. VAN NGOC TY</a:t>
            </a:r>
          </a:p>
        </p:txBody>
      </p:sp>
      <p:sp>
        <p:nvSpPr>
          <p:cNvPr id="20" name="Titre 19"/>
          <p:cNvSpPr>
            <a:spLocks noGrp="1"/>
          </p:cNvSpPr>
          <p:nvPr>
            <p:ph type="ctrTitle"/>
          </p:nvPr>
        </p:nvSpPr>
        <p:spPr>
          <a:xfrm>
            <a:off x="193222" y="1912765"/>
            <a:ext cx="11805555" cy="1453660"/>
          </a:xfrm>
        </p:spPr>
        <p:txBody>
          <a:bodyPr>
            <a:normAutofit/>
          </a:bodyPr>
          <a:lstStyle/>
          <a:p>
            <a:pPr algn="ctr"/>
            <a:r>
              <a:rPr lang="fr-FR" sz="2700" b="1" dirty="0">
                <a:latin typeface="Arial Black" panose="020B0A04020102020204" pitchFamily="34" charset="0"/>
              </a:rPr>
              <a:t>Dosimetry in Mammography</a:t>
            </a:r>
            <a:endParaRPr lang="fr-FR" sz="2200" b="1" dirty="0">
              <a:solidFill>
                <a:srgbClr val="262626"/>
              </a:solidFill>
              <a:latin typeface="Arial Black" panose="020B0A04020102020204" pitchFamily="34" charset="0"/>
              <a:ea typeface="Calibri" panose="020F0502020204030204" pitchFamily="34" charset="0"/>
            </a:endParaRPr>
          </a:p>
        </p:txBody>
      </p:sp>
      <p:pic>
        <p:nvPicPr>
          <p:cNvPr id="10" name="Picture 2" descr="http://www.plateformedoseo.com/wp-content/uploads/2014/12/doseo-batiment-04-940px.jpg">
            <a:extLst>
              <a:ext uri="{FF2B5EF4-FFF2-40B4-BE49-F238E27FC236}">
                <a16:creationId xmlns:a16="http://schemas.microsoft.com/office/drawing/2014/main" id="{78C14ACF-1314-4350-9E0A-38CA2E15D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353" y="1283782"/>
            <a:ext cx="3638422" cy="125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ADD7079-01CB-4F9A-BE38-3574B401E6A7}"/>
              </a:ext>
            </a:extLst>
          </p:cNvPr>
          <p:cNvSpPr txBox="1"/>
          <p:nvPr/>
        </p:nvSpPr>
        <p:spPr>
          <a:xfrm>
            <a:off x="3509828" y="3503529"/>
            <a:ext cx="3771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PHENICS FEST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3-4 Juillet 2025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E63F913-3331-471D-8C0C-CFB35227ED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364" y="4781358"/>
            <a:ext cx="2354983" cy="199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29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3198DD8-B268-4E20-9444-C1125AA26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9334" y="6343650"/>
            <a:ext cx="69373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ED4EB37-4C0F-4355-9C62-B9BCD4425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785" y="117680"/>
            <a:ext cx="10728325" cy="871827"/>
          </a:xfrm>
        </p:spPr>
        <p:txBody>
          <a:bodyPr/>
          <a:lstStyle/>
          <a:p>
            <a:r>
              <a:rPr lang="fr-FR" sz="3600" dirty="0"/>
              <a:t>1</a:t>
            </a:r>
            <a:r>
              <a:rPr lang="fr-FR" sz="3200" dirty="0"/>
              <a:t>. PHYSICAL MEASURMENTS</a:t>
            </a:r>
            <a:endParaRPr lang="fr-FR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2E78813-6ABF-414A-8E31-80B670603EA0}"/>
              </a:ext>
            </a:extLst>
          </p:cNvPr>
          <p:cNvSpPr/>
          <p:nvPr/>
        </p:nvSpPr>
        <p:spPr>
          <a:xfrm>
            <a:off x="714786" y="2361145"/>
            <a:ext cx="7514814" cy="4450745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6B3C318-E421-40CE-8F66-244FEFBBD44E}"/>
              </a:ext>
            </a:extLst>
          </p:cNvPr>
          <p:cNvSpPr/>
          <p:nvPr/>
        </p:nvSpPr>
        <p:spPr>
          <a:xfrm>
            <a:off x="714786" y="975672"/>
            <a:ext cx="7223227" cy="626149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532CC9D-6818-4A83-8FED-3CFC53594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7090" y="709604"/>
            <a:ext cx="3046949" cy="254354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6DA277D-09B2-4AFF-82A2-702140934D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5587" y="3361560"/>
            <a:ext cx="1580629" cy="3347215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9224F700-463E-4445-9B65-59D921B98819}"/>
              </a:ext>
            </a:extLst>
          </p:cNvPr>
          <p:cNvSpPr txBox="1"/>
          <p:nvPr/>
        </p:nvSpPr>
        <p:spPr>
          <a:xfrm>
            <a:off x="8758001" y="3999515"/>
            <a:ext cx="11407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/>
              <a:t>Devices used at HEGP for X-ray emission spectrometry measurements (top) and for HVL measurements (bottom).</a:t>
            </a:r>
            <a:endParaRPr kumimoji="0" lang="fr-FR" sz="1000" b="0" i="1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10F65666-68FC-44C5-969F-EF0D74ECB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10" y="6379624"/>
            <a:ext cx="8839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PHENICS FEST, M. DJAROUM</a:t>
            </a:r>
          </a:p>
        </p:txBody>
      </p:sp>
      <p:sp>
        <p:nvSpPr>
          <p:cNvPr id="16" name="Espace réservé de la date 4">
            <a:extLst>
              <a:ext uri="{FF2B5EF4-FFF2-40B4-BE49-F238E27FC236}">
                <a16:creationId xmlns:a16="http://schemas.microsoft.com/office/drawing/2014/main" id="{1A851801-0B4A-4B82-A738-06451BDF0E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68922" y="6379623"/>
            <a:ext cx="10160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04/07/2025</a:t>
            </a:r>
          </a:p>
        </p:txBody>
      </p:sp>
      <p:sp>
        <p:nvSpPr>
          <p:cNvPr id="18" name="Espace réservé du contenu 1">
            <a:extLst>
              <a:ext uri="{FF2B5EF4-FFF2-40B4-BE49-F238E27FC236}">
                <a16:creationId xmlns:a16="http://schemas.microsoft.com/office/drawing/2014/main" id="{E088374F-A325-4043-AF5A-1F5C97E0B211}"/>
              </a:ext>
            </a:extLst>
          </p:cNvPr>
          <p:cNvSpPr txBox="1">
            <a:spLocks/>
          </p:cNvSpPr>
          <p:nvPr/>
        </p:nvSpPr>
        <p:spPr>
          <a:xfrm>
            <a:off x="664595" y="1122302"/>
            <a:ext cx="7257454" cy="582433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50019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1.1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</a:t>
            </a:r>
            <a:r>
              <a:rPr lang="en-US" sz="1600" dirty="0"/>
              <a:t>Selection of reference clinical beams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50019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►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 </a:t>
            </a:r>
            <a:r>
              <a:rPr lang="fr-FR" sz="1400" i="1" dirty="0" err="1">
                <a:solidFill>
                  <a:srgbClr val="E50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mammography</a:t>
            </a:r>
            <a:r>
              <a:rPr lang="fr-FR" sz="1400" i="1" dirty="0">
                <a:solidFill>
                  <a:srgbClr val="E50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i="1" dirty="0" err="1">
                <a:solidFill>
                  <a:srgbClr val="E50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beams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Hologic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Selenia</a:t>
            </a:r>
            <a:r>
              <a:rPr kumimoji="0" lang="fr-FR" sz="1300" b="0" i="1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®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Dimensions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®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l’HEGP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50019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1.2   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Caracterisation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of x-ray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beams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at HEGP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50019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►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spectrometric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measurments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</a:t>
            </a: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HVLs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measurments</a:t>
            </a:r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srgbClr val="E500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50019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1.3   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x-ray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beams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reproduction at LNHB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50019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►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spectrometric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measurments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</a:t>
            </a: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HVLs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measurments</a:t>
            </a:r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srgbClr val="E5001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50019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1.4    </a:t>
            </a:r>
            <a:r>
              <a:rPr lang="en-US" sz="1600" dirty="0"/>
              <a:t>Calibration of a transfer chamber (</a:t>
            </a:r>
            <a:r>
              <a:rPr lang="en-US" sz="1600" dirty="0" err="1"/>
              <a:t>Radcal</a:t>
            </a:r>
            <a:r>
              <a:rPr lang="en-US" sz="1600" dirty="0"/>
              <a:t> 10X6-6M) on LNHB beams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► </a:t>
            </a:r>
            <a:r>
              <a:rPr lang="en-US" sz="1400" dirty="0">
                <a:solidFill>
                  <a:schemeClr val="tx2"/>
                </a:solidFill>
              </a:rPr>
              <a:t>Measurement of calibration coefficients (</a:t>
            </a:r>
            <a:r>
              <a:rPr lang="en-US" sz="1400" dirty="0" err="1">
                <a:solidFill>
                  <a:schemeClr val="tx2"/>
                </a:solidFill>
              </a:rPr>
              <a:t>Nk</a:t>
            </a:r>
            <a:r>
              <a:rPr lang="en-US" sz="1400" dirty="0">
                <a:solidFill>
                  <a:schemeClr val="tx2"/>
                </a:solidFill>
              </a:rPr>
              <a:t>) of the transfer chamber in terms of air kerma (Ka) using the LNHB air-kerma chamber WK07 (primary reference standard for low-energy X-ray dosimetry).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50019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1.5    </a:t>
            </a:r>
            <a:r>
              <a:rPr lang="en-US" sz="1600" dirty="0"/>
              <a:t>Measurements of air kerma (Ka) under quality control conditions and conversion to mean glandular dose (MGD) using the c, g, and s factors from the Dance model.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50019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1.6 </a:t>
            </a:r>
            <a:r>
              <a:rPr lang="en-US" sz="1600" dirty="0"/>
              <a:t>Dose profile measurements using GAFCHROMIC films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0019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F49AEA-6E22-4E27-A8A6-33A256201444}"/>
              </a:ext>
            </a:extLst>
          </p:cNvPr>
          <p:cNvSpPr/>
          <p:nvPr/>
        </p:nvSpPr>
        <p:spPr>
          <a:xfrm>
            <a:off x="498928" y="2641313"/>
            <a:ext cx="7659110" cy="3217565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BB10949-4CA4-4E3D-BA4D-C393FB08DB20}"/>
              </a:ext>
            </a:extLst>
          </p:cNvPr>
          <p:cNvSpPr txBox="1"/>
          <p:nvPr/>
        </p:nvSpPr>
        <p:spPr>
          <a:xfrm>
            <a:off x="10099476" y="5355919"/>
            <a:ext cx="157524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/>
              <a:t>Titable support for Al screen and PTW23342 detector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862459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3198DD8-B268-4E20-9444-C1125AA26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ED4EB37-4C0F-4355-9C62-B9BCD4425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878" y="170008"/>
            <a:ext cx="10728325" cy="871827"/>
          </a:xfrm>
        </p:spPr>
        <p:txBody>
          <a:bodyPr/>
          <a:lstStyle/>
          <a:p>
            <a:r>
              <a:rPr lang="fr-FR" sz="3600" dirty="0"/>
              <a:t>1</a:t>
            </a:r>
            <a:r>
              <a:rPr lang="fr-FR" sz="3200" dirty="0"/>
              <a:t>. PHYSICAL MEASURMENTS </a:t>
            </a:r>
            <a:endParaRPr lang="fr-FR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2E78813-6ABF-414A-8E31-80B670603EA0}"/>
              </a:ext>
            </a:extLst>
          </p:cNvPr>
          <p:cNvSpPr/>
          <p:nvPr/>
        </p:nvSpPr>
        <p:spPr>
          <a:xfrm>
            <a:off x="695554" y="3237546"/>
            <a:ext cx="7399565" cy="3395815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6B3C318-E421-40CE-8F66-244FEFBBD44E}"/>
              </a:ext>
            </a:extLst>
          </p:cNvPr>
          <p:cNvSpPr/>
          <p:nvPr/>
        </p:nvSpPr>
        <p:spPr>
          <a:xfrm>
            <a:off x="714787" y="975672"/>
            <a:ext cx="7138719" cy="1418736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9224F700-463E-4445-9B65-59D921B98819}"/>
              </a:ext>
            </a:extLst>
          </p:cNvPr>
          <p:cNvSpPr txBox="1"/>
          <p:nvPr/>
        </p:nvSpPr>
        <p:spPr>
          <a:xfrm>
            <a:off x="8297333" y="5731111"/>
            <a:ext cx="3469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/>
              <a:t>Devices used at LNHB for X-ray emission spectrometry measurements (top) and HVL measurements (bottom).</a:t>
            </a:r>
            <a:endParaRPr kumimoji="0" lang="fr-FR" sz="1000" b="0" i="1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516C14E-49BF-4409-8994-E5299E89A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3316" y="2612926"/>
            <a:ext cx="3259755" cy="295004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364A84A-C98F-4726-8483-70A1897D01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9902" y="605922"/>
            <a:ext cx="3606657" cy="21372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A43E3E9-A58E-4A04-A615-38D53611DEA1}"/>
              </a:ext>
            </a:extLst>
          </p:cNvPr>
          <p:cNvSpPr/>
          <p:nvPr/>
        </p:nvSpPr>
        <p:spPr>
          <a:xfrm>
            <a:off x="11676247" y="736600"/>
            <a:ext cx="279496" cy="406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F72D12-6D45-48E3-B020-C6400592D3F1}"/>
              </a:ext>
            </a:extLst>
          </p:cNvPr>
          <p:cNvSpPr/>
          <p:nvPr/>
        </p:nvSpPr>
        <p:spPr>
          <a:xfrm>
            <a:off x="695553" y="3233087"/>
            <a:ext cx="7416615" cy="2419495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2EEFC6-7A53-420F-9119-66271C0C837C}"/>
              </a:ext>
            </a:extLst>
          </p:cNvPr>
          <p:cNvSpPr/>
          <p:nvPr/>
        </p:nvSpPr>
        <p:spPr>
          <a:xfrm>
            <a:off x="749816" y="3197918"/>
            <a:ext cx="7360278" cy="3475070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E1FE3C61-F7C3-437F-8DE8-2E52D0455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10" y="6379624"/>
            <a:ext cx="8839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PHENICS FEST, M. DJAROUM</a:t>
            </a:r>
          </a:p>
        </p:txBody>
      </p:sp>
      <p:sp>
        <p:nvSpPr>
          <p:cNvPr id="17" name="Espace réservé de la date 4">
            <a:extLst>
              <a:ext uri="{FF2B5EF4-FFF2-40B4-BE49-F238E27FC236}">
                <a16:creationId xmlns:a16="http://schemas.microsoft.com/office/drawing/2014/main" id="{E381B034-282D-400C-BAF6-AAD7E7ABA0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68922" y="6379623"/>
            <a:ext cx="10160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04/07/2025</a:t>
            </a:r>
          </a:p>
        </p:txBody>
      </p:sp>
      <p:sp>
        <p:nvSpPr>
          <p:cNvPr id="18" name="Espace réservé du contenu 1">
            <a:extLst>
              <a:ext uri="{FF2B5EF4-FFF2-40B4-BE49-F238E27FC236}">
                <a16:creationId xmlns:a16="http://schemas.microsoft.com/office/drawing/2014/main" id="{96701C44-9C4F-4D3A-873E-B7E222AF4F79}"/>
              </a:ext>
            </a:extLst>
          </p:cNvPr>
          <p:cNvSpPr txBox="1">
            <a:spLocks/>
          </p:cNvSpPr>
          <p:nvPr/>
        </p:nvSpPr>
        <p:spPr>
          <a:xfrm>
            <a:off x="664595" y="1122302"/>
            <a:ext cx="7257454" cy="582433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50019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1.1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</a:t>
            </a:r>
            <a:r>
              <a:rPr lang="en-US" sz="1600" dirty="0"/>
              <a:t>Selection of reference clinical beams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50019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►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 </a:t>
            </a:r>
            <a:r>
              <a:rPr lang="fr-FR" sz="1400" i="1" dirty="0" err="1">
                <a:solidFill>
                  <a:srgbClr val="E50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mammography</a:t>
            </a:r>
            <a:r>
              <a:rPr lang="fr-FR" sz="1400" i="1" dirty="0">
                <a:solidFill>
                  <a:srgbClr val="E50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i="1" dirty="0" err="1">
                <a:solidFill>
                  <a:srgbClr val="E50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beams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Hologic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Selenia</a:t>
            </a:r>
            <a:r>
              <a:rPr kumimoji="0" lang="fr-FR" sz="1300" b="0" i="1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®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Dimensions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®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l’HEGP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50019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1.2   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Caracterisation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of x-ray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beams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at HEGP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50019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►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spectrometric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measurments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</a:t>
            </a: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HVLs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measurments</a:t>
            </a:r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srgbClr val="E500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50019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1.3   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x-ray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beams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reproduction at LNHB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50019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►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spectrometric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measurments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</a:t>
            </a: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HVLs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measurments</a:t>
            </a:r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srgbClr val="E5001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50019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1.4    </a:t>
            </a:r>
            <a:r>
              <a:rPr lang="en-US" sz="1600" dirty="0"/>
              <a:t>Calibration of a transfer chamber (</a:t>
            </a:r>
            <a:r>
              <a:rPr lang="en-US" sz="1600" dirty="0" err="1"/>
              <a:t>Radcal</a:t>
            </a:r>
            <a:r>
              <a:rPr lang="en-US" sz="1600" dirty="0"/>
              <a:t> 10X6-6M) on LNHB beams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► </a:t>
            </a:r>
            <a:r>
              <a:rPr lang="en-US" sz="1400" dirty="0">
                <a:solidFill>
                  <a:schemeClr val="tx2"/>
                </a:solidFill>
              </a:rPr>
              <a:t>Measurement of calibration coefficients (</a:t>
            </a:r>
            <a:r>
              <a:rPr lang="en-US" sz="1400" dirty="0" err="1">
                <a:solidFill>
                  <a:schemeClr val="tx2"/>
                </a:solidFill>
              </a:rPr>
              <a:t>Nk</a:t>
            </a:r>
            <a:r>
              <a:rPr lang="en-US" sz="1400" dirty="0">
                <a:solidFill>
                  <a:schemeClr val="tx2"/>
                </a:solidFill>
              </a:rPr>
              <a:t>) of the transfer chamber in terms of air kerma (Ka) using the LNHB air-kerma chamber WK07 (primary reference standard for low-energy X-ray dosimetry).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50019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1.5    </a:t>
            </a:r>
            <a:r>
              <a:rPr lang="en-US" sz="1600" dirty="0"/>
              <a:t>Measurements of air kerma (Ka) under quality control conditions and conversion to mean glandular dose (MGD) using the c, g, and s factors from the Dance model.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50019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1.6 </a:t>
            </a:r>
            <a:r>
              <a:rPr lang="en-US" sz="1600" dirty="0"/>
              <a:t>Dose profile measurements using GAFCHROMIC films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0019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5A2EFCC-77BE-4F4C-B95E-DC8DA76B644E}"/>
              </a:ext>
            </a:extLst>
          </p:cNvPr>
          <p:cNvSpPr/>
          <p:nvPr/>
        </p:nvSpPr>
        <p:spPr>
          <a:xfrm>
            <a:off x="335742" y="3491303"/>
            <a:ext cx="7586307" cy="2419495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0480173-8F65-42EC-AA39-358A5C603FE0}"/>
              </a:ext>
            </a:extLst>
          </p:cNvPr>
          <p:cNvSpPr txBox="1"/>
          <p:nvPr/>
        </p:nvSpPr>
        <p:spPr>
          <a:xfrm>
            <a:off x="9866941" y="4942690"/>
            <a:ext cx="190013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PMMA cap simulating the imaging block of the HEGP mammograph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139726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3198DD8-B268-4E20-9444-C1125AA26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11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ED4EB37-4C0F-4355-9C62-B9BCD4425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878" y="149225"/>
            <a:ext cx="10728325" cy="871827"/>
          </a:xfrm>
        </p:spPr>
        <p:txBody>
          <a:bodyPr/>
          <a:lstStyle/>
          <a:p>
            <a:r>
              <a:rPr lang="fr-FR" sz="3600" dirty="0"/>
              <a:t>1</a:t>
            </a:r>
            <a:r>
              <a:rPr lang="fr-FR" sz="3200" dirty="0"/>
              <a:t>. PHYSICAL MEASURMENTS </a:t>
            </a:r>
            <a:endParaRPr lang="fr-FR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2E78813-6ABF-414A-8E31-80B670603EA0}"/>
              </a:ext>
            </a:extLst>
          </p:cNvPr>
          <p:cNvSpPr/>
          <p:nvPr/>
        </p:nvSpPr>
        <p:spPr>
          <a:xfrm>
            <a:off x="667193" y="5873611"/>
            <a:ext cx="7477560" cy="655998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6B3C318-E421-40CE-8F66-244FEFBBD44E}"/>
              </a:ext>
            </a:extLst>
          </p:cNvPr>
          <p:cNvSpPr/>
          <p:nvPr/>
        </p:nvSpPr>
        <p:spPr>
          <a:xfrm>
            <a:off x="721384" y="991060"/>
            <a:ext cx="7337453" cy="3590368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80377A8-B87E-42E3-8013-4AC900471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6300" y="562700"/>
            <a:ext cx="3152775" cy="59340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DCFB066-FC4C-4CFB-A614-F5805454AF09}"/>
              </a:ext>
            </a:extLst>
          </p:cNvPr>
          <p:cNvSpPr/>
          <p:nvPr/>
        </p:nvSpPr>
        <p:spPr>
          <a:xfrm>
            <a:off x="572925" y="4524766"/>
            <a:ext cx="7416615" cy="2419495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757ACE-F0DF-4514-8795-7FD55BD65243}"/>
              </a:ext>
            </a:extLst>
          </p:cNvPr>
          <p:cNvSpPr/>
          <p:nvPr/>
        </p:nvSpPr>
        <p:spPr>
          <a:xfrm>
            <a:off x="572925" y="4524766"/>
            <a:ext cx="7360278" cy="3475070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788B05BD-9137-44C6-89A6-E76ED3713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10" y="6379624"/>
            <a:ext cx="8839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PHENICS FEST. DJAROUM</a:t>
            </a:r>
          </a:p>
        </p:txBody>
      </p:sp>
      <p:sp>
        <p:nvSpPr>
          <p:cNvPr id="15" name="Espace réservé de la date 4">
            <a:extLst>
              <a:ext uri="{FF2B5EF4-FFF2-40B4-BE49-F238E27FC236}">
                <a16:creationId xmlns:a16="http://schemas.microsoft.com/office/drawing/2014/main" id="{467E7BDD-3326-412F-9B47-38679D3F9E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68922" y="6379623"/>
            <a:ext cx="10160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04/07/2025</a:t>
            </a:r>
          </a:p>
        </p:txBody>
      </p:sp>
      <p:sp>
        <p:nvSpPr>
          <p:cNvPr id="16" name="Espace réservé du contenu 1">
            <a:extLst>
              <a:ext uri="{FF2B5EF4-FFF2-40B4-BE49-F238E27FC236}">
                <a16:creationId xmlns:a16="http://schemas.microsoft.com/office/drawing/2014/main" id="{480FDB73-5335-47DE-BF22-E4439889226F}"/>
              </a:ext>
            </a:extLst>
          </p:cNvPr>
          <p:cNvSpPr txBox="1">
            <a:spLocks/>
          </p:cNvSpPr>
          <p:nvPr/>
        </p:nvSpPr>
        <p:spPr>
          <a:xfrm>
            <a:off x="664595" y="1122302"/>
            <a:ext cx="7257454" cy="582433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50019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1.1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</a:t>
            </a:r>
            <a:r>
              <a:rPr lang="en-US" sz="1600" dirty="0"/>
              <a:t>Selection of reference clinical beams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50019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►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 </a:t>
            </a:r>
            <a:r>
              <a:rPr lang="fr-FR" sz="1400" i="1" dirty="0" err="1">
                <a:solidFill>
                  <a:srgbClr val="E50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mammography</a:t>
            </a:r>
            <a:r>
              <a:rPr lang="fr-FR" sz="1400" i="1" dirty="0">
                <a:solidFill>
                  <a:srgbClr val="E50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i="1" dirty="0" err="1">
                <a:solidFill>
                  <a:srgbClr val="E50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beams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Hologic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Selenia</a:t>
            </a:r>
            <a:r>
              <a:rPr kumimoji="0" lang="fr-FR" sz="1300" b="0" i="1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®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Dimensions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®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l’HEGP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50019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1.2   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Caracterisation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of x-ray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beams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at HEGP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50019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►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spectrometric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measurments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</a:t>
            </a: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HVLs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measurments</a:t>
            </a:r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srgbClr val="E500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50019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1.3   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x-ray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beams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reproduction at LNHB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50019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►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spectrometric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measurments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</a:t>
            </a: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HVLs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measurments</a:t>
            </a:r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srgbClr val="E5001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50019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1.4    </a:t>
            </a:r>
            <a:r>
              <a:rPr lang="en-US" sz="1600" dirty="0"/>
              <a:t>Calibration of a transfer chamber (</a:t>
            </a:r>
            <a:r>
              <a:rPr lang="en-US" sz="1600" dirty="0" err="1"/>
              <a:t>Radcal</a:t>
            </a:r>
            <a:r>
              <a:rPr lang="en-US" sz="1600" dirty="0"/>
              <a:t> 10X6-6M) on LNHB beams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► </a:t>
            </a:r>
            <a:r>
              <a:rPr lang="en-US" sz="1400" dirty="0">
                <a:solidFill>
                  <a:schemeClr val="tx2"/>
                </a:solidFill>
              </a:rPr>
              <a:t>Measurement of calibration coefficients (</a:t>
            </a:r>
            <a:r>
              <a:rPr lang="en-US" sz="1400" dirty="0" err="1">
                <a:solidFill>
                  <a:schemeClr val="tx2"/>
                </a:solidFill>
              </a:rPr>
              <a:t>Nk</a:t>
            </a:r>
            <a:r>
              <a:rPr lang="en-US" sz="1400" dirty="0">
                <a:solidFill>
                  <a:schemeClr val="tx2"/>
                </a:solidFill>
              </a:rPr>
              <a:t>) of the transfer chamber in terms of air kerma (Ka) using the LNHB air-kerma chamber WK07 (primary reference standard for low-energy X-ray dosimetry).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50019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1.5    </a:t>
            </a:r>
            <a:r>
              <a:rPr lang="en-US" sz="1600" dirty="0"/>
              <a:t>Measurements of air kerma (Ka) under quality control conditions and conversion to mean glandular dose (MGD) using the c, g, and s factors from the Dance model.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50019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1.6 </a:t>
            </a:r>
            <a:r>
              <a:rPr lang="en-US" sz="1600" dirty="0"/>
              <a:t>Dose profile measurements using GAFCHROMIC films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0019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991227-E6A2-42CC-80D9-B3892A59E327}"/>
              </a:ext>
            </a:extLst>
          </p:cNvPr>
          <p:cNvSpPr/>
          <p:nvPr/>
        </p:nvSpPr>
        <p:spPr>
          <a:xfrm>
            <a:off x="345646" y="4522395"/>
            <a:ext cx="7587557" cy="1151704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97F4918-E91C-44D3-B306-8D66C26ED0B4}"/>
              </a:ext>
            </a:extLst>
          </p:cNvPr>
          <p:cNvSpPr txBox="1"/>
          <p:nvPr/>
        </p:nvSpPr>
        <p:spPr>
          <a:xfrm>
            <a:off x="8466299" y="2814762"/>
            <a:ext cx="147700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/>
              <a:t>RX BE </a:t>
            </a:r>
            <a:r>
              <a:rPr lang="fr-FR" sz="1200" dirty="0" err="1"/>
              <a:t>Generator</a:t>
            </a:r>
            <a:endParaRPr lang="fr-FR" sz="1200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3C9E6BC-8BD0-4A1E-8DEC-97B90C9FE388}"/>
              </a:ext>
            </a:extLst>
          </p:cNvPr>
          <p:cNvSpPr txBox="1"/>
          <p:nvPr/>
        </p:nvSpPr>
        <p:spPr>
          <a:xfrm>
            <a:off x="10042687" y="2826040"/>
            <a:ext cx="142792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 err="1"/>
              <a:t>RadCal</a:t>
            </a:r>
            <a:r>
              <a:rPr lang="fr-FR" sz="1200" dirty="0"/>
              <a:t> detector ( 10X6-6M</a:t>
            </a:r>
          </a:p>
          <a:p>
            <a:endParaRPr lang="fr-FR" sz="1200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1C5603B-4FB2-412D-9CB8-78C25016FC10}"/>
              </a:ext>
            </a:extLst>
          </p:cNvPr>
          <p:cNvSpPr txBox="1"/>
          <p:nvPr/>
        </p:nvSpPr>
        <p:spPr>
          <a:xfrm>
            <a:off x="10096878" y="5802421"/>
            <a:ext cx="142792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/>
              <a:t>Reference </a:t>
            </a:r>
            <a:r>
              <a:rPr lang="fr-FR" sz="1200" dirty="0" err="1"/>
              <a:t>chamber</a:t>
            </a:r>
            <a:r>
              <a:rPr lang="fr-FR" sz="1200" dirty="0"/>
              <a:t> (WK07)</a:t>
            </a:r>
          </a:p>
          <a:p>
            <a:endParaRPr lang="fr-FR" sz="1200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00536322-04A2-48CE-931C-54A3B64453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0104" y="5838740"/>
            <a:ext cx="382905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789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3198DD8-B268-4E20-9444-C1125AA26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12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ED4EB37-4C0F-4355-9C62-B9BCD4425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676" y="151216"/>
            <a:ext cx="10728325" cy="871827"/>
          </a:xfrm>
        </p:spPr>
        <p:txBody>
          <a:bodyPr/>
          <a:lstStyle/>
          <a:p>
            <a:r>
              <a:rPr lang="fr-FR" sz="3600" dirty="0"/>
              <a:t>1</a:t>
            </a:r>
            <a:r>
              <a:rPr lang="fr-FR" sz="3200" dirty="0"/>
              <a:t>. PHYSICAL MEASURMENTS</a:t>
            </a:r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6B3C318-E421-40CE-8F66-244FEFBBD44E}"/>
              </a:ext>
            </a:extLst>
          </p:cNvPr>
          <p:cNvSpPr/>
          <p:nvPr/>
        </p:nvSpPr>
        <p:spPr>
          <a:xfrm>
            <a:off x="721384" y="991059"/>
            <a:ext cx="6694555" cy="4969059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051601B-1E73-4B09-9E65-74064DA04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8236" y="402957"/>
            <a:ext cx="3162429" cy="287493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7BEF477-B113-46AC-874E-AFF8F92F881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309054" y="3561266"/>
            <a:ext cx="1726165" cy="2690763"/>
          </a:xfrm>
          <a:prstGeom prst="rect">
            <a:avLst/>
          </a:prstGeom>
        </p:spPr>
      </p:pic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EE9E41E4-866F-406D-B4DA-C16F0A6B31A2}"/>
              </a:ext>
            </a:extLst>
          </p:cNvPr>
          <p:cNvCxnSpPr>
            <a:cxnSpLocks/>
          </p:cNvCxnSpPr>
          <p:nvPr/>
        </p:nvCxnSpPr>
        <p:spPr>
          <a:xfrm flipH="1" flipV="1">
            <a:off x="8168439" y="5723678"/>
            <a:ext cx="1211615" cy="4339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3CDCC9F3-21B7-4552-BBFE-B0014032CAA7}"/>
              </a:ext>
            </a:extLst>
          </p:cNvPr>
          <p:cNvCxnSpPr>
            <a:cxnSpLocks/>
          </p:cNvCxnSpPr>
          <p:nvPr/>
        </p:nvCxnSpPr>
        <p:spPr>
          <a:xfrm flipV="1">
            <a:off x="6873989" y="5591891"/>
            <a:ext cx="905032" cy="1125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 de texte 24">
            <a:extLst>
              <a:ext uri="{FF2B5EF4-FFF2-40B4-BE49-F238E27FC236}">
                <a16:creationId xmlns:a16="http://schemas.microsoft.com/office/drawing/2014/main" id="{DB7AE078-3E27-420D-A350-8C99872225AE}"/>
              </a:ext>
            </a:extLst>
          </p:cNvPr>
          <p:cNvSpPr txBox="1"/>
          <p:nvPr/>
        </p:nvSpPr>
        <p:spPr>
          <a:xfrm>
            <a:off x="5617055" y="5591891"/>
            <a:ext cx="1335405" cy="32575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Compression paddle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Zone de texte 20">
            <a:extLst>
              <a:ext uri="{FF2B5EF4-FFF2-40B4-BE49-F238E27FC236}">
                <a16:creationId xmlns:a16="http://schemas.microsoft.com/office/drawing/2014/main" id="{5F736B4E-D55A-4BFA-8BB1-67BD5CCB183C}"/>
              </a:ext>
            </a:extLst>
          </p:cNvPr>
          <p:cNvSpPr txBox="1"/>
          <p:nvPr/>
        </p:nvSpPr>
        <p:spPr>
          <a:xfrm>
            <a:off x="9362522" y="6064536"/>
            <a:ext cx="1828800" cy="59499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RadCal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chamber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10X6-6M </a:t>
            </a:r>
            <a:r>
              <a:rPr kumimoji="0" lang="fr-FR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Placed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8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y= 6cm </a:t>
            </a:r>
            <a:r>
              <a:rPr kumimoji="0" lang="fr-FR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bloc image and </a:t>
            </a:r>
            <a:r>
              <a:rPr kumimoji="0" lang="fr-FR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centered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laterally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8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x=0cm 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84067E3C-D5CE-484F-8084-2B7F7B61B8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0054" y="3671773"/>
            <a:ext cx="2454596" cy="2123925"/>
          </a:xfrm>
          <a:prstGeom prst="rect">
            <a:avLst/>
          </a:prstGeom>
        </p:spPr>
      </p:pic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BD9FAA92-1E20-47F4-9076-C862DE47073E}"/>
              </a:ext>
            </a:extLst>
          </p:cNvPr>
          <p:cNvCxnSpPr>
            <a:cxnSpLocks/>
          </p:cNvCxnSpPr>
          <p:nvPr/>
        </p:nvCxnSpPr>
        <p:spPr>
          <a:xfrm flipV="1">
            <a:off x="9855402" y="5127215"/>
            <a:ext cx="607155" cy="9576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pied de page 4">
            <a:extLst>
              <a:ext uri="{FF2B5EF4-FFF2-40B4-BE49-F238E27FC236}">
                <a16:creationId xmlns:a16="http://schemas.microsoft.com/office/drawing/2014/main" id="{5355870F-1AE9-4F80-B0F4-2B14DFCFF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10" y="6379624"/>
            <a:ext cx="8839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PHENICS FEST, M. DJAROUM</a:t>
            </a:r>
          </a:p>
        </p:txBody>
      </p:sp>
      <p:sp>
        <p:nvSpPr>
          <p:cNvPr id="36" name="Espace réservé de la date 4">
            <a:extLst>
              <a:ext uri="{FF2B5EF4-FFF2-40B4-BE49-F238E27FC236}">
                <a16:creationId xmlns:a16="http://schemas.microsoft.com/office/drawing/2014/main" id="{E7C072C4-4534-4F05-92A7-E17DBEEF84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72928" y="6410254"/>
            <a:ext cx="10160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04/07/2025</a:t>
            </a:r>
          </a:p>
        </p:txBody>
      </p:sp>
      <p:sp>
        <p:nvSpPr>
          <p:cNvPr id="17" name="Espace réservé du contenu 1">
            <a:extLst>
              <a:ext uri="{FF2B5EF4-FFF2-40B4-BE49-F238E27FC236}">
                <a16:creationId xmlns:a16="http://schemas.microsoft.com/office/drawing/2014/main" id="{E1A95D4B-EAF7-428D-91A0-506960224235}"/>
              </a:ext>
            </a:extLst>
          </p:cNvPr>
          <p:cNvSpPr txBox="1">
            <a:spLocks/>
          </p:cNvSpPr>
          <p:nvPr/>
        </p:nvSpPr>
        <p:spPr>
          <a:xfrm>
            <a:off x="216432" y="951049"/>
            <a:ext cx="6657557" cy="582433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50019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1.1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</a:t>
            </a:r>
            <a:r>
              <a:rPr lang="en-US" sz="1400" dirty="0"/>
              <a:t>Selection of reference clinical beams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50019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►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 </a:t>
            </a:r>
            <a:r>
              <a:rPr lang="fr-FR" sz="1200" i="1" dirty="0" err="1">
                <a:solidFill>
                  <a:srgbClr val="E50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mammography</a:t>
            </a:r>
            <a:r>
              <a:rPr lang="fr-FR" sz="1200" i="1" dirty="0">
                <a:solidFill>
                  <a:srgbClr val="E50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i="1" dirty="0" err="1">
                <a:solidFill>
                  <a:srgbClr val="E50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beams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Hologic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Selenia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®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Dimensions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®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l’HEGP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50019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1.2   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Caracterisation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of x-ray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beams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at HEGP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50019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►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spectrometric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measurments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</a:t>
            </a:r>
            <a:r>
              <a:rPr kumimoji="0" lang="fr-FR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HVLs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measurments</a:t>
            </a:r>
            <a:endParaRPr kumimoji="0" lang="fr-FR" sz="1200" b="0" i="1" u="none" strike="noStrike" kern="1200" cap="none" spc="0" normalizeH="0" baseline="0" noProof="0" dirty="0">
              <a:ln>
                <a:noFill/>
              </a:ln>
              <a:solidFill>
                <a:srgbClr val="E500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50019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1.3   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x-ray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beams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reproduction at LNHB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50019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►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spectrometric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measurments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</a:t>
            </a:r>
            <a:r>
              <a:rPr kumimoji="0" lang="fr-FR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HVLs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measurments</a:t>
            </a:r>
            <a:endParaRPr kumimoji="0" lang="fr-FR" sz="1200" b="0" i="1" u="none" strike="noStrike" kern="1200" cap="none" spc="0" normalizeH="0" baseline="0" noProof="0" dirty="0">
              <a:ln>
                <a:noFill/>
              </a:ln>
              <a:solidFill>
                <a:srgbClr val="E5001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50019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1.4    </a:t>
            </a:r>
            <a:r>
              <a:rPr lang="en-US" sz="1400" dirty="0"/>
              <a:t>Calibration of a transfer chamber (</a:t>
            </a:r>
            <a:r>
              <a:rPr lang="en-US" sz="1400" dirty="0" err="1"/>
              <a:t>Radcal</a:t>
            </a:r>
            <a:r>
              <a:rPr lang="en-US" sz="1400" dirty="0"/>
              <a:t> 10X6-6M) on LNHB beams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► </a:t>
            </a:r>
            <a:r>
              <a:rPr lang="en-US" sz="1200" dirty="0">
                <a:solidFill>
                  <a:schemeClr val="tx2"/>
                </a:solidFill>
              </a:rPr>
              <a:t>Measurement of calibration coefficients (</a:t>
            </a:r>
            <a:r>
              <a:rPr lang="en-US" sz="1200" dirty="0" err="1">
                <a:solidFill>
                  <a:schemeClr val="tx2"/>
                </a:solidFill>
              </a:rPr>
              <a:t>Nk</a:t>
            </a:r>
            <a:r>
              <a:rPr lang="en-US" sz="1200" dirty="0">
                <a:solidFill>
                  <a:schemeClr val="tx2"/>
                </a:solidFill>
              </a:rPr>
              <a:t>) of the transfer chamber in terms of air kerma (Ka) using the LNHB air-kerma chamber WK07 (primary reference standard for low-energy X-ray dosimetry).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50019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1.5    </a:t>
            </a:r>
            <a:r>
              <a:rPr lang="en-US" sz="1400" dirty="0"/>
              <a:t>Measurements of air kerma (Ka) under quality control conditions and conversion to mean glandular dose (MGD) using the c, g, and s factors from the Dance model.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50019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1.6 </a:t>
            </a:r>
            <a:r>
              <a:rPr lang="en-US" sz="1400" dirty="0"/>
              <a:t>Dose profile measurements using GAFCHROMIC films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0019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2CF6C2-5E74-49AA-85FD-02EDAD51291A}"/>
              </a:ext>
            </a:extLst>
          </p:cNvPr>
          <p:cNvSpPr/>
          <p:nvPr/>
        </p:nvSpPr>
        <p:spPr>
          <a:xfrm>
            <a:off x="246037" y="4749866"/>
            <a:ext cx="5251750" cy="1151704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Zone de texte 24">
            <a:extLst>
              <a:ext uri="{FF2B5EF4-FFF2-40B4-BE49-F238E27FC236}">
                <a16:creationId xmlns:a16="http://schemas.microsoft.com/office/drawing/2014/main" id="{B453FD7C-3313-43B3-919C-9EC53C1A3FF9}"/>
              </a:ext>
            </a:extLst>
          </p:cNvPr>
          <p:cNvSpPr txBox="1"/>
          <p:nvPr/>
        </p:nvSpPr>
        <p:spPr>
          <a:xfrm>
            <a:off x="7165003" y="2012618"/>
            <a:ext cx="1335405" cy="32575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Compression paddle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Zone de texte 24">
            <a:extLst>
              <a:ext uri="{FF2B5EF4-FFF2-40B4-BE49-F238E27FC236}">
                <a16:creationId xmlns:a16="http://schemas.microsoft.com/office/drawing/2014/main" id="{92F94716-A9F4-45A2-9818-38F7A8371F72}"/>
              </a:ext>
            </a:extLst>
          </p:cNvPr>
          <p:cNvSpPr txBox="1"/>
          <p:nvPr/>
        </p:nvSpPr>
        <p:spPr>
          <a:xfrm>
            <a:off x="7395690" y="402957"/>
            <a:ext cx="1174988" cy="32575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Focal spot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508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3198DD8-B268-4E20-9444-C1125AA26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9334" y="6328681"/>
            <a:ext cx="69373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BC77A0-1F4E-42FF-9FFC-F45C3A64AF90}" type="slidenum"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E500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ED4EB37-4C0F-4355-9C62-B9BCD4425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882" y="250475"/>
            <a:ext cx="10728325" cy="871827"/>
          </a:xfrm>
        </p:spPr>
        <p:txBody>
          <a:bodyPr>
            <a:normAutofit/>
          </a:bodyPr>
          <a:lstStyle/>
          <a:p>
            <a:r>
              <a:rPr lang="fr-FR" sz="2400" dirty="0"/>
              <a:t>1. </a:t>
            </a:r>
            <a:r>
              <a:rPr lang="fr-FR" sz="2800" dirty="0"/>
              <a:t>PHYSICAL MEASURMENTS</a:t>
            </a:r>
            <a:endParaRPr lang="fr-FR" sz="24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2E78813-6ABF-414A-8E31-80B670603EA0}"/>
              </a:ext>
            </a:extLst>
          </p:cNvPr>
          <p:cNvSpPr/>
          <p:nvPr/>
        </p:nvSpPr>
        <p:spPr>
          <a:xfrm>
            <a:off x="719010" y="1734702"/>
            <a:ext cx="7317474" cy="4872823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733CAED-7B31-4B06-A326-B816B7CF207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598" y="492825"/>
            <a:ext cx="2403602" cy="2334340"/>
          </a:xfrm>
          <a:prstGeom prst="rect">
            <a:avLst/>
          </a:prstGeom>
        </p:spPr>
      </p:pic>
      <p:sp>
        <p:nvSpPr>
          <p:cNvPr id="14" name="Zone de texte 1035">
            <a:extLst>
              <a:ext uri="{FF2B5EF4-FFF2-40B4-BE49-F238E27FC236}">
                <a16:creationId xmlns:a16="http://schemas.microsoft.com/office/drawing/2014/main" id="{30E1E978-4CB0-4EDF-9E93-8A0B41A4618F}"/>
              </a:ext>
            </a:extLst>
          </p:cNvPr>
          <p:cNvSpPr txBox="1"/>
          <p:nvPr/>
        </p:nvSpPr>
        <p:spPr>
          <a:xfrm>
            <a:off x="10012285" y="650809"/>
            <a:ext cx="1241425" cy="39560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RX source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Zone de texte 1036">
            <a:extLst>
              <a:ext uri="{FF2B5EF4-FFF2-40B4-BE49-F238E27FC236}">
                <a16:creationId xmlns:a16="http://schemas.microsoft.com/office/drawing/2014/main" id="{8AA6EE27-7943-46F4-8B1C-2E42D2B92113}"/>
              </a:ext>
            </a:extLst>
          </p:cNvPr>
          <p:cNvSpPr txBox="1"/>
          <p:nvPr/>
        </p:nvSpPr>
        <p:spPr>
          <a:xfrm>
            <a:off x="10471934" y="1121673"/>
            <a:ext cx="1342597" cy="39560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FR" sz="1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Radiochromic</a:t>
            </a:r>
            <a:r>
              <a:rPr lang="fr-FR" sz="10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film </a:t>
            </a:r>
            <a:r>
              <a:rPr lang="fr-FR" sz="10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</a:t>
            </a:r>
            <a:endParaRPr lang="fr-FR" sz="1000" dirty="0">
              <a:solidFill>
                <a:srgbClr val="2626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one de texte 1037">
            <a:extLst>
              <a:ext uri="{FF2B5EF4-FFF2-40B4-BE49-F238E27FC236}">
                <a16:creationId xmlns:a16="http://schemas.microsoft.com/office/drawing/2014/main" id="{C5D2EC9B-005E-4E95-AEA0-E435A83D24D7}"/>
              </a:ext>
            </a:extLst>
          </p:cNvPr>
          <p:cNvSpPr txBox="1"/>
          <p:nvPr/>
        </p:nvSpPr>
        <p:spPr>
          <a:xfrm>
            <a:off x="10231565" y="1561825"/>
            <a:ext cx="1241425" cy="39560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FR" sz="105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Imaging bloc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577B6FF-DA3E-4D67-A25E-62C6882AB7CE}"/>
              </a:ext>
            </a:extLst>
          </p:cNvPr>
          <p:cNvSpPr/>
          <p:nvPr/>
        </p:nvSpPr>
        <p:spPr>
          <a:xfrm>
            <a:off x="7454483" y="779925"/>
            <a:ext cx="429104" cy="3286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345772F-C56B-41F7-9E3E-EAACCD0EFF2D}"/>
              </a:ext>
            </a:extLst>
          </p:cNvPr>
          <p:cNvSpPr/>
          <p:nvPr/>
        </p:nvSpPr>
        <p:spPr>
          <a:xfrm>
            <a:off x="7447498" y="1293640"/>
            <a:ext cx="429104" cy="3286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99BA5F3-A46D-4644-931B-7FBC12F4DCF2}"/>
              </a:ext>
            </a:extLst>
          </p:cNvPr>
          <p:cNvSpPr/>
          <p:nvPr/>
        </p:nvSpPr>
        <p:spPr>
          <a:xfrm>
            <a:off x="7434163" y="1812435"/>
            <a:ext cx="429104" cy="3286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72F784F-64A9-4C60-93B0-33354B0D49CF}"/>
              </a:ext>
            </a:extLst>
          </p:cNvPr>
          <p:cNvSpPr/>
          <p:nvPr/>
        </p:nvSpPr>
        <p:spPr>
          <a:xfrm>
            <a:off x="7426543" y="2317260"/>
            <a:ext cx="429104" cy="3286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1B66F625-06B1-422A-B1F5-97BA31387260}"/>
              </a:ext>
            </a:extLst>
          </p:cNvPr>
          <p:cNvCxnSpPr>
            <a:cxnSpLocks/>
          </p:cNvCxnSpPr>
          <p:nvPr/>
        </p:nvCxnSpPr>
        <p:spPr>
          <a:xfrm flipH="1" flipV="1">
            <a:off x="7620067" y="2567309"/>
            <a:ext cx="330271" cy="3038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518D296D-DF66-405B-BCB0-34FF5EC17E4D}"/>
              </a:ext>
            </a:extLst>
          </p:cNvPr>
          <p:cNvSpPr/>
          <p:nvPr/>
        </p:nvSpPr>
        <p:spPr>
          <a:xfrm>
            <a:off x="8182061" y="2617576"/>
            <a:ext cx="1797803" cy="3938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2F7CD1D7-D08F-4975-9E34-658E47D3F078}"/>
              </a:ext>
            </a:extLst>
          </p:cNvPr>
          <p:cNvCxnSpPr>
            <a:cxnSpLocks/>
          </p:cNvCxnSpPr>
          <p:nvPr/>
        </p:nvCxnSpPr>
        <p:spPr>
          <a:xfrm flipV="1">
            <a:off x="8610020" y="2439781"/>
            <a:ext cx="294835" cy="3747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 de texte 72">
            <a:extLst>
              <a:ext uri="{FF2B5EF4-FFF2-40B4-BE49-F238E27FC236}">
                <a16:creationId xmlns:a16="http://schemas.microsoft.com/office/drawing/2014/main" id="{6D2F46E6-D984-4855-8818-BBDB9B060FFC}"/>
              </a:ext>
            </a:extLst>
          </p:cNvPr>
          <p:cNvSpPr txBox="1"/>
          <p:nvPr/>
        </p:nvSpPr>
        <p:spPr>
          <a:xfrm>
            <a:off x="7757940" y="2822085"/>
            <a:ext cx="1241425" cy="39560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FR" sz="1000" dirty="0" err="1"/>
              <a:t>Radiochromic</a:t>
            </a:r>
            <a:r>
              <a:rPr lang="fr-FR" sz="1000" dirty="0"/>
              <a:t> film </a:t>
            </a:r>
            <a:r>
              <a:rPr lang="fr-FR" sz="1000" dirty="0" err="1"/>
              <a:t>sample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B6BC7A7B-A653-4351-BEA5-04B7A15496F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0027006" y="1987077"/>
            <a:ext cx="1331598" cy="883793"/>
          </a:xfrm>
          <a:prstGeom prst="rect">
            <a:avLst/>
          </a:prstGeom>
        </p:spPr>
      </p:pic>
      <p:sp>
        <p:nvSpPr>
          <p:cNvPr id="31" name="ZoneTexte 4">
            <a:extLst>
              <a:ext uri="{FF2B5EF4-FFF2-40B4-BE49-F238E27FC236}">
                <a16:creationId xmlns:a16="http://schemas.microsoft.com/office/drawing/2014/main" id="{B185DBCE-AE70-4420-A22B-38610C4CEC20}"/>
              </a:ext>
            </a:extLst>
          </p:cNvPr>
          <p:cNvSpPr txBox="1"/>
          <p:nvPr/>
        </p:nvSpPr>
        <p:spPr>
          <a:xfrm>
            <a:off x="10027006" y="2906208"/>
            <a:ext cx="1787525" cy="3752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Scanner EPSON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80931C2C-2D51-43E8-9A46-4F719269E5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0551" y="3266224"/>
            <a:ext cx="4908885" cy="874505"/>
          </a:xfrm>
          <a:prstGeom prst="rect">
            <a:avLst/>
          </a:prstGeom>
        </p:spPr>
      </p:pic>
      <p:graphicFrame>
        <p:nvGraphicFramePr>
          <p:cNvPr id="45" name="Tableau 44">
            <a:extLst>
              <a:ext uri="{FF2B5EF4-FFF2-40B4-BE49-F238E27FC236}">
                <a16:creationId xmlns:a16="http://schemas.microsoft.com/office/drawing/2014/main" id="{2A2F493E-8BFC-4BC2-A1D1-00C12457F8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915522"/>
              </p:ext>
            </p:extLst>
          </p:nvPr>
        </p:nvGraphicFramePr>
        <p:xfrm>
          <a:off x="626517" y="5380037"/>
          <a:ext cx="6141314" cy="8869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7831">
                  <a:extLst>
                    <a:ext uri="{9D8B030D-6E8A-4147-A177-3AD203B41FA5}">
                      <a16:colId xmlns:a16="http://schemas.microsoft.com/office/drawing/2014/main" val="852596883"/>
                    </a:ext>
                  </a:extLst>
                </a:gridCol>
                <a:gridCol w="1141401">
                  <a:extLst>
                    <a:ext uri="{9D8B030D-6E8A-4147-A177-3AD203B41FA5}">
                      <a16:colId xmlns:a16="http://schemas.microsoft.com/office/drawing/2014/main" val="3526406934"/>
                    </a:ext>
                  </a:extLst>
                </a:gridCol>
                <a:gridCol w="1141401">
                  <a:extLst>
                    <a:ext uri="{9D8B030D-6E8A-4147-A177-3AD203B41FA5}">
                      <a16:colId xmlns:a16="http://schemas.microsoft.com/office/drawing/2014/main" val="36924547"/>
                    </a:ext>
                  </a:extLst>
                </a:gridCol>
                <a:gridCol w="1438063">
                  <a:extLst>
                    <a:ext uri="{9D8B030D-6E8A-4147-A177-3AD203B41FA5}">
                      <a16:colId xmlns:a16="http://schemas.microsoft.com/office/drawing/2014/main" val="1171998392"/>
                    </a:ext>
                  </a:extLst>
                </a:gridCol>
                <a:gridCol w="1692618">
                  <a:extLst>
                    <a:ext uri="{9D8B030D-6E8A-4147-A177-3AD203B41FA5}">
                      <a16:colId xmlns:a16="http://schemas.microsoft.com/office/drawing/2014/main" val="2842144315"/>
                    </a:ext>
                  </a:extLst>
                </a:gridCol>
              </a:tblGrid>
              <a:tr h="3574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900" dirty="0">
                          <a:effectLst/>
                        </a:rPr>
                        <a:t>Beam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900" dirty="0" err="1">
                          <a:effectLst/>
                        </a:rPr>
                        <a:t>Nomber</a:t>
                      </a:r>
                      <a:r>
                        <a:rPr lang="fr-FR" sz="900" dirty="0">
                          <a:effectLst/>
                        </a:rPr>
                        <a:t> of  </a:t>
                      </a:r>
                      <a:r>
                        <a:rPr lang="fr-FR" sz="900" dirty="0" err="1">
                          <a:effectLst/>
                        </a:rPr>
                        <a:t>mAs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900" dirty="0" err="1">
                          <a:effectLst/>
                        </a:rPr>
                        <a:t>Nomber</a:t>
                      </a:r>
                      <a:r>
                        <a:rPr lang="fr-FR" sz="900" dirty="0">
                          <a:effectLst/>
                        </a:rPr>
                        <a:t> of </a:t>
                      </a:r>
                      <a:r>
                        <a:rPr lang="fr-FR" sz="900" dirty="0" err="1">
                          <a:effectLst/>
                        </a:rPr>
                        <a:t>exposure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900" dirty="0">
                          <a:effectLst/>
                        </a:rPr>
                        <a:t>Dose for one </a:t>
                      </a:r>
                      <a:r>
                        <a:rPr lang="fr-FR" sz="900" dirty="0" err="1">
                          <a:effectLst/>
                        </a:rPr>
                        <a:t>exposure</a:t>
                      </a:r>
                      <a:r>
                        <a:rPr lang="fr-FR" sz="900" dirty="0">
                          <a:effectLst/>
                        </a:rPr>
                        <a:t> (mGy)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900" dirty="0">
                          <a:effectLst/>
                        </a:rPr>
                        <a:t>Dose for all </a:t>
                      </a:r>
                      <a:r>
                        <a:rPr lang="fr-FR" sz="900" dirty="0" err="1">
                          <a:effectLst/>
                        </a:rPr>
                        <a:t>exposures</a:t>
                      </a:r>
                      <a:r>
                        <a:rPr lang="fr-FR" sz="900" dirty="0">
                          <a:effectLst/>
                        </a:rPr>
                        <a:t> (mGy)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702099803"/>
                  </a:ext>
                </a:extLst>
              </a:tr>
              <a:tr h="176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900">
                          <a:effectLst/>
                        </a:rPr>
                        <a:t>Ag-36 kV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900">
                          <a:effectLst/>
                        </a:rPr>
                        <a:t>300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900">
                          <a:effectLst/>
                        </a:rPr>
                        <a:t>4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900">
                          <a:effectLst/>
                        </a:rPr>
                        <a:t>30.47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900">
                          <a:effectLst/>
                        </a:rPr>
                        <a:t>120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955712203"/>
                  </a:ext>
                </a:extLst>
              </a:tr>
              <a:tr h="176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900">
                          <a:effectLst/>
                        </a:rPr>
                        <a:t>Al-40 kV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900">
                          <a:effectLst/>
                        </a:rPr>
                        <a:t>120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900">
                          <a:effectLst/>
                        </a:rPr>
                        <a:t>4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900">
                          <a:effectLst/>
                        </a:rPr>
                        <a:t>25.28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900">
                          <a:effectLst/>
                        </a:rPr>
                        <a:t>100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761499390"/>
                  </a:ext>
                </a:extLst>
              </a:tr>
              <a:tr h="1764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900">
                          <a:effectLst/>
                        </a:rPr>
                        <a:t>Rh-33 kV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900">
                          <a:effectLst/>
                        </a:rPr>
                        <a:t>300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900">
                          <a:effectLst/>
                        </a:rPr>
                        <a:t>12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900">
                          <a:effectLst/>
                        </a:rPr>
                        <a:t>18.61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900" dirty="0">
                          <a:effectLst/>
                        </a:rPr>
                        <a:t>223.32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422143756"/>
                  </a:ext>
                </a:extLst>
              </a:tr>
            </a:tbl>
          </a:graphicData>
        </a:graphic>
      </p:graphicFrame>
      <p:pic>
        <p:nvPicPr>
          <p:cNvPr id="47" name="Image 46">
            <a:extLst>
              <a:ext uri="{FF2B5EF4-FFF2-40B4-BE49-F238E27FC236}">
                <a16:creationId xmlns:a16="http://schemas.microsoft.com/office/drawing/2014/main" id="{27C39792-1981-4C2E-8762-08D481B7C9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7253" y="4221357"/>
            <a:ext cx="1473159" cy="2329073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A966D565-F959-4AD3-AA8F-7167913406C2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724" y="4267991"/>
            <a:ext cx="1640986" cy="2224446"/>
          </a:xfrm>
          <a:prstGeom prst="rect">
            <a:avLst/>
          </a:prstGeom>
        </p:spPr>
      </p:pic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A9CEBACD-3F06-4287-AF5F-54E265D18582}"/>
              </a:ext>
            </a:extLst>
          </p:cNvPr>
          <p:cNvCxnSpPr>
            <a:cxnSpLocks/>
          </p:cNvCxnSpPr>
          <p:nvPr/>
        </p:nvCxnSpPr>
        <p:spPr>
          <a:xfrm flipH="1" flipV="1">
            <a:off x="7950339" y="6135312"/>
            <a:ext cx="759035" cy="1750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 de texte 113">
            <a:extLst>
              <a:ext uri="{FF2B5EF4-FFF2-40B4-BE49-F238E27FC236}">
                <a16:creationId xmlns:a16="http://schemas.microsoft.com/office/drawing/2014/main" id="{A65637A2-7391-4404-BF10-0341185DAA63}"/>
              </a:ext>
            </a:extLst>
          </p:cNvPr>
          <p:cNvSpPr txBox="1"/>
          <p:nvPr/>
        </p:nvSpPr>
        <p:spPr>
          <a:xfrm>
            <a:off x="8525567" y="6076394"/>
            <a:ext cx="1256030" cy="53721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Raysafe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Xi MAM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/>
              <a:t>Placed 6 cm from the edge along the y-axis.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68C1DDD1-9DCF-428E-B56B-BA1FAC79E797}"/>
              </a:ext>
            </a:extLst>
          </p:cNvPr>
          <p:cNvCxnSpPr>
            <a:cxnSpLocks/>
          </p:cNvCxnSpPr>
          <p:nvPr/>
        </p:nvCxnSpPr>
        <p:spPr>
          <a:xfrm flipH="1">
            <a:off x="10726704" y="5692328"/>
            <a:ext cx="619499" cy="4568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one de texte 1028">
            <a:extLst>
              <a:ext uri="{FF2B5EF4-FFF2-40B4-BE49-F238E27FC236}">
                <a16:creationId xmlns:a16="http://schemas.microsoft.com/office/drawing/2014/main" id="{A5E175C6-6CBF-4F7E-AD3A-01435E2BBCA5}"/>
              </a:ext>
            </a:extLst>
          </p:cNvPr>
          <p:cNvSpPr txBox="1"/>
          <p:nvPr/>
        </p:nvSpPr>
        <p:spPr>
          <a:xfrm>
            <a:off x="11072994" y="5517407"/>
            <a:ext cx="1240155" cy="3492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Radiochromic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film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0EA79B07-6C3D-402A-A9F7-D21EE864992E}"/>
              </a:ext>
            </a:extLst>
          </p:cNvPr>
          <p:cNvCxnSpPr>
            <a:cxnSpLocks/>
          </p:cNvCxnSpPr>
          <p:nvPr/>
        </p:nvCxnSpPr>
        <p:spPr>
          <a:xfrm>
            <a:off x="9403524" y="5672251"/>
            <a:ext cx="577484" cy="6482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>
            <a:extLst>
              <a:ext uri="{FF2B5EF4-FFF2-40B4-BE49-F238E27FC236}">
                <a16:creationId xmlns:a16="http://schemas.microsoft.com/office/drawing/2014/main" id="{DFDB37E5-90C3-4796-9A45-6748DBEF198A}"/>
              </a:ext>
            </a:extLst>
          </p:cNvPr>
          <p:cNvCxnSpPr>
            <a:cxnSpLocks/>
          </p:cNvCxnSpPr>
          <p:nvPr/>
        </p:nvCxnSpPr>
        <p:spPr>
          <a:xfrm flipH="1">
            <a:off x="8187771" y="5598102"/>
            <a:ext cx="586448" cy="4565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Zone de texte 115">
            <a:extLst>
              <a:ext uri="{FF2B5EF4-FFF2-40B4-BE49-F238E27FC236}">
                <a16:creationId xmlns:a16="http://schemas.microsoft.com/office/drawing/2014/main" id="{AA572476-5097-4CA0-B748-6DB58BDB6094}"/>
              </a:ext>
            </a:extLst>
          </p:cNvPr>
          <p:cNvSpPr txBox="1"/>
          <p:nvPr/>
        </p:nvSpPr>
        <p:spPr>
          <a:xfrm>
            <a:off x="8480995" y="5374434"/>
            <a:ext cx="1240155" cy="3492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FR" sz="900" dirty="0" err="1"/>
              <a:t>Radiopaque</a:t>
            </a:r>
            <a:r>
              <a:rPr lang="fr-FR" sz="900" dirty="0"/>
              <a:t> </a:t>
            </a:r>
            <a:r>
              <a:rPr lang="fr-FR" sz="900" dirty="0" err="1"/>
              <a:t>shield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Espace réservé du pied de page 4">
            <a:extLst>
              <a:ext uri="{FF2B5EF4-FFF2-40B4-BE49-F238E27FC236}">
                <a16:creationId xmlns:a16="http://schemas.microsoft.com/office/drawing/2014/main" id="{EF68EA77-F9B2-4DFD-A421-6FCA093E3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10" y="6379624"/>
            <a:ext cx="8839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PHENICS FEST, M. DJAROUM</a:t>
            </a:r>
          </a:p>
        </p:txBody>
      </p:sp>
      <p:sp>
        <p:nvSpPr>
          <p:cNvPr id="69" name="Espace réservé de la date 4">
            <a:extLst>
              <a:ext uri="{FF2B5EF4-FFF2-40B4-BE49-F238E27FC236}">
                <a16:creationId xmlns:a16="http://schemas.microsoft.com/office/drawing/2014/main" id="{84C18408-6B69-45F9-A03D-67ED5DF390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5692" y="6492875"/>
            <a:ext cx="10160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04/07/2025</a:t>
            </a:r>
          </a:p>
        </p:txBody>
      </p:sp>
      <p:sp>
        <p:nvSpPr>
          <p:cNvPr id="34" name="Espace réservé du contenu 1">
            <a:extLst>
              <a:ext uri="{FF2B5EF4-FFF2-40B4-BE49-F238E27FC236}">
                <a16:creationId xmlns:a16="http://schemas.microsoft.com/office/drawing/2014/main" id="{6D40233D-9354-46DA-A83B-7EBD9179670B}"/>
              </a:ext>
            </a:extLst>
          </p:cNvPr>
          <p:cNvSpPr txBox="1">
            <a:spLocks/>
          </p:cNvSpPr>
          <p:nvPr/>
        </p:nvSpPr>
        <p:spPr>
          <a:xfrm>
            <a:off x="216432" y="951049"/>
            <a:ext cx="6657557" cy="582433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50019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1.1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</a:t>
            </a:r>
            <a:r>
              <a:rPr lang="en-US" sz="1400" dirty="0"/>
              <a:t>Selection of reference clinical beams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50019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►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 </a:t>
            </a:r>
            <a:r>
              <a:rPr lang="fr-FR" sz="1200" i="1" dirty="0" err="1">
                <a:solidFill>
                  <a:srgbClr val="E50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mammography</a:t>
            </a:r>
            <a:r>
              <a:rPr lang="fr-FR" sz="1200" i="1" dirty="0">
                <a:solidFill>
                  <a:srgbClr val="E50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i="1" dirty="0" err="1">
                <a:solidFill>
                  <a:srgbClr val="E50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beams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Hologic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Selenia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®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Dimensions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®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l’HEGP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50019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1.2   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Caracterisation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of x-ray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beams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at HEGP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50019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►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spectrometric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measurments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</a:t>
            </a:r>
            <a:r>
              <a:rPr kumimoji="0" lang="fr-FR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HVLs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measurments</a:t>
            </a:r>
            <a:endParaRPr kumimoji="0" lang="fr-FR" sz="1200" b="0" i="1" u="none" strike="noStrike" kern="1200" cap="none" spc="0" normalizeH="0" baseline="0" noProof="0" dirty="0">
              <a:ln>
                <a:noFill/>
              </a:ln>
              <a:solidFill>
                <a:srgbClr val="E500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50019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1.3   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x-ray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beams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reproduction at LNHB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50019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►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spectrometric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measurments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</a:t>
            </a:r>
            <a:r>
              <a:rPr kumimoji="0" lang="fr-FR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HVLs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measurments</a:t>
            </a:r>
            <a:endParaRPr kumimoji="0" lang="fr-FR" sz="1200" b="0" i="1" u="none" strike="noStrike" kern="1200" cap="none" spc="0" normalizeH="0" baseline="0" noProof="0" dirty="0">
              <a:ln>
                <a:noFill/>
              </a:ln>
              <a:solidFill>
                <a:srgbClr val="E5001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50019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1.4    </a:t>
            </a:r>
            <a:r>
              <a:rPr lang="en-US" sz="1400" dirty="0"/>
              <a:t>Calibration of a transfer chamber (</a:t>
            </a:r>
            <a:r>
              <a:rPr lang="en-US" sz="1400" dirty="0" err="1"/>
              <a:t>Radcal</a:t>
            </a:r>
            <a:r>
              <a:rPr lang="en-US" sz="1400" dirty="0"/>
              <a:t> 10X6-6M) on LNHB beams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► </a:t>
            </a:r>
            <a:r>
              <a:rPr lang="en-US" sz="1200" dirty="0">
                <a:solidFill>
                  <a:schemeClr val="tx2"/>
                </a:solidFill>
              </a:rPr>
              <a:t>Measurement of calibration coefficients (</a:t>
            </a:r>
            <a:r>
              <a:rPr lang="en-US" sz="1200" dirty="0" err="1">
                <a:solidFill>
                  <a:schemeClr val="tx2"/>
                </a:solidFill>
              </a:rPr>
              <a:t>Nk</a:t>
            </a:r>
            <a:r>
              <a:rPr lang="en-US" sz="1200" dirty="0">
                <a:solidFill>
                  <a:schemeClr val="tx2"/>
                </a:solidFill>
              </a:rPr>
              <a:t>) of the transfer chamber in terms of air kerma (Ka) using the LNHB air-kerma chamber WK07 (primary reference standard for low-energy X-ray dosimetry).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50019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1.5    </a:t>
            </a:r>
            <a:r>
              <a:rPr lang="en-US" sz="1400" dirty="0"/>
              <a:t>Measurements of air kerma (Ka) under quality control conditions and conversion to mean glandular dose (MGD) using the c, g, and s factors from the Dance model.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50019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1.6 </a:t>
            </a:r>
            <a:r>
              <a:rPr lang="en-US" sz="1400" dirty="0"/>
              <a:t>Dose profile measurements using GAFCHROMIC films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0019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Zone de texte 24">
            <a:extLst>
              <a:ext uri="{FF2B5EF4-FFF2-40B4-BE49-F238E27FC236}">
                <a16:creationId xmlns:a16="http://schemas.microsoft.com/office/drawing/2014/main" id="{C39F9780-8037-45BA-B1B0-97FD2650D494}"/>
              </a:ext>
            </a:extLst>
          </p:cNvPr>
          <p:cNvSpPr txBox="1"/>
          <p:nvPr/>
        </p:nvSpPr>
        <p:spPr>
          <a:xfrm>
            <a:off x="7165684" y="3275294"/>
            <a:ext cx="2237840" cy="240213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FR" sz="900" b="1" dirty="0" err="1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fr-FR" sz="900" b="1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irradiation  </a:t>
            </a:r>
            <a:r>
              <a:rPr lang="fr-FR" sz="900" b="1" dirty="0" err="1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fr-FR" sz="900" b="1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irradiation </a:t>
            </a:r>
            <a:endParaRPr kumimoji="0" lang="fr-FR" sz="105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917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1">
            <a:extLst>
              <a:ext uri="{FF2B5EF4-FFF2-40B4-BE49-F238E27FC236}">
                <a16:creationId xmlns:a16="http://schemas.microsoft.com/office/drawing/2014/main" id="{9826D884-4739-4B08-B045-8D49C93DF240}"/>
              </a:ext>
            </a:extLst>
          </p:cNvPr>
          <p:cNvSpPr txBox="1">
            <a:spLocks/>
          </p:cNvSpPr>
          <p:nvPr/>
        </p:nvSpPr>
        <p:spPr>
          <a:xfrm>
            <a:off x="731836" y="952752"/>
            <a:ext cx="8519965" cy="554012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50019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2.1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US" sz="1600" b="1" dirty="0"/>
              <a:t>MCNP numerical modeling of the X-ray tube of the HEGP mammography unit</a:t>
            </a:r>
            <a:endParaRPr lang="fr-FR" sz="1600" b="1" dirty="0">
              <a:solidFill>
                <a:srgbClr val="262626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50019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►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tx2"/>
                </a:solidFill>
              </a:rPr>
              <a:t>Comparison of simulated spectra with measured spectra for validation of the numerical model.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50019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► </a:t>
            </a:r>
            <a:r>
              <a:rPr lang="en-US" sz="1400" dirty="0">
                <a:solidFill>
                  <a:schemeClr val="tx2"/>
                </a:solidFill>
              </a:rPr>
              <a:t>Analysis of the spatial distribution of the radiation field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0019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3198DD8-B268-4E20-9444-C1125AA26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9334" y="6328681"/>
            <a:ext cx="69373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BC77A0-1F4E-42FF-9FFC-F45C3A64AF90}" type="slidenum"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E500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ED4EB37-4C0F-4355-9C62-B9BCD4425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882" y="250475"/>
            <a:ext cx="10728325" cy="871827"/>
          </a:xfrm>
        </p:spPr>
        <p:txBody>
          <a:bodyPr>
            <a:normAutofit/>
          </a:bodyPr>
          <a:lstStyle/>
          <a:p>
            <a:r>
              <a:rPr lang="fr-FR" sz="2400" dirty="0"/>
              <a:t>2. MONTE CARLO SIMULATIONS (MCNP Code)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2E78813-6ABF-414A-8E31-80B670603EA0}"/>
              </a:ext>
            </a:extLst>
          </p:cNvPr>
          <p:cNvSpPr/>
          <p:nvPr/>
        </p:nvSpPr>
        <p:spPr>
          <a:xfrm>
            <a:off x="772438" y="3874277"/>
            <a:ext cx="7317474" cy="4872823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18B2C2-CFAD-4DDC-8A39-A25941531EEB}"/>
              </a:ext>
            </a:extLst>
          </p:cNvPr>
          <p:cNvSpPr/>
          <p:nvPr/>
        </p:nvSpPr>
        <p:spPr>
          <a:xfrm>
            <a:off x="666473" y="1691114"/>
            <a:ext cx="5590690" cy="497489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F219B9-10B3-42F1-A8A7-8E263F303CED}"/>
              </a:ext>
            </a:extLst>
          </p:cNvPr>
          <p:cNvSpPr/>
          <p:nvPr/>
        </p:nvSpPr>
        <p:spPr>
          <a:xfrm>
            <a:off x="3409627" y="5494149"/>
            <a:ext cx="883577" cy="3099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1A2982C-9348-4768-92FC-962241DEB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836" y="2270269"/>
            <a:ext cx="3861465" cy="3967466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1627BCFF-50EF-4FEC-9705-E3FCD6712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502" y="2916324"/>
            <a:ext cx="4118760" cy="3211027"/>
          </a:xfrm>
          <a:prstGeom prst="rect">
            <a:avLst/>
          </a:prstGeom>
        </p:spPr>
      </p:pic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D711C3E0-3320-4B14-A8CA-C27331810F98}"/>
              </a:ext>
            </a:extLst>
          </p:cNvPr>
          <p:cNvCxnSpPr/>
          <p:nvPr/>
        </p:nvCxnSpPr>
        <p:spPr>
          <a:xfrm>
            <a:off x="5005953" y="6127351"/>
            <a:ext cx="2867186" cy="0"/>
          </a:xfrm>
          <a:prstGeom prst="line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 26">
            <a:extLst>
              <a:ext uri="{FF2B5EF4-FFF2-40B4-BE49-F238E27FC236}">
                <a16:creationId xmlns:a16="http://schemas.microsoft.com/office/drawing/2014/main" id="{97BA29A6-76AE-4EA9-B919-B372073C78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1801" y="1030237"/>
            <a:ext cx="2354371" cy="2637705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BB9ECFBC-F405-41D9-9EB8-1D5C80F85A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6776" y="3758887"/>
            <a:ext cx="2339396" cy="2478848"/>
          </a:xfrm>
          <a:prstGeom prst="rect">
            <a:avLst/>
          </a:prstGeom>
        </p:spPr>
      </p:pic>
      <p:sp>
        <p:nvSpPr>
          <p:cNvPr id="31" name="Espace réservé du pied de page 4">
            <a:extLst>
              <a:ext uri="{FF2B5EF4-FFF2-40B4-BE49-F238E27FC236}">
                <a16:creationId xmlns:a16="http://schemas.microsoft.com/office/drawing/2014/main" id="{3C253320-CC02-45D6-8ECC-18CA56F75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10" y="6379624"/>
            <a:ext cx="8839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PHENICS FEST, M. DJAROUM</a:t>
            </a:r>
          </a:p>
        </p:txBody>
      </p:sp>
      <p:sp>
        <p:nvSpPr>
          <p:cNvPr id="32" name="Espace réservé de la date 4">
            <a:extLst>
              <a:ext uri="{FF2B5EF4-FFF2-40B4-BE49-F238E27FC236}">
                <a16:creationId xmlns:a16="http://schemas.microsoft.com/office/drawing/2014/main" id="{4373B7F5-C4D2-429C-BA7E-EC0F332F5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5692" y="6492875"/>
            <a:ext cx="10160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04/07/2025</a:t>
            </a:r>
          </a:p>
        </p:txBody>
      </p:sp>
      <p:sp>
        <p:nvSpPr>
          <p:cNvPr id="15" name="Zone de texte 24">
            <a:extLst>
              <a:ext uri="{FF2B5EF4-FFF2-40B4-BE49-F238E27FC236}">
                <a16:creationId xmlns:a16="http://schemas.microsoft.com/office/drawing/2014/main" id="{72D97FA9-01FD-4C58-908F-F38DB3BF8B8B}"/>
              </a:ext>
            </a:extLst>
          </p:cNvPr>
          <p:cNvSpPr txBox="1"/>
          <p:nvPr/>
        </p:nvSpPr>
        <p:spPr>
          <a:xfrm>
            <a:off x="666473" y="2983723"/>
            <a:ext cx="1335405" cy="32575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Electron source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one de texte 24">
            <a:extLst>
              <a:ext uri="{FF2B5EF4-FFF2-40B4-BE49-F238E27FC236}">
                <a16:creationId xmlns:a16="http://schemas.microsoft.com/office/drawing/2014/main" id="{254EE860-AA1D-47EF-8962-BFCB04F31BF8}"/>
              </a:ext>
            </a:extLst>
          </p:cNvPr>
          <p:cNvSpPr txBox="1"/>
          <p:nvPr/>
        </p:nvSpPr>
        <p:spPr>
          <a:xfrm>
            <a:off x="1470991" y="4104553"/>
            <a:ext cx="1280105" cy="32575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Beryllium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window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Zone de texte 24">
            <a:extLst>
              <a:ext uri="{FF2B5EF4-FFF2-40B4-BE49-F238E27FC236}">
                <a16:creationId xmlns:a16="http://schemas.microsoft.com/office/drawing/2014/main" id="{B143E2F7-4F79-4552-BFDC-7D0199BFD785}"/>
              </a:ext>
            </a:extLst>
          </p:cNvPr>
          <p:cNvSpPr txBox="1"/>
          <p:nvPr/>
        </p:nvSpPr>
        <p:spPr>
          <a:xfrm>
            <a:off x="2184909" y="4568147"/>
            <a:ext cx="566187" cy="184874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Filter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Zone de texte 24">
            <a:extLst>
              <a:ext uri="{FF2B5EF4-FFF2-40B4-BE49-F238E27FC236}">
                <a16:creationId xmlns:a16="http://schemas.microsoft.com/office/drawing/2014/main" id="{2337358B-648B-4B83-9495-F3C0638DE42C}"/>
              </a:ext>
            </a:extLst>
          </p:cNvPr>
          <p:cNvSpPr txBox="1"/>
          <p:nvPr/>
        </p:nvSpPr>
        <p:spPr>
          <a:xfrm>
            <a:off x="1907452" y="4995107"/>
            <a:ext cx="757018" cy="218598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Collimator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Zone de texte 24">
            <a:extLst>
              <a:ext uri="{FF2B5EF4-FFF2-40B4-BE49-F238E27FC236}">
                <a16:creationId xmlns:a16="http://schemas.microsoft.com/office/drawing/2014/main" id="{B4E421A6-DC5F-4BC4-831B-F009FD5198DB}"/>
              </a:ext>
            </a:extLst>
          </p:cNvPr>
          <p:cNvSpPr txBox="1"/>
          <p:nvPr/>
        </p:nvSpPr>
        <p:spPr>
          <a:xfrm>
            <a:off x="3775087" y="5729146"/>
            <a:ext cx="883577" cy="341707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 photons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51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3198DD8-B268-4E20-9444-C1125AA26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9334" y="6328681"/>
            <a:ext cx="69373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BC77A0-1F4E-42FF-9FFC-F45C3A64AF90}" type="slidenum"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E500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ED4EB37-4C0F-4355-9C62-B9BCD4425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882" y="250475"/>
            <a:ext cx="10728325" cy="871827"/>
          </a:xfrm>
        </p:spPr>
        <p:txBody>
          <a:bodyPr>
            <a:normAutofit/>
          </a:bodyPr>
          <a:lstStyle/>
          <a:p>
            <a:r>
              <a:rPr lang="fr-FR" sz="2400" dirty="0"/>
              <a:t>2. MONTE CARLO SIMULATIONS ( MCNP Code) 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2E78813-6ABF-414A-8E31-80B670603EA0}"/>
              </a:ext>
            </a:extLst>
          </p:cNvPr>
          <p:cNvSpPr/>
          <p:nvPr/>
        </p:nvSpPr>
        <p:spPr>
          <a:xfrm>
            <a:off x="772438" y="3874277"/>
            <a:ext cx="7317474" cy="4872823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BF219B9-10B3-42F1-A8A7-8E263F303CED}"/>
              </a:ext>
            </a:extLst>
          </p:cNvPr>
          <p:cNvSpPr/>
          <p:nvPr/>
        </p:nvSpPr>
        <p:spPr>
          <a:xfrm>
            <a:off x="3409627" y="5494149"/>
            <a:ext cx="883577" cy="3099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76F5682B-5D4C-4542-A356-876714CDD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5395" y="1186640"/>
            <a:ext cx="2424306" cy="231391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57150DB4-8C22-4887-9D91-4CBAE0F902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8499" y="3683240"/>
            <a:ext cx="2424306" cy="258226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D2BF76E-1EFC-4CF8-A46B-252184ED3A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730" y="2175437"/>
            <a:ext cx="3852622" cy="401155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B942877-E380-45A2-ACC1-FE62BCE2CA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3412" y="2745781"/>
            <a:ext cx="3820972" cy="3861744"/>
          </a:xfrm>
          <a:prstGeom prst="rect">
            <a:avLst/>
          </a:prstGeom>
        </p:spPr>
      </p:pic>
      <p:sp>
        <p:nvSpPr>
          <p:cNvPr id="30" name="Espace réservé du pied de page 4">
            <a:extLst>
              <a:ext uri="{FF2B5EF4-FFF2-40B4-BE49-F238E27FC236}">
                <a16:creationId xmlns:a16="http://schemas.microsoft.com/office/drawing/2014/main" id="{7CA65409-620B-471C-A2FA-9BE9CB31E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9715" y="6492875"/>
            <a:ext cx="8839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PHENICS FEST, M. DJAROUM</a:t>
            </a:r>
          </a:p>
        </p:txBody>
      </p:sp>
      <p:sp>
        <p:nvSpPr>
          <p:cNvPr id="31" name="Espace réservé de la date 4">
            <a:extLst>
              <a:ext uri="{FF2B5EF4-FFF2-40B4-BE49-F238E27FC236}">
                <a16:creationId xmlns:a16="http://schemas.microsoft.com/office/drawing/2014/main" id="{15C6662B-7EC3-445B-A44D-7EF522AAB5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9548" y="6424962"/>
            <a:ext cx="10160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04/07/2025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4F7A5BEC-E85D-463F-9B63-EC9EB7AFCC91}"/>
              </a:ext>
            </a:extLst>
          </p:cNvPr>
          <p:cNvCxnSpPr>
            <a:cxnSpLocks/>
          </p:cNvCxnSpPr>
          <p:nvPr/>
        </p:nvCxnSpPr>
        <p:spPr>
          <a:xfrm flipV="1">
            <a:off x="1535042" y="6186996"/>
            <a:ext cx="1386388" cy="123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F6898B87-DDF5-4999-8910-EC3CDE1EF902}"/>
              </a:ext>
            </a:extLst>
          </p:cNvPr>
          <p:cNvCxnSpPr>
            <a:cxnSpLocks/>
          </p:cNvCxnSpPr>
          <p:nvPr/>
        </p:nvCxnSpPr>
        <p:spPr>
          <a:xfrm flipV="1">
            <a:off x="1535042" y="5932503"/>
            <a:ext cx="814553" cy="326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 de texte 24">
            <a:extLst>
              <a:ext uri="{FF2B5EF4-FFF2-40B4-BE49-F238E27FC236}">
                <a16:creationId xmlns:a16="http://schemas.microsoft.com/office/drawing/2014/main" id="{7755C6BC-5AD0-4BDA-9C91-144256844BA5}"/>
              </a:ext>
            </a:extLst>
          </p:cNvPr>
          <p:cNvSpPr txBox="1"/>
          <p:nvPr/>
        </p:nvSpPr>
        <p:spPr>
          <a:xfrm>
            <a:off x="385243" y="6144891"/>
            <a:ext cx="1335405" cy="32575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Points de mesure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Espace réservé du contenu 1">
            <a:extLst>
              <a:ext uri="{FF2B5EF4-FFF2-40B4-BE49-F238E27FC236}">
                <a16:creationId xmlns:a16="http://schemas.microsoft.com/office/drawing/2014/main" id="{94E39246-0733-4E15-AD1E-6A85D5184678}"/>
              </a:ext>
            </a:extLst>
          </p:cNvPr>
          <p:cNvSpPr txBox="1">
            <a:spLocks/>
          </p:cNvSpPr>
          <p:nvPr/>
        </p:nvSpPr>
        <p:spPr>
          <a:xfrm>
            <a:off x="731836" y="952752"/>
            <a:ext cx="8519965" cy="554012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50019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2.1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US" sz="1600" b="1" dirty="0"/>
              <a:t>MCNP numerical modeling of the X-ray tube of the HEGP mammography unit</a:t>
            </a:r>
            <a:endParaRPr lang="fr-FR" sz="1600" b="1" dirty="0">
              <a:solidFill>
                <a:srgbClr val="262626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50019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►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tx2"/>
                </a:solidFill>
              </a:rPr>
              <a:t>Comparison of simulated spectra with measured spectra for validation of the numerical model.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50019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► </a:t>
            </a:r>
            <a:r>
              <a:rPr lang="en-US" sz="1400" dirty="0">
                <a:solidFill>
                  <a:schemeClr val="tx2"/>
                </a:solidFill>
              </a:rPr>
              <a:t>Analysis of the spatial distribution of the radiation field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0019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Zone de texte 24">
            <a:extLst>
              <a:ext uri="{FF2B5EF4-FFF2-40B4-BE49-F238E27FC236}">
                <a16:creationId xmlns:a16="http://schemas.microsoft.com/office/drawing/2014/main" id="{42551149-FCA6-4AAF-ABA4-2A9ACA0B8E70}"/>
              </a:ext>
            </a:extLst>
          </p:cNvPr>
          <p:cNvSpPr txBox="1"/>
          <p:nvPr/>
        </p:nvSpPr>
        <p:spPr>
          <a:xfrm>
            <a:off x="666473" y="2848556"/>
            <a:ext cx="1335405" cy="32575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Electron source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Zone de texte 24">
            <a:extLst>
              <a:ext uri="{FF2B5EF4-FFF2-40B4-BE49-F238E27FC236}">
                <a16:creationId xmlns:a16="http://schemas.microsoft.com/office/drawing/2014/main" id="{AA2B4696-C4B3-4340-A204-8407F0D36317}"/>
              </a:ext>
            </a:extLst>
          </p:cNvPr>
          <p:cNvSpPr txBox="1"/>
          <p:nvPr/>
        </p:nvSpPr>
        <p:spPr>
          <a:xfrm>
            <a:off x="1187897" y="3644711"/>
            <a:ext cx="1280105" cy="32575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Beryllium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window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Zone de texte 24">
            <a:extLst>
              <a:ext uri="{FF2B5EF4-FFF2-40B4-BE49-F238E27FC236}">
                <a16:creationId xmlns:a16="http://schemas.microsoft.com/office/drawing/2014/main" id="{AC81345A-2FB4-4DCE-A35E-F8204F7124F4}"/>
              </a:ext>
            </a:extLst>
          </p:cNvPr>
          <p:cNvSpPr txBox="1"/>
          <p:nvPr/>
        </p:nvSpPr>
        <p:spPr>
          <a:xfrm>
            <a:off x="1827949" y="4043403"/>
            <a:ext cx="566187" cy="184874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Filter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Zone de texte 24">
            <a:extLst>
              <a:ext uri="{FF2B5EF4-FFF2-40B4-BE49-F238E27FC236}">
                <a16:creationId xmlns:a16="http://schemas.microsoft.com/office/drawing/2014/main" id="{FE80647D-270A-40D2-B17A-B42FAB14F854}"/>
              </a:ext>
            </a:extLst>
          </p:cNvPr>
          <p:cNvSpPr txBox="1"/>
          <p:nvPr/>
        </p:nvSpPr>
        <p:spPr>
          <a:xfrm>
            <a:off x="1637118" y="4421423"/>
            <a:ext cx="757018" cy="218598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Collimator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Zone de texte 24">
            <a:extLst>
              <a:ext uri="{FF2B5EF4-FFF2-40B4-BE49-F238E27FC236}">
                <a16:creationId xmlns:a16="http://schemas.microsoft.com/office/drawing/2014/main" id="{198E0AD4-893A-47C3-98A6-CDB9C1F6378B}"/>
              </a:ext>
            </a:extLst>
          </p:cNvPr>
          <p:cNvSpPr txBox="1"/>
          <p:nvPr/>
        </p:nvSpPr>
        <p:spPr>
          <a:xfrm>
            <a:off x="3278934" y="4999502"/>
            <a:ext cx="883577" cy="341707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 photons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Zone de texte 24">
            <a:extLst>
              <a:ext uri="{FF2B5EF4-FFF2-40B4-BE49-F238E27FC236}">
                <a16:creationId xmlns:a16="http://schemas.microsoft.com/office/drawing/2014/main" id="{EF6D1422-E124-4F08-AC15-F65DBE0E59A0}"/>
              </a:ext>
            </a:extLst>
          </p:cNvPr>
          <p:cNvSpPr txBox="1"/>
          <p:nvPr/>
        </p:nvSpPr>
        <p:spPr>
          <a:xfrm>
            <a:off x="3524458" y="5795961"/>
            <a:ext cx="883577" cy="341707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FR" sz="900" dirty="0"/>
              <a:t>Meshed volume of </a:t>
            </a:r>
            <a:r>
              <a:rPr lang="fr-FR" sz="900" dirty="0" err="1"/>
              <a:t>interest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Zone de texte 24">
            <a:extLst>
              <a:ext uri="{FF2B5EF4-FFF2-40B4-BE49-F238E27FC236}">
                <a16:creationId xmlns:a16="http://schemas.microsoft.com/office/drawing/2014/main" id="{F58B1552-D2A3-486C-8C1A-046D98B7702F}"/>
              </a:ext>
            </a:extLst>
          </p:cNvPr>
          <p:cNvSpPr txBox="1"/>
          <p:nvPr/>
        </p:nvSpPr>
        <p:spPr>
          <a:xfrm>
            <a:off x="590103" y="6095597"/>
            <a:ext cx="944939" cy="341707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FR" sz="900" dirty="0" err="1"/>
              <a:t>Measurment</a:t>
            </a:r>
            <a:r>
              <a:rPr lang="fr-FR" sz="900" dirty="0"/>
              <a:t> points 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919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E0687C-BF33-B602-1691-6C6F37D14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RESULTS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A1638E4-11DA-6660-1929-BE999F839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04/07/2025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2950163-E66D-E16B-1EB7-E9667B65C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BC77A0-1F4E-42FF-9FFC-F45C3A64AF90}" type="slidenum"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4EE5A4D-1D11-87BD-2E3E-34DC2776D3F6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99637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496549B2-F9C8-4849-9AF2-B8E4001EC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48" y="4308909"/>
            <a:ext cx="5583089" cy="2038673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A641C82-E2B9-466A-A34A-A248DABA9F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4932" y="4308909"/>
            <a:ext cx="5458518" cy="203867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7B38F7E-7622-4A5B-966C-59808CE22B1F}"/>
              </a:ext>
            </a:extLst>
          </p:cNvPr>
          <p:cNvSpPr/>
          <p:nvPr/>
        </p:nvSpPr>
        <p:spPr>
          <a:xfrm>
            <a:off x="5126298" y="90524"/>
            <a:ext cx="6619915" cy="4132872"/>
          </a:xfrm>
          <a:prstGeom prst="rect">
            <a:avLst/>
          </a:prstGeom>
          <a:solidFill>
            <a:schemeClr val="bg1"/>
          </a:solidFill>
          <a:ln w="19050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itre 5">
            <a:extLst>
              <a:ext uri="{FF2B5EF4-FFF2-40B4-BE49-F238E27FC236}">
                <a16:creationId xmlns:a16="http://schemas.microsoft.com/office/drawing/2014/main" id="{03670B22-FF1F-40E2-9FF1-004B6C916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29" y="193889"/>
            <a:ext cx="4486708" cy="871827"/>
          </a:xfrm>
        </p:spPr>
        <p:txBody>
          <a:bodyPr>
            <a:normAutofit/>
          </a:bodyPr>
          <a:lstStyle/>
          <a:p>
            <a:pPr algn="ctr"/>
            <a:r>
              <a:rPr lang="fr-FR" sz="2000" b="1" dirty="0">
                <a:latin typeface="+mn-lt"/>
              </a:rPr>
              <a:t>(1.2-1.3) </a:t>
            </a:r>
            <a:r>
              <a:rPr lang="en-US" sz="1600" dirty="0"/>
              <a:t>Characterization and reproduction of the X-ray beams from HEGP</a:t>
            </a:r>
            <a:endParaRPr lang="fr-FR" sz="2000" b="1" dirty="0">
              <a:latin typeface="+mn-lt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CE935FA5-7B39-4ECF-AB0F-BF9072AFDE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3328" y="131327"/>
            <a:ext cx="6595191" cy="4132874"/>
          </a:xfrm>
          <a:prstGeom prst="rect">
            <a:avLst/>
          </a:prstGeom>
          <a:ln>
            <a:noFill/>
          </a:ln>
        </p:spPr>
      </p:pic>
      <p:sp>
        <p:nvSpPr>
          <p:cNvPr id="16" name="Espace réservé du contenu 1">
            <a:extLst>
              <a:ext uri="{FF2B5EF4-FFF2-40B4-BE49-F238E27FC236}">
                <a16:creationId xmlns:a16="http://schemas.microsoft.com/office/drawing/2014/main" id="{E162DE6A-153E-460D-BB9B-3121AA272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046" y="981619"/>
            <a:ext cx="4346256" cy="13629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Results presented obtained in 2024</a:t>
            </a:r>
            <a:r>
              <a:rPr lang="en-US" sz="2000" dirty="0"/>
              <a:t>. The LNHB has access to the beam qualities of the HEGP mammography unit </a:t>
            </a:r>
            <a:r>
              <a:rPr lang="fr-FR" sz="2000" dirty="0">
                <a:latin typeface="+mn-lt"/>
              </a:rPr>
              <a:t>:</a:t>
            </a:r>
            <a:endParaRPr lang="fr-FR" sz="1600" dirty="0">
              <a:latin typeface="+mn-lt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endParaRPr lang="fr-FR" sz="20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Espace réservé du contenu 1">
                <a:extLst>
                  <a:ext uri="{FF2B5EF4-FFF2-40B4-BE49-F238E27FC236}">
                    <a16:creationId xmlns:a16="http://schemas.microsoft.com/office/drawing/2014/main" id="{427A53BB-22EF-4296-8798-6D79C4A748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2513" y="2381526"/>
                <a:ext cx="4258192" cy="1761326"/>
              </a:xfrm>
              <a:prstGeom prst="rect">
                <a:avLst/>
              </a:prstGeom>
            </p:spPr>
            <p:txBody>
              <a:bodyPr vert="horz" lIns="0" tIns="45720" rIns="0" bIns="45720" numCol="2" spcCol="360000" rtlCol="0">
                <a:normAutofit/>
              </a:bodyPr>
              <a:lstStyle>
                <a:lvl1pPr marL="358775" indent="-358775" algn="l" defTabSz="914400" rtl="0" eaLnBrk="1" latinLnBrk="0" hangingPunct="1">
                  <a:lnSpc>
                    <a:spcPct val="100000"/>
                  </a:lnSpc>
                  <a:spcBef>
                    <a:spcPts val="1800"/>
                  </a:spcBef>
                  <a:buClr>
                    <a:schemeClr val="tx2"/>
                  </a:buClr>
                  <a:buSzPct val="100000"/>
                  <a:buFont typeface="+mj-lt"/>
                  <a:buAutoNum type="arabicPeriod"/>
                  <a:defRPr sz="180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358775" indent="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Clr>
                    <a:schemeClr val="tx2"/>
                  </a:buClr>
                  <a:buSzPct val="90000"/>
                  <a:buFontTx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41338" indent="-274638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3pPr>
                <a:lvl4pPr marL="808038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4pPr>
                <a:lvl5pPr marL="1074738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SzPct val="90000"/>
                  <a:buFont typeface="Arial" panose="020B0604020202020204" pitchFamily="34" charset="0"/>
                  <a:buChar char="■"/>
                  <a:defRPr sz="18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800"/>
                  </a:spcBef>
                  <a:spcAft>
                    <a:spcPts val="0"/>
                  </a:spcAft>
                  <a:buClr>
                    <a:srgbClr val="E50019"/>
                  </a:buClr>
                  <a:buSzPct val="100000"/>
                  <a:buFont typeface="+mj-lt"/>
                  <a:buNone/>
                  <a:tabLst/>
                  <a:defRPr/>
                </a:pPr>
                <a:r>
                  <a:rPr lang="en-US" dirty="0"/>
                  <a:t>Similarities of the HEGP X-ray spectra reproduced at LNHB</a:t>
                </a:r>
                <a:endParaRPr kumimoji="0" lang="fr-FR" sz="300" b="0" i="1" u="none" strike="noStrike" kern="1200" cap="none" spc="0" normalizeH="0" baseline="0" noProof="0" dirty="0">
                  <a:ln>
                    <a:noFill/>
                  </a:ln>
                  <a:solidFill>
                    <a:srgbClr val="E50019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800"/>
                  </a:spcBef>
                  <a:spcAft>
                    <a:spcPts val="0"/>
                  </a:spcAft>
                  <a:buClr>
                    <a:srgbClr val="E50019"/>
                  </a:buClr>
                  <a:buSzPct val="100000"/>
                  <a:buFont typeface="+mj-lt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l-GR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Δ</m:t>
                      </m:r>
                      <m:sSubSup>
                        <m:sSubSupPr>
                          <m:ctrlPr>
                            <a:rPr kumimoji="0" lang="fr-FR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kumimoji="0" lang="fr-FR" sz="1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CDA</m:t>
                          </m:r>
                          <m:r>
                            <m:rPr>
                              <m:nor/>
                            </m:rPr>
                            <a:rPr kumimoji="0" lang="fr-FR" sz="1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kumimoji="0" lang="fr-FR" sz="1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mesur</m:t>
                          </m:r>
                          <m:r>
                            <m:rPr>
                              <m:nor/>
                            </m:rPr>
                            <a:rPr kumimoji="0" lang="fr-FR" sz="1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é</m:t>
                          </m:r>
                          <m:r>
                            <m:rPr>
                              <m:nor/>
                            </m:rPr>
                            <a:rPr kumimoji="0" lang="fr-FR" sz="1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es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kumimoji="0" lang="fr-FR" sz="1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LNHB</m:t>
                          </m:r>
                          <m:r>
                            <m:rPr>
                              <m:nor/>
                            </m:rPr>
                            <a:rPr kumimoji="0" lang="fr-FR" sz="1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/</m:t>
                          </m:r>
                          <m:r>
                            <m:rPr>
                              <m:nor/>
                            </m:rPr>
                            <a:rPr kumimoji="0" lang="fr-FR" sz="1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HEGP</m:t>
                          </m:r>
                        </m:sup>
                      </m:sSubSup>
                      <m:r>
                        <a:rPr kumimoji="0" lang="fr-FR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&lt;3 %  |  </m:t>
                      </m:r>
                      <m:r>
                        <m:rPr>
                          <m:sty m:val="p"/>
                        </m:rPr>
                        <a:rPr kumimoji="0" lang="el-GR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Δ</m:t>
                      </m:r>
                      <m:sSubSup>
                        <m:sSubSupPr>
                          <m:ctrlPr>
                            <a:rPr kumimoji="0" lang="fr-FR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kumimoji="0" lang="fr-FR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CDA</m:t>
                          </m:r>
                          <m:r>
                            <m:rPr>
                              <m:nor/>
                            </m:rPr>
                            <a:rPr kumimoji="0" lang="fr-FR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 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kumimoji="0" lang="fr-FR" sz="1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calcul</m:t>
                          </m:r>
                          <m:r>
                            <m:rPr>
                              <m:nor/>
                            </m:rPr>
                            <a:rPr kumimoji="0" lang="fr-FR" sz="1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é</m:t>
                          </m:r>
                          <m:r>
                            <m:rPr>
                              <m:nor/>
                            </m:rPr>
                            <a:rPr kumimoji="0" lang="fr-FR" sz="1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es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kumimoji="0" lang="fr-FR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LNHB</m:t>
                          </m:r>
                          <m:r>
                            <m:rPr>
                              <m:nor/>
                            </m:rPr>
                            <a:rPr kumimoji="0" lang="fr-FR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/</m:t>
                          </m:r>
                          <m:r>
                            <m:rPr>
                              <m:nor/>
                            </m:rPr>
                            <a:rPr kumimoji="0" lang="fr-FR" sz="1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HEGP</m:t>
                          </m:r>
                        </m:sup>
                      </m:sSubSup>
                      <m:r>
                        <a:rPr kumimoji="0" lang="fr-FR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≤</m:t>
                      </m:r>
                      <m:r>
                        <a:rPr kumimoji="0" lang="fr-FR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5</m:t>
                      </m:r>
                      <m:r>
                        <a:rPr kumimoji="0" lang="fr-FR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 %</m:t>
                      </m:r>
                    </m:oMath>
                  </m:oMathPara>
                </a14:m>
                <a:endPara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E50019"/>
                  </a:solidFill>
                  <a:effectLst/>
                  <a:uLnTx/>
                  <a:uFillTx/>
                  <a:latin typeface="Arial Black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800"/>
                  </a:spcBef>
                  <a:spcAft>
                    <a:spcPts val="0"/>
                  </a:spcAft>
                  <a:buClr>
                    <a:srgbClr val="E50019"/>
                  </a:buClr>
                  <a:buSzPct val="100000"/>
                  <a:buFont typeface="+mj-lt"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E50019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800"/>
                  </a:spcBef>
                  <a:spcAft>
                    <a:spcPts val="0"/>
                  </a:spcAft>
                  <a:buClr>
                    <a:srgbClr val="E50019"/>
                  </a:buClr>
                  <a:buSzPct val="100000"/>
                  <a:buFont typeface="+mj-lt"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50019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800"/>
                  </a:spcBef>
                  <a:spcAft>
                    <a:spcPts val="0"/>
                  </a:spcAft>
                  <a:buClr>
                    <a:srgbClr val="E50019"/>
                  </a:buClr>
                  <a:buSzPct val="100000"/>
                  <a:buFont typeface="+mj-lt"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5001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380990" marR="0" lvl="0" indent="-380990" algn="l" defTabSz="914400" rtl="0" eaLnBrk="1" fontAlgn="auto" latinLnBrk="0" hangingPunct="1">
                  <a:lnSpc>
                    <a:spcPct val="100000"/>
                  </a:lnSpc>
                  <a:spcBef>
                    <a:spcPts val="1800"/>
                  </a:spcBef>
                  <a:spcAft>
                    <a:spcPts val="0"/>
                  </a:spcAft>
                  <a:buClr>
                    <a:srgbClr val="E50019"/>
                  </a:buClr>
                  <a:buSzPct val="100000"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  <a:p>
                <a:pPr marL="380990" marR="0" lvl="0" indent="-380990" algn="l" defTabSz="914400" rtl="0" eaLnBrk="1" fontAlgn="auto" latinLnBrk="0" hangingPunct="1">
                  <a:lnSpc>
                    <a:spcPct val="100000"/>
                  </a:lnSpc>
                  <a:spcBef>
                    <a:spcPts val="1800"/>
                  </a:spcBef>
                  <a:spcAft>
                    <a:spcPts val="0"/>
                  </a:spcAft>
                  <a:buClr>
                    <a:srgbClr val="E50019"/>
                  </a:buClr>
                  <a:buSzPct val="100000"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fr-F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Espace réservé du contenu 1">
                <a:extLst>
                  <a:ext uri="{FF2B5EF4-FFF2-40B4-BE49-F238E27FC236}">
                    <a16:creationId xmlns:a16="http://schemas.microsoft.com/office/drawing/2014/main" id="{427A53BB-22EF-4296-8798-6D79C4A74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513" y="2381526"/>
                <a:ext cx="4258192" cy="1761326"/>
              </a:xfrm>
              <a:prstGeom prst="rect">
                <a:avLst/>
              </a:prstGeom>
              <a:blipFill>
                <a:blip r:embed="rId6"/>
                <a:stretch>
                  <a:fillRect l="-3438" t="-20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99B10C65-9E69-4379-A821-69AAE2E3AC4A}"/>
              </a:ext>
            </a:extLst>
          </p:cNvPr>
          <p:cNvCxnSpPr>
            <a:cxnSpLocks/>
          </p:cNvCxnSpPr>
          <p:nvPr/>
        </p:nvCxnSpPr>
        <p:spPr>
          <a:xfrm>
            <a:off x="844281" y="3163078"/>
            <a:ext cx="0" cy="1101122"/>
          </a:xfrm>
          <a:prstGeom prst="line">
            <a:avLst/>
          </a:prstGeom>
          <a:ln w="19050">
            <a:solidFill>
              <a:schemeClr val="tx2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6473DD5B-A59C-4002-A285-478DF35F9721}"/>
              </a:ext>
            </a:extLst>
          </p:cNvPr>
          <p:cNvCxnSpPr>
            <a:cxnSpLocks/>
          </p:cNvCxnSpPr>
          <p:nvPr/>
        </p:nvCxnSpPr>
        <p:spPr>
          <a:xfrm flipH="1">
            <a:off x="942513" y="2963846"/>
            <a:ext cx="4183784" cy="0"/>
          </a:xfrm>
          <a:prstGeom prst="line">
            <a:avLst/>
          </a:prstGeom>
          <a:ln w="19050">
            <a:solidFill>
              <a:srgbClr val="0099FF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46562FA4-0612-4FB6-BE11-D86201081E4F}"/>
              </a:ext>
            </a:extLst>
          </p:cNvPr>
          <p:cNvSpPr txBox="1"/>
          <p:nvPr/>
        </p:nvSpPr>
        <p:spPr>
          <a:xfrm>
            <a:off x="844855" y="3595811"/>
            <a:ext cx="42814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/>
              <a:t>Measurements performed with a PTW 23342 ionization chamber and the LNHB air-</a:t>
            </a:r>
            <a:r>
              <a:rPr lang="en-US" sz="1100" dirty="0" err="1"/>
              <a:t>kerma</a:t>
            </a:r>
            <a:r>
              <a:rPr lang="en-US" sz="1100" dirty="0"/>
              <a:t> chamber WK07 (national reference for Ka measurements in the 10–100 keV range)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C9A6703-E491-4D93-97D5-9426EB5321E3}"/>
              </a:ext>
            </a:extLst>
          </p:cNvPr>
          <p:cNvSpPr txBox="1"/>
          <p:nvPr/>
        </p:nvSpPr>
        <p:spPr>
          <a:xfrm rot="16200000">
            <a:off x="-142955" y="5266000"/>
            <a:ext cx="152400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CDA [mm Al] 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D1B31CC3-8A8D-4FD1-89B6-048104F86CDE}"/>
              </a:ext>
            </a:extLst>
          </p:cNvPr>
          <p:cNvSpPr txBox="1"/>
          <p:nvPr/>
        </p:nvSpPr>
        <p:spPr>
          <a:xfrm rot="16200000">
            <a:off x="5588946" y="5211611"/>
            <a:ext cx="131997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CDA [mm Al] -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E47D510F-2EE2-43D1-B2CF-6EAFD66C6DD4}"/>
              </a:ext>
            </a:extLst>
          </p:cNvPr>
          <p:cNvSpPr txBox="1"/>
          <p:nvPr/>
        </p:nvSpPr>
        <p:spPr>
          <a:xfrm>
            <a:off x="6329363" y="6202398"/>
            <a:ext cx="533876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THT [kV]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DCC9C528-F5B8-4294-BB6D-A9548FF1BC1F}"/>
              </a:ext>
            </a:extLst>
          </p:cNvPr>
          <p:cNvSpPr txBox="1"/>
          <p:nvPr/>
        </p:nvSpPr>
        <p:spPr>
          <a:xfrm>
            <a:off x="1970637" y="6202398"/>
            <a:ext cx="327053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THT [kV]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0B18C3-C109-403A-83F9-394D1AAFC10A}"/>
              </a:ext>
            </a:extLst>
          </p:cNvPr>
          <p:cNvSpPr/>
          <p:nvPr/>
        </p:nvSpPr>
        <p:spPr>
          <a:xfrm>
            <a:off x="511324" y="4264200"/>
            <a:ext cx="11215847" cy="2153642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Espace réservé du numéro de diapositive 4">
            <a:extLst>
              <a:ext uri="{FF2B5EF4-FFF2-40B4-BE49-F238E27FC236}">
                <a16:creationId xmlns:a16="http://schemas.microsoft.com/office/drawing/2014/main" id="{3C23ACE0-7101-446F-A5B0-9602A3FE0C44}"/>
              </a:ext>
            </a:extLst>
          </p:cNvPr>
          <p:cNvSpPr txBox="1">
            <a:spLocks/>
          </p:cNvSpPr>
          <p:nvPr/>
        </p:nvSpPr>
        <p:spPr>
          <a:xfrm>
            <a:off x="10986938" y="6347582"/>
            <a:ext cx="693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17</a:t>
            </a:r>
          </a:p>
        </p:txBody>
      </p:sp>
      <p:sp>
        <p:nvSpPr>
          <p:cNvPr id="31" name="Espace réservé du pied de page 4">
            <a:extLst>
              <a:ext uri="{FF2B5EF4-FFF2-40B4-BE49-F238E27FC236}">
                <a16:creationId xmlns:a16="http://schemas.microsoft.com/office/drawing/2014/main" id="{469B9656-5F8B-4BE7-9E49-7B8C23C3F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9715" y="6492875"/>
            <a:ext cx="8839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PHENICS, M. DJAROUM</a:t>
            </a:r>
          </a:p>
        </p:txBody>
      </p:sp>
      <p:sp>
        <p:nvSpPr>
          <p:cNvPr id="32" name="Espace réservé de la date 4">
            <a:extLst>
              <a:ext uri="{FF2B5EF4-FFF2-40B4-BE49-F238E27FC236}">
                <a16:creationId xmlns:a16="http://schemas.microsoft.com/office/drawing/2014/main" id="{B9802D4B-0939-427D-A95E-675F708DC3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9548" y="6424962"/>
            <a:ext cx="10160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04/07/2025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C53BCDF-1705-42C8-89B9-0214CD0350BD}"/>
              </a:ext>
            </a:extLst>
          </p:cNvPr>
          <p:cNvSpPr txBox="1"/>
          <p:nvPr/>
        </p:nvSpPr>
        <p:spPr>
          <a:xfrm>
            <a:off x="10923537" y="141448"/>
            <a:ext cx="529539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700" dirty="0"/>
              <a:t>MCNP</a:t>
            </a:r>
          </a:p>
        </p:txBody>
      </p:sp>
    </p:spTree>
    <p:extLst>
      <p:ext uri="{BB962C8B-B14F-4D97-AF65-F5344CB8AC3E}">
        <p14:creationId xmlns:p14="http://schemas.microsoft.com/office/powerpoint/2010/main" val="1166594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3198DD8-B268-4E20-9444-C1125AA26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19</a:t>
            </a:r>
          </a:p>
        </p:txBody>
      </p:sp>
      <p:sp>
        <p:nvSpPr>
          <p:cNvPr id="30" name="Espace réservé du contenu 1">
            <a:extLst>
              <a:ext uri="{FF2B5EF4-FFF2-40B4-BE49-F238E27FC236}">
                <a16:creationId xmlns:a16="http://schemas.microsoft.com/office/drawing/2014/main" id="{05A9371B-5333-4265-8B7B-A4E31EB25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259" y="1214850"/>
            <a:ext cx="6078493" cy="4716617"/>
          </a:xfrm>
        </p:spPr>
        <p:txBody>
          <a:bodyPr>
            <a:no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000" dirty="0"/>
              <a:t>The calibration coefficient (</a:t>
            </a:r>
            <a:r>
              <a:rPr lang="en-US" sz="2000" dirty="0" err="1"/>
              <a:t>Nk</a:t>
            </a:r>
            <a:r>
              <a:rPr lang="en-US" sz="2000" dirty="0"/>
              <a:t>) shows a slight gradual increase, with an overall variation of about 2% across the entire HVL range.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000" dirty="0"/>
              <a:t>Low dependence of </a:t>
            </a:r>
            <a:r>
              <a:rPr lang="en-US" sz="2000" dirty="0" err="1"/>
              <a:t>Nk</a:t>
            </a:r>
            <a:r>
              <a:rPr lang="en-US" sz="2000" dirty="0"/>
              <a:t> on the type of filtration: relative differences ≤ 0.5% for equivalent voltages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000" dirty="0"/>
              <a:t>Good measurement precision: standard uncertainties ranging between 0.3% and 0.5%.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000" dirty="0"/>
              <a:t>Stability of </a:t>
            </a:r>
            <a:r>
              <a:rPr lang="en-US" sz="2000" dirty="0" err="1"/>
              <a:t>Nk</a:t>
            </a:r>
            <a:r>
              <a:rPr lang="en-US" sz="2000" dirty="0"/>
              <a:t> with respect to HVL: a 5% bias in HVL results in a 0.4% variation in </a:t>
            </a:r>
            <a:r>
              <a:rPr lang="en-US" sz="2000" dirty="0" err="1"/>
              <a:t>Nk</a:t>
            </a:r>
            <a:r>
              <a:rPr lang="fr-FR" sz="1900" i="1" baseline="-25000" dirty="0">
                <a:solidFill>
                  <a:srgbClr val="C00000"/>
                </a:solidFill>
                <a:latin typeface="Arial corps."/>
              </a:rPr>
              <a:t> </a:t>
            </a:r>
          </a:p>
        </p:txBody>
      </p:sp>
      <p:sp>
        <p:nvSpPr>
          <p:cNvPr id="31" name="Titre 5">
            <a:extLst>
              <a:ext uri="{FF2B5EF4-FFF2-40B4-BE49-F238E27FC236}">
                <a16:creationId xmlns:a16="http://schemas.microsoft.com/office/drawing/2014/main" id="{2AFCFA6C-1B1B-43EA-9BC2-775978AE1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60" y="80122"/>
            <a:ext cx="10728325" cy="1374087"/>
          </a:xfrm>
        </p:spPr>
        <p:txBody>
          <a:bodyPr>
            <a:normAutofit/>
          </a:bodyPr>
          <a:lstStyle/>
          <a:p>
            <a:br>
              <a:rPr lang="fr-FR" dirty="0"/>
            </a:br>
            <a:r>
              <a:rPr lang="fr-FR" sz="1800" b="1" dirty="0">
                <a:latin typeface="+mn-lt"/>
              </a:rPr>
              <a:t>(1.4) </a:t>
            </a:r>
            <a:r>
              <a:rPr lang="en-US" sz="2000" dirty="0"/>
              <a:t>Calibration of the </a:t>
            </a:r>
            <a:r>
              <a:rPr lang="en-US" sz="2000" dirty="0" err="1"/>
              <a:t>Radcal</a:t>
            </a:r>
            <a:r>
              <a:rPr lang="en-US" sz="2000" dirty="0"/>
              <a:t> 10X6-6M transfer chamber at LNHB</a:t>
            </a:r>
            <a:endParaRPr lang="fr-FR" sz="1800" b="1" dirty="0">
              <a:latin typeface="+mn-lt"/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EF04A53C-6184-45FC-81EF-13393C5C7ED7}"/>
              </a:ext>
            </a:extLst>
          </p:cNvPr>
          <p:cNvGrpSpPr/>
          <p:nvPr/>
        </p:nvGrpSpPr>
        <p:grpSpPr>
          <a:xfrm>
            <a:off x="7049702" y="1248751"/>
            <a:ext cx="4876800" cy="4905021"/>
            <a:chOff x="6515129" y="1251859"/>
            <a:chExt cx="4876800" cy="4905021"/>
          </a:xfrm>
        </p:grpSpPr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E86C6111-CF30-4457-9579-0CE476B7A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15129" y="1251859"/>
              <a:ext cx="4876800" cy="4533900"/>
            </a:xfrm>
            <a:prstGeom prst="rect">
              <a:avLst/>
            </a:prstGeom>
          </p:spPr>
        </p:pic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9E7B0CE1-48E2-4305-ABDF-E3813A877558}"/>
                </a:ext>
              </a:extLst>
            </p:cNvPr>
            <p:cNvSpPr txBox="1"/>
            <p:nvPr/>
          </p:nvSpPr>
          <p:spPr>
            <a:xfrm flipH="1">
              <a:off x="6611192" y="5695215"/>
              <a:ext cx="45072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 err="1"/>
                <a:t>Nk</a:t>
              </a:r>
              <a:r>
                <a:rPr lang="en-US" sz="1200" dirty="0"/>
                <a:t> = f(HVL) measured for the different studied beams using the </a:t>
              </a:r>
              <a:r>
                <a:rPr lang="en-US" sz="1200" dirty="0" err="1"/>
                <a:t>Radcal</a:t>
              </a:r>
              <a:r>
                <a:rPr lang="en-US" sz="1200" dirty="0"/>
                <a:t> 10X6-6M chamber calibrated at LNHB</a:t>
              </a:r>
              <a:endPara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ZoneTexte 32">
                  <a:extLst>
                    <a:ext uri="{FF2B5EF4-FFF2-40B4-BE49-F238E27FC236}">
                      <a16:creationId xmlns:a16="http://schemas.microsoft.com/office/drawing/2014/main" id="{5D46A961-CFFB-449D-9B23-79796CF7F615}"/>
                    </a:ext>
                  </a:extLst>
                </p:cNvPr>
                <p:cNvSpPr txBox="1"/>
                <p:nvPr/>
              </p:nvSpPr>
              <p:spPr>
                <a:xfrm>
                  <a:off x="9239842" y="4351183"/>
                  <a:ext cx="1816651" cy="4865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fr-FR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262626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fr-FR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262626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𝑁</m:t>
                            </m:r>
                          </m:e>
                          <m:sub>
                            <m:r>
                              <a:rPr kumimoji="0" lang="fr-FR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262626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</m:sub>
                        </m:sSub>
                        <m:r>
                          <a:rPr kumimoji="0" lang="fr-F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6262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f>
                          <m:fPr>
                            <m:ctrlPr>
                              <a:rPr kumimoji="0" lang="fr-FR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262626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kumimoji="0" lang="fr-FR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262626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̇"/>
                                    <m:ctrlPr>
                                      <a:rPr kumimoji="0" lang="fr-FR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262626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0" lang="fr-FR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262626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𝐾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kumimoji="0" lang="fr-FR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262626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𝑎</m:t>
                                </m:r>
                              </m:sub>
                              <m:sup/>
                            </m:sSubSup>
                          </m:num>
                          <m:den>
                            <m:d>
                              <m:dPr>
                                <m:ctrlPr>
                                  <a:rPr kumimoji="0" lang="fr-FR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262626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fr-FR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262626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𝐿</m:t>
                                </m:r>
                                <m:r>
                                  <a:rPr kumimoji="0" lang="fr-FR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262626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kumimoji="0" lang="fr-FR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262626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fr-FR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262626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kumimoji="0" lang="fr-FR" sz="1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262626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𝑀𝑃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  <m:r>
                          <a:rPr kumimoji="0" lang="fr-F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6262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  <m:f>
                          <m:fPr>
                            <m:ctrlPr>
                              <a:rPr kumimoji="0" lang="fr-FR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262626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fr-FR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262626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0" lang="fr-FR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262626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fr-FR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262626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0" lang="fr-FR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262626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𝑇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0" lang="fr-FR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262626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fr-FR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262626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.</m:t>
                                </m:r>
                                <m:r>
                                  <a:rPr kumimoji="0" lang="fr-FR" sz="1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262626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kumimoji="0" lang="fr-FR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262626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𝑃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kumimoji="0" 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62626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3" name="ZoneTexte 32">
                  <a:extLst>
                    <a:ext uri="{FF2B5EF4-FFF2-40B4-BE49-F238E27FC236}">
                      <a16:creationId xmlns:a16="http://schemas.microsoft.com/office/drawing/2014/main" id="{5D46A961-CFFB-449D-9B23-79796CF7F6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39842" y="4351183"/>
                  <a:ext cx="1816651" cy="4865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64D29366-3FB8-466A-874E-E12AB51D7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19787" y="3602823"/>
              <a:ext cx="720381" cy="748360"/>
            </a:xfrm>
            <a:prstGeom prst="rect">
              <a:avLst/>
            </a:prstGeom>
          </p:spPr>
        </p:pic>
      </p:grp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D4ABEF24-E392-4D95-9497-D35C96F91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9715" y="6492875"/>
            <a:ext cx="8839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PHENICS FEST, M. DJAROUM</a:t>
            </a:r>
          </a:p>
        </p:txBody>
      </p:sp>
      <p:sp>
        <p:nvSpPr>
          <p:cNvPr id="11" name="Espace réservé de la date 4">
            <a:extLst>
              <a:ext uri="{FF2B5EF4-FFF2-40B4-BE49-F238E27FC236}">
                <a16:creationId xmlns:a16="http://schemas.microsoft.com/office/drawing/2014/main" id="{EF83B182-4886-49FD-B1CE-5555726672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9548" y="6424962"/>
            <a:ext cx="10160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04/07/2025</a:t>
            </a:r>
          </a:p>
        </p:txBody>
      </p:sp>
      <p:sp>
        <p:nvSpPr>
          <p:cNvPr id="13" name="Zone de texte 24">
            <a:extLst>
              <a:ext uri="{FF2B5EF4-FFF2-40B4-BE49-F238E27FC236}">
                <a16:creationId xmlns:a16="http://schemas.microsoft.com/office/drawing/2014/main" id="{BA79A026-5587-456A-9CA5-172CEDB1C89E}"/>
              </a:ext>
            </a:extLst>
          </p:cNvPr>
          <p:cNvSpPr txBox="1"/>
          <p:nvPr/>
        </p:nvSpPr>
        <p:spPr>
          <a:xfrm>
            <a:off x="9106712" y="5366352"/>
            <a:ext cx="1335405" cy="32575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HVL [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mmAl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068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E0687C-BF33-B602-1691-6C6F37D14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CONTEXT 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A1638E4-11DA-6660-1929-BE999F839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04/07/2025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2950163-E66D-E16B-1EB7-E9667B65C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BC77A0-1F4E-42FF-9FFC-F45C3A64AF90}" type="slidenum"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4EE5A4D-1D11-87BD-2E3E-34DC2776D3F6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7060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e 60">
            <a:extLst>
              <a:ext uri="{FF2B5EF4-FFF2-40B4-BE49-F238E27FC236}">
                <a16:creationId xmlns:a16="http://schemas.microsoft.com/office/drawing/2014/main" id="{F49D47C9-53BB-48D1-B5BC-8481B51F225D}"/>
              </a:ext>
            </a:extLst>
          </p:cNvPr>
          <p:cNvGrpSpPr/>
          <p:nvPr/>
        </p:nvGrpSpPr>
        <p:grpSpPr>
          <a:xfrm>
            <a:off x="814629" y="2918349"/>
            <a:ext cx="5470895" cy="2151189"/>
            <a:chOff x="581108" y="2928685"/>
            <a:chExt cx="5470895" cy="2151189"/>
          </a:xfrm>
        </p:grpSpPr>
        <p:cxnSp>
          <p:nvCxnSpPr>
            <p:cNvPr id="4" name="Connecteur droit 3">
              <a:extLst>
                <a:ext uri="{FF2B5EF4-FFF2-40B4-BE49-F238E27FC236}">
                  <a16:creationId xmlns:a16="http://schemas.microsoft.com/office/drawing/2014/main" id="{D3AB4194-B52F-48A5-B927-1F5FA9374537}"/>
                </a:ext>
              </a:extLst>
            </p:cNvPr>
            <p:cNvCxnSpPr>
              <a:cxnSpLocks/>
              <a:stCxn id="18" idx="3"/>
            </p:cNvCxnSpPr>
            <p:nvPr/>
          </p:nvCxnSpPr>
          <p:spPr>
            <a:xfrm>
              <a:off x="1556543" y="3039682"/>
              <a:ext cx="4138276" cy="0"/>
            </a:xfrm>
            <a:prstGeom prst="line">
              <a:avLst/>
            </a:prstGeom>
            <a:ln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2CE7D400-CAD7-4991-96CB-051A02944C9A}"/>
                </a:ext>
              </a:extLst>
            </p:cNvPr>
            <p:cNvCxnSpPr>
              <a:cxnSpLocks/>
            </p:cNvCxnSpPr>
            <p:nvPr/>
          </p:nvCxnSpPr>
          <p:spPr>
            <a:xfrm>
              <a:off x="1560719" y="3055071"/>
              <a:ext cx="0" cy="189379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CC049C2-82AE-42D4-96D5-C167A837300E}"/>
                </a:ext>
              </a:extLst>
            </p:cNvPr>
            <p:cNvSpPr/>
            <p:nvPr/>
          </p:nvSpPr>
          <p:spPr>
            <a:xfrm>
              <a:off x="1563677" y="4947736"/>
              <a:ext cx="1060094" cy="5510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447B20A-B6BF-4C7B-A025-4C4191B0D3F0}"/>
                </a:ext>
              </a:extLst>
            </p:cNvPr>
            <p:cNvSpPr/>
            <p:nvPr/>
          </p:nvSpPr>
          <p:spPr>
            <a:xfrm>
              <a:off x="1563676" y="4533210"/>
              <a:ext cx="1058605" cy="540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CDE3D21-0A96-4BC8-A934-21608176687F}"/>
                </a:ext>
              </a:extLst>
            </p:cNvPr>
            <p:cNvSpPr/>
            <p:nvPr/>
          </p:nvSpPr>
          <p:spPr>
            <a:xfrm>
              <a:off x="1565162" y="4860130"/>
              <a:ext cx="1058610" cy="82381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327FBCAB-2309-4F2E-AB22-D32F1164DE16}"/>
                </a:ext>
              </a:extLst>
            </p:cNvPr>
            <p:cNvSpPr txBox="1"/>
            <p:nvPr/>
          </p:nvSpPr>
          <p:spPr>
            <a:xfrm>
              <a:off x="1108984" y="2931960"/>
              <a:ext cx="44755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Foyer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96752294-3A00-4EE7-8F5A-D86125D431AA}"/>
                </a:ext>
              </a:extLst>
            </p:cNvPr>
            <p:cNvSpPr txBox="1"/>
            <p:nvPr/>
          </p:nvSpPr>
          <p:spPr>
            <a:xfrm>
              <a:off x="581108" y="4379517"/>
              <a:ext cx="1003425" cy="700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Plaque de compression (PC)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PMMA+PEHD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45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Récepteur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2BB3FC8-A703-4DC2-96AF-F4D79587AB96}"/>
                </a:ext>
              </a:extLst>
            </p:cNvPr>
            <p:cNvSpPr/>
            <p:nvPr/>
          </p:nvSpPr>
          <p:spPr>
            <a:xfrm>
              <a:off x="1565164" y="4800266"/>
              <a:ext cx="1058612" cy="55101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46A6C55-107C-4BDA-A2F4-29747B09052B}"/>
                </a:ext>
              </a:extLst>
            </p:cNvPr>
            <p:cNvSpPr/>
            <p:nvPr/>
          </p:nvSpPr>
          <p:spPr>
            <a:xfrm>
              <a:off x="1565164" y="4742646"/>
              <a:ext cx="1058612" cy="55101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9B75BF1-4D64-434B-996C-1FD08CD753FF}"/>
                </a:ext>
              </a:extLst>
            </p:cNvPr>
            <p:cNvSpPr/>
            <p:nvPr/>
          </p:nvSpPr>
          <p:spPr>
            <a:xfrm>
              <a:off x="1565164" y="4742740"/>
              <a:ext cx="1058612" cy="55101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1C25431-4A65-457B-A5EE-252A16D40BE9}"/>
                </a:ext>
              </a:extLst>
            </p:cNvPr>
            <p:cNvSpPr/>
            <p:nvPr/>
          </p:nvSpPr>
          <p:spPr>
            <a:xfrm>
              <a:off x="1565163" y="4644742"/>
              <a:ext cx="1058611" cy="4571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246180F-612C-4739-A7A3-53877FBD4EC5}"/>
                </a:ext>
              </a:extLst>
            </p:cNvPr>
            <p:cNvSpPr/>
            <p:nvPr/>
          </p:nvSpPr>
          <p:spPr>
            <a:xfrm>
              <a:off x="1563100" y="4694545"/>
              <a:ext cx="1060676" cy="45719"/>
            </a:xfrm>
            <a:prstGeom prst="rect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4548758-A8AD-4CD0-A208-1EF58BBA24DA}"/>
                </a:ext>
              </a:extLst>
            </p:cNvPr>
            <p:cNvSpPr/>
            <p:nvPr/>
          </p:nvSpPr>
          <p:spPr>
            <a:xfrm>
              <a:off x="1565160" y="4594148"/>
              <a:ext cx="1058611" cy="4571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AEC3D17-75DC-41A7-8473-B978F16424AE}"/>
                </a:ext>
              </a:extLst>
            </p:cNvPr>
            <p:cNvSpPr/>
            <p:nvPr/>
          </p:nvSpPr>
          <p:spPr>
            <a:xfrm>
              <a:off x="2617231" y="4517909"/>
              <a:ext cx="66438" cy="5208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FFCD7CA1-12CC-4FD5-80FE-A089D55274FC}"/>
                </a:ext>
              </a:extLst>
            </p:cNvPr>
            <p:cNvCxnSpPr>
              <a:cxnSpLocks/>
            </p:cNvCxnSpPr>
            <p:nvPr/>
          </p:nvCxnSpPr>
          <p:spPr>
            <a:xfrm>
              <a:off x="1567543" y="3055071"/>
              <a:ext cx="1042863" cy="18850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033841FD-8BD9-46D0-8622-5CA803599EE8}"/>
                </a:ext>
              </a:extLst>
            </p:cNvPr>
            <p:cNvCxnSpPr>
              <a:cxnSpLocks/>
            </p:cNvCxnSpPr>
            <p:nvPr/>
          </p:nvCxnSpPr>
          <p:spPr>
            <a:xfrm>
              <a:off x="3802087" y="3051796"/>
              <a:ext cx="0" cy="189379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D9E1FBB-A629-4CD8-8DCA-31B6E773025D}"/>
                </a:ext>
              </a:extLst>
            </p:cNvPr>
            <p:cNvSpPr/>
            <p:nvPr/>
          </p:nvSpPr>
          <p:spPr>
            <a:xfrm>
              <a:off x="3805045" y="4944461"/>
              <a:ext cx="1060094" cy="5510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651DFC5C-65FA-42F7-A78E-98F297B9CD2B}"/>
                </a:ext>
              </a:extLst>
            </p:cNvPr>
            <p:cNvSpPr txBox="1"/>
            <p:nvPr/>
          </p:nvSpPr>
          <p:spPr>
            <a:xfrm>
              <a:off x="3350352" y="2928685"/>
              <a:ext cx="44755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Foyer</a:t>
              </a: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71542EAC-EB1F-45F7-BE97-ED7D04987C9C}"/>
                </a:ext>
              </a:extLst>
            </p:cNvPr>
            <p:cNvSpPr txBox="1"/>
            <p:nvPr/>
          </p:nvSpPr>
          <p:spPr>
            <a:xfrm>
              <a:off x="2822476" y="4664376"/>
              <a:ext cx="100342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PC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Récepteur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C8D94A9-F7DD-4FDB-A4AC-C6F30631B66B}"/>
                </a:ext>
              </a:extLst>
            </p:cNvPr>
            <p:cNvSpPr/>
            <p:nvPr/>
          </p:nvSpPr>
          <p:spPr>
            <a:xfrm>
              <a:off x="4858599" y="4514634"/>
              <a:ext cx="66438" cy="5208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08000" rIns="144000" bIns="1440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3" name="Connecteur droit 52">
              <a:extLst>
                <a:ext uri="{FF2B5EF4-FFF2-40B4-BE49-F238E27FC236}">
                  <a16:creationId xmlns:a16="http://schemas.microsoft.com/office/drawing/2014/main" id="{4BF739BB-DA98-45E5-BE6E-42D3395FD85C}"/>
                </a:ext>
              </a:extLst>
            </p:cNvPr>
            <p:cNvCxnSpPr>
              <a:cxnSpLocks/>
            </p:cNvCxnSpPr>
            <p:nvPr/>
          </p:nvCxnSpPr>
          <p:spPr>
            <a:xfrm>
              <a:off x="3808911" y="3051796"/>
              <a:ext cx="1042863" cy="18850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360EF5D-E068-43CB-AA53-BC7A37F79215}"/>
                </a:ext>
              </a:extLst>
            </p:cNvPr>
            <p:cNvSpPr/>
            <p:nvPr/>
          </p:nvSpPr>
          <p:spPr>
            <a:xfrm>
              <a:off x="4007616" y="4865211"/>
              <a:ext cx="161523" cy="73233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7" name="Connecteur droit 56">
              <a:extLst>
                <a:ext uri="{FF2B5EF4-FFF2-40B4-BE49-F238E27FC236}">
                  <a16:creationId xmlns:a16="http://schemas.microsoft.com/office/drawing/2014/main" id="{4611098D-C0E5-40B4-825C-461D779A0A0F}"/>
                </a:ext>
              </a:extLst>
            </p:cNvPr>
            <p:cNvCxnSpPr>
              <a:cxnSpLocks/>
            </p:cNvCxnSpPr>
            <p:nvPr/>
          </p:nvCxnSpPr>
          <p:spPr>
            <a:xfrm>
              <a:off x="1556543" y="4531854"/>
              <a:ext cx="1509396" cy="4564"/>
            </a:xfrm>
            <a:prstGeom prst="line">
              <a:avLst/>
            </a:prstGeom>
            <a:ln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id="{C21E82F8-253A-4530-83F7-7A9A8CE77C54}"/>
                </a:ext>
              </a:extLst>
            </p:cNvPr>
            <p:cNvCxnSpPr>
              <a:cxnSpLocks/>
            </p:cNvCxnSpPr>
            <p:nvPr/>
          </p:nvCxnSpPr>
          <p:spPr>
            <a:xfrm>
              <a:off x="1556542" y="4855656"/>
              <a:ext cx="4130677" cy="12491"/>
            </a:xfrm>
            <a:prstGeom prst="line">
              <a:avLst/>
            </a:prstGeom>
            <a:ln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avec flèche 6">
              <a:extLst>
                <a:ext uri="{FF2B5EF4-FFF2-40B4-BE49-F238E27FC236}">
                  <a16:creationId xmlns:a16="http://schemas.microsoft.com/office/drawing/2014/main" id="{449EC6D0-4049-4392-A634-56744869D055}"/>
                </a:ext>
              </a:extLst>
            </p:cNvPr>
            <p:cNvCxnSpPr/>
            <p:nvPr/>
          </p:nvCxnSpPr>
          <p:spPr>
            <a:xfrm>
              <a:off x="2918460" y="3055071"/>
              <a:ext cx="0" cy="148889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avec flèche 59">
              <a:extLst>
                <a:ext uri="{FF2B5EF4-FFF2-40B4-BE49-F238E27FC236}">
                  <a16:creationId xmlns:a16="http://schemas.microsoft.com/office/drawing/2014/main" id="{0E7CBB43-94E2-4648-B0F8-01A506B94B58}"/>
                </a:ext>
              </a:extLst>
            </p:cNvPr>
            <p:cNvCxnSpPr>
              <a:cxnSpLocks/>
            </p:cNvCxnSpPr>
            <p:nvPr/>
          </p:nvCxnSpPr>
          <p:spPr>
            <a:xfrm>
              <a:off x="5532119" y="3055071"/>
              <a:ext cx="0" cy="181269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C19756CF-501E-4910-9EA6-E5E627FE1837}"/>
                </a:ext>
              </a:extLst>
            </p:cNvPr>
            <p:cNvSpPr txBox="1"/>
            <p:nvPr/>
          </p:nvSpPr>
          <p:spPr>
            <a:xfrm>
              <a:off x="2878346" y="3610886"/>
              <a:ext cx="5650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</a:t>
              </a:r>
              <a:r>
                <a:rPr kumimoji="0" lang="fr-FR" sz="9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</a:t>
              </a:r>
              <a:endPara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66E5FBAB-EA44-410C-BA23-4C590102DAE9}"/>
                </a:ext>
              </a:extLst>
            </p:cNvPr>
            <p:cNvSpPr txBox="1"/>
            <p:nvPr/>
          </p:nvSpPr>
          <p:spPr>
            <a:xfrm>
              <a:off x="5486974" y="3794371"/>
              <a:ext cx="5650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</a:t>
              </a:r>
              <a:endPara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5" name="Flèche : bas 64">
            <a:extLst>
              <a:ext uri="{FF2B5EF4-FFF2-40B4-BE49-F238E27FC236}">
                <a16:creationId xmlns:a16="http://schemas.microsoft.com/office/drawing/2014/main" id="{BE949A56-819C-437C-9E4A-8D7317AA773A}"/>
              </a:ext>
            </a:extLst>
          </p:cNvPr>
          <p:cNvSpPr/>
          <p:nvPr/>
        </p:nvSpPr>
        <p:spPr>
          <a:xfrm>
            <a:off x="4289712" y="5233725"/>
            <a:ext cx="533401" cy="702442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Flèche : bas 65">
            <a:extLst>
              <a:ext uri="{FF2B5EF4-FFF2-40B4-BE49-F238E27FC236}">
                <a16:creationId xmlns:a16="http://schemas.microsoft.com/office/drawing/2014/main" id="{6B9700BD-B861-49C5-9D3D-D7C677D4F840}"/>
              </a:ext>
            </a:extLst>
          </p:cNvPr>
          <p:cNvSpPr/>
          <p:nvPr/>
        </p:nvSpPr>
        <p:spPr>
          <a:xfrm>
            <a:off x="2055794" y="5231606"/>
            <a:ext cx="533401" cy="702442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ZoneTexte 63">
                <a:extLst>
                  <a:ext uri="{FF2B5EF4-FFF2-40B4-BE49-F238E27FC236}">
                    <a16:creationId xmlns:a16="http://schemas.microsoft.com/office/drawing/2014/main" id="{42B225DE-39D7-4EC8-9449-059301892D34}"/>
                  </a:ext>
                </a:extLst>
              </p:cNvPr>
              <p:cNvSpPr txBox="1"/>
              <p:nvPr/>
            </p:nvSpPr>
            <p:spPr>
              <a:xfrm>
                <a:off x="1965537" y="6062935"/>
                <a:ext cx="713913" cy="4810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fr-F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fr-F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𝐷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kumimoji="0" lang="fr-FR" sz="1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G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kumimoji="0" lang="fr-FR" sz="1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aff</m:t>
                          </m:r>
                          <m:r>
                            <a:rPr kumimoji="0" lang="fr-F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</m:sup>
                      </m:sSubSup>
                    </m:oMath>
                  </m:oMathPara>
                </a14:m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4" name="ZoneTexte 63">
                <a:extLst>
                  <a:ext uri="{FF2B5EF4-FFF2-40B4-BE49-F238E27FC236}">
                    <a16:creationId xmlns:a16="http://schemas.microsoft.com/office/drawing/2014/main" id="{42B225DE-39D7-4EC8-9449-059301892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537" y="6062935"/>
                <a:ext cx="713913" cy="481029"/>
              </a:xfrm>
              <a:prstGeom prst="rect">
                <a:avLst/>
              </a:prstGeom>
              <a:blipFill>
                <a:blip r:embed="rId3"/>
                <a:stretch>
                  <a:fillRect b="-641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26DBF6FA-2E25-4491-9EC4-089504F73596}"/>
                  </a:ext>
                </a:extLst>
              </p:cNvPr>
              <p:cNvSpPr txBox="1"/>
              <p:nvPr/>
            </p:nvSpPr>
            <p:spPr>
              <a:xfrm>
                <a:off x="4131565" y="6086796"/>
                <a:ext cx="864596" cy="4288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fr-F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fr-F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𝐷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kumimoji="0" lang="fr-FR" sz="1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G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kumimoji="0" lang="fr-FR" sz="1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mes</m:t>
                          </m:r>
                          <m:r>
                            <a:rPr kumimoji="0" lang="fr-F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</m:sup>
                      </m:sSubSup>
                    </m:oMath>
                  </m:oMathPara>
                </a14:m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26DBF6FA-2E25-4491-9EC4-089504F73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565" y="6086796"/>
                <a:ext cx="864596" cy="428835"/>
              </a:xfrm>
              <a:prstGeom prst="rect">
                <a:avLst/>
              </a:prstGeom>
              <a:blipFill>
                <a:blip r:embed="rId4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ZoneTexte 68">
                <a:extLst>
                  <a:ext uri="{FF2B5EF4-FFF2-40B4-BE49-F238E27FC236}">
                    <a16:creationId xmlns:a16="http://schemas.microsoft.com/office/drawing/2014/main" id="{F029F494-E06C-4D76-9CA7-AC3CB35D5BAF}"/>
                  </a:ext>
                </a:extLst>
              </p:cNvPr>
              <p:cNvSpPr txBox="1"/>
              <p:nvPr/>
            </p:nvSpPr>
            <p:spPr>
              <a:xfrm>
                <a:off x="4657484" y="5125879"/>
                <a:ext cx="2216312" cy="5850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fr-FR" sz="13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kumimoji="0" lang="fr-FR" sz="13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26262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fr-FR" sz="13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26262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𝐾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0" lang="fr-FR" sz="13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26262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a</m:t>
                              </m:r>
                            </m:sub>
                          </m:sSub>
                          <m:r>
                            <a:rPr kumimoji="0" lang="fr-FR" sz="13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</m:t>
                          </m:r>
                          <m:r>
                            <a:rPr kumimoji="0" lang="fr-FR" sz="13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fr-FR" sz="13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a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kumimoji="0" lang="fr-FR" sz="13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Rad</m:t>
                          </m:r>
                          <m:r>
                            <a:rPr kumimoji="0" lang="fr-FR" sz="13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</m:sup>
                      </m:sSubSup>
                      <m:f>
                        <m:fPr>
                          <m:ctrlPr>
                            <a:rPr kumimoji="0" lang="fr-FR" sz="13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fr-FR" sz="13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26262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fr-FR" sz="13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26262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𝑚𝐴𝑠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kumimoji="0" lang="fr-FR" sz="13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26262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auto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fr-FR" sz="13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26262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kumimoji="0" lang="fr-FR" sz="13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26262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mAs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kumimoji="0" lang="fr-FR" sz="13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26262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man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kumimoji="0" lang="fr-FR" sz="13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fr-FR" sz="13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26262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fr-FR" sz="13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262626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fr-FR" sz="13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262626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𝑑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kumimoji="0" lang="fr-FR" sz="13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262626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fr-FR" sz="13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262626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kumimoji="0" lang="fr-FR" sz="13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262626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𝑝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0" lang="fr-FR" sz="13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fr-FR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9" name="ZoneTexte 68">
                <a:extLst>
                  <a:ext uri="{FF2B5EF4-FFF2-40B4-BE49-F238E27FC236}">
                    <a16:creationId xmlns:a16="http://schemas.microsoft.com/office/drawing/2014/main" id="{F029F494-E06C-4D76-9CA7-AC3CB35D5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484" y="5125879"/>
                <a:ext cx="2216312" cy="5850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id="{F8711501-CA73-4224-B931-00E274C29D31}"/>
                  </a:ext>
                </a:extLst>
              </p:cNvPr>
              <p:cNvSpPr txBox="1"/>
              <p:nvPr/>
            </p:nvSpPr>
            <p:spPr>
              <a:xfrm>
                <a:off x="1519735" y="5312890"/>
                <a:ext cx="596637" cy="2586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0" lang="fr-FR" sz="1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fr-FR" sz="1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26262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kumimoji="0" lang="fr-FR" sz="1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262626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fr-FR" sz="1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262626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𝑚𝐴𝑠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0" lang="fr-FR" sz="10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262626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auto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0" lang="fr-FR" sz="1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26262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𝑇𝐻𝑇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id="{F8711501-CA73-4224-B931-00E274C29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735" y="5312890"/>
                <a:ext cx="596637" cy="258661"/>
              </a:xfrm>
              <a:prstGeom prst="rect">
                <a:avLst/>
              </a:prstGeom>
              <a:blipFill>
                <a:blip r:embed="rId6"/>
                <a:stretch>
                  <a:fillRect t="-2381" b="-1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ZoneTexte 70">
                <a:extLst>
                  <a:ext uri="{FF2B5EF4-FFF2-40B4-BE49-F238E27FC236}">
                    <a16:creationId xmlns:a16="http://schemas.microsoft.com/office/drawing/2014/main" id="{A50BB2D0-FEDD-4CE3-B241-0AB9FF94022F}"/>
                  </a:ext>
                </a:extLst>
              </p:cNvPr>
              <p:cNvSpPr txBox="1"/>
              <p:nvPr/>
            </p:nvSpPr>
            <p:spPr>
              <a:xfrm>
                <a:off x="3761103" y="5312889"/>
                <a:ext cx="589327" cy="2586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0" lang="fr-FR" sz="1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262626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fr-FR" sz="1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26262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kumimoji="0" lang="fr-FR" sz="1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262626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fr-FR" sz="1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262626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𝑚𝐴𝑠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0" lang="fr-FR" sz="10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262626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man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0" lang="fr-FR" sz="1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262626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𝑇𝐻𝑇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fr-FR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1" name="ZoneTexte 70">
                <a:extLst>
                  <a:ext uri="{FF2B5EF4-FFF2-40B4-BE49-F238E27FC236}">
                    <a16:creationId xmlns:a16="http://schemas.microsoft.com/office/drawing/2014/main" id="{A50BB2D0-FEDD-4CE3-B241-0AB9FF940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103" y="5312889"/>
                <a:ext cx="589327" cy="258661"/>
              </a:xfrm>
              <a:prstGeom prst="rect">
                <a:avLst/>
              </a:prstGeom>
              <a:blipFill>
                <a:blip r:embed="rId7"/>
                <a:stretch>
                  <a:fillRect t="-2381" b="-1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>
            <a:extLst>
              <a:ext uri="{FF2B5EF4-FFF2-40B4-BE49-F238E27FC236}">
                <a16:creationId xmlns:a16="http://schemas.microsoft.com/office/drawing/2014/main" id="{764134BA-8ECF-405E-A128-85F1A1F999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6260" y="1286273"/>
            <a:ext cx="4657725" cy="4524375"/>
          </a:xfrm>
          <a:prstGeom prst="rect">
            <a:avLst/>
          </a:prstGeom>
        </p:spPr>
      </p:pic>
      <p:sp>
        <p:nvSpPr>
          <p:cNvPr id="42" name="Titre 5">
            <a:extLst>
              <a:ext uri="{FF2B5EF4-FFF2-40B4-BE49-F238E27FC236}">
                <a16:creationId xmlns:a16="http://schemas.microsoft.com/office/drawing/2014/main" id="{991E2B99-DE9B-4199-8264-4D2F76438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563" y="4450"/>
            <a:ext cx="9795813" cy="1374087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br>
              <a:rPr lang="fr-FR" dirty="0"/>
            </a:br>
            <a:r>
              <a:rPr lang="fr-FR" sz="1800" b="1" dirty="0">
                <a:latin typeface="+mn-lt"/>
              </a:rPr>
              <a:t>(1.5) </a:t>
            </a:r>
            <a:r>
              <a:rPr lang="en-US" sz="2000" dirty="0"/>
              <a:t>Comparison of measured vs. displayed mean glandular dose (MGD) (HEGP console) – Quality Control setup</a:t>
            </a:r>
            <a:endParaRPr lang="fr-FR" sz="1800" b="1" dirty="0">
              <a:latin typeface="+mn-lt"/>
            </a:endParaRPr>
          </a:p>
        </p:txBody>
      </p:sp>
      <p:sp>
        <p:nvSpPr>
          <p:cNvPr id="51" name="Espace réservé du contenu 1">
            <a:extLst>
              <a:ext uri="{FF2B5EF4-FFF2-40B4-BE49-F238E27FC236}">
                <a16:creationId xmlns:a16="http://schemas.microsoft.com/office/drawing/2014/main" id="{D2B40A42-B32D-431B-AB9A-A431868F2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40" y="1390650"/>
            <a:ext cx="6155080" cy="4947580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Systematic underestimation of the mean glandular dose displayed by the mammography console: from -4% to -12%.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No influence of the stacking order of PMMA and PEHD plates on the displayed mean glandular dose.</a:t>
            </a:r>
            <a:endParaRPr lang="fr-FR" dirty="0"/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BC08CFEF-3739-49D9-A95B-7E77E9A006E9}"/>
              </a:ext>
            </a:extLst>
          </p:cNvPr>
          <p:cNvSpPr txBox="1"/>
          <p:nvPr/>
        </p:nvSpPr>
        <p:spPr>
          <a:xfrm>
            <a:off x="9282444" y="4240910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</a:t>
            </a:r>
          </a:p>
        </p:txBody>
      </p: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380EBD0E-3158-471C-8A29-481CC9FB9FEE}"/>
              </a:ext>
            </a:extLst>
          </p:cNvPr>
          <p:cNvCxnSpPr>
            <a:cxnSpLocks/>
          </p:cNvCxnSpPr>
          <p:nvPr/>
        </p:nvCxnSpPr>
        <p:spPr>
          <a:xfrm>
            <a:off x="9151000" y="4063185"/>
            <a:ext cx="218756" cy="242549"/>
          </a:xfrm>
          <a:prstGeom prst="straightConnector1">
            <a:avLst/>
          </a:prstGeom>
          <a:ln>
            <a:solidFill>
              <a:srgbClr val="0099FF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ZoneTexte 57">
            <a:extLst>
              <a:ext uri="{FF2B5EF4-FFF2-40B4-BE49-F238E27FC236}">
                <a16:creationId xmlns:a16="http://schemas.microsoft.com/office/drawing/2014/main" id="{80B8A753-B9A4-40DE-BAEE-C34524447D9A}"/>
              </a:ext>
            </a:extLst>
          </p:cNvPr>
          <p:cNvSpPr txBox="1"/>
          <p:nvPr/>
        </p:nvSpPr>
        <p:spPr>
          <a:xfrm>
            <a:off x="8646051" y="3851010"/>
            <a:ext cx="9236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Mesure CQE</a:t>
            </a: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7E1412A4-0E9C-4DF3-B1E8-8822CDAF9918}"/>
              </a:ext>
            </a:extLst>
          </p:cNvPr>
          <p:cNvSpPr txBox="1"/>
          <p:nvPr/>
        </p:nvSpPr>
        <p:spPr>
          <a:xfrm>
            <a:off x="7435866" y="5763630"/>
            <a:ext cx="4267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/>
              <a:t>Comparison of mean glandular dose (MGD) values measured using the </a:t>
            </a:r>
            <a:r>
              <a:rPr lang="en-US" sz="1200" i="1" dirty="0" err="1"/>
              <a:t>Radcal</a:t>
            </a:r>
            <a:r>
              <a:rPr lang="en-US" sz="1200" i="1" dirty="0"/>
              <a:t> 10X6-6M transfer chamber with those displayed by the mammography software</a:t>
            </a:r>
            <a:endParaRPr kumimoji="0" lang="fr-FR" sz="1200" b="0" i="1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95E8331E-0CC7-4170-B308-840EB4E47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9334" y="6343650"/>
            <a:ext cx="69373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67580F7-0B8E-408A-9C04-16973DE1685B}"/>
              </a:ext>
            </a:extLst>
          </p:cNvPr>
          <p:cNvSpPr/>
          <p:nvPr/>
        </p:nvSpPr>
        <p:spPr>
          <a:xfrm>
            <a:off x="4040055" y="4802000"/>
            <a:ext cx="1058605" cy="5400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4" name="Connecteur droit avec flèche 73">
            <a:extLst>
              <a:ext uri="{FF2B5EF4-FFF2-40B4-BE49-F238E27FC236}">
                <a16:creationId xmlns:a16="http://schemas.microsoft.com/office/drawing/2014/main" id="{F2D35D87-D017-4349-833E-214C39F186A0}"/>
              </a:ext>
            </a:extLst>
          </p:cNvPr>
          <p:cNvCxnSpPr>
            <a:cxnSpLocks/>
            <a:stCxn id="77" idx="2"/>
          </p:cNvCxnSpPr>
          <p:nvPr/>
        </p:nvCxnSpPr>
        <p:spPr>
          <a:xfrm>
            <a:off x="4131565" y="4400364"/>
            <a:ext cx="197802" cy="444668"/>
          </a:xfrm>
          <a:prstGeom prst="straightConnector1">
            <a:avLst/>
          </a:prstGeom>
          <a:ln>
            <a:solidFill>
              <a:srgbClr val="008E40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ZoneTexte 76">
            <a:extLst>
              <a:ext uri="{FF2B5EF4-FFF2-40B4-BE49-F238E27FC236}">
                <a16:creationId xmlns:a16="http://schemas.microsoft.com/office/drawing/2014/main" id="{C41090AE-EA2F-426C-B595-18CDAFA7A128}"/>
              </a:ext>
            </a:extLst>
          </p:cNvPr>
          <p:cNvSpPr txBox="1"/>
          <p:nvPr/>
        </p:nvSpPr>
        <p:spPr>
          <a:xfrm>
            <a:off x="3446922" y="4123365"/>
            <a:ext cx="13692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8E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Radcal 10X6-6M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49" name="Espace réservé du pied de page 4">
            <a:extLst>
              <a:ext uri="{FF2B5EF4-FFF2-40B4-BE49-F238E27FC236}">
                <a16:creationId xmlns:a16="http://schemas.microsoft.com/office/drawing/2014/main" id="{E29CAE8F-B5E8-47FE-8CC4-1C82E7AB9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9715" y="6492875"/>
            <a:ext cx="8839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Journée LARD, DOSEO Saclay, M. DJAROUM</a:t>
            </a:r>
          </a:p>
        </p:txBody>
      </p:sp>
      <p:sp>
        <p:nvSpPr>
          <p:cNvPr id="50" name="Espace réservé de la date 4">
            <a:extLst>
              <a:ext uri="{FF2B5EF4-FFF2-40B4-BE49-F238E27FC236}">
                <a16:creationId xmlns:a16="http://schemas.microsoft.com/office/drawing/2014/main" id="{D0ADF8B9-702F-4EA5-BEDA-41AC8F750D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9548" y="6424962"/>
            <a:ext cx="10160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01/07/2025</a:t>
            </a:r>
          </a:p>
        </p:txBody>
      </p:sp>
      <p:sp>
        <p:nvSpPr>
          <p:cNvPr id="63" name="Zone de texte 24">
            <a:extLst>
              <a:ext uri="{FF2B5EF4-FFF2-40B4-BE49-F238E27FC236}">
                <a16:creationId xmlns:a16="http://schemas.microsoft.com/office/drawing/2014/main" id="{60BF3D7E-7581-4EDA-8087-A53946FBC6A7}"/>
              </a:ext>
            </a:extLst>
          </p:cNvPr>
          <p:cNvSpPr txBox="1"/>
          <p:nvPr/>
        </p:nvSpPr>
        <p:spPr>
          <a:xfrm>
            <a:off x="8440173" y="5388577"/>
            <a:ext cx="2906338" cy="32575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PMMA+PEHD thikness [mm]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580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3198DD8-B268-4E20-9444-C1125AA26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21</a:t>
            </a:r>
          </a:p>
        </p:txBody>
      </p:sp>
      <p:sp>
        <p:nvSpPr>
          <p:cNvPr id="42" name="Titre 5">
            <a:extLst>
              <a:ext uri="{FF2B5EF4-FFF2-40B4-BE49-F238E27FC236}">
                <a16:creationId xmlns:a16="http://schemas.microsoft.com/office/drawing/2014/main" id="{991E2B99-DE9B-4199-8264-4D2F76438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422" y="-229017"/>
            <a:ext cx="8777350" cy="1374087"/>
          </a:xfrm>
        </p:spPr>
        <p:txBody>
          <a:bodyPr>
            <a:normAutofit/>
          </a:bodyPr>
          <a:lstStyle/>
          <a:p>
            <a:pPr algn="ctr"/>
            <a:br>
              <a:rPr lang="fr-FR" dirty="0"/>
            </a:br>
            <a:r>
              <a:rPr lang="fr-FR" sz="1800" b="1" dirty="0">
                <a:latin typeface="+mn-lt"/>
              </a:rPr>
              <a:t>( 1.6) </a:t>
            </a:r>
            <a:r>
              <a:rPr lang="en-US" sz="1800" dirty="0"/>
              <a:t>Measurements of the spatial dose distribution delivered by the HEGP digital mammography unit</a:t>
            </a:r>
            <a:endParaRPr lang="fr-FR" sz="1800" b="1" dirty="0">
              <a:latin typeface="+mn-lt"/>
            </a:endParaRP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7A943F88-DF61-45F1-A025-339BE5F47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94" y="1004256"/>
            <a:ext cx="3280989" cy="2697149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5567050D-CB08-41B5-AC77-906E7D7D56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2011" y="1004557"/>
            <a:ext cx="3309861" cy="2696848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FE04CA1F-3A60-46C1-9A39-51FF6EFB99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6025" y="1004256"/>
            <a:ext cx="3280989" cy="2697149"/>
          </a:xfrm>
          <a:prstGeom prst="rect">
            <a:avLst/>
          </a:prstGeom>
        </p:spPr>
      </p:pic>
      <p:sp>
        <p:nvSpPr>
          <p:cNvPr id="32" name="Corde 31">
            <a:extLst>
              <a:ext uri="{FF2B5EF4-FFF2-40B4-BE49-F238E27FC236}">
                <a16:creationId xmlns:a16="http://schemas.microsoft.com/office/drawing/2014/main" id="{B77BC32B-F318-4B79-956F-9DFED93018B2}"/>
              </a:ext>
            </a:extLst>
          </p:cNvPr>
          <p:cNvSpPr/>
          <p:nvPr/>
        </p:nvSpPr>
        <p:spPr>
          <a:xfrm rot="7877745">
            <a:off x="7787391" y="2747073"/>
            <a:ext cx="1838916" cy="1860928"/>
          </a:xfrm>
          <a:prstGeom prst="chord">
            <a:avLst>
              <a:gd name="adj1" fmla="val 2902502"/>
              <a:gd name="adj2" fmla="val 13729868"/>
            </a:avLst>
          </a:prstGeom>
          <a:solidFill>
            <a:srgbClr val="FFFF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Signe Plus 32">
            <a:extLst>
              <a:ext uri="{FF2B5EF4-FFF2-40B4-BE49-F238E27FC236}">
                <a16:creationId xmlns:a16="http://schemas.microsoft.com/office/drawing/2014/main" id="{FB1ADF17-CC50-46F1-A390-757B187A4DF7}"/>
              </a:ext>
            </a:extLst>
          </p:cNvPr>
          <p:cNvSpPr/>
          <p:nvPr/>
        </p:nvSpPr>
        <p:spPr>
          <a:xfrm>
            <a:off x="8552861" y="2895119"/>
            <a:ext cx="307975" cy="333375"/>
          </a:xfrm>
          <a:prstGeom prst="mathPlus">
            <a:avLst>
              <a:gd name="adj1" fmla="val 400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Corde 33">
            <a:extLst>
              <a:ext uri="{FF2B5EF4-FFF2-40B4-BE49-F238E27FC236}">
                <a16:creationId xmlns:a16="http://schemas.microsoft.com/office/drawing/2014/main" id="{854AEB88-7703-4309-93A4-6C0108C5E5AE}"/>
              </a:ext>
            </a:extLst>
          </p:cNvPr>
          <p:cNvSpPr/>
          <p:nvPr/>
        </p:nvSpPr>
        <p:spPr>
          <a:xfrm rot="7877745">
            <a:off x="4415741" y="2759774"/>
            <a:ext cx="1838916" cy="1860928"/>
          </a:xfrm>
          <a:prstGeom prst="chord">
            <a:avLst>
              <a:gd name="adj1" fmla="val 2902502"/>
              <a:gd name="adj2" fmla="val 13729868"/>
            </a:avLst>
          </a:prstGeom>
          <a:solidFill>
            <a:srgbClr val="FFFF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Signe Plus 34">
            <a:extLst>
              <a:ext uri="{FF2B5EF4-FFF2-40B4-BE49-F238E27FC236}">
                <a16:creationId xmlns:a16="http://schemas.microsoft.com/office/drawing/2014/main" id="{FC515056-AD98-4758-9BCB-F33405E1E008}"/>
              </a:ext>
            </a:extLst>
          </p:cNvPr>
          <p:cNvSpPr/>
          <p:nvPr/>
        </p:nvSpPr>
        <p:spPr>
          <a:xfrm>
            <a:off x="5181211" y="2895120"/>
            <a:ext cx="307975" cy="333375"/>
          </a:xfrm>
          <a:prstGeom prst="mathPlus">
            <a:avLst>
              <a:gd name="adj1" fmla="val 400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Corde 35">
            <a:extLst>
              <a:ext uri="{FF2B5EF4-FFF2-40B4-BE49-F238E27FC236}">
                <a16:creationId xmlns:a16="http://schemas.microsoft.com/office/drawing/2014/main" id="{AA3D854C-CCFE-4F3B-8609-0F3EDF5C0073}"/>
              </a:ext>
            </a:extLst>
          </p:cNvPr>
          <p:cNvSpPr/>
          <p:nvPr/>
        </p:nvSpPr>
        <p:spPr>
          <a:xfrm rot="7877745">
            <a:off x="1058379" y="2759772"/>
            <a:ext cx="1838916" cy="1860928"/>
          </a:xfrm>
          <a:prstGeom prst="chord">
            <a:avLst>
              <a:gd name="adj1" fmla="val 2902502"/>
              <a:gd name="adj2" fmla="val 13729868"/>
            </a:avLst>
          </a:prstGeom>
          <a:solidFill>
            <a:srgbClr val="FFFF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Signe Plus 36">
            <a:extLst>
              <a:ext uri="{FF2B5EF4-FFF2-40B4-BE49-F238E27FC236}">
                <a16:creationId xmlns:a16="http://schemas.microsoft.com/office/drawing/2014/main" id="{1BC07A0B-920D-4838-8258-BBE59797574F}"/>
              </a:ext>
            </a:extLst>
          </p:cNvPr>
          <p:cNvSpPr/>
          <p:nvPr/>
        </p:nvSpPr>
        <p:spPr>
          <a:xfrm>
            <a:off x="1823848" y="2895119"/>
            <a:ext cx="307975" cy="333375"/>
          </a:xfrm>
          <a:prstGeom prst="mathPlus">
            <a:avLst>
              <a:gd name="adj1" fmla="val 400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F3ED1A50-4385-48BD-AB28-2063D15324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21103" y="1022961"/>
            <a:ext cx="329556" cy="2743501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6E2F4DDE-5288-49FE-86A7-A62CC3EE2A84}"/>
              </a:ext>
            </a:extLst>
          </p:cNvPr>
          <p:cNvSpPr txBox="1"/>
          <p:nvPr/>
        </p:nvSpPr>
        <p:spPr>
          <a:xfrm>
            <a:off x="11190485" y="896510"/>
            <a:ext cx="682421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+10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7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7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-10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75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-20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75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-30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-40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75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-50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75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-60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75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-70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-80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10E8C57-9EBD-4FB8-B920-12711D0E0439}"/>
              </a:ext>
            </a:extLst>
          </p:cNvPr>
          <p:cNvSpPr txBox="1"/>
          <p:nvPr/>
        </p:nvSpPr>
        <p:spPr>
          <a:xfrm rot="5400000">
            <a:off x="10289798" y="1982430"/>
            <a:ext cx="2977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Différentiel de dose (%) par rapport au centre du film</a:t>
            </a:r>
          </a:p>
        </p:txBody>
      </p:sp>
      <p:sp>
        <p:nvSpPr>
          <p:cNvPr id="24" name="ZoneTexte 45">
            <a:extLst>
              <a:ext uri="{FF2B5EF4-FFF2-40B4-BE49-F238E27FC236}">
                <a16:creationId xmlns:a16="http://schemas.microsoft.com/office/drawing/2014/main" id="{00000000-0008-0000-0000-00002E000000}"/>
              </a:ext>
            </a:extLst>
          </p:cNvPr>
          <p:cNvSpPr txBox="1"/>
          <p:nvPr/>
        </p:nvSpPr>
        <p:spPr>
          <a:xfrm>
            <a:off x="373422" y="974923"/>
            <a:ext cx="3208828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0093A7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W/Ag (36 kV)</a:t>
            </a:r>
          </a:p>
        </p:txBody>
      </p:sp>
      <p:sp>
        <p:nvSpPr>
          <p:cNvPr id="25" name="ZoneTexte 45">
            <a:extLst>
              <a:ext uri="{FF2B5EF4-FFF2-40B4-BE49-F238E27FC236}">
                <a16:creationId xmlns:a16="http://schemas.microsoft.com/office/drawing/2014/main" id="{B9A86946-7652-4702-9428-B2610B281E97}"/>
              </a:ext>
            </a:extLst>
          </p:cNvPr>
          <p:cNvSpPr txBox="1"/>
          <p:nvPr/>
        </p:nvSpPr>
        <p:spPr>
          <a:xfrm>
            <a:off x="3721022" y="979413"/>
            <a:ext cx="3208828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0093A7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W/Al (40 kV)</a:t>
            </a:r>
          </a:p>
        </p:txBody>
      </p:sp>
      <p:sp>
        <p:nvSpPr>
          <p:cNvPr id="26" name="ZoneTexte 45">
            <a:extLst>
              <a:ext uri="{FF2B5EF4-FFF2-40B4-BE49-F238E27FC236}">
                <a16:creationId xmlns:a16="http://schemas.microsoft.com/office/drawing/2014/main" id="{D75079FE-49F8-4C62-99BB-20723188AA0B}"/>
              </a:ext>
            </a:extLst>
          </p:cNvPr>
          <p:cNvSpPr txBox="1"/>
          <p:nvPr/>
        </p:nvSpPr>
        <p:spPr>
          <a:xfrm>
            <a:off x="7102869" y="979413"/>
            <a:ext cx="3208828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0093A7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W/Rh (33 kV)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3AF1BA90-0351-45C9-8CB2-E85A5F294F1A}"/>
              </a:ext>
            </a:extLst>
          </p:cNvPr>
          <p:cNvCxnSpPr/>
          <p:nvPr/>
        </p:nvCxnSpPr>
        <p:spPr>
          <a:xfrm>
            <a:off x="1977836" y="3061805"/>
            <a:ext cx="0" cy="628431"/>
          </a:xfrm>
          <a:prstGeom prst="line">
            <a:avLst/>
          </a:prstGeom>
          <a:ln w="12700">
            <a:solidFill>
              <a:srgbClr val="7CFF3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629FC555-1BA4-4B35-93E3-3EFF7CCE8737}"/>
              </a:ext>
            </a:extLst>
          </p:cNvPr>
          <p:cNvSpPr txBox="1"/>
          <p:nvPr/>
        </p:nvSpPr>
        <p:spPr>
          <a:xfrm>
            <a:off x="1980223" y="3219833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7CFF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 cm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29EC519E-2E64-41C7-B00F-D2DD2B85C0AA}"/>
              </a:ext>
            </a:extLst>
          </p:cNvPr>
          <p:cNvCxnSpPr>
            <a:cxnSpLocks/>
            <a:endCxn id="30" idx="2"/>
          </p:cNvCxnSpPr>
          <p:nvPr/>
        </p:nvCxnSpPr>
        <p:spPr>
          <a:xfrm flipH="1">
            <a:off x="8706942" y="880507"/>
            <a:ext cx="2288" cy="2820898"/>
          </a:xfrm>
          <a:prstGeom prst="line">
            <a:avLst/>
          </a:prstGeom>
          <a:ln w="19050">
            <a:solidFill>
              <a:srgbClr val="00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>
            <a:extLst>
              <a:ext uri="{FF2B5EF4-FFF2-40B4-BE49-F238E27FC236}">
                <a16:creationId xmlns:a16="http://schemas.microsoft.com/office/drawing/2014/main" id="{A5E8ACA8-165A-4907-B0F3-15DE5AD627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25581">
            <a:off x="4879136" y="3968806"/>
            <a:ext cx="2605320" cy="2849569"/>
          </a:xfrm>
          <a:prstGeom prst="rect">
            <a:avLst/>
          </a:prstGeom>
        </p:spPr>
      </p:pic>
      <p:sp>
        <p:nvSpPr>
          <p:cNvPr id="65" name="ZoneTexte 64">
            <a:extLst>
              <a:ext uri="{FF2B5EF4-FFF2-40B4-BE49-F238E27FC236}">
                <a16:creationId xmlns:a16="http://schemas.microsoft.com/office/drawing/2014/main" id="{C2DCDA7C-8565-4CDD-862A-51F0AE8CB43C}"/>
              </a:ext>
            </a:extLst>
          </p:cNvPr>
          <p:cNvSpPr txBox="1"/>
          <p:nvPr/>
        </p:nvSpPr>
        <p:spPr>
          <a:xfrm rot="5400000">
            <a:off x="9481219" y="2210713"/>
            <a:ext cx="2676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[cm]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2A52E571-560D-4EF4-BF1A-9E115B3C5A5E}"/>
              </a:ext>
            </a:extLst>
          </p:cNvPr>
          <p:cNvSpPr txBox="1"/>
          <p:nvPr/>
        </p:nvSpPr>
        <p:spPr>
          <a:xfrm>
            <a:off x="10360893" y="355129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</p:txBody>
      </p: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AAD199FE-20EB-4836-A497-17B7D13BFB21}"/>
              </a:ext>
            </a:extLst>
          </p:cNvPr>
          <p:cNvCxnSpPr>
            <a:cxnSpLocks/>
          </p:cNvCxnSpPr>
          <p:nvPr/>
        </p:nvCxnSpPr>
        <p:spPr>
          <a:xfrm>
            <a:off x="10349490" y="3687382"/>
            <a:ext cx="56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ZoneTexte 67">
            <a:extLst>
              <a:ext uri="{FF2B5EF4-FFF2-40B4-BE49-F238E27FC236}">
                <a16:creationId xmlns:a16="http://schemas.microsoft.com/office/drawing/2014/main" id="{D4936BB0-ADBA-4348-8D97-7602D7057DBA}"/>
              </a:ext>
            </a:extLst>
          </p:cNvPr>
          <p:cNvSpPr txBox="1"/>
          <p:nvPr/>
        </p:nvSpPr>
        <p:spPr>
          <a:xfrm>
            <a:off x="10361110" y="88051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24</a:t>
            </a:r>
          </a:p>
        </p:txBody>
      </p: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2071A277-AA8A-4C0A-868D-1AD9785445A6}"/>
              </a:ext>
            </a:extLst>
          </p:cNvPr>
          <p:cNvCxnSpPr>
            <a:cxnSpLocks/>
          </p:cNvCxnSpPr>
          <p:nvPr/>
        </p:nvCxnSpPr>
        <p:spPr>
          <a:xfrm>
            <a:off x="10346532" y="1011043"/>
            <a:ext cx="56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ZoneTexte 69">
            <a:extLst>
              <a:ext uri="{FF2B5EF4-FFF2-40B4-BE49-F238E27FC236}">
                <a16:creationId xmlns:a16="http://schemas.microsoft.com/office/drawing/2014/main" id="{65A18E2F-D1BF-4BC9-AFDB-59C1E1DF91B5}"/>
              </a:ext>
            </a:extLst>
          </p:cNvPr>
          <p:cNvSpPr txBox="1"/>
          <p:nvPr/>
        </p:nvSpPr>
        <p:spPr>
          <a:xfrm>
            <a:off x="10359390" y="2213263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12</a:t>
            </a:r>
          </a:p>
        </p:txBody>
      </p:sp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9BBF02BE-817D-43A8-A3AD-D665BD56BBD8}"/>
              </a:ext>
            </a:extLst>
          </p:cNvPr>
          <p:cNvCxnSpPr>
            <a:cxnSpLocks/>
          </p:cNvCxnSpPr>
          <p:nvPr/>
        </p:nvCxnSpPr>
        <p:spPr>
          <a:xfrm>
            <a:off x="10347987" y="2346970"/>
            <a:ext cx="56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ZoneTexte 71">
            <a:extLst>
              <a:ext uri="{FF2B5EF4-FFF2-40B4-BE49-F238E27FC236}">
                <a16:creationId xmlns:a16="http://schemas.microsoft.com/office/drawing/2014/main" id="{AE759302-3A6E-4312-B478-FE8203E483F1}"/>
              </a:ext>
            </a:extLst>
          </p:cNvPr>
          <p:cNvSpPr txBox="1"/>
          <p:nvPr/>
        </p:nvSpPr>
        <p:spPr>
          <a:xfrm>
            <a:off x="10358677" y="289398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59395752-A337-4D23-8E11-3AB811E29956}"/>
              </a:ext>
            </a:extLst>
          </p:cNvPr>
          <p:cNvCxnSpPr>
            <a:cxnSpLocks/>
          </p:cNvCxnSpPr>
          <p:nvPr/>
        </p:nvCxnSpPr>
        <p:spPr>
          <a:xfrm>
            <a:off x="10349655" y="3027693"/>
            <a:ext cx="56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ZoneTexte 73">
            <a:extLst>
              <a:ext uri="{FF2B5EF4-FFF2-40B4-BE49-F238E27FC236}">
                <a16:creationId xmlns:a16="http://schemas.microsoft.com/office/drawing/2014/main" id="{F7C3DBF8-6C00-4A92-9941-1B39D6A68BE7}"/>
              </a:ext>
            </a:extLst>
          </p:cNvPr>
          <p:cNvSpPr txBox="1"/>
          <p:nvPr/>
        </p:nvSpPr>
        <p:spPr>
          <a:xfrm>
            <a:off x="10365096" y="1563719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18</a:t>
            </a:r>
          </a:p>
        </p:txBody>
      </p: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E2A2CBAB-A61B-4DBB-B5EB-00594C6EE86B}"/>
              </a:ext>
            </a:extLst>
          </p:cNvPr>
          <p:cNvCxnSpPr>
            <a:cxnSpLocks/>
          </p:cNvCxnSpPr>
          <p:nvPr/>
        </p:nvCxnSpPr>
        <p:spPr>
          <a:xfrm>
            <a:off x="10356074" y="1697426"/>
            <a:ext cx="56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E9906220-F899-4745-B6AD-B6244A815F88}"/>
              </a:ext>
            </a:extLst>
          </p:cNvPr>
          <p:cNvCxnSpPr>
            <a:cxnSpLocks/>
          </p:cNvCxnSpPr>
          <p:nvPr/>
        </p:nvCxnSpPr>
        <p:spPr>
          <a:xfrm>
            <a:off x="8691337" y="2767332"/>
            <a:ext cx="750451" cy="1378465"/>
          </a:xfrm>
          <a:prstGeom prst="line">
            <a:avLst/>
          </a:prstGeom>
          <a:ln w="63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Image 76">
            <a:extLst>
              <a:ext uri="{FF2B5EF4-FFF2-40B4-BE49-F238E27FC236}">
                <a16:creationId xmlns:a16="http://schemas.microsoft.com/office/drawing/2014/main" id="{F08FCF6B-38AB-48C0-AA38-958C153A31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78023" y="4318585"/>
            <a:ext cx="2659986" cy="1660088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83BE6253-8E1B-4895-B224-8062A892F75B}"/>
              </a:ext>
            </a:extLst>
          </p:cNvPr>
          <p:cNvSpPr/>
          <p:nvPr/>
        </p:nvSpPr>
        <p:spPr>
          <a:xfrm>
            <a:off x="8473459" y="4208265"/>
            <a:ext cx="2891445" cy="1970530"/>
          </a:xfrm>
          <a:prstGeom prst="rect">
            <a:avLst/>
          </a:prstGeom>
          <a:noFill/>
          <a:ln w="19050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BCEDBDE3-15B5-4368-B95B-C9030A75E9D9}"/>
              </a:ext>
            </a:extLst>
          </p:cNvPr>
          <p:cNvSpPr txBox="1"/>
          <p:nvPr/>
        </p:nvSpPr>
        <p:spPr>
          <a:xfrm>
            <a:off x="8562526" y="5956958"/>
            <a:ext cx="2944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0                       8                      16                    24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7C484097-5E42-44AB-8A60-95409932ECC2}"/>
              </a:ext>
            </a:extLst>
          </p:cNvPr>
          <p:cNvSpPr txBox="1"/>
          <p:nvPr/>
        </p:nvSpPr>
        <p:spPr>
          <a:xfrm>
            <a:off x="8388627" y="4202363"/>
            <a:ext cx="37422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0,8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0,6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0,4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0,2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D2C39E62-FC17-436A-8822-8D4B3F9BF57E}"/>
              </a:ext>
            </a:extLst>
          </p:cNvPr>
          <p:cNvSpPr txBox="1"/>
          <p:nvPr/>
        </p:nvSpPr>
        <p:spPr>
          <a:xfrm>
            <a:off x="10484822" y="4363034"/>
            <a:ext cx="891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Profil 1D</a:t>
            </a:r>
          </a:p>
        </p:txBody>
      </p:sp>
      <p:sp>
        <p:nvSpPr>
          <p:cNvPr id="82" name="Signe Plus 81">
            <a:extLst>
              <a:ext uri="{FF2B5EF4-FFF2-40B4-BE49-F238E27FC236}">
                <a16:creationId xmlns:a16="http://schemas.microsoft.com/office/drawing/2014/main" id="{0B81EC15-9392-400C-8118-FD4239641F91}"/>
              </a:ext>
            </a:extLst>
          </p:cNvPr>
          <p:cNvSpPr/>
          <p:nvPr/>
        </p:nvSpPr>
        <p:spPr>
          <a:xfrm>
            <a:off x="9205635" y="4363034"/>
            <a:ext cx="307975" cy="333375"/>
          </a:xfrm>
          <a:prstGeom prst="mathPlus">
            <a:avLst>
              <a:gd name="adj1" fmla="val 400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2C1658A0-5FE5-4C1C-920A-3795D354F933}"/>
              </a:ext>
            </a:extLst>
          </p:cNvPr>
          <p:cNvSpPr txBox="1"/>
          <p:nvPr/>
        </p:nvSpPr>
        <p:spPr>
          <a:xfrm>
            <a:off x="8407266" y="6199581"/>
            <a:ext cx="27544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1" dirty="0"/>
              <a:t>Dose profile at the center of the film from the proximal edge of the Potter (on the left).</a:t>
            </a:r>
            <a:endParaRPr kumimoji="0" lang="fr-FR" sz="1100" b="0" i="1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C62F64EE-3093-4C6B-9546-DF5CCC8B463B}"/>
              </a:ext>
            </a:extLst>
          </p:cNvPr>
          <p:cNvSpPr txBox="1"/>
          <p:nvPr/>
        </p:nvSpPr>
        <p:spPr>
          <a:xfrm>
            <a:off x="266603" y="3773446"/>
            <a:ext cx="88841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i="1" dirty="0"/>
              <a:t>Spatial dose distribution on </a:t>
            </a:r>
            <a:r>
              <a:rPr lang="en-US" sz="1050" i="1" dirty="0" err="1"/>
              <a:t>Gafchromic</a:t>
            </a:r>
            <a:r>
              <a:rPr lang="en-US" sz="1050" i="1" dirty="0"/>
              <a:t> LD-V1 film. (In yellow) Projection of a standard breast according to the Dance model (disk with an 8 cm radius) proximal to the Potter (cross).</a:t>
            </a:r>
            <a:endParaRPr kumimoji="0" lang="fr-FR" sz="1050" b="0" i="1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5" name="Image 104">
            <a:extLst>
              <a:ext uri="{FF2B5EF4-FFF2-40B4-BE49-F238E27FC236}">
                <a16:creationId xmlns:a16="http://schemas.microsoft.com/office/drawing/2014/main" id="{5CFC2942-B690-40C0-90C4-B8852C8B23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5664" y="4165736"/>
            <a:ext cx="3339360" cy="2687599"/>
          </a:xfrm>
          <a:prstGeom prst="rect">
            <a:avLst/>
          </a:prstGeom>
        </p:spPr>
      </p:pic>
      <p:sp>
        <p:nvSpPr>
          <p:cNvPr id="110" name="Rectangle 109">
            <a:extLst>
              <a:ext uri="{FF2B5EF4-FFF2-40B4-BE49-F238E27FC236}">
                <a16:creationId xmlns:a16="http://schemas.microsoft.com/office/drawing/2014/main" id="{287A19AE-C58C-4AA1-913C-F0A2F28FEF06}"/>
              </a:ext>
            </a:extLst>
          </p:cNvPr>
          <p:cNvSpPr/>
          <p:nvPr/>
        </p:nvSpPr>
        <p:spPr>
          <a:xfrm rot="16200000">
            <a:off x="2574526" y="5556541"/>
            <a:ext cx="2412409" cy="111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ZoneTexte 110">
            <a:extLst>
              <a:ext uri="{FF2B5EF4-FFF2-40B4-BE49-F238E27FC236}">
                <a16:creationId xmlns:a16="http://schemas.microsoft.com/office/drawing/2014/main" id="{21F85D78-0D8F-4791-AEED-49726A604B28}"/>
              </a:ext>
            </a:extLst>
          </p:cNvPr>
          <p:cNvSpPr txBox="1"/>
          <p:nvPr/>
        </p:nvSpPr>
        <p:spPr>
          <a:xfrm>
            <a:off x="3712362" y="5879762"/>
            <a:ext cx="1720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12" name="Connecteur droit 111">
            <a:extLst>
              <a:ext uri="{FF2B5EF4-FFF2-40B4-BE49-F238E27FC236}">
                <a16:creationId xmlns:a16="http://schemas.microsoft.com/office/drawing/2014/main" id="{39696080-BB64-48B5-9F74-4ED7D52F0C62}"/>
              </a:ext>
            </a:extLst>
          </p:cNvPr>
          <p:cNvCxnSpPr>
            <a:cxnSpLocks/>
          </p:cNvCxnSpPr>
          <p:nvPr/>
        </p:nvCxnSpPr>
        <p:spPr>
          <a:xfrm>
            <a:off x="3721063" y="5995178"/>
            <a:ext cx="56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ZoneTexte 112">
            <a:extLst>
              <a:ext uri="{FF2B5EF4-FFF2-40B4-BE49-F238E27FC236}">
                <a16:creationId xmlns:a16="http://schemas.microsoft.com/office/drawing/2014/main" id="{FD1644DB-CE41-4EDE-808B-E4B2AEBC0B93}"/>
              </a:ext>
            </a:extLst>
          </p:cNvPr>
          <p:cNvSpPr txBox="1"/>
          <p:nvPr/>
        </p:nvSpPr>
        <p:spPr>
          <a:xfrm>
            <a:off x="3721022" y="6302804"/>
            <a:ext cx="1720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B51DBC08-8F53-4375-B72B-68F4FE2A1B31}"/>
              </a:ext>
            </a:extLst>
          </p:cNvPr>
          <p:cNvCxnSpPr>
            <a:cxnSpLocks/>
          </p:cNvCxnSpPr>
          <p:nvPr/>
        </p:nvCxnSpPr>
        <p:spPr>
          <a:xfrm>
            <a:off x="3726232" y="6426541"/>
            <a:ext cx="56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ZoneTexte 114">
            <a:extLst>
              <a:ext uri="{FF2B5EF4-FFF2-40B4-BE49-F238E27FC236}">
                <a16:creationId xmlns:a16="http://schemas.microsoft.com/office/drawing/2014/main" id="{4C7E8B15-4A47-49C3-951F-5ED26A449E1C}"/>
              </a:ext>
            </a:extLst>
          </p:cNvPr>
          <p:cNvSpPr txBox="1"/>
          <p:nvPr/>
        </p:nvSpPr>
        <p:spPr>
          <a:xfrm>
            <a:off x="3678431" y="5295940"/>
            <a:ext cx="6311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12</a:t>
            </a:r>
          </a:p>
        </p:txBody>
      </p:sp>
      <p:cxnSp>
        <p:nvCxnSpPr>
          <p:cNvPr id="116" name="Connecteur droit 115">
            <a:extLst>
              <a:ext uri="{FF2B5EF4-FFF2-40B4-BE49-F238E27FC236}">
                <a16:creationId xmlns:a16="http://schemas.microsoft.com/office/drawing/2014/main" id="{A888DD1A-2B62-4794-BC0D-5B09F6DFE266}"/>
              </a:ext>
            </a:extLst>
          </p:cNvPr>
          <p:cNvCxnSpPr>
            <a:cxnSpLocks/>
          </p:cNvCxnSpPr>
          <p:nvPr/>
        </p:nvCxnSpPr>
        <p:spPr>
          <a:xfrm>
            <a:off x="3718483" y="5403662"/>
            <a:ext cx="56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>
            <a:extLst>
              <a:ext uri="{FF2B5EF4-FFF2-40B4-BE49-F238E27FC236}">
                <a16:creationId xmlns:a16="http://schemas.microsoft.com/office/drawing/2014/main" id="{E3418B9D-B3F3-44D1-AA4D-B7817D1F52EB}"/>
              </a:ext>
            </a:extLst>
          </p:cNvPr>
          <p:cNvSpPr/>
          <p:nvPr/>
        </p:nvSpPr>
        <p:spPr>
          <a:xfrm>
            <a:off x="3884583" y="4196065"/>
            <a:ext cx="715009" cy="26097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4AA781D5-F29F-4896-B554-28FC708532AC}"/>
              </a:ext>
            </a:extLst>
          </p:cNvPr>
          <p:cNvSpPr/>
          <p:nvPr/>
        </p:nvSpPr>
        <p:spPr>
          <a:xfrm>
            <a:off x="2053333" y="4211145"/>
            <a:ext cx="2418144" cy="776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ZoneTexte 118">
            <a:extLst>
              <a:ext uri="{FF2B5EF4-FFF2-40B4-BE49-F238E27FC236}">
                <a16:creationId xmlns:a16="http://schemas.microsoft.com/office/drawing/2014/main" id="{B9D23334-1491-4D3D-BCDD-064282C7E2F3}"/>
              </a:ext>
            </a:extLst>
          </p:cNvPr>
          <p:cNvSpPr txBox="1"/>
          <p:nvPr/>
        </p:nvSpPr>
        <p:spPr>
          <a:xfrm>
            <a:off x="3699098" y="4743167"/>
            <a:ext cx="6311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18</a:t>
            </a:r>
          </a:p>
        </p:txBody>
      </p:sp>
      <p:cxnSp>
        <p:nvCxnSpPr>
          <p:cNvPr id="120" name="Connecteur droit 119">
            <a:extLst>
              <a:ext uri="{FF2B5EF4-FFF2-40B4-BE49-F238E27FC236}">
                <a16:creationId xmlns:a16="http://schemas.microsoft.com/office/drawing/2014/main" id="{9D3D50EA-36AB-44EC-B8C5-322F490AAA30}"/>
              </a:ext>
            </a:extLst>
          </p:cNvPr>
          <p:cNvCxnSpPr>
            <a:cxnSpLocks/>
          </p:cNvCxnSpPr>
          <p:nvPr/>
        </p:nvCxnSpPr>
        <p:spPr>
          <a:xfrm>
            <a:off x="3715903" y="4850889"/>
            <a:ext cx="56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ZoneTexte 120">
            <a:extLst>
              <a:ext uri="{FF2B5EF4-FFF2-40B4-BE49-F238E27FC236}">
                <a16:creationId xmlns:a16="http://schemas.microsoft.com/office/drawing/2014/main" id="{A5525F26-8CA8-4AF8-8F0C-80FC66B6BBA7}"/>
              </a:ext>
            </a:extLst>
          </p:cNvPr>
          <p:cNvSpPr txBox="1"/>
          <p:nvPr/>
        </p:nvSpPr>
        <p:spPr>
          <a:xfrm>
            <a:off x="3719765" y="4205893"/>
            <a:ext cx="6311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24</a:t>
            </a:r>
          </a:p>
        </p:txBody>
      </p:sp>
      <p:cxnSp>
        <p:nvCxnSpPr>
          <p:cNvPr id="122" name="Connecteur droit 121">
            <a:extLst>
              <a:ext uri="{FF2B5EF4-FFF2-40B4-BE49-F238E27FC236}">
                <a16:creationId xmlns:a16="http://schemas.microsoft.com/office/drawing/2014/main" id="{7A75170D-27CA-4B48-B64E-21DF5E15CB1C}"/>
              </a:ext>
            </a:extLst>
          </p:cNvPr>
          <p:cNvCxnSpPr>
            <a:cxnSpLocks/>
          </p:cNvCxnSpPr>
          <p:nvPr/>
        </p:nvCxnSpPr>
        <p:spPr>
          <a:xfrm>
            <a:off x="3736570" y="4313615"/>
            <a:ext cx="56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ZoneTexte 133">
            <a:extLst>
              <a:ext uri="{FF2B5EF4-FFF2-40B4-BE49-F238E27FC236}">
                <a16:creationId xmlns:a16="http://schemas.microsoft.com/office/drawing/2014/main" id="{1E1FA0B2-E015-47C6-B2DF-54B246A8D589}"/>
              </a:ext>
            </a:extLst>
          </p:cNvPr>
          <p:cNvSpPr txBox="1"/>
          <p:nvPr/>
        </p:nvSpPr>
        <p:spPr>
          <a:xfrm rot="5400000">
            <a:off x="2683622" y="5370117"/>
            <a:ext cx="26763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[cm]</a:t>
            </a:r>
          </a:p>
        </p:txBody>
      </p:sp>
      <p:sp>
        <p:nvSpPr>
          <p:cNvPr id="156" name="ZoneTexte 155">
            <a:extLst>
              <a:ext uri="{FF2B5EF4-FFF2-40B4-BE49-F238E27FC236}">
                <a16:creationId xmlns:a16="http://schemas.microsoft.com/office/drawing/2014/main" id="{EDAAFB2E-379D-4838-932E-37629AADC146}"/>
              </a:ext>
            </a:extLst>
          </p:cNvPr>
          <p:cNvSpPr txBox="1"/>
          <p:nvPr/>
        </p:nvSpPr>
        <p:spPr>
          <a:xfrm>
            <a:off x="3695194" y="6617933"/>
            <a:ext cx="1720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57" name="Connecteur droit 156">
            <a:extLst>
              <a:ext uri="{FF2B5EF4-FFF2-40B4-BE49-F238E27FC236}">
                <a16:creationId xmlns:a16="http://schemas.microsoft.com/office/drawing/2014/main" id="{A04ED98A-18C2-4BF7-8B8E-BE97E4BCD9A9}"/>
              </a:ext>
            </a:extLst>
          </p:cNvPr>
          <p:cNvCxnSpPr>
            <a:cxnSpLocks/>
          </p:cNvCxnSpPr>
          <p:nvPr/>
        </p:nvCxnSpPr>
        <p:spPr>
          <a:xfrm>
            <a:off x="3700404" y="6741670"/>
            <a:ext cx="56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Corde 157">
            <a:extLst>
              <a:ext uri="{FF2B5EF4-FFF2-40B4-BE49-F238E27FC236}">
                <a16:creationId xmlns:a16="http://schemas.microsoft.com/office/drawing/2014/main" id="{16FAF9EC-8E3C-4280-A0AF-6789FB73D8FD}"/>
              </a:ext>
            </a:extLst>
          </p:cNvPr>
          <p:cNvSpPr/>
          <p:nvPr/>
        </p:nvSpPr>
        <p:spPr>
          <a:xfrm rot="7877745">
            <a:off x="1398664" y="5827277"/>
            <a:ext cx="1838916" cy="1860928"/>
          </a:xfrm>
          <a:prstGeom prst="chord">
            <a:avLst>
              <a:gd name="adj1" fmla="val 2902502"/>
              <a:gd name="adj2" fmla="val 13729868"/>
            </a:avLst>
          </a:prstGeom>
          <a:solidFill>
            <a:srgbClr val="FFFF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747E55C3-2FE9-4E13-93CF-BEA8CC98CBF4}"/>
              </a:ext>
            </a:extLst>
          </p:cNvPr>
          <p:cNvSpPr/>
          <p:nvPr/>
        </p:nvSpPr>
        <p:spPr>
          <a:xfrm>
            <a:off x="1158275" y="6757742"/>
            <a:ext cx="2418144" cy="776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0" name="Signe Plus 159">
            <a:extLst>
              <a:ext uri="{FF2B5EF4-FFF2-40B4-BE49-F238E27FC236}">
                <a16:creationId xmlns:a16="http://schemas.microsoft.com/office/drawing/2014/main" id="{739B2873-840D-4AA5-AB95-DC2AC9D2EDD0}"/>
              </a:ext>
            </a:extLst>
          </p:cNvPr>
          <p:cNvSpPr/>
          <p:nvPr/>
        </p:nvSpPr>
        <p:spPr>
          <a:xfrm>
            <a:off x="2223583" y="5895040"/>
            <a:ext cx="178048" cy="230733"/>
          </a:xfrm>
          <a:prstGeom prst="mathPlus">
            <a:avLst>
              <a:gd name="adj1" fmla="val 400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61" name="Connecteur droit 160">
            <a:extLst>
              <a:ext uri="{FF2B5EF4-FFF2-40B4-BE49-F238E27FC236}">
                <a16:creationId xmlns:a16="http://schemas.microsoft.com/office/drawing/2014/main" id="{5DDE0576-EFDF-40CB-8946-D67A336A22DB}"/>
              </a:ext>
            </a:extLst>
          </p:cNvPr>
          <p:cNvCxnSpPr>
            <a:cxnSpLocks/>
          </p:cNvCxnSpPr>
          <p:nvPr/>
        </p:nvCxnSpPr>
        <p:spPr>
          <a:xfrm flipH="1">
            <a:off x="2317774" y="6006585"/>
            <a:ext cx="9020" cy="753254"/>
          </a:xfrm>
          <a:prstGeom prst="line">
            <a:avLst/>
          </a:prstGeom>
          <a:ln w="12700">
            <a:solidFill>
              <a:srgbClr val="7CFF33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ZoneTexte 163">
            <a:extLst>
              <a:ext uri="{FF2B5EF4-FFF2-40B4-BE49-F238E27FC236}">
                <a16:creationId xmlns:a16="http://schemas.microsoft.com/office/drawing/2014/main" id="{C33AB50D-5110-4164-B966-183CAB7E2412}"/>
              </a:ext>
            </a:extLst>
          </p:cNvPr>
          <p:cNvSpPr txBox="1"/>
          <p:nvPr/>
        </p:nvSpPr>
        <p:spPr>
          <a:xfrm>
            <a:off x="2267486" y="6253495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7CFF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 cm</a:t>
            </a:r>
          </a:p>
        </p:txBody>
      </p:sp>
      <p:cxnSp>
        <p:nvCxnSpPr>
          <p:cNvPr id="168" name="Connecteur droit avec flèche 167">
            <a:extLst>
              <a:ext uri="{FF2B5EF4-FFF2-40B4-BE49-F238E27FC236}">
                <a16:creationId xmlns:a16="http://schemas.microsoft.com/office/drawing/2014/main" id="{4E964AC7-3B0D-45A0-9B70-12A2DE9DD28B}"/>
              </a:ext>
            </a:extLst>
          </p:cNvPr>
          <p:cNvCxnSpPr/>
          <p:nvPr/>
        </p:nvCxnSpPr>
        <p:spPr>
          <a:xfrm>
            <a:off x="671974" y="5879762"/>
            <a:ext cx="591138" cy="829013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ZoneTexte 168">
            <a:extLst>
              <a:ext uri="{FF2B5EF4-FFF2-40B4-BE49-F238E27FC236}">
                <a16:creationId xmlns:a16="http://schemas.microsoft.com/office/drawing/2014/main" id="{EA422A89-E3C0-4B24-AFC4-792A3DC30F5B}"/>
              </a:ext>
            </a:extLst>
          </p:cNvPr>
          <p:cNvSpPr txBox="1"/>
          <p:nvPr/>
        </p:nvSpPr>
        <p:spPr>
          <a:xfrm>
            <a:off x="41577" y="5541208"/>
            <a:ext cx="1004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Bord proximal du Potter</a:t>
            </a:r>
          </a:p>
        </p:txBody>
      </p:sp>
      <p:sp>
        <p:nvSpPr>
          <p:cNvPr id="3" name="Organigramme : Délai 2">
            <a:extLst>
              <a:ext uri="{FF2B5EF4-FFF2-40B4-BE49-F238E27FC236}">
                <a16:creationId xmlns:a16="http://schemas.microsoft.com/office/drawing/2014/main" id="{71CBCBB6-FB36-4498-BFD6-E4A0EEDD0C45}"/>
              </a:ext>
            </a:extLst>
          </p:cNvPr>
          <p:cNvSpPr/>
          <p:nvPr/>
        </p:nvSpPr>
        <p:spPr>
          <a:xfrm rot="16200000">
            <a:off x="1337639" y="1926861"/>
            <a:ext cx="1126496" cy="2388373"/>
          </a:xfrm>
          <a:prstGeom prst="flowChartDelay">
            <a:avLst/>
          </a:prstGeom>
          <a:noFill/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Organigramme : Délai 84">
            <a:extLst>
              <a:ext uri="{FF2B5EF4-FFF2-40B4-BE49-F238E27FC236}">
                <a16:creationId xmlns:a16="http://schemas.microsoft.com/office/drawing/2014/main" id="{B0424738-FCB3-4904-A6A2-197C396C9A45}"/>
              </a:ext>
            </a:extLst>
          </p:cNvPr>
          <p:cNvSpPr/>
          <p:nvPr/>
        </p:nvSpPr>
        <p:spPr>
          <a:xfrm rot="16200000">
            <a:off x="1182223" y="2320400"/>
            <a:ext cx="1552313" cy="1188874"/>
          </a:xfrm>
          <a:prstGeom prst="flowChartDelay">
            <a:avLst/>
          </a:prstGeom>
          <a:noFill/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7663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E0687C-BF33-B602-1691-6C6F37D14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Conclusions &amp; perspectives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A1638E4-11DA-6660-1929-BE999F839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04/07/2025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2950163-E66D-E16B-1EB7-E9667B65C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BC77A0-1F4E-42FF-9FFC-F45C3A64AF90}" type="slidenum"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4EE5A4D-1D11-87BD-2E3E-34DC2776D3F6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FR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8728864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5">
            <a:extLst>
              <a:ext uri="{FF2B5EF4-FFF2-40B4-BE49-F238E27FC236}">
                <a16:creationId xmlns:a16="http://schemas.microsoft.com/office/drawing/2014/main" id="{D07A4F45-34DB-432D-AEA5-48BC3AA282B7}"/>
              </a:ext>
            </a:extLst>
          </p:cNvPr>
          <p:cNvSpPr txBox="1">
            <a:spLocks/>
          </p:cNvSpPr>
          <p:nvPr/>
        </p:nvSpPr>
        <p:spPr>
          <a:xfrm>
            <a:off x="731838" y="314036"/>
            <a:ext cx="10728325" cy="1374087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Conclusions &amp; Perspectives</a:t>
            </a:r>
            <a:b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</a:br>
            <a:endParaRPr kumimoji="0" lang="fr-FR" sz="1800" b="0" i="1" u="none" strike="noStrike" kern="1200" cap="none" spc="0" normalizeH="0" baseline="0" noProof="0" dirty="0">
              <a:ln>
                <a:noFill/>
              </a:ln>
              <a:solidFill>
                <a:srgbClr val="E50019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3198DD8-B268-4E20-9444-C1125AA26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23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568C874-DB96-4E1C-8279-DC16A4745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663" y="3590855"/>
            <a:ext cx="4984450" cy="1596884"/>
          </a:xfrm>
          <a:prstGeom prst="rect">
            <a:avLst/>
          </a:prstGeom>
        </p:spPr>
      </p:pic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C0C80BB8-EE14-4EFD-97DE-6ABB46FAA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9715" y="6492875"/>
            <a:ext cx="8839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PHENICS FEST, M. DJAROUM</a:t>
            </a:r>
          </a:p>
        </p:txBody>
      </p:sp>
      <p:sp>
        <p:nvSpPr>
          <p:cNvPr id="8" name="Espace réservé de la date 4">
            <a:extLst>
              <a:ext uri="{FF2B5EF4-FFF2-40B4-BE49-F238E27FC236}">
                <a16:creationId xmlns:a16="http://schemas.microsoft.com/office/drawing/2014/main" id="{8D7BD151-CFBF-4D3E-9717-EFBE5666F3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29548" y="6424962"/>
            <a:ext cx="10160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04/07/2025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AFF8F4-8E37-43CB-BC7F-22616C6C6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058" y="1670261"/>
            <a:ext cx="10728325" cy="4532313"/>
          </a:xfrm>
        </p:spPr>
        <p:txBody>
          <a:bodyPr/>
          <a:lstStyle/>
          <a:p>
            <a:r>
              <a:rPr lang="en-US" dirty="0"/>
              <a:t>The LNHB was able to reproduce X-ray beams equivalent to those used clinically for breast cancer screening. These beams offer significant advantages, such as the ability to calibrate dosimeters and to study X-ray attenuation through breast implants.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70153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65100" y="947435"/>
            <a:ext cx="12192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Thank</a:t>
            </a:r>
            <a:r>
              <a:rPr kumimoji="0" lang="fr-FR" sz="4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you</a:t>
            </a:r>
            <a:r>
              <a:rPr kumimoji="0" lang="fr-FR" sz="4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for </a:t>
            </a:r>
            <a:r>
              <a:rPr kumimoji="0" lang="fr-FR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your</a:t>
            </a:r>
            <a:r>
              <a:rPr kumimoji="0" lang="fr-FR" sz="4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attention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647700" y="635000"/>
            <a:ext cx="2120900" cy="214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50" name="Picture 2" descr="http://www.plateformedoseo.com/wp-content/uploads/2014/12/doseo-batiment-04-940p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2171700"/>
            <a:ext cx="5583311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rédit Agricole IDF mécénat - Prévenir les formes graves du COVID-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86" y="4286508"/>
            <a:ext cx="6059561" cy="205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791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BC77A0-1F4E-42FF-9FFC-F45C3A64AF9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6853" y="-369803"/>
            <a:ext cx="101287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itre 5">
            <a:extLst>
              <a:ext uri="{FF2B5EF4-FFF2-40B4-BE49-F238E27FC236}">
                <a16:creationId xmlns:a16="http://schemas.microsoft.com/office/drawing/2014/main" id="{682C71D2-AE04-4E0F-B5D6-70BFFF552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852" y="260327"/>
            <a:ext cx="10728325" cy="871827"/>
          </a:xfrm>
        </p:spPr>
        <p:txBody>
          <a:bodyPr>
            <a:normAutofit fontScale="90000"/>
          </a:bodyPr>
          <a:lstStyle/>
          <a:p>
            <a:r>
              <a:rPr lang="fr-FR" sz="4900" b="1" dirty="0" err="1">
                <a:solidFill>
                  <a:srgbClr val="FF0000"/>
                </a:solidFill>
              </a:rPr>
              <a:t>Definitions</a:t>
            </a:r>
            <a:r>
              <a:rPr lang="fr-FR" sz="4900" b="1" dirty="0">
                <a:solidFill>
                  <a:srgbClr val="FF0000"/>
                </a:solidFill>
              </a:rPr>
              <a:t>  </a:t>
            </a:r>
            <a:br>
              <a:rPr lang="fr-FR" sz="4900" b="1" dirty="0">
                <a:solidFill>
                  <a:srgbClr val="FF0000"/>
                </a:solidFill>
              </a:rPr>
            </a:br>
            <a:br>
              <a:rPr lang="fr-FR" b="1" dirty="0">
                <a:solidFill>
                  <a:srgbClr val="FF0000"/>
                </a:solidFill>
              </a:rPr>
            </a:br>
            <a:br>
              <a:rPr lang="fr-FR" b="1" dirty="0"/>
            </a:br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27C409A-E497-48F3-9F61-008DC62F8B51}"/>
              </a:ext>
            </a:extLst>
          </p:cNvPr>
          <p:cNvSpPr txBox="1"/>
          <p:nvPr/>
        </p:nvSpPr>
        <p:spPr>
          <a:xfrm>
            <a:off x="703454" y="2113664"/>
            <a:ext cx="79071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Low-energy X-ray imaging technique (20–50 kV) used for screening and detecting cancer in women</a:t>
            </a:r>
            <a:endParaRPr kumimoji="0" lang="fr-FR" sz="1700" b="0" i="0" u="none" strike="noStrike" kern="1200" cap="none" spc="0" normalizeH="0" baseline="0" noProof="0" dirty="0">
              <a:ln>
                <a:noFill/>
              </a:ln>
              <a:solidFill>
                <a:srgbClr val="3B3535"/>
              </a:solidFill>
              <a:effectLst/>
              <a:uLnTx/>
              <a:uFillTx/>
              <a:latin typeface="Sora Light" pitchFamily="34" charset="0"/>
              <a:ea typeface="+mn-ea"/>
              <a:cs typeface="Sora Light" pitchFamily="34" charset="-12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BD52993-FE67-422C-A8F4-F1A43E6027F8}"/>
              </a:ext>
            </a:extLst>
          </p:cNvPr>
          <p:cNvSpPr txBox="1"/>
          <p:nvPr/>
        </p:nvSpPr>
        <p:spPr>
          <a:xfrm>
            <a:off x="346852" y="2974711"/>
            <a:ext cx="82637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dirty="0"/>
              <a:t>Mammography Procedure</a:t>
            </a: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3" name="Shape 1">
            <a:extLst>
              <a:ext uri="{FF2B5EF4-FFF2-40B4-BE49-F238E27FC236}">
                <a16:creationId xmlns:a16="http://schemas.microsoft.com/office/drawing/2014/main" id="{33A320FB-1EA5-4EFD-9DD2-C8D936EE146D}"/>
              </a:ext>
            </a:extLst>
          </p:cNvPr>
          <p:cNvSpPr/>
          <p:nvPr/>
        </p:nvSpPr>
        <p:spPr>
          <a:xfrm>
            <a:off x="558188" y="3852669"/>
            <a:ext cx="332358" cy="297911"/>
          </a:xfrm>
          <a:prstGeom prst="roundRect">
            <a:avLst>
              <a:gd name="adj" fmla="val 18669"/>
            </a:avLst>
          </a:prstGeom>
          <a:solidFill>
            <a:srgbClr val="F9D2D6"/>
          </a:solidFill>
          <a:ln w="7620">
            <a:solidFill>
              <a:srgbClr val="DFB8BC"/>
            </a:solidFill>
            <a:prstDash val="solid"/>
          </a:ln>
        </p:spPr>
      </p:sp>
      <p:sp>
        <p:nvSpPr>
          <p:cNvPr id="24" name="Text 2">
            <a:extLst>
              <a:ext uri="{FF2B5EF4-FFF2-40B4-BE49-F238E27FC236}">
                <a16:creationId xmlns:a16="http://schemas.microsoft.com/office/drawing/2014/main" id="{EFFF5F5A-0ECD-4C22-B3E1-7EECEEEFDF3C}"/>
              </a:ext>
            </a:extLst>
          </p:cNvPr>
          <p:cNvSpPr/>
          <p:nvPr/>
        </p:nvSpPr>
        <p:spPr>
          <a:xfrm>
            <a:off x="965486" y="3801215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 err="1"/>
              <a:t>Positioning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 3">
            <a:extLst>
              <a:ext uri="{FF2B5EF4-FFF2-40B4-BE49-F238E27FC236}">
                <a16:creationId xmlns:a16="http://schemas.microsoft.com/office/drawing/2014/main" id="{EACD3FFB-E9C6-4E62-B402-F07BD6449CBF}"/>
              </a:ext>
            </a:extLst>
          </p:cNvPr>
          <p:cNvSpPr/>
          <p:nvPr/>
        </p:nvSpPr>
        <p:spPr>
          <a:xfrm>
            <a:off x="967959" y="4142389"/>
            <a:ext cx="5588556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The breast is positioned on the imaging device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 5">
            <a:extLst>
              <a:ext uri="{FF2B5EF4-FFF2-40B4-BE49-F238E27FC236}">
                <a16:creationId xmlns:a16="http://schemas.microsoft.com/office/drawing/2014/main" id="{E9DC6556-BC06-4AE4-9AC9-AB36B1458B33}"/>
              </a:ext>
            </a:extLst>
          </p:cNvPr>
          <p:cNvSpPr/>
          <p:nvPr/>
        </p:nvSpPr>
        <p:spPr>
          <a:xfrm>
            <a:off x="965486" y="4728711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B3535"/>
                </a:solidFill>
                <a:effectLst/>
                <a:uLnTx/>
                <a:uFillTx/>
                <a:latin typeface="Sora Semi Bold" pitchFamily="34" charset="0"/>
                <a:ea typeface="Sora Semi Bold" pitchFamily="34" charset="-122"/>
                <a:cs typeface="Sora Semi Bold" pitchFamily="34" charset="-120"/>
              </a:rPr>
              <a:t>Compression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6">
            <a:extLst>
              <a:ext uri="{FF2B5EF4-FFF2-40B4-BE49-F238E27FC236}">
                <a16:creationId xmlns:a16="http://schemas.microsoft.com/office/drawing/2014/main" id="{179434F1-D672-4CA4-9D46-740A18EB4F0B}"/>
              </a:ext>
            </a:extLst>
          </p:cNvPr>
          <p:cNvSpPr/>
          <p:nvPr/>
        </p:nvSpPr>
        <p:spPr>
          <a:xfrm>
            <a:off x="967959" y="5076350"/>
            <a:ext cx="6267728" cy="693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A compression paddle is used to gently compress the breast, enhancing the visibility of the breast tissue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Shape 1">
            <a:extLst>
              <a:ext uri="{FF2B5EF4-FFF2-40B4-BE49-F238E27FC236}">
                <a16:creationId xmlns:a16="http://schemas.microsoft.com/office/drawing/2014/main" id="{945CA369-F510-40C4-8F67-6F783BD9140F}"/>
              </a:ext>
            </a:extLst>
          </p:cNvPr>
          <p:cNvSpPr/>
          <p:nvPr/>
        </p:nvSpPr>
        <p:spPr>
          <a:xfrm>
            <a:off x="558188" y="4795140"/>
            <a:ext cx="332358" cy="297911"/>
          </a:xfrm>
          <a:prstGeom prst="roundRect">
            <a:avLst>
              <a:gd name="adj" fmla="val 18669"/>
            </a:avLst>
          </a:prstGeom>
          <a:solidFill>
            <a:srgbClr val="F9D2D6"/>
          </a:solidFill>
          <a:ln w="7620">
            <a:solidFill>
              <a:srgbClr val="DFB8BC"/>
            </a:solidFill>
            <a:prstDash val="solid"/>
          </a:ln>
        </p:spPr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2A1175FC-28E4-498D-AC7F-E43A5A22F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8923" y="3438760"/>
            <a:ext cx="3339623" cy="1891282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C75C9063-9A42-4412-BFC7-CD61C3AA0835}"/>
              </a:ext>
            </a:extLst>
          </p:cNvPr>
          <p:cNvSpPr txBox="1"/>
          <p:nvPr/>
        </p:nvSpPr>
        <p:spPr>
          <a:xfrm>
            <a:off x="8477827" y="5516372"/>
            <a:ext cx="268616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Mammography images</a:t>
            </a:r>
          </a:p>
        </p:txBody>
      </p:sp>
      <p:sp>
        <p:nvSpPr>
          <p:cNvPr id="37" name="Shape 1">
            <a:extLst>
              <a:ext uri="{FF2B5EF4-FFF2-40B4-BE49-F238E27FC236}">
                <a16:creationId xmlns:a16="http://schemas.microsoft.com/office/drawing/2014/main" id="{8F513E81-F5A4-4324-A99E-3EF0E791914D}"/>
              </a:ext>
            </a:extLst>
          </p:cNvPr>
          <p:cNvSpPr/>
          <p:nvPr/>
        </p:nvSpPr>
        <p:spPr>
          <a:xfrm>
            <a:off x="392009" y="2158462"/>
            <a:ext cx="332358" cy="297911"/>
          </a:xfrm>
          <a:prstGeom prst="roundRect">
            <a:avLst>
              <a:gd name="adj" fmla="val 18669"/>
            </a:avLst>
          </a:prstGeom>
          <a:solidFill>
            <a:srgbClr val="F9D2D6"/>
          </a:solidFill>
          <a:ln w="7620">
            <a:solidFill>
              <a:srgbClr val="DFB8BC"/>
            </a:solidFill>
            <a:prstDash val="solid"/>
          </a:ln>
        </p:spPr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F0B66CCD-6383-4168-926F-53C36CB10C5F}"/>
              </a:ext>
            </a:extLst>
          </p:cNvPr>
          <p:cNvSpPr txBox="1"/>
          <p:nvPr/>
        </p:nvSpPr>
        <p:spPr>
          <a:xfrm>
            <a:off x="236863" y="917054"/>
            <a:ext cx="88403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/>
              <a:t>Mammography: a key breast examination</a:t>
            </a: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9" name="Espace réservé du pied de page 4">
            <a:extLst>
              <a:ext uri="{FF2B5EF4-FFF2-40B4-BE49-F238E27FC236}">
                <a16:creationId xmlns:a16="http://schemas.microsoft.com/office/drawing/2014/main" id="{FA36E370-59CC-48C0-B6B9-6A2C3907B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374" y="6430953"/>
            <a:ext cx="8839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PHENICS FEST, M. DJAROUM</a:t>
            </a:r>
          </a:p>
        </p:txBody>
      </p:sp>
      <p:sp>
        <p:nvSpPr>
          <p:cNvPr id="40" name="Espace réservé de la date 4">
            <a:extLst>
              <a:ext uri="{FF2B5EF4-FFF2-40B4-BE49-F238E27FC236}">
                <a16:creationId xmlns:a16="http://schemas.microsoft.com/office/drawing/2014/main" id="{B6949DFE-EBA8-4CED-A8F6-A1CCD3E546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26600" y="6343650"/>
            <a:ext cx="10160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04/07/2025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135D06D-0890-4F01-BF78-D2DCAC2F8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4158" y="1632356"/>
            <a:ext cx="2889642" cy="165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5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15579" y="71"/>
            <a:ext cx="491192" cy="20618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57387" y="13"/>
            <a:ext cx="11934580" cy="6857987"/>
            <a:chOff x="193547" y="63"/>
            <a:chExt cx="8950935" cy="5143490"/>
          </a:xfrm>
        </p:grpSpPr>
        <p:sp>
          <p:nvSpPr>
            <p:cNvPr id="4" name="object 4"/>
            <p:cNvSpPr/>
            <p:nvPr/>
          </p:nvSpPr>
          <p:spPr>
            <a:xfrm>
              <a:off x="8059902" y="63"/>
              <a:ext cx="1084580" cy="473075"/>
            </a:xfrm>
            <a:custGeom>
              <a:avLst/>
              <a:gdLst/>
              <a:ahLst/>
              <a:cxnLst/>
              <a:rect l="l" t="t" r="r" b="b"/>
              <a:pathLst>
                <a:path w="1084579" h="473075">
                  <a:moveTo>
                    <a:pt x="1084072" y="736"/>
                  </a:moveTo>
                  <a:lnTo>
                    <a:pt x="1004430" y="62458"/>
                  </a:lnTo>
                  <a:lnTo>
                    <a:pt x="1004430" y="156070"/>
                  </a:lnTo>
                  <a:lnTo>
                    <a:pt x="1004430" y="241046"/>
                  </a:lnTo>
                  <a:lnTo>
                    <a:pt x="916622" y="308648"/>
                  </a:lnTo>
                  <a:lnTo>
                    <a:pt x="916622" y="223761"/>
                  </a:lnTo>
                  <a:lnTo>
                    <a:pt x="920356" y="220891"/>
                  </a:lnTo>
                  <a:lnTo>
                    <a:pt x="1004430" y="156070"/>
                  </a:lnTo>
                  <a:lnTo>
                    <a:pt x="1004430" y="62458"/>
                  </a:lnTo>
                  <a:lnTo>
                    <a:pt x="1002766" y="61201"/>
                  </a:lnTo>
                  <a:lnTo>
                    <a:pt x="1002766" y="153365"/>
                  </a:lnTo>
                  <a:lnTo>
                    <a:pt x="915212" y="220891"/>
                  </a:lnTo>
                  <a:lnTo>
                    <a:pt x="910894" y="217690"/>
                  </a:lnTo>
                  <a:lnTo>
                    <a:pt x="910894" y="311619"/>
                  </a:lnTo>
                  <a:lnTo>
                    <a:pt x="910894" y="315595"/>
                  </a:lnTo>
                  <a:lnTo>
                    <a:pt x="910894" y="400545"/>
                  </a:lnTo>
                  <a:lnTo>
                    <a:pt x="823087" y="467169"/>
                  </a:lnTo>
                  <a:lnTo>
                    <a:pt x="823087" y="383628"/>
                  </a:lnTo>
                  <a:lnTo>
                    <a:pt x="826808" y="380758"/>
                  </a:lnTo>
                  <a:lnTo>
                    <a:pt x="910894" y="315595"/>
                  </a:lnTo>
                  <a:lnTo>
                    <a:pt x="910894" y="311619"/>
                  </a:lnTo>
                  <a:lnTo>
                    <a:pt x="821677" y="380758"/>
                  </a:lnTo>
                  <a:lnTo>
                    <a:pt x="734085" y="313232"/>
                  </a:lnTo>
                  <a:lnTo>
                    <a:pt x="739825" y="308749"/>
                  </a:lnTo>
                  <a:lnTo>
                    <a:pt x="822198" y="244335"/>
                  </a:lnTo>
                  <a:lnTo>
                    <a:pt x="910894" y="311619"/>
                  </a:lnTo>
                  <a:lnTo>
                    <a:pt x="910894" y="217690"/>
                  </a:lnTo>
                  <a:lnTo>
                    <a:pt x="825995" y="154635"/>
                  </a:lnTo>
                  <a:lnTo>
                    <a:pt x="913752" y="85509"/>
                  </a:lnTo>
                  <a:lnTo>
                    <a:pt x="974737" y="131787"/>
                  </a:lnTo>
                  <a:lnTo>
                    <a:pt x="1002766" y="153365"/>
                  </a:lnTo>
                  <a:lnTo>
                    <a:pt x="1002766" y="61201"/>
                  </a:lnTo>
                  <a:lnTo>
                    <a:pt x="922108" y="0"/>
                  </a:lnTo>
                  <a:lnTo>
                    <a:pt x="915212" y="0"/>
                  </a:lnTo>
                  <a:lnTo>
                    <a:pt x="912291" y="0"/>
                  </a:lnTo>
                  <a:lnTo>
                    <a:pt x="910894" y="0"/>
                  </a:lnTo>
                  <a:lnTo>
                    <a:pt x="910894" y="82245"/>
                  </a:lnTo>
                  <a:lnTo>
                    <a:pt x="823087" y="148869"/>
                  </a:lnTo>
                  <a:lnTo>
                    <a:pt x="823087" y="63893"/>
                  </a:lnTo>
                  <a:lnTo>
                    <a:pt x="824979" y="62458"/>
                  </a:lnTo>
                  <a:lnTo>
                    <a:pt x="907300" y="0"/>
                  </a:lnTo>
                  <a:lnTo>
                    <a:pt x="902284" y="0"/>
                  </a:lnTo>
                  <a:lnTo>
                    <a:pt x="821677" y="62458"/>
                  </a:lnTo>
                  <a:lnTo>
                    <a:pt x="821677" y="156070"/>
                  </a:lnTo>
                  <a:lnTo>
                    <a:pt x="821677" y="241046"/>
                  </a:lnTo>
                  <a:lnTo>
                    <a:pt x="733869" y="308749"/>
                  </a:lnTo>
                  <a:lnTo>
                    <a:pt x="733869" y="223761"/>
                  </a:lnTo>
                  <a:lnTo>
                    <a:pt x="737603" y="220891"/>
                  </a:lnTo>
                  <a:lnTo>
                    <a:pt x="821677" y="156070"/>
                  </a:lnTo>
                  <a:lnTo>
                    <a:pt x="821677" y="62458"/>
                  </a:lnTo>
                  <a:lnTo>
                    <a:pt x="820026" y="61188"/>
                  </a:lnTo>
                  <a:lnTo>
                    <a:pt x="820026" y="153352"/>
                  </a:lnTo>
                  <a:lnTo>
                    <a:pt x="732459" y="220891"/>
                  </a:lnTo>
                  <a:lnTo>
                    <a:pt x="643242" y="154635"/>
                  </a:lnTo>
                  <a:lnTo>
                    <a:pt x="732459" y="85509"/>
                  </a:lnTo>
                  <a:lnTo>
                    <a:pt x="792048" y="131483"/>
                  </a:lnTo>
                  <a:lnTo>
                    <a:pt x="820026" y="153352"/>
                  </a:lnTo>
                  <a:lnTo>
                    <a:pt x="820026" y="61188"/>
                  </a:lnTo>
                  <a:lnTo>
                    <a:pt x="740651" y="0"/>
                  </a:lnTo>
                  <a:lnTo>
                    <a:pt x="732459" y="0"/>
                  </a:lnTo>
                  <a:lnTo>
                    <a:pt x="729589" y="0"/>
                  </a:lnTo>
                  <a:lnTo>
                    <a:pt x="729589" y="81178"/>
                  </a:lnTo>
                  <a:lnTo>
                    <a:pt x="641794" y="148869"/>
                  </a:lnTo>
                  <a:lnTo>
                    <a:pt x="641794" y="63893"/>
                  </a:lnTo>
                  <a:lnTo>
                    <a:pt x="643661" y="62458"/>
                  </a:lnTo>
                  <a:lnTo>
                    <a:pt x="724674" y="0"/>
                  </a:lnTo>
                  <a:lnTo>
                    <a:pt x="719670" y="0"/>
                  </a:lnTo>
                  <a:lnTo>
                    <a:pt x="640334" y="62458"/>
                  </a:lnTo>
                  <a:lnTo>
                    <a:pt x="558012" y="0"/>
                  </a:lnTo>
                  <a:lnTo>
                    <a:pt x="549706" y="0"/>
                  </a:lnTo>
                  <a:lnTo>
                    <a:pt x="546849" y="0"/>
                  </a:lnTo>
                  <a:lnTo>
                    <a:pt x="546849" y="81178"/>
                  </a:lnTo>
                  <a:lnTo>
                    <a:pt x="459041" y="148869"/>
                  </a:lnTo>
                  <a:lnTo>
                    <a:pt x="459041" y="63893"/>
                  </a:lnTo>
                  <a:lnTo>
                    <a:pt x="460908" y="62458"/>
                  </a:lnTo>
                  <a:lnTo>
                    <a:pt x="541934" y="0"/>
                  </a:lnTo>
                  <a:lnTo>
                    <a:pt x="536917" y="0"/>
                  </a:lnTo>
                  <a:lnTo>
                    <a:pt x="457631" y="62458"/>
                  </a:lnTo>
                  <a:lnTo>
                    <a:pt x="457631" y="156070"/>
                  </a:lnTo>
                  <a:lnTo>
                    <a:pt x="457631" y="241046"/>
                  </a:lnTo>
                  <a:lnTo>
                    <a:pt x="369824" y="308749"/>
                  </a:lnTo>
                  <a:lnTo>
                    <a:pt x="369824" y="223761"/>
                  </a:lnTo>
                  <a:lnTo>
                    <a:pt x="373557" y="220891"/>
                  </a:lnTo>
                  <a:lnTo>
                    <a:pt x="457631" y="156070"/>
                  </a:lnTo>
                  <a:lnTo>
                    <a:pt x="457631" y="62458"/>
                  </a:lnTo>
                  <a:lnTo>
                    <a:pt x="455955" y="61188"/>
                  </a:lnTo>
                  <a:lnTo>
                    <a:pt x="455955" y="153365"/>
                  </a:lnTo>
                  <a:lnTo>
                    <a:pt x="366966" y="220891"/>
                  </a:lnTo>
                  <a:lnTo>
                    <a:pt x="279158" y="154635"/>
                  </a:lnTo>
                  <a:lnTo>
                    <a:pt x="366966" y="85509"/>
                  </a:lnTo>
                  <a:lnTo>
                    <a:pt x="427748" y="131635"/>
                  </a:lnTo>
                  <a:lnTo>
                    <a:pt x="455955" y="153365"/>
                  </a:lnTo>
                  <a:lnTo>
                    <a:pt x="455955" y="61188"/>
                  </a:lnTo>
                  <a:lnTo>
                    <a:pt x="375272" y="0"/>
                  </a:lnTo>
                  <a:lnTo>
                    <a:pt x="368376" y="0"/>
                  </a:lnTo>
                  <a:lnTo>
                    <a:pt x="364096" y="0"/>
                  </a:lnTo>
                  <a:lnTo>
                    <a:pt x="364096" y="81178"/>
                  </a:lnTo>
                  <a:lnTo>
                    <a:pt x="276288" y="148869"/>
                  </a:lnTo>
                  <a:lnTo>
                    <a:pt x="276288" y="63893"/>
                  </a:lnTo>
                  <a:lnTo>
                    <a:pt x="278155" y="62458"/>
                  </a:lnTo>
                  <a:lnTo>
                    <a:pt x="359181" y="0"/>
                  </a:lnTo>
                  <a:lnTo>
                    <a:pt x="355485" y="0"/>
                  </a:lnTo>
                  <a:lnTo>
                    <a:pt x="274878" y="62458"/>
                  </a:lnTo>
                  <a:lnTo>
                    <a:pt x="274878" y="156070"/>
                  </a:lnTo>
                  <a:lnTo>
                    <a:pt x="274878" y="241046"/>
                  </a:lnTo>
                  <a:lnTo>
                    <a:pt x="187071" y="308749"/>
                  </a:lnTo>
                  <a:lnTo>
                    <a:pt x="187071" y="223761"/>
                  </a:lnTo>
                  <a:lnTo>
                    <a:pt x="190804" y="220891"/>
                  </a:lnTo>
                  <a:lnTo>
                    <a:pt x="274878" y="156070"/>
                  </a:lnTo>
                  <a:lnTo>
                    <a:pt x="274878" y="62458"/>
                  </a:lnTo>
                  <a:lnTo>
                    <a:pt x="273215" y="61201"/>
                  </a:lnTo>
                  <a:lnTo>
                    <a:pt x="273215" y="153365"/>
                  </a:lnTo>
                  <a:lnTo>
                    <a:pt x="185674" y="220891"/>
                  </a:lnTo>
                  <a:lnTo>
                    <a:pt x="96405" y="154635"/>
                  </a:lnTo>
                  <a:lnTo>
                    <a:pt x="185369" y="85750"/>
                  </a:lnTo>
                  <a:lnTo>
                    <a:pt x="273215" y="153365"/>
                  </a:lnTo>
                  <a:lnTo>
                    <a:pt x="273215" y="61201"/>
                  </a:lnTo>
                  <a:lnTo>
                    <a:pt x="192557" y="0"/>
                  </a:lnTo>
                  <a:lnTo>
                    <a:pt x="185674" y="0"/>
                  </a:lnTo>
                  <a:lnTo>
                    <a:pt x="182753" y="0"/>
                  </a:lnTo>
                  <a:lnTo>
                    <a:pt x="181343" y="0"/>
                  </a:lnTo>
                  <a:lnTo>
                    <a:pt x="181343" y="82257"/>
                  </a:lnTo>
                  <a:lnTo>
                    <a:pt x="93535" y="148869"/>
                  </a:lnTo>
                  <a:lnTo>
                    <a:pt x="93535" y="63893"/>
                  </a:lnTo>
                  <a:lnTo>
                    <a:pt x="95440" y="62458"/>
                  </a:lnTo>
                  <a:lnTo>
                    <a:pt x="177761" y="0"/>
                  </a:lnTo>
                  <a:lnTo>
                    <a:pt x="172745" y="0"/>
                  </a:lnTo>
                  <a:lnTo>
                    <a:pt x="92138" y="62458"/>
                  </a:lnTo>
                  <a:lnTo>
                    <a:pt x="11112" y="0"/>
                  </a:lnTo>
                  <a:lnTo>
                    <a:pt x="0" y="0"/>
                  </a:lnTo>
                  <a:lnTo>
                    <a:pt x="0" y="82626"/>
                  </a:lnTo>
                  <a:lnTo>
                    <a:pt x="92138" y="154635"/>
                  </a:lnTo>
                  <a:lnTo>
                    <a:pt x="92138" y="242493"/>
                  </a:lnTo>
                  <a:lnTo>
                    <a:pt x="185674" y="314502"/>
                  </a:lnTo>
                  <a:lnTo>
                    <a:pt x="193040" y="308749"/>
                  </a:lnTo>
                  <a:lnTo>
                    <a:pt x="276313" y="243624"/>
                  </a:lnTo>
                  <a:lnTo>
                    <a:pt x="366966" y="314502"/>
                  </a:lnTo>
                  <a:lnTo>
                    <a:pt x="374446" y="308749"/>
                  </a:lnTo>
                  <a:lnTo>
                    <a:pt x="460502" y="242493"/>
                  </a:lnTo>
                  <a:lnTo>
                    <a:pt x="460502" y="156070"/>
                  </a:lnTo>
                  <a:lnTo>
                    <a:pt x="460502" y="152400"/>
                  </a:lnTo>
                  <a:lnTo>
                    <a:pt x="464997" y="148869"/>
                  </a:lnTo>
                  <a:lnTo>
                    <a:pt x="548284" y="83743"/>
                  </a:lnTo>
                  <a:lnTo>
                    <a:pt x="638924" y="153555"/>
                  </a:lnTo>
                  <a:lnTo>
                    <a:pt x="638924" y="242493"/>
                  </a:lnTo>
                  <a:lnTo>
                    <a:pt x="730072" y="312674"/>
                  </a:lnTo>
                  <a:lnTo>
                    <a:pt x="729589" y="313055"/>
                  </a:lnTo>
                  <a:lnTo>
                    <a:pt x="729589" y="402361"/>
                  </a:lnTo>
                  <a:lnTo>
                    <a:pt x="821677" y="472935"/>
                  </a:lnTo>
                  <a:lnTo>
                    <a:pt x="829157" y="467169"/>
                  </a:lnTo>
                  <a:lnTo>
                    <a:pt x="912126" y="403301"/>
                  </a:lnTo>
                  <a:lnTo>
                    <a:pt x="1004430" y="472935"/>
                  </a:lnTo>
                  <a:lnTo>
                    <a:pt x="1011796" y="467169"/>
                  </a:lnTo>
                  <a:lnTo>
                    <a:pt x="1084072" y="410641"/>
                  </a:lnTo>
                  <a:lnTo>
                    <a:pt x="1084072" y="406857"/>
                  </a:lnTo>
                  <a:lnTo>
                    <a:pt x="1005827" y="467169"/>
                  </a:lnTo>
                  <a:lnTo>
                    <a:pt x="1005827" y="383628"/>
                  </a:lnTo>
                  <a:lnTo>
                    <a:pt x="1009497" y="380758"/>
                  </a:lnTo>
                  <a:lnTo>
                    <a:pt x="1084072" y="322033"/>
                  </a:lnTo>
                  <a:lnTo>
                    <a:pt x="1084072" y="319036"/>
                  </a:lnTo>
                  <a:lnTo>
                    <a:pt x="1004430" y="380758"/>
                  </a:lnTo>
                  <a:lnTo>
                    <a:pt x="916152" y="313778"/>
                  </a:lnTo>
                  <a:lnTo>
                    <a:pt x="922578" y="308749"/>
                  </a:lnTo>
                  <a:lnTo>
                    <a:pt x="1004938" y="244322"/>
                  </a:lnTo>
                  <a:lnTo>
                    <a:pt x="1066444" y="290995"/>
                  </a:lnTo>
                  <a:lnTo>
                    <a:pt x="1084072" y="304774"/>
                  </a:lnTo>
                  <a:lnTo>
                    <a:pt x="1084072" y="304368"/>
                  </a:lnTo>
                  <a:lnTo>
                    <a:pt x="1084072" y="302094"/>
                  </a:lnTo>
                  <a:lnTo>
                    <a:pt x="1084072" y="211505"/>
                  </a:lnTo>
                  <a:lnTo>
                    <a:pt x="1008748" y="154635"/>
                  </a:lnTo>
                  <a:lnTo>
                    <a:pt x="1084072" y="95300"/>
                  </a:lnTo>
                  <a:lnTo>
                    <a:pt x="1084072" y="92341"/>
                  </a:lnTo>
                  <a:lnTo>
                    <a:pt x="1084072" y="90906"/>
                  </a:lnTo>
                  <a:lnTo>
                    <a:pt x="1084072" y="88557"/>
                  </a:lnTo>
                  <a:lnTo>
                    <a:pt x="1005827" y="148869"/>
                  </a:lnTo>
                  <a:lnTo>
                    <a:pt x="1005827" y="63893"/>
                  </a:lnTo>
                  <a:lnTo>
                    <a:pt x="1007694" y="62458"/>
                  </a:lnTo>
                  <a:lnTo>
                    <a:pt x="1084072" y="3581"/>
                  </a:lnTo>
                  <a:lnTo>
                    <a:pt x="1084072" y="736"/>
                  </a:lnTo>
                  <a:close/>
                </a:path>
              </a:pathLst>
            </a:custGeom>
            <a:solidFill>
              <a:srgbClr val="E4001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93547" y="365813"/>
              <a:ext cx="8343900" cy="4777740"/>
            </a:xfrm>
            <a:custGeom>
              <a:avLst/>
              <a:gdLst/>
              <a:ahLst/>
              <a:cxnLst/>
              <a:rect l="l" t="t" r="r" b="b"/>
              <a:pathLst>
                <a:path w="8343900" h="4777740">
                  <a:moveTo>
                    <a:pt x="0" y="4777740"/>
                  </a:moveTo>
                  <a:lnTo>
                    <a:pt x="8343900" y="4777740"/>
                  </a:lnTo>
                  <a:lnTo>
                    <a:pt x="8343900" y="0"/>
                  </a:lnTo>
                  <a:lnTo>
                    <a:pt x="0" y="0"/>
                  </a:lnTo>
                  <a:lnTo>
                    <a:pt x="0" y="477774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5327EE83-8C34-4F30-9CAF-ACB9FE4A2DD8}"/>
              </a:ext>
            </a:extLst>
          </p:cNvPr>
          <p:cNvSpPr txBox="1"/>
          <p:nvPr/>
        </p:nvSpPr>
        <p:spPr>
          <a:xfrm>
            <a:off x="400481" y="102959"/>
            <a:ext cx="74980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Dosimetry in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mammography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74653A0-2F73-4396-AE7A-09A6A50C249E}"/>
              </a:ext>
            </a:extLst>
          </p:cNvPr>
          <p:cNvSpPr txBox="1"/>
          <p:nvPr/>
        </p:nvSpPr>
        <p:spPr>
          <a:xfrm>
            <a:off x="281590" y="680403"/>
            <a:ext cx="1092179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lang="en-US" sz="2000" b="1" dirty="0"/>
              <a:t>ICRP Recommendation, 1987: Use of the Mean Glandular Dose (MGD) [</a:t>
            </a:r>
            <a:r>
              <a:rPr lang="en-US" sz="2000" b="1" dirty="0" err="1"/>
              <a:t>mGy</a:t>
            </a:r>
            <a:r>
              <a:rPr lang="en-US" sz="2000" b="1" dirty="0"/>
              <a:t>] for breast dosimetry.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3B3535"/>
              </a:solidFill>
              <a:effectLst/>
              <a:uLnTx/>
              <a:uFillTx/>
              <a:latin typeface="Sora Light" pitchFamily="34" charset="0"/>
              <a:ea typeface="+mn-ea"/>
              <a:cs typeface="Sora Light" pitchFamily="34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9F718F6C-74F8-41CA-9107-BFFB7A478982}"/>
                  </a:ext>
                </a:extLst>
              </p:cNvPr>
              <p:cNvSpPr txBox="1"/>
              <p:nvPr/>
            </p:nvSpPr>
            <p:spPr>
              <a:xfrm>
                <a:off x="3164619" y="2104005"/>
                <a:ext cx="7284720" cy="4513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933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MGD</a:t>
                </a:r>
                <a14:m>
                  <m:oMath xmlns:m="http://schemas.openxmlformats.org/officeDocument/2006/math">
                    <m:r>
                      <a:rPr kumimoji="0" lang="fr-FR" sz="2933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fr-FR" sz="2933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fr-FR" sz="2933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𝑲</m:t>
                        </m:r>
                      </m:e>
                      <m:sub>
                        <m:r>
                          <a:rPr kumimoji="0" lang="fr-FR" sz="2933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sub>
                    </m:sSub>
                    <m:r>
                      <a:rPr kumimoji="0" lang="fr-FR" sz="2933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nary>
                      <m:naryPr>
                        <m:chr m:val="∏"/>
                        <m:supHide m:val="on"/>
                        <m:ctrlPr>
                          <a:rPr kumimoji="0" lang="fr-FR" sz="2933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0" lang="fr-FR" sz="2933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𝒊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0" lang="fr-FR" sz="2933" b="1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fr-FR" sz="2933" b="1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𝒌</m:t>
                            </m:r>
                          </m:e>
                          <m:sub>
                            <m:r>
                              <a:rPr kumimoji="0" lang="fr-FR" sz="2933" b="1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endParaRPr kumimoji="0" lang="fr-FR" sz="2933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9F718F6C-74F8-41CA-9107-BFFB7A478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619" y="2104005"/>
                <a:ext cx="7284720" cy="451342"/>
              </a:xfrm>
              <a:prstGeom prst="rect">
                <a:avLst/>
              </a:prstGeom>
              <a:blipFill>
                <a:blip r:embed="rId3"/>
                <a:stretch>
                  <a:fillRect l="-3096" t="-25676" b="-486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6D5F8C55-003F-4094-BA0F-F43FFD91F69B}"/>
                  </a:ext>
                </a:extLst>
              </p:cNvPr>
              <p:cNvSpPr txBox="1"/>
              <p:nvPr/>
            </p:nvSpPr>
            <p:spPr>
              <a:xfrm>
                <a:off x="5747076" y="2151376"/>
                <a:ext cx="1464031" cy="4513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2933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[</m:t>
                      </m:r>
                      <m:r>
                        <a:rPr kumimoji="0" lang="fr-FR" sz="2933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𝐦𝐆𝐲</m:t>
                      </m:r>
                      <m:r>
                        <a:rPr kumimoji="0" lang="fr-FR" sz="2933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]</m:t>
                      </m:r>
                    </m:oMath>
                  </m:oMathPara>
                </a14:m>
                <a:endParaRPr kumimoji="0" lang="fr-FR" sz="2933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6D5F8C55-003F-4094-BA0F-F43FFD91F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7076" y="2151376"/>
                <a:ext cx="1464031" cy="4513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FE86C72D-8A9D-4444-B841-6491C39055AD}"/>
                  </a:ext>
                </a:extLst>
              </p:cNvPr>
              <p:cNvSpPr txBox="1"/>
              <p:nvPr/>
            </p:nvSpPr>
            <p:spPr>
              <a:xfrm>
                <a:off x="564226" y="3252004"/>
                <a:ext cx="7763295" cy="6714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kumimoji="0" lang="fr-FR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fr-FR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𝐾</m:t>
                        </m:r>
                      </m:e>
                      <m:sub>
                        <m:r>
                          <a:rPr kumimoji="0" lang="fr-FR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sub>
                    </m:sSub>
                  </m:oMath>
                </a14:m>
                <a:r>
                  <a:rPr kumimoji="0" lang="fr-F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</a:t>
                </a:r>
                <a:r>
                  <a:rPr kumimoji="0" lang="fr-FR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</a:t>
                </a:r>
                <a:r>
                  <a:rPr lang="en-US" sz="1400" dirty="0"/>
                  <a:t>Air kerma is periodically measured as part of the quality control of mammography units</a:t>
                </a:r>
                <a:endPara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lvl="0"/>
                <a14:m>
                  <m:oMath xmlns:m="http://schemas.openxmlformats.org/officeDocument/2006/math">
                    <m:nary>
                      <m:naryPr>
                        <m:chr m:val="∏"/>
                        <m:subHide m:val="on"/>
                        <m:supHide m:val="on"/>
                        <m:ctrlPr>
                          <a:rPr kumimoji="0" lang="fr-FR" sz="1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kumimoji="0" lang="fr-FR" sz="16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fr-FR" sz="16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</m:e>
                          <m:sub>
                            <m:r>
                              <a:rPr kumimoji="0" lang="fr-FR" sz="16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kumimoji="0" lang="fr-FR" sz="1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</a:t>
                </a:r>
                <a:r>
                  <a:rPr lang="en-US" sz="1400" dirty="0"/>
                  <a:t>Conversion factors estimated by Monte Carlo simulation.</a:t>
                </a:r>
                <a:endPara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FE86C72D-8A9D-4444-B841-6491C3905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226" y="3252004"/>
                <a:ext cx="7763295" cy="671466"/>
              </a:xfrm>
              <a:prstGeom prst="rect">
                <a:avLst/>
              </a:prstGeom>
              <a:blipFill>
                <a:blip r:embed="rId5"/>
                <a:stretch>
                  <a:fillRect l="-3614" t="-5405" b="-846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ZoneTexte 34">
            <a:extLst>
              <a:ext uri="{FF2B5EF4-FFF2-40B4-BE49-F238E27FC236}">
                <a16:creationId xmlns:a16="http://schemas.microsoft.com/office/drawing/2014/main" id="{A955BFCE-FA7F-4703-A14C-D6F6FC195F75}"/>
              </a:ext>
            </a:extLst>
          </p:cNvPr>
          <p:cNvSpPr txBox="1"/>
          <p:nvPr/>
        </p:nvSpPr>
        <p:spPr>
          <a:xfrm>
            <a:off x="564226" y="3854216"/>
            <a:ext cx="79704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lang="fr-FR" u="sng" dirty="0">
                <a:solidFill>
                  <a:srgbClr val="0D0D0D"/>
                </a:solidFill>
                <a:latin typeface="Arial Black" panose="020B0A04020102020204" pitchFamily="34" charset="0"/>
              </a:rPr>
              <a:t>The ALARA </a:t>
            </a:r>
            <a:r>
              <a:rPr lang="fr-FR" u="sng" dirty="0" err="1">
                <a:solidFill>
                  <a:srgbClr val="0D0D0D"/>
                </a:solidFill>
                <a:latin typeface="Arial Black" panose="020B0A04020102020204" pitchFamily="34" charset="0"/>
              </a:rPr>
              <a:t>Principle</a:t>
            </a:r>
            <a:endParaRPr lang="fr-FR" u="sng" dirty="0">
              <a:solidFill>
                <a:srgbClr val="0D0D0D"/>
              </a:solidFill>
              <a:latin typeface="Arial Black" panose="020B0A040201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endParaRPr kumimoji="0" lang="fr-FR" sz="1800" b="0" i="0" u="sng" strike="noStrike" kern="1200" cap="none" spc="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endParaRPr kumimoji="0" lang="fr-FR" sz="1800" b="0" i="0" u="sng" strike="noStrike" kern="1200" cap="none" spc="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lang="en-US" u="sng" dirty="0">
                <a:solidFill>
                  <a:srgbClr val="0D0D0D"/>
                </a:solidFill>
                <a:latin typeface="Arial Black" panose="020B0A04020102020204" pitchFamily="34" charset="0"/>
              </a:rPr>
              <a:t>Parameters influencing dose measurement in mammography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lang="en-US" dirty="0"/>
              <a:t>Breast geometry: thickness and composition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lang="en-US" dirty="0"/>
              <a:t>X-ray beams used (</a:t>
            </a:r>
            <a:r>
              <a:rPr lang="en-US" dirty="0" err="1"/>
              <a:t>kVp</a:t>
            </a:r>
            <a:r>
              <a:rPr lang="en-US" dirty="0"/>
              <a:t>, anode, filtration)</a:t>
            </a:r>
            <a:endParaRPr kumimoji="0" lang="fr-FR" sz="1800" b="0" i="0" u="sng" strike="noStrike" kern="1200" cap="none" spc="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Espace réservé du pied de page 4">
            <a:extLst>
              <a:ext uri="{FF2B5EF4-FFF2-40B4-BE49-F238E27FC236}">
                <a16:creationId xmlns:a16="http://schemas.microsoft.com/office/drawing/2014/main" id="{19B9E93B-991D-46BC-A33F-052557C869AD}"/>
              </a:ext>
            </a:extLst>
          </p:cNvPr>
          <p:cNvSpPr txBox="1">
            <a:spLocks/>
          </p:cNvSpPr>
          <p:nvPr/>
        </p:nvSpPr>
        <p:spPr>
          <a:xfrm>
            <a:off x="403374" y="6430953"/>
            <a:ext cx="8839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PHENICS FEST, M. DJAROUM</a:t>
            </a:r>
          </a:p>
        </p:txBody>
      </p:sp>
      <p:sp>
        <p:nvSpPr>
          <p:cNvPr id="41" name="Espace réservé de la date 4">
            <a:extLst>
              <a:ext uri="{FF2B5EF4-FFF2-40B4-BE49-F238E27FC236}">
                <a16:creationId xmlns:a16="http://schemas.microsoft.com/office/drawing/2014/main" id="{6379186F-3DCA-4FA0-A375-74B499C74B86}"/>
              </a:ext>
            </a:extLst>
          </p:cNvPr>
          <p:cNvSpPr txBox="1">
            <a:spLocks/>
          </p:cNvSpPr>
          <p:nvPr/>
        </p:nvSpPr>
        <p:spPr>
          <a:xfrm>
            <a:off x="9595603" y="6370320"/>
            <a:ext cx="1966026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04/07/2025                       4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D9520C49-15D1-415A-9A92-55AABC806E81}"/>
              </a:ext>
            </a:extLst>
          </p:cNvPr>
          <p:cNvSpPr txBox="1"/>
          <p:nvPr/>
        </p:nvSpPr>
        <p:spPr>
          <a:xfrm>
            <a:off x="595005" y="4602588"/>
            <a:ext cx="103545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minimize radiation exposure while maintaining diagnostic quality.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DB40238-4910-4D26-BEBD-5F1A9EADA1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0002" y="1869466"/>
            <a:ext cx="3210091" cy="412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043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E0687C-BF33-B602-1691-6C6F37D14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PROBLEM&amp; OBJECTIVE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A1638E4-11DA-6660-1929-BE999F839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04/07/2025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2950163-E66D-E16B-1EB7-E9667B65C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BC77A0-1F4E-42FF-9FFC-F45C3A64AF90}" type="slidenum"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4EE5A4D-1D11-87BD-2E3E-34DC2776D3F6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77714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15579" y="71"/>
            <a:ext cx="491192" cy="20618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57387" y="13"/>
            <a:ext cx="11934580" cy="6857987"/>
            <a:chOff x="193547" y="63"/>
            <a:chExt cx="8950935" cy="5143490"/>
          </a:xfrm>
        </p:grpSpPr>
        <p:sp>
          <p:nvSpPr>
            <p:cNvPr id="4" name="object 4"/>
            <p:cNvSpPr/>
            <p:nvPr/>
          </p:nvSpPr>
          <p:spPr>
            <a:xfrm>
              <a:off x="8059902" y="63"/>
              <a:ext cx="1084580" cy="473075"/>
            </a:xfrm>
            <a:custGeom>
              <a:avLst/>
              <a:gdLst/>
              <a:ahLst/>
              <a:cxnLst/>
              <a:rect l="l" t="t" r="r" b="b"/>
              <a:pathLst>
                <a:path w="1084579" h="473075">
                  <a:moveTo>
                    <a:pt x="1084072" y="736"/>
                  </a:moveTo>
                  <a:lnTo>
                    <a:pt x="1004430" y="62458"/>
                  </a:lnTo>
                  <a:lnTo>
                    <a:pt x="1004430" y="156070"/>
                  </a:lnTo>
                  <a:lnTo>
                    <a:pt x="1004430" y="241046"/>
                  </a:lnTo>
                  <a:lnTo>
                    <a:pt x="916622" y="308648"/>
                  </a:lnTo>
                  <a:lnTo>
                    <a:pt x="916622" y="223761"/>
                  </a:lnTo>
                  <a:lnTo>
                    <a:pt x="920356" y="220891"/>
                  </a:lnTo>
                  <a:lnTo>
                    <a:pt x="1004430" y="156070"/>
                  </a:lnTo>
                  <a:lnTo>
                    <a:pt x="1004430" y="62458"/>
                  </a:lnTo>
                  <a:lnTo>
                    <a:pt x="1002766" y="61201"/>
                  </a:lnTo>
                  <a:lnTo>
                    <a:pt x="1002766" y="153365"/>
                  </a:lnTo>
                  <a:lnTo>
                    <a:pt x="915212" y="220891"/>
                  </a:lnTo>
                  <a:lnTo>
                    <a:pt x="910894" y="217690"/>
                  </a:lnTo>
                  <a:lnTo>
                    <a:pt x="910894" y="311619"/>
                  </a:lnTo>
                  <a:lnTo>
                    <a:pt x="910894" y="315595"/>
                  </a:lnTo>
                  <a:lnTo>
                    <a:pt x="910894" y="400545"/>
                  </a:lnTo>
                  <a:lnTo>
                    <a:pt x="823087" y="467169"/>
                  </a:lnTo>
                  <a:lnTo>
                    <a:pt x="823087" y="383628"/>
                  </a:lnTo>
                  <a:lnTo>
                    <a:pt x="826808" y="380758"/>
                  </a:lnTo>
                  <a:lnTo>
                    <a:pt x="910894" y="315595"/>
                  </a:lnTo>
                  <a:lnTo>
                    <a:pt x="910894" y="311619"/>
                  </a:lnTo>
                  <a:lnTo>
                    <a:pt x="821677" y="380758"/>
                  </a:lnTo>
                  <a:lnTo>
                    <a:pt x="734085" y="313232"/>
                  </a:lnTo>
                  <a:lnTo>
                    <a:pt x="739825" y="308749"/>
                  </a:lnTo>
                  <a:lnTo>
                    <a:pt x="822198" y="244335"/>
                  </a:lnTo>
                  <a:lnTo>
                    <a:pt x="910894" y="311619"/>
                  </a:lnTo>
                  <a:lnTo>
                    <a:pt x="910894" y="217690"/>
                  </a:lnTo>
                  <a:lnTo>
                    <a:pt x="825995" y="154635"/>
                  </a:lnTo>
                  <a:lnTo>
                    <a:pt x="913752" y="85509"/>
                  </a:lnTo>
                  <a:lnTo>
                    <a:pt x="974737" y="131787"/>
                  </a:lnTo>
                  <a:lnTo>
                    <a:pt x="1002766" y="153365"/>
                  </a:lnTo>
                  <a:lnTo>
                    <a:pt x="1002766" y="61201"/>
                  </a:lnTo>
                  <a:lnTo>
                    <a:pt x="922108" y="0"/>
                  </a:lnTo>
                  <a:lnTo>
                    <a:pt x="915212" y="0"/>
                  </a:lnTo>
                  <a:lnTo>
                    <a:pt x="912291" y="0"/>
                  </a:lnTo>
                  <a:lnTo>
                    <a:pt x="910894" y="0"/>
                  </a:lnTo>
                  <a:lnTo>
                    <a:pt x="910894" y="82245"/>
                  </a:lnTo>
                  <a:lnTo>
                    <a:pt x="823087" y="148869"/>
                  </a:lnTo>
                  <a:lnTo>
                    <a:pt x="823087" y="63893"/>
                  </a:lnTo>
                  <a:lnTo>
                    <a:pt x="824979" y="62458"/>
                  </a:lnTo>
                  <a:lnTo>
                    <a:pt x="907300" y="0"/>
                  </a:lnTo>
                  <a:lnTo>
                    <a:pt x="902284" y="0"/>
                  </a:lnTo>
                  <a:lnTo>
                    <a:pt x="821677" y="62458"/>
                  </a:lnTo>
                  <a:lnTo>
                    <a:pt x="821677" y="156070"/>
                  </a:lnTo>
                  <a:lnTo>
                    <a:pt x="821677" y="241046"/>
                  </a:lnTo>
                  <a:lnTo>
                    <a:pt x="733869" y="308749"/>
                  </a:lnTo>
                  <a:lnTo>
                    <a:pt x="733869" y="223761"/>
                  </a:lnTo>
                  <a:lnTo>
                    <a:pt x="737603" y="220891"/>
                  </a:lnTo>
                  <a:lnTo>
                    <a:pt x="821677" y="156070"/>
                  </a:lnTo>
                  <a:lnTo>
                    <a:pt x="821677" y="62458"/>
                  </a:lnTo>
                  <a:lnTo>
                    <a:pt x="820026" y="61188"/>
                  </a:lnTo>
                  <a:lnTo>
                    <a:pt x="820026" y="153352"/>
                  </a:lnTo>
                  <a:lnTo>
                    <a:pt x="732459" y="220891"/>
                  </a:lnTo>
                  <a:lnTo>
                    <a:pt x="643242" y="154635"/>
                  </a:lnTo>
                  <a:lnTo>
                    <a:pt x="732459" y="85509"/>
                  </a:lnTo>
                  <a:lnTo>
                    <a:pt x="792048" y="131483"/>
                  </a:lnTo>
                  <a:lnTo>
                    <a:pt x="820026" y="153352"/>
                  </a:lnTo>
                  <a:lnTo>
                    <a:pt x="820026" y="61188"/>
                  </a:lnTo>
                  <a:lnTo>
                    <a:pt x="740651" y="0"/>
                  </a:lnTo>
                  <a:lnTo>
                    <a:pt x="732459" y="0"/>
                  </a:lnTo>
                  <a:lnTo>
                    <a:pt x="729589" y="0"/>
                  </a:lnTo>
                  <a:lnTo>
                    <a:pt x="729589" y="81178"/>
                  </a:lnTo>
                  <a:lnTo>
                    <a:pt x="641794" y="148869"/>
                  </a:lnTo>
                  <a:lnTo>
                    <a:pt x="641794" y="63893"/>
                  </a:lnTo>
                  <a:lnTo>
                    <a:pt x="643661" y="62458"/>
                  </a:lnTo>
                  <a:lnTo>
                    <a:pt x="724674" y="0"/>
                  </a:lnTo>
                  <a:lnTo>
                    <a:pt x="719670" y="0"/>
                  </a:lnTo>
                  <a:lnTo>
                    <a:pt x="640334" y="62458"/>
                  </a:lnTo>
                  <a:lnTo>
                    <a:pt x="558012" y="0"/>
                  </a:lnTo>
                  <a:lnTo>
                    <a:pt x="549706" y="0"/>
                  </a:lnTo>
                  <a:lnTo>
                    <a:pt x="546849" y="0"/>
                  </a:lnTo>
                  <a:lnTo>
                    <a:pt x="546849" y="81178"/>
                  </a:lnTo>
                  <a:lnTo>
                    <a:pt x="459041" y="148869"/>
                  </a:lnTo>
                  <a:lnTo>
                    <a:pt x="459041" y="63893"/>
                  </a:lnTo>
                  <a:lnTo>
                    <a:pt x="460908" y="62458"/>
                  </a:lnTo>
                  <a:lnTo>
                    <a:pt x="541934" y="0"/>
                  </a:lnTo>
                  <a:lnTo>
                    <a:pt x="536917" y="0"/>
                  </a:lnTo>
                  <a:lnTo>
                    <a:pt x="457631" y="62458"/>
                  </a:lnTo>
                  <a:lnTo>
                    <a:pt x="457631" y="156070"/>
                  </a:lnTo>
                  <a:lnTo>
                    <a:pt x="457631" y="241046"/>
                  </a:lnTo>
                  <a:lnTo>
                    <a:pt x="369824" y="308749"/>
                  </a:lnTo>
                  <a:lnTo>
                    <a:pt x="369824" y="223761"/>
                  </a:lnTo>
                  <a:lnTo>
                    <a:pt x="373557" y="220891"/>
                  </a:lnTo>
                  <a:lnTo>
                    <a:pt x="457631" y="156070"/>
                  </a:lnTo>
                  <a:lnTo>
                    <a:pt x="457631" y="62458"/>
                  </a:lnTo>
                  <a:lnTo>
                    <a:pt x="455955" y="61188"/>
                  </a:lnTo>
                  <a:lnTo>
                    <a:pt x="455955" y="153365"/>
                  </a:lnTo>
                  <a:lnTo>
                    <a:pt x="366966" y="220891"/>
                  </a:lnTo>
                  <a:lnTo>
                    <a:pt x="279158" y="154635"/>
                  </a:lnTo>
                  <a:lnTo>
                    <a:pt x="366966" y="85509"/>
                  </a:lnTo>
                  <a:lnTo>
                    <a:pt x="427748" y="131635"/>
                  </a:lnTo>
                  <a:lnTo>
                    <a:pt x="455955" y="153365"/>
                  </a:lnTo>
                  <a:lnTo>
                    <a:pt x="455955" y="61188"/>
                  </a:lnTo>
                  <a:lnTo>
                    <a:pt x="375272" y="0"/>
                  </a:lnTo>
                  <a:lnTo>
                    <a:pt x="368376" y="0"/>
                  </a:lnTo>
                  <a:lnTo>
                    <a:pt x="364096" y="0"/>
                  </a:lnTo>
                  <a:lnTo>
                    <a:pt x="364096" y="81178"/>
                  </a:lnTo>
                  <a:lnTo>
                    <a:pt x="276288" y="148869"/>
                  </a:lnTo>
                  <a:lnTo>
                    <a:pt x="276288" y="63893"/>
                  </a:lnTo>
                  <a:lnTo>
                    <a:pt x="278155" y="62458"/>
                  </a:lnTo>
                  <a:lnTo>
                    <a:pt x="359181" y="0"/>
                  </a:lnTo>
                  <a:lnTo>
                    <a:pt x="355485" y="0"/>
                  </a:lnTo>
                  <a:lnTo>
                    <a:pt x="274878" y="62458"/>
                  </a:lnTo>
                  <a:lnTo>
                    <a:pt x="274878" y="156070"/>
                  </a:lnTo>
                  <a:lnTo>
                    <a:pt x="274878" y="241046"/>
                  </a:lnTo>
                  <a:lnTo>
                    <a:pt x="187071" y="308749"/>
                  </a:lnTo>
                  <a:lnTo>
                    <a:pt x="187071" y="223761"/>
                  </a:lnTo>
                  <a:lnTo>
                    <a:pt x="190804" y="220891"/>
                  </a:lnTo>
                  <a:lnTo>
                    <a:pt x="274878" y="156070"/>
                  </a:lnTo>
                  <a:lnTo>
                    <a:pt x="274878" y="62458"/>
                  </a:lnTo>
                  <a:lnTo>
                    <a:pt x="273215" y="61201"/>
                  </a:lnTo>
                  <a:lnTo>
                    <a:pt x="273215" y="153365"/>
                  </a:lnTo>
                  <a:lnTo>
                    <a:pt x="185674" y="220891"/>
                  </a:lnTo>
                  <a:lnTo>
                    <a:pt x="96405" y="154635"/>
                  </a:lnTo>
                  <a:lnTo>
                    <a:pt x="185369" y="85750"/>
                  </a:lnTo>
                  <a:lnTo>
                    <a:pt x="273215" y="153365"/>
                  </a:lnTo>
                  <a:lnTo>
                    <a:pt x="273215" y="61201"/>
                  </a:lnTo>
                  <a:lnTo>
                    <a:pt x="192557" y="0"/>
                  </a:lnTo>
                  <a:lnTo>
                    <a:pt x="185674" y="0"/>
                  </a:lnTo>
                  <a:lnTo>
                    <a:pt x="182753" y="0"/>
                  </a:lnTo>
                  <a:lnTo>
                    <a:pt x="181343" y="0"/>
                  </a:lnTo>
                  <a:lnTo>
                    <a:pt x="181343" y="82257"/>
                  </a:lnTo>
                  <a:lnTo>
                    <a:pt x="93535" y="148869"/>
                  </a:lnTo>
                  <a:lnTo>
                    <a:pt x="93535" y="63893"/>
                  </a:lnTo>
                  <a:lnTo>
                    <a:pt x="95440" y="62458"/>
                  </a:lnTo>
                  <a:lnTo>
                    <a:pt x="177761" y="0"/>
                  </a:lnTo>
                  <a:lnTo>
                    <a:pt x="172745" y="0"/>
                  </a:lnTo>
                  <a:lnTo>
                    <a:pt x="92138" y="62458"/>
                  </a:lnTo>
                  <a:lnTo>
                    <a:pt x="11112" y="0"/>
                  </a:lnTo>
                  <a:lnTo>
                    <a:pt x="0" y="0"/>
                  </a:lnTo>
                  <a:lnTo>
                    <a:pt x="0" y="82626"/>
                  </a:lnTo>
                  <a:lnTo>
                    <a:pt x="92138" y="154635"/>
                  </a:lnTo>
                  <a:lnTo>
                    <a:pt x="92138" y="242493"/>
                  </a:lnTo>
                  <a:lnTo>
                    <a:pt x="185674" y="314502"/>
                  </a:lnTo>
                  <a:lnTo>
                    <a:pt x="193040" y="308749"/>
                  </a:lnTo>
                  <a:lnTo>
                    <a:pt x="276313" y="243624"/>
                  </a:lnTo>
                  <a:lnTo>
                    <a:pt x="366966" y="314502"/>
                  </a:lnTo>
                  <a:lnTo>
                    <a:pt x="374446" y="308749"/>
                  </a:lnTo>
                  <a:lnTo>
                    <a:pt x="460502" y="242493"/>
                  </a:lnTo>
                  <a:lnTo>
                    <a:pt x="460502" y="156070"/>
                  </a:lnTo>
                  <a:lnTo>
                    <a:pt x="460502" y="152400"/>
                  </a:lnTo>
                  <a:lnTo>
                    <a:pt x="464997" y="148869"/>
                  </a:lnTo>
                  <a:lnTo>
                    <a:pt x="548284" y="83743"/>
                  </a:lnTo>
                  <a:lnTo>
                    <a:pt x="638924" y="153555"/>
                  </a:lnTo>
                  <a:lnTo>
                    <a:pt x="638924" y="242493"/>
                  </a:lnTo>
                  <a:lnTo>
                    <a:pt x="730072" y="312674"/>
                  </a:lnTo>
                  <a:lnTo>
                    <a:pt x="729589" y="313055"/>
                  </a:lnTo>
                  <a:lnTo>
                    <a:pt x="729589" y="402361"/>
                  </a:lnTo>
                  <a:lnTo>
                    <a:pt x="821677" y="472935"/>
                  </a:lnTo>
                  <a:lnTo>
                    <a:pt x="829157" y="467169"/>
                  </a:lnTo>
                  <a:lnTo>
                    <a:pt x="912126" y="403301"/>
                  </a:lnTo>
                  <a:lnTo>
                    <a:pt x="1004430" y="472935"/>
                  </a:lnTo>
                  <a:lnTo>
                    <a:pt x="1011796" y="467169"/>
                  </a:lnTo>
                  <a:lnTo>
                    <a:pt x="1084072" y="410641"/>
                  </a:lnTo>
                  <a:lnTo>
                    <a:pt x="1084072" y="406857"/>
                  </a:lnTo>
                  <a:lnTo>
                    <a:pt x="1005827" y="467169"/>
                  </a:lnTo>
                  <a:lnTo>
                    <a:pt x="1005827" y="383628"/>
                  </a:lnTo>
                  <a:lnTo>
                    <a:pt x="1009497" y="380758"/>
                  </a:lnTo>
                  <a:lnTo>
                    <a:pt x="1084072" y="322033"/>
                  </a:lnTo>
                  <a:lnTo>
                    <a:pt x="1084072" y="319036"/>
                  </a:lnTo>
                  <a:lnTo>
                    <a:pt x="1004430" y="380758"/>
                  </a:lnTo>
                  <a:lnTo>
                    <a:pt x="916152" y="313778"/>
                  </a:lnTo>
                  <a:lnTo>
                    <a:pt x="922578" y="308749"/>
                  </a:lnTo>
                  <a:lnTo>
                    <a:pt x="1004938" y="244322"/>
                  </a:lnTo>
                  <a:lnTo>
                    <a:pt x="1066444" y="290995"/>
                  </a:lnTo>
                  <a:lnTo>
                    <a:pt x="1084072" y="304774"/>
                  </a:lnTo>
                  <a:lnTo>
                    <a:pt x="1084072" y="304368"/>
                  </a:lnTo>
                  <a:lnTo>
                    <a:pt x="1084072" y="302094"/>
                  </a:lnTo>
                  <a:lnTo>
                    <a:pt x="1084072" y="211505"/>
                  </a:lnTo>
                  <a:lnTo>
                    <a:pt x="1008748" y="154635"/>
                  </a:lnTo>
                  <a:lnTo>
                    <a:pt x="1084072" y="95300"/>
                  </a:lnTo>
                  <a:lnTo>
                    <a:pt x="1084072" y="92341"/>
                  </a:lnTo>
                  <a:lnTo>
                    <a:pt x="1084072" y="90906"/>
                  </a:lnTo>
                  <a:lnTo>
                    <a:pt x="1084072" y="88557"/>
                  </a:lnTo>
                  <a:lnTo>
                    <a:pt x="1005827" y="148869"/>
                  </a:lnTo>
                  <a:lnTo>
                    <a:pt x="1005827" y="63893"/>
                  </a:lnTo>
                  <a:lnTo>
                    <a:pt x="1007694" y="62458"/>
                  </a:lnTo>
                  <a:lnTo>
                    <a:pt x="1084072" y="3581"/>
                  </a:lnTo>
                  <a:lnTo>
                    <a:pt x="1084072" y="736"/>
                  </a:lnTo>
                  <a:close/>
                </a:path>
              </a:pathLst>
            </a:custGeom>
            <a:solidFill>
              <a:srgbClr val="E40018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" name="object 5"/>
            <p:cNvSpPr/>
            <p:nvPr/>
          </p:nvSpPr>
          <p:spPr>
            <a:xfrm>
              <a:off x="193547" y="365813"/>
              <a:ext cx="8343900" cy="4777740"/>
            </a:xfrm>
            <a:custGeom>
              <a:avLst/>
              <a:gdLst/>
              <a:ahLst/>
              <a:cxnLst/>
              <a:rect l="l" t="t" r="r" b="b"/>
              <a:pathLst>
                <a:path w="8343900" h="4777740">
                  <a:moveTo>
                    <a:pt x="0" y="4777740"/>
                  </a:moveTo>
                  <a:lnTo>
                    <a:pt x="8343900" y="4777740"/>
                  </a:lnTo>
                  <a:lnTo>
                    <a:pt x="8343900" y="0"/>
                  </a:lnTo>
                  <a:lnTo>
                    <a:pt x="0" y="0"/>
                  </a:lnTo>
                  <a:lnTo>
                    <a:pt x="0" y="477774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64754BE8-4D8C-4563-89BB-28502ED28C85}"/>
              </a:ext>
            </a:extLst>
          </p:cNvPr>
          <p:cNvSpPr txBox="1"/>
          <p:nvPr/>
        </p:nvSpPr>
        <p:spPr>
          <a:xfrm>
            <a:off x="438085" y="579648"/>
            <a:ext cx="108325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 During Exam</a:t>
            </a:r>
            <a:endParaRPr lang="fr-FR" sz="3200" b="1" baseline="-25000" dirty="0">
              <a:solidFill>
                <a:srgbClr val="FF0000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2689AA8D-A2F0-4B0E-B10E-AF3D1D035DFB}"/>
              </a:ext>
            </a:extLst>
          </p:cNvPr>
          <p:cNvSpPr/>
          <p:nvPr/>
        </p:nvSpPr>
        <p:spPr>
          <a:xfrm>
            <a:off x="2334074" y="2251553"/>
            <a:ext cx="603504" cy="4084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97CB80C-B7E3-46D9-8502-AA1BD19D5B6B}"/>
              </a:ext>
            </a:extLst>
          </p:cNvPr>
          <p:cNvSpPr txBox="1"/>
          <p:nvPr/>
        </p:nvSpPr>
        <p:spPr>
          <a:xfrm>
            <a:off x="3100146" y="2242933"/>
            <a:ext cx="5440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 Black" panose="020B0A04020102020204" pitchFamily="34" charset="0"/>
              </a:rPr>
              <a:t>MGD= f(THT; mAs; anode/</a:t>
            </a:r>
            <a:r>
              <a:rPr lang="fr-FR" sz="2000" dirty="0" err="1">
                <a:solidFill>
                  <a:srgbClr val="002060"/>
                </a:solidFill>
                <a:latin typeface="Arial Black" panose="020B0A04020102020204" pitchFamily="34" charset="0"/>
              </a:rPr>
              <a:t>filter</a:t>
            </a:r>
            <a:r>
              <a:rPr lang="fr-FR" sz="2000" dirty="0">
                <a:solidFill>
                  <a:srgbClr val="002060"/>
                </a:solidFill>
                <a:latin typeface="Arial Black" panose="020B0A04020102020204" pitchFamily="34" charset="0"/>
              </a:rPr>
              <a:t> ...) 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8A74F2F-73F7-4067-A49F-4A018CEA0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6672" y="1027119"/>
            <a:ext cx="1790976" cy="230505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92DF4920-9002-41A9-A8ED-45AF4DDDDC3D}"/>
              </a:ext>
            </a:extLst>
          </p:cNvPr>
          <p:cNvSpPr txBox="1"/>
          <p:nvPr/>
        </p:nvSpPr>
        <p:spPr>
          <a:xfrm>
            <a:off x="9288780" y="3004318"/>
            <a:ext cx="792480" cy="2308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900" dirty="0" err="1">
                <a:solidFill>
                  <a:srgbClr val="FFFF00"/>
                </a:solidFill>
              </a:rPr>
              <a:t>MGD</a:t>
            </a:r>
            <a:r>
              <a:rPr lang="fr-FR" sz="900" baseline="-25000" dirty="0" err="1">
                <a:solidFill>
                  <a:srgbClr val="FFFF00"/>
                </a:solidFill>
              </a:rPr>
              <a:t>exam</a:t>
            </a:r>
            <a:r>
              <a:rPr lang="fr-FR" sz="9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7" name="Flèche : bas 16">
            <a:extLst>
              <a:ext uri="{FF2B5EF4-FFF2-40B4-BE49-F238E27FC236}">
                <a16:creationId xmlns:a16="http://schemas.microsoft.com/office/drawing/2014/main" id="{4887BACD-D305-4882-A960-2FC9C64319AF}"/>
              </a:ext>
            </a:extLst>
          </p:cNvPr>
          <p:cNvSpPr/>
          <p:nvPr/>
        </p:nvSpPr>
        <p:spPr>
          <a:xfrm>
            <a:off x="4578096" y="4047744"/>
            <a:ext cx="237744" cy="36933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3185EDF-8155-49FC-A440-23ED22B08B7C}"/>
              </a:ext>
            </a:extLst>
          </p:cNvPr>
          <p:cNvSpPr txBox="1"/>
          <p:nvPr/>
        </p:nvSpPr>
        <p:spPr>
          <a:xfrm>
            <a:off x="3241598" y="4698501"/>
            <a:ext cx="5086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rial Black" panose="020B0A04020102020204" pitchFamily="34" charset="0"/>
              </a:rPr>
              <a:t>Quality Controls </a:t>
            </a:r>
            <a:r>
              <a:rPr lang="fr-FR" sz="1200" i="1" dirty="0"/>
              <a:t>( ANSM.2025)</a:t>
            </a:r>
            <a:endParaRPr lang="fr-FR" i="1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F3AD3675-34BB-4B9A-B260-93C36380B5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6958" y="3613594"/>
            <a:ext cx="2787970" cy="2996912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A312661C-F427-4FBE-A8EA-DFBEB5CB7C12}"/>
              </a:ext>
            </a:extLst>
          </p:cNvPr>
          <p:cNvSpPr txBox="1"/>
          <p:nvPr/>
        </p:nvSpPr>
        <p:spPr>
          <a:xfrm>
            <a:off x="2034702" y="5522519"/>
            <a:ext cx="6548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>
                <a:latin typeface="Arial Black" panose="020B0A04020102020204" pitchFamily="34" charset="0"/>
              </a:rPr>
              <a:t>Comparison</a:t>
            </a:r>
            <a:r>
              <a:rPr lang="fr-FR" i="1" dirty="0">
                <a:latin typeface="Arial Black" panose="020B0A04020102020204" pitchFamily="34" charset="0"/>
              </a:rPr>
              <a:t>  </a:t>
            </a:r>
            <a:r>
              <a:rPr lang="fr-FR" dirty="0" err="1">
                <a:latin typeface="Arial Black" panose="020B0A04020102020204" pitchFamily="34" charset="0"/>
              </a:rPr>
              <a:t>MGD</a:t>
            </a:r>
            <a:r>
              <a:rPr lang="fr-FR" baseline="-25000" dirty="0" err="1">
                <a:latin typeface="Arial Black" panose="020B0A04020102020204" pitchFamily="34" charset="0"/>
              </a:rPr>
              <a:t>calc</a:t>
            </a:r>
            <a:r>
              <a:rPr lang="fr-FR" baseline="-25000" dirty="0">
                <a:latin typeface="Arial Black" panose="020B0A04020102020204" pitchFamily="34" charset="0"/>
              </a:rPr>
              <a:t>  </a:t>
            </a:r>
            <a:r>
              <a:rPr lang="fr-FR" dirty="0">
                <a:latin typeface="Arial Black" panose="020B0A04020102020204" pitchFamily="34" charset="0"/>
              </a:rPr>
              <a:t>Vs</a:t>
            </a:r>
            <a:r>
              <a:rPr lang="fr-FR" baseline="-25000" dirty="0">
                <a:latin typeface="Arial Black" panose="020B0A04020102020204" pitchFamily="34" charset="0"/>
              </a:rPr>
              <a:t> </a:t>
            </a:r>
            <a:r>
              <a:rPr lang="fr-FR" dirty="0" err="1">
                <a:latin typeface="Arial Black" panose="020B0A04020102020204" pitchFamily="34" charset="0"/>
              </a:rPr>
              <a:t>MGD</a:t>
            </a:r>
            <a:r>
              <a:rPr lang="fr-FR" baseline="-25000" dirty="0" err="1">
                <a:latin typeface="Arial Black" panose="020B0A04020102020204" pitchFamily="34" charset="0"/>
              </a:rPr>
              <a:t>exam</a:t>
            </a:r>
            <a:endParaRPr lang="fr-FR" baseline="-25000" dirty="0">
              <a:latin typeface="Arial Black" panose="020B0A04020102020204" pitchFamily="34" charset="0"/>
            </a:endParaRPr>
          </a:p>
          <a:p>
            <a:endParaRPr lang="fr-FR" baseline="-25000" dirty="0">
              <a:latin typeface="Arial Black" panose="020B0A04020102020204" pitchFamily="34" charset="0"/>
            </a:endParaRPr>
          </a:p>
          <a:p>
            <a:r>
              <a:rPr lang="fr-FR" b="1" i="1" dirty="0" err="1"/>
              <a:t>acceptability</a:t>
            </a:r>
            <a:r>
              <a:rPr lang="fr-FR" b="1" i="1" dirty="0"/>
              <a:t> </a:t>
            </a:r>
            <a:r>
              <a:rPr lang="fr-FR" b="1" i="1" dirty="0" err="1"/>
              <a:t>criterion</a:t>
            </a:r>
            <a:r>
              <a:rPr lang="fr-FR" b="1" i="1" dirty="0"/>
              <a:t> </a:t>
            </a:r>
            <a:r>
              <a:rPr lang="fr-FR" b="1" i="1" baseline="-25000" dirty="0">
                <a:latin typeface="Arial Black" panose="020B0A04020102020204" pitchFamily="34" charset="0"/>
              </a:rPr>
              <a:t>: </a:t>
            </a:r>
            <a:endParaRPr lang="fr-FR" b="1" i="1" dirty="0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F0E0AD65-3C0A-49A2-A178-61B26D5530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1041" y="6053557"/>
            <a:ext cx="2247900" cy="459157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FA336A6A-40E9-4399-A0D6-9DD811D67422}"/>
              </a:ext>
            </a:extLst>
          </p:cNvPr>
          <p:cNvSpPr txBox="1"/>
          <p:nvPr/>
        </p:nvSpPr>
        <p:spPr>
          <a:xfrm>
            <a:off x="4551592" y="2835349"/>
            <a:ext cx="1353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96616B2C-6334-45C0-99D4-E3FFDA1AD8CB}"/>
                  </a:ext>
                </a:extLst>
              </p:cNvPr>
              <p:cNvSpPr txBox="1"/>
              <p:nvPr/>
            </p:nvSpPr>
            <p:spPr>
              <a:xfrm>
                <a:off x="3657600" y="3448229"/>
                <a:ext cx="7284720" cy="4513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933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MGD</a:t>
                </a:r>
                <a14:m>
                  <m:oMath xmlns:m="http://schemas.openxmlformats.org/officeDocument/2006/math">
                    <m:r>
                      <a:rPr kumimoji="0" lang="fr-FR" sz="2933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fr-FR" sz="2933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fr-FR" sz="2933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𝑲</m:t>
                        </m:r>
                      </m:e>
                      <m:sub>
                        <m:r>
                          <a:rPr kumimoji="0" lang="fr-FR" sz="2933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</m:sub>
                    </m:sSub>
                    <m:r>
                      <a:rPr kumimoji="0" lang="fr-FR" sz="2933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r>
                      <a:rPr kumimoji="0" lang="fr-FR" sz="2933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𝒄</m:t>
                    </m:r>
                    <m:r>
                      <a:rPr kumimoji="0" lang="fr-FR" sz="2933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r>
                      <a:rPr kumimoji="0" lang="fr-FR" sz="2933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𝒈</m:t>
                    </m:r>
                    <m:r>
                      <a:rPr kumimoji="0" lang="fr-FR" sz="2933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r>
                      <a:rPr kumimoji="0" lang="fr-FR" sz="2933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𝒔</m:t>
                    </m:r>
                  </m:oMath>
                </a14:m>
                <a:endParaRPr kumimoji="0" lang="fr-FR" sz="2933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96616B2C-6334-45C0-99D4-E3FFDA1AD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3448229"/>
                <a:ext cx="7284720" cy="451342"/>
              </a:xfrm>
              <a:prstGeom prst="rect">
                <a:avLst/>
              </a:prstGeom>
              <a:blipFill>
                <a:blip r:embed="rId6"/>
                <a:stretch>
                  <a:fillRect l="-3096" t="-27027" b="-472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e 25">
            <a:extLst>
              <a:ext uri="{FF2B5EF4-FFF2-40B4-BE49-F238E27FC236}">
                <a16:creationId xmlns:a16="http://schemas.microsoft.com/office/drawing/2014/main" id="{A94468FD-ED4C-43B7-85A5-964FC0015FC9}"/>
              </a:ext>
            </a:extLst>
          </p:cNvPr>
          <p:cNvGrpSpPr/>
          <p:nvPr/>
        </p:nvGrpSpPr>
        <p:grpSpPr>
          <a:xfrm>
            <a:off x="532917" y="1743652"/>
            <a:ext cx="1974293" cy="2262450"/>
            <a:chOff x="521251" y="2013348"/>
            <a:chExt cx="1974293" cy="2262450"/>
          </a:xfrm>
        </p:grpSpPr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F97B9785-B092-4172-90AD-3804C2D6FBF8}"/>
                </a:ext>
              </a:extLst>
            </p:cNvPr>
            <p:cNvGrpSpPr/>
            <p:nvPr/>
          </p:nvGrpSpPr>
          <p:grpSpPr>
            <a:xfrm>
              <a:off x="982230" y="2013348"/>
              <a:ext cx="1513314" cy="2080402"/>
              <a:chOff x="-1711993" y="1412098"/>
              <a:chExt cx="1513314" cy="2080402"/>
            </a:xfrm>
          </p:grpSpPr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D5B14436-B503-4111-897A-78BB59B65B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260258" y="1535209"/>
                <a:ext cx="0" cy="189379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>
                <a:extLst>
                  <a:ext uri="{FF2B5EF4-FFF2-40B4-BE49-F238E27FC236}">
                    <a16:creationId xmlns:a16="http://schemas.microsoft.com/office/drawing/2014/main" id="{D3207410-F3CB-45E4-A56B-54AB6696FA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253433" y="1535209"/>
                <a:ext cx="1042863" cy="188506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15185A3-D950-430E-976B-B9D0671E0E63}"/>
                  </a:ext>
                </a:extLst>
              </p:cNvPr>
              <p:cNvSpPr/>
              <p:nvPr/>
            </p:nvSpPr>
            <p:spPr>
              <a:xfrm>
                <a:off x="-1257300" y="3437168"/>
                <a:ext cx="1058621" cy="5533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08000" rIns="144000" bIns="144000" rtlCol="0" anchor="ctr">
                <a:sp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9C715DE-DC81-4BA0-9F77-24F7A5AE1ADD}"/>
                  </a:ext>
                </a:extLst>
              </p:cNvPr>
              <p:cNvSpPr/>
              <p:nvPr/>
            </p:nvSpPr>
            <p:spPr>
              <a:xfrm>
                <a:off x="-1257300" y="3021772"/>
                <a:ext cx="1053554" cy="5510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08000" rIns="144000" bIns="144000" rtlCol="0" anchor="ctr">
                <a:sp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0F0AC5E-D494-4E41-8BB0-70FA65705854}"/>
                  </a:ext>
                </a:extLst>
              </p:cNvPr>
              <p:cNvSpPr/>
              <p:nvPr/>
            </p:nvSpPr>
            <p:spPr>
              <a:xfrm>
                <a:off x="-1255815" y="3093772"/>
                <a:ext cx="725942" cy="326497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08000" rIns="144000" bIns="144000" rtlCol="0" anchor="ctr">
                <a:sp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639BE440-7400-49BF-8C28-E9AB0D0B7ED8}"/>
                  </a:ext>
                </a:extLst>
              </p:cNvPr>
              <p:cNvSpPr txBox="1"/>
              <p:nvPr/>
            </p:nvSpPr>
            <p:spPr>
              <a:xfrm>
                <a:off x="-1711993" y="1412098"/>
                <a:ext cx="44755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r-FR" sz="800" dirty="0"/>
                  <a:t>Foyer</a:t>
                </a:r>
              </a:p>
            </p:txBody>
          </p:sp>
        </p:grp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9FBECEA0-A324-4309-B296-1983938A8638}"/>
                </a:ext>
              </a:extLst>
            </p:cNvPr>
            <p:cNvSpPr txBox="1"/>
            <p:nvPr/>
          </p:nvSpPr>
          <p:spPr>
            <a:xfrm>
              <a:off x="521251" y="3337079"/>
              <a:ext cx="912892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dirty="0"/>
                <a:t>Plaque de compression</a:t>
              </a:r>
            </a:p>
            <a:p>
              <a:pPr algn="r"/>
              <a:endParaRPr lang="fr-FR" sz="800" dirty="0"/>
            </a:p>
            <a:p>
              <a:pPr algn="r"/>
              <a:endParaRPr lang="fr-FR" sz="300" dirty="0"/>
            </a:p>
            <a:p>
              <a:pPr algn="r"/>
              <a:r>
                <a:rPr lang="fr-FR" sz="800" dirty="0"/>
                <a:t>Sein</a:t>
              </a:r>
            </a:p>
            <a:p>
              <a:pPr algn="r"/>
              <a:endParaRPr lang="fr-FR" sz="450" dirty="0"/>
            </a:p>
            <a:p>
              <a:pPr algn="r"/>
              <a:endParaRPr lang="fr-FR" sz="300" dirty="0"/>
            </a:p>
            <a:p>
              <a:pPr algn="r"/>
              <a:endParaRPr lang="fr-FR" sz="450" dirty="0"/>
            </a:p>
            <a:p>
              <a:pPr algn="r"/>
              <a:r>
                <a:rPr lang="fr-FR" sz="800" dirty="0"/>
                <a:t>receptor</a:t>
              </a:r>
            </a:p>
          </p:txBody>
        </p:sp>
      </p:grpSp>
      <p:sp>
        <p:nvSpPr>
          <p:cNvPr id="35" name="Zone de texte 24">
            <a:extLst>
              <a:ext uri="{FF2B5EF4-FFF2-40B4-BE49-F238E27FC236}">
                <a16:creationId xmlns:a16="http://schemas.microsoft.com/office/drawing/2014/main" id="{7B0FFEDC-D767-408B-B279-ADAC926F25DC}"/>
              </a:ext>
            </a:extLst>
          </p:cNvPr>
          <p:cNvSpPr txBox="1"/>
          <p:nvPr/>
        </p:nvSpPr>
        <p:spPr>
          <a:xfrm>
            <a:off x="69832" y="3122474"/>
            <a:ext cx="1335405" cy="32575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Compression paddle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Zone de texte 24">
            <a:extLst>
              <a:ext uri="{FF2B5EF4-FFF2-40B4-BE49-F238E27FC236}">
                <a16:creationId xmlns:a16="http://schemas.microsoft.com/office/drawing/2014/main" id="{56529018-4E95-4139-A485-FA618983F7E0}"/>
              </a:ext>
            </a:extLst>
          </p:cNvPr>
          <p:cNvSpPr txBox="1"/>
          <p:nvPr/>
        </p:nvSpPr>
        <p:spPr>
          <a:xfrm>
            <a:off x="858252" y="3450716"/>
            <a:ext cx="554218" cy="32575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Breast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Zone de texte 24">
            <a:extLst>
              <a:ext uri="{FF2B5EF4-FFF2-40B4-BE49-F238E27FC236}">
                <a16:creationId xmlns:a16="http://schemas.microsoft.com/office/drawing/2014/main" id="{8D183592-B8D1-4B9F-96FB-DCCB4FED4A3F}"/>
              </a:ext>
            </a:extLst>
          </p:cNvPr>
          <p:cNvSpPr txBox="1"/>
          <p:nvPr/>
        </p:nvSpPr>
        <p:spPr>
          <a:xfrm>
            <a:off x="895239" y="1688496"/>
            <a:ext cx="469605" cy="32575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FR" sz="9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Focal spot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731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15579" y="71"/>
            <a:ext cx="491192" cy="20618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57387" y="13"/>
            <a:ext cx="11934580" cy="6857987"/>
            <a:chOff x="193547" y="63"/>
            <a:chExt cx="8950935" cy="5143490"/>
          </a:xfrm>
        </p:grpSpPr>
        <p:sp>
          <p:nvSpPr>
            <p:cNvPr id="4" name="object 4"/>
            <p:cNvSpPr/>
            <p:nvPr/>
          </p:nvSpPr>
          <p:spPr>
            <a:xfrm>
              <a:off x="8059902" y="63"/>
              <a:ext cx="1084580" cy="473075"/>
            </a:xfrm>
            <a:custGeom>
              <a:avLst/>
              <a:gdLst/>
              <a:ahLst/>
              <a:cxnLst/>
              <a:rect l="l" t="t" r="r" b="b"/>
              <a:pathLst>
                <a:path w="1084579" h="473075">
                  <a:moveTo>
                    <a:pt x="1084072" y="736"/>
                  </a:moveTo>
                  <a:lnTo>
                    <a:pt x="1004430" y="62458"/>
                  </a:lnTo>
                  <a:lnTo>
                    <a:pt x="1004430" y="156070"/>
                  </a:lnTo>
                  <a:lnTo>
                    <a:pt x="1004430" y="241046"/>
                  </a:lnTo>
                  <a:lnTo>
                    <a:pt x="916622" y="308648"/>
                  </a:lnTo>
                  <a:lnTo>
                    <a:pt x="916622" y="223761"/>
                  </a:lnTo>
                  <a:lnTo>
                    <a:pt x="920356" y="220891"/>
                  </a:lnTo>
                  <a:lnTo>
                    <a:pt x="1004430" y="156070"/>
                  </a:lnTo>
                  <a:lnTo>
                    <a:pt x="1004430" y="62458"/>
                  </a:lnTo>
                  <a:lnTo>
                    <a:pt x="1002766" y="61201"/>
                  </a:lnTo>
                  <a:lnTo>
                    <a:pt x="1002766" y="153365"/>
                  </a:lnTo>
                  <a:lnTo>
                    <a:pt x="915212" y="220891"/>
                  </a:lnTo>
                  <a:lnTo>
                    <a:pt x="910894" y="217690"/>
                  </a:lnTo>
                  <a:lnTo>
                    <a:pt x="910894" y="311619"/>
                  </a:lnTo>
                  <a:lnTo>
                    <a:pt x="910894" y="315595"/>
                  </a:lnTo>
                  <a:lnTo>
                    <a:pt x="910894" y="400545"/>
                  </a:lnTo>
                  <a:lnTo>
                    <a:pt x="823087" y="467169"/>
                  </a:lnTo>
                  <a:lnTo>
                    <a:pt x="823087" y="383628"/>
                  </a:lnTo>
                  <a:lnTo>
                    <a:pt x="826808" y="380758"/>
                  </a:lnTo>
                  <a:lnTo>
                    <a:pt x="910894" y="315595"/>
                  </a:lnTo>
                  <a:lnTo>
                    <a:pt x="910894" y="311619"/>
                  </a:lnTo>
                  <a:lnTo>
                    <a:pt x="821677" y="380758"/>
                  </a:lnTo>
                  <a:lnTo>
                    <a:pt x="734085" y="313232"/>
                  </a:lnTo>
                  <a:lnTo>
                    <a:pt x="739825" y="308749"/>
                  </a:lnTo>
                  <a:lnTo>
                    <a:pt x="822198" y="244335"/>
                  </a:lnTo>
                  <a:lnTo>
                    <a:pt x="910894" y="311619"/>
                  </a:lnTo>
                  <a:lnTo>
                    <a:pt x="910894" y="217690"/>
                  </a:lnTo>
                  <a:lnTo>
                    <a:pt x="825995" y="154635"/>
                  </a:lnTo>
                  <a:lnTo>
                    <a:pt x="913752" y="85509"/>
                  </a:lnTo>
                  <a:lnTo>
                    <a:pt x="974737" y="131787"/>
                  </a:lnTo>
                  <a:lnTo>
                    <a:pt x="1002766" y="153365"/>
                  </a:lnTo>
                  <a:lnTo>
                    <a:pt x="1002766" y="61201"/>
                  </a:lnTo>
                  <a:lnTo>
                    <a:pt x="922108" y="0"/>
                  </a:lnTo>
                  <a:lnTo>
                    <a:pt x="915212" y="0"/>
                  </a:lnTo>
                  <a:lnTo>
                    <a:pt x="912291" y="0"/>
                  </a:lnTo>
                  <a:lnTo>
                    <a:pt x="910894" y="0"/>
                  </a:lnTo>
                  <a:lnTo>
                    <a:pt x="910894" y="82245"/>
                  </a:lnTo>
                  <a:lnTo>
                    <a:pt x="823087" y="148869"/>
                  </a:lnTo>
                  <a:lnTo>
                    <a:pt x="823087" y="63893"/>
                  </a:lnTo>
                  <a:lnTo>
                    <a:pt x="824979" y="62458"/>
                  </a:lnTo>
                  <a:lnTo>
                    <a:pt x="907300" y="0"/>
                  </a:lnTo>
                  <a:lnTo>
                    <a:pt x="902284" y="0"/>
                  </a:lnTo>
                  <a:lnTo>
                    <a:pt x="821677" y="62458"/>
                  </a:lnTo>
                  <a:lnTo>
                    <a:pt x="821677" y="156070"/>
                  </a:lnTo>
                  <a:lnTo>
                    <a:pt x="821677" y="241046"/>
                  </a:lnTo>
                  <a:lnTo>
                    <a:pt x="733869" y="308749"/>
                  </a:lnTo>
                  <a:lnTo>
                    <a:pt x="733869" y="223761"/>
                  </a:lnTo>
                  <a:lnTo>
                    <a:pt x="737603" y="220891"/>
                  </a:lnTo>
                  <a:lnTo>
                    <a:pt x="821677" y="156070"/>
                  </a:lnTo>
                  <a:lnTo>
                    <a:pt x="821677" y="62458"/>
                  </a:lnTo>
                  <a:lnTo>
                    <a:pt x="820026" y="61188"/>
                  </a:lnTo>
                  <a:lnTo>
                    <a:pt x="820026" y="153352"/>
                  </a:lnTo>
                  <a:lnTo>
                    <a:pt x="732459" y="220891"/>
                  </a:lnTo>
                  <a:lnTo>
                    <a:pt x="643242" y="154635"/>
                  </a:lnTo>
                  <a:lnTo>
                    <a:pt x="732459" y="85509"/>
                  </a:lnTo>
                  <a:lnTo>
                    <a:pt x="792048" y="131483"/>
                  </a:lnTo>
                  <a:lnTo>
                    <a:pt x="820026" y="153352"/>
                  </a:lnTo>
                  <a:lnTo>
                    <a:pt x="820026" y="61188"/>
                  </a:lnTo>
                  <a:lnTo>
                    <a:pt x="740651" y="0"/>
                  </a:lnTo>
                  <a:lnTo>
                    <a:pt x="732459" y="0"/>
                  </a:lnTo>
                  <a:lnTo>
                    <a:pt x="729589" y="0"/>
                  </a:lnTo>
                  <a:lnTo>
                    <a:pt x="729589" y="81178"/>
                  </a:lnTo>
                  <a:lnTo>
                    <a:pt x="641794" y="148869"/>
                  </a:lnTo>
                  <a:lnTo>
                    <a:pt x="641794" y="63893"/>
                  </a:lnTo>
                  <a:lnTo>
                    <a:pt x="643661" y="62458"/>
                  </a:lnTo>
                  <a:lnTo>
                    <a:pt x="724674" y="0"/>
                  </a:lnTo>
                  <a:lnTo>
                    <a:pt x="719670" y="0"/>
                  </a:lnTo>
                  <a:lnTo>
                    <a:pt x="640334" y="62458"/>
                  </a:lnTo>
                  <a:lnTo>
                    <a:pt x="558012" y="0"/>
                  </a:lnTo>
                  <a:lnTo>
                    <a:pt x="549706" y="0"/>
                  </a:lnTo>
                  <a:lnTo>
                    <a:pt x="546849" y="0"/>
                  </a:lnTo>
                  <a:lnTo>
                    <a:pt x="546849" y="81178"/>
                  </a:lnTo>
                  <a:lnTo>
                    <a:pt x="459041" y="148869"/>
                  </a:lnTo>
                  <a:lnTo>
                    <a:pt x="459041" y="63893"/>
                  </a:lnTo>
                  <a:lnTo>
                    <a:pt x="460908" y="62458"/>
                  </a:lnTo>
                  <a:lnTo>
                    <a:pt x="541934" y="0"/>
                  </a:lnTo>
                  <a:lnTo>
                    <a:pt x="536917" y="0"/>
                  </a:lnTo>
                  <a:lnTo>
                    <a:pt x="457631" y="62458"/>
                  </a:lnTo>
                  <a:lnTo>
                    <a:pt x="457631" y="156070"/>
                  </a:lnTo>
                  <a:lnTo>
                    <a:pt x="457631" y="241046"/>
                  </a:lnTo>
                  <a:lnTo>
                    <a:pt x="369824" y="308749"/>
                  </a:lnTo>
                  <a:lnTo>
                    <a:pt x="369824" y="223761"/>
                  </a:lnTo>
                  <a:lnTo>
                    <a:pt x="373557" y="220891"/>
                  </a:lnTo>
                  <a:lnTo>
                    <a:pt x="457631" y="156070"/>
                  </a:lnTo>
                  <a:lnTo>
                    <a:pt x="457631" y="62458"/>
                  </a:lnTo>
                  <a:lnTo>
                    <a:pt x="455955" y="61188"/>
                  </a:lnTo>
                  <a:lnTo>
                    <a:pt x="455955" y="153365"/>
                  </a:lnTo>
                  <a:lnTo>
                    <a:pt x="366966" y="220891"/>
                  </a:lnTo>
                  <a:lnTo>
                    <a:pt x="279158" y="154635"/>
                  </a:lnTo>
                  <a:lnTo>
                    <a:pt x="366966" y="85509"/>
                  </a:lnTo>
                  <a:lnTo>
                    <a:pt x="427748" y="131635"/>
                  </a:lnTo>
                  <a:lnTo>
                    <a:pt x="455955" y="153365"/>
                  </a:lnTo>
                  <a:lnTo>
                    <a:pt x="455955" y="61188"/>
                  </a:lnTo>
                  <a:lnTo>
                    <a:pt x="375272" y="0"/>
                  </a:lnTo>
                  <a:lnTo>
                    <a:pt x="368376" y="0"/>
                  </a:lnTo>
                  <a:lnTo>
                    <a:pt x="364096" y="0"/>
                  </a:lnTo>
                  <a:lnTo>
                    <a:pt x="364096" y="81178"/>
                  </a:lnTo>
                  <a:lnTo>
                    <a:pt x="276288" y="148869"/>
                  </a:lnTo>
                  <a:lnTo>
                    <a:pt x="276288" y="63893"/>
                  </a:lnTo>
                  <a:lnTo>
                    <a:pt x="278155" y="62458"/>
                  </a:lnTo>
                  <a:lnTo>
                    <a:pt x="359181" y="0"/>
                  </a:lnTo>
                  <a:lnTo>
                    <a:pt x="355485" y="0"/>
                  </a:lnTo>
                  <a:lnTo>
                    <a:pt x="274878" y="62458"/>
                  </a:lnTo>
                  <a:lnTo>
                    <a:pt x="274878" y="156070"/>
                  </a:lnTo>
                  <a:lnTo>
                    <a:pt x="274878" y="241046"/>
                  </a:lnTo>
                  <a:lnTo>
                    <a:pt x="187071" y="308749"/>
                  </a:lnTo>
                  <a:lnTo>
                    <a:pt x="187071" y="223761"/>
                  </a:lnTo>
                  <a:lnTo>
                    <a:pt x="190804" y="220891"/>
                  </a:lnTo>
                  <a:lnTo>
                    <a:pt x="274878" y="156070"/>
                  </a:lnTo>
                  <a:lnTo>
                    <a:pt x="274878" y="62458"/>
                  </a:lnTo>
                  <a:lnTo>
                    <a:pt x="273215" y="61201"/>
                  </a:lnTo>
                  <a:lnTo>
                    <a:pt x="273215" y="153365"/>
                  </a:lnTo>
                  <a:lnTo>
                    <a:pt x="185674" y="220891"/>
                  </a:lnTo>
                  <a:lnTo>
                    <a:pt x="96405" y="154635"/>
                  </a:lnTo>
                  <a:lnTo>
                    <a:pt x="185369" y="85750"/>
                  </a:lnTo>
                  <a:lnTo>
                    <a:pt x="273215" y="153365"/>
                  </a:lnTo>
                  <a:lnTo>
                    <a:pt x="273215" y="61201"/>
                  </a:lnTo>
                  <a:lnTo>
                    <a:pt x="192557" y="0"/>
                  </a:lnTo>
                  <a:lnTo>
                    <a:pt x="185674" y="0"/>
                  </a:lnTo>
                  <a:lnTo>
                    <a:pt x="182753" y="0"/>
                  </a:lnTo>
                  <a:lnTo>
                    <a:pt x="181343" y="0"/>
                  </a:lnTo>
                  <a:lnTo>
                    <a:pt x="181343" y="82257"/>
                  </a:lnTo>
                  <a:lnTo>
                    <a:pt x="93535" y="148869"/>
                  </a:lnTo>
                  <a:lnTo>
                    <a:pt x="93535" y="63893"/>
                  </a:lnTo>
                  <a:lnTo>
                    <a:pt x="95440" y="62458"/>
                  </a:lnTo>
                  <a:lnTo>
                    <a:pt x="177761" y="0"/>
                  </a:lnTo>
                  <a:lnTo>
                    <a:pt x="172745" y="0"/>
                  </a:lnTo>
                  <a:lnTo>
                    <a:pt x="92138" y="62458"/>
                  </a:lnTo>
                  <a:lnTo>
                    <a:pt x="11112" y="0"/>
                  </a:lnTo>
                  <a:lnTo>
                    <a:pt x="0" y="0"/>
                  </a:lnTo>
                  <a:lnTo>
                    <a:pt x="0" y="82626"/>
                  </a:lnTo>
                  <a:lnTo>
                    <a:pt x="92138" y="154635"/>
                  </a:lnTo>
                  <a:lnTo>
                    <a:pt x="92138" y="242493"/>
                  </a:lnTo>
                  <a:lnTo>
                    <a:pt x="185674" y="314502"/>
                  </a:lnTo>
                  <a:lnTo>
                    <a:pt x="193040" y="308749"/>
                  </a:lnTo>
                  <a:lnTo>
                    <a:pt x="276313" y="243624"/>
                  </a:lnTo>
                  <a:lnTo>
                    <a:pt x="366966" y="314502"/>
                  </a:lnTo>
                  <a:lnTo>
                    <a:pt x="374446" y="308749"/>
                  </a:lnTo>
                  <a:lnTo>
                    <a:pt x="460502" y="242493"/>
                  </a:lnTo>
                  <a:lnTo>
                    <a:pt x="460502" y="156070"/>
                  </a:lnTo>
                  <a:lnTo>
                    <a:pt x="460502" y="152400"/>
                  </a:lnTo>
                  <a:lnTo>
                    <a:pt x="464997" y="148869"/>
                  </a:lnTo>
                  <a:lnTo>
                    <a:pt x="548284" y="83743"/>
                  </a:lnTo>
                  <a:lnTo>
                    <a:pt x="638924" y="153555"/>
                  </a:lnTo>
                  <a:lnTo>
                    <a:pt x="638924" y="242493"/>
                  </a:lnTo>
                  <a:lnTo>
                    <a:pt x="730072" y="312674"/>
                  </a:lnTo>
                  <a:lnTo>
                    <a:pt x="729589" y="313055"/>
                  </a:lnTo>
                  <a:lnTo>
                    <a:pt x="729589" y="402361"/>
                  </a:lnTo>
                  <a:lnTo>
                    <a:pt x="821677" y="472935"/>
                  </a:lnTo>
                  <a:lnTo>
                    <a:pt x="829157" y="467169"/>
                  </a:lnTo>
                  <a:lnTo>
                    <a:pt x="912126" y="403301"/>
                  </a:lnTo>
                  <a:lnTo>
                    <a:pt x="1004430" y="472935"/>
                  </a:lnTo>
                  <a:lnTo>
                    <a:pt x="1011796" y="467169"/>
                  </a:lnTo>
                  <a:lnTo>
                    <a:pt x="1084072" y="410641"/>
                  </a:lnTo>
                  <a:lnTo>
                    <a:pt x="1084072" y="406857"/>
                  </a:lnTo>
                  <a:lnTo>
                    <a:pt x="1005827" y="467169"/>
                  </a:lnTo>
                  <a:lnTo>
                    <a:pt x="1005827" y="383628"/>
                  </a:lnTo>
                  <a:lnTo>
                    <a:pt x="1009497" y="380758"/>
                  </a:lnTo>
                  <a:lnTo>
                    <a:pt x="1084072" y="322033"/>
                  </a:lnTo>
                  <a:lnTo>
                    <a:pt x="1084072" y="319036"/>
                  </a:lnTo>
                  <a:lnTo>
                    <a:pt x="1004430" y="380758"/>
                  </a:lnTo>
                  <a:lnTo>
                    <a:pt x="916152" y="313778"/>
                  </a:lnTo>
                  <a:lnTo>
                    <a:pt x="922578" y="308749"/>
                  </a:lnTo>
                  <a:lnTo>
                    <a:pt x="1004938" y="244322"/>
                  </a:lnTo>
                  <a:lnTo>
                    <a:pt x="1066444" y="290995"/>
                  </a:lnTo>
                  <a:lnTo>
                    <a:pt x="1084072" y="304774"/>
                  </a:lnTo>
                  <a:lnTo>
                    <a:pt x="1084072" y="304368"/>
                  </a:lnTo>
                  <a:lnTo>
                    <a:pt x="1084072" y="302094"/>
                  </a:lnTo>
                  <a:lnTo>
                    <a:pt x="1084072" y="211505"/>
                  </a:lnTo>
                  <a:lnTo>
                    <a:pt x="1008748" y="154635"/>
                  </a:lnTo>
                  <a:lnTo>
                    <a:pt x="1084072" y="95300"/>
                  </a:lnTo>
                  <a:lnTo>
                    <a:pt x="1084072" y="92341"/>
                  </a:lnTo>
                  <a:lnTo>
                    <a:pt x="1084072" y="90906"/>
                  </a:lnTo>
                  <a:lnTo>
                    <a:pt x="1084072" y="88557"/>
                  </a:lnTo>
                  <a:lnTo>
                    <a:pt x="1005827" y="148869"/>
                  </a:lnTo>
                  <a:lnTo>
                    <a:pt x="1005827" y="63893"/>
                  </a:lnTo>
                  <a:lnTo>
                    <a:pt x="1007694" y="62458"/>
                  </a:lnTo>
                  <a:lnTo>
                    <a:pt x="1084072" y="3581"/>
                  </a:lnTo>
                  <a:lnTo>
                    <a:pt x="1084072" y="736"/>
                  </a:lnTo>
                  <a:close/>
                </a:path>
              </a:pathLst>
            </a:custGeom>
            <a:solidFill>
              <a:srgbClr val="E40018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" name="object 5"/>
            <p:cNvSpPr/>
            <p:nvPr/>
          </p:nvSpPr>
          <p:spPr>
            <a:xfrm>
              <a:off x="193547" y="365813"/>
              <a:ext cx="8343900" cy="4777740"/>
            </a:xfrm>
            <a:custGeom>
              <a:avLst/>
              <a:gdLst/>
              <a:ahLst/>
              <a:cxnLst/>
              <a:rect l="l" t="t" r="r" b="b"/>
              <a:pathLst>
                <a:path w="8343900" h="4777740">
                  <a:moveTo>
                    <a:pt x="0" y="4777740"/>
                  </a:moveTo>
                  <a:lnTo>
                    <a:pt x="8343900" y="4777740"/>
                  </a:lnTo>
                  <a:lnTo>
                    <a:pt x="8343900" y="0"/>
                  </a:lnTo>
                  <a:lnTo>
                    <a:pt x="0" y="0"/>
                  </a:lnTo>
                  <a:lnTo>
                    <a:pt x="0" y="477774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64754BE8-4D8C-4563-89BB-28502ED28C85}"/>
              </a:ext>
            </a:extLst>
          </p:cNvPr>
          <p:cNvSpPr txBox="1"/>
          <p:nvPr/>
        </p:nvSpPr>
        <p:spPr>
          <a:xfrm>
            <a:off x="403691" y="366059"/>
            <a:ext cx="108325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 OBJECTIVE</a:t>
            </a:r>
            <a:endParaRPr lang="fr-FR" sz="3200" b="1" baseline="-25000" dirty="0">
              <a:solidFill>
                <a:srgbClr val="FF0000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1E224BD7-C485-4251-AA4B-4820A10FB4CF}"/>
              </a:ext>
            </a:extLst>
          </p:cNvPr>
          <p:cNvGrpSpPr/>
          <p:nvPr/>
        </p:nvGrpSpPr>
        <p:grpSpPr>
          <a:xfrm>
            <a:off x="744456" y="1314854"/>
            <a:ext cx="1950657" cy="2219290"/>
            <a:chOff x="544887" y="2013348"/>
            <a:chExt cx="1950657" cy="2219290"/>
          </a:xfrm>
        </p:grpSpPr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E65CDBAF-E9AD-4C6A-A6CF-B5F0EC6D3BBC}"/>
                </a:ext>
              </a:extLst>
            </p:cNvPr>
            <p:cNvGrpSpPr/>
            <p:nvPr/>
          </p:nvGrpSpPr>
          <p:grpSpPr>
            <a:xfrm>
              <a:off x="982230" y="2013348"/>
              <a:ext cx="1513314" cy="2080402"/>
              <a:chOff x="-1711993" y="1412098"/>
              <a:chExt cx="1513314" cy="2080402"/>
            </a:xfrm>
          </p:grpSpPr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id="{17BF86E4-CF4C-48ED-B446-6E018A4561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260258" y="1535209"/>
                <a:ext cx="0" cy="189379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id="{B71FA649-CCD3-461D-8339-8C52C10225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1253433" y="1535209"/>
                <a:ext cx="1042863" cy="188506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6042624-AE37-4545-9265-4C2FC4893417}"/>
                  </a:ext>
                </a:extLst>
              </p:cNvPr>
              <p:cNvSpPr/>
              <p:nvPr/>
            </p:nvSpPr>
            <p:spPr>
              <a:xfrm>
                <a:off x="-1257300" y="3437168"/>
                <a:ext cx="1058621" cy="5533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08000" rIns="144000" bIns="144000" rtlCol="0" anchor="ctr">
                <a:sp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7DBD77C-0E27-4D9A-8D9A-BED1438287AC}"/>
                  </a:ext>
                </a:extLst>
              </p:cNvPr>
              <p:cNvSpPr/>
              <p:nvPr/>
            </p:nvSpPr>
            <p:spPr>
              <a:xfrm>
                <a:off x="-1255815" y="3057888"/>
                <a:ext cx="719265" cy="37928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08000" rIns="144000" bIns="144000" rtlCol="0" anchor="ctr">
                <a:spAutoFit/>
              </a:bodyPr>
              <a:lstStyle/>
              <a:p>
                <a:pPr algn="ctr"/>
                <a:endParaRPr lang="fr-FR" dirty="0"/>
              </a:p>
            </p:txBody>
          </p:sp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4BE90C9D-8281-44D6-B84D-974B21C8857A}"/>
                  </a:ext>
                </a:extLst>
              </p:cNvPr>
              <p:cNvSpPr txBox="1"/>
              <p:nvPr/>
            </p:nvSpPr>
            <p:spPr>
              <a:xfrm>
                <a:off x="-1711993" y="1412098"/>
                <a:ext cx="44755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r-FR" sz="800" dirty="0"/>
                  <a:t>Foyer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BB14BFC-778E-4657-A5FC-1C3A0005F5ED}"/>
                  </a:ext>
                </a:extLst>
              </p:cNvPr>
              <p:cNvSpPr/>
              <p:nvPr/>
            </p:nvSpPr>
            <p:spPr>
              <a:xfrm>
                <a:off x="-1257300" y="3021772"/>
                <a:ext cx="1053554" cy="5510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44000" tIns="108000" rIns="144000" bIns="144000" rtlCol="0" anchor="ctr">
                <a:spAutoFit/>
              </a:bodyPr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EDEC4F4D-8CB6-47B7-8E62-0FD29AC50071}"/>
                </a:ext>
              </a:extLst>
            </p:cNvPr>
            <p:cNvSpPr txBox="1"/>
            <p:nvPr/>
          </p:nvSpPr>
          <p:spPr>
            <a:xfrm>
              <a:off x="544887" y="3324697"/>
              <a:ext cx="912892" cy="90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800" dirty="0"/>
                <a:t>Plaque de compression</a:t>
              </a:r>
            </a:p>
            <a:p>
              <a:pPr algn="r"/>
              <a:endParaRPr lang="fr-FR" sz="400" dirty="0"/>
            </a:p>
            <a:p>
              <a:pPr algn="r"/>
              <a:endParaRPr lang="fr-FR" sz="300" dirty="0"/>
            </a:p>
            <a:p>
              <a:pPr algn="r"/>
              <a:r>
                <a:rPr lang="fr-FR" sz="800" b="1" dirty="0">
                  <a:solidFill>
                    <a:schemeClr val="accent1"/>
                  </a:solidFill>
                </a:rPr>
                <a:t>Système de mesure actif</a:t>
              </a:r>
            </a:p>
            <a:p>
              <a:pPr algn="r"/>
              <a:endParaRPr lang="fr-FR" sz="400" dirty="0"/>
            </a:p>
            <a:p>
              <a:pPr algn="r"/>
              <a:endParaRPr lang="fr-FR" sz="200" dirty="0"/>
            </a:p>
            <a:p>
              <a:pPr algn="r"/>
              <a:r>
                <a:rPr lang="fr-FR" sz="800" dirty="0"/>
                <a:t>receptor</a:t>
              </a:r>
            </a:p>
          </p:txBody>
        </p:sp>
      </p:grpSp>
      <p:sp>
        <p:nvSpPr>
          <p:cNvPr id="42" name="Zone de texte 24">
            <a:extLst>
              <a:ext uri="{FF2B5EF4-FFF2-40B4-BE49-F238E27FC236}">
                <a16:creationId xmlns:a16="http://schemas.microsoft.com/office/drawing/2014/main" id="{0D9F801E-6D1F-4E2B-B13A-457BE6A2366E}"/>
              </a:ext>
            </a:extLst>
          </p:cNvPr>
          <p:cNvSpPr txBox="1"/>
          <p:nvPr/>
        </p:nvSpPr>
        <p:spPr>
          <a:xfrm>
            <a:off x="286783" y="2685927"/>
            <a:ext cx="1335405" cy="32575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Compression paddle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Zone de texte 24">
            <a:extLst>
              <a:ext uri="{FF2B5EF4-FFF2-40B4-BE49-F238E27FC236}">
                <a16:creationId xmlns:a16="http://schemas.microsoft.com/office/drawing/2014/main" id="{11BCBB21-DD10-4171-9569-E224FA30C890}"/>
              </a:ext>
            </a:extLst>
          </p:cNvPr>
          <p:cNvSpPr txBox="1"/>
          <p:nvPr/>
        </p:nvSpPr>
        <p:spPr>
          <a:xfrm>
            <a:off x="494748" y="2954763"/>
            <a:ext cx="1120537" cy="32575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FR" sz="1050" dirty="0">
                <a:solidFill>
                  <a:schemeClr val="accent1"/>
                </a:solidFill>
              </a:rPr>
              <a:t>measurement system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Zone de texte 24">
            <a:extLst>
              <a:ext uri="{FF2B5EF4-FFF2-40B4-BE49-F238E27FC236}">
                <a16:creationId xmlns:a16="http://schemas.microsoft.com/office/drawing/2014/main" id="{B4649FD6-9A49-4B17-B923-9C400BE85B1F}"/>
              </a:ext>
            </a:extLst>
          </p:cNvPr>
          <p:cNvSpPr txBox="1"/>
          <p:nvPr/>
        </p:nvSpPr>
        <p:spPr>
          <a:xfrm>
            <a:off x="1112190" y="1251949"/>
            <a:ext cx="469605" cy="32575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FR" sz="900" dirty="0">
                <a:solidFill>
                  <a:srgbClr val="26262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Focal spot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riangle isocèle 44">
            <a:extLst>
              <a:ext uri="{FF2B5EF4-FFF2-40B4-BE49-F238E27FC236}">
                <a16:creationId xmlns:a16="http://schemas.microsoft.com/office/drawing/2014/main" id="{0E122056-783A-43AA-8924-5314E5C44482}"/>
              </a:ext>
            </a:extLst>
          </p:cNvPr>
          <p:cNvSpPr/>
          <p:nvPr/>
        </p:nvSpPr>
        <p:spPr>
          <a:xfrm rot="10800000">
            <a:off x="4565481" y="3441371"/>
            <a:ext cx="1554480" cy="215233"/>
          </a:xfrm>
          <a:prstGeom prst="triangle">
            <a:avLst/>
          </a:prstGeom>
          <a:solidFill>
            <a:srgbClr val="008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46" name="Espace réservé du contenu 1">
            <a:extLst>
              <a:ext uri="{FF2B5EF4-FFF2-40B4-BE49-F238E27FC236}">
                <a16:creationId xmlns:a16="http://schemas.microsoft.com/office/drawing/2014/main" id="{E459DF0C-CFCC-41B2-91ED-A2F196C67B58}"/>
              </a:ext>
            </a:extLst>
          </p:cNvPr>
          <p:cNvSpPr txBox="1">
            <a:spLocks/>
          </p:cNvSpPr>
          <p:nvPr/>
        </p:nvSpPr>
        <p:spPr>
          <a:xfrm>
            <a:off x="3122678" y="3942017"/>
            <a:ext cx="4473877" cy="1268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800"/>
              </a:spcBef>
            </a:pPr>
            <a:r>
              <a:rPr lang="en-US" sz="2800" dirty="0">
                <a:solidFill>
                  <a:schemeClr val="accent1"/>
                </a:solidFill>
              </a:rPr>
              <a:t>Develop a measurement system that allows direct measurement of MGD</a:t>
            </a:r>
            <a:endParaRPr lang="fr-FR" sz="2800" b="1" baseline="-25000" dirty="0">
              <a:solidFill>
                <a:schemeClr val="accent1"/>
              </a:solidFill>
              <a:latin typeface="Arial (Corps)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FEB03673-D287-4337-A0AD-166B0BC35AB3}"/>
                  </a:ext>
                </a:extLst>
              </p:cNvPr>
              <p:cNvSpPr txBox="1"/>
              <p:nvPr/>
            </p:nvSpPr>
            <p:spPr>
              <a:xfrm>
                <a:off x="4469986" y="1253299"/>
                <a:ext cx="3855030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32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fr-FR" sz="32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𝑮𝑫</m:t>
                      </m:r>
                      <m:r>
                        <a:rPr lang="fr-FR" sz="3200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32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2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fr-FR" sz="3200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fr-FR" sz="3200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sz="32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fr-FR" sz="32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sz="32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fr-FR" sz="32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sz="32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fr-FR" sz="32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fr-FR" sz="3200" b="1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FEB03673-D287-4337-A0AD-166B0BC35A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9986" y="1253299"/>
                <a:ext cx="3855030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A5EE451B-8B07-4104-8AE3-DBF1ADAB0FD4}"/>
                  </a:ext>
                </a:extLst>
              </p:cNvPr>
              <p:cNvSpPr txBox="1"/>
              <p:nvPr/>
            </p:nvSpPr>
            <p:spPr>
              <a:xfrm>
                <a:off x="3811700" y="2589390"/>
                <a:ext cx="2813525" cy="553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𝑴𝑮𝑫</m:t>
                      </m:r>
                    </m:oMath>
                  </m:oMathPara>
                </a14:m>
                <a:endParaRPr lang="fr-FR" sz="36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A5EE451B-8B07-4104-8AE3-DBF1ADAB0F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700" y="2589390"/>
                <a:ext cx="2813525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BFB12272-1691-4CC5-A541-93DB2F475043}"/>
              </a:ext>
            </a:extLst>
          </p:cNvPr>
          <p:cNvCxnSpPr/>
          <p:nvPr/>
        </p:nvCxnSpPr>
        <p:spPr>
          <a:xfrm>
            <a:off x="5350637" y="1158982"/>
            <a:ext cx="1372560" cy="8493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86858EF1-ACAA-4611-8DF5-2FD6DF4E8518}"/>
              </a:ext>
            </a:extLst>
          </p:cNvPr>
          <p:cNvCxnSpPr>
            <a:cxnSpLocks/>
          </p:cNvCxnSpPr>
          <p:nvPr/>
        </p:nvCxnSpPr>
        <p:spPr>
          <a:xfrm flipV="1">
            <a:off x="5660718" y="1142082"/>
            <a:ext cx="1248295" cy="7411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4AB68E11-1B78-43B0-AE81-D7D4A28A2F4B}"/>
              </a:ext>
            </a:extLst>
          </p:cNvPr>
          <p:cNvSpPr/>
          <p:nvPr/>
        </p:nvSpPr>
        <p:spPr>
          <a:xfrm>
            <a:off x="3122678" y="2685927"/>
            <a:ext cx="1053554" cy="478649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51" name="Image 50">
            <a:extLst>
              <a:ext uri="{FF2B5EF4-FFF2-40B4-BE49-F238E27FC236}">
                <a16:creationId xmlns:a16="http://schemas.microsoft.com/office/drawing/2014/main" id="{61BF0E66-E589-4592-B642-C03074629D6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25033" y="2641946"/>
            <a:ext cx="1967220" cy="181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485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E0687C-BF33-B602-1691-6C6F37D14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METHODOLOGY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A1638E4-11DA-6660-1929-BE999F839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04/07/2025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2950163-E66D-E16B-1EB7-E9667B65C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BC77A0-1F4E-42FF-9FFC-F45C3A64AF90}" type="slidenum"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4EE5A4D-1D11-87BD-2E3E-34DC2776D3F6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44855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1">
            <a:extLst>
              <a:ext uri="{FF2B5EF4-FFF2-40B4-BE49-F238E27FC236}">
                <a16:creationId xmlns:a16="http://schemas.microsoft.com/office/drawing/2014/main" id="{9826D884-4739-4B08-B045-8D49C93DF240}"/>
              </a:ext>
            </a:extLst>
          </p:cNvPr>
          <p:cNvSpPr txBox="1">
            <a:spLocks/>
          </p:cNvSpPr>
          <p:nvPr/>
        </p:nvSpPr>
        <p:spPr>
          <a:xfrm>
            <a:off x="664595" y="1122302"/>
            <a:ext cx="7257454" cy="582433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2746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9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50019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1.1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</a:t>
            </a:r>
            <a:r>
              <a:rPr lang="en-US" sz="1600" dirty="0"/>
              <a:t>Selection of reference clinical beams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50019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►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 </a:t>
            </a:r>
            <a:r>
              <a:rPr lang="fr-FR" sz="1400" i="1" dirty="0" err="1">
                <a:solidFill>
                  <a:srgbClr val="E50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mammography</a:t>
            </a:r>
            <a:r>
              <a:rPr lang="fr-FR" sz="1400" i="1" dirty="0">
                <a:solidFill>
                  <a:srgbClr val="E50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i="1" dirty="0" err="1">
                <a:solidFill>
                  <a:srgbClr val="E500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beams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Hologic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Selenia</a:t>
            </a:r>
            <a:r>
              <a:rPr kumimoji="0" lang="fr-FR" sz="1300" b="0" i="1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®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Dimensions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®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l’HEGP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50019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1.2   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Caracterisation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of x-ray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beams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at HEGP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50019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►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spectrometric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measurments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</a:t>
            </a: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HVLs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measurments</a:t>
            </a:r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srgbClr val="E500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50019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1.3   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x-ray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beams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reproduction at LNHB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50019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►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spectrometric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measurments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+ </a:t>
            </a: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HVLs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measurments</a:t>
            </a:r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srgbClr val="E5001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50019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1.4    </a:t>
            </a:r>
            <a:r>
              <a:rPr lang="en-US" sz="1600" dirty="0"/>
              <a:t>Calibration of a transfer chamber (</a:t>
            </a:r>
            <a:r>
              <a:rPr lang="en-US" sz="1600" dirty="0" err="1"/>
              <a:t>Radcal</a:t>
            </a:r>
            <a:r>
              <a:rPr lang="en-US" sz="1600" dirty="0"/>
              <a:t> 10X6-6M) on LNHB beams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► </a:t>
            </a:r>
            <a:r>
              <a:rPr lang="en-US" sz="1400" dirty="0">
                <a:solidFill>
                  <a:schemeClr val="tx2"/>
                </a:solidFill>
              </a:rPr>
              <a:t>Measurement of calibration coefficients (</a:t>
            </a:r>
            <a:r>
              <a:rPr lang="en-US" sz="1400" dirty="0" err="1">
                <a:solidFill>
                  <a:schemeClr val="tx2"/>
                </a:solidFill>
              </a:rPr>
              <a:t>Nk</a:t>
            </a:r>
            <a:r>
              <a:rPr lang="en-US" sz="1400" dirty="0">
                <a:solidFill>
                  <a:schemeClr val="tx2"/>
                </a:solidFill>
              </a:rPr>
              <a:t>) of the transfer chamber in terms of air kerma (Ka) using the LNHB air-kerma chamber WK07 (primary reference standard for low-energy X-ray dosimetry).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50019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1.5    </a:t>
            </a:r>
            <a:r>
              <a:rPr lang="en-US" sz="1600" dirty="0"/>
              <a:t>Measurements of air kerma (Ka) under quality control conditions and conversion to mean glandular dose (MGD) using the c, g, and s factors from the Dance model.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50019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1.6 </a:t>
            </a:r>
            <a:r>
              <a:rPr lang="en-US" sz="1600" dirty="0"/>
              <a:t>Dose profile measurements using GAFCHROMIC films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0019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3198DD8-B268-4E20-9444-C1125AA26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9334" y="6328681"/>
            <a:ext cx="69373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BC77A0-1F4E-42FF-9FFC-F45C3A64AF90}" type="slidenum"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srgbClr val="E5001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E500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ED4EB37-4C0F-4355-9C62-B9BCD4425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882" y="250475"/>
            <a:ext cx="10728325" cy="871827"/>
          </a:xfrm>
        </p:spPr>
        <p:txBody>
          <a:bodyPr>
            <a:normAutofit/>
          </a:bodyPr>
          <a:lstStyle/>
          <a:p>
            <a:r>
              <a:rPr lang="fr-FR" sz="2400" dirty="0"/>
              <a:t>1</a:t>
            </a:r>
            <a:r>
              <a:rPr lang="fr-FR" sz="2000" dirty="0"/>
              <a:t>. PHYSICAL MEASURMENTS</a:t>
            </a:r>
            <a:endParaRPr lang="fr-FR" sz="2400" dirty="0"/>
          </a:p>
        </p:txBody>
      </p:sp>
      <p:pic>
        <p:nvPicPr>
          <p:cNvPr id="13" name="Picture 4" descr="_1">
            <a:extLst>
              <a:ext uri="{FF2B5EF4-FFF2-40B4-BE49-F238E27FC236}">
                <a16:creationId xmlns:a16="http://schemas.microsoft.com/office/drawing/2014/main" id="{565F3F2E-CC1D-49E2-85B0-DE8F14473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032" y="627085"/>
            <a:ext cx="3212185" cy="326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41AB4C91-99A7-452E-81E0-C43549FA6765}"/>
              </a:ext>
            </a:extLst>
          </p:cNvPr>
          <p:cNvGraphicFramePr>
            <a:graphicFrameLocks noGrp="1"/>
          </p:cNvGraphicFramePr>
          <p:nvPr/>
        </p:nvGraphicFramePr>
        <p:xfrm>
          <a:off x="8156021" y="3820284"/>
          <a:ext cx="3648204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16068">
                  <a:extLst>
                    <a:ext uri="{9D8B030D-6E8A-4147-A177-3AD203B41FA5}">
                      <a16:colId xmlns:a16="http://schemas.microsoft.com/office/drawing/2014/main" val="2809875208"/>
                    </a:ext>
                  </a:extLst>
                </a:gridCol>
                <a:gridCol w="1216068">
                  <a:extLst>
                    <a:ext uri="{9D8B030D-6E8A-4147-A177-3AD203B41FA5}">
                      <a16:colId xmlns:a16="http://schemas.microsoft.com/office/drawing/2014/main" val="3545879183"/>
                    </a:ext>
                  </a:extLst>
                </a:gridCol>
                <a:gridCol w="1216068">
                  <a:extLst>
                    <a:ext uri="{9D8B030D-6E8A-4147-A177-3AD203B41FA5}">
                      <a16:colId xmlns:a16="http://schemas.microsoft.com/office/drawing/2014/main" val="22539698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W/Ag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W/Al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W/Rh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6042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/>
                        <a:t>22 kV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/>
                        <a:t>25 kV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/>
                        <a:t>22 kV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978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/>
                        <a:t>28 kV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/>
                        <a:t>30 kV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/>
                        <a:t>25 kV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65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/>
                        <a:t>32 kV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/>
                        <a:t>35 kV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/>
                        <a:t>28 kV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9322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/>
                        <a:t>36 kV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/>
                        <a:t>40 kV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/>
                        <a:t>33 kV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592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/>
                        <a:t>39 kV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/>
                        <a:t>49 kV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/>
                        <a:t>39 kV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548113"/>
                  </a:ext>
                </a:extLst>
              </a:tr>
            </a:tbl>
          </a:graphicData>
        </a:graphic>
      </p:graphicFrame>
      <p:sp>
        <p:nvSpPr>
          <p:cNvPr id="21" name="ZoneTexte 20">
            <a:extLst>
              <a:ext uri="{FF2B5EF4-FFF2-40B4-BE49-F238E27FC236}">
                <a16:creationId xmlns:a16="http://schemas.microsoft.com/office/drawing/2014/main" id="{A8AD0913-1194-4AD0-93A7-AE7B21DC7139}"/>
              </a:ext>
            </a:extLst>
          </p:cNvPr>
          <p:cNvSpPr txBox="1"/>
          <p:nvPr/>
        </p:nvSpPr>
        <p:spPr>
          <a:xfrm>
            <a:off x="8156021" y="3400893"/>
            <a:ext cx="36482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i="1" dirty="0"/>
              <a:t>Digital </a:t>
            </a:r>
            <a:r>
              <a:rPr lang="fr-FR" sz="1000" i="1" dirty="0" err="1"/>
              <a:t>mammography</a:t>
            </a:r>
            <a:r>
              <a:rPr lang="fr-FR" sz="1000" i="1" dirty="0"/>
              <a:t> model </a:t>
            </a:r>
            <a:r>
              <a:rPr lang="fr-FR" sz="1000" i="1" dirty="0" err="1"/>
              <a:t>used</a:t>
            </a:r>
            <a:r>
              <a:rPr lang="fr-FR" sz="1000" i="1" dirty="0"/>
              <a:t> at HEGP.</a:t>
            </a:r>
            <a:endParaRPr kumimoji="0" lang="fr-FR" sz="1000" b="0" i="1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7B65419-B829-4FCB-805B-755A652C07D8}"/>
              </a:ext>
            </a:extLst>
          </p:cNvPr>
          <p:cNvSpPr txBox="1"/>
          <p:nvPr/>
        </p:nvSpPr>
        <p:spPr>
          <a:xfrm>
            <a:off x="8156021" y="6110634"/>
            <a:ext cx="36482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i="1" dirty="0"/>
              <a:t>Radiation qualities (anode/filtration) selected for this study</a:t>
            </a:r>
            <a:endParaRPr kumimoji="0" lang="fr-FR" sz="1000" b="0" i="1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2E78813-6ABF-414A-8E31-80B670603EA0}"/>
              </a:ext>
            </a:extLst>
          </p:cNvPr>
          <p:cNvSpPr/>
          <p:nvPr/>
        </p:nvSpPr>
        <p:spPr>
          <a:xfrm>
            <a:off x="741363" y="6440557"/>
            <a:ext cx="7241747" cy="70187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D0F9CC2A-DABB-4F1B-B3EE-F94888D0C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10" y="6379624"/>
            <a:ext cx="8839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PHENICS FEST, M. DJAROUM</a:t>
            </a:r>
          </a:p>
        </p:txBody>
      </p:sp>
      <p:sp>
        <p:nvSpPr>
          <p:cNvPr id="12" name="Espace réservé de la date 4">
            <a:extLst>
              <a:ext uri="{FF2B5EF4-FFF2-40B4-BE49-F238E27FC236}">
                <a16:creationId xmlns:a16="http://schemas.microsoft.com/office/drawing/2014/main" id="{6E1B2186-4FA5-4E34-BF38-7D2B2806B0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68922" y="6379623"/>
            <a:ext cx="10160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04/07/2025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0F8B14-9E02-488F-AE64-4FBFCCE7B763}"/>
              </a:ext>
            </a:extLst>
          </p:cNvPr>
          <p:cNvSpPr/>
          <p:nvPr/>
        </p:nvSpPr>
        <p:spPr>
          <a:xfrm>
            <a:off x="527547" y="1844703"/>
            <a:ext cx="7394501" cy="4099007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378035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hème Office">
  <a:themeElements>
    <a:clrScheme name="CEA 2023">
      <a:dk1>
        <a:srgbClr val="262626"/>
      </a:dk1>
      <a:lt1>
        <a:sysClr val="window" lastClr="FFFFFF"/>
      </a:lt1>
      <a:dk2>
        <a:srgbClr val="E50019"/>
      </a:dk2>
      <a:lt2>
        <a:srgbClr val="FFFFFF"/>
      </a:lt2>
      <a:accent1>
        <a:srgbClr val="3E4A83"/>
      </a:accent1>
      <a:accent2>
        <a:srgbClr val="7E9CBB"/>
      </a:accent2>
      <a:accent3>
        <a:srgbClr val="FFCD31"/>
      </a:accent3>
      <a:accent4>
        <a:srgbClr val="DA837B"/>
      </a:accent4>
      <a:accent5>
        <a:srgbClr val="0093A7"/>
      </a:accent5>
      <a:accent6>
        <a:srgbClr val="BD987A"/>
      </a:accent6>
      <a:hlink>
        <a:srgbClr val="E50019"/>
      </a:hlink>
      <a:folHlink>
        <a:srgbClr val="E50019"/>
      </a:folHlink>
    </a:clrScheme>
    <a:fontScheme name="CE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144000" tIns="108000" rIns="144000" bIns="144000" rtlCol="0" anchor="ctr">
        <a:spAutoFit/>
      </a:bodyPr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-CEA final-V5.potx" id="{8CEE0DFF-1C06-4716-850E-804B5EEE4D0F}" vid="{3A69881D-C6CB-41F7-A0C0-1CB4B9E5CEEE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</TotalTime>
  <Words>2173</Words>
  <Application>Microsoft Office PowerPoint</Application>
  <PresentationFormat>Grand écran</PresentationFormat>
  <Paragraphs>394</Paragraphs>
  <Slides>24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24</vt:i4>
      </vt:variant>
    </vt:vector>
  </HeadingPairs>
  <TitlesOfParts>
    <vt:vector size="38" baseType="lpstr">
      <vt:lpstr>Arial</vt:lpstr>
      <vt:lpstr>Arial</vt:lpstr>
      <vt:lpstr>Arial (Corps)</vt:lpstr>
      <vt:lpstr>Arial Black</vt:lpstr>
      <vt:lpstr>Arial corps.</vt:lpstr>
      <vt:lpstr>Calibri</vt:lpstr>
      <vt:lpstr>Calibri Light</vt:lpstr>
      <vt:lpstr>Cambria Math</vt:lpstr>
      <vt:lpstr>fkGroteskNeue</vt:lpstr>
      <vt:lpstr>Sora Light</vt:lpstr>
      <vt:lpstr>Sora Semi Bold</vt:lpstr>
      <vt:lpstr>Times New Roman</vt:lpstr>
      <vt:lpstr>1_Thème Office</vt:lpstr>
      <vt:lpstr>2_Thème Office</vt:lpstr>
      <vt:lpstr>Dosimetry in Mammography</vt:lpstr>
      <vt:lpstr>CONTEXT  </vt:lpstr>
      <vt:lpstr>Definitions     </vt:lpstr>
      <vt:lpstr>Présentation PowerPoint</vt:lpstr>
      <vt:lpstr>PROBLEM&amp; OBJECTIVE</vt:lpstr>
      <vt:lpstr>Présentation PowerPoint</vt:lpstr>
      <vt:lpstr>Présentation PowerPoint</vt:lpstr>
      <vt:lpstr>METHODOLOGY</vt:lpstr>
      <vt:lpstr>1. PHYSICAL MEASURMENTS</vt:lpstr>
      <vt:lpstr>1. PHYSICAL MEASURMENTS</vt:lpstr>
      <vt:lpstr>1. PHYSICAL MEASURMENTS </vt:lpstr>
      <vt:lpstr>1. PHYSICAL MEASURMENTS </vt:lpstr>
      <vt:lpstr>1. PHYSICAL MEASURMENTS</vt:lpstr>
      <vt:lpstr>1. PHYSICAL MEASURMENTS</vt:lpstr>
      <vt:lpstr>2. MONTE CARLO SIMULATIONS (MCNP Code)</vt:lpstr>
      <vt:lpstr>2. MONTE CARLO SIMULATIONS ( MCNP Code)  </vt:lpstr>
      <vt:lpstr>RESULTS</vt:lpstr>
      <vt:lpstr>(1.2-1.3) Characterization and reproduction of the X-ray beams from HEGP</vt:lpstr>
      <vt:lpstr> (1.4) Calibration of the Radcal 10X6-6M transfer chamber at LNHB</vt:lpstr>
      <vt:lpstr> (1.5) Comparison of measured vs. displayed mean glandular dose (MGD) (HEGP console) – Quality Control setup</vt:lpstr>
      <vt:lpstr> ( 1.6) Measurements of the spatial dose distribution delivered by the HEGP digital mammography unit</vt:lpstr>
      <vt:lpstr>Conclusions &amp; perspectives 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Dosimetry in Mammography</dc:title>
  <dc:creator>DJAROUM Meriem</dc:creator>
  <cp:lastModifiedBy>DJAROUM Meriem</cp:lastModifiedBy>
  <cp:revision>38</cp:revision>
  <dcterms:created xsi:type="dcterms:W3CDTF">2025-06-30T06:38:17Z</dcterms:created>
  <dcterms:modified xsi:type="dcterms:W3CDTF">2025-07-01T11:41:55Z</dcterms:modified>
</cp:coreProperties>
</file>