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8"/>
  </p:notesMasterIdLst>
  <p:sldIdLst>
    <p:sldId id="1809" r:id="rId2"/>
    <p:sldId id="349" r:id="rId3"/>
    <p:sldId id="1815" r:id="rId4"/>
    <p:sldId id="1816" r:id="rId5"/>
    <p:sldId id="1810" r:id="rId6"/>
    <p:sldId id="1812" r:id="rId7"/>
    <p:sldId id="1813" r:id="rId8"/>
    <p:sldId id="1817" r:id="rId9"/>
    <p:sldId id="1814" r:id="rId10"/>
    <p:sldId id="1818" r:id="rId11"/>
    <p:sldId id="1821" r:id="rId12"/>
    <p:sldId id="1820" r:id="rId13"/>
    <p:sldId id="1819" r:id="rId14"/>
    <p:sldId id="1823" r:id="rId15"/>
    <p:sldId id="1824" r:id="rId16"/>
    <p:sldId id="1822" r:id="rId1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294B"/>
    <a:srgbClr val="E05314"/>
    <a:srgbClr val="6600CC"/>
    <a:srgbClr val="F39200"/>
    <a:srgbClr val="FF6700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6291" autoAdjust="0"/>
  </p:normalViewPr>
  <p:slideViewPr>
    <p:cSldViewPr>
      <p:cViewPr varScale="1">
        <p:scale>
          <a:sx n="140" d="100"/>
          <a:sy n="140" d="100"/>
        </p:scale>
        <p:origin x="664" y="19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28/05/2025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 May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rle-web.ijclab.in2p3.fr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72893A-C8D2-08F1-9FBA-92F99C99683D}"/>
              </a:ext>
            </a:extLst>
          </p:cNvPr>
          <p:cNvSpPr txBox="1"/>
          <p:nvPr/>
        </p:nvSpPr>
        <p:spPr>
          <a:xfrm>
            <a:off x="1137915" y="166159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PERLE Collaboration Board Meeting</a:t>
            </a: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r>
              <a:rPr lang="en-GB" sz="2800" b="1" dirty="0">
                <a:solidFill>
                  <a:srgbClr val="CC0066"/>
                </a:solidFill>
                <a:latin typeface="+mn-lt"/>
              </a:rPr>
              <a:t>Project Advancements and Collaboration Matters</a:t>
            </a: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endParaRPr lang="en-GB" sz="2800" b="1" dirty="0">
              <a:latin typeface="+mn-lt"/>
            </a:endParaRPr>
          </a:p>
          <a:p>
            <a:pPr algn="ctr"/>
            <a:r>
              <a:rPr lang="en-GB" b="1" dirty="0">
                <a:latin typeface="+mn-lt"/>
              </a:rPr>
              <a:t>Maud </a:t>
            </a:r>
            <a:r>
              <a:rPr lang="en-GB" b="1" dirty="0" err="1">
                <a:latin typeface="+mn-lt"/>
              </a:rPr>
              <a:t>Baylac</a:t>
            </a:r>
            <a:r>
              <a:rPr lang="en-GB" b="1" dirty="0">
                <a:latin typeface="+mn-lt"/>
              </a:rPr>
              <a:t>, Achille </a:t>
            </a:r>
            <a:r>
              <a:rPr lang="en-GB" b="1" dirty="0" err="1">
                <a:latin typeface="+mn-lt"/>
              </a:rPr>
              <a:t>Stocchi</a:t>
            </a:r>
            <a:r>
              <a:rPr lang="en-GB" b="1" dirty="0">
                <a:latin typeface="+mn-lt"/>
              </a:rPr>
              <a:t> &amp; Walid Kaabi</a:t>
            </a:r>
          </a:p>
          <a:p>
            <a:pPr algn="ctr"/>
            <a:r>
              <a:rPr lang="en-GB" b="1" dirty="0">
                <a:latin typeface="+mn-lt"/>
              </a:rPr>
              <a:t>Wednesday, May 28</a:t>
            </a:r>
            <a:r>
              <a:rPr lang="en-GB" b="1" baseline="30000" dirty="0">
                <a:latin typeface="+mn-lt"/>
              </a:rPr>
              <a:t>th</a:t>
            </a:r>
            <a:r>
              <a:rPr lang="en-GB" b="1" dirty="0">
                <a:latin typeface="+mn-lt"/>
              </a:rPr>
              <a:t> 2025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C26D66-FAC0-78F5-3DA5-AD6DF153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4CAA78-B67B-C4B1-CD64-5AA9EC03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11E60-C6D3-125C-C08A-0B6BC7B6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4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3091D-294B-AACF-0137-B43D2179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9CFC0-2EBA-46BD-C77D-40B616E7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Booster design: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D3198-C1F9-5900-E9CA-FA5383C4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BFED266-5B1B-8705-726C-13A6A7DEB9F8}"/>
              </a:ext>
            </a:extLst>
          </p:cNvPr>
          <p:cNvGrpSpPr/>
          <p:nvPr/>
        </p:nvGrpSpPr>
        <p:grpSpPr>
          <a:xfrm>
            <a:off x="3586187" y="2309664"/>
            <a:ext cx="2324771" cy="3384376"/>
            <a:chOff x="3421655" y="2813720"/>
            <a:chExt cx="2036739" cy="318915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0CEEFB8-6C50-5834-852E-80ADFEDA9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1655" y="2813720"/>
              <a:ext cx="2036739" cy="3189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C9740A-B771-2D2A-41AB-9FB7CF825512}"/>
                </a:ext>
              </a:extLst>
            </p:cNvPr>
            <p:cNvSpPr/>
            <p:nvPr/>
          </p:nvSpPr>
          <p:spPr>
            <a:xfrm>
              <a:off x="5026347" y="3821832"/>
              <a:ext cx="432047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56EC7F84-CD14-829D-2D7D-BC287389CFE5}"/>
              </a:ext>
            </a:extLst>
          </p:cNvPr>
          <p:cNvSpPr txBox="1"/>
          <p:nvPr/>
        </p:nvSpPr>
        <p:spPr>
          <a:xfrm>
            <a:off x="57795" y="725488"/>
            <a:ext cx="103337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FF"/>
                </a:solidFill>
                <a:latin typeface="+mn-lt"/>
              </a:rPr>
              <a:t>Eléments du booster: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CC0066"/>
                </a:solidFill>
                <a:latin typeface="+mn-lt"/>
              </a:rPr>
              <a:t>Cavité accélératrice supraconductrice: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D1671B"/>
              </a:solidFill>
              <a:latin typeface="+mn-lt"/>
            </a:endParaRPr>
          </a:p>
          <a:p>
            <a:pPr lvl="1" indent="0"/>
            <a:endParaRPr lang="fr-FR" b="1" dirty="0">
              <a:solidFill>
                <a:srgbClr val="0000FF"/>
              </a:solidFill>
              <a:latin typeface="+mn-lt"/>
            </a:endParaRPr>
          </a:p>
          <a:p>
            <a:pPr lvl="1" indent="0"/>
            <a:endParaRPr lang="fr-FR" b="1" dirty="0">
              <a:solidFill>
                <a:srgbClr val="0000FF"/>
              </a:solidFill>
              <a:latin typeface="+mn-lt"/>
            </a:endParaRPr>
          </a:p>
          <a:p>
            <a:pPr lvl="1" indent="0"/>
            <a:endParaRPr lang="fr-FR" b="1" dirty="0">
              <a:solidFill>
                <a:srgbClr val="0000FF"/>
              </a:solidFill>
              <a:latin typeface="+mn-lt"/>
            </a:endParaRP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CC0066"/>
                </a:solidFill>
                <a:latin typeface="+mn-lt"/>
              </a:rPr>
              <a:t>RF Power coupleur (20 kW):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DF8ACC-9501-11FC-30C3-C10E85A98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451" y="3173760"/>
            <a:ext cx="4608512" cy="24001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F4265A-FC82-7AA8-07DF-07443AEE48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723" y="1157536"/>
            <a:ext cx="2046543" cy="19442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774E7D-0B3D-B906-94F7-D87822A8FF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064" y="1157537"/>
            <a:ext cx="2138635" cy="194421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A395BA4-6587-E650-7EB4-635A2DA26498}"/>
              </a:ext>
            </a:extLst>
          </p:cNvPr>
          <p:cNvSpPr txBox="1"/>
          <p:nvPr/>
        </p:nvSpPr>
        <p:spPr>
          <a:xfrm>
            <a:off x="273819" y="281372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1200" dirty="0">
                <a:latin typeface="+mn-lt"/>
                <a:ea typeface="+mn-ea"/>
                <a:cs typeface="+mn-cs"/>
              </a:rPr>
              <a:t>Coupler design almost finished within </a:t>
            </a:r>
            <a:r>
              <a:rPr lang="en-GB" sz="1600" kern="1200" dirty="0" err="1">
                <a:latin typeface="+mn-lt"/>
                <a:ea typeface="+mn-ea"/>
                <a:cs typeface="+mn-cs"/>
              </a:rPr>
              <a:t>iSAS</a:t>
            </a:r>
            <a:r>
              <a:rPr lang="en-GB" sz="1600" kern="1200" dirty="0">
                <a:latin typeface="+mn-lt"/>
                <a:ea typeface="+mn-ea"/>
                <a:cs typeface="+mn-cs"/>
              </a:rPr>
              <a:t> European program (WP3): same design of booster and ERL cryomodule FPC.</a:t>
            </a:r>
            <a:r>
              <a:rPr lang="en-GB" sz="16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  <a:endParaRPr lang="en-GB" sz="1600" b="1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AFEEEE1E-D517-CDBE-FAC6-7E89B0517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811" y="1385174"/>
            <a:ext cx="5754716" cy="975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</a:rPr>
              <a:t>Design of the mono-cell cavity of the booster finalised and interfaces standardised with The 5-cell cavity </a:t>
            </a:r>
          </a:p>
          <a:p>
            <a:pPr>
              <a:buFont typeface="Wingdings" pitchFamily="2" charset="2"/>
              <a:buChar char="à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To be compatible with cryostat insert for the VT à IJCLab. </a:t>
            </a:r>
          </a:p>
          <a:p>
            <a:pPr>
              <a:buFont typeface="Wingdings" pitchFamily="2" charset="2"/>
              <a:buChar char="à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Ready to order cavity fabrication.</a:t>
            </a:r>
            <a:endParaRPr lang="en-GB" altLang="ja-SE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B9F4E256-8F25-9015-66AA-71C5E24D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6829B872-3A75-124A-3CDB-6B37C413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78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6B28-8FC6-6081-A10B-2C0D89286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AADF2-604D-B55A-96EE-A677ECDE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5-Cell Cavity design: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81C595-4FD9-3E5B-7A7E-355C0B69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D8DE03-A5B2-4BAD-A2FE-C9A5C8EFC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676" y="3700650"/>
            <a:ext cx="5093263" cy="19980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89BB82-2A4B-D540-5261-B3FD9BB112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767" y="869504"/>
            <a:ext cx="3802212" cy="216332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9E46904-F542-2D55-1359-40515DB8D27D}"/>
              </a:ext>
            </a:extLst>
          </p:cNvPr>
          <p:cNvSpPr txBox="1"/>
          <p:nvPr/>
        </p:nvSpPr>
        <p:spPr>
          <a:xfrm>
            <a:off x="121466" y="4289301"/>
            <a:ext cx="5048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C00000"/>
                </a:solidFill>
                <a:latin typeface="+mn-lt"/>
              </a:rPr>
              <a:t>Within the European program </a:t>
            </a:r>
            <a:r>
              <a:rPr lang="en-GB" b="1" dirty="0" err="1">
                <a:solidFill>
                  <a:srgbClr val="C00000"/>
                </a:solidFill>
                <a:latin typeface="+mn-lt"/>
              </a:rPr>
              <a:t>iSAS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:  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1600" dirty="0">
                <a:latin typeface="+mn-lt"/>
              </a:rPr>
              <a:t>Procurement of the Nb (for single-cell &amp; 5-cell cavities). 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1600" dirty="0">
                <a:latin typeface="+mn-lt"/>
              </a:rPr>
              <a:t>Call for tender for fabrication of 4 5-Cell cavities before summer break. </a:t>
            </a:r>
          </a:p>
        </p:txBody>
      </p:sp>
      <p:sp>
        <p:nvSpPr>
          <p:cNvPr id="18" name="コンテンツ プレースホルダー 3">
            <a:extLst>
              <a:ext uri="{FF2B5EF4-FFF2-40B4-BE49-F238E27FC236}">
                <a16:creationId xmlns:a16="http://schemas.microsoft.com/office/drawing/2014/main" id="{CA1F8924-DC62-AFF2-40E1-943AEA73D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03" y="869504"/>
            <a:ext cx="10524136" cy="3122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ja-SE" sz="1600" dirty="0">
                <a:solidFill>
                  <a:schemeClr val="tx1"/>
                </a:solidFill>
                <a:cs typeface="Arial" charset="0"/>
              </a:rPr>
              <a:t>Cavity design completed with: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Titanium Helium tank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4 HOM coupler ports + 1 FPC port in end groups</a:t>
            </a:r>
            <a:endParaRPr lang="en-GB" altLang="ja-SE" sz="1400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buNone/>
            </a:pPr>
            <a:r>
              <a:rPr lang="en-GB" altLang="ja-SE" sz="1600" dirty="0">
                <a:solidFill>
                  <a:schemeClr val="tx1"/>
                </a:solidFill>
                <a:cs typeface="Arial" charset="0"/>
              </a:rPr>
              <a:t>The cavity string completed with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A « classical » tuning as the one </a:t>
            </a:r>
            <a:r>
              <a:rPr lang="en-GB" altLang="ja-SE" sz="1400" dirty="0" err="1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developped</a:t>
            </a: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 for ESS spoke cavities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Beam line Absorbers BLAs (preliminary design) between cavities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ja-SE" sz="1400" dirty="0">
                <a:solidFill>
                  <a:schemeClr val="tx1"/>
                </a:solidFill>
                <a:cs typeface="Arial" charset="0"/>
                <a:sym typeface="Wingdings" panose="05000000000000000000" pitchFamily="2" charset="2"/>
              </a:rPr>
              <a:t> A cold magnetic shielding.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Technical review meetings were organised to discuss cavity post-production </a:t>
            </a:r>
            <a:r>
              <a:rPr lang="en-GB" sz="1600" dirty="0" err="1">
                <a:solidFill>
                  <a:schemeClr val="tx1"/>
                </a:solidFill>
              </a:rPr>
              <a:t>receipies</a:t>
            </a:r>
            <a:r>
              <a:rPr lang="en-GB" sz="1600" dirty="0">
                <a:solidFill>
                  <a:schemeClr val="tx1"/>
                </a:solidFill>
              </a:rPr>
              <a:t> (EP, BCP, Diffusion, infusion, Mid-T baking…) with international experts.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An R&amp;D program underway to exchange experience and define an optimised </a:t>
            </a:r>
            <a:r>
              <a:rPr lang="en-GB" sz="1600" dirty="0" err="1">
                <a:solidFill>
                  <a:schemeClr val="tx1"/>
                </a:solidFill>
                <a:sym typeface="Wingdings" pitchFamily="2" charset="2"/>
              </a:rPr>
              <a:t>receipe</a:t>
            </a: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 (Coll. IJCLab, </a:t>
            </a:r>
            <a:r>
              <a:rPr lang="en-GB" sz="1600" dirty="0" err="1">
                <a:solidFill>
                  <a:schemeClr val="tx1"/>
                </a:solidFill>
                <a:sym typeface="Wingdings" pitchFamily="2" charset="2"/>
              </a:rPr>
              <a:t>Jlab</a:t>
            </a: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, Fermilab, CERN and KEK)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altLang="ja-SE" sz="1600" dirty="0">
              <a:solidFill>
                <a:schemeClr val="tx1"/>
              </a:solidFill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8113AF8C-A340-AE47-34C8-8ADFEB45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E826814A-B5AE-3903-E9DF-1D5DBDE3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0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7886-203B-2C5F-6FED-0B1204BD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10BAE-4475-D1E7-9F8B-58643DB3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4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Documentation Management: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D15C5C-E4C5-E37E-0D62-01B4F1EC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C1EC77-4100-BDDF-29CA-A51405FD1556}"/>
              </a:ext>
            </a:extLst>
          </p:cNvPr>
          <p:cNvSpPr txBox="1"/>
          <p:nvPr/>
        </p:nvSpPr>
        <p:spPr>
          <a:xfrm>
            <a:off x="129803" y="653480"/>
            <a:ext cx="1064297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latin typeface="+mn-lt"/>
            </a:endParaRPr>
          </a:p>
          <a:p>
            <a:endParaRPr lang="en-GB" sz="1600" b="1" dirty="0">
              <a:solidFill>
                <a:srgbClr val="CC0066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59DE93-BB1D-0481-2462-3DC6B77E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9" y="941512"/>
            <a:ext cx="6072708" cy="3980504"/>
          </a:xfrm>
          <a:prstGeom prst="rect">
            <a:avLst/>
          </a:prstGeom>
          <a:ln>
            <a:solidFill>
              <a:srgbClr val="CC0066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106299-FFE2-CEFE-5C12-F885897ED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10" y="2453680"/>
            <a:ext cx="5242461" cy="316835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692E90-C2C6-7C84-14D8-AFFF91126DDA}"/>
              </a:ext>
            </a:extLst>
          </p:cNvPr>
          <p:cNvSpPr txBox="1"/>
          <p:nvPr/>
        </p:nvSpPr>
        <p:spPr>
          <a:xfrm>
            <a:off x="777875" y="86079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C0066"/>
                </a:solidFill>
                <a:latin typeface="+mn-lt"/>
              </a:rPr>
              <a:t>Atrium: Management of technical report, minutes, Specs, supplier documentations…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B8535A-35C3-5760-1129-7DC8177E06E2}"/>
              </a:ext>
            </a:extLst>
          </p:cNvPr>
          <p:cNvSpPr txBox="1"/>
          <p:nvPr/>
        </p:nvSpPr>
        <p:spPr>
          <a:xfrm>
            <a:off x="6178475" y="187761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CC0066"/>
                </a:solidFill>
                <a:latin typeface="+mn-lt"/>
              </a:rPr>
              <a:t>Qalitel</a:t>
            </a:r>
            <a:r>
              <a:rPr lang="en-GB" sz="1600" dirty="0">
                <a:solidFill>
                  <a:srgbClr val="CC0066"/>
                </a:solidFill>
                <a:latin typeface="+mn-lt"/>
              </a:rPr>
              <a:t> Conform: Logbook (Monitoring of technical actions)+ Non-conformity management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7ADE9-9C8D-4111-5703-A680AF4DC011}"/>
              </a:ext>
            </a:extLst>
          </p:cNvPr>
          <p:cNvSpPr txBox="1"/>
          <p:nvPr/>
        </p:nvSpPr>
        <p:spPr>
          <a:xfrm>
            <a:off x="201811" y="5002735"/>
            <a:ext cx="4752528" cy="3385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Diffusion are accessible for international collaborators 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E369C7D-702A-2683-6AE8-C9701392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2B9912-54A1-F59B-61B7-58C06571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43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91912-F247-6A1A-0BBD-F5C214E4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D7AEB-15D1-5535-664B-B54EA248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4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Collaboration Matters: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CBD5C-2B0A-B07D-6DCD-7C327ECC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B8EDAD-3432-DA6D-989A-8F06790ED416}"/>
              </a:ext>
            </a:extLst>
          </p:cNvPr>
          <p:cNvSpPr txBox="1"/>
          <p:nvPr/>
        </p:nvSpPr>
        <p:spPr>
          <a:xfrm>
            <a:off x="129803" y="653480"/>
            <a:ext cx="10642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C0066"/>
                </a:solidFill>
                <a:latin typeface="+mn-lt"/>
              </a:rPr>
              <a:t>Reminder of the publication and authorship rules: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8987-4E77-662E-9347-CF8CE5F5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C5BA9A-F161-6471-E90A-0B2CADFE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5C3C13-B1CA-32CB-B5A8-4BF195F4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4" y="1085528"/>
            <a:ext cx="5205856" cy="25861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653B2E-F828-F468-E120-6FB08C4E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43" y="669869"/>
            <a:ext cx="4691489" cy="30758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62990FD-0525-C583-1CE2-664134B01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931" y="3420357"/>
            <a:ext cx="4821164" cy="23396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2353F50-6657-92E0-7020-16E917CBEB1E}"/>
              </a:ext>
            </a:extLst>
          </p:cNvPr>
          <p:cNvSpPr txBox="1"/>
          <p:nvPr/>
        </p:nvSpPr>
        <p:spPr>
          <a:xfrm>
            <a:off x="6394499" y="41098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C0066"/>
                </a:solidFill>
                <a:latin typeface="+mn-lt"/>
              </a:rPr>
              <a:t>Achille asked for the list of </a:t>
            </a:r>
            <a:r>
              <a:rPr lang="en-GB" sz="1800" dirty="0" err="1">
                <a:solidFill>
                  <a:srgbClr val="CC0066"/>
                </a:solidFill>
                <a:latin typeface="+mn-lt"/>
              </a:rPr>
              <a:t>perle</a:t>
            </a:r>
            <a:r>
              <a:rPr lang="en-GB" sz="1800" dirty="0">
                <a:solidFill>
                  <a:srgbClr val="CC0066"/>
                </a:solidFill>
                <a:latin typeface="+mn-lt"/>
              </a:rPr>
              <a:t> members per institution</a:t>
            </a:r>
            <a:r>
              <a:rPr lang="en-GB" sz="1800" dirty="0">
                <a:solidFill>
                  <a:srgbClr val="CC0066"/>
                </a:solidFill>
                <a:latin typeface="+mn-lt"/>
                <a:sym typeface="Wingdings" pitchFamily="2" charset="2"/>
              </a:rPr>
              <a:t> Received!</a:t>
            </a:r>
            <a:endParaRPr lang="en-GB" sz="1800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46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B33F2-DBEC-107E-E3DC-CB101D11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09570-0282-47A7-B961-4AB4B4AA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4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Collaboration Matters: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CDC684-B6B7-40E3-3FAF-22FBDD9A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A108CD-388B-6A8F-0690-8E2C9809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03EBC8-E50D-BB5F-1D0B-1AAA26BC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2DED1D-596F-73A6-B36F-8D0D92FE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" y="636468"/>
            <a:ext cx="4705940" cy="50783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4053B34-1132-BF95-AD65-0068CA9F9117}"/>
              </a:ext>
            </a:extLst>
          </p:cNvPr>
          <p:cNvSpPr txBox="1"/>
          <p:nvPr/>
        </p:nvSpPr>
        <p:spPr>
          <a:xfrm>
            <a:off x="5674419" y="1589584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New members will join the collaboration: discussion ongoing with: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+mn-lt"/>
              </a:rPr>
              <a:t>Manchester University 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+mn-lt"/>
              </a:rPr>
              <a:t>Lancaster university  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+mn-lt"/>
              </a:rPr>
              <a:t>HZB-Berlin 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+mn-lt"/>
              </a:rPr>
              <a:t>IFJ-PAN- Cracow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+mn-lt"/>
              </a:rPr>
              <a:t>ESS-Lund</a:t>
            </a:r>
          </a:p>
        </p:txBody>
      </p:sp>
    </p:spTree>
    <p:extLst>
      <p:ext uri="{BB962C8B-B14F-4D97-AF65-F5344CB8AC3E}">
        <p14:creationId xmlns:p14="http://schemas.microsoft.com/office/powerpoint/2010/main" val="415523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07929-14B3-7301-6916-1F02E8BFA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16F1D-0FAC-7376-ADF3-7D45EB76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4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Collaboration Matters: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70F5C1-6D07-C14F-8BC1-9F7A7C77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C139EA-6DAC-89D1-FAB3-189FE3FE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1F4D64-034F-6133-8EAF-E842955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12852F-A1D0-87D5-F4A1-F54611FB6723}"/>
              </a:ext>
            </a:extLst>
          </p:cNvPr>
          <p:cNvSpPr txBox="1"/>
          <p:nvPr/>
        </p:nvSpPr>
        <p:spPr>
          <a:xfrm>
            <a:off x="345827" y="7974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CC0066"/>
                </a:solidFill>
                <a:latin typeface="+mn-lt"/>
              </a:rPr>
              <a:t>PERLE TRD: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962800-4DA9-EF23-67BB-393FF2B3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03" y="720454"/>
            <a:ext cx="3398501" cy="4897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CDDDEC-1BDB-0C0A-6E71-589D799E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51" y="863722"/>
            <a:ext cx="2974832" cy="46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46D14-AAE8-8A73-9ADE-CB93D3C72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0D8A6-56F1-B123-EEEF-DDA0A990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4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Other news: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D09A46-4B47-0744-510C-4DEB0F69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62F4AF-D7F6-8069-B19F-AFECC257A8BE}"/>
              </a:ext>
            </a:extLst>
          </p:cNvPr>
          <p:cNvSpPr txBox="1"/>
          <p:nvPr/>
        </p:nvSpPr>
        <p:spPr>
          <a:xfrm>
            <a:off x="129803" y="653480"/>
            <a:ext cx="10642972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latin typeface="+mn-lt"/>
            </a:endParaRPr>
          </a:p>
          <a:p>
            <a:r>
              <a:rPr lang="en-GB" sz="1600" b="1" dirty="0">
                <a:solidFill>
                  <a:srgbClr val="CC0066"/>
                </a:solidFill>
                <a:latin typeface="+mn-lt"/>
              </a:rPr>
              <a:t>Creation of PERLE Website:</a:t>
            </a:r>
          </a:p>
          <a:p>
            <a:r>
              <a:rPr lang="en-GB" sz="1600" b="1" dirty="0">
                <a:solidFill>
                  <a:srgbClr val="CC0066"/>
                </a:solidFill>
                <a:latin typeface="+mn-lt"/>
                <a:hlinkClick r:id="rId2"/>
              </a:rPr>
              <a:t>https://perle-web.ijclab.in2p3.fr/</a:t>
            </a:r>
            <a:endParaRPr lang="en-GB" sz="1600" b="1" dirty="0">
              <a:solidFill>
                <a:srgbClr val="CC0066"/>
              </a:solidFill>
              <a:latin typeface="+mn-lt"/>
            </a:endParaRPr>
          </a:p>
          <a:p>
            <a:endParaRPr lang="en-GB" sz="1600" b="1" dirty="0">
              <a:solidFill>
                <a:srgbClr val="CC0066"/>
              </a:solidFill>
              <a:latin typeface="+mn-lt"/>
            </a:endParaRPr>
          </a:p>
          <a:p>
            <a:r>
              <a:rPr lang="en-GB" sz="1600" b="1" dirty="0">
                <a:solidFill>
                  <a:srgbClr val="CC0066"/>
                </a:solidFill>
                <a:latin typeface="+mn-lt"/>
              </a:rPr>
              <a:t>New PhD thesis: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Since March 2025: Innovative LLRF system development for PERLE- Nawal </a:t>
            </a:r>
            <a:r>
              <a:rPr lang="en-GB" sz="1600" dirty="0" err="1">
                <a:latin typeface="+mn-lt"/>
              </a:rPr>
              <a:t>Belouchrani</a:t>
            </a:r>
            <a:endParaRPr lang="en-GB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October 2025: Study of the longitudinal matching in PERLE 250 MeV- Janine Issa (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Currently in Master internship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)</a:t>
            </a:r>
            <a:endParaRPr lang="en-GB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October 2025: Study of beam line Absorbers for PERLE- Alex Perez Ruiz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October 2025: Beam halo studies for PERLE- Arnaud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Cieplak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 (Currently in Master internship)</a:t>
            </a:r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  <a:p>
            <a:r>
              <a:rPr lang="en-GB" sz="1800" b="1" dirty="0">
                <a:solidFill>
                  <a:srgbClr val="CC0066"/>
                </a:solidFill>
                <a:latin typeface="+mn-lt"/>
              </a:rPr>
              <a:t>Contributions to IPAC’25- Taiwan:</a:t>
            </a:r>
            <a:endParaRPr lang="en-GB" sz="18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500" dirty="0">
                <a:effectLst/>
                <a:latin typeface="+mn-lt"/>
                <a:cs typeface="Calibri" panose="020F0502020204030204" pitchFamily="34" charset="0"/>
              </a:rPr>
              <a:t>MOPS041: </a:t>
            </a:r>
            <a:r>
              <a:rPr lang="en-GB" sz="1500" dirty="0">
                <a:solidFill>
                  <a:srgbClr val="000000"/>
                </a:solidFill>
                <a:effectLst/>
                <a:latin typeface="+mn-lt"/>
              </a:rPr>
              <a:t>“ </a:t>
            </a:r>
            <a:r>
              <a:rPr lang="en-GB" sz="1500" b="1" dirty="0">
                <a:effectLst/>
                <a:latin typeface="+mn-lt"/>
                <a:cs typeface="Calibri" panose="020F0502020204030204" pitchFamily="34" charset="0"/>
              </a:rPr>
              <a:t>Status of the beam dynamics studies for the PERLE Energy Recovery Linac</a:t>
            </a:r>
            <a:r>
              <a:rPr lang="en-GB" sz="1500" b="1" dirty="0">
                <a:solidFill>
                  <a:srgbClr val="000000"/>
                </a:solidFill>
                <a:effectLst/>
                <a:latin typeface="+mn-lt"/>
              </a:rPr>
              <a:t> ”</a:t>
            </a:r>
            <a:r>
              <a:rPr lang="en-GB" sz="1500" b="1" dirty="0"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1500" dirty="0">
                <a:effectLst/>
                <a:latin typeface="+mn-lt"/>
                <a:cs typeface="Calibri" panose="020F0502020204030204" pitchFamily="34" charset="0"/>
              </a:rPr>
              <a:t>by Julien Michaud</a:t>
            </a:r>
            <a:endParaRPr lang="en-GB" sz="15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500" dirty="0">
                <a:solidFill>
                  <a:srgbClr val="000000"/>
                </a:solidFill>
                <a:effectLst/>
                <a:latin typeface="+mn-lt"/>
              </a:rPr>
              <a:t>SUPM042 &amp; MOPB049: “</a:t>
            </a:r>
            <a:r>
              <a:rPr lang="en-GB" sz="1500" b="1" dirty="0">
                <a:solidFill>
                  <a:srgbClr val="000000"/>
                </a:solidFill>
                <a:effectLst/>
                <a:latin typeface="+mn-lt"/>
              </a:rPr>
              <a:t>Characterisation of beam dynamics sensitivity to misalignments in PERLE injector” </a:t>
            </a:r>
            <a:r>
              <a:rPr lang="en-GB" sz="1500" dirty="0">
                <a:solidFill>
                  <a:srgbClr val="000000"/>
                </a:solidFill>
                <a:effectLst/>
                <a:latin typeface="+mn-lt"/>
              </a:rPr>
              <a:t>by Connor Monaghan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500" dirty="0">
                <a:solidFill>
                  <a:srgbClr val="000000"/>
                </a:solidFill>
                <a:effectLst/>
                <a:latin typeface="+mn-lt"/>
              </a:rPr>
              <a:t>MOPS042: “</a:t>
            </a:r>
            <a:r>
              <a:rPr lang="en-GB" sz="1500" b="1" dirty="0">
                <a:solidFill>
                  <a:srgbClr val="000000"/>
                </a:solidFill>
                <a:effectLst/>
                <a:latin typeface="+mn-lt"/>
              </a:rPr>
              <a:t>Orbit correction for PERLE accelerator</a:t>
            </a:r>
            <a:r>
              <a:rPr lang="en-GB" sz="1500" dirty="0">
                <a:solidFill>
                  <a:srgbClr val="000000"/>
                </a:solidFill>
                <a:effectLst/>
                <a:latin typeface="+mn-lt"/>
              </a:rPr>
              <a:t>” by Rasha </a:t>
            </a:r>
            <a:r>
              <a:rPr lang="en-GB" sz="1500" dirty="0" err="1">
                <a:solidFill>
                  <a:srgbClr val="000000"/>
                </a:solidFill>
                <a:effectLst/>
                <a:latin typeface="+mn-lt"/>
              </a:rPr>
              <a:t>Abukeshek</a:t>
            </a:r>
            <a:endParaRPr lang="en-GB" sz="150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500" dirty="0">
              <a:solidFill>
                <a:srgbClr val="000000"/>
              </a:solidFill>
              <a:latin typeface="+mn-lt"/>
            </a:endParaRPr>
          </a:p>
          <a:p>
            <a:r>
              <a:rPr lang="en-GB" sz="1800" b="1" dirty="0">
                <a:solidFill>
                  <a:srgbClr val="CC0066"/>
                </a:solidFill>
                <a:effectLst/>
                <a:latin typeface="+mn-lt"/>
              </a:rPr>
              <a:t>Next PERLE Collaboration Meeting:</a:t>
            </a:r>
          </a:p>
          <a:p>
            <a:r>
              <a:rPr lang="en-GB" sz="1500" dirty="0">
                <a:solidFill>
                  <a:srgbClr val="000000"/>
                </a:solidFill>
                <a:latin typeface="+mn-lt"/>
              </a:rPr>
              <a:t>The next Collaboration Meeting will be held on </a:t>
            </a:r>
            <a:r>
              <a:rPr lang="en-GB" sz="1500" b="1" u="sng" dirty="0">
                <a:solidFill>
                  <a:srgbClr val="000000"/>
                </a:solidFill>
                <a:latin typeface="+mn-lt"/>
              </a:rPr>
              <a:t>October 13 to 15, 2025 at CERN</a:t>
            </a:r>
            <a:r>
              <a:rPr lang="en-GB" sz="1500" b="1" u="sng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DD8143-56B9-8171-B103-C870C8E9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9D4361-623F-68B6-BBD4-BCF481F6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87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5">
                    <a:lumMod val="75000"/>
                  </a:schemeClr>
                </a:solidFill>
                <a:latin typeface="+mn-lt"/>
              </a:rPr>
              <a:t>Lattice design and beam dynamics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58EEB0-9B2F-21C8-9A84-9BDF843E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DB4B1B-07C1-AD4B-AD48-B89A64A86EC9}"/>
              </a:ext>
            </a:extLst>
          </p:cNvPr>
          <p:cNvSpPr txBox="1"/>
          <p:nvPr/>
        </p:nvSpPr>
        <p:spPr>
          <a:xfrm>
            <a:off x="201811" y="653480"/>
            <a:ext cx="10380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</a:rPr>
              <a:t>PERLE 250 MeV lattice with diagnostic line, taking into account the requirements on IPs (Fabry-Perot cavity in IP1 and ion trap for e- scattering with RIB in IP2). 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A53516-99E2-7C16-118A-1771C7A5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71" y="1301552"/>
            <a:ext cx="7630616" cy="4352966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D19F4B58-7D55-5DC8-EFEE-3CBD5C34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F9409158-F19D-5192-5B8E-B7E645E1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47FF-DD95-ECC0-15C5-F50B7945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39B6D-B192-A704-2BB2-1AA3C625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5">
                    <a:lumMod val="75000"/>
                  </a:schemeClr>
                </a:solidFill>
                <a:latin typeface="+mn-lt"/>
              </a:rPr>
              <a:t>Lattice design and beam dynamics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F56DCC-2427-CFAD-EA96-6CDDDEEB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933ACC-DD17-8CEF-ABD9-2DE65042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30" y="657034"/>
            <a:ext cx="7533577" cy="4982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D07E22-BFB4-F9DF-FB89-42C69BE6D8E2}"/>
                  </a:ext>
                </a:extLst>
              </p:cNvPr>
              <p:cNvSpPr txBox="1"/>
              <p:nvPr/>
            </p:nvSpPr>
            <p:spPr>
              <a:xfrm>
                <a:off x="7862745" y="3173760"/>
                <a:ext cx="271918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latin typeface="+mn-lt"/>
                  </a:rPr>
                  <a:t>Introduction of FP </a:t>
                </a:r>
                <a:r>
                  <a:rPr lang="fr-FR" sz="1600" dirty="0" err="1">
                    <a:latin typeface="+mn-lt"/>
                  </a:rPr>
                  <a:t>cavity</a:t>
                </a:r>
                <a:r>
                  <a:rPr lang="fr-FR" sz="1600" dirty="0">
                    <a:latin typeface="+mn-lt"/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latin typeface="+mn-lt"/>
                      </a:rPr>
                      <m:t>𝛽</m:t>
                    </m:r>
                  </m:oMath>
                </a14:m>
                <a:r>
                  <a:rPr lang="fr-FR" sz="1600" dirty="0">
                    <a:latin typeface="+mn-lt"/>
                  </a:rPr>
                  <a:t> fonctions not </a:t>
                </a:r>
                <a:r>
                  <a:rPr lang="fr-FR" sz="1600" dirty="0" err="1">
                    <a:latin typeface="+mn-lt"/>
                  </a:rPr>
                  <a:t>symetric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anymore</a:t>
                </a:r>
                <a:r>
                  <a:rPr lang="fr-FR" sz="1600" dirty="0">
                    <a:latin typeface="+mn-lt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fr-FR" sz="1600" dirty="0">
                    <a:latin typeface="+mn-lt"/>
                  </a:rPr>
                  <a:t>Matching « sur mesure »</a:t>
                </a: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D07E22-BFB4-F9DF-FB89-42C69BE6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45" y="3173760"/>
                <a:ext cx="2719187" cy="1077218"/>
              </a:xfrm>
              <a:prstGeom prst="rect">
                <a:avLst/>
              </a:prstGeom>
              <a:blipFill>
                <a:blip r:embed="rId3"/>
                <a:stretch>
                  <a:fillRect l="-1395" t="-2353" b="-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E7D4B5-9829-FDFA-155C-21F14EDF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8AEC5-AC8D-D910-FC52-A1D0550B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7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5D37-1DDD-682D-0F6A-B61EC2253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25939-149C-7345-F389-41DF00FA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5">
                    <a:lumMod val="75000"/>
                  </a:schemeClr>
                </a:solidFill>
                <a:latin typeface="+mn-lt"/>
              </a:rPr>
              <a:t>Lattice design and beam dynamics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E4F10B-FDE2-D1E7-1BA0-8EE642DF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ADC6EB-72E1-42B3-0222-0C743CB3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31" y="697748"/>
            <a:ext cx="8257495" cy="39348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B57CB-649D-764D-E433-53BC1A203C7E}"/>
              </a:ext>
            </a:extLst>
          </p:cNvPr>
          <p:cNvSpPr txBox="1"/>
          <p:nvPr/>
        </p:nvSpPr>
        <p:spPr>
          <a:xfrm>
            <a:off x="417835" y="4613920"/>
            <a:ext cx="936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Beam loss more important in deceleration phase (already observed in other ERLs)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Important beam loss in the merger (« bad particles » are lost very early </a:t>
            </a:r>
            <a:r>
              <a:rPr lang="en-GB" sz="1600" dirty="0">
                <a:latin typeface="+mn-lt"/>
                <a:sym typeface="Wingdings" pitchFamily="2" charset="2"/>
              </a:rPr>
              <a:t> Collimation needed</a:t>
            </a:r>
            <a:r>
              <a:rPr lang="en-GB" sz="16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Spreaders/recombiners are identified as hotspots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Important field errors and laser offset were introduced to generate losses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22C089-1A16-D31F-97EF-2040500B8F0A}"/>
              </a:ext>
            </a:extLst>
          </p:cNvPr>
          <p:cNvSpPr txBox="1"/>
          <p:nvPr/>
        </p:nvSpPr>
        <p:spPr>
          <a:xfrm>
            <a:off x="9274819" y="797496"/>
            <a:ext cx="133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CC0066"/>
                </a:solidFill>
                <a:latin typeface="+mn-lt"/>
              </a:rPr>
              <a:t>IJCLab- ULB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D359F9F-B604-530E-07DA-207C25EA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1F3919B-96B5-8A62-0560-C77ED3C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74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3EDC-54BF-79E2-0024-8678ECA0D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38600-B77F-7617-F820-85ABCF78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5">
                    <a:lumMod val="75000"/>
                  </a:schemeClr>
                </a:solidFill>
                <a:latin typeface="+mn-lt"/>
              </a:rPr>
              <a:t>Lattice design and beam dynamics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590A31-F1D4-6F31-0EEC-27FFF054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135469-2F08-DD8D-B95A-012F446A1DBB}"/>
              </a:ext>
            </a:extLst>
          </p:cNvPr>
          <p:cNvSpPr txBox="1"/>
          <p:nvPr/>
        </p:nvSpPr>
        <p:spPr>
          <a:xfrm>
            <a:off x="201811" y="709806"/>
            <a:ext cx="103801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+mn-lt"/>
              </a:rPr>
              <a:t>Evolution of the beam transverse envelop along the 250 MeV machine: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</a:rPr>
              <a:t>The beam 5𝜎 envelop is tracked through start-to-end tracking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</a:rPr>
              <a:t>Realistic beam pipes are taken into account with :</a:t>
            </a:r>
          </a:p>
          <a:p>
            <a:pPr marL="1290638" lvl="2" indent="-285750"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</a:rPr>
              <a:t>40mm diameter apertures in the recovery arcs and spreaders/recombiners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 marL="1290638" lvl="2" indent="-285750"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</a:rPr>
              <a:t>60mm diameter apertures in the merger/dump and common sections</a:t>
            </a:r>
          </a:p>
          <a:p>
            <a:pPr marL="1290638" lvl="2" indent="-285750">
              <a:buFont typeface="Wingdings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</a:rPr>
              <a:t>110mm diameter aperture in the cryomodule</a:t>
            </a:r>
          </a:p>
          <a:p>
            <a:endParaRPr lang="en-GB" sz="1600" dirty="0"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C205A5-1950-3364-4C98-A46FA711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5" y="2216876"/>
            <a:ext cx="8420890" cy="347716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7CA9D-513C-6369-D236-710DD053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A6351-483A-C039-0D41-E080644D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27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8364A-6A16-F57D-6843-0F4466672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719D8-A5D9-177D-CF47-90999C29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Buncher design: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95BA1-014A-F6C9-E975-79E121B4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89F66F-C56C-A05C-AE0C-34FDD06B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62" y="800096"/>
            <a:ext cx="3946583" cy="46373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2B5FB3-E21B-FA84-1E01-2D439F50439E}"/>
              </a:ext>
            </a:extLst>
          </p:cNvPr>
          <p:cNvSpPr txBox="1"/>
          <p:nvPr/>
        </p:nvSpPr>
        <p:spPr>
          <a:xfrm>
            <a:off x="417835" y="114882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  <a:sym typeface="Wingdings" pitchFamily="2" charset="2"/>
              </a:rPr>
              <a:t>2 different RF </a:t>
            </a:r>
            <a:r>
              <a:rPr lang="en-GB" sz="1600" dirty="0">
                <a:latin typeface="+mn-lt"/>
              </a:rPr>
              <a:t>design cavities were studied and 3 mechanical design investigated: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2675992-028D-D139-E0F0-3B028D788D45}"/>
              </a:ext>
            </a:extLst>
          </p:cNvPr>
          <p:cNvGrpSpPr/>
          <p:nvPr/>
        </p:nvGrpSpPr>
        <p:grpSpPr>
          <a:xfrm>
            <a:off x="449770" y="1877616"/>
            <a:ext cx="5944729" cy="3024336"/>
            <a:chOff x="449770" y="1589584"/>
            <a:chExt cx="5944729" cy="302433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FF1E2E2-090B-479A-C7E3-B9773D4DD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770" y="1589584"/>
              <a:ext cx="5937209" cy="30243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5C909C9C-647A-238E-5853-E49AFF5AF3BB}"/>
                </a:ext>
              </a:extLst>
            </p:cNvPr>
            <p:cNvSpPr/>
            <p:nvPr/>
          </p:nvSpPr>
          <p:spPr>
            <a:xfrm>
              <a:off x="3586187" y="3605808"/>
              <a:ext cx="2808312" cy="99261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8B688D3-790A-6FC3-E74C-9189CEF488F1}"/>
              </a:ext>
            </a:extLst>
          </p:cNvPr>
          <p:cNvSpPr txBox="1"/>
          <p:nvPr/>
        </p:nvSpPr>
        <p:spPr>
          <a:xfrm>
            <a:off x="4306267" y="6534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>
                <a:solidFill>
                  <a:srgbClr val="CC0066"/>
                </a:solidFill>
                <a:latin typeface="+mn-lt"/>
              </a:rPr>
              <a:t>ESS-Bilbao &amp; IJCLab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D5061BA1-1B06-5787-0086-A42FD1A8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BB22F43A-D835-23CF-B913-45E4BD1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12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BFED-F834-07D1-65F4-752CA82E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7BD96-217B-1D4D-23AF-137DF625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Buncher design: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8D44FE-E931-73F1-7250-11863264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E5A72B-3D21-9BFC-C260-0BA255EA4BB0}"/>
              </a:ext>
            </a:extLst>
          </p:cNvPr>
          <p:cNvSpPr txBox="1"/>
          <p:nvPr/>
        </p:nvSpPr>
        <p:spPr>
          <a:xfrm>
            <a:off x="8493700" y="58147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>
                <a:solidFill>
                  <a:srgbClr val="CC0066"/>
                </a:solidFill>
                <a:latin typeface="+mn-lt"/>
              </a:rPr>
              <a:t>ESS-Bilbao &amp; IJCLab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AC5D96-E147-E623-BE57-A629CDCE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369" y="909574"/>
            <a:ext cx="3042849" cy="22764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F07D00-4F9B-14B8-1D2B-BCD5192DD300}"/>
              </a:ext>
            </a:extLst>
          </p:cNvPr>
          <p:cNvSpPr txBox="1"/>
          <p:nvPr/>
        </p:nvSpPr>
        <p:spPr>
          <a:xfrm>
            <a:off x="1521161" y="2344069"/>
            <a:ext cx="1630480" cy="664012"/>
          </a:xfrm>
          <a:prstGeom prst="roundRect">
            <a:avLst/>
          </a:prstGeom>
          <a:solidFill>
            <a:srgbClr val="9EC7E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/>
              <a:t>Results</a:t>
            </a:r>
            <a:r>
              <a:rPr lang="en-GB" sz="1100" dirty="0"/>
              <a:t> :</a:t>
            </a:r>
          </a:p>
          <a:p>
            <a:pPr algn="ctr"/>
            <a:r>
              <a:rPr lang="en-GB" sz="1100" dirty="0"/>
              <a:t>T max &lt; 26°C</a:t>
            </a:r>
          </a:p>
          <a:p>
            <a:pPr algn="ctr"/>
            <a:r>
              <a:rPr lang="fr-FR" sz="1100" dirty="0"/>
              <a:t>T</a:t>
            </a:r>
            <a:r>
              <a:rPr lang="en-GB" sz="1100" dirty="0"/>
              <a:t> max water &lt; 22°C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1BF76A-C26A-492F-7744-84E974B9F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94" y="896839"/>
            <a:ext cx="3053098" cy="228409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875656A-4D02-D335-9C4B-9281D5559B76}"/>
              </a:ext>
            </a:extLst>
          </p:cNvPr>
          <p:cNvSpPr txBox="1"/>
          <p:nvPr/>
        </p:nvSpPr>
        <p:spPr>
          <a:xfrm>
            <a:off x="625855" y="1436165"/>
            <a:ext cx="3421092" cy="7274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/>
              <a:t>Input</a:t>
            </a:r>
            <a:r>
              <a:rPr lang="en-GB" sz="1100" dirty="0"/>
              <a:t> :</a:t>
            </a:r>
          </a:p>
          <a:p>
            <a:pPr algn="ctr"/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Absorbed power of 1,6 kW </a:t>
            </a:r>
          </a:p>
          <a:p>
            <a:pPr>
              <a:lnSpc>
                <a:spcPct val="150000"/>
              </a:lnSpc>
            </a:pPr>
            <a:r>
              <a:rPr lang="en-GB" sz="1100" dirty="0"/>
              <a:t>Inlet water temperature at 20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°C and a flow of 0,1 L/s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22C08E-6749-A4FE-CE5B-9D587D8F2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61" y="3417496"/>
            <a:ext cx="3043002" cy="227654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C7B663E-DC97-6DBF-2893-AB231C74A25D}"/>
              </a:ext>
            </a:extLst>
          </p:cNvPr>
          <p:cNvSpPr txBox="1"/>
          <p:nvPr/>
        </p:nvSpPr>
        <p:spPr>
          <a:xfrm>
            <a:off x="971134" y="4736274"/>
            <a:ext cx="2730534" cy="851297"/>
          </a:xfrm>
          <a:prstGeom prst="roundRect">
            <a:avLst/>
          </a:prstGeom>
          <a:solidFill>
            <a:srgbClr val="9EC7E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/>
              <a:t>Results</a:t>
            </a:r>
            <a:r>
              <a:rPr lang="en-GB" sz="1100" dirty="0"/>
              <a:t> :</a:t>
            </a:r>
          </a:p>
          <a:p>
            <a:pPr algn="ctr"/>
            <a:r>
              <a:rPr lang="en-GB" sz="1100" dirty="0"/>
              <a:t>Y Deformation (Beam axes) : 0,02 mm</a:t>
            </a:r>
          </a:p>
          <a:p>
            <a:pPr algn="ctr"/>
            <a:r>
              <a:rPr lang="en-GB" sz="1100" dirty="0"/>
              <a:t>X Deformation : 0,01 mm</a:t>
            </a:r>
          </a:p>
          <a:p>
            <a:pPr algn="ctr"/>
            <a:r>
              <a:rPr lang="fr-FR" sz="1100" dirty="0" err="1"/>
              <a:t>Constraint</a:t>
            </a:r>
            <a:r>
              <a:rPr lang="fr-FR" sz="1100" dirty="0"/>
              <a:t> &lt; 14 MPa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387AD42-B23F-B5F6-0238-48982E2F1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785" y="3405318"/>
            <a:ext cx="3052507" cy="228365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19E1EDE-B354-C7E4-F045-9D1079519A0E}"/>
              </a:ext>
            </a:extLst>
          </p:cNvPr>
          <p:cNvSpPr txBox="1"/>
          <p:nvPr/>
        </p:nvSpPr>
        <p:spPr>
          <a:xfrm>
            <a:off x="639292" y="3357610"/>
            <a:ext cx="3421092" cy="12258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/>
              <a:t>Input</a:t>
            </a:r>
            <a:r>
              <a:rPr lang="en-GB" sz="1100" dirty="0"/>
              <a:t> :</a:t>
            </a:r>
          </a:p>
          <a:p>
            <a:pPr algn="ctr"/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pressure : 0,10132 MPa</a:t>
            </a:r>
          </a:p>
          <a:p>
            <a:pPr algn="ctr"/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Thermal dilatation based on thermal simulation</a:t>
            </a:r>
          </a:p>
          <a:p>
            <a:pPr algn="ctr"/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Gravity</a:t>
            </a:r>
          </a:p>
          <a:p>
            <a:pPr algn="ctr"/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Pipes pressure : 1MPa</a:t>
            </a:r>
          </a:p>
          <a:p>
            <a:pPr algn="ctr"/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Pump weight : 50 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93295AB-B64A-2875-19D5-1C9DB7C0D277}"/>
              </a:ext>
            </a:extLst>
          </p:cNvPr>
          <p:cNvCxnSpPr>
            <a:cxnSpLocks/>
          </p:cNvCxnSpPr>
          <p:nvPr/>
        </p:nvCxnSpPr>
        <p:spPr>
          <a:xfrm>
            <a:off x="158516" y="3242070"/>
            <a:ext cx="103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B5F88EC-12FB-AE41-8F71-EAAB4D2F8BAA}"/>
              </a:ext>
            </a:extLst>
          </p:cNvPr>
          <p:cNvSpPr txBox="1"/>
          <p:nvPr/>
        </p:nvSpPr>
        <p:spPr>
          <a:xfrm rot="16200000">
            <a:off x="-452095" y="2106684"/>
            <a:ext cx="1630480" cy="2894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Thermal</a:t>
            </a:r>
            <a:endParaRPr lang="en-GB" sz="11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0D72CF-D300-2792-6BC7-EFB1A3A490DA}"/>
              </a:ext>
            </a:extLst>
          </p:cNvPr>
          <p:cNvSpPr txBox="1"/>
          <p:nvPr/>
        </p:nvSpPr>
        <p:spPr>
          <a:xfrm rot="16200000">
            <a:off x="-733520" y="4327870"/>
            <a:ext cx="2229963" cy="2894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/>
              <a:t>Mechanical</a:t>
            </a:r>
            <a:endParaRPr lang="en-GB" sz="11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9EA6A1-2B8A-121B-513F-FF0079D0083B}"/>
              </a:ext>
            </a:extLst>
          </p:cNvPr>
          <p:cNvSpPr txBox="1"/>
          <p:nvPr/>
        </p:nvSpPr>
        <p:spPr>
          <a:xfrm>
            <a:off x="2301012" y="2882366"/>
            <a:ext cx="619268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Mechanical plans folder under preparation</a:t>
            </a:r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Order for fabrication foreseen on October 2025 </a:t>
            </a:r>
            <a:endParaRPr lang="en-GB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4D83E1F-6F7C-E3E3-5DF8-01F6607B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1850F607-5224-073C-2508-5945ED31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8EC50-CBFB-C2FE-F74C-AC06C58A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77D3E-AC3B-DDDB-D53A-E40294C3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Booster design: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B83457-E899-EA49-ED1F-D62D6CF7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26571F-A138-ECE6-44BE-39163DA5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5" y="1046798"/>
            <a:ext cx="8208912" cy="45752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AAD3F6-94B2-F18A-F826-072E168D6F29}"/>
              </a:ext>
            </a:extLst>
          </p:cNvPr>
          <p:cNvSpPr txBox="1"/>
          <p:nvPr/>
        </p:nvSpPr>
        <p:spPr>
          <a:xfrm>
            <a:off x="129803" y="653480"/>
            <a:ext cx="9361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/>
            <a:r>
              <a:rPr lang="en-GB" sz="2000" b="1" dirty="0">
                <a:solidFill>
                  <a:srgbClr val="CC0066"/>
                </a:solidFill>
                <a:latin typeface="+mn-lt"/>
              </a:rPr>
              <a:t>Several booster configurations studied recently: 3 and 4 single-cavities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A6AA01D-6525-666F-D149-7C10C47F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6975504-B367-CC60-B26D-8905B431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49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1848A-953D-CE2E-C2D0-878F9C87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4561E-4B7D-B26E-6A55-952AF267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8640960" cy="4320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Booster design: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35E945-3294-8FB8-40E1-0D67A940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0BE0E43-8A1A-AB26-D3E5-D6137C6AA2FA}"/>
              </a:ext>
            </a:extLst>
          </p:cNvPr>
          <p:cNvGrpSpPr/>
          <p:nvPr/>
        </p:nvGrpSpPr>
        <p:grpSpPr>
          <a:xfrm>
            <a:off x="5317943" y="3605827"/>
            <a:ext cx="2876756" cy="2052285"/>
            <a:chOff x="5768727" y="3881340"/>
            <a:chExt cx="2858020" cy="214929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ACB663F-739A-2CDE-C617-10C850337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8727" y="3881340"/>
              <a:ext cx="2858020" cy="214929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FFCBCCC-6FA2-B7C2-63FD-E63CAD23256C}"/>
                </a:ext>
              </a:extLst>
            </p:cNvPr>
            <p:cNvSpPr txBox="1"/>
            <p:nvPr/>
          </p:nvSpPr>
          <p:spPr>
            <a:xfrm>
              <a:off x="5787463" y="3946103"/>
              <a:ext cx="1950334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0070C0"/>
                  </a:solidFill>
                  <a:latin typeface="+mn-lt"/>
                  <a:cs typeface="+mn-cs"/>
                </a:rPr>
                <a:t>Design with spaceframe </a:t>
              </a:r>
              <a:endParaRPr lang="en-GB" sz="1400" kern="1200" dirty="0">
                <a:solidFill>
                  <a:srgbClr val="0070C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41CA921-D0D6-45E3-F413-A502BE6525C4}"/>
              </a:ext>
            </a:extLst>
          </p:cNvPr>
          <p:cNvGrpSpPr/>
          <p:nvPr/>
        </p:nvGrpSpPr>
        <p:grpSpPr>
          <a:xfrm>
            <a:off x="345827" y="3605827"/>
            <a:ext cx="2670414" cy="2088213"/>
            <a:chOff x="561851" y="3881340"/>
            <a:chExt cx="2742422" cy="217274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AD757D6-0EED-1E2D-4608-819D2C6F7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851" y="3881340"/>
              <a:ext cx="2742422" cy="217274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DF05239-ACF2-75B0-EFF7-AF25C288D652}"/>
                </a:ext>
              </a:extLst>
            </p:cNvPr>
            <p:cNvSpPr txBox="1"/>
            <p:nvPr/>
          </p:nvSpPr>
          <p:spPr>
            <a:xfrm>
              <a:off x="561851" y="3965848"/>
              <a:ext cx="1950334" cy="54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0070C0"/>
                  </a:solidFill>
                  <a:latin typeface="+mn-lt"/>
                  <a:cs typeface="+mn-cs"/>
                </a:rPr>
                <a:t>Design with antagonistic rods </a:t>
              </a:r>
              <a:endParaRPr lang="en-GB" sz="1400" kern="1200" dirty="0">
                <a:solidFill>
                  <a:srgbClr val="0070C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2DDDFBD6-2317-F276-D431-C2AFB872DC0E}"/>
              </a:ext>
            </a:extLst>
          </p:cNvPr>
          <p:cNvSpPr txBox="1"/>
          <p:nvPr/>
        </p:nvSpPr>
        <p:spPr>
          <a:xfrm>
            <a:off x="57795" y="653480"/>
            <a:ext cx="10333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/>
            <a:r>
              <a:rPr lang="en-GB" sz="1600" b="1" dirty="0">
                <a:solidFill>
                  <a:srgbClr val="CC0066"/>
                </a:solidFill>
                <a:latin typeface="+mn-lt"/>
              </a:rPr>
              <a:t> A 4 cavities booster 200 mm longer than the baseline design was validated to ease the mechanical integration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3D2D4D6-0A23-6250-F1F3-63F9DF5E2EF1}"/>
              </a:ext>
            </a:extLst>
          </p:cNvPr>
          <p:cNvSpPr txBox="1"/>
          <p:nvPr/>
        </p:nvSpPr>
        <p:spPr>
          <a:xfrm>
            <a:off x="3010123" y="3821832"/>
            <a:ext cx="22981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>
                <a:solidFill>
                  <a:schemeClr val="accent6"/>
                </a:solidFill>
                <a:latin typeface="+mn-lt"/>
              </a:rPr>
              <a:t>Advantages: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Less tooling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Possibility to adjust the position of the cavities in the vessel</a:t>
            </a:r>
          </a:p>
          <a:p>
            <a:pPr algn="just"/>
            <a:endParaRPr lang="en-GB" sz="1200" dirty="0">
              <a:latin typeface="+mn-lt"/>
            </a:endParaRPr>
          </a:p>
          <a:p>
            <a:pPr algn="just"/>
            <a:r>
              <a:rPr lang="en-GB" sz="1200" b="1" dirty="0">
                <a:solidFill>
                  <a:srgbClr val="C00000"/>
                </a:solidFill>
                <a:latin typeface="+mn-lt"/>
              </a:rPr>
              <a:t>Constrains:</a:t>
            </a:r>
            <a:r>
              <a:rPr lang="en-GB" sz="12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More difficult access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BA9B56-880B-F15B-A02E-AF2988B7A4FE}"/>
              </a:ext>
            </a:extLst>
          </p:cNvPr>
          <p:cNvSpPr txBox="1"/>
          <p:nvPr/>
        </p:nvSpPr>
        <p:spPr>
          <a:xfrm>
            <a:off x="8191135" y="3769856"/>
            <a:ext cx="24628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>
                <a:solidFill>
                  <a:schemeClr val="accent6"/>
                </a:solidFill>
                <a:latin typeface="+mn-lt"/>
              </a:rPr>
              <a:t>Advantage: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GB" sz="1100" dirty="0"/>
              <a:t>Easy assembly of the cavity string and its integration into the cryomodule</a:t>
            </a:r>
            <a:endParaRPr lang="en-GB" sz="1200" dirty="0">
              <a:latin typeface="+mn-lt"/>
            </a:endParaRPr>
          </a:p>
          <a:p>
            <a:pPr algn="just"/>
            <a:endParaRPr lang="en-GB" sz="1200" b="1" dirty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en-GB" sz="1200" b="1" dirty="0">
                <a:solidFill>
                  <a:srgbClr val="C00000"/>
                </a:solidFill>
                <a:latin typeface="+mn-lt"/>
              </a:rPr>
              <a:t>Constrains:</a:t>
            </a:r>
            <a:r>
              <a:rPr lang="en-GB" sz="1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200" dirty="0">
                <a:latin typeface="+mn-lt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Massive spaceframe that could disturb cryogenics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No lateral adjustment allowed.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F9C051A-7AE0-1D3E-2D3E-02BFA9714586}"/>
              </a:ext>
            </a:extLst>
          </p:cNvPr>
          <p:cNvGrpSpPr/>
          <p:nvPr/>
        </p:nvGrpSpPr>
        <p:grpSpPr>
          <a:xfrm>
            <a:off x="568958" y="1013520"/>
            <a:ext cx="9641965" cy="2226840"/>
            <a:chOff x="208918" y="2025717"/>
            <a:chExt cx="10223439" cy="2574469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4487DD8-6678-90AB-87C5-39FB1AE6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918" y="2025717"/>
              <a:ext cx="10210924" cy="850414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B98E1F7-ED4D-3348-3AE3-937D57A9E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33" y="3726493"/>
              <a:ext cx="10210924" cy="873693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7E0FFC8E-B3A6-7022-89FC-53709936F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433" y="2876131"/>
              <a:ext cx="10198410" cy="850362"/>
            </a:xfrm>
            <a:prstGeom prst="rect">
              <a:avLst/>
            </a:prstGeom>
          </p:spPr>
        </p:pic>
      </p:grp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CE2A840-C0B7-3546-87A5-6C126D5E3C34}"/>
              </a:ext>
            </a:extLst>
          </p:cNvPr>
          <p:cNvSpPr/>
          <p:nvPr/>
        </p:nvSpPr>
        <p:spPr>
          <a:xfrm>
            <a:off x="568958" y="2516298"/>
            <a:ext cx="9641964" cy="740864"/>
          </a:xfrm>
          <a:prstGeom prst="roundRect">
            <a:avLst>
              <a:gd name="adj" fmla="val 937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D1E1EA6-E207-26B1-366A-8016DE6EEBD0}"/>
              </a:ext>
            </a:extLst>
          </p:cNvPr>
          <p:cNvSpPr txBox="1"/>
          <p:nvPr/>
        </p:nvSpPr>
        <p:spPr>
          <a:xfrm>
            <a:off x="57795" y="3267254"/>
            <a:ext cx="10333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/>
            <a:r>
              <a:rPr lang="en-GB" sz="1600" b="1" dirty="0">
                <a:solidFill>
                  <a:srgbClr val="CC0066"/>
                </a:solidFill>
                <a:latin typeface="+mn-lt"/>
              </a:rPr>
              <a:t> 2 mechanical designs under investigation currently:</a:t>
            </a:r>
          </a:p>
        </p:txBody>
      </p:sp>
      <p:sp>
        <p:nvSpPr>
          <p:cNvPr id="35" name="Espace réservé de la date 34">
            <a:extLst>
              <a:ext uri="{FF2B5EF4-FFF2-40B4-BE49-F238E27FC236}">
                <a16:creationId xmlns:a16="http://schemas.microsoft.com/office/drawing/2014/main" id="{8346ED76-17AA-3767-2149-D39E83AE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May 2025</a:t>
            </a:r>
            <a:endParaRPr lang="fr-FR" dirty="0"/>
          </a:p>
        </p:txBody>
      </p: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806B8417-C297-17BF-73EB-9C7B2AD8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Collaboration Board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37012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37764</TotalTime>
  <Words>1004</Words>
  <Application>Microsoft Macintosh PowerPoint</Application>
  <PresentationFormat>Personnalisé</PresentationFormat>
  <Paragraphs>177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1_modele-IJCLAb-powerpoint</vt:lpstr>
      <vt:lpstr>Présentation PowerPoint</vt:lpstr>
      <vt:lpstr>Lattice design and beam dynamics</vt:lpstr>
      <vt:lpstr>Lattice design and beam dynamics</vt:lpstr>
      <vt:lpstr>Lattice design and beam dynamics</vt:lpstr>
      <vt:lpstr>Lattice design and beam dynamics</vt:lpstr>
      <vt:lpstr>Buncher design:</vt:lpstr>
      <vt:lpstr>Buncher design:</vt:lpstr>
      <vt:lpstr>Booster design:</vt:lpstr>
      <vt:lpstr>Booster design:</vt:lpstr>
      <vt:lpstr>Booster design:</vt:lpstr>
      <vt:lpstr>5-Cell Cavity design:</vt:lpstr>
      <vt:lpstr>Documentation Management:</vt:lpstr>
      <vt:lpstr>Collaboration Matters:</vt:lpstr>
      <vt:lpstr>Collaboration Matters:</vt:lpstr>
      <vt:lpstr>Collaboration Matters:</vt:lpstr>
      <vt:lpstr>Other news: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2061</cp:revision>
  <dcterms:created xsi:type="dcterms:W3CDTF">2011-03-09T16:37:49Z</dcterms:created>
  <dcterms:modified xsi:type="dcterms:W3CDTF">2025-05-28T14:22:32Z</dcterms:modified>
</cp:coreProperties>
</file>