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1" r:id="rId2"/>
  </p:sldMasterIdLst>
  <p:notesMasterIdLst>
    <p:notesMasterId r:id="rId65"/>
  </p:notesMasterIdLst>
  <p:sldIdLst>
    <p:sldId id="291" r:id="rId3"/>
    <p:sldId id="396" r:id="rId4"/>
    <p:sldId id="292" r:id="rId5"/>
    <p:sldId id="309" r:id="rId6"/>
    <p:sldId id="397" r:id="rId7"/>
    <p:sldId id="311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41" r:id="rId17"/>
    <p:sldId id="399" r:id="rId18"/>
    <p:sldId id="342" r:id="rId19"/>
    <p:sldId id="343" r:id="rId20"/>
    <p:sldId id="344" r:id="rId21"/>
    <p:sldId id="345" r:id="rId22"/>
    <p:sldId id="400" r:id="rId23"/>
    <p:sldId id="351" r:id="rId24"/>
    <p:sldId id="347" r:id="rId25"/>
    <p:sldId id="348" r:id="rId26"/>
    <p:sldId id="352" r:id="rId27"/>
    <p:sldId id="353" r:id="rId28"/>
    <p:sldId id="401" r:id="rId29"/>
    <p:sldId id="354" r:id="rId30"/>
    <p:sldId id="355" r:id="rId31"/>
    <p:sldId id="356" r:id="rId32"/>
    <p:sldId id="358" r:id="rId33"/>
    <p:sldId id="359" r:id="rId34"/>
    <p:sldId id="360" r:id="rId35"/>
    <p:sldId id="361" r:id="rId36"/>
    <p:sldId id="402" r:id="rId37"/>
    <p:sldId id="404" r:id="rId38"/>
    <p:sldId id="403" r:id="rId39"/>
    <p:sldId id="363" r:id="rId40"/>
    <p:sldId id="364" r:id="rId41"/>
    <p:sldId id="365" r:id="rId42"/>
    <p:sldId id="366" r:id="rId43"/>
    <p:sldId id="368" r:id="rId44"/>
    <p:sldId id="370" r:id="rId45"/>
    <p:sldId id="372" r:id="rId46"/>
    <p:sldId id="373" r:id="rId47"/>
    <p:sldId id="374" r:id="rId48"/>
    <p:sldId id="375" r:id="rId49"/>
    <p:sldId id="376" r:id="rId50"/>
    <p:sldId id="377" r:id="rId51"/>
    <p:sldId id="382" r:id="rId52"/>
    <p:sldId id="378" r:id="rId53"/>
    <p:sldId id="379" r:id="rId54"/>
    <p:sldId id="384" r:id="rId55"/>
    <p:sldId id="386" r:id="rId56"/>
    <p:sldId id="389" r:id="rId57"/>
    <p:sldId id="405" r:id="rId58"/>
    <p:sldId id="390" r:id="rId59"/>
    <p:sldId id="391" r:id="rId60"/>
    <p:sldId id="392" r:id="rId61"/>
    <p:sldId id="393" r:id="rId62"/>
    <p:sldId id="394" r:id="rId63"/>
    <p:sldId id="383" r:id="rId6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EE4"/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46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2" Type="http://schemas.openxmlformats.org/officeDocument/2006/relationships/image" Target="../media/image191.wmf"/><Relationship Id="rId1" Type="http://schemas.openxmlformats.org/officeDocument/2006/relationships/image" Target="../media/image19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wmf"/><Relationship Id="rId1" Type="http://schemas.openxmlformats.org/officeDocument/2006/relationships/image" Target="../media/image20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wmf"/><Relationship Id="rId2" Type="http://schemas.openxmlformats.org/officeDocument/2006/relationships/image" Target="../media/image205.wmf"/><Relationship Id="rId1" Type="http://schemas.openxmlformats.org/officeDocument/2006/relationships/image" Target="../media/image20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image" Target="../media/image210.wmf"/><Relationship Id="rId1" Type="http://schemas.openxmlformats.org/officeDocument/2006/relationships/image" Target="../media/image20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wmf"/><Relationship Id="rId1" Type="http://schemas.openxmlformats.org/officeDocument/2006/relationships/image" Target="../media/image20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mf"/><Relationship Id="rId2" Type="http://schemas.openxmlformats.org/officeDocument/2006/relationships/image" Target="../media/image161.wmf"/><Relationship Id="rId1" Type="http://schemas.openxmlformats.org/officeDocument/2006/relationships/image" Target="../media/image16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2" Type="http://schemas.openxmlformats.org/officeDocument/2006/relationships/image" Target="../media/image166.wmf"/><Relationship Id="rId1" Type="http://schemas.openxmlformats.org/officeDocument/2006/relationships/image" Target="../media/image165.wmf"/><Relationship Id="rId4" Type="http://schemas.openxmlformats.org/officeDocument/2006/relationships/image" Target="../media/image16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wmf"/><Relationship Id="rId2" Type="http://schemas.openxmlformats.org/officeDocument/2006/relationships/image" Target="../media/image179.wmf"/><Relationship Id="rId1" Type="http://schemas.openxmlformats.org/officeDocument/2006/relationships/image" Target="../media/image17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3B206-D659-45D1-97E3-C99E81DC3BB5}" type="datetimeFigureOut">
              <a:rPr lang="fr-FR" smtClean="0"/>
              <a:t>17/06/2025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53360-62E7-4162-8495-718B7650AC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278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1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 userDrawn="1"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 userDrawn="1"/>
        </p:nvCxnSpPr>
        <p:spPr>
          <a:xfrm flipH="1">
            <a:off x="588397" y="675862"/>
            <a:ext cx="10885335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21058"/>
          <a:stretch/>
        </p:blipFill>
        <p:spPr>
          <a:xfrm>
            <a:off x="0" y="5694024"/>
            <a:ext cx="12192000" cy="123371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7D12DBB-6493-448F-9B68-B0A94378875E}"/>
              </a:ext>
            </a:extLst>
          </p:cNvPr>
          <p:cNvSpPr txBox="1">
            <a:spLocks/>
          </p:cNvSpPr>
          <p:nvPr userDrawn="1"/>
        </p:nvSpPr>
        <p:spPr>
          <a:xfrm>
            <a:off x="3280455" y="1724358"/>
            <a:ext cx="5718579" cy="1908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fr-FR" sz="24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 1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 2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 3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 4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  <p:sp>
        <p:nvSpPr>
          <p:cNvPr id="15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71628" y="6461901"/>
            <a:ext cx="27432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705314" y="6461900"/>
            <a:ext cx="41148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/>
              <a:t>ED PHENIICS 2025</a:t>
            </a:r>
            <a:endParaRPr lang="fr-FR" dirty="0"/>
          </a:p>
        </p:txBody>
      </p:sp>
      <p:sp>
        <p:nvSpPr>
          <p:cNvPr id="1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81346" y="6461900"/>
            <a:ext cx="782652" cy="365125"/>
          </a:xfrm>
        </p:spPr>
        <p:txBody>
          <a:bodyPr/>
          <a:lstStyle>
            <a:lvl1pPr>
              <a:defRPr sz="1800" b="0" i="0" u="none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fld id="{4F0DDB4A-5D22-4D64-BC05-8D71EE39B3D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1043299" y="67884"/>
            <a:ext cx="10515600" cy="471617"/>
          </a:xfrm>
        </p:spPr>
        <p:txBody>
          <a:bodyPr>
            <a:noAutofit/>
          </a:bodyPr>
          <a:lstStyle>
            <a:lvl1pPr>
              <a:defRPr sz="2400" b="1"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865456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18/06/2025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ED PHENIICS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DB4A-5D22-4D64-BC05-8D71EE39B3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796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18/06/2025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ED PHENIICS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DB4A-5D22-4D64-BC05-8D71EE39B3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865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18/06/2025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ED PHENIICS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DB4A-5D22-4D64-BC05-8D71EE39B3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351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18/06/2025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ED PHENIICS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DB4A-5D22-4D64-BC05-8D71EE39B3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120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ED PHENIICS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DB4A-5D22-4D64-BC05-8D71EE39B3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935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ED PHENIICS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DB4A-5D22-4D64-BC05-8D71EE39B3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9201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1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 userDrawn="1"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 userDrawn="1"/>
        </p:nvCxnSpPr>
        <p:spPr>
          <a:xfrm flipH="1">
            <a:off x="588397" y="675862"/>
            <a:ext cx="10885335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21058"/>
          <a:stretch/>
        </p:blipFill>
        <p:spPr>
          <a:xfrm>
            <a:off x="0" y="5694024"/>
            <a:ext cx="12192000" cy="123371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7D12DBB-6493-448F-9B68-B0A94378875E}"/>
              </a:ext>
            </a:extLst>
          </p:cNvPr>
          <p:cNvSpPr txBox="1">
            <a:spLocks/>
          </p:cNvSpPr>
          <p:nvPr userDrawn="1"/>
        </p:nvSpPr>
        <p:spPr>
          <a:xfrm>
            <a:off x="3280455" y="1724358"/>
            <a:ext cx="5718579" cy="1908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fr-FR" sz="24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Partie 1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Partie 2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Partie 3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Partie 4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  <p:sp>
        <p:nvSpPr>
          <p:cNvPr id="15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71628" y="6461901"/>
            <a:ext cx="27432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705314" y="6461900"/>
            <a:ext cx="41148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/>
              <a:t>ED PHENIICS 2025</a:t>
            </a:r>
            <a:endParaRPr lang="fr-FR" dirty="0"/>
          </a:p>
        </p:txBody>
      </p:sp>
      <p:sp>
        <p:nvSpPr>
          <p:cNvPr id="1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81346" y="6461900"/>
            <a:ext cx="782652" cy="365125"/>
          </a:xfrm>
        </p:spPr>
        <p:txBody>
          <a:bodyPr/>
          <a:lstStyle>
            <a:lvl1pPr>
              <a:defRPr sz="1800" b="0" i="0" u="none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fld id="{4F0DDB4A-5D22-4D64-BC05-8D71EE39B3D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1043299" y="67884"/>
            <a:ext cx="10515600" cy="471617"/>
          </a:xfrm>
        </p:spPr>
        <p:txBody>
          <a:bodyPr>
            <a:noAutofit/>
          </a:bodyPr>
          <a:lstStyle>
            <a:lvl1pPr>
              <a:defRPr sz="2400" b="1"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4121720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2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 userDrawn="1"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 userDrawn="1"/>
        </p:nvCxnSpPr>
        <p:spPr>
          <a:xfrm flipH="1">
            <a:off x="588397" y="675862"/>
            <a:ext cx="10885335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21058"/>
          <a:stretch/>
        </p:blipFill>
        <p:spPr>
          <a:xfrm>
            <a:off x="0" y="5694024"/>
            <a:ext cx="12192000" cy="123371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7D12DBB-6493-448F-9B68-B0A94378875E}"/>
              </a:ext>
            </a:extLst>
          </p:cNvPr>
          <p:cNvSpPr txBox="1">
            <a:spLocks/>
          </p:cNvSpPr>
          <p:nvPr userDrawn="1"/>
        </p:nvSpPr>
        <p:spPr>
          <a:xfrm>
            <a:off x="3280455" y="1724358"/>
            <a:ext cx="5718579" cy="1908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kern="1200" dirty="0">
                <a:solidFill>
                  <a:schemeClr val="bg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Partie 1</a:t>
            </a:r>
          </a:p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b="1" kern="1200" dirty="0">
                <a:solidFill>
                  <a:schemeClr val="tx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Partie 2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Partie 3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Partie 4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  <p:sp>
        <p:nvSpPr>
          <p:cNvPr id="15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71628" y="6461901"/>
            <a:ext cx="27432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705314" y="6461900"/>
            <a:ext cx="41148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/>
              <a:t>ED PHENIICS 2025</a:t>
            </a:r>
            <a:endParaRPr lang="fr-FR" dirty="0"/>
          </a:p>
        </p:txBody>
      </p:sp>
      <p:sp>
        <p:nvSpPr>
          <p:cNvPr id="1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81346" y="6461900"/>
            <a:ext cx="782652" cy="365125"/>
          </a:xfrm>
        </p:spPr>
        <p:txBody>
          <a:bodyPr/>
          <a:lstStyle>
            <a:lvl1pPr>
              <a:defRPr sz="1800" b="0" i="0" u="none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fld id="{4F0DDB4A-5D22-4D64-BC05-8D71EE39B3D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1043299" y="67884"/>
            <a:ext cx="10515600" cy="471617"/>
          </a:xfrm>
        </p:spPr>
        <p:txBody>
          <a:bodyPr>
            <a:noAutofit/>
          </a:bodyPr>
          <a:lstStyle>
            <a:lvl1pPr>
              <a:defRPr sz="2400" b="1"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3966479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3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 userDrawn="1"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 userDrawn="1"/>
        </p:nvCxnSpPr>
        <p:spPr>
          <a:xfrm flipH="1">
            <a:off x="588397" y="675862"/>
            <a:ext cx="10885335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21058"/>
          <a:stretch/>
        </p:blipFill>
        <p:spPr>
          <a:xfrm>
            <a:off x="0" y="5694024"/>
            <a:ext cx="12192000" cy="123371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7D12DBB-6493-448F-9B68-B0A94378875E}"/>
              </a:ext>
            </a:extLst>
          </p:cNvPr>
          <p:cNvSpPr txBox="1">
            <a:spLocks/>
          </p:cNvSpPr>
          <p:nvPr userDrawn="1"/>
        </p:nvSpPr>
        <p:spPr>
          <a:xfrm>
            <a:off x="3280455" y="1724358"/>
            <a:ext cx="5718579" cy="1908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kern="1200" dirty="0">
                <a:solidFill>
                  <a:schemeClr val="bg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Partie 1</a:t>
            </a:r>
          </a:p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kern="1200" dirty="0">
                <a:solidFill>
                  <a:schemeClr val="bg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Partie 2</a:t>
            </a:r>
          </a:p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b="1" kern="1200" dirty="0">
                <a:solidFill>
                  <a:schemeClr val="tx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Partie 3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Partie 4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  <p:sp>
        <p:nvSpPr>
          <p:cNvPr id="15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71628" y="6461901"/>
            <a:ext cx="27432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705314" y="6461900"/>
            <a:ext cx="41148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/>
              <a:t>ED PHENIICS 2025</a:t>
            </a:r>
            <a:endParaRPr lang="fr-FR" dirty="0"/>
          </a:p>
        </p:txBody>
      </p:sp>
      <p:sp>
        <p:nvSpPr>
          <p:cNvPr id="1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81346" y="6461900"/>
            <a:ext cx="782652" cy="365125"/>
          </a:xfrm>
        </p:spPr>
        <p:txBody>
          <a:bodyPr/>
          <a:lstStyle>
            <a:lvl1pPr>
              <a:defRPr sz="1800" b="0" i="0" u="none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fld id="{4F0DDB4A-5D22-4D64-BC05-8D71EE39B3D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1043299" y="67884"/>
            <a:ext cx="10515600" cy="471617"/>
          </a:xfrm>
        </p:spPr>
        <p:txBody>
          <a:bodyPr>
            <a:noAutofit/>
          </a:bodyPr>
          <a:lstStyle>
            <a:lvl1pPr>
              <a:defRPr sz="2400" b="1"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2079776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4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 userDrawn="1"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 userDrawn="1"/>
        </p:nvCxnSpPr>
        <p:spPr>
          <a:xfrm flipH="1">
            <a:off x="588397" y="675862"/>
            <a:ext cx="10885335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21058"/>
          <a:stretch/>
        </p:blipFill>
        <p:spPr>
          <a:xfrm>
            <a:off x="0" y="5694024"/>
            <a:ext cx="12192000" cy="123371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7D12DBB-6493-448F-9B68-B0A94378875E}"/>
              </a:ext>
            </a:extLst>
          </p:cNvPr>
          <p:cNvSpPr txBox="1">
            <a:spLocks/>
          </p:cNvSpPr>
          <p:nvPr userDrawn="1"/>
        </p:nvSpPr>
        <p:spPr>
          <a:xfrm>
            <a:off x="3280455" y="1724358"/>
            <a:ext cx="5718579" cy="1908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kern="1200" dirty="0">
                <a:solidFill>
                  <a:schemeClr val="bg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Partie 1</a:t>
            </a:r>
          </a:p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kern="1200" dirty="0">
                <a:solidFill>
                  <a:schemeClr val="bg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Partie 2</a:t>
            </a:r>
          </a:p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kern="1200" dirty="0">
                <a:solidFill>
                  <a:schemeClr val="bg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Partie 3</a:t>
            </a:r>
          </a:p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b="1" kern="1200" dirty="0">
                <a:solidFill>
                  <a:schemeClr val="tx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Partie 4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  <p:sp>
        <p:nvSpPr>
          <p:cNvPr id="15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71628" y="6461901"/>
            <a:ext cx="27432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705314" y="6461900"/>
            <a:ext cx="41148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/>
              <a:t>ED PHENIICS 2025</a:t>
            </a:r>
            <a:endParaRPr lang="fr-FR" dirty="0"/>
          </a:p>
        </p:txBody>
      </p:sp>
      <p:sp>
        <p:nvSpPr>
          <p:cNvPr id="1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81346" y="6461900"/>
            <a:ext cx="782652" cy="365125"/>
          </a:xfrm>
        </p:spPr>
        <p:txBody>
          <a:bodyPr/>
          <a:lstStyle>
            <a:lvl1pPr>
              <a:defRPr sz="1800" b="0" i="0" u="none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fld id="{4F0DDB4A-5D22-4D64-BC05-8D71EE39B3D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1043299" y="67884"/>
            <a:ext cx="10515600" cy="471617"/>
          </a:xfrm>
        </p:spPr>
        <p:txBody>
          <a:bodyPr>
            <a:noAutofit/>
          </a:bodyPr>
          <a:lstStyle>
            <a:lvl1pPr>
              <a:defRPr sz="2400" b="1"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340661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2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 userDrawn="1"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 userDrawn="1"/>
        </p:nvCxnSpPr>
        <p:spPr>
          <a:xfrm flipH="1">
            <a:off x="588397" y="675862"/>
            <a:ext cx="10885335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21058"/>
          <a:stretch/>
        </p:blipFill>
        <p:spPr>
          <a:xfrm>
            <a:off x="0" y="5694024"/>
            <a:ext cx="12192000" cy="123371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7D12DBB-6493-448F-9B68-B0A94378875E}"/>
              </a:ext>
            </a:extLst>
          </p:cNvPr>
          <p:cNvSpPr txBox="1">
            <a:spLocks/>
          </p:cNvSpPr>
          <p:nvPr userDrawn="1"/>
        </p:nvSpPr>
        <p:spPr>
          <a:xfrm>
            <a:off x="3280455" y="1724358"/>
            <a:ext cx="5718579" cy="1908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kern="1200" dirty="0">
                <a:solidFill>
                  <a:schemeClr val="bg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 1</a:t>
            </a:r>
          </a:p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b="1" kern="1200" dirty="0">
                <a:solidFill>
                  <a:schemeClr val="tx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 2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 3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 4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  <p:sp>
        <p:nvSpPr>
          <p:cNvPr id="15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71628" y="6461901"/>
            <a:ext cx="27432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705314" y="6461900"/>
            <a:ext cx="41148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/>
              <a:t>ED PHENIICS 2025</a:t>
            </a:r>
            <a:endParaRPr lang="fr-FR" dirty="0"/>
          </a:p>
        </p:txBody>
      </p:sp>
      <p:sp>
        <p:nvSpPr>
          <p:cNvPr id="1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81346" y="6461900"/>
            <a:ext cx="782652" cy="365125"/>
          </a:xfrm>
        </p:spPr>
        <p:txBody>
          <a:bodyPr/>
          <a:lstStyle>
            <a:lvl1pPr>
              <a:defRPr sz="1800" b="0" i="0" u="none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fld id="{4F0DDB4A-5D22-4D64-BC05-8D71EE39B3D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1043299" y="67884"/>
            <a:ext cx="10515600" cy="471617"/>
          </a:xfrm>
        </p:spPr>
        <p:txBody>
          <a:bodyPr>
            <a:noAutofit/>
          </a:bodyPr>
          <a:lstStyle>
            <a:lvl1pPr>
              <a:defRPr sz="2400" b="1"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8251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3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 userDrawn="1"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 userDrawn="1"/>
        </p:nvCxnSpPr>
        <p:spPr>
          <a:xfrm flipH="1">
            <a:off x="588397" y="675862"/>
            <a:ext cx="10885335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21058"/>
          <a:stretch/>
        </p:blipFill>
        <p:spPr>
          <a:xfrm>
            <a:off x="0" y="5694024"/>
            <a:ext cx="12192000" cy="123371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7D12DBB-6493-448F-9B68-B0A94378875E}"/>
              </a:ext>
            </a:extLst>
          </p:cNvPr>
          <p:cNvSpPr txBox="1">
            <a:spLocks/>
          </p:cNvSpPr>
          <p:nvPr userDrawn="1"/>
        </p:nvSpPr>
        <p:spPr>
          <a:xfrm>
            <a:off x="3280455" y="1724358"/>
            <a:ext cx="5718579" cy="1908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kern="1200" dirty="0">
                <a:solidFill>
                  <a:schemeClr val="bg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 1</a:t>
            </a:r>
          </a:p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kern="1200" dirty="0">
                <a:solidFill>
                  <a:schemeClr val="bg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 2</a:t>
            </a:r>
          </a:p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b="1" kern="1200" dirty="0">
                <a:solidFill>
                  <a:schemeClr val="tx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 3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 4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  <p:sp>
        <p:nvSpPr>
          <p:cNvPr id="15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71628" y="6461901"/>
            <a:ext cx="27432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705314" y="6461900"/>
            <a:ext cx="41148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/>
              <a:t>ED PHENIICS 2025</a:t>
            </a:r>
            <a:endParaRPr lang="fr-FR" dirty="0"/>
          </a:p>
        </p:txBody>
      </p:sp>
      <p:sp>
        <p:nvSpPr>
          <p:cNvPr id="1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81346" y="6461900"/>
            <a:ext cx="782652" cy="365125"/>
          </a:xfrm>
        </p:spPr>
        <p:txBody>
          <a:bodyPr/>
          <a:lstStyle>
            <a:lvl1pPr>
              <a:defRPr sz="1800" b="0" i="0" u="none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fld id="{4F0DDB4A-5D22-4D64-BC05-8D71EE39B3D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1043299" y="67884"/>
            <a:ext cx="10515600" cy="471617"/>
          </a:xfrm>
        </p:spPr>
        <p:txBody>
          <a:bodyPr>
            <a:noAutofit/>
          </a:bodyPr>
          <a:lstStyle>
            <a:lvl1pPr>
              <a:defRPr sz="2400" b="1"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62451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4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 userDrawn="1"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 userDrawn="1"/>
        </p:nvCxnSpPr>
        <p:spPr>
          <a:xfrm flipH="1">
            <a:off x="588397" y="675862"/>
            <a:ext cx="10885335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21058"/>
          <a:stretch/>
        </p:blipFill>
        <p:spPr>
          <a:xfrm>
            <a:off x="0" y="5694024"/>
            <a:ext cx="12192000" cy="123371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7D12DBB-6493-448F-9B68-B0A94378875E}"/>
              </a:ext>
            </a:extLst>
          </p:cNvPr>
          <p:cNvSpPr txBox="1">
            <a:spLocks/>
          </p:cNvSpPr>
          <p:nvPr userDrawn="1"/>
        </p:nvSpPr>
        <p:spPr>
          <a:xfrm>
            <a:off x="3280455" y="1724358"/>
            <a:ext cx="5718579" cy="1908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kern="1200" dirty="0">
                <a:solidFill>
                  <a:schemeClr val="bg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 1</a:t>
            </a:r>
          </a:p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kern="1200" dirty="0">
                <a:solidFill>
                  <a:schemeClr val="bg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 2</a:t>
            </a:r>
          </a:p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kern="1200" dirty="0">
                <a:solidFill>
                  <a:schemeClr val="bg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 3</a:t>
            </a:r>
          </a:p>
          <a:p>
            <a: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2400" b="1" kern="1200" dirty="0">
                <a:solidFill>
                  <a:schemeClr val="tx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rPr>
              <a:t>Part 4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  <p:sp>
        <p:nvSpPr>
          <p:cNvPr id="15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71628" y="6461901"/>
            <a:ext cx="27432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705314" y="6461900"/>
            <a:ext cx="41148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/>
              <a:t>ED PHENIICS 2025</a:t>
            </a:r>
            <a:endParaRPr lang="fr-FR" dirty="0"/>
          </a:p>
        </p:txBody>
      </p:sp>
      <p:sp>
        <p:nvSpPr>
          <p:cNvPr id="1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81346" y="6461900"/>
            <a:ext cx="782652" cy="365125"/>
          </a:xfrm>
        </p:spPr>
        <p:txBody>
          <a:bodyPr/>
          <a:lstStyle>
            <a:lvl1pPr>
              <a:defRPr sz="1800" b="0" i="0" u="none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fld id="{4F0DDB4A-5D22-4D64-BC05-8D71EE39B3D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1043299" y="67884"/>
            <a:ext cx="10515600" cy="471617"/>
          </a:xfrm>
        </p:spPr>
        <p:txBody>
          <a:bodyPr>
            <a:noAutofit/>
          </a:bodyPr>
          <a:lstStyle>
            <a:lvl1pPr>
              <a:defRPr sz="2400" b="1">
                <a:latin typeface="Champagne &amp; Limousines" panose="020B0502020202020204" pitchFamily="34" charset="0"/>
                <a:ea typeface="Champagne &amp; Limousines" panose="020B0502020202020204" pitchFamily="34" charset="0"/>
              </a:defRPr>
            </a:lvl1pPr>
          </a:lstStyle>
          <a:p>
            <a:r>
              <a:rPr lang="fr-FR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0958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ED PHENIICS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DB4A-5D22-4D64-BC05-8D71EE39B3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315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ED PHENIICS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DB4A-5D22-4D64-BC05-8D71EE39B3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01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ED PHENIICS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DB4A-5D22-4D64-BC05-8D71EE39B3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530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18/06/2025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ED PHENIICS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DB4A-5D22-4D64-BC05-8D71EE39B3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145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18/06/2025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ED PHENIICS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DB4A-5D22-4D64-BC05-8D71EE39B3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41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18/06/2025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ED PHENIICS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9BE36-30F6-4159-9511-41FE7531CB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58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18/06/2025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ED PHENIICS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DDB4A-5D22-4D64-BC05-8D71EE39B3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92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60" r:id="rId12"/>
    <p:sldLayoutId id="2147483674" r:id="rId13"/>
    <p:sldLayoutId id="2147483675" r:id="rId14"/>
    <p:sldLayoutId id="2147483676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20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png"/><Relationship Id="rId7" Type="http://schemas.openxmlformats.org/officeDocument/2006/relationships/image" Target="../media/image53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7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emf"/><Relationship Id="rId5" Type="http://schemas.openxmlformats.org/officeDocument/2006/relationships/image" Target="../media/image1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0.png"/><Relationship Id="rId21" Type="http://schemas.openxmlformats.org/officeDocument/2006/relationships/image" Target="../media/image89.png"/><Relationship Id="rId7" Type="http://schemas.openxmlformats.org/officeDocument/2006/relationships/image" Target="../media/image74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image" Target="../media/image76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11" Type="http://schemas.openxmlformats.org/officeDocument/2006/relationships/image" Target="../media/image79.png"/><Relationship Id="rId5" Type="http://schemas.openxmlformats.org/officeDocument/2006/relationships/image" Target="../media/image72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1.png"/><Relationship Id="rId9" Type="http://schemas.openxmlformats.org/officeDocument/2006/relationships/image" Target="../media/image770.png"/><Relationship Id="rId14" Type="http://schemas.openxmlformats.org/officeDocument/2006/relationships/image" Target="../media/image82.png"/><Relationship Id="rId22" Type="http://schemas.openxmlformats.org/officeDocument/2006/relationships/image" Target="../media/image7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2.png"/><Relationship Id="rId5" Type="http://schemas.openxmlformats.org/officeDocument/2006/relationships/image" Target="../media/image90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6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7" Type="http://schemas.openxmlformats.org/officeDocument/2006/relationships/image" Target="../media/image102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800.png"/><Relationship Id="rId9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png"/><Relationship Id="rId11" Type="http://schemas.openxmlformats.org/officeDocument/2006/relationships/image" Target="../media/image111.png"/><Relationship Id="rId5" Type="http://schemas.openxmlformats.org/officeDocument/2006/relationships/image" Target="../media/image106.emf"/><Relationship Id="rId10" Type="http://schemas.openxmlformats.org/officeDocument/2006/relationships/image" Target="../media/image212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2.png"/><Relationship Id="rId4" Type="http://schemas.openxmlformats.org/officeDocument/2006/relationships/image" Target="../media/image11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image" Target="../media/image5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3.png"/><Relationship Id="rId10" Type="http://schemas.openxmlformats.org/officeDocument/2006/relationships/image" Target="../media/image10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12" Type="http://schemas.openxmlformats.org/officeDocument/2006/relationships/image" Target="../media/image128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3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1.png"/><Relationship Id="rId4" Type="http://schemas.openxmlformats.org/officeDocument/2006/relationships/image" Target="../media/image1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356897/contributions" TargetMode="External"/><Relationship Id="rId2" Type="http://schemas.openxmlformats.org/officeDocument/2006/relationships/hyperlink" Target="http://cas.web.cern.ch/cas" TargetMode="Externa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bc1.lbl.gov/CBP_pages/educational/WoB/home.htm" TargetMode="External"/><Relationship Id="rId4" Type="http://schemas.openxmlformats.org/officeDocument/2006/relationships/hyperlink" Target="https://indico.cern.ch/event/286275/contributions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40.png"/><Relationship Id="rId5" Type="http://schemas.openxmlformats.org/officeDocument/2006/relationships/image" Target="../media/image154.png"/><Relationship Id="rId4" Type="http://schemas.openxmlformats.org/officeDocument/2006/relationships/image" Target="../media/image15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wmf"/><Relationship Id="rId3" Type="http://schemas.openxmlformats.org/officeDocument/2006/relationships/image" Target="../media/image163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4.png"/><Relationship Id="rId5" Type="http://schemas.openxmlformats.org/officeDocument/2006/relationships/image" Target="../media/image160.wmf"/><Relationship Id="rId10" Type="http://schemas.openxmlformats.org/officeDocument/2006/relationships/image" Target="../media/image162.wmf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9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6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68.wmf"/><Relationship Id="rId4" Type="http://schemas.openxmlformats.org/officeDocument/2006/relationships/image" Target="../media/image165.wmf"/><Relationship Id="rId9" Type="http://schemas.openxmlformats.org/officeDocument/2006/relationships/oleObject" Target="../embeddings/oleObject13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69.wmf"/><Relationship Id="rId4" Type="http://schemas.openxmlformats.org/officeDocument/2006/relationships/oleObject" Target="../embeddings/oleObject14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75.png"/><Relationship Id="rId4" Type="http://schemas.openxmlformats.org/officeDocument/2006/relationships/image" Target="../media/image17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6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74.png"/><Relationship Id="rId5" Type="http://schemas.openxmlformats.org/officeDocument/2006/relationships/image" Target="../media/image172.wmf"/><Relationship Id="rId4" Type="http://schemas.openxmlformats.org/officeDocument/2006/relationships/oleObject" Target="../embeddings/oleObject16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9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78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85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89.png"/><Relationship Id="rId4" Type="http://schemas.openxmlformats.org/officeDocument/2006/relationships/image" Target="../media/image188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wmf"/><Relationship Id="rId3" Type="http://schemas.openxmlformats.org/officeDocument/2006/relationships/image" Target="../media/image193.png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90.wmf"/><Relationship Id="rId11" Type="http://schemas.openxmlformats.org/officeDocument/2006/relationships/image" Target="../media/image195.png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192.wmf"/><Relationship Id="rId4" Type="http://schemas.openxmlformats.org/officeDocument/2006/relationships/image" Target="../media/image194.png"/><Relationship Id="rId9" Type="http://schemas.openxmlformats.org/officeDocument/2006/relationships/oleObject" Target="../embeddings/oleObject24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7" Type="http://schemas.openxmlformats.org/officeDocument/2006/relationships/image" Target="../media/image202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203.png"/><Relationship Id="rId4" Type="http://schemas.openxmlformats.org/officeDocument/2006/relationships/image" Target="../media/image201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wmf"/><Relationship Id="rId3" Type="http://schemas.openxmlformats.org/officeDocument/2006/relationships/image" Target="../media/image207.png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04.wmf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206.wmf"/><Relationship Id="rId4" Type="http://schemas.openxmlformats.org/officeDocument/2006/relationships/image" Target="../media/image208.png"/><Relationship Id="rId9" Type="http://schemas.openxmlformats.org/officeDocument/2006/relationships/oleObject" Target="../embeddings/oleObject29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13.png"/><Relationship Id="rId5" Type="http://schemas.openxmlformats.org/officeDocument/2006/relationships/image" Target="../media/image207.png"/><Relationship Id="rId10" Type="http://schemas.openxmlformats.org/officeDocument/2006/relationships/image" Target="../media/image211.wmf"/><Relationship Id="rId4" Type="http://schemas.openxmlformats.org/officeDocument/2006/relationships/image" Target="../media/image209.wmf"/><Relationship Id="rId9" Type="http://schemas.openxmlformats.org/officeDocument/2006/relationships/oleObject" Target="../embeddings/oleObject3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wmf"/><Relationship Id="rId3" Type="http://schemas.openxmlformats.org/officeDocument/2006/relationships/image" Target="../media/image217.png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20.png"/><Relationship Id="rId11" Type="http://schemas.openxmlformats.org/officeDocument/2006/relationships/image" Target="../media/image216.wmf"/><Relationship Id="rId5" Type="http://schemas.openxmlformats.org/officeDocument/2006/relationships/image" Target="../media/image219.png"/><Relationship Id="rId10" Type="http://schemas.openxmlformats.org/officeDocument/2006/relationships/oleObject" Target="../embeddings/oleObject34.bin"/><Relationship Id="rId4" Type="http://schemas.openxmlformats.org/officeDocument/2006/relationships/image" Target="../media/image218.png"/><Relationship Id="rId9" Type="http://schemas.openxmlformats.org/officeDocument/2006/relationships/image" Target="../media/image23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32.png"/><Relationship Id="rId7" Type="http://schemas.openxmlformats.org/officeDocument/2006/relationships/image" Target="../media/image27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0.png"/><Relationship Id="rId5" Type="http://schemas.openxmlformats.org/officeDocument/2006/relationships/image" Target="../media/image25.png"/><Relationship Id="rId4" Type="http://schemas.openxmlformats.org/officeDocument/2006/relationships/image" Target="../media/image2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789613"/>
            <a:ext cx="9144000" cy="1639387"/>
          </a:xfrm>
        </p:spPr>
        <p:txBody>
          <a:bodyPr>
            <a:norm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hampagne &amp; Limousines"/>
                <a:ea typeface="Champagne &amp; Limousines"/>
              </a:rPr>
              <a:t>Transverse Beam Dynamics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918544" y="4265415"/>
            <a:ext cx="4354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Julien Michaud</a:t>
            </a:r>
          </a:p>
          <a:p>
            <a:pPr algn="ctr"/>
            <a:r>
              <a:rPr lang="fr-FR" i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Accelerator </a:t>
            </a:r>
            <a:r>
              <a:rPr lang="fr-FR" i="1" dirty="0" err="1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physicist</a:t>
            </a:r>
            <a:r>
              <a:rPr lang="fr-FR" i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at </a:t>
            </a:r>
            <a:r>
              <a:rPr lang="fr-FR" i="1" dirty="0" err="1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IJCLab</a:t>
            </a:r>
            <a:r>
              <a:rPr lang="fr-FR" i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, Orsay (Paris)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95C268-D370-417B-B96C-C28BC19C2CF6}"/>
              </a:ext>
            </a:extLst>
          </p:cNvPr>
          <p:cNvSpPr txBox="1"/>
          <p:nvPr/>
        </p:nvSpPr>
        <p:spPr>
          <a:xfrm>
            <a:off x="9418564" y="6067028"/>
            <a:ext cx="2539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jmichaud@ijclab.in2p3.fr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B41E55F-4B0E-463A-A697-7DB360D0ED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228" y="228532"/>
            <a:ext cx="1080000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8AC0708-107F-4738-B2A8-6F6BD1983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00" y="329971"/>
            <a:ext cx="2376264" cy="80383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81A6C1A-43DC-4D5B-BB37-1A5867810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07" y="186245"/>
            <a:ext cx="1131120" cy="1091291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BFCC53-C89B-4E5A-9D2D-E2F63082C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DB4A-5D22-4D64-BC05-8D71EE39B3D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347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rmAutofit fontScale="90000"/>
          </a:bodyPr>
          <a:lstStyle/>
          <a:p>
            <a:r>
              <a:rPr lang="fr-FR" sz="3100" dirty="0"/>
              <a:t>I – </a:t>
            </a:r>
            <a:r>
              <a:rPr lang="fr-FR" sz="3100" dirty="0" err="1"/>
              <a:t>Charged</a:t>
            </a:r>
            <a:r>
              <a:rPr lang="fr-FR" sz="3100" dirty="0"/>
              <a:t> </a:t>
            </a:r>
            <a:r>
              <a:rPr lang="fr-FR" sz="3100" dirty="0" err="1"/>
              <a:t>particles</a:t>
            </a:r>
            <a:r>
              <a:rPr lang="fr-FR" sz="3100" dirty="0"/>
              <a:t> in </a:t>
            </a:r>
            <a:r>
              <a:rPr lang="fr-FR" sz="3100" dirty="0" err="1"/>
              <a:t>electromagnetic</a:t>
            </a:r>
            <a:r>
              <a:rPr lang="fr-FR" sz="3100" dirty="0"/>
              <a:t> </a:t>
            </a:r>
            <a:r>
              <a:rPr lang="fr-FR" sz="3100" dirty="0" err="1"/>
              <a:t>fields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4945A32-EA6A-4CE4-AEEB-DA49DF1673DF}"/>
              </a:ext>
            </a:extLst>
          </p:cNvPr>
          <p:cNvCxnSpPr>
            <a:cxnSpLocks/>
          </p:cNvCxnSpPr>
          <p:nvPr/>
        </p:nvCxnSpPr>
        <p:spPr>
          <a:xfrm flipH="1">
            <a:off x="1" y="6620764"/>
            <a:ext cx="12191999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10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E119F37-90D2-47DC-8633-B5DAB507A4C7}"/>
              </a:ext>
            </a:extLst>
          </p:cNvPr>
          <p:cNvGrpSpPr/>
          <p:nvPr/>
        </p:nvGrpSpPr>
        <p:grpSpPr>
          <a:xfrm>
            <a:off x="9081768" y="748028"/>
            <a:ext cx="2355934" cy="2025516"/>
            <a:chOff x="10548664" y="273422"/>
            <a:chExt cx="2355934" cy="20255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8A0F555-6D80-4636-AA66-51AB402270D7}"/>
                </a:ext>
              </a:extLst>
            </p:cNvPr>
            <p:cNvSpPr/>
            <p:nvPr/>
          </p:nvSpPr>
          <p:spPr>
            <a:xfrm>
              <a:off x="10548664" y="273422"/>
              <a:ext cx="2355934" cy="2025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4095B76F-E1BB-4ADD-963B-9F6CD59A63F7}"/>
                </a:ext>
              </a:extLst>
            </p:cNvPr>
            <p:cNvGrpSpPr/>
            <p:nvPr/>
          </p:nvGrpSpPr>
          <p:grpSpPr>
            <a:xfrm>
              <a:off x="10620672" y="273422"/>
              <a:ext cx="2283926" cy="2025516"/>
              <a:chOff x="10620672" y="273422"/>
              <a:chExt cx="2283926" cy="2025516"/>
            </a:xfrm>
          </p:grpSpPr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E087A9F-7BEF-4EDF-8153-58D275668E93}"/>
                  </a:ext>
                </a:extLst>
              </p:cNvPr>
              <p:cNvSpPr txBox="1"/>
              <p:nvPr/>
            </p:nvSpPr>
            <p:spPr>
              <a:xfrm>
                <a:off x="10835922" y="273422"/>
                <a:ext cx="292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x</a:t>
                </a:r>
              </a:p>
            </p:txBody>
          </p:sp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95436C41-4244-4A6D-A65C-EA38D3783D75}"/>
                  </a:ext>
                </a:extLst>
              </p:cNvPr>
              <p:cNvCxnSpPr/>
              <p:nvPr/>
            </p:nvCxnSpPr>
            <p:spPr>
              <a:xfrm>
                <a:off x="11123954" y="1560274"/>
                <a:ext cx="1545315" cy="23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B92EC5F5-F12A-4A2B-8E7B-98FF69461113}"/>
                  </a:ext>
                </a:extLst>
              </p:cNvPr>
              <p:cNvCxnSpPr/>
              <p:nvPr/>
            </p:nvCxnSpPr>
            <p:spPr>
              <a:xfrm rot="5400000">
                <a:off x="10615639" y="1565307"/>
                <a:ext cx="513348" cy="5032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88BCE8B8-F118-4888-9959-06073B284754}"/>
                  </a:ext>
                </a:extLst>
              </p:cNvPr>
              <p:cNvCxnSpPr>
                <a:endCxn id="13" idx="3"/>
              </p:cNvCxnSpPr>
              <p:nvPr/>
            </p:nvCxnSpPr>
            <p:spPr>
              <a:xfrm rot="16200000" flipV="1">
                <a:off x="10575206" y="1011525"/>
                <a:ext cx="1110570" cy="36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5374AB8-730C-4865-A1B6-C4494B9E4AB0}"/>
                  </a:ext>
                </a:extLst>
              </p:cNvPr>
              <p:cNvSpPr txBox="1"/>
              <p:nvPr/>
            </p:nvSpPr>
            <p:spPr>
              <a:xfrm>
                <a:off x="10700501" y="1929606"/>
                <a:ext cx="2802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y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824763C-46C5-447E-A233-02538961D4AD}"/>
                  </a:ext>
                </a:extLst>
              </p:cNvPr>
              <p:cNvSpPr txBox="1"/>
              <p:nvPr/>
            </p:nvSpPr>
            <p:spPr>
              <a:xfrm>
                <a:off x="12636896" y="1478974"/>
                <a:ext cx="2677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z</a:t>
                </a:r>
              </a:p>
            </p:txBody>
          </p:sp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7A2FBC0B-B9F6-48C0-8328-B63EE9AD1587}"/>
                  </a:ext>
                </a:extLst>
              </p:cNvPr>
              <p:cNvCxnSpPr/>
              <p:nvPr/>
            </p:nvCxnSpPr>
            <p:spPr>
              <a:xfrm flipH="1">
                <a:off x="11123954" y="1641574"/>
                <a:ext cx="368425" cy="472698"/>
              </a:xfrm>
              <a:prstGeom prst="straightConnector1">
                <a:avLst/>
              </a:prstGeom>
              <a:ln w="25400" cmpd="sng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>
                <a:extLst>
                  <a:ext uri="{FF2B5EF4-FFF2-40B4-BE49-F238E27FC236}">
                    <a16:creationId xmlns:a16="http://schemas.microsoft.com/office/drawing/2014/main" id="{D7EE4A23-CDAA-4D33-9716-0A74300EA749}"/>
                  </a:ext>
                </a:extLst>
              </p:cNvPr>
              <p:cNvCxnSpPr/>
              <p:nvPr/>
            </p:nvCxnSpPr>
            <p:spPr>
              <a:xfrm flipV="1">
                <a:off x="11123954" y="1056218"/>
                <a:ext cx="1296144" cy="5040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C85FCA6F-72DF-482E-A4A2-57A49551F0B8}"/>
                  </a:ext>
                </a:extLst>
              </p:cNvPr>
              <p:cNvSpPr/>
              <p:nvPr/>
            </p:nvSpPr>
            <p:spPr>
              <a:xfrm>
                <a:off x="11844034" y="1200234"/>
                <a:ext cx="421449" cy="648072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D2F1AA4-AC37-40FE-8411-433CC7A791EA}"/>
                  </a:ext>
                </a:extLst>
              </p:cNvPr>
              <p:cNvSpPr txBox="1"/>
              <p:nvPr/>
            </p:nvSpPr>
            <p:spPr>
              <a:xfrm>
                <a:off x="12276082" y="1128226"/>
                <a:ext cx="3224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Symbol" pitchFamily="18" charset="2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6022195D-6050-4E92-97A0-B451237E3A49}"/>
                  </a:ext>
                </a:extLst>
              </p:cNvPr>
              <p:cNvSpPr txBox="1"/>
              <p:nvPr/>
            </p:nvSpPr>
            <p:spPr>
              <a:xfrm>
                <a:off x="10765462" y="1281534"/>
                <a:ext cx="292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25" name="Text Box 37">
                <a:extLst>
                  <a:ext uri="{FF2B5EF4-FFF2-40B4-BE49-F238E27FC236}">
                    <a16:creationId xmlns:a16="http://schemas.microsoft.com/office/drawing/2014/main" id="{B4C6086B-2070-411D-A9F8-E875661486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95211" y="768187"/>
                <a:ext cx="559547" cy="369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q&gt;0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ZoneTexte 25">
                    <a:extLst>
                      <a:ext uri="{FF2B5EF4-FFF2-40B4-BE49-F238E27FC236}">
                        <a16:creationId xmlns:a16="http://schemas.microsoft.com/office/drawing/2014/main" id="{F342EF9A-26E6-4811-B0A3-03222D64631E}"/>
                      </a:ext>
                    </a:extLst>
                  </p:cNvPr>
                  <p:cNvSpPr txBox="1"/>
                  <p:nvPr/>
                </p:nvSpPr>
                <p:spPr>
                  <a:xfrm>
                    <a:off x="12385228" y="764704"/>
                    <a:ext cx="46769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6" name="ZoneTexte 8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385228" y="764704"/>
                    <a:ext cx="467692" cy="369332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ZoneTexte 26">
                    <a:extLst>
                      <a:ext uri="{FF2B5EF4-FFF2-40B4-BE49-F238E27FC236}">
                        <a16:creationId xmlns:a16="http://schemas.microsoft.com/office/drawing/2014/main" id="{9F9B85F7-57BB-46A8-AD9E-785B963F650E}"/>
                      </a:ext>
                    </a:extLst>
                  </p:cNvPr>
                  <p:cNvSpPr txBox="1"/>
                  <p:nvPr/>
                </p:nvSpPr>
                <p:spPr>
                  <a:xfrm>
                    <a:off x="11340752" y="1742699"/>
                    <a:ext cx="396069" cy="4029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7" name="ZoneTexte 8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40752" y="1742699"/>
                    <a:ext cx="396069" cy="40293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8" name="Text Box 7">
            <a:extLst>
              <a:ext uri="{FF2B5EF4-FFF2-40B4-BE49-F238E27FC236}">
                <a16:creationId xmlns:a16="http://schemas.microsoft.com/office/drawing/2014/main" id="{10B9D764-9573-40E2-ABB2-7BA67ECAF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692696"/>
            <a:ext cx="8568952" cy="5667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540000" lvl="1" indent="-360000" algn="just"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latin typeface="Times New Roman" pitchFamily="18" charset="0"/>
              </a:rPr>
              <a:t>Particle motion in a transverse magnetic field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C3AAFC0-952D-441B-9ED1-F7D13600FA69}"/>
                  </a:ext>
                </a:extLst>
              </p:cNvPr>
              <p:cNvSpPr txBox="1"/>
              <p:nvPr/>
            </p:nvSpPr>
            <p:spPr>
              <a:xfrm>
                <a:off x="1830011" y="1268760"/>
                <a:ext cx="5824415" cy="984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dirty="0"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𝑞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</m:acc>
                    <m:r>
                      <a:rPr lang="fr-FR">
                        <a:latin typeface="Cambria Math"/>
                        <a:ea typeface="Cambria Math"/>
                      </a:rPr>
                      <m:t>,  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</m:acc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with 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FR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C3AAFC0-952D-441B-9ED1-F7D13600F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011" y="1268760"/>
                <a:ext cx="5824415" cy="9840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42A599B-97E3-421C-91C5-8B9077D27AAB}"/>
                  </a:ext>
                </a:extLst>
              </p:cNvPr>
              <p:cNvSpPr txBox="1"/>
              <p:nvPr/>
            </p:nvSpPr>
            <p:spPr>
              <a:xfrm>
                <a:off x="1161817" y="3621696"/>
                <a:ext cx="7531934" cy="3039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/>
                          </a:rPr>
                          <m:t>𝑧</m:t>
                        </m:r>
                      </m:e>
                    </m:acc>
                    <m:r>
                      <a:rPr lang="fr-FR" i="1">
                        <a:latin typeface="Cambria Math"/>
                      </a:rPr>
                      <m:t>+</m:t>
                    </m:r>
                    <m:r>
                      <a:rPr lang="fr-FR" i="1">
                        <a:latin typeface="Cambria Math"/>
                      </a:rPr>
                      <m:t>𝑖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̇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acc>
                            <m:r>
                              <a:rPr lang="fr-FR" i="1">
                                <a:latin typeface="Cambria Math"/>
                              </a:rPr>
                              <m:t>+</m:t>
                            </m:r>
                            <m:r>
                              <a:rPr lang="fr-FR" i="1">
                                <a:latin typeface="Cambria Math"/>
                              </a:rPr>
                              <m:t>𝑖</m:t>
                            </m:r>
                            <m:acc>
                              <m:accPr>
                                <m:chr m:val="̇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fr-FR" i="1">
                            <a:latin typeface="Cambria Math"/>
                            <a:cs typeface="Times New Roman" panose="02020603050405020304" pitchFamily="18" charset="0"/>
                          </a:rPr>
                          <m:t>𝑑𝑡</m:t>
                        </m:r>
                      </m:den>
                    </m:f>
                    <m:r>
                      <a:rPr lang="fr-FR" i="1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𝜔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𝑥</m:t>
                            </m:r>
                          </m:e>
                        </m:acc>
                        <m:r>
                          <a:rPr lang="fr-FR" i="1">
                            <a:latin typeface="Cambria Math"/>
                          </a:rPr>
                          <m:t>−</m:t>
                        </m:r>
                        <m:r>
                          <a:rPr lang="fr-FR" i="1">
                            <a:latin typeface="Cambria Math"/>
                          </a:rPr>
                          <m:t>𝑖</m:t>
                        </m:r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𝑧</m:t>
                            </m:r>
                          </m:e>
                        </m:acc>
                      </m:e>
                    </m:d>
                    <m:r>
                      <a:rPr lang="fr-FR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=−</m:t>
                    </m:r>
                    <m:r>
                      <a:rPr lang="fr-FR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𝑖</m:t>
                    </m:r>
                    <m:r>
                      <a:rPr lang="fr-FR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𝜔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𝑧</m:t>
                            </m:r>
                          </m:e>
                        </m:acc>
                        <m:r>
                          <a:rPr lang="fr-FR" i="1">
                            <a:latin typeface="Cambria Math"/>
                          </a:rPr>
                          <m:t>+</m:t>
                        </m:r>
                        <m:r>
                          <a:rPr lang="fr-FR" i="1">
                            <a:latin typeface="Cambria Math"/>
                          </a:rPr>
                          <m:t>𝑖</m:t>
                        </m:r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̇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acc>
                            <m:r>
                              <a:rPr lang="fr-FR" i="1">
                                <a:latin typeface="Cambria Math"/>
                              </a:rPr>
                              <m:t>+</m:t>
                            </m:r>
                            <m:r>
                              <a:rPr lang="fr-FR" i="1">
                                <a:latin typeface="Cambria Math"/>
                              </a:rPr>
                              <m:t>𝑖</m:t>
                            </m:r>
                            <m:acc>
                              <m:accPr>
                                <m:chr m:val="̇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num>
                      <m:den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̇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acc>
                            <m:r>
                              <a:rPr lang="fr-FR" i="1">
                                <a:latin typeface="Cambria Math"/>
                              </a:rPr>
                              <m:t>+</m:t>
                            </m:r>
                            <m:r>
                              <a:rPr lang="fr-FR" i="1">
                                <a:latin typeface="Cambria Math"/>
                              </a:rPr>
                              <m:t>𝑖</m:t>
                            </m:r>
                            <m:acc>
                              <m:accPr>
                                <m:chr m:val="̇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den>
                    </m:f>
                    <m:r>
                      <a:rPr lang="fr-FR" i="1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𝑖</m:t>
                    </m:r>
                    <m:r>
                      <a:rPr lang="fr-FR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𝜔</m:t>
                    </m:r>
                    <m:r>
                      <a:rPr lang="fr-FR" i="1">
                        <a:latin typeface="Cambria Math"/>
                        <a:cs typeface="Times New Roman" panose="02020603050405020304" pitchFamily="18" charset="0"/>
                      </a:rPr>
                      <m:t>𝑑𝑡</m:t>
                    </m:r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 is 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/>
                          </a:rPr>
                          <m:t>𝑧</m:t>
                        </m:r>
                      </m:e>
                    </m:acc>
                    <m:r>
                      <a:rPr lang="fr-FR" i="1">
                        <a:latin typeface="Cambria Math"/>
                      </a:rPr>
                      <m:t>+</m:t>
                    </m:r>
                    <m:r>
                      <a:rPr lang="fr-FR" i="1">
                        <a:latin typeface="Cambria Math"/>
                      </a:rPr>
                      <m:t>𝑖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𝑍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fr-FR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fr-FR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𝜔</m:t>
                        </m:r>
                        <m:r>
                          <a:rPr lang="fr-FR" i="1">
                            <a:latin typeface="Cambria Math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  <m:r>
                      <a:rPr lang="fr-FR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𝑍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𝑟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</a:rPr>
                          <m:t>+</m:t>
                        </m:r>
                        <m:r>
                          <a:rPr lang="fr-FR" i="1">
                            <a:latin typeface="Cambria Math"/>
                          </a:rPr>
                          <m:t>𝑖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𝑍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latin typeface="Cambria Math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func>
                        <m:r>
                          <a:rPr lang="fr-FR" i="1">
                            <a:latin typeface="Cambria Math"/>
                          </a:rPr>
                          <m:t>−</m:t>
                        </m:r>
                        <m:r>
                          <a:rPr lang="fr-FR" i="1">
                            <a:latin typeface="Cambria Math"/>
                          </a:rPr>
                          <m:t>𝑖</m:t>
                        </m:r>
                        <m:func>
                          <m:func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latin typeface="Cambria Math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func>
                      </m:e>
                    </m:d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i="1" dirty="0">
                        <a:latin typeface="Cambria Math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fr-FR" i="1">
                        <a:latin typeface="Cambria Math"/>
                      </a:rPr>
                      <m:t>+</m:t>
                    </m:r>
                    <m:r>
                      <a:rPr lang="fr-FR" i="1">
                        <a:latin typeface="Cambria Math"/>
                      </a:rPr>
                      <m:t>𝑖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fr-FR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+</m:t>
                    </m:r>
                    <m:r>
                      <a:rPr lang="fr-FR" i="1">
                        <a:latin typeface="Cambria Math"/>
                      </a:rPr>
                      <m:t>𝑖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func>
                    <m:r>
                      <a:rPr lang="fr-FR" i="1">
                        <a:latin typeface="Cambria Math"/>
                      </a:rPr>
                      <m:t>+</m:t>
                    </m:r>
                    <m:r>
                      <a:rPr lang="fr-FR" i="1">
                        <a:latin typeface="Cambria Math"/>
                      </a:rPr>
                      <m:t>𝑖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cs typeface="Times New Roman" panose="02020603050405020304" pitchFamily="18" charset="0"/>
                      </a:rPr>
                      <m:t>⇒</m:t>
                    </m:r>
                    <m:d>
                      <m:dPr>
                        <m:begChr m:val="{"/>
                        <m:endChr m:val=""/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fr-FR" i="1"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  <m:r>
                                        <a:rPr lang="fr-FR" i="1">
                                          <a:latin typeface="Cambria Math"/>
                                          <a:ea typeface="Cambria Math"/>
                                        </a:rPr>
                                        <m:t>𝑡</m:t>
                                      </m:r>
                                      <m:r>
                                        <a:rPr lang="fr-FR" i="1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r>
                                        <a:rPr lang="fr-FR" i="1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 dirty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</m:acc>
                              <m:r>
                                <a:rPr lang="fr-FR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 dirty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i="1" dirty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dirty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i="1" dirty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 dirty="0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fr-FR" i="1" dirty="0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fr-FR" i="1" dirty="0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FR" i="1" dirty="0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mr>
                        </m:m>
                      </m:e>
                    </m:d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can verify that velocity is constant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</m:acc>
                      </m:e>
                      <m:sup>
                        <m:r>
                          <a:rPr lang="fr-FR" i="1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i="1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fr-FR" i="1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i="1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  <m:sup>
                        <m:r>
                          <a:rPr lang="fr-FR" i="1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Finally 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i="1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dirty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i="1" dirty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 dirty="0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fr-FR" i="1" dirty="0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fr-FR" i="1" dirty="0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FR" i="1" dirty="0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fr-FR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i="1" dirty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 dirty="0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fr-FR" i="1" dirty="0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fr-FR" i="1" dirty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fr-FR" dirty="0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fr-FR" i="1" dirty="0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fr-FR" i="1" dirty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i="1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  <a:ea typeface="Cambria Math"/>
                                              <a:cs typeface="Times New Roman" panose="020206030504050203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mr>
                        </m:m>
                      </m:e>
                    </m:d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42A599B-97E3-421C-91C5-8B9077D27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817" y="3621696"/>
                <a:ext cx="7531934" cy="3039807"/>
              </a:xfrm>
              <a:prstGeom prst="rect">
                <a:avLst/>
              </a:prstGeom>
              <a:blipFill>
                <a:blip r:embed="rId6"/>
                <a:stretch>
                  <a:fillRect l="-7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2D2F638-BF03-4680-924D-2CB2DA05C67D}"/>
                  </a:ext>
                </a:extLst>
              </p:cNvPr>
              <p:cNvSpPr txBox="1"/>
              <p:nvPr/>
            </p:nvSpPr>
            <p:spPr>
              <a:xfrm>
                <a:off x="933832" y="2309412"/>
                <a:ext cx="6657913" cy="1314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14:m>
                  <m:oMath xmlns:m="http://schemas.openxmlformats.org/officeDocument/2006/math"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 sz="1600" i="1"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fr-FR" sz="1600" i="1">
                                      <a:latin typeface="Cambria Math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 sz="1600" i="1">
                                      <a:latin typeface="Cambria Math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fr-FR" sz="1600" i="1">
                                      <a:latin typeface="Cambria Math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 sz="1600" i="1">
                                      <a:latin typeface="Cambria Math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fr-FR" sz="1600" i="1">
                                      <a:latin typeface="Cambria Math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mr>
                        </m:m>
                      </m:e>
                    </m:d>
                    <m:r>
                      <a:rPr lang="fr-FR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</a:rPr>
                          <m:t>𝑞</m:t>
                        </m:r>
                      </m:num>
                      <m:den>
                        <m:r>
                          <a:rPr lang="fr-FR" sz="1600" i="1">
                            <a:latin typeface="Cambria Math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en-US" sz="1600" i="1"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</m:acc>
                    <m:r>
                      <a:rPr lang="fr-FR" sz="16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</a:rPr>
                          <m:t>𝑞</m:t>
                        </m:r>
                      </m:num>
                      <m:den>
                        <m:r>
                          <a:rPr lang="fr-FR" sz="1600" i="1">
                            <a:latin typeface="Cambria Math"/>
                          </a:rPr>
                          <m:t>𝑚</m:t>
                        </m:r>
                      </m:den>
                    </m:f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fr-FR" sz="1600" i="1">
                                  <a:latin typeface="Cambria Math"/>
                                </a:rPr>
                                <m:t>−</m:t>
                              </m:r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fr-FR" sz="1600" i="1">
                                  <a:latin typeface="Cambria Math"/>
                                </a:rPr>
                                <m:t>−</m:t>
                              </m:r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fr-FR" sz="1600" i="1">
                                  <a:latin typeface="Cambria Math"/>
                                </a:rPr>
                                <m:t>−</m:t>
                              </m:r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fr-FR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</a:rPr>
                          <m:t>𝑞</m:t>
                        </m:r>
                      </m:num>
                      <m:den>
                        <m:r>
                          <a:rPr lang="fr-FR" sz="1600" i="1">
                            <a:latin typeface="Cambria Math"/>
                          </a:rPr>
                          <m:t>𝑚</m:t>
                        </m:r>
                      </m:den>
                    </m:f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FR" sz="1600" i="1">
                                  <a:latin typeface="Cambria Math"/>
                                </a:rPr>
                                <m:t>−</m:t>
                              </m:r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fr-FR" sz="16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FR" sz="16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16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sz="16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mr>
                        </m:m>
                      </m:e>
                    </m:d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𝜔</m:t>
                    </m:r>
                    <m:r>
                      <a:rPr lang="fr-FR" sz="16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fr-FR" sz="1600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2D2F638-BF03-4680-924D-2CB2DA05C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832" y="2309412"/>
                <a:ext cx="6657913" cy="1314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586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rmAutofit fontScale="90000"/>
          </a:bodyPr>
          <a:lstStyle/>
          <a:p>
            <a:r>
              <a:rPr lang="fr-FR" sz="3100" dirty="0"/>
              <a:t>I – </a:t>
            </a:r>
            <a:r>
              <a:rPr lang="fr-FR" sz="3100" dirty="0" err="1"/>
              <a:t>Charged</a:t>
            </a:r>
            <a:r>
              <a:rPr lang="fr-FR" sz="3100" dirty="0"/>
              <a:t> </a:t>
            </a:r>
            <a:r>
              <a:rPr lang="fr-FR" sz="3100" dirty="0" err="1"/>
              <a:t>particles</a:t>
            </a:r>
            <a:r>
              <a:rPr lang="fr-FR" sz="3100" dirty="0"/>
              <a:t> in </a:t>
            </a:r>
            <a:r>
              <a:rPr lang="fr-FR" sz="3100" dirty="0" err="1"/>
              <a:t>electromagnetic</a:t>
            </a:r>
            <a:r>
              <a:rPr lang="fr-FR" sz="3100" dirty="0"/>
              <a:t> </a:t>
            </a:r>
            <a:r>
              <a:rPr lang="fr-FR" sz="3100" dirty="0" err="1"/>
              <a:t>fields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4945A32-EA6A-4CE4-AEEB-DA49DF1673DF}"/>
              </a:ext>
            </a:extLst>
          </p:cNvPr>
          <p:cNvCxnSpPr>
            <a:cxnSpLocks/>
          </p:cNvCxnSpPr>
          <p:nvPr/>
        </p:nvCxnSpPr>
        <p:spPr>
          <a:xfrm flipH="1">
            <a:off x="1" y="6620764"/>
            <a:ext cx="12191999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11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A4B4C005-BD45-4A22-A437-170A7B1E5A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59496" y="692696"/>
                <a:ext cx="8964488" cy="151216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18000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700" dirty="0">
                    <a:solidFill>
                      <a:srgbClr val="FF0000"/>
                    </a:solidFill>
                    <a:latin typeface="Times New Roman" pitchFamily="18" charset="0"/>
                  </a:rPr>
                  <a:t>Particle motion in a transverse magnetic field is a circle</a:t>
                </a:r>
              </a:p>
              <a:p>
                <a:pPr marL="18000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700" i="1">
                                <a:latin typeface="Cambria Math"/>
                              </a:rPr>
                              <m:t>𝑧</m:t>
                            </m:r>
                            <m:r>
                              <a:rPr lang="fr-FR" sz="1700" i="1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sz="17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sz="17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700" i="1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fr-FR" sz="1700" i="1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fr-FR" sz="17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170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FR" sz="1700" i="1">
                                        <a:latin typeface="Cambria Math"/>
                                        <a:ea typeface="Cambria Math"/>
                                      </a:rPr>
                                      <m:t>𝛼</m:t>
                                    </m:r>
                                  </m:e>
                                </m:func>
                              </m:num>
                              <m:den>
                                <m:r>
                                  <a:rPr lang="fr-FR" sz="1700" i="1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sz="17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FR" sz="17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700" i="1">
                                <a:latin typeface="Cambria Math"/>
                              </a:rPr>
                              <m:t>𝑧</m:t>
                            </m:r>
                            <m:r>
                              <a:rPr lang="fr-FR" sz="1700" i="1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sz="17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sz="17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700" i="1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fr-FR" sz="1700" i="1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fr-FR" sz="17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1700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fr-FR" sz="1700" i="1">
                                        <a:latin typeface="Cambria Math"/>
                                        <a:ea typeface="Cambria Math"/>
                                      </a:rPr>
                                      <m:t>𝛼</m:t>
                                    </m:r>
                                  </m:e>
                                </m:func>
                              </m:num>
                              <m:den>
                                <m:r>
                                  <a:rPr lang="fr-FR" sz="1700" i="1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sz="17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FR" sz="17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7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FR" sz="17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700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fr-FR" sz="1700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  <m:sup>
                            <m:r>
                              <a:rPr lang="fr-FR" sz="17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FR" sz="1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7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p>
                            <m:r>
                              <a:rPr lang="fr-FR" sz="17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17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fr-FR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700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p>
                        <m:r>
                          <a:rPr lang="fr-FR" sz="17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700" dirty="0">
                    <a:latin typeface="Times New Roman" pitchFamily="18" charset="0"/>
                  </a:rPr>
                  <a:t>  With radius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/>
                        <a:ea typeface="Cambria Math"/>
                      </a:rPr>
                      <m:t>𝜌</m:t>
                    </m:r>
                    <m:r>
                      <a:rPr lang="fr-FR" sz="17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7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7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700" i="1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fr-FR" sz="1700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FR" sz="1700" i="1">
                            <a:latin typeface="Cambria Math"/>
                            <a:ea typeface="Cambria Math"/>
                          </a:rPr>
                          <m:t>𝜔</m:t>
                        </m:r>
                      </m:den>
                    </m:f>
                    <m:r>
                      <a:rPr lang="fr-FR" sz="17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7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700" i="1">
                            <a:latin typeface="Cambria Math"/>
                            <a:ea typeface="Cambria Math"/>
                          </a:rPr>
                          <m:t>𝑃</m:t>
                        </m:r>
                      </m:num>
                      <m:den>
                        <m:r>
                          <a:rPr lang="fr-FR" sz="1700" i="1">
                            <a:latin typeface="Cambria Math"/>
                            <a:ea typeface="Cambria Math"/>
                          </a:rPr>
                          <m:t>𝑞</m:t>
                        </m:r>
                        <m:sSub>
                          <m:sSubPr>
                            <m:ctrlPr>
                              <a:rPr lang="fr-FR" sz="17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700" i="1"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fr-FR" sz="1700" i="1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700" dirty="0">
                    <a:latin typeface="Times New Roman" pitchFamily="18" charset="0"/>
                  </a:rPr>
                  <a:t> centered in 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7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sz="1700" i="1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fr-FR" sz="1700" i="1"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sz="17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700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fr-FR" sz="17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fr-FR" sz="1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fr-FR" sz="1700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fr-FR" sz="1700" i="1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fr-FR" sz="17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700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fr-FR" sz="1700" i="1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fr-FR" sz="1700" i="1"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sz="17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700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fr-FR" sz="17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fr-FR" sz="1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fr-FR" sz="170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fr-FR" sz="1700" i="1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fr-FR" sz="17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mr>
                        </m:m>
                      </m:e>
                    </m:d>
                  </m:oMath>
                </a14:m>
                <a:endParaRPr lang="en-US" sz="17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A4B4C005-BD45-4A22-A437-170A7B1E5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9496" y="692696"/>
                <a:ext cx="8964488" cy="15121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7">
                <a:extLst>
                  <a:ext uri="{FF2B5EF4-FFF2-40B4-BE49-F238E27FC236}">
                    <a16:creationId xmlns:a16="http://schemas.microsoft.com/office/drawing/2014/main" id="{2C89907C-EA3F-401D-B8F5-827D210EAE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7264" y="2223889"/>
                <a:ext cx="8568952" cy="3240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18000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2000" dirty="0">
                    <a:latin typeface="Times New Roman" pitchFamily="18" charset="0"/>
                  </a:rPr>
                  <a:t>The cyclotron frequency is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𝜔</m:t>
                    </m:r>
                    <m:r>
                      <a:rPr lang="fr-FR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2000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fr-FR" sz="2000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  <m:r>
                      <a:rPr lang="fr-FR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000" dirty="0">
                  <a:latin typeface="Times New Roman" pitchFamily="18" charset="0"/>
                </a:endParaRPr>
              </a:p>
              <a:p>
                <a:pPr marL="18000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2000" dirty="0">
                    <a:latin typeface="Times New Roman" pitchFamily="18" charset="0"/>
                  </a:rPr>
                  <a:t>The revolution period is then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/>
                      </a:rPr>
                      <m:t>𝑇</m:t>
                    </m:r>
                    <m:r>
                      <a:rPr lang="fr-FR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/>
                          </a:rPr>
                          <m:t>2</m:t>
                        </m:r>
                        <m:r>
                          <a:rPr lang="fr-FR" sz="2000" i="1">
                            <a:latin typeface="Cambria Math"/>
                            <a:ea typeface="Cambria Math"/>
                          </a:rPr>
                          <m:t>𝜋</m:t>
                        </m:r>
                      </m:num>
                      <m:den>
                        <m:r>
                          <a:rPr lang="fr-FR" sz="2000" i="1">
                            <a:latin typeface="Cambria Math"/>
                            <a:ea typeface="Cambria Math"/>
                          </a:rPr>
                          <m:t>𝜔</m:t>
                        </m:r>
                      </m:den>
                    </m:f>
                    <m:r>
                      <a:rPr lang="fr-FR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/>
                          </a:rPr>
                          <m:t>2</m:t>
                        </m:r>
                        <m:r>
                          <a:rPr lang="fr-FR" sz="2000" i="1">
                            <a:latin typeface="Cambria Math"/>
                            <a:ea typeface="Cambria Math"/>
                          </a:rPr>
                          <m:t>𝜋𝜌</m:t>
                        </m:r>
                      </m:num>
                      <m:den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FR" sz="20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/>
                          </a:rPr>
                          <m:t>2</m:t>
                        </m:r>
                        <m:r>
                          <a:rPr lang="fr-FR" sz="2000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fr-FR" sz="2000" i="1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fr-FR" sz="2000" i="1">
                            <a:latin typeface="Cambria Math"/>
                            <a:ea typeface="Cambria Math"/>
                          </a:rPr>
                          <m:t>𝑚</m:t>
                        </m:r>
                      </m:num>
                      <m:den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/>
                                <a:ea typeface="Cambria Math"/>
                              </a:rPr>
                              <m:t>𝑞</m:t>
                            </m:r>
                            <m:r>
                              <a:rPr lang="fr-FR" sz="2000" i="1"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r>
                              <a:rPr lang="fr-FR" sz="2000" i="1"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fr-FR" sz="2000" i="1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>
                  <a:latin typeface="Times New Roman" pitchFamily="18" charset="0"/>
                </a:endParaRPr>
              </a:p>
              <a:p>
                <a:pPr marL="18000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2000" dirty="0">
                    <a:latin typeface="Times New Roman" pitchFamily="18" charset="0"/>
                  </a:rPr>
                  <a:t>The magnetic rigidity is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B</m:t>
                    </m:r>
                    <m:r>
                      <a:rPr lang="fr-FR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𝜌</m:t>
                    </m:r>
                    <m:r>
                      <a:rPr lang="fr-FR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𝑃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𝑞</m:t>
                        </m:r>
                      </m:den>
                    </m:f>
                  </m:oMath>
                </a14:m>
                <a:endParaRPr lang="fr-FR" dirty="0">
                  <a:latin typeface="Times New Roman" pitchFamily="18" charset="0"/>
                  <a:ea typeface="Cambria Math"/>
                </a:endParaRPr>
              </a:p>
              <a:p>
                <a:pPr marL="18000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Numerically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latin typeface="Cambria Math"/>
                        <a:ea typeface="Cambria Math"/>
                      </a:rPr>
                      <m:t>B</m:t>
                    </m:r>
                    <m:r>
                      <a:rPr lang="fr-FR" i="1">
                        <a:latin typeface="Cambria Math"/>
                        <a:ea typeface="Cambria Math"/>
                      </a:rPr>
                      <m:t>𝜌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𝑇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</m:d>
                    <m:r>
                      <a:rPr lang="fr-FR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9</m:t>
                            </m:r>
                          </m:sup>
                        </m:sSup>
                      </m:num>
                      <m:den>
                        <m:r>
                          <a:rPr lang="fr-FR" i="1">
                            <a:latin typeface="Cambria Math"/>
                            <a:ea typeface="Cambria Math"/>
                          </a:rPr>
                          <m:t>𝑐</m:t>
                        </m:r>
                      </m:den>
                    </m:f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i="1">
                            <a:latin typeface="Cambria Math"/>
                            <a:ea typeface="Cambria Math"/>
                          </a:rPr>
                          <m:t>𝑃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 (</m:t>
                        </m:r>
                        <m:f>
                          <m:fPr>
                            <m:type m:val="lin"/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𝐺𝑒𝑉</m:t>
                            </m:r>
                          </m:num>
                          <m:den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den>
                        </m:f>
                        <m:r>
                          <a:rPr lang="fr-FR" i="1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fr-FR" i="1">
                            <a:latin typeface="Cambria Math"/>
                            <a:ea typeface="Cambria Math"/>
                          </a:rPr>
                          <m:t>𝑞</m:t>
                        </m:r>
                      </m:den>
                    </m:f>
                    <m:r>
                      <a:rPr lang="fr-FR" i="1">
                        <a:latin typeface="Cambria Math"/>
                        <a:ea typeface="Cambria Math"/>
                      </a:rPr>
                      <m:t>=3.3356 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i="1">
                            <a:latin typeface="Cambria Math"/>
                            <a:ea typeface="Cambria Math"/>
                          </a:rPr>
                          <m:t>𝑃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 (</m:t>
                        </m:r>
                        <m:f>
                          <m:fPr>
                            <m:type m:val="lin"/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𝐺𝑒𝑉</m:t>
                            </m:r>
                          </m:num>
                          <m:den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den>
                        </m:f>
                        <m:r>
                          <a:rPr lang="fr-FR" i="1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fr-FR" i="1">
                            <a:latin typeface="Cambria Math"/>
                            <a:ea typeface="Cambria Math"/>
                          </a:rPr>
                          <m:t>𝑞</m:t>
                        </m:r>
                      </m:den>
                    </m:f>
                  </m:oMath>
                </a14:m>
                <a:endParaRPr lang="en-US" dirty="0">
                  <a:latin typeface="Times New Roman" pitchFamily="18" charset="0"/>
                </a:endParaRPr>
              </a:p>
              <a:p>
                <a:pPr marL="18000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In the same way, we speak also about the electric rigidity of the beam with :</a:t>
                </a:r>
              </a:p>
              <a:p>
                <a:pPr marL="18000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𝐸</m:t>
                    </m:r>
                    <m:r>
                      <a:rPr lang="fr-FR" i="1">
                        <a:latin typeface="Cambria Math"/>
                        <a:ea typeface="Cambria Math"/>
                      </a:rPr>
                      <m:t>𝜌</m:t>
                    </m:r>
                    <m:r>
                      <a:rPr lang="fr-FR" i="1">
                        <a:latin typeface="Cambria Math"/>
                        <a:ea typeface="Cambria Math"/>
                      </a:rPr>
                      <m:t> 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𝑀𝑉</m:t>
                        </m:r>
                      </m:e>
                    </m:d>
                    <m:r>
                      <a:rPr lang="fr-FR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i="1">
                            <a:latin typeface="Cambria Math"/>
                            <a:ea typeface="Cambria Math"/>
                          </a:rPr>
                          <m:t>𝑣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𝑃</m:t>
                        </m:r>
                      </m:num>
                      <m:den>
                        <m:r>
                          <a:rPr lang="fr-FR" i="1">
                            <a:latin typeface="Cambria Math"/>
                            <a:ea typeface="Cambria Math"/>
                          </a:rPr>
                          <m:t>𝑐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𝑞</m:t>
                        </m:r>
                      </m:den>
                    </m:f>
                    <m:r>
                      <a:rPr lang="fr-FR" i="1">
                        <a:latin typeface="Cambria Math"/>
                        <a:ea typeface="Cambria Math"/>
                      </a:rPr>
                      <m:t>=</m:t>
                    </m:r>
                    <m:r>
                      <a:rPr lang="fr-FR" i="1">
                        <a:latin typeface="Cambria Math"/>
                        <a:ea typeface="Cambria Math"/>
                      </a:rPr>
                      <m:t>𝛽</m:t>
                    </m:r>
                    <m:r>
                      <a:rPr lang="fr-FR" i="1">
                        <a:latin typeface="Cambria Math"/>
                        <a:ea typeface="Cambria Math"/>
                      </a:rPr>
                      <m:t>𝑐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i="1">
                            <a:latin typeface="Cambria Math"/>
                            <a:ea typeface="Cambria Math"/>
                          </a:rPr>
                          <m:t>𝐵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𝜌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 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𝑇</m:t>
                            </m:r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.</m:t>
                            </m:r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6</m:t>
                            </m:r>
                          </m:sup>
                        </m:sSup>
                      </m:den>
                    </m:f>
                    <m:r>
                      <a:rPr lang="fr-FR" i="1">
                        <a:latin typeface="Cambria Math"/>
                        <a:ea typeface="Cambria Math"/>
                      </a:rPr>
                      <m:t>=</m:t>
                    </m:r>
                    <m:r>
                      <a:rPr lang="fr-FR" i="1">
                        <a:latin typeface="Cambria Math"/>
                        <a:ea typeface="Cambria Math"/>
                      </a:rPr>
                      <m:t>𝛽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fr-FR" i="1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𝑃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 (</m:t>
                        </m:r>
                        <m:f>
                          <m:fPr>
                            <m:type m:val="lin"/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𝐺𝑒𝑉</m:t>
                            </m:r>
                          </m:num>
                          <m:den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den>
                        </m:f>
                        <m:r>
                          <a:rPr lang="fr-FR" i="1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fr-FR" i="1">
                            <a:latin typeface="Cambria Math"/>
                            <a:ea typeface="Cambria Math"/>
                          </a:rPr>
                          <m:t>𝑞</m:t>
                        </m:r>
                      </m:den>
                    </m:f>
                  </m:oMath>
                </a14:m>
                <a:endParaRPr lang="en-US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9" name="Text Box 7">
                <a:extLst>
                  <a:ext uri="{FF2B5EF4-FFF2-40B4-BE49-F238E27FC236}">
                    <a16:creationId xmlns:a16="http://schemas.microsoft.com/office/drawing/2014/main" id="{2C89907C-EA3F-401D-B8F5-827D210EA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7264" y="2223889"/>
                <a:ext cx="8568952" cy="32403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7">
                <a:extLst>
                  <a:ext uri="{FF2B5EF4-FFF2-40B4-BE49-F238E27FC236}">
                    <a16:creationId xmlns:a16="http://schemas.microsoft.com/office/drawing/2014/main" id="{D59BC2EF-1657-4509-A04D-B0EF565801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3965" y="5621011"/>
                <a:ext cx="8568952" cy="98072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18000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400" u="sng" dirty="0">
                    <a:latin typeface="Times New Roman" pitchFamily="18" charset="0"/>
                  </a:rPr>
                  <a:t>Example</a:t>
                </a:r>
                <a:r>
                  <a:rPr lang="en-US" sz="1400" dirty="0">
                    <a:latin typeface="Times New Roman" pitchFamily="18" charset="0"/>
                  </a:rPr>
                  <a:t> 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1400" i="1">
                                <a:latin typeface="Cambria Math"/>
                              </a:rPr>
                              <m:t>12</m:t>
                            </m:r>
                          </m:sup>
                          <m:e>
                            <m:r>
                              <a:rPr lang="fr-FR" sz="1400" i="1">
                                <a:latin typeface="Cambria Math"/>
                              </a:rPr>
                              <m:t>𝐶</m:t>
                            </m:r>
                          </m:e>
                        </m:sPre>
                      </m:e>
                      <m:sup>
                        <m:r>
                          <a:rPr lang="fr-FR" sz="1400" i="1">
                            <a:latin typeface="Cambria Math"/>
                          </a:rPr>
                          <m:t>6+</m:t>
                        </m:r>
                      </m:sup>
                    </m:sSup>
                  </m:oMath>
                </a14:m>
                <a:r>
                  <a:rPr lang="en-US" sz="1400" dirty="0">
                    <a:latin typeface="Times New Roman" pitchFamily="18" charset="0"/>
                  </a:rPr>
                  <a:t> at 95MeV/u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sz="1400" i="1">
                            <a:latin typeface="Cambria Math"/>
                          </a:rPr>
                          <m:t>𝑡𝑜𝑡</m:t>
                        </m:r>
                      </m:sub>
                    </m:sSub>
                    <m:r>
                      <a:rPr lang="fr-FR" sz="1400" i="1">
                        <a:latin typeface="Cambria Math"/>
                      </a:rPr>
                      <m:t>=1140</m:t>
                    </m:r>
                    <m:r>
                      <a:rPr lang="fr-FR" sz="1400" i="1">
                        <a:latin typeface="Cambria Math"/>
                      </a:rPr>
                      <m:t>𝑀𝑒𝑉</m:t>
                    </m:r>
                    <m:r>
                      <a:rPr lang="fr-FR" sz="1400" i="1">
                        <a:latin typeface="Cambria Math"/>
                      </a:rPr>
                      <m:t>, </m:t>
                    </m:r>
                    <m:r>
                      <a:rPr lang="fr-FR" sz="1400" i="1">
                        <a:latin typeface="Cambria Math"/>
                      </a:rPr>
                      <m:t>𝐵</m:t>
                    </m:r>
                    <m:r>
                      <a:rPr lang="fr-FR" sz="1400" i="1">
                        <a:latin typeface="Cambria Math"/>
                        <a:ea typeface="Cambria Math"/>
                      </a:rPr>
                      <m:t>𝜌</m:t>
                    </m:r>
                    <m:r>
                      <a:rPr lang="fr-FR" sz="1400" i="1">
                        <a:latin typeface="Cambria Math"/>
                        <a:ea typeface="Cambria Math"/>
                      </a:rPr>
                      <m:t>=2.8772</m:t>
                    </m:r>
                    <m:r>
                      <a:rPr lang="fr-FR" sz="1400" i="1">
                        <a:latin typeface="Cambria Math"/>
                        <a:ea typeface="Cambria Math"/>
                      </a:rPr>
                      <m:t>𝑇</m:t>
                    </m:r>
                    <m:r>
                      <a:rPr lang="fr-FR" sz="1400" i="1">
                        <a:latin typeface="Cambria Math"/>
                        <a:ea typeface="Cambria Math"/>
                      </a:rPr>
                      <m:t>.</m:t>
                    </m:r>
                    <m:r>
                      <a:rPr lang="fr-FR" sz="1400" i="1">
                        <a:latin typeface="Cambria Math"/>
                        <a:ea typeface="Cambria Math"/>
                      </a:rPr>
                      <m:t>𝑚</m:t>
                    </m:r>
                    <m:r>
                      <a:rPr lang="fr-FR" sz="1400" i="1">
                        <a:latin typeface="Cambria Math"/>
                        <a:ea typeface="Cambria Math"/>
                      </a:rPr>
                      <m:t>, </m:t>
                    </m:r>
                    <m:r>
                      <a:rPr lang="fr-FR" sz="1400" i="1">
                        <a:latin typeface="Cambria Math"/>
                        <a:ea typeface="Cambria Math"/>
                      </a:rPr>
                      <m:t>𝑣</m:t>
                    </m:r>
                    <m:r>
                      <a:rPr lang="fr-FR" sz="1400" i="1">
                        <a:latin typeface="Cambria Math"/>
                        <a:ea typeface="Cambria Math"/>
                      </a:rPr>
                      <m:t>=12.6</m:t>
                    </m:r>
                    <m:f>
                      <m:fPr>
                        <m:type m:val="lin"/>
                        <m:ctrlPr>
                          <a:rPr lang="fr-FR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num>
                      <m:den>
                        <m:r>
                          <a:rPr lang="fr-FR" sz="1400" i="1">
                            <a:latin typeface="Cambria Math"/>
                            <a:ea typeface="Cambria Math"/>
                          </a:rPr>
                          <m:t>𝑛𝑠</m:t>
                        </m:r>
                      </m:den>
                    </m:f>
                  </m:oMath>
                </a14:m>
                <a:endParaRPr lang="en-US" sz="1400" dirty="0">
                  <a:latin typeface="Times New Roman" pitchFamily="18" charset="0"/>
                </a:endParaRPr>
              </a:p>
              <a:p>
                <a:pPr marL="18000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1400" i="1">
                                <a:latin typeface="Cambria Math"/>
                              </a:rPr>
                              <m:t>12</m:t>
                            </m:r>
                          </m:sup>
                          <m:e>
                            <m:r>
                              <a:rPr lang="fr-FR" sz="1400" i="1">
                                <a:latin typeface="Cambria Math"/>
                              </a:rPr>
                              <m:t>𝐶</m:t>
                            </m:r>
                          </m:e>
                        </m:sPre>
                      </m:e>
                      <m:sup>
                        <m:r>
                          <a:rPr lang="en-US" sz="1400" i="1">
                            <a:latin typeface="Cambria Math"/>
                          </a:rPr>
                          <m:t>1+</m:t>
                        </m:r>
                      </m:sup>
                    </m:sSup>
                  </m:oMath>
                </a14:m>
                <a:r>
                  <a:rPr lang="en-US" sz="1400" dirty="0">
                    <a:latin typeface="Times New Roman" pitchFamily="18" charset="0"/>
                  </a:rPr>
                  <a:t> at 60keV :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</a:rPr>
                      <m:t>𝐵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𝜌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=0.1222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𝑇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𝑚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𝑣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=0.098</m:t>
                    </m:r>
                    <m:f>
                      <m:fPr>
                        <m:type m:val="lin"/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num>
                      <m:den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𝑛𝑠</m:t>
                        </m:r>
                      </m:den>
                    </m:f>
                  </m:oMath>
                </a14:m>
                <a:endParaRPr lang="en-US" sz="1400" dirty="0">
                  <a:latin typeface="Times New Roman" pitchFamily="18" charset="0"/>
                  <a:ea typeface="Cambria Math"/>
                </a:endParaRPr>
              </a:p>
              <a:p>
                <a:pPr marL="18000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400" dirty="0">
                    <a:latin typeface="Times New Roman" pitchFamily="18" charset="0"/>
                  </a:rPr>
                  <a:t>Protons at LHC : 7TeV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</a:rPr>
                      <m:t>𝐵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𝜌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=23352.6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𝑇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𝑚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𝑣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=29.979</m:t>
                    </m:r>
                    <m:f>
                      <m:fPr>
                        <m:type m:val="lin"/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𝑐𝑚</m:t>
                        </m:r>
                      </m:num>
                      <m:den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𝑛𝑠</m:t>
                        </m:r>
                      </m:den>
                    </m:f>
                    <m:r>
                      <a:rPr lang="en-US" sz="1400" i="1">
                        <a:latin typeface="Cambria Math"/>
                        <a:ea typeface="Cambria Math"/>
                      </a:rPr>
                      <m:t>≈</m:t>
                    </m:r>
                    <m:r>
                      <a:rPr lang="fr-FR" sz="1400" i="1"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endParaRPr lang="en-US" sz="14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 Box 7">
                <a:extLst>
                  <a:ext uri="{FF2B5EF4-FFF2-40B4-BE49-F238E27FC236}">
                    <a16:creationId xmlns:a16="http://schemas.microsoft.com/office/drawing/2014/main" id="{D59BC2EF-1657-4509-A04D-B0EF56580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3965" y="5621011"/>
                <a:ext cx="8568952" cy="980728"/>
              </a:xfrm>
              <a:prstGeom prst="rect">
                <a:avLst/>
              </a:prstGeom>
              <a:blipFill>
                <a:blip r:embed="rId4"/>
                <a:stretch>
                  <a:fillRect t="-24845" b="-45963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8544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rmAutofit fontScale="90000"/>
          </a:bodyPr>
          <a:lstStyle/>
          <a:p>
            <a:r>
              <a:rPr lang="fr-FR" sz="3100" dirty="0" err="1"/>
              <a:t>Parenthesis</a:t>
            </a:r>
            <a:r>
              <a:rPr lang="fr-FR" sz="3100" dirty="0"/>
              <a:t> : mass </a:t>
            </a:r>
            <a:r>
              <a:rPr lang="fr-FR" sz="3100" dirty="0" err="1"/>
              <a:t>separation</a:t>
            </a:r>
            <a:r>
              <a:rPr lang="fr-FR" sz="3100" dirty="0"/>
              <a:t>, </a:t>
            </a:r>
            <a:r>
              <a:rPr lang="fr-FR" sz="3100" dirty="0" err="1"/>
              <a:t>spectrometers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12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59F4597-2789-4968-8485-894A17FD7FF8}"/>
                  </a:ext>
                </a:extLst>
              </p:cNvPr>
              <p:cNvSpPr txBox="1"/>
              <p:nvPr/>
            </p:nvSpPr>
            <p:spPr>
              <a:xfrm>
                <a:off x="1779796" y="1718429"/>
                <a:ext cx="2570137" cy="46365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𝑚𝑣</m:t>
                          </m:r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59F4597-2789-4968-8485-894A17FD7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796" y="1718429"/>
                <a:ext cx="2570137" cy="463653"/>
              </a:xfrm>
              <a:prstGeom prst="rect">
                <a:avLst/>
              </a:prstGeom>
              <a:blipFill>
                <a:blip r:embed="rId2"/>
                <a:stretch>
                  <a:fillRect t="-1316" b="-14474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945D34B-E417-4604-9E62-3112E4EEFF4C}"/>
                  </a:ext>
                </a:extLst>
              </p:cNvPr>
              <p:cNvSpPr txBox="1"/>
              <p:nvPr/>
            </p:nvSpPr>
            <p:spPr>
              <a:xfrm>
                <a:off x="1361395" y="2521564"/>
                <a:ext cx="3580002" cy="612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945D34B-E417-4604-9E62-3112E4EEF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395" y="2521564"/>
                <a:ext cx="3580002" cy="6127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5FC50E13-FAF2-4E97-871A-01CA520591B2}"/>
              </a:ext>
            </a:extLst>
          </p:cNvPr>
          <p:cNvSpPr txBox="1"/>
          <p:nvPr/>
        </p:nvSpPr>
        <p:spPr>
          <a:xfrm>
            <a:off x="275083" y="833793"/>
            <a:ext cx="250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(Non-</a:t>
            </a:r>
            <a:r>
              <a:rPr lang="fr-FR" dirty="0" err="1"/>
              <a:t>relativistic</a:t>
            </a:r>
            <a:r>
              <a:rPr lang="fr-FR" dirty="0"/>
              <a:t> approx.)</a:t>
            </a:r>
          </a:p>
        </p:txBody>
      </p:sp>
      <p:sp>
        <p:nvSpPr>
          <p:cNvPr id="16" name="Accolade fermante 15">
            <a:extLst>
              <a:ext uri="{FF2B5EF4-FFF2-40B4-BE49-F238E27FC236}">
                <a16:creationId xmlns:a16="http://schemas.microsoft.com/office/drawing/2014/main" id="{C1946ECE-7CC6-4804-9269-E55021EE8993}"/>
              </a:ext>
            </a:extLst>
          </p:cNvPr>
          <p:cNvSpPr/>
          <p:nvPr/>
        </p:nvSpPr>
        <p:spPr>
          <a:xfrm>
            <a:off x="4559325" y="1728864"/>
            <a:ext cx="662730" cy="128373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195A5D1-142F-42C9-A31D-D078F8E54057}"/>
                  </a:ext>
                </a:extLst>
              </p:cNvPr>
              <p:cNvSpPr txBox="1"/>
              <p:nvPr/>
            </p:nvSpPr>
            <p:spPr>
              <a:xfrm>
                <a:off x="4890690" y="2060106"/>
                <a:ext cx="2570137" cy="55951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</m:rad>
                        </m:num>
                        <m:den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fr-FR" sz="16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195A5D1-142F-42C9-A31D-D078F8E54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690" y="2060106"/>
                <a:ext cx="2570137" cy="5595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7541004-3482-49C5-830F-7A68A4418AF6}"/>
                  </a:ext>
                </a:extLst>
              </p:cNvPr>
              <p:cNvSpPr txBox="1"/>
              <p:nvPr/>
            </p:nvSpPr>
            <p:spPr>
              <a:xfrm>
                <a:off x="2466463" y="3963683"/>
                <a:ext cx="1196802" cy="602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7541004-3482-49C5-830F-7A68A4418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463" y="3963683"/>
                <a:ext cx="1196802" cy="6024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09476CB-7B62-44A2-B03F-511976E20666}"/>
                  </a:ext>
                </a:extLst>
              </p:cNvPr>
              <p:cNvSpPr txBox="1"/>
              <p:nvPr/>
            </p:nvSpPr>
            <p:spPr>
              <a:xfrm>
                <a:off x="1361395" y="4754318"/>
                <a:ext cx="3580002" cy="612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09476CB-7B62-44A2-B03F-511976E20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395" y="4754318"/>
                <a:ext cx="3580002" cy="6127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ccolade fermante 19">
            <a:extLst>
              <a:ext uri="{FF2B5EF4-FFF2-40B4-BE49-F238E27FC236}">
                <a16:creationId xmlns:a16="http://schemas.microsoft.com/office/drawing/2014/main" id="{680ED398-F40B-448B-BCBE-E683317A911F}"/>
              </a:ext>
            </a:extLst>
          </p:cNvPr>
          <p:cNvSpPr/>
          <p:nvPr/>
        </p:nvSpPr>
        <p:spPr>
          <a:xfrm>
            <a:off x="4559325" y="3961618"/>
            <a:ext cx="662730" cy="128373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7505ECB-6806-41C5-B727-5D62CE686ACF}"/>
                  </a:ext>
                </a:extLst>
              </p:cNvPr>
              <p:cNvSpPr txBox="1"/>
              <p:nvPr/>
            </p:nvSpPr>
            <p:spPr>
              <a:xfrm>
                <a:off x="5613906" y="4319945"/>
                <a:ext cx="1008418" cy="5670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7505ECB-6806-41C5-B727-5D62CE686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906" y="4319945"/>
                <a:ext cx="1008418" cy="5670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3FE6C609-8C98-4E21-8518-A0500B43042A}"/>
              </a:ext>
            </a:extLst>
          </p:cNvPr>
          <p:cNvSpPr txBox="1"/>
          <p:nvPr/>
        </p:nvSpPr>
        <p:spPr>
          <a:xfrm>
            <a:off x="7331978" y="4417631"/>
            <a:ext cx="392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 mass </a:t>
            </a:r>
            <a:r>
              <a:rPr lang="fr-FR" dirty="0" err="1"/>
              <a:t>dependance</a:t>
            </a:r>
            <a:r>
              <a:rPr lang="fr-FR" dirty="0"/>
              <a:t> on </a:t>
            </a:r>
            <a:r>
              <a:rPr lang="fr-FR" dirty="0" err="1"/>
              <a:t>electric</a:t>
            </a:r>
            <a:r>
              <a:rPr lang="fr-FR" dirty="0"/>
              <a:t> </a:t>
            </a:r>
            <a:r>
              <a:rPr lang="fr-FR" dirty="0" err="1"/>
              <a:t>fields</a:t>
            </a:r>
            <a:r>
              <a:rPr lang="fr-FR" dirty="0"/>
              <a:t> 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3B1880-E9F1-484B-BAA2-BC6BEBE0357E}"/>
              </a:ext>
            </a:extLst>
          </p:cNvPr>
          <p:cNvSpPr txBox="1"/>
          <p:nvPr/>
        </p:nvSpPr>
        <p:spPr>
          <a:xfrm>
            <a:off x="3064864" y="5765702"/>
            <a:ext cx="6561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Particle</a:t>
            </a:r>
            <a:r>
              <a:rPr lang="fr-FR" b="1" dirty="0"/>
              <a:t> mass </a:t>
            </a:r>
            <a:r>
              <a:rPr lang="fr-FR" b="1" dirty="0" err="1"/>
              <a:t>separators</a:t>
            </a:r>
            <a:r>
              <a:rPr lang="fr-FR" b="1" dirty="0"/>
              <a:t> (or </a:t>
            </a:r>
            <a:r>
              <a:rPr lang="fr-FR" b="1" dirty="0" err="1"/>
              <a:t>spectrometers</a:t>
            </a:r>
            <a:r>
              <a:rPr lang="fr-FR" b="1" dirty="0"/>
              <a:t>) </a:t>
            </a:r>
            <a:r>
              <a:rPr lang="fr-FR" b="1" dirty="0" err="1"/>
              <a:t>need</a:t>
            </a:r>
            <a:r>
              <a:rPr lang="fr-FR" b="1" dirty="0"/>
              <a:t> a </a:t>
            </a:r>
            <a:r>
              <a:rPr lang="fr-FR" b="1" dirty="0" err="1"/>
              <a:t>magnetic</a:t>
            </a:r>
            <a:r>
              <a:rPr lang="fr-FR" b="1" dirty="0"/>
              <a:t> </a:t>
            </a:r>
            <a:r>
              <a:rPr lang="fr-FR" b="1" dirty="0" err="1"/>
              <a:t>field</a:t>
            </a:r>
            <a:r>
              <a:rPr lang="fr-FR" b="1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271566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rmAutofit fontScale="90000"/>
          </a:bodyPr>
          <a:lstStyle/>
          <a:p>
            <a:r>
              <a:rPr lang="fr-FR" sz="3100" dirty="0"/>
              <a:t>I – </a:t>
            </a:r>
            <a:r>
              <a:rPr lang="fr-FR" sz="3100" dirty="0" err="1"/>
              <a:t>Charged</a:t>
            </a:r>
            <a:r>
              <a:rPr lang="fr-FR" sz="3100" dirty="0"/>
              <a:t> </a:t>
            </a:r>
            <a:r>
              <a:rPr lang="fr-FR" sz="3100" dirty="0" err="1"/>
              <a:t>particles</a:t>
            </a:r>
            <a:r>
              <a:rPr lang="fr-FR" sz="3100" dirty="0"/>
              <a:t> in </a:t>
            </a:r>
            <a:r>
              <a:rPr lang="fr-FR" sz="3100" dirty="0" err="1"/>
              <a:t>electromagnetic</a:t>
            </a:r>
            <a:r>
              <a:rPr lang="fr-FR" sz="3100" dirty="0"/>
              <a:t> </a:t>
            </a:r>
            <a:r>
              <a:rPr lang="fr-FR" sz="3100" dirty="0" err="1"/>
              <a:t>fields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13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 Box 7">
                <a:extLst>
                  <a:ext uri="{FF2B5EF4-FFF2-40B4-BE49-F238E27FC236}">
                    <a16:creationId xmlns:a16="http://schemas.microsoft.com/office/drawing/2014/main" id="{57F84751-721F-45C8-9E57-46B9CF30AC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1524" y="2602074"/>
                <a:ext cx="8568952" cy="338437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82800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Maxwell Equations :</a:t>
                </a:r>
              </a:p>
              <a:p>
                <a:pPr marL="82800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+mj-lt"/>
                  <a:buAutoNum type="arabicPeriod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Divergence of the electric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equals charge density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/>
                        <a:ea typeface="Cambria Math"/>
                      </a:rPr>
                      <m:t>𝜌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divided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𝜖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/>
                      </a:rPr>
                      <m:t>𝑑𝑖𝑣</m:t>
                    </m:r>
                    <m:r>
                      <a:rPr lang="fr-FR" sz="1600" i="1"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fr-FR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𝜌</m:t>
                        </m:r>
                      </m:num>
                      <m:den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𝜖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sz="1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2800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+mj-lt"/>
                  <a:buAutoNum type="arabicPeriod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Divergence of the magnetic field is zero :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/>
                        <a:cs typeface="Times New Roman" panose="02020603050405020304" pitchFamily="18" charset="0"/>
                      </a:rPr>
                      <m:t>𝑑𝑖𝑣</m:t>
                    </m:r>
                    <m:r>
                      <a:rPr lang="fr-FR" sz="1600" i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fr-FR" sz="1600" i="1">
                        <a:latin typeface="Cambria Math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2800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+mj-lt"/>
                  <a:buAutoNum type="arabicPeriod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Curl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/>
                            <a:cs typeface="Times New Roman" panose="02020603050405020304" pitchFamily="18" charset="0"/>
                          </a:rPr>
                          <m:t>𝑟𝑜𝑡</m:t>
                        </m:r>
                      </m:e>
                    </m:acc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of the electric field is minus the rate of change of the magnetic field 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𝑟𝑜𝑡</m:t>
                        </m:r>
                      </m:e>
                    </m:acc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acc>
                    <m:r>
                      <a:rPr lang="fr-FR" sz="1600" i="1">
                        <a:latin typeface="Cambria Math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acc>
                              <m:accPr>
                                <m:chr m:val="⃗"/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</m:acc>
                          </m:num>
                          <m:den>
                            <m: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</m:e>
                    </m:d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2800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+mj-lt"/>
                  <a:buAutoNum type="arabicPeriod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Curl of the magnetic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equals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times current density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1600" i="1" dirty="0">
                            <a:latin typeface="Cambria Math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</m:acc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plus the rate of change of electric field divided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𝑟𝑜𝑡</m:t>
                        </m:r>
                      </m:e>
                    </m:acc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fr-FR" sz="1600" i="1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acc>
                      <m:accPr>
                        <m:chr m:val="⃗"/>
                        <m:ctrlP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</m:acc>
                    <m:r>
                      <a:rPr lang="fr-FR" sz="1600" i="1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fr-FR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fr-FR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1600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Text Box 7">
                <a:extLst>
                  <a:ext uri="{FF2B5EF4-FFF2-40B4-BE49-F238E27FC236}">
                    <a16:creationId xmlns:a16="http://schemas.microsoft.com/office/drawing/2014/main" id="{57F84751-721F-45C8-9E57-46B9CF30A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1524" y="2602074"/>
                <a:ext cx="8568952" cy="3384376"/>
              </a:xfrm>
              <a:prstGeom prst="rect">
                <a:avLst/>
              </a:prstGeom>
              <a:blipFill>
                <a:blip r:embed="rId2"/>
                <a:stretch>
                  <a:fillRect l="-640" r="-569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F07A4DF7-85D8-461F-AB4E-D337A6E7DF09}"/>
              </a:ext>
            </a:extLst>
          </p:cNvPr>
          <p:cNvSpPr txBox="1"/>
          <p:nvPr/>
        </p:nvSpPr>
        <p:spPr>
          <a:xfrm>
            <a:off x="838200" y="1414546"/>
            <a:ext cx="924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 a more </a:t>
            </a:r>
            <a:r>
              <a:rPr lang="fr-FR" dirty="0" err="1"/>
              <a:t>general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, </a:t>
            </a:r>
            <a:r>
              <a:rPr lang="fr-FR" dirty="0" err="1"/>
              <a:t>electric</a:t>
            </a:r>
            <a:r>
              <a:rPr lang="fr-FR" dirty="0"/>
              <a:t> and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fields</a:t>
            </a:r>
            <a:r>
              <a:rPr lang="fr-FR" dirty="0"/>
              <a:t> are </a:t>
            </a:r>
            <a:r>
              <a:rPr lang="fr-FR" dirty="0" err="1"/>
              <a:t>described</a:t>
            </a:r>
            <a:r>
              <a:rPr lang="fr-FR" dirty="0"/>
              <a:t> by the Maxwell </a:t>
            </a:r>
            <a:r>
              <a:rPr lang="fr-FR" dirty="0" err="1"/>
              <a:t>equations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0055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14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07EBF5A-308A-4BFB-B8B5-CF23A8B09523}"/>
              </a:ext>
            </a:extLst>
          </p:cNvPr>
          <p:cNvGrpSpPr/>
          <p:nvPr/>
        </p:nvGrpSpPr>
        <p:grpSpPr>
          <a:xfrm>
            <a:off x="2135561" y="2120329"/>
            <a:ext cx="7992887" cy="1242137"/>
            <a:chOff x="611560" y="1772809"/>
            <a:chExt cx="7992887" cy="1242137"/>
          </a:xfrm>
        </p:grpSpPr>
        <p:pic>
          <p:nvPicPr>
            <p:cNvPr id="8" name="Image 7" descr="Concave_lens.jpg">
              <a:extLst>
                <a:ext uri="{FF2B5EF4-FFF2-40B4-BE49-F238E27FC236}">
                  <a16:creationId xmlns:a16="http://schemas.microsoft.com/office/drawing/2014/main" id="{EFA3AA9E-04F7-4252-A1BC-3345A6445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t="19373"/>
            <a:stretch>
              <a:fillRect/>
            </a:stretch>
          </p:blipFill>
          <p:spPr>
            <a:xfrm>
              <a:off x="5724127" y="1845233"/>
              <a:ext cx="2880320" cy="1097288"/>
            </a:xfrm>
            <a:prstGeom prst="rect">
              <a:avLst/>
            </a:prstGeom>
          </p:spPr>
        </p:pic>
        <p:pic>
          <p:nvPicPr>
            <p:cNvPr id="9" name="Image 8" descr="Large_convex_lens.jpg">
              <a:extLst>
                <a:ext uri="{FF2B5EF4-FFF2-40B4-BE49-F238E27FC236}">
                  <a16:creationId xmlns:a16="http://schemas.microsoft.com/office/drawing/2014/main" id="{D8F19E59-15C3-417B-8983-ECEA33172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t="29436" b="17580"/>
            <a:stretch>
              <a:fillRect/>
            </a:stretch>
          </p:blipFill>
          <p:spPr>
            <a:xfrm>
              <a:off x="2483767" y="1871505"/>
              <a:ext cx="3037650" cy="1044745"/>
            </a:xfrm>
            <a:prstGeom prst="rect">
              <a:avLst/>
            </a:prstGeom>
          </p:spPr>
        </p:pic>
        <p:pic>
          <p:nvPicPr>
            <p:cNvPr id="11" name="Image 10" descr="Light_dispersion_conceptual_waves.gif">
              <a:extLst>
                <a:ext uri="{FF2B5EF4-FFF2-40B4-BE49-F238E27FC236}">
                  <a16:creationId xmlns:a16="http://schemas.microsoft.com/office/drawing/2014/main" id="{C236CC72-3826-4E5E-89DD-671983E74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560" y="1772809"/>
              <a:ext cx="1656183" cy="1242137"/>
            </a:xfrm>
            <a:prstGeom prst="rect">
              <a:avLst/>
            </a:prstGeom>
          </p:spPr>
        </p:pic>
      </p:grpSp>
      <p:sp>
        <p:nvSpPr>
          <p:cNvPr id="12" name="Text Box 7">
            <a:extLst>
              <a:ext uri="{FF2B5EF4-FFF2-40B4-BE49-F238E27FC236}">
                <a16:creationId xmlns:a16="http://schemas.microsoft.com/office/drawing/2014/main" id="{4863301E-0A0B-4A45-B214-EE97C4A6C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008" y="691202"/>
            <a:ext cx="5472608" cy="3670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 anchor="t" anchorCtr="0">
            <a:noAutofit/>
          </a:bodyPr>
          <a:lstStyle/>
          <a:p>
            <a:pPr marL="0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Generalities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64CF45E4-8E80-46C5-90BA-B893D7B9D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528" y="1279707"/>
            <a:ext cx="8568952" cy="8586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 anchor="t" anchorCtr="0">
            <a:noAutofit/>
          </a:bodyPr>
          <a:lstStyle/>
          <a:p>
            <a:pPr marL="0" lvl="1" algn="ctr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latin typeface="Times New Roman" pitchFamily="18" charset="0"/>
              </a:rPr>
              <a:t>In beam optic, we apply a analogy with the geometrical optic where light beams are deflected by prisms and focus by using focusing or defocusing lenses.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4182CA0F-4A15-400C-8A9D-67DF8648D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378" y="3953789"/>
            <a:ext cx="10601722" cy="22987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 anchor="t" anchorCtr="0">
            <a:noAutofit/>
          </a:bodyPr>
          <a:lstStyle/>
          <a:p>
            <a:pPr marL="285750" lvl="1" indent="-285750"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latin typeface="Times New Roman" pitchFamily="18" charset="0"/>
              </a:rPr>
              <a:t>Same approach is applied in corpuscular optic.</a:t>
            </a:r>
          </a:p>
          <a:p>
            <a:pPr marL="285750" lvl="1" indent="-285750"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latin typeface="Times New Roman" pitchFamily="18" charset="0"/>
              </a:rPr>
              <a:t>Optic structures are designed in order to induce bending and focalization of the charged particles.</a:t>
            </a:r>
          </a:p>
          <a:p>
            <a:pPr marL="285750" lvl="1" indent="-285750"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latin typeface="Times New Roman" pitchFamily="18" charset="0"/>
              </a:rPr>
              <a:t>Bending and focalization can be separated or combined.</a:t>
            </a:r>
          </a:p>
          <a:p>
            <a:pPr marL="285750" lvl="1" indent="-285750"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latin typeface="Times New Roman" pitchFamily="18" charset="0"/>
              </a:rPr>
              <a:t>Systems with electric and/or magnetic fields around a central trajectory are realized.</a:t>
            </a:r>
          </a:p>
          <a:p>
            <a:pPr marL="285750" lvl="1" indent="-285750"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latin typeface="Times New Roman" pitchFamily="18" charset="0"/>
              </a:rPr>
              <a:t>Systems ensure the transverse dimensions of the beam (transverse = orthogonal plane of the beam direction)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6C197AE7-1D35-499D-805D-A580814DD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dipoles</a:t>
            </a:r>
            <a:r>
              <a:rPr lang="fr-FR" sz="2400" dirty="0"/>
              <a:t>, </a:t>
            </a:r>
            <a:r>
              <a:rPr lang="fr-FR" sz="2400" dirty="0" err="1"/>
              <a:t>quadrupoles</a:t>
            </a:r>
            <a:r>
              <a:rPr lang="fr-FR" sz="2400" dirty="0"/>
              <a:t> and </a:t>
            </a:r>
            <a:r>
              <a:rPr lang="fr-FR" sz="2400" dirty="0" err="1"/>
              <a:t>multipoles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900264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15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32221AA-6B5D-4B58-848D-E9154AB6638D}"/>
                  </a:ext>
                </a:extLst>
              </p:cNvPr>
              <p:cNvSpPr txBox="1"/>
              <p:nvPr/>
            </p:nvSpPr>
            <p:spPr>
              <a:xfrm>
                <a:off x="2583808" y="2175067"/>
                <a:ext cx="7212434" cy="679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From Lorentz equation, we can deduce 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/>
                                  </a:rPr>
                                  <m:t>𝐵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fr-FR" i="1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/>
                              </a:rPr>
                              <m:t>𝑞</m:t>
                            </m:r>
                            <m:r>
                              <a:rPr lang="fr-FR" i="1">
                                <a:latin typeface="Cambria Math"/>
                              </a:rPr>
                              <m:t> 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𝐸</m:t>
                                </m:r>
                              </m:e>
                            </m:acc>
                          </m:num>
                          <m:den>
                            <m:r>
                              <a:rPr lang="fr-FR" i="1">
                                <a:latin typeface="Cambria Math"/>
                              </a:rPr>
                              <m:t>𝑞</m:t>
                            </m:r>
                            <m:r>
                              <a:rPr lang="fr-FR" i="1">
                                <a:latin typeface="Cambria Math"/>
                              </a:rPr>
                              <m:t> 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𝑣</m:t>
                                </m:r>
                              </m:e>
                            </m:acc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×</m:t>
                            </m:r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  <a:ea typeface="Cambria Math"/>
                                  </a:rPr>
                                  <m:t>𝐵</m:t>
                                </m:r>
                              </m:e>
                            </m:acc>
                          </m:den>
                        </m:f>
                      </m:e>
                    </m:d>
                    <m:r>
                      <a:rPr lang="fr-F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i="1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𝑉</m:t>
                            </m:r>
                            <m:r>
                              <a:rPr lang="fr-FR" i="1">
                                <a:latin typeface="Cambria Math"/>
                              </a:rPr>
                              <m:t>/</m:t>
                            </m:r>
                            <m:r>
                              <a:rPr lang="fr-FR" i="1"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a:rPr lang="fr-FR" i="1">
                            <a:latin typeface="Cambria Math"/>
                            <a:ea typeface="Cambria Math"/>
                          </a:rPr>
                          <m:t>𝛽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  <a:ea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  <m:t>𝐵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𝑇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32221AA-6B5D-4B58-848D-E9154AB66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808" y="2175067"/>
                <a:ext cx="7212434" cy="679225"/>
              </a:xfrm>
              <a:prstGeom prst="rect">
                <a:avLst/>
              </a:prstGeom>
              <a:blipFill>
                <a:blip r:embed="rId2"/>
                <a:stretch>
                  <a:fillRect l="-7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74038348-70FD-425F-A137-8E22CCFDB15B}"/>
              </a:ext>
            </a:extLst>
          </p:cNvPr>
          <p:cNvSpPr txBox="1"/>
          <p:nvPr/>
        </p:nvSpPr>
        <p:spPr>
          <a:xfrm>
            <a:off x="721453" y="830510"/>
            <a:ext cx="7835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Use of </a:t>
            </a:r>
            <a:r>
              <a:rPr lang="fr-FR" dirty="0" err="1"/>
              <a:t>magnetic</a:t>
            </a:r>
            <a:r>
              <a:rPr lang="fr-FR" dirty="0"/>
              <a:t> and </a:t>
            </a:r>
            <a:r>
              <a:rPr lang="fr-FR" dirty="0" err="1"/>
              <a:t>electric</a:t>
            </a:r>
            <a:r>
              <a:rPr lang="fr-FR" dirty="0"/>
              <a:t> </a:t>
            </a:r>
            <a:r>
              <a:rPr lang="fr-FR" dirty="0" err="1"/>
              <a:t>fields</a:t>
            </a:r>
            <a:r>
              <a:rPr lang="fr-FR" dirty="0"/>
              <a:t>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/>
              <a:t>Acceleration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possible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electric</a:t>
            </a:r>
            <a:r>
              <a:rPr lang="fr-FR" dirty="0"/>
              <a:t> </a:t>
            </a:r>
            <a:r>
              <a:rPr lang="fr-FR" dirty="0" err="1"/>
              <a:t>fields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/>
              <a:t>Bending</a:t>
            </a:r>
            <a:r>
              <a:rPr lang="fr-FR" dirty="0"/>
              <a:t>/manipulations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electric</a:t>
            </a:r>
            <a:r>
              <a:rPr lang="fr-FR" dirty="0"/>
              <a:t> or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fields</a:t>
            </a:r>
            <a:r>
              <a:rPr lang="fr-FR" dirty="0"/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23E958-22D8-45D4-9849-67C61475636E}"/>
              </a:ext>
            </a:extLst>
          </p:cNvPr>
          <p:cNvSpPr txBox="1"/>
          <p:nvPr/>
        </p:nvSpPr>
        <p:spPr>
          <a:xfrm>
            <a:off x="2583808" y="3275519"/>
            <a:ext cx="654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 : In </a:t>
            </a:r>
            <a:r>
              <a:rPr lang="fr-FR" dirty="0" err="1"/>
              <a:t>which</a:t>
            </a:r>
            <a:r>
              <a:rPr lang="fr-FR" dirty="0"/>
              <a:t> case do </a:t>
            </a:r>
            <a:r>
              <a:rPr lang="fr-FR" dirty="0" err="1"/>
              <a:t>we</a:t>
            </a:r>
            <a:r>
              <a:rPr lang="fr-FR" dirty="0"/>
              <a:t> use </a:t>
            </a:r>
            <a:r>
              <a:rPr lang="fr-FR" dirty="0" err="1"/>
              <a:t>electric</a:t>
            </a:r>
            <a:r>
              <a:rPr lang="fr-FR" dirty="0"/>
              <a:t> or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fields</a:t>
            </a:r>
            <a:r>
              <a:rPr lang="fr-FR" dirty="0"/>
              <a:t> for </a:t>
            </a:r>
            <a:r>
              <a:rPr lang="fr-FR" dirty="0" err="1"/>
              <a:t>bending</a:t>
            </a:r>
            <a:r>
              <a:rPr lang="fr-FR" dirty="0"/>
              <a:t> 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3307164-49E8-4419-93F8-70B6BA628A36}"/>
                  </a:ext>
                </a:extLst>
              </p:cNvPr>
              <p:cNvSpPr txBox="1"/>
              <p:nvPr/>
            </p:nvSpPr>
            <p:spPr>
              <a:xfrm>
                <a:off x="1290724" y="3781528"/>
                <a:ext cx="6094602" cy="1431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Answer :</a:t>
                </a:r>
              </a:p>
              <a:p>
                <a:pPr marL="285750" lvl="1" indent="-28575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Magnetic fields at high energy (high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𝛽</m:t>
                    </m:r>
                  </m:oMath>
                </a14:m>
                <a:r>
                  <a:rPr lang="en-US" dirty="0">
                    <a:latin typeface="Times New Roman" pitchFamily="18" charset="0"/>
                  </a:rPr>
                  <a:t>)</a:t>
                </a:r>
              </a:p>
              <a:p>
                <a:pPr marL="285750" lvl="1" indent="-28575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Electric fields at low energy (low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𝛽</m:t>
                    </m:r>
                  </m:oMath>
                </a14:m>
                <a:r>
                  <a:rPr lang="en-US" dirty="0">
                    <a:latin typeface="Times New Roman" pitchFamily="18" charset="0"/>
                  </a:rPr>
                  <a:t>)</a:t>
                </a: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In any case, feasibility and cost have to be taken into account</a:t>
                </a:r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3307164-49E8-4419-93F8-70B6BA628A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724" y="3781528"/>
                <a:ext cx="6094602" cy="1431161"/>
              </a:xfrm>
              <a:prstGeom prst="rect">
                <a:avLst/>
              </a:prstGeom>
              <a:blipFill>
                <a:blip r:embed="rId3"/>
                <a:stretch>
                  <a:fillRect l="-900" t="-2128" b="-59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C5EFDAE5-4B99-45C2-A15E-084196587C02}"/>
              </a:ext>
            </a:extLst>
          </p:cNvPr>
          <p:cNvSpPr txBox="1"/>
          <p:nvPr/>
        </p:nvSpPr>
        <p:spPr>
          <a:xfrm>
            <a:off x="8357005" y="4324466"/>
            <a:ext cx="28784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/>
              <a:t>Ex : A Tin </a:t>
            </a:r>
            <a:r>
              <a:rPr lang="fr-FR" sz="1200" i="1" dirty="0" err="1"/>
              <a:t>beam</a:t>
            </a:r>
            <a:r>
              <a:rPr lang="fr-FR" sz="1200" i="1" dirty="0"/>
              <a:t> 122Sn50, 1+ of </a:t>
            </a:r>
            <a:r>
              <a:rPr lang="fr-FR" sz="1200" i="1" dirty="0" err="1"/>
              <a:t>energy</a:t>
            </a:r>
            <a:r>
              <a:rPr lang="fr-FR" sz="1200" i="1" dirty="0"/>
              <a:t> 60keV has a </a:t>
            </a:r>
            <a:r>
              <a:rPr lang="fr-FR" sz="1200" i="1" dirty="0" err="1"/>
              <a:t>magnetic</a:t>
            </a:r>
            <a:r>
              <a:rPr lang="fr-FR" sz="1200" i="1" dirty="0"/>
              <a:t> </a:t>
            </a:r>
            <a:r>
              <a:rPr lang="fr-FR" sz="1200" i="1" dirty="0" err="1"/>
              <a:t>rigidity</a:t>
            </a:r>
            <a:r>
              <a:rPr lang="fr-FR" sz="1200" i="1" dirty="0"/>
              <a:t> of 0.3894Tm, </a:t>
            </a:r>
            <a:r>
              <a:rPr lang="fr-FR" sz="1200" i="1" dirty="0" err="1"/>
              <a:t>electrostatic</a:t>
            </a:r>
            <a:r>
              <a:rPr lang="fr-FR" sz="1200" i="1" dirty="0"/>
              <a:t> </a:t>
            </a:r>
            <a:r>
              <a:rPr lang="fr-FR" sz="1200" i="1" dirty="0" err="1"/>
              <a:t>is</a:t>
            </a:r>
            <a:r>
              <a:rPr lang="fr-FR" sz="1200" i="1" dirty="0"/>
              <a:t> more </a:t>
            </a:r>
            <a:r>
              <a:rPr lang="fr-FR" sz="1200" i="1" dirty="0" err="1"/>
              <a:t>interesting</a:t>
            </a:r>
            <a:r>
              <a:rPr lang="fr-FR" sz="1200" i="1" dirty="0"/>
              <a:t>. For 1GeV protons, </a:t>
            </a:r>
            <a:r>
              <a:rPr lang="fr-FR" sz="1200" i="1" dirty="0" err="1"/>
              <a:t>Brho</a:t>
            </a:r>
            <a:r>
              <a:rPr lang="fr-FR" sz="1200" i="1" dirty="0"/>
              <a:t>=5.65838Tm, </a:t>
            </a:r>
            <a:r>
              <a:rPr lang="fr-FR" sz="1200" i="1" dirty="0" err="1"/>
              <a:t>magnetic</a:t>
            </a:r>
            <a:r>
              <a:rPr lang="fr-FR" sz="1200" i="1" dirty="0"/>
              <a:t> </a:t>
            </a:r>
            <a:r>
              <a:rPr lang="fr-FR" sz="1200" i="1" dirty="0" err="1"/>
              <a:t>is</a:t>
            </a:r>
            <a:r>
              <a:rPr lang="fr-FR" sz="1200" i="1" dirty="0"/>
              <a:t> more </a:t>
            </a:r>
            <a:r>
              <a:rPr lang="fr-FR" sz="1200" i="1" dirty="0" err="1"/>
              <a:t>interesting</a:t>
            </a:r>
            <a:r>
              <a:rPr lang="fr-FR" sz="1200" i="1" dirty="0"/>
              <a:t>.</a:t>
            </a:r>
            <a:endParaRPr lang="fr-FR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70FB7B2-7AEF-4574-A523-1A197731DDA2}"/>
                  </a:ext>
                </a:extLst>
              </p:cNvPr>
              <p:cNvSpPr txBox="1"/>
              <p:nvPr/>
            </p:nvSpPr>
            <p:spPr>
              <a:xfrm>
                <a:off x="1822507" y="5307640"/>
                <a:ext cx="8957345" cy="1237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1" indent="-28575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most circular accelerators, conventional electro-magnets (with iron) inducing magnetic fields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600" i="1">
                                    <a:latin typeface="Cambria Math"/>
                                  </a:rPr>
                                  <m:t>𝐵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𝑚𝑎𝑥</m:t>
                        </m:r>
                      </m:sub>
                    </m:sSub>
                    <m:r>
                      <a:rPr lang="en-US" sz="1600" i="1">
                        <a:latin typeface="Cambria Math"/>
                        <a:ea typeface="Cambria Math"/>
                      </a:rPr>
                      <m:t>~ 1.8 </m:t>
                    </m:r>
                    <m:r>
                      <a:rPr lang="en-US" sz="1600" i="1">
                        <a:latin typeface="Cambria Math"/>
                        <a:ea typeface="Cambria Math"/>
                      </a:rPr>
                      <m:t>𝑇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 at room temperature are used.</a:t>
                </a:r>
              </a:p>
              <a:p>
                <a:pPr marL="285750" lvl="1" indent="-28575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In protons or heavy ions machines at very high energy (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Cambria Math"/>
                      </a:rPr>
                      <m:t>𝛽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~1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) like at LHC, we use superconducting magnets inducing fields up to 10T.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70FB7B2-7AEF-4574-A523-1A197731D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507" y="5307640"/>
                <a:ext cx="8957345" cy="1237198"/>
              </a:xfrm>
              <a:prstGeom prst="rect">
                <a:avLst/>
              </a:prstGeom>
              <a:blipFill>
                <a:blip r:embed="rId4"/>
                <a:stretch>
                  <a:fillRect l="-136" t="-1478" b="-54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itre 1">
            <a:extLst>
              <a:ext uri="{FF2B5EF4-FFF2-40B4-BE49-F238E27FC236}">
                <a16:creationId xmlns:a16="http://schemas.microsoft.com/office/drawing/2014/main" id="{F580079A-B67D-45DA-BE80-C53695B809BB}"/>
              </a:ext>
            </a:extLst>
          </p:cNvPr>
          <p:cNvSpPr txBox="1">
            <a:spLocks/>
          </p:cNvSpPr>
          <p:nvPr/>
        </p:nvSpPr>
        <p:spPr>
          <a:xfrm>
            <a:off x="1006679" y="185094"/>
            <a:ext cx="9253056" cy="2605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/>
              <a:t>I – Guiding and focalizing magnets : dipoles, quadrupoles and multipoles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80483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dipoles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16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4659D8FE-FEEA-4112-B3C7-807DC606F130}"/>
                  </a:ext>
                </a:extLst>
              </p:cNvPr>
              <p:cNvSpPr txBox="1"/>
              <p:nvPr/>
            </p:nvSpPr>
            <p:spPr>
              <a:xfrm>
                <a:off x="501650" y="863600"/>
                <a:ext cx="6727804" cy="1138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/>
                  <a:t>Magnetic </a:t>
                </a:r>
                <a:r>
                  <a:rPr lang="fr-FR" sz="2000" b="1" dirty="0" err="1"/>
                  <a:t>optical</a:t>
                </a:r>
                <a:r>
                  <a:rPr lang="fr-FR" sz="2000" b="1" dirty="0"/>
                  <a:t> </a:t>
                </a:r>
                <a:r>
                  <a:rPr lang="fr-FR" sz="2000" b="1" dirty="0" err="1"/>
                  <a:t>element</a:t>
                </a:r>
                <a:r>
                  <a:rPr lang="fr-FR" sz="2000" b="1" dirty="0"/>
                  <a:t> n°1 : the </a:t>
                </a:r>
                <a:r>
                  <a:rPr lang="fr-FR" sz="2000" b="1" dirty="0" err="1"/>
                  <a:t>bending</a:t>
                </a:r>
                <a:r>
                  <a:rPr lang="fr-FR" sz="2000" b="1" dirty="0"/>
                  <a:t> magnet, or </a:t>
                </a:r>
                <a:r>
                  <a:rPr lang="fr-FR" sz="2000" b="1" dirty="0" err="1"/>
                  <a:t>dipole</a:t>
                </a:r>
                <a:endParaRPr lang="fr-FR" sz="2000" b="1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 err="1"/>
                  <a:t>Dipole</a:t>
                </a:r>
                <a:r>
                  <a:rPr lang="fr-FR" sz="1600" dirty="0"/>
                  <a:t>, </a:t>
                </a:r>
                <a:r>
                  <a:rPr lang="fr-FR" sz="1600" dirty="0" err="1"/>
                  <a:t>means</a:t>
                </a:r>
                <a:r>
                  <a:rPr lang="fr-FR" sz="1600" dirty="0"/>
                  <a:t> a </a:t>
                </a:r>
                <a:r>
                  <a:rPr lang="fr-FR" sz="1600" dirty="0" err="1"/>
                  <a:t>north</a:t>
                </a:r>
                <a:r>
                  <a:rPr lang="fr-FR" sz="1600" dirty="0"/>
                  <a:t> and a </a:t>
                </a:r>
                <a:r>
                  <a:rPr lang="fr-FR" sz="1600" dirty="0" err="1"/>
                  <a:t>south</a:t>
                </a:r>
                <a:r>
                  <a:rPr lang="fr-FR" sz="1600" dirty="0"/>
                  <a:t> pole : 2 </a:t>
                </a:r>
                <a:r>
                  <a:rPr lang="fr-FR" sz="1600" dirty="0" err="1"/>
                  <a:t>poles</a:t>
                </a:r>
                <a:endParaRPr lang="fr-FR" sz="1600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It </a:t>
                </a:r>
                <a:r>
                  <a:rPr lang="fr-FR" sz="1600" dirty="0" err="1"/>
                  <a:t>results</a:t>
                </a:r>
                <a:r>
                  <a:rPr lang="fr-FR" sz="1600" dirty="0"/>
                  <a:t> a constant </a:t>
                </a:r>
                <a:r>
                  <a:rPr lang="fr-FR" sz="1600" dirty="0" err="1"/>
                  <a:t>magnetic</a:t>
                </a:r>
                <a:r>
                  <a:rPr lang="fr-FR" sz="1600" dirty="0"/>
                  <a:t> </a:t>
                </a:r>
                <a:r>
                  <a:rPr lang="fr-FR" sz="1600" dirty="0" err="1"/>
                  <a:t>field</a:t>
                </a:r>
                <a:r>
                  <a:rPr lang="fr-FR" sz="1600" dirty="0"/>
                  <a:t> (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𝐶𝑠𝑡𝑒</m:t>
                    </m:r>
                  </m:oMath>
                </a14:m>
                <a:r>
                  <a:rPr lang="fr-FR" sz="1600" dirty="0"/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 err="1"/>
                  <a:t>Used</a:t>
                </a:r>
                <a:r>
                  <a:rPr lang="fr-FR" sz="1600" dirty="0"/>
                  <a:t> to guide the central </a:t>
                </a:r>
                <a:r>
                  <a:rPr lang="fr-FR" sz="1600" dirty="0" err="1"/>
                  <a:t>trajectory</a:t>
                </a:r>
                <a:r>
                  <a:rPr lang="fr-FR" sz="1600" dirty="0"/>
                  <a:t> of a </a:t>
                </a:r>
                <a:r>
                  <a:rPr lang="fr-FR" sz="1600" dirty="0" err="1"/>
                  <a:t>beam</a:t>
                </a:r>
                <a:endParaRPr lang="fr-FR" sz="1600" dirty="0"/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4659D8FE-FEEA-4112-B3C7-807DC606F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50" y="863600"/>
                <a:ext cx="6727804" cy="1138773"/>
              </a:xfrm>
              <a:prstGeom prst="rect">
                <a:avLst/>
              </a:prstGeom>
              <a:blipFill>
                <a:blip r:embed="rId2"/>
                <a:stretch>
                  <a:fillRect l="-906" t="-3226" r="-91" b="-6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 Box 7">
                <a:extLst>
                  <a:ext uri="{FF2B5EF4-FFF2-40B4-BE49-F238E27FC236}">
                    <a16:creationId xmlns:a16="http://schemas.microsoft.com/office/drawing/2014/main" id="{C499C642-B8DB-44C8-A9A3-46FE6F3ABE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7577" y="2081849"/>
                <a:ext cx="8568952" cy="100443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36000" tIns="36000" rIns="36000" bIns="36000" anchor="t" anchorCtr="0">
                <a:noAutofit/>
              </a:bodyPr>
              <a:lstStyle/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b="1" dirty="0">
                    <a:solidFill>
                      <a:srgbClr val="00B050"/>
                    </a:solidFill>
                    <a:latin typeface="Times New Roman" pitchFamily="18" charset="0"/>
                  </a:rPr>
                  <a:t>Magnet dipole</a:t>
                </a: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Bend with flat and parallel poles create a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itchFamily="18" charset="0"/>
                  </a:rPr>
                  <a:t> uniform at the center in the gap</a:t>
                </a: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Bend can be small (for e- beam at few 100 </a:t>
                </a:r>
                <a:r>
                  <a:rPr lang="en-US" sz="1600" dirty="0" err="1">
                    <a:latin typeface="Times New Roman" pitchFamily="18" charset="0"/>
                  </a:rPr>
                  <a:t>keV</a:t>
                </a:r>
                <a:r>
                  <a:rPr lang="en-US" sz="1600" dirty="0">
                    <a:latin typeface="Times New Roman" pitchFamily="18" charset="0"/>
                  </a:rPr>
                  <a:t>) or huge (15m at LHC for protons at 7TeV)</a:t>
                </a: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27" name="Text Box 7">
                <a:extLst>
                  <a:ext uri="{FF2B5EF4-FFF2-40B4-BE49-F238E27FC236}">
                    <a16:creationId xmlns:a16="http://schemas.microsoft.com/office/drawing/2014/main" id="{C499C642-B8DB-44C8-A9A3-46FE6F3AB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577" y="2081849"/>
                <a:ext cx="8568952" cy="1004439"/>
              </a:xfrm>
              <a:prstGeom prst="rect">
                <a:avLst/>
              </a:prstGeom>
              <a:blipFill>
                <a:blip r:embed="rId3"/>
                <a:stretch>
                  <a:fillRect l="-1068" t="-3049" b="-4268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age 27" descr="1107167_01-A4-at-144-dpi.jpg">
            <a:extLst>
              <a:ext uri="{FF2B5EF4-FFF2-40B4-BE49-F238E27FC236}">
                <a16:creationId xmlns:a16="http://schemas.microsoft.com/office/drawing/2014/main" id="{7B0AA691-3F68-4AC5-B9B7-423A4A676C9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47883" y="3235473"/>
            <a:ext cx="2318646" cy="1432823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41031464-5A03-4EBB-B797-2009B6F890D6}"/>
              </a:ext>
            </a:extLst>
          </p:cNvPr>
          <p:cNvGrpSpPr/>
          <p:nvPr/>
        </p:nvGrpSpPr>
        <p:grpSpPr>
          <a:xfrm>
            <a:off x="1508743" y="3203459"/>
            <a:ext cx="2881384" cy="1464837"/>
            <a:chOff x="242586" y="2564904"/>
            <a:chExt cx="3173426" cy="1656184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C1587131-3EDE-4768-907B-12FE326BE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15428" t="1904" r="11124" b="15261"/>
            <a:stretch>
              <a:fillRect/>
            </a:stretch>
          </p:blipFill>
          <p:spPr bwMode="auto">
            <a:xfrm>
              <a:off x="1331640" y="2564904"/>
              <a:ext cx="2084372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66A379C2-EB5E-4EB1-8D0E-B051F4D1F478}"/>
                </a:ext>
              </a:extLst>
            </p:cNvPr>
            <p:cNvCxnSpPr/>
            <p:nvPr/>
          </p:nvCxnSpPr>
          <p:spPr>
            <a:xfrm flipV="1">
              <a:off x="1233263" y="2940352"/>
              <a:ext cx="354524" cy="2893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39DDF0B2-C3FB-4B65-BC34-B2F23A4F7349}"/>
                </a:ext>
              </a:extLst>
            </p:cNvPr>
            <p:cNvCxnSpPr/>
            <p:nvPr/>
          </p:nvCxnSpPr>
          <p:spPr>
            <a:xfrm flipV="1">
              <a:off x="1015914" y="3597156"/>
              <a:ext cx="571873" cy="1113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32BB130-AB16-4451-A583-0DF555933669}"/>
                </a:ext>
              </a:extLst>
            </p:cNvPr>
            <p:cNvSpPr txBox="1"/>
            <p:nvPr/>
          </p:nvSpPr>
          <p:spPr>
            <a:xfrm>
              <a:off x="251520" y="2802414"/>
              <a:ext cx="978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Iron yoke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4F40F2CE-06C6-421D-86CA-B9CF090DE6FA}"/>
                </a:ext>
              </a:extLst>
            </p:cNvPr>
            <p:cNvSpPr txBox="1"/>
            <p:nvPr/>
          </p:nvSpPr>
          <p:spPr>
            <a:xfrm>
              <a:off x="242586" y="3539243"/>
              <a:ext cx="7970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Coil (I)</a:t>
              </a:r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2D847DAB-D096-4241-A8C8-2AE127D404F8}"/>
              </a:ext>
            </a:extLst>
          </p:cNvPr>
          <p:cNvSpPr txBox="1"/>
          <p:nvPr/>
        </p:nvSpPr>
        <p:spPr>
          <a:xfrm>
            <a:off x="9376176" y="3271693"/>
            <a:ext cx="19976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LHC Bending magnet</a:t>
            </a:r>
          </a:p>
          <a:p>
            <a:r>
              <a:rPr lang="en-US" sz="1600" dirty="0">
                <a:latin typeface="Symbol" panose="05050102010706020507" pitchFamily="18" charset="2"/>
                <a:cs typeface="Times New Roman" pitchFamily="18" charset="0"/>
              </a:rPr>
              <a:t>r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=2804m, L=15m</a:t>
            </a: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N=1232</a:t>
            </a: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600" dirty="0">
                <a:latin typeface="Symbol" panose="05050102010706020507" pitchFamily="18" charset="2"/>
                <a:cs typeface="Times New Roman" pitchFamily="18" charset="0"/>
              </a:rPr>
              <a:t>r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=23352.6Tm</a:t>
            </a: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B=8.33T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DE6DCCC7-36B6-46CE-884F-F9E60B463D59}"/>
              </a:ext>
            </a:extLst>
          </p:cNvPr>
          <p:cNvGrpSpPr/>
          <p:nvPr/>
        </p:nvGrpSpPr>
        <p:grpSpPr>
          <a:xfrm>
            <a:off x="4631975" y="4789804"/>
            <a:ext cx="6487460" cy="1670980"/>
            <a:chOff x="3059832" y="4638340"/>
            <a:chExt cx="6487460" cy="1670980"/>
          </a:xfrm>
        </p:grpSpPr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8DF8D75C-7B71-429C-80EA-4A1B8AFDCD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9832" y="4693020"/>
              <a:ext cx="1224136" cy="3600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82800" indent="-360000" algn="ctr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dirty="0">
                  <a:latin typeface="Times New Roman" pitchFamily="18" charset="0"/>
                </a:rPr>
                <a:t>C-shape</a:t>
              </a:r>
            </a:p>
            <a:p>
              <a:pPr marL="82800" indent="-360000" algn="ctr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US" sz="1600" dirty="0">
                <a:latin typeface="Times New Roman" pitchFamily="18" charset="0"/>
              </a:endParaRPr>
            </a:p>
          </p:txBody>
        </p:sp>
        <p:sp>
          <p:nvSpPr>
            <p:cNvPr id="38" name="Text Box 7">
              <a:extLst>
                <a:ext uri="{FF2B5EF4-FFF2-40B4-BE49-F238E27FC236}">
                  <a16:creationId xmlns:a16="http://schemas.microsoft.com/office/drawing/2014/main" id="{955490A9-EA25-4377-ABCA-BD7F8DDE4B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8124" y="4710348"/>
              <a:ext cx="1224136" cy="3600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82800" indent="-360000" algn="ctr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dirty="0">
                  <a:latin typeface="Times New Roman" pitchFamily="18" charset="0"/>
                </a:rPr>
                <a:t>H-shape</a:t>
              </a:r>
            </a:p>
            <a:p>
              <a:pPr marL="82800" indent="-360000" algn="ctr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US" sz="1600" dirty="0">
                <a:latin typeface="Times New Roman" pitchFamily="18" charset="0"/>
              </a:endParaRPr>
            </a:p>
          </p:txBody>
        </p:sp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024BDC6E-88BC-47C2-8C68-CBD892950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3607" y="4638340"/>
              <a:ext cx="1813685" cy="5040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82800" indent="-360000" algn="ctr"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dirty="0">
                  <a:latin typeface="Times New Roman" pitchFamily="18" charset="0"/>
                </a:rPr>
                <a:t>Window shape</a:t>
              </a:r>
            </a:p>
          </p:txBody>
        </p:sp>
        <p:pic>
          <p:nvPicPr>
            <p:cNvPr id="40" name="Picture 1">
              <a:extLst>
                <a:ext uri="{FF2B5EF4-FFF2-40B4-BE49-F238E27FC236}">
                  <a16:creationId xmlns:a16="http://schemas.microsoft.com/office/drawing/2014/main" id="{F0CB4B9E-A949-4BAD-A5A8-366661C4DC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4699" t="5239" r="6017" b="5703"/>
            <a:stretch>
              <a:fillRect/>
            </a:stretch>
          </p:blipFill>
          <p:spPr bwMode="auto">
            <a:xfrm>
              <a:off x="3131840" y="5049180"/>
              <a:ext cx="1368152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B0643A46-32D7-4201-BDCB-DDF8B50114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3604" t="5307" r="2686" b="4475"/>
            <a:stretch>
              <a:fillRect/>
            </a:stretch>
          </p:blipFill>
          <p:spPr bwMode="auto">
            <a:xfrm>
              <a:off x="5364088" y="5049180"/>
              <a:ext cx="1872208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40209185-7179-4FDE-B7FB-38F583476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5152" t="5039" r="7259" b="4249"/>
            <a:stretch>
              <a:fillRect/>
            </a:stretch>
          </p:blipFill>
          <p:spPr bwMode="auto">
            <a:xfrm>
              <a:off x="8028384" y="5013176"/>
              <a:ext cx="1224136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3" name="Text Box 7">
            <a:extLst>
              <a:ext uri="{FF2B5EF4-FFF2-40B4-BE49-F238E27FC236}">
                <a16:creationId xmlns:a16="http://schemas.microsoft.com/office/drawing/2014/main" id="{DE7A6EC9-955B-49AC-8182-CFB790BFA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615" y="5291753"/>
            <a:ext cx="2769191" cy="8089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 anchor="t" anchorCtr="0">
            <a:noAutofit/>
          </a:bodyPr>
          <a:lstStyle/>
          <a:p>
            <a:pPr marL="0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latin typeface="Times New Roman" pitchFamily="18" charset="0"/>
              </a:rPr>
              <a:t>Structure of the yoke</a:t>
            </a:r>
          </a:p>
          <a:p>
            <a:pPr marL="0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latin typeface="Times New Roman" pitchFamily="18" charset="0"/>
              </a:rPr>
              <a:t>give the name of bends</a:t>
            </a:r>
          </a:p>
          <a:p>
            <a:pPr marL="0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134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dipoles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17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 Box 7">
                <a:extLst>
                  <a:ext uri="{FF2B5EF4-FFF2-40B4-BE49-F238E27FC236}">
                    <a16:creationId xmlns:a16="http://schemas.microsoft.com/office/drawing/2014/main" id="{245EBDD6-E47A-4B2B-9525-7C3F49F21E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8397" y="733703"/>
                <a:ext cx="5649529" cy="194421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36000" tIns="36000" rIns="36000" bIns="36000" anchor="t" anchorCtr="0">
                <a:noAutofit/>
              </a:bodyPr>
              <a:lstStyle/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Determination of the magnetic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</a:rPr>
                  <a:t> is obtained by the application of the Ampère theorem 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</a:rPr>
                  <a:t> circuit surrounded the two excitation coils designed by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 dirty="0">
                            <a:latin typeface="Cambria Math"/>
                          </a:rPr>
                          <m:t>𝑁</m:t>
                        </m:r>
                      </m:num>
                      <m:den>
                        <m:r>
                          <a:rPr lang="fr-FR" i="1" dirty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</a:rPr>
                  <a:t> conductors in which circulate a current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𝐼</m:t>
                    </m:r>
                  </m:oMath>
                </a14:m>
                <a:r>
                  <a:rPr lang="en-US" dirty="0">
                    <a:latin typeface="Times New Roman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7" name="Text Box 7">
                <a:extLst>
                  <a:ext uri="{FF2B5EF4-FFF2-40B4-BE49-F238E27FC236}">
                    <a16:creationId xmlns:a16="http://schemas.microsoft.com/office/drawing/2014/main" id="{245EBDD6-E47A-4B2B-9525-7C3F49F21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397" y="733703"/>
                <a:ext cx="5649529" cy="1944216"/>
              </a:xfrm>
              <a:prstGeom prst="rect">
                <a:avLst/>
              </a:prstGeom>
              <a:blipFill>
                <a:blip r:embed="rId2"/>
                <a:stretch>
                  <a:fillRect l="-1944" t="-2194" r="-2052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7">
                <a:extLst>
                  <a:ext uri="{FF2B5EF4-FFF2-40B4-BE49-F238E27FC236}">
                    <a16:creationId xmlns:a16="http://schemas.microsoft.com/office/drawing/2014/main" id="{EC5389CA-FC44-47DE-99CA-004A752E0B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57406" y="2245871"/>
                <a:ext cx="8568952" cy="259228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36000" tIns="36000" rIns="36000" bIns="36000" anchor="t" anchorCtr="0">
                <a:noAutofit/>
              </a:bodyPr>
              <a:lstStyle/>
              <a:p>
                <a:pPr marL="285750" lvl="1" indent="-28575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In the gap, induction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fr-FR" dirty="0">
                  <a:latin typeface="Times New Roman" pitchFamily="18" charset="0"/>
                </a:endParaRPr>
              </a:p>
              <a:p>
                <a:pPr marL="285750" lvl="1" indent="-28575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In the Iron,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𝑓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𝑓</m:t>
                            </m:r>
                          </m:sub>
                        </m:sSub>
                      </m:den>
                    </m:f>
                    <m:r>
                      <a:rPr lang="fr-F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  <a:ea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</a:rPr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</a:rPr>
                  <a:t> is the vacuum permeability (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4</m:t>
                    </m:r>
                    <m:r>
                      <a:rPr lang="fr-FR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fr-FR" i="1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  <m:r>
                      <a:rPr lang="fr-FR" i="1">
                        <a:latin typeface="Cambria Math"/>
                        <a:ea typeface="Cambria Math"/>
                      </a:rPr>
                      <m:t> </m:t>
                    </m:r>
                    <m:r>
                      <a:rPr lang="fr-FR" i="1">
                        <a:latin typeface="Cambria Math"/>
                        <a:ea typeface="Cambria Math"/>
                      </a:rPr>
                      <m:t>𝑇</m:t>
                    </m:r>
                    <m:r>
                      <a:rPr lang="fr-FR" i="1">
                        <a:latin typeface="Cambria Math"/>
                        <a:ea typeface="Cambria Math"/>
                      </a:rPr>
                      <m:t>.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  <m:sup>
                        <m:r>
                          <a:rPr lang="fr-FR" i="1"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  <m:r>
                      <a:rPr lang="fr-FR" i="1">
                        <a:latin typeface="Cambria Math"/>
                        <a:ea typeface="Cambria Math"/>
                      </a:rPr>
                      <m:t>𝑚</m:t>
                    </m:r>
                  </m:oMath>
                </a14:m>
                <a:r>
                  <a:rPr lang="en-US" dirty="0">
                    <a:latin typeface="Times New Roman" pitchFamily="18" charset="0"/>
                  </a:rPr>
                  <a:t>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</a:rPr>
                  <a:t> is the relative permeability of Iron  </a:t>
                </a:r>
              </a:p>
              <a:p>
                <a:pPr marL="0" lvl="1">
                  <a:spcBef>
                    <a:spcPts val="12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Ampère theorem 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fr-FR" i="1">
                            <a:latin typeface="Cambria Math"/>
                          </a:rPr>
                          <m:t>𝐼</m:t>
                        </m:r>
                      </m:e>
                    </m:nary>
                    <m:r>
                      <a:rPr lang="fr-FR" i="1">
                        <a:latin typeface="Cambria Math"/>
                      </a:rPr>
                      <m:t>=</m:t>
                    </m:r>
                    <m:nary>
                      <m:naryPr>
                        <m:chr m:val="∮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FR" i="1">
                            <a:latin typeface="Cambria Math"/>
                          </a:rPr>
                          <m:t>𝐶</m:t>
                        </m:r>
                      </m:sub>
                      <m:sup/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𝐻</m:t>
                            </m:r>
                          </m:e>
                        </m:acc>
                        <m:r>
                          <a:rPr lang="fr-FR" i="1">
                            <a:latin typeface="Cambria Math"/>
                          </a:rPr>
                          <m:t>.</m:t>
                        </m:r>
                        <m:r>
                          <a:rPr lang="fr-FR" i="1">
                            <a:latin typeface="Cambria Math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𝑙</m:t>
                            </m:r>
                          </m:e>
                        </m:acc>
                      </m:e>
                    </m:nary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𝑁𝐼</m:t>
                    </m:r>
                    <m:r>
                      <a:rPr lang="fr-FR" i="1">
                        <a:latin typeface="Cambria Math"/>
                      </a:rPr>
                      <m:t>=</m:t>
                    </m:r>
                    <m:nary>
                      <m:naryPr>
                        <m:chr m:val="∮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15"/>
                          </m:rPr>
                          <a:rPr lang="fr-FR" i="1">
                            <a:latin typeface="Cambria Math"/>
                          </a:rPr>
                          <m:t>𝐺</m:t>
                        </m:r>
                        <m:r>
                          <a:rPr lang="fr-FR" i="1">
                            <a:latin typeface="Cambria Math"/>
                          </a:rPr>
                          <m:t>𝑎𝑝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</a:rPr>
                          <m:t>.</m:t>
                        </m:r>
                        <m:r>
                          <a:rPr lang="fr-FR" i="1">
                            <a:latin typeface="Cambria Math"/>
                          </a:rPr>
                          <m:t>𝑑𝑙</m:t>
                        </m:r>
                      </m:e>
                    </m:nary>
                    <m:r>
                      <a:rPr lang="fr-FR" i="1">
                        <a:latin typeface="Cambria Math"/>
                      </a:rPr>
                      <m:t>+</m:t>
                    </m:r>
                    <m:nary>
                      <m:naryPr>
                        <m:chr m:val="∮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15"/>
                          </m:rPr>
                          <a:rPr lang="fr-FR" i="1">
                            <a:latin typeface="Cambria Math"/>
                          </a:rPr>
                          <m:t>𝐼</m:t>
                        </m:r>
                        <m:r>
                          <a:rPr lang="fr-FR" i="1">
                            <a:latin typeface="Cambria Math"/>
                          </a:rPr>
                          <m:t>𝑟𝑜𝑛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𝑓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</a:rPr>
                          <m:t>.</m:t>
                        </m:r>
                        <m:r>
                          <a:rPr lang="fr-FR" i="1">
                            <a:latin typeface="Cambria Math"/>
                          </a:rPr>
                          <m:t>𝑑𝑙</m:t>
                        </m:r>
                      </m:e>
                    </m:nary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𝑔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+</m:t>
                    </m:r>
                    <m:r>
                      <a:rPr lang="fr-FR" i="1">
                        <a:latin typeface="Cambria Math"/>
                      </a:rPr>
                      <m:t>𝑙</m:t>
                    </m:r>
                    <m:r>
                      <a:rPr lang="fr-FR" i="1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endParaRPr lang="fr-FR" dirty="0">
                  <a:latin typeface="Times New Roman" pitchFamily="18" charset="0"/>
                </a:endParaRP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𝑁𝐼</m:t>
                    </m:r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𝑔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/>
                          </a:rPr>
                          <m:t>1+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/>
                                  </a:rPr>
                                  <m:t>𝑟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/>
                              </a:rPr>
                              <m:t>𝑙</m:t>
                            </m:r>
                          </m:num>
                          <m:den>
                            <m:r>
                              <a:rPr lang="fr-FR" i="1">
                                <a:latin typeface="Cambria Math"/>
                              </a:rPr>
                              <m:t>𝑔</m:t>
                            </m:r>
                          </m:den>
                        </m:f>
                      </m:e>
                    </m:d>
                  </m:oMath>
                </a14:m>
                <a:endParaRPr lang="en-US" dirty="0">
                  <a:latin typeface="Times New Roman" pitchFamily="18" charset="0"/>
                </a:endParaRP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𝑓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~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</a:rPr>
                  <a:t> (continuity of the orthogonal part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>
                    <a:latin typeface="Times New Roman" pitchFamily="18" charset="0"/>
                  </a:rPr>
                  <a:t>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~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</a:rPr>
                  <a:t> (outside saturation) :</a:t>
                </a:r>
              </a:p>
              <a:p>
                <a:pPr marL="0" lvl="1" algn="ctr">
                  <a:spcBef>
                    <a:spcPts val="12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b="1" dirty="0">
                    <a:solidFill>
                      <a:srgbClr val="FF0000"/>
                    </a:solidFill>
                    <a:latin typeface="Times New Roman" pitchFamily="18" charset="0"/>
                  </a:rPr>
                  <a:t>Ampère-turns is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𝑵𝑰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fr-FR" b="1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𝒈</m:t>
                    </m:r>
                    <m:f>
                      <m:fPr>
                        <m:ctrlPr>
                          <a:rPr lang="fr-FR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b="1" i="1" dirty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𝑩</m:t>
                            </m:r>
                          </m:e>
                          <m:sub>
                            <m:r>
                              <a:rPr lang="fr-FR" b="1" i="1" dirty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𝒆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b="1" i="1" dirty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fr-FR" b="1" i="1" dirty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𝟎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Times New Roman" pitchFamily="18" charset="0"/>
                  </a:rPr>
                  <a:t>  </a:t>
                </a:r>
                <a:r>
                  <a:rPr lang="en-US" dirty="0">
                    <a:latin typeface="Times New Roman" pitchFamily="18" charset="0"/>
                  </a:rPr>
                  <a:t>,   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dirty="0">
                        <a:latin typeface="Cambria Math"/>
                        <a:ea typeface="Cambria Math"/>
                      </a:rPr>
                      <m:t>g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Times New Roman" pitchFamily="18" charset="0"/>
                  </a:rPr>
                  <a:t> </a:t>
                </a:r>
                <a:r>
                  <a:rPr lang="en-US" dirty="0">
                    <a:latin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/>
                        <a:ea typeface="Cambria Math"/>
                      </a:rPr>
                      <m:t>𝑁𝐼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Times New Roman" pitchFamily="18" charset="0"/>
                  </a:rPr>
                  <a:t> </a:t>
                </a:r>
                <a:r>
                  <a:rPr lang="en-US" dirty="0">
                    <a:latin typeface="Times New Roman" pitchFamily="18" charset="0"/>
                  </a:rPr>
                  <a:t>, cost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endParaRPr lang="en-US" b="1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Text Box 7">
                <a:extLst>
                  <a:ext uri="{FF2B5EF4-FFF2-40B4-BE49-F238E27FC236}">
                    <a16:creationId xmlns:a16="http://schemas.microsoft.com/office/drawing/2014/main" id="{EC5389CA-FC44-47DE-99CA-004A752E0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7406" y="2245871"/>
                <a:ext cx="8568952" cy="2592288"/>
              </a:xfrm>
              <a:prstGeom prst="rect">
                <a:avLst/>
              </a:prstGeom>
              <a:blipFill>
                <a:blip r:embed="rId3"/>
                <a:stretch>
                  <a:fillRect l="-1209" b="-36854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e 28">
            <a:extLst>
              <a:ext uri="{FF2B5EF4-FFF2-40B4-BE49-F238E27FC236}">
                <a16:creationId xmlns:a16="http://schemas.microsoft.com/office/drawing/2014/main" id="{7963F860-0A8A-440B-AFCD-59606FB4C8B9}"/>
              </a:ext>
            </a:extLst>
          </p:cNvPr>
          <p:cNvGrpSpPr/>
          <p:nvPr/>
        </p:nvGrpSpPr>
        <p:grpSpPr>
          <a:xfrm>
            <a:off x="7174030" y="661695"/>
            <a:ext cx="3600400" cy="2088232"/>
            <a:chOff x="5220072" y="908720"/>
            <a:chExt cx="3600400" cy="2088232"/>
          </a:xfrm>
        </p:grpSpPr>
        <p:pic>
          <p:nvPicPr>
            <p:cNvPr id="30" name="Image 29" descr="DipoleCTheoremeAmpere.png">
              <a:extLst>
                <a:ext uri="{FF2B5EF4-FFF2-40B4-BE49-F238E27FC236}">
                  <a16:creationId xmlns:a16="http://schemas.microsoft.com/office/drawing/2014/main" id="{0E5FE075-EF77-477F-9C3A-A9F4FACF7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20072" y="908720"/>
              <a:ext cx="3466214" cy="19699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 Box 7">
                  <a:extLst>
                    <a:ext uri="{FF2B5EF4-FFF2-40B4-BE49-F238E27FC236}">
                      <a16:creationId xmlns:a16="http://schemas.microsoft.com/office/drawing/2014/main" id="{3C500CA0-F95A-42DC-A297-1F79157E67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111329" y="2420888"/>
                  <a:ext cx="1709143" cy="576064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36000" tIns="36000" rIns="36000" bIns="36000" anchor="t" anchorCtr="0">
                  <a:noAutofit/>
                </a:bodyPr>
                <a:lstStyle/>
                <a:p>
                  <a:pPr marL="0" lvl="1"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500" dirty="0">
                      <a:latin typeface="Times New Roman" pitchFamily="18" charset="0"/>
                    </a:rPr>
                    <a:t>The gap of high </a:t>
                  </a:r>
                  <a14:m>
                    <m:oMath xmlns:m="http://schemas.openxmlformats.org/officeDocument/2006/math">
                      <m:r>
                        <a:rPr lang="fr-FR" sz="1500" i="1" dirty="0">
                          <a:latin typeface="Cambria Math"/>
                        </a:rPr>
                        <m:t>𝑔</m:t>
                      </m:r>
                    </m:oMath>
                  </a14:m>
                  <a:r>
                    <a:rPr lang="en-US" sz="1500" dirty="0">
                      <a:latin typeface="Times New Roman" pitchFamily="18" charset="0"/>
                    </a:rPr>
                    <a:t>.</a:t>
                  </a:r>
                </a:p>
                <a:p>
                  <a:pPr marL="0" lvl="1"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500" dirty="0">
                      <a:latin typeface="Times New Roman" pitchFamily="18" charset="0"/>
                    </a:rPr>
                    <a:t>Length in Iron </a:t>
                  </a:r>
                  <a14:m>
                    <m:oMath xmlns:m="http://schemas.openxmlformats.org/officeDocument/2006/math">
                      <m:r>
                        <a:rPr lang="en-US" sz="1500" i="1" dirty="0">
                          <a:latin typeface="Cambria Math"/>
                        </a:rPr>
                        <m:t>𝑙</m:t>
                      </m:r>
                    </m:oMath>
                  </a14:m>
                  <a:r>
                    <a:rPr lang="en-US" sz="1500" dirty="0">
                      <a:latin typeface="Times New Roman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8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111329" y="2420888"/>
                  <a:ext cx="1709143" cy="57606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4270" t="-4255" b="-5319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 Box 7">
                <a:extLst>
                  <a:ext uri="{FF2B5EF4-FFF2-40B4-BE49-F238E27FC236}">
                    <a16:creationId xmlns:a16="http://schemas.microsoft.com/office/drawing/2014/main" id="{48B31744-2C87-4832-9BDB-CCD9449085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12614" y="5976649"/>
                <a:ext cx="10164694" cy="36004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36000" tIns="36000" rIns="36000" bIns="36000" anchor="t" anchorCtr="0">
                <a:noAutofit/>
              </a:bodyPr>
              <a:lstStyle/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Ex: LISE spectrometer at GANIL: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𝑁𝐼</m:t>
                    </m:r>
                    <m:r>
                      <a:rPr lang="en-US" sz="1600" i="1" dirty="0">
                        <a:latin typeface="Cambria Math"/>
                      </a:rPr>
                      <m:t>=0.1×</m:t>
                    </m:r>
                    <m:f>
                      <m:fPr>
                        <m:ctrlPr>
                          <a:rPr lang="fr-FR" sz="16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600" i="1" dirty="0">
                            <a:latin typeface="Cambria Math"/>
                            <a:ea typeface="Cambria Math"/>
                          </a:rPr>
                          <m:t>1.7</m:t>
                        </m:r>
                      </m:num>
                      <m:den>
                        <m:sSub>
                          <m:sSubPr>
                            <m:ctrlPr>
                              <a:rPr lang="fr-FR" sz="1600" i="1" dirty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600" i="1" dirty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600" i="1" dirty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FR" sz="1600" i="1" dirty="0">
                        <a:latin typeface="Cambria Math"/>
                        <a:ea typeface="Cambria Math"/>
                      </a:rPr>
                      <m:t>~1.35 </m:t>
                    </m:r>
                    <m:sSup>
                      <m:sSupPr>
                        <m:ctrlPr>
                          <a:rPr lang="fr-FR" sz="16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600" i="1" dirty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fr-FR" sz="1600" i="1" dirty="0">
                            <a:latin typeface="Cambria Math"/>
                            <a:ea typeface="Cambria Math"/>
                          </a:rPr>
                          <m:t>5</m:t>
                        </m:r>
                      </m:sup>
                    </m:sSup>
                    <m:r>
                      <a:rPr lang="fr-FR" sz="1600" i="1" dirty="0">
                        <a:latin typeface="Cambria Math"/>
                        <a:ea typeface="Cambria Math"/>
                      </a:rPr>
                      <m:t> </m:t>
                    </m:r>
                    <m:r>
                      <a:rPr lang="fr-FR" sz="1600" i="1" dirty="0">
                        <a:latin typeface="Cambria Math"/>
                        <a:ea typeface="Cambria Math"/>
                      </a:rPr>
                      <m:t>𝐴</m:t>
                    </m:r>
                    <m:r>
                      <a:rPr lang="fr-FR" sz="1600" i="1" dirty="0">
                        <a:latin typeface="Cambria Math"/>
                        <a:ea typeface="Cambria Math"/>
                      </a:rPr>
                      <m:t>.</m:t>
                    </m:r>
                    <m:r>
                      <a:rPr lang="fr-FR" sz="1600" i="1" dirty="0">
                        <a:latin typeface="Cambria Math"/>
                        <a:ea typeface="Cambria Math"/>
                      </a:rPr>
                      <m:t>𝑡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𝑚𝑎𝑥</m:t>
                        </m:r>
                      </m:sub>
                    </m:sSub>
                    <m:r>
                      <a:rPr lang="fr-FR" sz="1600" i="1">
                        <a:latin typeface="Cambria Math"/>
                      </a:rPr>
                      <m:t>=1.7</m:t>
                    </m:r>
                    <m:r>
                      <a:rPr lang="fr-FR" sz="1600" i="1">
                        <a:latin typeface="Cambria Math"/>
                      </a:rPr>
                      <m:t>𝑇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𝑁</m:t>
                    </m:r>
                    <m:r>
                      <a:rPr lang="en-US" sz="1600" i="1" dirty="0">
                        <a:latin typeface="Cambria Math"/>
                      </a:rPr>
                      <m:t>=160 </m:t>
                    </m:r>
                    <m:r>
                      <a:rPr lang="fr-FR" sz="1600" i="1" dirty="0">
                        <a:latin typeface="Cambria Math"/>
                      </a:rPr>
                      <m:t>𝑠𝑝𝑖𝑟𝑒𝑠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𝑚𝑎𝑥</m:t>
                        </m:r>
                      </m:sub>
                    </m:sSub>
                    <m:r>
                      <a:rPr lang="fr-FR" sz="1600" i="1">
                        <a:latin typeface="Cambria Math"/>
                        <a:ea typeface="Cambria Math"/>
                      </a:rPr>
                      <m:t>~850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𝐴</m:t>
                    </m:r>
                  </m:oMath>
                </a14:m>
                <a:endParaRPr lang="en-US" sz="1600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32" name="Text Box 7">
                <a:extLst>
                  <a:ext uri="{FF2B5EF4-FFF2-40B4-BE49-F238E27FC236}">
                    <a16:creationId xmlns:a16="http://schemas.microsoft.com/office/drawing/2014/main" id="{48B31744-2C87-4832-9BDB-CCD944908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2614" y="5976649"/>
                <a:ext cx="10164694" cy="360040"/>
              </a:xfrm>
              <a:prstGeom prst="rect">
                <a:avLst/>
              </a:prstGeom>
              <a:blipFill>
                <a:blip r:embed="rId7"/>
                <a:stretch>
                  <a:fillRect l="-900" b="-30508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5586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dipoles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18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7">
                <a:extLst>
                  <a:ext uri="{FF2B5EF4-FFF2-40B4-BE49-F238E27FC236}">
                    <a16:creationId xmlns:a16="http://schemas.microsoft.com/office/drawing/2014/main" id="{73A7123B-203F-4CA0-AB83-64674F298B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5520" y="764704"/>
                <a:ext cx="8568952" cy="79208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82800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At room temperature,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/>
                          </a:rPr>
                          <m:t>𝑁𝐼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</a:rPr>
                  <a:t> is not linear due to circulation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𝐻</m:t>
                    </m:r>
                  </m:oMath>
                </a14:m>
                <a:r>
                  <a:rPr lang="en-US" dirty="0">
                    <a:latin typeface="Times New Roman" pitchFamily="18" charset="0"/>
                  </a:rPr>
                  <a:t> in Iron.</a:t>
                </a:r>
              </a:p>
              <a:p>
                <a:pPr marL="82800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Relative permeability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</a:rPr>
                  <a:t> of Iron is a function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fr-FR" i="1">
                        <a:latin typeface="Cambria Math"/>
                        <a:ea typeface="Cambria Math"/>
                      </a:rPr>
                      <m:t>→1</m:t>
                    </m:r>
                  </m:oMath>
                </a14:m>
                <a:r>
                  <a:rPr lang="en-US" dirty="0">
                    <a:latin typeface="Times New Roman" pitchFamily="18" charset="0"/>
                  </a:rPr>
                  <a:t>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𝑓</m:t>
                        </m:r>
                      </m:sub>
                    </m:sSub>
                    <m:r>
                      <a:rPr lang="fr-FR" i="1">
                        <a:latin typeface="Cambria Math"/>
                        <a:ea typeface="Cambria Math"/>
                      </a:rPr>
                      <m:t>↑</m:t>
                    </m:r>
                  </m:oMath>
                </a14:m>
                <a:r>
                  <a:rPr lang="en-US" dirty="0">
                    <a:latin typeface="Times New Roman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13" name="Text Box 7">
                <a:extLst>
                  <a:ext uri="{FF2B5EF4-FFF2-40B4-BE49-F238E27FC236}">
                    <a16:creationId xmlns:a16="http://schemas.microsoft.com/office/drawing/2014/main" id="{73A7123B-203F-4CA0-AB83-64674F298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5520" y="764704"/>
                <a:ext cx="8568952" cy="792088"/>
              </a:xfrm>
              <a:prstGeom prst="rect">
                <a:avLst/>
              </a:prstGeom>
              <a:blipFill>
                <a:blip r:embed="rId2"/>
                <a:stretch>
                  <a:fillRect l="-782" t="-769" b="-6154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e 13">
            <a:extLst>
              <a:ext uri="{FF2B5EF4-FFF2-40B4-BE49-F238E27FC236}">
                <a16:creationId xmlns:a16="http://schemas.microsoft.com/office/drawing/2014/main" id="{41062492-5FFF-4E94-AFAB-5B6B8C9CAC06}"/>
              </a:ext>
            </a:extLst>
          </p:cNvPr>
          <p:cNvGrpSpPr/>
          <p:nvPr/>
        </p:nvGrpSpPr>
        <p:grpSpPr>
          <a:xfrm>
            <a:off x="6683604" y="1702760"/>
            <a:ext cx="3732876" cy="2768644"/>
            <a:chOff x="4716016" y="2062800"/>
            <a:chExt cx="3732876" cy="2768644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8853DF7B-D900-4DB6-B13F-D5547074B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608" t="-1013" r="935" b="1711"/>
            <a:stretch>
              <a:fillRect/>
            </a:stretch>
          </p:blipFill>
          <p:spPr bwMode="auto">
            <a:xfrm>
              <a:off x="4716016" y="2573269"/>
              <a:ext cx="3732876" cy="2258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 Box 7">
                  <a:extLst>
                    <a:ext uri="{FF2B5EF4-FFF2-40B4-BE49-F238E27FC236}">
                      <a16:creationId xmlns:a16="http://schemas.microsoft.com/office/drawing/2014/main" id="{48138F26-B061-4EF0-917E-D29EA311371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62274" y="2062800"/>
                  <a:ext cx="3240360" cy="57600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72000" tIns="72000" rIns="72000" bIns="72000" anchor="t" anchorCtr="0">
                  <a:noAutofit/>
                </a:bodyPr>
                <a:lstStyle/>
                <a:p>
                  <a:pPr indent="-360000" algn="ctr"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500" dirty="0">
                      <a:latin typeface="Times New Roman" pitchFamily="18" charset="0"/>
                    </a:rPr>
                    <a:t>Hysteresis curve</a:t>
                  </a:r>
                </a:p>
                <a:p>
                  <a:pPr indent="-360000" algn="ctr"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500" i="1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sz="1500" i="1">
                                  <a:latin typeface="Cambria Math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500" dirty="0">
                      <a:latin typeface="Times New Roman" pitchFamily="18" charset="0"/>
                    </a:rPr>
                    <a:t> level depend to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fr-FR" sz="1500" i="1">
                              <a:latin typeface="Cambria Math"/>
                            </a:rPr>
                            <m:t>𝑟</m:t>
                          </m:r>
                        </m:sub>
                      </m:sSub>
                    </m:oMath>
                  </a14:m>
                  <a:endParaRPr lang="en-US" sz="1500" baseline="-25000" dirty="0"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4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962274" y="2062800"/>
                  <a:ext cx="3240360" cy="57600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1579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6B7CA20-780E-4D45-A372-F479443FA937}"/>
              </a:ext>
            </a:extLst>
          </p:cNvPr>
          <p:cNvGrpSpPr/>
          <p:nvPr/>
        </p:nvGrpSpPr>
        <p:grpSpPr>
          <a:xfrm>
            <a:off x="1631504" y="1700808"/>
            <a:ext cx="3483551" cy="2808312"/>
            <a:chOff x="611560" y="2060848"/>
            <a:chExt cx="3483551" cy="2808312"/>
          </a:xfrm>
        </p:grpSpPr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A27B98EB-3A8B-4C8D-8E9D-5B5AEBB5FA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2269" t="848" r="2269" b="2403"/>
            <a:stretch>
              <a:fillRect/>
            </a:stretch>
          </p:blipFill>
          <p:spPr bwMode="auto">
            <a:xfrm>
              <a:off x="611560" y="2455180"/>
              <a:ext cx="3483551" cy="2413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id="{97F495E8-6162-4714-88F3-173A38AD2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155" y="2060848"/>
              <a:ext cx="3240360" cy="576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indent="-360000" algn="ctr"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500" dirty="0">
                  <a:latin typeface="Times New Roman" pitchFamily="18" charset="0"/>
                </a:rPr>
                <a:t>Permeability dependence to induction for various steel types</a:t>
              </a:r>
              <a:endParaRPr lang="en-US" sz="1500" baseline="-25000" dirty="0">
                <a:latin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7">
                <a:extLst>
                  <a:ext uri="{FF2B5EF4-FFF2-40B4-BE49-F238E27FC236}">
                    <a16:creationId xmlns:a16="http://schemas.microsoft.com/office/drawing/2014/main" id="{B039A044-AE3E-48C9-B677-180770BD3E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5520" y="4653136"/>
                <a:ext cx="8568952" cy="194421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285750" indent="-28575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Yoke which channeling the magnetic flux can be realized in massive Iron or by stack of bonded plates in order to reduce the Foucault currents produce by the B dependence to time (useful in synchrotron)</a:t>
                </a:r>
              </a:p>
              <a:p>
                <a:pPr marL="285750" indent="-28575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Ampere-turn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𝑁𝐼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 are realized by the appropriated number of spires surrounded upper and lower pole of the bend. In the precedent case, we have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2</m:t>
                    </m:r>
                    <m:r>
                      <a:rPr lang="en-US" sz="1600" i="1" dirty="0">
                        <a:latin typeface="Cambria Math"/>
                      </a:rPr>
                      <m:t>𝑥</m:t>
                    </m:r>
                    <m:r>
                      <a:rPr lang="en-US" sz="1600" i="1" dirty="0">
                        <a:latin typeface="Cambria Math"/>
                      </a:rPr>
                      <m:t>160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 conductors (Copper) are carrying by the maximum current to 850A (equivalent maximum magnetic rigidity of the beam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/>
                      </a:rPr>
                      <m:t>𝐵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𝜌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=4.42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𝑇𝑚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 with dipole radius to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Cambria Math"/>
                      </a:rPr>
                      <m:t>𝜌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=2.6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𝑚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20" name="Text Box 7">
                <a:extLst>
                  <a:ext uri="{FF2B5EF4-FFF2-40B4-BE49-F238E27FC236}">
                    <a16:creationId xmlns:a16="http://schemas.microsoft.com/office/drawing/2014/main" id="{B039A044-AE3E-48C9-B677-180770BD3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5520" y="4653136"/>
                <a:ext cx="8568952" cy="1944216"/>
              </a:xfrm>
              <a:prstGeom prst="rect">
                <a:avLst/>
              </a:prstGeom>
              <a:blipFill>
                <a:blip r:embed="rId7"/>
                <a:stretch>
                  <a:fillRect l="-356" r="-640" b="-2194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666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dipoles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19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">
                <a:extLst>
                  <a:ext uri="{FF2B5EF4-FFF2-40B4-BE49-F238E27FC236}">
                    <a16:creationId xmlns:a16="http://schemas.microsoft.com/office/drawing/2014/main" id="{78FECD05-8C46-4B03-9735-1EB1861B5A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3512" y="620688"/>
                <a:ext cx="8568952" cy="252028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82800" indent="-360000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u="sng" dirty="0">
                    <a:latin typeface="Times New Roman" pitchFamily="18" charset="0"/>
                  </a:rPr>
                  <a:t>Building a bending magnet :</a:t>
                </a:r>
              </a:p>
              <a:p>
                <a:pPr marL="342900" indent="-342900">
                  <a:buClr>
                    <a:srgbClr val="FF0000"/>
                  </a:buClr>
                  <a:buSzPct val="90000"/>
                  <a:buFont typeface="+mj-lt"/>
                  <a:buAutoNum type="arabicPeriod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Specifications are fixed by beam dynamics : which beams ? Which deviation ? Which beam size ? …</a:t>
                </a:r>
              </a:p>
              <a:p>
                <a:pPr marL="342000"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ex.: </a:t>
                </a:r>
                <a14:m>
                  <m:oMath xmlns:m="http://schemas.openxmlformats.org/officeDocument/2006/math">
                    <m:r>
                      <a:rPr lang="fr-FR" sz="1500" i="1">
                        <a:latin typeface="Cambria Math"/>
                      </a:rPr>
                      <m:t>𝐵</m:t>
                    </m:r>
                    <m:sSub>
                      <m:sSubPr>
                        <m:ctrlPr>
                          <a:rPr lang="fr-FR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sz="1500" i="1">
                            <a:latin typeface="Cambria Math"/>
                          </a:rPr>
                          <m:t>𝑚𝑎𝑥</m:t>
                        </m:r>
                      </m:sub>
                    </m:sSub>
                    <m:r>
                      <a:rPr lang="fr-FR" sz="1500" i="1">
                        <a:latin typeface="Cambria Math"/>
                      </a:rPr>
                      <m:t>=0.84</m:t>
                    </m:r>
                    <m:r>
                      <a:rPr lang="fr-FR" sz="1500" i="1">
                        <a:latin typeface="Cambria Math"/>
                      </a:rPr>
                      <m:t>𝑇𝑚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, deviation angle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/>
                        <a:ea typeface="Cambria Math"/>
                      </a:rPr>
                      <m:t>𝜃</m:t>
                    </m:r>
                    <m:r>
                      <a:rPr lang="fr-FR" sz="1500" i="1">
                        <a:latin typeface="Cambria Math"/>
                        <a:ea typeface="Cambria Math"/>
                      </a:rPr>
                      <m:t>=17.2°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, curvature radius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500" i="1" dirty="0">
                        <a:latin typeface="Cambria Math"/>
                        <a:ea typeface="Cambria Math"/>
                      </a:rPr>
                      <m:t>ρ</m:t>
                    </m:r>
                    <m:r>
                      <a:rPr lang="en-US" sz="1500" i="1" dirty="0">
                        <a:latin typeface="Cambria Math"/>
                      </a:rPr>
                      <m:t>=1137.5</m:t>
                    </m:r>
                    <m:r>
                      <a:rPr lang="en-US" sz="1500" i="1" dirty="0">
                        <a:latin typeface="Cambria Math"/>
                      </a:rPr>
                      <m:t>𝑚𝑚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, therefore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  <m:sub>
                        <m:r>
                          <a:rPr lang="fr-FR" sz="1500" i="1">
                            <a:latin typeface="Cambria Math"/>
                          </a:rPr>
                          <m:t>𝑚𝑎𝑥</m:t>
                        </m:r>
                      </m:sub>
                    </m:sSub>
                    <m:r>
                      <a:rPr lang="fr-FR" sz="1500" i="1">
                        <a:latin typeface="Cambria Math"/>
                      </a:rPr>
                      <m:t>=0.63</m:t>
                    </m:r>
                    <m:r>
                      <a:rPr lang="fr-FR" sz="1500" i="1">
                        <a:latin typeface="Cambria Math"/>
                      </a:rPr>
                      <m:t>𝑇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𝐺𝑎𝑝</m:t>
                    </m:r>
                    <m:r>
                      <a:rPr lang="en-US" sz="1500" i="1" dirty="0">
                        <a:latin typeface="Cambria Math"/>
                      </a:rPr>
                      <m:t>=90</m:t>
                    </m:r>
                    <m:r>
                      <a:rPr lang="en-US" sz="1500" i="1" dirty="0">
                        <a:latin typeface="Cambria Math"/>
                      </a:rPr>
                      <m:t>𝑚𝑚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, extension of the good field zone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=±35</m:t>
                    </m:r>
                    <m:r>
                      <a:rPr lang="en-US" sz="1500" i="1" dirty="0">
                        <a:latin typeface="Cambria Math"/>
                      </a:rPr>
                      <m:t>𝑚𝑚</m:t>
                    </m:r>
                  </m:oMath>
                </a14:m>
                <a:endParaRPr lang="en-US" sz="1500" dirty="0">
                  <a:latin typeface="Times New Roman" pitchFamily="18" charset="0"/>
                </a:endParaRPr>
              </a:p>
              <a:p>
                <a:pPr marL="342900" indent="-342900">
                  <a:buClr>
                    <a:srgbClr val="FF0000"/>
                  </a:buClr>
                  <a:buSzPct val="90000"/>
                  <a:buFont typeface="+mj-lt"/>
                  <a:buAutoNum type="arabicPeriod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Magnetic study using calculation codes 2D (POISSON, OPERA2D), 3D (OPERA3D, ANSYS)</a:t>
                </a:r>
              </a:p>
              <a:p>
                <a:pPr marL="342900" indent="-342900">
                  <a:buClr>
                    <a:srgbClr val="FF0000"/>
                  </a:buClr>
                  <a:buSzPct val="90000"/>
                  <a:buFont typeface="+mj-lt"/>
                  <a:buAutoNum type="arabicPeriod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Optimization (shimming of the return yoke, coils)</a:t>
                </a:r>
              </a:p>
              <a:p>
                <a:pPr marL="342900" indent="-342900">
                  <a:buClr>
                    <a:srgbClr val="FF0000"/>
                  </a:buClr>
                  <a:buSzPct val="90000"/>
                  <a:buFont typeface="+mj-lt"/>
                  <a:buAutoNum type="arabicPeriod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Mechanical conception (CATIA…), detailed drawings</a:t>
                </a:r>
              </a:p>
              <a:p>
                <a:pPr marL="342900" indent="-342900">
                  <a:buClr>
                    <a:srgbClr val="FF0000"/>
                  </a:buClr>
                  <a:buSzPct val="90000"/>
                  <a:buFont typeface="+mj-lt"/>
                  <a:buAutoNum type="arabicPeriod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Call for tender; building in company of the system</a:t>
                </a:r>
              </a:p>
              <a:p>
                <a:pPr marL="342900" indent="-342900">
                  <a:buClr>
                    <a:srgbClr val="FF0000"/>
                  </a:buClr>
                  <a:buSzPct val="90000"/>
                  <a:buFont typeface="+mj-lt"/>
                  <a:buAutoNum type="arabicPeriod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Magnetic measurements (conformity)</a:t>
                </a:r>
              </a:p>
              <a:p>
                <a:pPr marL="342900" indent="-342900">
                  <a:buClr>
                    <a:srgbClr val="FF0000"/>
                  </a:buClr>
                  <a:buSzPct val="90000"/>
                  <a:buFont typeface="+mj-lt"/>
                  <a:buAutoNum type="arabicPeriod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On-site installation and alignments (by surveyors)</a:t>
                </a:r>
              </a:p>
            </p:txBody>
          </p:sp>
        </mc:Choice>
        <mc:Fallback xmlns="">
          <p:sp>
            <p:nvSpPr>
              <p:cNvPr id="7" name="Text Box 7">
                <a:extLst>
                  <a:ext uri="{FF2B5EF4-FFF2-40B4-BE49-F238E27FC236}">
                    <a16:creationId xmlns:a16="http://schemas.microsoft.com/office/drawing/2014/main" id="{78FECD05-8C46-4B03-9735-1EB1861B5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3512" y="620688"/>
                <a:ext cx="8568952" cy="2520280"/>
              </a:xfrm>
              <a:prstGeom prst="rect">
                <a:avLst/>
              </a:prstGeom>
              <a:blipFill>
                <a:blip r:embed="rId2"/>
                <a:stretch>
                  <a:fillRect l="-498" b="-1211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580764F1-6B5C-4C87-938D-50863668D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9936" y="3738706"/>
            <a:ext cx="1803184" cy="177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19908B5B-EF9C-4448-A0AD-CF0BF67DB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15" y="3068960"/>
            <a:ext cx="2448272" cy="648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180000" indent="-180000">
              <a:spcAft>
                <a:spcPts val="600"/>
              </a:spcAft>
              <a:buClr>
                <a:srgbClr val="FF0000"/>
              </a:buClr>
              <a:buSzPct val="90000"/>
              <a:buFont typeface="Arial" panose="020B0604020202020204" pitchFamily="34" charset="0"/>
              <a:buChar char="•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Yokes : 560kG of Iron</a:t>
            </a:r>
          </a:p>
          <a:p>
            <a:pPr marL="180000" indent="-180000">
              <a:spcAft>
                <a:spcPts val="600"/>
              </a:spcAft>
              <a:buClr>
                <a:srgbClr val="FF0000"/>
              </a:buClr>
              <a:buSzPct val="90000"/>
              <a:buFont typeface="Arial" panose="020B0604020202020204" pitchFamily="34" charset="0"/>
              <a:buChar char="•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2 coils : 105kG of Copper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7">
                <a:extLst>
                  <a:ext uri="{FF2B5EF4-FFF2-40B4-BE49-F238E27FC236}">
                    <a16:creationId xmlns:a16="http://schemas.microsoft.com/office/drawing/2014/main" id="{0B942B0B-86BC-4602-8D0A-2BA8516230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87988" y="3068960"/>
                <a:ext cx="1764196" cy="64807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180000" indent="-18000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Arial" panose="020B0604020202020204" pitchFamily="34" charset="0"/>
                  <a:buChar char="•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 dirty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fr-FR" sz="1500" i="1" dirty="0">
                            <a:latin typeface="Cambria Math"/>
                          </a:rPr>
                          <m:t>𝑚𝑎𝑥</m:t>
                        </m:r>
                      </m:sub>
                    </m:sSub>
                    <m:r>
                      <a:rPr lang="en-US" sz="1500" i="1" dirty="0">
                        <a:latin typeface="Cambria Math"/>
                      </a:rPr>
                      <m:t>=153.8</m:t>
                    </m:r>
                    <m:r>
                      <a:rPr lang="en-US" sz="1500" i="1" dirty="0">
                        <a:latin typeface="Cambria Math"/>
                      </a:rPr>
                      <m:t>𝐴</m:t>
                    </m:r>
                  </m:oMath>
                </a14:m>
                <a:endParaRPr lang="en-US" sz="1500" dirty="0">
                  <a:latin typeface="Times New Roman" pitchFamily="18" charset="0"/>
                </a:endParaRPr>
              </a:p>
              <a:p>
                <a:pPr marL="180000" indent="-18000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Arial" panose="020B0604020202020204" pitchFamily="34" charset="0"/>
                  <a:buChar char="•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Spires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𝑁</m:t>
                    </m:r>
                    <m:r>
                      <a:rPr lang="en-US" sz="1500" i="1" dirty="0">
                        <a:latin typeface="Cambria Math"/>
                      </a:rPr>
                      <m:t>=156</m:t>
                    </m:r>
                  </m:oMath>
                </a14:m>
                <a:endParaRPr lang="en-US" sz="15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 Box 7">
                <a:extLst>
                  <a:ext uri="{FF2B5EF4-FFF2-40B4-BE49-F238E27FC236}">
                    <a16:creationId xmlns:a16="http://schemas.microsoft.com/office/drawing/2014/main" id="{0B942B0B-86BC-4602-8D0A-2BA851623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87988" y="3068960"/>
                <a:ext cx="1764196" cy="648072"/>
              </a:xfrm>
              <a:prstGeom prst="rect">
                <a:avLst/>
              </a:prstGeom>
              <a:blipFill>
                <a:blip r:embed="rId4"/>
                <a:stretch>
                  <a:fillRect l="-1379" b="-10280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 descr="HNFS1LONG01_modified.png">
            <a:extLst>
              <a:ext uri="{FF2B5EF4-FFF2-40B4-BE49-F238E27FC236}">
                <a16:creationId xmlns:a16="http://schemas.microsoft.com/office/drawing/2014/main" id="{1D2BC6F7-8DA2-43FA-9105-783B0FFE3D3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15480" y="3780190"/>
            <a:ext cx="3075797" cy="1665035"/>
          </a:xfrm>
          <a:prstGeom prst="rect">
            <a:avLst/>
          </a:prstGeom>
        </p:spPr>
      </p:pic>
      <p:pic>
        <p:nvPicPr>
          <p:cNvPr id="13" name="Image 12" descr="OUTPOI07_modified.png">
            <a:extLst>
              <a:ext uri="{FF2B5EF4-FFF2-40B4-BE49-F238E27FC236}">
                <a16:creationId xmlns:a16="http://schemas.microsoft.com/office/drawing/2014/main" id="{92EABA95-B23C-4420-B685-50BA232C7DE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7448" y="5589240"/>
            <a:ext cx="3083195" cy="108012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42E143E6-4CD5-45CC-A53A-24F38E92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b="48653"/>
          <a:stretch>
            <a:fillRect/>
          </a:stretch>
        </p:blipFill>
        <p:spPr bwMode="auto">
          <a:xfrm>
            <a:off x="8398343" y="2852390"/>
            <a:ext cx="2450185" cy="190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91FAFE76-D092-4DBE-B2BA-D0A91B751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43872" y="5589240"/>
            <a:ext cx="2520280" cy="123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Image 15" descr="BobineDipoleNFS.PNG">
            <a:extLst>
              <a:ext uri="{FF2B5EF4-FFF2-40B4-BE49-F238E27FC236}">
                <a16:creationId xmlns:a16="http://schemas.microsoft.com/office/drawing/2014/main" id="{4F0CA3BC-69B8-426B-8144-003AF10C801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00256" y="4833888"/>
            <a:ext cx="2399593" cy="16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31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rmAutofit fontScale="90000"/>
          </a:bodyPr>
          <a:lstStyle/>
          <a:p>
            <a:r>
              <a:rPr lang="fr-FR" sz="3100" dirty="0" err="1"/>
              <a:t>Particles</a:t>
            </a:r>
            <a:r>
              <a:rPr lang="fr-FR" sz="3100" dirty="0"/>
              <a:t> </a:t>
            </a:r>
            <a:r>
              <a:rPr lang="fr-FR" sz="3100" dirty="0" err="1"/>
              <a:t>dynamics</a:t>
            </a:r>
            <a:r>
              <a:rPr lang="fr-FR" sz="3100" dirty="0"/>
              <a:t> </a:t>
            </a:r>
            <a:r>
              <a:rPr lang="fr-FR" sz="3100" dirty="0" err="1"/>
              <a:t>specificity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1CB11B2-11BF-45C0-9E21-7933566C155E}"/>
              </a:ext>
            </a:extLst>
          </p:cNvPr>
          <p:cNvCxnSpPr/>
          <p:nvPr/>
        </p:nvCxnSpPr>
        <p:spPr>
          <a:xfrm flipH="1">
            <a:off x="588397" y="675862"/>
            <a:ext cx="10885335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4945A32-EA6A-4CE4-AEEB-DA49DF1673DF}"/>
              </a:ext>
            </a:extLst>
          </p:cNvPr>
          <p:cNvCxnSpPr>
            <a:cxnSpLocks/>
          </p:cNvCxnSpPr>
          <p:nvPr/>
        </p:nvCxnSpPr>
        <p:spPr>
          <a:xfrm flipH="1">
            <a:off x="1" y="6620764"/>
            <a:ext cx="12191999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2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A8B9683-620B-4FF5-9C0A-3BB4154B794B}"/>
              </a:ext>
            </a:extLst>
          </p:cNvPr>
          <p:cNvSpPr txBox="1"/>
          <p:nvPr/>
        </p:nvSpPr>
        <p:spPr>
          <a:xfrm>
            <a:off x="660400" y="1263650"/>
            <a:ext cx="752231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Particles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in an </a:t>
            </a:r>
            <a:r>
              <a:rPr lang="fr-FR" dirty="0" err="1"/>
              <a:t>accelerator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usually</a:t>
            </a:r>
            <a:r>
              <a:rPr lang="fr-FR" dirty="0"/>
              <a:t> </a:t>
            </a:r>
            <a:r>
              <a:rPr lang="fr-FR" dirty="0" err="1"/>
              <a:t>treated</a:t>
            </a:r>
            <a:r>
              <a:rPr lang="fr-FR" dirty="0"/>
              <a:t> in 2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formalisms</a:t>
            </a:r>
            <a:r>
              <a:rPr lang="fr-FR" dirty="0"/>
              <a:t> :</a:t>
            </a:r>
          </a:p>
          <a:p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Transverse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dynamics</a:t>
            </a:r>
            <a:endParaRPr lang="fr-FR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/>
              <a:t>Associated </a:t>
            </a:r>
            <a:r>
              <a:rPr lang="fr-FR" dirty="0" err="1"/>
              <a:t>velocities</a:t>
            </a:r>
            <a:r>
              <a:rPr lang="fr-FR" dirty="0"/>
              <a:t> are </a:t>
            </a:r>
            <a:r>
              <a:rPr lang="fr-FR" dirty="0" err="1"/>
              <a:t>relatively</a:t>
            </a:r>
            <a:r>
              <a:rPr lang="fr-FR" dirty="0"/>
              <a:t> </a:t>
            </a:r>
            <a:r>
              <a:rPr lang="fr-FR" dirty="0" err="1"/>
              <a:t>small</a:t>
            </a:r>
            <a:endParaRPr lang="fr-FR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/>
              <a:t>Beam visible « </a:t>
            </a:r>
            <a:r>
              <a:rPr lang="fr-FR" dirty="0" err="1"/>
              <a:t>shape</a:t>
            </a:r>
            <a:r>
              <a:rPr lang="fr-FR" dirty="0"/>
              <a:t> »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/>
              <a:t>Beam guidance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 err="1"/>
              <a:t>Necessary</a:t>
            </a:r>
            <a:r>
              <a:rPr lang="fr-FR" dirty="0"/>
              <a:t> to </a:t>
            </a:r>
            <a:r>
              <a:rPr lang="fr-FR" dirty="0" err="1"/>
              <a:t>avoid</a:t>
            </a:r>
            <a:r>
              <a:rPr lang="fr-FR" dirty="0"/>
              <a:t> </a:t>
            </a:r>
            <a:r>
              <a:rPr lang="fr-FR" dirty="0" err="1"/>
              <a:t>losses</a:t>
            </a:r>
            <a:r>
              <a:rPr lang="fr-FR" dirty="0"/>
              <a:t> in the </a:t>
            </a:r>
            <a:r>
              <a:rPr lang="fr-FR" dirty="0" err="1"/>
              <a:t>walls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Longitudinal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/>
              <a:t>Very high </a:t>
            </a:r>
            <a:r>
              <a:rPr lang="fr-FR" dirty="0" err="1"/>
              <a:t>velocities</a:t>
            </a:r>
            <a:endParaRPr lang="fr-FR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 err="1"/>
              <a:t>Acceleration</a:t>
            </a:r>
            <a:endParaRPr lang="fr-FR" dirty="0"/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A3F6BABA-25E1-4A23-BA4A-6D4F197A0D8D}"/>
              </a:ext>
            </a:extLst>
          </p:cNvPr>
          <p:cNvSpPr/>
          <p:nvPr/>
        </p:nvSpPr>
        <p:spPr>
          <a:xfrm>
            <a:off x="6318250" y="1892300"/>
            <a:ext cx="622300" cy="13398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21F3834D-3F9B-487D-ABB0-70163AFE9034}"/>
              </a:ext>
            </a:extLst>
          </p:cNvPr>
          <p:cNvSpPr/>
          <p:nvPr/>
        </p:nvSpPr>
        <p:spPr>
          <a:xfrm>
            <a:off x="6318250" y="4780106"/>
            <a:ext cx="622300" cy="7175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6C6ADA6-C53B-4FB8-9077-3227DADA8441}"/>
              </a:ext>
            </a:extLst>
          </p:cNvPr>
          <p:cNvSpPr txBox="1"/>
          <p:nvPr/>
        </p:nvSpPr>
        <p:spPr>
          <a:xfrm>
            <a:off x="7349019" y="2377559"/>
            <a:ext cx="125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First course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19691FD-D764-42CA-B324-15D4C51CB597}"/>
              </a:ext>
            </a:extLst>
          </p:cNvPr>
          <p:cNvSpPr txBox="1"/>
          <p:nvPr/>
        </p:nvSpPr>
        <p:spPr>
          <a:xfrm>
            <a:off x="7207250" y="4950770"/>
            <a:ext cx="154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Second course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C5F9F80-8EF7-4D5D-BEA6-7A410256B7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03"/>
          <a:stretch/>
        </p:blipFill>
        <p:spPr>
          <a:xfrm>
            <a:off x="9135696" y="1625520"/>
            <a:ext cx="2218104" cy="19286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457E0FE-5E9D-4BBF-AAE9-6BFC376C8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4" t="70676" r="36661"/>
          <a:stretch/>
        </p:blipFill>
        <p:spPr>
          <a:xfrm>
            <a:off x="9169693" y="4098835"/>
            <a:ext cx="1989601" cy="18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71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quadrupoles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20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AC2A39D7-224F-4FCA-ABDF-1678F6E383BD}"/>
                  </a:ext>
                </a:extLst>
              </p:cNvPr>
              <p:cNvSpPr txBox="1"/>
              <p:nvPr/>
            </p:nvSpPr>
            <p:spPr>
              <a:xfrm>
                <a:off x="508000" y="782342"/>
                <a:ext cx="7592015" cy="1138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/>
                  <a:t>Magnetic </a:t>
                </a:r>
                <a:r>
                  <a:rPr lang="fr-FR" sz="2000" b="1" dirty="0" err="1"/>
                  <a:t>optical</a:t>
                </a:r>
                <a:r>
                  <a:rPr lang="fr-FR" sz="2000" b="1" dirty="0"/>
                  <a:t> </a:t>
                </a:r>
                <a:r>
                  <a:rPr lang="fr-FR" sz="2000" b="1" dirty="0" err="1"/>
                  <a:t>element</a:t>
                </a:r>
                <a:r>
                  <a:rPr lang="fr-FR" sz="2000" b="1" dirty="0"/>
                  <a:t> n°2 : the </a:t>
                </a:r>
                <a:r>
                  <a:rPr lang="fr-FR" sz="2000" b="1" dirty="0" err="1"/>
                  <a:t>focaization</a:t>
                </a:r>
                <a:r>
                  <a:rPr lang="fr-FR" sz="2000" b="1" dirty="0"/>
                  <a:t> magnet, or </a:t>
                </a:r>
                <a:r>
                  <a:rPr lang="fr-FR" sz="2000" b="1" dirty="0" err="1"/>
                  <a:t>quadrupole</a:t>
                </a:r>
                <a:endParaRPr lang="fr-FR" sz="2000" b="1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 err="1"/>
                  <a:t>Quadrupole</a:t>
                </a:r>
                <a:r>
                  <a:rPr lang="fr-FR" sz="1600" dirty="0"/>
                  <a:t>, </a:t>
                </a:r>
                <a:r>
                  <a:rPr lang="fr-FR" sz="1600" dirty="0" err="1"/>
                  <a:t>means</a:t>
                </a:r>
                <a:r>
                  <a:rPr lang="fr-FR" sz="1600" dirty="0"/>
                  <a:t> a </a:t>
                </a:r>
                <a:r>
                  <a:rPr lang="fr-FR" sz="1600" dirty="0" err="1"/>
                  <a:t>north</a:t>
                </a:r>
                <a:r>
                  <a:rPr lang="fr-FR" sz="1600" dirty="0"/>
                  <a:t>, </a:t>
                </a:r>
                <a:r>
                  <a:rPr lang="fr-FR" sz="1600" dirty="0" err="1"/>
                  <a:t>south</a:t>
                </a:r>
                <a:r>
                  <a:rPr lang="fr-FR" sz="1600" dirty="0"/>
                  <a:t>, </a:t>
                </a:r>
                <a:r>
                  <a:rPr lang="fr-FR" sz="1600" dirty="0" err="1"/>
                  <a:t>north</a:t>
                </a:r>
                <a:r>
                  <a:rPr lang="fr-FR" sz="1600" dirty="0"/>
                  <a:t> and </a:t>
                </a:r>
                <a:r>
                  <a:rPr lang="fr-FR" sz="1600" dirty="0" err="1"/>
                  <a:t>south</a:t>
                </a:r>
                <a:r>
                  <a:rPr lang="fr-FR" sz="1600" dirty="0"/>
                  <a:t> </a:t>
                </a:r>
                <a:r>
                  <a:rPr lang="fr-FR" sz="1600" dirty="0" err="1"/>
                  <a:t>poles</a:t>
                </a:r>
                <a:r>
                  <a:rPr lang="fr-FR" sz="1600" dirty="0"/>
                  <a:t> : 4 </a:t>
                </a:r>
                <a:r>
                  <a:rPr lang="fr-FR" sz="1600" dirty="0" err="1"/>
                  <a:t>poles</a:t>
                </a:r>
                <a:endParaRPr lang="fr-FR" sz="1600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Magnetic </a:t>
                </a:r>
                <a:r>
                  <a:rPr lang="fr-FR" sz="1600" dirty="0" err="1"/>
                  <a:t>field</a:t>
                </a:r>
                <a:r>
                  <a:rPr lang="fr-FR" sz="1600" dirty="0"/>
                  <a:t> </a:t>
                </a:r>
                <a:r>
                  <a:rPr lang="fr-FR" sz="1600" dirty="0" err="1"/>
                  <a:t>evolves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linearly</a:t>
                </a:r>
                <a:r>
                  <a:rPr lang="fr-FR" sz="1600" dirty="0"/>
                  <a:t> </a:t>
                </a:r>
                <a:r>
                  <a:rPr lang="fr-FR" sz="1600" dirty="0" err="1"/>
                  <a:t>with</a:t>
                </a:r>
                <a:r>
                  <a:rPr lang="fr-FR" sz="1600" dirty="0"/>
                  <a:t> distance to the center (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fr-FR" sz="1600" dirty="0"/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 err="1"/>
                  <a:t>Used</a:t>
                </a:r>
                <a:r>
                  <a:rPr lang="fr-FR" sz="1600" dirty="0"/>
                  <a:t> to focus or </a:t>
                </a:r>
                <a:r>
                  <a:rPr lang="fr-FR" sz="1600" dirty="0" err="1"/>
                  <a:t>defocus</a:t>
                </a:r>
                <a:r>
                  <a:rPr lang="fr-FR" sz="1600" dirty="0"/>
                  <a:t> the </a:t>
                </a:r>
                <a:r>
                  <a:rPr lang="fr-FR" sz="1600" dirty="0" err="1"/>
                  <a:t>beam</a:t>
                </a:r>
                <a:r>
                  <a:rPr lang="fr-FR" sz="1600" dirty="0"/>
                  <a:t> </a:t>
                </a:r>
                <a:r>
                  <a:rPr lang="fr-FR" sz="1600" dirty="0" err="1"/>
                  <a:t>envelop</a:t>
                </a:r>
                <a:endParaRPr lang="fr-FR" sz="1600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AC2A39D7-224F-4FCA-ABDF-1678F6E38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782342"/>
                <a:ext cx="7592015" cy="1138773"/>
              </a:xfrm>
              <a:prstGeom prst="rect">
                <a:avLst/>
              </a:prstGeom>
              <a:blipFill>
                <a:blip r:embed="rId2"/>
                <a:stretch>
                  <a:fillRect l="-803" t="-2674" r="-80"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e 33">
            <a:extLst>
              <a:ext uri="{FF2B5EF4-FFF2-40B4-BE49-F238E27FC236}">
                <a16:creationId xmlns:a16="http://schemas.microsoft.com/office/drawing/2014/main" id="{0B0B1E88-90D6-41FC-B38E-FD66CC560C41}"/>
              </a:ext>
            </a:extLst>
          </p:cNvPr>
          <p:cNvGrpSpPr/>
          <p:nvPr/>
        </p:nvGrpSpPr>
        <p:grpSpPr>
          <a:xfrm>
            <a:off x="1343472" y="2110617"/>
            <a:ext cx="3744416" cy="2124004"/>
            <a:chOff x="179512" y="1484784"/>
            <a:chExt cx="3744416" cy="2124004"/>
          </a:xfrm>
        </p:grpSpPr>
        <p:pic>
          <p:nvPicPr>
            <p:cNvPr id="35" name="Image 34" descr="Steffen_Page09_QuadrupoleFieldConfiguration.png">
              <a:extLst>
                <a:ext uri="{FF2B5EF4-FFF2-40B4-BE49-F238E27FC236}">
                  <a16:creationId xmlns:a16="http://schemas.microsoft.com/office/drawing/2014/main" id="{6CD31F8F-A905-4482-8D29-7CE6E2F7D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12" y="1520788"/>
              <a:ext cx="2078595" cy="2088000"/>
            </a:xfrm>
            <a:prstGeom prst="rect">
              <a:avLst/>
            </a:prstGeom>
          </p:spPr>
        </p:pic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9A1CD962-FABE-47C2-A209-28B2B55E77FA}"/>
                </a:ext>
              </a:extLst>
            </p:cNvPr>
            <p:cNvCxnSpPr/>
            <p:nvPr/>
          </p:nvCxnSpPr>
          <p:spPr>
            <a:xfrm rot="10800000" flipV="1">
              <a:off x="1475656" y="1772816"/>
              <a:ext cx="648072" cy="288032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 Box 7">
                  <a:extLst>
                    <a:ext uri="{FF2B5EF4-FFF2-40B4-BE49-F238E27FC236}">
                      <a16:creationId xmlns:a16="http://schemas.microsoft.com/office/drawing/2014/main" id="{58827BE1-8C64-44EC-A74C-5CA5D5DA78C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75655" y="1484784"/>
                  <a:ext cx="2448273" cy="36004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72000" tIns="72000" rIns="72000" bIns="72000" anchor="t" anchorCtr="0">
                  <a:noAutofit/>
                </a:bodyPr>
                <a:lstStyle/>
                <a:p>
                  <a:pPr marL="82800" lvl="1" indent="-360000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300" dirty="0">
                      <a:solidFill>
                        <a:srgbClr val="0070C0"/>
                      </a:solidFill>
                      <a:latin typeface="Times New Roman" pitchFamily="18" charset="0"/>
                    </a:rPr>
                    <a:t>Equipotential : </a:t>
                  </a:r>
                  <a14:m>
                    <m:oMath xmlns:m="http://schemas.openxmlformats.org/officeDocument/2006/math">
                      <m:r>
                        <a:rPr lang="en-US" sz="1300" i="1" dirty="0">
                          <a:solidFill>
                            <a:srgbClr val="0070C0"/>
                          </a:solidFill>
                          <a:latin typeface="Cambria Math"/>
                          <a:sym typeface="Symbol"/>
                        </a:rPr>
                        <m:t></m:t>
                      </m:r>
                      <m:r>
                        <a:rPr lang="en-US" sz="1300" i="1" dirty="0">
                          <a:solidFill>
                            <a:srgbClr val="0070C0"/>
                          </a:solidFill>
                          <a:latin typeface="Cambria Math"/>
                        </a:rPr>
                        <m:t>=±</m:t>
                      </m:r>
                      <m:r>
                        <a:rPr lang="en-US" sz="1300" i="1" dirty="0" err="1">
                          <a:solidFill>
                            <a:srgbClr val="0070C0"/>
                          </a:solidFill>
                          <a:latin typeface="Cambria Math"/>
                        </a:rPr>
                        <m:t>𝑔</m:t>
                      </m:r>
                      <m:r>
                        <a:rPr lang="fr-FR" sz="1300" i="1" dirty="0">
                          <a:solidFill>
                            <a:srgbClr val="0070C0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1300" i="1" dirty="0" err="1">
                          <a:solidFill>
                            <a:srgbClr val="0070C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1300" i="1" dirty="0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300" i="1" dirty="0" err="1">
                          <a:solidFill>
                            <a:srgbClr val="0070C0"/>
                          </a:solidFill>
                          <a:latin typeface="Cambria Math"/>
                        </a:rPr>
                        <m:t>𝑐𝑡𝑒</m:t>
                      </m:r>
                    </m:oMath>
                  </a14:m>
                  <a:endParaRPr lang="en-US" sz="1300" dirty="0">
                    <a:solidFill>
                      <a:srgbClr val="0070C0"/>
                    </a:solidFill>
                    <a:latin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37" name="Text Box 7">
                  <a:extLst>
                    <a:ext uri="{FF2B5EF4-FFF2-40B4-BE49-F238E27FC236}">
                      <a16:creationId xmlns:a16="http://schemas.microsoft.com/office/drawing/2014/main" id="{58827BE1-8C64-44EC-A74C-5CA5D5DA78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75655" y="1484784"/>
                  <a:ext cx="2448273" cy="360040"/>
                </a:xfrm>
                <a:prstGeom prst="rect">
                  <a:avLst/>
                </a:prstGeom>
                <a:blipFill>
                  <a:blip r:embed="rId4"/>
                  <a:stretch>
                    <a:fillRect l="-1244" b="-3390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DC168E5F-CA18-499E-A58A-772C37B66B20}"/>
                </a:ext>
              </a:extLst>
            </p:cNvPr>
            <p:cNvCxnSpPr/>
            <p:nvPr/>
          </p:nvCxnSpPr>
          <p:spPr>
            <a:xfrm rot="10800000" flipV="1">
              <a:off x="1691680" y="2204864"/>
              <a:ext cx="648072" cy="288032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Text Box 7">
                  <a:extLst>
                    <a:ext uri="{FF2B5EF4-FFF2-40B4-BE49-F238E27FC236}">
                      <a16:creationId xmlns:a16="http://schemas.microsoft.com/office/drawing/2014/main" id="{A1F2C387-2232-42C8-A57D-65B30577DB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51720" y="1916832"/>
                  <a:ext cx="1512168" cy="36004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72000" tIns="72000" rIns="72000" bIns="72000" anchor="t" anchorCtr="0">
                  <a:noAutofit/>
                </a:bodyPr>
                <a:lstStyle/>
                <a:p>
                  <a:pPr marL="82800" lvl="1" indent="-360000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300" dirty="0">
                      <a:solidFill>
                        <a:srgbClr val="0070C0"/>
                      </a:solidFill>
                      <a:latin typeface="Times New Roman" pitchFamily="18" charset="0"/>
                    </a:rPr>
                    <a:t>Field line : </a:t>
                  </a:r>
                  <a14:m>
                    <m:oMath xmlns:m="http://schemas.openxmlformats.org/officeDocument/2006/math">
                      <m:r>
                        <a:rPr lang="en-US" sz="1300" i="1">
                          <a:solidFill>
                            <a:srgbClr val="0070C0"/>
                          </a:solidFill>
                          <a:latin typeface="Cambria Math"/>
                        </a:rPr>
                        <m:t>𝐵</m:t>
                      </m:r>
                      <m:r>
                        <a:rPr lang="en-US" sz="1300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300" i="1">
                          <a:solidFill>
                            <a:srgbClr val="0070C0"/>
                          </a:solidFill>
                          <a:latin typeface="Cambria Math"/>
                        </a:rPr>
                        <m:t>𝑐𝑡𝑒</m:t>
                      </m:r>
                    </m:oMath>
                  </a14:m>
                  <a:endParaRPr lang="en-US" sz="1300" dirty="0">
                    <a:solidFill>
                      <a:srgbClr val="0070C0"/>
                    </a:solidFill>
                    <a:latin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39" name="Text Box 7">
                  <a:extLst>
                    <a:ext uri="{FF2B5EF4-FFF2-40B4-BE49-F238E27FC236}">
                      <a16:creationId xmlns:a16="http://schemas.microsoft.com/office/drawing/2014/main" id="{A1F2C387-2232-42C8-A57D-65B30577DB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51720" y="1916832"/>
                  <a:ext cx="1512168" cy="360040"/>
                </a:xfrm>
                <a:prstGeom prst="rect">
                  <a:avLst/>
                </a:prstGeom>
                <a:blipFill>
                  <a:blip r:embed="rId5"/>
                  <a:stretch>
                    <a:fillRect l="-2016" b="-1695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2172E7A-1282-49A9-A5A5-7D0E070CA439}"/>
              </a:ext>
            </a:extLst>
          </p:cNvPr>
          <p:cNvGrpSpPr/>
          <p:nvPr/>
        </p:nvGrpSpPr>
        <p:grpSpPr>
          <a:xfrm>
            <a:off x="5303913" y="1858590"/>
            <a:ext cx="3456384" cy="2520280"/>
            <a:chOff x="3707904" y="1844824"/>
            <a:chExt cx="3456384" cy="2520280"/>
          </a:xfrm>
        </p:grpSpPr>
        <p:pic>
          <p:nvPicPr>
            <p:cNvPr id="41" name="Image 40" descr="Tkatchenko_Page11_DispositionsPolesQuad.png">
              <a:extLst>
                <a:ext uri="{FF2B5EF4-FFF2-40B4-BE49-F238E27FC236}">
                  <a16:creationId xmlns:a16="http://schemas.microsoft.com/office/drawing/2014/main" id="{D7157BB9-DEFA-4F9F-B649-C730F0DB0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7904" y="1919475"/>
              <a:ext cx="3446965" cy="2445629"/>
            </a:xfrm>
            <a:prstGeom prst="rect">
              <a:avLst/>
            </a:prstGeom>
          </p:spPr>
        </p:pic>
        <p:sp>
          <p:nvSpPr>
            <p:cNvPr id="42" name="Organigramme : Jonction de sommaire 41">
              <a:extLst>
                <a:ext uri="{FF2B5EF4-FFF2-40B4-BE49-F238E27FC236}">
                  <a16:creationId xmlns:a16="http://schemas.microsoft.com/office/drawing/2014/main" id="{1023D43C-709F-43EB-9F4F-6A1B0E64B473}"/>
                </a:ext>
              </a:extLst>
            </p:cNvPr>
            <p:cNvSpPr/>
            <p:nvPr/>
          </p:nvSpPr>
          <p:spPr>
            <a:xfrm>
              <a:off x="6156176" y="3791683"/>
              <a:ext cx="288032" cy="252608"/>
            </a:xfrm>
            <a:prstGeom prst="flowChartSummingJunction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75F8E51A-5618-41FE-8EE6-6AEE595363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4208" y="3575659"/>
              <a:ext cx="216024" cy="3600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82800" lvl="1" indent="-360000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dirty="0">
                  <a:latin typeface="Times New Roman" pitchFamily="18" charset="0"/>
                </a:rPr>
                <a:t>z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Text Box 7">
                  <a:extLst>
                    <a:ext uri="{FF2B5EF4-FFF2-40B4-BE49-F238E27FC236}">
                      <a16:creationId xmlns:a16="http://schemas.microsoft.com/office/drawing/2014/main" id="{19B1051C-9824-457D-BAB5-BFD37DE682B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12160" y="2185119"/>
                  <a:ext cx="1080120" cy="30777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square" lIns="0" tIns="0" rIns="0" bIns="0" anchor="ctr" anchorCtr="0">
                  <a:spAutoFit/>
                </a:bodyPr>
                <a:lstStyle/>
                <a:p>
                  <a:pPr marL="82800" lvl="1" indent="-360000" algn="ctr"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000" dirty="0">
                      <a:latin typeface="Times New Roman" pitchFamily="18" charset="0"/>
                    </a:rPr>
                    <a:t>Hyperbolic pole</a:t>
                  </a:r>
                </a:p>
                <a:p>
                  <a:pPr marL="82800" lvl="1" indent="-360000" algn="ctr"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000" i="1">
                            <a:latin typeface="Cambria Math"/>
                          </a:rPr>
                          <m:t>𝑥</m:t>
                        </m:r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𝑐𝑜𝑛𝑠𝑡</m:t>
                        </m:r>
                      </m:oMath>
                    </m:oMathPara>
                  </a14:m>
                  <a:endParaRPr lang="en-US" sz="1000" dirty="0">
                    <a:latin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44" name="Text Box 7">
                  <a:extLst>
                    <a:ext uri="{FF2B5EF4-FFF2-40B4-BE49-F238E27FC236}">
                      <a16:creationId xmlns:a16="http://schemas.microsoft.com/office/drawing/2014/main" id="{19B1051C-9824-457D-BAB5-BFD37DE682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12160" y="2185119"/>
                  <a:ext cx="1080120" cy="307777"/>
                </a:xfrm>
                <a:prstGeom prst="rect">
                  <a:avLst/>
                </a:prstGeom>
                <a:blipFill>
                  <a:blip r:embed="rId7"/>
                  <a:stretch>
                    <a:fillRect t="-14000" b="-12000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 Box 7">
              <a:extLst>
                <a:ext uri="{FF2B5EF4-FFF2-40B4-BE49-F238E27FC236}">
                  <a16:creationId xmlns:a16="http://schemas.microsoft.com/office/drawing/2014/main" id="{F1331C2A-F364-4AA4-BCF8-FA4FF13869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068" y="1844824"/>
              <a:ext cx="216024" cy="230832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0" tIns="0" rIns="0" bIns="0" anchor="ctr" anchorCtr="0">
              <a:spAutoFit/>
            </a:bodyPr>
            <a:lstStyle/>
            <a:p>
              <a:pPr marL="82800" lvl="1" indent="-360000" algn="ctr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dirty="0"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46" name="Text Box 7">
              <a:extLst>
                <a:ext uri="{FF2B5EF4-FFF2-40B4-BE49-F238E27FC236}">
                  <a16:creationId xmlns:a16="http://schemas.microsoft.com/office/drawing/2014/main" id="{FE215F33-1CD1-42FF-AC2D-A1FE764D76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8264" y="2996952"/>
              <a:ext cx="216024" cy="36004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82800" lvl="1" indent="-360000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dirty="0">
                  <a:latin typeface="Times New Roman" pitchFamily="18" charset="0"/>
                </a:rPr>
                <a:t>x</a:t>
              </a:r>
            </a:p>
          </p:txBody>
        </p:sp>
      </p:grpSp>
      <p:sp>
        <p:nvSpPr>
          <p:cNvPr id="47" name="ZoneTexte 46">
            <a:extLst>
              <a:ext uri="{FF2B5EF4-FFF2-40B4-BE49-F238E27FC236}">
                <a16:creationId xmlns:a16="http://schemas.microsoft.com/office/drawing/2014/main" id="{D7A6103B-6E60-469B-AC6A-DB9E91AB0D9F}"/>
              </a:ext>
            </a:extLst>
          </p:cNvPr>
          <p:cNvSpPr txBox="1"/>
          <p:nvPr/>
        </p:nvSpPr>
        <p:spPr>
          <a:xfrm>
            <a:off x="3765168" y="4960382"/>
            <a:ext cx="475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 :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effect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quad on the </a:t>
            </a:r>
            <a:r>
              <a:rPr lang="fr-FR" dirty="0" err="1"/>
              <a:t>beam</a:t>
            </a:r>
            <a:r>
              <a:rPr lang="fr-FR" dirty="0"/>
              <a:t> ?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C16ED7FA-8F41-44DD-ABD9-AB1B8FD37D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883" y="4019638"/>
            <a:ext cx="2333917" cy="26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53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quadrupoles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21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AC2A39D7-224F-4FCA-ABDF-1678F6E383BD}"/>
                  </a:ext>
                </a:extLst>
              </p:cNvPr>
              <p:cNvSpPr txBox="1"/>
              <p:nvPr/>
            </p:nvSpPr>
            <p:spPr>
              <a:xfrm>
                <a:off x="499792" y="754498"/>
                <a:ext cx="7592015" cy="1138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/>
                  <a:t>Magnetic </a:t>
                </a:r>
                <a:r>
                  <a:rPr lang="fr-FR" sz="2000" b="1" dirty="0" err="1"/>
                  <a:t>optical</a:t>
                </a:r>
                <a:r>
                  <a:rPr lang="fr-FR" sz="2000" b="1" dirty="0"/>
                  <a:t> </a:t>
                </a:r>
                <a:r>
                  <a:rPr lang="fr-FR" sz="2000" b="1" dirty="0" err="1"/>
                  <a:t>element</a:t>
                </a:r>
                <a:r>
                  <a:rPr lang="fr-FR" sz="2000" b="1" dirty="0"/>
                  <a:t> n°2 : the </a:t>
                </a:r>
                <a:r>
                  <a:rPr lang="fr-FR" sz="2000" b="1" dirty="0" err="1"/>
                  <a:t>focaization</a:t>
                </a:r>
                <a:r>
                  <a:rPr lang="fr-FR" sz="2000" b="1" dirty="0"/>
                  <a:t> magnet, or </a:t>
                </a:r>
                <a:r>
                  <a:rPr lang="fr-FR" sz="2000" b="1" dirty="0" err="1"/>
                  <a:t>quadrupole</a:t>
                </a:r>
                <a:endParaRPr lang="fr-FR" sz="2000" b="1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 err="1"/>
                  <a:t>Quadrupole</a:t>
                </a:r>
                <a:r>
                  <a:rPr lang="fr-FR" sz="1600" dirty="0"/>
                  <a:t>, </a:t>
                </a:r>
                <a:r>
                  <a:rPr lang="fr-FR" sz="1600" dirty="0" err="1"/>
                  <a:t>means</a:t>
                </a:r>
                <a:r>
                  <a:rPr lang="fr-FR" sz="1600" dirty="0"/>
                  <a:t> a </a:t>
                </a:r>
                <a:r>
                  <a:rPr lang="fr-FR" sz="1600" dirty="0" err="1"/>
                  <a:t>north</a:t>
                </a:r>
                <a:r>
                  <a:rPr lang="fr-FR" sz="1600" dirty="0"/>
                  <a:t>, </a:t>
                </a:r>
                <a:r>
                  <a:rPr lang="fr-FR" sz="1600" dirty="0" err="1"/>
                  <a:t>south</a:t>
                </a:r>
                <a:r>
                  <a:rPr lang="fr-FR" sz="1600" dirty="0"/>
                  <a:t>, </a:t>
                </a:r>
                <a:r>
                  <a:rPr lang="fr-FR" sz="1600" dirty="0" err="1"/>
                  <a:t>north</a:t>
                </a:r>
                <a:r>
                  <a:rPr lang="fr-FR" sz="1600" dirty="0"/>
                  <a:t> and </a:t>
                </a:r>
                <a:r>
                  <a:rPr lang="fr-FR" sz="1600" dirty="0" err="1"/>
                  <a:t>south</a:t>
                </a:r>
                <a:r>
                  <a:rPr lang="fr-FR" sz="1600" dirty="0"/>
                  <a:t> </a:t>
                </a:r>
                <a:r>
                  <a:rPr lang="fr-FR" sz="1600" dirty="0" err="1"/>
                  <a:t>poles</a:t>
                </a:r>
                <a:r>
                  <a:rPr lang="fr-FR" sz="1600" dirty="0"/>
                  <a:t> : 4 </a:t>
                </a:r>
                <a:r>
                  <a:rPr lang="fr-FR" sz="1600" dirty="0" err="1"/>
                  <a:t>poles</a:t>
                </a:r>
                <a:endParaRPr lang="fr-FR" sz="1600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Magnetic </a:t>
                </a:r>
                <a:r>
                  <a:rPr lang="fr-FR" sz="1600" dirty="0" err="1"/>
                  <a:t>field</a:t>
                </a:r>
                <a:r>
                  <a:rPr lang="fr-FR" sz="1600" dirty="0"/>
                  <a:t> </a:t>
                </a:r>
                <a:r>
                  <a:rPr lang="fr-FR" sz="1600" dirty="0" err="1"/>
                  <a:t>evolves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linearly</a:t>
                </a:r>
                <a:r>
                  <a:rPr lang="fr-FR" sz="1600" dirty="0"/>
                  <a:t> </a:t>
                </a:r>
                <a:r>
                  <a:rPr lang="fr-FR" sz="1600" dirty="0" err="1"/>
                  <a:t>with</a:t>
                </a:r>
                <a:r>
                  <a:rPr lang="fr-FR" sz="1600" dirty="0"/>
                  <a:t> distance to the center (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fr-FR" sz="1600" dirty="0"/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 err="1"/>
                  <a:t>Used</a:t>
                </a:r>
                <a:r>
                  <a:rPr lang="fr-FR" sz="1600" dirty="0"/>
                  <a:t> to focus or </a:t>
                </a:r>
                <a:r>
                  <a:rPr lang="fr-FR" sz="1600" dirty="0" err="1"/>
                  <a:t>defocus</a:t>
                </a:r>
                <a:r>
                  <a:rPr lang="fr-FR" sz="1600" dirty="0"/>
                  <a:t> the </a:t>
                </a:r>
                <a:r>
                  <a:rPr lang="fr-FR" sz="1600" dirty="0" err="1"/>
                  <a:t>beam</a:t>
                </a:r>
                <a:r>
                  <a:rPr lang="fr-FR" sz="1600" dirty="0"/>
                  <a:t> </a:t>
                </a:r>
                <a:r>
                  <a:rPr lang="fr-FR" sz="1600" dirty="0" err="1"/>
                  <a:t>envelop</a:t>
                </a:r>
                <a:endParaRPr lang="fr-FR" sz="1600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AC2A39D7-224F-4FCA-ABDF-1678F6E38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92" y="754498"/>
                <a:ext cx="7592015" cy="1138773"/>
              </a:xfrm>
              <a:prstGeom prst="rect">
                <a:avLst/>
              </a:prstGeom>
              <a:blipFill>
                <a:blip r:embed="rId2"/>
                <a:stretch>
                  <a:fillRect l="-884" t="-3209" r="-80"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e 33">
            <a:extLst>
              <a:ext uri="{FF2B5EF4-FFF2-40B4-BE49-F238E27FC236}">
                <a16:creationId xmlns:a16="http://schemas.microsoft.com/office/drawing/2014/main" id="{0B0B1E88-90D6-41FC-B38E-FD66CC560C41}"/>
              </a:ext>
            </a:extLst>
          </p:cNvPr>
          <p:cNvGrpSpPr/>
          <p:nvPr/>
        </p:nvGrpSpPr>
        <p:grpSpPr>
          <a:xfrm>
            <a:off x="1343472" y="2110617"/>
            <a:ext cx="3744416" cy="2124004"/>
            <a:chOff x="179512" y="1484784"/>
            <a:chExt cx="3744416" cy="2124004"/>
          </a:xfrm>
        </p:grpSpPr>
        <p:pic>
          <p:nvPicPr>
            <p:cNvPr id="35" name="Image 34" descr="Steffen_Page09_QuadrupoleFieldConfiguration.png">
              <a:extLst>
                <a:ext uri="{FF2B5EF4-FFF2-40B4-BE49-F238E27FC236}">
                  <a16:creationId xmlns:a16="http://schemas.microsoft.com/office/drawing/2014/main" id="{6CD31F8F-A905-4482-8D29-7CE6E2F7D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12" y="1520788"/>
              <a:ext cx="2078595" cy="2088000"/>
            </a:xfrm>
            <a:prstGeom prst="rect">
              <a:avLst/>
            </a:prstGeom>
          </p:spPr>
        </p:pic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9A1CD962-FABE-47C2-A209-28B2B55E77FA}"/>
                </a:ext>
              </a:extLst>
            </p:cNvPr>
            <p:cNvCxnSpPr/>
            <p:nvPr/>
          </p:nvCxnSpPr>
          <p:spPr>
            <a:xfrm rot="10800000" flipV="1">
              <a:off x="1475656" y="1772816"/>
              <a:ext cx="648072" cy="288032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 Box 7">
                  <a:extLst>
                    <a:ext uri="{FF2B5EF4-FFF2-40B4-BE49-F238E27FC236}">
                      <a16:creationId xmlns:a16="http://schemas.microsoft.com/office/drawing/2014/main" id="{58827BE1-8C64-44EC-A74C-5CA5D5DA78C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75655" y="1484784"/>
                  <a:ext cx="2448273" cy="36004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72000" tIns="72000" rIns="72000" bIns="72000" anchor="t" anchorCtr="0">
                  <a:noAutofit/>
                </a:bodyPr>
                <a:lstStyle/>
                <a:p>
                  <a:pPr marL="82800" lvl="1" indent="-360000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300" dirty="0">
                      <a:solidFill>
                        <a:srgbClr val="0070C0"/>
                      </a:solidFill>
                      <a:latin typeface="Times New Roman" pitchFamily="18" charset="0"/>
                    </a:rPr>
                    <a:t>Equipotential : </a:t>
                  </a:r>
                  <a14:m>
                    <m:oMath xmlns:m="http://schemas.openxmlformats.org/officeDocument/2006/math">
                      <m:r>
                        <a:rPr lang="en-US" sz="1300" i="1" dirty="0">
                          <a:solidFill>
                            <a:srgbClr val="0070C0"/>
                          </a:solidFill>
                          <a:latin typeface="Cambria Math"/>
                          <a:sym typeface="Symbol"/>
                        </a:rPr>
                        <m:t></m:t>
                      </m:r>
                      <m:r>
                        <a:rPr lang="en-US" sz="1300" i="1" dirty="0">
                          <a:solidFill>
                            <a:srgbClr val="0070C0"/>
                          </a:solidFill>
                          <a:latin typeface="Cambria Math"/>
                        </a:rPr>
                        <m:t>=±</m:t>
                      </m:r>
                      <m:r>
                        <a:rPr lang="en-US" sz="1300" i="1" dirty="0" err="1">
                          <a:solidFill>
                            <a:srgbClr val="0070C0"/>
                          </a:solidFill>
                          <a:latin typeface="Cambria Math"/>
                        </a:rPr>
                        <m:t>𝑔</m:t>
                      </m:r>
                      <m:r>
                        <a:rPr lang="fr-FR" sz="1300" i="1" dirty="0">
                          <a:solidFill>
                            <a:srgbClr val="0070C0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1300" i="1" dirty="0" err="1">
                          <a:solidFill>
                            <a:srgbClr val="0070C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1300" i="1" dirty="0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300" i="1" dirty="0" err="1">
                          <a:solidFill>
                            <a:srgbClr val="0070C0"/>
                          </a:solidFill>
                          <a:latin typeface="Cambria Math"/>
                        </a:rPr>
                        <m:t>𝑐𝑡𝑒</m:t>
                      </m:r>
                    </m:oMath>
                  </a14:m>
                  <a:endParaRPr lang="en-US" sz="1300" dirty="0">
                    <a:solidFill>
                      <a:srgbClr val="0070C0"/>
                    </a:solidFill>
                    <a:latin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37" name="Text Box 7">
                  <a:extLst>
                    <a:ext uri="{FF2B5EF4-FFF2-40B4-BE49-F238E27FC236}">
                      <a16:creationId xmlns:a16="http://schemas.microsoft.com/office/drawing/2014/main" id="{58827BE1-8C64-44EC-A74C-5CA5D5DA78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75655" y="1484784"/>
                  <a:ext cx="2448273" cy="360040"/>
                </a:xfrm>
                <a:prstGeom prst="rect">
                  <a:avLst/>
                </a:prstGeom>
                <a:blipFill>
                  <a:blip r:embed="rId4"/>
                  <a:stretch>
                    <a:fillRect l="-1244" b="-3390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DC168E5F-CA18-499E-A58A-772C37B66B20}"/>
                </a:ext>
              </a:extLst>
            </p:cNvPr>
            <p:cNvCxnSpPr/>
            <p:nvPr/>
          </p:nvCxnSpPr>
          <p:spPr>
            <a:xfrm rot="10800000" flipV="1">
              <a:off x="1691680" y="2204864"/>
              <a:ext cx="648072" cy="288032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Text Box 7">
                  <a:extLst>
                    <a:ext uri="{FF2B5EF4-FFF2-40B4-BE49-F238E27FC236}">
                      <a16:creationId xmlns:a16="http://schemas.microsoft.com/office/drawing/2014/main" id="{A1F2C387-2232-42C8-A57D-65B30577DB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51720" y="1916832"/>
                  <a:ext cx="1512168" cy="36004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72000" tIns="72000" rIns="72000" bIns="72000" anchor="t" anchorCtr="0">
                  <a:noAutofit/>
                </a:bodyPr>
                <a:lstStyle/>
                <a:p>
                  <a:pPr marL="82800" lvl="1" indent="-360000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300" dirty="0">
                      <a:solidFill>
                        <a:srgbClr val="0070C0"/>
                      </a:solidFill>
                      <a:latin typeface="Times New Roman" pitchFamily="18" charset="0"/>
                    </a:rPr>
                    <a:t>Field line : </a:t>
                  </a:r>
                  <a14:m>
                    <m:oMath xmlns:m="http://schemas.openxmlformats.org/officeDocument/2006/math">
                      <m:r>
                        <a:rPr lang="en-US" sz="1300" i="1">
                          <a:solidFill>
                            <a:srgbClr val="0070C0"/>
                          </a:solidFill>
                          <a:latin typeface="Cambria Math"/>
                        </a:rPr>
                        <m:t>𝐵</m:t>
                      </m:r>
                      <m:r>
                        <a:rPr lang="en-US" sz="1300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300" i="1">
                          <a:solidFill>
                            <a:srgbClr val="0070C0"/>
                          </a:solidFill>
                          <a:latin typeface="Cambria Math"/>
                        </a:rPr>
                        <m:t>𝑐𝑡𝑒</m:t>
                      </m:r>
                    </m:oMath>
                  </a14:m>
                  <a:endParaRPr lang="en-US" sz="1300" dirty="0">
                    <a:solidFill>
                      <a:srgbClr val="0070C0"/>
                    </a:solidFill>
                    <a:latin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39" name="Text Box 7">
                  <a:extLst>
                    <a:ext uri="{FF2B5EF4-FFF2-40B4-BE49-F238E27FC236}">
                      <a16:creationId xmlns:a16="http://schemas.microsoft.com/office/drawing/2014/main" id="{A1F2C387-2232-42C8-A57D-65B30577DB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51720" y="1916832"/>
                  <a:ext cx="1512168" cy="360040"/>
                </a:xfrm>
                <a:prstGeom prst="rect">
                  <a:avLst/>
                </a:prstGeom>
                <a:blipFill>
                  <a:blip r:embed="rId5"/>
                  <a:stretch>
                    <a:fillRect l="-2016" b="-1695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2172E7A-1282-49A9-A5A5-7D0E070CA439}"/>
              </a:ext>
            </a:extLst>
          </p:cNvPr>
          <p:cNvGrpSpPr/>
          <p:nvPr/>
        </p:nvGrpSpPr>
        <p:grpSpPr>
          <a:xfrm>
            <a:off x="5303913" y="1858590"/>
            <a:ext cx="3456384" cy="2520280"/>
            <a:chOff x="3707904" y="1844824"/>
            <a:chExt cx="3456384" cy="2520280"/>
          </a:xfrm>
        </p:grpSpPr>
        <p:pic>
          <p:nvPicPr>
            <p:cNvPr id="41" name="Image 40" descr="Tkatchenko_Page11_DispositionsPolesQuad.png">
              <a:extLst>
                <a:ext uri="{FF2B5EF4-FFF2-40B4-BE49-F238E27FC236}">
                  <a16:creationId xmlns:a16="http://schemas.microsoft.com/office/drawing/2014/main" id="{D7157BB9-DEFA-4F9F-B649-C730F0DB0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7904" y="1919475"/>
              <a:ext cx="3446965" cy="2445629"/>
            </a:xfrm>
            <a:prstGeom prst="rect">
              <a:avLst/>
            </a:prstGeom>
          </p:spPr>
        </p:pic>
        <p:sp>
          <p:nvSpPr>
            <p:cNvPr id="42" name="Organigramme : Jonction de sommaire 41">
              <a:extLst>
                <a:ext uri="{FF2B5EF4-FFF2-40B4-BE49-F238E27FC236}">
                  <a16:creationId xmlns:a16="http://schemas.microsoft.com/office/drawing/2014/main" id="{1023D43C-709F-43EB-9F4F-6A1B0E64B473}"/>
                </a:ext>
              </a:extLst>
            </p:cNvPr>
            <p:cNvSpPr/>
            <p:nvPr/>
          </p:nvSpPr>
          <p:spPr>
            <a:xfrm>
              <a:off x="6156176" y="3791683"/>
              <a:ext cx="288032" cy="252608"/>
            </a:xfrm>
            <a:prstGeom prst="flowChartSummingJunction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75F8E51A-5618-41FE-8EE6-6AEE595363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4208" y="3575659"/>
              <a:ext cx="216024" cy="3600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82800" lvl="1" indent="-360000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dirty="0">
                  <a:latin typeface="Times New Roman" pitchFamily="18" charset="0"/>
                </a:rPr>
                <a:t>z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Text Box 7">
                  <a:extLst>
                    <a:ext uri="{FF2B5EF4-FFF2-40B4-BE49-F238E27FC236}">
                      <a16:creationId xmlns:a16="http://schemas.microsoft.com/office/drawing/2014/main" id="{19B1051C-9824-457D-BAB5-BFD37DE682B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12160" y="2185119"/>
                  <a:ext cx="1080120" cy="30777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square" lIns="0" tIns="0" rIns="0" bIns="0" anchor="ctr" anchorCtr="0">
                  <a:spAutoFit/>
                </a:bodyPr>
                <a:lstStyle/>
                <a:p>
                  <a:pPr marL="82800" lvl="1" indent="-360000" algn="ctr"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000" dirty="0">
                      <a:latin typeface="Times New Roman" pitchFamily="18" charset="0"/>
                    </a:rPr>
                    <a:t>Hyperbolic pole</a:t>
                  </a:r>
                </a:p>
                <a:p>
                  <a:pPr marL="82800" lvl="1" indent="-360000" algn="ctr"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000" i="1">
                            <a:latin typeface="Cambria Math"/>
                          </a:rPr>
                          <m:t>𝑥</m:t>
                        </m:r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𝑐𝑜𝑛𝑠𝑡</m:t>
                        </m:r>
                      </m:oMath>
                    </m:oMathPara>
                  </a14:m>
                  <a:endParaRPr lang="en-US" sz="1000" dirty="0">
                    <a:latin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44" name="Text Box 7">
                  <a:extLst>
                    <a:ext uri="{FF2B5EF4-FFF2-40B4-BE49-F238E27FC236}">
                      <a16:creationId xmlns:a16="http://schemas.microsoft.com/office/drawing/2014/main" id="{19B1051C-9824-457D-BAB5-BFD37DE682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12160" y="2185119"/>
                  <a:ext cx="1080120" cy="307777"/>
                </a:xfrm>
                <a:prstGeom prst="rect">
                  <a:avLst/>
                </a:prstGeom>
                <a:blipFill>
                  <a:blip r:embed="rId7"/>
                  <a:stretch>
                    <a:fillRect t="-14000" b="-12000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 Box 7">
              <a:extLst>
                <a:ext uri="{FF2B5EF4-FFF2-40B4-BE49-F238E27FC236}">
                  <a16:creationId xmlns:a16="http://schemas.microsoft.com/office/drawing/2014/main" id="{F1331C2A-F364-4AA4-BCF8-FA4FF13869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068" y="1844824"/>
              <a:ext cx="216024" cy="230832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0" tIns="0" rIns="0" bIns="0" anchor="ctr" anchorCtr="0">
              <a:spAutoFit/>
            </a:bodyPr>
            <a:lstStyle/>
            <a:p>
              <a:pPr marL="82800" lvl="1" indent="-360000" algn="ctr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dirty="0"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46" name="Text Box 7">
              <a:extLst>
                <a:ext uri="{FF2B5EF4-FFF2-40B4-BE49-F238E27FC236}">
                  <a16:creationId xmlns:a16="http://schemas.microsoft.com/office/drawing/2014/main" id="{FE215F33-1CD1-42FF-AC2D-A1FE764D76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8264" y="2996952"/>
              <a:ext cx="216024" cy="36004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82800" lvl="1" indent="-360000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dirty="0">
                  <a:latin typeface="Times New Roman" pitchFamily="18" charset="0"/>
                </a:rPr>
                <a:t>x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 Box 7">
                <a:extLst>
                  <a:ext uri="{FF2B5EF4-FFF2-40B4-BE49-F238E27FC236}">
                    <a16:creationId xmlns:a16="http://schemas.microsoft.com/office/drawing/2014/main" id="{4ED6A4E8-68DE-4F27-95CA-E8E6A73F61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7528" y="4221088"/>
                <a:ext cx="7200800" cy="100811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36000" tIns="36000" rIns="36000" bIns="36000" anchor="t" anchorCtr="0">
                <a:noAutofit/>
              </a:bodyPr>
              <a:lstStyle/>
              <a:p>
                <a:pPr marL="1588" lvl="1" indent="-1588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Using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fr-FR" sz="1600" i="1">
                        <a:latin typeface="Cambria Math"/>
                      </a:rPr>
                      <m:t>=</m:t>
                    </m:r>
                    <m:r>
                      <a:rPr lang="fr-FR" sz="1600" i="1">
                        <a:latin typeface="Cambria Math"/>
                      </a:rPr>
                      <m:t>𝑞</m:t>
                    </m:r>
                    <m:acc>
                      <m:accPr>
                        <m:chr m:val="⃗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en-US" sz="1600" i="1"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600" dirty="0">
                    <a:latin typeface="Times New Roman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/>
                      </a:rPr>
                      <m:t>𝑞</m:t>
                    </m:r>
                    <m:acc>
                      <m:accPr>
                        <m:chr m:val="⃗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1600" dirty="0">
                    <a:latin typeface="Times New Roman" pitchFamily="18" charset="0"/>
                  </a:rPr>
                  <a:t> in the </a:t>
                </a:r>
                <a14:m>
                  <m:oMath xmlns:m="http://schemas.openxmlformats.org/officeDocument/2006/math">
                    <m:r>
                      <a:rPr lang="fr-FR" sz="1600" dirty="0">
                        <a:latin typeface="Cambria Math"/>
                      </a:rPr>
                      <m:t>0</m:t>
                    </m:r>
                    <m:acc>
                      <m:accPr>
                        <m:chr m:val="⃗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sz="1600" dirty="0">
                    <a:latin typeface="Times New Roman" pitchFamily="18" charset="0"/>
                  </a:rPr>
                  <a:t>.</a:t>
                </a:r>
              </a:p>
              <a:p>
                <a:pPr marL="285750" lvl="1" indent="-28575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Horizontal component of the Lorentz force bring back particles in the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/>
                      </a:rPr>
                      <m:t>0</m:t>
                    </m:r>
                    <m:r>
                      <a:rPr lang="fr-FR" sz="1600" i="1">
                        <a:latin typeface="Cambria Math"/>
                      </a:rPr>
                      <m:t>𝑦𝑧</m:t>
                    </m:r>
                  </m:oMath>
                </a14:m>
                <a:endParaRPr lang="fr-FR" sz="1600" dirty="0">
                  <a:latin typeface="Times New Roman" pitchFamily="18" charset="0"/>
                </a:endParaRPr>
              </a:p>
              <a:p>
                <a:pPr marL="285750" lvl="1" indent="-28575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Vertical component eject particles of the plan </a:t>
                </a:r>
                <a:r>
                  <a:rPr lang="en-US" sz="1600" dirty="0" err="1">
                    <a:latin typeface="Times New Roman" pitchFamily="18" charset="0"/>
                  </a:rPr>
                  <a:t>Oxz</a:t>
                </a:r>
                <a:endParaRPr lang="en-US" sz="1600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23" name="Text Box 7">
                <a:extLst>
                  <a:ext uri="{FF2B5EF4-FFF2-40B4-BE49-F238E27FC236}">
                    <a16:creationId xmlns:a16="http://schemas.microsoft.com/office/drawing/2014/main" id="{4ED6A4E8-68DE-4F27-95CA-E8E6A73F6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7528" y="4221088"/>
                <a:ext cx="7200800" cy="1008112"/>
              </a:xfrm>
              <a:prstGeom prst="rect">
                <a:avLst/>
              </a:prstGeom>
              <a:blipFill>
                <a:blip r:embed="rId8"/>
                <a:stretch>
                  <a:fillRect l="-1270" t="-5422" b="-6627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e 24">
            <a:extLst>
              <a:ext uri="{FF2B5EF4-FFF2-40B4-BE49-F238E27FC236}">
                <a16:creationId xmlns:a16="http://schemas.microsoft.com/office/drawing/2014/main" id="{5C66B87F-EDDD-4A9C-BF22-95E3DAF6CAD4}"/>
              </a:ext>
            </a:extLst>
          </p:cNvPr>
          <p:cNvGrpSpPr/>
          <p:nvPr/>
        </p:nvGrpSpPr>
        <p:grpSpPr>
          <a:xfrm>
            <a:off x="3071664" y="5373216"/>
            <a:ext cx="5832648" cy="1296144"/>
            <a:chOff x="1475656" y="5373216"/>
            <a:chExt cx="5832648" cy="12961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 Box 7">
                  <a:extLst>
                    <a:ext uri="{FF2B5EF4-FFF2-40B4-BE49-F238E27FC236}">
                      <a16:creationId xmlns:a16="http://schemas.microsoft.com/office/drawing/2014/main" id="{BF55ED4B-1949-4119-A530-C64F8E1F4B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95736" y="5373216"/>
                  <a:ext cx="1008112" cy="1296144"/>
                </a:xfrm>
                <a:prstGeom prst="rect">
                  <a:avLst/>
                </a:prstGeom>
                <a:noFill/>
                <a:ln w="9525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 wrap="square" lIns="72000" tIns="72000" rIns="72000" bIns="72000" anchor="t" anchorCtr="0">
                  <a:noAutofit/>
                </a:bodyPr>
                <a:lstStyle/>
                <a:p>
                  <a:pPr marL="82800" lvl="1" indent="-360000" algn="ctr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5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on </a:t>
                  </a:r>
                  <a14:m>
                    <m:oMath xmlns:m="http://schemas.openxmlformats.org/officeDocument/2006/math">
                      <m:r>
                        <a:rPr lang="en-US" sz="1500" i="1" dirty="0">
                          <a:solidFill>
                            <a:srgbClr val="FF0000"/>
                          </a:solidFill>
                          <a:latin typeface="Cambria Math"/>
                        </a:rPr>
                        <m:t>𝑂𝑋</m:t>
                      </m:r>
                      <m:r>
                        <a:rPr lang="en-US" sz="1500" i="1" dirty="0">
                          <a:solidFill>
                            <a:srgbClr val="FF0000"/>
                          </a:solidFill>
                          <a:latin typeface="Cambria Math"/>
                        </a:rPr>
                        <m:t>&gt;0</m:t>
                      </m:r>
                    </m:oMath>
                  </a14:m>
                  <a:endParaRPr lang="en-US" sz="1500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8" name="Text Box 7">
                  <a:extLst>
                    <a:ext uri="{FF2B5EF4-FFF2-40B4-BE49-F238E27FC236}">
                      <a16:creationId xmlns:a16="http://schemas.microsoft.com/office/drawing/2014/main" id="{CEC476EA-91ED-4237-851C-1F87E0498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5736" y="5373216"/>
                  <a:ext cx="1008112" cy="1296144"/>
                </a:xfrm>
                <a:prstGeom prst="rect">
                  <a:avLst/>
                </a:prstGeom>
                <a:blipFill>
                  <a:blip r:embed="rId9"/>
                  <a:stretch>
                    <a:fillRect l="-2994"/>
                  </a:stretch>
                </a:blipFill>
                <a:ln w="9525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 Box 7">
                  <a:extLst>
                    <a:ext uri="{FF2B5EF4-FFF2-40B4-BE49-F238E27FC236}">
                      <a16:creationId xmlns:a16="http://schemas.microsoft.com/office/drawing/2014/main" id="{C1F5893F-ABB1-4EFF-9175-4DE241EED6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3888" y="5373216"/>
                  <a:ext cx="1008112" cy="1296144"/>
                </a:xfrm>
                <a:prstGeom prst="rect">
                  <a:avLst/>
                </a:prstGeom>
                <a:noFill/>
                <a:ln w="9525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 wrap="square" lIns="72000" tIns="72000" rIns="72000" bIns="72000" anchor="t" anchorCtr="0">
                  <a:noAutofit/>
                </a:bodyPr>
                <a:lstStyle/>
                <a:p>
                  <a:pPr marL="82800" lvl="1" indent="-360000" algn="ctr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5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on </a:t>
                  </a:r>
                  <a14:m>
                    <m:oMath xmlns:m="http://schemas.openxmlformats.org/officeDocument/2006/math">
                      <m:r>
                        <a:rPr lang="en-US" sz="1500" i="1" dirty="0">
                          <a:solidFill>
                            <a:srgbClr val="FF0000"/>
                          </a:solidFill>
                          <a:latin typeface="Cambria Math"/>
                        </a:rPr>
                        <m:t>𝑂𝑋</m:t>
                      </m:r>
                      <m:r>
                        <a:rPr lang="en-US" sz="1500" i="1" dirty="0">
                          <a:solidFill>
                            <a:srgbClr val="FF0000"/>
                          </a:solidFill>
                          <a:latin typeface="Cambria Math"/>
                        </a:rPr>
                        <m:t>&lt;0</m:t>
                      </m:r>
                    </m:oMath>
                  </a14:m>
                  <a:endParaRPr lang="en-US" sz="1500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9" name="Text Box 7">
                  <a:extLst>
                    <a:ext uri="{FF2B5EF4-FFF2-40B4-BE49-F238E27FC236}">
                      <a16:creationId xmlns:a16="http://schemas.microsoft.com/office/drawing/2014/main" id="{49BE5FC6-A147-4469-A141-E3CBA23B93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563888" y="5373216"/>
                  <a:ext cx="1008112" cy="1296144"/>
                </a:xfrm>
                <a:prstGeom prst="rect">
                  <a:avLst/>
                </a:prstGeom>
                <a:blipFill>
                  <a:blip r:embed="rId10"/>
                  <a:stretch>
                    <a:fillRect l="-2976"/>
                  </a:stretch>
                </a:blipFill>
                <a:ln w="9525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 Box 7">
                  <a:extLst>
                    <a:ext uri="{FF2B5EF4-FFF2-40B4-BE49-F238E27FC236}">
                      <a16:creationId xmlns:a16="http://schemas.microsoft.com/office/drawing/2014/main" id="{D8688DC4-5105-4F0E-A7E3-9FA514032EA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32040" y="5373216"/>
                  <a:ext cx="1008112" cy="1296144"/>
                </a:xfrm>
                <a:prstGeom prst="rect">
                  <a:avLst/>
                </a:prstGeom>
                <a:noFill/>
                <a:ln w="9525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 wrap="square" lIns="72000" tIns="72000" rIns="72000" bIns="72000" anchor="t" anchorCtr="0">
                  <a:noAutofit/>
                </a:bodyPr>
                <a:lstStyle/>
                <a:p>
                  <a:pPr marL="82800" lvl="1" indent="-360000" algn="ctr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5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on </a:t>
                  </a:r>
                  <a14:m>
                    <m:oMath xmlns:m="http://schemas.openxmlformats.org/officeDocument/2006/math">
                      <m:r>
                        <a:rPr lang="en-US" sz="1500" i="1" dirty="0">
                          <a:solidFill>
                            <a:srgbClr val="FF0000"/>
                          </a:solidFill>
                          <a:latin typeface="Cambria Math"/>
                        </a:rPr>
                        <m:t>𝑂𝑌</m:t>
                      </m:r>
                      <m:r>
                        <a:rPr lang="en-US" sz="1500" i="1" dirty="0">
                          <a:solidFill>
                            <a:srgbClr val="FF0000"/>
                          </a:solidFill>
                          <a:latin typeface="Cambria Math"/>
                        </a:rPr>
                        <m:t>&gt;0</m:t>
                      </m:r>
                    </m:oMath>
                  </a14:m>
                  <a:endParaRPr lang="en-US" sz="1500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0" name="Text Box 7">
                  <a:extLst>
                    <a:ext uri="{FF2B5EF4-FFF2-40B4-BE49-F238E27FC236}">
                      <a16:creationId xmlns:a16="http://schemas.microsoft.com/office/drawing/2014/main" id="{03C18FA9-F46E-4ECF-83ED-FEF8FA8F4B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932040" y="5373216"/>
                  <a:ext cx="1008112" cy="1296144"/>
                </a:xfrm>
                <a:prstGeom prst="rect">
                  <a:avLst/>
                </a:prstGeom>
                <a:blipFill>
                  <a:blip r:embed="rId11"/>
                  <a:stretch>
                    <a:fillRect l="-2395"/>
                  </a:stretch>
                </a:blipFill>
                <a:ln w="9525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 Box 7">
                  <a:extLst>
                    <a:ext uri="{FF2B5EF4-FFF2-40B4-BE49-F238E27FC236}">
                      <a16:creationId xmlns:a16="http://schemas.microsoft.com/office/drawing/2014/main" id="{35479428-52AF-406F-8E6C-093895575C9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00192" y="5373216"/>
                  <a:ext cx="1008112" cy="1296144"/>
                </a:xfrm>
                <a:prstGeom prst="rect">
                  <a:avLst/>
                </a:prstGeom>
                <a:noFill/>
                <a:ln w="9525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 wrap="square" lIns="72000" tIns="72000" rIns="72000" bIns="72000" anchor="t" anchorCtr="0">
                  <a:noAutofit/>
                </a:bodyPr>
                <a:lstStyle/>
                <a:p>
                  <a:pPr marL="82800" lvl="1" indent="-360000" algn="ctr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5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on </a:t>
                  </a:r>
                  <a14:m>
                    <m:oMath xmlns:m="http://schemas.openxmlformats.org/officeDocument/2006/math">
                      <m:r>
                        <a:rPr lang="en-US" sz="1500" i="1" dirty="0">
                          <a:solidFill>
                            <a:srgbClr val="FF0000"/>
                          </a:solidFill>
                          <a:latin typeface="Cambria Math"/>
                        </a:rPr>
                        <m:t>𝑂𝑌</m:t>
                      </m:r>
                      <m:r>
                        <a:rPr lang="en-US" sz="1500" i="1" dirty="0">
                          <a:solidFill>
                            <a:srgbClr val="FF0000"/>
                          </a:solidFill>
                          <a:latin typeface="Cambria Math"/>
                        </a:rPr>
                        <m:t>&lt;0</m:t>
                      </m:r>
                    </m:oMath>
                  </a14:m>
                  <a:endParaRPr lang="en-US" sz="1500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1" name="Text Box 7">
                  <a:extLst>
                    <a:ext uri="{FF2B5EF4-FFF2-40B4-BE49-F238E27FC236}">
                      <a16:creationId xmlns:a16="http://schemas.microsoft.com/office/drawing/2014/main" id="{BF30E135-7519-4394-8443-01A962D59B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00192" y="5373216"/>
                  <a:ext cx="1008112" cy="1296144"/>
                </a:xfrm>
                <a:prstGeom prst="rect">
                  <a:avLst/>
                </a:prstGeom>
                <a:blipFill>
                  <a:blip r:embed="rId12"/>
                  <a:stretch>
                    <a:fillRect l="-2381"/>
                  </a:stretch>
                </a:blipFill>
                <a:ln w="9525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Organigramme : Jonction de sommaire 29">
              <a:extLst>
                <a:ext uri="{FF2B5EF4-FFF2-40B4-BE49-F238E27FC236}">
                  <a16:creationId xmlns:a16="http://schemas.microsoft.com/office/drawing/2014/main" id="{6871E99F-63A1-4CB1-96FD-3E74B22565AB}"/>
                </a:ext>
              </a:extLst>
            </p:cNvPr>
            <p:cNvSpPr/>
            <p:nvPr/>
          </p:nvSpPr>
          <p:spPr>
            <a:xfrm>
              <a:off x="1691680" y="6002996"/>
              <a:ext cx="288032" cy="252608"/>
            </a:xfrm>
            <a:prstGeom prst="flowChartSummingJunction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BC1A3004-F323-442D-84EB-2DC3954DE508}"/>
                </a:ext>
              </a:extLst>
            </p:cNvPr>
            <p:cNvCxnSpPr/>
            <p:nvPr/>
          </p:nvCxnSpPr>
          <p:spPr>
            <a:xfrm rot="16200000" flipV="1">
              <a:off x="2088518" y="6057292"/>
              <a:ext cx="503262" cy="7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A264D945-8461-46A1-ABDC-C81CEF28A781}"/>
                </a:ext>
              </a:extLst>
            </p:cNvPr>
            <p:cNvCxnSpPr/>
            <p:nvPr/>
          </p:nvCxnSpPr>
          <p:spPr>
            <a:xfrm flipV="1">
              <a:off x="2195736" y="6457428"/>
              <a:ext cx="864096" cy="759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9C8056D7-4697-4791-8793-3306B45B80AB}"/>
                </a:ext>
              </a:extLst>
            </p:cNvPr>
            <p:cNvCxnSpPr/>
            <p:nvPr/>
          </p:nvCxnSpPr>
          <p:spPr>
            <a:xfrm rot="16200000" flipV="1">
              <a:off x="3455207" y="5984491"/>
              <a:ext cx="503262" cy="7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5CB212AE-37F7-4DCF-93CC-C51976746CB3}"/>
                </a:ext>
              </a:extLst>
            </p:cNvPr>
            <p:cNvCxnSpPr/>
            <p:nvPr/>
          </p:nvCxnSpPr>
          <p:spPr>
            <a:xfrm flipV="1">
              <a:off x="3635896" y="6457428"/>
              <a:ext cx="864096" cy="759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23656F3E-1250-46DE-80B4-39114B05304D}"/>
                </a:ext>
              </a:extLst>
            </p:cNvPr>
            <p:cNvCxnSpPr/>
            <p:nvPr/>
          </p:nvCxnSpPr>
          <p:spPr>
            <a:xfrm>
              <a:off x="5004048" y="5877272"/>
              <a:ext cx="576064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F1D69C30-D985-4311-B582-5958CCA32319}"/>
                </a:ext>
              </a:extLst>
            </p:cNvPr>
            <p:cNvCxnSpPr/>
            <p:nvPr/>
          </p:nvCxnSpPr>
          <p:spPr>
            <a:xfrm rot="5400000">
              <a:off x="5378636" y="6222765"/>
              <a:ext cx="549251" cy="22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BC71F0D0-CAD0-4B6E-8DE1-503B713586DA}"/>
                </a:ext>
              </a:extLst>
            </p:cNvPr>
            <p:cNvCxnSpPr/>
            <p:nvPr/>
          </p:nvCxnSpPr>
          <p:spPr>
            <a:xfrm>
              <a:off x="6444208" y="5877272"/>
              <a:ext cx="576064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01D3E1EA-3C36-4849-9BBB-91906171F89B}"/>
                </a:ext>
              </a:extLst>
            </p:cNvPr>
            <p:cNvCxnSpPr/>
            <p:nvPr/>
          </p:nvCxnSpPr>
          <p:spPr>
            <a:xfrm rot="5400000" flipH="1" flipV="1">
              <a:off x="6805042" y="6380534"/>
              <a:ext cx="43204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 Box 7">
                  <a:extLst>
                    <a:ext uri="{FF2B5EF4-FFF2-40B4-BE49-F238E27FC236}">
                      <a16:creationId xmlns:a16="http://schemas.microsoft.com/office/drawing/2014/main" id="{430C13D6-9D7A-4CBD-AAF0-1958B361BAB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07804" y="6129300"/>
                  <a:ext cx="216024" cy="35311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0" tIns="0" rIns="0" bIns="0" anchor="ctr" anchorCtr="0">
                  <a:spAutoFit/>
                </a:bodyPr>
                <a:lstStyle/>
                <a:p>
                  <a:pPr marL="1588" lvl="1" indent="-1588" algn="just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𝐹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1" name="Text Box 7">
                  <a:extLst>
                    <a:ext uri="{FF2B5EF4-FFF2-40B4-BE49-F238E27FC236}">
                      <a16:creationId xmlns:a16="http://schemas.microsoft.com/office/drawing/2014/main" id="{07C9CC9C-D664-4852-99D9-1A6C29C86F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07804" y="6129300"/>
                  <a:ext cx="216024" cy="353110"/>
                </a:xfrm>
                <a:prstGeom prst="rect">
                  <a:avLst/>
                </a:prstGeom>
                <a:blipFill>
                  <a:blip r:embed="rId13"/>
                  <a:stretch>
                    <a:fillRect l="-11111" t="-25862" r="-86111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 Box 7">
                  <a:extLst>
                    <a:ext uri="{FF2B5EF4-FFF2-40B4-BE49-F238E27FC236}">
                      <a16:creationId xmlns:a16="http://schemas.microsoft.com/office/drawing/2014/main" id="{0770EAD0-CF14-4F66-9981-2444B7EE1C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8143" y="5776190"/>
                  <a:ext cx="216024" cy="35311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0" tIns="0" rIns="0" bIns="0" anchor="ctr" anchorCtr="0">
                  <a:spAutoFit/>
                </a:bodyPr>
                <a:lstStyle/>
                <a:p>
                  <a:pPr marL="1588" lvl="1" indent="-1588" algn="just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2" name="Text Box 7">
                  <a:extLst>
                    <a:ext uri="{FF2B5EF4-FFF2-40B4-BE49-F238E27FC236}">
                      <a16:creationId xmlns:a16="http://schemas.microsoft.com/office/drawing/2014/main" id="{62B125B8-64AE-4AFD-93D8-8F03706666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08143" y="5776190"/>
                  <a:ext cx="216024" cy="353110"/>
                </a:xfrm>
                <a:prstGeom prst="rect">
                  <a:avLst/>
                </a:prstGeom>
                <a:blipFill>
                  <a:blip r:embed="rId14"/>
                  <a:stretch>
                    <a:fillRect l="-17143" r="-11429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 Box 7">
                  <a:extLst>
                    <a:ext uri="{FF2B5EF4-FFF2-40B4-BE49-F238E27FC236}">
                      <a16:creationId xmlns:a16="http://schemas.microsoft.com/office/drawing/2014/main" id="{FB94AE60-7B1F-4587-A4AE-52DB787F6D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39952" y="6111908"/>
                  <a:ext cx="216024" cy="35311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0" tIns="0" rIns="0" bIns="0" anchor="ctr" anchorCtr="0">
                  <a:spAutoFit/>
                </a:bodyPr>
                <a:lstStyle/>
                <a:p>
                  <a:pPr marL="1588" lvl="1" indent="-1588" algn="just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𝐹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3" name="Text Box 7">
                  <a:extLst>
                    <a:ext uri="{FF2B5EF4-FFF2-40B4-BE49-F238E27FC236}">
                      <a16:creationId xmlns:a16="http://schemas.microsoft.com/office/drawing/2014/main" id="{53C3D3AD-EF7F-4E37-B8A3-031F4E01C6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39952" y="6111908"/>
                  <a:ext cx="216024" cy="353110"/>
                </a:xfrm>
                <a:prstGeom prst="rect">
                  <a:avLst/>
                </a:prstGeom>
                <a:blipFill>
                  <a:blip r:embed="rId15"/>
                  <a:stretch>
                    <a:fillRect l="-14286" t="-27586" r="-88571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 Box 7">
                  <a:extLst>
                    <a:ext uri="{FF2B5EF4-FFF2-40B4-BE49-F238E27FC236}">
                      <a16:creationId xmlns:a16="http://schemas.microsoft.com/office/drawing/2014/main" id="{619CEDDF-0C84-42E8-B447-669705D302B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19365" y="5807513"/>
                  <a:ext cx="216024" cy="35311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0" tIns="0" rIns="0" bIns="0" anchor="ctr" anchorCtr="0">
                  <a:spAutoFit/>
                </a:bodyPr>
                <a:lstStyle/>
                <a:p>
                  <a:pPr marL="1588" lvl="1" indent="-1588" algn="just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4" name="Text Box 7">
                  <a:extLst>
                    <a:ext uri="{FF2B5EF4-FFF2-40B4-BE49-F238E27FC236}">
                      <a16:creationId xmlns:a16="http://schemas.microsoft.com/office/drawing/2014/main" id="{BD6C79CF-A113-4164-A26E-C309CB0B19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719365" y="5807513"/>
                  <a:ext cx="216024" cy="353110"/>
                </a:xfrm>
                <a:prstGeom prst="rect">
                  <a:avLst/>
                </a:prstGeom>
                <a:blipFill>
                  <a:blip r:embed="rId16"/>
                  <a:stretch>
                    <a:fillRect l="-17143" r="-11429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 Box 7">
                  <a:extLst>
                    <a:ext uri="{FF2B5EF4-FFF2-40B4-BE49-F238E27FC236}">
                      <a16:creationId xmlns:a16="http://schemas.microsoft.com/office/drawing/2014/main" id="{6E88931F-CDE6-481A-9301-2D9135EE2F9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398977" y="6161048"/>
                  <a:ext cx="216024" cy="35311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0" tIns="0" rIns="0" bIns="0" anchor="ctr" anchorCtr="0">
                  <a:spAutoFit/>
                </a:bodyPr>
                <a:lstStyle/>
                <a:p>
                  <a:pPr marL="1588" lvl="1" indent="-1588" algn="just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𝐹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5" name="Text Box 7">
                  <a:extLst>
                    <a:ext uri="{FF2B5EF4-FFF2-40B4-BE49-F238E27FC236}">
                      <a16:creationId xmlns:a16="http://schemas.microsoft.com/office/drawing/2014/main" id="{C37393F6-A958-4C86-91F3-F262FCC9C8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398977" y="6161048"/>
                  <a:ext cx="216024" cy="353110"/>
                </a:xfrm>
                <a:prstGeom prst="rect">
                  <a:avLst/>
                </a:prstGeom>
                <a:blipFill>
                  <a:blip r:embed="rId17"/>
                  <a:stretch>
                    <a:fillRect l="-11111" t="-27586" r="-86111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 Box 7">
                  <a:extLst>
                    <a:ext uri="{FF2B5EF4-FFF2-40B4-BE49-F238E27FC236}">
                      <a16:creationId xmlns:a16="http://schemas.microsoft.com/office/drawing/2014/main" id="{25264817-A9ED-43E4-BA92-C4BE2B28D24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75786" y="5935353"/>
                  <a:ext cx="216024" cy="35311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0" tIns="0" rIns="0" bIns="0" anchor="ctr" anchorCtr="0">
                  <a:spAutoFit/>
                </a:bodyPr>
                <a:lstStyle/>
                <a:p>
                  <a:pPr marL="1588" lvl="1" indent="-1588" algn="just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6" name="Text Box 7">
                  <a:extLst>
                    <a:ext uri="{FF2B5EF4-FFF2-40B4-BE49-F238E27FC236}">
                      <a16:creationId xmlns:a16="http://schemas.microsoft.com/office/drawing/2014/main" id="{9DA56C04-02B6-46E7-A991-A829ED874B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75786" y="5935353"/>
                  <a:ext cx="216024" cy="353110"/>
                </a:xfrm>
                <a:prstGeom prst="rect">
                  <a:avLst/>
                </a:prstGeom>
                <a:blipFill>
                  <a:blip r:embed="rId18"/>
                  <a:stretch>
                    <a:fillRect l="-13889" r="-11111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 Box 7">
                  <a:extLst>
                    <a:ext uri="{FF2B5EF4-FFF2-40B4-BE49-F238E27FC236}">
                      <a16:creationId xmlns:a16="http://schemas.microsoft.com/office/drawing/2014/main" id="{058B5962-41A5-424B-B2DF-2B1D21F73D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33053" y="5935353"/>
                  <a:ext cx="216024" cy="35311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0" tIns="0" rIns="0" bIns="0" anchor="ctr" anchorCtr="0">
                  <a:spAutoFit/>
                </a:bodyPr>
                <a:lstStyle/>
                <a:p>
                  <a:pPr marL="1588" lvl="1" indent="-1588" algn="just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7" name="Text Box 7">
                  <a:extLst>
                    <a:ext uri="{FF2B5EF4-FFF2-40B4-BE49-F238E27FC236}">
                      <a16:creationId xmlns:a16="http://schemas.microsoft.com/office/drawing/2014/main" id="{6C597D1E-F280-42BD-9134-57391C35A5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433053" y="5935353"/>
                  <a:ext cx="216024" cy="353110"/>
                </a:xfrm>
                <a:prstGeom prst="rect">
                  <a:avLst/>
                </a:prstGeom>
                <a:blipFill>
                  <a:blip r:embed="rId19"/>
                  <a:stretch>
                    <a:fillRect l="-13889" r="-11111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 Box 7">
                  <a:extLst>
                    <a:ext uri="{FF2B5EF4-FFF2-40B4-BE49-F238E27FC236}">
                      <a16:creationId xmlns:a16="http://schemas.microsoft.com/office/drawing/2014/main" id="{60F268BD-1690-4AE2-B70C-084F742DF0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804248" y="6172234"/>
                  <a:ext cx="216024" cy="35311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0" tIns="0" rIns="0" bIns="0" anchor="ctr" anchorCtr="0">
                  <a:spAutoFit/>
                </a:bodyPr>
                <a:lstStyle/>
                <a:p>
                  <a:pPr marL="1588" lvl="1" indent="-1588" algn="just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𝐹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8" name="Text Box 7">
                  <a:extLst>
                    <a:ext uri="{FF2B5EF4-FFF2-40B4-BE49-F238E27FC236}">
                      <a16:creationId xmlns:a16="http://schemas.microsoft.com/office/drawing/2014/main" id="{1ECBE5E4-06D7-42DE-94A3-2ACB6FF950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04248" y="6172234"/>
                  <a:ext cx="216024" cy="353110"/>
                </a:xfrm>
                <a:prstGeom prst="rect">
                  <a:avLst/>
                </a:prstGeom>
                <a:blipFill>
                  <a:blip r:embed="rId20"/>
                  <a:stretch>
                    <a:fillRect l="-14286" t="-28070" r="-88571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 Box 7">
                  <a:extLst>
                    <a:ext uri="{FF2B5EF4-FFF2-40B4-BE49-F238E27FC236}">
                      <a16:creationId xmlns:a16="http://schemas.microsoft.com/office/drawing/2014/main" id="{47CE74BA-4850-49E7-A388-3E4CCCD5EA7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75656" y="5733256"/>
                  <a:ext cx="247209" cy="32316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0" tIns="0" rIns="0" bIns="0" anchor="ctr" anchorCtr="0">
                  <a:spAutoFit/>
                </a:bodyPr>
                <a:lstStyle/>
                <a:p>
                  <a:pPr marL="1588" lvl="1" indent="-1588" algn="just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𝑞</m:t>
                        </m:r>
                        <m:acc>
                          <m:accPr>
                            <m:chr m:val="⃗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9" name="Text Box 7">
                  <a:extLst>
                    <a:ext uri="{FF2B5EF4-FFF2-40B4-BE49-F238E27FC236}">
                      <a16:creationId xmlns:a16="http://schemas.microsoft.com/office/drawing/2014/main" id="{3B349AD3-F4F4-4EB0-A5BF-A6B9D6FC22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75656" y="5733256"/>
                  <a:ext cx="247209" cy="323165"/>
                </a:xfrm>
                <a:prstGeom prst="rect">
                  <a:avLst/>
                </a:prstGeom>
                <a:blipFill>
                  <a:blip r:embed="rId21"/>
                  <a:stretch>
                    <a:fillRect l="-27500" t="-25926" r="-105000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4" name="Image 63" descr="agfocus.gif">
            <a:extLst>
              <a:ext uri="{FF2B5EF4-FFF2-40B4-BE49-F238E27FC236}">
                <a16:creationId xmlns:a16="http://schemas.microsoft.com/office/drawing/2014/main" id="{E4C9B85A-464C-451F-829C-BA689A666BB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98949" y="4069928"/>
            <a:ext cx="23114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39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quadrupoles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22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E63A57-846B-4386-AA31-8D600A28971A}"/>
              </a:ext>
            </a:extLst>
          </p:cNvPr>
          <p:cNvSpPr txBox="1"/>
          <p:nvPr/>
        </p:nvSpPr>
        <p:spPr>
          <a:xfrm>
            <a:off x="1006679" y="889233"/>
            <a:ext cx="4389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Electrostatic</a:t>
            </a:r>
            <a:r>
              <a:rPr lang="fr-FR" dirty="0"/>
              <a:t> </a:t>
            </a:r>
            <a:r>
              <a:rPr lang="fr-FR" dirty="0" err="1"/>
              <a:t>quadrupole</a:t>
            </a:r>
            <a:r>
              <a:rPr lang="fr-FR" dirty="0"/>
              <a:t>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Q1 : </a:t>
            </a:r>
            <a:r>
              <a:rPr lang="fr-FR" dirty="0" err="1"/>
              <a:t>where</a:t>
            </a:r>
            <a:r>
              <a:rPr lang="fr-FR" dirty="0"/>
              <a:t> are the </a:t>
            </a:r>
            <a:r>
              <a:rPr lang="fr-FR" dirty="0" err="1"/>
              <a:t>poles</a:t>
            </a:r>
            <a:r>
              <a:rPr lang="fr-FR" dirty="0"/>
              <a:t>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Q2 : </a:t>
            </a:r>
            <a:r>
              <a:rPr lang="fr-FR" dirty="0" err="1"/>
              <a:t>what</a:t>
            </a:r>
            <a:r>
              <a:rPr lang="fr-FR" dirty="0"/>
              <a:t> voltage </a:t>
            </a:r>
            <a:r>
              <a:rPr lang="fr-FR" dirty="0" err="1"/>
              <a:t>sign</a:t>
            </a:r>
            <a:r>
              <a:rPr lang="fr-FR" dirty="0"/>
              <a:t> on the </a:t>
            </a:r>
            <a:r>
              <a:rPr lang="fr-FR" dirty="0" err="1"/>
              <a:t>poles</a:t>
            </a:r>
            <a:r>
              <a:rPr lang="fr-FR" dirty="0"/>
              <a:t> ?</a:t>
            </a:r>
          </a:p>
        </p:txBody>
      </p:sp>
      <p:pic>
        <p:nvPicPr>
          <p:cNvPr id="9" name="Image 8" descr="Steffen_Page09_QuadrupoleFieldConfiguration.png">
            <a:extLst>
              <a:ext uri="{FF2B5EF4-FFF2-40B4-BE49-F238E27FC236}">
                <a16:creationId xmlns:a16="http://schemas.microsoft.com/office/drawing/2014/main" id="{EB762F52-4D34-4C99-8D3C-CBBB007BFD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0707" y="822055"/>
            <a:ext cx="2177074" cy="205596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59C7029A-A23D-4E79-95FE-0D241CA1A42A}"/>
              </a:ext>
            </a:extLst>
          </p:cNvPr>
          <p:cNvGrpSpPr/>
          <p:nvPr/>
        </p:nvGrpSpPr>
        <p:grpSpPr>
          <a:xfrm>
            <a:off x="8872756" y="846415"/>
            <a:ext cx="2592288" cy="1898741"/>
            <a:chOff x="3707904" y="1844824"/>
            <a:chExt cx="3456384" cy="2520280"/>
          </a:xfrm>
        </p:grpSpPr>
        <p:pic>
          <p:nvPicPr>
            <p:cNvPr id="16" name="Image 15" descr="Tkatchenko_Page11_DispositionsPolesQuad.png">
              <a:extLst>
                <a:ext uri="{FF2B5EF4-FFF2-40B4-BE49-F238E27FC236}">
                  <a16:creationId xmlns:a16="http://schemas.microsoft.com/office/drawing/2014/main" id="{CC7A70A8-9936-4630-AC1E-16A926BDA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07904" y="1919475"/>
              <a:ext cx="3446965" cy="2445629"/>
            </a:xfrm>
            <a:prstGeom prst="rect">
              <a:avLst/>
            </a:prstGeom>
          </p:spPr>
        </p:pic>
        <p:sp>
          <p:nvSpPr>
            <p:cNvPr id="17" name="Organigramme : Jonction de sommaire 16">
              <a:extLst>
                <a:ext uri="{FF2B5EF4-FFF2-40B4-BE49-F238E27FC236}">
                  <a16:creationId xmlns:a16="http://schemas.microsoft.com/office/drawing/2014/main" id="{ECA1715E-DC82-4136-911B-49F677808F0C}"/>
                </a:ext>
              </a:extLst>
            </p:cNvPr>
            <p:cNvSpPr/>
            <p:nvPr/>
          </p:nvSpPr>
          <p:spPr>
            <a:xfrm>
              <a:off x="6156176" y="3791683"/>
              <a:ext cx="288032" cy="252608"/>
            </a:xfrm>
            <a:prstGeom prst="flowChartSummingJunction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031D576C-41D4-44AD-B28E-63A7C6CF98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4208" y="3575659"/>
              <a:ext cx="216024" cy="3600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82800" lvl="1" indent="-360000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dirty="0">
                  <a:latin typeface="Times New Roman" pitchFamily="18" charset="0"/>
                </a:rPr>
                <a:t>z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 Box 7">
                  <a:extLst>
                    <a:ext uri="{FF2B5EF4-FFF2-40B4-BE49-F238E27FC236}">
                      <a16:creationId xmlns:a16="http://schemas.microsoft.com/office/drawing/2014/main" id="{B3760476-BA62-402C-AA7E-B345721588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12160" y="2185119"/>
                  <a:ext cx="1080120" cy="30777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square" lIns="0" tIns="0" rIns="0" bIns="0" anchor="ctr" anchorCtr="0">
                  <a:spAutoFit/>
                </a:bodyPr>
                <a:lstStyle/>
                <a:p>
                  <a:pPr marL="82800" lvl="1" indent="-360000" algn="ctr"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000" dirty="0">
                      <a:latin typeface="Times New Roman" pitchFamily="18" charset="0"/>
                    </a:rPr>
                    <a:t>Hyperbolic pole</a:t>
                  </a:r>
                </a:p>
                <a:p>
                  <a:pPr marL="82800" lvl="1" indent="-360000" algn="ctr"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000" i="1">
                            <a:latin typeface="Cambria Math"/>
                          </a:rPr>
                          <m:t>𝑥</m:t>
                        </m:r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𝑐𝑜𝑛𝑠𝑡</m:t>
                        </m:r>
                      </m:oMath>
                    </m:oMathPara>
                  </a14:m>
                  <a:endParaRPr lang="en-US" sz="1000" dirty="0"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9" name="Text Box 7">
                  <a:extLst>
                    <a:ext uri="{FF2B5EF4-FFF2-40B4-BE49-F238E27FC236}">
                      <a16:creationId xmlns:a16="http://schemas.microsoft.com/office/drawing/2014/main" id="{B3760476-BA62-402C-AA7E-B345721588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12160" y="2185119"/>
                  <a:ext cx="1080120" cy="307777"/>
                </a:xfrm>
                <a:prstGeom prst="rect">
                  <a:avLst/>
                </a:prstGeom>
                <a:blipFill>
                  <a:blip r:embed="rId4"/>
                  <a:stretch>
                    <a:fillRect t="-100000" b="-86842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306497D8-98A9-4308-8D84-DB69F26D0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068" y="1844824"/>
              <a:ext cx="216024" cy="230832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0" tIns="0" rIns="0" bIns="0" anchor="ctr" anchorCtr="0">
              <a:spAutoFit/>
            </a:bodyPr>
            <a:lstStyle/>
            <a:p>
              <a:pPr marL="82800" lvl="1" indent="-360000" algn="ctr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dirty="0"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id="{33B278F3-9000-4050-97FD-4E086D1483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8264" y="2996952"/>
              <a:ext cx="216024" cy="36004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82800" lvl="1" indent="-360000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dirty="0">
                  <a:latin typeface="Times New Roman" pitchFamily="18" charset="0"/>
                </a:rPr>
                <a:t>x</a:t>
              </a:r>
            </a:p>
          </p:txBody>
        </p: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4DD32900-47A2-4AA3-81FE-4814CD620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75" y="3219676"/>
            <a:ext cx="4495702" cy="201300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69D7851-B39F-487D-90FA-676981E4D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166" y="3362387"/>
            <a:ext cx="4605818" cy="230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quadrupoles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23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089E158-899A-489F-B55F-6D900C4C0A82}"/>
              </a:ext>
            </a:extLst>
          </p:cNvPr>
          <p:cNvGrpSpPr>
            <a:grpSpLocks noChangeAspect="1"/>
          </p:cNvGrpSpPr>
          <p:nvPr/>
        </p:nvGrpSpPr>
        <p:grpSpPr>
          <a:xfrm>
            <a:off x="8610600" y="1400238"/>
            <a:ext cx="2955209" cy="2133103"/>
            <a:chOff x="3707904" y="1870247"/>
            <a:chExt cx="3456384" cy="2494857"/>
          </a:xfrm>
        </p:grpSpPr>
        <p:pic>
          <p:nvPicPr>
            <p:cNvPr id="8" name="Image 7" descr="Tkatchenko_Page11_DispositionsPolesQuad.png">
              <a:extLst>
                <a:ext uri="{FF2B5EF4-FFF2-40B4-BE49-F238E27FC236}">
                  <a16:creationId xmlns:a16="http://schemas.microsoft.com/office/drawing/2014/main" id="{2C975485-DBF7-4A14-B0CB-73E7E2540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07904" y="1919475"/>
              <a:ext cx="3446965" cy="2445629"/>
            </a:xfrm>
            <a:prstGeom prst="rect">
              <a:avLst/>
            </a:prstGeom>
          </p:spPr>
        </p:pic>
        <p:sp>
          <p:nvSpPr>
            <p:cNvPr id="9" name="Organigramme : Jonction de sommaire 8">
              <a:extLst>
                <a:ext uri="{FF2B5EF4-FFF2-40B4-BE49-F238E27FC236}">
                  <a16:creationId xmlns:a16="http://schemas.microsoft.com/office/drawing/2014/main" id="{3C9694CD-533B-40E8-808B-B5775D8F1725}"/>
                </a:ext>
              </a:extLst>
            </p:cNvPr>
            <p:cNvSpPr/>
            <p:nvPr/>
          </p:nvSpPr>
          <p:spPr>
            <a:xfrm>
              <a:off x="6156176" y="3791683"/>
              <a:ext cx="288032" cy="252608"/>
            </a:xfrm>
            <a:prstGeom prst="flowChartSummingJunction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dirty="0"/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FE605436-E994-4B65-8D04-591B3952AA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4208" y="3575659"/>
              <a:ext cx="216024" cy="3600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82800" lvl="1" indent="-360000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000" dirty="0">
                  <a:latin typeface="Times New Roman" pitchFamily="18" charset="0"/>
                </a:rPr>
                <a:t>z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 Box 7">
                  <a:extLst>
                    <a:ext uri="{FF2B5EF4-FFF2-40B4-BE49-F238E27FC236}">
                      <a16:creationId xmlns:a16="http://schemas.microsoft.com/office/drawing/2014/main" id="{E51DCD66-981F-4641-9DE2-D9042AD363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12160" y="2159022"/>
                  <a:ext cx="1080120" cy="35997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square" lIns="0" tIns="0" rIns="0" bIns="0" anchor="ctr" anchorCtr="0">
                  <a:spAutoFit/>
                </a:bodyPr>
                <a:lstStyle/>
                <a:p>
                  <a:pPr marL="82800" lvl="1" indent="-360000" algn="ctr"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000" dirty="0">
                      <a:latin typeface="Times New Roman" pitchFamily="18" charset="0"/>
                    </a:rPr>
                    <a:t>Hyperbolic pole</a:t>
                  </a:r>
                </a:p>
                <a:p>
                  <a:pPr marL="82800" lvl="1" indent="-360000" algn="ctr"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000" i="1">
                            <a:latin typeface="Cambria Math"/>
                          </a:rPr>
                          <m:t>𝑥</m:t>
                        </m:r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𝑐𝑜𝑛𝑠𝑡</m:t>
                        </m:r>
                      </m:oMath>
                    </m:oMathPara>
                  </a14:m>
                  <a:endParaRPr lang="en-US" sz="1000" dirty="0"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9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12160" y="2159022"/>
                  <a:ext cx="1080120" cy="359973"/>
                </a:xfrm>
                <a:prstGeom prst="rect">
                  <a:avLst/>
                </a:prstGeom>
                <a:blipFill>
                  <a:blip r:embed="rId4"/>
                  <a:stretch>
                    <a:fillRect l="-1316" t="-14000" r="-4605" b="-12000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AAC9CA23-735D-48F0-9B50-ED790530F9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069" y="1870247"/>
              <a:ext cx="216025" cy="179986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0" tIns="0" rIns="0" bIns="0" anchor="ctr" anchorCtr="0">
              <a:spAutoFit/>
            </a:bodyPr>
            <a:lstStyle/>
            <a:p>
              <a:pPr marL="82800" lvl="1" indent="-360000" algn="ctr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000" dirty="0"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14" name="Text Box 7">
              <a:extLst>
                <a:ext uri="{FF2B5EF4-FFF2-40B4-BE49-F238E27FC236}">
                  <a16:creationId xmlns:a16="http://schemas.microsoft.com/office/drawing/2014/main" id="{B509AF27-1427-4109-8617-4853DE29D4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8264" y="2996952"/>
              <a:ext cx="216024" cy="36004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82800" lvl="1" indent="-360000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000" dirty="0">
                  <a:latin typeface="Times New Roman" pitchFamily="18" charset="0"/>
                </a:rPr>
                <a:t>x</a:t>
              </a:r>
            </a:p>
          </p:txBody>
        </p:sp>
      </p:grpSp>
      <p:sp>
        <p:nvSpPr>
          <p:cNvPr id="15" name="Text Box 7">
            <a:extLst>
              <a:ext uri="{FF2B5EF4-FFF2-40B4-BE49-F238E27FC236}">
                <a16:creationId xmlns:a16="http://schemas.microsoft.com/office/drawing/2014/main" id="{F548D5FD-1094-445C-8245-021E2839F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805730"/>
            <a:ext cx="8568952" cy="7200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Quad is focusing in the horizontal plane and de-focusing in the vertical plane.</a:t>
            </a:r>
          </a:p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If the quadrupole is rotated by 90° or if the polarities are inverted, the opposite effect is obtained.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8BD898FC-9105-44BD-A5C8-9E9CFF9A1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1758387"/>
            <a:ext cx="5256584" cy="19442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For mechanical and electromagnetic symmetry reasons :</a:t>
            </a:r>
          </a:p>
          <a:p>
            <a:pPr marL="82800" lvl="1" indent="-360000"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B</a:t>
            </a:r>
            <a:r>
              <a:rPr lang="en-US" sz="1500" baseline="-25000" dirty="0">
                <a:latin typeface="Times New Roman" pitchFamily="18" charset="0"/>
              </a:rPr>
              <a:t>y</a:t>
            </a:r>
            <a:r>
              <a:rPr lang="en-US" sz="1500" dirty="0">
                <a:latin typeface="Times New Roman" pitchFamily="18" charset="0"/>
              </a:rPr>
              <a:t>(  x, -y) =  B</a:t>
            </a:r>
            <a:r>
              <a:rPr lang="en-US" sz="1500" baseline="-25000" dirty="0">
                <a:latin typeface="Times New Roman" pitchFamily="18" charset="0"/>
              </a:rPr>
              <a:t>y</a:t>
            </a:r>
            <a:r>
              <a:rPr lang="en-US" sz="1500" dirty="0">
                <a:latin typeface="Times New Roman" pitchFamily="18" charset="0"/>
              </a:rPr>
              <a:t>(</a:t>
            </a:r>
            <a:r>
              <a:rPr lang="en-US" sz="1500" dirty="0" err="1">
                <a:latin typeface="Times New Roman" pitchFamily="18" charset="0"/>
              </a:rPr>
              <a:t>x,y</a:t>
            </a:r>
            <a:r>
              <a:rPr lang="en-US" sz="1500" dirty="0">
                <a:latin typeface="Times New Roman" pitchFamily="18" charset="0"/>
              </a:rPr>
              <a:t>)</a:t>
            </a:r>
          </a:p>
          <a:p>
            <a:pPr marL="82800" lvl="1" indent="-360000"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B</a:t>
            </a:r>
            <a:r>
              <a:rPr lang="en-US" sz="1500" baseline="-25000" dirty="0">
                <a:latin typeface="Times New Roman" pitchFamily="18" charset="0"/>
              </a:rPr>
              <a:t>y</a:t>
            </a:r>
            <a:r>
              <a:rPr lang="en-US" sz="1500" dirty="0">
                <a:latin typeface="Times New Roman" pitchFamily="18" charset="0"/>
              </a:rPr>
              <a:t>( -x,  y) = -B</a:t>
            </a:r>
            <a:r>
              <a:rPr lang="en-US" sz="1500" baseline="-25000" dirty="0">
                <a:latin typeface="Times New Roman" pitchFamily="18" charset="0"/>
              </a:rPr>
              <a:t>y</a:t>
            </a:r>
            <a:r>
              <a:rPr lang="en-US" sz="1500" dirty="0">
                <a:latin typeface="Times New Roman" pitchFamily="18" charset="0"/>
              </a:rPr>
              <a:t>(</a:t>
            </a:r>
            <a:r>
              <a:rPr lang="en-US" sz="1500" dirty="0" err="1">
                <a:latin typeface="Times New Roman" pitchFamily="18" charset="0"/>
              </a:rPr>
              <a:t>x,y</a:t>
            </a:r>
            <a:r>
              <a:rPr lang="en-US" sz="1500" dirty="0">
                <a:latin typeface="Times New Roman" pitchFamily="18" charset="0"/>
              </a:rPr>
              <a:t>)</a:t>
            </a:r>
          </a:p>
          <a:p>
            <a:pPr marL="82800" lvl="1" indent="-360000"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 err="1">
                <a:latin typeface="Times New Roman" pitchFamily="18" charset="0"/>
              </a:rPr>
              <a:t>B</a:t>
            </a:r>
            <a:r>
              <a:rPr lang="en-US" sz="1500" baseline="-25000" dirty="0" err="1">
                <a:latin typeface="Times New Roman" pitchFamily="18" charset="0"/>
              </a:rPr>
              <a:t>x</a:t>
            </a:r>
            <a:r>
              <a:rPr lang="en-US" sz="1500" dirty="0">
                <a:latin typeface="Times New Roman" pitchFamily="18" charset="0"/>
              </a:rPr>
              <a:t>(  x, -y) = -</a:t>
            </a:r>
            <a:r>
              <a:rPr lang="en-US" sz="1500" dirty="0" err="1">
                <a:latin typeface="Times New Roman" pitchFamily="18" charset="0"/>
              </a:rPr>
              <a:t>B</a:t>
            </a:r>
            <a:r>
              <a:rPr lang="en-US" sz="1500" baseline="-25000" dirty="0" err="1">
                <a:latin typeface="Times New Roman" pitchFamily="18" charset="0"/>
              </a:rPr>
              <a:t>x</a:t>
            </a:r>
            <a:r>
              <a:rPr lang="en-US" sz="1500" dirty="0">
                <a:latin typeface="Times New Roman" pitchFamily="18" charset="0"/>
              </a:rPr>
              <a:t>(</a:t>
            </a:r>
            <a:r>
              <a:rPr lang="en-US" sz="1500" dirty="0" err="1">
                <a:latin typeface="Times New Roman" pitchFamily="18" charset="0"/>
              </a:rPr>
              <a:t>x,y</a:t>
            </a:r>
            <a:r>
              <a:rPr lang="en-US" sz="1500" dirty="0">
                <a:latin typeface="Times New Roman" pitchFamily="18" charset="0"/>
              </a:rPr>
              <a:t>)</a:t>
            </a:r>
          </a:p>
          <a:p>
            <a:pPr marL="82800" lvl="1" indent="-360000"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 err="1">
                <a:latin typeface="Times New Roman" pitchFamily="18" charset="0"/>
              </a:rPr>
              <a:t>B</a:t>
            </a:r>
            <a:r>
              <a:rPr lang="en-US" sz="1500" baseline="-25000" dirty="0" err="1">
                <a:latin typeface="Times New Roman" pitchFamily="18" charset="0"/>
              </a:rPr>
              <a:t>x</a:t>
            </a:r>
            <a:r>
              <a:rPr lang="en-US" sz="1500" dirty="0">
                <a:latin typeface="Times New Roman" pitchFamily="18" charset="0"/>
              </a:rPr>
              <a:t>( -x,  y) =  </a:t>
            </a:r>
            <a:r>
              <a:rPr lang="en-US" sz="1500" dirty="0" err="1">
                <a:latin typeface="Times New Roman" pitchFamily="18" charset="0"/>
              </a:rPr>
              <a:t>B</a:t>
            </a:r>
            <a:r>
              <a:rPr lang="en-US" sz="1500" baseline="-25000" dirty="0" err="1">
                <a:latin typeface="Times New Roman" pitchFamily="18" charset="0"/>
              </a:rPr>
              <a:t>x</a:t>
            </a:r>
            <a:r>
              <a:rPr lang="en-US" sz="1500" dirty="0">
                <a:latin typeface="Times New Roman" pitchFamily="18" charset="0"/>
              </a:rPr>
              <a:t>(</a:t>
            </a:r>
            <a:r>
              <a:rPr lang="en-US" sz="1500" dirty="0" err="1">
                <a:latin typeface="Times New Roman" pitchFamily="18" charset="0"/>
              </a:rPr>
              <a:t>x,y</a:t>
            </a:r>
            <a:r>
              <a:rPr lang="en-US" sz="1500" dirty="0">
                <a:latin typeface="Times New Roman" pitchFamily="18" charset="0"/>
              </a:rPr>
              <a:t>)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311F9AD3-149D-416C-A279-F8BC26B6C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2262443"/>
            <a:ext cx="2592288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Or B</a:t>
            </a:r>
            <a:r>
              <a:rPr lang="en-US" sz="1500" baseline="-25000" dirty="0">
                <a:latin typeface="Times New Roman" pitchFamily="18" charset="0"/>
              </a:rPr>
              <a:t>y</a:t>
            </a:r>
            <a:r>
              <a:rPr lang="en-US" sz="1500" dirty="0">
                <a:latin typeface="Times New Roman" pitchFamily="18" charset="0"/>
              </a:rPr>
              <a:t> even in y, odd in x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C89A5818-B7CC-40F9-ADF0-403B3F4AF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2838507"/>
            <a:ext cx="2592288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Or </a:t>
            </a:r>
            <a:r>
              <a:rPr lang="en-US" sz="1500" dirty="0" err="1">
                <a:latin typeface="Times New Roman" pitchFamily="18" charset="0"/>
              </a:rPr>
              <a:t>B</a:t>
            </a:r>
            <a:r>
              <a:rPr lang="en-US" sz="1500" baseline="-25000" dirty="0" err="1">
                <a:latin typeface="Times New Roman" pitchFamily="18" charset="0"/>
              </a:rPr>
              <a:t>x</a:t>
            </a:r>
            <a:r>
              <a:rPr lang="en-US" sz="1500" dirty="0">
                <a:latin typeface="Times New Roman" pitchFamily="18" charset="0"/>
              </a:rPr>
              <a:t> odd in y, even in 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 Box 7">
                <a:extLst>
                  <a:ext uri="{FF2B5EF4-FFF2-40B4-BE49-F238E27FC236}">
                    <a16:creationId xmlns:a16="http://schemas.microsoft.com/office/drawing/2014/main" id="{14A753DB-36F9-4921-B556-785BADCA10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39516" y="4264533"/>
                <a:ext cx="8712968" cy="50405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82800" lvl="1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We can develop the transverse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𝐵</m:t>
                    </m:r>
                    <m:r>
                      <a:rPr lang="en-US" sz="1500" i="1" baseline="-25000" dirty="0">
                        <a:latin typeface="Cambria Math"/>
                      </a:rPr>
                      <m:t>𝑦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𝐵</m:t>
                    </m:r>
                    <m:r>
                      <a:rPr lang="en-US" sz="1500" i="1" baseline="-25000" dirty="0" err="1">
                        <a:latin typeface="Cambria Math"/>
                      </a:rPr>
                      <m:t>𝑥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 magnetic field (see Taylor expansions) :</a:t>
                </a:r>
              </a:p>
              <a:p>
                <a:pPr marL="82800" lvl="1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5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fr-FR" sz="15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500" i="1">
                              <a:latin typeface="Cambria Math"/>
                            </a:rPr>
                            <m:t>𝑥</m:t>
                          </m:r>
                          <m:r>
                            <a:rPr lang="fr-FR" sz="1500" i="1">
                              <a:latin typeface="Cambria Math"/>
                            </a:rPr>
                            <m:t>,</m:t>
                          </m:r>
                          <m:r>
                            <a:rPr lang="fr-FR" sz="1500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fr-FR" sz="1500" i="1">
                          <a:latin typeface="Cambria Math"/>
                        </a:rPr>
                        <m:t>=0+</m:t>
                      </m:r>
                      <m:f>
                        <m:fPr>
                          <m:ctrlPr>
                            <a:rPr lang="fr-FR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500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500" i="1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sz="15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fr-FR" sz="1500" i="1">
                              <a:latin typeface="Cambria Math"/>
                            </a:rPr>
                            <m:t>𝜕</m:t>
                          </m:r>
                          <m:r>
                            <a:rPr lang="fr-FR" sz="1500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fr-FR" sz="1500" i="1">
                          <a:latin typeface="Cambria Math"/>
                        </a:rPr>
                        <m:t>𝑥</m:t>
                      </m:r>
                      <m:r>
                        <a:rPr lang="fr-FR" sz="1500" i="1"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fr-FR" sz="1500">
                          <a:latin typeface="Cambria Math"/>
                        </a:rPr>
                        <m:t>higher</m:t>
                      </m:r>
                      <m:r>
                        <m:rPr>
                          <m:nor/>
                        </m:rPr>
                        <a:rPr lang="fr-FR" sz="150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500">
                          <a:latin typeface="Cambria Math"/>
                        </a:rPr>
                        <m:t>orders</m:t>
                      </m:r>
                    </m:oMath>
                  </m:oMathPara>
                </a14:m>
                <a:endParaRPr lang="fr-FR" sz="1500" dirty="0">
                  <a:latin typeface="Times New Roman" pitchFamily="18" charset="0"/>
                </a:endParaRPr>
              </a:p>
              <a:p>
                <a:pPr marL="82800" lvl="1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5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fr-FR" sz="15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500" i="1">
                              <a:latin typeface="Cambria Math"/>
                            </a:rPr>
                            <m:t>𝑥</m:t>
                          </m:r>
                          <m:r>
                            <a:rPr lang="fr-FR" sz="1500" i="1">
                              <a:latin typeface="Cambria Math"/>
                            </a:rPr>
                            <m:t>,</m:t>
                          </m:r>
                          <m:r>
                            <a:rPr lang="fr-FR" sz="1500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fr-FR" sz="1500" i="1">
                          <a:latin typeface="Cambria Math"/>
                        </a:rPr>
                        <m:t>=0+</m:t>
                      </m:r>
                      <m:f>
                        <m:fPr>
                          <m:ctrlPr>
                            <a:rPr lang="fr-FR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500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500" i="1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sz="15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fr-FR" sz="1500" i="1">
                              <a:latin typeface="Cambria Math"/>
                            </a:rPr>
                            <m:t>𝜕</m:t>
                          </m:r>
                          <m:r>
                            <a:rPr lang="fr-FR" sz="1500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fr-FR" sz="1500" i="1">
                          <a:latin typeface="Cambria Math"/>
                        </a:rPr>
                        <m:t>𝑦</m:t>
                      </m:r>
                      <m:r>
                        <a:rPr lang="fr-FR" sz="1500" i="1"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fr-FR" sz="1500">
                          <a:latin typeface="Cambria Math"/>
                        </a:rPr>
                        <m:t>higher</m:t>
                      </m:r>
                      <m:r>
                        <m:rPr>
                          <m:nor/>
                        </m:rPr>
                        <a:rPr lang="fr-FR" sz="150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500">
                          <a:latin typeface="Cambria Math"/>
                        </a:rPr>
                        <m:t>orders</m:t>
                      </m:r>
                    </m:oMath>
                  </m:oMathPara>
                </a14:m>
                <a:endParaRPr lang="en-US" sz="1500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19" name="Text Box 7">
                <a:extLst>
                  <a:ext uri="{FF2B5EF4-FFF2-40B4-BE49-F238E27FC236}">
                    <a16:creationId xmlns:a16="http://schemas.microsoft.com/office/drawing/2014/main" id="{14A753DB-36F9-4921-B556-785BADCA1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9516" y="4264533"/>
                <a:ext cx="8712968" cy="504056"/>
              </a:xfrm>
              <a:prstGeom prst="rect">
                <a:avLst/>
              </a:prstGeom>
              <a:blipFill>
                <a:blip r:embed="rId5"/>
                <a:stretch>
                  <a:fillRect l="-490" b="-173171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 Box 7">
                <a:extLst>
                  <a:ext uri="{FF2B5EF4-FFF2-40B4-BE49-F238E27FC236}">
                    <a16:creationId xmlns:a16="http://schemas.microsoft.com/office/drawing/2014/main" id="{B8FB7218-3468-42C2-9E4F-DFD4CE1C86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5520" y="3414571"/>
                <a:ext cx="8712968" cy="43204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82800" lvl="1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Therefore </a:t>
                </a:r>
                <a14:m>
                  <m:oMath xmlns:m="http://schemas.openxmlformats.org/officeDocument/2006/math">
                    <m:r>
                      <a:rPr lang="en-US" sz="15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𝐵</m:t>
                    </m:r>
                    <m:r>
                      <a:rPr lang="en-US" sz="1500" i="1" baseline="-25000" dirty="0">
                        <a:solidFill>
                          <a:srgbClr val="FF0000"/>
                        </a:solidFill>
                        <a:latin typeface="Cambria Math"/>
                      </a:rPr>
                      <m:t>𝑦</m:t>
                    </m:r>
                    <m:r>
                      <a:rPr lang="en-US" sz="1500" i="1" dirty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sz="1500" i="1" dirty="0" err="1">
                        <a:solidFill>
                          <a:srgbClr val="FF0000"/>
                        </a:solidFill>
                        <a:latin typeface="Cambria Math"/>
                      </a:rPr>
                      <m:t>𝐵</m:t>
                    </m:r>
                    <m:r>
                      <a:rPr lang="en-US" sz="1500" i="1" baseline="-25000" dirty="0" err="1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sz="1500" i="1" dirty="0">
                        <a:solidFill>
                          <a:srgbClr val="FF0000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sz="1500" dirty="0">
                    <a:solidFill>
                      <a:srgbClr val="FF0000"/>
                    </a:solidFill>
                    <a:latin typeface="Times New Roman" pitchFamily="18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en-US" sz="1500" i="1" dirty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sz="1500" i="1" dirty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sz="1500" i="1" dirty="0">
                        <a:solidFill>
                          <a:srgbClr val="FF0000"/>
                        </a:solidFill>
                        <a:latin typeface="Cambria Math"/>
                      </a:rPr>
                      <m:t>𝑦</m:t>
                    </m:r>
                    <m:r>
                      <a:rPr lang="en-US" sz="1500" i="1" dirty="0">
                        <a:solidFill>
                          <a:srgbClr val="FF0000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. A centered beam on the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𝑂𝑧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 axis is not deflected.</a:t>
                </a:r>
              </a:p>
            </p:txBody>
          </p:sp>
        </mc:Choice>
        <mc:Fallback>
          <p:sp>
            <p:nvSpPr>
              <p:cNvPr id="20" name="Text Box 7">
                <a:extLst>
                  <a:ext uri="{FF2B5EF4-FFF2-40B4-BE49-F238E27FC236}">
                    <a16:creationId xmlns:a16="http://schemas.microsoft.com/office/drawing/2014/main" id="{B8FB7218-3468-42C2-9E4F-DFD4CE1C8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5520" y="3414571"/>
                <a:ext cx="8712968" cy="432048"/>
              </a:xfrm>
              <a:prstGeom prst="rect">
                <a:avLst/>
              </a:prstGeom>
              <a:blipFill>
                <a:blip r:embed="rId6"/>
                <a:stretch>
                  <a:fillRect l="-490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D0454D81-ABF9-4B47-BE1C-27BB16C946C9}"/>
              </a:ext>
            </a:extLst>
          </p:cNvPr>
          <p:cNvSpPr/>
          <p:nvPr/>
        </p:nvSpPr>
        <p:spPr>
          <a:xfrm>
            <a:off x="7766050" y="4679950"/>
            <a:ext cx="482600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604935-B74B-453C-A2D5-18785C19E8EA}"/>
              </a:ext>
            </a:extLst>
          </p:cNvPr>
          <p:cNvSpPr txBox="1"/>
          <p:nvPr/>
        </p:nvSpPr>
        <p:spPr>
          <a:xfrm>
            <a:off x="8298881" y="4844762"/>
            <a:ext cx="3054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Field </a:t>
            </a:r>
            <a:r>
              <a:rPr lang="fr-FR" sz="1600" dirty="0" err="1">
                <a:solidFill>
                  <a:srgbClr val="FF0000"/>
                </a:solidFill>
              </a:rPr>
              <a:t>increase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linearly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with</a:t>
            </a:r>
            <a:r>
              <a:rPr lang="fr-FR" sz="1600" dirty="0">
                <a:solidFill>
                  <a:srgbClr val="FF0000"/>
                </a:solidFill>
              </a:rPr>
              <a:t> distance to the center</a:t>
            </a:r>
          </a:p>
        </p:txBody>
      </p:sp>
    </p:spTree>
    <p:extLst>
      <p:ext uri="{BB962C8B-B14F-4D97-AF65-F5344CB8AC3E}">
        <p14:creationId xmlns:p14="http://schemas.microsoft.com/office/powerpoint/2010/main" val="2646526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quadrupoles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24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A14D31-EF28-4C08-B782-B993AA4EB9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690435"/>
            <a:ext cx="3014070" cy="172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48351F6B-2D5C-4A82-B63E-720729D145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7449" y="692696"/>
                <a:ext cx="9793087" cy="403244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Field gradient G as a function of Ampere-turns (the current) in the quadrupole coils is determined by using the 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itchFamily="18" charset="0"/>
                  </a:rPr>
                  <a:t>Ampère theorem </a:t>
                </a:r>
                <a:r>
                  <a:rPr lang="en-US" sz="1600" dirty="0">
                    <a:latin typeface="Times New Roman" pitchFamily="18" charset="0"/>
                  </a:rPr>
                  <a:t>to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𝒞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.</a:t>
                </a: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fr-FR" sz="1600" i="1">
                            <a:latin typeface="Cambria Math"/>
                          </a:rPr>
                          <m:t>𝐼</m:t>
                        </m:r>
                      </m:e>
                    </m:nary>
                    <m:r>
                      <a:rPr lang="fr-FR" sz="1600" i="1">
                        <a:latin typeface="Cambria Math"/>
                      </a:rPr>
                      <m:t>=</m:t>
                    </m:r>
                    <m:nary>
                      <m:naryPr>
                        <m:chr m:val="∮"/>
                        <m:limLoc m:val="undOvr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FR" sz="1600" i="1">
                            <a:latin typeface="Cambria Math"/>
                          </a:rPr>
                          <m:t>𝒞</m:t>
                        </m:r>
                      </m:sub>
                      <m:sup/>
                      <m:e>
                        <m:acc>
                          <m:accPr>
                            <m:chr m:val="⃗"/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𝐻</m:t>
                            </m:r>
                          </m:e>
                        </m:acc>
                        <m:r>
                          <a:rPr lang="fr-FR" sz="1600" i="1">
                            <a:latin typeface="Cambria Math"/>
                          </a:rPr>
                          <m:t>.</m:t>
                        </m:r>
                        <m:r>
                          <a:rPr lang="fr-FR" sz="1600" i="1">
                            <a:latin typeface="Cambria Math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𝑙</m:t>
                            </m:r>
                          </m:e>
                        </m:acc>
                      </m:e>
                    </m:nary>
                  </m:oMath>
                </a14:m>
                <a:r>
                  <a:rPr lang="en-US" sz="1600" dirty="0">
                    <a:latin typeface="Times New Roman" pitchFamily="18" charset="0"/>
                  </a:rPr>
                  <a:t> </a:t>
                </a: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600" i="1">
                          <a:latin typeface="Cambria Math"/>
                        </a:rPr>
                        <m:t>𝑁𝐼</m:t>
                      </m:r>
                      <m:r>
                        <a:rPr lang="fr-FR" sz="1600" i="1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FR" sz="1600" i="1">
                              <a:latin typeface="Cambria Math"/>
                            </a:rPr>
                            <m:t>0</m:t>
                          </m:r>
                          <m:r>
                            <a:rPr lang="fr-FR" sz="1600" i="1">
                              <a:latin typeface="Cambria Math"/>
                            </a:rPr>
                            <m:t> </m:t>
                          </m:r>
                          <m:r>
                            <a:rPr lang="fr-FR" sz="1600" i="1">
                              <a:latin typeface="Cambria Math"/>
                            </a:rPr>
                            <m:t>𝑡𝑜</m:t>
                          </m:r>
                          <m:r>
                            <a:rPr lang="fr-FR" sz="1600" i="1">
                              <a:latin typeface="Cambria Math"/>
                            </a:rPr>
                            <m:t> 1 (</m:t>
                          </m:r>
                          <m:r>
                            <a:rPr lang="fr-FR" sz="1600" i="1">
                              <a:latin typeface="Cambria Math"/>
                            </a:rPr>
                            <m:t>𝑅</m:t>
                          </m:r>
                          <m:r>
                            <a:rPr lang="fr-FR" sz="1600" i="1">
                              <a:latin typeface="Cambria Math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fr-FR" sz="1600" i="1">
                              <a:latin typeface="Cambria Math"/>
                            </a:rPr>
                            <m:t>𝐻</m:t>
                          </m:r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  <m:r>
                            <a:rPr lang="fr-FR" sz="1600" i="1">
                              <a:latin typeface="Cambria Math"/>
                            </a:rPr>
                            <m:t>.</m:t>
                          </m:r>
                          <m:r>
                            <a:rPr lang="fr-FR" sz="1600" i="1">
                              <a:latin typeface="Cambria Math"/>
                            </a:rPr>
                            <m:t>𝑑𝑟</m:t>
                          </m:r>
                        </m:e>
                      </m:nary>
                      <m:r>
                        <a:rPr lang="fr-FR" sz="1600" i="1">
                          <a:latin typeface="Cambria Math"/>
                        </a:rPr>
                        <m:t>+</m:t>
                      </m:r>
                      <m:nary>
                        <m:naryPr>
                          <m:chr m:val="∮"/>
                          <m:limLoc m:val="undOvr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FR" sz="1600" i="1">
                              <a:latin typeface="Cambria Math"/>
                            </a:rPr>
                            <m:t>1</m:t>
                          </m:r>
                          <m:r>
                            <a:rPr lang="fr-FR" sz="1600" i="1">
                              <a:latin typeface="Cambria Math"/>
                            </a:rPr>
                            <m:t> </m:t>
                          </m:r>
                          <m:r>
                            <a:rPr lang="fr-FR" sz="1600" i="1">
                              <a:latin typeface="Cambria Math"/>
                            </a:rPr>
                            <m:t>𝑡𝑜</m:t>
                          </m:r>
                          <m:r>
                            <a:rPr lang="fr-FR" sz="1600" i="1">
                              <a:latin typeface="Cambria Math"/>
                            </a:rPr>
                            <m:t> 2 (</m:t>
                          </m:r>
                          <m:r>
                            <a:rPr lang="fr-FR" sz="1600" i="1">
                              <a:latin typeface="Cambria Math"/>
                            </a:rPr>
                            <m:t>𝐼𝑟𝑜𝑛</m:t>
                          </m:r>
                          <m:r>
                            <a:rPr lang="fr-FR" sz="1600" i="1">
                              <a:latin typeface="Cambria Math"/>
                            </a:rPr>
                            <m:t>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600" i="1">
                                  <a:latin typeface="Cambria Math"/>
                                </a:rPr>
                                <m:t>𝐼</m:t>
                              </m:r>
                            </m:sub>
                          </m:sSub>
                          <m:r>
                            <a:rPr lang="fr-FR" sz="1600" i="1">
                              <a:latin typeface="Cambria Math"/>
                            </a:rPr>
                            <m:t>.</m:t>
                          </m:r>
                          <m:r>
                            <a:rPr lang="fr-FR" sz="16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fr-FR" sz="1600" i="1">
                          <a:latin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FR" sz="1600" i="1">
                              <a:latin typeface="Cambria Math"/>
                            </a:rPr>
                            <m:t>2</m:t>
                          </m:r>
                          <m:r>
                            <a:rPr lang="fr-FR" sz="1600" i="1">
                              <a:latin typeface="Cambria Math"/>
                            </a:rPr>
                            <m:t> </m:t>
                          </m:r>
                          <m:r>
                            <a:rPr lang="fr-FR" sz="1600" i="1">
                              <a:latin typeface="Cambria Math"/>
                            </a:rPr>
                            <m:t>𝑡𝑜</m:t>
                          </m:r>
                          <m:r>
                            <a:rPr lang="fr-FR" sz="1600" i="1">
                              <a:latin typeface="Cambria Math"/>
                            </a:rPr>
                            <m:t> 0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a:rPr lang="fr-FR" sz="1600" i="1">
                              <a:latin typeface="Cambria Math"/>
                            </a:rPr>
                            <m:t>.</m:t>
                          </m:r>
                          <m:r>
                            <a:rPr lang="fr-FR" sz="16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sz="1600" dirty="0">
                  <a:latin typeface="Times New Roman" pitchFamily="18" charset="0"/>
                </a:endParaRPr>
              </a:p>
              <a:p>
                <a:pPr marL="285750" lvl="1" indent="-28575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From 0 to 1 :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fr-FR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</a:rPr>
                          <m:t>𝐵</m:t>
                        </m:r>
                        <m:d>
                          <m:d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𝑟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FR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fr-FR" sz="1600" i="1" dirty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fr-FR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600" i="1" dirty="0">
                                    <a:latin typeface="Cambria Math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sz="1600" i="1" dirty="0">
                                    <a:latin typeface="Cambria Math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fr-FR" sz="1600" i="1" dirty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fr-FR" sz="1600" i="1" dirty="0">
                                <a:latin typeface="Cambria Math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FR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600" i="1" dirty="0">
                                    <a:latin typeface="Cambria Math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sz="1600" i="1" dirty="0">
                                    <a:latin typeface="Cambria Math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fr-FR" sz="1600" i="1" dirty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FR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</a:rPr>
                          <m:t>𝐺</m:t>
                        </m:r>
                      </m:num>
                      <m:den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fr-FR" sz="16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fr-FR" sz="16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i="1" dirty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fr-FR" sz="1600" i="1" dirty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fr-FR" sz="1600" i="1" dirty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fr-FR" sz="16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i="1" dirty="0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fr-FR" sz="1600" i="1" dirty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fr-FR" sz="1600" i="1" dirty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</a:rPr>
                          <m:t>𝐺𝑟</m:t>
                        </m:r>
                      </m:num>
                      <m:den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sz="1600" dirty="0">
                  <a:latin typeface="Times New Roman" pitchFamily="18" charset="0"/>
                </a:endParaRPr>
              </a:p>
              <a:p>
                <a:pPr marL="285750" lvl="1" indent="-28575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From 1 to 2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𝐼</m:t>
                        </m:r>
                      </m:sub>
                    </m:sSub>
                    <m:r>
                      <a:rPr lang="fr-FR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sub>
                        </m:sSub>
                      </m:den>
                    </m:f>
                    <m:r>
                      <a:rPr lang="fr-FR" sz="1600" i="1">
                        <a:latin typeface="Cambria Math"/>
                        <a:ea typeface="Cambria Math"/>
                      </a:rPr>
                      <m:t>~0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 because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𝑟</m:t>
                        </m:r>
                      </m:sub>
                    </m:sSub>
                    <m:r>
                      <a:rPr lang="en-US" sz="1600" i="1">
                        <a:latin typeface="Cambria Math"/>
                        <a:ea typeface="Cambria Math"/>
                      </a:rPr>
                      <m:t>≫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endParaRPr lang="en-US" sz="1600" dirty="0">
                  <a:latin typeface="Times New Roman" pitchFamily="18" charset="0"/>
                </a:endParaRPr>
              </a:p>
              <a:p>
                <a:pPr marL="285750" lvl="1" indent="-28575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From 2 to 0 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</a:rPr>
                          <m:t>𝐻</m:t>
                        </m:r>
                      </m:e>
                    </m:acc>
                    <m:r>
                      <a:rPr lang="en-US" sz="1600" i="1">
                        <a:latin typeface="Cambria Math"/>
                      </a:rPr>
                      <m:t>⊥</m:t>
                    </m:r>
                    <m:r>
                      <a:rPr lang="fr-FR" sz="1600" i="1">
                        <a:latin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</a:rPr>
                          <m:t>𝑙</m:t>
                        </m:r>
                      </m:e>
                    </m:acc>
                  </m:oMath>
                </a14:m>
                <a:r>
                  <a:rPr lang="en-US" sz="1600" dirty="0">
                    <a:latin typeface="Times New Roman" pitchFamily="18" charset="0"/>
                  </a:rPr>
                  <a:t>, therefore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</a:rPr>
                          <m:t>𝐻</m:t>
                        </m:r>
                      </m:e>
                    </m:acc>
                    <m:r>
                      <a:rPr lang="fr-FR" sz="1600" i="1">
                        <a:latin typeface="Cambria Math"/>
                      </a:rPr>
                      <m:t>.</m:t>
                    </m:r>
                    <m:r>
                      <a:rPr lang="fr-FR" sz="1600" i="1">
                        <a:latin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/>
                          </a:rPr>
                          <m:t>𝑙</m:t>
                        </m:r>
                      </m:e>
                    </m:acc>
                    <m:r>
                      <a:rPr lang="fr-FR" sz="1600" i="1">
                        <a:latin typeface="Cambria Math"/>
                      </a:rPr>
                      <m:t>=0</m:t>
                    </m:r>
                  </m:oMath>
                </a14:m>
                <a:endParaRPr lang="en-US" sz="1600" dirty="0">
                  <a:latin typeface="Times New Roman" pitchFamily="18" charset="0"/>
                </a:endParaRP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 xmlns:m="http://schemas.openxmlformats.org/officeDocument/2006/math">
                    <m:r>
                      <a:rPr lang="fr-FR" sz="1600" i="1">
                        <a:latin typeface="Cambria Math"/>
                      </a:rPr>
                      <m:t>𝑁𝐼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~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</a:rPr>
                          <m:t>𝐺</m:t>
                        </m:r>
                      </m:num>
                      <m:den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nary>
                      <m:naryPr>
                        <m:limLoc m:val="undOvr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FR" sz="1600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fr-FR" sz="1600" i="1">
                            <a:latin typeface="Cambria Math"/>
                          </a:rPr>
                          <m:t>𝑅</m:t>
                        </m:r>
                      </m:sup>
                      <m:e>
                        <m:r>
                          <a:rPr lang="fr-FR" sz="1600" i="1">
                            <a:latin typeface="Cambria Math"/>
                          </a:rPr>
                          <m:t>𝑟</m:t>
                        </m:r>
                        <m:r>
                          <a:rPr lang="fr-FR" sz="1600" i="1">
                            <a:latin typeface="Cambria Math"/>
                          </a:rPr>
                          <m:t> </m:t>
                        </m:r>
                        <m:r>
                          <a:rPr lang="fr-FR" sz="1600" i="1">
                            <a:latin typeface="Cambria Math"/>
                          </a:rPr>
                          <m:t>𝑑𝑟</m:t>
                        </m:r>
                      </m:e>
                    </m:nary>
                    <m:r>
                      <a:rPr lang="fr-FR" sz="1600" i="1">
                        <a:latin typeface="Cambria Math"/>
                        <a:ea typeface="Cambria Math"/>
                      </a:rPr>
                      <m:t>~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</a:rPr>
                          <m:t>𝐺</m:t>
                        </m:r>
                        <m:r>
                          <a:rPr lang="fr-FR" sz="1600" i="1">
                            <a:latin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fr-FR" sz="1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1600" i="1">
                            <a:latin typeface="Cambria Math"/>
                          </a:rPr>
                          <m:t>2 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>
                    <a:latin typeface="Times New Roman" pitchFamily="18" charset="0"/>
                  </a:rPr>
                  <a:t> and the gradient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𝐺</m:t>
                    </m:r>
                    <m:r>
                      <a:rPr lang="en-US" sz="1600" i="1" dirty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2 </m:t>
                            </m:r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fr-FR" sz="1600" i="1">
                            <a:latin typeface="Cambria Math"/>
                          </a:rPr>
                          <m:t> </m:t>
                        </m:r>
                        <m:r>
                          <a:rPr lang="fr-FR" sz="1600" i="1">
                            <a:latin typeface="Cambria Math"/>
                          </a:rPr>
                          <m:t>𝑁𝐼</m:t>
                        </m:r>
                      </m:num>
                      <m:den>
                        <m:sSup>
                          <m:sSup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fr-FR" sz="1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600" dirty="0">
                    <a:latin typeface="Times New Roman" pitchFamily="18" charset="0"/>
                  </a:rPr>
                  <a:t> with R the quadrupole radius. </a:t>
                </a:r>
              </a:p>
            </p:txBody>
          </p:sp>
        </mc:Choice>
        <mc:Fallback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48351F6B-2D5C-4A82-B63E-720729D14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449" y="692696"/>
                <a:ext cx="9793087" cy="4032448"/>
              </a:xfrm>
              <a:prstGeom prst="rect">
                <a:avLst/>
              </a:prstGeom>
              <a:blipFill>
                <a:blip r:embed="rId3"/>
                <a:stretch>
                  <a:fillRect l="-3051" b="-11649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 descr="Tkatchenko_Page13_TheoremeAmpereQuad.png">
            <a:extLst>
              <a:ext uri="{FF2B5EF4-FFF2-40B4-BE49-F238E27FC236}">
                <a16:creationId xmlns:a16="http://schemas.microsoft.com/office/drawing/2014/main" id="{FFF45D2B-3B95-4AF0-B360-44EBB3F00A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8128" y="1408496"/>
            <a:ext cx="3222316" cy="2304751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7">
                <a:extLst>
                  <a:ext uri="{FF2B5EF4-FFF2-40B4-BE49-F238E27FC236}">
                    <a16:creationId xmlns:a16="http://schemas.microsoft.com/office/drawing/2014/main" id="{D8059CA0-93F8-4EC8-AABC-EA2CEB2EF8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7449" y="4797152"/>
                <a:ext cx="6453744" cy="194421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82800" lvl="1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Particle travelling into a magnetic quadrupole of length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𝐿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 at a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dirty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FR" sz="1600" i="1" dirty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itchFamily="18" charset="0"/>
                  </a:rPr>
                  <a:t> from the central axis is deflected by :</a:t>
                </a:r>
              </a:p>
              <a:p>
                <a:pPr marL="82800" lvl="1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1600" i="1">
                        <a:latin typeface="Cambria Math"/>
                        <a:ea typeface="Cambria Math"/>
                      </a:rPr>
                      <m:t>𝜃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f>
                          <m:fPr>
                            <m:type m:val="lin"/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𝑃</m:t>
                            </m:r>
                          </m:num>
                          <m:den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𝑞</m:t>
                            </m:r>
                          </m:den>
                        </m:f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FR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𝐵</m:t>
                        </m:r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𝑑𝑙</m:t>
                        </m:r>
                      </m:e>
                    </m:nary>
                    <m:r>
                      <a:rPr lang="fr-FR" sz="16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𝐵</m:t>
                        </m:r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𝜌</m:t>
                        </m:r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FR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𝐵</m:t>
                        </m:r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𝑑𝑙</m:t>
                        </m:r>
                      </m:e>
                    </m:nary>
                    <m:r>
                      <a:rPr lang="fr-FR" sz="16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𝐺</m:t>
                        </m:r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𝐿</m:t>
                        </m:r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𝐵</m:t>
                        </m:r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𝜌</m:t>
                        </m:r>
                      </m:den>
                    </m:f>
                  </m:oMath>
                </a14:m>
                <a:endParaRPr lang="en-US" sz="1600" dirty="0">
                  <a:latin typeface="Times New Roman" pitchFamily="18" charset="0"/>
                </a:endParaRPr>
              </a:p>
              <a:p>
                <a:pPr marL="82800" lvl="1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The quadrupole 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itchFamily="18" charset="0"/>
                  </a:rPr>
                  <a:t>focal length is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den>
                    </m:f>
                    <m:r>
                      <a:rPr lang="fr-FR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func>
                          <m:func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600">
                                <a:latin typeface="Cambria Math"/>
                              </a:rPr>
                              <m:t>tan</m:t>
                            </m:r>
                          </m:fName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func>
                      </m:den>
                    </m:f>
                    <m:r>
                      <a:rPr lang="fr-FR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𝜃</m:t>
                        </m:r>
                      </m:den>
                    </m:f>
                    <m:r>
                      <a:rPr lang="fr-FR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</a:rPr>
                          <m:t>𝐺</m:t>
                        </m:r>
                        <m:r>
                          <a:rPr lang="fr-FR" sz="1600" i="1">
                            <a:latin typeface="Cambria Math"/>
                          </a:rPr>
                          <m:t> </m:t>
                        </m:r>
                        <m:r>
                          <a:rPr lang="fr-FR" sz="1600" i="1">
                            <a:latin typeface="Cambria Math"/>
                          </a:rPr>
                          <m:t>𝐿</m:t>
                        </m:r>
                      </m:num>
                      <m:den>
                        <m:r>
                          <a:rPr lang="fr-FR" sz="1600" i="1">
                            <a:latin typeface="Cambria Math"/>
                          </a:rPr>
                          <m:t>𝐵</m:t>
                        </m:r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𝜌</m:t>
                        </m:r>
                      </m:den>
                    </m:f>
                  </m:oMath>
                </a14:m>
                <a:r>
                  <a:rPr lang="en-US" sz="1600" dirty="0">
                    <a:latin typeface="Times New Roman" pitchFamily="18" charset="0"/>
                  </a:rPr>
                  <a:t> with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600">
                            <a:latin typeface="Cambria Math"/>
                          </a:rPr>
                          <m:t>tan</m:t>
                        </m:r>
                      </m:fName>
                      <m:e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func>
                    <m:r>
                      <a:rPr lang="fr-FR" sz="1600" i="1">
                        <a:latin typeface="Cambria Math"/>
                        <a:ea typeface="Cambria Math"/>
                      </a:rPr>
                      <m:t>~∆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endParaRPr lang="en-US" sz="1600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11" name="Text Box 7">
                <a:extLst>
                  <a:ext uri="{FF2B5EF4-FFF2-40B4-BE49-F238E27FC236}">
                    <a16:creationId xmlns:a16="http://schemas.microsoft.com/office/drawing/2014/main" id="{D8059CA0-93F8-4EC8-AABC-EA2CEB2EF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449" y="4797152"/>
                <a:ext cx="6453744" cy="1944216"/>
              </a:xfrm>
              <a:prstGeom prst="rect">
                <a:avLst/>
              </a:prstGeom>
              <a:blipFill>
                <a:blip r:embed="rId5"/>
                <a:stretch>
                  <a:fillRect l="-850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6954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dipoles</a:t>
            </a:r>
            <a:r>
              <a:rPr lang="fr-FR" sz="2400" dirty="0"/>
              <a:t>, </a:t>
            </a:r>
            <a:r>
              <a:rPr lang="fr-FR" sz="2400" dirty="0" err="1"/>
              <a:t>quadrupoles</a:t>
            </a:r>
            <a:r>
              <a:rPr lang="fr-FR" sz="2400" dirty="0"/>
              <a:t> and </a:t>
            </a:r>
            <a:r>
              <a:rPr lang="fr-FR" sz="2400" dirty="0" err="1"/>
              <a:t>multipoles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25</a:t>
            </a:fld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F767DC-825D-4155-9AA6-B1A2749EEC99}"/>
              </a:ext>
            </a:extLst>
          </p:cNvPr>
          <p:cNvSpPr/>
          <p:nvPr/>
        </p:nvSpPr>
        <p:spPr>
          <a:xfrm>
            <a:off x="1415480" y="2852936"/>
            <a:ext cx="9217024" cy="1944216"/>
          </a:xfrm>
          <a:prstGeom prst="rect">
            <a:avLst/>
          </a:prstGeom>
          <a:solidFill>
            <a:srgbClr val="FFF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C7DB8C5-C7D8-425B-B742-2C41DB95E6B3}"/>
              </a:ext>
            </a:extLst>
          </p:cNvPr>
          <p:cNvGrpSpPr/>
          <p:nvPr/>
        </p:nvGrpSpPr>
        <p:grpSpPr>
          <a:xfrm>
            <a:off x="1631504" y="2924944"/>
            <a:ext cx="9001000" cy="1800200"/>
            <a:chOff x="35496" y="764704"/>
            <a:chExt cx="9001000" cy="1800200"/>
          </a:xfrm>
        </p:grpSpPr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62C72654-40F8-43ED-B324-83E15ABA08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96" y="908720"/>
              <a:ext cx="2088232" cy="14401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numCol="1" anchor="t" anchorCtr="0">
              <a:noAutofit/>
            </a:bodyPr>
            <a:lstStyle/>
            <a:p>
              <a:pPr marL="0" lvl="1"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500" dirty="0">
                  <a:latin typeface="Times New Roman" pitchFamily="18" charset="0"/>
                </a:rPr>
                <a:t>Few examples :</a:t>
              </a:r>
            </a:p>
            <a:p>
              <a:pPr marL="0" lvl="1"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500" dirty="0">
                  <a:latin typeface="Times New Roman" pitchFamily="18" charset="0"/>
                </a:rPr>
                <a:t>Calculation using Poisson code of the magnetic field in a warm quadrupole.</a:t>
              </a: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EC797E6B-182F-44B0-A9DD-9EA9C2B75229}"/>
                </a:ext>
              </a:extLst>
            </p:cNvPr>
            <p:cNvGrpSpPr/>
            <p:nvPr/>
          </p:nvGrpSpPr>
          <p:grpSpPr>
            <a:xfrm>
              <a:off x="5148064" y="764704"/>
              <a:ext cx="3888432" cy="1800200"/>
              <a:chOff x="899592" y="980728"/>
              <a:chExt cx="3888432" cy="1800200"/>
            </a:xfrm>
          </p:grpSpPr>
          <p:pic>
            <p:nvPicPr>
              <p:cNvPr id="12" name="Image 11" descr="PoissonQuadrupolesEntier.png">
                <a:extLst>
                  <a:ext uri="{FF2B5EF4-FFF2-40B4-BE49-F238E27FC236}">
                    <a16:creationId xmlns:a16="http://schemas.microsoft.com/office/drawing/2014/main" id="{2CB7ABD8-D1B4-4355-AA4C-82BD94D4B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99592" y="980728"/>
                <a:ext cx="1721360" cy="1777752"/>
              </a:xfrm>
              <a:prstGeom prst="rect">
                <a:avLst/>
              </a:prstGeom>
            </p:spPr>
          </p:pic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4D340DCD-ECC3-4078-BA87-2B8E98CDA6CA}"/>
                  </a:ext>
                </a:extLst>
              </p:cNvPr>
              <p:cNvSpPr/>
              <p:nvPr/>
            </p:nvSpPr>
            <p:spPr>
              <a:xfrm>
                <a:off x="1130216" y="1743604"/>
                <a:ext cx="252000" cy="252000"/>
              </a:xfrm>
              <a:prstGeom prst="ellipse">
                <a:avLst/>
              </a:prstGeom>
              <a:noFill/>
              <a:ln w="12700" cap="sq" cmpd="sng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98F97828-2EF3-4706-9653-29F424DF92C2}"/>
                  </a:ext>
                </a:extLst>
              </p:cNvPr>
              <p:cNvCxnSpPr/>
              <p:nvPr/>
            </p:nvCxnSpPr>
            <p:spPr>
              <a:xfrm rot="10800000">
                <a:off x="2483768" y="1664010"/>
                <a:ext cx="576064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 Box 7">
                <a:extLst>
                  <a:ext uri="{FF2B5EF4-FFF2-40B4-BE49-F238E27FC236}">
                    <a16:creationId xmlns:a16="http://schemas.microsoft.com/office/drawing/2014/main" id="{90CB8A3E-C46A-4AB8-AB43-B42051B278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5328" y="1484784"/>
                <a:ext cx="1548680" cy="36004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Field lines</a:t>
                </a:r>
              </a:p>
            </p:txBody>
          </p:sp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FEE14B49-9E39-4349-9261-C8943F7E4A73}"/>
                  </a:ext>
                </a:extLst>
              </p:cNvPr>
              <p:cNvCxnSpPr/>
              <p:nvPr/>
            </p:nvCxnSpPr>
            <p:spPr>
              <a:xfrm rot="10800000">
                <a:off x="1979712" y="2132856"/>
                <a:ext cx="648072" cy="4320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 Box 7">
                <a:extLst>
                  <a:ext uri="{FF2B5EF4-FFF2-40B4-BE49-F238E27FC236}">
                    <a16:creationId xmlns:a16="http://schemas.microsoft.com/office/drawing/2014/main" id="{25D3719A-A9E3-443F-A5CC-475181C946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9792" y="2420888"/>
                <a:ext cx="1064278" cy="36004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Pole / Yoke</a:t>
                </a:r>
              </a:p>
            </p:txBody>
          </p:sp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A7DE5B51-5F30-4EFA-BCDD-874CBDC5FC36}"/>
                  </a:ext>
                </a:extLst>
              </p:cNvPr>
              <p:cNvCxnSpPr/>
              <p:nvPr/>
            </p:nvCxnSpPr>
            <p:spPr>
              <a:xfrm rot="10800000">
                <a:off x="1886272" y="1869604"/>
                <a:ext cx="1173560" cy="26325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 Box 7">
                <a:extLst>
                  <a:ext uri="{FF2B5EF4-FFF2-40B4-BE49-F238E27FC236}">
                    <a16:creationId xmlns:a16="http://schemas.microsoft.com/office/drawing/2014/main" id="{14679D30-24E8-407D-ABA1-7ED59E57F2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1840" y="1916832"/>
                <a:ext cx="1656184" cy="50405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0" lvl="1" algn="just">
                  <a:lnSpc>
                    <a:spcPct val="75000"/>
                  </a:lnSpc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Vacuum pile for the beam</a:t>
                </a:r>
              </a:p>
            </p:txBody>
          </p:sp>
        </p:grp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76DE68A-59D1-4D7F-B59F-2D0F8A61200D}"/>
              </a:ext>
            </a:extLst>
          </p:cNvPr>
          <p:cNvGrpSpPr/>
          <p:nvPr/>
        </p:nvGrpSpPr>
        <p:grpSpPr>
          <a:xfrm>
            <a:off x="1415480" y="764704"/>
            <a:ext cx="9217024" cy="1944216"/>
            <a:chOff x="-108520" y="836712"/>
            <a:chExt cx="9217024" cy="19442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 Box 7">
                  <a:extLst>
                    <a:ext uri="{FF2B5EF4-FFF2-40B4-BE49-F238E27FC236}">
                      <a16:creationId xmlns:a16="http://schemas.microsoft.com/office/drawing/2014/main" id="{52FF14FF-FF3D-4C91-BAB9-7E57AB1150F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08520" y="836712"/>
                  <a:ext cx="9217024" cy="1944216"/>
                </a:xfrm>
                <a:prstGeom prst="rect">
                  <a:avLst/>
                </a:prstGeom>
                <a:solidFill>
                  <a:srgbClr val="C1FFC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square" lIns="72000" tIns="72000" rIns="72000" bIns="72000" numCol="1" anchor="t" anchorCtr="0">
                  <a:noAutofit/>
                </a:bodyPr>
                <a:lstStyle/>
                <a:p>
                  <a:pPr marL="0" lvl="1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500" dirty="0">
                      <a:latin typeface="Times New Roman" pitchFamily="18" charset="0"/>
                    </a:rPr>
                    <a:t>Summarize : HEBT quadrupoles at SPIRAL2 Caen :</a:t>
                  </a:r>
                </a:p>
                <a:p>
                  <a:pPr marL="0" lvl="1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 xmlns:m="http://schemas.openxmlformats.org/officeDocument/2006/math">
                      <m:r>
                        <a:rPr lang="en-US" sz="1500" i="1" dirty="0">
                          <a:latin typeface="Cambria Math"/>
                        </a:rPr>
                        <m:t>𝐺</m:t>
                      </m:r>
                      <m:r>
                        <a:rPr lang="en-US" sz="1500" i="1" baseline="-25000" dirty="0" err="1">
                          <a:latin typeface="Cambria Math"/>
                        </a:rPr>
                        <m:t>𝑚𝑎𝑥</m:t>
                      </m:r>
                      <m:r>
                        <a:rPr lang="en-US" sz="1500" i="1" dirty="0">
                          <a:latin typeface="Cambria Math"/>
                        </a:rPr>
                        <m:t>=13</m:t>
                      </m:r>
                      <m:r>
                        <a:rPr lang="en-US" sz="1500" i="1" dirty="0">
                          <a:latin typeface="Cambria Math"/>
                        </a:rPr>
                        <m:t>𝑇</m:t>
                      </m:r>
                      <m:r>
                        <a:rPr lang="en-US" sz="1500" i="1" dirty="0">
                          <a:latin typeface="Cambria Math"/>
                        </a:rPr>
                        <m:t>/</m:t>
                      </m:r>
                      <m:r>
                        <a:rPr lang="en-US" sz="1500" i="1" dirty="0">
                          <a:latin typeface="Cambria Math"/>
                        </a:rPr>
                        <m:t>𝑚</m:t>
                      </m:r>
                    </m:oMath>
                  </a14:m>
                  <a:r>
                    <a:rPr lang="en-US" sz="1500" dirty="0">
                      <a:latin typeface="Times New Roman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1500" i="1" dirty="0">
                          <a:latin typeface="Cambria Math"/>
                        </a:rPr>
                        <m:t>𝐿</m:t>
                      </m:r>
                      <m:r>
                        <a:rPr lang="en-US" sz="1500" i="1" baseline="-25000" dirty="0">
                          <a:latin typeface="Cambria Math"/>
                        </a:rPr>
                        <m:t>𝑚</m:t>
                      </m:r>
                      <m:r>
                        <a:rPr lang="en-US" sz="1500" i="1" dirty="0">
                          <a:latin typeface="Cambria Math"/>
                        </a:rPr>
                        <m:t>=330</m:t>
                      </m:r>
                      <m:r>
                        <a:rPr lang="en-US" sz="1500" i="1" dirty="0">
                          <a:latin typeface="Cambria Math"/>
                        </a:rPr>
                        <m:t>𝑚𝑚</m:t>
                      </m:r>
                    </m:oMath>
                  </a14:m>
                  <a:r>
                    <a:rPr lang="en-US" sz="1500" dirty="0">
                      <a:latin typeface="Times New Roman" pitchFamily="18" charset="0"/>
                    </a:rPr>
                    <a:t>, aperture radius</a:t>
                  </a:r>
                  <a14:m>
                    <m:oMath xmlns:m="http://schemas.openxmlformats.org/officeDocument/2006/math">
                      <m:r>
                        <a:rPr lang="en-US" sz="1500" i="1" dirty="0">
                          <a:latin typeface="Cambria Math"/>
                        </a:rPr>
                        <m:t>=64</m:t>
                      </m:r>
                      <m:r>
                        <a:rPr lang="en-US" sz="1500" i="1" dirty="0">
                          <a:latin typeface="Cambria Math"/>
                        </a:rPr>
                        <m:t>𝑚𝑚</m:t>
                      </m:r>
                    </m:oMath>
                  </a14:m>
                  <a:endParaRPr lang="en-US" sz="1500" dirty="0">
                    <a:latin typeface="Times New Roman" pitchFamily="18" charset="0"/>
                  </a:endParaRPr>
                </a:p>
                <a:p>
                  <a:pPr marL="0" lvl="1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500" dirty="0">
                      <a:latin typeface="Times New Roman" pitchFamily="18" charset="0"/>
                    </a:rPr>
                    <a:t>4 coils to 25160A.turn.</a:t>
                  </a:r>
                </a:p>
                <a:p>
                  <a:pPr marL="0" lvl="1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500" dirty="0">
                      <a:latin typeface="Times New Roman" pitchFamily="18" charset="0"/>
                    </a:rPr>
                    <a:t>Yoke Iron weight : 750kg, 4 Coils Copper weight : 132kg.</a:t>
                  </a:r>
                </a:p>
                <a:p>
                  <a:pPr marL="0" lvl="1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 xmlns:m="http://schemas.openxmlformats.org/officeDocument/2006/math">
                      <m:r>
                        <a:rPr lang="en-US" sz="1500" i="1" dirty="0">
                          <a:latin typeface="Cambria Math"/>
                        </a:rPr>
                        <m:t>𝐼</m:t>
                      </m:r>
                      <m:r>
                        <a:rPr lang="en-US" sz="1500" i="1" baseline="-25000" dirty="0">
                          <a:latin typeface="Cambria Math"/>
                        </a:rPr>
                        <m:t>𝑚𝑎𝑥</m:t>
                      </m:r>
                      <m:r>
                        <a:rPr lang="en-US" sz="1500" i="1" dirty="0">
                          <a:latin typeface="Cambria Math"/>
                        </a:rPr>
                        <m:t>=370</m:t>
                      </m:r>
                      <m:r>
                        <a:rPr lang="en-US" sz="1500" i="1" dirty="0">
                          <a:latin typeface="Cambria Math"/>
                        </a:rPr>
                        <m:t>𝐴</m:t>
                      </m:r>
                    </m:oMath>
                  </a14:m>
                  <a:r>
                    <a:rPr lang="en-US" sz="1500" dirty="0">
                      <a:latin typeface="Times New Roman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1500" i="1" dirty="0">
                          <a:latin typeface="Cambria Math"/>
                        </a:rPr>
                        <m:t>𝑃</m:t>
                      </m:r>
                      <m:r>
                        <a:rPr lang="en-US" sz="1500" i="1" baseline="-25000" dirty="0" err="1">
                          <a:latin typeface="Cambria Math"/>
                        </a:rPr>
                        <m:t>𝑚𝑎𝑥</m:t>
                      </m:r>
                      <m:r>
                        <a:rPr lang="en-US" sz="1500" i="1" dirty="0">
                          <a:latin typeface="Cambria Math"/>
                        </a:rPr>
                        <m:t>=16.3</m:t>
                      </m:r>
                      <m:r>
                        <a:rPr lang="en-US" sz="1500" i="1" dirty="0">
                          <a:latin typeface="Cambria Math"/>
                        </a:rPr>
                        <m:t>𝑘𝑊</m:t>
                      </m:r>
                    </m:oMath>
                  </a14:m>
                  <a:r>
                    <a:rPr lang="en-US" sz="1500" dirty="0">
                      <a:latin typeface="Times New Roman" pitchFamily="18" charset="0"/>
                    </a:rPr>
                    <a:t> (need water cooling)</a:t>
                  </a:r>
                </a:p>
                <a:p>
                  <a:pPr marL="0" lvl="1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500" dirty="0">
                      <a:latin typeface="Times New Roman" pitchFamily="18" charset="0"/>
                    </a:rPr>
                    <a:t>68 turns (Copper length 1.1m for One turn), water cooled along 75m circuit.</a:t>
                  </a:r>
                </a:p>
              </p:txBody>
            </p:sp>
          </mc:Choice>
          <mc:Fallback xmlns="">
            <p:sp>
              <p:nvSpPr>
                <p:cNvPr id="28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108520" y="836712"/>
                  <a:ext cx="9217024" cy="1944216"/>
                </a:xfrm>
                <a:prstGeom prst="rect">
                  <a:avLst/>
                </a:prstGeom>
                <a:blipFill>
                  <a:blip r:embed="rId4"/>
                  <a:stretch>
                    <a:fillRect l="-463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83AAAEF-CED7-49CA-9E88-B40CCE2795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30619" y="908720"/>
              <a:ext cx="2073828" cy="1749601"/>
              <a:chOff x="539552" y="764704"/>
              <a:chExt cx="2560285" cy="2160000"/>
            </a:xfrm>
          </p:grpSpPr>
          <p:pic>
            <p:nvPicPr>
              <p:cNvPr id="23" name="Image 22" descr="Quad_Type2_LHE_SPIRAL2.png">
                <a:extLst>
                  <a:ext uri="{FF2B5EF4-FFF2-40B4-BE49-F238E27FC236}">
                    <a16:creationId xmlns:a16="http://schemas.microsoft.com/office/drawing/2014/main" id="{A9C2DB71-6E59-4BA0-8DE9-F7D3FCDAD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39552" y="764704"/>
                <a:ext cx="1921155" cy="2160000"/>
              </a:xfrm>
              <a:prstGeom prst="rect">
                <a:avLst/>
              </a:prstGeom>
            </p:spPr>
          </p:pic>
          <p:cxnSp>
            <p:nvCxnSpPr>
              <p:cNvPr id="25" name="Connecteur droit avec flèche 24">
                <a:extLst>
                  <a:ext uri="{FF2B5EF4-FFF2-40B4-BE49-F238E27FC236}">
                    <a16:creationId xmlns:a16="http://schemas.microsoft.com/office/drawing/2014/main" id="{C1AD6E63-D1F9-43F1-A70E-145DE366C833}"/>
                  </a:ext>
                </a:extLst>
              </p:cNvPr>
              <p:cNvCxnSpPr/>
              <p:nvPr/>
            </p:nvCxnSpPr>
            <p:spPr>
              <a:xfrm>
                <a:off x="1835696" y="1052736"/>
                <a:ext cx="648072" cy="57606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 Box 7">
                <a:extLst>
                  <a:ext uri="{FF2B5EF4-FFF2-40B4-BE49-F238E27FC236}">
                    <a16:creationId xmlns:a16="http://schemas.microsoft.com/office/drawing/2014/main" id="{D3D471D1-D820-4899-940B-D018E6AD6B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5736" y="1124744"/>
                <a:ext cx="904101" cy="36004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numCol="1" anchor="t" anchorCtr="0">
                <a:noAutofit/>
              </a:bodyPr>
              <a:lstStyle/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690mm</a:t>
                </a:r>
              </a:p>
            </p:txBody>
          </p:sp>
        </p:grpSp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7C743B8C-34E3-49FE-BB43-94E56F41F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6146" t="10178" r="11800" b="19818"/>
          <a:stretch>
            <a:fillRect/>
          </a:stretch>
        </p:blipFill>
        <p:spPr>
          <a:xfrm>
            <a:off x="2135560" y="4869264"/>
            <a:ext cx="2212366" cy="1872000"/>
          </a:xfrm>
          <a:prstGeom prst="rect">
            <a:avLst/>
          </a:prstGeom>
          <a:noFill/>
        </p:spPr>
      </p:pic>
      <p:pic>
        <p:nvPicPr>
          <p:cNvPr id="28" name="Picture 4" descr="quad1">
            <a:extLst>
              <a:ext uri="{FF2B5EF4-FFF2-40B4-BE49-F238E27FC236}">
                <a16:creationId xmlns:a16="http://schemas.microsoft.com/office/drawing/2014/main" id="{D63D651D-9341-4B06-B690-68ED77A42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8303" t="14531" r="17283" b="10015"/>
          <a:stretch>
            <a:fillRect/>
          </a:stretch>
        </p:blipFill>
        <p:spPr bwMode="auto">
          <a:xfrm>
            <a:off x="5231904" y="4869160"/>
            <a:ext cx="18002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FEF7EAA4-3AAA-43F3-BFE3-B276B938F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5539" t="19930" r="22000" b="14044"/>
          <a:stretch>
            <a:fillRect/>
          </a:stretch>
        </p:blipFill>
        <p:spPr bwMode="auto">
          <a:xfrm>
            <a:off x="7979160" y="4869264"/>
            <a:ext cx="1357200" cy="18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EB11E2FB-A5E8-4548-9A65-BE2B21A2D695}"/>
              </a:ext>
            </a:extLst>
          </p:cNvPr>
          <p:cNvGrpSpPr>
            <a:grpSpLocks noChangeAspect="1"/>
          </p:cNvGrpSpPr>
          <p:nvPr/>
        </p:nvGrpSpPr>
        <p:grpSpPr>
          <a:xfrm>
            <a:off x="4079777" y="2954510"/>
            <a:ext cx="1770635" cy="1770635"/>
            <a:chOff x="3635896" y="2492896"/>
            <a:chExt cx="1825397" cy="182539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4FCDEA3-DD07-4953-85D3-C8D4C30510B2}"/>
                </a:ext>
              </a:extLst>
            </p:cNvPr>
            <p:cNvSpPr>
              <a:spLocks/>
            </p:cNvSpPr>
            <p:nvPr/>
          </p:nvSpPr>
          <p:spPr>
            <a:xfrm>
              <a:off x="3635994" y="2492994"/>
              <a:ext cx="1825200" cy="1825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Image 31" descr="QTEST200_new_modifie.png">
              <a:extLst>
                <a:ext uri="{FF2B5EF4-FFF2-40B4-BE49-F238E27FC236}">
                  <a16:creationId xmlns:a16="http://schemas.microsoft.com/office/drawing/2014/main" id="{C1A9B7D8-8C37-4B24-9526-A774D0983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35896" y="2492896"/>
              <a:ext cx="1825397" cy="18253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2277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multipoles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26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C2D52C1-C413-4335-BCC6-6304519156F4}"/>
              </a:ext>
            </a:extLst>
          </p:cNvPr>
          <p:cNvGrpSpPr/>
          <p:nvPr/>
        </p:nvGrpSpPr>
        <p:grpSpPr>
          <a:xfrm>
            <a:off x="8004720" y="4709640"/>
            <a:ext cx="2987824" cy="1671688"/>
            <a:chOff x="6084168" y="4709640"/>
            <a:chExt cx="2987824" cy="1671688"/>
          </a:xfrm>
        </p:grpSpPr>
        <p:pic>
          <p:nvPicPr>
            <p:cNvPr id="8" name="Image 7" descr="AimantFonctionCombinee.png">
              <a:extLst>
                <a:ext uri="{FF2B5EF4-FFF2-40B4-BE49-F238E27FC236}">
                  <a16:creationId xmlns:a16="http://schemas.microsoft.com/office/drawing/2014/main" id="{0524D72D-ED59-451B-AFC2-7DD1090F4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4168" y="4810805"/>
              <a:ext cx="2987824" cy="15705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 Box 7">
                  <a:extLst>
                    <a:ext uri="{FF2B5EF4-FFF2-40B4-BE49-F238E27FC236}">
                      <a16:creationId xmlns:a16="http://schemas.microsoft.com/office/drawing/2014/main" id="{8CD7DF9B-4F8B-48B4-8CB0-30D556F70E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72084" y="4709640"/>
                  <a:ext cx="231465" cy="3035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lIns="36000" tIns="36000" rIns="36000" bIns="36000" anchor="ctr" anchorCtr="0">
                  <a:spAutoFit/>
                </a:bodyPr>
                <a:lstStyle/>
                <a:p>
                  <a:pPr marL="82800" lvl="1" indent="-360000" algn="ctr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500" dirty="0">
                      <a:latin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500" i="1" dirty="0">
                          <a:latin typeface="Cambria Math"/>
                        </a:rPr>
                        <m:t>𝑦</m:t>
                      </m:r>
                    </m:oMath>
                  </a14:m>
                  <a:endParaRPr lang="en-US" sz="1500" dirty="0"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4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372084" y="4709640"/>
                  <a:ext cx="231465" cy="30353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r="-13158" b="-10204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 Box 7">
                  <a:extLst>
                    <a:ext uri="{FF2B5EF4-FFF2-40B4-BE49-F238E27FC236}">
                      <a16:creationId xmlns:a16="http://schemas.microsoft.com/office/drawing/2014/main" id="{26FA3570-502D-45B2-B728-496FA3868B8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4168" y="5805264"/>
                  <a:ext cx="144335" cy="11541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lIns="0" tIns="0" rIns="0" bIns="0" anchor="ctr" anchorCtr="0">
                  <a:noAutofit/>
                </a:bodyPr>
                <a:lstStyle/>
                <a:p>
                  <a:pPr marL="82800" lvl="1" indent="-360000" algn="ctr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500" dirty="0">
                      <a:latin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500" i="1" dirty="0">
                          <a:latin typeface="Cambria Math"/>
                        </a:rPr>
                        <m:t>𝑥</m:t>
                      </m:r>
                    </m:oMath>
                  </a14:m>
                  <a:endParaRPr lang="en-US" sz="1500" dirty="0"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5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84168" y="5805264"/>
                  <a:ext cx="144335" cy="11541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r="-37500" b="-52632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F718289-2BB9-42B7-B525-CFB232E89326}"/>
              </a:ext>
            </a:extLst>
          </p:cNvPr>
          <p:cNvGrpSpPr/>
          <p:nvPr/>
        </p:nvGrpSpPr>
        <p:grpSpPr>
          <a:xfrm>
            <a:off x="6528048" y="1844376"/>
            <a:ext cx="3456384" cy="2232696"/>
            <a:chOff x="5148064" y="1340769"/>
            <a:chExt cx="3456384" cy="22326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37EBAD-392E-466F-9998-A2E73C32B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48064" y="1340769"/>
              <a:ext cx="3456384" cy="2232696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14" name="Text Box 7">
              <a:extLst>
                <a:ext uri="{FF2B5EF4-FFF2-40B4-BE49-F238E27FC236}">
                  <a16:creationId xmlns:a16="http://schemas.microsoft.com/office/drawing/2014/main" id="{5DC93982-B160-4CC9-8924-07ED8C4030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4168" y="1484784"/>
              <a:ext cx="1548680" cy="2000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marL="82800" lvl="1" indent="-360000" algn="ctr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300" dirty="0">
                  <a:solidFill>
                    <a:srgbClr val="FF0000"/>
                  </a:solidFill>
                  <a:latin typeface="Times New Roman" pitchFamily="18" charset="0"/>
                </a:rPr>
                <a:t>Ex.: PS at CERN</a:t>
              </a:r>
            </a:p>
          </p:txBody>
        </p:sp>
      </p:grpSp>
      <p:sp>
        <p:nvSpPr>
          <p:cNvPr id="15" name="Text Box 7">
            <a:extLst>
              <a:ext uri="{FF2B5EF4-FFF2-40B4-BE49-F238E27FC236}">
                <a16:creationId xmlns:a16="http://schemas.microsoft.com/office/drawing/2014/main" id="{1E62AAFE-95D9-449A-96F5-5C77672B5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692696"/>
            <a:ext cx="8568952" cy="1008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</a:rPr>
              <a:t>Bend with combined function</a:t>
            </a:r>
          </a:p>
          <a:p>
            <a:pPr marL="285750" lvl="1" indent="-285750" algn="just"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latin typeface="Times New Roman" pitchFamily="18" charset="0"/>
              </a:rPr>
              <a:t>Used in synchrotron with strong focusing</a:t>
            </a:r>
          </a:p>
          <a:p>
            <a:pPr marL="285750" lvl="1" indent="-285750" algn="just"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latin typeface="Times New Roman" pitchFamily="18" charset="0"/>
              </a:rPr>
              <a:t>Combination of deflection and focalization using hyperbolic poles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AD02684-D8DF-4DBD-8390-951BCE3F29EC}"/>
              </a:ext>
            </a:extLst>
          </p:cNvPr>
          <p:cNvGrpSpPr/>
          <p:nvPr/>
        </p:nvGrpSpPr>
        <p:grpSpPr>
          <a:xfrm>
            <a:off x="1998885" y="1844824"/>
            <a:ext cx="3521051" cy="2213900"/>
            <a:chOff x="899592" y="1700808"/>
            <a:chExt cx="3521051" cy="2213900"/>
          </a:xfrm>
        </p:grpSpPr>
        <p:pic>
          <p:nvPicPr>
            <p:cNvPr id="17" name="Image 16" descr="Tkatchenko_Page14_AimantFonctionsCombines.png">
              <a:extLst>
                <a:ext uri="{FF2B5EF4-FFF2-40B4-BE49-F238E27FC236}">
                  <a16:creationId xmlns:a16="http://schemas.microsoft.com/office/drawing/2014/main" id="{984C0614-5B2B-4BF7-B953-818C13055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9592" y="1718708"/>
              <a:ext cx="3502995" cy="2196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ABC1A818-B23A-45F4-BD68-267867505D3E}"/>
                </a:ext>
              </a:extLst>
            </p:cNvPr>
            <p:cNvGrpSpPr/>
            <p:nvPr/>
          </p:nvGrpSpPr>
          <p:grpSpPr>
            <a:xfrm>
              <a:off x="1691680" y="1700808"/>
              <a:ext cx="2728963" cy="1512168"/>
              <a:chOff x="1691680" y="1700808"/>
              <a:chExt cx="2728963" cy="15121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 Box 7">
                    <a:extLst>
                      <a:ext uri="{FF2B5EF4-FFF2-40B4-BE49-F238E27FC236}">
                        <a16:creationId xmlns:a16="http://schemas.microsoft.com/office/drawing/2014/main" id="{0ADF4F1B-BE8E-4687-B97E-57E17F80F99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51414" y="1827067"/>
                    <a:ext cx="217038" cy="30353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lIns="36000" tIns="36000" rIns="36000" bIns="36000" anchor="ctr" anchorCtr="0">
                    <a:spAutoFit/>
                  </a:bodyPr>
                  <a:lstStyle/>
                  <a:p>
                    <a:pPr marL="82800" lvl="1" indent="-360000" algn="ctr">
                      <a:spcAft>
                        <a:spcPts val="600"/>
                      </a:spcAft>
                      <a:buClr>
                        <a:srgbClr val="FF0000"/>
                      </a:buClr>
                      <a:buSzPct val="90000"/>
                      <a:tabLst>
                        <a:tab pos="0" algn="l"/>
                        <a:tab pos="54292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US" sz="1500" dirty="0">
                        <a:latin typeface="Times New Roman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500" i="1" dirty="0">
                            <a:latin typeface="Cambria Math"/>
                          </a:rPr>
                          <m:t>𝑧</m:t>
                        </m:r>
                      </m:oMath>
                    </a14:m>
                    <a:endParaRPr lang="en-US" sz="1500" dirty="0">
                      <a:latin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1" name="Text 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851414" y="1827067"/>
                    <a:ext cx="217038" cy="303536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r="-5714"/>
                    </a:stretch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5C519F30-4A75-4BA0-ABF6-C9EBB4644DD0}"/>
                  </a:ext>
                </a:extLst>
              </p:cNvPr>
              <p:cNvGrpSpPr/>
              <p:nvPr/>
            </p:nvGrpSpPr>
            <p:grpSpPr>
              <a:xfrm>
                <a:off x="3563888" y="1916864"/>
                <a:ext cx="288032" cy="288000"/>
                <a:chOff x="-1116632" y="1833227"/>
                <a:chExt cx="288032" cy="288000"/>
              </a:xfrm>
            </p:grpSpPr>
            <p:sp>
              <p:nvSpPr>
                <p:cNvPr id="28" name="Ellipse 27">
                  <a:extLst>
                    <a:ext uri="{FF2B5EF4-FFF2-40B4-BE49-F238E27FC236}">
                      <a16:creationId xmlns:a16="http://schemas.microsoft.com/office/drawing/2014/main" id="{F8A53C05-6174-497F-9F5A-05E36281D6E5}"/>
                    </a:ext>
                  </a:extLst>
                </p:cNvPr>
                <p:cNvSpPr/>
                <p:nvPr/>
              </p:nvSpPr>
              <p:spPr>
                <a:xfrm>
                  <a:off x="-1116632" y="1833227"/>
                  <a:ext cx="288032" cy="288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" name="Ellipse 28">
                  <a:extLst>
                    <a:ext uri="{FF2B5EF4-FFF2-40B4-BE49-F238E27FC236}">
                      <a16:creationId xmlns:a16="http://schemas.microsoft.com/office/drawing/2014/main" id="{243EF07D-D6AC-443C-9406-A0410B7A00EF}"/>
                    </a:ext>
                  </a:extLst>
                </p:cNvPr>
                <p:cNvSpPr/>
                <p:nvPr/>
              </p:nvSpPr>
              <p:spPr>
                <a:xfrm>
                  <a:off x="-1008616" y="1941227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BED3E79-EDEB-4B06-A880-DE1354F03B68}"/>
                  </a:ext>
                </a:extLst>
              </p:cNvPr>
              <p:cNvSpPr/>
              <p:nvPr/>
            </p:nvSpPr>
            <p:spPr>
              <a:xfrm>
                <a:off x="4104000" y="2970000"/>
                <a:ext cx="262635" cy="16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9374EE2-7A21-495F-9721-0361FC5C6C16}"/>
                  </a:ext>
                </a:extLst>
              </p:cNvPr>
              <p:cNvSpPr/>
              <p:nvPr/>
            </p:nvSpPr>
            <p:spPr>
              <a:xfrm>
                <a:off x="1710000" y="1746067"/>
                <a:ext cx="131317" cy="16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 Box 7">
                    <a:extLst>
                      <a:ext uri="{FF2B5EF4-FFF2-40B4-BE49-F238E27FC236}">
                        <a16:creationId xmlns:a16="http://schemas.microsoft.com/office/drawing/2014/main" id="{F61E4D1D-10E4-47F3-AB56-D572C1D4D3C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86000" y="2905199"/>
                    <a:ext cx="334643" cy="307777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square" lIns="0" tIns="0" rIns="0" bIns="0" anchor="ctr" anchorCtr="0">
                    <a:spAutoFit/>
                  </a:bodyPr>
                  <a:lstStyle/>
                  <a:p>
                    <a:pPr marL="82800" lvl="1" indent="-360000" algn="ctr">
                      <a:spcAft>
                        <a:spcPts val="600"/>
                      </a:spcAft>
                      <a:buClr>
                        <a:srgbClr val="FF0000"/>
                      </a:buClr>
                      <a:buSzPct val="90000"/>
                      <a:tabLst>
                        <a:tab pos="0" algn="l"/>
                        <a:tab pos="54292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500" i="1" dirty="0">
                              <a:latin typeface="Cambria Math"/>
                            </a:rPr>
                            <m:t>𝑋</m:t>
                          </m:r>
                          <m:r>
                            <a:rPr lang="en-US" sz="1500" i="1" dirty="0">
                              <a:latin typeface="Cambria Math"/>
                            </a:rPr>
                            <m:t>,</m:t>
                          </m:r>
                          <m:r>
                            <a:rPr lang="en-US" sz="1500" i="1" dirty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en-US" sz="1500" dirty="0">
                      <a:latin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9" name="Text 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086000" y="2905199"/>
                    <a:ext cx="334643" cy="307777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l="-9091" r="-16364"/>
                    </a:stretch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 Box 7">
                    <a:extLst>
                      <a:ext uri="{FF2B5EF4-FFF2-40B4-BE49-F238E27FC236}">
                        <a16:creationId xmlns:a16="http://schemas.microsoft.com/office/drawing/2014/main" id="{9C1FE1F4-F021-4845-824E-C1500C74BF1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91680" y="1700808"/>
                    <a:ext cx="167321" cy="230832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square" lIns="0" tIns="0" rIns="0" bIns="0" anchor="ctr" anchorCtr="0">
                    <a:spAutoFit/>
                  </a:bodyPr>
                  <a:lstStyle/>
                  <a:p>
                    <a:pPr marL="82800" lvl="1" indent="-360000" algn="ctr">
                      <a:spcAft>
                        <a:spcPts val="600"/>
                      </a:spcAft>
                      <a:buClr>
                        <a:srgbClr val="FF0000"/>
                      </a:buClr>
                      <a:buSzPct val="90000"/>
                      <a:tabLst>
                        <a:tab pos="0" algn="l"/>
                        <a:tab pos="54292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US" sz="1500" dirty="0"/>
                      <a:t> </a:t>
                    </a:r>
                    <a14:m>
                      <m:oMath xmlns:m="http://schemas.openxmlformats.org/officeDocument/2006/math">
                        <m:r>
                          <a:rPr lang="fr-FR" sz="1500" i="1" dirty="0">
                            <a:latin typeface="Cambria Math"/>
                          </a:rPr>
                          <m:t>𝑌</m:t>
                        </m:r>
                      </m:oMath>
                    </a14:m>
                    <a:endParaRPr lang="en-US" sz="1500" dirty="0">
                      <a:latin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0" name="Text 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691680" y="1700808"/>
                    <a:ext cx="167321" cy="230832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l="-14815" r="-37037" b="-5405"/>
                    </a:stretch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0EA0924-E2BC-4EAE-AEB5-878DDB7E4F62}"/>
                  </a:ext>
                </a:extLst>
              </p:cNvPr>
              <p:cNvSpPr/>
              <p:nvPr/>
            </p:nvSpPr>
            <p:spPr>
              <a:xfrm>
                <a:off x="3366000" y="2430000"/>
                <a:ext cx="131317" cy="19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 Box 7">
                    <a:extLst>
                      <a:ext uri="{FF2B5EF4-FFF2-40B4-BE49-F238E27FC236}">
                        <a16:creationId xmlns:a16="http://schemas.microsoft.com/office/drawing/2014/main" id="{B2E08620-06CC-4A0C-938F-A4F6F20AA3E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47864" y="2334072"/>
                    <a:ext cx="167321" cy="230832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square" lIns="0" tIns="0" rIns="0" bIns="0" anchor="ctr" anchorCtr="0">
                    <a:spAutoFit/>
                  </a:bodyPr>
                  <a:lstStyle/>
                  <a:p>
                    <a:pPr marL="82800" lvl="1" indent="-360000" algn="ctr">
                      <a:spcAft>
                        <a:spcPts val="600"/>
                      </a:spcAft>
                      <a:buClr>
                        <a:srgbClr val="FF0000"/>
                      </a:buClr>
                      <a:buSzPct val="90000"/>
                      <a:tabLst>
                        <a:tab pos="0" algn="l"/>
                        <a:tab pos="54292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US" sz="1500" dirty="0">
                        <a:latin typeface="Times New Roman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500" i="1" dirty="0">
                            <a:latin typeface="Cambria Math"/>
                          </a:rPr>
                          <m:t>𝑦</m:t>
                        </m:r>
                      </m:oMath>
                    </a14:m>
                    <a:endParaRPr lang="en-US" sz="1500" dirty="0">
                      <a:latin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2" name="Text 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347864" y="2334072"/>
                    <a:ext cx="167321" cy="230832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 l="-10714" r="-32143" b="-29730"/>
                    </a:stretch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7">
                <a:extLst>
                  <a:ext uri="{FF2B5EF4-FFF2-40B4-BE49-F238E27FC236}">
                    <a16:creationId xmlns:a16="http://schemas.microsoft.com/office/drawing/2014/main" id="{7A3DDE89-8FEA-4396-AB18-E3EC59C2E7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5520" y="4293096"/>
                <a:ext cx="8568952" cy="50405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36000" tIns="36000" rIns="36000" bIns="36000" anchor="t" anchorCtr="0">
                <a:noAutofit/>
              </a:bodyPr>
              <a:lstStyle/>
              <a:p>
                <a:pPr marL="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Such bend can be considered like a quadrupole at a distance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𝑑</m:t>
                    </m:r>
                  </m:oMath>
                </a14:m>
                <a:r>
                  <a:rPr lang="en-US" dirty="0">
                    <a:latin typeface="Times New Roman" pitchFamily="18" charset="0"/>
                  </a:rPr>
                  <a:t> from the center.</a:t>
                </a:r>
              </a:p>
              <a:p>
                <a:pPr marL="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dirty="0">
                  <a:latin typeface="Times New Roman" pitchFamily="18" charset="0"/>
                </a:endParaRPr>
              </a:p>
              <a:p>
                <a:pPr marL="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We can deduce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𝐵</m:t>
                    </m:r>
                    <m:r>
                      <a:rPr lang="fr-FR" i="1" baseline="-25000" dirty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>
                    <a:latin typeface="Times New Roman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𝐵</m:t>
                    </m:r>
                    <m:r>
                      <a:rPr lang="fr-FR" i="1" baseline="-25000" dirty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>
                    <a:latin typeface="Times New Roman" pitchFamily="18" charset="0"/>
                  </a:rPr>
                  <a:t> component of the field :</a:t>
                </a:r>
              </a:p>
              <a:p>
                <a:pPr marL="0" lvl="1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Using the new reference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/>
                          </a:rPr>
                          <m:t>𝑥</m:t>
                        </m:r>
                        <m:r>
                          <a:rPr lang="fr-FR" i="1">
                            <a:latin typeface="Cambria Math"/>
                          </a:rPr>
                          <m:t>,</m:t>
                        </m:r>
                        <m:r>
                          <a:rPr lang="fr-FR" i="1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</a:rPr>
                  <a:t> to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/>
                          </a:rPr>
                          <m:t>𝑋</m:t>
                        </m:r>
                        <m:r>
                          <a:rPr lang="fr-FR" i="1">
                            <a:latin typeface="Cambria Math"/>
                          </a:rPr>
                          <m:t>,</m:t>
                        </m:r>
                        <m:r>
                          <a:rPr lang="fr-FR" i="1">
                            <a:latin typeface="Cambria Math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𝑌</m:t>
                    </m:r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itchFamily="18" charset="0"/>
                  </a:rPr>
                  <a:t>  and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𝑋</m:t>
                    </m:r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𝑥</m:t>
                    </m:r>
                    <m:r>
                      <a:rPr lang="fr-FR" i="1">
                        <a:latin typeface="Cambria Math"/>
                      </a:rPr>
                      <m:t>+</m:t>
                    </m:r>
                    <m:r>
                      <a:rPr lang="fr-FR" i="1">
                        <a:latin typeface="Cambria Math"/>
                      </a:rPr>
                      <m:t>𝑑</m:t>
                    </m:r>
                  </m:oMath>
                </a14:m>
                <a:endParaRPr lang="en-US" dirty="0">
                  <a:latin typeface="Times New Roman" pitchFamily="18" charset="0"/>
                </a:endParaRPr>
              </a:p>
              <a:p>
                <a:pPr marL="285750" lvl="1" indent="-28575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𝑋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𝐺𝑌</m:t>
                    </m:r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𝐺𝑦</m:t>
                    </m:r>
                    <m:r>
                      <a:rPr lang="fr-FR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endParaRPr lang="en-US" dirty="0">
                  <a:latin typeface="Times New Roman" pitchFamily="18" charset="0"/>
                </a:endParaRPr>
              </a:p>
              <a:p>
                <a:pPr marL="285750" lvl="1" indent="-28575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𝑌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𝐺𝑋</m:t>
                    </m:r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𝐺</m:t>
                    </m:r>
                    <m:r>
                      <a:rPr lang="fr-FR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/>
                          </a:rPr>
                          <m:t>𝑥</m:t>
                        </m:r>
                        <m:r>
                          <a:rPr lang="fr-FR" i="1">
                            <a:latin typeface="Cambria Math"/>
                          </a:rPr>
                          <m:t>+</m:t>
                        </m:r>
                        <m:r>
                          <a:rPr lang="fr-FR" i="1">
                            <a:latin typeface="Cambria Math"/>
                          </a:rPr>
                          <m:t>𝑑</m:t>
                        </m:r>
                      </m:e>
                    </m:d>
                    <m:r>
                      <a:rPr lang="fr-FR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+</m:t>
                    </m:r>
                    <m:r>
                      <a:rPr lang="fr-FR" i="1">
                        <a:latin typeface="Cambria Math"/>
                      </a:rPr>
                      <m:t>𝑔𝑥</m:t>
                    </m:r>
                    <m:r>
                      <a:rPr lang="fr-FR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𝐺𝑑</m:t>
                    </m:r>
                  </m:oMath>
                </a14:m>
                <a:endParaRPr lang="en-US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 Box 7">
                <a:extLst>
                  <a:ext uri="{FF2B5EF4-FFF2-40B4-BE49-F238E27FC236}">
                    <a16:creationId xmlns:a16="http://schemas.microsoft.com/office/drawing/2014/main" id="{7A3DDE89-8FEA-4396-AB18-E3EC59C2E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5520" y="4293096"/>
                <a:ext cx="8568952" cy="504056"/>
              </a:xfrm>
              <a:prstGeom prst="rect">
                <a:avLst/>
              </a:prstGeom>
              <a:blipFill>
                <a:blip r:embed="rId11"/>
                <a:stretch>
                  <a:fillRect l="-1209" t="-8434" b="-336145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211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multipoles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27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1D6724E-19E3-4578-9CD8-0584D7F99CC2}"/>
                  </a:ext>
                </a:extLst>
              </p:cNvPr>
              <p:cNvSpPr txBox="1"/>
              <p:nvPr/>
            </p:nvSpPr>
            <p:spPr>
              <a:xfrm>
                <a:off x="508000" y="782342"/>
                <a:ext cx="6542304" cy="1138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/>
                  <a:t>Magnetic </a:t>
                </a:r>
                <a:r>
                  <a:rPr lang="fr-FR" sz="2000" b="1" dirty="0" err="1"/>
                  <a:t>optical</a:t>
                </a:r>
                <a:r>
                  <a:rPr lang="fr-FR" sz="2000" b="1" dirty="0"/>
                  <a:t> </a:t>
                </a:r>
                <a:r>
                  <a:rPr lang="fr-FR" sz="2000" b="1" dirty="0" err="1"/>
                  <a:t>element</a:t>
                </a:r>
                <a:r>
                  <a:rPr lang="fr-FR" sz="2000" b="1" dirty="0"/>
                  <a:t> n°3 : the </a:t>
                </a:r>
                <a:r>
                  <a:rPr lang="fr-FR" sz="2000" b="1" dirty="0" err="1"/>
                  <a:t>sextupole</a:t>
                </a:r>
                <a:endParaRPr lang="fr-FR" sz="2000" b="1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 err="1"/>
                  <a:t>Sexupole</a:t>
                </a:r>
                <a:r>
                  <a:rPr lang="fr-FR" sz="1600" dirty="0"/>
                  <a:t>, </a:t>
                </a:r>
                <a:r>
                  <a:rPr lang="fr-FR" sz="1600" dirty="0" err="1"/>
                  <a:t>means</a:t>
                </a:r>
                <a:r>
                  <a:rPr lang="fr-FR" sz="1600" dirty="0"/>
                  <a:t> 6 </a:t>
                </a:r>
                <a:r>
                  <a:rPr lang="fr-FR" sz="1600" dirty="0" err="1"/>
                  <a:t>poles</a:t>
                </a:r>
                <a:r>
                  <a:rPr lang="fr-FR" sz="1600" dirty="0"/>
                  <a:t> (</a:t>
                </a:r>
                <a:r>
                  <a:rPr lang="fr-FR" sz="1600" dirty="0" err="1"/>
                  <a:t>alternate</a:t>
                </a:r>
                <a:r>
                  <a:rPr lang="fr-FR" sz="1600" dirty="0"/>
                  <a:t> </a:t>
                </a:r>
                <a:r>
                  <a:rPr lang="fr-FR" sz="1600" dirty="0" err="1"/>
                  <a:t>south</a:t>
                </a:r>
                <a:r>
                  <a:rPr lang="fr-FR" sz="1600" dirty="0"/>
                  <a:t> and </a:t>
                </a:r>
                <a:r>
                  <a:rPr lang="fr-FR" sz="1600" dirty="0" err="1"/>
                  <a:t>north</a:t>
                </a:r>
                <a:r>
                  <a:rPr lang="fr-FR" sz="1600" dirty="0"/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Magnetic </a:t>
                </a:r>
                <a:r>
                  <a:rPr lang="fr-FR" sz="1600" dirty="0" err="1"/>
                  <a:t>field</a:t>
                </a:r>
                <a:r>
                  <a:rPr lang="fr-FR" sz="1600" dirty="0"/>
                  <a:t> </a:t>
                </a:r>
                <a:r>
                  <a:rPr lang="fr-FR" sz="1600" dirty="0" err="1"/>
                  <a:t>evolves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quadratically</a:t>
                </a:r>
                <a:r>
                  <a:rPr lang="fr-FR" sz="1600" dirty="0"/>
                  <a:t> </a:t>
                </a:r>
                <a:r>
                  <a:rPr lang="fr-FR" sz="1600" dirty="0" err="1"/>
                  <a:t>with</a:t>
                </a:r>
                <a:r>
                  <a:rPr lang="fr-FR" sz="1600" dirty="0"/>
                  <a:t> distance to the center (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fr-FR" sz="1600" dirty="0"/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1600" dirty="0" err="1"/>
                  <a:t>Used</a:t>
                </a:r>
                <a:r>
                  <a:rPr lang="fr-FR" sz="1600" dirty="0"/>
                  <a:t> to correct </a:t>
                </a:r>
                <a:r>
                  <a:rPr lang="fr-FR" sz="1600" dirty="0" err="1"/>
                  <a:t>higher</a:t>
                </a:r>
                <a:r>
                  <a:rPr lang="fr-FR" sz="1600" dirty="0"/>
                  <a:t> </a:t>
                </a:r>
                <a:r>
                  <a:rPr lang="fr-FR" sz="1600" dirty="0" err="1"/>
                  <a:t>order</a:t>
                </a:r>
                <a:r>
                  <a:rPr lang="fr-FR" sz="1600" dirty="0"/>
                  <a:t> </a:t>
                </a:r>
                <a:r>
                  <a:rPr lang="fr-FR" sz="1600" dirty="0" err="1"/>
                  <a:t>effects</a:t>
                </a:r>
                <a:r>
                  <a:rPr lang="fr-FR" sz="1600" dirty="0"/>
                  <a:t> (</a:t>
                </a:r>
                <a:r>
                  <a:rPr lang="fr-FR" sz="1600" dirty="0" err="1"/>
                  <a:t>chromatic</a:t>
                </a:r>
                <a:r>
                  <a:rPr lang="fr-FR" sz="1600" dirty="0"/>
                  <a:t> aberrations)</a:t>
                </a:r>
              </a:p>
            </p:txBody>
          </p:sp>
        </mc:Choice>
        <mc:Fallback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1D6724E-19E3-4578-9CD8-0584D7F99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782342"/>
                <a:ext cx="6542304" cy="1138773"/>
              </a:xfrm>
              <a:prstGeom prst="rect">
                <a:avLst/>
              </a:prstGeom>
              <a:blipFill>
                <a:blip r:embed="rId2"/>
                <a:stretch>
                  <a:fillRect l="-931" t="-2674"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4">
            <a:extLst>
              <a:ext uri="{FF2B5EF4-FFF2-40B4-BE49-F238E27FC236}">
                <a16:creationId xmlns:a16="http://schemas.microsoft.com/office/drawing/2014/main" id="{D688C440-74ED-43A7-9F44-D232D39DA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9942" t="2377" r="14793" b="4907"/>
          <a:stretch>
            <a:fillRect/>
          </a:stretch>
        </p:blipFill>
        <p:spPr bwMode="auto">
          <a:xfrm>
            <a:off x="8918697" y="2697392"/>
            <a:ext cx="212700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197DBF03-B453-41B4-B6FB-6DAB7197B153}"/>
              </a:ext>
            </a:extLst>
          </p:cNvPr>
          <p:cNvGrpSpPr>
            <a:grpSpLocks noChangeAspect="1"/>
          </p:cNvGrpSpPr>
          <p:nvPr/>
        </p:nvGrpSpPr>
        <p:grpSpPr>
          <a:xfrm>
            <a:off x="644357" y="2733520"/>
            <a:ext cx="2276077" cy="2232000"/>
            <a:chOff x="2123728" y="2348880"/>
            <a:chExt cx="2304256" cy="2259633"/>
          </a:xfrm>
        </p:grpSpPr>
        <p:pic>
          <p:nvPicPr>
            <p:cNvPr id="36" name="Picture 3">
              <a:extLst>
                <a:ext uri="{FF2B5EF4-FFF2-40B4-BE49-F238E27FC236}">
                  <a16:creationId xmlns:a16="http://schemas.microsoft.com/office/drawing/2014/main" id="{9FB38718-91D6-4B40-BAC5-5D2F9C7B7C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t="3955" r="54473"/>
            <a:stretch>
              <a:fillRect/>
            </a:stretch>
          </p:blipFill>
          <p:spPr bwMode="auto">
            <a:xfrm>
              <a:off x="2157413" y="2348880"/>
              <a:ext cx="2198563" cy="2259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35F23FE3-D329-4A45-B8DB-17A204A66C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3728" y="3933056"/>
              <a:ext cx="576064" cy="2880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1588" lvl="1" indent="-1588" algn="ctr"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>
                  <a:solidFill>
                    <a:srgbClr val="FF3300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8" name="Text Box 7">
              <a:extLst>
                <a:ext uri="{FF2B5EF4-FFF2-40B4-BE49-F238E27FC236}">
                  <a16:creationId xmlns:a16="http://schemas.microsoft.com/office/drawing/2014/main" id="{7BA35A0C-0BB9-4D2C-A348-7F422A76FF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1920" y="3933056"/>
              <a:ext cx="576064" cy="2880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1588" lvl="1" indent="-1588" algn="ctr"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>
                  <a:solidFill>
                    <a:srgbClr val="FF3300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D760A5A1-CB94-4363-9A25-C6C0F8D312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7824" y="2420888"/>
              <a:ext cx="576064" cy="2880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1588" lvl="1" indent="-1588" algn="ctr"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>
                  <a:solidFill>
                    <a:srgbClr val="FF3300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40" name="Text Box 7">
              <a:extLst>
                <a:ext uri="{FF2B5EF4-FFF2-40B4-BE49-F238E27FC236}">
                  <a16:creationId xmlns:a16="http://schemas.microsoft.com/office/drawing/2014/main" id="{25E63F04-FB87-46E6-806E-D6A90D9E51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1920" y="2708920"/>
              <a:ext cx="576064" cy="2880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1588" lvl="1" indent="-1588" algn="ctr"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>
                  <a:solidFill>
                    <a:srgbClr val="FF33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41" name="Text Box 7">
              <a:extLst>
                <a:ext uri="{FF2B5EF4-FFF2-40B4-BE49-F238E27FC236}">
                  <a16:creationId xmlns:a16="http://schemas.microsoft.com/office/drawing/2014/main" id="{BE4B76B4-8F75-4A3F-BBC3-4D79C55A47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3728" y="2708920"/>
              <a:ext cx="576064" cy="2880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1588" lvl="1" indent="-1588" algn="ctr"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>
                  <a:solidFill>
                    <a:srgbClr val="FF33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42" name="Text Box 7">
              <a:extLst>
                <a:ext uri="{FF2B5EF4-FFF2-40B4-BE49-F238E27FC236}">
                  <a16:creationId xmlns:a16="http://schemas.microsoft.com/office/drawing/2014/main" id="{C1CA3BB0-58BA-47FD-8DF7-950A956C8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7824" y="4293096"/>
              <a:ext cx="576064" cy="2880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1588" lvl="1" indent="-1588" algn="ctr"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>
                  <a:solidFill>
                    <a:srgbClr val="FF3300"/>
                  </a:solidFill>
                  <a:latin typeface="Times New Roman" pitchFamily="18" charset="0"/>
                </a:rPr>
                <a:t>S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BD49BE67-658C-4448-A444-165CB7CA9FB8}"/>
                  </a:ext>
                </a:extLst>
              </p:cNvPr>
              <p:cNvSpPr txBox="1"/>
              <p:nvPr/>
            </p:nvSpPr>
            <p:spPr>
              <a:xfrm>
                <a:off x="3713509" y="2901857"/>
                <a:ext cx="4897091" cy="1895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Using Ampère-theorem, the turn-numbers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𝑁𝐼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 are function to the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𝑆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 force by :</a:t>
                </a: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600" i="1">
                          <a:latin typeface="Cambria Math"/>
                        </a:rPr>
                        <m:t>𝑁𝐼</m:t>
                      </m:r>
                      <m:r>
                        <a:rPr lang="fr-FR" sz="1600" i="1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a:rPr lang="fr-FR" sz="1600" i="1">
                              <a:latin typeface="Cambria Math"/>
                            </a:rPr>
                            <m:t>.</m:t>
                          </m:r>
                          <m:r>
                            <a:rPr lang="fr-FR" sz="16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fr-FR" sz="16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FR" sz="160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fr-FR" sz="1600" i="1">
                              <a:latin typeface="Cambria Math"/>
                            </a:rPr>
                            <m:t>𝑅</m:t>
                          </m:r>
                        </m:sup>
                        <m:e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r>
                            <a:rPr lang="fr-FR" sz="1600" i="1">
                              <a:latin typeface="Cambria Math"/>
                            </a:rPr>
                            <m:t> </m:t>
                          </m:r>
                          <m:r>
                            <a:rPr lang="fr-FR" sz="1600" i="1">
                              <a:latin typeface="Cambria Math"/>
                            </a:rPr>
                            <m:t>𝑑𝑟</m:t>
                          </m:r>
                        </m:e>
                      </m:nary>
                      <m:r>
                        <a:rPr lang="fr-FR" sz="16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FR" sz="160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fr-FR" sz="1600" i="1">
                              <a:latin typeface="Cambria Math"/>
                            </a:rPr>
                            <m:t>𝑅</m:t>
                          </m:r>
                        </m:sup>
                        <m:e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600" i="1">
                              <a:latin typeface="Cambria Math"/>
                            </a:rPr>
                            <m:t>𝑑𝑟</m:t>
                          </m:r>
                        </m:e>
                      </m:nary>
                      <m:r>
                        <a:rPr lang="fr-FR" sz="16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FR" sz="160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fr-FR" sz="1600" i="1">
                              <a:latin typeface="Cambria Math"/>
                            </a:rPr>
                            <m:t>𝑅</m:t>
                          </m:r>
                        </m:sup>
                        <m:e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600" i="1">
                              <a:latin typeface="Cambria Math"/>
                            </a:rPr>
                            <m:t>𝑆</m:t>
                          </m:r>
                          <m:sSup>
                            <m:sSup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FR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600" i="1">
                              <a:latin typeface="Cambria Math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fr-FR" sz="1600" i="1" dirty="0">
                  <a:latin typeface="Cambria Math"/>
                </a:endParaRP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 xmlns:m="http://schemas.openxmlformats.org/officeDocument/2006/math">
                    <m:r>
                      <a:rPr lang="fr-FR" sz="1600" i="1">
                        <a:latin typeface="Cambria Math"/>
                      </a:rPr>
                      <m:t>𝑁𝐼</m:t>
                    </m:r>
                    <m:r>
                      <a:rPr lang="fr-FR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</a:rPr>
                          <m:t>𝑆</m:t>
                        </m:r>
                        <m:sSup>
                          <m:sSup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fr-FR" sz="1600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fr-FR" sz="1600" i="1">
                            <a:latin typeface="Cambria Math"/>
                          </a:rPr>
                          <m:t>3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>
                    <a:latin typeface="Times New Roman" pitchFamily="18" charset="0"/>
                  </a:rPr>
                  <a:t> with R the sextuple aperture radius</a:t>
                </a:r>
              </a:p>
            </p:txBody>
          </p:sp>
        </mc:Choice>
        <mc:Fallback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BD49BE67-658C-4448-A444-165CB7CA9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509" y="2901857"/>
                <a:ext cx="4897091" cy="1895327"/>
              </a:xfrm>
              <a:prstGeom prst="rect">
                <a:avLst/>
              </a:prstGeom>
              <a:blipFill>
                <a:blip r:embed="rId5"/>
                <a:stretch>
                  <a:fillRect l="-622" t="-9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2781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multipoles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28</a:t>
            </a:fld>
            <a:endParaRPr lang="fr-FR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3D63ADB3-BB44-4505-A6D7-D75BF9697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5445224"/>
            <a:ext cx="8568952" cy="11521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180000" lvl="1" indent="-180000" algn="just"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According amplitudes of non linearity (effects on the beam), the compensation of these defects can justify the use of multipolar lenses. These lens create non linear fields at a given order.</a:t>
            </a:r>
          </a:p>
          <a:p>
            <a:pPr marL="180000" lvl="1" indent="-180000" algn="just"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These elements correct induce aberrations.</a:t>
            </a:r>
          </a:p>
          <a:p>
            <a:pPr marL="180000" lvl="1" indent="-180000" algn="just"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The much common lens use is the sextuple (or </a:t>
            </a:r>
            <a:r>
              <a:rPr lang="en-US" sz="1500" dirty="0" err="1">
                <a:latin typeface="Times New Roman" pitchFamily="18" charset="0"/>
              </a:rPr>
              <a:t>hexapoles</a:t>
            </a:r>
            <a:r>
              <a:rPr lang="en-US" sz="1500" dirty="0">
                <a:latin typeface="Times New Roman" pitchFamily="18" charset="0"/>
              </a:rPr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09BD4ECA-8387-43FA-8A49-4F59468D01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5520" y="692696"/>
                <a:ext cx="8568952" cy="144016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36000" tIns="36000" rIns="36000" bIns="36000" anchor="t" anchorCtr="0">
                <a:noAutofit/>
              </a:bodyPr>
              <a:lstStyle/>
              <a:p>
                <a:pPr marL="82800" lvl="1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b="1" dirty="0">
                    <a:solidFill>
                      <a:srgbClr val="00B050"/>
                    </a:solidFill>
                    <a:latin typeface="Times New Roman" pitchFamily="18" charset="0"/>
                  </a:rPr>
                  <a:t>Multipolar lenses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fr-FR" b="1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fr-FR" b="1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𝒏</m:t>
                        </m:r>
                        <m:r>
                          <a:rPr lang="fr-FR" b="1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b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poles</m:t>
                        </m:r>
                      </m:e>
                    </m:d>
                  </m:oMath>
                </a14:m>
                <a:endParaRPr lang="en-US" b="1" dirty="0">
                  <a:solidFill>
                    <a:srgbClr val="00B050"/>
                  </a:solidFill>
                  <a:latin typeface="Times New Roman" pitchFamily="18" charset="0"/>
                </a:endParaRPr>
              </a:p>
              <a:p>
                <a:pPr marL="0" lvl="1" algn="just">
                  <a:spcAft>
                    <a:spcPts val="3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Strictly, expressions of the magnetic field components already seen are valid only close to the center of the gap in a bend. Higher order of the Taylor expansion of the field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𝐵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 have been neglected and transverses position of particles were small.</a:t>
                </a:r>
              </a:p>
              <a:p>
                <a:pPr marL="0" lvl="1" algn="just">
                  <a:spcAft>
                    <a:spcPts val="3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Therefore, it exist high order (non linear terms) terms due to finite dimensions of the pole surface :</a:t>
                </a:r>
              </a:p>
            </p:txBody>
          </p:sp>
        </mc:Choice>
        <mc:Fallback xmlns=""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09BD4ECA-8387-43FA-8A49-4F59468D0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5520" y="692696"/>
                <a:ext cx="8568952" cy="1440160"/>
              </a:xfrm>
              <a:prstGeom prst="rect">
                <a:avLst/>
              </a:prstGeom>
              <a:blipFill>
                <a:blip r:embed="rId2"/>
                <a:stretch>
                  <a:fillRect l="-1209" t="-2966" r="-1067" b="-5932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93D3E05B-0008-4834-801C-3632F6455AC1}"/>
              </a:ext>
            </a:extLst>
          </p:cNvPr>
          <p:cNvGrpSpPr/>
          <p:nvPr/>
        </p:nvGrpSpPr>
        <p:grpSpPr>
          <a:xfrm>
            <a:off x="1415480" y="2349120"/>
            <a:ext cx="3672408" cy="2880080"/>
            <a:chOff x="395536" y="2492896"/>
            <a:chExt cx="3672408" cy="2880080"/>
          </a:xfrm>
        </p:grpSpPr>
        <p:pic>
          <p:nvPicPr>
            <p:cNvPr id="11" name="Image 10" descr="Steffen_Page72_QuadrupoleNormalizedFieldComponent.png">
              <a:extLst>
                <a:ext uri="{FF2B5EF4-FFF2-40B4-BE49-F238E27FC236}">
                  <a16:creationId xmlns:a16="http://schemas.microsoft.com/office/drawing/2014/main" id="{3E4AE89D-055E-4777-A1BB-788B6635E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84" y="3212976"/>
              <a:ext cx="3041753" cy="2160000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B0682C74-0AA7-442F-81D9-595F82B6F4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36" y="2492896"/>
              <a:ext cx="3672408" cy="5695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marL="0" lvl="1" algn="just">
                <a:spcAft>
                  <a:spcPts val="3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dirty="0">
                  <a:latin typeface="Times New Roman" pitchFamily="18" charset="0"/>
                </a:rPr>
                <a:t>Extension of the poles in the transverse plane (section of hyperbole in quadrupole)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2A84B71-3D35-457E-BB0C-67906803112A}"/>
              </a:ext>
            </a:extLst>
          </p:cNvPr>
          <p:cNvGrpSpPr/>
          <p:nvPr/>
        </p:nvGrpSpPr>
        <p:grpSpPr>
          <a:xfrm>
            <a:off x="6564164" y="2349120"/>
            <a:ext cx="4212356" cy="2880080"/>
            <a:chOff x="4680124" y="2492896"/>
            <a:chExt cx="4212356" cy="2880080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9C4E9C72-1767-43F5-BFFA-61CE52015C20}"/>
                </a:ext>
              </a:extLst>
            </p:cNvPr>
            <p:cNvGrpSpPr/>
            <p:nvPr/>
          </p:nvGrpSpPr>
          <p:grpSpPr>
            <a:xfrm>
              <a:off x="4680124" y="3141619"/>
              <a:ext cx="4212356" cy="2231357"/>
              <a:chOff x="4680124" y="3141619"/>
              <a:chExt cx="4212356" cy="2231357"/>
            </a:xfrm>
          </p:grpSpPr>
          <p:pic>
            <p:nvPicPr>
              <p:cNvPr id="16" name="Image 15" descr="AimantsChaudsBLBénodetBL_page16.png">
                <a:extLst>
                  <a:ext uri="{FF2B5EF4-FFF2-40B4-BE49-F238E27FC236}">
                    <a16:creationId xmlns:a16="http://schemas.microsoft.com/office/drawing/2014/main" id="{D1C5CE46-7109-4CF3-87B2-23935BCD6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680124" y="3212976"/>
                <a:ext cx="3223255" cy="2160000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17" name="Line 38">
                <a:extLst>
                  <a:ext uri="{FF2B5EF4-FFF2-40B4-BE49-F238E27FC236}">
                    <a16:creationId xmlns:a16="http://schemas.microsoft.com/office/drawing/2014/main" id="{4192D195-42DB-49BB-98CB-3EA5BB884B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40364" y="3303201"/>
                <a:ext cx="1152128" cy="1615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5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Line 40">
                <a:extLst>
                  <a:ext uri="{FF2B5EF4-FFF2-40B4-BE49-F238E27FC236}">
                    <a16:creationId xmlns:a16="http://schemas.microsoft.com/office/drawing/2014/main" id="{CCE7E861-73E2-4F9B-92CE-8737FAEA15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00404" y="4195896"/>
                <a:ext cx="792088" cy="971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5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 Box 41">
                <a:extLst>
                  <a:ext uri="{FF2B5EF4-FFF2-40B4-BE49-F238E27FC236}">
                    <a16:creationId xmlns:a16="http://schemas.microsoft.com/office/drawing/2014/main" id="{2EDAF148-A04D-4CD8-85BF-41F9B36B6F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92492" y="3141619"/>
                <a:ext cx="748923" cy="323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500" dirty="0">
                    <a:latin typeface="Times New Roman" pitchFamily="18" charset="0"/>
                    <a:cs typeface="Times New Roman" pitchFamily="18" charset="0"/>
                  </a:rPr>
                  <a:t>Plateau</a:t>
                </a:r>
              </a:p>
            </p:txBody>
          </p:sp>
          <p:sp>
            <p:nvSpPr>
              <p:cNvPr id="20" name="Text Box 42">
                <a:extLst>
                  <a:ext uri="{FF2B5EF4-FFF2-40B4-BE49-F238E27FC236}">
                    <a16:creationId xmlns:a16="http://schemas.microsoft.com/office/drawing/2014/main" id="{5540E018-C96E-42B1-BCAF-FA59ECAA2E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92492" y="3918898"/>
                <a:ext cx="899988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500" dirty="0">
                    <a:latin typeface="Times New Roman" pitchFamily="18" charset="0"/>
                    <a:cs typeface="Times New Roman" pitchFamily="18" charset="0"/>
                  </a:rPr>
                  <a:t>Leakage field</a:t>
                </a:r>
              </a:p>
            </p:txBody>
          </p:sp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094BBAB7-46E0-4D38-B6B6-37353603BB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8156" y="2492896"/>
              <a:ext cx="2952328" cy="6906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marL="0" lvl="1" algn="just">
                <a:spcAft>
                  <a:spcPts val="3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dirty="0">
                  <a:latin typeface="Times New Roman" pitchFamily="18" charset="0"/>
                </a:rPr>
                <a:t>Finite length of bend which induce a leakage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5818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multipoles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29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BF60F19-4CC2-4967-8289-445DC4F7C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01" y="2231494"/>
            <a:ext cx="3830136" cy="284058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BBE0490-DA5C-47A4-82D2-E214B5FC8C8F}"/>
              </a:ext>
            </a:extLst>
          </p:cNvPr>
          <p:cNvSpPr txBox="1"/>
          <p:nvPr/>
        </p:nvSpPr>
        <p:spPr>
          <a:xfrm>
            <a:off x="394330" y="993968"/>
            <a:ext cx="5650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A </a:t>
            </a:r>
            <a:r>
              <a:rPr lang="fr-FR" sz="1600" dirty="0" err="1"/>
              <a:t>magnetic</a:t>
            </a:r>
            <a:r>
              <a:rPr lang="fr-FR" sz="1600" dirty="0"/>
              <a:t> </a:t>
            </a:r>
            <a:r>
              <a:rPr lang="fr-FR" sz="1600" dirty="0" err="1"/>
              <a:t>dipole</a:t>
            </a:r>
            <a:r>
              <a:rPr lang="fr-FR" sz="1600" dirty="0"/>
              <a:t>,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meant</a:t>
            </a:r>
            <a:r>
              <a:rPr lang="fr-FR" sz="1600" dirty="0"/>
              <a:t> to </a:t>
            </a:r>
            <a:r>
              <a:rPr lang="fr-FR" sz="1600" dirty="0" err="1"/>
              <a:t>apply</a:t>
            </a:r>
            <a:r>
              <a:rPr lang="fr-FR" sz="1600" dirty="0"/>
              <a:t> a… </a:t>
            </a:r>
            <a:r>
              <a:rPr lang="fr-FR" sz="1600" dirty="0" err="1"/>
              <a:t>dipolar</a:t>
            </a:r>
            <a:r>
              <a:rPr lang="fr-FR" sz="1600" dirty="0"/>
              <a:t> </a:t>
            </a:r>
            <a:r>
              <a:rPr lang="fr-FR" sz="1600" dirty="0" err="1"/>
              <a:t>field</a:t>
            </a:r>
            <a:r>
              <a:rPr lang="fr-FR" sz="1600" dirty="0"/>
              <a:t> on the </a:t>
            </a:r>
            <a:r>
              <a:rPr lang="fr-FR" sz="1600" dirty="0" err="1"/>
              <a:t>beam</a:t>
            </a:r>
            <a:endParaRPr lang="fr-FR" sz="1600" dirty="0"/>
          </a:p>
          <a:p>
            <a:r>
              <a:rPr lang="fr-FR" sz="1600" dirty="0"/>
              <a:t>A </a:t>
            </a:r>
            <a:r>
              <a:rPr lang="fr-FR" sz="1600" dirty="0" err="1"/>
              <a:t>perfect</a:t>
            </a:r>
            <a:r>
              <a:rPr lang="fr-FR" sz="1600" dirty="0"/>
              <a:t> </a:t>
            </a:r>
            <a:r>
              <a:rPr lang="fr-FR" sz="1600" dirty="0" err="1"/>
              <a:t>dipole</a:t>
            </a:r>
            <a:r>
              <a:rPr lang="fr-FR" sz="1600" dirty="0"/>
              <a:t> </a:t>
            </a:r>
            <a:r>
              <a:rPr lang="fr-FR" sz="1600" dirty="0" err="1"/>
              <a:t>would</a:t>
            </a:r>
            <a:r>
              <a:rPr lang="fr-FR" sz="1600" dirty="0"/>
              <a:t>, but reality hits </a:t>
            </a:r>
            <a:r>
              <a:rPr lang="fr-FR" sz="1600" dirty="0" err="1"/>
              <a:t>sometimes</a:t>
            </a:r>
            <a:r>
              <a:rPr lang="fr-FR" sz="1600" dirty="0"/>
              <a:t> :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636B07A-152A-46E7-994C-070FD08A992F}"/>
              </a:ext>
            </a:extLst>
          </p:cNvPr>
          <p:cNvCxnSpPr>
            <a:cxnSpLocks/>
          </p:cNvCxnSpPr>
          <p:nvPr/>
        </p:nvCxnSpPr>
        <p:spPr>
          <a:xfrm flipV="1">
            <a:off x="1005461" y="4699667"/>
            <a:ext cx="377505" cy="31878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F00A1E2-7042-49CE-A0E8-7EABFC468B3C}"/>
              </a:ext>
            </a:extLst>
          </p:cNvPr>
          <p:cNvSpPr txBox="1"/>
          <p:nvPr/>
        </p:nvSpPr>
        <p:spPr>
          <a:xfrm>
            <a:off x="574959" y="4993149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dipole</a:t>
            </a:r>
            <a:endParaRPr lang="fr-FR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9DBCA0F-2E4B-4A2B-B078-3CCC96C99AEE}"/>
              </a:ext>
            </a:extLst>
          </p:cNvPr>
          <p:cNvCxnSpPr>
            <a:cxnSpLocks/>
          </p:cNvCxnSpPr>
          <p:nvPr/>
        </p:nvCxnSpPr>
        <p:spPr>
          <a:xfrm flipV="1">
            <a:off x="1842549" y="4826463"/>
            <a:ext cx="0" cy="19198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8726480C-A35B-4F21-AF24-9E98132959D9}"/>
              </a:ext>
            </a:extLst>
          </p:cNvPr>
          <p:cNvSpPr txBox="1"/>
          <p:nvPr/>
        </p:nvSpPr>
        <p:spPr>
          <a:xfrm>
            <a:off x="1326222" y="4993149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quadrupole</a:t>
            </a:r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C7A9866-1DC4-4C9A-BABF-AB3639410499}"/>
              </a:ext>
            </a:extLst>
          </p:cNvPr>
          <p:cNvCxnSpPr>
            <a:cxnSpLocks/>
          </p:cNvCxnSpPr>
          <p:nvPr/>
        </p:nvCxnSpPr>
        <p:spPr>
          <a:xfrm flipH="1" flipV="1">
            <a:off x="2187896" y="4826463"/>
            <a:ext cx="452896" cy="18292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21B636D-AE9B-4463-A39D-B63BFA8A3912}"/>
              </a:ext>
            </a:extLst>
          </p:cNvPr>
          <p:cNvSpPr txBox="1"/>
          <p:nvPr/>
        </p:nvSpPr>
        <p:spPr>
          <a:xfrm>
            <a:off x="2297265" y="5018449"/>
            <a:ext cx="1154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/>
              <a:t>sextupole</a:t>
            </a:r>
            <a:endParaRPr lang="fr-FR" sz="1400" dirty="0"/>
          </a:p>
          <a:p>
            <a:pPr algn="ctr"/>
            <a:r>
              <a:rPr lang="fr-FR" sz="1400" dirty="0"/>
              <a:t>(or hexapole)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E200FE4-6A04-4C31-BD87-86699F7FF14C}"/>
              </a:ext>
            </a:extLst>
          </p:cNvPr>
          <p:cNvCxnSpPr>
            <a:cxnSpLocks/>
          </p:cNvCxnSpPr>
          <p:nvPr/>
        </p:nvCxnSpPr>
        <p:spPr>
          <a:xfrm flipH="1" flipV="1">
            <a:off x="4612728" y="4826464"/>
            <a:ext cx="382355" cy="4263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4F179921-5FB3-4901-B246-5AAAE76BF089}"/>
              </a:ext>
            </a:extLst>
          </p:cNvPr>
          <p:cNvSpPr txBox="1"/>
          <p:nvPr/>
        </p:nvSpPr>
        <p:spPr>
          <a:xfrm>
            <a:off x="4024612" y="5264917"/>
            <a:ext cx="24334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/>
              <a:t>Hecatonicosapentacontapole</a:t>
            </a:r>
            <a:endParaRPr lang="fr-FR" sz="1400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C3E0B6C-9577-4007-A43A-69606D7702DE}"/>
              </a:ext>
            </a:extLst>
          </p:cNvPr>
          <p:cNvCxnSpPr>
            <a:cxnSpLocks/>
          </p:cNvCxnSpPr>
          <p:nvPr/>
        </p:nvCxnSpPr>
        <p:spPr>
          <a:xfrm flipH="1" flipV="1">
            <a:off x="2635104" y="4791099"/>
            <a:ext cx="1001713" cy="21828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7C898408-81C1-4BAC-BA24-DD4F25C4A6BD}"/>
              </a:ext>
            </a:extLst>
          </p:cNvPr>
          <p:cNvSpPr txBox="1"/>
          <p:nvPr/>
        </p:nvSpPr>
        <p:spPr>
          <a:xfrm>
            <a:off x="3441466" y="5019431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octupole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54A4726-9841-4531-AC34-0D7F60CF7AD7}"/>
              </a:ext>
            </a:extLst>
          </p:cNvPr>
          <p:cNvSpPr txBox="1"/>
          <p:nvPr/>
        </p:nvSpPr>
        <p:spPr>
          <a:xfrm>
            <a:off x="894274" y="1976362"/>
            <a:ext cx="4197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/>
              <a:t>Harmonic</a:t>
            </a:r>
            <a:r>
              <a:rPr lang="fr-FR" sz="1400" i="1" dirty="0"/>
              <a:t> content of a </a:t>
            </a:r>
            <a:r>
              <a:rPr lang="fr-FR" sz="1400" i="1" dirty="0" err="1"/>
              <a:t>magnetic</a:t>
            </a:r>
            <a:r>
              <a:rPr lang="fr-FR" sz="1400" i="1" dirty="0"/>
              <a:t> </a:t>
            </a:r>
            <a:r>
              <a:rPr lang="fr-FR" sz="1400" i="1" dirty="0" err="1"/>
              <a:t>dipole</a:t>
            </a:r>
            <a:r>
              <a:rPr lang="fr-FR" sz="1400" i="1" dirty="0"/>
              <a:t> (for illustration)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584909-B6C9-4ECE-81CF-037505F535E9}"/>
              </a:ext>
            </a:extLst>
          </p:cNvPr>
          <p:cNvSpPr txBox="1"/>
          <p:nvPr/>
        </p:nvSpPr>
        <p:spPr>
          <a:xfrm>
            <a:off x="1771491" y="5816676"/>
            <a:ext cx="821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Higher-order</a:t>
            </a:r>
            <a:r>
              <a:rPr lang="fr-FR" i="1" dirty="0"/>
              <a:t> </a:t>
            </a:r>
            <a:r>
              <a:rPr lang="fr-FR" i="1" dirty="0" err="1"/>
              <a:t>fields</a:t>
            </a:r>
            <a:r>
              <a:rPr lang="fr-FR" i="1" dirty="0"/>
              <a:t> </a:t>
            </a:r>
            <a:r>
              <a:rPr lang="fr-FR" i="1" dirty="0" err="1"/>
              <a:t>will</a:t>
            </a:r>
            <a:r>
              <a:rPr lang="fr-FR" i="1" dirty="0"/>
              <a:t> affect the </a:t>
            </a:r>
            <a:r>
              <a:rPr lang="fr-FR" i="1" dirty="0" err="1"/>
              <a:t>shape</a:t>
            </a:r>
            <a:r>
              <a:rPr lang="fr-FR" i="1" dirty="0"/>
              <a:t> of the </a:t>
            </a:r>
            <a:r>
              <a:rPr lang="fr-FR" i="1" dirty="0" err="1"/>
              <a:t>beam</a:t>
            </a:r>
            <a:r>
              <a:rPr lang="fr-FR" i="1" dirty="0"/>
              <a:t> : </a:t>
            </a:r>
            <a:r>
              <a:rPr lang="fr-FR" i="1" dirty="0" err="1"/>
              <a:t>this</a:t>
            </a:r>
            <a:r>
              <a:rPr lang="fr-FR" i="1" dirty="0"/>
              <a:t> </a:t>
            </a:r>
            <a:r>
              <a:rPr lang="fr-FR" i="1" dirty="0" err="1"/>
              <a:t>is</a:t>
            </a:r>
            <a:r>
              <a:rPr lang="fr-FR" i="1" dirty="0"/>
              <a:t> </a:t>
            </a:r>
            <a:r>
              <a:rPr lang="fr-FR" i="1" dirty="0" err="1"/>
              <a:t>called</a:t>
            </a:r>
            <a:r>
              <a:rPr lang="fr-FR" i="1" dirty="0"/>
              <a:t> </a:t>
            </a:r>
            <a:r>
              <a:rPr lang="fr-FR" i="1" dirty="0" err="1"/>
              <a:t>optical</a:t>
            </a:r>
            <a:r>
              <a:rPr lang="fr-FR" i="1" dirty="0"/>
              <a:t> aberrations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123DEE3-FF9C-4480-B636-76D427754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030" y="1849498"/>
            <a:ext cx="2433619" cy="28501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F40DBF4-4105-4AA9-A522-79C839120A70}"/>
              </a:ext>
            </a:extLst>
          </p:cNvPr>
          <p:cNvSpPr txBox="1"/>
          <p:nvPr/>
        </p:nvSpPr>
        <p:spPr>
          <a:xfrm>
            <a:off x="7736383" y="1409466"/>
            <a:ext cx="4097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Can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corrected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higher</a:t>
            </a:r>
            <a:r>
              <a:rPr lang="fr-FR" sz="1600" dirty="0"/>
              <a:t> </a:t>
            </a:r>
            <a:r>
              <a:rPr lang="fr-FR" sz="1600" dirty="0" err="1"/>
              <a:t>order</a:t>
            </a:r>
            <a:r>
              <a:rPr lang="fr-FR" sz="1600" dirty="0"/>
              <a:t> </a:t>
            </a:r>
            <a:r>
              <a:rPr lang="fr-FR" sz="1600" dirty="0" err="1"/>
              <a:t>multipole</a:t>
            </a:r>
            <a:r>
              <a:rPr lang="fr-FR" sz="1600" dirty="0"/>
              <a:t> :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C715C4-C4FF-4C10-BA6B-EFFBB7C41AF2}"/>
              </a:ext>
            </a:extLst>
          </p:cNvPr>
          <p:cNvSpPr txBox="1"/>
          <p:nvPr/>
        </p:nvSpPr>
        <p:spPr>
          <a:xfrm>
            <a:off x="8094089" y="4764035"/>
            <a:ext cx="309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Example of a 48 </a:t>
            </a:r>
            <a:r>
              <a:rPr lang="fr-FR" sz="1400" i="1" dirty="0" err="1"/>
              <a:t>poles</a:t>
            </a:r>
            <a:r>
              <a:rPr lang="fr-FR" sz="1400" i="1" dirty="0"/>
              <a:t> </a:t>
            </a:r>
            <a:r>
              <a:rPr lang="fr-FR" sz="1400" i="1" dirty="0" err="1"/>
              <a:t>electric</a:t>
            </a:r>
            <a:r>
              <a:rPr lang="fr-FR" sz="1400" i="1" dirty="0"/>
              <a:t> </a:t>
            </a:r>
            <a:r>
              <a:rPr lang="fr-FR" sz="1400" i="1" dirty="0" err="1"/>
              <a:t>multipole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963607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rmAutofit fontScale="90000"/>
          </a:bodyPr>
          <a:lstStyle/>
          <a:p>
            <a:r>
              <a:rPr lang="fr-FR" sz="3100" dirty="0"/>
              <a:t>First course : content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1CB11B2-11BF-45C0-9E21-7933566C155E}"/>
              </a:ext>
            </a:extLst>
          </p:cNvPr>
          <p:cNvCxnSpPr/>
          <p:nvPr/>
        </p:nvCxnSpPr>
        <p:spPr>
          <a:xfrm flipH="1">
            <a:off x="588397" y="675862"/>
            <a:ext cx="10885335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4945A32-EA6A-4CE4-AEEB-DA49DF1673DF}"/>
              </a:ext>
            </a:extLst>
          </p:cNvPr>
          <p:cNvCxnSpPr>
            <a:cxnSpLocks/>
          </p:cNvCxnSpPr>
          <p:nvPr/>
        </p:nvCxnSpPr>
        <p:spPr>
          <a:xfrm flipH="1">
            <a:off x="1" y="6620764"/>
            <a:ext cx="12191999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3FA690E-B5A1-4CD9-ABD9-91A2A3767309}"/>
              </a:ext>
            </a:extLst>
          </p:cNvPr>
          <p:cNvGrpSpPr/>
          <p:nvPr/>
        </p:nvGrpSpPr>
        <p:grpSpPr>
          <a:xfrm>
            <a:off x="1775520" y="836712"/>
            <a:ext cx="8568952" cy="3149306"/>
            <a:chOff x="323528" y="1006915"/>
            <a:chExt cx="8568952" cy="3149306"/>
          </a:xfrm>
        </p:grpSpPr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ABF8F1C8-7B69-4CC3-82DA-95CBC3CD5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528" y="1006915"/>
              <a:ext cx="8568952" cy="3149306"/>
            </a:xfrm>
            <a:prstGeom prst="rect">
              <a:avLst/>
            </a:prstGeom>
            <a:solidFill>
              <a:srgbClr val="FFFFB7"/>
            </a:solidFill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spAutoFit/>
            </a:bodyPr>
            <a:lstStyle/>
            <a:p>
              <a:pPr marL="540000" lvl="1" indent="-360000" algn="just">
                <a:buClr>
                  <a:srgbClr val="FF0000"/>
                </a:buClr>
                <a:buSzPct val="90000"/>
                <a:buFont typeface="+mj-lt"/>
                <a:buAutoNum type="romanUcPeriod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dirty="0">
                  <a:solidFill>
                    <a:srgbClr val="501F74"/>
                  </a:solidFill>
                  <a:latin typeface="Times New Roman" pitchFamily="18" charset="0"/>
                </a:rPr>
                <a:t>Charged particle in electromagnetic field</a:t>
              </a:r>
            </a:p>
            <a:p>
              <a:pPr marL="997200" lvl="2" indent="-360000" algn="just">
                <a:spcAft>
                  <a:spcPts val="12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dirty="0">
                  <a:solidFill>
                    <a:srgbClr val="501F74"/>
                  </a:solidFill>
                  <a:latin typeface="Times New Roman" pitchFamily="18" charset="0"/>
                </a:rPr>
                <a:t>Around Lorentz equation : </a:t>
              </a:r>
            </a:p>
            <a:p>
              <a:pPr marL="540000" lvl="1" indent="-360000" algn="just">
                <a:lnSpc>
                  <a:spcPct val="120000"/>
                </a:lnSpc>
                <a:spcAft>
                  <a:spcPts val="3000"/>
                </a:spcAft>
                <a:buClr>
                  <a:srgbClr val="FF0000"/>
                </a:buClr>
                <a:buSzPct val="90000"/>
                <a:buFont typeface="+mj-lt"/>
                <a:buAutoNum type="romanUcPeriod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dirty="0">
                  <a:solidFill>
                    <a:srgbClr val="501F74"/>
                  </a:solidFill>
                  <a:latin typeface="Times New Roman" pitchFamily="18" charset="0"/>
                </a:rPr>
                <a:t>Guided and focalization magnets  : dipoles, quadrupoles, multi-poles</a:t>
              </a:r>
            </a:p>
            <a:p>
              <a:pPr marL="540000" lvl="1" indent="-360000" algn="just">
                <a:spcAft>
                  <a:spcPts val="1200"/>
                </a:spcAft>
                <a:buClr>
                  <a:srgbClr val="FF0000"/>
                </a:buClr>
                <a:buSzPct val="90000"/>
                <a:buFont typeface="+mj-lt"/>
                <a:buAutoNum type="romanUcPeriod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dirty="0">
                  <a:solidFill>
                    <a:srgbClr val="501F74"/>
                  </a:solidFill>
                  <a:latin typeface="Times New Roman" pitchFamily="18" charset="0"/>
                </a:rPr>
                <a:t>General development of magnetic field around the reference trajectory:</a:t>
              </a:r>
            </a:p>
            <a:p>
              <a:pPr marL="540000" lvl="1" indent="-360000" algn="just">
                <a:spcAft>
                  <a:spcPts val="12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dirty="0">
                  <a:solidFill>
                    <a:srgbClr val="501F74"/>
                  </a:solidFill>
                  <a:latin typeface="Times New Roman" pitchFamily="18" charset="0"/>
                </a:rPr>
                <a:t>	The magnetic field equation :</a:t>
              </a:r>
            </a:p>
            <a:p>
              <a:pPr marL="536575" lvl="1" indent="-350838" algn="just">
                <a:spcAft>
                  <a:spcPts val="3000"/>
                </a:spcAft>
                <a:buClr>
                  <a:srgbClr val="FF0000"/>
                </a:buClr>
                <a:buSzPct val="90000"/>
                <a:buFont typeface="+mj-lt"/>
                <a:buAutoNum type="romanUcPeriod" startAt="4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dirty="0">
                  <a:solidFill>
                    <a:srgbClr val="501F74"/>
                  </a:solidFill>
                  <a:latin typeface="Times New Roman" pitchFamily="18" charset="0"/>
                </a:rPr>
                <a:t>Particles motion around the reference trajectory :</a:t>
              </a:r>
            </a:p>
            <a:p>
              <a:pPr marL="540000" lvl="1" indent="-360000" algn="just">
                <a:spcAft>
                  <a:spcPts val="1200"/>
                </a:spcAft>
                <a:buClr>
                  <a:srgbClr val="FF0000"/>
                </a:buClr>
                <a:buSzPct val="90000"/>
                <a:buFont typeface="+mj-lt"/>
                <a:buAutoNum type="romanUcPeriod" startAt="4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dirty="0">
                  <a:solidFill>
                    <a:srgbClr val="501F74"/>
                  </a:solidFill>
                  <a:latin typeface="Times New Roman" pitchFamily="18" charset="0"/>
                </a:rPr>
                <a:t>Beam envelop and emittance</a:t>
              </a:r>
            </a:p>
          </p:txBody>
        </p:sp>
        <p:graphicFrame>
          <p:nvGraphicFramePr>
            <p:cNvPr id="16" name="Objet 15">
              <a:extLst>
                <a:ext uri="{FF2B5EF4-FFF2-40B4-BE49-F238E27FC236}">
                  <a16:creationId xmlns:a16="http://schemas.microsoft.com/office/drawing/2014/main" id="{5C7F2261-9FD1-4B35-9B8C-71864CBD7B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4766199"/>
                </p:ext>
              </p:extLst>
            </p:nvPr>
          </p:nvGraphicFramePr>
          <p:xfrm>
            <a:off x="4376061" y="1150931"/>
            <a:ext cx="1663384" cy="4057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9" name="Equation" r:id="rId3" imgW="1041120" imgH="253800" progId="Equation.DSMT4">
                    <p:embed/>
                  </p:oleObj>
                </mc:Choice>
                <mc:Fallback>
                  <p:oleObj name="Equation" r:id="rId3" imgW="1041120" imgH="253800" progId="Equation.DSMT4">
                    <p:embed/>
                    <p:pic>
                      <p:nvPicPr>
                        <p:cNvPr id="14" name="Obje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6061" y="1150931"/>
                          <a:ext cx="1663384" cy="4057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8">
              <a:extLst>
                <a:ext uri="{FF2B5EF4-FFF2-40B4-BE49-F238E27FC236}">
                  <a16:creationId xmlns:a16="http://schemas.microsoft.com/office/drawing/2014/main" id="{4C556F6D-790E-4FD5-90EA-75B45AEACD2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5951266"/>
                </p:ext>
              </p:extLst>
            </p:nvPr>
          </p:nvGraphicFramePr>
          <p:xfrm>
            <a:off x="2555776" y="1943019"/>
            <a:ext cx="6012867" cy="5228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0" name="Équation" r:id="rId5" imgW="4965480" imgH="431640" progId="Equation.3">
                    <p:embed/>
                  </p:oleObj>
                </mc:Choice>
                <mc:Fallback>
                  <p:oleObj name="Équation" r:id="rId5" imgW="4965480" imgH="431640" progId="Equation.3">
                    <p:embed/>
                    <p:pic>
                      <p:nvPicPr>
                        <p:cNvPr id="103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5776" y="1943019"/>
                          <a:ext cx="6012867" cy="5228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0">
              <a:extLst>
                <a:ext uri="{FF2B5EF4-FFF2-40B4-BE49-F238E27FC236}">
                  <a16:creationId xmlns:a16="http://schemas.microsoft.com/office/drawing/2014/main" id="{24A4A57B-F565-43A4-BFA5-297D297ADCA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7996454"/>
                </p:ext>
              </p:extLst>
            </p:nvPr>
          </p:nvGraphicFramePr>
          <p:xfrm>
            <a:off x="3779912" y="2735107"/>
            <a:ext cx="3312368" cy="3790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1" name="Équation" r:id="rId7" imgW="2222280" imgH="253800" progId="Equation.3">
                    <p:embed/>
                  </p:oleObj>
                </mc:Choice>
                <mc:Fallback>
                  <p:oleObj name="Équation" r:id="rId7" imgW="2222280" imgH="253800" progId="Equation.3">
                    <p:embed/>
                    <p:pic>
                      <p:nvPicPr>
                        <p:cNvPr id="1034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9912" y="2735107"/>
                          <a:ext cx="3312368" cy="3790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1">
              <a:extLst>
                <a:ext uri="{FF2B5EF4-FFF2-40B4-BE49-F238E27FC236}">
                  <a16:creationId xmlns:a16="http://schemas.microsoft.com/office/drawing/2014/main" id="{A63CF031-4343-42D9-B5C4-38BEBEA1586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9327053"/>
                </p:ext>
              </p:extLst>
            </p:nvPr>
          </p:nvGraphicFramePr>
          <p:xfrm>
            <a:off x="5076056" y="3167155"/>
            <a:ext cx="1798638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2" name="Équation" r:id="rId9" imgW="1206360" imgH="228600" progId="Equation.3">
                    <p:embed/>
                  </p:oleObj>
                </mc:Choice>
                <mc:Fallback>
                  <p:oleObj name="Équation" r:id="rId9" imgW="1206360" imgH="228600" progId="Equation.3">
                    <p:embed/>
                    <p:pic>
                      <p:nvPicPr>
                        <p:cNvPr id="1035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76056" y="3167155"/>
                          <a:ext cx="1798638" cy="342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2">
              <a:extLst>
                <a:ext uri="{FF2B5EF4-FFF2-40B4-BE49-F238E27FC236}">
                  <a16:creationId xmlns:a16="http://schemas.microsoft.com/office/drawing/2014/main" id="{42E3C942-6643-4425-B124-519A1958EFD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7105683"/>
                </p:ext>
              </p:extLst>
            </p:nvPr>
          </p:nvGraphicFramePr>
          <p:xfrm>
            <a:off x="3390751" y="3743219"/>
            <a:ext cx="2765425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" name="Équation" r:id="rId11" imgW="1854000" imgH="253800" progId="Equation.3">
                    <p:embed/>
                  </p:oleObj>
                </mc:Choice>
                <mc:Fallback>
                  <p:oleObj name="Équation" r:id="rId11" imgW="1854000" imgH="253800" progId="Equation.3">
                    <p:embed/>
                    <p:pic>
                      <p:nvPicPr>
                        <p:cNvPr id="1036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0751" y="3743219"/>
                          <a:ext cx="2765425" cy="381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2F5097F-7A8E-4CE0-9CE0-5996719BADE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03"/>
          <a:stretch/>
        </p:blipFill>
        <p:spPr>
          <a:xfrm>
            <a:off x="8698070" y="4289901"/>
            <a:ext cx="2218104" cy="192860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8DE6C6-F84E-4126-A1CA-BC5E408D9F6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r="11557"/>
          <a:stretch/>
        </p:blipFill>
        <p:spPr>
          <a:xfrm>
            <a:off x="5826490" y="4289900"/>
            <a:ext cx="2760941" cy="2020452"/>
          </a:xfrm>
          <a:prstGeom prst="rect">
            <a:avLst/>
          </a:prstGeom>
        </p:spPr>
      </p:pic>
      <p:pic>
        <p:nvPicPr>
          <p:cNvPr id="23" name="Image 22" descr="Lignes LT-LS-LHR6.png">
            <a:extLst>
              <a:ext uri="{FF2B5EF4-FFF2-40B4-BE49-F238E27FC236}">
                <a16:creationId xmlns:a16="http://schemas.microsoft.com/office/drawing/2014/main" id="{C59EFD44-E4EB-4033-91E4-5F24E405FDD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12245" y="4125362"/>
            <a:ext cx="5015923" cy="2211991"/>
          </a:xfrm>
          <a:prstGeom prst="rect">
            <a:avLst/>
          </a:prstGeom>
        </p:spPr>
      </p:pic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8197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dipoles</a:t>
            </a:r>
            <a:r>
              <a:rPr lang="fr-FR" sz="2400" dirty="0"/>
              <a:t>, </a:t>
            </a:r>
            <a:r>
              <a:rPr lang="fr-FR" sz="2400" dirty="0" err="1"/>
              <a:t>quadrupoles</a:t>
            </a:r>
            <a:r>
              <a:rPr lang="fr-FR" sz="2400" dirty="0"/>
              <a:t> and </a:t>
            </a:r>
            <a:r>
              <a:rPr lang="fr-FR" sz="2400" dirty="0" err="1"/>
              <a:t>multipoles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30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455BAD-3352-4796-BB33-0A9B9B73B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1" y="1013842"/>
            <a:ext cx="11018808" cy="2799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FCB99C5-DB27-4551-8DFF-4E977C18D10C}"/>
                  </a:ext>
                </a:extLst>
              </p:cNvPr>
              <p:cNvSpPr txBox="1"/>
              <p:nvPr/>
            </p:nvSpPr>
            <p:spPr>
              <a:xfrm>
                <a:off x="922110" y="3899317"/>
                <a:ext cx="3294941" cy="651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/>
                  <a:t>Hexapolar aberration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𝑛𝑑</m:t>
                        </m:r>
                      </m:sup>
                    </m:sSup>
                  </m:oMath>
                </a14:m>
                <a:r>
                  <a:rPr lang="fr-FR" dirty="0"/>
                  <a:t> order)</a:t>
                </a:r>
              </a:p>
              <a:p>
                <a:pPr algn="ctr"/>
                <a:r>
                  <a:rPr lang="fr-FR" dirty="0" err="1"/>
                  <a:t>is</a:t>
                </a:r>
                <a:r>
                  <a:rPr lang="fr-FR" dirty="0"/>
                  <a:t> dominant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FCB99C5-DB27-4551-8DFF-4E977C18D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10" y="3899317"/>
                <a:ext cx="3294941" cy="651269"/>
              </a:xfrm>
              <a:prstGeom prst="rect">
                <a:avLst/>
              </a:prstGeom>
              <a:blipFill>
                <a:blip r:embed="rId3"/>
                <a:stretch>
                  <a:fillRect l="-1109" t="-4717" r="-1109" b="-150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47CA869-A25C-4D0D-AA9C-5DA5501C716D}"/>
                  </a:ext>
                </a:extLst>
              </p:cNvPr>
              <p:cNvSpPr txBox="1"/>
              <p:nvPr/>
            </p:nvSpPr>
            <p:spPr>
              <a:xfrm>
                <a:off x="4582501" y="3899316"/>
                <a:ext cx="3262495" cy="651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/>
                  <a:t>Octupolar aberration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𝑟𝑑</m:t>
                        </m:r>
                      </m:sup>
                    </m:sSup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order</a:t>
                </a:r>
                <a:r>
                  <a:rPr lang="fr-FR" dirty="0"/>
                  <a:t>)</a:t>
                </a:r>
              </a:p>
              <a:p>
                <a:pPr algn="ctr"/>
                <a:r>
                  <a:rPr lang="fr-FR" dirty="0" err="1"/>
                  <a:t>Hexapolar</a:t>
                </a:r>
                <a:r>
                  <a:rPr lang="fr-FR" dirty="0"/>
                  <a:t> </a:t>
                </a:r>
                <a:r>
                  <a:rPr lang="fr-FR" dirty="0" err="1"/>
                  <a:t>corrected</a:t>
                </a:r>
                <a:endParaRPr lang="fr-FR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47CA869-A25C-4D0D-AA9C-5DA5501C7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501" y="3899316"/>
                <a:ext cx="3262495" cy="651269"/>
              </a:xfrm>
              <a:prstGeom prst="rect">
                <a:avLst/>
              </a:prstGeom>
              <a:blipFill>
                <a:blip r:embed="rId4"/>
                <a:stretch>
                  <a:fillRect l="-1308" t="-4717" r="-935" b="-150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A0F5881-E8EC-4BF6-844F-354B212A05E1}"/>
                  </a:ext>
                </a:extLst>
              </p:cNvPr>
              <p:cNvSpPr txBox="1"/>
              <p:nvPr/>
            </p:nvSpPr>
            <p:spPr>
              <a:xfrm>
                <a:off x="8007713" y="3899315"/>
                <a:ext cx="3756285" cy="651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/>
                  <a:t>Higher </a:t>
                </a:r>
                <a:r>
                  <a:rPr lang="fr-FR" dirty="0" err="1"/>
                  <a:t>order</a:t>
                </a:r>
                <a:r>
                  <a:rPr lang="fr-FR" dirty="0"/>
                  <a:t> aberration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&gt;3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𝑟𝑑</m:t>
                        </m:r>
                      </m:sup>
                    </m:sSup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order</a:t>
                </a:r>
                <a:r>
                  <a:rPr lang="fr-FR" dirty="0"/>
                  <a:t>)</a:t>
                </a:r>
              </a:p>
              <a:p>
                <a:pPr algn="ctr"/>
                <a:r>
                  <a:rPr lang="fr-FR" dirty="0" err="1"/>
                  <a:t>Octupolar</a:t>
                </a:r>
                <a:r>
                  <a:rPr lang="fr-FR" dirty="0"/>
                  <a:t> </a:t>
                </a:r>
                <a:r>
                  <a:rPr lang="fr-FR" dirty="0" err="1"/>
                  <a:t>corrected</a:t>
                </a:r>
                <a:endParaRPr lang="fr-FR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A0F5881-E8EC-4BF6-844F-354B212A0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713" y="3899315"/>
                <a:ext cx="3756285" cy="651269"/>
              </a:xfrm>
              <a:prstGeom prst="rect">
                <a:avLst/>
              </a:prstGeom>
              <a:blipFill>
                <a:blip r:embed="rId5"/>
                <a:stretch>
                  <a:fillRect l="-1136" t="-4717" r="-812" b="-150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A236406A-5868-4579-8566-F4655C5530FC}"/>
              </a:ext>
            </a:extLst>
          </p:cNvPr>
          <p:cNvSpPr txBox="1"/>
          <p:nvPr/>
        </p:nvSpPr>
        <p:spPr>
          <a:xfrm>
            <a:off x="1507631" y="4584694"/>
            <a:ext cx="228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Typically</a:t>
            </a:r>
            <a:r>
              <a:rPr lang="fr-FR" b="1" dirty="0"/>
              <a:t> « C-</a:t>
            </a:r>
            <a:r>
              <a:rPr lang="fr-FR" b="1" dirty="0" err="1"/>
              <a:t>shaped</a:t>
            </a:r>
            <a:r>
              <a:rPr lang="fr-FR" b="1" dirty="0"/>
              <a:t> »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C6CF80D-FABE-4021-843C-6E752985788A}"/>
              </a:ext>
            </a:extLst>
          </p:cNvPr>
          <p:cNvSpPr txBox="1"/>
          <p:nvPr/>
        </p:nvSpPr>
        <p:spPr>
          <a:xfrm>
            <a:off x="5156683" y="4584694"/>
            <a:ext cx="228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Typically</a:t>
            </a:r>
            <a:r>
              <a:rPr lang="fr-FR" b="1" dirty="0"/>
              <a:t> « S-</a:t>
            </a:r>
            <a:r>
              <a:rPr lang="fr-FR" b="1" dirty="0" err="1"/>
              <a:t>shaped</a:t>
            </a:r>
            <a:r>
              <a:rPr lang="fr-FR" b="1" dirty="0"/>
              <a:t> »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9E1A29-ED25-46D4-8639-48B1E7CD5590}"/>
              </a:ext>
            </a:extLst>
          </p:cNvPr>
          <p:cNvSpPr txBox="1"/>
          <p:nvPr/>
        </p:nvSpPr>
        <p:spPr>
          <a:xfrm>
            <a:off x="2433954" y="5321575"/>
            <a:ext cx="7231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Optical aberrations tend to </a:t>
            </a:r>
            <a:r>
              <a:rPr lang="fr-FR" i="1" dirty="0" err="1"/>
              <a:t>increase</a:t>
            </a:r>
            <a:r>
              <a:rPr lang="fr-FR" i="1" dirty="0"/>
              <a:t> the </a:t>
            </a:r>
            <a:r>
              <a:rPr lang="fr-FR" i="1" dirty="0" err="1"/>
              <a:t>beam</a:t>
            </a:r>
            <a:r>
              <a:rPr lang="fr-FR" i="1" dirty="0"/>
              <a:t> size and </a:t>
            </a:r>
            <a:r>
              <a:rPr lang="fr-FR" i="1" dirty="0" err="1"/>
              <a:t>need</a:t>
            </a:r>
            <a:r>
              <a:rPr lang="fr-FR" i="1" dirty="0"/>
              <a:t> to </a:t>
            </a:r>
            <a:r>
              <a:rPr lang="fr-FR" i="1" dirty="0" err="1"/>
              <a:t>be</a:t>
            </a:r>
            <a:r>
              <a:rPr lang="fr-FR" i="1" dirty="0"/>
              <a:t> </a:t>
            </a:r>
            <a:r>
              <a:rPr lang="fr-FR" i="1" dirty="0" err="1"/>
              <a:t>corrected</a:t>
            </a:r>
            <a:endParaRPr lang="fr-FR" i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4F7AC4-74B3-49BF-8F91-C5F376A9A91F}"/>
              </a:ext>
            </a:extLst>
          </p:cNvPr>
          <p:cNvSpPr/>
          <p:nvPr/>
        </p:nvSpPr>
        <p:spPr>
          <a:xfrm>
            <a:off x="1578634" y="1345721"/>
            <a:ext cx="2044460" cy="163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2951EF-BBCC-4FEB-884B-E1013E56E518}"/>
              </a:ext>
            </a:extLst>
          </p:cNvPr>
          <p:cNvSpPr/>
          <p:nvPr/>
        </p:nvSpPr>
        <p:spPr>
          <a:xfrm>
            <a:off x="5341975" y="1345721"/>
            <a:ext cx="2044460" cy="163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F203CE-1D78-41E9-9016-05A9E0FDD2FF}"/>
              </a:ext>
            </a:extLst>
          </p:cNvPr>
          <p:cNvSpPr/>
          <p:nvPr/>
        </p:nvSpPr>
        <p:spPr>
          <a:xfrm>
            <a:off x="8863625" y="1345721"/>
            <a:ext cx="2044460" cy="163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866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dipoles</a:t>
            </a:r>
            <a:r>
              <a:rPr lang="fr-FR" sz="2400" dirty="0"/>
              <a:t>, </a:t>
            </a:r>
            <a:r>
              <a:rPr lang="fr-FR" sz="2400" dirty="0" err="1"/>
              <a:t>quadrupoles</a:t>
            </a:r>
            <a:r>
              <a:rPr lang="fr-FR" sz="2400" dirty="0"/>
              <a:t> and </a:t>
            </a:r>
            <a:r>
              <a:rPr lang="fr-FR" sz="2400" dirty="0" err="1"/>
              <a:t>multipoles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31</a:t>
            </a:fld>
            <a:endParaRPr lang="fr-FR" dirty="0"/>
          </a:p>
        </p:txBody>
      </p:sp>
      <p:pic>
        <p:nvPicPr>
          <p:cNvPr id="42" name="Picture 13" descr="C:\Users\$perrot\Desktop\Enseignements\Documents\BeamDynamics\Superconducting\LHC\4_8_1_3.jpg">
            <a:extLst>
              <a:ext uri="{FF2B5EF4-FFF2-40B4-BE49-F238E27FC236}">
                <a16:creationId xmlns:a16="http://schemas.microsoft.com/office/drawing/2014/main" id="{7D3763E8-C086-46CC-861A-B15ED0DA7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7848" y="4077072"/>
            <a:ext cx="1600200" cy="1600200"/>
          </a:xfrm>
          <a:prstGeom prst="rect">
            <a:avLst/>
          </a:prstGeom>
          <a:noFill/>
        </p:spPr>
      </p:pic>
      <p:pic>
        <p:nvPicPr>
          <p:cNvPr id="43" name="Picture 3" descr="C:\Users\$perrot\Desktop\Enseignements\Documents\BeamDynamics\Superconducting\LHC\4_6_1_7.jpg">
            <a:extLst>
              <a:ext uri="{FF2B5EF4-FFF2-40B4-BE49-F238E27FC236}">
                <a16:creationId xmlns:a16="http://schemas.microsoft.com/office/drawing/2014/main" id="{3B8FD81E-5048-437F-B6CE-8C50394D3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1116" y="4581328"/>
            <a:ext cx="1743357" cy="1800000"/>
          </a:xfrm>
          <a:prstGeom prst="rect">
            <a:avLst/>
          </a:prstGeom>
          <a:noFill/>
        </p:spPr>
      </p:pic>
      <p:pic>
        <p:nvPicPr>
          <p:cNvPr id="44" name="Picture 4" descr="C:\Users\$perrot\Desktop\Enseignements\Documents\BeamDynamics\Superconducting\LHC\4_6_2_1.jpg">
            <a:extLst>
              <a:ext uri="{FF2B5EF4-FFF2-40B4-BE49-F238E27FC236}">
                <a16:creationId xmlns:a16="http://schemas.microsoft.com/office/drawing/2014/main" id="{14BA9622-E8F2-4E62-A582-3BAFA4D28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2976" y="2420889"/>
            <a:ext cx="2943225" cy="1724025"/>
          </a:xfrm>
          <a:prstGeom prst="rect">
            <a:avLst/>
          </a:prstGeom>
          <a:noFill/>
        </p:spPr>
      </p:pic>
      <p:pic>
        <p:nvPicPr>
          <p:cNvPr id="45" name="Picture 5" descr="C:\Users\$perrot\Desktop\Enseignements\Documents\BeamDynamics\Superconducting\LHC\4_6_2_2.jpg">
            <a:extLst>
              <a:ext uri="{FF2B5EF4-FFF2-40B4-BE49-F238E27FC236}">
                <a16:creationId xmlns:a16="http://schemas.microsoft.com/office/drawing/2014/main" id="{7AA56B52-CF93-4963-A76F-0AF3003C4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7318" y="620688"/>
            <a:ext cx="2412819" cy="1800000"/>
          </a:xfrm>
          <a:prstGeom prst="rect">
            <a:avLst/>
          </a:prstGeom>
          <a:noFill/>
        </p:spPr>
      </p:pic>
      <p:pic>
        <p:nvPicPr>
          <p:cNvPr id="46" name="Picture 6" descr="C:\Users\$perrot\Desktop\Enseignements\Documents\BeamDynamics\Superconducting\LHC\4_6_2_3.jpg">
            <a:extLst>
              <a:ext uri="{FF2B5EF4-FFF2-40B4-BE49-F238E27FC236}">
                <a16:creationId xmlns:a16="http://schemas.microsoft.com/office/drawing/2014/main" id="{A4A7A5CD-ECF8-486E-A8A8-656C9BD8F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2145" y="692696"/>
            <a:ext cx="1733287" cy="1620000"/>
          </a:xfrm>
          <a:prstGeom prst="rect">
            <a:avLst/>
          </a:prstGeom>
          <a:noFill/>
        </p:spPr>
      </p:pic>
      <p:pic>
        <p:nvPicPr>
          <p:cNvPr id="47" name="Picture 8" descr="C:\Users\$perrot\Desktop\Enseignements\Documents\BeamDynamics\Superconducting\LHC\4_6_2_5.png">
            <a:extLst>
              <a:ext uri="{FF2B5EF4-FFF2-40B4-BE49-F238E27FC236}">
                <a16:creationId xmlns:a16="http://schemas.microsoft.com/office/drawing/2014/main" id="{EC99B153-84F1-4903-9930-3F4BFD1A5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4188" y="2348880"/>
            <a:ext cx="2563812" cy="1911350"/>
          </a:xfrm>
          <a:prstGeom prst="rect">
            <a:avLst/>
          </a:prstGeom>
          <a:noFill/>
        </p:spPr>
      </p:pic>
      <p:pic>
        <p:nvPicPr>
          <p:cNvPr id="48" name="Picture 9" descr="C:\Users\$perrot\Desktop\Enseignements\Documents\BeamDynamics\Superconducting\LHC\4_6_3_1.jpg">
            <a:extLst>
              <a:ext uri="{FF2B5EF4-FFF2-40B4-BE49-F238E27FC236}">
                <a16:creationId xmlns:a16="http://schemas.microsoft.com/office/drawing/2014/main" id="{3C3BFE13-4FE9-4371-834A-2D813AB56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3592" y="4886326"/>
            <a:ext cx="1943100" cy="1971675"/>
          </a:xfrm>
          <a:prstGeom prst="rect">
            <a:avLst/>
          </a:prstGeom>
          <a:noFill/>
        </p:spPr>
      </p:pic>
      <p:pic>
        <p:nvPicPr>
          <p:cNvPr id="49" name="Picture 10" descr="C:\Users\$perrot\Desktop\Enseignements\Documents\BeamDynamics\Superconducting\LHC\4_6_3_2.png">
            <a:extLst>
              <a:ext uri="{FF2B5EF4-FFF2-40B4-BE49-F238E27FC236}">
                <a16:creationId xmlns:a16="http://schemas.microsoft.com/office/drawing/2014/main" id="{F19EBC77-CDCB-4737-96C9-70F52CA08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1" y="3212976"/>
            <a:ext cx="2196173" cy="1800000"/>
          </a:xfrm>
          <a:prstGeom prst="rect">
            <a:avLst/>
          </a:prstGeom>
          <a:noFill/>
        </p:spPr>
      </p:pic>
      <p:pic>
        <p:nvPicPr>
          <p:cNvPr id="50" name="Picture 12" descr="C:\Users\$perrot\Desktop\Enseignements\Documents\BeamDynamics\Superconducting\LHC\4_8_1_2.jpg">
            <a:extLst>
              <a:ext uri="{FF2B5EF4-FFF2-40B4-BE49-F238E27FC236}">
                <a16:creationId xmlns:a16="http://schemas.microsoft.com/office/drawing/2014/main" id="{82C3708F-CF6C-4C73-839D-5C9135E40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11825" y="5581650"/>
            <a:ext cx="1990725" cy="1276350"/>
          </a:xfrm>
          <a:prstGeom prst="rect">
            <a:avLst/>
          </a:prstGeom>
          <a:noFill/>
        </p:spPr>
      </p:pic>
      <p:pic>
        <p:nvPicPr>
          <p:cNvPr id="51" name="Picture 14" descr="C:\Users\$perrot\Desktop\Enseignements\Documents\BeamDynamics\Superconducting\LHC\4_8_3_2.jpg">
            <a:extLst>
              <a:ext uri="{FF2B5EF4-FFF2-40B4-BE49-F238E27FC236}">
                <a16:creationId xmlns:a16="http://schemas.microsoft.com/office/drawing/2014/main" id="{5AE6896E-7933-41CB-AC57-B9A1F3C12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0056" y="5058000"/>
            <a:ext cx="1918182" cy="1800000"/>
          </a:xfrm>
          <a:prstGeom prst="rect">
            <a:avLst/>
          </a:prstGeom>
          <a:noFill/>
        </p:spPr>
      </p:pic>
      <p:pic>
        <p:nvPicPr>
          <p:cNvPr id="52" name="Picture 16" descr="C:\Users\$perrot\Desktop\Enseignements\Documents\BeamDynamics\Superconducting\LHC\cryodipole.jpg">
            <a:extLst>
              <a:ext uri="{FF2B5EF4-FFF2-40B4-BE49-F238E27FC236}">
                <a16:creationId xmlns:a16="http://schemas.microsoft.com/office/drawing/2014/main" id="{FE1B5954-D2E3-45E2-B72C-A44BB368A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59496" y="620688"/>
            <a:ext cx="3360000" cy="2520000"/>
          </a:xfrm>
          <a:prstGeom prst="rect">
            <a:avLst/>
          </a:prstGeom>
          <a:noFill/>
        </p:spPr>
      </p:pic>
      <p:sp>
        <p:nvSpPr>
          <p:cNvPr id="53" name="Text Box 7">
            <a:extLst>
              <a:ext uri="{FF2B5EF4-FFF2-40B4-BE49-F238E27FC236}">
                <a16:creationId xmlns:a16="http://schemas.microsoft.com/office/drawing/2014/main" id="{79F4724B-D6FE-4783-9785-DB7CEE6EE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6320" y="692696"/>
            <a:ext cx="1691680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0" lvl="1" algn="ctr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latin typeface="Times New Roman" pitchFamily="18" charset="0"/>
              </a:rPr>
              <a:t>LHC at CERN</a:t>
            </a:r>
          </a:p>
        </p:txBody>
      </p:sp>
    </p:spTree>
    <p:extLst>
      <p:ext uri="{BB962C8B-B14F-4D97-AF65-F5344CB8AC3E}">
        <p14:creationId xmlns:p14="http://schemas.microsoft.com/office/powerpoint/2010/main" val="2202029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dipoles</a:t>
            </a:r>
            <a:r>
              <a:rPr lang="fr-FR" sz="2400" dirty="0"/>
              <a:t>, </a:t>
            </a:r>
            <a:r>
              <a:rPr lang="fr-FR" sz="2400" dirty="0" err="1"/>
              <a:t>quadrupoles</a:t>
            </a:r>
            <a:r>
              <a:rPr lang="fr-FR" sz="2400" dirty="0"/>
              <a:t> and </a:t>
            </a:r>
            <a:r>
              <a:rPr lang="fr-FR" sz="2400" dirty="0" err="1"/>
              <a:t>multipoles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32</a:t>
            </a:fld>
            <a:endParaRPr lang="fr-FR" dirty="0"/>
          </a:p>
        </p:txBody>
      </p:sp>
      <p:pic>
        <p:nvPicPr>
          <p:cNvPr id="7" name="Picture 15" descr="C:\Users\$perrot\Desktop\Enseignements\Documents\BeamDynamics\Superconducting\LHC\CE0077M.jpg">
            <a:extLst>
              <a:ext uri="{FF2B5EF4-FFF2-40B4-BE49-F238E27FC236}">
                <a16:creationId xmlns:a16="http://schemas.microsoft.com/office/drawing/2014/main" id="{47F181FB-F733-48AD-9286-9B67698A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6340" y="1196952"/>
            <a:ext cx="2762148" cy="1800000"/>
          </a:xfrm>
          <a:prstGeom prst="rect">
            <a:avLst/>
          </a:prstGeom>
          <a:noFill/>
        </p:spPr>
      </p:pic>
      <p:pic>
        <p:nvPicPr>
          <p:cNvPr id="8" name="Picture 16" descr="C:\Users\$perrot\Desktop\Enseignements\Documents\BeamDynamics\Superconducting\LHC\cryodipole.jpg">
            <a:extLst>
              <a:ext uri="{FF2B5EF4-FFF2-40B4-BE49-F238E27FC236}">
                <a16:creationId xmlns:a16="http://schemas.microsoft.com/office/drawing/2014/main" id="{B7555065-181F-4FB9-A41E-35BB14A14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496" y="620688"/>
            <a:ext cx="3360000" cy="2520000"/>
          </a:xfrm>
          <a:prstGeom prst="rect">
            <a:avLst/>
          </a:prstGeom>
          <a:noFill/>
        </p:spPr>
      </p:pic>
      <p:pic>
        <p:nvPicPr>
          <p:cNvPr id="9" name="Picture 17" descr="C:\Users\$perrot\Desktop\Enseignements\Documents\BeamDynamics\Superconducting\LHC\june050022.jpg">
            <a:extLst>
              <a:ext uri="{FF2B5EF4-FFF2-40B4-BE49-F238E27FC236}">
                <a16:creationId xmlns:a16="http://schemas.microsoft.com/office/drawing/2014/main" id="{3162A882-E681-4D15-94F2-15E4C5B1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848" y="4077072"/>
            <a:ext cx="2400000" cy="1800000"/>
          </a:xfrm>
          <a:prstGeom prst="rect">
            <a:avLst/>
          </a:prstGeom>
          <a:noFill/>
        </p:spPr>
      </p:pic>
      <p:pic>
        <p:nvPicPr>
          <p:cNvPr id="11" name="Picture 18" descr="C:\Users\$perrot\Desktop\Enseignements\Documents\BeamDynamics\Superconducting\LHC\june050025.jpg">
            <a:extLst>
              <a:ext uri="{FF2B5EF4-FFF2-40B4-BE49-F238E27FC236}">
                <a16:creationId xmlns:a16="http://schemas.microsoft.com/office/drawing/2014/main" id="{651879CC-B734-43A7-A025-73E63A56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1904" y="1196952"/>
            <a:ext cx="2400000" cy="1800000"/>
          </a:xfrm>
          <a:prstGeom prst="rect">
            <a:avLst/>
          </a:prstGeom>
          <a:noFill/>
        </p:spPr>
      </p:pic>
      <p:pic>
        <p:nvPicPr>
          <p:cNvPr id="12" name="Picture 19" descr="C:\Users\$perrot\Desktop\Enseignements\Documents\BeamDynamics\Superconducting\LHC\magnetmaker.jpg">
            <a:extLst>
              <a:ext uri="{FF2B5EF4-FFF2-40B4-BE49-F238E27FC236}">
                <a16:creationId xmlns:a16="http://schemas.microsoft.com/office/drawing/2014/main" id="{5E37EDA8-553F-4E63-B10A-424778620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80176" y="3501008"/>
            <a:ext cx="2400000" cy="1800000"/>
          </a:xfrm>
          <a:prstGeom prst="rect">
            <a:avLst/>
          </a:prstGeom>
          <a:noFill/>
        </p:spPr>
      </p:pic>
      <p:pic>
        <p:nvPicPr>
          <p:cNvPr id="13" name="Picture 20" descr="C:\Users\$perrot\Desktop\Enseignements\Documents\BeamDynamics\Superconducting\LHC\magnetpasta.jpg">
            <a:extLst>
              <a:ext uri="{FF2B5EF4-FFF2-40B4-BE49-F238E27FC236}">
                <a16:creationId xmlns:a16="http://schemas.microsoft.com/office/drawing/2014/main" id="{05737FC8-08D8-45C5-8E08-8D18478CB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47528" y="4437112"/>
            <a:ext cx="2400000" cy="1800000"/>
          </a:xfrm>
          <a:prstGeom prst="rect">
            <a:avLst/>
          </a:prstGeom>
          <a:noFill/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B6126AC8-B4AC-40E9-A5CD-3D4DC34A3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6320" y="692696"/>
            <a:ext cx="1691680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0" lvl="1" algn="ctr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latin typeface="Times New Roman" pitchFamily="18" charset="0"/>
              </a:rPr>
              <a:t>LHC at CERN</a:t>
            </a:r>
          </a:p>
        </p:txBody>
      </p:sp>
    </p:spTree>
    <p:extLst>
      <p:ext uri="{BB962C8B-B14F-4D97-AF65-F5344CB8AC3E}">
        <p14:creationId xmlns:p14="http://schemas.microsoft.com/office/powerpoint/2010/main" val="3292175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III – Magnetic </a:t>
            </a:r>
            <a:r>
              <a:rPr lang="fr-FR" sz="2400" dirty="0" err="1"/>
              <a:t>field</a:t>
            </a:r>
            <a:r>
              <a:rPr lang="fr-FR" sz="2400" dirty="0"/>
              <a:t>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33</a:t>
            </a:fld>
            <a:endParaRPr lang="fr-FR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2BB5EDDC-240B-468E-A98E-29E927012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098" y="859658"/>
            <a:ext cx="9492218" cy="2160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5400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500" b="1" dirty="0">
                <a:solidFill>
                  <a:srgbClr val="00B0F0"/>
                </a:solidFill>
                <a:latin typeface="Times New Roman" pitchFamily="18" charset="0"/>
              </a:rPr>
              <a:t>III.1 </a:t>
            </a:r>
            <a:r>
              <a:rPr lang="en-US" sz="1500" b="1" dirty="0">
                <a:solidFill>
                  <a:srgbClr val="00B0F0"/>
                </a:solidFill>
                <a:latin typeface="Times New Roman" pitchFamily="18" charset="0"/>
              </a:rPr>
              <a:t>Coordinate</a:t>
            </a:r>
            <a:r>
              <a:rPr lang="fr-FR" sz="15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1500" b="1" dirty="0">
                <a:solidFill>
                  <a:srgbClr val="00B0F0"/>
                </a:solidFill>
                <a:latin typeface="Times New Roman" pitchFamily="18" charset="0"/>
              </a:rPr>
              <a:t>systems</a:t>
            </a:r>
          </a:p>
          <a:p>
            <a:pPr marL="540000" lvl="1" indent="-360000">
              <a:spcAft>
                <a:spcPts val="600"/>
              </a:spcAft>
              <a:buClr>
                <a:srgbClr val="FF0000"/>
              </a:buClr>
              <a:buSzPct val="90000"/>
              <a:buFont typeface="Arial" panose="020B0604020202020204" pitchFamily="34" charset="0"/>
              <a:buChar char="•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Accelerators are structured by a succession of bending magnets and multipolar lenses (quadrupoles, </a:t>
            </a:r>
            <a:r>
              <a:rPr lang="en-US" sz="1500" dirty="0" err="1">
                <a:latin typeface="Times New Roman" pitchFamily="18" charset="0"/>
              </a:rPr>
              <a:t>sextupoles</a:t>
            </a:r>
            <a:r>
              <a:rPr lang="en-US" sz="1500" dirty="0">
                <a:latin typeface="Times New Roman" pitchFamily="18" charset="0"/>
              </a:rPr>
              <a:t> …). </a:t>
            </a:r>
          </a:p>
          <a:p>
            <a:pPr marL="540000" lvl="1" indent="-360000">
              <a:spcAft>
                <a:spcPts val="600"/>
              </a:spcAft>
              <a:buClr>
                <a:srgbClr val="FF0000"/>
              </a:buClr>
              <a:buSzPct val="90000"/>
              <a:buFont typeface="Arial" panose="020B0604020202020204" pitchFamily="34" charset="0"/>
              <a:buChar char="•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In practice, we try to put these elements in the same horizontal plane which is call mid-plane.</a:t>
            </a:r>
          </a:p>
          <a:p>
            <a:pPr marL="540000" lvl="1" indent="-360000">
              <a:spcAft>
                <a:spcPts val="600"/>
              </a:spcAft>
              <a:buClr>
                <a:srgbClr val="FF0000"/>
              </a:buClr>
              <a:buSzPct val="90000"/>
              <a:buFont typeface="Arial" panose="020B0604020202020204" pitchFamily="34" charset="0"/>
              <a:buChar char="•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For the calculation of the beam (a set of particles)  motion, we describe the system in the single referential.</a:t>
            </a:r>
          </a:p>
          <a:p>
            <a:pPr marL="540000" lvl="1" indent="-360000">
              <a:spcAft>
                <a:spcPts val="600"/>
              </a:spcAft>
              <a:buClr>
                <a:srgbClr val="FF0000"/>
              </a:buClr>
              <a:buSzPct val="90000"/>
              <a:buFont typeface="Arial" panose="020B0604020202020204" pitchFamily="34" charset="0"/>
              <a:buChar char="•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By convention, we use the system (x, y, z) with a reference trajectory (C) associated to a particle (impulsion p</a:t>
            </a:r>
            <a:r>
              <a:rPr lang="en-US" sz="1500" baseline="-25000" dirty="0">
                <a:latin typeface="Times New Roman" pitchFamily="18" charset="0"/>
              </a:rPr>
              <a:t>0</a:t>
            </a:r>
            <a:r>
              <a:rPr lang="en-US" sz="1500" dirty="0">
                <a:latin typeface="Times New Roman" pitchFamily="18" charset="0"/>
              </a:rPr>
              <a:t>) </a:t>
            </a:r>
          </a:p>
          <a:p>
            <a:pPr marL="540000" lvl="1" indent="-360000">
              <a:spcAft>
                <a:spcPts val="600"/>
              </a:spcAft>
              <a:buClr>
                <a:srgbClr val="FF0000"/>
              </a:buClr>
              <a:buSzPct val="90000"/>
              <a:buFont typeface="Arial" panose="020B0604020202020204" pitchFamily="34" charset="0"/>
              <a:buChar char="•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We use also (</a:t>
            </a:r>
            <a:r>
              <a:rPr lang="en-US" sz="1500" dirty="0" err="1">
                <a:latin typeface="Times New Roman" pitchFamily="18" charset="0"/>
              </a:rPr>
              <a:t>x,y,s</a:t>
            </a:r>
            <a:r>
              <a:rPr lang="en-US" sz="1500" dirty="0">
                <a:latin typeface="Times New Roman" pitchFamily="18" charset="0"/>
              </a:rPr>
              <a:t>) system instead of (x, y, z).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81B3723-EA45-47A8-96FB-43856097D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676" y="3039625"/>
            <a:ext cx="3781235" cy="281739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259CA7-16FD-4081-9043-B914723F05AD}"/>
              </a:ext>
            </a:extLst>
          </p:cNvPr>
          <p:cNvSpPr/>
          <p:nvPr/>
        </p:nvSpPr>
        <p:spPr>
          <a:xfrm>
            <a:off x="7973036" y="3237179"/>
            <a:ext cx="1275127" cy="393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FE46874-E2CF-4616-A974-55EA012809A2}"/>
              </a:ext>
            </a:extLst>
          </p:cNvPr>
          <p:cNvSpPr txBox="1"/>
          <p:nvPr/>
        </p:nvSpPr>
        <p:spPr>
          <a:xfrm>
            <a:off x="376411" y="3273468"/>
            <a:ext cx="2730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Beam </a:t>
            </a:r>
            <a:r>
              <a:rPr lang="fr-FR" sz="1400" dirty="0" err="1"/>
              <a:t>vector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described</a:t>
            </a:r>
            <a:r>
              <a:rPr lang="fr-FR" sz="1400" dirty="0"/>
              <a:t> in 3D by 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B1C9905-CA0B-4360-BF2A-13B82EE4D965}"/>
                  </a:ext>
                </a:extLst>
              </p:cNvPr>
              <p:cNvSpPr txBox="1"/>
              <p:nvPr/>
            </p:nvSpPr>
            <p:spPr>
              <a:xfrm>
                <a:off x="2891376" y="3743252"/>
                <a:ext cx="2311338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B1C9905-CA0B-4360-BF2A-13B82EE4D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376" y="3743252"/>
                <a:ext cx="2311338" cy="617861"/>
              </a:xfrm>
              <a:prstGeom prst="rect">
                <a:avLst/>
              </a:prstGeom>
              <a:blipFill>
                <a:blip r:embed="rId3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A4A1C1B-7466-46BF-828D-4B64ABF49593}"/>
              </a:ext>
            </a:extLst>
          </p:cNvPr>
          <p:cNvCxnSpPr/>
          <p:nvPr/>
        </p:nvCxnSpPr>
        <p:spPr>
          <a:xfrm flipV="1">
            <a:off x="2023968" y="4312347"/>
            <a:ext cx="846030" cy="322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E9A60475-F8DA-4D45-BD1F-8FB3F7AB588B}"/>
              </a:ext>
            </a:extLst>
          </p:cNvPr>
          <p:cNvCxnSpPr>
            <a:cxnSpLocks/>
          </p:cNvCxnSpPr>
          <p:nvPr/>
        </p:nvCxnSpPr>
        <p:spPr>
          <a:xfrm flipV="1">
            <a:off x="3745515" y="4271414"/>
            <a:ext cx="0" cy="474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F6F5BFFD-1AE5-4394-A47B-5B7B391BC42E}"/>
              </a:ext>
            </a:extLst>
          </p:cNvPr>
          <p:cNvCxnSpPr>
            <a:cxnSpLocks/>
          </p:cNvCxnSpPr>
          <p:nvPr/>
        </p:nvCxnSpPr>
        <p:spPr>
          <a:xfrm flipH="1" flipV="1">
            <a:off x="4544488" y="4358573"/>
            <a:ext cx="581897" cy="368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B1E5C0B4-7613-4D22-AD6E-82D4C888DF9F}"/>
              </a:ext>
            </a:extLst>
          </p:cNvPr>
          <p:cNvSpPr txBox="1"/>
          <p:nvPr/>
        </p:nvSpPr>
        <p:spPr>
          <a:xfrm>
            <a:off x="838200" y="4448321"/>
            <a:ext cx="999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Transverse </a:t>
            </a:r>
          </a:p>
          <a:p>
            <a:pPr algn="ctr"/>
            <a:r>
              <a:rPr lang="fr-FR" sz="1400" dirty="0"/>
              <a:t>horizontal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1AB2C3F-476B-49B9-BD20-976752EA1278}"/>
              </a:ext>
            </a:extLst>
          </p:cNvPr>
          <p:cNvSpPr txBox="1"/>
          <p:nvPr/>
        </p:nvSpPr>
        <p:spPr>
          <a:xfrm>
            <a:off x="3245955" y="4746258"/>
            <a:ext cx="999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Transverse </a:t>
            </a:r>
          </a:p>
          <a:p>
            <a:pPr algn="ctr"/>
            <a:r>
              <a:rPr lang="fr-FR" sz="1400" dirty="0"/>
              <a:t>vertical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08A4FCA-C98B-4C11-8AF1-5F03813BAD7D}"/>
              </a:ext>
            </a:extLst>
          </p:cNvPr>
          <p:cNvSpPr txBox="1"/>
          <p:nvPr/>
        </p:nvSpPr>
        <p:spPr>
          <a:xfrm>
            <a:off x="5267411" y="4640369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Longitudinal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03FD31A-3A64-44D8-8E5D-4A2B3A0C2F18}"/>
              </a:ext>
            </a:extLst>
          </p:cNvPr>
          <p:cNvSpPr/>
          <p:nvPr/>
        </p:nvSpPr>
        <p:spPr>
          <a:xfrm>
            <a:off x="3049648" y="3891335"/>
            <a:ext cx="425401" cy="328022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4EEDAA-E019-46C8-9C67-502DF0BB6CEC}"/>
              </a:ext>
            </a:extLst>
          </p:cNvPr>
          <p:cNvSpPr/>
          <p:nvPr/>
        </p:nvSpPr>
        <p:spPr>
          <a:xfrm>
            <a:off x="3594398" y="3897029"/>
            <a:ext cx="425401" cy="328022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53416EF-3135-4E2C-9AD0-256BC9D3324D}"/>
              </a:ext>
            </a:extLst>
          </p:cNvPr>
          <p:cNvSpPr/>
          <p:nvPr/>
        </p:nvSpPr>
        <p:spPr>
          <a:xfrm>
            <a:off x="4041177" y="3793741"/>
            <a:ext cx="988346" cy="564832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80098C90-6734-4F87-BAC6-77FA053ECBE2}"/>
              </a:ext>
            </a:extLst>
          </p:cNvPr>
          <p:cNvSpPr txBox="1"/>
          <p:nvPr/>
        </p:nvSpPr>
        <p:spPr>
          <a:xfrm>
            <a:off x="376411" y="5418276"/>
            <a:ext cx="2627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It can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extended</a:t>
            </a:r>
            <a:r>
              <a:rPr lang="fr-FR" sz="1200" dirty="0"/>
              <a:t> to mass and charge: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1865E216-0E22-4EA5-940B-F0F92BF3B794}"/>
                  </a:ext>
                </a:extLst>
              </p:cNvPr>
              <p:cNvSpPr txBox="1"/>
              <p:nvPr/>
            </p:nvSpPr>
            <p:spPr>
              <a:xfrm>
                <a:off x="2869998" y="5730154"/>
                <a:ext cx="2062296" cy="4805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fr-FR" sz="1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fr-FR" sz="1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1865E216-0E22-4EA5-940B-F0F92BF3B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998" y="5730154"/>
                <a:ext cx="2062296" cy="480581"/>
              </a:xfrm>
              <a:prstGeom prst="rect">
                <a:avLst/>
              </a:prstGeom>
              <a:blipFill>
                <a:blip r:embed="rId4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ZoneTexte 41">
            <a:extLst>
              <a:ext uri="{FF2B5EF4-FFF2-40B4-BE49-F238E27FC236}">
                <a16:creationId xmlns:a16="http://schemas.microsoft.com/office/drawing/2014/main" id="{70154FC0-57F4-4786-B178-3F9D73146328}"/>
              </a:ext>
            </a:extLst>
          </p:cNvPr>
          <p:cNvSpPr txBox="1"/>
          <p:nvPr/>
        </p:nvSpPr>
        <p:spPr>
          <a:xfrm>
            <a:off x="5012731" y="5859842"/>
            <a:ext cx="2704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but not </a:t>
            </a:r>
            <a:r>
              <a:rPr lang="fr-FR" sz="1200" i="1" dirty="0" err="1"/>
              <a:t>often</a:t>
            </a:r>
            <a:r>
              <a:rPr lang="fr-FR" sz="1200" i="1" dirty="0"/>
              <a:t> </a:t>
            </a:r>
            <a:r>
              <a:rPr lang="fr-FR" sz="1200" i="1" dirty="0" err="1"/>
              <a:t>used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1989792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II – </a:t>
            </a:r>
            <a:r>
              <a:rPr lang="fr-FR" sz="2400" dirty="0" err="1"/>
              <a:t>Guiding</a:t>
            </a:r>
            <a:r>
              <a:rPr lang="fr-FR" sz="2400" dirty="0"/>
              <a:t> and </a:t>
            </a:r>
            <a:r>
              <a:rPr lang="fr-FR" sz="2400" dirty="0" err="1"/>
              <a:t>focalizing</a:t>
            </a:r>
            <a:r>
              <a:rPr lang="fr-FR" sz="2400" dirty="0"/>
              <a:t> magnets : </a:t>
            </a:r>
            <a:r>
              <a:rPr lang="fr-FR" sz="2400" dirty="0" err="1"/>
              <a:t>dipoles</a:t>
            </a:r>
            <a:r>
              <a:rPr lang="fr-FR" sz="2400" dirty="0"/>
              <a:t>, </a:t>
            </a:r>
            <a:r>
              <a:rPr lang="fr-FR" sz="2400" dirty="0" err="1"/>
              <a:t>quadrupoles</a:t>
            </a:r>
            <a:r>
              <a:rPr lang="fr-FR" sz="2400" dirty="0"/>
              <a:t> and </a:t>
            </a:r>
            <a:r>
              <a:rPr lang="fr-FR" sz="2400" dirty="0" err="1"/>
              <a:t>multipoles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34</a:t>
            </a:fld>
            <a:endParaRPr lang="fr-FR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DFD52B7D-A57D-4599-9AEA-AA75FFAE4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008" y="764704"/>
            <a:ext cx="8892480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5400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 dirty="0">
                <a:solidFill>
                  <a:srgbClr val="00B0F0"/>
                </a:solidFill>
                <a:latin typeface="Times New Roman" pitchFamily="18" charset="0"/>
              </a:rPr>
              <a:t>III.2 Field Development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Object 5">
                <a:extLst>
                  <a:ext uri="{FF2B5EF4-FFF2-40B4-BE49-F238E27FC236}">
                    <a16:creationId xmlns:a16="http://schemas.microsoft.com/office/drawing/2014/main" id="{51C1DFD2-B710-44E2-AAD4-4F5DF848360E}"/>
                  </a:ext>
                </a:extLst>
              </p:cNvPr>
              <p:cNvSpPr txBox="1"/>
              <p:nvPr/>
            </p:nvSpPr>
            <p:spPr bwMode="auto">
              <a:xfrm>
                <a:off x="1873605" y="2171504"/>
                <a:ext cx="8444790" cy="2356046"/>
              </a:xfrm>
              <a:prstGeom prst="rect">
                <a:avLst/>
              </a:prstGeom>
              <a:noFill/>
            </p:spPr>
            <p:txBody>
              <a:bodyPr>
                <a:normAutofit fontScale="77500" lnSpcReduction="20000"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plane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=0)=</m:t>
                      </m:r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02</m:t>
                          </m:r>
                        </m:sub>
                      </m:sSub>
                      <m:sSup>
                        <m:s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+…=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fr-FR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fr-FR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</m:e>
                                        <m:sup>
                                          <m:r>
                                            <a:rPr lang="fr-FR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fr-FR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p>
                                        <m:sSupPr>
                                          <m:ctrlPr>
                                            <a:rPr lang="fr-FR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fr-FR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fr-FR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r"/>
                <a:br>
                  <a:rPr lang="fr-FR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=0)=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𝑛h𝑥</m:t>
                          </m:r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fr-FR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algn="r"/>
                <a:br>
                  <a:rPr lang="fr-FR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Field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index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sextupolar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terme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: </m:t>
                      </m:r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r"/>
                <a:br>
                  <a:rPr lang="fr-FR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m:rPr>
                          <m:nor/>
                        </m:rPr>
                        <a:rPr lang="fr-F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from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fr-FR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9" name="Object 5">
                <a:extLst>
                  <a:ext uri="{FF2B5EF4-FFF2-40B4-BE49-F238E27FC236}">
                    <a16:creationId xmlns:a16="http://schemas.microsoft.com/office/drawing/2014/main" id="{51C1DFD2-B710-44E2-AAD4-4F5DF8483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3605" y="2171504"/>
                <a:ext cx="8444790" cy="23560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7">
            <a:extLst>
              <a:ext uri="{FF2B5EF4-FFF2-40B4-BE49-F238E27FC236}">
                <a16:creationId xmlns:a16="http://schemas.microsoft.com/office/drawing/2014/main" id="{30179D22-6ACC-4EE0-88AB-A12B2A227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3768" y="4935598"/>
            <a:ext cx="7624464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169863" lvl="1" indent="-9525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176213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 dirty="0">
                <a:latin typeface="Times New Roman" pitchFamily="18" charset="0"/>
              </a:rPr>
              <a:t>From this </a:t>
            </a:r>
            <a:r>
              <a:rPr lang="en-US" sz="1600" b="1" dirty="0" err="1">
                <a:latin typeface="Times New Roman" pitchFamily="18" charset="0"/>
              </a:rPr>
              <a:t>taylor</a:t>
            </a:r>
            <a:r>
              <a:rPr lang="en-US" sz="1600" b="1" dirty="0">
                <a:latin typeface="Times New Roman" pitchFamily="18" charset="0"/>
              </a:rPr>
              <a:t> expansion we can deduce 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</a:rPr>
              <a:t>dipole, quadrupole,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sextupole</a:t>
            </a:r>
            <a:r>
              <a:rPr lang="en-US" sz="1600" b="1" dirty="0">
                <a:latin typeface="Times New Roman" pitchFamily="18" charset="0"/>
              </a:rPr>
              <a:t>… terms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6919E5-AAE8-4988-AB4A-65E6E0B9AD2C}"/>
              </a:ext>
            </a:extLst>
          </p:cNvPr>
          <p:cNvSpPr txBox="1"/>
          <p:nvPr/>
        </p:nvSpPr>
        <p:spPr>
          <a:xfrm>
            <a:off x="588397" y="1443684"/>
            <a:ext cx="620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(</a:t>
            </a:r>
            <a:r>
              <a:rPr lang="fr-FR" dirty="0" err="1"/>
              <a:t>magnetic</a:t>
            </a:r>
            <a:r>
              <a:rPr lang="fr-FR" dirty="0"/>
              <a:t>) </a:t>
            </a:r>
            <a:r>
              <a:rPr lang="fr-FR" dirty="0" err="1"/>
              <a:t>fields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developed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taylor</a:t>
            </a:r>
            <a:r>
              <a:rPr lang="fr-FR" dirty="0"/>
              <a:t> expansion :</a:t>
            </a:r>
          </a:p>
        </p:txBody>
      </p:sp>
    </p:spTree>
    <p:extLst>
      <p:ext uri="{BB962C8B-B14F-4D97-AF65-F5344CB8AC3E}">
        <p14:creationId xmlns:p14="http://schemas.microsoft.com/office/powerpoint/2010/main" val="535009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35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DF7FE2-121B-456B-A936-3811C83D049A}"/>
              </a:ext>
            </a:extLst>
          </p:cNvPr>
          <p:cNvSpPr txBox="1"/>
          <p:nvPr/>
        </p:nvSpPr>
        <p:spPr>
          <a:xfrm>
            <a:off x="2539102" y="936671"/>
            <a:ext cx="686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calculated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the « Newton-Lorentz » </a:t>
            </a:r>
            <a:r>
              <a:rPr lang="fr-FR" dirty="0" err="1"/>
              <a:t>equation</a:t>
            </a:r>
            <a:r>
              <a:rPr lang="fr-FR" dirty="0"/>
              <a:t> 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3078102-85BA-41CB-A23E-D03F45B2EBFE}"/>
                  </a:ext>
                </a:extLst>
              </p:cNvPr>
              <p:cNvSpPr txBox="1"/>
              <p:nvPr/>
            </p:nvSpPr>
            <p:spPr>
              <a:xfrm>
                <a:off x="4362634" y="1463123"/>
                <a:ext cx="2790508" cy="526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3078102-85BA-41CB-A23E-D03F45B2E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634" y="1463123"/>
                <a:ext cx="2790508" cy="5261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E71EFE2-772E-443E-839D-0D59B4B1039E}"/>
              </a:ext>
            </a:extLst>
          </p:cNvPr>
          <p:cNvSpPr/>
          <p:nvPr/>
        </p:nvSpPr>
        <p:spPr>
          <a:xfrm>
            <a:off x="6832600" y="1581150"/>
            <a:ext cx="196850" cy="33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3C18108-E587-40DD-ADA6-5C89E50EA557}"/>
              </a:ext>
            </a:extLst>
          </p:cNvPr>
          <p:cNvCxnSpPr>
            <a:endCxn id="16" idx="3"/>
          </p:cNvCxnSpPr>
          <p:nvPr/>
        </p:nvCxnSpPr>
        <p:spPr>
          <a:xfrm flipH="1">
            <a:off x="7153142" y="1662298"/>
            <a:ext cx="352558" cy="638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9F279702-545C-41BD-AB88-1606BCAE5FED}"/>
              </a:ext>
            </a:extLst>
          </p:cNvPr>
          <p:cNvSpPr txBox="1"/>
          <p:nvPr/>
        </p:nvSpPr>
        <p:spPr>
          <a:xfrm>
            <a:off x="7490570" y="1470505"/>
            <a:ext cx="3120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 </a:t>
            </a:r>
            <a:r>
              <a:rPr lang="fr-FR" dirty="0" err="1">
                <a:solidFill>
                  <a:srgbClr val="FF0000"/>
                </a:solidFill>
              </a:rPr>
              <a:t>field</a:t>
            </a:r>
            <a:r>
              <a:rPr lang="fr-FR" dirty="0">
                <a:solidFill>
                  <a:srgbClr val="FF0000"/>
                </a:solidFill>
              </a:rPr>
              <a:t> expression </a:t>
            </a:r>
            <a:r>
              <a:rPr lang="fr-FR" dirty="0" err="1">
                <a:solidFill>
                  <a:srgbClr val="FF0000"/>
                </a:solidFill>
              </a:rPr>
              <a:t>injected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here</a:t>
            </a:r>
            <a:endParaRPr lang="fr-F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0434A968-957E-4943-B38B-184D166261E1}"/>
                  </a:ext>
                </a:extLst>
              </p:cNvPr>
              <p:cNvSpPr txBox="1"/>
              <p:nvPr/>
            </p:nvSpPr>
            <p:spPr bwMode="auto">
              <a:xfrm>
                <a:off x="1141413" y="2277202"/>
                <a:ext cx="8628062" cy="1587501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1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horizontal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plane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equation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″</m:t>
                          </m:r>
                        </m:sup>
                      </m:sSup>
                      <m:r>
                        <a:rPr lang="fr-FR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″</m:t>
                          </m:r>
                        </m:sup>
                      </m:sSup>
                      <m:r>
                        <a:rPr lang="fr-FR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sSup>
                        <m:sSupPr>
                          <m:ctrlP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fr-FR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complete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solution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fr-FR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</m:oMath>
                    <m:oMath xmlns:m="http://schemas.openxmlformats.org/officeDocument/2006/math">
                      <m:r>
                        <a:rPr lang="fr-FR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nary>
                            <m:naryPr>
                              <m:limLoc m:val="undOvr"/>
                              <m:ctrlP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fr-FR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fr-FR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d>
                                    <m:dPr>
                                      <m:ctrlP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</m:e>
                          </m:nary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nary>
                            <m:naryPr>
                              <m:limLoc m:val="undOvr"/>
                              <m:ctrlP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fr-FR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fr-FR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d>
                                    <m:dPr>
                                      <m:ctrlP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</m:e>
                          </m:nary>
                        </m:e>
                      </m:d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  <m: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  <m: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  <m: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0434A968-957E-4943-B38B-184D16626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413" y="2277202"/>
                <a:ext cx="8628062" cy="15875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Objet 7">
                <a:extLst>
                  <a:ext uri="{FF2B5EF4-FFF2-40B4-BE49-F238E27FC236}">
                    <a16:creationId xmlns:a16="http://schemas.microsoft.com/office/drawing/2014/main" id="{6C21D2EC-49EF-44C1-842C-28F814A4B00C}"/>
                  </a:ext>
                </a:extLst>
              </p:cNvPr>
              <p:cNvSpPr txBox="1"/>
              <p:nvPr/>
            </p:nvSpPr>
            <p:spPr bwMode="auto">
              <a:xfrm>
                <a:off x="1141413" y="4390208"/>
                <a:ext cx="9657781" cy="12559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16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fr-FR" sz="16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fr-FR" sz="16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vertical</m:t>
                      </m:r>
                      <m:r>
                        <m:rPr>
                          <m:nor/>
                        </m:rPr>
                        <a:rPr lang="fr-FR" sz="16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plane</m:t>
                      </m:r>
                      <m:r>
                        <m:rPr>
                          <m:nor/>
                        </m:rPr>
                        <a:rPr lang="fr-FR" sz="16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fr-FR" sz="16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r>
                        <m:rPr>
                          <m:nor/>
                        </m:rPr>
                        <a:rPr lang="fr-FR" sz="16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motion</m:t>
                      </m:r>
                      <m:r>
                        <m:rPr>
                          <m:nor/>
                        </m:rPr>
                        <a:rPr lang="fr-FR" sz="16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equation</m:t>
                      </m:r>
                      <m:r>
                        <m:rPr>
                          <m:nor/>
                        </m:rPr>
                        <a:rPr lang="fr-FR" sz="16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fr-FR" sz="16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  </m:t>
                      </m:r>
                      <m:sSup>
                        <m:sSupPr>
                          <m:ctrlP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fr-FR" sz="16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″</m:t>
                          </m:r>
                        </m:sup>
                      </m:sSup>
                      <m:r>
                        <a:rPr lang="fr-FR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″</m:t>
                          </m:r>
                        </m:sup>
                      </m:sSup>
                      <m:r>
                        <a:rPr lang="fr-FR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complete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solution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</m:oMath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  <m:oMath xmlns:m="http://schemas.openxmlformats.org/officeDocument/2006/math">
                      <m:sSup>
                        <m:sSup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  <m:sup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  <m:sup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31" name="Objet 7">
                <a:extLst>
                  <a:ext uri="{FF2B5EF4-FFF2-40B4-BE49-F238E27FC236}">
                    <a16:creationId xmlns:a16="http://schemas.microsoft.com/office/drawing/2014/main" id="{6C21D2EC-49EF-44C1-842C-28F814A4B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413" y="4390208"/>
                <a:ext cx="9657781" cy="12559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Objet 8">
                <a:extLst>
                  <a:ext uri="{FF2B5EF4-FFF2-40B4-BE49-F238E27FC236}">
                    <a16:creationId xmlns:a16="http://schemas.microsoft.com/office/drawing/2014/main" id="{1B7B623E-BCE1-4E5B-9F10-16A67AE109EF}"/>
                  </a:ext>
                </a:extLst>
              </p:cNvPr>
              <p:cNvSpPr txBox="1"/>
              <p:nvPr/>
            </p:nvSpPr>
            <p:spPr bwMode="auto">
              <a:xfrm>
                <a:off x="1141413" y="5539655"/>
                <a:ext cx="8005722" cy="879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are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initial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particles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characteristics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Functions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are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called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principal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trajectories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  <m:oMath xmlns:m="http://schemas.openxmlformats.org/officeDocument/2006/math">
                      <m:r>
                        <a:rPr lang="fr-FR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function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characterise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chromatic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properties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system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dispersion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function</m:t>
                      </m:r>
                      <m:r>
                        <a:rPr lang="fr-FR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FR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2" name="Objet 8">
                <a:extLst>
                  <a:ext uri="{FF2B5EF4-FFF2-40B4-BE49-F238E27FC236}">
                    <a16:creationId xmlns:a16="http://schemas.microsoft.com/office/drawing/2014/main" id="{1B7B623E-BCE1-4E5B-9F10-16A67AE10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413" y="5539655"/>
                <a:ext cx="8005722" cy="8790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CA474BFB-D15B-4BE7-A78C-DA26DF564886}"/>
                  </a:ext>
                </a:extLst>
              </p:cNvPr>
              <p:cNvSpPr txBox="1"/>
              <p:nvPr/>
            </p:nvSpPr>
            <p:spPr>
              <a:xfrm>
                <a:off x="1141413" y="3726741"/>
                <a:ext cx="67522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/>
                  <a:t>Finally </a:t>
                </a:r>
                <a:r>
                  <a:rPr lang="fr-FR" sz="1600" b="1" dirty="0" err="1"/>
                  <a:t>we</a:t>
                </a:r>
                <a:r>
                  <a:rPr lang="fr-FR" sz="1600" b="1" dirty="0"/>
                  <a:t> have a simple </a:t>
                </a:r>
                <a:r>
                  <a:rPr lang="fr-FR" sz="1600" b="1" dirty="0" err="1"/>
                  <a:t>equation</a:t>
                </a:r>
                <a:r>
                  <a:rPr lang="fr-FR" sz="1600" b="1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fr-FR" sz="1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</m:d>
                  </m:oMath>
                </a14:m>
                <a:endParaRPr lang="fr-FR" sz="1600" b="1" dirty="0"/>
              </a:p>
              <a:p>
                <a:r>
                  <a:rPr lang="fr-FR" sz="1600" dirty="0" err="1"/>
                  <a:t>Where</a:t>
                </a:r>
                <a:r>
                  <a:rPr lang="fr-FR" sz="1600" dirty="0"/>
                  <a:t> x : position, x’ : angle,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fr-FR" sz="1600" dirty="0"/>
                  <a:t> : </a:t>
                </a:r>
                <a:r>
                  <a:rPr lang="fr-FR" sz="1600" dirty="0" err="1"/>
                  <a:t>energy</a:t>
                </a:r>
                <a:endParaRPr lang="fr-FR" sz="1600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CA474BFB-D15B-4BE7-A78C-DA26DF564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413" y="3726741"/>
                <a:ext cx="6752203" cy="584775"/>
              </a:xfrm>
              <a:prstGeom prst="rect">
                <a:avLst/>
              </a:prstGeom>
              <a:blipFill>
                <a:blip r:embed="rId6"/>
                <a:stretch>
                  <a:fillRect l="-451" t="-3125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6542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36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DF7FE2-121B-456B-A936-3811C83D049A}"/>
              </a:ext>
            </a:extLst>
          </p:cNvPr>
          <p:cNvSpPr txBox="1"/>
          <p:nvPr/>
        </p:nvSpPr>
        <p:spPr>
          <a:xfrm>
            <a:off x="2539102" y="936671"/>
            <a:ext cx="686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calculated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the « Newton-Lorentz » </a:t>
            </a:r>
            <a:r>
              <a:rPr lang="fr-FR" dirty="0" err="1"/>
              <a:t>equation</a:t>
            </a:r>
            <a:r>
              <a:rPr lang="fr-FR" dirty="0"/>
              <a:t> 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3078102-85BA-41CB-A23E-D03F45B2EBFE}"/>
                  </a:ext>
                </a:extLst>
              </p:cNvPr>
              <p:cNvSpPr txBox="1"/>
              <p:nvPr/>
            </p:nvSpPr>
            <p:spPr>
              <a:xfrm>
                <a:off x="4362634" y="1463123"/>
                <a:ext cx="2790508" cy="526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3078102-85BA-41CB-A23E-D03F45B2E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634" y="1463123"/>
                <a:ext cx="2790508" cy="5261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D0C9355-4492-4ACB-88C9-BF2D8DEDAF94}"/>
                  </a:ext>
                </a:extLst>
              </p:cNvPr>
              <p:cNvSpPr txBox="1"/>
              <p:nvPr/>
            </p:nvSpPr>
            <p:spPr>
              <a:xfrm>
                <a:off x="4038600" y="3966180"/>
                <a:ext cx="4833183" cy="1457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fr-FR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fr-FR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13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15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16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21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31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41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51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61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2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2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62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3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3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63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4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4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4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64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5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5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5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65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6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6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6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66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𝑖𝑛𝑖𝑡</m:t>
                          </m:r>
                        </m:sub>
                      </m:sSub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D0C9355-4492-4ACB-88C9-BF2D8DEDA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3966180"/>
                <a:ext cx="4833183" cy="14570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87275B5C-3A06-49D5-8DAF-07F5311D3758}"/>
              </a:ext>
            </a:extLst>
          </p:cNvPr>
          <p:cNvSpPr txBox="1"/>
          <p:nvPr/>
        </p:nvSpPr>
        <p:spPr>
          <a:xfrm>
            <a:off x="1131642" y="4598544"/>
            <a:ext cx="2696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General transport matrix 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71EFE2-772E-443E-839D-0D59B4B1039E}"/>
              </a:ext>
            </a:extLst>
          </p:cNvPr>
          <p:cNvSpPr/>
          <p:nvPr/>
        </p:nvSpPr>
        <p:spPr>
          <a:xfrm>
            <a:off x="6832600" y="1581150"/>
            <a:ext cx="196850" cy="33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3C18108-E587-40DD-ADA6-5C89E50EA557}"/>
              </a:ext>
            </a:extLst>
          </p:cNvPr>
          <p:cNvCxnSpPr>
            <a:endCxn id="16" idx="3"/>
          </p:cNvCxnSpPr>
          <p:nvPr/>
        </p:nvCxnSpPr>
        <p:spPr>
          <a:xfrm flipH="1">
            <a:off x="7153142" y="1662298"/>
            <a:ext cx="352558" cy="638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9F279702-545C-41BD-AB88-1606BCAE5FED}"/>
              </a:ext>
            </a:extLst>
          </p:cNvPr>
          <p:cNvSpPr txBox="1"/>
          <p:nvPr/>
        </p:nvSpPr>
        <p:spPr>
          <a:xfrm>
            <a:off x="7490570" y="1470505"/>
            <a:ext cx="3120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 </a:t>
            </a:r>
            <a:r>
              <a:rPr lang="fr-FR" dirty="0" err="1">
                <a:solidFill>
                  <a:srgbClr val="FF0000"/>
                </a:solidFill>
              </a:rPr>
              <a:t>field</a:t>
            </a:r>
            <a:r>
              <a:rPr lang="fr-FR" dirty="0">
                <a:solidFill>
                  <a:srgbClr val="FF0000"/>
                </a:solidFill>
              </a:rPr>
              <a:t> expression </a:t>
            </a:r>
            <a:r>
              <a:rPr lang="fr-FR" dirty="0" err="1">
                <a:solidFill>
                  <a:srgbClr val="FF0000"/>
                </a:solidFill>
              </a:rPr>
              <a:t>injected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here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54CBF7C-C97B-46B3-A150-6C5C43C43536}"/>
              </a:ext>
            </a:extLst>
          </p:cNvPr>
          <p:cNvSpPr txBox="1"/>
          <p:nvPr/>
        </p:nvSpPr>
        <p:spPr>
          <a:xfrm>
            <a:off x="603790" y="2730480"/>
            <a:ext cx="9253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It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usually</a:t>
            </a:r>
            <a:r>
              <a:rPr lang="fr-FR" sz="1600" dirty="0"/>
              <a:t> </a:t>
            </a:r>
            <a:r>
              <a:rPr lang="fr-FR" sz="1600" dirty="0" err="1"/>
              <a:t>sufficient</a:t>
            </a:r>
            <a:r>
              <a:rPr lang="fr-FR" sz="1600" dirty="0"/>
              <a:t> to </a:t>
            </a:r>
            <a:r>
              <a:rPr lang="fr-FR" sz="1600" dirty="0" err="1"/>
              <a:t>describe</a:t>
            </a:r>
            <a:r>
              <a:rPr lang="fr-FR" sz="1600" dirty="0"/>
              <a:t> </a:t>
            </a:r>
            <a:r>
              <a:rPr lang="fr-FR" sz="1600" dirty="0" err="1"/>
              <a:t>beam</a:t>
            </a:r>
            <a:r>
              <a:rPr lang="fr-FR" sz="1600" dirty="0"/>
              <a:t> </a:t>
            </a:r>
            <a:r>
              <a:rPr lang="fr-FR" sz="1600" dirty="0" err="1"/>
              <a:t>dynamics</a:t>
            </a:r>
            <a:r>
              <a:rPr lang="fr-FR" sz="1600" dirty="0"/>
              <a:t> at 1st </a:t>
            </a:r>
            <a:r>
              <a:rPr lang="fr-FR" sz="1600" dirty="0" err="1"/>
              <a:t>order</a:t>
            </a:r>
            <a:r>
              <a:rPr lang="fr-FR" sz="1600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1600" dirty="0" err="1">
                <a:sym typeface="Wingdings" panose="05000000000000000000" pitchFamily="2" charset="2"/>
              </a:rPr>
              <a:t>Development</a:t>
            </a:r>
            <a:r>
              <a:rPr lang="fr-FR" sz="1600" dirty="0">
                <a:sym typeface="Wingdings" panose="05000000000000000000" pitchFamily="2" charset="2"/>
              </a:rPr>
              <a:t> of </a:t>
            </a:r>
            <a:r>
              <a:rPr lang="fr-FR" sz="1600" dirty="0" err="1">
                <a:sym typeface="Wingdings" panose="05000000000000000000" pitchFamily="2" charset="2"/>
              </a:rPr>
              <a:t>equations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err="1">
                <a:sym typeface="Wingdings" panose="05000000000000000000" pitchFamily="2" charset="2"/>
              </a:rPr>
              <a:t>along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err="1">
                <a:sym typeface="Wingdings" panose="05000000000000000000" pitchFamily="2" charset="2"/>
              </a:rPr>
              <a:t>reference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err="1">
                <a:sym typeface="Wingdings" panose="05000000000000000000" pitchFamily="2" charset="2"/>
              </a:rPr>
              <a:t>path</a:t>
            </a:r>
            <a:r>
              <a:rPr lang="fr-FR" sz="1600" dirty="0">
                <a:sym typeface="Wingdings" panose="05000000000000000000" pitchFamily="2" charset="2"/>
              </a:rPr>
              <a:t> at 1st </a:t>
            </a:r>
            <a:r>
              <a:rPr lang="fr-FR" sz="1600" dirty="0" err="1">
                <a:sym typeface="Wingdings" panose="05000000000000000000" pitchFamily="2" charset="2"/>
              </a:rPr>
              <a:t>order</a:t>
            </a:r>
            <a:r>
              <a:rPr lang="fr-FR" sz="1600" dirty="0">
                <a:sym typeface="Wingdings" panose="05000000000000000000" pitchFamily="2" charset="2"/>
              </a:rPr>
              <a:t>, as a </a:t>
            </a:r>
            <a:r>
              <a:rPr lang="fr-FR" sz="1600" dirty="0" err="1">
                <a:sym typeface="Wingdings" panose="05000000000000000000" pitchFamily="2" charset="2"/>
              </a:rPr>
              <a:t>function</a:t>
            </a:r>
            <a:r>
              <a:rPr lang="fr-FR" sz="1600" dirty="0">
                <a:sym typeface="Wingdings" panose="05000000000000000000" pitchFamily="2" charset="2"/>
              </a:rPr>
              <a:t> of the 3D(+) phase </a:t>
            </a:r>
            <a:r>
              <a:rPr lang="fr-FR" sz="1600" dirty="0" err="1">
                <a:sym typeface="Wingdings" panose="05000000000000000000" pitchFamily="2" charset="2"/>
              </a:rPr>
              <a:t>space</a:t>
            </a:r>
            <a:r>
              <a:rPr lang="fr-FR" sz="1600" dirty="0">
                <a:sym typeface="Wingdings" panose="05000000000000000000" pitchFamily="2" charset="2"/>
              </a:rPr>
              <a:t>.</a:t>
            </a:r>
          </a:p>
          <a:p>
            <a:r>
              <a:rPr lang="fr-FR" sz="1600" dirty="0">
                <a:sym typeface="Wingdings" panose="05000000000000000000" pitchFamily="2" charset="2"/>
              </a:rPr>
              <a:t>This can </a:t>
            </a:r>
            <a:r>
              <a:rPr lang="fr-FR" sz="1600" dirty="0" err="1">
                <a:sym typeface="Wingdings" panose="05000000000000000000" pitchFamily="2" charset="2"/>
              </a:rPr>
              <a:t>be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err="1">
                <a:sym typeface="Wingdings" panose="05000000000000000000" pitchFamily="2" charset="2"/>
              </a:rPr>
              <a:t>expressed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err="1">
                <a:sym typeface="Wingdings" panose="05000000000000000000" pitchFamily="2" charset="2"/>
              </a:rPr>
              <a:t>under</a:t>
            </a:r>
            <a:r>
              <a:rPr lang="fr-FR" sz="1600" dirty="0">
                <a:sym typeface="Wingdings" panose="05000000000000000000" pitchFamily="2" charset="2"/>
              </a:rPr>
              <a:t> the </a:t>
            </a:r>
            <a:r>
              <a:rPr lang="fr-FR" sz="1600" dirty="0" err="1">
                <a:sym typeface="Wingdings" panose="05000000000000000000" pitchFamily="2" charset="2"/>
              </a:rPr>
              <a:t>form</a:t>
            </a:r>
            <a:r>
              <a:rPr lang="fr-FR" sz="1600" dirty="0">
                <a:sym typeface="Wingdings" panose="05000000000000000000" pitchFamily="2" charset="2"/>
              </a:rPr>
              <a:t> of matrix transport :</a:t>
            </a:r>
            <a:endParaRPr lang="fr-FR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AAFAE99C-C24E-46C2-8A4A-851FA2533525}"/>
                  </a:ext>
                </a:extLst>
              </p:cNvPr>
              <p:cNvSpPr txBox="1"/>
              <p:nvPr/>
            </p:nvSpPr>
            <p:spPr>
              <a:xfrm>
                <a:off x="9585559" y="2939992"/>
                <a:ext cx="1768241" cy="4119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fr-FR" sz="12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fr-FR" sz="12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fr-FR" sz="12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1200" dirty="0"/>
              </a:p>
            </p:txBody>
          </p:sp>
        </mc:Choice>
        <mc:Fallback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AAFAE99C-C24E-46C2-8A4A-851FA2533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559" y="2939992"/>
                <a:ext cx="1768241" cy="411972"/>
              </a:xfrm>
              <a:prstGeom prst="rect">
                <a:avLst/>
              </a:prstGeom>
              <a:blipFill>
                <a:blip r:embed="rId4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3960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37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DF7FE2-121B-456B-A936-3811C83D049A}"/>
              </a:ext>
            </a:extLst>
          </p:cNvPr>
          <p:cNvSpPr txBox="1"/>
          <p:nvPr/>
        </p:nvSpPr>
        <p:spPr>
          <a:xfrm>
            <a:off x="2539102" y="936671"/>
            <a:ext cx="686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calculated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the « Newton-Lorentz » </a:t>
            </a:r>
            <a:r>
              <a:rPr lang="fr-FR" dirty="0" err="1"/>
              <a:t>equation</a:t>
            </a:r>
            <a:r>
              <a:rPr lang="fr-FR" dirty="0"/>
              <a:t> 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3078102-85BA-41CB-A23E-D03F45B2EBFE}"/>
                  </a:ext>
                </a:extLst>
              </p:cNvPr>
              <p:cNvSpPr txBox="1"/>
              <p:nvPr/>
            </p:nvSpPr>
            <p:spPr>
              <a:xfrm>
                <a:off x="4362634" y="1463123"/>
                <a:ext cx="2790508" cy="526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3078102-85BA-41CB-A23E-D03F45B2E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634" y="1463123"/>
                <a:ext cx="2790508" cy="5261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E5FF967B-C5B2-422A-82ED-237D9B195959}"/>
              </a:ext>
            </a:extLst>
          </p:cNvPr>
          <p:cNvSpPr txBox="1"/>
          <p:nvPr/>
        </p:nvSpPr>
        <p:spPr>
          <a:xfrm>
            <a:off x="603790" y="2730480"/>
            <a:ext cx="9253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It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usually</a:t>
            </a:r>
            <a:r>
              <a:rPr lang="fr-FR" sz="1600" dirty="0"/>
              <a:t> </a:t>
            </a:r>
            <a:r>
              <a:rPr lang="fr-FR" sz="1600" dirty="0" err="1"/>
              <a:t>sufficient</a:t>
            </a:r>
            <a:r>
              <a:rPr lang="fr-FR" sz="1600" dirty="0"/>
              <a:t> to </a:t>
            </a:r>
            <a:r>
              <a:rPr lang="fr-FR" sz="1600" dirty="0" err="1"/>
              <a:t>describe</a:t>
            </a:r>
            <a:r>
              <a:rPr lang="fr-FR" sz="1600" dirty="0"/>
              <a:t> </a:t>
            </a:r>
            <a:r>
              <a:rPr lang="fr-FR" sz="1600" dirty="0" err="1"/>
              <a:t>beam</a:t>
            </a:r>
            <a:r>
              <a:rPr lang="fr-FR" sz="1600" dirty="0"/>
              <a:t> </a:t>
            </a:r>
            <a:r>
              <a:rPr lang="fr-FR" sz="1600" dirty="0" err="1"/>
              <a:t>dynamics</a:t>
            </a:r>
            <a:r>
              <a:rPr lang="fr-FR" sz="1600" dirty="0"/>
              <a:t> at 1st </a:t>
            </a:r>
            <a:r>
              <a:rPr lang="fr-FR" sz="1600" dirty="0" err="1"/>
              <a:t>order</a:t>
            </a:r>
            <a:r>
              <a:rPr lang="fr-FR" sz="1600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1600" dirty="0" err="1">
                <a:sym typeface="Wingdings" panose="05000000000000000000" pitchFamily="2" charset="2"/>
              </a:rPr>
              <a:t>Development</a:t>
            </a:r>
            <a:r>
              <a:rPr lang="fr-FR" sz="1600" dirty="0">
                <a:sym typeface="Wingdings" panose="05000000000000000000" pitchFamily="2" charset="2"/>
              </a:rPr>
              <a:t> of </a:t>
            </a:r>
            <a:r>
              <a:rPr lang="fr-FR" sz="1600" dirty="0" err="1">
                <a:sym typeface="Wingdings" panose="05000000000000000000" pitchFamily="2" charset="2"/>
              </a:rPr>
              <a:t>equations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err="1">
                <a:sym typeface="Wingdings" panose="05000000000000000000" pitchFamily="2" charset="2"/>
              </a:rPr>
              <a:t>along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err="1">
                <a:sym typeface="Wingdings" panose="05000000000000000000" pitchFamily="2" charset="2"/>
              </a:rPr>
              <a:t>reference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err="1">
                <a:sym typeface="Wingdings" panose="05000000000000000000" pitchFamily="2" charset="2"/>
              </a:rPr>
              <a:t>path</a:t>
            </a:r>
            <a:r>
              <a:rPr lang="fr-FR" sz="1600" dirty="0">
                <a:sym typeface="Wingdings" panose="05000000000000000000" pitchFamily="2" charset="2"/>
              </a:rPr>
              <a:t> at 1st </a:t>
            </a:r>
            <a:r>
              <a:rPr lang="fr-FR" sz="1600" dirty="0" err="1">
                <a:sym typeface="Wingdings" panose="05000000000000000000" pitchFamily="2" charset="2"/>
              </a:rPr>
              <a:t>order</a:t>
            </a:r>
            <a:r>
              <a:rPr lang="fr-FR" sz="1600" dirty="0">
                <a:sym typeface="Wingdings" panose="05000000000000000000" pitchFamily="2" charset="2"/>
              </a:rPr>
              <a:t>, as a </a:t>
            </a:r>
            <a:r>
              <a:rPr lang="fr-FR" sz="1600" dirty="0" err="1">
                <a:sym typeface="Wingdings" panose="05000000000000000000" pitchFamily="2" charset="2"/>
              </a:rPr>
              <a:t>function</a:t>
            </a:r>
            <a:r>
              <a:rPr lang="fr-FR" sz="1600" dirty="0">
                <a:sym typeface="Wingdings" panose="05000000000000000000" pitchFamily="2" charset="2"/>
              </a:rPr>
              <a:t> of the 3D(+) phase </a:t>
            </a:r>
            <a:r>
              <a:rPr lang="fr-FR" sz="1600" dirty="0" err="1">
                <a:sym typeface="Wingdings" panose="05000000000000000000" pitchFamily="2" charset="2"/>
              </a:rPr>
              <a:t>space</a:t>
            </a:r>
            <a:r>
              <a:rPr lang="fr-FR" sz="1600" dirty="0">
                <a:sym typeface="Wingdings" panose="05000000000000000000" pitchFamily="2" charset="2"/>
              </a:rPr>
              <a:t>.</a:t>
            </a:r>
          </a:p>
          <a:p>
            <a:r>
              <a:rPr lang="fr-FR" sz="1600" dirty="0">
                <a:sym typeface="Wingdings" panose="05000000000000000000" pitchFamily="2" charset="2"/>
              </a:rPr>
              <a:t>This can </a:t>
            </a:r>
            <a:r>
              <a:rPr lang="fr-FR" sz="1600" dirty="0" err="1">
                <a:sym typeface="Wingdings" panose="05000000000000000000" pitchFamily="2" charset="2"/>
              </a:rPr>
              <a:t>be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err="1">
                <a:sym typeface="Wingdings" panose="05000000000000000000" pitchFamily="2" charset="2"/>
              </a:rPr>
              <a:t>expressed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err="1">
                <a:sym typeface="Wingdings" panose="05000000000000000000" pitchFamily="2" charset="2"/>
              </a:rPr>
              <a:t>under</a:t>
            </a:r>
            <a:r>
              <a:rPr lang="fr-FR" sz="1600" dirty="0">
                <a:sym typeface="Wingdings" panose="05000000000000000000" pitchFamily="2" charset="2"/>
              </a:rPr>
              <a:t> the </a:t>
            </a:r>
            <a:r>
              <a:rPr lang="fr-FR" sz="1600" dirty="0" err="1">
                <a:sym typeface="Wingdings" panose="05000000000000000000" pitchFamily="2" charset="2"/>
              </a:rPr>
              <a:t>form</a:t>
            </a:r>
            <a:r>
              <a:rPr lang="fr-FR" sz="1600" dirty="0">
                <a:sym typeface="Wingdings" panose="05000000000000000000" pitchFamily="2" charset="2"/>
              </a:rPr>
              <a:t> of matrix transport :</a:t>
            </a:r>
            <a:endParaRPr lang="fr-FR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D0C9355-4492-4ACB-88C9-BF2D8DEDAF94}"/>
                  </a:ext>
                </a:extLst>
              </p:cNvPr>
              <p:cNvSpPr txBox="1"/>
              <p:nvPr/>
            </p:nvSpPr>
            <p:spPr>
              <a:xfrm>
                <a:off x="4038600" y="3966180"/>
                <a:ext cx="4833183" cy="1457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fr-FR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fr-FR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13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15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16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21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31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41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51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61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2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2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62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3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3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63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4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4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4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64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5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5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5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65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6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6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6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66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𝑖𝑛𝑖𝑡</m:t>
                          </m:r>
                        </m:sub>
                      </m:sSub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D0C9355-4492-4ACB-88C9-BF2D8DEDA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3966180"/>
                <a:ext cx="4833183" cy="14570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87275B5C-3A06-49D5-8DAF-07F5311D3758}"/>
              </a:ext>
            </a:extLst>
          </p:cNvPr>
          <p:cNvSpPr txBox="1"/>
          <p:nvPr/>
        </p:nvSpPr>
        <p:spPr>
          <a:xfrm>
            <a:off x="1131642" y="4598544"/>
            <a:ext cx="2696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General transport matrix 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7ED15BF-0E9E-4522-A238-095B326D8A34}"/>
                  </a:ext>
                </a:extLst>
              </p:cNvPr>
              <p:cNvSpPr txBox="1"/>
              <p:nvPr/>
            </p:nvSpPr>
            <p:spPr>
              <a:xfrm>
                <a:off x="9585559" y="2939992"/>
                <a:ext cx="1768241" cy="4119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fr-FR" sz="12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fr-FR" sz="12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fr-FR" sz="12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1200" dirty="0"/>
              </a:p>
            </p:txBody>
          </p:sp>
        </mc:Choice>
        <mc:Fallback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7ED15BF-0E9E-4522-A238-095B326D8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559" y="2939992"/>
                <a:ext cx="1768241" cy="411972"/>
              </a:xfrm>
              <a:prstGeom prst="rect">
                <a:avLst/>
              </a:prstGeom>
              <a:blipFill>
                <a:blip r:embed="rId4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EC6AA838-1FB1-4B63-ACCA-549CD3CAAAF1}"/>
              </a:ext>
            </a:extLst>
          </p:cNvPr>
          <p:cNvSpPr txBox="1"/>
          <p:nvPr/>
        </p:nvSpPr>
        <p:spPr>
          <a:xfrm>
            <a:off x="2411923" y="5847017"/>
            <a:ext cx="744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But at first </a:t>
            </a:r>
            <a:r>
              <a:rPr lang="fr-FR" b="1" i="1" dirty="0" err="1"/>
              <a:t>order</a:t>
            </a:r>
            <a:r>
              <a:rPr lang="fr-FR" b="1" i="1" dirty="0"/>
              <a:t>, horizontal and vertical motions are </a:t>
            </a:r>
            <a:r>
              <a:rPr lang="fr-FR" b="1" i="1" dirty="0" err="1"/>
              <a:t>generally</a:t>
            </a:r>
            <a:r>
              <a:rPr lang="fr-FR" b="1" i="1" dirty="0"/>
              <a:t> </a:t>
            </a:r>
            <a:r>
              <a:rPr lang="fr-FR" b="1" i="1" dirty="0" err="1"/>
              <a:t>independant</a:t>
            </a:r>
            <a:endParaRPr lang="fr-FR" b="1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6B693F-4458-4C3B-A898-7F9D0C1415A8}"/>
              </a:ext>
            </a:extLst>
          </p:cNvPr>
          <p:cNvSpPr/>
          <p:nvPr/>
        </p:nvSpPr>
        <p:spPr>
          <a:xfrm>
            <a:off x="6096000" y="3966180"/>
            <a:ext cx="1924050" cy="489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1C46B5-343F-42C8-91C5-566E1528454D}"/>
              </a:ext>
            </a:extLst>
          </p:cNvPr>
          <p:cNvSpPr/>
          <p:nvPr/>
        </p:nvSpPr>
        <p:spPr>
          <a:xfrm>
            <a:off x="5133974" y="4933326"/>
            <a:ext cx="2886075" cy="489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4BF733-4FAE-4133-8A3B-204AA6C4ECFE}"/>
              </a:ext>
            </a:extLst>
          </p:cNvPr>
          <p:cNvSpPr/>
          <p:nvPr/>
        </p:nvSpPr>
        <p:spPr>
          <a:xfrm>
            <a:off x="5133974" y="4421880"/>
            <a:ext cx="917577" cy="489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4BD10E-9FC0-46E3-B709-B76C35916CB4}"/>
              </a:ext>
            </a:extLst>
          </p:cNvPr>
          <p:cNvSpPr/>
          <p:nvPr/>
        </p:nvSpPr>
        <p:spPr>
          <a:xfrm>
            <a:off x="7102472" y="4436309"/>
            <a:ext cx="917577" cy="489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67B76E-B6B4-44C9-B87D-588F59C7840F}"/>
              </a:ext>
            </a:extLst>
          </p:cNvPr>
          <p:cNvSpPr/>
          <p:nvPr/>
        </p:nvSpPr>
        <p:spPr>
          <a:xfrm>
            <a:off x="5133974" y="3966180"/>
            <a:ext cx="860426" cy="4898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852317-96FA-4589-9725-B82149BFF9F0}"/>
              </a:ext>
            </a:extLst>
          </p:cNvPr>
          <p:cNvSpPr/>
          <p:nvPr/>
        </p:nvSpPr>
        <p:spPr>
          <a:xfrm>
            <a:off x="6136661" y="4441806"/>
            <a:ext cx="860426" cy="4898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C4964BD-F9B9-4C2B-A992-A3DE3409D41E}"/>
              </a:ext>
            </a:extLst>
          </p:cNvPr>
          <p:cNvSpPr txBox="1"/>
          <p:nvPr/>
        </p:nvSpPr>
        <p:spPr>
          <a:xfrm>
            <a:off x="5109562" y="3658403"/>
            <a:ext cx="919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horizontal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D06D50B-0887-4387-A606-DB476F9C3B4A}"/>
              </a:ext>
            </a:extLst>
          </p:cNvPr>
          <p:cNvSpPr txBox="1"/>
          <p:nvPr/>
        </p:nvSpPr>
        <p:spPr>
          <a:xfrm>
            <a:off x="6216175" y="4139618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vertical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1C469F-DD40-4ADE-BADB-3EFFA8C4174D}"/>
              </a:ext>
            </a:extLst>
          </p:cNvPr>
          <p:cNvSpPr/>
          <p:nvPr/>
        </p:nvSpPr>
        <p:spPr>
          <a:xfrm>
            <a:off x="6832600" y="1581150"/>
            <a:ext cx="196850" cy="33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EFB9A12-1B60-433D-9CAF-736F66096D69}"/>
              </a:ext>
            </a:extLst>
          </p:cNvPr>
          <p:cNvCxnSpPr/>
          <p:nvPr/>
        </p:nvCxnSpPr>
        <p:spPr>
          <a:xfrm flipH="1">
            <a:off x="7153142" y="1662298"/>
            <a:ext cx="352558" cy="638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850745FC-1E0A-4DA8-AA38-C8D34133D874}"/>
              </a:ext>
            </a:extLst>
          </p:cNvPr>
          <p:cNvSpPr txBox="1"/>
          <p:nvPr/>
        </p:nvSpPr>
        <p:spPr>
          <a:xfrm>
            <a:off x="7490570" y="1470505"/>
            <a:ext cx="3120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 </a:t>
            </a:r>
            <a:r>
              <a:rPr lang="fr-FR" dirty="0" err="1">
                <a:solidFill>
                  <a:srgbClr val="FF0000"/>
                </a:solidFill>
              </a:rPr>
              <a:t>field</a:t>
            </a:r>
            <a:r>
              <a:rPr lang="fr-FR" dirty="0">
                <a:solidFill>
                  <a:srgbClr val="FF0000"/>
                </a:solidFill>
              </a:rPr>
              <a:t> expression </a:t>
            </a:r>
            <a:r>
              <a:rPr lang="fr-FR" dirty="0" err="1">
                <a:solidFill>
                  <a:srgbClr val="FF0000"/>
                </a:solidFill>
              </a:rPr>
              <a:t>injected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here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07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38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Object 9">
                <a:extLst>
                  <a:ext uri="{FF2B5EF4-FFF2-40B4-BE49-F238E27FC236}">
                    <a16:creationId xmlns:a16="http://schemas.microsoft.com/office/drawing/2014/main" id="{E35B9814-4B1A-41CF-A235-74B6A5579BA6}"/>
                  </a:ext>
                </a:extLst>
              </p:cNvPr>
              <p:cNvSpPr txBox="1"/>
              <p:nvPr/>
            </p:nvSpPr>
            <p:spPr bwMode="auto">
              <a:xfrm>
                <a:off x="1847850" y="1042988"/>
                <a:ext cx="7127875" cy="1090612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first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order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horizontal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vertical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motions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are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decoupled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independant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</m:oMath>
                  </m:oMathPara>
                </a14:m>
                <a:endParaRPr lang="fr-FR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fr-FR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″</m:t>
                          </m:r>
                        </m:sup>
                      </m:sSup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fr-FR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fr-FR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″</m:t>
                          </m:r>
                        </m:sup>
                      </m:sSup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7" name="Object 9">
                <a:extLst>
                  <a:ext uri="{FF2B5EF4-FFF2-40B4-BE49-F238E27FC236}">
                    <a16:creationId xmlns:a16="http://schemas.microsoft.com/office/drawing/2014/main" id="{E35B9814-4B1A-41CF-A235-74B6A5579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7850" y="1042988"/>
                <a:ext cx="7127875" cy="10906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D05C1D9F-DA4D-4AE8-9CB3-56E5CF92A9D5}"/>
              </a:ext>
            </a:extLst>
          </p:cNvPr>
          <p:cNvSpPr txBox="1"/>
          <p:nvPr/>
        </p:nvSpPr>
        <p:spPr>
          <a:xfrm>
            <a:off x="1502209" y="5102540"/>
            <a:ext cx="87575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motion equations are also called Hill’s equations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is also part of the general expression of the Hamiltonian function in accelerator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t 8">
                <a:extLst>
                  <a:ext uri="{FF2B5EF4-FFF2-40B4-BE49-F238E27FC236}">
                    <a16:creationId xmlns:a16="http://schemas.microsoft.com/office/drawing/2014/main" id="{9D135BD4-E4D8-4597-9468-B9AC924F28CD}"/>
                  </a:ext>
                </a:extLst>
              </p:cNvPr>
              <p:cNvSpPr txBox="1"/>
              <p:nvPr/>
            </p:nvSpPr>
            <p:spPr bwMode="auto">
              <a:xfrm>
                <a:off x="1847850" y="2620963"/>
                <a:ext cx="9720568" cy="2176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Expression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depend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crossing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structures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</m:oMath>
                    <m:oMath xmlns:m="http://schemas.openxmlformats.org/officeDocument/2006/math">
                      <m:r>
                        <a:rPr lang="fr-FR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Bending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magnet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with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index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where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fr-FR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Dipolar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bending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magnet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=0)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r>
                        <a:rPr lang="fr-FR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Pure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quadrupole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with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𝑇𝑚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  <m:oMath xmlns:m="http://schemas.openxmlformats.org/officeDocument/2006/math">
                      <m:r>
                        <a:rPr lang="fr-FR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drift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no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field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section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″</m:t>
                          </m:r>
                        </m:sup>
                      </m:sSup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″</m:t>
                          </m:r>
                        </m:sup>
                      </m:sSup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Objet 8">
                <a:extLst>
                  <a:ext uri="{FF2B5EF4-FFF2-40B4-BE49-F238E27FC236}">
                    <a16:creationId xmlns:a16="http://schemas.microsoft.com/office/drawing/2014/main" id="{9D135BD4-E4D8-4597-9468-B9AC924F2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7850" y="2620963"/>
                <a:ext cx="9720568" cy="21764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509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39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Object 9">
                <a:extLst>
                  <a:ext uri="{FF2B5EF4-FFF2-40B4-BE49-F238E27FC236}">
                    <a16:creationId xmlns:a16="http://schemas.microsoft.com/office/drawing/2014/main" id="{54CAD40C-A438-4B88-8EEA-C76367CA83C2}"/>
                  </a:ext>
                </a:extLst>
              </p:cNvPr>
              <p:cNvSpPr txBox="1"/>
              <p:nvPr/>
            </p:nvSpPr>
            <p:spPr bwMode="auto">
              <a:xfrm>
                <a:off x="1776413" y="1052513"/>
                <a:ext cx="8628062" cy="1587501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horizontal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plane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equation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″</m:t>
                          </m:r>
                        </m:sup>
                      </m:sSup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″</m:t>
                          </m:r>
                        </m:sup>
                      </m:sSup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complete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solution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</m:oMath>
                    <m:oMath xmlns:m="http://schemas.openxmlformats.org/officeDocument/2006/math"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nary>
                            <m:naryPr>
                              <m:limLoc m:val="undOvr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d>
                                    <m:d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</m:e>
                          </m:nary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nary>
                            <m:naryPr>
                              <m:limLoc m:val="undOvr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d>
                                    <m:d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</m:e>
                          </m:nary>
                        </m:e>
                      </m:d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7" name="Object 9">
                <a:extLst>
                  <a:ext uri="{FF2B5EF4-FFF2-40B4-BE49-F238E27FC236}">
                    <a16:creationId xmlns:a16="http://schemas.microsoft.com/office/drawing/2014/main" id="{54CAD40C-A438-4B88-8EEA-C76367CA8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6413" y="1052513"/>
                <a:ext cx="8628062" cy="158750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Objet 7">
                <a:extLst>
                  <a:ext uri="{FF2B5EF4-FFF2-40B4-BE49-F238E27FC236}">
                    <a16:creationId xmlns:a16="http://schemas.microsoft.com/office/drawing/2014/main" id="{D6680CF7-A85A-44C0-9A3B-D8FD3BC41C4F}"/>
                  </a:ext>
                </a:extLst>
              </p:cNvPr>
              <p:cNvSpPr txBox="1"/>
              <p:nvPr/>
            </p:nvSpPr>
            <p:spPr bwMode="auto">
              <a:xfrm>
                <a:off x="1776413" y="3787487"/>
                <a:ext cx="9657781" cy="12559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vertical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plane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motion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equation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  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fr-F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″</m:t>
                          </m:r>
                        </m:sup>
                      </m:sSup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″</m:t>
                          </m:r>
                        </m:sup>
                      </m:sSup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complete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solution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8" name="Objet 7">
                <a:extLst>
                  <a:ext uri="{FF2B5EF4-FFF2-40B4-BE49-F238E27FC236}">
                    <a16:creationId xmlns:a16="http://schemas.microsoft.com/office/drawing/2014/main" id="{D6680CF7-A85A-44C0-9A3B-D8FD3BC41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6413" y="3787487"/>
                <a:ext cx="9657781" cy="12559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Objet 8">
                <a:extLst>
                  <a:ext uri="{FF2B5EF4-FFF2-40B4-BE49-F238E27FC236}">
                    <a16:creationId xmlns:a16="http://schemas.microsoft.com/office/drawing/2014/main" id="{FF573236-225F-4CBD-A9C2-306871F11192}"/>
                  </a:ext>
                </a:extLst>
              </p:cNvPr>
              <p:cNvSpPr txBox="1"/>
              <p:nvPr/>
            </p:nvSpPr>
            <p:spPr bwMode="auto">
              <a:xfrm>
                <a:off x="1776413" y="5228602"/>
                <a:ext cx="8005722" cy="1152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are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initial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particles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characteristics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Functions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are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called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principal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trajectories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  <m:oMath xmlns:m="http://schemas.openxmlformats.org/officeDocument/2006/math"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function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characterise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chromatic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properties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system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dispersion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function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9" name="Objet 8">
                <a:extLst>
                  <a:ext uri="{FF2B5EF4-FFF2-40B4-BE49-F238E27FC236}">
                    <a16:creationId xmlns:a16="http://schemas.microsoft.com/office/drawing/2014/main" id="{FF573236-225F-4CBD-A9C2-306871F11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6413" y="5228602"/>
                <a:ext cx="8005722" cy="11525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7">
            <a:extLst>
              <a:ext uri="{FF2B5EF4-FFF2-40B4-BE49-F238E27FC236}">
                <a16:creationId xmlns:a16="http://schemas.microsoft.com/office/drawing/2014/main" id="{82EC07B9-81BC-4F64-9ADB-E4AA53401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008" y="620688"/>
            <a:ext cx="8892480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5400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b="1" dirty="0">
                <a:solidFill>
                  <a:srgbClr val="00B0F0"/>
                </a:solidFill>
                <a:latin typeface="Times New Roman" pitchFamily="18" charset="0"/>
              </a:rPr>
              <a:t>IV.2 General solution of the linear equation – Transfer matrixes</a:t>
            </a:r>
          </a:p>
          <a:p>
            <a:pPr marL="540000" lvl="1" indent="-360000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500" dirty="0"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3EC42F6-0372-4175-9BA2-6BF9B26B124E}"/>
                  </a:ext>
                </a:extLst>
              </p:cNvPr>
              <p:cNvSpPr txBox="1"/>
              <p:nvPr/>
            </p:nvSpPr>
            <p:spPr>
              <a:xfrm>
                <a:off x="1776413" y="2864380"/>
                <a:ext cx="67522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/>
                  <a:t>Finally </a:t>
                </a:r>
                <a:r>
                  <a:rPr lang="fr-FR" b="1" dirty="0" err="1"/>
                  <a:t>we</a:t>
                </a:r>
                <a:r>
                  <a:rPr lang="fr-FR" b="1" dirty="0"/>
                  <a:t> have a simple </a:t>
                </a:r>
                <a:r>
                  <a:rPr lang="fr-FR" b="1" dirty="0" err="1"/>
                  <a:t>equation</a:t>
                </a:r>
                <a:r>
                  <a:rPr lang="fr-FR" b="1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</m:d>
                  </m:oMath>
                </a14:m>
                <a:endParaRPr lang="fr-FR" b="1" dirty="0"/>
              </a:p>
              <a:p>
                <a:r>
                  <a:rPr lang="fr-FR" dirty="0" err="1"/>
                  <a:t>Where</a:t>
                </a:r>
                <a:r>
                  <a:rPr lang="fr-FR" dirty="0"/>
                  <a:t> x : position, x’ : angle,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fr-FR" dirty="0"/>
                  <a:t> : </a:t>
                </a:r>
                <a:r>
                  <a:rPr lang="fr-FR" dirty="0" err="1"/>
                  <a:t>energy</a:t>
                </a:r>
                <a:endParaRPr lang="fr-FR" dirty="0"/>
              </a:p>
            </p:txBody>
          </p:sp>
        </mc:Choice>
        <mc:Fallback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3EC42F6-0372-4175-9BA2-6BF9B26B1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413" y="2864380"/>
                <a:ext cx="6752203" cy="646331"/>
              </a:xfrm>
              <a:prstGeom prst="rect">
                <a:avLst/>
              </a:prstGeom>
              <a:blipFill>
                <a:blip r:embed="rId5"/>
                <a:stretch>
                  <a:fillRect l="-722" t="-56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9550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rmAutofit fontScale="90000"/>
          </a:bodyPr>
          <a:lstStyle/>
          <a:p>
            <a:r>
              <a:rPr lang="fr-FR" sz="3100" dirty="0" err="1"/>
              <a:t>References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1CB11B2-11BF-45C0-9E21-7933566C155E}"/>
              </a:ext>
            </a:extLst>
          </p:cNvPr>
          <p:cNvCxnSpPr/>
          <p:nvPr/>
        </p:nvCxnSpPr>
        <p:spPr>
          <a:xfrm flipH="1">
            <a:off x="588397" y="675862"/>
            <a:ext cx="10885335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4945A32-EA6A-4CE4-AEEB-DA49DF1673DF}"/>
              </a:ext>
            </a:extLst>
          </p:cNvPr>
          <p:cNvCxnSpPr>
            <a:cxnSpLocks/>
          </p:cNvCxnSpPr>
          <p:nvPr/>
        </p:nvCxnSpPr>
        <p:spPr>
          <a:xfrm flipH="1">
            <a:off x="1" y="6620764"/>
            <a:ext cx="12191999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4</a:t>
            </a:fld>
            <a:endParaRPr lang="fr-FR" dirty="0"/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8F035DFD-AF08-4824-BAFC-0C5D490E7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1167481"/>
            <a:ext cx="8568952" cy="50698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spAutoFit/>
          </a:bodyPr>
          <a:lstStyle/>
          <a:p>
            <a:pPr marL="637200" lvl="1" indent="-457200" algn="just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CERN accelerator School: </a:t>
            </a:r>
            <a:r>
              <a:rPr lang="en-US" sz="1500" dirty="0">
                <a:latin typeface="Times New Roman" pitchFamily="18" charset="0"/>
                <a:hlinkClick r:id="rId2"/>
              </a:rPr>
              <a:t>http://cas.web.cern.ch/cas</a:t>
            </a:r>
            <a:endParaRPr lang="en-US" sz="1500" dirty="0">
              <a:latin typeface="Times New Roman" pitchFamily="18" charset="0"/>
            </a:endParaRPr>
          </a:p>
          <a:p>
            <a:pPr marL="637200" lvl="1" indent="-457200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CERN Joint Universities Accelerator School  (JUAS) : </a:t>
            </a:r>
            <a:r>
              <a:rPr lang="en-US" sz="1500" dirty="0">
                <a:latin typeface="Times New Roman" pitchFamily="18" charset="0"/>
                <a:hlinkClick r:id="rId3"/>
              </a:rPr>
              <a:t>https://indico.cern.ch/event/356897/contributions</a:t>
            </a:r>
            <a:r>
              <a:rPr lang="en-US" sz="1500" dirty="0">
                <a:latin typeface="Times New Roman" pitchFamily="18" charset="0"/>
              </a:rPr>
              <a:t>,   </a:t>
            </a:r>
            <a:r>
              <a:rPr lang="en-US" sz="1500" dirty="0">
                <a:latin typeface="Times New Roman" pitchFamily="18" charset="0"/>
                <a:hlinkClick r:id="rId4"/>
              </a:rPr>
              <a:t>https://indico.cern.ch/event/286275/contributions</a:t>
            </a:r>
            <a:endParaRPr lang="en-US" sz="1500" dirty="0">
              <a:latin typeface="Times New Roman" pitchFamily="18" charset="0"/>
            </a:endParaRPr>
          </a:p>
          <a:p>
            <a:pPr marL="637200" lvl="1" indent="-457200" algn="just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K.L. Brown, D.C. Carey, Ch. Iselin and F. </a:t>
            </a:r>
            <a:r>
              <a:rPr lang="en-US" sz="1500" dirty="0" err="1">
                <a:latin typeface="Times New Roman" pitchFamily="18" charset="0"/>
              </a:rPr>
              <a:t>Rothacker</a:t>
            </a:r>
            <a:r>
              <a:rPr lang="en-US" sz="1500" dirty="0">
                <a:latin typeface="Times New Roman" pitchFamily="18" charset="0"/>
              </a:rPr>
              <a:t>, Transport, a computer program for designing charged beam transport systems, CERN 80-04</a:t>
            </a:r>
          </a:p>
          <a:p>
            <a:pPr marL="637200" lvl="1" indent="-457200" algn="just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F. </a:t>
            </a:r>
            <a:r>
              <a:rPr lang="en-US" sz="1500" dirty="0" err="1">
                <a:latin typeface="Times New Roman" pitchFamily="18" charset="0"/>
              </a:rPr>
              <a:t>Dupont</a:t>
            </a:r>
            <a:r>
              <a:rPr lang="en-US" sz="1500" dirty="0">
                <a:latin typeface="Times New Roman" pitchFamily="18" charset="0"/>
              </a:rPr>
              <a:t>, </a:t>
            </a:r>
            <a:r>
              <a:rPr lang="en-US" sz="1500" dirty="0" err="1">
                <a:latin typeface="Times New Roman" pitchFamily="18" charset="0"/>
              </a:rPr>
              <a:t>Cours</a:t>
            </a:r>
            <a:r>
              <a:rPr lang="en-US" sz="1500" dirty="0">
                <a:latin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</a:rPr>
              <a:t>élémentaire</a:t>
            </a:r>
            <a:r>
              <a:rPr lang="en-US" sz="1500" dirty="0">
                <a:latin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</a:rPr>
              <a:t>sur</a:t>
            </a:r>
            <a:r>
              <a:rPr lang="en-US" sz="1500" dirty="0">
                <a:latin typeface="Times New Roman" pitchFamily="18" charset="0"/>
              </a:rPr>
              <a:t> les transports de </a:t>
            </a:r>
            <a:r>
              <a:rPr lang="en-US" sz="1500" dirty="0" err="1">
                <a:latin typeface="Times New Roman" pitchFamily="18" charset="0"/>
              </a:rPr>
              <a:t>faisceau</a:t>
            </a:r>
            <a:r>
              <a:rPr lang="en-US" sz="1500" dirty="0">
                <a:latin typeface="Times New Roman" pitchFamily="18" charset="0"/>
              </a:rPr>
              <a:t> et les </a:t>
            </a:r>
            <a:r>
              <a:rPr lang="en-US" sz="1500" dirty="0" err="1">
                <a:latin typeface="Times New Roman" pitchFamily="18" charset="0"/>
              </a:rPr>
              <a:t>accélérateurs</a:t>
            </a:r>
            <a:r>
              <a:rPr lang="en-US" sz="1500" dirty="0">
                <a:latin typeface="Times New Roman" pitchFamily="18" charset="0"/>
              </a:rPr>
              <a:t> de </a:t>
            </a:r>
            <a:r>
              <a:rPr lang="en-US" sz="1500" dirty="0" err="1">
                <a:latin typeface="Times New Roman" pitchFamily="18" charset="0"/>
              </a:rPr>
              <a:t>particules</a:t>
            </a:r>
            <a:r>
              <a:rPr lang="en-US" sz="1500" dirty="0">
                <a:latin typeface="Times New Roman" pitchFamily="18" charset="0"/>
              </a:rPr>
              <a:t>, </a:t>
            </a:r>
            <a:r>
              <a:rPr lang="en-US" sz="1500" dirty="0" err="1">
                <a:latin typeface="Times New Roman" pitchFamily="18" charset="0"/>
              </a:rPr>
              <a:t>janvier</a:t>
            </a:r>
            <a:r>
              <a:rPr lang="en-US" sz="1500" dirty="0">
                <a:latin typeface="Times New Roman" pitchFamily="18" charset="0"/>
              </a:rPr>
              <a:t> 1988</a:t>
            </a:r>
          </a:p>
          <a:p>
            <a:pPr marL="637200" lvl="1" indent="-457200" algn="just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Bernhard </a:t>
            </a:r>
            <a:r>
              <a:rPr lang="en-US" sz="1500" dirty="0" err="1">
                <a:latin typeface="Times New Roman" pitchFamily="18" charset="0"/>
              </a:rPr>
              <a:t>Holzer</a:t>
            </a:r>
            <a:r>
              <a:rPr lang="en-US" sz="1500" dirty="0">
                <a:latin typeface="Times New Roman" pitchFamily="18" charset="0"/>
              </a:rPr>
              <a:t>, CERN-LHC, Introduction to accelerator Physics</a:t>
            </a:r>
          </a:p>
          <a:p>
            <a:pPr marL="637200" lvl="1" indent="-457200" algn="just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Marc Muñoz, CELLS-ALBA, Introduction to charged particle optics, Jan 2010</a:t>
            </a:r>
          </a:p>
          <a:p>
            <a:pPr marL="637200" lvl="1" indent="-457200" algn="just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Stanley Humphries, Principles of Charged Particle Acceleration, Wiley-</a:t>
            </a:r>
            <a:r>
              <a:rPr lang="en-US" sz="1500" dirty="0" err="1">
                <a:latin typeface="Times New Roman" pitchFamily="18" charset="0"/>
              </a:rPr>
              <a:t>Interscience</a:t>
            </a:r>
            <a:r>
              <a:rPr lang="en-US" sz="1500" dirty="0">
                <a:latin typeface="Times New Roman" pitchFamily="18" charset="0"/>
              </a:rPr>
              <a:t>, 1986</a:t>
            </a:r>
          </a:p>
          <a:p>
            <a:pPr marL="637200" lvl="1" indent="-457200" algn="just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A.P. </a:t>
            </a:r>
            <a:r>
              <a:rPr lang="en-US" sz="1500" dirty="0" err="1">
                <a:latin typeface="Times New Roman" pitchFamily="18" charset="0"/>
              </a:rPr>
              <a:t>Banford</a:t>
            </a:r>
            <a:r>
              <a:rPr lang="en-US" sz="1500" dirty="0">
                <a:latin typeface="Times New Roman" pitchFamily="18" charset="0"/>
              </a:rPr>
              <a:t>, The Transport of Charged Particle Beams, </a:t>
            </a:r>
            <a:r>
              <a:rPr lang="en-US" sz="1500" dirty="0" err="1">
                <a:latin typeface="Times New Roman" pitchFamily="18" charset="0"/>
              </a:rPr>
              <a:t>Spon</a:t>
            </a:r>
            <a:r>
              <a:rPr lang="en-US" sz="1500" dirty="0">
                <a:latin typeface="Times New Roman" pitchFamily="18" charset="0"/>
              </a:rPr>
              <a:t>, 1966</a:t>
            </a:r>
          </a:p>
          <a:p>
            <a:pPr marL="637200" lvl="1" indent="-457200" algn="just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  <a:hlinkClick r:id="rId5"/>
              </a:rPr>
              <a:t>http://bc1.lbl.gov/CBP_pages/educational/WoB/home.htm</a:t>
            </a:r>
            <a:endParaRPr lang="en-US" sz="1500" dirty="0">
              <a:latin typeface="Times New Roman" pitchFamily="18" charset="0"/>
            </a:endParaRPr>
          </a:p>
          <a:p>
            <a:pPr marL="637200" lvl="1" indent="-457200" algn="just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P.J. Bryant, A Brief History and review of accelerators,  CERN, Geneva, Switzerland</a:t>
            </a:r>
          </a:p>
          <a:p>
            <a:pPr marL="637200" lvl="1" indent="-457200" algn="just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500" dirty="0">
                <a:latin typeface="Times New Roman" pitchFamily="18" charset="0"/>
              </a:rPr>
              <a:t>E. Baron, Panorama des accélérateurs et de leurs utilisations, HAL Id: cel-0012288</a:t>
            </a:r>
            <a:endParaRPr lang="en-US" sz="1500" dirty="0">
              <a:latin typeface="Times New Roman" pitchFamily="18" charset="0"/>
            </a:endParaRPr>
          </a:p>
          <a:p>
            <a:pPr marL="637200" lvl="1" indent="-457200" algn="just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A. R. </a:t>
            </a:r>
            <a:r>
              <a:rPr lang="en-US" sz="1500" dirty="0" err="1">
                <a:latin typeface="Times New Roman" pitchFamily="18" charset="0"/>
              </a:rPr>
              <a:t>Steere</a:t>
            </a:r>
            <a:r>
              <a:rPr lang="en-US" sz="1500" dirty="0">
                <a:latin typeface="Times New Roman" pitchFamily="18" charset="0"/>
              </a:rPr>
              <a:t>, A Timeline of Major Particle Accelerators, Michigan State University, Department of Physics and Astronomy, 2005</a:t>
            </a:r>
          </a:p>
          <a:p>
            <a:pPr marL="637200" lvl="1" indent="-457200" algn="just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M. Sands, The Physics of Electron Storage Rings, an Introduction, SLAC-121, UC-28 (ACC), 1970</a:t>
            </a:r>
          </a:p>
        </p:txBody>
      </p:sp>
    </p:spTree>
    <p:extLst>
      <p:ext uri="{BB962C8B-B14F-4D97-AF65-F5344CB8AC3E}">
        <p14:creationId xmlns:p14="http://schemas.microsoft.com/office/powerpoint/2010/main" val="2661960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40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Objet 6">
                <a:extLst>
                  <a:ext uri="{FF2B5EF4-FFF2-40B4-BE49-F238E27FC236}">
                    <a16:creationId xmlns:a16="http://schemas.microsoft.com/office/drawing/2014/main" id="{FB40C2F5-E911-40A2-8727-8A5C9C852BD4}"/>
                  </a:ext>
                </a:extLst>
              </p:cNvPr>
              <p:cNvSpPr txBox="1"/>
              <p:nvPr/>
            </p:nvSpPr>
            <p:spPr bwMode="auto">
              <a:xfrm>
                <a:off x="2085975" y="1340639"/>
                <a:ext cx="6872430" cy="29588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We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can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write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these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equations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matrix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system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</m:oMath>
                  </m:oMathPara>
                </a14:m>
                <a:endParaRPr lang="fr-FR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fr-FR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nor/>
                            </m:rPr>
                            <a:rPr lang="fr-FR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FR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axis</m:t>
                          </m:r>
                          <m:r>
                            <m:rPr>
                              <m:nor/>
                            </m:rPr>
                            <a:rPr lang="fr-FR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</m:e>
                      </m:ba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eqAr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e>
                              <m:e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eqAr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eqArr>
                        </m:e>
                      </m:d>
                    </m:oMath>
                    <m:oMath xmlns:m="http://schemas.openxmlformats.org/officeDocument/2006/math">
                      <m:bar>
                        <m:bar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fr-FR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FR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axis</m:t>
                          </m:r>
                          <m:r>
                            <m:rPr>
                              <m:nor/>
                            </m:rPr>
                            <a:rPr lang="fr-FR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</m:e>
                      </m:ba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fr-F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eqAr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fr-FR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e>
                              <m:e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fr-FR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eqAr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eqAr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With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func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func>
                    </m:oMath>
                  </m:oMathPara>
                </a14:m>
                <a:endParaRPr lang="fr-FR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are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called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matrix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transfer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between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two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plane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7" name="Objet 6">
                <a:extLst>
                  <a:ext uri="{FF2B5EF4-FFF2-40B4-BE49-F238E27FC236}">
                    <a16:creationId xmlns:a16="http://schemas.microsoft.com/office/drawing/2014/main" id="{FB40C2F5-E911-40A2-8727-8A5C9C852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5975" y="1340639"/>
                <a:ext cx="6872430" cy="29588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7">
            <a:extLst>
              <a:ext uri="{FF2B5EF4-FFF2-40B4-BE49-F238E27FC236}">
                <a16:creationId xmlns:a16="http://schemas.microsoft.com/office/drawing/2014/main" id="{1E5BDBC8-C7FA-48B8-BD7C-6D36AA057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54" y="4402355"/>
            <a:ext cx="10354692" cy="15841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540000" lvl="1" indent="-360000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latin typeface="Times New Roman" pitchFamily="18" charset="0"/>
              </a:rPr>
              <a:t>In practice, beam lines are structured by various optical elements (dipoles, quadruples, drift, …).</a:t>
            </a:r>
          </a:p>
          <a:p>
            <a:pPr marL="540000" lvl="1" indent="-360000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latin typeface="Times New Roman" pitchFamily="18" charset="0"/>
              </a:rPr>
              <a:t>We calculate the transfer matrix </a:t>
            </a:r>
            <a:r>
              <a:rPr lang="en-US" sz="2000" dirty="0" err="1">
                <a:latin typeface="Times New Roman" pitchFamily="18" charset="0"/>
              </a:rPr>
              <a:t>T</a:t>
            </a:r>
            <a:r>
              <a:rPr lang="en-US" sz="2000" baseline="-25000" dirty="0" err="1">
                <a:latin typeface="Times New Roman" pitchFamily="18" charset="0"/>
              </a:rPr>
              <a:t>x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</a:rPr>
              <a:t>T</a:t>
            </a:r>
            <a:r>
              <a:rPr lang="en-US" sz="2000" baseline="-25000" dirty="0" err="1">
                <a:latin typeface="Times New Roman" pitchFamily="18" charset="0"/>
              </a:rPr>
              <a:t>z</a:t>
            </a:r>
            <a:r>
              <a:rPr lang="en-US" sz="2000" dirty="0">
                <a:latin typeface="Times New Roman" pitchFamily="18" charset="0"/>
              </a:rPr>
              <a:t> of each single elements.</a:t>
            </a:r>
          </a:p>
          <a:p>
            <a:pPr marL="540000" lvl="1" indent="-360000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latin typeface="Times New Roman" pitchFamily="18" charset="0"/>
              </a:rPr>
              <a:t>Total matrix transfer </a:t>
            </a:r>
            <a:r>
              <a:rPr lang="en-US" sz="2000" dirty="0" err="1">
                <a:latin typeface="Times New Roman" pitchFamily="18" charset="0"/>
              </a:rPr>
              <a:t>M</a:t>
            </a:r>
            <a:r>
              <a:rPr lang="en-US" sz="2000" baseline="-25000" dirty="0" err="1">
                <a:latin typeface="Times New Roman" pitchFamily="18" charset="0"/>
              </a:rPr>
              <a:t>x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</a:rPr>
              <a:t>M</a:t>
            </a:r>
            <a:r>
              <a:rPr lang="en-US" sz="2000" baseline="-25000" dirty="0" err="1">
                <a:latin typeface="Times New Roman" pitchFamily="18" charset="0"/>
              </a:rPr>
              <a:t>z</a:t>
            </a:r>
            <a:r>
              <a:rPr lang="en-US" sz="2000" dirty="0">
                <a:latin typeface="Times New Roman" pitchFamily="18" charset="0"/>
              </a:rPr>
              <a:t> is the product of each single matrix </a:t>
            </a:r>
            <a:r>
              <a:rPr lang="en-US" sz="2000" dirty="0" err="1">
                <a:latin typeface="Times New Roman" pitchFamily="18" charset="0"/>
              </a:rPr>
              <a:t>T</a:t>
            </a:r>
            <a:r>
              <a:rPr lang="en-US" sz="2000" baseline="-25000" dirty="0" err="1">
                <a:latin typeface="Times New Roman" pitchFamily="18" charset="0"/>
              </a:rPr>
              <a:t>x,z</a:t>
            </a:r>
            <a:r>
              <a:rPr lang="en-US" sz="2000" dirty="0">
                <a:latin typeface="Times New Roman" pitchFamily="18" charset="0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28E139-C82E-4119-87E1-CB6294B25CB0}"/>
              </a:ext>
            </a:extLst>
          </p:cNvPr>
          <p:cNvSpPr txBox="1"/>
          <p:nvPr/>
        </p:nvSpPr>
        <p:spPr>
          <a:xfrm>
            <a:off x="838200" y="775031"/>
            <a:ext cx="2215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Matrix </a:t>
            </a:r>
            <a:r>
              <a:rPr lang="fr-FR" sz="2000" b="1" dirty="0" err="1"/>
              <a:t>formalism</a:t>
            </a:r>
            <a:r>
              <a:rPr lang="fr-FR" sz="2000" b="1" dirty="0"/>
              <a:t> : </a:t>
            </a:r>
          </a:p>
        </p:txBody>
      </p:sp>
    </p:spTree>
    <p:extLst>
      <p:ext uri="{BB962C8B-B14F-4D97-AF65-F5344CB8AC3E}">
        <p14:creationId xmlns:p14="http://schemas.microsoft.com/office/powerpoint/2010/main" val="39017660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41</a:t>
            </a:fld>
            <a:endParaRPr lang="fr-FR" dirty="0"/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60761C0E-BCB7-4163-AC45-F676E13A0F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846666"/>
              </p:ext>
            </p:extLst>
          </p:nvPr>
        </p:nvGraphicFramePr>
        <p:xfrm>
          <a:off x="1775520" y="808758"/>
          <a:ext cx="5611812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5" name="Equation" r:id="rId3" imgW="3390840" imgH="660240" progId="Equation.DSMT4">
                  <p:embed/>
                </p:oleObj>
              </mc:Choice>
              <mc:Fallback>
                <p:oleObj name="Equation" r:id="rId3" imgW="3390840" imgH="660240" progId="Equation.DSMT4">
                  <p:embed/>
                  <p:pic>
                    <p:nvPicPr>
                      <p:cNvPr id="129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5520" y="808758"/>
                        <a:ext cx="5611812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 descr="MyCourse_Page47_SansFond.png">
            <a:extLst>
              <a:ext uri="{FF2B5EF4-FFF2-40B4-BE49-F238E27FC236}">
                <a16:creationId xmlns:a16="http://schemas.microsoft.com/office/drawing/2014/main" id="{A978E2AE-F798-4F9F-9C93-29303D3A10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5640" y="2276872"/>
            <a:ext cx="6163782" cy="12241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t 8">
                <a:extLst>
                  <a:ext uri="{FF2B5EF4-FFF2-40B4-BE49-F238E27FC236}">
                    <a16:creationId xmlns:a16="http://schemas.microsoft.com/office/drawing/2014/main" id="{D9BD2535-5A4C-4D3F-B4D6-5FA99550C353}"/>
                  </a:ext>
                </a:extLst>
              </p:cNvPr>
              <p:cNvSpPr txBox="1"/>
              <p:nvPr/>
            </p:nvSpPr>
            <p:spPr bwMode="auto">
              <a:xfrm>
                <a:off x="2408238" y="3644900"/>
                <a:ext cx="8371615" cy="30464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:br>
                  <a:rPr lang="fr-FR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full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system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matrix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with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5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elements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5/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4/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3/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2/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fr-FR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final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fr-FR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final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fr-F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fr-FR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final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fr-FR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final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Objet 8">
                <a:extLst>
                  <a:ext uri="{FF2B5EF4-FFF2-40B4-BE49-F238E27FC236}">
                    <a16:creationId xmlns:a16="http://schemas.microsoft.com/office/drawing/2014/main" id="{D9BD2535-5A4C-4D3F-B4D6-5FA99550C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8238" y="3644900"/>
                <a:ext cx="8371615" cy="30464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5512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42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FCF5C3-F4E7-40C7-A853-1B520B057858}"/>
              </a:ext>
            </a:extLst>
          </p:cNvPr>
          <p:cNvSpPr txBox="1"/>
          <p:nvPr/>
        </p:nvSpPr>
        <p:spPr>
          <a:xfrm>
            <a:off x="3174102" y="866665"/>
            <a:ext cx="5372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Particle</a:t>
            </a:r>
            <a:r>
              <a:rPr lang="fr-FR" sz="1400" dirty="0"/>
              <a:t> </a:t>
            </a:r>
            <a:r>
              <a:rPr lang="fr-FR" sz="1400" dirty="0" err="1"/>
              <a:t>dynamics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calculated</a:t>
            </a:r>
            <a:r>
              <a:rPr lang="fr-FR" sz="1400" dirty="0"/>
              <a:t> </a:t>
            </a:r>
            <a:r>
              <a:rPr lang="fr-FR" sz="1400" dirty="0" err="1"/>
              <a:t>using</a:t>
            </a:r>
            <a:r>
              <a:rPr lang="fr-FR" sz="1400" dirty="0"/>
              <a:t> the « Newton-Lorentz » </a:t>
            </a:r>
            <a:r>
              <a:rPr lang="fr-FR" sz="1400" dirty="0" err="1"/>
              <a:t>equation</a:t>
            </a:r>
            <a:r>
              <a:rPr lang="fr-FR" sz="1400" dirty="0"/>
              <a:t>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9BD0B1C-4D7C-4BEE-A201-78735DE23AFA}"/>
                  </a:ext>
                </a:extLst>
              </p:cNvPr>
              <p:cNvSpPr txBox="1"/>
              <p:nvPr/>
            </p:nvSpPr>
            <p:spPr>
              <a:xfrm>
                <a:off x="4705534" y="1219437"/>
                <a:ext cx="2114360" cy="4090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9BD0B1C-4D7C-4BEE-A201-78735DE23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534" y="1219437"/>
                <a:ext cx="2114360" cy="409023"/>
              </a:xfrm>
              <a:prstGeom prst="rect">
                <a:avLst/>
              </a:prstGeom>
              <a:blipFill>
                <a:blip r:embed="rId2"/>
                <a:stretch>
                  <a:fillRect l="-1729" r="-2305" b="-149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52E8F6C8-21C2-4F7E-B08D-FA084C32FCA6}"/>
              </a:ext>
            </a:extLst>
          </p:cNvPr>
          <p:cNvSpPr txBox="1"/>
          <p:nvPr/>
        </p:nvSpPr>
        <p:spPr>
          <a:xfrm>
            <a:off x="2251768" y="1807990"/>
            <a:ext cx="76884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It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usually</a:t>
            </a:r>
            <a:r>
              <a:rPr lang="fr-FR" sz="1400" dirty="0"/>
              <a:t> </a:t>
            </a:r>
            <a:r>
              <a:rPr lang="fr-FR" sz="1400" dirty="0" err="1"/>
              <a:t>sufficient</a:t>
            </a:r>
            <a:r>
              <a:rPr lang="fr-FR" sz="1400" dirty="0"/>
              <a:t> to </a:t>
            </a:r>
            <a:r>
              <a:rPr lang="fr-FR" sz="1400" dirty="0" err="1"/>
              <a:t>describe</a:t>
            </a:r>
            <a:r>
              <a:rPr lang="fr-FR" sz="1400" dirty="0"/>
              <a:t> </a:t>
            </a:r>
            <a:r>
              <a:rPr lang="fr-FR" sz="1400" dirty="0" err="1"/>
              <a:t>beam</a:t>
            </a:r>
            <a:r>
              <a:rPr lang="fr-FR" sz="1400" dirty="0"/>
              <a:t> </a:t>
            </a:r>
            <a:r>
              <a:rPr lang="fr-FR" sz="1400" dirty="0" err="1"/>
              <a:t>dynamics</a:t>
            </a:r>
            <a:r>
              <a:rPr lang="fr-FR" sz="1400" dirty="0"/>
              <a:t> at 1st </a:t>
            </a:r>
            <a:r>
              <a:rPr lang="fr-FR" sz="1400" dirty="0" err="1"/>
              <a:t>order</a:t>
            </a:r>
            <a:r>
              <a:rPr lang="fr-FR" sz="1400" dirty="0"/>
              <a:t>. </a:t>
            </a:r>
          </a:p>
          <a:p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1400" dirty="0" err="1">
                <a:sym typeface="Wingdings" panose="05000000000000000000" pitchFamily="2" charset="2"/>
              </a:rPr>
              <a:t>Development</a:t>
            </a:r>
            <a:r>
              <a:rPr lang="fr-FR" sz="1400" dirty="0">
                <a:sym typeface="Wingdings" panose="05000000000000000000" pitchFamily="2" charset="2"/>
              </a:rPr>
              <a:t> of </a:t>
            </a:r>
            <a:r>
              <a:rPr lang="fr-FR" sz="1400" dirty="0" err="1">
                <a:sym typeface="Wingdings" panose="05000000000000000000" pitchFamily="2" charset="2"/>
              </a:rPr>
              <a:t>equations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along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reference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path</a:t>
            </a:r>
            <a:r>
              <a:rPr lang="fr-FR" sz="1400" dirty="0">
                <a:sym typeface="Wingdings" panose="05000000000000000000" pitchFamily="2" charset="2"/>
              </a:rPr>
              <a:t> at 1st </a:t>
            </a:r>
            <a:r>
              <a:rPr lang="fr-FR" sz="1400" dirty="0" err="1">
                <a:sym typeface="Wingdings" panose="05000000000000000000" pitchFamily="2" charset="2"/>
              </a:rPr>
              <a:t>order</a:t>
            </a:r>
            <a:r>
              <a:rPr lang="fr-FR" sz="1400" dirty="0">
                <a:sym typeface="Wingdings" panose="05000000000000000000" pitchFamily="2" charset="2"/>
              </a:rPr>
              <a:t>, as a </a:t>
            </a:r>
            <a:r>
              <a:rPr lang="fr-FR" sz="1400" dirty="0" err="1">
                <a:sym typeface="Wingdings" panose="05000000000000000000" pitchFamily="2" charset="2"/>
              </a:rPr>
              <a:t>function</a:t>
            </a:r>
            <a:r>
              <a:rPr lang="fr-FR" sz="1400" dirty="0">
                <a:sym typeface="Wingdings" panose="05000000000000000000" pitchFamily="2" charset="2"/>
              </a:rPr>
              <a:t> of the 3D phase </a:t>
            </a:r>
            <a:r>
              <a:rPr lang="fr-FR" sz="1400" dirty="0" err="1">
                <a:sym typeface="Wingdings" panose="05000000000000000000" pitchFamily="2" charset="2"/>
              </a:rPr>
              <a:t>space</a:t>
            </a:r>
            <a:r>
              <a:rPr lang="fr-FR" sz="1400" dirty="0"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fr-FR" sz="1400" dirty="0">
              <a:sym typeface="Wingdings" panose="05000000000000000000" pitchFamily="2" charset="2"/>
            </a:endParaRPr>
          </a:p>
          <a:p>
            <a:r>
              <a:rPr lang="fr-FR" sz="1400" dirty="0">
                <a:sym typeface="Wingdings" panose="05000000000000000000" pitchFamily="2" charset="2"/>
              </a:rPr>
              <a:t>This can </a:t>
            </a:r>
            <a:r>
              <a:rPr lang="fr-FR" sz="1400" dirty="0" err="1">
                <a:sym typeface="Wingdings" panose="05000000000000000000" pitchFamily="2" charset="2"/>
              </a:rPr>
              <a:t>be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expressed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under</a:t>
            </a:r>
            <a:r>
              <a:rPr lang="fr-FR" sz="1400" dirty="0">
                <a:sym typeface="Wingdings" panose="05000000000000000000" pitchFamily="2" charset="2"/>
              </a:rPr>
              <a:t> the </a:t>
            </a:r>
            <a:r>
              <a:rPr lang="fr-FR" sz="1400" dirty="0" err="1">
                <a:sym typeface="Wingdings" panose="05000000000000000000" pitchFamily="2" charset="2"/>
              </a:rPr>
              <a:t>form</a:t>
            </a:r>
            <a:r>
              <a:rPr lang="fr-FR" sz="1400" dirty="0">
                <a:sym typeface="Wingdings" panose="05000000000000000000" pitchFamily="2" charset="2"/>
              </a:rPr>
              <a:t> of matrix transport :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7C71061-1B74-4195-9FF4-85340B2AA4EB}"/>
                  </a:ext>
                </a:extLst>
              </p:cNvPr>
              <p:cNvSpPr txBox="1"/>
              <p:nvPr/>
            </p:nvSpPr>
            <p:spPr>
              <a:xfrm>
                <a:off x="4113658" y="3841771"/>
                <a:ext cx="4833183" cy="1457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fr-FR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fr-FR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13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15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16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21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31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41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51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61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2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2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62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3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3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63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4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4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4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64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5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5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5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65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6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6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6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5</m:t>
                                                                  </m:r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m:rPr>
                                                                      <m:brk m:alnAt="7"/>
                                                                    </m:rPr>
                                                                    <a:rPr lang="fr-FR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𝑅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66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𝑖𝑛𝑖𝑡</m:t>
                          </m:r>
                        </m:sub>
                      </m:sSub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7C71061-1B74-4195-9FF4-85340B2AA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658" y="3841771"/>
                <a:ext cx="4833183" cy="14570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9F8EEC51-5B1D-4846-9634-8D6B54FC6285}"/>
              </a:ext>
            </a:extLst>
          </p:cNvPr>
          <p:cNvSpPr txBox="1"/>
          <p:nvPr/>
        </p:nvSpPr>
        <p:spPr>
          <a:xfrm>
            <a:off x="1206700" y="4474135"/>
            <a:ext cx="2696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General transport matrix :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CB32B6A-C541-482E-BCBE-2D8EBCB34ED6}"/>
              </a:ext>
            </a:extLst>
          </p:cNvPr>
          <p:cNvGrpSpPr/>
          <p:nvPr/>
        </p:nvGrpSpPr>
        <p:grpSpPr>
          <a:xfrm>
            <a:off x="723900" y="866665"/>
            <a:ext cx="9474200" cy="5305533"/>
            <a:chOff x="2243137" y="1190625"/>
            <a:chExt cx="7705725" cy="447675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84D81A9-5D21-4ED9-B3BA-88425879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43137" y="1190625"/>
              <a:ext cx="7705725" cy="447675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C50894-977A-49A2-958C-E5F4A3ADBDEC}"/>
                </a:ext>
              </a:extLst>
            </p:cNvPr>
            <p:cNvSpPr/>
            <p:nvPr/>
          </p:nvSpPr>
          <p:spPr>
            <a:xfrm>
              <a:off x="2381250" y="5229225"/>
              <a:ext cx="1121587" cy="180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93FAFF-45FB-4205-AF71-66A0AD88AF32}"/>
                </a:ext>
              </a:extLst>
            </p:cNvPr>
            <p:cNvSpPr/>
            <p:nvPr/>
          </p:nvSpPr>
          <p:spPr>
            <a:xfrm>
              <a:off x="5299652" y="4427986"/>
              <a:ext cx="1891723" cy="975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08476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43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1A819D3-D7D0-4D29-8D94-565708B7D925}"/>
                  </a:ext>
                </a:extLst>
              </p:cNvPr>
              <p:cNvSpPr txBox="1"/>
              <p:nvPr/>
            </p:nvSpPr>
            <p:spPr>
              <a:xfrm>
                <a:off x="3081904" y="1911350"/>
                <a:ext cx="4972387" cy="1414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fr-FR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fr-FR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  0</m:t>
                                      </m:r>
                                    </m:e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    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  <m:r>
                                        <a:rPr lang="fr-FR" sz="160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16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  </m:t>
                                                </m:r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21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a:rPr lang="fr-FR" sz="160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a:rPr lang="fr-FR" sz="160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r>
                                                                <a:rPr lang="fr-FR" sz="1600" i="1" smtClean="0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0</m:t>
                                                              </m:r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r>
                                                                <a:rPr lang="fr-FR" sz="1600" i="1" smtClean="0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0</m:t>
                                                              </m:r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a:rPr lang="fr-FR" sz="160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a:rPr lang="fr-FR" sz="160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r>
                                                                <a:rPr lang="fr-FR" sz="1600" i="1" smtClean="0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0</m:t>
                                                              </m:r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r>
                                                                <a:rPr lang="fr-FR" sz="1600" i="1" smtClean="0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0</m:t>
                                                              </m:r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fr-FR" sz="160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3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r>
                                                                <a:rPr lang="fr-FR" sz="1600" i="1" smtClean="0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0</m:t>
                                                              </m:r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r>
                                                                <a:rPr lang="fr-FR" sz="1600" i="1" smtClean="0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0</m:t>
                                                              </m:r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fr-FR" sz="160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a:rPr lang="fr-FR" sz="160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m:rPr>
                                                                <m:brk m:alnAt="7"/>
                                                              </m:rP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fr-FR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  <m: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4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r>
                                                                <a:rPr lang="fr-FR" sz="1600" i="1" smtClean="0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0</m:t>
                                                              </m:r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r>
                                                                <a:rPr lang="fr-FR" sz="1600" i="1" smtClean="0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0</m:t>
                                                              </m:r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fr-FR" sz="160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a:rPr lang="fr-FR" sz="160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a:rPr lang="fr-FR" sz="160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r>
                                                                <a:rPr lang="fr-FR" sz="1600" i="1" smtClean="0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1</m:t>
                                                              </m:r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r>
                                                                <a:rPr lang="fr-FR" sz="1600" i="1" smtClean="0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0</m:t>
                                                              </m:r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6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a:rPr lang="fr-FR" sz="160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fr-FR" sz="16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a:rPr lang="fr-FR" sz="160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m>
                                                          <m:mPr>
                                                            <m:mcs>
                                                              <m:mc>
                                                                <m:mcPr>
                                                                  <m:count m:val="1"/>
                                                                  <m:mcJc m:val="center"/>
                                                                </m:mcPr>
                                                              </m:mc>
                                                            </m:mcs>
                                                            <m:ctrlPr>
                                                              <a:rPr lang="fr-FR" sz="1600" b="0" i="1" smtClean="0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mPr>
                                                          <m:mr>
                                                            <m:e>
                                                              <m:r>
                                                                <a:rPr lang="fr-FR" sz="1600" i="1" smtClean="0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𝐿</m:t>
                                                              </m:r>
                                                              <m:r>
                                                                <a:rPr lang="fr-FR" sz="1600" b="0" i="1" smtClean="0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/</m:t>
                                                              </m:r>
                                                              <m:sSup>
                                                                <m:sSupPr>
                                                                  <m:ctrlP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pPr>
                                                                <m:e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𝛾</m:t>
                                                                  </m:r>
                                                                </m:e>
                                                                <m:sup>
                                                                  <m:r>
                                                                    <a:rPr lang="fr-FR" sz="1600" b="0" i="1" smtClean="0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2</m:t>
                                                                  </m:r>
                                                                </m:sup>
                                                              </m:sSup>
                                                            </m:e>
                                                          </m:mr>
                                                          <m:mr>
                                                            <m:e>
                                                              <m:r>
                                                                <a:rPr lang="fr-FR" sz="1600" i="1" smtClean="0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1</m:t>
                                                              </m:r>
                                                            </m:e>
                                                          </m:mr>
                                                        </m:m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𝑖𝑛𝑖𝑡</m:t>
                          </m:r>
                        </m:sub>
                      </m:sSub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1A819D3-D7D0-4D29-8D94-565708B7D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904" y="1911350"/>
                <a:ext cx="4972387" cy="14148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17133AF0-A4BF-41E8-A0F0-90AF16776321}"/>
              </a:ext>
            </a:extLst>
          </p:cNvPr>
          <p:cNvSpPr txBox="1"/>
          <p:nvPr/>
        </p:nvSpPr>
        <p:spPr>
          <a:xfrm>
            <a:off x="275614" y="2434089"/>
            <a:ext cx="202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For </a:t>
            </a:r>
            <a:r>
              <a:rPr lang="fr-FR" dirty="0" err="1"/>
              <a:t>spectrometers</a:t>
            </a:r>
            <a:r>
              <a:rPr lang="fr-FR" dirty="0"/>
              <a:t> 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070593-E29B-4A67-BD7D-FD29D0C22AD0}"/>
              </a:ext>
            </a:extLst>
          </p:cNvPr>
          <p:cNvSpPr/>
          <p:nvPr/>
        </p:nvSpPr>
        <p:spPr>
          <a:xfrm>
            <a:off x="4343584" y="3071128"/>
            <a:ext cx="2701946" cy="25503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63C2F63-792C-4C17-93A8-CF9733930A06}"/>
              </a:ext>
            </a:extLst>
          </p:cNvPr>
          <p:cNvCxnSpPr>
            <a:cxnSpLocks/>
          </p:cNvCxnSpPr>
          <p:nvPr/>
        </p:nvCxnSpPr>
        <p:spPr>
          <a:xfrm flipH="1">
            <a:off x="7146197" y="3238908"/>
            <a:ext cx="1409350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8A317111-2E48-4CE5-97B3-D8C6146D5563}"/>
              </a:ext>
            </a:extLst>
          </p:cNvPr>
          <p:cNvSpPr txBox="1"/>
          <p:nvPr/>
        </p:nvSpPr>
        <p:spPr>
          <a:xfrm>
            <a:off x="8661080" y="3100408"/>
            <a:ext cx="13097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No </a:t>
            </a:r>
            <a:r>
              <a:rPr lang="fr-FR" sz="1200" dirty="0" err="1"/>
              <a:t>energy</a:t>
            </a:r>
            <a:r>
              <a:rPr lang="fr-FR" sz="1200" dirty="0"/>
              <a:t> change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390C32-B8F8-4AA3-A433-B52569764467}"/>
              </a:ext>
            </a:extLst>
          </p:cNvPr>
          <p:cNvSpPr/>
          <p:nvPr/>
        </p:nvSpPr>
        <p:spPr>
          <a:xfrm>
            <a:off x="6614025" y="2816095"/>
            <a:ext cx="532172" cy="25503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BFD4F58-0A23-4E43-8116-87B4C98DF419}"/>
              </a:ext>
            </a:extLst>
          </p:cNvPr>
          <p:cNvCxnSpPr>
            <a:cxnSpLocks/>
          </p:cNvCxnSpPr>
          <p:nvPr/>
        </p:nvCxnSpPr>
        <p:spPr>
          <a:xfrm flipH="1">
            <a:off x="7146197" y="2929913"/>
            <a:ext cx="1409350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3A70070-662D-4552-AA41-67A411C46A7F}"/>
              </a:ext>
            </a:extLst>
          </p:cNvPr>
          <p:cNvSpPr txBox="1"/>
          <p:nvPr/>
        </p:nvSpPr>
        <p:spPr>
          <a:xfrm>
            <a:off x="8661080" y="2803421"/>
            <a:ext cx="2134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Time of </a:t>
            </a:r>
            <a:r>
              <a:rPr lang="fr-FR" sz="1200" dirty="0" err="1"/>
              <a:t>fligth</a:t>
            </a:r>
            <a:r>
              <a:rPr lang="fr-FR" sz="1200" dirty="0"/>
              <a:t> (</a:t>
            </a:r>
            <a:r>
              <a:rPr lang="fr-FR" sz="1200" dirty="0" err="1"/>
              <a:t>bunched</a:t>
            </a:r>
            <a:r>
              <a:rPr lang="fr-FR" sz="1200" dirty="0"/>
              <a:t> </a:t>
            </a:r>
            <a:r>
              <a:rPr lang="fr-FR" sz="1200" dirty="0" err="1"/>
              <a:t>beams</a:t>
            </a:r>
            <a:r>
              <a:rPr lang="fr-FR" sz="1200" dirty="0"/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F21FFF-4FBB-4AB8-8073-6BA4E6956FAB}"/>
              </a:ext>
            </a:extLst>
          </p:cNvPr>
          <p:cNvSpPr/>
          <p:nvPr/>
        </p:nvSpPr>
        <p:spPr>
          <a:xfrm>
            <a:off x="4266506" y="1899281"/>
            <a:ext cx="532172" cy="2550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FF6D21E-9B94-4C78-972D-81D309F4E0F4}"/>
              </a:ext>
            </a:extLst>
          </p:cNvPr>
          <p:cNvCxnSpPr>
            <a:cxnSpLocks/>
          </p:cNvCxnSpPr>
          <p:nvPr/>
        </p:nvCxnSpPr>
        <p:spPr>
          <a:xfrm flipV="1">
            <a:off x="4532592" y="2201082"/>
            <a:ext cx="1" cy="454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6ED5A589-BC8E-4C36-98A1-C8D11E949186}"/>
              </a:ext>
            </a:extLst>
          </p:cNvPr>
          <p:cNvSpPr txBox="1"/>
          <p:nvPr/>
        </p:nvSpPr>
        <p:spPr>
          <a:xfrm>
            <a:off x="8661079" y="2526422"/>
            <a:ext cx="2438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Magnification (</a:t>
            </a:r>
            <a:r>
              <a:rPr lang="fr-FR" sz="1200" dirty="0" err="1"/>
              <a:t>minimize</a:t>
            </a:r>
            <a:r>
              <a:rPr lang="fr-FR" sz="1200" dirty="0"/>
              <a:t> if possible)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A94C3F-26FE-4C1C-B920-646D0E8C7FCA}"/>
              </a:ext>
            </a:extLst>
          </p:cNvPr>
          <p:cNvSpPr/>
          <p:nvPr/>
        </p:nvSpPr>
        <p:spPr>
          <a:xfrm>
            <a:off x="6608355" y="1911350"/>
            <a:ext cx="532172" cy="2550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47D2E1F-6E13-4776-9C97-905FEEE9FE1B}"/>
              </a:ext>
            </a:extLst>
          </p:cNvPr>
          <p:cNvCxnSpPr>
            <a:cxnSpLocks/>
          </p:cNvCxnSpPr>
          <p:nvPr/>
        </p:nvCxnSpPr>
        <p:spPr>
          <a:xfrm flipH="1">
            <a:off x="7140528" y="2038866"/>
            <a:ext cx="1415019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29CDC332-5509-4170-9894-D939C023CCC4}"/>
              </a:ext>
            </a:extLst>
          </p:cNvPr>
          <p:cNvSpPr txBox="1"/>
          <p:nvPr/>
        </p:nvSpPr>
        <p:spPr>
          <a:xfrm>
            <a:off x="8667283" y="1905256"/>
            <a:ext cx="2868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Dispersion (</a:t>
            </a:r>
            <a:r>
              <a:rPr lang="fr-FR" sz="1200" dirty="0" err="1"/>
              <a:t>sometimes</a:t>
            </a:r>
            <a:r>
              <a:rPr lang="fr-FR" sz="1200" dirty="0"/>
              <a:t> </a:t>
            </a:r>
            <a:r>
              <a:rPr lang="fr-FR" sz="1200" dirty="0" err="1"/>
              <a:t>expressed</a:t>
            </a:r>
            <a:r>
              <a:rPr lang="fr-FR" sz="1200" dirty="0"/>
              <a:t> in cm/%)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77210DF-4559-4AEF-BD64-6FA3E4269155}"/>
              </a:ext>
            </a:extLst>
          </p:cNvPr>
          <p:cNvCxnSpPr>
            <a:cxnSpLocks/>
          </p:cNvCxnSpPr>
          <p:nvPr/>
        </p:nvCxnSpPr>
        <p:spPr>
          <a:xfrm flipH="1" flipV="1">
            <a:off x="5122861" y="2099473"/>
            <a:ext cx="3510514" cy="2701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28E2373-A1F2-4ED9-A9AA-D972F9713D0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4532592" y="2645716"/>
            <a:ext cx="4128487" cy="192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6ADB7881-4C3D-49CD-B79B-984F2EAB4629}"/>
              </a:ext>
            </a:extLst>
          </p:cNvPr>
          <p:cNvSpPr txBox="1"/>
          <p:nvPr/>
        </p:nvSpPr>
        <p:spPr>
          <a:xfrm>
            <a:off x="8644559" y="2217544"/>
            <a:ext cx="1615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Point-to-point </a:t>
            </a:r>
            <a:r>
              <a:rPr lang="fr-FR" sz="1200" dirty="0" err="1"/>
              <a:t>focusing</a:t>
            </a:r>
            <a:endParaRPr lang="fr-FR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98407B4-C9EB-4236-8C97-49A52F121223}"/>
                  </a:ext>
                </a:extLst>
              </p:cNvPr>
              <p:cNvSpPr txBox="1"/>
              <p:nvPr/>
            </p:nvSpPr>
            <p:spPr>
              <a:xfrm>
                <a:off x="4236278" y="3652473"/>
                <a:ext cx="26447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⇒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98407B4-C9EB-4236-8C97-49A52F121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278" y="3652473"/>
                <a:ext cx="2644763" cy="276999"/>
              </a:xfrm>
              <a:prstGeom prst="rect">
                <a:avLst/>
              </a:prstGeom>
              <a:blipFill>
                <a:blip r:embed="rId3"/>
                <a:stretch>
                  <a:fillRect l="-1152" r="-230"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C16CB3F2-E8F1-4B35-AF3B-8AB6D6123D9C}"/>
              </a:ext>
            </a:extLst>
          </p:cNvPr>
          <p:cNvSpPr txBox="1"/>
          <p:nvPr/>
        </p:nvSpPr>
        <p:spPr>
          <a:xfrm>
            <a:off x="1880852" y="4110618"/>
            <a:ext cx="762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final position of a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depends</a:t>
            </a:r>
            <a:r>
              <a:rPr lang="fr-FR" dirty="0"/>
              <a:t> on the magnification and the dispersion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88F747-B92D-4F6D-A28E-EBA6F36D9420}"/>
              </a:ext>
            </a:extLst>
          </p:cNvPr>
          <p:cNvSpPr/>
          <p:nvPr/>
        </p:nvSpPr>
        <p:spPr>
          <a:xfrm>
            <a:off x="4879498" y="1895984"/>
            <a:ext cx="244952" cy="2550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920A25-36BC-48F0-B567-0C6FE28D86CD}"/>
              </a:ext>
            </a:extLst>
          </p:cNvPr>
          <p:cNvSpPr/>
          <p:nvPr/>
        </p:nvSpPr>
        <p:spPr>
          <a:xfrm>
            <a:off x="5926014" y="2358119"/>
            <a:ext cx="244952" cy="2550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A347E149-935D-459D-B227-1A028FBBB72F}"/>
              </a:ext>
            </a:extLst>
          </p:cNvPr>
          <p:cNvCxnSpPr/>
          <p:nvPr/>
        </p:nvCxnSpPr>
        <p:spPr>
          <a:xfrm flipH="1">
            <a:off x="6170966" y="2226989"/>
            <a:ext cx="614504" cy="198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367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44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2E8BF06-F52B-47B2-BE86-9D2558EEFCF1}"/>
              </a:ext>
            </a:extLst>
          </p:cNvPr>
          <p:cNvGrpSpPr/>
          <p:nvPr/>
        </p:nvGrpSpPr>
        <p:grpSpPr>
          <a:xfrm>
            <a:off x="6144042" y="1844824"/>
            <a:ext cx="3912399" cy="2016000"/>
            <a:chOff x="5126400" y="4078800"/>
            <a:chExt cx="3912399" cy="2016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727F8C4-6FDA-4C00-83EE-4B37A3CDDE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26400" y="4078800"/>
              <a:ext cx="3912399" cy="20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00542E3-DD35-4418-820C-9BF3C8422E27}"/>
                </a:ext>
              </a:extLst>
            </p:cNvPr>
            <p:cNvGrpSpPr/>
            <p:nvPr/>
          </p:nvGrpSpPr>
          <p:grpSpPr>
            <a:xfrm>
              <a:off x="6536374" y="5445224"/>
              <a:ext cx="1368152" cy="288032"/>
              <a:chOff x="6012160" y="5589240"/>
              <a:chExt cx="1368152" cy="28803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AA88C6E-CD83-4BF4-979E-C9271CE8170C}"/>
                  </a:ext>
                </a:extLst>
              </p:cNvPr>
              <p:cNvSpPr/>
              <p:nvPr/>
            </p:nvSpPr>
            <p:spPr>
              <a:xfrm>
                <a:off x="6012160" y="5589240"/>
                <a:ext cx="1368152" cy="288032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12700" cmpd="sng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1F0A69D5-2878-4F69-A7F1-23AA37DE1A63}"/>
                  </a:ext>
                </a:extLst>
              </p:cNvPr>
              <p:cNvSpPr txBox="1"/>
              <p:nvPr/>
            </p:nvSpPr>
            <p:spPr>
              <a:xfrm>
                <a:off x="6156176" y="5635988"/>
                <a:ext cx="1152128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itchFamily="18" charset="0"/>
                    <a:cs typeface="Times New Roman" pitchFamily="18" charset="0"/>
                  </a:rPr>
                  <a:t>Iron length</a:t>
                </a:r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3B858A17-C5DA-4B31-B4E8-9AE9B2F89FEA}"/>
                </a:ext>
              </a:extLst>
            </p:cNvPr>
            <p:cNvGrpSpPr/>
            <p:nvPr/>
          </p:nvGrpSpPr>
          <p:grpSpPr>
            <a:xfrm>
              <a:off x="6320350" y="4797152"/>
              <a:ext cx="1728192" cy="170865"/>
              <a:chOff x="5796136" y="4941168"/>
              <a:chExt cx="1728192" cy="170865"/>
            </a:xfrm>
          </p:grpSpPr>
          <p:cxnSp>
            <p:nvCxnSpPr>
              <p:cNvPr id="12" name="Connecteur droit avec flèche 11">
                <a:extLst>
                  <a:ext uri="{FF2B5EF4-FFF2-40B4-BE49-F238E27FC236}">
                    <a16:creationId xmlns:a16="http://schemas.microsoft.com/office/drawing/2014/main" id="{EBDB9F99-4981-4D21-8476-88D4B2391BE3}"/>
                  </a:ext>
                </a:extLst>
              </p:cNvPr>
              <p:cNvCxnSpPr/>
              <p:nvPr/>
            </p:nvCxnSpPr>
            <p:spPr>
              <a:xfrm>
                <a:off x="5796136" y="4941168"/>
                <a:ext cx="1728192" cy="1588"/>
              </a:xfrm>
              <a:prstGeom prst="straightConnector1">
                <a:avLst/>
              </a:prstGeom>
              <a:ln w="12700" cap="sq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B962223-EBE7-4E1A-8CB0-A94776082616}"/>
                  </a:ext>
                </a:extLst>
              </p:cNvPr>
              <p:cNvSpPr txBox="1"/>
              <p:nvPr/>
            </p:nvSpPr>
            <p:spPr>
              <a:xfrm>
                <a:off x="5940152" y="4942756"/>
                <a:ext cx="1512168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itchFamily="18" charset="0"/>
                    <a:cs typeface="Times New Roman" pitchFamily="18" charset="0"/>
                  </a:rPr>
                  <a:t>Magnetic length</a:t>
                </a:r>
              </a:p>
            </p:txBody>
          </p:sp>
        </p:grpSp>
      </p:grpSp>
      <p:graphicFrame>
        <p:nvGraphicFramePr>
          <p:cNvPr id="16" name="Object 9">
            <a:extLst>
              <a:ext uri="{FF2B5EF4-FFF2-40B4-BE49-F238E27FC236}">
                <a16:creationId xmlns:a16="http://schemas.microsoft.com/office/drawing/2014/main" id="{843866F2-10AB-4650-8039-0650B5D616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91066"/>
              </p:ext>
            </p:extLst>
          </p:nvPr>
        </p:nvGraphicFramePr>
        <p:xfrm>
          <a:off x="1990138" y="1412777"/>
          <a:ext cx="6338110" cy="1788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8" name="Equation" r:id="rId4" imgW="5016240" imgH="1396800" progId="Equation.DSMT4">
                  <p:embed/>
                </p:oleObj>
              </mc:Choice>
              <mc:Fallback>
                <p:oleObj name="Equation" r:id="rId4" imgW="5016240" imgH="1396800" progId="Equation.DSMT4">
                  <p:embed/>
                  <p:pic>
                    <p:nvPicPr>
                      <p:cNvPr id="13312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138" y="1412777"/>
                        <a:ext cx="6338110" cy="17885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7">
            <a:extLst>
              <a:ext uri="{FF2B5EF4-FFF2-40B4-BE49-F238E27FC236}">
                <a16:creationId xmlns:a16="http://schemas.microsoft.com/office/drawing/2014/main" id="{B05F67F6-69A8-47FB-8E50-9F1CCC0DE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576" y="836712"/>
            <a:ext cx="5262328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b="1" dirty="0">
                <a:solidFill>
                  <a:srgbClr val="00B050"/>
                </a:solidFill>
                <a:latin typeface="Times New Roman" pitchFamily="18" charset="0"/>
              </a:rPr>
              <a:t>a - Magnetic length</a:t>
            </a:r>
            <a:endParaRPr lang="en-US" sz="1700" dirty="0">
              <a:latin typeface="Times New Roman" pitchFamily="18" charset="0"/>
            </a:endParaRPr>
          </a:p>
          <a:p>
            <a:pPr marL="82800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700" dirty="0">
              <a:latin typeface="Times New Roman" pitchFamily="18" charset="0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7A9FA426-C3FD-4034-AB2A-E13BC3C75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576" y="3933056"/>
            <a:ext cx="7056784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b="1" dirty="0">
                <a:solidFill>
                  <a:srgbClr val="00B050"/>
                </a:solidFill>
                <a:latin typeface="Times New Roman" pitchFamily="18" charset="0"/>
              </a:rPr>
              <a:t>b- Sector dipole magnet</a:t>
            </a:r>
            <a:endParaRPr lang="en-US" sz="1700" dirty="0">
              <a:latin typeface="Times New Roman" pitchFamily="18" charset="0"/>
            </a:endParaRPr>
          </a:p>
          <a:p>
            <a:pPr marL="82800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700" dirty="0">
              <a:latin typeface="Times New Roman" pitchFamily="18" charset="0"/>
            </a:endParaRPr>
          </a:p>
        </p:txBody>
      </p:sp>
      <p:pic>
        <p:nvPicPr>
          <p:cNvPr id="19" name="Image 18" descr="AimantSecteurDipolaire.png">
            <a:extLst>
              <a:ext uri="{FF2B5EF4-FFF2-40B4-BE49-F238E27FC236}">
                <a16:creationId xmlns:a16="http://schemas.microsoft.com/office/drawing/2014/main" id="{AE89BC64-2D3C-4A5E-86E0-62E30E9AF3A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19470" y="4869160"/>
            <a:ext cx="2680987" cy="1698302"/>
          </a:xfrm>
          <a:prstGeom prst="rect">
            <a:avLst/>
          </a:prstGeom>
        </p:spPr>
      </p:pic>
      <p:graphicFrame>
        <p:nvGraphicFramePr>
          <p:cNvPr id="20" name="Object 9">
            <a:extLst>
              <a:ext uri="{FF2B5EF4-FFF2-40B4-BE49-F238E27FC236}">
                <a16:creationId xmlns:a16="http://schemas.microsoft.com/office/drawing/2014/main" id="{F5792070-C72D-4EE0-B239-0FF3705F87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160005"/>
              </p:ext>
            </p:extLst>
          </p:nvPr>
        </p:nvGraphicFramePr>
        <p:xfrm>
          <a:off x="1748011" y="4899050"/>
          <a:ext cx="6771405" cy="162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9" name="Equation" r:id="rId7" imgW="5460840" imgH="1295280" progId="Equation.DSMT4">
                  <p:embed/>
                </p:oleObj>
              </mc:Choice>
              <mc:Fallback>
                <p:oleObj name="Equation" r:id="rId7" imgW="5460840" imgH="1295280" progId="Equation.DSMT4">
                  <p:embed/>
                  <p:pic>
                    <p:nvPicPr>
                      <p:cNvPr id="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8011" y="4899050"/>
                        <a:ext cx="6771405" cy="16262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 20">
            <a:extLst>
              <a:ext uri="{FF2B5EF4-FFF2-40B4-BE49-F238E27FC236}">
                <a16:creationId xmlns:a16="http://schemas.microsoft.com/office/drawing/2014/main" id="{A795CA9E-AC1B-46A7-96F0-1E56B87A1B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2574098"/>
              </p:ext>
            </p:extLst>
          </p:nvPr>
        </p:nvGraphicFramePr>
        <p:xfrm>
          <a:off x="1703514" y="4437113"/>
          <a:ext cx="7488831" cy="350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0" name="Equation" r:id="rId9" imgW="5486400" imgH="253800" progId="Equation.DSMT4">
                  <p:embed/>
                </p:oleObj>
              </mc:Choice>
              <mc:Fallback>
                <p:oleObj name="Equation" r:id="rId9" imgW="5486400" imgH="253800" progId="Equation.DSMT4">
                  <p:embed/>
                  <p:pic>
                    <p:nvPicPr>
                      <p:cNvPr id="22" name="Obje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514" y="4437113"/>
                        <a:ext cx="7488831" cy="3506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88331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45</a:t>
            </a:fld>
            <a:endParaRPr lang="fr-FR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19D5C399-9C8E-4E0F-973F-E89A5AA84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576" y="692696"/>
            <a:ext cx="6624736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b="1" dirty="0">
                <a:solidFill>
                  <a:srgbClr val="00B050"/>
                </a:solidFill>
                <a:latin typeface="Times New Roman" pitchFamily="18" charset="0"/>
              </a:rPr>
              <a:t>c- Bend with combined functions</a:t>
            </a:r>
          </a:p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700" dirty="0">
              <a:latin typeface="Times New Roman" pitchFamily="18" charset="0"/>
            </a:endParaRPr>
          </a:p>
          <a:p>
            <a:pPr marL="82800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700" dirty="0">
              <a:latin typeface="Times New Roman" pitchFamily="18" charset="0"/>
            </a:endParaRPr>
          </a:p>
        </p:txBody>
      </p:sp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CA0B50B8-1F94-4449-A2F9-DD9EE6CF9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853202"/>
              </p:ext>
            </p:extLst>
          </p:nvPr>
        </p:nvGraphicFramePr>
        <p:xfrm>
          <a:off x="1775521" y="1268761"/>
          <a:ext cx="8699011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0" name="Equation" r:id="rId3" imgW="7924680" imgH="711000" progId="Equation.DSMT4">
                  <p:embed/>
                </p:oleObj>
              </mc:Choice>
              <mc:Fallback>
                <p:oleObj name="Equation" r:id="rId3" imgW="7924680" imgH="711000" progId="Equation.DSMT4">
                  <p:embed/>
                  <p:pic>
                    <p:nvPicPr>
                      <p:cNvPr id="1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5521" y="1268761"/>
                        <a:ext cx="8699011" cy="792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8F266BCB-F9D8-45B8-8F57-F7405B8665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320743"/>
              </p:ext>
            </p:extLst>
          </p:nvPr>
        </p:nvGraphicFramePr>
        <p:xfrm>
          <a:off x="2556917" y="2204864"/>
          <a:ext cx="6292850" cy="122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1" name="Equation" r:id="rId5" imgW="5968800" imgH="1143000" progId="Equation.DSMT4">
                  <p:embed/>
                </p:oleObj>
              </mc:Choice>
              <mc:Fallback>
                <p:oleObj name="Equation" r:id="rId5" imgW="5968800" imgH="1143000" progId="Equation.DSMT4">
                  <p:embed/>
                  <p:pic>
                    <p:nvPicPr>
                      <p:cNvPr id="5" name="Obje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6917" y="2204864"/>
                        <a:ext cx="6292850" cy="122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>
            <a:extLst>
              <a:ext uri="{FF2B5EF4-FFF2-40B4-BE49-F238E27FC236}">
                <a16:creationId xmlns:a16="http://schemas.microsoft.com/office/drawing/2014/main" id="{8E85CB23-566F-407D-AD60-F7057F487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583389"/>
              </p:ext>
            </p:extLst>
          </p:nvPr>
        </p:nvGraphicFramePr>
        <p:xfrm>
          <a:off x="2556918" y="3594398"/>
          <a:ext cx="6634163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2" name="Equation" r:id="rId7" imgW="6019560" imgH="1143000" progId="Equation.DSMT4">
                  <p:embed/>
                </p:oleObj>
              </mc:Choice>
              <mc:Fallback>
                <p:oleObj name="Equation" r:id="rId7" imgW="6019560" imgH="1143000" progId="Equation.DSMT4">
                  <p:embed/>
                  <p:pic>
                    <p:nvPicPr>
                      <p:cNvPr id="6" name="Obje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6918" y="3594398"/>
                        <a:ext cx="6634163" cy="1274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>
            <a:extLst>
              <a:ext uri="{FF2B5EF4-FFF2-40B4-BE49-F238E27FC236}">
                <a16:creationId xmlns:a16="http://schemas.microsoft.com/office/drawing/2014/main" id="{5F57A6A7-B257-4BFC-B86E-A1F8342F61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284433"/>
              </p:ext>
            </p:extLst>
          </p:nvPr>
        </p:nvGraphicFramePr>
        <p:xfrm>
          <a:off x="2556918" y="5103417"/>
          <a:ext cx="6635427" cy="1493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3" name="Equation" r:id="rId9" imgW="6159240" imgH="1371600" progId="Equation.DSMT4">
                  <p:embed/>
                </p:oleObj>
              </mc:Choice>
              <mc:Fallback>
                <p:oleObj name="Equation" r:id="rId9" imgW="6159240" imgH="1371600" progId="Equation.DSMT4">
                  <p:embed/>
                  <p:pic>
                    <p:nvPicPr>
                      <p:cNvPr id="2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6918" y="5103417"/>
                        <a:ext cx="6635427" cy="1493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00575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46</a:t>
            </a:fld>
            <a:endParaRPr lang="fr-FR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F334FBB6-172C-49E3-8AA0-4026556AC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528" y="836712"/>
            <a:ext cx="8568952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b="1" dirty="0">
                <a:solidFill>
                  <a:srgbClr val="00B050"/>
                </a:solidFill>
                <a:latin typeface="Times New Roman" pitchFamily="18" charset="0"/>
              </a:rPr>
              <a:t>d- Contribution of the dipole with entrance and exit face angle</a:t>
            </a:r>
          </a:p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700" dirty="0">
              <a:latin typeface="Times New Roman" pitchFamily="18" charset="0"/>
            </a:endParaRPr>
          </a:p>
          <a:p>
            <a:pPr marL="82800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700" dirty="0">
              <a:latin typeface="Times New Roman" pitchFamily="18" charset="0"/>
            </a:endParaRPr>
          </a:p>
        </p:txBody>
      </p:sp>
      <p:pic>
        <p:nvPicPr>
          <p:cNvPr id="8" name="Image 7" descr="Tkatchenko_Page40_FacesTournees_00.png">
            <a:extLst>
              <a:ext uri="{FF2B5EF4-FFF2-40B4-BE49-F238E27FC236}">
                <a16:creationId xmlns:a16="http://schemas.microsoft.com/office/drawing/2014/main" id="{EAD4253D-5DAB-49EC-8E08-A4B6CC4A3D0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9976" y="1268760"/>
            <a:ext cx="3078193" cy="3024000"/>
          </a:xfrm>
          <a:prstGeom prst="rect">
            <a:avLst/>
          </a:prstGeom>
        </p:spPr>
      </p:pic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9FE61F14-2A4A-4317-BEDF-972F23016D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630933"/>
              </p:ext>
            </p:extLst>
          </p:nvPr>
        </p:nvGraphicFramePr>
        <p:xfrm>
          <a:off x="2135560" y="4335608"/>
          <a:ext cx="7146984" cy="148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9" name="Equation" r:id="rId4" imgW="5587920" imgH="1143000" progId="Equation.DSMT4">
                  <p:embed/>
                </p:oleObj>
              </mc:Choice>
              <mc:Fallback>
                <p:oleObj name="Equation" r:id="rId4" imgW="5587920" imgH="1143000" progId="Equation.DSMT4">
                  <p:embed/>
                  <p:pic>
                    <p:nvPicPr>
                      <p:cNvPr id="2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560" y="4335608"/>
                        <a:ext cx="7146984" cy="148111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F914D77-10C2-4C65-85DF-3757C05D5A28}"/>
              </a:ext>
            </a:extLst>
          </p:cNvPr>
          <p:cNvSpPr txBox="1"/>
          <p:nvPr/>
        </p:nvSpPr>
        <p:spPr>
          <a:xfrm>
            <a:off x="3418697" y="6006860"/>
            <a:ext cx="5426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  <a:r>
              <a:rPr lang="fr-FR" baseline="30000" dirty="0"/>
              <a:t>nd</a:t>
            </a:r>
            <a:r>
              <a:rPr lang="fr-FR" dirty="0"/>
              <a:t> </a:t>
            </a:r>
            <a:r>
              <a:rPr lang="fr-FR" dirty="0" err="1"/>
              <a:t>order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added</a:t>
            </a:r>
            <a:r>
              <a:rPr lang="fr-FR" dirty="0"/>
              <a:t> by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parabolic</a:t>
            </a:r>
            <a:r>
              <a:rPr lang="fr-FR" dirty="0"/>
              <a:t> faces</a:t>
            </a:r>
          </a:p>
        </p:txBody>
      </p:sp>
    </p:spTree>
    <p:extLst>
      <p:ext uri="{BB962C8B-B14F-4D97-AF65-F5344CB8AC3E}">
        <p14:creationId xmlns:p14="http://schemas.microsoft.com/office/powerpoint/2010/main" val="165801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47</a:t>
            </a:fld>
            <a:endParaRPr lang="fr-FR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E1BBEEA-9629-4BBA-880F-6BA12CF90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576" y="620688"/>
            <a:ext cx="4968552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b="1" dirty="0">
                <a:solidFill>
                  <a:srgbClr val="00B050"/>
                </a:solidFill>
                <a:latin typeface="Times New Roman" pitchFamily="18" charset="0"/>
              </a:rPr>
              <a:t>e- Transfer matrix of the quadruple</a:t>
            </a:r>
          </a:p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700" dirty="0">
              <a:latin typeface="Times New Roman" pitchFamily="18" charset="0"/>
            </a:endParaRPr>
          </a:p>
          <a:p>
            <a:pPr marL="82800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700" dirty="0">
              <a:latin typeface="Times New Roman" pitchFamily="18" charset="0"/>
            </a:endParaRPr>
          </a:p>
        </p:txBody>
      </p:sp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65B263F7-AA60-41BC-889C-CF52E5CAA4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75497"/>
              </p:ext>
            </p:extLst>
          </p:nvPr>
        </p:nvGraphicFramePr>
        <p:xfrm>
          <a:off x="2539454" y="1655366"/>
          <a:ext cx="6292850" cy="292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2" name="Equation" r:id="rId3" imgW="5219640" imgH="2400120" progId="Equation.DSMT4">
                  <p:embed/>
                </p:oleObj>
              </mc:Choice>
              <mc:Fallback>
                <p:oleObj name="Equation" r:id="rId3" imgW="5219640" imgH="2400120" progId="Equation.DSMT4">
                  <p:embed/>
                  <p:pic>
                    <p:nvPicPr>
                      <p:cNvPr id="14336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9454" y="1655366"/>
                        <a:ext cx="6292850" cy="2925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7">
                <a:extLst>
                  <a:ext uri="{FF2B5EF4-FFF2-40B4-BE49-F238E27FC236}">
                    <a16:creationId xmlns:a16="http://schemas.microsoft.com/office/drawing/2014/main" id="{DFB531BD-8DEB-4B52-98B3-F0E8744398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568" y="5157192"/>
                <a:ext cx="7632848" cy="43204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82800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𝐺</m:t>
                    </m:r>
                    <m:r>
                      <a:rPr lang="en-US" sz="1600" i="1" dirty="0">
                        <a:latin typeface="Cambria Math"/>
                      </a:rPr>
                      <m:t>&gt;0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 quadruple is beam focusing on horizontal plane and defocusing in vertical plane.</a:t>
                </a:r>
              </a:p>
              <a:p>
                <a:pPr marL="82800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𝐺</m:t>
                    </m:r>
                    <m:r>
                      <a:rPr lang="fr-FR" sz="1600" i="1" dirty="0">
                        <a:latin typeface="Cambria Math"/>
                      </a:rPr>
                      <m:t>&lt;</m:t>
                    </m:r>
                    <m:r>
                      <a:rPr lang="en-US" sz="1600" i="1" dirty="0">
                        <a:latin typeface="Cambria Math"/>
                      </a:rPr>
                      <m:t>0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 quadruple is beam defocusing on horizontal plane and focusing in vertical plane.</a:t>
                </a:r>
              </a:p>
              <a:p>
                <a:pPr marL="82800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sz="1600" dirty="0">
                  <a:latin typeface="Times New Roman" pitchFamily="18" charset="0"/>
                </a:endParaRPr>
              </a:p>
              <a:p>
                <a:pPr marL="82800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sz="16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 Box 7">
                <a:extLst>
                  <a:ext uri="{FF2B5EF4-FFF2-40B4-BE49-F238E27FC236}">
                    <a16:creationId xmlns:a16="http://schemas.microsoft.com/office/drawing/2014/main" id="{DFB531BD-8DEB-4B52-98B3-F0E874439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7568" y="5157192"/>
                <a:ext cx="7632848" cy="432048"/>
              </a:xfrm>
              <a:prstGeom prst="rect">
                <a:avLst/>
              </a:prstGeom>
              <a:blipFill>
                <a:blip r:embed="rId5"/>
                <a:stretch>
                  <a:fillRect l="-719" r="-319" b="-76056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060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48</a:t>
            </a:fld>
            <a:endParaRPr lang="fr-FR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BA100540-C8FF-42F8-9740-8C7D354B1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576" y="836712"/>
            <a:ext cx="7776864" cy="10801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b="1" dirty="0">
                <a:solidFill>
                  <a:srgbClr val="00B050"/>
                </a:solidFill>
                <a:latin typeface="Times New Roman" pitchFamily="18" charset="0"/>
              </a:rPr>
              <a:t>f- Thin lens</a:t>
            </a:r>
          </a:p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700" dirty="0">
              <a:latin typeface="Times New Roman" pitchFamily="18" charset="0"/>
            </a:endParaRPr>
          </a:p>
        </p:txBody>
      </p:sp>
      <p:pic>
        <p:nvPicPr>
          <p:cNvPr id="8" name="Image 7" descr="LentillesMinces.png">
            <a:extLst>
              <a:ext uri="{FF2B5EF4-FFF2-40B4-BE49-F238E27FC236}">
                <a16:creationId xmlns:a16="http://schemas.microsoft.com/office/drawing/2014/main" id="{323AA173-4485-4DA8-90A1-D2BE03A7DA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8351" y="1376772"/>
            <a:ext cx="2581508" cy="1404936"/>
          </a:xfrm>
          <a:prstGeom prst="rect">
            <a:avLst/>
          </a:prstGeom>
        </p:spPr>
      </p:pic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4678FC4F-E1D1-4503-B844-60DC1A7E6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044012"/>
              </p:ext>
            </p:extLst>
          </p:nvPr>
        </p:nvGraphicFramePr>
        <p:xfrm>
          <a:off x="2154238" y="2924175"/>
          <a:ext cx="4710112" cy="163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6" name="Equation" r:id="rId4" imgW="3466800" imgH="1193760" progId="Equation.DSMT4">
                  <p:embed/>
                </p:oleObj>
              </mc:Choice>
              <mc:Fallback>
                <p:oleObj name="Equation" r:id="rId4" imgW="3466800" imgH="1193760" progId="Equation.DSMT4">
                  <p:embed/>
                  <p:pic>
                    <p:nvPicPr>
                      <p:cNvPr id="8" name="Obje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4238" y="2924175"/>
                        <a:ext cx="4710112" cy="163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 10" descr="LentillesMincesFocales.png">
            <a:extLst>
              <a:ext uri="{FF2B5EF4-FFF2-40B4-BE49-F238E27FC236}">
                <a16:creationId xmlns:a16="http://schemas.microsoft.com/office/drawing/2014/main" id="{466B4CBD-A06C-4138-AD20-EA73A43D5D9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04112" y="2960239"/>
            <a:ext cx="2808312" cy="1564279"/>
          </a:xfrm>
          <a:prstGeom prst="rect">
            <a:avLst/>
          </a:prstGeom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0031B08C-4B73-46BC-8655-3C8D622A2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1412776"/>
            <a:ext cx="6184304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dirty="0">
                <a:latin typeface="Times New Roman" pitchFamily="18" charset="0"/>
              </a:rPr>
              <a:t>Thin lenses are use at the very beginning of a project.</a:t>
            </a:r>
          </a:p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dirty="0">
                <a:latin typeface="Times New Roman" pitchFamily="18" charset="0"/>
              </a:rPr>
              <a:t>A quadruple (length L) is a thin lens with 2 drift space to length.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AE93CA3-5F57-4F98-9B90-E0587F6DA6D0}"/>
              </a:ext>
            </a:extLst>
          </p:cNvPr>
          <p:cNvGrpSpPr/>
          <p:nvPr/>
        </p:nvGrpSpPr>
        <p:grpSpPr>
          <a:xfrm>
            <a:off x="4943873" y="4715867"/>
            <a:ext cx="2122983" cy="1900435"/>
            <a:chOff x="-14809" y="2420888"/>
            <a:chExt cx="2122983" cy="1900435"/>
          </a:xfrm>
        </p:grpSpPr>
        <p:pic>
          <p:nvPicPr>
            <p:cNvPr id="14" name="Image 13" descr="LentillesMincesFocDeFoc.png">
              <a:extLst>
                <a:ext uri="{FF2B5EF4-FFF2-40B4-BE49-F238E27FC236}">
                  <a16:creationId xmlns:a16="http://schemas.microsoft.com/office/drawing/2014/main" id="{F1372BA9-3D03-41AC-A591-42665B805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r="76493"/>
            <a:stretch/>
          </p:blipFill>
          <p:spPr>
            <a:xfrm>
              <a:off x="363092" y="2770847"/>
              <a:ext cx="307009" cy="1550476"/>
            </a:xfrm>
            <a:prstGeom prst="rect">
              <a:avLst/>
            </a:prstGeom>
          </p:spPr>
        </p:pic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2E7A4E08-B229-4512-8EDC-20AC251845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96" y="2420888"/>
              <a:ext cx="911559" cy="3162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82800" lvl="1" indent="-360000" algn="ctr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 err="1">
                  <a:solidFill>
                    <a:srgbClr val="00B050"/>
                  </a:solidFill>
                  <a:latin typeface="Times New Roman" pitchFamily="18" charset="0"/>
                </a:rPr>
                <a:t>focusing</a:t>
              </a:r>
              <a:endParaRPr lang="fr-FR" sz="1500" b="1" dirty="0">
                <a:solidFill>
                  <a:srgbClr val="00B050"/>
                </a:solidFill>
                <a:latin typeface="Times New Roman" pitchFamily="18" charset="0"/>
              </a:endParaRPr>
            </a:p>
          </p:txBody>
        </p: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87C7CDFD-F8F1-4EAD-9862-BD22082DB6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1600" y="2420888"/>
              <a:ext cx="1064567" cy="3162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82800" lvl="1" indent="-360000" algn="ctr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 err="1">
                  <a:solidFill>
                    <a:srgbClr val="00B050"/>
                  </a:solidFill>
                  <a:latin typeface="Times New Roman" pitchFamily="18" charset="0"/>
                </a:rPr>
                <a:t>defocusing</a:t>
              </a:r>
              <a:endParaRPr lang="fr-FR" sz="1500" b="1" dirty="0">
                <a:solidFill>
                  <a:srgbClr val="00B050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04348A2-2BB6-47F3-8CFB-DD85D167448C}"/>
                </a:ext>
              </a:extLst>
            </p:cNvPr>
            <p:cNvSpPr/>
            <p:nvPr/>
          </p:nvSpPr>
          <p:spPr>
            <a:xfrm>
              <a:off x="-14809" y="2424768"/>
              <a:ext cx="2122983" cy="1896555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00"/>
            </a:p>
          </p:txBody>
        </p:sp>
        <p:pic>
          <p:nvPicPr>
            <p:cNvPr id="18" name="Image 17" descr="LentillesMincesFocDeFoc.png">
              <a:extLst>
                <a:ext uri="{FF2B5EF4-FFF2-40B4-BE49-F238E27FC236}">
                  <a16:creationId xmlns:a16="http://schemas.microsoft.com/office/drawing/2014/main" id="{61C04734-4512-4180-9A49-4994B734E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l="67410"/>
            <a:stretch/>
          </p:blipFill>
          <p:spPr>
            <a:xfrm>
              <a:off x="1262303" y="2770847"/>
              <a:ext cx="425636" cy="1550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12090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49</a:t>
            </a:fld>
            <a:endParaRPr lang="fr-FR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1193570-82FC-4C61-8701-79A6000A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620688"/>
            <a:ext cx="8568952" cy="7200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b="1" dirty="0">
                <a:solidFill>
                  <a:srgbClr val="00B0F0"/>
                </a:solidFill>
                <a:latin typeface="Times New Roman" pitchFamily="18" charset="0"/>
              </a:rPr>
              <a:t>			</a:t>
            </a:r>
            <a:r>
              <a:rPr lang="en-US" sz="1700" b="1" dirty="0">
                <a:solidFill>
                  <a:srgbClr val="00B050"/>
                </a:solidFill>
                <a:latin typeface="Times New Roman" pitchFamily="18" charset="0"/>
              </a:rPr>
              <a:t>g- Matrix of the drift space to length L</a:t>
            </a:r>
          </a:p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700" dirty="0">
              <a:latin typeface="Times New Roman" pitchFamily="18" charset="0"/>
            </a:endParaRPr>
          </a:p>
        </p:txBody>
      </p:sp>
      <p:pic>
        <p:nvPicPr>
          <p:cNvPr id="9" name="Image 8" descr="MyCourse_Page61.png">
            <a:extLst>
              <a:ext uri="{FF2B5EF4-FFF2-40B4-BE49-F238E27FC236}">
                <a16:creationId xmlns:a16="http://schemas.microsoft.com/office/drawing/2014/main" id="{104BBA1C-B4B4-4F57-AE85-E23626BFEB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3752" y="1340768"/>
            <a:ext cx="3772488" cy="21602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B5D99F-D83B-437A-B692-E96E34E4829E}"/>
              </a:ext>
            </a:extLst>
          </p:cNvPr>
          <p:cNvSpPr txBox="1"/>
          <p:nvPr/>
        </p:nvSpPr>
        <p:spPr>
          <a:xfrm>
            <a:off x="1895912" y="4278385"/>
            <a:ext cx="2920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 : </a:t>
            </a:r>
            <a:r>
              <a:rPr lang="fr-FR" dirty="0" err="1"/>
              <a:t>transfer</a:t>
            </a:r>
            <a:r>
              <a:rPr lang="fr-FR" dirty="0"/>
              <a:t> matrix of a drift ?</a:t>
            </a:r>
          </a:p>
        </p:txBody>
      </p:sp>
    </p:spTree>
    <p:extLst>
      <p:ext uri="{BB962C8B-B14F-4D97-AF65-F5344CB8AC3E}">
        <p14:creationId xmlns:p14="http://schemas.microsoft.com/office/powerpoint/2010/main" val="1007713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rmAutofit fontScale="90000"/>
          </a:bodyPr>
          <a:lstStyle/>
          <a:p>
            <a:r>
              <a:rPr lang="fr-FR" sz="3100" dirty="0"/>
              <a:t>I – </a:t>
            </a:r>
            <a:r>
              <a:rPr lang="fr-FR" sz="3100" dirty="0" err="1"/>
              <a:t>Charged</a:t>
            </a:r>
            <a:r>
              <a:rPr lang="fr-FR" sz="3100" dirty="0"/>
              <a:t> </a:t>
            </a:r>
            <a:r>
              <a:rPr lang="fr-FR" sz="3100" dirty="0" err="1"/>
              <a:t>particles</a:t>
            </a:r>
            <a:r>
              <a:rPr lang="fr-FR" sz="3100" dirty="0"/>
              <a:t> in </a:t>
            </a:r>
            <a:r>
              <a:rPr lang="fr-FR" sz="3100" dirty="0" err="1"/>
              <a:t>electromagnetic</a:t>
            </a:r>
            <a:r>
              <a:rPr lang="fr-FR" sz="3100" dirty="0"/>
              <a:t> </a:t>
            </a:r>
            <a:r>
              <a:rPr lang="fr-FR" sz="3100" dirty="0" err="1"/>
              <a:t>fields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1CB11B2-11BF-45C0-9E21-7933566C155E}"/>
              </a:ext>
            </a:extLst>
          </p:cNvPr>
          <p:cNvCxnSpPr/>
          <p:nvPr/>
        </p:nvCxnSpPr>
        <p:spPr>
          <a:xfrm flipH="1">
            <a:off x="588397" y="675862"/>
            <a:ext cx="10885335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4945A32-EA6A-4CE4-AEEB-DA49DF1673DF}"/>
              </a:ext>
            </a:extLst>
          </p:cNvPr>
          <p:cNvCxnSpPr>
            <a:cxnSpLocks/>
          </p:cNvCxnSpPr>
          <p:nvPr/>
        </p:nvCxnSpPr>
        <p:spPr>
          <a:xfrm flipH="1">
            <a:off x="1" y="6620764"/>
            <a:ext cx="12191999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5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EAC8D1-7F25-47F7-896F-F93D3EDF492D}"/>
              </a:ext>
            </a:extLst>
          </p:cNvPr>
          <p:cNvSpPr txBox="1"/>
          <p:nvPr/>
        </p:nvSpPr>
        <p:spPr>
          <a:xfrm>
            <a:off x="723900" y="851958"/>
            <a:ext cx="411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First let us </a:t>
            </a:r>
            <a:r>
              <a:rPr lang="fr-FR" dirty="0" err="1"/>
              <a:t>define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important values :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6E242EF-B210-4E57-87FA-BBB0EBA8ADDF}"/>
              </a:ext>
            </a:extLst>
          </p:cNvPr>
          <p:cNvGrpSpPr/>
          <p:nvPr/>
        </p:nvGrpSpPr>
        <p:grpSpPr>
          <a:xfrm>
            <a:off x="240927" y="1373697"/>
            <a:ext cx="2924919" cy="1876850"/>
            <a:chOff x="274339" y="1466316"/>
            <a:chExt cx="2924919" cy="1876850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4DB8736D-21AC-4FA5-AA11-81C2125909BD}"/>
                </a:ext>
              </a:extLst>
            </p:cNvPr>
            <p:cNvSpPr/>
            <p:nvPr/>
          </p:nvSpPr>
          <p:spPr>
            <a:xfrm>
              <a:off x="387424" y="1466316"/>
              <a:ext cx="2698750" cy="187685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CDCE0DF-7622-48F3-B513-B6AC7F14F548}"/>
                </a:ext>
              </a:extLst>
            </p:cNvPr>
            <p:cNvSpPr txBox="1"/>
            <p:nvPr/>
          </p:nvSpPr>
          <p:spPr>
            <a:xfrm>
              <a:off x="588397" y="1491089"/>
              <a:ext cx="23262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Times New Roman" pitchFamily="18" charset="0"/>
                </a:rPr>
                <a:t>Einstein's mass-energy</a:t>
              </a:r>
              <a:endParaRPr lang="fr-FR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36C82529-7AD4-4368-908B-7C37B8E3E18C}"/>
                    </a:ext>
                  </a:extLst>
                </p:cNvPr>
                <p:cNvSpPr txBox="1"/>
                <p:nvPr/>
              </p:nvSpPr>
              <p:spPr>
                <a:xfrm>
                  <a:off x="274339" y="1840201"/>
                  <a:ext cx="292491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fr-FR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36C82529-7AD4-4368-908B-7C37B8E3E1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339" y="1840201"/>
                  <a:ext cx="2924919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970E9B85-28DF-4D66-B7A5-F638BD0F953D}"/>
                    </a:ext>
                  </a:extLst>
                </p:cNvPr>
                <p:cNvSpPr txBox="1"/>
                <p:nvPr/>
              </p:nvSpPr>
              <p:spPr>
                <a:xfrm>
                  <a:off x="423093" y="2235021"/>
                  <a:ext cx="2663081" cy="5078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lvl="1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100" dirty="0">
                      <a:latin typeface="Times New Roman" pitchFamily="18" charset="0"/>
                    </a:rPr>
                    <a:t>With: 	particle mass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fr-FR" sz="1100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sz="1100" dirty="0">
                    <a:latin typeface="Times New Roman" pitchFamily="18" charset="0"/>
                  </a:endParaRPr>
                </a:p>
                <a:p>
                  <a:pPr marL="0" lvl="1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100" dirty="0">
                      <a:latin typeface="Times New Roman" pitchFamily="18" charset="0"/>
                    </a:rPr>
                    <a:t>		speed of light </a:t>
                  </a:r>
                  <a14:m>
                    <m:oMath xmlns:m="http://schemas.openxmlformats.org/officeDocument/2006/math">
                      <m:r>
                        <a:rPr lang="fr-FR" sz="1100" i="1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fr-FR" sz="1100" i="1">
                          <a:latin typeface="Cambria Math"/>
                          <a:ea typeface="Cambria Math"/>
                        </a:rPr>
                        <m:t>=2.99.</m:t>
                      </m:r>
                      <m:sSup>
                        <m:sSupPr>
                          <m:ctrlPr>
                            <a:rPr lang="fr-FR" sz="11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sz="11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fr-FR" sz="1100" i="1">
                              <a:latin typeface="Cambria Math"/>
                              <a:ea typeface="Cambria Math"/>
                            </a:rPr>
                            <m:t>8</m:t>
                          </m:r>
                        </m:sup>
                      </m:sSup>
                      <m:r>
                        <a:rPr lang="fr-FR" sz="1100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fr-FR" sz="1100" i="1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fr-FR" sz="1100" i="1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fr-FR" sz="1100" i="1">
                          <a:latin typeface="Cambria Math"/>
                          <a:ea typeface="Cambria Math"/>
                        </a:rPr>
                        <m:t>𝑠</m:t>
                      </m:r>
                    </m:oMath>
                  </a14:m>
                  <a:endParaRPr lang="en-US" sz="1100" dirty="0">
                    <a:latin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970E9B85-28DF-4D66-B7A5-F638BD0F95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093" y="2235021"/>
                  <a:ext cx="2663081" cy="507831"/>
                </a:xfrm>
                <a:prstGeom prst="rect">
                  <a:avLst/>
                </a:prstGeom>
                <a:blipFill>
                  <a:blip r:embed="rId3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4704ABC7-1AEF-4FB1-A2FB-D9F6F6E9794E}"/>
                </a:ext>
              </a:extLst>
            </p:cNvPr>
            <p:cNvSpPr txBox="1"/>
            <p:nvPr/>
          </p:nvSpPr>
          <p:spPr>
            <a:xfrm>
              <a:off x="423093" y="2733172"/>
              <a:ext cx="2447107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100" dirty="0">
                  <a:latin typeface="Times New Roman" pitchFamily="18" charset="0"/>
                </a:rPr>
                <a:t>Typical masses : 511keV for e-</a:t>
              </a:r>
            </a:p>
            <a:p>
              <a:pPr marL="0" lvl="1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54292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100" dirty="0">
                  <a:latin typeface="Times New Roman" pitchFamily="18" charset="0"/>
                </a:rPr>
                <a:t>			  938.3MeV for protons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545C903-D1F3-4865-866C-EA1F8D304895}"/>
              </a:ext>
            </a:extLst>
          </p:cNvPr>
          <p:cNvGrpSpPr/>
          <p:nvPr/>
        </p:nvGrpSpPr>
        <p:grpSpPr>
          <a:xfrm>
            <a:off x="4337532" y="1397081"/>
            <a:ext cx="2924919" cy="1876850"/>
            <a:chOff x="3982739" y="1496132"/>
            <a:chExt cx="2924919" cy="1876850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8ED204B5-369A-472C-AAF1-AC635E6949D5}"/>
                </a:ext>
              </a:extLst>
            </p:cNvPr>
            <p:cNvSpPr/>
            <p:nvPr/>
          </p:nvSpPr>
          <p:spPr>
            <a:xfrm>
              <a:off x="4095824" y="1496132"/>
              <a:ext cx="2698750" cy="187685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6C5557E-9F9B-401D-B445-87D30DF061E0}"/>
                </a:ext>
              </a:extLst>
            </p:cNvPr>
            <p:cNvSpPr txBox="1"/>
            <p:nvPr/>
          </p:nvSpPr>
          <p:spPr>
            <a:xfrm>
              <a:off x="4296797" y="1520905"/>
              <a:ext cx="23262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Times New Roman" pitchFamily="18" charset="0"/>
                </a:rPr>
                <a:t>Total energy</a:t>
              </a:r>
              <a:endParaRPr lang="fr-FR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87C95905-39C0-4C6B-89AA-5F24F829317F}"/>
                    </a:ext>
                  </a:extLst>
                </p:cNvPr>
                <p:cNvSpPr txBox="1"/>
                <p:nvPr/>
              </p:nvSpPr>
              <p:spPr>
                <a:xfrm>
                  <a:off x="3982739" y="1870017"/>
                  <a:ext cx="292491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𝑡𝑜𝑡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87C95905-39C0-4C6B-89AA-5F24F82931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2739" y="1870017"/>
                  <a:ext cx="2924919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650B5B68-D4CF-41F0-99EA-80F7B2A7D0CF}"/>
                    </a:ext>
                  </a:extLst>
                </p:cNvPr>
                <p:cNvSpPr txBox="1"/>
                <p:nvPr/>
              </p:nvSpPr>
              <p:spPr>
                <a:xfrm>
                  <a:off x="4188035" y="2447105"/>
                  <a:ext cx="2663081" cy="6723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lvl="1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100" dirty="0">
                      <a:latin typeface="Times New Roman" pitchFamily="18" charset="0"/>
                    </a:rPr>
                    <a:t>With: 	</a:t>
                  </a:r>
                  <a:r>
                    <a:rPr lang="fr-FR" sz="1100" dirty="0">
                      <a:ea typeface="Cambria Math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100" i="1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fr-FR" sz="11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sz="11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100" i="1">
                                  <a:latin typeface="Cambria Math"/>
                                </a:rPr>
                                <m:t>𝑡𝑜𝑡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1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r-FR" sz="11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sz="11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sz="1100" i="1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sSub>
                            <m:sSubPr>
                              <m:ctrlPr>
                                <a:rPr lang="fr-FR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1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r-FR" sz="11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sz="11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sz="11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11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100" i="1"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fr-FR" sz="11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1100" i="1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fr-FR" sz="11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a14:m>
                  <a:endParaRPr lang="en-US" sz="1100" dirty="0">
                    <a:latin typeface="Times New Roman" pitchFamily="18" charset="0"/>
                  </a:endParaRPr>
                </a:p>
                <a:p>
                  <a:pPr marL="0" lvl="1"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54292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US" sz="1100" dirty="0">
                      <a:latin typeface="Times New Roman" pitchFamily="18" charset="0"/>
                    </a:rPr>
                    <a:t>		</a:t>
                  </a:r>
                  <a:r>
                    <a:rPr lang="en-US" sz="1100" dirty="0">
                      <a:ea typeface="Cambria Math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100" i="1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fr-FR" sz="11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sz="11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sz="1100" i="1">
                              <a:latin typeface="Cambria Math"/>
                              <a:ea typeface="Cambria Math"/>
                            </a:rPr>
                            <m:t>𝑣</m:t>
                          </m:r>
                        </m:num>
                        <m:den>
                          <m:r>
                            <a:rPr lang="fr-FR" sz="1100" i="1">
                              <a:latin typeface="Cambria Math"/>
                              <a:ea typeface="Cambria Math"/>
                            </a:rPr>
                            <m:t>𝑐</m:t>
                          </m:r>
                        </m:den>
                      </m:f>
                    </m:oMath>
                  </a14:m>
                  <a:endParaRPr lang="en-US" sz="1100" dirty="0">
                    <a:latin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650B5B68-D4CF-41F0-99EA-80F7B2A7D0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035" y="2447105"/>
                  <a:ext cx="2663081" cy="6723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F29926C5-6176-4269-8A87-C5F108016935}"/>
              </a:ext>
            </a:extLst>
          </p:cNvPr>
          <p:cNvGrpSpPr/>
          <p:nvPr/>
        </p:nvGrpSpPr>
        <p:grpSpPr>
          <a:xfrm>
            <a:off x="8058894" y="1893452"/>
            <a:ext cx="3967931" cy="884108"/>
            <a:chOff x="8060556" y="1452691"/>
            <a:chExt cx="3967931" cy="884108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5EA11DE3-9416-4C29-B1C7-687C222FEBB7}"/>
                </a:ext>
              </a:extLst>
            </p:cNvPr>
            <p:cNvSpPr/>
            <p:nvPr/>
          </p:nvSpPr>
          <p:spPr>
            <a:xfrm>
              <a:off x="8060556" y="1452691"/>
              <a:ext cx="3612739" cy="88410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3360BBF-1C1F-43B2-880B-5B66ED12C34B}"/>
                </a:ext>
              </a:extLst>
            </p:cNvPr>
            <p:cNvSpPr txBox="1"/>
            <p:nvPr/>
          </p:nvSpPr>
          <p:spPr>
            <a:xfrm>
              <a:off x="8261529" y="1501767"/>
              <a:ext cx="31621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Times New Roman" pitchFamily="18" charset="0"/>
                </a:rPr>
                <a:t>Kinetic energy</a:t>
              </a:r>
              <a:endParaRPr lang="fr-FR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910A1C2E-7988-40F8-9461-EA1C8A856F0E}"/>
                    </a:ext>
                  </a:extLst>
                </p:cNvPr>
                <p:cNvSpPr txBox="1"/>
                <p:nvPr/>
              </p:nvSpPr>
              <p:spPr>
                <a:xfrm>
                  <a:off x="8207051" y="1850084"/>
                  <a:ext cx="382143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𝑖𝑛</m:t>
                          </m:r>
                        </m:sub>
                      </m:sSub>
                      <m:r>
                        <a:rPr lang="fr-FR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𝑡𝑜𝑡</m:t>
                          </m:r>
                        </m:sub>
                      </m:sSub>
                      <m:r>
                        <a:rPr lang="fr-FR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fr-FR" dirty="0"/>
                    <a:t> </a:t>
                  </a:r>
                  <a14:m>
                    <m:oMath xmlns:m="http://schemas.openxmlformats.org/officeDocument/2006/math">
                      <m:r>
                        <a:rPr lang="fr-FR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 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a14:m>
                  <a:endParaRPr lang="fr-FR" i="1" dirty="0">
                    <a:solidFill>
                      <a:srgbClr val="FF0000"/>
                    </a:solidFill>
                    <a:latin typeface="Cambria Math"/>
                    <a:ea typeface="Cambria Math"/>
                  </a:endParaRPr>
                </a:p>
              </p:txBody>
            </p:sp>
          </mc:Choice>
          <mc:Fallback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910A1C2E-7988-40F8-9461-EA1C8A856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7051" y="1850084"/>
                  <a:ext cx="382143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F3C83366-4673-463B-B8A4-CB87F165D95F}"/>
              </a:ext>
            </a:extLst>
          </p:cNvPr>
          <p:cNvSpPr txBox="1"/>
          <p:nvPr/>
        </p:nvSpPr>
        <p:spPr>
          <a:xfrm>
            <a:off x="0" y="3357394"/>
            <a:ext cx="6105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latin typeface="Times New Roman" pitchFamily="18" charset="0"/>
              </a:rPr>
              <a:t>For a rest particle : </a:t>
            </a:r>
          </a:p>
          <a:p>
            <a:pPr marL="360000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latin typeface="Times New Roman" pitchFamily="18" charset="0"/>
              </a:rPr>
              <a:t>For a non relativist particle : </a:t>
            </a:r>
          </a:p>
          <a:p>
            <a:pPr marL="360000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latin typeface="Times New Roman" pitchFamily="18" charset="0"/>
              </a:rPr>
              <a:t>For a ultra-relativist particle (close to speed light) 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7F7ED7E2-D09F-4F85-9FB2-FE4FDE582675}"/>
                  </a:ext>
                </a:extLst>
              </p:cNvPr>
              <p:cNvSpPr txBox="1"/>
              <p:nvPr/>
            </p:nvSpPr>
            <p:spPr>
              <a:xfrm>
                <a:off x="2003181" y="3357394"/>
                <a:ext cx="2099162" cy="446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6000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=0, 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7F7ED7E2-D09F-4F85-9FB2-FE4FDE582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181" y="3357394"/>
                <a:ext cx="2099162" cy="4462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7D43CF23-2DF1-4A4A-B81F-8513CF5569D6}"/>
                  </a:ext>
                </a:extLst>
              </p:cNvPr>
              <p:cNvSpPr txBox="1"/>
              <p:nvPr/>
            </p:nvSpPr>
            <p:spPr>
              <a:xfrm>
                <a:off x="1043843" y="3695122"/>
                <a:ext cx="6105524" cy="446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6000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≪1,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≈1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  <a:latin typeface="Times New Roman" pitchFamily="18" charset="0"/>
                  <a:ea typeface="Cambria Math"/>
                </a:endParaRPr>
              </a:p>
            </p:txBody>
          </p:sp>
        </mc:Choice>
        <mc:Fallback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7D43CF23-2DF1-4A4A-B81F-8513CF556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843" y="3695122"/>
                <a:ext cx="6105524" cy="4462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4011DC90-266E-4069-AB37-28438D33F442}"/>
                  </a:ext>
                </a:extLst>
              </p:cNvPr>
              <p:cNvSpPr txBox="1"/>
              <p:nvPr/>
            </p:nvSpPr>
            <p:spPr>
              <a:xfrm>
                <a:off x="2944890" y="4047806"/>
                <a:ext cx="6105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→1,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→∞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4011DC90-266E-4069-AB37-28438D33F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890" y="4047806"/>
                <a:ext cx="6105524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75EBA9BD-5958-4049-80A5-010344C3923F}"/>
                  </a:ext>
                </a:extLst>
              </p:cNvPr>
              <p:cNvSpPr txBox="1"/>
              <p:nvPr/>
            </p:nvSpPr>
            <p:spPr>
              <a:xfrm>
                <a:off x="392112" y="4577241"/>
                <a:ext cx="8220919" cy="1869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1" indent="-28575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Momentum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>
                        <a:latin typeface="Cambria Math"/>
                      </a:rPr>
                      <m:t>p</m:t>
                    </m:r>
                    <m:r>
                      <a:rPr lang="fr-FR" sz="1600" i="1">
                        <a:latin typeface="Cambria Math"/>
                      </a:rPr>
                      <m:t>=</m:t>
                    </m:r>
                    <m:r>
                      <a:rPr lang="fr-FR" sz="1600" i="1">
                        <a:latin typeface="Cambria Math"/>
                      </a:rPr>
                      <m:t>𝑚</m:t>
                    </m:r>
                    <m:r>
                      <a:rPr lang="fr-FR" sz="1600" i="1">
                        <a:latin typeface="Cambria Math"/>
                      </a:rPr>
                      <m:t> </m:t>
                    </m:r>
                    <m:r>
                      <a:rPr lang="fr-FR" sz="1600" i="1">
                        <a:latin typeface="Cambria Math"/>
                      </a:rPr>
                      <m:t>𝑣</m:t>
                    </m:r>
                    <m:r>
                      <a:rPr lang="fr-FR" sz="1600" i="1">
                        <a:latin typeface="Cambria Math"/>
                      </a:rPr>
                      <m:t>=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fr-FR" sz="1600" i="1">
                        <a:latin typeface="Cambria Math"/>
                      </a:rPr>
                      <m:t>𝑣</m:t>
                    </m:r>
                    <m:r>
                      <a:rPr lang="fr-FR" sz="1600" i="1">
                        <a:latin typeface="Cambria Math"/>
                      </a:rPr>
                      <m:t>=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𝛽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 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𝛾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</a:rPr>
                          <m:t> </m:t>
                        </m:r>
                        <m:r>
                          <a:rPr lang="fr-FR" sz="16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fr-FR" sz="1600" i="1">
                        <a:latin typeface="Cambria Math"/>
                      </a:rPr>
                      <m:t> </m:t>
                    </m:r>
                    <m:r>
                      <a:rPr lang="fr-FR" sz="1600" i="1">
                        <a:latin typeface="Cambria Math"/>
                      </a:rPr>
                      <m:t>𝑐</m:t>
                    </m:r>
                    <m:r>
                      <a:rPr lang="fr-FR" sz="1600">
                        <a:latin typeface="Cambria Math"/>
                      </a:rPr>
                      <m:t> (</m:t>
                    </m:r>
                    <m:r>
                      <m:rPr>
                        <m:sty m:val="p"/>
                      </m:rPr>
                      <a:rPr lang="fr-FR" sz="1600">
                        <a:latin typeface="Cambria Math"/>
                      </a:rPr>
                      <m:t>in</m:t>
                    </m:r>
                    <m:r>
                      <a:rPr lang="fr-FR" sz="16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fr-FR" sz="1600">
                        <a:latin typeface="Cambria Math"/>
                      </a:rPr>
                      <m:t>MeV</m:t>
                    </m:r>
                    <m:r>
                      <a:rPr lang="fr-FR" sz="1600"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fr-FR" sz="1600">
                        <a:latin typeface="Cambria Math"/>
                      </a:rPr>
                      <m:t>c</m:t>
                    </m:r>
                    <m:r>
                      <a:rPr lang="fr-FR" sz="1600">
                        <a:latin typeface="Cambria Math"/>
                      </a:rPr>
                      <m:t>)</m:t>
                    </m:r>
                  </m:oMath>
                </a14:m>
                <a:endParaRPr lang="en-US" sz="1600" dirty="0">
                  <a:latin typeface="Times New Roman" pitchFamily="18" charset="0"/>
                </a:endParaRPr>
              </a:p>
              <a:p>
                <a:pPr marL="285750" lvl="1" indent="-28575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𝑡𝑜𝑡</m:t>
                            </m:r>
                          </m:sub>
                        </m:sSub>
                      </m:e>
                      <m:sup>
                        <m:r>
                          <a:rPr lang="fr-FR" sz="1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FR" sz="1600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  <m:sup>
                        <m:r>
                          <a:rPr lang="fr-FR" sz="1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FR" sz="16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fr-FR" sz="1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FR" sz="1600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fr-FR" sz="1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FR" sz="16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fr-FR" sz="1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fr-FR" sz="1600" i="1">
                            <a:latin typeface="Cambria Math"/>
                          </a:rPr>
                          <m:t>−1</m:t>
                        </m:r>
                      </m:e>
                    </m:d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  <m:sup>
                        <m:r>
                          <a:rPr lang="fr-FR" sz="1600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p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4</m:t>
                        </m:r>
                      </m:sup>
                    </m:sSup>
                    <m:r>
                      <a:rPr lang="fr-FR" sz="1600" i="1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𝛽</m:t>
                            </m:r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fr-FR" sz="1600" i="1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sz="1600" i="1">
                                <a:latin typeface="Cambria Math"/>
                              </a:rPr>
                              <m:t> </m:t>
                            </m:r>
                            <m:r>
                              <a:rPr lang="fr-FR" sz="1600" i="1">
                                <a:latin typeface="Cambria Math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p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fr-FR" sz="1600" i="1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𝑝</m:t>
                        </m:r>
                      </m:e>
                      <m:sup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p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>
                  <a:latin typeface="Times New Roman" pitchFamily="18" charset="0"/>
                </a:endParaRP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𝑐𝑖𝑛</m:t>
                        </m:r>
                      </m:sub>
                    </m:sSub>
                    <m:r>
                      <a:rPr lang="fr-FR" sz="1600" i="1">
                        <a:latin typeface="Cambria Math"/>
                        <a:ea typeface="Cambria Math"/>
                      </a:rPr>
                      <m:t>≪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itchFamily="18" charset="0"/>
                  </a:rPr>
                  <a:t> ,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fr-FR" sz="1600" i="1">
                        <a:latin typeface="Cambria Math"/>
                        <a:ea typeface="Cambria Math"/>
                      </a:rPr>
                      <m:t>=1</m:t>
                    </m:r>
                  </m:oMath>
                </a14:m>
                <a:r>
                  <a:rPr lang="en-US" sz="1600" dirty="0">
                    <a:latin typeface="Times New Roman" pitchFamily="18" charset="0"/>
                  </a:rPr>
                  <a:t>, we have :</a:t>
                </a: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𝑝</m:t>
                        </m:r>
                      </m:e>
                      <m:sup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p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fr-FR" sz="1600" i="1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𝑡𝑜𝑡</m:t>
                            </m:r>
                          </m:sub>
                        </m:sSub>
                      </m:e>
                      <m:sup>
                        <m:r>
                          <a:rPr lang="fr-FR" sz="1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FR" sz="1600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  <m:sup>
                        <m:r>
                          <a:rPr lang="fr-FR" sz="1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FR" sz="16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𝑡𝑜𝑡</m:t>
                            </m:r>
                          </m:sub>
                        </m:sSub>
                        <m:r>
                          <a:rPr lang="fr-FR" sz="16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𝑡𝑜𝑡</m:t>
                            </m:r>
                          </m:sub>
                        </m:sSub>
                        <m:r>
                          <a:rPr lang="fr-FR" sz="16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FR" sz="16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𝑐𝑖𝑛</m:t>
                        </m:r>
                      </m:sub>
                    </m:sSub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2</m:t>
                            </m:r>
                            <m:r>
                              <a:rPr lang="fr-FR" sz="16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fr-FR" sz="16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𝑐𝑖𝑛</m:t>
                            </m:r>
                          </m:sub>
                        </m:sSub>
                      </m:e>
                    </m:d>
                    <m:r>
                      <a:rPr lang="fr-FR" sz="1600" i="1">
                        <a:latin typeface="Cambria Math"/>
                        <a:ea typeface="Cambria Math"/>
                      </a:rPr>
                      <m:t>≅2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𝑐𝑖𝑛</m:t>
                        </m:r>
                      </m:sub>
                    </m:sSub>
                  </m:oMath>
                </a14:m>
                <a:endParaRPr lang="en-US" sz="1600" dirty="0">
                  <a:latin typeface="Times New Roman" pitchFamily="18" charset="0"/>
                </a:endParaRP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600" dirty="0">
                    <a:latin typeface="Times New Roman" pitchFamily="18" charset="0"/>
                  </a:rPr>
                  <a:t>Therefore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𝑐𝑖𝑛</m:t>
                        </m:r>
                      </m:sub>
                    </m:sSub>
                    <m:r>
                      <a:rPr lang="fr-FR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e>
                          <m:sup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FR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i="1"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fr-FR" sz="16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1600" i="1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  <m:sup>
                            <m:r>
                              <a:rPr lang="fr-FR" sz="1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𝑣</m:t>
                            </m:r>
                          </m:e>
                          <m:sup>
                            <m:r>
                              <a:rPr lang="fr-FR" sz="1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1600" i="1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FR" sz="1600" i="1">
                            <a:latin typeface="Cambria Math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fr-FR" sz="16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75EBA9BD-5958-4049-80A5-010344C39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12" y="4577241"/>
                <a:ext cx="8220919" cy="1869999"/>
              </a:xfrm>
              <a:prstGeom prst="rect">
                <a:avLst/>
              </a:prstGeom>
              <a:blipFill>
                <a:blip r:embed="rId10"/>
                <a:stretch>
                  <a:fillRect l="-371" t="-9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634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50</a:t>
            </a:fld>
            <a:endParaRPr lang="fr-FR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1193570-82FC-4C61-8701-79A6000A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620688"/>
            <a:ext cx="8568952" cy="7200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b="1" dirty="0">
                <a:solidFill>
                  <a:srgbClr val="00B0F0"/>
                </a:solidFill>
                <a:latin typeface="Times New Roman" pitchFamily="18" charset="0"/>
              </a:rPr>
              <a:t>			</a:t>
            </a:r>
            <a:r>
              <a:rPr lang="en-US" sz="1700" b="1" dirty="0">
                <a:solidFill>
                  <a:srgbClr val="00B050"/>
                </a:solidFill>
                <a:latin typeface="Times New Roman" pitchFamily="18" charset="0"/>
              </a:rPr>
              <a:t>g- Matrix of the drift space to length L</a:t>
            </a:r>
          </a:p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700" dirty="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9">
                <a:extLst>
                  <a:ext uri="{FF2B5EF4-FFF2-40B4-BE49-F238E27FC236}">
                    <a16:creationId xmlns:a16="http://schemas.microsoft.com/office/drawing/2014/main" id="{9B19C198-BD32-4613-8D6E-3817D468B7D3}"/>
                  </a:ext>
                </a:extLst>
              </p:cNvPr>
              <p:cNvSpPr txBox="1"/>
              <p:nvPr/>
            </p:nvSpPr>
            <p:spPr bwMode="auto">
              <a:xfrm>
                <a:off x="3224212" y="3716338"/>
                <a:ext cx="6800631" cy="24574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Motion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equations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drift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are</m:t>
                      </m:r>
                      <m:r>
                        <m:rPr>
                          <m:nor/>
                        </m:rPr>
                        <a:rPr lang="fr-FR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    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″</m:t>
                          </m:r>
                        </m:sup>
                      </m:sSup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fr-F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″</m:t>
                          </m:r>
                        </m:sup>
                      </m:sSup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with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because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=1/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br>
                  <a:rPr lang="fr-FR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br>
                  <a:rPr lang="fr-FR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e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fr-FR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Object 9">
                <a:extLst>
                  <a:ext uri="{FF2B5EF4-FFF2-40B4-BE49-F238E27FC236}">
                    <a16:creationId xmlns:a16="http://schemas.microsoft.com/office/drawing/2014/main" id="{9B19C198-BD32-4613-8D6E-3817D468B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4212" y="3716338"/>
                <a:ext cx="6800631" cy="24574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 descr="MyCourse_Page61.png">
            <a:extLst>
              <a:ext uri="{FF2B5EF4-FFF2-40B4-BE49-F238E27FC236}">
                <a16:creationId xmlns:a16="http://schemas.microsoft.com/office/drawing/2014/main" id="{104BBA1C-B4B4-4F57-AE85-E23626BFEB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3752" y="1340768"/>
            <a:ext cx="377248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170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IV – </a:t>
            </a:r>
            <a:r>
              <a:rPr lang="fr-FR" sz="2400" dirty="0" err="1"/>
              <a:t>Particles</a:t>
            </a:r>
            <a:r>
              <a:rPr lang="fr-FR" sz="2400" dirty="0"/>
              <a:t> motion </a:t>
            </a:r>
            <a:r>
              <a:rPr lang="fr-FR" sz="2400" dirty="0" err="1"/>
              <a:t>around</a:t>
            </a:r>
            <a:r>
              <a:rPr lang="fr-FR" sz="2400" dirty="0"/>
              <a:t> the </a:t>
            </a:r>
            <a:r>
              <a:rPr lang="fr-FR" sz="2400" dirty="0" err="1"/>
              <a:t>reference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51</a:t>
            </a:fld>
            <a:endParaRPr lang="fr-FR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669F48D6-C72C-4DC2-84EB-C28C8F6B5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0" y="692696"/>
            <a:ext cx="5184576" cy="7200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b="1" dirty="0">
                <a:solidFill>
                  <a:srgbClr val="00B0F0"/>
                </a:solidFill>
                <a:latin typeface="Times New Roman" pitchFamily="18" charset="0"/>
              </a:rPr>
              <a:t>	</a:t>
            </a:r>
            <a:r>
              <a:rPr lang="en-US" sz="1700" b="1" dirty="0">
                <a:solidFill>
                  <a:srgbClr val="00B050"/>
                </a:solidFill>
                <a:latin typeface="Times New Roman" pitchFamily="18" charset="0"/>
              </a:rPr>
              <a:t>h- Some keys words</a:t>
            </a:r>
          </a:p>
        </p:txBody>
      </p:sp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369DA71A-93DF-4BFB-B237-C35409A3DE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573308"/>
              </p:ext>
            </p:extLst>
          </p:nvPr>
        </p:nvGraphicFramePr>
        <p:xfrm>
          <a:off x="2875953" y="1340769"/>
          <a:ext cx="7488833" cy="1026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0" name="Equation" r:id="rId3" imgW="5422680" imgH="736560" progId="Equation.DSMT4">
                  <p:embed/>
                </p:oleObj>
              </mc:Choice>
              <mc:Fallback>
                <p:oleObj name="Equation" r:id="rId3" imgW="5422680" imgH="736560" progId="Equation.DSMT4">
                  <p:embed/>
                  <p:pic>
                    <p:nvPicPr>
                      <p:cNvPr id="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5953" y="1340769"/>
                        <a:ext cx="7488833" cy="10262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>
            <a:extLst>
              <a:ext uri="{FF2B5EF4-FFF2-40B4-BE49-F238E27FC236}">
                <a16:creationId xmlns:a16="http://schemas.microsoft.com/office/drawing/2014/main" id="{7B45D1BD-AEBA-4BAD-AFB0-32AF7420A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3140968"/>
            <a:ext cx="2592288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 dirty="0">
                <a:solidFill>
                  <a:srgbClr val="FF3300"/>
                </a:solidFill>
                <a:latin typeface="Times New Roman" pitchFamily="18" charset="0"/>
              </a:rPr>
              <a:t>Achromatic system</a:t>
            </a:r>
            <a:r>
              <a:rPr lang="fr-FR" sz="16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fr-FR" sz="1600" dirty="0"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CF08F1C8-A4C7-488E-8A22-B0E5A80140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346469"/>
              </p:ext>
            </p:extLst>
          </p:nvPr>
        </p:nvGraphicFramePr>
        <p:xfrm>
          <a:off x="3736193" y="3212976"/>
          <a:ext cx="3610690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1" name="Equation" r:id="rId5" imgW="2489040" imgH="736560" progId="Equation.DSMT4">
                  <p:embed/>
                </p:oleObj>
              </mc:Choice>
              <mc:Fallback>
                <p:oleObj name="Equation" r:id="rId5" imgW="2489040" imgH="736560" progId="Equation.DSMT4">
                  <p:embed/>
                  <p:pic>
                    <p:nvPicPr>
                      <p:cNvPr id="1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193" y="3212976"/>
                        <a:ext cx="3610690" cy="10801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7">
            <a:extLst>
              <a:ext uri="{FF2B5EF4-FFF2-40B4-BE49-F238E27FC236}">
                <a16:creationId xmlns:a16="http://schemas.microsoft.com/office/drawing/2014/main" id="{5673B36A-0ECF-4D4E-A999-85746DA9B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4959433"/>
            <a:ext cx="3024336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 dirty="0">
                <a:solidFill>
                  <a:srgbClr val="FF3300"/>
                </a:solidFill>
                <a:latin typeface="Times New Roman" pitchFamily="18" charset="0"/>
              </a:rPr>
              <a:t>System resolution </a:t>
            </a:r>
            <a:r>
              <a:rPr lang="en-US" sz="1600" dirty="0"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13" name="Object 9">
            <a:extLst>
              <a:ext uri="{FF2B5EF4-FFF2-40B4-BE49-F238E27FC236}">
                <a16:creationId xmlns:a16="http://schemas.microsoft.com/office/drawing/2014/main" id="{36A452EB-A68F-4924-BA04-A2DE0FCFBF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174638"/>
              </p:ext>
            </p:extLst>
          </p:nvPr>
        </p:nvGraphicFramePr>
        <p:xfrm>
          <a:off x="3647729" y="5031442"/>
          <a:ext cx="5409329" cy="989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2" name="Equation" r:id="rId7" imgW="3924000" imgH="711000" progId="Equation.DSMT4">
                  <p:embed/>
                </p:oleObj>
              </mc:Choice>
              <mc:Fallback>
                <p:oleObj name="Equation" r:id="rId7" imgW="3924000" imgH="711000" progId="Equation.DSMT4">
                  <p:embed/>
                  <p:pic>
                    <p:nvPicPr>
                      <p:cNvPr id="1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7729" y="5031442"/>
                        <a:ext cx="5409329" cy="9898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7">
            <a:extLst>
              <a:ext uri="{FF2B5EF4-FFF2-40B4-BE49-F238E27FC236}">
                <a16:creationId xmlns:a16="http://schemas.microsoft.com/office/drawing/2014/main" id="{1171D7FD-E9F8-46F8-A265-CE5708C41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1412776"/>
            <a:ext cx="1512168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828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 dirty="0">
                <a:solidFill>
                  <a:srgbClr val="FF3300"/>
                </a:solidFill>
                <a:latin typeface="Times New Roman" pitchFamily="18" charset="0"/>
              </a:rPr>
              <a:t>Dispersion </a:t>
            </a:r>
            <a:r>
              <a:rPr lang="en-US" sz="1600" dirty="0">
                <a:latin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124382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V – Beam </a:t>
            </a:r>
            <a:r>
              <a:rPr lang="fr-FR" sz="2400" dirty="0" err="1"/>
              <a:t>envelop</a:t>
            </a:r>
            <a:r>
              <a:rPr lang="fr-FR" sz="2400" dirty="0"/>
              <a:t> and </a:t>
            </a:r>
            <a:r>
              <a:rPr lang="fr-FR" sz="2400" dirty="0" err="1"/>
              <a:t>emittance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52</a:t>
            </a:fld>
            <a:endParaRPr lang="fr-FR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39E3E00-1C31-417D-990F-8D506303D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008" y="764704"/>
            <a:ext cx="9452992" cy="9361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5400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b="1" dirty="0">
                <a:solidFill>
                  <a:srgbClr val="00B0F0"/>
                </a:solidFill>
                <a:latin typeface="Times New Roman" pitchFamily="18" charset="0"/>
              </a:rPr>
              <a:t>V.0 Introduction</a:t>
            </a:r>
          </a:p>
          <a:p>
            <a:pPr marL="540000" lvl="1" indent="-360000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dirty="0">
                <a:latin typeface="Times New Roman" pitchFamily="18" charset="0"/>
              </a:rPr>
              <a:t>A beam is a set of particles with different initials conditions values (x</a:t>
            </a:r>
            <a:r>
              <a:rPr lang="en-US" sz="1700" baseline="-25000" dirty="0">
                <a:latin typeface="Times New Roman" pitchFamily="18" charset="0"/>
              </a:rPr>
              <a:t>0</a:t>
            </a:r>
            <a:r>
              <a:rPr lang="en-US" sz="1700" dirty="0">
                <a:latin typeface="Times New Roman" pitchFamily="18" charset="0"/>
              </a:rPr>
              <a:t>, x’</a:t>
            </a:r>
            <a:r>
              <a:rPr lang="en-US" sz="1700" baseline="-25000" dirty="0">
                <a:latin typeface="Times New Roman" pitchFamily="18" charset="0"/>
              </a:rPr>
              <a:t>0</a:t>
            </a:r>
            <a:r>
              <a:rPr lang="en-US" sz="1700" dirty="0">
                <a:latin typeface="Times New Roman" pitchFamily="18" charset="0"/>
              </a:rPr>
              <a:t>, y</a:t>
            </a:r>
            <a:r>
              <a:rPr lang="en-US" sz="1700" baseline="-25000" dirty="0">
                <a:latin typeface="Times New Roman" pitchFamily="18" charset="0"/>
              </a:rPr>
              <a:t>0</a:t>
            </a:r>
            <a:r>
              <a:rPr lang="en-US" sz="1700" dirty="0">
                <a:latin typeface="Times New Roman" pitchFamily="18" charset="0"/>
              </a:rPr>
              <a:t>, y’</a:t>
            </a:r>
            <a:r>
              <a:rPr lang="en-US" sz="1700" baseline="-25000" dirty="0">
                <a:latin typeface="Times New Roman" pitchFamily="18" charset="0"/>
              </a:rPr>
              <a:t>0</a:t>
            </a:r>
            <a:r>
              <a:rPr lang="en-US" sz="1700" dirty="0">
                <a:latin typeface="Times New Roman" pitchFamily="18" charset="0"/>
              </a:rPr>
              <a:t> ,z and </a:t>
            </a:r>
            <a:r>
              <a:rPr lang="en-US" sz="1700" dirty="0">
                <a:latin typeface="Symbol" pitchFamily="18" charset="2"/>
              </a:rPr>
              <a:t>d</a:t>
            </a:r>
            <a:r>
              <a:rPr lang="en-US" sz="1700" dirty="0">
                <a:latin typeface="Times New Roman" pitchFamily="18" charset="0"/>
              </a:rPr>
              <a:t>). What happened to this set of particles along a line in terms of trajectories. We take about beam envelope.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F1C229B4-B869-4E61-9BBB-3F4DBC816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5517232"/>
            <a:ext cx="7560840" cy="360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540000" lvl="1" indent="-360000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dirty="0">
                <a:latin typeface="Times New Roman" pitchFamily="18" charset="0"/>
              </a:rPr>
              <a:t>At first order, horizontal and vertical motion are decoupled.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8CBBF42-9CE5-471E-98A4-DD32FE416547}"/>
              </a:ext>
            </a:extLst>
          </p:cNvPr>
          <p:cNvGrpSpPr>
            <a:grpSpLocks noChangeAspect="1"/>
          </p:cNvGrpSpPr>
          <p:nvPr/>
        </p:nvGrpSpPr>
        <p:grpSpPr>
          <a:xfrm>
            <a:off x="6547572" y="2132856"/>
            <a:ext cx="3940916" cy="3168352"/>
            <a:chOff x="4572000" y="2636912"/>
            <a:chExt cx="3582650" cy="2880320"/>
          </a:xfrm>
        </p:grpSpPr>
        <p:pic>
          <p:nvPicPr>
            <p:cNvPr id="11" name="Image 10" descr="NFS_SPIRAL2_ParticulePowerDensityX.png">
              <a:extLst>
                <a:ext uri="{FF2B5EF4-FFF2-40B4-BE49-F238E27FC236}">
                  <a16:creationId xmlns:a16="http://schemas.microsoft.com/office/drawing/2014/main" id="{ECB17829-7A49-4911-AEDD-F15E57C83E67}"/>
                </a:ext>
              </a:extLst>
            </p:cNvPr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325" y="2636912"/>
              <a:ext cx="3582000" cy="1440000"/>
            </a:xfrm>
            <a:prstGeom prst="rect">
              <a:avLst/>
            </a:prstGeom>
          </p:spPr>
        </p:pic>
        <p:pic>
          <p:nvPicPr>
            <p:cNvPr id="12" name="Image 11" descr="NFS_SPIRAL2_ParticulePowerDensityY.png">
              <a:extLst>
                <a:ext uri="{FF2B5EF4-FFF2-40B4-BE49-F238E27FC236}">
                  <a16:creationId xmlns:a16="http://schemas.microsoft.com/office/drawing/2014/main" id="{AB3EEAE5-F405-4206-BD3A-37009562A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4077232"/>
              <a:ext cx="3582650" cy="1440000"/>
            </a:xfrm>
            <a:prstGeom prst="rect">
              <a:avLst/>
            </a:prstGeom>
          </p:spPr>
        </p:pic>
      </p:grpSp>
      <p:pic>
        <p:nvPicPr>
          <p:cNvPr id="13" name="Image 12" descr="MyCourse_Page67.png">
            <a:extLst>
              <a:ext uri="{FF2B5EF4-FFF2-40B4-BE49-F238E27FC236}">
                <a16:creationId xmlns:a16="http://schemas.microsoft.com/office/drawing/2014/main" id="{F8522880-10D8-4A85-9180-1DA85B1881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9496" y="2187858"/>
            <a:ext cx="4144762" cy="296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685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V – Beam </a:t>
            </a:r>
            <a:r>
              <a:rPr lang="fr-FR" sz="2400" dirty="0" err="1"/>
              <a:t>envelop</a:t>
            </a:r>
            <a:r>
              <a:rPr lang="fr-FR" sz="2400" dirty="0"/>
              <a:t> and </a:t>
            </a:r>
            <a:r>
              <a:rPr lang="fr-FR" sz="2400" dirty="0" err="1"/>
              <a:t>emittance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53</a:t>
            </a:fld>
            <a:endParaRPr lang="fr-FR" dirty="0"/>
          </a:p>
        </p:txBody>
      </p:sp>
      <p:pic>
        <p:nvPicPr>
          <p:cNvPr id="14" name="Image 13" descr="NFS_SPIRAL2_EspacePhase.png">
            <a:extLst>
              <a:ext uri="{FF2B5EF4-FFF2-40B4-BE49-F238E27FC236}">
                <a16:creationId xmlns:a16="http://schemas.microsoft.com/office/drawing/2014/main" id="{24E39682-184B-4AD3-8216-B3C9265868E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5013" y="2154603"/>
            <a:ext cx="3312368" cy="1811451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DE6162E9-1BBB-4090-848C-D92451F7C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" y="620688"/>
            <a:ext cx="10102850" cy="15121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5400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b="1" dirty="0">
                <a:solidFill>
                  <a:srgbClr val="00B0F0"/>
                </a:solidFill>
                <a:latin typeface="Times New Roman" pitchFamily="18" charset="0"/>
              </a:rPr>
              <a:t>V.1 Phase space and emittance ellipse</a:t>
            </a:r>
          </a:p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dirty="0">
                <a:latin typeface="Times New Roman" pitchFamily="18" charset="0"/>
              </a:rPr>
              <a:t>For each particle of the beam, we give a point in the phase space (</a:t>
            </a:r>
            <a:r>
              <a:rPr lang="en-US" sz="1700" dirty="0" err="1">
                <a:latin typeface="Times New Roman" pitchFamily="18" charset="0"/>
              </a:rPr>
              <a:t>x,x</a:t>
            </a:r>
            <a:r>
              <a:rPr lang="en-US" sz="1700" dirty="0">
                <a:latin typeface="Times New Roman" pitchFamily="18" charset="0"/>
              </a:rPr>
              <a:t>’) et (</a:t>
            </a:r>
            <a:r>
              <a:rPr lang="en-US" sz="1700" dirty="0" err="1">
                <a:latin typeface="Times New Roman" pitchFamily="18" charset="0"/>
              </a:rPr>
              <a:t>y,y</a:t>
            </a:r>
            <a:r>
              <a:rPr lang="en-US" sz="1700" dirty="0">
                <a:latin typeface="Times New Roman" pitchFamily="18" charset="0"/>
              </a:rPr>
              <a:t>’).</a:t>
            </a:r>
          </a:p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dirty="0">
                <a:latin typeface="Times New Roman" pitchFamily="18" charset="0"/>
              </a:rPr>
              <a:t>In each plane, the surface occupied by all particles define the phase extension or beam emittance.</a:t>
            </a:r>
          </a:p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dirty="0">
                <a:latin typeface="Times New Roman" pitchFamily="18" charset="0"/>
              </a:rPr>
              <a:t>In the general case, complete phase space is 6 dimensions x, x’, y, y’, z, </a:t>
            </a:r>
            <a:r>
              <a:rPr lang="en-US" sz="1700" dirty="0">
                <a:latin typeface="Symbol" pitchFamily="18" charset="2"/>
              </a:rPr>
              <a:t>d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where l is the trajectory length difference of the beam particles.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9FD01EE-B582-4CD5-A03E-206E6E8AC205}"/>
              </a:ext>
            </a:extLst>
          </p:cNvPr>
          <p:cNvGrpSpPr>
            <a:grpSpLocks noChangeAspect="1"/>
          </p:cNvGrpSpPr>
          <p:nvPr/>
        </p:nvGrpSpPr>
        <p:grpSpPr>
          <a:xfrm>
            <a:off x="1153700" y="2299908"/>
            <a:ext cx="4479795" cy="1909427"/>
            <a:chOff x="1308345" y="2276872"/>
            <a:chExt cx="5855943" cy="2495984"/>
          </a:xfrm>
        </p:grpSpPr>
        <p:pic>
          <p:nvPicPr>
            <p:cNvPr id="17" name="Image 16" descr="NFS_SPIRAL2_EspacePhase_Gaus5RMS1000pcDirecte.png">
              <a:extLst>
                <a:ext uri="{FF2B5EF4-FFF2-40B4-BE49-F238E27FC236}">
                  <a16:creationId xmlns:a16="http://schemas.microsoft.com/office/drawing/2014/main" id="{0F5C822A-6490-4ECA-9FFE-FCF6317EC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l="7476" t="14001" r="5901" b="15440"/>
            <a:stretch>
              <a:fillRect/>
            </a:stretch>
          </p:blipFill>
          <p:spPr>
            <a:xfrm>
              <a:off x="1308345" y="2420889"/>
              <a:ext cx="5279879" cy="2351967"/>
            </a:xfrm>
            <a:prstGeom prst="rect">
              <a:avLst/>
            </a:prstGeom>
          </p:spPr>
        </p:pic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67EBF1AA-2DE5-4654-A3EC-89BBD59BF2F5}"/>
                </a:ext>
              </a:extLst>
            </p:cNvPr>
            <p:cNvCxnSpPr>
              <a:stCxn id="17" idx="0"/>
            </p:cNvCxnSpPr>
            <p:nvPr/>
          </p:nvCxnSpPr>
          <p:spPr>
            <a:xfrm rot="16200000" flipH="1" flipV="1">
              <a:off x="2875047" y="3490948"/>
              <a:ext cx="2143297" cy="3179"/>
            </a:xfrm>
            <a:prstGeom prst="line">
              <a:avLst/>
            </a:prstGeom>
            <a:ln w="22225" cmpd="sng">
              <a:solidFill>
                <a:srgbClr val="00B0F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23B035CF-DE93-4C81-984A-C292A61AEA30}"/>
                </a:ext>
              </a:extLst>
            </p:cNvPr>
            <p:cNvCxnSpPr>
              <a:endCxn id="17" idx="1"/>
            </p:cNvCxnSpPr>
            <p:nvPr/>
          </p:nvCxnSpPr>
          <p:spPr>
            <a:xfrm rot="10800000" flipV="1">
              <a:off x="1308346" y="3548719"/>
              <a:ext cx="5351887" cy="48153"/>
            </a:xfrm>
            <a:prstGeom prst="line">
              <a:avLst/>
            </a:prstGeom>
            <a:ln w="22225" cmpd="sng">
              <a:solidFill>
                <a:srgbClr val="00B0F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AB074C7-7972-49A6-8E31-A2144E24EA98}"/>
                </a:ext>
              </a:extLst>
            </p:cNvPr>
            <p:cNvSpPr txBox="1"/>
            <p:nvPr/>
          </p:nvSpPr>
          <p:spPr>
            <a:xfrm>
              <a:off x="6228184" y="3501008"/>
              <a:ext cx="936104" cy="422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x or y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AAC5577-8BC7-4CC1-A62A-FFE26DF89F61}"/>
                </a:ext>
              </a:extLst>
            </p:cNvPr>
            <p:cNvSpPr txBox="1"/>
            <p:nvPr/>
          </p:nvSpPr>
          <p:spPr>
            <a:xfrm>
              <a:off x="2483768" y="3059668"/>
              <a:ext cx="1152128" cy="422438"/>
            </a:xfrm>
            <a:prstGeom prst="rect">
              <a:avLst/>
            </a:prstGeom>
            <a:noFill/>
            <a:scene3d>
              <a:camera prst="orthographicFront">
                <a:rot lat="0" lon="0" rev="18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fr-FR" sz="1500" b="1" dirty="0" err="1">
                  <a:latin typeface="Symbol" pitchFamily="18" charset="2"/>
                  <a:cs typeface="Times New Roman" pitchFamily="18" charset="0"/>
                </a:rPr>
                <a:t>G</a:t>
              </a:r>
              <a:r>
                <a:rPr lang="fr-FR" sz="1500" b="1" baseline="-25000" dirty="0" err="1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fr-FR" sz="1500" b="1" dirty="0">
                  <a:latin typeface="Symbol" pitchFamily="18" charset="2"/>
                  <a:cs typeface="Times New Roman" pitchFamily="18" charset="0"/>
                </a:rPr>
                <a:t> </a:t>
              </a:r>
              <a:r>
                <a:rPr lang="fr-FR" sz="1500" b="1" dirty="0">
                  <a:latin typeface="Times New Roman" pitchFamily="18" charset="0"/>
                  <a:cs typeface="Times New Roman" pitchFamily="18" charset="0"/>
                </a:rPr>
                <a:t>or</a:t>
              </a:r>
              <a:r>
                <a:rPr lang="fr-FR" sz="1500" b="1" dirty="0">
                  <a:latin typeface="Symbol" pitchFamily="18" charset="2"/>
                  <a:cs typeface="Times New Roman" pitchFamily="18" charset="0"/>
                </a:rPr>
                <a:t> G</a:t>
              </a:r>
              <a:r>
                <a:rPr lang="fr-FR" sz="1500" b="1" baseline="-25000" dirty="0">
                  <a:latin typeface="Times New Roman" pitchFamily="18" charset="0"/>
                  <a:cs typeface="Times New Roman" pitchFamily="18" charset="0"/>
                </a:rPr>
                <a:t>y</a:t>
              </a:r>
              <a:endParaRPr lang="fr-FR" sz="1500" b="1" dirty="0">
                <a:latin typeface="Symbol" pitchFamily="18" charset="2"/>
                <a:cs typeface="Times New Roman" pitchFamily="18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4633B2E-0320-4B53-A851-CED719E98EC4}"/>
                </a:ext>
              </a:extLst>
            </p:cNvPr>
            <p:cNvSpPr txBox="1"/>
            <p:nvPr/>
          </p:nvSpPr>
          <p:spPr>
            <a:xfrm>
              <a:off x="2915816" y="2276872"/>
              <a:ext cx="1080121" cy="422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x’ or y’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0DB6D1F7-8155-4050-9162-C235AC5F9438}"/>
              </a:ext>
            </a:extLst>
          </p:cNvPr>
          <p:cNvSpPr txBox="1"/>
          <p:nvPr/>
        </p:nvSpPr>
        <p:spPr>
          <a:xfrm>
            <a:off x="2771041" y="4161843"/>
            <a:ext cx="6278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ellipse area, </a:t>
            </a:r>
            <a:r>
              <a:rPr lang="fr-FR" dirty="0" err="1"/>
              <a:t>called</a:t>
            </a:r>
            <a:r>
              <a:rPr lang="fr-FR" dirty="0"/>
              <a:t> the (RMS)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b="1" dirty="0" err="1"/>
              <a:t>emittance</a:t>
            </a:r>
            <a:r>
              <a:rPr lang="fr-FR" dirty="0"/>
              <a:t>,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quantity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constant </a:t>
            </a:r>
            <a:r>
              <a:rPr lang="fr-FR" dirty="0" err="1"/>
              <a:t>along</a:t>
            </a:r>
            <a:r>
              <a:rPr lang="fr-FR" dirty="0"/>
              <a:t> the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trajectory</a:t>
            </a:r>
            <a:endParaRPr lang="fr-FR" dirty="0"/>
          </a:p>
        </p:txBody>
      </p:sp>
      <p:graphicFrame>
        <p:nvGraphicFramePr>
          <p:cNvPr id="29" name="Objet 28">
            <a:extLst>
              <a:ext uri="{FF2B5EF4-FFF2-40B4-BE49-F238E27FC236}">
                <a16:creationId xmlns:a16="http://schemas.microsoft.com/office/drawing/2014/main" id="{486031A3-6CCF-4C79-8DC3-26B2800167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699774"/>
              </p:ext>
            </p:extLst>
          </p:nvPr>
        </p:nvGraphicFramePr>
        <p:xfrm>
          <a:off x="2900154" y="4941169"/>
          <a:ext cx="6364198" cy="1367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1" name="Equation" r:id="rId5" imgW="4356000" imgH="927000" progId="Equation.DSMT4">
                  <p:embed/>
                </p:oleObj>
              </mc:Choice>
              <mc:Fallback>
                <p:oleObj name="Equation" r:id="rId5" imgW="4356000" imgH="927000" progId="Equation.DSMT4">
                  <p:embed/>
                  <p:pic>
                    <p:nvPicPr>
                      <p:cNvPr id="8" name="Objet 7">
                        <a:extLst>
                          <a:ext uri="{FF2B5EF4-FFF2-40B4-BE49-F238E27FC236}">
                            <a16:creationId xmlns:a16="http://schemas.microsoft.com/office/drawing/2014/main" id="{0BEDD6C0-14A7-41AD-A08A-52A69D0C0A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0154" y="4941169"/>
                        <a:ext cx="6364198" cy="1367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78906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V – Beam </a:t>
            </a:r>
            <a:r>
              <a:rPr lang="fr-FR" sz="2400" dirty="0" err="1"/>
              <a:t>envelop</a:t>
            </a:r>
            <a:r>
              <a:rPr lang="fr-FR" sz="2400" dirty="0"/>
              <a:t> and </a:t>
            </a:r>
            <a:r>
              <a:rPr lang="fr-FR" sz="2400" dirty="0" err="1"/>
              <a:t>emittance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54</a:t>
            </a:fld>
            <a:endParaRPr lang="fr-FR" dirty="0"/>
          </a:p>
        </p:txBody>
      </p:sp>
      <p:graphicFrame>
        <p:nvGraphicFramePr>
          <p:cNvPr id="7" name="Object 5">
            <a:extLst>
              <a:ext uri="{FF2B5EF4-FFF2-40B4-BE49-F238E27FC236}">
                <a16:creationId xmlns:a16="http://schemas.microsoft.com/office/drawing/2014/main" id="{3BF0676D-5C03-48A1-9366-45299B5CD1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245041"/>
              </p:ext>
            </p:extLst>
          </p:nvPr>
        </p:nvGraphicFramePr>
        <p:xfrm>
          <a:off x="1703512" y="942728"/>
          <a:ext cx="8824912" cy="205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9" name="Equation" r:id="rId3" imgW="5079960" imgH="1168200" progId="Equation.DSMT4">
                  <p:embed/>
                </p:oleObj>
              </mc:Choice>
              <mc:Fallback>
                <p:oleObj name="Equation" r:id="rId3" imgW="5079960" imgH="1168200" progId="Equation.DSMT4">
                  <p:embed/>
                  <p:pic>
                    <p:nvPicPr>
                      <p:cNvPr id="1761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512" y="942728"/>
                        <a:ext cx="8824912" cy="2054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 descr="EmittanceEllipse.png">
            <a:extLst>
              <a:ext uri="{FF2B5EF4-FFF2-40B4-BE49-F238E27FC236}">
                <a16:creationId xmlns:a16="http://schemas.microsoft.com/office/drawing/2014/main" id="{91C25241-896F-40F5-9E92-921B49E02CB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23792" y="3130126"/>
            <a:ext cx="3672408" cy="33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957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V – Beam </a:t>
            </a:r>
            <a:r>
              <a:rPr lang="fr-FR" sz="2400" dirty="0" err="1"/>
              <a:t>envelop</a:t>
            </a:r>
            <a:r>
              <a:rPr lang="fr-FR" sz="2400" dirty="0"/>
              <a:t> and </a:t>
            </a:r>
            <a:r>
              <a:rPr lang="fr-FR" sz="2400" dirty="0" err="1"/>
              <a:t>emittance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55</a:t>
            </a:fld>
            <a:endParaRPr lang="fr-FR" dirty="0"/>
          </a:p>
        </p:txBody>
      </p:sp>
      <p:pic>
        <p:nvPicPr>
          <p:cNvPr id="7" name="Image 6" descr="EffetDrift.png">
            <a:extLst>
              <a:ext uri="{FF2B5EF4-FFF2-40B4-BE49-F238E27FC236}">
                <a16:creationId xmlns:a16="http://schemas.microsoft.com/office/drawing/2014/main" id="{1280AB27-F8D5-45DA-98C5-98239C67931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08169" y="908721"/>
            <a:ext cx="1896925" cy="1656184"/>
          </a:xfrm>
          <a:prstGeom prst="rect">
            <a:avLst/>
          </a:prstGeom>
        </p:spPr>
      </p:pic>
      <p:pic>
        <p:nvPicPr>
          <p:cNvPr id="8" name="Image 7" descr="EffetQuadFocalisant.png">
            <a:extLst>
              <a:ext uri="{FF2B5EF4-FFF2-40B4-BE49-F238E27FC236}">
                <a16:creationId xmlns:a16="http://schemas.microsoft.com/office/drawing/2014/main" id="{D6CDFBBD-EFFE-4E40-8BB8-DE7A443E0BE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5920" y="2852936"/>
            <a:ext cx="1846465" cy="1567022"/>
          </a:xfrm>
          <a:prstGeom prst="rect">
            <a:avLst/>
          </a:prstGeom>
        </p:spPr>
      </p:pic>
      <p:graphicFrame>
        <p:nvGraphicFramePr>
          <p:cNvPr id="9" name="Object 5">
            <a:extLst>
              <a:ext uri="{FF2B5EF4-FFF2-40B4-BE49-F238E27FC236}">
                <a16:creationId xmlns:a16="http://schemas.microsoft.com/office/drawing/2014/main" id="{8385445E-02CA-4652-A78C-458252A606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953851"/>
              </p:ext>
            </p:extLst>
          </p:nvPr>
        </p:nvGraphicFramePr>
        <p:xfrm>
          <a:off x="1992314" y="955676"/>
          <a:ext cx="4319711" cy="1530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1" name="Equation" r:id="rId5" imgW="5232240" imgH="1854000" progId="Equation.DSMT4">
                  <p:embed/>
                </p:oleObj>
              </mc:Choice>
              <mc:Fallback>
                <p:oleObj name="Equation" r:id="rId5" imgW="5232240" imgH="1854000" progId="Equation.DSMT4">
                  <p:embed/>
                  <p:pic>
                    <p:nvPicPr>
                      <p:cNvPr id="1945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4" y="955676"/>
                        <a:ext cx="4319711" cy="15307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>
            <a:extLst>
              <a:ext uri="{FF2B5EF4-FFF2-40B4-BE49-F238E27FC236}">
                <a16:creationId xmlns:a16="http://schemas.microsoft.com/office/drawing/2014/main" id="{0B87E1AF-F9F6-4E7E-B8D5-6586042CF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008" y="620688"/>
            <a:ext cx="8892480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5400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b="1" dirty="0">
                <a:solidFill>
                  <a:srgbClr val="00B0F0"/>
                </a:solidFill>
                <a:latin typeface="Times New Roman" pitchFamily="18" charset="0"/>
              </a:rPr>
              <a:t>1 – Ellipse transformation in a drift space to length </a:t>
            </a:r>
            <a:r>
              <a:rPr lang="en-US" sz="1500" b="1" i="1" dirty="0">
                <a:solidFill>
                  <a:srgbClr val="00B0F0"/>
                </a:solidFill>
                <a:latin typeface="Times New Roman" pitchFamily="18" charset="0"/>
              </a:rPr>
              <a:t>L</a:t>
            </a:r>
            <a:r>
              <a:rPr lang="en-US" sz="1500" b="1" dirty="0">
                <a:solidFill>
                  <a:srgbClr val="00B0F0"/>
                </a:solidFill>
                <a:latin typeface="Times New Roman" pitchFamily="18" charset="0"/>
              </a:rPr>
              <a:t> :</a:t>
            </a:r>
          </a:p>
        </p:txBody>
      </p:sp>
      <p:graphicFrame>
        <p:nvGraphicFramePr>
          <p:cNvPr id="12" name="Object 5">
            <a:extLst>
              <a:ext uri="{FF2B5EF4-FFF2-40B4-BE49-F238E27FC236}">
                <a16:creationId xmlns:a16="http://schemas.microsoft.com/office/drawing/2014/main" id="{F5CA4F43-A02C-4CB4-A6A7-FF9A86E0E5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327644"/>
              </p:ext>
            </p:extLst>
          </p:nvPr>
        </p:nvGraphicFramePr>
        <p:xfrm>
          <a:off x="1994470" y="2941638"/>
          <a:ext cx="4173538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2" name="Equation" r:id="rId7" imgW="5219640" imgH="1904760" progId="Equation.DSMT4">
                  <p:embed/>
                </p:oleObj>
              </mc:Choice>
              <mc:Fallback>
                <p:oleObj name="Equation" r:id="rId7" imgW="5219640" imgH="1904760" progId="Equation.DSMT4">
                  <p:embed/>
                  <p:pic>
                    <p:nvPicPr>
                      <p:cNvPr id="2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4470" y="2941638"/>
                        <a:ext cx="4173538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7">
            <a:extLst>
              <a:ext uri="{FF2B5EF4-FFF2-40B4-BE49-F238E27FC236}">
                <a16:creationId xmlns:a16="http://schemas.microsoft.com/office/drawing/2014/main" id="{B8E59E8D-0FCF-4081-AF68-0ADA20553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008" y="2492896"/>
            <a:ext cx="8892480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5400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b="1" dirty="0">
                <a:solidFill>
                  <a:srgbClr val="00B0F0"/>
                </a:solidFill>
                <a:latin typeface="Times New Roman" pitchFamily="18" charset="0"/>
              </a:rPr>
              <a:t>2 – Ellipse transformation in a focusing lens (same for quadrupole) :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D83358E3-A341-4D2E-B40C-07749629F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008" y="4497437"/>
            <a:ext cx="8892480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5400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b="1" dirty="0">
                <a:solidFill>
                  <a:srgbClr val="00B0F0"/>
                </a:solidFill>
                <a:latin typeface="Times New Roman" pitchFamily="18" charset="0"/>
              </a:rPr>
              <a:t>3 – Ellipse transformation in a defocusing lens (same for quadrupole) :</a:t>
            </a:r>
          </a:p>
        </p:txBody>
      </p:sp>
      <p:graphicFrame>
        <p:nvGraphicFramePr>
          <p:cNvPr id="15" name="Object 5">
            <a:extLst>
              <a:ext uri="{FF2B5EF4-FFF2-40B4-BE49-F238E27FC236}">
                <a16:creationId xmlns:a16="http://schemas.microsoft.com/office/drawing/2014/main" id="{C6ABBF8E-E7B2-4425-9C41-7188250078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988809"/>
              </p:ext>
            </p:extLst>
          </p:nvPr>
        </p:nvGraphicFramePr>
        <p:xfrm>
          <a:off x="1980118" y="5013177"/>
          <a:ext cx="4115883" cy="1498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3" name="Equation" r:id="rId9" imgW="5232240" imgH="1904760" progId="Equation.DSMT4">
                  <p:embed/>
                </p:oleObj>
              </mc:Choice>
              <mc:Fallback>
                <p:oleObj name="Equation" r:id="rId9" imgW="5232240" imgH="1904760" progId="Equation.DSMT4">
                  <p:embed/>
                  <p:pic>
                    <p:nvPicPr>
                      <p:cNvPr id="1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0118" y="5013177"/>
                        <a:ext cx="4115883" cy="14985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Image 15" descr="EffetQuadDeFocalisant.png">
            <a:extLst>
              <a:ext uri="{FF2B5EF4-FFF2-40B4-BE49-F238E27FC236}">
                <a16:creationId xmlns:a16="http://schemas.microsoft.com/office/drawing/2014/main" id="{BEF4E5AB-BBEF-4989-9A64-4FCA2A61D44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80176" y="4941168"/>
            <a:ext cx="1956814" cy="15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985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V – Beam </a:t>
            </a:r>
            <a:r>
              <a:rPr lang="fr-FR" sz="2400" dirty="0" err="1"/>
              <a:t>envelop</a:t>
            </a:r>
            <a:r>
              <a:rPr lang="fr-FR" sz="2400" dirty="0"/>
              <a:t> and </a:t>
            </a:r>
            <a:r>
              <a:rPr lang="fr-FR" sz="2400" dirty="0" err="1"/>
              <a:t>emittance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56</a:t>
            </a:fld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102060B-B294-4162-AB66-DF111C35BE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" t="16524"/>
          <a:stretch/>
        </p:blipFill>
        <p:spPr>
          <a:xfrm>
            <a:off x="869705" y="1050276"/>
            <a:ext cx="3168895" cy="2116807"/>
          </a:xfrm>
          <a:prstGeom prst="rect">
            <a:avLst/>
          </a:prstGeom>
        </p:spPr>
      </p:pic>
      <p:sp>
        <p:nvSpPr>
          <p:cNvPr id="18" name="Espace réservé de la date 2">
            <a:extLst>
              <a:ext uri="{FF2B5EF4-FFF2-40B4-BE49-F238E27FC236}">
                <a16:creationId xmlns:a16="http://schemas.microsoft.com/office/drawing/2014/main" id="{39345038-D3B7-4866-B0D4-9D80D98AFA73}"/>
              </a:ext>
            </a:extLst>
          </p:cNvPr>
          <p:cNvSpPr txBox="1">
            <a:spLocks/>
          </p:cNvSpPr>
          <p:nvPr/>
        </p:nvSpPr>
        <p:spPr>
          <a:xfrm>
            <a:off x="4808130" y="40194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11B345-EE02-45F7-9243-EF1FB3496E6C}" type="datetime1">
              <a:rPr lang="fr-FR" smtClean="0"/>
              <a:pPr/>
              <a:t>18/06/2025</a:t>
            </a:fld>
            <a:endParaRPr lang="fr-FR" dirty="0"/>
          </a:p>
        </p:txBody>
      </p:sp>
      <p:sp>
        <p:nvSpPr>
          <p:cNvPr id="19" name="ZoneTexte 10">
            <a:extLst>
              <a:ext uri="{FF2B5EF4-FFF2-40B4-BE49-F238E27FC236}">
                <a16:creationId xmlns:a16="http://schemas.microsoft.com/office/drawing/2014/main" id="{6A197913-34E9-4D9E-B524-2227900ED69B}"/>
              </a:ext>
            </a:extLst>
          </p:cNvPr>
          <p:cNvSpPr txBox="1"/>
          <p:nvPr/>
        </p:nvSpPr>
        <p:spPr>
          <a:xfrm>
            <a:off x="5119592" y="3217789"/>
            <a:ext cx="1446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Front </a:t>
            </a:r>
            <a:r>
              <a:rPr lang="fr-FR" dirty="0" err="1"/>
              <a:t>view</a:t>
            </a:r>
            <a:r>
              <a:rPr lang="fr-FR" dirty="0"/>
              <a:t>: </a:t>
            </a:r>
            <a:r>
              <a:rPr lang="fr-FR" dirty="0" err="1"/>
              <a:t>tantal</a:t>
            </a:r>
            <a:r>
              <a:rPr lang="fr-FR" dirty="0"/>
              <a:t> </a:t>
            </a:r>
            <a:r>
              <a:rPr lang="fr-FR" dirty="0" err="1"/>
              <a:t>mask</a:t>
            </a:r>
            <a:endParaRPr lang="fr-FR" dirty="0"/>
          </a:p>
        </p:txBody>
      </p:sp>
      <p:sp>
        <p:nvSpPr>
          <p:cNvPr id="20" name="ZoneTexte 11">
            <a:extLst>
              <a:ext uri="{FF2B5EF4-FFF2-40B4-BE49-F238E27FC236}">
                <a16:creationId xmlns:a16="http://schemas.microsoft.com/office/drawing/2014/main" id="{D307BD0A-0DAD-4467-A304-D54E373929F9}"/>
              </a:ext>
            </a:extLst>
          </p:cNvPr>
          <p:cNvSpPr txBox="1"/>
          <p:nvPr/>
        </p:nvSpPr>
        <p:spPr>
          <a:xfrm>
            <a:off x="6816161" y="3224408"/>
            <a:ext cx="2333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 err="1"/>
              <a:t>Side</a:t>
            </a:r>
            <a:r>
              <a:rPr lang="fr-FR" sz="1600" dirty="0"/>
              <a:t> </a:t>
            </a:r>
            <a:r>
              <a:rPr lang="fr-FR" sz="1600" dirty="0" err="1"/>
              <a:t>view</a:t>
            </a:r>
            <a:r>
              <a:rPr lang="fr-FR" sz="1600" dirty="0"/>
              <a:t>:    </a:t>
            </a:r>
          </a:p>
          <a:p>
            <a:pPr algn="ctr"/>
            <a:r>
              <a:rPr lang="fr-FR" sz="1600" dirty="0"/>
              <a:t>MCP + Phosphore </a:t>
            </a:r>
            <a:r>
              <a:rPr lang="fr-FR" sz="1600" dirty="0" err="1"/>
              <a:t>screen</a:t>
            </a:r>
            <a:endParaRPr lang="fr-FR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BA4BF8-AD8C-4952-993A-079C2159766E}"/>
              </a:ext>
            </a:extLst>
          </p:cNvPr>
          <p:cNvSpPr/>
          <p:nvPr/>
        </p:nvSpPr>
        <p:spPr>
          <a:xfrm>
            <a:off x="4908310" y="1164125"/>
            <a:ext cx="1783145" cy="175598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B6BDF9B-01AC-4F04-8975-72275DECFD92}"/>
              </a:ext>
            </a:extLst>
          </p:cNvPr>
          <p:cNvSpPr/>
          <p:nvPr/>
        </p:nvSpPr>
        <p:spPr>
          <a:xfrm>
            <a:off x="5153164" y="1418564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1ED14AF-E773-4CB6-972B-FDAEE0CF2987}"/>
              </a:ext>
            </a:extLst>
          </p:cNvPr>
          <p:cNvSpPr/>
          <p:nvPr/>
        </p:nvSpPr>
        <p:spPr>
          <a:xfrm>
            <a:off x="5442107" y="1418564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DCD6188-33B0-4F31-AC45-2921430F40DD}"/>
              </a:ext>
            </a:extLst>
          </p:cNvPr>
          <p:cNvSpPr/>
          <p:nvPr/>
        </p:nvSpPr>
        <p:spPr>
          <a:xfrm>
            <a:off x="5731300" y="1415989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5FE1082-BB95-45D4-9234-80CA235449A1}"/>
              </a:ext>
            </a:extLst>
          </p:cNvPr>
          <p:cNvSpPr/>
          <p:nvPr/>
        </p:nvSpPr>
        <p:spPr>
          <a:xfrm>
            <a:off x="6017626" y="1415989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14223B9-DDDF-4911-9EB1-B836E33ED597}"/>
              </a:ext>
            </a:extLst>
          </p:cNvPr>
          <p:cNvSpPr/>
          <p:nvPr/>
        </p:nvSpPr>
        <p:spPr>
          <a:xfrm>
            <a:off x="6303953" y="1415988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0EB3BC4-4CAA-4355-8DBF-1C9406B64DA2}"/>
              </a:ext>
            </a:extLst>
          </p:cNvPr>
          <p:cNvSpPr/>
          <p:nvPr/>
        </p:nvSpPr>
        <p:spPr>
          <a:xfrm>
            <a:off x="5153164" y="1718439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096E980-4C5C-407F-B2B3-40049BDF6A0C}"/>
              </a:ext>
            </a:extLst>
          </p:cNvPr>
          <p:cNvSpPr/>
          <p:nvPr/>
        </p:nvSpPr>
        <p:spPr>
          <a:xfrm>
            <a:off x="5442107" y="1718439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16BA5CE-600A-41DF-A132-F6EECD793DF0}"/>
              </a:ext>
            </a:extLst>
          </p:cNvPr>
          <p:cNvSpPr/>
          <p:nvPr/>
        </p:nvSpPr>
        <p:spPr>
          <a:xfrm>
            <a:off x="5731300" y="1715864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516BE2C-15C6-4EC9-8D57-D696ADEBB8C1}"/>
              </a:ext>
            </a:extLst>
          </p:cNvPr>
          <p:cNvSpPr/>
          <p:nvPr/>
        </p:nvSpPr>
        <p:spPr>
          <a:xfrm>
            <a:off x="6017626" y="1715864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5836EB8-732B-44C2-8DF1-77184AD2F7ED}"/>
              </a:ext>
            </a:extLst>
          </p:cNvPr>
          <p:cNvSpPr/>
          <p:nvPr/>
        </p:nvSpPr>
        <p:spPr>
          <a:xfrm>
            <a:off x="6303953" y="1715863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534B559-FC48-4CEE-BF1C-14E2ACA071CB}"/>
              </a:ext>
            </a:extLst>
          </p:cNvPr>
          <p:cNvSpPr/>
          <p:nvPr/>
        </p:nvSpPr>
        <p:spPr>
          <a:xfrm>
            <a:off x="5153164" y="1995391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AD08AD2-F54E-418F-9710-CD6AC23172C2}"/>
              </a:ext>
            </a:extLst>
          </p:cNvPr>
          <p:cNvSpPr/>
          <p:nvPr/>
        </p:nvSpPr>
        <p:spPr>
          <a:xfrm>
            <a:off x="5442107" y="1995391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5790B20-7268-49F5-A4CB-508288315098}"/>
              </a:ext>
            </a:extLst>
          </p:cNvPr>
          <p:cNvSpPr/>
          <p:nvPr/>
        </p:nvSpPr>
        <p:spPr>
          <a:xfrm>
            <a:off x="5731300" y="1992816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887AE87-3ADB-4835-9FF5-A99B41673ACD}"/>
              </a:ext>
            </a:extLst>
          </p:cNvPr>
          <p:cNvSpPr/>
          <p:nvPr/>
        </p:nvSpPr>
        <p:spPr>
          <a:xfrm>
            <a:off x="6017626" y="1992816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FBA9893-C35F-4D4D-A291-28FAD588C6E3}"/>
              </a:ext>
            </a:extLst>
          </p:cNvPr>
          <p:cNvSpPr/>
          <p:nvPr/>
        </p:nvSpPr>
        <p:spPr>
          <a:xfrm>
            <a:off x="6303953" y="1992816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CCA6B05-A47E-4255-8BF6-17AC71BC0FBE}"/>
              </a:ext>
            </a:extLst>
          </p:cNvPr>
          <p:cNvSpPr/>
          <p:nvPr/>
        </p:nvSpPr>
        <p:spPr>
          <a:xfrm>
            <a:off x="5153164" y="2294506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DE9678F-799A-430D-8D19-EDD43F972AF8}"/>
              </a:ext>
            </a:extLst>
          </p:cNvPr>
          <p:cNvSpPr/>
          <p:nvPr/>
        </p:nvSpPr>
        <p:spPr>
          <a:xfrm>
            <a:off x="5442107" y="2294506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76B45F8-818A-41F3-86EE-07EB9381B803}"/>
              </a:ext>
            </a:extLst>
          </p:cNvPr>
          <p:cNvSpPr/>
          <p:nvPr/>
        </p:nvSpPr>
        <p:spPr>
          <a:xfrm>
            <a:off x="5731300" y="2291931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D9B0446-A1F8-46E0-A09C-B25C9518162C}"/>
              </a:ext>
            </a:extLst>
          </p:cNvPr>
          <p:cNvSpPr/>
          <p:nvPr/>
        </p:nvSpPr>
        <p:spPr>
          <a:xfrm>
            <a:off x="6017626" y="2291931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C1424EBD-FCB4-4DDD-868D-64BDBD37A27B}"/>
              </a:ext>
            </a:extLst>
          </p:cNvPr>
          <p:cNvSpPr/>
          <p:nvPr/>
        </p:nvSpPr>
        <p:spPr>
          <a:xfrm>
            <a:off x="6303953" y="2291930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E4FB2ED-8FE7-4F41-AEF9-CF9D0C815C5E}"/>
              </a:ext>
            </a:extLst>
          </p:cNvPr>
          <p:cNvSpPr/>
          <p:nvPr/>
        </p:nvSpPr>
        <p:spPr>
          <a:xfrm>
            <a:off x="5153164" y="2565255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FB4353A-CD74-40AE-AC17-7414A10AC078}"/>
              </a:ext>
            </a:extLst>
          </p:cNvPr>
          <p:cNvSpPr/>
          <p:nvPr/>
        </p:nvSpPr>
        <p:spPr>
          <a:xfrm>
            <a:off x="5442107" y="2565255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C64F727-A162-4B0A-A956-60BB65CD5DD1}"/>
              </a:ext>
            </a:extLst>
          </p:cNvPr>
          <p:cNvSpPr/>
          <p:nvPr/>
        </p:nvSpPr>
        <p:spPr>
          <a:xfrm>
            <a:off x="5731300" y="2562680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DB54960-D9AF-49AF-969E-762B9A72A7CC}"/>
              </a:ext>
            </a:extLst>
          </p:cNvPr>
          <p:cNvSpPr/>
          <p:nvPr/>
        </p:nvSpPr>
        <p:spPr>
          <a:xfrm>
            <a:off x="6017626" y="2562680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22B63AF-A9AD-4865-9BE2-1265E8DE472A}"/>
              </a:ext>
            </a:extLst>
          </p:cNvPr>
          <p:cNvSpPr/>
          <p:nvPr/>
        </p:nvSpPr>
        <p:spPr>
          <a:xfrm>
            <a:off x="6303953" y="2562679"/>
            <a:ext cx="97975" cy="9784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B3AEABE2-D9F2-4098-A082-7D789AB6BF91}"/>
              </a:ext>
            </a:extLst>
          </p:cNvPr>
          <p:cNvSpPr/>
          <p:nvPr/>
        </p:nvSpPr>
        <p:spPr>
          <a:xfrm>
            <a:off x="5309924" y="1566527"/>
            <a:ext cx="26698" cy="287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BE5829E-7187-4DEF-9FD1-C3A80FA22730}"/>
              </a:ext>
            </a:extLst>
          </p:cNvPr>
          <p:cNvSpPr/>
          <p:nvPr/>
        </p:nvSpPr>
        <p:spPr>
          <a:xfrm>
            <a:off x="5477509" y="2050581"/>
            <a:ext cx="26698" cy="287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CD7659B-B296-4C8F-BE0D-5DE9DCA2BAE9}"/>
              </a:ext>
            </a:extLst>
          </p:cNvPr>
          <p:cNvSpPr/>
          <p:nvPr/>
        </p:nvSpPr>
        <p:spPr>
          <a:xfrm>
            <a:off x="5829274" y="1948020"/>
            <a:ext cx="26698" cy="287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556F3069-B408-4164-B331-F39510997550}"/>
              </a:ext>
            </a:extLst>
          </p:cNvPr>
          <p:cNvSpPr/>
          <p:nvPr/>
        </p:nvSpPr>
        <p:spPr>
          <a:xfrm>
            <a:off x="5629768" y="1966402"/>
            <a:ext cx="26698" cy="287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3E0B802-B3AF-48C5-BB20-36C082D6CCE4}"/>
              </a:ext>
            </a:extLst>
          </p:cNvPr>
          <p:cNvSpPr/>
          <p:nvPr/>
        </p:nvSpPr>
        <p:spPr>
          <a:xfrm>
            <a:off x="5750848" y="1766259"/>
            <a:ext cx="26698" cy="287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09ED5F4-208E-4A2D-9545-5B6B9183EEE2}"/>
              </a:ext>
            </a:extLst>
          </p:cNvPr>
          <p:cNvSpPr/>
          <p:nvPr/>
        </p:nvSpPr>
        <p:spPr>
          <a:xfrm>
            <a:off x="5754894" y="2034275"/>
            <a:ext cx="26698" cy="287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BDF89D09-A707-4B30-B4B9-F2A4D5377D7A}"/>
              </a:ext>
            </a:extLst>
          </p:cNvPr>
          <p:cNvSpPr/>
          <p:nvPr/>
        </p:nvSpPr>
        <p:spPr>
          <a:xfrm>
            <a:off x="5328172" y="2094287"/>
            <a:ext cx="26698" cy="287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AC46F0C9-5B0E-45EA-98DF-3F9A25DC18B6}"/>
              </a:ext>
            </a:extLst>
          </p:cNvPr>
          <p:cNvSpPr/>
          <p:nvPr/>
        </p:nvSpPr>
        <p:spPr>
          <a:xfrm>
            <a:off x="5436677" y="2428874"/>
            <a:ext cx="26698" cy="287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944D47C4-9861-4450-A648-50D0B1E2C5C9}"/>
              </a:ext>
            </a:extLst>
          </p:cNvPr>
          <p:cNvSpPr/>
          <p:nvPr/>
        </p:nvSpPr>
        <p:spPr>
          <a:xfrm>
            <a:off x="6021876" y="2314924"/>
            <a:ext cx="26698" cy="287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C0F3ECE0-A3BD-4E60-BF27-0366044C40BD}"/>
              </a:ext>
            </a:extLst>
          </p:cNvPr>
          <p:cNvSpPr/>
          <p:nvPr/>
        </p:nvSpPr>
        <p:spPr>
          <a:xfrm>
            <a:off x="6022524" y="1770386"/>
            <a:ext cx="26698" cy="287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567D2DB3-456C-4A92-A083-B999C491E942}"/>
              </a:ext>
            </a:extLst>
          </p:cNvPr>
          <p:cNvSpPr/>
          <p:nvPr/>
        </p:nvSpPr>
        <p:spPr>
          <a:xfrm>
            <a:off x="6008527" y="2058768"/>
            <a:ext cx="26698" cy="287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F9B97D01-6A02-4AD7-B08F-8CED426AD170}"/>
              </a:ext>
            </a:extLst>
          </p:cNvPr>
          <p:cNvSpPr/>
          <p:nvPr/>
        </p:nvSpPr>
        <p:spPr>
          <a:xfrm>
            <a:off x="6035225" y="2597205"/>
            <a:ext cx="26698" cy="287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99ACD1A3-3C08-4A97-8034-988CAE9A9A9E}"/>
              </a:ext>
            </a:extLst>
          </p:cNvPr>
          <p:cNvSpPr/>
          <p:nvPr/>
        </p:nvSpPr>
        <p:spPr>
          <a:xfrm>
            <a:off x="6417022" y="2548285"/>
            <a:ext cx="26698" cy="287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26CDDA9-FD82-4D83-A6E5-746AD0163F41}"/>
              </a:ext>
            </a:extLst>
          </p:cNvPr>
          <p:cNvSpPr/>
          <p:nvPr/>
        </p:nvSpPr>
        <p:spPr>
          <a:xfrm>
            <a:off x="7364684" y="1114823"/>
            <a:ext cx="113934" cy="175598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4309228-775E-4FA3-9F66-DCA2B27E17BF}"/>
              </a:ext>
            </a:extLst>
          </p:cNvPr>
          <p:cNvSpPr/>
          <p:nvPr/>
        </p:nvSpPr>
        <p:spPr>
          <a:xfrm>
            <a:off x="8342718" y="740231"/>
            <a:ext cx="101526" cy="24408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2F6BB9C2-8039-4C6D-A31F-99B647680D3E}"/>
              </a:ext>
            </a:extLst>
          </p:cNvPr>
          <p:cNvCxnSpPr>
            <a:cxnSpLocks/>
          </p:cNvCxnSpPr>
          <p:nvPr/>
        </p:nvCxnSpPr>
        <p:spPr>
          <a:xfrm flipV="1">
            <a:off x="7486068" y="1255418"/>
            <a:ext cx="819225" cy="1680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B909016D-9940-447F-90C7-3D958883EF6C}"/>
              </a:ext>
            </a:extLst>
          </p:cNvPr>
          <p:cNvCxnSpPr>
            <a:cxnSpLocks/>
          </p:cNvCxnSpPr>
          <p:nvPr/>
        </p:nvCxnSpPr>
        <p:spPr>
          <a:xfrm>
            <a:off x="7486068" y="1457638"/>
            <a:ext cx="817613" cy="818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A3C883EC-4AB7-43CA-B4AA-7E7A2F5DBB60}"/>
              </a:ext>
            </a:extLst>
          </p:cNvPr>
          <p:cNvCxnSpPr>
            <a:cxnSpLocks/>
          </p:cNvCxnSpPr>
          <p:nvPr/>
        </p:nvCxnSpPr>
        <p:spPr>
          <a:xfrm flipV="1">
            <a:off x="7489383" y="1374528"/>
            <a:ext cx="815910" cy="695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DDDDB302-2D01-4D1B-8C1C-DE188B888DC2}"/>
              </a:ext>
            </a:extLst>
          </p:cNvPr>
          <p:cNvCxnSpPr>
            <a:cxnSpLocks/>
          </p:cNvCxnSpPr>
          <p:nvPr/>
        </p:nvCxnSpPr>
        <p:spPr>
          <a:xfrm flipV="1">
            <a:off x="7489679" y="1797647"/>
            <a:ext cx="815614" cy="2095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DD0B8502-A57D-4D24-A655-DA860DFEAA0A}"/>
              </a:ext>
            </a:extLst>
          </p:cNvPr>
          <p:cNvCxnSpPr>
            <a:cxnSpLocks/>
          </p:cNvCxnSpPr>
          <p:nvPr/>
        </p:nvCxnSpPr>
        <p:spPr>
          <a:xfrm flipV="1">
            <a:off x="7486985" y="1973909"/>
            <a:ext cx="818308" cy="241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6FCC11C5-8AFB-47E4-B720-9907DC9131C2}"/>
              </a:ext>
            </a:extLst>
          </p:cNvPr>
          <p:cNvCxnSpPr>
            <a:cxnSpLocks/>
          </p:cNvCxnSpPr>
          <p:nvPr/>
        </p:nvCxnSpPr>
        <p:spPr>
          <a:xfrm>
            <a:off x="7498514" y="2003653"/>
            <a:ext cx="806779" cy="1320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A806E6E7-8100-4A08-8A79-6E007468A7E3}"/>
              </a:ext>
            </a:extLst>
          </p:cNvPr>
          <p:cNvCxnSpPr>
            <a:cxnSpLocks/>
          </p:cNvCxnSpPr>
          <p:nvPr/>
        </p:nvCxnSpPr>
        <p:spPr>
          <a:xfrm flipV="1">
            <a:off x="7484000" y="2371722"/>
            <a:ext cx="821293" cy="1678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B7A78856-AB6C-46A5-B089-370AA484F16C}"/>
              </a:ext>
            </a:extLst>
          </p:cNvPr>
          <p:cNvCxnSpPr>
            <a:cxnSpLocks/>
          </p:cNvCxnSpPr>
          <p:nvPr/>
        </p:nvCxnSpPr>
        <p:spPr>
          <a:xfrm flipV="1">
            <a:off x="7489383" y="2535613"/>
            <a:ext cx="814298" cy="140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F6500AB3-907F-4EAB-AA82-CB31557529AC}"/>
              </a:ext>
            </a:extLst>
          </p:cNvPr>
          <p:cNvCxnSpPr>
            <a:cxnSpLocks/>
          </p:cNvCxnSpPr>
          <p:nvPr/>
        </p:nvCxnSpPr>
        <p:spPr>
          <a:xfrm>
            <a:off x="7484000" y="2547769"/>
            <a:ext cx="819681" cy="1556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63">
            <a:extLst>
              <a:ext uri="{FF2B5EF4-FFF2-40B4-BE49-F238E27FC236}">
                <a16:creationId xmlns:a16="http://schemas.microsoft.com/office/drawing/2014/main" id="{2E10BE20-6211-43D4-AA8F-223A6D17EECF}"/>
              </a:ext>
            </a:extLst>
          </p:cNvPr>
          <p:cNvSpPr txBox="1"/>
          <p:nvPr/>
        </p:nvSpPr>
        <p:spPr>
          <a:xfrm>
            <a:off x="9603541" y="3239462"/>
            <a:ext cx="1698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Front </a:t>
            </a:r>
            <a:r>
              <a:rPr lang="fr-FR" dirty="0" err="1"/>
              <a:t>view</a:t>
            </a:r>
            <a:r>
              <a:rPr lang="fr-FR" dirty="0"/>
              <a:t>:</a:t>
            </a:r>
          </a:p>
          <a:p>
            <a:r>
              <a:rPr lang="fr-FR" dirty="0"/>
              <a:t>CCD camera</a:t>
            </a:r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AA33ECF0-68A9-4D14-8DA8-F93EBB90C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098" y="4135093"/>
            <a:ext cx="2155357" cy="1590065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5D6F9511-5028-4C9D-BCAE-E5E0B41FEF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0442" y="3724908"/>
            <a:ext cx="2286000" cy="1714500"/>
          </a:xfrm>
          <a:prstGeom prst="rect">
            <a:avLst/>
          </a:prstGeom>
        </p:spPr>
      </p:pic>
      <p:sp>
        <p:nvSpPr>
          <p:cNvPr id="75" name="ZoneTexte 74">
            <a:extLst>
              <a:ext uri="{FF2B5EF4-FFF2-40B4-BE49-F238E27FC236}">
                <a16:creationId xmlns:a16="http://schemas.microsoft.com/office/drawing/2014/main" id="{EA5665CB-2D39-4438-94E1-857EE52F7402}"/>
              </a:ext>
            </a:extLst>
          </p:cNvPr>
          <p:cNvSpPr txBox="1"/>
          <p:nvPr/>
        </p:nvSpPr>
        <p:spPr>
          <a:xfrm>
            <a:off x="218749" y="3703451"/>
            <a:ext cx="1417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Pepperpot</a:t>
            </a:r>
          </a:p>
          <a:p>
            <a:r>
              <a:rPr lang="fr-FR" sz="1400" dirty="0" err="1"/>
              <a:t>Emittance-meter</a:t>
            </a:r>
            <a:endParaRPr lang="fr-FR" sz="1400" dirty="0"/>
          </a:p>
        </p:txBody>
      </p:sp>
      <p:pic>
        <p:nvPicPr>
          <p:cNvPr id="76" name="Image 75">
            <a:extLst>
              <a:ext uri="{FF2B5EF4-FFF2-40B4-BE49-F238E27FC236}">
                <a16:creationId xmlns:a16="http://schemas.microsoft.com/office/drawing/2014/main" id="{65245D27-9D1D-4656-807B-6A83ABA727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8" t="21583" r="37895" b="23670"/>
          <a:stretch/>
        </p:blipFill>
        <p:spPr>
          <a:xfrm>
            <a:off x="9742266" y="1020103"/>
            <a:ext cx="1219171" cy="1938288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928FBB02-E422-4B72-AC75-95E343F3113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30" y="4047048"/>
            <a:ext cx="2930722" cy="2418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6407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V – Beam </a:t>
            </a:r>
            <a:r>
              <a:rPr lang="fr-FR" sz="2400" dirty="0" err="1"/>
              <a:t>envelop</a:t>
            </a:r>
            <a:r>
              <a:rPr lang="fr-FR" sz="2400" dirty="0"/>
              <a:t> and </a:t>
            </a:r>
            <a:r>
              <a:rPr lang="fr-FR" sz="2400" dirty="0" err="1"/>
              <a:t>emittance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57</a:t>
            </a:fld>
            <a:endParaRPr lang="fr-FR" dirty="0"/>
          </a:p>
        </p:txBody>
      </p:sp>
      <p:graphicFrame>
        <p:nvGraphicFramePr>
          <p:cNvPr id="7" name="Object 5">
            <a:extLst>
              <a:ext uri="{FF2B5EF4-FFF2-40B4-BE49-F238E27FC236}">
                <a16:creationId xmlns:a16="http://schemas.microsoft.com/office/drawing/2014/main" id="{ABA558AC-F1F8-435B-A10E-C6C6E22B37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242939"/>
              </p:ext>
            </p:extLst>
          </p:nvPr>
        </p:nvGraphicFramePr>
        <p:xfrm>
          <a:off x="3272256" y="1268760"/>
          <a:ext cx="5632057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6" name="Equation" r:id="rId3" imgW="4635360" imgH="1422360" progId="Equation.DSMT4">
                  <p:embed/>
                </p:oleObj>
              </mc:Choice>
              <mc:Fallback>
                <p:oleObj name="Equation" r:id="rId3" imgW="4635360" imgH="1422360" progId="Equation.DSMT4">
                  <p:embed/>
                  <p:pic>
                    <p:nvPicPr>
                      <p:cNvPr id="1945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2256" y="1268760"/>
                        <a:ext cx="5632057" cy="1728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7">
            <a:extLst>
              <a:ext uri="{FF2B5EF4-FFF2-40B4-BE49-F238E27FC236}">
                <a16:creationId xmlns:a16="http://schemas.microsoft.com/office/drawing/2014/main" id="{5987F51D-F359-43F0-8F1D-EF54014F5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008" y="620688"/>
            <a:ext cx="8892480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5400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b="1" dirty="0">
                <a:solidFill>
                  <a:srgbClr val="00B0F0"/>
                </a:solidFill>
                <a:latin typeface="Times New Roman" pitchFamily="18" charset="0"/>
              </a:rPr>
              <a:t>V.3 Effect of the dispersion energy</a:t>
            </a:r>
          </a:p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dirty="0">
                <a:solidFill>
                  <a:srgbClr val="00CC00"/>
                </a:solidFill>
                <a:latin typeface="Times New Roman" pitchFamily="18" charset="0"/>
              </a:rPr>
              <a:t>For 2 individual particles</a:t>
            </a:r>
          </a:p>
        </p:txBody>
      </p:sp>
      <p:pic>
        <p:nvPicPr>
          <p:cNvPr id="9" name="Image 8" descr="Tkatchenko_Page53_DispersionEnergie.png">
            <a:extLst>
              <a:ext uri="{FF2B5EF4-FFF2-40B4-BE49-F238E27FC236}">
                <a16:creationId xmlns:a16="http://schemas.microsoft.com/office/drawing/2014/main" id="{132FB2A1-2F74-495B-95AA-CD572634A83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3961" y="2996952"/>
            <a:ext cx="4616653" cy="3024336"/>
          </a:xfrm>
          <a:prstGeom prst="rect">
            <a:avLst/>
          </a:prstGeom>
        </p:spPr>
      </p:pic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1C59DFDD-2CD0-4CD4-A19B-2ABAE062C6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080087"/>
              </p:ext>
            </p:extLst>
          </p:nvPr>
        </p:nvGraphicFramePr>
        <p:xfrm>
          <a:off x="2150542" y="4045566"/>
          <a:ext cx="7139094" cy="2425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7" name="Equation" r:id="rId6" imgW="6019560" imgH="2044440" progId="Equation.DSMT4">
                  <p:embed/>
                </p:oleObj>
              </mc:Choice>
              <mc:Fallback>
                <p:oleObj name="Equation" r:id="rId6" imgW="6019560" imgH="2044440" progId="Equation.DSMT4">
                  <p:embed/>
                  <p:pic>
                    <p:nvPicPr>
                      <p:cNvPr id="1966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0542" y="4045566"/>
                        <a:ext cx="7139094" cy="24255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28510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V – Beam </a:t>
            </a:r>
            <a:r>
              <a:rPr lang="fr-FR" sz="2400" dirty="0" err="1"/>
              <a:t>envelop</a:t>
            </a:r>
            <a:r>
              <a:rPr lang="fr-FR" sz="2400" dirty="0"/>
              <a:t> and </a:t>
            </a:r>
            <a:r>
              <a:rPr lang="fr-FR" sz="2400" dirty="0" err="1"/>
              <a:t>emittance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58</a:t>
            </a:fld>
            <a:endParaRPr lang="fr-FR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5DBF76CF-3F22-4AF8-88D8-D1CE175AB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008" y="620688"/>
            <a:ext cx="8892480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5400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b="1" dirty="0">
                <a:solidFill>
                  <a:srgbClr val="00B0F0"/>
                </a:solidFill>
                <a:latin typeface="Times New Roman" pitchFamily="18" charset="0"/>
              </a:rPr>
              <a:t>V.3 Effect of the dispersion energy</a:t>
            </a:r>
          </a:p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700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8" name="Image 7" descr="MyCourse_Page79_00.png">
            <a:extLst>
              <a:ext uri="{FF2B5EF4-FFF2-40B4-BE49-F238E27FC236}">
                <a16:creationId xmlns:a16="http://schemas.microsoft.com/office/drawing/2014/main" id="{5826FEE5-8E15-4E95-9BFE-4BAD628CE7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3830" y="1844824"/>
            <a:ext cx="3654139" cy="223224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124D1D4E-20DE-440F-AB51-2FED4F2FA539}"/>
              </a:ext>
            </a:extLst>
          </p:cNvPr>
          <p:cNvGrpSpPr>
            <a:grpSpLocks noChangeAspect="1"/>
          </p:cNvGrpSpPr>
          <p:nvPr/>
        </p:nvGrpSpPr>
        <p:grpSpPr>
          <a:xfrm>
            <a:off x="6600056" y="1537854"/>
            <a:ext cx="3217892" cy="2827250"/>
            <a:chOff x="4788024" y="1196752"/>
            <a:chExt cx="3456384" cy="3036788"/>
          </a:xfrm>
        </p:grpSpPr>
        <p:pic>
          <p:nvPicPr>
            <p:cNvPr id="11" name="Image 10" descr="MyCourse_Page79_01.png">
              <a:extLst>
                <a:ext uri="{FF2B5EF4-FFF2-40B4-BE49-F238E27FC236}">
                  <a16:creationId xmlns:a16="http://schemas.microsoft.com/office/drawing/2014/main" id="{4E130464-3C0F-4DB1-B4D1-9E1C8BBB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8024" y="1196752"/>
              <a:ext cx="2148513" cy="2790793"/>
            </a:xfrm>
            <a:prstGeom prst="rect">
              <a:avLst/>
            </a:prstGeom>
          </p:spPr>
        </p:pic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DFA1F7F5-0B42-495C-AEDE-F8C8A877A9E7}"/>
                </a:ext>
              </a:extLst>
            </p:cNvPr>
            <p:cNvCxnSpPr/>
            <p:nvPr/>
          </p:nvCxnSpPr>
          <p:spPr>
            <a:xfrm>
              <a:off x="6119944" y="1484784"/>
              <a:ext cx="216024" cy="158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3" name="Object 5">
              <a:extLst>
                <a:ext uri="{FF2B5EF4-FFF2-40B4-BE49-F238E27FC236}">
                  <a16:creationId xmlns:a16="http://schemas.microsoft.com/office/drawing/2014/main" id="{FB0A3339-1A3A-4CEA-B864-1BE4937F85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444208" y="1196752"/>
            <a:ext cx="1422400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29" name="Equation" r:id="rId5" imgW="1422360" imgH="444240" progId="Equation.DSMT4">
                    <p:embed/>
                  </p:oleObj>
                </mc:Choice>
                <mc:Fallback>
                  <p:oleObj name="Equation" r:id="rId5" imgW="1422360" imgH="444240" progId="Equation.DSMT4">
                    <p:embed/>
                    <p:pic>
                      <p:nvPicPr>
                        <p:cNvPr id="1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44208" y="1196752"/>
                          <a:ext cx="1422400" cy="444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FB0CA149-7D3A-4CCB-AF4A-25552D684ACB}"/>
                </a:ext>
              </a:extLst>
            </p:cNvPr>
            <p:cNvCxnSpPr/>
            <p:nvPr/>
          </p:nvCxnSpPr>
          <p:spPr>
            <a:xfrm>
              <a:off x="5225140" y="4075484"/>
              <a:ext cx="1038820" cy="158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5" name="Object 6">
              <a:extLst>
                <a:ext uri="{FF2B5EF4-FFF2-40B4-BE49-F238E27FC236}">
                  <a16:creationId xmlns:a16="http://schemas.microsoft.com/office/drawing/2014/main" id="{C49EE74A-795A-43B3-85E0-A4BF36C00C4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402908" y="3789040"/>
            <a:ext cx="1841500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30" name="Equation" r:id="rId7" imgW="1841400" imgH="444240" progId="Equation.DSMT4">
                    <p:embed/>
                  </p:oleObj>
                </mc:Choice>
                <mc:Fallback>
                  <p:oleObj name="Equation" r:id="rId7" imgW="1841400" imgH="444240" progId="Equation.DSMT4">
                    <p:embed/>
                    <p:pic>
                      <p:nvPicPr>
                        <p:cNvPr id="17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02908" y="3789040"/>
                          <a:ext cx="1841500" cy="444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6" name="Object 4">
            <a:extLst>
              <a:ext uri="{FF2B5EF4-FFF2-40B4-BE49-F238E27FC236}">
                <a16:creationId xmlns:a16="http://schemas.microsoft.com/office/drawing/2014/main" id="{49D3F48C-7F07-4F95-B472-01DAAEEBDF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307915"/>
              </p:ext>
            </p:extLst>
          </p:nvPr>
        </p:nvGraphicFramePr>
        <p:xfrm>
          <a:off x="2423593" y="4725144"/>
          <a:ext cx="7131307" cy="1656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1" name="Equation" r:id="rId9" imgW="4927320" imgH="1143000" progId="Equation.DSMT4">
                  <p:embed/>
                </p:oleObj>
              </mc:Choice>
              <mc:Fallback>
                <p:oleObj name="Equation" r:id="rId9" imgW="4927320" imgH="1143000" progId="Equation.DSMT4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3593" y="4725144"/>
                        <a:ext cx="7131307" cy="1656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53153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V – Beam </a:t>
            </a:r>
            <a:r>
              <a:rPr lang="fr-FR" sz="2400" dirty="0" err="1"/>
              <a:t>envelop</a:t>
            </a:r>
            <a:r>
              <a:rPr lang="fr-FR" sz="2400" dirty="0"/>
              <a:t> and </a:t>
            </a:r>
            <a:r>
              <a:rPr lang="fr-FR" sz="2400" dirty="0" err="1"/>
              <a:t>emittance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59</a:t>
            </a:fld>
            <a:endParaRPr lang="fr-FR" dirty="0"/>
          </a:p>
        </p:txBody>
      </p:sp>
      <p:graphicFrame>
        <p:nvGraphicFramePr>
          <p:cNvPr id="7" name="Object 5">
            <a:extLst>
              <a:ext uri="{FF2B5EF4-FFF2-40B4-BE49-F238E27FC236}">
                <a16:creationId xmlns:a16="http://schemas.microsoft.com/office/drawing/2014/main" id="{34C92CE4-F3BF-4535-8005-F96380F859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426646"/>
              </p:ext>
            </p:extLst>
          </p:nvPr>
        </p:nvGraphicFramePr>
        <p:xfrm>
          <a:off x="2711451" y="1268761"/>
          <a:ext cx="6270625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3" name="Equation" r:id="rId3" imgW="4825800" imgH="672840" progId="Equation.DSMT4">
                  <p:embed/>
                </p:oleObj>
              </mc:Choice>
              <mc:Fallback>
                <p:oleObj name="Equation" r:id="rId3" imgW="4825800" imgH="672840" progId="Equation.DSMT4">
                  <p:embed/>
                  <p:pic>
                    <p:nvPicPr>
                      <p:cNvPr id="1966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451" y="1268761"/>
                        <a:ext cx="6270625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 descr="MyCourse_Page79_00.png">
            <a:extLst>
              <a:ext uri="{FF2B5EF4-FFF2-40B4-BE49-F238E27FC236}">
                <a16:creationId xmlns:a16="http://schemas.microsoft.com/office/drawing/2014/main" id="{83D9F028-0FF2-4FD4-B276-6E64650928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30538" y="2204865"/>
            <a:ext cx="3087586" cy="1886151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977F8E74-22EB-4F30-B929-F8DA83484C9B}"/>
              </a:ext>
            </a:extLst>
          </p:cNvPr>
          <p:cNvGrpSpPr>
            <a:grpSpLocks noChangeAspect="1"/>
          </p:cNvGrpSpPr>
          <p:nvPr/>
        </p:nvGrpSpPr>
        <p:grpSpPr>
          <a:xfrm>
            <a:off x="6609159" y="2200580"/>
            <a:ext cx="2201140" cy="1969560"/>
            <a:chOff x="5436096" y="4005064"/>
            <a:chExt cx="2232247" cy="1997394"/>
          </a:xfrm>
        </p:grpSpPr>
        <p:pic>
          <p:nvPicPr>
            <p:cNvPr id="11" name="Image 10" descr="MyCourse_Page80.png">
              <a:extLst>
                <a:ext uri="{FF2B5EF4-FFF2-40B4-BE49-F238E27FC236}">
                  <a16:creationId xmlns:a16="http://schemas.microsoft.com/office/drawing/2014/main" id="{CBDD5675-A16D-46A2-BA83-03987765C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36096" y="4005064"/>
              <a:ext cx="2232247" cy="1997394"/>
            </a:xfrm>
            <a:prstGeom prst="rect">
              <a:avLst/>
            </a:prstGeom>
          </p:spPr>
        </p:pic>
        <p:graphicFrame>
          <p:nvGraphicFramePr>
            <p:cNvPr id="12" name="Object 4">
              <a:extLst>
                <a:ext uri="{FF2B5EF4-FFF2-40B4-BE49-F238E27FC236}">
                  <a16:creationId xmlns:a16="http://schemas.microsoft.com/office/drawing/2014/main" id="{FC70A372-E680-43CA-AF30-13CFC3724A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72200" y="5733256"/>
            <a:ext cx="645096" cy="2197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54" name="Equation" r:id="rId7" imgW="520560" imgH="177480" progId="Equation.DSMT4">
                    <p:embed/>
                  </p:oleObj>
                </mc:Choice>
                <mc:Fallback>
                  <p:oleObj name="Equation" r:id="rId7" imgW="520560" imgH="177480" progId="Equation.DSMT4">
                    <p:embed/>
                    <p:pic>
                      <p:nvPicPr>
                        <p:cNvPr id="244739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2200" y="5733256"/>
                          <a:ext cx="645096" cy="2197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 Box 7">
            <a:extLst>
              <a:ext uri="{FF2B5EF4-FFF2-40B4-BE49-F238E27FC236}">
                <a16:creationId xmlns:a16="http://schemas.microsoft.com/office/drawing/2014/main" id="{F0FBBD44-D702-4D51-87A9-D4C604F67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692696"/>
            <a:ext cx="8892480" cy="396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540000" lvl="1" indent="-360000" algn="just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b="1" dirty="0">
                <a:solidFill>
                  <a:srgbClr val="00CC00"/>
                </a:solidFill>
                <a:latin typeface="Times New Roman" pitchFamily="18" charset="0"/>
              </a:rPr>
              <a:t>Resolving</a:t>
            </a:r>
            <a:r>
              <a:rPr lang="fr-FR" sz="1700" b="1" dirty="0">
                <a:solidFill>
                  <a:srgbClr val="00CC00"/>
                </a:solidFill>
                <a:latin typeface="Times New Roman" pitchFamily="18" charset="0"/>
              </a:rPr>
              <a:t> power</a:t>
            </a:r>
            <a:endParaRPr lang="en-US" sz="1700" b="1" dirty="0">
              <a:solidFill>
                <a:srgbClr val="00CC00"/>
              </a:solidFill>
              <a:latin typeface="Times New Roman" pitchFamily="18" charset="0"/>
            </a:endParaRPr>
          </a:p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700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graphicFrame>
        <p:nvGraphicFramePr>
          <p:cNvPr id="14" name="Objet 13">
            <a:extLst>
              <a:ext uri="{FF2B5EF4-FFF2-40B4-BE49-F238E27FC236}">
                <a16:creationId xmlns:a16="http://schemas.microsoft.com/office/drawing/2014/main" id="{066EE720-1DAE-44A9-A617-974BE2EA85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96567"/>
              </p:ext>
            </p:extLst>
          </p:nvPr>
        </p:nvGraphicFramePr>
        <p:xfrm>
          <a:off x="2711624" y="4365105"/>
          <a:ext cx="6402388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5" name="Equation" r:id="rId9" imgW="4927320" imgH="1777680" progId="Equation.DSMT4">
                  <p:embed/>
                </p:oleObj>
              </mc:Choice>
              <mc:Fallback>
                <p:oleObj name="Equation" r:id="rId9" imgW="4927320" imgH="1777680" progId="Equation.DSMT4">
                  <p:embed/>
                  <p:pic>
                    <p:nvPicPr>
                      <p:cNvPr id="2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624" y="4365105"/>
                        <a:ext cx="6402388" cy="230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9358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rmAutofit fontScale="90000"/>
          </a:bodyPr>
          <a:lstStyle/>
          <a:p>
            <a:r>
              <a:rPr lang="fr-FR" sz="3100" dirty="0"/>
              <a:t>I – </a:t>
            </a:r>
            <a:r>
              <a:rPr lang="fr-FR" sz="3100" dirty="0" err="1"/>
              <a:t>Charged</a:t>
            </a:r>
            <a:r>
              <a:rPr lang="fr-FR" sz="3100" dirty="0"/>
              <a:t> </a:t>
            </a:r>
            <a:r>
              <a:rPr lang="fr-FR" sz="3100" dirty="0" err="1"/>
              <a:t>particles</a:t>
            </a:r>
            <a:r>
              <a:rPr lang="fr-FR" sz="3100" dirty="0"/>
              <a:t> in </a:t>
            </a:r>
            <a:r>
              <a:rPr lang="fr-FR" sz="3100" dirty="0" err="1"/>
              <a:t>electromagnetic</a:t>
            </a:r>
            <a:r>
              <a:rPr lang="fr-FR" sz="3100" dirty="0"/>
              <a:t> </a:t>
            </a:r>
            <a:r>
              <a:rPr lang="fr-FR" sz="3100" dirty="0" err="1"/>
              <a:t>fields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1CB11B2-11BF-45C0-9E21-7933566C155E}"/>
              </a:ext>
            </a:extLst>
          </p:cNvPr>
          <p:cNvCxnSpPr/>
          <p:nvPr/>
        </p:nvCxnSpPr>
        <p:spPr>
          <a:xfrm flipH="1">
            <a:off x="588397" y="675862"/>
            <a:ext cx="10885335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4945A32-EA6A-4CE4-AEEB-DA49DF1673DF}"/>
              </a:ext>
            </a:extLst>
          </p:cNvPr>
          <p:cNvCxnSpPr>
            <a:cxnSpLocks/>
          </p:cNvCxnSpPr>
          <p:nvPr/>
        </p:nvCxnSpPr>
        <p:spPr>
          <a:xfrm flipH="1">
            <a:off x="1" y="6620764"/>
            <a:ext cx="12191999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6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7">
                <a:extLst>
                  <a:ext uri="{FF2B5EF4-FFF2-40B4-BE49-F238E27FC236}">
                    <a16:creationId xmlns:a16="http://schemas.microsoft.com/office/drawing/2014/main" id="{6FC51B8A-F883-4DC0-96C4-9BAC0F5B55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6078" y="688882"/>
                <a:ext cx="8424936" cy="151216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36000" tIns="36000" rIns="36000" bIns="36000" anchor="t" anchorCtr="0">
                <a:noAutofit/>
              </a:bodyPr>
              <a:lstStyle/>
              <a:p>
                <a:pPr marL="285750" lvl="1" indent="-28575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2000" dirty="0">
                    <a:latin typeface="Times New Roman" pitchFamily="18" charset="0"/>
                  </a:rPr>
                  <a:t>Lorentz force</a:t>
                </a: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2000" dirty="0">
                    <a:latin typeface="Times New Roman" pitchFamily="18" charset="0"/>
                  </a:rPr>
                  <a:t>The motion of a charged particle in a electro-magnetic field is given by:</a:t>
                </a: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fr-FR" sz="20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fr-FR" sz="2000" i="1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i="1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fr-FR" sz="2000" i="1">
                          <a:latin typeface="Cambria Math"/>
                        </a:rPr>
                        <m:t>=</m:t>
                      </m:r>
                      <m:r>
                        <a:rPr lang="fr-FR" sz="2000" i="1">
                          <a:latin typeface="Cambria Math"/>
                        </a:rPr>
                        <m:t>𝑞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fr-FR" sz="2000" i="1"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i="1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  <m:r>
                            <a:rPr lang="fr-FR" sz="2000" i="1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latin typeface="Times New Roman" pitchFamily="18" charset="0"/>
                </a:endParaRP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11" name="Text Box 7">
                <a:extLst>
                  <a:ext uri="{FF2B5EF4-FFF2-40B4-BE49-F238E27FC236}">
                    <a16:creationId xmlns:a16="http://schemas.microsoft.com/office/drawing/2014/main" id="{6FC51B8A-F883-4DC0-96C4-9BAC0F5B5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6078" y="688882"/>
                <a:ext cx="8424936" cy="1512168"/>
              </a:xfrm>
              <a:prstGeom prst="rect">
                <a:avLst/>
              </a:prstGeom>
              <a:blipFill>
                <a:blip r:embed="rId2"/>
                <a:stretch>
                  <a:fillRect l="-1447" t="-2823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7">
            <a:extLst>
              <a:ext uri="{FF2B5EF4-FFF2-40B4-BE49-F238E27FC236}">
                <a16:creationId xmlns:a16="http://schemas.microsoft.com/office/drawing/2014/main" id="{23448136-C59C-4219-90CB-C8CE4D74B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468" y="2129042"/>
            <a:ext cx="5249394" cy="13681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0" lvl="8" indent="-252000" algn="just">
              <a:spcAft>
                <a:spcPts val="600"/>
              </a:spcAft>
              <a:buClr>
                <a:srgbClr val="FF0000"/>
              </a:buClr>
              <a:buSzPct val="90000"/>
              <a:buFontTx/>
              <a:buChar char="-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>
                <a:latin typeface="Times New Roman" pitchFamily="18" charset="0"/>
              </a:rPr>
              <a:t>F  : </a:t>
            </a:r>
            <a:r>
              <a:rPr lang="en-US" sz="1600" dirty="0" err="1">
                <a:latin typeface="Times New Roman" pitchFamily="18" charset="0"/>
              </a:rPr>
              <a:t>lorentz</a:t>
            </a:r>
            <a:r>
              <a:rPr lang="en-US" sz="1600" dirty="0">
                <a:latin typeface="Times New Roman" pitchFamily="18" charset="0"/>
              </a:rPr>
              <a:t> force in Newton</a:t>
            </a:r>
          </a:p>
          <a:p>
            <a:pPr marL="0" lvl="8" indent="-252000" algn="just">
              <a:spcAft>
                <a:spcPts val="600"/>
              </a:spcAft>
              <a:buClr>
                <a:srgbClr val="FF0000"/>
              </a:buClr>
              <a:buSzPct val="90000"/>
              <a:buFontTx/>
              <a:buChar char="-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>
                <a:latin typeface="Times New Roman" pitchFamily="18" charset="0"/>
              </a:rPr>
              <a:t>p  : momentum in </a:t>
            </a:r>
            <a:r>
              <a:rPr lang="en-US" sz="1600" dirty="0" err="1">
                <a:latin typeface="Times New Roman" pitchFamily="18" charset="0"/>
              </a:rPr>
              <a:t>kg.m</a:t>
            </a:r>
            <a:r>
              <a:rPr lang="en-US" sz="1600" dirty="0">
                <a:latin typeface="Times New Roman" pitchFamily="18" charset="0"/>
              </a:rPr>
              <a:t>/s</a:t>
            </a:r>
          </a:p>
          <a:p>
            <a:pPr marL="0" lvl="8" indent="-252000" algn="just">
              <a:spcAft>
                <a:spcPts val="600"/>
              </a:spcAft>
              <a:buClr>
                <a:srgbClr val="FF0000"/>
              </a:buClr>
              <a:buSzPct val="90000"/>
              <a:buFontTx/>
              <a:buChar char="-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>
                <a:latin typeface="Times New Roman" pitchFamily="18" charset="0"/>
              </a:rPr>
              <a:t>q  : particle charge (±Ze) in Coulomb</a:t>
            </a:r>
          </a:p>
          <a:p>
            <a:pPr marL="0" lvl="8" indent="-252000" algn="just">
              <a:spcAft>
                <a:spcPts val="600"/>
              </a:spcAft>
              <a:buClr>
                <a:srgbClr val="FF0000"/>
              </a:buClr>
              <a:buSzPct val="90000"/>
              <a:buFontTx/>
              <a:buChar char="-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>
                <a:latin typeface="Times New Roman" pitchFamily="18" charset="0"/>
              </a:rPr>
              <a:t>E, B : electric and magnetic induction (resp. V/m and T)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 Box 7">
                <a:extLst>
                  <a:ext uri="{FF2B5EF4-FFF2-40B4-BE49-F238E27FC236}">
                    <a16:creationId xmlns:a16="http://schemas.microsoft.com/office/drawing/2014/main" id="{5F96BB73-141F-4142-9B78-280FDA492A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4550" y="3497194"/>
                <a:ext cx="8496464" cy="136815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0" lvl="8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Remark : B is the magnetic induction, </a:t>
                </a:r>
                <a14:m>
                  <m:oMath xmlns:m="http://schemas.openxmlformats.org/officeDocument/2006/math">
                    <m:r>
                      <a:rPr lang="fr-FR" sz="1500"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500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fr-FR" sz="1500" i="1">
                        <a:latin typeface="Cambria Math"/>
                      </a:rPr>
                      <m:t>=</m:t>
                    </m:r>
                    <m:r>
                      <a:rPr lang="fr-FR" sz="1500" i="1">
                        <a:latin typeface="Cambria Math"/>
                        <a:ea typeface="Cambria Math"/>
                      </a:rPr>
                      <m:t>𝜇</m:t>
                    </m:r>
                    <m:acc>
                      <m:accPr>
                        <m:chr m:val="⃗"/>
                        <m:ctrlPr>
                          <a:rPr lang="fr-FR" sz="15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500" i="1">
                            <a:latin typeface="Cambria Math"/>
                          </a:rPr>
                          <m:t>𝐻</m:t>
                        </m:r>
                      </m:e>
                    </m:acc>
                  </m:oMath>
                </a14:m>
                <a:endParaRPr lang="fr-FR" sz="1500" dirty="0">
                  <a:latin typeface="Times New Roman" pitchFamily="18" charset="0"/>
                </a:endParaRPr>
              </a:p>
              <a:p>
                <a:pPr marL="0" lvl="8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 xmlns:m="http://schemas.openxmlformats.org/officeDocument/2006/math">
                    <m:r>
                      <a:rPr lang="fr-FR" sz="1500" i="1">
                        <a:latin typeface="Cambria Math"/>
                      </a:rPr>
                      <m:t>𝐻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 is the magnetic field (A/m)</a:t>
                </a:r>
              </a:p>
              <a:p>
                <a:pPr marL="0" lvl="8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 xmlns:m="http://schemas.openxmlformats.org/officeDocument/2006/math">
                    <m:r>
                      <a:rPr lang="en-US" sz="1500" i="1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 is the permeability of the medium (the degree of magnetization of a material in response to a magnetic field) in </a:t>
                </a:r>
                <a:r>
                  <a:rPr lang="en-US" sz="1500" dirty="0" err="1">
                    <a:latin typeface="Times New Roman" pitchFamily="18" charset="0"/>
                  </a:rPr>
                  <a:t>henries</a:t>
                </a:r>
                <a:r>
                  <a:rPr lang="en-US" sz="1500" dirty="0">
                    <a:latin typeface="Times New Roman" pitchFamily="18" charset="0"/>
                  </a:rPr>
                  <a:t> per meter (</a:t>
                </a:r>
                <a14:m>
                  <m:oMath xmlns:m="http://schemas.openxmlformats.org/officeDocument/2006/math">
                    <m:r>
                      <a:rPr lang="fr-FR" sz="1500" i="1">
                        <a:latin typeface="Cambria Math"/>
                      </a:rPr>
                      <m:t>𝐻</m:t>
                    </m:r>
                    <m:r>
                      <a:rPr lang="fr-FR" sz="15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fr-FR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500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fr-FR" sz="1500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500" dirty="0">
                    <a:latin typeface="Times New Roman" pitchFamily="18" charset="0"/>
                  </a:rPr>
                  <a:t>). More explanation in the chapter 2.</a:t>
                </a:r>
              </a:p>
            </p:txBody>
          </p:sp>
        </mc:Choice>
        <mc:Fallback>
          <p:sp>
            <p:nvSpPr>
              <p:cNvPr id="14" name="Text Box 7">
                <a:extLst>
                  <a:ext uri="{FF2B5EF4-FFF2-40B4-BE49-F238E27FC236}">
                    <a16:creationId xmlns:a16="http://schemas.microsoft.com/office/drawing/2014/main" id="{5F96BB73-141F-4142-9B78-280FDA492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4550" y="3497194"/>
                <a:ext cx="8496464" cy="1368152"/>
              </a:xfrm>
              <a:prstGeom prst="rect">
                <a:avLst/>
              </a:prstGeom>
              <a:blipFill>
                <a:blip r:embed="rId3"/>
                <a:stretch>
                  <a:fillRect l="-502" r="-502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0" descr="http://s1.e-monsite.com/2009/02/20/10/42439213main-droite-gif.gif">
            <a:extLst>
              <a:ext uri="{FF2B5EF4-FFF2-40B4-BE49-F238E27FC236}">
                <a16:creationId xmlns:a16="http://schemas.microsoft.com/office/drawing/2014/main" id="{22DCEC2E-F353-4E09-AE80-867F74EB1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59747" b="48481"/>
          <a:stretch>
            <a:fillRect/>
          </a:stretch>
        </p:blipFill>
        <p:spPr bwMode="auto">
          <a:xfrm>
            <a:off x="3004560" y="4677848"/>
            <a:ext cx="1920883" cy="1776401"/>
          </a:xfrm>
          <a:prstGeom prst="rect">
            <a:avLst/>
          </a:prstGeom>
          <a:noFill/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83468D9E-00F8-470E-BB42-53DF89DCD872}"/>
              </a:ext>
            </a:extLst>
          </p:cNvPr>
          <p:cNvGrpSpPr/>
          <p:nvPr/>
        </p:nvGrpSpPr>
        <p:grpSpPr>
          <a:xfrm>
            <a:off x="6288315" y="4507345"/>
            <a:ext cx="2314575" cy="2058987"/>
            <a:chOff x="4740502" y="4547400"/>
            <a:chExt cx="2314575" cy="2058987"/>
          </a:xfrm>
        </p:grpSpPr>
        <p:sp>
          <p:nvSpPr>
            <p:cNvPr id="17" name="Line 24">
              <a:extLst>
                <a:ext uri="{FF2B5EF4-FFF2-40B4-BE49-F238E27FC236}">
                  <a16:creationId xmlns:a16="http://schemas.microsoft.com/office/drawing/2014/main" id="{47397CC5-FAF1-473A-85C7-645F3A1BB6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39102" y="4660112"/>
              <a:ext cx="1587" cy="1103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pic>
          <p:nvPicPr>
            <p:cNvPr id="18" name="Picture 39" descr="grappe_creditDHadjiyannakis">
              <a:extLst>
                <a:ext uri="{FF2B5EF4-FFF2-40B4-BE49-F238E27FC236}">
                  <a16:creationId xmlns:a16="http://schemas.microsoft.com/office/drawing/2014/main" id="{2F0437AC-4994-4322-A27D-9109A479A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43814" y="5437987"/>
              <a:ext cx="684213" cy="685800"/>
            </a:xfrm>
            <a:prstGeom prst="rect">
              <a:avLst/>
            </a:prstGeom>
            <a:noFill/>
          </p:spPr>
        </p:pic>
        <p:sp>
          <p:nvSpPr>
            <p:cNvPr id="19" name="Line 26">
              <a:extLst>
                <a:ext uri="{FF2B5EF4-FFF2-40B4-BE49-F238E27FC236}">
                  <a16:creationId xmlns:a16="http://schemas.microsoft.com/office/drawing/2014/main" id="{02F01920-4BF0-46B7-B368-A5F28925F4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97739" y="5771362"/>
              <a:ext cx="731838" cy="835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27">
              <a:extLst>
                <a:ext uri="{FF2B5EF4-FFF2-40B4-BE49-F238E27FC236}">
                  <a16:creationId xmlns:a16="http://schemas.microsoft.com/office/drawing/2014/main" id="{689F3380-F704-436B-98EA-DC457CAAC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83489" y="5769775"/>
              <a:ext cx="4445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29">
              <a:extLst>
                <a:ext uri="{FF2B5EF4-FFF2-40B4-BE49-F238E27FC236}">
                  <a16:creationId xmlns:a16="http://schemas.microsoft.com/office/drawing/2014/main" id="{297AB639-FDF7-4496-BB91-36040D8029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35927" y="5236375"/>
              <a:ext cx="1587" cy="53340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 Box 31">
              <a:extLst>
                <a:ext uri="{FF2B5EF4-FFF2-40B4-BE49-F238E27FC236}">
                  <a16:creationId xmlns:a16="http://schemas.microsoft.com/office/drawing/2014/main" id="{1B7022B0-92A9-47DB-A313-66338BC186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6364" y="5058575"/>
              <a:ext cx="3460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solidFill>
                    <a:srgbClr val="3333FF"/>
                  </a:solidFill>
                  <a:latin typeface="Arial" pitchFamily="34" charset="0"/>
                </a:rPr>
                <a:t>B</a:t>
              </a:r>
            </a:p>
          </p:txBody>
        </p:sp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id="{13A29C0D-622B-4EA2-8F0E-850BD4889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1414" y="5728500"/>
              <a:ext cx="3460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latin typeface="Arial" pitchFamily="34" charset="0"/>
                </a:rPr>
                <a:t>v</a:t>
              </a:r>
            </a:p>
          </p:txBody>
        </p:sp>
        <p:sp>
          <p:nvSpPr>
            <p:cNvPr id="25" name="Text Box 33">
              <a:extLst>
                <a:ext uri="{FF2B5EF4-FFF2-40B4-BE49-F238E27FC236}">
                  <a16:creationId xmlns:a16="http://schemas.microsoft.com/office/drawing/2014/main" id="{905D4675-869B-4232-8D42-E805B425CF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502" y="5464975"/>
              <a:ext cx="3460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>
                  <a:latin typeface="Arial" pitchFamily="34" charset="0"/>
                </a:rPr>
                <a:t>z</a:t>
              </a:r>
            </a:p>
          </p:txBody>
        </p:sp>
        <p:sp>
          <p:nvSpPr>
            <p:cNvPr id="26" name="Text Box 34">
              <a:extLst>
                <a:ext uri="{FF2B5EF4-FFF2-40B4-BE49-F238E27FC236}">
                  <a16:creationId xmlns:a16="http://schemas.microsoft.com/office/drawing/2014/main" id="{FC3EF702-DD14-49F5-AB56-252997BA1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5189" y="6222212"/>
              <a:ext cx="3460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>
                  <a:latin typeface="Arial" pitchFamily="34" charset="0"/>
                </a:rPr>
                <a:t>x</a:t>
              </a:r>
            </a:p>
          </p:txBody>
        </p:sp>
        <p:sp>
          <p:nvSpPr>
            <p:cNvPr id="27" name="Text Box 35">
              <a:extLst>
                <a:ext uri="{FF2B5EF4-FFF2-40B4-BE49-F238E27FC236}">
                  <a16:creationId xmlns:a16="http://schemas.microsoft.com/office/drawing/2014/main" id="{D05A824B-8E09-48CD-865E-396D691DE7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3189" y="4547400"/>
              <a:ext cx="3460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>
                  <a:latin typeface="Arial" pitchFamily="34" charset="0"/>
                </a:rPr>
                <a:t>y</a:t>
              </a:r>
            </a:p>
          </p:txBody>
        </p:sp>
        <p:sp>
          <p:nvSpPr>
            <p:cNvPr id="28" name="Text Box 37">
              <a:extLst>
                <a:ext uri="{FF2B5EF4-FFF2-40B4-BE49-F238E27FC236}">
                  <a16:creationId xmlns:a16="http://schemas.microsoft.com/office/drawing/2014/main" id="{0DF642BD-3CCD-4EC3-A3CB-00B73362E3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7539" y="6098387"/>
              <a:ext cx="6175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>
                  <a:solidFill>
                    <a:schemeClr val="accent1"/>
                  </a:solidFill>
                  <a:latin typeface="Arial" pitchFamily="34" charset="0"/>
                </a:rPr>
                <a:t>q&lt;0</a:t>
              </a:r>
            </a:p>
          </p:txBody>
        </p:sp>
        <p:sp>
          <p:nvSpPr>
            <p:cNvPr id="29" name="Arc 38">
              <a:extLst>
                <a:ext uri="{FF2B5EF4-FFF2-40B4-BE49-F238E27FC236}">
                  <a16:creationId xmlns:a16="http://schemas.microsoft.com/office/drawing/2014/main" id="{0674CAFC-9447-465C-977A-B22B1DDA7F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783364" y="5772950"/>
              <a:ext cx="1484313" cy="3714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Line 25">
              <a:extLst>
                <a:ext uri="{FF2B5EF4-FFF2-40B4-BE49-F238E27FC236}">
                  <a16:creationId xmlns:a16="http://schemas.microsoft.com/office/drawing/2014/main" id="{03EB0574-6904-4A0A-A2E6-14668EB281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0827" y="5772950"/>
              <a:ext cx="1447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40">
              <a:extLst>
                <a:ext uri="{FF2B5EF4-FFF2-40B4-BE49-F238E27FC236}">
                  <a16:creationId xmlns:a16="http://schemas.microsoft.com/office/drawing/2014/main" id="{1E448A50-28BD-4BD9-AAE1-EECBA2D045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43864" y="5312575"/>
              <a:ext cx="385763" cy="44926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Text Box 41">
              <a:extLst>
                <a:ext uri="{FF2B5EF4-FFF2-40B4-BE49-F238E27FC236}">
                  <a16:creationId xmlns:a16="http://schemas.microsoft.com/office/drawing/2014/main" id="{BA5A58DC-3064-4649-AA80-1D3BCC4B22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2939" y="4936337"/>
              <a:ext cx="3460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solidFill>
                    <a:srgbClr val="FF3300"/>
                  </a:solidFill>
                  <a:latin typeface="Arial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39902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V – Beam </a:t>
            </a:r>
            <a:r>
              <a:rPr lang="fr-FR" sz="2400" dirty="0" err="1"/>
              <a:t>envelop</a:t>
            </a:r>
            <a:r>
              <a:rPr lang="fr-FR" sz="2400" dirty="0"/>
              <a:t> and </a:t>
            </a:r>
            <a:r>
              <a:rPr lang="fr-FR" sz="2400" dirty="0" err="1"/>
              <a:t>emittance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60</a:t>
            </a:fld>
            <a:endParaRPr lang="fr-FR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B06ADAAE-9693-41EB-B7E4-5460836D2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764704"/>
            <a:ext cx="8892480" cy="5760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Example with the dispersion section of the LISE (</a:t>
            </a:r>
            <a:r>
              <a:rPr lang="en-US" sz="1500" dirty="0" err="1">
                <a:latin typeface="Times New Roman" pitchFamily="18" charset="0"/>
              </a:rPr>
              <a:t>Ligne</a:t>
            </a:r>
            <a:r>
              <a:rPr lang="en-US" sz="1500" dirty="0">
                <a:latin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</a:rPr>
              <a:t>d’Ions</a:t>
            </a:r>
            <a:r>
              <a:rPr lang="en-US" sz="1500" dirty="0">
                <a:latin typeface="Times New Roman" pitchFamily="18" charset="0"/>
              </a:rPr>
              <a:t> Super </a:t>
            </a:r>
            <a:r>
              <a:rPr lang="en-US" sz="1500" dirty="0" err="1">
                <a:latin typeface="Times New Roman" pitchFamily="18" charset="0"/>
              </a:rPr>
              <a:t>Epluchés</a:t>
            </a:r>
            <a:r>
              <a:rPr lang="en-US" sz="1500" dirty="0">
                <a:latin typeface="Times New Roman" pitchFamily="18" charset="0"/>
              </a:rPr>
              <a:t>) spectrometer at GANIL in Caen.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AA4BB9F-AC28-48D0-AE95-A0FAE5E232F9}"/>
              </a:ext>
            </a:extLst>
          </p:cNvPr>
          <p:cNvGrpSpPr/>
          <p:nvPr/>
        </p:nvGrpSpPr>
        <p:grpSpPr>
          <a:xfrm>
            <a:off x="1703512" y="1628800"/>
            <a:ext cx="3744416" cy="4536504"/>
            <a:chOff x="683568" y="1628800"/>
            <a:chExt cx="3744416" cy="4536504"/>
          </a:xfrm>
        </p:grpSpPr>
        <p:pic>
          <p:nvPicPr>
            <p:cNvPr id="9" name="Image 8" descr="LISEDispersionSectionPhotos.png">
              <a:extLst>
                <a:ext uri="{FF2B5EF4-FFF2-40B4-BE49-F238E27FC236}">
                  <a16:creationId xmlns:a16="http://schemas.microsoft.com/office/drawing/2014/main" id="{2DAF5229-47CF-420E-952C-53C266879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568" y="1736476"/>
              <a:ext cx="2016224" cy="3852764"/>
            </a:xfrm>
            <a:prstGeom prst="rect">
              <a:avLst/>
            </a:prstGeom>
          </p:spPr>
        </p:pic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F0E70436-CD68-4E0D-AC53-6342DF3C402D}"/>
                </a:ext>
              </a:extLst>
            </p:cNvPr>
            <p:cNvCxnSpPr/>
            <p:nvPr/>
          </p:nvCxnSpPr>
          <p:spPr>
            <a:xfrm rot="10800000" flipV="1">
              <a:off x="2339752" y="1700808"/>
              <a:ext cx="720080" cy="57606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EB2FDF05-1599-413C-9440-CE95D38942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7784" y="1628800"/>
              <a:ext cx="1008112" cy="4320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92075" lvl="1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500" b="1" dirty="0">
                  <a:solidFill>
                    <a:srgbClr val="FF0000"/>
                  </a:solidFill>
                  <a:latin typeface="Times New Roman" pitchFamily="18" charset="0"/>
                </a:rPr>
                <a:t>Primary Beam</a:t>
              </a:r>
            </a:p>
          </p:txBody>
        </p:sp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8E080EE1-BCBA-496B-9E15-87E5249CC5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7824" y="2492896"/>
              <a:ext cx="1440160" cy="4320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92075" lvl="1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>
                  <a:solidFill>
                    <a:srgbClr val="00B0F0"/>
                  </a:solidFill>
                  <a:latin typeface="Times New Roman" pitchFamily="18" charset="0"/>
                </a:rPr>
                <a:t>Target (</a:t>
              </a:r>
              <a:r>
                <a:rPr lang="fr-FR" sz="1500" b="1" dirty="0" err="1">
                  <a:solidFill>
                    <a:srgbClr val="00B0F0"/>
                  </a:solidFill>
                  <a:latin typeface="Times New Roman" pitchFamily="18" charset="0"/>
                </a:rPr>
                <a:t>object</a:t>
              </a:r>
              <a:r>
                <a:rPr lang="fr-FR" sz="1500" b="1" dirty="0">
                  <a:solidFill>
                    <a:srgbClr val="00B0F0"/>
                  </a:solidFill>
                  <a:latin typeface="Times New Roman" pitchFamily="18" charset="0"/>
                </a:rPr>
                <a:t>)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B4D71315-F896-4664-B925-81E414B17869}"/>
                </a:ext>
              </a:extLst>
            </p:cNvPr>
            <p:cNvCxnSpPr>
              <a:stCxn id="13" idx="1"/>
            </p:cNvCxnSpPr>
            <p:nvPr/>
          </p:nvCxnSpPr>
          <p:spPr>
            <a:xfrm rot="10800000">
              <a:off x="2195736" y="2420888"/>
              <a:ext cx="792088" cy="288032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851E8A86-80A1-41EC-A5F4-4A860B2F85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816" y="2780928"/>
              <a:ext cx="1008112" cy="4320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92075" lvl="1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>
                  <a:solidFill>
                    <a:srgbClr val="00B0F0"/>
                  </a:solidFill>
                  <a:latin typeface="Times New Roman" pitchFamily="18" charset="0"/>
                </a:rPr>
                <a:t>2 quads</a:t>
              </a: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039A9087-C26D-4F93-B68D-E91BB40B9748}"/>
                </a:ext>
              </a:extLst>
            </p:cNvPr>
            <p:cNvCxnSpPr/>
            <p:nvPr/>
          </p:nvCxnSpPr>
          <p:spPr>
            <a:xfrm rot="10800000">
              <a:off x="1979712" y="2708920"/>
              <a:ext cx="1008112" cy="288032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Box 7">
              <a:extLst>
                <a:ext uri="{FF2B5EF4-FFF2-40B4-BE49-F238E27FC236}">
                  <a16:creationId xmlns:a16="http://schemas.microsoft.com/office/drawing/2014/main" id="{EFEF4782-17B3-40B7-971B-3C08BE9EEE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1800" y="3212976"/>
              <a:ext cx="1224135" cy="4320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92075" lvl="1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>
                  <a:solidFill>
                    <a:srgbClr val="00B0F0"/>
                  </a:solidFill>
                  <a:latin typeface="Times New Roman" pitchFamily="18" charset="0"/>
                </a:rPr>
                <a:t>45° </a:t>
              </a:r>
              <a:r>
                <a:rPr lang="fr-FR" sz="1500" b="1" dirty="0" err="1">
                  <a:solidFill>
                    <a:srgbClr val="00B0F0"/>
                  </a:solidFill>
                  <a:latin typeface="Times New Roman" pitchFamily="18" charset="0"/>
                </a:rPr>
                <a:t>bend</a:t>
              </a:r>
              <a:endParaRPr lang="fr-FR" sz="1500" b="1" dirty="0">
                <a:solidFill>
                  <a:srgbClr val="00B0F0"/>
                </a:solidFill>
                <a:latin typeface="Times New Roman" pitchFamily="18" charset="0"/>
              </a:endParaRP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C5D79163-8DB2-4680-BB6F-84AE30B3C39E}"/>
                </a:ext>
              </a:extLst>
            </p:cNvPr>
            <p:cNvCxnSpPr/>
            <p:nvPr/>
          </p:nvCxnSpPr>
          <p:spPr>
            <a:xfrm rot="10800000">
              <a:off x="1835697" y="3140968"/>
              <a:ext cx="1008112" cy="288032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id="{4D616F95-4374-4E44-B37F-180C130A65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3768" y="4509120"/>
              <a:ext cx="1008112" cy="4320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92075" lvl="1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>
                  <a:solidFill>
                    <a:srgbClr val="00B0F0"/>
                  </a:solidFill>
                  <a:latin typeface="Times New Roman" pitchFamily="18" charset="0"/>
                </a:rPr>
                <a:t>2 quads</a:t>
              </a: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D0F8B1C6-55D2-4E47-A21F-C1D31B31B084}"/>
                </a:ext>
              </a:extLst>
            </p:cNvPr>
            <p:cNvCxnSpPr/>
            <p:nvPr/>
          </p:nvCxnSpPr>
          <p:spPr>
            <a:xfrm rot="10800000">
              <a:off x="1547664" y="4437112"/>
              <a:ext cx="1008112" cy="288032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id="{B51FE1E3-2DA3-4981-9AC0-4F64CC64B5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9592" y="5805264"/>
              <a:ext cx="2016224" cy="3600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72000" tIns="72000" rIns="72000" bIns="72000" anchor="t" anchorCtr="0">
              <a:noAutofit/>
            </a:bodyPr>
            <a:lstStyle/>
            <a:p>
              <a:pPr marL="92075" lvl="1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>
                  <a:solidFill>
                    <a:srgbClr val="FF0000"/>
                  </a:solidFill>
                  <a:latin typeface="Times New Roman" pitchFamily="18" charset="0"/>
                </a:rPr>
                <a:t>Dispersive plane (image)</a:t>
              </a: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24A27799-E669-49E1-83AD-4B5E107C3F0C}"/>
                </a:ext>
              </a:extLst>
            </p:cNvPr>
            <p:cNvCxnSpPr>
              <a:stCxn id="21" idx="0"/>
            </p:cNvCxnSpPr>
            <p:nvPr/>
          </p:nvCxnSpPr>
          <p:spPr>
            <a:xfrm rot="16200000" flipV="1">
              <a:off x="1511660" y="5409220"/>
              <a:ext cx="360040" cy="43204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Box 7">
            <a:extLst>
              <a:ext uri="{FF2B5EF4-FFF2-40B4-BE49-F238E27FC236}">
                <a16:creationId xmlns:a16="http://schemas.microsoft.com/office/drawing/2014/main" id="{B1AE127D-8EDF-4B98-88AB-BB7219732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872" y="1268760"/>
            <a:ext cx="5544616" cy="30963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Section length : 7.46m</a:t>
            </a:r>
          </a:p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Full spectrometer length : 43m</a:t>
            </a:r>
          </a:p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1</a:t>
            </a:r>
            <a:r>
              <a:rPr lang="en-US" sz="1500" baseline="30000" dirty="0">
                <a:latin typeface="Times New Roman" pitchFamily="18" charset="0"/>
              </a:rPr>
              <a:t>st</a:t>
            </a:r>
            <a:r>
              <a:rPr lang="en-US" sz="1500" dirty="0">
                <a:latin typeface="Times New Roman" pitchFamily="18" charset="0"/>
              </a:rPr>
              <a:t> Transfer matrix of the section (units : cm, </a:t>
            </a:r>
            <a:r>
              <a:rPr lang="en-US" sz="1500" dirty="0" err="1">
                <a:latin typeface="Times New Roman" pitchFamily="18" charset="0"/>
              </a:rPr>
              <a:t>mrad</a:t>
            </a:r>
            <a:r>
              <a:rPr lang="en-US" sz="1500" dirty="0">
                <a:latin typeface="Times New Roman" pitchFamily="18" charset="0"/>
              </a:rPr>
              <a:t>, %):</a:t>
            </a:r>
          </a:p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            </a:t>
            </a:r>
            <a:r>
              <a:rPr lang="en-US" sz="1500" b="1" dirty="0">
                <a:solidFill>
                  <a:srgbClr val="FF0000"/>
                </a:solidFill>
                <a:latin typeface="Times New Roman" pitchFamily="18" charset="0"/>
              </a:rPr>
              <a:t>-0.73928   0.00017 </a:t>
            </a:r>
            <a:r>
              <a:rPr lang="en-US" sz="1500" dirty="0">
                <a:latin typeface="Times New Roman" pitchFamily="18" charset="0"/>
              </a:rPr>
              <a:t>  0.00000   0.00000   0.00000  </a:t>
            </a:r>
            <a:r>
              <a:rPr lang="en-US" sz="1500" b="1" dirty="0">
                <a:solidFill>
                  <a:srgbClr val="FF0000"/>
                </a:solidFill>
                <a:latin typeface="Times New Roman" pitchFamily="18" charset="0"/>
              </a:rPr>
              <a:t>-1.65347</a:t>
            </a:r>
          </a:p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             </a:t>
            </a:r>
            <a:r>
              <a:rPr lang="en-US" sz="1500" b="1" dirty="0">
                <a:solidFill>
                  <a:srgbClr val="FF0000"/>
                </a:solidFill>
                <a:latin typeface="Times New Roman" pitchFamily="18" charset="0"/>
              </a:rPr>
              <a:t>8.65925  -1.35471 </a:t>
            </a:r>
            <a:r>
              <a:rPr lang="en-US" sz="1500" dirty="0">
                <a:latin typeface="Times New Roman" pitchFamily="18" charset="0"/>
              </a:rPr>
              <a:t>  0.00000   0.00000   0.00000  </a:t>
            </a:r>
            <a:r>
              <a:rPr lang="en-US" sz="1500" b="1" dirty="0">
                <a:solidFill>
                  <a:srgbClr val="FF0000"/>
                </a:solidFill>
                <a:latin typeface="Times New Roman" pitchFamily="18" charset="0"/>
              </a:rPr>
              <a:t>-3.59935</a:t>
            </a:r>
          </a:p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             0.00000   0.00000  </a:t>
            </a:r>
            <a:r>
              <a:rPr lang="en-US" sz="1500" b="1" dirty="0">
                <a:solidFill>
                  <a:srgbClr val="00B0F0"/>
                </a:solidFill>
                <a:latin typeface="Times New Roman" pitchFamily="18" charset="0"/>
              </a:rPr>
              <a:t>-3.73131  -0.00203</a:t>
            </a:r>
            <a:r>
              <a:rPr lang="en-US" sz="1500" dirty="0">
                <a:latin typeface="Times New Roman" pitchFamily="18" charset="0"/>
              </a:rPr>
              <a:t>   0.00000   0.00000</a:t>
            </a:r>
          </a:p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             0.00000   0.00000  </a:t>
            </a:r>
            <a:r>
              <a:rPr lang="en-US" sz="1500" b="1" dirty="0">
                <a:solidFill>
                  <a:srgbClr val="00B0F0"/>
                </a:solidFill>
                <a:latin typeface="Times New Roman" pitchFamily="18" charset="0"/>
              </a:rPr>
              <a:t>-6.96975  -0.27180   </a:t>
            </a:r>
            <a:r>
              <a:rPr lang="en-US" sz="1500" dirty="0">
                <a:latin typeface="Times New Roman" pitchFamily="18" charset="0"/>
              </a:rPr>
              <a:t>0.00000   0.00000</a:t>
            </a:r>
          </a:p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            -1.69788   0.22406   0.00000   0.00000   1.00000  -0.20355</a:t>
            </a:r>
          </a:p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             0.00000   0.00000   0.00000   0.00000   0.00000   1.00000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62288B3-878A-4B92-BE6C-3E36A7B763DC}"/>
              </a:ext>
            </a:extLst>
          </p:cNvPr>
          <p:cNvGrpSpPr/>
          <p:nvPr/>
        </p:nvGrpSpPr>
        <p:grpSpPr>
          <a:xfrm>
            <a:off x="4367808" y="4315360"/>
            <a:ext cx="6300192" cy="2426008"/>
            <a:chOff x="2843808" y="3861048"/>
            <a:chExt cx="6300192" cy="2426008"/>
          </a:xfrm>
        </p:grpSpPr>
        <p:pic>
          <p:nvPicPr>
            <p:cNvPr id="26" name="Image 25" descr="LISE.png">
              <a:extLst>
                <a:ext uri="{FF2B5EF4-FFF2-40B4-BE49-F238E27FC236}">
                  <a16:creationId xmlns:a16="http://schemas.microsoft.com/office/drawing/2014/main" id="{49A876AC-1916-43EF-BA75-AE5D757D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3808" y="3861048"/>
              <a:ext cx="6300192" cy="2426008"/>
            </a:xfrm>
            <a:prstGeom prst="rect">
              <a:avLst/>
            </a:prstGeom>
          </p:spPr>
        </p:pic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234D4A6F-EE60-493D-B401-797E9D8C4979}"/>
                </a:ext>
              </a:extLst>
            </p:cNvPr>
            <p:cNvSpPr/>
            <p:nvPr/>
          </p:nvSpPr>
          <p:spPr>
            <a:xfrm>
              <a:off x="3059832" y="4653136"/>
              <a:ext cx="1224136" cy="720080"/>
            </a:xfrm>
            <a:prstGeom prst="ellipse">
              <a:avLst/>
            </a:prstGeom>
            <a:noFill/>
            <a:ln w="25400" cmpd="sng">
              <a:solidFill>
                <a:srgbClr val="FF0000"/>
              </a:solidFill>
            </a:ln>
            <a:scene3d>
              <a:camera prst="orthographicFront">
                <a:rot lat="0" lon="0" rev="8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Text Box 7">
            <a:extLst>
              <a:ext uri="{FF2B5EF4-FFF2-40B4-BE49-F238E27FC236}">
                <a16:creationId xmlns:a16="http://schemas.microsoft.com/office/drawing/2014/main" id="{FE9907BF-276F-463C-A60D-0CE38545F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48" y="1268760"/>
            <a:ext cx="1188640" cy="360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500" b="1" dirty="0">
                <a:solidFill>
                  <a:srgbClr val="FF0000"/>
                </a:solidFill>
                <a:latin typeface="Times New Roman" pitchFamily="18" charset="0"/>
              </a:rPr>
              <a:t>D en cm/%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8B29879-A98D-4D51-B7D0-04CFC9AD2137}"/>
              </a:ext>
            </a:extLst>
          </p:cNvPr>
          <p:cNvCxnSpPr>
            <a:stCxn id="28" idx="2"/>
          </p:cNvCxnSpPr>
          <p:nvPr/>
        </p:nvCxnSpPr>
        <p:spPr>
          <a:xfrm rot="5400000">
            <a:off x="9615264" y="1853952"/>
            <a:ext cx="504056" cy="53752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4609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Autofit/>
          </a:bodyPr>
          <a:lstStyle/>
          <a:p>
            <a:r>
              <a:rPr lang="fr-FR" sz="2400" dirty="0"/>
              <a:t>V – Beam </a:t>
            </a:r>
            <a:r>
              <a:rPr lang="fr-FR" sz="2400" dirty="0" err="1"/>
              <a:t>envelop</a:t>
            </a:r>
            <a:r>
              <a:rPr lang="fr-FR" sz="2400" dirty="0"/>
              <a:t> and </a:t>
            </a:r>
            <a:r>
              <a:rPr lang="fr-FR" sz="2400" dirty="0" err="1"/>
              <a:t>emittance</a:t>
            </a:r>
            <a:endParaRPr lang="fr-FR" sz="3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61</a:t>
            </a:fld>
            <a:endParaRPr lang="fr-FR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0A3C7A8-6378-49C3-AD66-636F650EA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620688"/>
            <a:ext cx="8892480" cy="5760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Example with the dispersion section of the LISE (</a:t>
            </a:r>
            <a:r>
              <a:rPr lang="en-US" sz="1500" dirty="0" err="1">
                <a:latin typeface="Times New Roman" pitchFamily="18" charset="0"/>
              </a:rPr>
              <a:t>Ligne</a:t>
            </a:r>
            <a:r>
              <a:rPr lang="en-US" sz="1500" dirty="0">
                <a:latin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</a:rPr>
              <a:t>d’Ions</a:t>
            </a:r>
            <a:r>
              <a:rPr lang="en-US" sz="1500" dirty="0">
                <a:latin typeface="Times New Roman" pitchFamily="18" charset="0"/>
              </a:rPr>
              <a:t> Super </a:t>
            </a:r>
            <a:r>
              <a:rPr lang="en-US" sz="1500" dirty="0" err="1">
                <a:latin typeface="Times New Roman" pitchFamily="18" charset="0"/>
              </a:rPr>
              <a:t>Epluchés</a:t>
            </a:r>
            <a:r>
              <a:rPr lang="en-US" sz="1500" dirty="0">
                <a:latin typeface="Times New Roman" pitchFamily="18" charset="0"/>
              </a:rPr>
              <a:t>) spectrometer at GANIL in Caen.</a:t>
            </a:r>
          </a:p>
        </p:txBody>
      </p:sp>
      <p:pic>
        <p:nvPicPr>
          <p:cNvPr id="8" name="Image 7" descr="LISE_EnveloppeSectionDispersion_plusieurs_dpOverp.png">
            <a:extLst>
              <a:ext uri="{FF2B5EF4-FFF2-40B4-BE49-F238E27FC236}">
                <a16:creationId xmlns:a16="http://schemas.microsoft.com/office/drawing/2014/main" id="{5603EE7C-02B3-46C7-9A97-DFCA8E7BC3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6695" y="1234196"/>
            <a:ext cx="3312368" cy="2393704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DFA3029-7B56-43C5-BD41-EDF4AAFE3B8D}"/>
              </a:ext>
            </a:extLst>
          </p:cNvPr>
          <p:cNvCxnSpPr/>
          <p:nvPr/>
        </p:nvCxnSpPr>
        <p:spPr>
          <a:xfrm>
            <a:off x="2011706" y="2360402"/>
            <a:ext cx="397484" cy="1461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7">
            <a:extLst>
              <a:ext uri="{FF2B5EF4-FFF2-40B4-BE49-F238E27FC236}">
                <a16:creationId xmlns:a16="http://schemas.microsoft.com/office/drawing/2014/main" id="{49876000-04DE-4F78-A6A2-28332743C9A1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812965" y="1565433"/>
            <a:ext cx="927463" cy="3974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lIns="72000" tIns="72000" rIns="72000" bIns="72000" anchor="t" anchorCtr="0">
            <a:noAutofit/>
          </a:bodyPr>
          <a:lstStyle/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</a:rPr>
              <a:t>Primary beam on Be target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A6C20158-FC15-4D88-B04F-AA7C98852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191" y="1231316"/>
            <a:ext cx="927463" cy="3974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300" b="1" dirty="0">
                <a:solidFill>
                  <a:srgbClr val="00B0F0"/>
                </a:solidFill>
                <a:latin typeface="Times New Roman" pitchFamily="18" charset="0"/>
              </a:rPr>
              <a:t>2 quads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6C101C6-8EE1-4ED0-980A-FE0E85073340}"/>
              </a:ext>
            </a:extLst>
          </p:cNvPr>
          <p:cNvCxnSpPr/>
          <p:nvPr/>
        </p:nvCxnSpPr>
        <p:spPr>
          <a:xfrm>
            <a:off x="2872924" y="1378213"/>
            <a:ext cx="66245" cy="650952"/>
          </a:xfrm>
          <a:prstGeom prst="straightConnector1">
            <a:avLst/>
          </a:prstGeom>
          <a:ln w="25400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7">
            <a:extLst>
              <a:ext uri="{FF2B5EF4-FFF2-40B4-BE49-F238E27FC236}">
                <a16:creationId xmlns:a16="http://schemas.microsoft.com/office/drawing/2014/main" id="{38354CBE-6677-459E-863D-A6BE7A881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406" y="1159308"/>
            <a:ext cx="1126204" cy="3974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300" b="1" dirty="0">
                <a:solidFill>
                  <a:srgbClr val="00B0F0"/>
                </a:solidFill>
                <a:latin typeface="Times New Roman" pitchFamily="18" charset="0"/>
              </a:rPr>
              <a:t>45° bend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3A72CE6-C3BF-431A-A719-28887664B827}"/>
              </a:ext>
            </a:extLst>
          </p:cNvPr>
          <p:cNvCxnSpPr/>
          <p:nvPr/>
        </p:nvCxnSpPr>
        <p:spPr>
          <a:xfrm>
            <a:off x="3833509" y="1532310"/>
            <a:ext cx="99372" cy="496855"/>
          </a:xfrm>
          <a:prstGeom prst="straightConnector1">
            <a:avLst/>
          </a:prstGeom>
          <a:ln w="25400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7">
            <a:extLst>
              <a:ext uri="{FF2B5EF4-FFF2-40B4-BE49-F238E27FC236}">
                <a16:creationId xmlns:a16="http://schemas.microsoft.com/office/drawing/2014/main" id="{8744193D-E837-43F1-B522-C54D3F6AE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870" y="1035454"/>
            <a:ext cx="927463" cy="3974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300" b="1" dirty="0">
                <a:solidFill>
                  <a:srgbClr val="00B0F0"/>
                </a:solidFill>
                <a:latin typeface="Times New Roman" pitchFamily="18" charset="0"/>
              </a:rPr>
              <a:t>2 quads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6C33758-347D-4FE5-A74A-9FFB27DBBCCE}"/>
              </a:ext>
            </a:extLst>
          </p:cNvPr>
          <p:cNvCxnSpPr/>
          <p:nvPr/>
        </p:nvCxnSpPr>
        <p:spPr>
          <a:xfrm rot="16200000" flipH="1">
            <a:off x="4628478" y="1399814"/>
            <a:ext cx="264989" cy="198742"/>
          </a:xfrm>
          <a:prstGeom prst="straightConnector1">
            <a:avLst/>
          </a:prstGeom>
          <a:ln w="25400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7">
            <a:extLst>
              <a:ext uri="{FF2B5EF4-FFF2-40B4-BE49-F238E27FC236}">
                <a16:creationId xmlns:a16="http://schemas.microsoft.com/office/drawing/2014/main" id="{8057E73A-A181-492C-8F72-997AB830C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846" y="1179472"/>
            <a:ext cx="1391195" cy="3974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92075" lvl="1" algn="ctr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</a:rPr>
              <a:t>Dispersive plan (image)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AC0417F-50E4-4EAF-9438-B08CD0B984BE}"/>
              </a:ext>
            </a:extLst>
          </p:cNvPr>
          <p:cNvCxnSpPr/>
          <p:nvPr/>
        </p:nvCxnSpPr>
        <p:spPr>
          <a:xfrm flipH="1">
            <a:off x="5589064" y="1597118"/>
            <a:ext cx="132494" cy="463731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C:\Users\$perrot\Desktop\Enseignements\Documents\MyCourse\Calculs\LISE_EnveloppeFullMoment.png">
            <a:extLst>
              <a:ext uri="{FF2B5EF4-FFF2-40B4-BE49-F238E27FC236}">
                <a16:creationId xmlns:a16="http://schemas.microsoft.com/office/drawing/2014/main" id="{ADD3A57C-3003-4521-B49F-DDD71B91F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6695" y="3609430"/>
            <a:ext cx="3313576" cy="2394576"/>
          </a:xfrm>
          <a:prstGeom prst="rect">
            <a:avLst/>
          </a:prstGeom>
          <a:noFill/>
        </p:spPr>
      </p:pic>
      <p:pic>
        <p:nvPicPr>
          <p:cNvPr id="21" name="Picture 3" descr="C:\Users\$perrot\Desktop\Enseignements\Documents\MyCourse\Calculs\LISE_emittanceFullMoment.png">
            <a:extLst>
              <a:ext uri="{FF2B5EF4-FFF2-40B4-BE49-F238E27FC236}">
                <a16:creationId xmlns:a16="http://schemas.microsoft.com/office/drawing/2014/main" id="{0C87D9A2-3369-4BCD-A2EE-478129148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4032" y="3619101"/>
            <a:ext cx="3312000" cy="2393318"/>
          </a:xfrm>
          <a:prstGeom prst="rect">
            <a:avLst/>
          </a:prstGeom>
          <a:noFill/>
        </p:spPr>
      </p:pic>
      <p:pic>
        <p:nvPicPr>
          <p:cNvPr id="22" name="Image 21" descr="LISE_EmittanceSectionDispersion_plusieurs_dpOverp.png">
            <a:extLst>
              <a:ext uri="{FF2B5EF4-FFF2-40B4-BE49-F238E27FC236}">
                <a16:creationId xmlns:a16="http://schemas.microsoft.com/office/drawing/2014/main" id="{171AEE10-92DE-4AA3-A421-F8E3BAC03DD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84400" y="1225665"/>
            <a:ext cx="3312000" cy="2393437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9EB6B69-20E5-4FB5-BAF0-5686290CFA01}"/>
              </a:ext>
            </a:extLst>
          </p:cNvPr>
          <p:cNvCxnSpPr/>
          <p:nvPr/>
        </p:nvCxnSpPr>
        <p:spPr>
          <a:xfrm flipV="1">
            <a:off x="6533028" y="2426649"/>
            <a:ext cx="3113280" cy="126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4E8B7CEF-4B1D-45D7-97CC-2272AEE15A4E}"/>
              </a:ext>
            </a:extLst>
          </p:cNvPr>
          <p:cNvCxnSpPr/>
          <p:nvPr/>
        </p:nvCxnSpPr>
        <p:spPr>
          <a:xfrm rot="5400000" flipH="1" flipV="1">
            <a:off x="7096068" y="2430808"/>
            <a:ext cx="19957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19D0B06-223D-4540-A2EF-FDEBA6A8D02C}"/>
              </a:ext>
            </a:extLst>
          </p:cNvPr>
          <p:cNvCxnSpPr/>
          <p:nvPr/>
        </p:nvCxnSpPr>
        <p:spPr>
          <a:xfrm>
            <a:off x="8106463" y="2757886"/>
            <a:ext cx="463732" cy="1461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A3AE6A5-9BAF-44F9-B1C3-14A793A4C638}"/>
              </a:ext>
            </a:extLst>
          </p:cNvPr>
          <p:cNvCxnSpPr/>
          <p:nvPr/>
        </p:nvCxnSpPr>
        <p:spPr>
          <a:xfrm>
            <a:off x="7642732" y="2898094"/>
            <a:ext cx="463732" cy="1461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7">
            <a:extLst>
              <a:ext uri="{FF2B5EF4-FFF2-40B4-BE49-F238E27FC236}">
                <a16:creationId xmlns:a16="http://schemas.microsoft.com/office/drawing/2014/main" id="{38D5A528-DFA2-4365-A23F-49556BF3C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217" y="2757886"/>
            <a:ext cx="728721" cy="331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latin typeface="Symbol" pitchFamily="18" charset="2"/>
              </a:rPr>
              <a:t>d</a:t>
            </a:r>
            <a:r>
              <a:rPr lang="fr-FR" sz="1200" dirty="0">
                <a:latin typeface="Times New Roman" pitchFamily="18" charset="0"/>
              </a:rPr>
              <a:t>=-1%</a:t>
            </a: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7EC46366-EE54-4606-8067-30FFF2B90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6485" y="2890381"/>
            <a:ext cx="728721" cy="331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latin typeface="Symbol" pitchFamily="18" charset="2"/>
              </a:rPr>
              <a:t>d</a:t>
            </a:r>
            <a:r>
              <a:rPr lang="fr-FR" sz="1200" dirty="0">
                <a:latin typeface="Times New Roman" pitchFamily="18" charset="0"/>
              </a:rPr>
              <a:t>=1%</a:t>
            </a:r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7D2167B2-9013-44B5-8614-ADDBD0ABD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959" y="1631681"/>
            <a:ext cx="728721" cy="331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latin typeface="Symbol" pitchFamily="18" charset="2"/>
              </a:rPr>
              <a:t>d</a:t>
            </a:r>
            <a:r>
              <a:rPr lang="fr-FR" sz="1200" dirty="0">
                <a:latin typeface="Times New Roman" pitchFamily="18" charset="0"/>
              </a:rPr>
              <a:t>=-2%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23806F63-49C9-4EB9-97DB-8AB2B5CAD14B}"/>
              </a:ext>
            </a:extLst>
          </p:cNvPr>
          <p:cNvCxnSpPr/>
          <p:nvPr/>
        </p:nvCxnSpPr>
        <p:spPr>
          <a:xfrm>
            <a:off x="8106463" y="1962918"/>
            <a:ext cx="861216" cy="1461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7">
            <a:extLst>
              <a:ext uri="{FF2B5EF4-FFF2-40B4-BE49-F238E27FC236}">
                <a16:creationId xmlns:a16="http://schemas.microsoft.com/office/drawing/2014/main" id="{114DB3BF-676F-47E3-A999-BDA65A4A2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743" y="1828962"/>
            <a:ext cx="728721" cy="331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latin typeface="Symbol" pitchFamily="18" charset="2"/>
              </a:rPr>
              <a:t>d</a:t>
            </a:r>
            <a:r>
              <a:rPr lang="fr-FR" sz="1200" dirty="0">
                <a:latin typeface="Times New Roman" pitchFamily="18" charset="0"/>
              </a:rPr>
              <a:t>=2%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4158F70-458B-486C-A08E-ADFE142FCF37}"/>
              </a:ext>
            </a:extLst>
          </p:cNvPr>
          <p:cNvCxnSpPr/>
          <p:nvPr/>
        </p:nvCxnSpPr>
        <p:spPr>
          <a:xfrm>
            <a:off x="7245248" y="2160199"/>
            <a:ext cx="861216" cy="1461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7">
            <a:extLst>
              <a:ext uri="{FF2B5EF4-FFF2-40B4-BE49-F238E27FC236}">
                <a16:creationId xmlns:a16="http://schemas.microsoft.com/office/drawing/2014/main" id="{6F097A53-749D-4E53-8AB3-97E6ECC4E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206" y="1432939"/>
            <a:ext cx="1324947" cy="331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300" dirty="0">
                <a:latin typeface="Times New Roman" pitchFamily="18" charset="0"/>
              </a:rPr>
              <a:t>D=-16.5mm/%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6CD37175-873E-4F92-9123-727DC22BB3BA}"/>
              </a:ext>
            </a:extLst>
          </p:cNvPr>
          <p:cNvCxnSpPr/>
          <p:nvPr/>
        </p:nvCxnSpPr>
        <p:spPr>
          <a:xfrm flipV="1">
            <a:off x="6715270" y="2029164"/>
            <a:ext cx="2782389" cy="7949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7955DFB8-39FB-44B5-B850-F3C576543ACD}"/>
              </a:ext>
            </a:extLst>
          </p:cNvPr>
          <p:cNvCxnSpPr/>
          <p:nvPr/>
        </p:nvCxnSpPr>
        <p:spPr>
          <a:xfrm>
            <a:off x="6847763" y="4281575"/>
            <a:ext cx="2517400" cy="1461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Object 6">
            <a:extLst>
              <a:ext uri="{FF2B5EF4-FFF2-40B4-BE49-F238E27FC236}">
                <a16:creationId xmlns:a16="http://schemas.microsoft.com/office/drawing/2014/main" id="{F4982B02-732E-4CC0-8BE1-FA4421482E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053939"/>
              </p:ext>
            </p:extLst>
          </p:nvPr>
        </p:nvGraphicFramePr>
        <p:xfrm>
          <a:off x="7245248" y="3884090"/>
          <a:ext cx="1694180" cy="40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6" name="Equation" r:id="rId7" imgW="1841400" imgH="444240" progId="Equation.DSMT4">
                  <p:embed/>
                </p:oleObj>
              </mc:Choice>
              <mc:Fallback>
                <p:oleObj name="Equation" r:id="rId7" imgW="1841400" imgH="444240" progId="Equation.DSMT4">
                  <p:embed/>
                  <p:pic>
                    <p:nvPicPr>
                      <p:cNvPr id="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5248" y="3884090"/>
                        <a:ext cx="1694180" cy="408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7">
                <a:extLst>
                  <a:ext uri="{FF2B5EF4-FFF2-40B4-BE49-F238E27FC236}">
                    <a16:creationId xmlns:a16="http://schemas.microsoft.com/office/drawing/2014/main" id="{2E744DE1-4567-4CE8-9AE5-0A386A9ADF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15269" y="980729"/>
                <a:ext cx="2853372" cy="39748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92075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300" b="1" dirty="0">
                    <a:solidFill>
                      <a:srgbClr val="00CC00"/>
                    </a:solidFill>
                    <a:latin typeface="Times New Roman" pitchFamily="18" charset="0"/>
                  </a:rPr>
                  <a:t>Each spot can be secondary beam produce in target with </a:t>
                </a:r>
                <a14:m>
                  <m:oMath xmlns:m="http://schemas.openxmlformats.org/officeDocument/2006/math">
                    <m:r>
                      <a:rPr lang="en-US" sz="1300" b="1" i="1">
                        <a:solidFill>
                          <a:srgbClr val="00CC00"/>
                        </a:solidFill>
                        <a:latin typeface="Cambria Math"/>
                        <a:ea typeface="Cambria Math"/>
                      </a:rPr>
                      <m:t>𝜹</m:t>
                    </m:r>
                    <m:r>
                      <a:rPr lang="fr-FR" sz="1300" b="1" i="1">
                        <a:solidFill>
                          <a:srgbClr val="00CC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fr-FR" sz="1300" b="1" i="1">
                        <a:solidFill>
                          <a:srgbClr val="00CC00"/>
                        </a:solidFill>
                        <a:latin typeface="Cambria Math"/>
                        <a:ea typeface="Cambria Math"/>
                      </a:rPr>
                      <m:t>𝟏</m:t>
                    </m:r>
                    <m:r>
                      <a:rPr lang="fr-FR" sz="1300" b="1" i="1">
                        <a:solidFill>
                          <a:srgbClr val="00CC00"/>
                        </a:solidFill>
                        <a:latin typeface="Cambria Math"/>
                        <a:ea typeface="Cambria Math"/>
                      </a:rPr>
                      <m:t>%</m:t>
                    </m:r>
                  </m:oMath>
                </a14:m>
                <a:endParaRPr lang="en-US" sz="1300" b="1" dirty="0">
                  <a:solidFill>
                    <a:srgbClr val="00CC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8" name="Text Box 7">
                <a:extLst>
                  <a:ext uri="{FF2B5EF4-FFF2-40B4-BE49-F238E27FC236}">
                    <a16:creationId xmlns:a16="http://schemas.microsoft.com/office/drawing/2014/main" id="{2E744DE1-4567-4CE8-9AE5-0A386A9AD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5269" y="980729"/>
                <a:ext cx="2853372" cy="397483"/>
              </a:xfrm>
              <a:prstGeom prst="rect">
                <a:avLst/>
              </a:prstGeom>
              <a:blipFill>
                <a:blip r:embed="rId9"/>
                <a:stretch>
                  <a:fillRect b="-43077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 Box 7">
            <a:extLst>
              <a:ext uri="{FF2B5EF4-FFF2-40B4-BE49-F238E27FC236}">
                <a16:creationId xmlns:a16="http://schemas.microsoft.com/office/drawing/2014/main" id="{15F6E595-45DA-4AED-BA2A-CB38AADB3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416" y="3751597"/>
            <a:ext cx="2853372" cy="3974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92075" lvl="1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300" b="1" dirty="0">
                <a:solidFill>
                  <a:srgbClr val="00CC00"/>
                </a:solidFill>
                <a:latin typeface="Times New Roman" pitchFamily="18" charset="0"/>
              </a:rPr>
              <a:t>All secondary beam summed</a:t>
            </a:r>
          </a:p>
        </p:txBody>
      </p:sp>
      <p:graphicFrame>
        <p:nvGraphicFramePr>
          <p:cNvPr id="40" name="Objet 39">
            <a:extLst>
              <a:ext uri="{FF2B5EF4-FFF2-40B4-BE49-F238E27FC236}">
                <a16:creationId xmlns:a16="http://schemas.microsoft.com/office/drawing/2014/main" id="{3AE74ABA-40B0-47E4-BB24-44437BFD37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231986"/>
              </p:ext>
            </p:extLst>
          </p:nvPr>
        </p:nvGraphicFramePr>
        <p:xfrm>
          <a:off x="3136528" y="6165304"/>
          <a:ext cx="5672138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7" name="Equation" r:id="rId10" imgW="5143320" imgH="431640" progId="Equation.DSMT4">
                  <p:embed/>
                </p:oleObj>
              </mc:Choice>
              <mc:Fallback>
                <p:oleObj name="Equation" r:id="rId10" imgW="5143320" imgH="431640" progId="Equation.DSMT4">
                  <p:embed/>
                  <p:pic>
                    <p:nvPicPr>
                      <p:cNvPr id="2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528" y="6165304"/>
                        <a:ext cx="5672138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85320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6EDD3-4269-42BC-8685-909ACE28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479151"/>
            <a:ext cx="10515600" cy="1325563"/>
          </a:xfrm>
        </p:spPr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listening</a:t>
            </a:r>
            <a:r>
              <a:rPr lang="fr-FR" dirty="0"/>
              <a:t> !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1D3A5B2-CFA9-493B-A2D1-3E47C49BF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18/06/2025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EE71F16-DE6A-47FD-A920-62DF934D6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ED PHENIICS 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7AB931-1CD8-45F1-AC33-DE4C00820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DB4A-5D22-4D64-BC05-8D71EE39B3DD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559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rmAutofit fontScale="90000"/>
          </a:bodyPr>
          <a:lstStyle/>
          <a:p>
            <a:r>
              <a:rPr lang="fr-FR" sz="3100" dirty="0"/>
              <a:t>I – </a:t>
            </a:r>
            <a:r>
              <a:rPr lang="fr-FR" sz="3100" dirty="0" err="1"/>
              <a:t>Charged</a:t>
            </a:r>
            <a:r>
              <a:rPr lang="fr-FR" sz="3100" dirty="0"/>
              <a:t> </a:t>
            </a:r>
            <a:r>
              <a:rPr lang="fr-FR" sz="3100" dirty="0" err="1"/>
              <a:t>particles</a:t>
            </a:r>
            <a:r>
              <a:rPr lang="fr-FR" sz="3100" dirty="0"/>
              <a:t> in </a:t>
            </a:r>
            <a:r>
              <a:rPr lang="fr-FR" sz="3100" dirty="0" err="1"/>
              <a:t>electromagnetic</a:t>
            </a:r>
            <a:r>
              <a:rPr lang="fr-FR" sz="3100" dirty="0"/>
              <a:t> </a:t>
            </a:r>
            <a:r>
              <a:rPr lang="fr-FR" sz="3100" dirty="0" err="1"/>
              <a:t>fields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4945A32-EA6A-4CE4-AEEB-DA49DF1673DF}"/>
              </a:ext>
            </a:extLst>
          </p:cNvPr>
          <p:cNvCxnSpPr>
            <a:cxnSpLocks/>
          </p:cNvCxnSpPr>
          <p:nvPr/>
        </p:nvCxnSpPr>
        <p:spPr>
          <a:xfrm flipH="1">
            <a:off x="1" y="6620764"/>
            <a:ext cx="12191999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7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434A1C77-C13E-45F8-A9FC-54B9D9527297}"/>
                  </a:ext>
                </a:extLst>
              </p:cNvPr>
              <p:cNvSpPr txBox="1"/>
              <p:nvPr/>
            </p:nvSpPr>
            <p:spPr>
              <a:xfrm>
                <a:off x="1833073" y="1370875"/>
                <a:ext cx="4239109" cy="622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fr-FR" i="1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  <m:r>
                                <a:rPr lang="fr-FR" i="1">
                                  <a:latin typeface="Cambria Math"/>
                                </a:rPr>
                                <m:t>+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434A1C77-C13E-45F8-A9FC-54B9D9527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073" y="1370875"/>
                <a:ext cx="4239109" cy="6225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E83770DD-016D-45DB-AFCD-D3F0765A6BA1}"/>
                  </a:ext>
                </a:extLst>
              </p:cNvPr>
              <p:cNvSpPr txBox="1"/>
              <p:nvPr/>
            </p:nvSpPr>
            <p:spPr>
              <a:xfrm>
                <a:off x="1200150" y="2164415"/>
                <a:ext cx="6104466" cy="491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FF0000"/>
                        </a:solidFill>
                        <a:latin typeface="Cambria Math"/>
                      </a:rPr>
                      <m:t>⇒</m:t>
                    </m:r>
                    <m:f>
                      <m:fPr>
                        <m:ctrlPr>
                          <a:rPr lang="fr-FR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𝑡𝑜𝑡</m:t>
                            </m:r>
                          </m:sub>
                        </m:sSub>
                      </m:num>
                      <m:den>
                        <m:r>
                          <a:rPr lang="fr-FR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fr-FR" sz="1800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fr-FR" sz="1800" i="1">
                        <a:solidFill>
                          <a:srgbClr val="FF0000"/>
                        </a:solidFill>
                        <a:latin typeface="Cambria Math"/>
                      </a:rPr>
                      <m:t>𝑞</m:t>
                    </m:r>
                    <m:r>
                      <a:rPr lang="fr-FR" sz="18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fr-FR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fr-FR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</m:acc>
                    <m:r>
                      <a:rPr lang="fr-FR" sz="1800" i="1">
                        <a:solidFill>
                          <a:srgbClr val="FF0000"/>
                        </a:solidFill>
                        <a:latin typeface="Cambria Math"/>
                      </a:rPr>
                      <m:t> .</m:t>
                    </m:r>
                    <m:acc>
                      <m:accPr>
                        <m:chr m:val="⃗"/>
                        <m:ctrlPr>
                          <a:rPr lang="fr-FR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1800" dirty="0"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⇒</m:t>
                    </m:r>
                  </m:oMath>
                </a14:m>
                <a:r>
                  <a:rPr lang="en-US" sz="1800" dirty="0">
                    <a:latin typeface="Times New Roman" pitchFamily="18" charset="0"/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 acceleration with magnetic fields !!</a:t>
                </a:r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E83770DD-016D-45DB-AFCD-D3F0765A6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50" y="2164415"/>
                <a:ext cx="6104466" cy="491288"/>
              </a:xfrm>
              <a:prstGeom prst="rect">
                <a:avLst/>
              </a:prstGeom>
              <a:blipFill>
                <a:blip r:embed="rId3"/>
                <a:stretch>
                  <a:fillRect t="-3704" b="-49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0B69B05-4387-471C-BC7A-FC03ECE90D41}"/>
              </a:ext>
            </a:extLst>
          </p:cNvPr>
          <p:cNvCxnSpPr/>
          <p:nvPr/>
        </p:nvCxnSpPr>
        <p:spPr>
          <a:xfrm flipV="1">
            <a:off x="4865615" y="1370875"/>
            <a:ext cx="394282" cy="6225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D74CC83D-A6F3-4B4A-9F73-B353C5D985F4}"/>
                  </a:ext>
                </a:extLst>
              </p:cNvPr>
              <p:cNvSpPr txBox="1"/>
              <p:nvPr/>
            </p:nvSpPr>
            <p:spPr>
              <a:xfrm>
                <a:off x="943428" y="2977843"/>
                <a:ext cx="6102990" cy="1498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To accelerate or increase the particle energy:</a:t>
                </a:r>
              </a:p>
              <a:p>
                <a:pPr marL="285750" lvl="1" indent="-28575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Only electric field is useful</a:t>
                </a:r>
              </a:p>
              <a:p>
                <a:pPr marL="285750" lvl="1" indent="-28575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If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fr-FR" i="1">
                        <a:latin typeface="Cambria Math"/>
                      </a:rPr>
                      <m:t>⊥</m:t>
                    </m:r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>
                    <a:latin typeface="Times New Roman" pitchFamily="18" charset="0"/>
                  </a:rPr>
                  <a:t>, there is no acceleration</a:t>
                </a:r>
              </a:p>
              <a:p>
                <a:pPr marL="285750" lvl="1" indent="-28575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dirty="0">
                    <a:latin typeface="Times New Roman" pitchFamily="18" charset="0"/>
                  </a:rPr>
                  <a:t>There is acceleration only if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dirty="0">
                    <a:latin typeface="Times New Roman" pitchFamily="18" charset="0"/>
                  </a:rPr>
                  <a:t> //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endParaRPr lang="en-US" sz="2000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D74CC83D-A6F3-4B4A-9F73-B353C5D98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28" y="2977843"/>
                <a:ext cx="6102990" cy="1498359"/>
              </a:xfrm>
              <a:prstGeom prst="rect">
                <a:avLst/>
              </a:prstGeom>
              <a:blipFill>
                <a:blip r:embed="rId4"/>
                <a:stretch>
                  <a:fillRect l="-899" t="-2033" b="-56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e 35">
            <a:extLst>
              <a:ext uri="{FF2B5EF4-FFF2-40B4-BE49-F238E27FC236}">
                <a16:creationId xmlns:a16="http://schemas.microsoft.com/office/drawing/2014/main" id="{65090895-6A1D-4ECF-A43F-2CDB11C19EC3}"/>
              </a:ext>
            </a:extLst>
          </p:cNvPr>
          <p:cNvGrpSpPr>
            <a:grpSpLocks noChangeAspect="1"/>
          </p:cNvGrpSpPr>
          <p:nvPr/>
        </p:nvGrpSpPr>
        <p:grpSpPr>
          <a:xfrm>
            <a:off x="8895134" y="1812965"/>
            <a:ext cx="2731626" cy="2530158"/>
            <a:chOff x="4740502" y="4660112"/>
            <a:chExt cx="2101251" cy="1946275"/>
          </a:xfrm>
        </p:grpSpPr>
        <p:pic>
          <p:nvPicPr>
            <p:cNvPr id="37" name="Picture 39" descr="grappe_creditDHadjiyannakis">
              <a:extLst>
                <a:ext uri="{FF2B5EF4-FFF2-40B4-BE49-F238E27FC236}">
                  <a16:creationId xmlns:a16="http://schemas.microsoft.com/office/drawing/2014/main" id="{56BF365E-D6C3-40FD-A92B-591D6D5C36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43814" y="5437987"/>
              <a:ext cx="684213" cy="685800"/>
            </a:xfrm>
            <a:prstGeom prst="rect">
              <a:avLst/>
            </a:prstGeom>
            <a:noFill/>
          </p:spPr>
        </p:pic>
        <p:sp>
          <p:nvSpPr>
            <p:cNvPr id="38" name="Line 24">
              <a:extLst>
                <a:ext uri="{FF2B5EF4-FFF2-40B4-BE49-F238E27FC236}">
                  <a16:creationId xmlns:a16="http://schemas.microsoft.com/office/drawing/2014/main" id="{3B5DB7D1-D122-4121-ADC8-69B25BA952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39102" y="4660112"/>
              <a:ext cx="1587" cy="1103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Line 26">
              <a:extLst>
                <a:ext uri="{FF2B5EF4-FFF2-40B4-BE49-F238E27FC236}">
                  <a16:creationId xmlns:a16="http://schemas.microsoft.com/office/drawing/2014/main" id="{F486EF2A-3CDA-4D03-A4C7-35C33B3D57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97739" y="5771362"/>
              <a:ext cx="731838" cy="835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Line 27">
              <a:extLst>
                <a:ext uri="{FF2B5EF4-FFF2-40B4-BE49-F238E27FC236}">
                  <a16:creationId xmlns:a16="http://schemas.microsoft.com/office/drawing/2014/main" id="{FFD5527C-109D-4206-8035-BD70E69E87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83489" y="5769775"/>
              <a:ext cx="4445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 Box 32">
              <a:extLst>
                <a:ext uri="{FF2B5EF4-FFF2-40B4-BE49-F238E27FC236}">
                  <a16:creationId xmlns:a16="http://schemas.microsoft.com/office/drawing/2014/main" id="{8F18CE31-15D5-452F-AF06-874F26F7B6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1414" y="5728500"/>
              <a:ext cx="346075" cy="316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6000" tIns="36000" rIns="36000" bIns="36000" anchor="ctr" anchorCtr="0">
              <a:no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200" dirty="0">
                  <a:latin typeface="Times New Roman" panose="02020603050405020304" pitchFamily="18" charset="0"/>
                  <a:ea typeface="Pacifico" panose="02000000000000000000" pitchFamily="2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42" name="Text Box 33">
              <a:extLst>
                <a:ext uri="{FF2B5EF4-FFF2-40B4-BE49-F238E27FC236}">
                  <a16:creationId xmlns:a16="http://schemas.microsoft.com/office/drawing/2014/main" id="{474C771D-1C3F-4AC8-A50C-116054E173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502" y="5464975"/>
              <a:ext cx="346075" cy="284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43" name="Text Box 34">
              <a:extLst>
                <a:ext uri="{FF2B5EF4-FFF2-40B4-BE49-F238E27FC236}">
                  <a16:creationId xmlns:a16="http://schemas.microsoft.com/office/drawing/2014/main" id="{965D4858-12FC-49DE-B0AC-10818E5558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5189" y="6222212"/>
              <a:ext cx="346075" cy="284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44" name="Text Box 37">
              <a:extLst>
                <a:ext uri="{FF2B5EF4-FFF2-40B4-BE49-F238E27FC236}">
                  <a16:creationId xmlns:a16="http://schemas.microsoft.com/office/drawing/2014/main" id="{97E70031-6700-4FBC-A72C-5D68BC6DA0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4215" y="6148516"/>
              <a:ext cx="617538" cy="284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q&lt;0</a:t>
              </a:r>
            </a:p>
          </p:txBody>
        </p:sp>
        <p:sp>
          <p:nvSpPr>
            <p:cNvPr id="45" name="Line 25">
              <a:extLst>
                <a:ext uri="{FF2B5EF4-FFF2-40B4-BE49-F238E27FC236}">
                  <a16:creationId xmlns:a16="http://schemas.microsoft.com/office/drawing/2014/main" id="{8F03BB2A-FF2B-4173-B405-8840C0877E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0827" y="5772950"/>
              <a:ext cx="1447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Line 40">
              <a:extLst>
                <a:ext uri="{FF2B5EF4-FFF2-40B4-BE49-F238E27FC236}">
                  <a16:creationId xmlns:a16="http://schemas.microsoft.com/office/drawing/2014/main" id="{00A7BE40-4B22-40D3-A27C-FC437AA150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15188" y="5380193"/>
              <a:ext cx="828675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 Box 41">
              <a:extLst>
                <a:ext uri="{FF2B5EF4-FFF2-40B4-BE49-F238E27FC236}">
                  <a16:creationId xmlns:a16="http://schemas.microsoft.com/office/drawing/2014/main" id="{6AE11DCA-1B83-4C39-9035-B91BA54390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1187" y="5040700"/>
              <a:ext cx="346075" cy="355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 Box 7">
                <a:extLst>
                  <a:ext uri="{FF2B5EF4-FFF2-40B4-BE49-F238E27FC236}">
                    <a16:creationId xmlns:a16="http://schemas.microsoft.com/office/drawing/2014/main" id="{E089EF75-01C3-4D93-9AAE-EC3BA37443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8397" y="5088748"/>
                <a:ext cx="8424936" cy="99972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36000" tIns="36000" rIns="36000" bIns="36000" anchor="t" anchorCtr="0">
                <a:noAutofit/>
              </a:bodyPr>
              <a:lstStyle/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2000" dirty="0">
                    <a:latin typeface="Times New Roman" pitchFamily="18" charset="0"/>
                  </a:rPr>
                  <a:t>Energy gain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fr-FR" sz="2000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fr-FR" sz="2000" i="1">
                            <a:latin typeface="Cambria Math"/>
                            <a:ea typeface="Cambria Math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itchFamily="18" charset="0"/>
                  </a:rPr>
                  <a:t> in a static electric field is :</a:t>
                </a: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fr-FR" sz="2000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fr-FR" sz="2000" i="1">
                            <a:latin typeface="Cambria Math"/>
                            <a:ea typeface="Cambria Math"/>
                          </a:rPr>
                          <m:t>𝑡𝑜𝑡</m:t>
                        </m:r>
                      </m:sub>
                    </m:sSub>
                    <m:r>
                      <a:rPr lang="fr-FR" sz="2000" i="1">
                        <a:latin typeface="Cambria Math"/>
                        <a:ea typeface="Cambria Math"/>
                      </a:rPr>
                      <m:t> (</m:t>
                    </m:r>
                    <m:r>
                      <a:rPr lang="fr-FR" sz="2000" i="1">
                        <a:latin typeface="Cambria Math"/>
                        <a:ea typeface="Cambria Math"/>
                      </a:rPr>
                      <m:t>𝑀𝑒𝑉</m:t>
                    </m:r>
                    <m:r>
                      <a:rPr lang="fr-FR" sz="2000" i="1">
                        <a:latin typeface="Cambria Math"/>
                        <a:ea typeface="Cambria Math"/>
                      </a:rPr>
                      <m:t>)=</m:t>
                    </m:r>
                    <m:r>
                      <a:rPr lang="fr-FR" sz="2000" i="1">
                        <a:latin typeface="Cambria Math"/>
                        <a:ea typeface="Cambria Math"/>
                      </a:rPr>
                      <m:t>𝑞𝐸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FR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fr-FR" sz="2000" i="1">
                            <a:latin typeface="Cambria Math"/>
                            <a:ea typeface="Cambria Math"/>
                          </a:rPr>
                          <m:t>𝑣𝑑𝑡</m:t>
                        </m:r>
                      </m:e>
                    </m:nary>
                    <m:r>
                      <a:rPr lang="fr-FR" sz="20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fr-FR" sz="2000" i="1">
                        <a:latin typeface="Cambria Math"/>
                        <a:ea typeface="Cambria Math"/>
                      </a:rPr>
                      <m:t>𝑞</m:t>
                    </m:r>
                    <m:r>
                      <a:rPr lang="fr-FR" sz="2000" i="1">
                        <a:latin typeface="Cambria Math"/>
                        <a:ea typeface="Cambria Math"/>
                      </a:rPr>
                      <m:t> </m:t>
                    </m:r>
                    <m:r>
                      <a:rPr lang="fr-FR" sz="2000" i="1">
                        <a:latin typeface="Cambria Math"/>
                        <a:ea typeface="Cambria Math"/>
                      </a:rPr>
                      <m:t>𝐸</m:t>
                    </m:r>
                    <m:r>
                      <a:rPr lang="fr-FR" sz="2000" i="1">
                        <a:latin typeface="Cambria Math"/>
                        <a:ea typeface="Cambria Math"/>
                      </a:rPr>
                      <m:t> ∆</m:t>
                    </m:r>
                    <m:r>
                      <a:rPr lang="fr-FR" sz="2000" i="1">
                        <a:latin typeface="Cambria Math"/>
                        <a:ea typeface="Cambria Math"/>
                      </a:rPr>
                      <m:t>𝑥</m:t>
                    </m:r>
                    <m:r>
                      <a:rPr lang="fr-FR" sz="20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fr-FR" sz="2000" i="1">
                        <a:latin typeface="Cambria Math"/>
                        <a:ea typeface="Cambria Math"/>
                      </a:rPr>
                      <m:t>𝑞</m:t>
                    </m:r>
                    <m:r>
                      <a:rPr lang="fr-FR" sz="2000" i="1">
                        <a:latin typeface="Cambria Math"/>
                        <a:ea typeface="Cambria Math"/>
                      </a:rPr>
                      <m:t> ∆</m:t>
                    </m:r>
                    <m:r>
                      <a:rPr lang="fr-FR" sz="2000" i="1">
                        <a:latin typeface="Cambria Math"/>
                        <a:ea typeface="Cambria Math"/>
                      </a:rPr>
                      <m:t>𝑉</m:t>
                    </m:r>
                  </m:oMath>
                </a14:m>
                <a:r>
                  <a:rPr lang="en-US" sz="2000" dirty="0">
                    <a:latin typeface="Times New Roman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fr-FR" sz="2000" i="1">
                        <a:latin typeface="Cambria Math"/>
                        <a:ea typeface="Cambria Math"/>
                      </a:rPr>
                      <m:t>𝑉</m:t>
                    </m:r>
                  </m:oMath>
                </a14:m>
                <a:r>
                  <a:rPr lang="en-US" sz="2000" dirty="0">
                    <a:latin typeface="Times New Roman" pitchFamily="18" charset="0"/>
                  </a:rPr>
                  <a:t> the applied potential in MV</a:t>
                </a:r>
              </a:p>
            </p:txBody>
          </p:sp>
        </mc:Choice>
        <mc:Fallback>
          <p:sp>
            <p:nvSpPr>
              <p:cNvPr id="48" name="Text Box 7">
                <a:extLst>
                  <a:ext uri="{FF2B5EF4-FFF2-40B4-BE49-F238E27FC236}">
                    <a16:creationId xmlns:a16="http://schemas.microsoft.com/office/drawing/2014/main" id="{E089EF75-01C3-4D93-9AAE-EC3BA3744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397" y="5088748"/>
                <a:ext cx="8424936" cy="999728"/>
              </a:xfrm>
              <a:prstGeom prst="rect">
                <a:avLst/>
              </a:prstGeom>
              <a:blipFill>
                <a:blip r:embed="rId6"/>
                <a:stretch>
                  <a:fillRect l="-1447" t="-26220" r="-507" b="-70732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48AC253A-65B9-4806-8D94-332EC18345B6}"/>
              </a:ext>
            </a:extLst>
          </p:cNvPr>
          <p:cNvSpPr txBox="1"/>
          <p:nvPr/>
        </p:nvSpPr>
        <p:spPr>
          <a:xfrm>
            <a:off x="526296" y="810658"/>
            <a:ext cx="5106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Important </a:t>
            </a:r>
            <a:r>
              <a:rPr lang="fr-FR" dirty="0" err="1"/>
              <a:t>remark</a:t>
            </a:r>
            <a:r>
              <a:rPr lang="fr-FR" dirty="0"/>
              <a:t> : variation of </a:t>
            </a:r>
            <a:r>
              <a:rPr lang="fr-FR" dirty="0" err="1"/>
              <a:t>energy</a:t>
            </a:r>
            <a:r>
              <a:rPr lang="fr-FR" dirty="0"/>
              <a:t> in EM </a:t>
            </a:r>
            <a:r>
              <a:rPr lang="fr-FR" dirty="0" err="1"/>
              <a:t>fields</a:t>
            </a:r>
            <a:r>
              <a:rPr lang="fr-FR" dirty="0"/>
              <a:t> :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CCA6038-1A70-48F4-89DF-6EF1FE111481}"/>
              </a:ext>
            </a:extLst>
          </p:cNvPr>
          <p:cNvSpPr txBox="1"/>
          <p:nvPr/>
        </p:nvSpPr>
        <p:spPr>
          <a:xfrm>
            <a:off x="1758950" y="6043860"/>
            <a:ext cx="713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u="sng" dirty="0"/>
              <a:t>An eV </a:t>
            </a:r>
            <a:r>
              <a:rPr lang="fr-FR" i="1" u="sng" dirty="0" err="1"/>
              <a:t>is</a:t>
            </a:r>
            <a:r>
              <a:rPr lang="fr-FR" i="1" u="sng" dirty="0"/>
              <a:t> the </a:t>
            </a:r>
            <a:r>
              <a:rPr lang="fr-FR" i="1" u="sng" dirty="0" err="1"/>
              <a:t>energy</a:t>
            </a:r>
            <a:r>
              <a:rPr lang="fr-FR" i="1" u="sng" dirty="0"/>
              <a:t> </a:t>
            </a:r>
            <a:r>
              <a:rPr lang="fr-FR" i="1" u="sng" dirty="0" err="1"/>
              <a:t>gained</a:t>
            </a:r>
            <a:r>
              <a:rPr lang="fr-FR" i="1" u="sng" dirty="0"/>
              <a:t> by an </a:t>
            </a:r>
            <a:r>
              <a:rPr lang="fr-FR" i="1" u="sng" dirty="0" err="1"/>
              <a:t>electron</a:t>
            </a:r>
            <a:r>
              <a:rPr lang="fr-FR" i="1" u="sng" dirty="0"/>
              <a:t> </a:t>
            </a:r>
            <a:r>
              <a:rPr lang="fr-FR" i="1" u="sng" dirty="0" err="1"/>
              <a:t>under</a:t>
            </a:r>
            <a:r>
              <a:rPr lang="fr-FR" i="1" u="sng" dirty="0"/>
              <a:t> 1V of </a:t>
            </a:r>
            <a:r>
              <a:rPr lang="fr-FR" i="1" u="sng" dirty="0" err="1"/>
              <a:t>potential</a:t>
            </a:r>
            <a:r>
              <a:rPr lang="fr-FR" i="1" u="sng" dirty="0"/>
              <a:t> </a:t>
            </a:r>
            <a:r>
              <a:rPr lang="fr-FR" i="1" u="sng" dirty="0" err="1"/>
              <a:t>difference</a:t>
            </a:r>
            <a:endParaRPr lang="fr-FR" i="1" u="sng" dirty="0"/>
          </a:p>
        </p:txBody>
      </p:sp>
    </p:spTree>
    <p:extLst>
      <p:ext uri="{BB962C8B-B14F-4D97-AF65-F5344CB8AC3E}">
        <p14:creationId xmlns:p14="http://schemas.microsoft.com/office/powerpoint/2010/main" val="1539516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rmAutofit fontScale="90000"/>
          </a:bodyPr>
          <a:lstStyle/>
          <a:p>
            <a:r>
              <a:rPr lang="fr-FR" sz="3100" dirty="0"/>
              <a:t>I – </a:t>
            </a:r>
            <a:r>
              <a:rPr lang="fr-FR" sz="3100" dirty="0" err="1"/>
              <a:t>Charged</a:t>
            </a:r>
            <a:r>
              <a:rPr lang="fr-FR" sz="3100" dirty="0"/>
              <a:t> </a:t>
            </a:r>
            <a:r>
              <a:rPr lang="fr-FR" sz="3100" dirty="0" err="1"/>
              <a:t>particles</a:t>
            </a:r>
            <a:r>
              <a:rPr lang="fr-FR" sz="3100" dirty="0"/>
              <a:t> in </a:t>
            </a:r>
            <a:r>
              <a:rPr lang="fr-FR" sz="3100" dirty="0" err="1"/>
              <a:t>electromagnetic</a:t>
            </a:r>
            <a:r>
              <a:rPr lang="fr-FR" sz="3100" dirty="0"/>
              <a:t> </a:t>
            </a:r>
            <a:r>
              <a:rPr lang="fr-FR" sz="3100" dirty="0" err="1"/>
              <a:t>fields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4945A32-EA6A-4CE4-AEEB-DA49DF1673DF}"/>
              </a:ext>
            </a:extLst>
          </p:cNvPr>
          <p:cNvCxnSpPr>
            <a:cxnSpLocks/>
          </p:cNvCxnSpPr>
          <p:nvPr/>
        </p:nvCxnSpPr>
        <p:spPr>
          <a:xfrm flipH="1">
            <a:off x="1" y="6620764"/>
            <a:ext cx="12191999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8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20242FF7-F23D-4361-8A5F-7A1F4AE95A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7528" y="764704"/>
                <a:ext cx="8712968" cy="331236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36000" tIns="36000" rIns="36000" bIns="36000" anchor="t" anchorCtr="0">
                <a:noAutofit/>
              </a:bodyPr>
              <a:lstStyle/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2000" u="sng" dirty="0">
                    <a:latin typeface="Times New Roman" pitchFamily="18" charset="0"/>
                  </a:rPr>
                  <a:t>Example :</a:t>
                </a: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900" dirty="0">
                    <a:latin typeface="Times New Roman" pitchFamily="18" charset="0"/>
                  </a:rPr>
                  <a:t>Considering an Electron (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/>
                      </a:rPr>
                      <m:t>𝑞</m:t>
                    </m:r>
                    <m:r>
                      <a:rPr lang="en-US" sz="1900" i="1" dirty="0">
                        <a:latin typeface="Cambria Math"/>
                      </a:rPr>
                      <m:t>=−1</m:t>
                    </m:r>
                  </m:oMath>
                </a14:m>
                <a:r>
                  <a:rPr lang="en-US" sz="1900" dirty="0">
                    <a:latin typeface="Times New Roman" pitchFamily="18" charset="0"/>
                  </a:rPr>
                  <a:t>) and a Proton (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/>
                      </a:rPr>
                      <m:t>𝑞</m:t>
                    </m:r>
                    <m:r>
                      <a:rPr lang="en-US" sz="1900" i="1" dirty="0">
                        <a:latin typeface="Cambria Math"/>
                      </a:rPr>
                      <m:t>=1</m:t>
                    </m:r>
                  </m:oMath>
                </a14:m>
                <a:r>
                  <a:rPr lang="en-US" sz="1900" dirty="0">
                    <a:latin typeface="Times New Roman" pitchFamily="18" charset="0"/>
                  </a:rPr>
                  <a:t>)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900" i="1" dirty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sz="1900" i="1" dirty="0">
                            <a:latin typeface="Cambria Math"/>
                          </a:rPr>
                          <m:t>𝑖𝑛𝑖𝑡𝑖𝑎𝑙</m:t>
                        </m:r>
                      </m:sub>
                    </m:sSub>
                    <m:r>
                      <a:rPr lang="fr-FR" sz="1900" i="1" dirty="0">
                        <a:latin typeface="Cambria Math"/>
                      </a:rPr>
                      <m:t>=0</m:t>
                    </m:r>
                  </m:oMath>
                </a14:m>
                <a:endParaRPr lang="en-US" sz="1900" dirty="0">
                  <a:latin typeface="Times New Roman" pitchFamily="18" charset="0"/>
                </a:endParaRP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900" dirty="0">
                    <a:latin typeface="Times New Roman" pitchFamily="18" charset="0"/>
                  </a:rPr>
                  <a:t>We apply a accelerating potential of 10MV</a:t>
                </a:r>
              </a:p>
              <a:p>
                <a:pPr marL="342900" lvl="1" indent="-34290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Arial" panose="020B0604020202020204" pitchFamily="34" charset="0"/>
                  <a:buChar char="•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900" dirty="0">
                    <a:latin typeface="Times New Roman" pitchFamily="18" charset="0"/>
                  </a:rPr>
                  <a:t>For both particles, energy gain is 10MeV</a:t>
                </a:r>
              </a:p>
              <a:p>
                <a:pPr marL="342900" lvl="1" indent="-34290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Arial" panose="020B0604020202020204" pitchFamily="34" charset="0"/>
                  <a:buChar char="•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900" dirty="0">
                    <a:latin typeface="Times New Roman" pitchFamily="18" charset="0"/>
                  </a:rPr>
                  <a:t>The speed gain will be:</a:t>
                </a: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900" dirty="0">
                    <a:latin typeface="Times New Roman" pitchFamily="18" charset="0"/>
                  </a:rPr>
                  <a:t>For Electron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900" i="1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b>
                        <m:r>
                          <a:rPr lang="fr-FR" sz="1900" i="1"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</m:sSub>
                    <m:r>
                      <a:rPr lang="fr-FR" sz="1900" i="1">
                        <a:latin typeface="Cambria Math"/>
                        <a:ea typeface="Cambria Math"/>
                      </a:rPr>
                      <m:t>=1+</m:t>
                    </m:r>
                    <m:f>
                      <m:fPr>
                        <m:ctrlPr>
                          <a:rPr lang="fr-FR" sz="19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9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900" i="1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900" i="1">
                                <a:latin typeface="Cambria Math"/>
                                <a:ea typeface="Cambria Math"/>
                              </a:rPr>
                              <m:t>𝑐𝑖𝑛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19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900" i="1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fr-FR" sz="1900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FR" sz="19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sz="1900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fr-FR" sz="19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1900" i="1">
                        <a:latin typeface="Cambria Math"/>
                        <a:ea typeface="Cambria Math"/>
                      </a:rPr>
                      <m:t>=1+</m:t>
                    </m:r>
                    <m:f>
                      <m:fPr>
                        <m:ctrlPr>
                          <a:rPr lang="fr-FR" sz="19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900" i="1">
                            <a:latin typeface="Cambria Math"/>
                            <a:ea typeface="Cambria Math"/>
                          </a:rPr>
                          <m:t>10</m:t>
                        </m:r>
                      </m:num>
                      <m:den>
                        <m:r>
                          <a:rPr lang="fr-FR" sz="1900" i="1">
                            <a:latin typeface="Cambria Math"/>
                            <a:ea typeface="Cambria Math"/>
                          </a:rPr>
                          <m:t>0.511</m:t>
                        </m:r>
                      </m:den>
                    </m:f>
                    <m:r>
                      <a:rPr lang="fr-FR" sz="1900" i="1">
                        <a:latin typeface="Cambria Math"/>
                        <a:ea typeface="Cambria Math"/>
                      </a:rPr>
                      <m:t>≈20.6</m:t>
                    </m:r>
                  </m:oMath>
                </a14:m>
                <a:r>
                  <a:rPr lang="en-US" sz="1900" dirty="0">
                    <a:latin typeface="Times New Roman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900" i="1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b>
                        <m:r>
                          <a:rPr lang="fr-FR" sz="1900" i="1"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</m:sSub>
                    <m:r>
                      <a:rPr lang="fr-FR" sz="1900" i="1">
                        <a:latin typeface="Cambria Math"/>
                        <a:ea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sz="19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fr-FR" sz="1900" i="1">
                            <a:latin typeface="Cambria Math"/>
                            <a:ea typeface="Cambria Math"/>
                          </a:rPr>
                          <m:t>1−</m:t>
                        </m:r>
                        <m:f>
                          <m:fPr>
                            <m:ctrlPr>
                              <a:rPr lang="fr-FR" sz="19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fr-FR" sz="1900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sz="19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fr-FR" sz="19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900" i="1"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fr-FR" sz="1900" i="1">
                                        <a:latin typeface="Cambria Math"/>
                                        <a:ea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fr-FR" sz="19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  <m:r>
                      <a:rPr lang="fr-FR" sz="1900" i="1">
                        <a:latin typeface="Cambria Math"/>
                        <a:ea typeface="Cambria Math"/>
                      </a:rPr>
                      <m:t>≈0.9988</m:t>
                    </m:r>
                  </m:oMath>
                </a14:m>
                <a:endParaRPr lang="en-US" sz="1900" dirty="0">
                  <a:latin typeface="Times New Roman" pitchFamily="18" charset="0"/>
                </a:endParaRP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900" dirty="0">
                    <a:latin typeface="Times New Roman" pitchFamily="18" charset="0"/>
                  </a:rPr>
                  <a:t>For Protons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900" i="1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b>
                        <m:r>
                          <a:rPr lang="fr-FR" sz="1900" i="1">
                            <a:latin typeface="Cambria Math"/>
                            <a:ea typeface="Cambria Math"/>
                          </a:rPr>
                          <m:t>𝑝</m:t>
                        </m:r>
                      </m:sub>
                    </m:sSub>
                    <m:r>
                      <a:rPr lang="fr-FR" sz="1900" i="1">
                        <a:latin typeface="Cambria Math"/>
                        <a:ea typeface="Cambria Math"/>
                      </a:rPr>
                      <m:t>=1+</m:t>
                    </m:r>
                    <m:f>
                      <m:fPr>
                        <m:ctrlPr>
                          <a:rPr lang="fr-FR" sz="19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900" i="1">
                            <a:latin typeface="Cambria Math"/>
                            <a:ea typeface="Cambria Math"/>
                          </a:rPr>
                          <m:t>10</m:t>
                        </m:r>
                      </m:num>
                      <m:den>
                        <m:r>
                          <a:rPr lang="fr-FR" sz="1900" i="1">
                            <a:latin typeface="Cambria Math"/>
                            <a:ea typeface="Cambria Math"/>
                          </a:rPr>
                          <m:t>938.3</m:t>
                        </m:r>
                      </m:den>
                    </m:f>
                    <m:r>
                      <a:rPr lang="fr-FR" sz="1900" i="1">
                        <a:latin typeface="Cambria Math"/>
                        <a:ea typeface="Cambria Math"/>
                      </a:rPr>
                      <m:t>≈1.01</m:t>
                    </m:r>
                  </m:oMath>
                </a14:m>
                <a:r>
                  <a:rPr lang="en-US" sz="1900" dirty="0">
                    <a:latin typeface="Times New Roman" pitchFamily="18" charset="0"/>
                  </a:rPr>
                  <a:t>07 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900" i="1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b>
                        <m:r>
                          <a:rPr lang="fr-FR" sz="1900" i="1">
                            <a:latin typeface="Cambria Math"/>
                            <a:ea typeface="Cambria Math"/>
                          </a:rPr>
                          <m:t>𝑝</m:t>
                        </m:r>
                      </m:sub>
                    </m:sSub>
                    <m:r>
                      <a:rPr lang="fr-FR" sz="1900" i="1">
                        <a:latin typeface="Cambria Math"/>
                        <a:ea typeface="Cambria Math"/>
                      </a:rPr>
                      <m:t>≈0.145</m:t>
                    </m:r>
                  </m:oMath>
                </a14:m>
                <a:endParaRPr lang="en-US" sz="1900" dirty="0">
                  <a:latin typeface="Times New Roman" pitchFamily="18" charset="0"/>
                </a:endParaRPr>
              </a:p>
              <a:p>
                <a:pPr marL="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sz="2000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20242FF7-F23D-4361-8A5F-7A1F4AE95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7528" y="764704"/>
                <a:ext cx="8712968" cy="3312368"/>
              </a:xfrm>
              <a:prstGeom prst="rect">
                <a:avLst/>
              </a:prstGeom>
              <a:blipFill>
                <a:blip r:embed="rId2"/>
                <a:stretch>
                  <a:fillRect l="-1400" t="-1287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0F61021D-8B8B-402D-AA41-AF7D7B59EF0F}"/>
              </a:ext>
            </a:extLst>
          </p:cNvPr>
          <p:cNvGrpSpPr/>
          <p:nvPr/>
        </p:nvGrpSpPr>
        <p:grpSpPr>
          <a:xfrm>
            <a:off x="2364653" y="3861048"/>
            <a:ext cx="6966345" cy="2189898"/>
            <a:chOff x="840652" y="3933059"/>
            <a:chExt cx="6966345" cy="2189898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8E5322C5-252E-455F-AACD-67FAA92D5C92}"/>
                </a:ext>
              </a:extLst>
            </p:cNvPr>
            <p:cNvGrpSpPr/>
            <p:nvPr/>
          </p:nvGrpSpPr>
          <p:grpSpPr>
            <a:xfrm>
              <a:off x="840652" y="3933059"/>
              <a:ext cx="3222304" cy="2189898"/>
              <a:chOff x="840652" y="3933059"/>
              <a:chExt cx="3222304" cy="218989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EE2DAEB-5DA6-4BFF-9550-5861D4B8F8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5115" b="50000"/>
              <a:stretch/>
            </p:blipFill>
            <p:spPr bwMode="auto">
              <a:xfrm>
                <a:off x="840652" y="3933059"/>
                <a:ext cx="3222304" cy="21898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" name="Line 21">
                <a:extLst>
                  <a:ext uri="{FF2B5EF4-FFF2-40B4-BE49-F238E27FC236}">
                    <a16:creationId xmlns:a16="http://schemas.microsoft.com/office/drawing/2014/main" id="{4C593AD2-DF1E-48CC-8B45-912B62FF91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56800" y="4005064"/>
                <a:ext cx="0" cy="1665897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DC1DE651-159A-4BB9-B7FF-EC9E0AEFE8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000" y="5670960"/>
                <a:ext cx="252000" cy="216000"/>
              </a:xfrm>
              <a:prstGeom prst="ellipse">
                <a:avLst/>
              </a:prstGeom>
              <a:noFill/>
              <a:ln w="28575">
                <a:solidFill>
                  <a:srgbClr val="0099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02A0884-513E-4B8E-B82B-655D95FD8D9E}"/>
                </a:ext>
              </a:extLst>
            </p:cNvPr>
            <p:cNvGrpSpPr/>
            <p:nvPr/>
          </p:nvGrpSpPr>
          <p:grpSpPr>
            <a:xfrm>
              <a:off x="4570532" y="3942418"/>
              <a:ext cx="3236465" cy="2126785"/>
              <a:chOff x="4570532" y="3942418"/>
              <a:chExt cx="3236465" cy="2126785"/>
            </a:xfrm>
          </p:grpSpPr>
          <p:pic>
            <p:nvPicPr>
              <p:cNvPr id="14" name="Picture 16">
                <a:extLst>
                  <a:ext uri="{FF2B5EF4-FFF2-40B4-BE49-F238E27FC236}">
                    <a16:creationId xmlns:a16="http://schemas.microsoft.com/office/drawing/2014/main" id="{8ACFD1DC-93C6-4842-AC35-EE5D9F6833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4698" t="51441"/>
              <a:stretch/>
            </p:blipFill>
            <p:spPr bwMode="auto">
              <a:xfrm>
                <a:off x="4570532" y="3942418"/>
                <a:ext cx="3236465" cy="2126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Line 21">
                <a:extLst>
                  <a:ext uri="{FF2B5EF4-FFF2-40B4-BE49-F238E27FC236}">
                    <a16:creationId xmlns:a16="http://schemas.microsoft.com/office/drawing/2014/main" id="{9F04E8B0-6B91-45DC-99CE-B00FC64615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24000" y="4005064"/>
                <a:ext cx="0" cy="1665897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Oval 22">
                <a:extLst>
                  <a:ext uri="{FF2B5EF4-FFF2-40B4-BE49-F238E27FC236}">
                    <a16:creationId xmlns:a16="http://schemas.microsoft.com/office/drawing/2014/main" id="{C8186274-8BCA-4535-8D39-A0B846D2F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6000" y="5724000"/>
                <a:ext cx="252000" cy="216000"/>
              </a:xfrm>
              <a:prstGeom prst="ellipse">
                <a:avLst/>
              </a:prstGeom>
              <a:noFill/>
              <a:ln w="28575">
                <a:solidFill>
                  <a:srgbClr val="0099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20" name="Text Box 7">
            <a:extLst>
              <a:ext uri="{FF2B5EF4-FFF2-40B4-BE49-F238E27FC236}">
                <a16:creationId xmlns:a16="http://schemas.microsoft.com/office/drawing/2014/main" id="{B2986A3B-1AC2-40D8-9428-75138B2EB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6093296"/>
            <a:ext cx="8712968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 anchor="t" anchorCtr="0">
            <a:noAutofit/>
          </a:bodyPr>
          <a:lstStyle/>
          <a:p>
            <a:pPr marL="0" lvl="1" algn="ctr"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Accelerator and structures must be design according to particle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694814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9C72B-FFB6-4216-B074-2AFD1383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185094"/>
            <a:ext cx="9253056" cy="260596"/>
          </a:xfrm>
        </p:spPr>
        <p:txBody>
          <a:bodyPr>
            <a:normAutofit fontScale="90000"/>
          </a:bodyPr>
          <a:lstStyle/>
          <a:p>
            <a:r>
              <a:rPr lang="fr-FR" sz="3100" dirty="0"/>
              <a:t>I – </a:t>
            </a:r>
            <a:r>
              <a:rPr lang="fr-FR" sz="3100" dirty="0" err="1"/>
              <a:t>Charged</a:t>
            </a:r>
            <a:r>
              <a:rPr lang="fr-FR" sz="3100" dirty="0"/>
              <a:t> </a:t>
            </a:r>
            <a:r>
              <a:rPr lang="fr-FR" sz="3100" dirty="0" err="1"/>
              <a:t>particles</a:t>
            </a:r>
            <a:r>
              <a:rPr lang="fr-FR" sz="3100" dirty="0"/>
              <a:t> in </a:t>
            </a:r>
            <a:r>
              <a:rPr lang="fr-FR" sz="3100" dirty="0" err="1"/>
              <a:t>electromagnetic</a:t>
            </a:r>
            <a:r>
              <a:rPr lang="fr-FR" sz="3100" dirty="0"/>
              <a:t> </a:t>
            </a:r>
            <a:r>
              <a:rPr lang="fr-FR" sz="3100" dirty="0" err="1"/>
              <a:t>fields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269F5-FA16-4901-A155-7181A8DD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39790"/>
            <a:ext cx="2743200" cy="218210"/>
          </a:xfrm>
        </p:spPr>
        <p:txBody>
          <a:bodyPr/>
          <a:lstStyle/>
          <a:p>
            <a:r>
              <a:rPr lang="fr-FR"/>
              <a:t>18/06/2025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DDFD5-59D7-439B-90A4-E73EF7EB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39790"/>
            <a:ext cx="4114800" cy="218210"/>
          </a:xfrm>
        </p:spPr>
        <p:txBody>
          <a:bodyPr/>
          <a:lstStyle/>
          <a:p>
            <a:r>
              <a:rPr lang="fr-FR"/>
              <a:t>ED PHENIICS 2025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6756A5-49CC-4608-8747-7AA8F362E191}"/>
              </a:ext>
            </a:extLst>
          </p:cNvPr>
          <p:cNvCxnSpPr/>
          <p:nvPr/>
        </p:nvCxnSpPr>
        <p:spPr>
          <a:xfrm flipH="1">
            <a:off x="588397" y="596349"/>
            <a:ext cx="687243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4945A32-EA6A-4CE4-AEEB-DA49DF1673DF}"/>
              </a:ext>
            </a:extLst>
          </p:cNvPr>
          <p:cNvCxnSpPr>
            <a:cxnSpLocks/>
          </p:cNvCxnSpPr>
          <p:nvPr/>
        </p:nvCxnSpPr>
        <p:spPr>
          <a:xfrm flipH="1">
            <a:off x="1" y="6620764"/>
            <a:ext cx="12191999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4387722B-1DAF-452D-A82F-D8ED7E6F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6332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t>9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FDDB99E-509F-4706-8BB1-3F29E0E81CA1}"/>
              </a:ext>
            </a:extLst>
          </p:cNvPr>
          <p:cNvGrpSpPr/>
          <p:nvPr/>
        </p:nvGrpSpPr>
        <p:grpSpPr>
          <a:xfrm>
            <a:off x="8997866" y="758354"/>
            <a:ext cx="2355934" cy="2025516"/>
            <a:chOff x="10548664" y="273422"/>
            <a:chExt cx="2355934" cy="20255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6111AD-1E83-48FF-9770-3F10B8B6390B}"/>
                </a:ext>
              </a:extLst>
            </p:cNvPr>
            <p:cNvSpPr/>
            <p:nvPr/>
          </p:nvSpPr>
          <p:spPr>
            <a:xfrm>
              <a:off x="10548664" y="273422"/>
              <a:ext cx="2355934" cy="2025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3A8B9D68-2333-49DE-A00C-0CD91A4ABB62}"/>
                </a:ext>
              </a:extLst>
            </p:cNvPr>
            <p:cNvGrpSpPr/>
            <p:nvPr/>
          </p:nvGrpSpPr>
          <p:grpSpPr>
            <a:xfrm>
              <a:off x="10620672" y="273422"/>
              <a:ext cx="2283926" cy="2025516"/>
              <a:chOff x="10620672" y="273422"/>
              <a:chExt cx="2283926" cy="2025516"/>
            </a:xfrm>
          </p:grpSpPr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6259228-2606-4C8D-B4BE-28128EAAFC99}"/>
                  </a:ext>
                </a:extLst>
              </p:cNvPr>
              <p:cNvSpPr txBox="1"/>
              <p:nvPr/>
            </p:nvSpPr>
            <p:spPr>
              <a:xfrm>
                <a:off x="10835922" y="273422"/>
                <a:ext cx="292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x</a:t>
                </a:r>
              </a:p>
            </p:txBody>
          </p:sp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D69EE264-6D4B-4F01-931F-BA26B0552C73}"/>
                  </a:ext>
                </a:extLst>
              </p:cNvPr>
              <p:cNvCxnSpPr/>
              <p:nvPr/>
            </p:nvCxnSpPr>
            <p:spPr>
              <a:xfrm>
                <a:off x="11123954" y="1560274"/>
                <a:ext cx="1545315" cy="23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7846518C-E515-4D5B-BD95-F80351B1C815}"/>
                  </a:ext>
                </a:extLst>
              </p:cNvPr>
              <p:cNvCxnSpPr/>
              <p:nvPr/>
            </p:nvCxnSpPr>
            <p:spPr>
              <a:xfrm rot="5400000">
                <a:off x="10615639" y="1565307"/>
                <a:ext cx="513348" cy="5032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D1ED9768-F869-45F9-810D-D1A93349940A}"/>
                  </a:ext>
                </a:extLst>
              </p:cNvPr>
              <p:cNvCxnSpPr>
                <a:endCxn id="13" idx="3"/>
              </p:cNvCxnSpPr>
              <p:nvPr/>
            </p:nvCxnSpPr>
            <p:spPr>
              <a:xfrm rot="16200000" flipV="1">
                <a:off x="10575206" y="1011525"/>
                <a:ext cx="1110570" cy="36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94C8DA2-D964-4F7C-8ED1-761494913D1D}"/>
                  </a:ext>
                </a:extLst>
              </p:cNvPr>
              <p:cNvSpPr txBox="1"/>
              <p:nvPr/>
            </p:nvSpPr>
            <p:spPr>
              <a:xfrm>
                <a:off x="10764688" y="1929606"/>
                <a:ext cx="2802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y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D193D34-DCD7-46EB-99A3-90571D1B669A}"/>
                  </a:ext>
                </a:extLst>
              </p:cNvPr>
              <p:cNvSpPr txBox="1"/>
              <p:nvPr/>
            </p:nvSpPr>
            <p:spPr>
              <a:xfrm>
                <a:off x="12636896" y="1478974"/>
                <a:ext cx="2677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z</a:t>
                </a:r>
              </a:p>
            </p:txBody>
          </p:sp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D09C3899-A928-443A-8FB7-F5DBE34C80AF}"/>
                  </a:ext>
                </a:extLst>
              </p:cNvPr>
              <p:cNvCxnSpPr/>
              <p:nvPr/>
            </p:nvCxnSpPr>
            <p:spPr>
              <a:xfrm rot="16200000" flipV="1">
                <a:off x="11020975" y="881231"/>
                <a:ext cx="791180" cy="7610"/>
              </a:xfrm>
              <a:prstGeom prst="straightConnector1">
                <a:avLst/>
              </a:prstGeom>
              <a:ln w="25400" cmpd="sng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>
                <a:extLst>
                  <a:ext uri="{FF2B5EF4-FFF2-40B4-BE49-F238E27FC236}">
                    <a16:creationId xmlns:a16="http://schemas.microsoft.com/office/drawing/2014/main" id="{017DEC6B-21D9-4001-8091-E69208DB008F}"/>
                  </a:ext>
                </a:extLst>
              </p:cNvPr>
              <p:cNvCxnSpPr/>
              <p:nvPr/>
            </p:nvCxnSpPr>
            <p:spPr>
              <a:xfrm flipV="1">
                <a:off x="11123954" y="1056218"/>
                <a:ext cx="1296144" cy="5040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AF61BC3F-2FA3-47D1-83B7-EB0975DF852F}"/>
                  </a:ext>
                </a:extLst>
              </p:cNvPr>
              <p:cNvSpPr/>
              <p:nvPr/>
            </p:nvSpPr>
            <p:spPr>
              <a:xfrm>
                <a:off x="11844034" y="1200234"/>
                <a:ext cx="421449" cy="648072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4954E05-0041-41AB-BAFF-3A733C95C341}"/>
                  </a:ext>
                </a:extLst>
              </p:cNvPr>
              <p:cNvSpPr txBox="1"/>
              <p:nvPr/>
            </p:nvSpPr>
            <p:spPr>
              <a:xfrm>
                <a:off x="12276082" y="1128226"/>
                <a:ext cx="3224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Symbol" pitchFamily="18" charset="2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4A094C55-EBD3-4CB7-94D6-089EB9D576B6}"/>
                  </a:ext>
                </a:extLst>
              </p:cNvPr>
              <p:cNvSpPr txBox="1"/>
              <p:nvPr/>
            </p:nvSpPr>
            <p:spPr>
              <a:xfrm>
                <a:off x="10765462" y="1281534"/>
                <a:ext cx="292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25" name="Text Box 37">
                <a:extLst>
                  <a:ext uri="{FF2B5EF4-FFF2-40B4-BE49-F238E27FC236}">
                    <a16:creationId xmlns:a16="http://schemas.microsoft.com/office/drawing/2014/main" id="{DBC8123B-907E-44B5-AF1F-D95B7793F5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95211" y="1632282"/>
                <a:ext cx="559547" cy="369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q&gt;0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ZoneTexte 25">
                    <a:extLst>
                      <a:ext uri="{FF2B5EF4-FFF2-40B4-BE49-F238E27FC236}">
                        <a16:creationId xmlns:a16="http://schemas.microsoft.com/office/drawing/2014/main" id="{834DA569-1881-4B6E-8DDE-CE6919430D36}"/>
                      </a:ext>
                    </a:extLst>
                  </p:cNvPr>
                  <p:cNvSpPr txBox="1"/>
                  <p:nvPr/>
                </p:nvSpPr>
                <p:spPr>
                  <a:xfrm>
                    <a:off x="12385228" y="764704"/>
                    <a:ext cx="46769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" name="ZoneTexte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385228" y="764704"/>
                    <a:ext cx="467692" cy="369332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ZoneTexte 26">
                    <a:extLst>
                      <a:ext uri="{FF2B5EF4-FFF2-40B4-BE49-F238E27FC236}">
                        <a16:creationId xmlns:a16="http://schemas.microsoft.com/office/drawing/2014/main" id="{C0BBA828-A0A0-4C94-BB95-8C58A449F1F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12760" y="289765"/>
                    <a:ext cx="390876" cy="4029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oMath>
                      </m:oMathPara>
                    </a14:m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ZoneTexte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12760" y="289765"/>
                    <a:ext cx="390876" cy="402931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7">
                <a:extLst>
                  <a:ext uri="{FF2B5EF4-FFF2-40B4-BE49-F238E27FC236}">
                    <a16:creationId xmlns:a16="http://schemas.microsoft.com/office/drawing/2014/main" id="{28B0C2B3-5B28-4A79-975C-4FFE1F7399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3512" y="692696"/>
                <a:ext cx="8568952" cy="56677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t" anchorCtr="0">
                <a:noAutofit/>
              </a:bodyPr>
              <a:lstStyle/>
              <a:p>
                <a:pPr marL="540000" lvl="1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2000" dirty="0">
                    <a:latin typeface="Times New Roman" pitchFamily="18" charset="0"/>
                  </a:rPr>
                  <a:t>Particle motion in a transverse electric field 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en-US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sz="2000" i="1">
                        <a:latin typeface="Cambria Math"/>
                      </a:rPr>
                      <m:t>=</m:t>
                    </m:r>
                    <m:r>
                      <a:rPr lang="en-US" sz="2000" i="1">
                        <a:latin typeface="Cambria Math"/>
                      </a:rPr>
                      <m:t>𝑞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endParaRPr lang="en-US" sz="2000" dirty="0">
                  <a:latin typeface="Times New Roman" pitchFamily="18" charset="0"/>
                </a:endParaRPr>
              </a:p>
              <a:p>
                <a:pPr marL="540000" lvl="1" indent="-360000" algn="just"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54292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sz="2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Text Box 7">
                <a:extLst>
                  <a:ext uri="{FF2B5EF4-FFF2-40B4-BE49-F238E27FC236}">
                    <a16:creationId xmlns:a16="http://schemas.microsoft.com/office/drawing/2014/main" id="{28B0C2B3-5B28-4A79-975C-4FFE1F739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3512" y="692696"/>
                <a:ext cx="8568952" cy="566772"/>
              </a:xfrm>
              <a:prstGeom prst="rect">
                <a:avLst/>
              </a:prstGeom>
              <a:blipFill>
                <a:blip r:embed="rId4"/>
                <a:stretch>
                  <a:fillRect b="-9677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59F53EF-29BC-4250-BA12-A2EE856A606A}"/>
                  </a:ext>
                </a:extLst>
              </p:cNvPr>
              <p:cNvSpPr txBox="1"/>
              <p:nvPr/>
            </p:nvSpPr>
            <p:spPr>
              <a:xfrm>
                <a:off x="1876821" y="2046900"/>
                <a:ext cx="6060442" cy="984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</m:acc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with 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i="1">
                        <a:latin typeface="Cambria Math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59F53EF-29BC-4250-BA12-A2EE856A6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821" y="2046900"/>
                <a:ext cx="6060442" cy="9840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9A633AF-571A-46F0-9CF5-F8944722ED47}"/>
                  </a:ext>
                </a:extLst>
              </p:cNvPr>
              <p:cNvSpPr txBox="1"/>
              <p:nvPr/>
            </p:nvSpPr>
            <p:spPr>
              <a:xfrm>
                <a:off x="1876822" y="3003594"/>
                <a:ext cx="7675563" cy="1467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have :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mPr>
                      <m:m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fr-FR" i="1">
                              <a:latin typeface="Cambria Math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fr-FR" i="1">
                              <a:latin typeface="Cambria Math"/>
                              <a:cs typeface="Times New Roman" panose="020206030504050203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mr>
                      <m:m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fr-FR" i="1">
                              <a:latin typeface="Cambria Math"/>
                              <a:cs typeface="Times New Roman" panose="02020603050405020304" pitchFamily="18" charset="0"/>
                            </a:rPr>
                            <m:t>=0</m:t>
                          </m:r>
                        </m:e>
                      </m:mr>
                      <m:m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fr-FR" i="1">
                              <a:latin typeface="Cambria Math"/>
                              <a:cs typeface="Times New Roman" panose="02020603050405020304" pitchFamily="18" charset="0"/>
                            </a:rPr>
                            <m:t>=0</m:t>
                          </m:r>
                        </m:e>
                      </m:mr>
                    </m:m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therefore :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mPr>
                      <m:m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fr-FR" i="1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fr-FR" i="1">
                              <a:latin typeface="Cambria Math"/>
                            </a:rPr>
                            <m:t>𝑡</m:t>
                          </m:r>
                          <m:r>
                            <a:rPr lang="fr-FR" i="1"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acc>
                        </m:e>
                      </m:mr>
                      <m:m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𝑦</m:t>
                              </m:r>
                            </m:e>
                          </m:acc>
                          <m:r>
                            <a:rPr lang="fr-FR" i="1">
                              <a:latin typeface="Cambria Math"/>
                            </a:rPr>
                            <m:t>=0</m:t>
                          </m:r>
                        </m:e>
                      </m:mr>
                      <m:m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  <m:r>
                            <a:rPr lang="fr-FR" i="1">
                              <a:latin typeface="Cambria Math"/>
                            </a:rPr>
                            <m:t>=</m:t>
                          </m:r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acc>
                        </m:e>
                      </m:mr>
                    </m:m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then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fr-FR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i="1">
                              <a:latin typeface="Cambria Math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fr-FR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acc>
                          <m:r>
                            <a:rPr lang="fr-FR" i="1">
                              <a:latin typeface="Cambria Math"/>
                            </a:rPr>
                            <m:t>𝑡</m:t>
                          </m:r>
                        </m:e>
                      </m:mr>
                      <m:mr>
                        <m:e>
                          <m:r>
                            <a:rPr lang="fr-FR" i="1"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fr-FR" i="1">
                              <a:latin typeface="Cambria Math"/>
                              <a:cs typeface="Times New Roman" panose="02020603050405020304" pitchFamily="18" charset="0"/>
                            </a:rPr>
                            <m:t>=0</m:t>
                          </m:r>
                        </m:e>
                      </m:mr>
                      <m:mr>
                        <m:e>
                          <m:r>
                            <a:rPr lang="fr-FR" i="1">
                              <a:latin typeface="Cambria Math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fr-FR" i="1">
                              <a:latin typeface="Cambria Math"/>
                              <a:cs typeface="Times New Roman" panose="02020603050405020304" pitchFamily="18" charset="0"/>
                            </a:rPr>
                            <m:t>=</m:t>
                          </m:r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acc>
                          <m:r>
                            <a:rPr lang="fr-FR" i="1">
                              <a:latin typeface="Cambria Math"/>
                            </a:rPr>
                            <m:t>𝑡</m:t>
                          </m:r>
                        </m:e>
                      </m:mr>
                    </m:m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9A633AF-571A-46F0-9CF5-F8944722E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822" y="3003594"/>
                <a:ext cx="7675563" cy="1467518"/>
              </a:xfrm>
              <a:prstGeom prst="rect">
                <a:avLst/>
              </a:prstGeom>
              <a:blipFill>
                <a:blip r:embed="rId6"/>
                <a:stretch>
                  <a:fillRect l="-7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EB139650-20DD-4148-98EA-5A1D5CC194AF}"/>
                  </a:ext>
                </a:extLst>
              </p:cNvPr>
              <p:cNvSpPr txBox="1"/>
              <p:nvPr/>
            </p:nvSpPr>
            <p:spPr>
              <a:xfrm>
                <a:off x="1876822" y="4543120"/>
                <a:ext cx="6982809" cy="1117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fr-FR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fr-FR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/>
                                    </a:rPr>
                                    <m:t>𝑞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fr-FR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</m:func>
                              <m:r>
                                <a:rPr lang="fr-FR" i="1">
                                  <a:latin typeface="Cambria Math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=0</m:t>
                              </m:r>
                            </m:e>
                          </m:mr>
                          <m:mr>
                            <m:e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</m:func>
                              <m:r>
                                <a:rPr lang="fr-FR" i="1">
                                  <a:latin typeface="Cambria Math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EB139650-20DD-4148-98EA-5A1D5CC19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822" y="4543120"/>
                <a:ext cx="6982809" cy="1117870"/>
              </a:xfrm>
              <a:prstGeom prst="rect">
                <a:avLst/>
              </a:prstGeom>
              <a:blipFill>
                <a:blip r:embed="rId7"/>
                <a:stretch>
                  <a:fillRect l="-7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D280354-0A30-47A1-9B28-E4D3B7B043B2}"/>
                  </a:ext>
                </a:extLst>
              </p:cNvPr>
              <p:cNvSpPr txBox="1"/>
              <p:nvPr/>
            </p:nvSpPr>
            <p:spPr>
              <a:xfrm>
                <a:off x="2565332" y="5842592"/>
                <a:ext cx="6541086" cy="610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 trajectory is parabolic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fr-FR" sz="20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000" i="1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/>
                          </a:rPr>
                          <m:t>𝑞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20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/>
                              </a:rPr>
                              <m:t>2</m:t>
                            </m:r>
                            <m:r>
                              <a:rPr lang="fr-FR" sz="2000" i="1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fr-FR" sz="20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fr-FR" sz="2000" i="1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d>
                          <m:d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𝛼</m:t>
                                </m:r>
                              </m:e>
                            </m:func>
                          </m:e>
                        </m:d>
                      </m:den>
                    </m:f>
                    <m:r>
                      <a:rPr lang="fr-FR" sz="2000" i="1">
                        <a:latin typeface="Cambria Math"/>
                      </a:rPr>
                      <m:t>+</m:t>
                    </m:r>
                    <m:r>
                      <a:rPr lang="fr-FR" sz="2000" i="1">
                        <a:latin typeface="Cambria Math"/>
                      </a:rPr>
                      <m:t>𝑧</m:t>
                    </m:r>
                    <m:func>
                      <m:func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000">
                            <a:latin typeface="Cambria Math"/>
                          </a:rPr>
                          <m:t>tan</m:t>
                        </m:r>
                      </m:fName>
                      <m:e>
                        <m:r>
                          <a:rPr lang="fr-FR" sz="2000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func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D280354-0A30-47A1-9B28-E4D3B7B04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332" y="5842592"/>
                <a:ext cx="6541086" cy="610745"/>
              </a:xfrm>
              <a:prstGeom prst="rect">
                <a:avLst/>
              </a:prstGeom>
              <a:blipFill>
                <a:blip r:embed="rId8"/>
                <a:stretch>
                  <a:fillRect l="-10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6238756"/>
      </p:ext>
    </p:extLst>
  </p:cSld>
  <p:clrMapOvr>
    <a:masterClrMapping/>
  </p:clrMapOvr>
</p:sld>
</file>

<file path=ppt/theme/theme1.xml><?xml version="1.0" encoding="utf-8"?>
<a:theme xmlns:a="http://schemas.openxmlformats.org/drawingml/2006/main" name="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10465</TotalTime>
  <Words>6167</Words>
  <Application>Microsoft Office PowerPoint</Application>
  <PresentationFormat>Grand écran</PresentationFormat>
  <Paragraphs>793</Paragraphs>
  <Slides>62</Slides>
  <Notes>0</Notes>
  <HiddenSlides>6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62</vt:i4>
      </vt:variant>
    </vt:vector>
  </HeadingPairs>
  <TitlesOfParts>
    <vt:vector size="74" baseType="lpstr">
      <vt:lpstr>Arial</vt:lpstr>
      <vt:lpstr>Calibri</vt:lpstr>
      <vt:lpstr>Calibri Light</vt:lpstr>
      <vt:lpstr>Cambria Math</vt:lpstr>
      <vt:lpstr>Champagne &amp; Limousines</vt:lpstr>
      <vt:lpstr>Symbol</vt:lpstr>
      <vt:lpstr>Times New Roman</vt:lpstr>
      <vt:lpstr>Wingdings</vt:lpstr>
      <vt:lpstr>En</vt:lpstr>
      <vt:lpstr>Office Theme</vt:lpstr>
      <vt:lpstr>Equation</vt:lpstr>
      <vt:lpstr>Équation</vt:lpstr>
      <vt:lpstr>Transverse Beam Dynamics</vt:lpstr>
      <vt:lpstr>Particles dynamics specificity</vt:lpstr>
      <vt:lpstr>First course : content</vt:lpstr>
      <vt:lpstr>References</vt:lpstr>
      <vt:lpstr>I – Charged particles in electromagnetic fields</vt:lpstr>
      <vt:lpstr>I – Charged particles in electromagnetic fields</vt:lpstr>
      <vt:lpstr>I – Charged particles in electromagnetic fields</vt:lpstr>
      <vt:lpstr>I – Charged particles in electromagnetic fields</vt:lpstr>
      <vt:lpstr>I – Charged particles in electromagnetic fields</vt:lpstr>
      <vt:lpstr>I – Charged particles in electromagnetic fields</vt:lpstr>
      <vt:lpstr>I – Charged particles in electromagnetic fields</vt:lpstr>
      <vt:lpstr>Parenthesis : mass separation, spectrometers</vt:lpstr>
      <vt:lpstr>I – Charged particles in electromagnetic fields</vt:lpstr>
      <vt:lpstr>I – Guiding and focalizing magnets : dipoles, quadrupoles and multipoles</vt:lpstr>
      <vt:lpstr>Présentation PowerPoint</vt:lpstr>
      <vt:lpstr>I – Guiding and focalizing magnets : dipoles</vt:lpstr>
      <vt:lpstr>I – Guiding and focalizing magnets : dipoles</vt:lpstr>
      <vt:lpstr>I – Guiding and focalizing magnets : dipoles</vt:lpstr>
      <vt:lpstr>I – Guiding and focalizing magnets : dipoles</vt:lpstr>
      <vt:lpstr>I – Guiding and focalizing magnets : quadrupoles</vt:lpstr>
      <vt:lpstr>I – Guiding and focalizing magnets : quadrupoles</vt:lpstr>
      <vt:lpstr>I – Guiding and focalizing magnets : quadrupoles</vt:lpstr>
      <vt:lpstr>I – Guiding and focalizing magnets : quadrupoles</vt:lpstr>
      <vt:lpstr>I – Guiding and focalizing magnets : quadrupoles</vt:lpstr>
      <vt:lpstr>I – Guiding and focalizing magnets : dipoles, quadrupoles and multipoles</vt:lpstr>
      <vt:lpstr>I – Guiding and focalizing magnets : multipoles</vt:lpstr>
      <vt:lpstr>I – Guiding and focalizing magnets : multipoles</vt:lpstr>
      <vt:lpstr>I – Guiding and focalizing magnets : multipoles</vt:lpstr>
      <vt:lpstr>I – Guiding and focalizing magnets : multipoles</vt:lpstr>
      <vt:lpstr>I – Guiding and focalizing magnets : dipoles, quadrupoles and multipoles</vt:lpstr>
      <vt:lpstr>II – Guiding and focalizing magnets : dipoles, quadrupoles and multipoles</vt:lpstr>
      <vt:lpstr>II – Guiding and focalizing magnets : dipoles, quadrupoles and multipoles</vt:lpstr>
      <vt:lpstr>III – Magnetic field around the reference trajectory</vt:lpstr>
      <vt:lpstr>II – Guiding and focalizing magnets : dipoles, quadrupoles and multipoles</vt:lpstr>
      <vt:lpstr>IV – Particles motion around the reference trajectory</vt:lpstr>
      <vt:lpstr>IV – Particles motion around the reference trajectory</vt:lpstr>
      <vt:lpstr>IV – Particles motion around the reference trajectory</vt:lpstr>
      <vt:lpstr>IV – Particles motion around the reference trajectory</vt:lpstr>
      <vt:lpstr>IV – Particles motion around the reference trajectory</vt:lpstr>
      <vt:lpstr>IV – Particles motion around the reference trajectory</vt:lpstr>
      <vt:lpstr>IV – Particles motion around the reference trajectory</vt:lpstr>
      <vt:lpstr>IV – Particles motion around the reference trajectory</vt:lpstr>
      <vt:lpstr>IV – Particles motion around the reference trajectory</vt:lpstr>
      <vt:lpstr>IV – Particles motion around the reference trajectory</vt:lpstr>
      <vt:lpstr>IV – Particles motion around the reference trajectory</vt:lpstr>
      <vt:lpstr>IV – Particles motion around the reference trajectory</vt:lpstr>
      <vt:lpstr>IV – Particles motion around the reference trajectory</vt:lpstr>
      <vt:lpstr>IV – Particles motion around the reference trajectory</vt:lpstr>
      <vt:lpstr>IV – Particles motion around the reference trajectory</vt:lpstr>
      <vt:lpstr>IV – Particles motion around the reference trajectory</vt:lpstr>
      <vt:lpstr>IV – Particles motion around the reference trajectory</vt:lpstr>
      <vt:lpstr>V – Beam envelop and emittance</vt:lpstr>
      <vt:lpstr>V – Beam envelop and emittance</vt:lpstr>
      <vt:lpstr>V – Beam envelop and emittance</vt:lpstr>
      <vt:lpstr>V – Beam envelop and emittance</vt:lpstr>
      <vt:lpstr>V – Beam envelop and emittance</vt:lpstr>
      <vt:lpstr>V – Beam envelop and emittance</vt:lpstr>
      <vt:lpstr>V – Beam envelop and emittance</vt:lpstr>
      <vt:lpstr>V – Beam envelop and emittance</vt:lpstr>
      <vt:lpstr>V – Beam envelop and emittance</vt:lpstr>
      <vt:lpstr>V – Beam envelop and emittance</vt:lpstr>
      <vt:lpstr>Thank you for listening !</vt:lpstr>
    </vt:vector>
  </TitlesOfParts>
  <Company>CENBG-Univ.Bx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michaud</dc:creator>
  <cp:lastModifiedBy>julien michaud</cp:lastModifiedBy>
  <cp:revision>413</cp:revision>
  <dcterms:created xsi:type="dcterms:W3CDTF">2021-09-14T09:02:50Z</dcterms:created>
  <dcterms:modified xsi:type="dcterms:W3CDTF">2025-06-18T13:09:03Z</dcterms:modified>
</cp:coreProperties>
</file>