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2"/>
  </p:notesMasterIdLst>
  <p:sldIdLst>
    <p:sldId id="307" r:id="rId2"/>
    <p:sldId id="354" r:id="rId3"/>
    <p:sldId id="349" r:id="rId4"/>
    <p:sldId id="356" r:id="rId5"/>
    <p:sldId id="357" r:id="rId6"/>
    <p:sldId id="355" r:id="rId7"/>
    <p:sldId id="358" r:id="rId8"/>
    <p:sldId id="350" r:id="rId9"/>
    <p:sldId id="351" r:id="rId10"/>
    <p:sldId id="353" r:id="rId11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F39200"/>
    <a:srgbClr val="6600CC"/>
    <a:srgbClr val="E05314"/>
    <a:srgbClr val="00294B"/>
    <a:srgbClr val="456487"/>
    <a:srgbClr val="511F74"/>
    <a:srgbClr val="7A286A"/>
    <a:srgbClr val="DF8A2D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41" autoAdjust="0"/>
    <p:restoredTop sz="96291" autoAdjust="0"/>
  </p:normalViewPr>
  <p:slideViewPr>
    <p:cSldViewPr>
      <p:cViewPr varScale="1">
        <p:scale>
          <a:sx n="125" d="100"/>
          <a:sy n="125" d="100"/>
        </p:scale>
        <p:origin x="1044" y="90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688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09/07/2025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8FD5F-E33E-40BC-9DD7-0723FC62E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597" y="991680"/>
            <a:ext cx="8079581" cy="2109600"/>
          </a:xfrm>
        </p:spPr>
        <p:txBody>
          <a:bodyPr anchor="b"/>
          <a:lstStyle>
            <a:lvl1pPr algn="ctr">
              <a:defRPr sz="5302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AD7478-505D-44CF-BCB9-0510EA396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6597" y="3182634"/>
            <a:ext cx="8079581" cy="1462973"/>
          </a:xfrm>
        </p:spPr>
        <p:txBody>
          <a:bodyPr/>
          <a:lstStyle>
            <a:lvl1pPr marL="0" indent="0" algn="ctr">
              <a:buNone/>
              <a:defRPr sz="2121"/>
            </a:lvl1pPr>
            <a:lvl2pPr marL="403982" indent="0" algn="ctr">
              <a:buNone/>
              <a:defRPr sz="1767"/>
            </a:lvl2pPr>
            <a:lvl3pPr marL="807964" indent="0" algn="ctr">
              <a:buNone/>
              <a:defRPr sz="1590"/>
            </a:lvl3pPr>
            <a:lvl4pPr marL="1211946" indent="0" algn="ctr">
              <a:buNone/>
              <a:defRPr sz="1414"/>
            </a:lvl4pPr>
            <a:lvl5pPr marL="1615928" indent="0" algn="ctr">
              <a:buNone/>
              <a:defRPr sz="1414"/>
            </a:lvl5pPr>
            <a:lvl6pPr marL="2019910" indent="0" algn="ctr">
              <a:buNone/>
              <a:defRPr sz="1414"/>
            </a:lvl6pPr>
            <a:lvl7pPr marL="2423892" indent="0" algn="ctr">
              <a:buNone/>
              <a:defRPr sz="1414"/>
            </a:lvl7pPr>
            <a:lvl8pPr marL="2827873" indent="0" algn="ctr">
              <a:buNone/>
              <a:defRPr sz="1414"/>
            </a:lvl8pPr>
            <a:lvl9pPr marL="3231855" indent="0" algn="ctr">
              <a:buNone/>
              <a:defRPr sz="1414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959662-BAB8-40BE-8F94-2794A0187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12/12/2024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033093-330B-497C-8C4E-F72E81565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PERLE- Project Progress Review- 1-2024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429CB5-682C-4F44-AF45-94E50533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C888C-2246-473E-A69D-9BC16C973E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316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DCCF-00D4-57C0-AB86-DD97CBF2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1350-A3CE-F72C-EF66-224EE8E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717E-3498-D1DF-0749-E719A049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11AC-71B3-4E6F-BD36-77D52878D6B1}" type="datetime1">
              <a:rPr lang="fr-FR" smtClean="0"/>
              <a:t>09/07/2025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EF9F-8597-7B89-712F-614543F5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8415-5616-E9EF-A04C-AB58C2E8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9724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12/12/2024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12/12/2024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PERLE- Project Progress Review- 1-2024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  <p:sldLayoutId id="2147483712" r:id="rId11"/>
    <p:sldLayoutId id="214748371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F989C989-18D5-49B8-83F0-25407A2D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07A81A-6C77-4A99-ABCE-88F6992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29DF77-A478-FFF4-2246-33D934A1F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CE213AC-7DC4-881A-BE68-5F6D90102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252" y="1712099"/>
            <a:ext cx="4426399" cy="34778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7E7CFD6-0172-42A9-A91E-F497F6A95F1D}"/>
              </a:ext>
            </a:extLst>
          </p:cNvPr>
          <p:cNvSpPr txBox="1"/>
          <p:nvPr/>
        </p:nvSpPr>
        <p:spPr>
          <a:xfrm>
            <a:off x="993899" y="1733600"/>
            <a:ext cx="91450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Project Progress </a:t>
            </a:r>
            <a:r>
              <a:rPr lang="fr-FR" sz="36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Review</a:t>
            </a:r>
            <a:r>
              <a:rPr lang="fr-FR" sz="3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(PPR) 4-2025</a:t>
            </a:r>
          </a:p>
          <a:p>
            <a:pPr algn="ctr"/>
            <a:endParaRPr lang="fr-FR" sz="36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WP- </a:t>
            </a:r>
            <a:r>
              <a:rPr lang="fr-FR" sz="2800" dirty="0">
                <a:latin typeface="+mn-lt"/>
              </a:rPr>
              <a:t>6</a:t>
            </a:r>
            <a:r>
              <a:rPr lang="fr-FR" sz="2800" dirty="0" smtClean="0">
                <a:latin typeface="+mn-lt"/>
              </a:rPr>
              <a:t> </a:t>
            </a:r>
            <a:endParaRPr lang="fr-FR" sz="2800" dirty="0">
              <a:latin typeface="+mn-lt"/>
            </a:endParaRPr>
          </a:p>
          <a:p>
            <a:pPr algn="ctr"/>
            <a:r>
              <a:rPr lang="fr-FR" sz="2800" dirty="0">
                <a:latin typeface="+mn-lt"/>
              </a:rPr>
              <a:t>Présenté par: </a:t>
            </a:r>
            <a:r>
              <a:rPr lang="fr-FR" sz="2800" dirty="0" smtClean="0">
                <a:latin typeface="+mn-lt"/>
              </a:rPr>
              <a:t>Guillaume Olry</a:t>
            </a:r>
            <a:endParaRPr lang="fr-FR" sz="28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endParaRPr lang="fr-FR" sz="2400" dirty="0">
              <a:latin typeface="+mn-lt"/>
            </a:endParaRPr>
          </a:p>
          <a:p>
            <a:pPr algn="ctr"/>
            <a:r>
              <a:rPr lang="fr-FR" sz="2400" dirty="0">
                <a:latin typeface="+mn-lt"/>
              </a:rPr>
              <a:t>10 juillet 2025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0537CC1-C2DF-C452-B89B-2387774B0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867" y="774789"/>
            <a:ext cx="11176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6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/>
              <a:t>- 4-2025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10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oints de vigilance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705867" y="1085528"/>
            <a:ext cx="96490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Marché cavités? 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Coupleurs </a:t>
            </a:r>
            <a:r>
              <a:rPr lang="fr-FR" dirty="0"/>
              <a:t>HOM </a:t>
            </a:r>
            <a:r>
              <a:rPr lang="fr-FR" dirty="0" smtClean="0"/>
              <a:t>type </a:t>
            </a:r>
            <a:r>
              <a:rPr lang="fr-FR" dirty="0" err="1" smtClean="0"/>
              <a:t>Hook</a:t>
            </a:r>
            <a:r>
              <a:rPr lang="fr-FR" dirty="0" smtClean="0"/>
              <a:t>: besoin de 4 coupleurs supplémentaires. </a:t>
            </a:r>
            <a:r>
              <a:rPr lang="fr-FR" dirty="0" smtClean="0"/>
              <a:t>CERN = 365k€! </a:t>
            </a:r>
            <a:r>
              <a:rPr lang="fr-FR" dirty="0" smtClean="0">
                <a:sym typeface="Wingdings" panose="05000000000000000000" pitchFamily="2" charset="2"/>
              </a:rPr>
              <a:t>devis à faire auprès de RI / ZANON / ...</a:t>
            </a:r>
            <a:endParaRPr lang="fr-FR" dirty="0" smtClean="0"/>
          </a:p>
          <a:p>
            <a:pPr marL="342900" indent="-342900">
              <a:buFont typeface="Wingdings" pitchFamily="2" charset="2"/>
              <a:buChar char="§"/>
            </a:pPr>
            <a:endParaRPr lang="fr-FR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Coupleurs </a:t>
            </a:r>
            <a:r>
              <a:rPr lang="fr-FR" dirty="0"/>
              <a:t>de puissance</a:t>
            </a:r>
            <a:r>
              <a:rPr lang="fr-FR" dirty="0" smtClean="0"/>
              <a:t>: en attente des d</a:t>
            </a:r>
            <a:r>
              <a:rPr lang="fr-FR" dirty="0" smtClean="0">
                <a:sym typeface="Wingdings" panose="05000000000000000000" pitchFamily="2" charset="2"/>
              </a:rPr>
              <a:t>élais de fabrication de la part du </a:t>
            </a:r>
            <a:r>
              <a:rPr lang="fr-FR" dirty="0">
                <a:sym typeface="Wingdings" panose="05000000000000000000" pitchFamily="2" charset="2"/>
              </a:rPr>
              <a:t>C</a:t>
            </a:r>
            <a:r>
              <a:rPr lang="fr-FR" dirty="0" smtClean="0">
                <a:sym typeface="Wingdings" panose="05000000000000000000" pitchFamily="2" charset="2"/>
              </a:rPr>
              <a:t>ERN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</a:p>
          <a:p>
            <a:pPr marL="342900" indent="-342900">
              <a:buFont typeface="Wingdings" pitchFamily="2" charset="2"/>
              <a:buChar char="§"/>
            </a:pPr>
            <a:endParaRPr lang="fr-FR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 smtClean="0">
                <a:sym typeface="Wingdings" panose="05000000000000000000" pitchFamily="2" charset="2"/>
              </a:rPr>
              <a:t>Budget disponible début 2026 pour commander les composants type vannes faisceau, systèmes d’accord en fréquence, circuiterie </a:t>
            </a:r>
            <a:r>
              <a:rPr lang="fr-FR" dirty="0" err="1" smtClean="0">
                <a:sym typeface="Wingdings" panose="05000000000000000000" pitchFamily="2" charset="2"/>
              </a:rPr>
              <a:t>cryo</a:t>
            </a:r>
            <a:r>
              <a:rPr lang="fr-FR" dirty="0" smtClean="0">
                <a:sym typeface="Wingdings" panose="05000000000000000000" pitchFamily="2" charset="2"/>
              </a:rPr>
              <a:t>, transitions chaud-froid... </a:t>
            </a:r>
            <a:endParaRPr lang="fr-FR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itchFamily="2" charset="2"/>
              <a:buChar char="§"/>
            </a:pPr>
            <a:endParaRPr lang="fr-FR" dirty="0" smtClean="0">
              <a:sym typeface="Wingdings" panose="05000000000000000000" pitchFamily="2" charset="2"/>
            </a:endParaRPr>
          </a:p>
          <a:p>
            <a:endParaRPr lang="fr-FR" dirty="0" smtClean="0">
              <a:sym typeface="Wingdings" panose="05000000000000000000" pitchFamily="2" charset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18" y="760678"/>
            <a:ext cx="1339426" cy="70427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07970" y="912762"/>
            <a:ext cx="15568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8</a:t>
            </a:r>
            <a:r>
              <a:rPr lang="fr-FR" baseline="30000" dirty="0" smtClean="0"/>
              <a:t>ème</a:t>
            </a:r>
            <a:r>
              <a:rPr lang="fr-FR" dirty="0" smtClean="0"/>
              <a:t> couche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88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2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TDR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561852" y="941512"/>
            <a:ext cx="964907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1/ Intro (Gilles/Guillaume) : 0.5 à 1p 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2/ Cavités SRF (Akira/Guillaume): 2 à 3p 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3/ Blindage magnétique (Patricia): 1 à 2p 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4/ Coupleurs HOM (Patricia): 1 à 2p 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5/ Beam Line </a:t>
            </a:r>
            <a:r>
              <a:rPr lang="fr-FR" sz="1400" dirty="0" err="1"/>
              <a:t>Absorbers</a:t>
            </a:r>
            <a:r>
              <a:rPr lang="fr-FR" sz="1400" dirty="0"/>
              <a:t> (Akira): 1p </a:t>
            </a:r>
            <a:r>
              <a:rPr lang="fr-FR" sz="1400" i="1" dirty="0" smtClean="0">
                <a:sym typeface="Wingdings" panose="05000000000000000000" pitchFamily="2" charset="2"/>
              </a:rPr>
              <a:t> </a:t>
            </a:r>
            <a:r>
              <a:rPr lang="fr-FR" sz="1400" i="1" dirty="0" smtClean="0"/>
              <a:t>Question: </a:t>
            </a:r>
            <a:r>
              <a:rPr lang="fr-FR" sz="1400" i="1" dirty="0"/>
              <a:t>regrouper 4/ et 5/ ? 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6/ Coupleurs de puissance (Yolanda/Julien): 1 à 2p 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7/ Systèmes d'accord en fréquence (</a:t>
            </a:r>
            <a:r>
              <a:rPr lang="fr-FR" sz="1400" dirty="0" err="1"/>
              <a:t>Nicoals</a:t>
            </a:r>
            <a:r>
              <a:rPr lang="fr-FR" sz="1400" dirty="0"/>
              <a:t>): 1p 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8/ Cryomodule (Gilles/Sébastien): 3 à 4p 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9/ Cryo (Hervé/Patxi): 1 à 2p 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10/ Outillage &amp; Assemblage (Gilles): 1 à 2p </a:t>
            </a:r>
            <a:br>
              <a:rPr lang="fr-FR" sz="1400" dirty="0"/>
            </a:br>
            <a:r>
              <a:rPr lang="fr-FR" sz="1400" dirty="0"/>
              <a:t/>
            </a:r>
            <a:br>
              <a:rPr lang="fr-FR" sz="1400" dirty="0"/>
            </a:br>
            <a:r>
              <a:rPr lang="fr-FR" sz="1400" dirty="0"/>
              <a:t>1</a:t>
            </a:r>
            <a:r>
              <a:rPr lang="fr-FR" sz="1400" dirty="0" smtClean="0"/>
              <a:t>1</a:t>
            </a:r>
            <a:r>
              <a:rPr lang="fr-FR" sz="1400" dirty="0"/>
              <a:t>/ Bilan empreinte CO2 (Gilles/Guillaume): 1 à 2p </a:t>
            </a:r>
            <a:r>
              <a:rPr lang="fr-FR" sz="1400" i="1" dirty="0" smtClean="0">
                <a:sym typeface="Wingdings" panose="05000000000000000000" pitchFamily="2" charset="2"/>
              </a:rPr>
              <a:t> à discuter. Chapitre qui sera inséré dans le rapport pour </a:t>
            </a:r>
            <a:r>
              <a:rPr lang="fr-FR" sz="1400" i="1" dirty="0" err="1" smtClean="0">
                <a:sym typeface="Wingdings" panose="05000000000000000000" pitchFamily="2" charset="2"/>
              </a:rPr>
              <a:t>iSAS</a:t>
            </a:r>
            <a:endParaRPr lang="fr-FR" sz="1400" i="1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A7E966E-E4B6-CA8E-5633-BE774D3A9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618635" y="1589584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Basé sur le rapport à produire pour </a:t>
            </a:r>
            <a:r>
              <a:rPr lang="fr-FR" b="1" dirty="0" err="1" smtClean="0"/>
              <a:t>iSAS</a:t>
            </a:r>
            <a:endParaRPr lang="fr-FR" b="1" dirty="0" smtClean="0"/>
          </a:p>
          <a:p>
            <a:endParaRPr lang="fr-FR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8096896" y="3546568"/>
            <a:ext cx="18517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15 à 20 pages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32720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2F7B93-E288-44C2-B53A-2029DA47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Etat d’Avancement 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96025E7-4870-4E02-BA73-927AADA77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618E59-5A4B-4C6D-BCAA-0C1A37F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3</a:t>
            </a:fld>
            <a:endParaRPr lang="fr-FR" dirty="0">
              <a:latin typeface="+mn-lt"/>
            </a:endParaRP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326DF3-5E69-1231-5AA7-4B14BE8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D5F88F1-C0C2-B8F5-D581-10623474AF23}"/>
              </a:ext>
            </a:extLst>
          </p:cNvPr>
          <p:cNvSpPr txBox="1"/>
          <p:nvPr/>
        </p:nvSpPr>
        <p:spPr>
          <a:xfrm>
            <a:off x="345827" y="782316"/>
            <a:ext cx="103691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u="sng" dirty="0"/>
              <a:t>C</a:t>
            </a:r>
            <a:r>
              <a:rPr lang="fr-FR" sz="1400" u="sng" dirty="0" smtClean="0"/>
              <a:t>avités</a:t>
            </a:r>
            <a:r>
              <a:rPr lang="fr-FR" sz="1400" dirty="0" smtClean="0"/>
              <a:t>: </a:t>
            </a:r>
            <a:r>
              <a:rPr lang="fr-FR" sz="1400" dirty="0" smtClean="0"/>
              <a:t>Nouvelle </a:t>
            </a:r>
            <a:r>
              <a:rPr lang="fr-FR" sz="1400" dirty="0"/>
              <a:t>version CCTP </a:t>
            </a:r>
            <a:r>
              <a:rPr lang="fr-FR" sz="1400" dirty="0" smtClean="0"/>
              <a:t>envoyée à la </a:t>
            </a:r>
            <a:r>
              <a:rPr lang="fr-FR" sz="1400" dirty="0" smtClean="0"/>
              <a:t>DR4 le 28 Mai...toujours en cours de discussion!!! </a:t>
            </a:r>
            <a:endParaRPr lang="fr-FR" sz="1400" dirty="0" smtClean="0"/>
          </a:p>
          <a:p>
            <a:r>
              <a:rPr lang="fr-FR" sz="1400" dirty="0" smtClean="0">
                <a:sym typeface="Wingdings" panose="05000000000000000000" pitchFamily="2" charset="2"/>
              </a:rPr>
              <a:t> nouvel AO à publier </a:t>
            </a:r>
            <a:r>
              <a:rPr lang="fr-FR" sz="1400" dirty="0" smtClean="0">
                <a:sym typeface="Wingdings" panose="05000000000000000000" pitchFamily="2" charset="2"/>
              </a:rPr>
              <a:t>avant fin Juillet! </a:t>
            </a:r>
            <a:r>
              <a:rPr lang="fr-FR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Chemin critique!</a:t>
            </a:r>
            <a:endParaRPr lang="fr-FR" sz="1400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fr-FR" sz="14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u="sng" dirty="0" smtClean="0"/>
              <a:t>Niobium (CM + Booster):</a:t>
            </a:r>
            <a:r>
              <a:rPr lang="fr-FR" sz="1400" dirty="0" smtClean="0"/>
              <a:t> </a:t>
            </a:r>
            <a:r>
              <a:rPr lang="fr-FR" sz="1400" dirty="0" smtClean="0">
                <a:solidFill>
                  <a:srgbClr val="00B050"/>
                </a:solidFill>
              </a:rPr>
              <a:t>Livré le 12 Juin</a:t>
            </a:r>
            <a:r>
              <a:rPr lang="fr-FR" sz="1400" dirty="0" smtClean="0"/>
              <a:t>. </a:t>
            </a:r>
          </a:p>
          <a:p>
            <a:endParaRPr lang="fr-FR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u="sng" dirty="0" err="1"/>
              <a:t>Tuning</a:t>
            </a:r>
            <a:r>
              <a:rPr lang="fr-FR" sz="1400" u="sng" dirty="0"/>
              <a:t> </a:t>
            </a:r>
            <a:r>
              <a:rPr lang="fr-FR" sz="1400" u="sng" dirty="0" err="1"/>
              <a:t>systems</a:t>
            </a:r>
            <a:r>
              <a:rPr lang="fr-FR" sz="1400" u="sng" dirty="0"/>
              <a:t>:</a:t>
            </a:r>
            <a:r>
              <a:rPr lang="fr-FR" sz="1400" dirty="0"/>
              <a:t> intégration faite sur la cavité</a:t>
            </a:r>
            <a:r>
              <a:rPr lang="fr-FR" sz="1400" dirty="0" smtClean="0"/>
              <a:t>.</a:t>
            </a:r>
          </a:p>
          <a:p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u="sng" dirty="0" smtClean="0"/>
              <a:t>Coupleurs </a:t>
            </a:r>
            <a:r>
              <a:rPr lang="fr-FR" sz="1400" u="sng" dirty="0" smtClean="0"/>
              <a:t>HOM</a:t>
            </a:r>
            <a:r>
              <a:rPr lang="fr-FR" sz="1400" dirty="0" smtClean="0"/>
              <a:t>: </a:t>
            </a:r>
            <a:r>
              <a:rPr lang="fr-FR" sz="1400" dirty="0" smtClean="0"/>
              <a:t>optimisation de la traversée RF afin de réduire le co</a:t>
            </a:r>
            <a:r>
              <a:rPr lang="fr-FR" sz="1400" dirty="0" smtClean="0"/>
              <a:t>ût et les délais de fabrication annoncés par le CERN (rappel 9 mois!). Discussion toujours en cours avec le CERN pour les 4 coupleurs HOM supplémentaires.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u="sng" dirty="0" smtClean="0"/>
              <a:t>Circuiterie </a:t>
            </a:r>
            <a:r>
              <a:rPr lang="fr-FR" sz="1400" u="sng" dirty="0"/>
              <a:t>cryogénique</a:t>
            </a:r>
            <a:r>
              <a:rPr lang="fr-FR" sz="1400" dirty="0"/>
              <a:t>: bien avancé. Prise en compte des 2 configurations nécessaires (@Lund pour le test de qualification  et @Orsay pour l’opération).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u="sng" dirty="0" smtClean="0"/>
              <a:t>Coupleurs </a:t>
            </a:r>
            <a:r>
              <a:rPr lang="fr-FR" sz="1400" u="sng" dirty="0"/>
              <a:t>de </a:t>
            </a:r>
            <a:r>
              <a:rPr lang="fr-FR" sz="1400" dirty="0" smtClean="0"/>
              <a:t>puissance: </a:t>
            </a:r>
            <a:r>
              <a:rPr lang="fr-FR" sz="1400" dirty="0" err="1" smtClean="0"/>
              <a:t>Tjs</a:t>
            </a:r>
            <a:r>
              <a:rPr lang="fr-FR" sz="1400" dirty="0" smtClean="0"/>
              <a:t> en attente </a:t>
            </a:r>
            <a:r>
              <a:rPr lang="fr-FR" sz="1400" dirty="0" smtClean="0"/>
              <a:t>des inputs </a:t>
            </a:r>
            <a:r>
              <a:rPr lang="fr-FR" sz="1400" dirty="0"/>
              <a:t>du </a:t>
            </a:r>
            <a:r>
              <a:rPr lang="fr-FR" sz="1400" dirty="0" smtClean="0"/>
              <a:t>CERN sur la fabrication. </a:t>
            </a:r>
            <a:endParaRPr lang="fr-FR" sz="1400" dirty="0"/>
          </a:p>
          <a:p>
            <a:endParaRPr lang="fr-FR" sz="14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u="sng" dirty="0"/>
              <a:t>B</a:t>
            </a:r>
            <a:r>
              <a:rPr lang="fr-FR" sz="1400" u="sng" dirty="0" smtClean="0"/>
              <a:t>lindages magnétiques </a:t>
            </a:r>
            <a:r>
              <a:rPr lang="fr-FR" sz="1400" dirty="0" smtClean="0"/>
              <a:t>: </a:t>
            </a:r>
            <a:r>
              <a:rPr lang="fr-FR" sz="1400" dirty="0" smtClean="0"/>
              <a:t>Réunion technique le 17 juin. Pas de probl</a:t>
            </a:r>
            <a:r>
              <a:rPr lang="fr-FR" sz="1400" dirty="0" smtClean="0"/>
              <a:t>ème pour la fabrication. Délais de fabrication entre 8 </a:t>
            </a:r>
            <a:r>
              <a:rPr lang="fr-FR" sz="1400" dirty="0" err="1" smtClean="0"/>
              <a:t>sem</a:t>
            </a:r>
            <a:r>
              <a:rPr lang="fr-FR" sz="1400" dirty="0" smtClean="0"/>
              <a:t> (blindages froids) et 12 </a:t>
            </a:r>
            <a:r>
              <a:rPr lang="fr-FR" sz="1400" dirty="0" err="1" smtClean="0"/>
              <a:t>sem</a:t>
            </a:r>
            <a:r>
              <a:rPr lang="fr-FR" sz="1400" dirty="0" smtClean="0"/>
              <a:t> (blindage chaud). Coûts: 36k€ x4 blindages froids et 90k€ le blindage froid (700kg de matière utilisé pour la </a:t>
            </a:r>
            <a:r>
              <a:rPr lang="fr-FR" sz="1400" dirty="0" err="1" smtClean="0"/>
              <a:t>fab</a:t>
            </a:r>
            <a:r>
              <a:rPr lang="fr-FR" sz="1400" dirty="0" smtClean="0"/>
              <a:t>).</a:t>
            </a:r>
          </a:p>
          <a:p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u="sng" dirty="0" smtClean="0"/>
              <a:t>Enceinte à vide:</a:t>
            </a:r>
            <a:r>
              <a:rPr lang="fr-FR" sz="1400" dirty="0" smtClean="0"/>
              <a:t> </a:t>
            </a:r>
            <a:r>
              <a:rPr lang="fr-FR" sz="1400" dirty="0" smtClean="0"/>
              <a:t>bien avanc</a:t>
            </a:r>
            <a:r>
              <a:rPr lang="fr-FR" sz="1400" dirty="0" smtClean="0"/>
              <a:t>é. Fonds modifiés. </a:t>
            </a:r>
            <a:endParaRPr lang="fr-FR" sz="1400" dirty="0" smtClean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Revue technique sur le cryomodule </a:t>
            </a:r>
            <a:r>
              <a:rPr lang="fr-FR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le </a:t>
            </a:r>
            <a:r>
              <a:rPr lang="fr-FR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27 </a:t>
            </a:r>
            <a:r>
              <a:rPr lang="fr-FR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Juin. </a:t>
            </a:r>
            <a:r>
              <a:rPr lang="fr-FR" sz="1400" dirty="0" smtClean="0">
                <a:solidFill>
                  <a:srgbClr val="00B050"/>
                </a:solidFill>
                <a:sym typeface="Wingdings" panose="05000000000000000000" pitchFamily="2" charset="2"/>
              </a:rPr>
              <a:t>Pas de problème majeur. Validation des principales modifications.</a:t>
            </a:r>
            <a:endParaRPr lang="fr-FR" sz="1400" dirty="0" smtClean="0">
              <a:solidFill>
                <a:srgbClr val="00B050"/>
              </a:solidFill>
            </a:endParaRPr>
          </a:p>
          <a:p>
            <a:pPr lvl="1" indent="0"/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3" r="882" b="26233"/>
          <a:stretch/>
        </p:blipFill>
        <p:spPr>
          <a:xfrm>
            <a:off x="8630559" y="596773"/>
            <a:ext cx="1480220" cy="94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8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2798785" y="289624"/>
            <a:ext cx="7781449" cy="74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121" b="1" dirty="0">
                <a:solidFill>
                  <a:srgbClr val="002060"/>
                </a:solidFill>
              </a:rPr>
              <a:t>WP</a:t>
            </a:r>
            <a:r>
              <a:rPr lang="fr-FR" sz="2121" b="1" dirty="0">
                <a:solidFill>
                  <a:srgbClr val="002060"/>
                </a:solidFill>
              </a:rPr>
              <a:t>6 </a:t>
            </a:r>
            <a:r>
              <a:rPr lang="fr-FR" sz="2121" b="1" dirty="0">
                <a:solidFill>
                  <a:srgbClr val="002060"/>
                </a:solidFill>
              </a:rPr>
              <a:t>– </a:t>
            </a:r>
            <a:r>
              <a:rPr lang="en-US" sz="2121" b="1" dirty="0">
                <a:solidFill>
                  <a:srgbClr val="002060"/>
                </a:solidFill>
              </a:rPr>
              <a:t>Task 6.4: Fabrication and validation of cryomodule </a:t>
            </a:r>
            <a:r>
              <a:rPr lang="en-US" sz="2121" b="1" dirty="0">
                <a:solidFill>
                  <a:srgbClr val="002060"/>
                </a:solidFill>
              </a:rPr>
              <a:t>components</a:t>
            </a:r>
            <a:endParaRPr lang="en-BE" sz="2121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0" y="96717"/>
            <a:ext cx="2457425" cy="7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220194" y="1154197"/>
            <a:ext cx="10552405" cy="3627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7" b="1" dirty="0" err="1">
                <a:solidFill>
                  <a:schemeClr val="bg2">
                    <a:lumMod val="50000"/>
                  </a:schemeClr>
                </a:solidFill>
              </a:rPr>
              <a:t>Cavities</a:t>
            </a:r>
            <a:r>
              <a:rPr lang="fr-FR" sz="1767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767" b="1" dirty="0"/>
              <a:t>(</a:t>
            </a:r>
            <a:r>
              <a:rPr lang="fr-FR" sz="1767" b="1" dirty="0" err="1"/>
              <a:t>G.Olry</a:t>
            </a:r>
            <a:r>
              <a:rPr lang="fr-FR" sz="1767" b="1" dirty="0"/>
              <a:t>)</a:t>
            </a:r>
          </a:p>
          <a:p>
            <a:endParaRPr lang="fr-FR" sz="1767" b="1" dirty="0">
              <a:solidFill>
                <a:schemeClr val="bg2">
                  <a:lumMod val="50000"/>
                </a:schemeClr>
              </a:solidFill>
            </a:endParaRPr>
          </a:p>
          <a:p>
            <a:pPr marL="252489" indent="-252489">
              <a:buFont typeface="Wingdings" panose="05000000000000000000" pitchFamily="2" charset="2"/>
              <a:buChar char="à"/>
            </a:pPr>
            <a:r>
              <a:rPr lang="en-US" sz="1767" b="1" dirty="0"/>
              <a:t>Niobium material</a:t>
            </a:r>
            <a:r>
              <a:rPr lang="en-US" sz="1767" b="1" dirty="0"/>
              <a:t> (</a:t>
            </a:r>
            <a:r>
              <a:rPr lang="en-US" sz="1767" b="1" dirty="0" err="1"/>
              <a:t>A.Miyazaki</a:t>
            </a:r>
            <a:r>
              <a:rPr lang="en-US" sz="1767" b="1" dirty="0"/>
              <a:t>)</a:t>
            </a:r>
            <a:r>
              <a:rPr lang="en-US" sz="1767" dirty="0"/>
              <a:t>: </a:t>
            </a:r>
            <a:r>
              <a:rPr lang="fr-FR" sz="1767" dirty="0" err="1">
                <a:solidFill>
                  <a:srgbClr val="00B050"/>
                </a:solidFill>
              </a:rPr>
              <a:t>d</a:t>
            </a:r>
            <a:r>
              <a:rPr lang="fr-FR" sz="1767" dirty="0" err="1">
                <a:solidFill>
                  <a:srgbClr val="00B050"/>
                </a:solidFill>
              </a:rPr>
              <a:t>elivered</a:t>
            </a:r>
            <a:r>
              <a:rPr lang="fr-FR" sz="1767" dirty="0">
                <a:solidFill>
                  <a:srgbClr val="00B050"/>
                </a:solidFill>
              </a:rPr>
              <a:t> (</a:t>
            </a:r>
            <a:r>
              <a:rPr lang="fr-FR" sz="1767" dirty="0" err="1">
                <a:solidFill>
                  <a:srgbClr val="00B050"/>
                </a:solidFill>
              </a:rPr>
              <a:t>June</a:t>
            </a:r>
            <a:r>
              <a:rPr lang="fr-FR" sz="1767" dirty="0">
                <a:solidFill>
                  <a:srgbClr val="00B050"/>
                </a:solidFill>
              </a:rPr>
              <a:t> 12th)</a:t>
            </a:r>
            <a:endParaRPr lang="en-US" sz="1767" dirty="0"/>
          </a:p>
          <a:p>
            <a:r>
              <a:rPr lang="en-US" sz="1767" dirty="0"/>
              <a:t>Everything is ok.</a:t>
            </a:r>
          </a:p>
          <a:p>
            <a:endParaRPr lang="en-US" sz="1767" dirty="0"/>
          </a:p>
          <a:p>
            <a:pPr marL="252489" indent="-252489">
              <a:buFont typeface="Wingdings" panose="05000000000000000000" pitchFamily="2" charset="2"/>
              <a:buChar char="à"/>
            </a:pPr>
            <a:r>
              <a:rPr lang="en-US" sz="1767" b="1" dirty="0"/>
              <a:t>Cavities fabrication (</a:t>
            </a:r>
            <a:r>
              <a:rPr lang="en-US" sz="1767" b="1" dirty="0" err="1"/>
              <a:t>G.Olry</a:t>
            </a:r>
            <a:r>
              <a:rPr lang="en-US" sz="1767" b="1" dirty="0"/>
              <a:t>)</a:t>
            </a:r>
            <a:r>
              <a:rPr lang="en-US" sz="1767" dirty="0"/>
              <a:t>: </a:t>
            </a:r>
            <a:r>
              <a:rPr lang="fr-FR" sz="1767" dirty="0">
                <a:solidFill>
                  <a:srgbClr val="FF0000"/>
                </a:solidFill>
              </a:rPr>
              <a:t>on the </a:t>
            </a:r>
            <a:r>
              <a:rPr lang="fr-FR" sz="1767" dirty="0" err="1">
                <a:solidFill>
                  <a:srgbClr val="FF0000"/>
                </a:solidFill>
              </a:rPr>
              <a:t>critical</a:t>
            </a:r>
            <a:r>
              <a:rPr lang="fr-FR" sz="1767" dirty="0">
                <a:solidFill>
                  <a:srgbClr val="FF0000"/>
                </a:solidFill>
              </a:rPr>
              <a:t> </a:t>
            </a:r>
            <a:r>
              <a:rPr lang="fr-FR" sz="1767" dirty="0" err="1">
                <a:solidFill>
                  <a:srgbClr val="FF0000"/>
                </a:solidFill>
              </a:rPr>
              <a:t>path</a:t>
            </a:r>
            <a:r>
              <a:rPr lang="fr-FR" sz="1767" dirty="0">
                <a:solidFill>
                  <a:srgbClr val="FF0000"/>
                </a:solidFill>
              </a:rPr>
              <a:t>.</a:t>
            </a:r>
            <a:endParaRPr lang="en-US" sz="1767" dirty="0">
              <a:solidFill>
                <a:srgbClr val="FF0000"/>
              </a:solidFill>
            </a:endParaRPr>
          </a:p>
          <a:p>
            <a:r>
              <a:rPr lang="en-US" sz="1767" dirty="0"/>
              <a:t>1</a:t>
            </a:r>
            <a:r>
              <a:rPr lang="en-US" sz="1767" baseline="30000" dirty="0"/>
              <a:t>st</a:t>
            </a:r>
            <a:r>
              <a:rPr lang="en-US" sz="1767" dirty="0"/>
              <a:t> Call for tender: cancelled.</a:t>
            </a:r>
          </a:p>
          <a:p>
            <a:r>
              <a:rPr lang="en-US" sz="1767" dirty="0"/>
              <a:t>2</a:t>
            </a:r>
            <a:r>
              <a:rPr lang="en-US" sz="1767" baseline="30000" dirty="0"/>
              <a:t>nd</a:t>
            </a:r>
            <a:r>
              <a:rPr lang="en-US" sz="1767" dirty="0"/>
              <a:t> Call for tender: New technical specifications </a:t>
            </a:r>
            <a:r>
              <a:rPr lang="en-US" sz="1767" dirty="0">
                <a:sym typeface="Wingdings" panose="05000000000000000000" pitchFamily="2" charset="2"/>
              </a:rPr>
              <a:t>validated. Documentation sent to purchase </a:t>
            </a:r>
            <a:r>
              <a:rPr lang="en-US" sz="1767" dirty="0" err="1">
                <a:sym typeface="Wingdings" panose="05000000000000000000" pitchFamily="2" charset="2"/>
              </a:rPr>
              <a:t>dpt</a:t>
            </a:r>
            <a:r>
              <a:rPr lang="en-US" sz="1767" dirty="0">
                <a:sym typeface="Wingdings" panose="05000000000000000000" pitchFamily="2" charset="2"/>
              </a:rPr>
              <a:t> and is being reviewed for weeks. Publication before</a:t>
            </a:r>
            <a:r>
              <a:rPr lang="en-US" sz="1767" b="1" dirty="0">
                <a:solidFill>
                  <a:srgbClr val="FF0000"/>
                </a:solidFill>
                <a:sym typeface="Wingdings" panose="05000000000000000000" pitchFamily="2" charset="2"/>
              </a:rPr>
              <a:t> end of </a:t>
            </a:r>
            <a:r>
              <a:rPr lang="en-US" sz="1767" dirty="0">
                <a:sym typeface="Wingdings" panose="05000000000000000000" pitchFamily="2" charset="2"/>
              </a:rPr>
              <a:t>July still possible?  </a:t>
            </a:r>
          </a:p>
          <a:p>
            <a:r>
              <a:rPr lang="en-US" sz="1767" dirty="0">
                <a:sym typeface="Wingdings" panose="05000000000000000000" pitchFamily="2" charset="2"/>
              </a:rPr>
              <a:t>New baseline for preparation:</a:t>
            </a:r>
          </a:p>
          <a:p>
            <a:r>
              <a:rPr lang="en-US" sz="1767" dirty="0">
                <a:sym typeface="Wingdings" panose="05000000000000000000" pitchFamily="2" charset="2"/>
              </a:rPr>
              <a:t>	</a:t>
            </a:r>
            <a:r>
              <a:rPr lang="en-US" sz="1767" dirty="0">
                <a:sym typeface="Wingdings" panose="05000000000000000000" pitchFamily="2" charset="2"/>
              </a:rPr>
              <a:t>EP to be done at CEA </a:t>
            </a:r>
            <a:r>
              <a:rPr lang="en-US" sz="1767" dirty="0" err="1">
                <a:sym typeface="Wingdings" panose="05000000000000000000" pitchFamily="2" charset="2"/>
              </a:rPr>
              <a:t>Saclay</a:t>
            </a:r>
            <a:r>
              <a:rPr lang="en-US" sz="1767" dirty="0">
                <a:sym typeface="Wingdings" panose="05000000000000000000" pitchFamily="2" charset="2"/>
              </a:rPr>
              <a:t> (1</a:t>
            </a:r>
            <a:r>
              <a:rPr lang="en-US" sz="1767" baseline="30000" dirty="0">
                <a:sym typeface="Wingdings" panose="05000000000000000000" pitchFamily="2" charset="2"/>
              </a:rPr>
              <a:t>st</a:t>
            </a:r>
            <a:r>
              <a:rPr lang="en-US" sz="1767" dirty="0">
                <a:sym typeface="Wingdings" panose="05000000000000000000" pitchFamily="2" charset="2"/>
              </a:rPr>
              <a:t> try with ESS proto cavity)</a:t>
            </a:r>
          </a:p>
          <a:p>
            <a:r>
              <a:rPr lang="en-US" sz="1767" dirty="0">
                <a:sym typeface="Wingdings" panose="05000000000000000000" pitchFamily="2" charset="2"/>
              </a:rPr>
              <a:t>	</a:t>
            </a:r>
            <a:r>
              <a:rPr lang="en-US" sz="1767" dirty="0">
                <a:sym typeface="Wingdings" panose="05000000000000000000" pitchFamily="2" charset="2"/>
              </a:rPr>
              <a:t>HT + Mid-T bake at IJCLAB</a:t>
            </a:r>
          </a:p>
          <a:p>
            <a:endParaRPr lang="en-US" sz="1767" dirty="0">
              <a:sym typeface="Wingdings" panose="05000000000000000000" pitchFamily="2" charset="2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4</a:t>
            </a:fld>
            <a:endParaRPr lang="en-BE"/>
          </a:p>
        </p:txBody>
      </p:sp>
      <p:sp>
        <p:nvSpPr>
          <p:cNvPr id="3" name="Rectangle 2"/>
          <p:cNvSpPr/>
          <p:nvPr/>
        </p:nvSpPr>
        <p:spPr>
          <a:xfrm>
            <a:off x="220194" y="4622552"/>
            <a:ext cx="9148726" cy="1180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67" b="1" dirty="0">
                <a:sym typeface="Wingdings" panose="05000000000000000000" pitchFamily="2" charset="2"/>
              </a:rPr>
              <a:t> </a:t>
            </a:r>
            <a:r>
              <a:rPr lang="en-US" sz="1767" b="1" dirty="0"/>
              <a:t>Cavities </a:t>
            </a:r>
            <a:r>
              <a:rPr lang="en-US" sz="1767" b="1" dirty="0"/>
              <a:t>testing (INFN)</a:t>
            </a:r>
            <a:r>
              <a:rPr lang="en-US" sz="1767" dirty="0"/>
              <a:t>: </a:t>
            </a:r>
            <a:r>
              <a:rPr lang="fr-FR" sz="1767" dirty="0">
                <a:solidFill>
                  <a:srgbClr val="00B050"/>
                </a:solidFill>
              </a:rPr>
              <a:t>on </a:t>
            </a:r>
            <a:r>
              <a:rPr lang="fr-FR" sz="1767" dirty="0" err="1">
                <a:solidFill>
                  <a:srgbClr val="00B050"/>
                </a:solidFill>
              </a:rPr>
              <a:t>hold</a:t>
            </a:r>
            <a:r>
              <a:rPr lang="fr-FR" sz="1767" dirty="0">
                <a:solidFill>
                  <a:srgbClr val="00B050"/>
                </a:solidFill>
              </a:rPr>
              <a:t> (but not </a:t>
            </a:r>
            <a:r>
              <a:rPr lang="fr-FR" sz="1767" dirty="0" err="1">
                <a:solidFill>
                  <a:srgbClr val="00B050"/>
                </a:solidFill>
              </a:rPr>
              <a:t>critical</a:t>
            </a:r>
            <a:r>
              <a:rPr lang="fr-FR" sz="1767" dirty="0">
                <a:solidFill>
                  <a:srgbClr val="00B050"/>
                </a:solidFill>
              </a:rPr>
              <a:t>, </a:t>
            </a:r>
            <a:r>
              <a:rPr lang="fr-FR" sz="1767" dirty="0" err="1">
                <a:solidFill>
                  <a:srgbClr val="00B050"/>
                </a:solidFill>
              </a:rPr>
              <a:t>linked</a:t>
            </a:r>
            <a:r>
              <a:rPr lang="fr-FR" sz="1767" dirty="0">
                <a:solidFill>
                  <a:srgbClr val="00B050"/>
                </a:solidFill>
              </a:rPr>
              <a:t> to the </a:t>
            </a:r>
            <a:r>
              <a:rPr lang="fr-FR" sz="1767" dirty="0" err="1">
                <a:solidFill>
                  <a:srgbClr val="00B050"/>
                </a:solidFill>
              </a:rPr>
              <a:t>cavitiy</a:t>
            </a:r>
            <a:r>
              <a:rPr lang="fr-FR" sz="1767" dirty="0">
                <a:solidFill>
                  <a:srgbClr val="00B050"/>
                </a:solidFill>
              </a:rPr>
              <a:t> fabrication).</a:t>
            </a:r>
            <a:endParaRPr lang="en-US" sz="1767" dirty="0">
              <a:solidFill>
                <a:srgbClr val="00B050"/>
              </a:solidFill>
            </a:endParaRP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lang="en-US" sz="1767" dirty="0"/>
              <a:t>Vertical test configuration </a:t>
            </a:r>
            <a:r>
              <a:rPr lang="en-US" sz="1767" dirty="0"/>
              <a:t>: possible with and without the helium jacket. CF 16 (inlet) and CF40 (outlet) have be added.</a:t>
            </a:r>
          </a:p>
          <a:p>
            <a:pPr marL="252489" indent="-252489">
              <a:buFont typeface="Arial" panose="020B0604020202020204" pitchFamily="34" charset="0"/>
              <a:buChar char="•"/>
            </a:pPr>
            <a:r>
              <a:rPr lang="en-US" sz="1767" dirty="0"/>
              <a:t>Follow-up meeting in September with LASA</a:t>
            </a:r>
            <a:endParaRPr lang="en-US" sz="1767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19" y="3598530"/>
            <a:ext cx="1032143" cy="2442456"/>
          </a:xfrm>
          <a:prstGeom prst="rect">
            <a:avLst/>
          </a:prstGeom>
        </p:spPr>
      </p:pic>
      <p:sp>
        <p:nvSpPr>
          <p:cNvPr id="10" name="Étoile à 5 branches 9"/>
          <p:cNvSpPr/>
          <p:nvPr/>
        </p:nvSpPr>
        <p:spPr>
          <a:xfrm>
            <a:off x="9884991" y="5553127"/>
            <a:ext cx="522299" cy="448851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>
              <a:solidFill>
                <a:srgbClr val="FF0000"/>
              </a:solidFill>
            </a:endParaRPr>
          </a:p>
        </p:txBody>
      </p:sp>
      <p:sp>
        <p:nvSpPr>
          <p:cNvPr id="11" name="Étoile à 5 branches 10"/>
          <p:cNvSpPr/>
          <p:nvPr/>
        </p:nvSpPr>
        <p:spPr>
          <a:xfrm>
            <a:off x="9525911" y="3647113"/>
            <a:ext cx="522299" cy="448851"/>
          </a:xfrm>
          <a:prstGeom prst="star5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767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" t="20337" r="909" b="18250"/>
          <a:stretch/>
        </p:blipFill>
        <p:spPr>
          <a:xfrm>
            <a:off x="7124146" y="851901"/>
            <a:ext cx="3391901" cy="15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2798785" y="289624"/>
            <a:ext cx="7781449" cy="74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121" b="1" dirty="0">
                <a:solidFill>
                  <a:srgbClr val="002060"/>
                </a:solidFill>
              </a:rPr>
              <a:t>WP</a:t>
            </a:r>
            <a:r>
              <a:rPr lang="fr-FR" sz="2121" b="1" dirty="0">
                <a:solidFill>
                  <a:srgbClr val="002060"/>
                </a:solidFill>
              </a:rPr>
              <a:t>6 </a:t>
            </a:r>
            <a:r>
              <a:rPr lang="fr-FR" sz="2121" b="1" dirty="0">
                <a:solidFill>
                  <a:srgbClr val="002060"/>
                </a:solidFill>
              </a:rPr>
              <a:t>– </a:t>
            </a:r>
            <a:r>
              <a:rPr lang="en-US" sz="2121" b="1" dirty="0">
                <a:solidFill>
                  <a:srgbClr val="002060"/>
                </a:solidFill>
              </a:rPr>
              <a:t>Task 6.4: Fabrication and validation of cryomodule </a:t>
            </a:r>
            <a:r>
              <a:rPr lang="en-US" sz="2121" b="1" dirty="0">
                <a:solidFill>
                  <a:srgbClr val="002060"/>
                </a:solidFill>
              </a:rPr>
              <a:t>components</a:t>
            </a:r>
            <a:endParaRPr lang="en-BE" sz="2121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0" y="96717"/>
            <a:ext cx="2457425" cy="7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4450" y="770512"/>
            <a:ext cx="7314812" cy="389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767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767" b="1" dirty="0" err="1">
                <a:solidFill>
                  <a:schemeClr val="bg2">
                    <a:lumMod val="50000"/>
                  </a:schemeClr>
                </a:solidFill>
              </a:rPr>
              <a:t>Tuning</a:t>
            </a:r>
            <a:r>
              <a:rPr lang="fr-FR" sz="1767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767" b="1" dirty="0" err="1">
                <a:solidFill>
                  <a:schemeClr val="bg2">
                    <a:lumMod val="50000"/>
                  </a:schemeClr>
                </a:solidFill>
              </a:rPr>
              <a:t>systems</a:t>
            </a:r>
            <a:r>
              <a:rPr lang="fr-FR" sz="1767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fr-FR" sz="1767" dirty="0">
                <a:solidFill>
                  <a:srgbClr val="00B050"/>
                </a:solidFill>
              </a:rPr>
              <a:t>on </a:t>
            </a:r>
            <a:r>
              <a:rPr lang="fr-FR" sz="1767" dirty="0" err="1">
                <a:solidFill>
                  <a:srgbClr val="00B050"/>
                </a:solidFill>
              </a:rPr>
              <a:t>hold</a:t>
            </a:r>
            <a:r>
              <a:rPr lang="fr-FR" sz="1767" dirty="0">
                <a:solidFill>
                  <a:srgbClr val="00B050"/>
                </a:solidFill>
              </a:rPr>
              <a:t> (but not </a:t>
            </a:r>
            <a:r>
              <a:rPr lang="fr-FR" sz="1767" dirty="0" err="1">
                <a:solidFill>
                  <a:srgbClr val="00B050"/>
                </a:solidFill>
              </a:rPr>
              <a:t>critical</a:t>
            </a:r>
            <a:r>
              <a:rPr lang="fr-FR" sz="1767" dirty="0">
                <a:solidFill>
                  <a:srgbClr val="00B050"/>
                </a:solidFill>
              </a:rPr>
              <a:t>).</a:t>
            </a:r>
            <a:endParaRPr lang="fr-FR" sz="1767" b="1" dirty="0">
              <a:solidFill>
                <a:schemeClr val="bg2">
                  <a:lumMod val="50000"/>
                </a:schemeClr>
              </a:solidFill>
            </a:endParaRPr>
          </a:p>
          <a:p>
            <a:pPr marL="252489" indent="-252489">
              <a:buFont typeface="Wingdings" panose="05000000000000000000" pitchFamily="2" charset="2"/>
              <a:buChar char="§"/>
            </a:pPr>
            <a:r>
              <a:rPr lang="en-US" sz="1767" dirty="0">
                <a:solidFill>
                  <a:srgbClr val="00B050"/>
                </a:solidFill>
              </a:rPr>
              <a:t>Integration done </a:t>
            </a:r>
            <a:r>
              <a:rPr lang="en-US" sz="1767" dirty="0"/>
              <a:t>(NB: tuner far from the cavity due to HOM couplers ports dimensions).</a:t>
            </a:r>
          </a:p>
          <a:p>
            <a:pPr marL="252489" indent="-252489">
              <a:buFont typeface="Wingdings" panose="05000000000000000000" pitchFamily="2" charset="2"/>
              <a:buChar char="§"/>
            </a:pPr>
            <a:r>
              <a:rPr lang="en-US" sz="1767" dirty="0"/>
              <a:t>Purchase orders still planned beginning of 2026.</a:t>
            </a:r>
          </a:p>
          <a:p>
            <a:pPr marL="252489" indent="-252489">
              <a:buFont typeface="Wingdings" panose="05000000000000000000" pitchFamily="2" charset="2"/>
              <a:buChar char="§"/>
            </a:pPr>
            <a:r>
              <a:rPr lang="en-US" sz="1767" dirty="0"/>
              <a:t>Individual test: end of 2026</a:t>
            </a:r>
          </a:p>
          <a:p>
            <a:endParaRPr lang="fr-FR" sz="1767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fr-FR" sz="1767" b="1" dirty="0">
                <a:solidFill>
                  <a:schemeClr val="bg2">
                    <a:lumMod val="50000"/>
                  </a:schemeClr>
                </a:solidFill>
              </a:rPr>
              <a:t>HOM </a:t>
            </a:r>
            <a:r>
              <a:rPr lang="fr-FR" sz="1767" b="1" dirty="0" err="1">
                <a:solidFill>
                  <a:schemeClr val="bg2">
                    <a:lumMod val="50000"/>
                  </a:schemeClr>
                </a:solidFill>
              </a:rPr>
              <a:t>couplers</a:t>
            </a:r>
            <a:r>
              <a:rPr lang="fr-FR" sz="1767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1767" b="1" dirty="0"/>
              <a:t>(</a:t>
            </a:r>
            <a:r>
              <a:rPr lang="fr-FR" sz="1767" b="1" dirty="0" err="1">
                <a:sym typeface="Wingdings" panose="05000000000000000000" pitchFamily="2" charset="2"/>
              </a:rPr>
              <a:t>drived</a:t>
            </a:r>
            <a:r>
              <a:rPr lang="fr-FR" sz="1767" b="1" dirty="0">
                <a:sym typeface="Wingdings" panose="05000000000000000000" pitchFamily="2" charset="2"/>
              </a:rPr>
              <a:t> by </a:t>
            </a:r>
            <a:r>
              <a:rPr lang="fr-FR" sz="1767" b="1" dirty="0"/>
              <a:t>WP4):</a:t>
            </a:r>
            <a:r>
              <a:rPr lang="fr-FR" sz="1767" dirty="0">
                <a:solidFill>
                  <a:srgbClr val="00B050"/>
                </a:solidFill>
              </a:rPr>
              <a:t> </a:t>
            </a:r>
            <a:r>
              <a:rPr lang="fr-FR" sz="1767" dirty="0">
                <a:solidFill>
                  <a:srgbClr val="00B050"/>
                </a:solidFill>
              </a:rPr>
              <a:t>in progress</a:t>
            </a:r>
            <a:r>
              <a:rPr lang="fr-FR" sz="1767" dirty="0">
                <a:solidFill>
                  <a:srgbClr val="00B050"/>
                </a:solidFill>
              </a:rPr>
              <a:t>.</a:t>
            </a:r>
            <a:endParaRPr lang="en-US" sz="1767" dirty="0"/>
          </a:p>
          <a:p>
            <a:pPr marL="252489" indent="-252489">
              <a:buFont typeface="Wingdings" panose="05000000000000000000" pitchFamily="2" charset="2"/>
              <a:buChar char="§"/>
            </a:pPr>
            <a:r>
              <a:rPr lang="en-US" sz="1767" dirty="0">
                <a:sym typeface="Wingdings" panose="05000000000000000000" pitchFamily="2" charset="2"/>
              </a:rPr>
              <a:t>RF &amp; Mechanical designs 99,9% finalized</a:t>
            </a:r>
          </a:p>
          <a:p>
            <a:pPr marL="252489" indent="-252489">
              <a:buFont typeface="Wingdings" panose="05000000000000000000" pitchFamily="2" charset="2"/>
              <a:buChar char="§"/>
            </a:pPr>
            <a:r>
              <a:rPr lang="en-US" sz="1767" dirty="0">
                <a:solidFill>
                  <a:srgbClr val="00B050"/>
                </a:solidFill>
                <a:sym typeface="Wingdings" panose="05000000000000000000" pitchFamily="2" charset="2"/>
              </a:rPr>
              <a:t>Last optimization on the RF feedthrough to be finished soon</a:t>
            </a:r>
            <a:r>
              <a:rPr lang="en-US" sz="1767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en-US" sz="1767" dirty="0">
                <a:solidFill>
                  <a:srgbClr val="00B050"/>
                </a:solidFill>
                <a:sym typeface="Wingdings" panose="05000000000000000000" pitchFamily="2" charset="2"/>
              </a:rPr>
              <a:t>(cost and production time savings)</a:t>
            </a:r>
          </a:p>
          <a:p>
            <a:endParaRPr lang="en-US" sz="1767" dirty="0"/>
          </a:p>
          <a:p>
            <a:r>
              <a:rPr lang="fr-FR" sz="1767" b="1" dirty="0" err="1">
                <a:solidFill>
                  <a:schemeClr val="bg2">
                    <a:lumMod val="50000"/>
                  </a:schemeClr>
                </a:solidFill>
              </a:rPr>
              <a:t>Cryogenic</a:t>
            </a:r>
            <a:r>
              <a:rPr lang="fr-FR" sz="1767" b="1" dirty="0">
                <a:solidFill>
                  <a:schemeClr val="bg2">
                    <a:lumMod val="50000"/>
                  </a:schemeClr>
                </a:solidFill>
              </a:rPr>
              <a:t> circuit: </a:t>
            </a:r>
            <a:r>
              <a:rPr lang="fr-FR" sz="1767" dirty="0">
                <a:solidFill>
                  <a:srgbClr val="00B050"/>
                </a:solidFill>
              </a:rPr>
              <a:t>in progress.</a:t>
            </a:r>
            <a:endParaRPr lang="en-US" sz="1767" dirty="0"/>
          </a:p>
          <a:p>
            <a:endParaRPr lang="en-US" sz="1767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5</a:t>
            </a:fld>
            <a:endParaRPr lang="en-BE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705" y="482883"/>
            <a:ext cx="1766987" cy="170647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6"/>
          <a:stretch/>
        </p:blipFill>
        <p:spPr>
          <a:xfrm>
            <a:off x="7380847" y="1899552"/>
            <a:ext cx="3292090" cy="204669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91" y="4417075"/>
            <a:ext cx="3346896" cy="1509971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76" y="4081655"/>
            <a:ext cx="3438810" cy="190453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890975" y="4454918"/>
            <a:ext cx="2881623" cy="1180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67" dirty="0" err="1">
                <a:solidFill>
                  <a:srgbClr val="00B050"/>
                </a:solidFill>
              </a:rPr>
              <a:t>Two</a:t>
            </a:r>
            <a:r>
              <a:rPr lang="fr-FR" sz="1767" dirty="0">
                <a:solidFill>
                  <a:srgbClr val="00B050"/>
                </a:solidFill>
              </a:rPr>
              <a:t> configurations </a:t>
            </a:r>
            <a:r>
              <a:rPr lang="fr-FR" sz="1767" dirty="0" err="1">
                <a:solidFill>
                  <a:srgbClr val="00B050"/>
                </a:solidFill>
              </a:rPr>
              <a:t>studied</a:t>
            </a:r>
            <a:r>
              <a:rPr lang="fr-FR" sz="1767" dirty="0">
                <a:solidFill>
                  <a:srgbClr val="00B050"/>
                </a:solidFill>
              </a:rPr>
              <a:t> and </a:t>
            </a:r>
            <a:r>
              <a:rPr lang="fr-FR" sz="1767" dirty="0" err="1">
                <a:solidFill>
                  <a:srgbClr val="00B050"/>
                </a:solidFill>
              </a:rPr>
              <a:t>validated</a:t>
            </a:r>
            <a:r>
              <a:rPr lang="fr-FR" sz="1767" dirty="0">
                <a:solidFill>
                  <a:srgbClr val="00B050"/>
                </a:solidFill>
              </a:rPr>
              <a:t>: ESS test stand and PERLE </a:t>
            </a:r>
            <a:r>
              <a:rPr lang="fr-FR" sz="1767" dirty="0" err="1">
                <a:solidFill>
                  <a:srgbClr val="00B050"/>
                </a:solidFill>
              </a:rPr>
              <a:t>operation</a:t>
            </a:r>
            <a:endParaRPr lang="fr-FR" sz="1767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0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2798785" y="289624"/>
            <a:ext cx="7973813" cy="418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121" b="1" dirty="0">
                <a:solidFill>
                  <a:srgbClr val="002060"/>
                </a:solidFill>
              </a:rPr>
              <a:t>WP</a:t>
            </a:r>
            <a:r>
              <a:rPr lang="fr-FR" sz="2121" b="1" dirty="0">
                <a:solidFill>
                  <a:srgbClr val="002060"/>
                </a:solidFill>
              </a:rPr>
              <a:t>6 – </a:t>
            </a:r>
            <a:r>
              <a:rPr lang="fr-FR" sz="2121" b="1" dirty="0" err="1">
                <a:solidFill>
                  <a:srgbClr val="002060"/>
                </a:solidFill>
              </a:rPr>
              <a:t>task</a:t>
            </a:r>
            <a:r>
              <a:rPr lang="fr-FR" sz="2121" b="1" dirty="0">
                <a:solidFill>
                  <a:srgbClr val="002060"/>
                </a:solidFill>
              </a:rPr>
              <a:t> 6.3 </a:t>
            </a:r>
            <a:r>
              <a:rPr lang="en-US" sz="2121" b="1" dirty="0">
                <a:solidFill>
                  <a:srgbClr val="002060"/>
                </a:solidFill>
              </a:rPr>
              <a:t>Adapt the existing ESS </a:t>
            </a:r>
            <a:r>
              <a:rPr lang="en-US" sz="2121" b="1" dirty="0">
                <a:solidFill>
                  <a:srgbClr val="002060"/>
                </a:solidFill>
              </a:rPr>
              <a:t>cryomodule</a:t>
            </a:r>
            <a:endParaRPr lang="en-BE" sz="2121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0" y="96717"/>
            <a:ext cx="2457425" cy="7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6</a:t>
            </a:fld>
            <a:endParaRPr lang="en-BE" dirty="0"/>
          </a:p>
        </p:txBody>
      </p:sp>
      <p:sp>
        <p:nvSpPr>
          <p:cNvPr id="3" name="Rectangle 2"/>
          <p:cNvSpPr/>
          <p:nvPr/>
        </p:nvSpPr>
        <p:spPr>
          <a:xfrm>
            <a:off x="144450" y="1175363"/>
            <a:ext cx="10502825" cy="1723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767" b="1" dirty="0">
                <a:solidFill>
                  <a:schemeClr val="bg1">
                    <a:lumMod val="50000"/>
                  </a:schemeClr>
                </a:solidFill>
              </a:rPr>
              <a:t>RF </a:t>
            </a:r>
            <a:r>
              <a:rPr lang="fr-FR" sz="1767" b="1" dirty="0" err="1">
                <a:solidFill>
                  <a:schemeClr val="bg1">
                    <a:lumMod val="50000"/>
                  </a:schemeClr>
                </a:solidFill>
              </a:rPr>
              <a:t>couplers</a:t>
            </a:r>
            <a:r>
              <a:rPr lang="fr-FR" sz="1767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sz="1767" b="1" dirty="0"/>
              <a:t>(</a:t>
            </a:r>
            <a:r>
              <a:rPr lang="fr-FR" sz="1767" b="1" dirty="0" err="1"/>
              <a:t>drived</a:t>
            </a:r>
            <a:r>
              <a:rPr lang="fr-FR" sz="1767" b="1" dirty="0"/>
              <a:t> by the WP4): </a:t>
            </a:r>
            <a:r>
              <a:rPr lang="fr-FR" sz="1767" dirty="0">
                <a:solidFill>
                  <a:srgbClr val="00B050"/>
                </a:solidFill>
              </a:rPr>
              <a:t>in </a:t>
            </a:r>
            <a:r>
              <a:rPr lang="fr-FR" sz="1767" dirty="0">
                <a:solidFill>
                  <a:srgbClr val="00B050"/>
                </a:solidFill>
              </a:rPr>
              <a:t>progress.</a:t>
            </a:r>
            <a:endParaRPr lang="en-US" sz="1767" dirty="0">
              <a:solidFill>
                <a:srgbClr val="00B050"/>
              </a:solidFill>
            </a:endParaRPr>
          </a:p>
          <a:p>
            <a:endParaRPr lang="fr-FR" sz="1767" b="1" dirty="0"/>
          </a:p>
          <a:p>
            <a:pPr marL="252489" indent="-252489">
              <a:buFont typeface="Wingdings" panose="05000000000000000000" pitchFamily="2" charset="2"/>
              <a:buChar char="à"/>
            </a:pPr>
            <a:r>
              <a:rPr lang="fr-FR" sz="1767" dirty="0">
                <a:sym typeface="Wingdings" panose="05000000000000000000" pitchFamily="2" charset="2"/>
              </a:rPr>
              <a:t>(WP4)Design </a:t>
            </a:r>
            <a:r>
              <a:rPr lang="fr-FR" sz="1767" dirty="0" err="1">
                <a:sym typeface="Wingdings" panose="05000000000000000000" pitchFamily="2" charset="2"/>
              </a:rPr>
              <a:t>completed</a:t>
            </a:r>
            <a:endParaRPr lang="fr-FR" sz="1767" dirty="0">
              <a:sym typeface="Wingdings" panose="05000000000000000000" pitchFamily="2" charset="2"/>
            </a:endParaRPr>
          </a:p>
          <a:p>
            <a:pPr marL="252489" indent="-252489">
              <a:buFont typeface="Wingdings" panose="05000000000000000000" pitchFamily="2" charset="2"/>
              <a:buChar char="à"/>
            </a:pPr>
            <a:r>
              <a:rPr lang="fr-FR" sz="1767" dirty="0">
                <a:solidFill>
                  <a:srgbClr val="00B050"/>
                </a:solidFill>
                <a:sym typeface="Wingdings" panose="05000000000000000000" pitchFamily="2" charset="2"/>
              </a:rPr>
              <a:t>(WP6)</a:t>
            </a:r>
            <a:r>
              <a:rPr lang="fr-FR" sz="1767" dirty="0" err="1">
                <a:solidFill>
                  <a:srgbClr val="00B050"/>
                </a:solidFill>
                <a:sym typeface="Wingdings" panose="05000000000000000000" pitchFamily="2" charset="2"/>
              </a:rPr>
              <a:t>Integration</a:t>
            </a:r>
            <a:r>
              <a:rPr lang="fr-FR" sz="1767" dirty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fr-FR" sz="1767" dirty="0" err="1">
                <a:solidFill>
                  <a:srgbClr val="00B050"/>
                </a:solidFill>
                <a:sym typeface="Wingdings" panose="05000000000000000000" pitchFamily="2" charset="2"/>
              </a:rPr>
              <a:t>into</a:t>
            </a:r>
            <a:r>
              <a:rPr lang="fr-FR" sz="1767" dirty="0">
                <a:solidFill>
                  <a:srgbClr val="00B050"/>
                </a:solidFill>
                <a:sym typeface="Wingdings" panose="05000000000000000000" pitchFamily="2" charset="2"/>
              </a:rPr>
              <a:t> the cryomodule : </a:t>
            </a:r>
            <a:r>
              <a:rPr lang="fr-FR" sz="1767" dirty="0" err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r>
              <a:rPr lang="fr-FR" sz="1767" dirty="0">
                <a:solidFill>
                  <a:srgbClr val="00B050"/>
                </a:solidFill>
                <a:sym typeface="Wingdings" panose="05000000000000000000" pitchFamily="2" charset="2"/>
              </a:rPr>
              <a:t>.</a:t>
            </a:r>
            <a:endParaRPr lang="fr-FR" sz="1767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marL="252489" indent="-252489">
              <a:buFont typeface="Wingdings" panose="05000000000000000000" pitchFamily="2" charset="2"/>
              <a:buChar char="à"/>
            </a:pPr>
            <a:r>
              <a:rPr lang="fr-FR" sz="1767" dirty="0">
                <a:sym typeface="Wingdings" panose="05000000000000000000" pitchFamily="2" charset="2"/>
              </a:rPr>
              <a:t>(WP4)Fabrication </a:t>
            </a:r>
            <a:r>
              <a:rPr lang="fr-FR" sz="1767" dirty="0" err="1">
                <a:sym typeface="Wingdings" panose="05000000000000000000" pitchFamily="2" charset="2"/>
              </a:rPr>
              <a:t>study</a:t>
            </a:r>
            <a:r>
              <a:rPr lang="fr-FR" sz="1767" dirty="0">
                <a:sym typeface="Wingdings" panose="05000000000000000000" pitchFamily="2" charset="2"/>
              </a:rPr>
              <a:t>: on-</a:t>
            </a:r>
            <a:r>
              <a:rPr lang="fr-FR" sz="1767" dirty="0" err="1">
                <a:sym typeface="Wingdings" panose="05000000000000000000" pitchFamily="2" charset="2"/>
              </a:rPr>
              <a:t>going</a:t>
            </a:r>
            <a:r>
              <a:rPr lang="fr-FR" sz="1767" dirty="0">
                <a:sym typeface="Wingdings" panose="05000000000000000000" pitchFamily="2" charset="2"/>
              </a:rPr>
              <a:t> at CERN.</a:t>
            </a:r>
          </a:p>
          <a:p>
            <a:pPr marL="252489" indent="-252489">
              <a:buFont typeface="Wingdings" panose="05000000000000000000" pitchFamily="2" charset="2"/>
              <a:buChar char="à"/>
            </a:pPr>
            <a:endParaRPr lang="fr-FR" sz="1767" dirty="0">
              <a:sym typeface="Wingdings" panose="05000000000000000000" pitchFamily="2" charset="2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57378" y="3086123"/>
            <a:ext cx="6381977" cy="2811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67" b="1" dirty="0">
                <a:solidFill>
                  <a:schemeClr val="bg1">
                    <a:lumMod val="50000"/>
                  </a:schemeClr>
                </a:solidFill>
              </a:rPr>
              <a:t>Magnetic shielding </a:t>
            </a:r>
            <a:r>
              <a:rPr lang="fr-FR" sz="1767" b="1" dirty="0"/>
              <a:t>(</a:t>
            </a:r>
            <a:r>
              <a:rPr lang="fr-FR" sz="1767" b="1" dirty="0" err="1"/>
              <a:t>P.Duchesne</a:t>
            </a:r>
            <a:r>
              <a:rPr lang="fr-FR" sz="1767" b="1" dirty="0"/>
              <a:t>):</a:t>
            </a:r>
            <a:r>
              <a:rPr lang="fr-FR" sz="1767" dirty="0">
                <a:solidFill>
                  <a:srgbClr val="00B050"/>
                </a:solidFill>
              </a:rPr>
              <a:t> in </a:t>
            </a:r>
            <a:r>
              <a:rPr lang="fr-FR" sz="1767" dirty="0">
                <a:solidFill>
                  <a:srgbClr val="00B050"/>
                </a:solidFill>
              </a:rPr>
              <a:t>progress.</a:t>
            </a:r>
            <a:endParaRPr lang="en-US" sz="1767" dirty="0">
              <a:solidFill>
                <a:srgbClr val="00B050"/>
              </a:solidFill>
            </a:endParaRPr>
          </a:p>
          <a:p>
            <a:endParaRPr lang="fr-FR" sz="1767" b="1" dirty="0"/>
          </a:p>
          <a:p>
            <a:pPr marL="252489" indent="-252489">
              <a:buFont typeface="Wingdings" panose="05000000000000000000" pitchFamily="2" charset="2"/>
              <a:buChar char="à"/>
            </a:pPr>
            <a:r>
              <a:rPr lang="fr-FR" sz="1767" dirty="0" err="1">
                <a:solidFill>
                  <a:srgbClr val="00B050"/>
                </a:solidFill>
                <a:sym typeface="Wingdings" panose="05000000000000000000" pitchFamily="2" charset="2"/>
              </a:rPr>
              <a:t>Technical</a:t>
            </a:r>
            <a:r>
              <a:rPr lang="fr-FR" sz="1767" dirty="0">
                <a:solidFill>
                  <a:srgbClr val="00B050"/>
                </a:solidFill>
                <a:sym typeface="Wingdings" panose="05000000000000000000" pitchFamily="2" charset="2"/>
              </a:rPr>
              <a:t> meeting: 17 </a:t>
            </a:r>
            <a:r>
              <a:rPr lang="fr-FR" sz="1767" dirty="0" err="1">
                <a:solidFill>
                  <a:srgbClr val="00B050"/>
                </a:solidFill>
                <a:sym typeface="Wingdings" panose="05000000000000000000" pitchFamily="2" charset="2"/>
              </a:rPr>
              <a:t>june</a:t>
            </a:r>
            <a:r>
              <a:rPr lang="fr-FR" sz="1767" dirty="0">
                <a:solidFill>
                  <a:srgbClr val="00B050"/>
                </a:solidFill>
                <a:sym typeface="Wingdings" panose="05000000000000000000" pitchFamily="2" charset="2"/>
              </a:rPr>
              <a:t>. No issue. </a:t>
            </a:r>
            <a:r>
              <a:rPr lang="fr-FR" sz="1767" dirty="0" err="1">
                <a:sym typeface="Wingdings" panose="05000000000000000000" pitchFamily="2" charset="2"/>
              </a:rPr>
              <a:t>Leadtime</a:t>
            </a:r>
            <a:r>
              <a:rPr lang="fr-FR" sz="1767" dirty="0">
                <a:sym typeface="Wingdings" panose="05000000000000000000" pitchFamily="2" charset="2"/>
              </a:rPr>
              <a:t> production </a:t>
            </a:r>
            <a:r>
              <a:rPr lang="fr-FR" sz="1767" dirty="0" err="1">
                <a:sym typeface="Wingdings" panose="05000000000000000000" pitchFamily="2" charset="2"/>
              </a:rPr>
              <a:t>is</a:t>
            </a:r>
            <a:r>
              <a:rPr lang="fr-FR" sz="1767" dirty="0">
                <a:sym typeface="Wingdings" panose="05000000000000000000" pitchFamily="2" charset="2"/>
              </a:rPr>
              <a:t> about 12 </a:t>
            </a:r>
            <a:r>
              <a:rPr lang="fr-FR" sz="1767" dirty="0" err="1">
                <a:sym typeface="Wingdings" panose="05000000000000000000" pitchFamily="2" charset="2"/>
              </a:rPr>
              <a:t>weeks</a:t>
            </a:r>
            <a:r>
              <a:rPr lang="fr-FR" sz="1767" dirty="0">
                <a:sym typeface="Wingdings" panose="05000000000000000000" pitchFamily="2" charset="2"/>
              </a:rPr>
              <a:t> maximum.</a:t>
            </a:r>
          </a:p>
          <a:p>
            <a:endParaRPr lang="fr-FR" sz="1767" dirty="0">
              <a:sym typeface="Wingdings" panose="05000000000000000000" pitchFamily="2" charset="2"/>
            </a:endParaRPr>
          </a:p>
          <a:p>
            <a:r>
              <a:rPr lang="fr-FR" sz="1767" dirty="0">
                <a:sym typeface="Wingdings" panose="05000000000000000000" pitchFamily="2" charset="2"/>
              </a:rPr>
              <a:t>First </a:t>
            </a:r>
            <a:r>
              <a:rPr lang="fr-FR" sz="1767" dirty="0" err="1">
                <a:sym typeface="Wingdings" panose="05000000000000000000" pitchFamily="2" charset="2"/>
              </a:rPr>
              <a:t>quotations</a:t>
            </a:r>
            <a:r>
              <a:rPr lang="fr-FR" sz="1767" dirty="0">
                <a:sym typeface="Wingdings" panose="05000000000000000000" pitchFamily="2" charset="2"/>
              </a:rPr>
              <a:t> </a:t>
            </a:r>
            <a:r>
              <a:rPr lang="fr-FR" sz="1767" dirty="0" err="1">
                <a:sym typeface="Wingdings" panose="05000000000000000000" pitchFamily="2" charset="2"/>
              </a:rPr>
              <a:t>received</a:t>
            </a:r>
            <a:r>
              <a:rPr lang="fr-FR" sz="1767" dirty="0">
                <a:sym typeface="Wingdings" panose="05000000000000000000" pitchFamily="2" charset="2"/>
              </a:rPr>
              <a:t>. Mu-</a:t>
            </a:r>
            <a:r>
              <a:rPr lang="fr-FR" sz="1767" dirty="0" err="1">
                <a:sym typeface="Wingdings" panose="05000000000000000000" pitchFamily="2" charset="2"/>
              </a:rPr>
              <a:t>metal</a:t>
            </a:r>
            <a:r>
              <a:rPr lang="fr-FR" sz="1767" dirty="0">
                <a:sym typeface="Wingdings" panose="05000000000000000000" pitchFamily="2" charset="2"/>
              </a:rPr>
              <a:t> </a:t>
            </a:r>
            <a:r>
              <a:rPr lang="fr-FR" sz="1767" dirty="0" err="1">
                <a:sym typeface="Wingdings" panose="05000000000000000000" pitchFamily="2" charset="2"/>
              </a:rPr>
              <a:t>shield</a:t>
            </a:r>
            <a:r>
              <a:rPr lang="fr-FR" sz="1767" dirty="0">
                <a:sym typeface="Wingdings" panose="05000000000000000000" pitchFamily="2" charset="2"/>
              </a:rPr>
              <a:t> </a:t>
            </a:r>
            <a:r>
              <a:rPr lang="fr-FR" sz="1767" dirty="0" err="1">
                <a:sym typeface="Wingdings" panose="05000000000000000000" pitchFamily="2" charset="2"/>
              </a:rPr>
              <a:t>is</a:t>
            </a:r>
            <a:r>
              <a:rPr lang="fr-FR" sz="1767" dirty="0">
                <a:sym typeface="Wingdings" panose="05000000000000000000" pitchFamily="2" charset="2"/>
              </a:rPr>
              <a:t> the </a:t>
            </a:r>
            <a:r>
              <a:rPr lang="fr-FR" sz="1767" dirty="0" err="1">
                <a:sym typeface="Wingdings" panose="05000000000000000000" pitchFamily="2" charset="2"/>
              </a:rPr>
              <a:t>cost</a:t>
            </a:r>
            <a:r>
              <a:rPr lang="fr-FR" sz="1767" dirty="0">
                <a:sym typeface="Wingdings" panose="05000000000000000000" pitchFamily="2" charset="2"/>
              </a:rPr>
              <a:t> driver  x2 the </a:t>
            </a:r>
            <a:r>
              <a:rPr lang="fr-FR" sz="1767" dirty="0" err="1">
                <a:sym typeface="Wingdings" panose="05000000000000000000" pitchFamily="2" charset="2"/>
              </a:rPr>
              <a:t>cost</a:t>
            </a:r>
            <a:r>
              <a:rPr lang="fr-FR" sz="1767" dirty="0">
                <a:sym typeface="Wingdings" panose="05000000000000000000" pitchFamily="2" charset="2"/>
              </a:rPr>
              <a:t> of the 4 cold </a:t>
            </a:r>
            <a:r>
              <a:rPr lang="fr-FR" sz="1767" dirty="0" err="1">
                <a:sym typeface="Wingdings" panose="05000000000000000000" pitchFamily="2" charset="2"/>
              </a:rPr>
              <a:t>magnetic</a:t>
            </a:r>
            <a:r>
              <a:rPr lang="fr-FR" sz="1767" dirty="0">
                <a:sym typeface="Wingdings" panose="05000000000000000000" pitchFamily="2" charset="2"/>
              </a:rPr>
              <a:t> </a:t>
            </a:r>
            <a:r>
              <a:rPr lang="fr-FR" sz="1767" dirty="0" err="1">
                <a:sym typeface="Wingdings" panose="05000000000000000000" pitchFamily="2" charset="2"/>
              </a:rPr>
              <a:t>shields</a:t>
            </a:r>
            <a:r>
              <a:rPr lang="fr-FR" sz="1767" dirty="0">
                <a:sym typeface="Wingdings" panose="05000000000000000000" pitchFamily="2" charset="2"/>
              </a:rPr>
              <a:t>. Total </a:t>
            </a:r>
            <a:r>
              <a:rPr lang="fr-FR" sz="1767" dirty="0" err="1">
                <a:sym typeface="Wingdings" panose="05000000000000000000" pitchFamily="2" charset="2"/>
              </a:rPr>
              <a:t>cost</a:t>
            </a:r>
            <a:r>
              <a:rPr lang="fr-FR" sz="1767" dirty="0">
                <a:sym typeface="Wingdings" panose="05000000000000000000" pitchFamily="2" charset="2"/>
              </a:rPr>
              <a:t> </a:t>
            </a:r>
            <a:r>
              <a:rPr lang="fr-FR" sz="1767" dirty="0" err="1">
                <a:sym typeface="Wingdings" panose="05000000000000000000" pitchFamily="2" charset="2"/>
              </a:rPr>
              <a:t>estimate</a:t>
            </a:r>
            <a:r>
              <a:rPr lang="fr-FR" sz="1767" dirty="0">
                <a:sym typeface="Wingdings" panose="05000000000000000000" pitchFamily="2" charset="2"/>
              </a:rPr>
              <a:t> ~130k€</a:t>
            </a:r>
          </a:p>
          <a:p>
            <a:endParaRPr lang="fr-FR" sz="1767" dirty="0">
              <a:sym typeface="Wingdings" panose="05000000000000000000" pitchFamily="2" charset="2"/>
            </a:endParaRPr>
          </a:p>
          <a:p>
            <a:r>
              <a:rPr lang="fr-FR" sz="1767" dirty="0" err="1">
                <a:sym typeface="Wingdings" panose="05000000000000000000" pitchFamily="2" charset="2"/>
              </a:rPr>
              <a:t>Purchase</a:t>
            </a:r>
            <a:r>
              <a:rPr lang="fr-FR" sz="1767" dirty="0">
                <a:sym typeface="Wingdings" panose="05000000000000000000" pitchFamily="2" charset="2"/>
              </a:rPr>
              <a:t> of the </a:t>
            </a:r>
            <a:r>
              <a:rPr lang="fr-FR" sz="1767" dirty="0" err="1">
                <a:sym typeface="Wingdings" panose="05000000000000000000" pitchFamily="2" charset="2"/>
              </a:rPr>
              <a:t>raw</a:t>
            </a:r>
            <a:r>
              <a:rPr lang="fr-FR" sz="1767" dirty="0">
                <a:sym typeface="Wingdings" panose="05000000000000000000" pitchFamily="2" charset="2"/>
              </a:rPr>
              <a:t> </a:t>
            </a:r>
            <a:r>
              <a:rPr lang="fr-FR" sz="1767" dirty="0" err="1">
                <a:sym typeface="Wingdings" panose="05000000000000000000" pitchFamily="2" charset="2"/>
              </a:rPr>
              <a:t>material</a:t>
            </a:r>
            <a:r>
              <a:rPr lang="fr-FR" sz="1767" dirty="0">
                <a:sym typeface="Wingdings" panose="05000000000000000000" pitchFamily="2" charset="2"/>
              </a:rPr>
              <a:t> first by end of 2025?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0" t="10187" r="15000" b="9814"/>
          <a:stretch/>
        </p:blipFill>
        <p:spPr>
          <a:xfrm>
            <a:off x="6538768" y="3374007"/>
            <a:ext cx="3860118" cy="22955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5" t="5867" r="18788" b="11156"/>
          <a:stretch/>
        </p:blipFill>
        <p:spPr>
          <a:xfrm>
            <a:off x="9329456" y="4854887"/>
            <a:ext cx="1405077" cy="108397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097" y="493580"/>
            <a:ext cx="1724517" cy="271194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448" y="807402"/>
            <a:ext cx="1494666" cy="234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5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2798785" y="289624"/>
            <a:ext cx="7781449" cy="74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121" b="1" dirty="0">
                <a:solidFill>
                  <a:srgbClr val="002060"/>
                </a:solidFill>
              </a:rPr>
              <a:t>WP</a:t>
            </a:r>
            <a:r>
              <a:rPr lang="fr-FR" sz="2121" b="1" dirty="0">
                <a:solidFill>
                  <a:srgbClr val="002060"/>
                </a:solidFill>
              </a:rPr>
              <a:t>6 </a:t>
            </a:r>
            <a:r>
              <a:rPr lang="fr-FR" sz="2121" b="1" dirty="0">
                <a:solidFill>
                  <a:srgbClr val="002060"/>
                </a:solidFill>
              </a:rPr>
              <a:t>– </a:t>
            </a:r>
            <a:r>
              <a:rPr lang="en-US" sz="2121" b="1" dirty="0">
                <a:solidFill>
                  <a:srgbClr val="002060"/>
                </a:solidFill>
              </a:rPr>
              <a:t>Task 6.4: Fabrication and validation of cryomodule </a:t>
            </a:r>
            <a:r>
              <a:rPr lang="en-US" sz="2121" b="1" dirty="0">
                <a:solidFill>
                  <a:srgbClr val="002060"/>
                </a:solidFill>
              </a:rPr>
              <a:t>components</a:t>
            </a:r>
            <a:endParaRPr lang="en-BE" sz="2121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50" y="96717"/>
            <a:ext cx="2457425" cy="77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44450" y="770512"/>
            <a:ext cx="7314812" cy="90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767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767" dirty="0"/>
          </a:p>
          <a:p>
            <a:r>
              <a:rPr lang="fr-FR" sz="1767" b="1" dirty="0">
                <a:solidFill>
                  <a:schemeClr val="bg2">
                    <a:lumMod val="50000"/>
                  </a:schemeClr>
                </a:solidFill>
              </a:rPr>
              <a:t>Vacuum </a:t>
            </a:r>
            <a:r>
              <a:rPr lang="fr-FR" sz="1767" b="1" dirty="0" err="1">
                <a:solidFill>
                  <a:schemeClr val="bg2">
                    <a:lumMod val="50000"/>
                  </a:schemeClr>
                </a:solidFill>
              </a:rPr>
              <a:t>vessel</a:t>
            </a:r>
            <a:r>
              <a:rPr lang="fr-FR" sz="1767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fr-FR" sz="1767" b="1" dirty="0" err="1">
                <a:solidFill>
                  <a:schemeClr val="bg2">
                    <a:lumMod val="50000"/>
                  </a:schemeClr>
                </a:solidFill>
              </a:rPr>
              <a:t>Spaceframe</a:t>
            </a:r>
            <a:r>
              <a:rPr lang="fr-FR" sz="1767" b="1" dirty="0">
                <a:solidFill>
                  <a:schemeClr val="bg2">
                    <a:lumMod val="50000"/>
                  </a:schemeClr>
                </a:solidFill>
              </a:rPr>
              <a:t>/</a:t>
            </a:r>
            <a:r>
              <a:rPr lang="fr-FR" sz="1767" b="1" dirty="0" err="1">
                <a:solidFill>
                  <a:schemeClr val="bg2">
                    <a:lumMod val="50000"/>
                  </a:schemeClr>
                </a:solidFill>
              </a:rPr>
              <a:t>Flanges</a:t>
            </a:r>
            <a:r>
              <a:rPr lang="fr-FR" sz="1767" b="1" dirty="0">
                <a:solidFill>
                  <a:schemeClr val="bg2">
                    <a:lumMod val="50000"/>
                  </a:schemeClr>
                </a:solidFill>
              </a:rPr>
              <a:t>...: </a:t>
            </a:r>
            <a:r>
              <a:rPr lang="fr-FR" sz="1767" dirty="0">
                <a:solidFill>
                  <a:srgbClr val="00B050"/>
                </a:solidFill>
              </a:rPr>
              <a:t>in progress</a:t>
            </a:r>
            <a:r>
              <a:rPr lang="fr-FR" sz="1767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7</a:t>
            </a:fld>
            <a:endParaRPr lang="en-BE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55" y="869051"/>
            <a:ext cx="2429920" cy="357578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672" y="2229681"/>
            <a:ext cx="3088170" cy="338656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0" y="2074867"/>
            <a:ext cx="5133223" cy="2306656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250498" y="1921234"/>
            <a:ext cx="1409360" cy="364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767" dirty="0" err="1"/>
              <a:t>S</a:t>
            </a:r>
            <a:r>
              <a:rPr lang="fr-FR" sz="1767" dirty="0" err="1"/>
              <a:t>paceframe</a:t>
            </a:r>
            <a:endParaRPr lang="fr-FR" sz="1767" dirty="0"/>
          </a:p>
        </p:txBody>
      </p:sp>
      <p:sp>
        <p:nvSpPr>
          <p:cNvPr id="20" name="ZoneTexte 19"/>
          <p:cNvSpPr txBox="1"/>
          <p:nvPr/>
        </p:nvSpPr>
        <p:spPr>
          <a:xfrm>
            <a:off x="8820097" y="4410431"/>
            <a:ext cx="1544455" cy="908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67" dirty="0"/>
              <a:t>New warm-to-cold transition</a:t>
            </a:r>
            <a:endParaRPr lang="fr-FR" sz="1767" dirty="0"/>
          </a:p>
        </p:txBody>
      </p:sp>
      <p:sp>
        <p:nvSpPr>
          <p:cNvPr id="21" name="ZoneTexte 20"/>
          <p:cNvSpPr txBox="1"/>
          <p:nvPr/>
        </p:nvSpPr>
        <p:spPr>
          <a:xfrm>
            <a:off x="1162050" y="4118504"/>
            <a:ext cx="3074627" cy="9081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767" dirty="0" err="1"/>
              <a:t>Several</a:t>
            </a:r>
            <a:r>
              <a:rPr lang="fr-FR" sz="1767" dirty="0"/>
              <a:t> </a:t>
            </a:r>
            <a:r>
              <a:rPr lang="fr-FR" sz="1767" dirty="0" err="1"/>
              <a:t>flange</a:t>
            </a:r>
            <a:r>
              <a:rPr lang="fr-FR" sz="1767" dirty="0"/>
              <a:t> types </a:t>
            </a:r>
            <a:r>
              <a:rPr lang="fr-FR" sz="1767" dirty="0">
                <a:sym typeface="Wingdings" panose="05000000000000000000" pitchFamily="2" charset="2"/>
              </a:rPr>
              <a:t> No </a:t>
            </a:r>
            <a:r>
              <a:rPr lang="fr-FR" sz="1767" dirty="0" err="1">
                <a:sym typeface="Wingdings" panose="05000000000000000000" pitchFamily="2" charset="2"/>
              </a:rPr>
              <a:t>welded</a:t>
            </a:r>
            <a:r>
              <a:rPr lang="fr-FR" sz="1767" dirty="0">
                <a:sym typeface="Wingdings" panose="05000000000000000000" pitchFamily="2" charset="2"/>
              </a:rPr>
              <a:t> pipes.</a:t>
            </a:r>
            <a:endParaRPr lang="fr-FR" sz="1767" dirty="0"/>
          </a:p>
          <a:p>
            <a:pPr algn="ctr"/>
            <a:endParaRPr lang="fr-FR" sz="1767" dirty="0"/>
          </a:p>
        </p:txBody>
      </p:sp>
    </p:spTree>
    <p:extLst>
      <p:ext uri="{BB962C8B-B14F-4D97-AF65-F5344CB8AC3E}">
        <p14:creationId xmlns:p14="http://schemas.microsoft.com/office/powerpoint/2010/main" val="31735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8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Planning et Principaux Jalons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 du WP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5D70CD-FF9B-F6F3-BA80-D5D474C1A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99" y="581473"/>
            <a:ext cx="9073008" cy="510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53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26B44D6-5388-4F8B-BFDC-A68D448E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PERLE- Project Progress </a:t>
            </a:r>
            <a:r>
              <a:rPr lang="fr-FR" dirty="0" err="1"/>
              <a:t>Review</a:t>
            </a:r>
            <a:r>
              <a:rPr lang="fr-FR" dirty="0"/>
              <a:t>- 4-2025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B40CD8-111B-4CF9-A342-94A78F55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>
                <a:latin typeface="+mn-lt"/>
              </a:rPr>
              <a:pPr/>
              <a:t>9</a:t>
            </a:fld>
            <a:endParaRPr lang="fr-FR" dirty="0">
              <a:latin typeface="+mn-lt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D2A87CC-646F-5C8B-5E73-F837BEDAC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915" y="149425"/>
            <a:ext cx="5688632" cy="43204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B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  <a:sym typeface="Wingdings" panose="05000000000000000000" pitchFamily="2" charset="2"/>
              </a:rPr>
              <a:t>esoins manquants RH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D0051A-BCD7-3F02-4FFD-45C678DAD796}"/>
              </a:ext>
            </a:extLst>
          </p:cNvPr>
          <p:cNvSpPr txBox="1"/>
          <p:nvPr/>
        </p:nvSpPr>
        <p:spPr>
          <a:xfrm>
            <a:off x="345827" y="1085528"/>
            <a:ext cx="100091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mtClean="0"/>
              <a:t>Un CDD sur </a:t>
            </a:r>
            <a:r>
              <a:rPr lang="fr-FR" dirty="0" smtClean="0"/>
              <a:t>15 jours: un faiseur de miracle pour publier le marché des cavités avan</a:t>
            </a:r>
            <a:r>
              <a:rPr lang="fr-FR" dirty="0" smtClean="0"/>
              <a:t>t fin Juillet</a:t>
            </a:r>
            <a:r>
              <a:rPr lang="fr-FR" dirty="0" smtClean="0"/>
              <a:t> !</a:t>
            </a:r>
          </a:p>
          <a:p>
            <a:endParaRPr lang="fr-FR" dirty="0" smtClean="0"/>
          </a:p>
          <a:p>
            <a:r>
              <a:rPr lang="fr-FR" dirty="0" smtClean="0"/>
              <a:t>Pour info:</a:t>
            </a:r>
            <a:endParaRPr lang="fr-FR" dirty="0"/>
          </a:p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Axel Perez Ruiz: Thésard sur les absorbeurs </a:t>
            </a:r>
            <a:r>
              <a:rPr lang="fr-FR" dirty="0" err="1" smtClean="0"/>
              <a:t>cryo</a:t>
            </a:r>
            <a:r>
              <a:rPr lang="fr-FR" dirty="0" smtClean="0"/>
              <a:t> à partir du 1</a:t>
            </a:r>
            <a:r>
              <a:rPr lang="fr-FR" baseline="30000" dirty="0" smtClean="0"/>
              <a:t>er</a:t>
            </a:r>
            <a:r>
              <a:rPr lang="fr-FR" dirty="0" smtClean="0"/>
              <a:t> </a:t>
            </a:r>
            <a:r>
              <a:rPr lang="fr-FR" dirty="0" err="1" smtClean="0"/>
              <a:t>Oct</a:t>
            </a:r>
            <a:r>
              <a:rPr lang="fr-FR" dirty="0" smtClean="0"/>
              <a:t> 2025 (thèse CIFRE avec ACS)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fr-FR" dirty="0" smtClean="0"/>
              <a:t>Post-doc (</a:t>
            </a:r>
            <a:r>
              <a:rPr lang="fr-FR" dirty="0" err="1" smtClean="0"/>
              <a:t>iSAS</a:t>
            </a:r>
            <a:r>
              <a:rPr lang="fr-FR" dirty="0" smtClean="0"/>
              <a:t>) 30 mois: à recruter dès septembre. Thématiques en discussion HOM, absorbeurs, FRT?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88DFF0D-94F0-2B17-E997-38AA7DD1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10/07/2025</a:t>
            </a:r>
          </a:p>
        </p:txBody>
      </p:sp>
    </p:spTree>
    <p:extLst>
      <p:ext uri="{BB962C8B-B14F-4D97-AF65-F5344CB8AC3E}">
        <p14:creationId xmlns:p14="http://schemas.microsoft.com/office/powerpoint/2010/main" val="1509392086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36527</TotalTime>
  <Words>991</Words>
  <Application>Microsoft Office PowerPoint</Application>
  <PresentationFormat>Personnalisé</PresentationFormat>
  <Paragraphs>116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1_modele-IJCLAb-powerpoint</vt:lpstr>
      <vt:lpstr>Présentation PowerPoint</vt:lpstr>
      <vt:lpstr>TDR</vt:lpstr>
      <vt:lpstr>Etat d’Avancement </vt:lpstr>
      <vt:lpstr>Présentation PowerPoint</vt:lpstr>
      <vt:lpstr>Présentation PowerPoint</vt:lpstr>
      <vt:lpstr>Présentation PowerPoint</vt:lpstr>
      <vt:lpstr>Présentation PowerPoint</vt:lpstr>
      <vt:lpstr>Planning et Principaux Jalons du WP</vt:lpstr>
      <vt:lpstr>Besoins manquants RH</vt:lpstr>
      <vt:lpstr>Points de vigilance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OLRY Guillaume</cp:lastModifiedBy>
  <cp:revision>1995</cp:revision>
  <dcterms:created xsi:type="dcterms:W3CDTF">2011-03-09T16:37:49Z</dcterms:created>
  <dcterms:modified xsi:type="dcterms:W3CDTF">2025-07-09T21:45:47Z</dcterms:modified>
</cp:coreProperties>
</file>