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9"/>
  </p:notesMasterIdLst>
  <p:sldIdLst>
    <p:sldId id="307" r:id="rId2"/>
    <p:sldId id="354" r:id="rId3"/>
    <p:sldId id="357" r:id="rId4"/>
    <p:sldId id="355" r:id="rId5"/>
    <p:sldId id="356" r:id="rId6"/>
    <p:sldId id="358" r:id="rId7"/>
    <p:sldId id="353" r:id="rId8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00"/>
    <a:srgbClr val="F39200"/>
    <a:srgbClr val="6600CC"/>
    <a:srgbClr val="E05314"/>
    <a:srgbClr val="00294B"/>
    <a:srgbClr val="456487"/>
    <a:srgbClr val="511F74"/>
    <a:srgbClr val="7A286A"/>
    <a:srgbClr val="DF8A2D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41" autoAdjust="0"/>
    <p:restoredTop sz="96291" autoAdjust="0"/>
  </p:normalViewPr>
  <p:slideViewPr>
    <p:cSldViewPr>
      <p:cViewPr varScale="1">
        <p:scale>
          <a:sx n="127" d="100"/>
          <a:sy n="127" d="100"/>
        </p:scale>
        <p:origin x="1092" y="126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10/07/2025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A8FD5F-E33E-40BC-9DD7-0723FC62E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6597" y="991680"/>
            <a:ext cx="8079581" cy="2109600"/>
          </a:xfrm>
        </p:spPr>
        <p:txBody>
          <a:bodyPr anchor="b"/>
          <a:lstStyle>
            <a:lvl1pPr algn="ctr">
              <a:defRPr sz="53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AD7478-505D-44CF-BCB9-0510EA396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6597" y="3182634"/>
            <a:ext cx="8079581" cy="1462973"/>
          </a:xfrm>
        </p:spPr>
        <p:txBody>
          <a:bodyPr/>
          <a:lstStyle>
            <a:lvl1pPr marL="0" indent="0" algn="ctr">
              <a:buNone/>
              <a:defRPr sz="2121"/>
            </a:lvl1pPr>
            <a:lvl2pPr marL="403982" indent="0" algn="ctr">
              <a:buNone/>
              <a:defRPr sz="1767"/>
            </a:lvl2pPr>
            <a:lvl3pPr marL="807964" indent="0" algn="ctr">
              <a:buNone/>
              <a:defRPr sz="1590"/>
            </a:lvl3pPr>
            <a:lvl4pPr marL="1211946" indent="0" algn="ctr">
              <a:buNone/>
              <a:defRPr sz="1414"/>
            </a:lvl4pPr>
            <a:lvl5pPr marL="1615928" indent="0" algn="ctr">
              <a:buNone/>
              <a:defRPr sz="1414"/>
            </a:lvl5pPr>
            <a:lvl6pPr marL="2019910" indent="0" algn="ctr">
              <a:buNone/>
              <a:defRPr sz="1414"/>
            </a:lvl6pPr>
            <a:lvl7pPr marL="2423892" indent="0" algn="ctr">
              <a:buNone/>
              <a:defRPr sz="1414"/>
            </a:lvl7pPr>
            <a:lvl8pPr marL="2827873" indent="0" algn="ctr">
              <a:buNone/>
              <a:defRPr sz="1414"/>
            </a:lvl8pPr>
            <a:lvl9pPr marL="3231855" indent="0" algn="ctr">
              <a:buNone/>
              <a:defRPr sz="1414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959662-BAB8-40BE-8F94-2794A018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12/12/2024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033093-330B-497C-8C4E-F72E8156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Review- 1-2024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429CB5-682C-4F44-AF45-94E50533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888C-2246-473E-A69D-9BC16C973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31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12/12/2024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  <p:sldLayoutId id="214748371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989C989-18D5-49B8-83F0-25407A2D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- 04-2025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07A81A-6C77-4A99-ABCE-88F6992A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29DF77-A478-FFF4-2246-33D934A1F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10/07/2025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E213AC-7DC4-881A-BE68-5F6D90102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6252" y="1712099"/>
            <a:ext cx="4426399" cy="347788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7E7CFD6-0172-42A9-A91E-F497F6A95F1D}"/>
              </a:ext>
            </a:extLst>
          </p:cNvPr>
          <p:cNvSpPr txBox="1"/>
          <p:nvPr/>
        </p:nvSpPr>
        <p:spPr>
          <a:xfrm>
            <a:off x="993899" y="1733600"/>
            <a:ext cx="91450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Project Progress </a:t>
            </a:r>
            <a:r>
              <a:rPr lang="fr-FR" sz="3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Review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(PPR) 04-2025</a:t>
            </a:r>
          </a:p>
          <a:p>
            <a:pPr algn="ctr"/>
            <a:endParaRPr lang="fr-FR" sz="3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fr-FR" sz="2800" dirty="0">
                <a:latin typeface="+mn-lt"/>
              </a:rPr>
              <a:t>WP- Injecteur </a:t>
            </a:r>
          </a:p>
          <a:p>
            <a:pPr algn="ctr"/>
            <a:r>
              <a:rPr lang="fr-FR" sz="2800" dirty="0">
                <a:latin typeface="+mn-lt"/>
              </a:rPr>
              <a:t>R. Roux </a:t>
            </a:r>
          </a:p>
          <a:p>
            <a:pPr algn="ctr"/>
            <a:endParaRPr lang="fr-FR" sz="2400" dirty="0">
              <a:latin typeface="+mn-lt"/>
            </a:endParaRPr>
          </a:p>
          <a:p>
            <a:pPr algn="ctr"/>
            <a:endParaRPr lang="fr-FR" sz="2400" dirty="0">
              <a:latin typeface="+mn-lt"/>
            </a:endParaRPr>
          </a:p>
          <a:p>
            <a:pPr algn="ctr"/>
            <a:r>
              <a:rPr lang="fr-FR" sz="2400" dirty="0">
                <a:latin typeface="+mn-lt"/>
              </a:rPr>
              <a:t>10 Juillet 2025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537CC1-C2DF-C452-B89B-2387774B0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867" y="774789"/>
            <a:ext cx="11176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61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Etat d’Avancement 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</a:t>
            </a:fld>
            <a:endParaRPr lang="fr-FR" dirty="0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326DF3-5E69-1231-5AA7-4B14BE8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10/07/2025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7371B88-04A6-474C-91A3-135459DE1E9A}"/>
              </a:ext>
            </a:extLst>
          </p:cNvPr>
          <p:cNvSpPr txBox="1"/>
          <p:nvPr/>
        </p:nvSpPr>
        <p:spPr>
          <a:xfrm>
            <a:off x="273819" y="765687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Canon</a:t>
            </a:r>
            <a:endParaRPr lang="fr-FR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A85B5DB-C14D-4856-B81D-A74E32DD21DB}"/>
              </a:ext>
            </a:extLst>
          </p:cNvPr>
          <p:cNvSpPr txBox="1"/>
          <p:nvPr/>
        </p:nvSpPr>
        <p:spPr>
          <a:xfrm>
            <a:off x="749521" y="1167812"/>
            <a:ext cx="9226885" cy="4578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Palatino Linotype" panose="02040502050505030304" pitchFamily="18" charset="0"/>
              </a:rPr>
              <a:t>canon monté avec une cathode, étuvé et ultravide ≈ 10</a:t>
            </a:r>
            <a:r>
              <a:rPr lang="fr-FR" sz="1600" baseline="30000" dirty="0">
                <a:latin typeface="Palatino Linotype" panose="02040502050505030304" pitchFamily="18" charset="0"/>
              </a:rPr>
              <a:t>-11</a:t>
            </a:r>
            <a:r>
              <a:rPr lang="fr-FR" sz="1600" dirty="0">
                <a:latin typeface="Palatino Linotype" panose="02040502050505030304" pitchFamily="18" charset="0"/>
              </a:rPr>
              <a:t> mbar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Palatino Linotype" panose="02040502050505030304" pitchFamily="18" charset="0"/>
              </a:rPr>
              <a:t>Laser  sera installé le 15/07 dans l’igloo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Palatino Linotype" panose="02040502050505030304" pitchFamily="18" charset="0"/>
              </a:rPr>
              <a:t>Chambre de préparation prête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Palatino Linotype" panose="02040502050505030304" pitchFamily="18" charset="0"/>
              </a:rPr>
              <a:t>Coupe de faraday livrée en septembre, chambre en fabrication</a:t>
            </a:r>
          </a:p>
          <a:p>
            <a:pPr>
              <a:lnSpc>
                <a:spcPct val="200000"/>
              </a:lnSpc>
            </a:pPr>
            <a:r>
              <a:rPr lang="fr-FR" sz="1600" dirty="0">
                <a:latin typeface="Palatino Linotype" panose="02040502050505030304" pitchFamily="18" charset="0"/>
              </a:rPr>
              <a:t>      à l’atelier d’IJCLab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Palatino Linotype" panose="02040502050505030304" pitchFamily="18" charset="0"/>
              </a:rPr>
              <a:t>Contrôle-commande fonctionne, il faut ajouter les </a:t>
            </a:r>
            <a:r>
              <a:rPr lang="fr-FR" sz="1600" dirty="0" err="1">
                <a:latin typeface="Palatino Linotype" panose="02040502050505030304" pitchFamily="18" charset="0"/>
              </a:rPr>
              <a:t>diags</a:t>
            </a:r>
            <a:endParaRPr lang="fr-FR" sz="1600" dirty="0">
              <a:latin typeface="Palatino Linotype" panose="02040502050505030304" pitchFamily="18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Palatino Linotype" panose="02040502050505030304" pitchFamily="18" charset="0"/>
              </a:rPr>
              <a:t>D’ici fin Juillet, alignement de la plateforme HT, montage du</a:t>
            </a:r>
          </a:p>
          <a:p>
            <a:pPr>
              <a:lnSpc>
                <a:spcPct val="200000"/>
              </a:lnSpc>
            </a:pPr>
            <a:r>
              <a:rPr lang="fr-FR" sz="1600" dirty="0">
                <a:latin typeface="Palatino Linotype" panose="02040502050505030304" pitchFamily="18" charset="0"/>
              </a:rPr>
              <a:t>     canon sur la poutre RI et connexion à la cuve HT </a:t>
            </a:r>
            <a:r>
              <a:rPr lang="fr-FR" u="sng" dirty="0">
                <a:solidFill>
                  <a:srgbClr val="FF0000"/>
                </a:solidFill>
                <a:latin typeface="Palatino Linotype" panose="02040502050505030304" pitchFamily="18" charset="0"/>
              </a:rPr>
              <a:t>Si</a:t>
            </a:r>
            <a:r>
              <a:rPr lang="fr-FR" sz="1600" dirty="0">
                <a:latin typeface="Palatino Linotype" panose="02040502050505030304" pitchFamily="18" charset="0"/>
              </a:rPr>
              <a:t> requalification haute-pression pas nécessaire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FR" sz="1600" dirty="0">
              <a:latin typeface="Palatino Linotype" panose="02040502050505030304" pitchFamily="18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242256B-7DFA-4F2F-B487-755CB679F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533" y="1155352"/>
            <a:ext cx="3456192" cy="259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84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Etat d’Avancement 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</a:t>
            </a:fld>
            <a:endParaRPr lang="fr-FR" dirty="0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326DF3-5E69-1231-5AA7-4B14BE8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10/07/2025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15FADF-E0DD-465C-8B99-DEF3EC3641D9}"/>
              </a:ext>
            </a:extLst>
          </p:cNvPr>
          <p:cNvSpPr txBox="1"/>
          <p:nvPr/>
        </p:nvSpPr>
        <p:spPr>
          <a:xfrm>
            <a:off x="489714" y="797496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Cavité groupeur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8358E4-C03B-4CE7-AC52-F0A96E131434}"/>
              </a:ext>
            </a:extLst>
          </p:cNvPr>
          <p:cNvSpPr txBox="1"/>
          <p:nvPr/>
        </p:nvSpPr>
        <p:spPr>
          <a:xfrm>
            <a:off x="1137915" y="1301552"/>
            <a:ext cx="6866944" cy="30013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Design RF fini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Dessin 3D fini, plans de détails presque finis =&gt; Bravo Samuel!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Réunion en </a:t>
            </a:r>
            <a:r>
              <a:rPr lang="fr-FR" sz="1600" dirty="0" err="1"/>
              <a:t>visio</a:t>
            </a:r>
            <a:r>
              <a:rPr lang="fr-FR" sz="1600" dirty="0"/>
              <a:t> avec PMB </a:t>
            </a:r>
            <a:r>
              <a:rPr lang="fr-FR" sz="1600" dirty="0" err="1"/>
              <a:t>Alcen</a:t>
            </a:r>
            <a:r>
              <a:rPr lang="fr-FR" sz="1600" dirty="0"/>
              <a:t> le 4/07 (après le buffet du pôle acc.)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Retour de PMB:</a:t>
            </a:r>
          </a:p>
          <a:p>
            <a:pPr marL="78740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 sur les détails de brasure</a:t>
            </a:r>
          </a:p>
          <a:p>
            <a:pPr marL="78740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Reprises et mesures en sous-traitance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Devis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Appel d’offre en sept-</a:t>
            </a:r>
            <a:r>
              <a:rPr lang="fr-FR" sz="1600" dirty="0" err="1"/>
              <a:t>oct</a:t>
            </a:r>
            <a:endParaRPr lang="fr-FR" sz="16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3771D68-6CAF-4980-BC97-79DEFBC46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667" y="1125776"/>
            <a:ext cx="2736304" cy="380793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A92A1ED-9B2E-493E-89CA-7CF7EACCA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419" y="2560173"/>
            <a:ext cx="2016224" cy="285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8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Etat d’Avancement 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</a:t>
            </a:fld>
            <a:endParaRPr lang="fr-FR" dirty="0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326DF3-5E69-1231-5AA7-4B14BE8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10/07/2025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7887E82-0734-45E8-926B-DF1B685E5CA0}"/>
              </a:ext>
            </a:extLst>
          </p:cNvPr>
          <p:cNvSpPr txBox="1"/>
          <p:nvPr/>
        </p:nvSpPr>
        <p:spPr>
          <a:xfrm>
            <a:off x="344451" y="86950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Booster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B474F29-D579-4A8A-95C5-FCFEEB3FB204}"/>
              </a:ext>
            </a:extLst>
          </p:cNvPr>
          <p:cNvSpPr txBox="1"/>
          <p:nvPr/>
        </p:nvSpPr>
        <p:spPr>
          <a:xfrm>
            <a:off x="849883" y="1229544"/>
            <a:ext cx="8478603" cy="785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Cavités: </a:t>
            </a:r>
            <a:r>
              <a:rPr lang="fr-FR" sz="1600" dirty="0" err="1"/>
              <a:t>Q</a:t>
            </a:r>
            <a:r>
              <a:rPr lang="fr-FR" sz="1600" baseline="-25000" dirty="0" err="1"/>
              <a:t>ext</a:t>
            </a:r>
            <a:r>
              <a:rPr lang="fr-FR" sz="1600" dirty="0"/>
              <a:t> fixé à 1,7.10</a:t>
            </a:r>
            <a:r>
              <a:rPr lang="fr-FR" sz="1600" baseline="30000" dirty="0"/>
              <a:t>6</a:t>
            </a:r>
            <a:r>
              <a:rPr lang="fr-FR" sz="1600" dirty="0"/>
              <a:t> =&gt; 8 kW/</a:t>
            </a:r>
            <a:r>
              <a:rPr lang="fr-FR" sz="1600" dirty="0" err="1"/>
              <a:t>cav</a:t>
            </a:r>
            <a:r>
              <a:rPr lang="fr-FR" sz="1600" dirty="0"/>
              <a:t> pour 5 mA; commande pas prévu cette année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Cryomodule: plans en cours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4D5FE54-E597-4DE3-A68F-C915692A51F9}"/>
              </a:ext>
            </a:extLst>
          </p:cNvPr>
          <p:cNvSpPr txBox="1"/>
          <p:nvPr/>
        </p:nvSpPr>
        <p:spPr>
          <a:xfrm>
            <a:off x="353240" y="2174423"/>
            <a:ext cx="143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Cryogénie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DF6B179-1D5A-45B7-A1BF-4C6BA1CB9529}"/>
              </a:ext>
            </a:extLst>
          </p:cNvPr>
          <p:cNvSpPr txBox="1"/>
          <p:nvPr/>
        </p:nvSpPr>
        <p:spPr>
          <a:xfrm>
            <a:off x="849883" y="2674248"/>
            <a:ext cx="6144631" cy="785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Pas de SESAME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PID fait par Hervé, conception boite à vannes sera sous-traitée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0E09F18-E75A-406F-9402-227E78E935C7}"/>
              </a:ext>
            </a:extLst>
          </p:cNvPr>
          <p:cNvSpPr txBox="1"/>
          <p:nvPr/>
        </p:nvSpPr>
        <p:spPr>
          <a:xfrm>
            <a:off x="352705" y="3959416"/>
            <a:ext cx="3163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Source RF et bas niveau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08EAFAA-78F6-4CD9-8F4B-6A7101E7A2D1}"/>
              </a:ext>
            </a:extLst>
          </p:cNvPr>
          <p:cNvSpPr txBox="1"/>
          <p:nvPr/>
        </p:nvSpPr>
        <p:spPr>
          <a:xfrm>
            <a:off x="849883" y="4451802"/>
            <a:ext cx="2592248" cy="416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Voir exposé Christophe</a:t>
            </a:r>
          </a:p>
        </p:txBody>
      </p:sp>
    </p:spTree>
    <p:extLst>
      <p:ext uri="{BB962C8B-B14F-4D97-AF65-F5344CB8AC3E}">
        <p14:creationId xmlns:p14="http://schemas.microsoft.com/office/powerpoint/2010/main" val="1751146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Etat d’Avancement 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5</a:t>
            </a:fld>
            <a:endParaRPr lang="fr-FR" dirty="0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326DF3-5E69-1231-5AA7-4B14BE8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10/07/2025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15FADF-E0DD-465C-8B99-DEF3EC3641D9}"/>
              </a:ext>
            </a:extLst>
          </p:cNvPr>
          <p:cNvSpPr txBox="1"/>
          <p:nvPr/>
        </p:nvSpPr>
        <p:spPr>
          <a:xfrm>
            <a:off x="618381" y="830037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Merger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2691BC0-29D5-4723-BD70-C88E7DBC999A}"/>
              </a:ext>
            </a:extLst>
          </p:cNvPr>
          <p:cNvSpPr txBox="1"/>
          <p:nvPr/>
        </p:nvSpPr>
        <p:spPr>
          <a:xfrm>
            <a:off x="618381" y="4767833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Beam dump et CC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29458D7-12F8-4040-9E5A-BA06CBA09AA1}"/>
              </a:ext>
            </a:extLst>
          </p:cNvPr>
          <p:cNvSpPr txBox="1"/>
          <p:nvPr/>
        </p:nvSpPr>
        <p:spPr>
          <a:xfrm>
            <a:off x="1407590" y="5131056"/>
            <a:ext cx="8098435" cy="416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Emilie </a:t>
            </a:r>
            <a:r>
              <a:rPr lang="fr-FR" sz="1600" dirty="0" err="1"/>
              <a:t>Schibler</a:t>
            </a:r>
            <a:r>
              <a:rPr lang="fr-FR" sz="1600" dirty="0"/>
              <a:t> a envoyé un fichier ANSYS du </a:t>
            </a:r>
            <a:r>
              <a:rPr lang="fr-FR" sz="1600" dirty="0" err="1"/>
              <a:t>beam</a:t>
            </a:r>
            <a:r>
              <a:rPr lang="fr-FR" sz="1600" dirty="0"/>
              <a:t> dump SAFARI fait pour 200 kW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D65991A-C6BD-4FB5-9320-D3226450FD19}"/>
              </a:ext>
            </a:extLst>
          </p:cNvPr>
          <p:cNvSpPr txBox="1"/>
          <p:nvPr/>
        </p:nvSpPr>
        <p:spPr>
          <a:xfrm>
            <a:off x="993899" y="1230147"/>
            <a:ext cx="9462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Rasha</a:t>
            </a:r>
            <a:r>
              <a:rPr lang="fr-FR" sz="1600" dirty="0"/>
              <a:t> a fait un design des aimants avec grand rayon de gorge et transmis le fichier step à Sylvain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DFCDC9C-9F40-4970-8632-5F3E1A00E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29" y="1566515"/>
            <a:ext cx="6129944" cy="275166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8D7D14E-F16D-4859-AD79-856DD7E7ADCA}"/>
              </a:ext>
            </a:extLst>
          </p:cNvPr>
          <p:cNvSpPr txBox="1"/>
          <p:nvPr/>
        </p:nvSpPr>
        <p:spPr>
          <a:xfrm>
            <a:off x="1137593" y="4338463"/>
            <a:ext cx="801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Alex et Connor optimise l’optique du merger en tenant compte de toute la machine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1F58E8B-B5DA-4B1C-B5C5-768FC4675D3D}"/>
              </a:ext>
            </a:extLst>
          </p:cNvPr>
          <p:cNvSpPr txBox="1"/>
          <p:nvPr/>
        </p:nvSpPr>
        <p:spPr>
          <a:xfrm>
            <a:off x="7186587" y="1819291"/>
            <a:ext cx="2383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Pas beaucoup de place!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F3336A4-8970-4C21-A12F-A709B6E2068F}"/>
              </a:ext>
            </a:extLst>
          </p:cNvPr>
          <p:cNvSpPr txBox="1"/>
          <p:nvPr/>
        </p:nvSpPr>
        <p:spPr>
          <a:xfrm>
            <a:off x="7010911" y="2253165"/>
            <a:ext cx="3127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Question à Alex:</a:t>
            </a:r>
          </a:p>
          <a:p>
            <a:r>
              <a:rPr lang="fr-FR" sz="1600" dirty="0"/>
              <a:t>Peut-on se passe de </a:t>
            </a:r>
            <a:r>
              <a:rPr lang="fr-FR" sz="1600" dirty="0" err="1"/>
              <a:t>steerer</a:t>
            </a:r>
            <a:r>
              <a:rPr lang="fr-FR" sz="1600" dirty="0"/>
              <a:t> ici?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3FB2F5B-6084-4C39-B418-DC0294945554}"/>
              </a:ext>
            </a:extLst>
          </p:cNvPr>
          <p:cNvCxnSpPr/>
          <p:nvPr/>
        </p:nvCxnSpPr>
        <p:spPr>
          <a:xfrm flipH="1">
            <a:off x="4234259" y="2741712"/>
            <a:ext cx="5616624" cy="288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184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Etat d’Avancement 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6</a:t>
            </a:fld>
            <a:endParaRPr lang="fr-FR" dirty="0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326DF3-5E69-1231-5AA7-4B14BE8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10/07/2025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4CB4A55-BD99-47EF-918B-0C3B15B84686}"/>
              </a:ext>
            </a:extLst>
          </p:cNvPr>
          <p:cNvSpPr txBox="1"/>
          <p:nvPr/>
        </p:nvSpPr>
        <p:spPr>
          <a:xfrm>
            <a:off x="2002011" y="794486"/>
            <a:ext cx="7876884" cy="4328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 Chapitre Injecteur du TDR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b="1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III.1 Introduction 	</a:t>
            </a:r>
            <a:r>
              <a:rPr lang="fr-FR" sz="1400" b="1" i="1" dirty="0"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Raphaël</a:t>
            </a:r>
            <a:r>
              <a:rPr lang="fr-FR" sz="14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	4 pages</a:t>
            </a:r>
            <a:endParaRPr lang="fr-FR" sz="14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Description, but, cahier des charges, simulation faisceau =&gt; tableau des paramètres machine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III.2 Canon RI	</a:t>
            </a:r>
            <a:r>
              <a:rPr lang="fr-FR" sz="1400" b="1" i="1" dirty="0"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Maud</a:t>
            </a:r>
            <a:r>
              <a:rPr lang="fr-FR" sz="14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	5 pages</a:t>
            </a:r>
            <a:endParaRPr lang="fr-FR" sz="14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III.3 Buncher	</a:t>
            </a:r>
            <a:r>
              <a:rPr lang="fr-FR" sz="1400" b="1" i="1" dirty="0"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Raphaël </a:t>
            </a:r>
            <a:r>
              <a:rPr lang="fr-FR" sz="14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	4 pages</a:t>
            </a:r>
            <a:endParaRPr lang="fr-FR" sz="14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III.4 Booster		</a:t>
            </a:r>
            <a:r>
              <a:rPr lang="fr-FR" sz="1400" b="1" i="1" dirty="0"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Raphaël </a:t>
            </a:r>
            <a:r>
              <a:rPr lang="fr-FR" sz="14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	7 pages</a:t>
            </a:r>
            <a:endParaRPr lang="fr-FR" sz="14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La cavité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Le cryomodule</a:t>
            </a:r>
          </a:p>
        </p:txBody>
      </p:sp>
    </p:spTree>
    <p:extLst>
      <p:ext uri="{BB962C8B-B14F-4D97-AF65-F5344CB8AC3E}">
        <p14:creationId xmlns:p14="http://schemas.microsoft.com/office/powerpoint/2010/main" val="3949230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7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oints de vigilance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7E966E-E4B6-CA8E-5633-BE774D3A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10/07/2025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05477D2-1F3F-4C45-AB6F-07DF7F27D214}"/>
              </a:ext>
            </a:extLst>
          </p:cNvPr>
          <p:cNvSpPr txBox="1"/>
          <p:nvPr/>
        </p:nvSpPr>
        <p:spPr>
          <a:xfrm>
            <a:off x="952427" y="1013520"/>
            <a:ext cx="6059608" cy="2083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/>
              <a:t>Canon:</a:t>
            </a:r>
          </a:p>
          <a:p>
            <a:pPr marL="78740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Photocathode</a:t>
            </a:r>
          </a:p>
          <a:p>
            <a:pPr marL="78740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Certification des Equipements sous Pression</a:t>
            </a:r>
          </a:p>
          <a:p>
            <a:pPr marL="78740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Conditionnement HT incompatible avec travail sur photocathode</a:t>
            </a:r>
          </a:p>
          <a:p>
            <a:pPr marL="78740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Câblage</a:t>
            </a:r>
          </a:p>
          <a:p>
            <a:pPr marL="78740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Inclusion des </a:t>
            </a:r>
            <a:r>
              <a:rPr lang="fr-FR" sz="1400" dirty="0" err="1"/>
              <a:t>diags</a:t>
            </a:r>
            <a:r>
              <a:rPr lang="fr-FR" sz="1400" dirty="0"/>
              <a:t> dans le cc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7EF8733-CACB-447C-B1E7-696D1818253C}"/>
              </a:ext>
            </a:extLst>
          </p:cNvPr>
          <p:cNvSpPr txBox="1"/>
          <p:nvPr/>
        </p:nvSpPr>
        <p:spPr>
          <a:xfrm>
            <a:off x="952427" y="3291810"/>
            <a:ext cx="6032421" cy="1114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/>
              <a:t>Buncher:</a:t>
            </a:r>
          </a:p>
          <a:p>
            <a:pPr marL="78740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Budget pour le commander en 2O25?</a:t>
            </a:r>
          </a:p>
          <a:p>
            <a:pPr marL="78740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Pour un test avec faisceau en 2026, 90 k€ pour la synchro laser</a:t>
            </a:r>
          </a:p>
        </p:txBody>
      </p:sp>
    </p:spTree>
    <p:extLst>
      <p:ext uri="{BB962C8B-B14F-4D97-AF65-F5344CB8AC3E}">
        <p14:creationId xmlns:p14="http://schemas.microsoft.com/office/powerpoint/2010/main" val="3362880390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39684</TotalTime>
  <Words>463</Words>
  <Application>Microsoft Office PowerPoint</Application>
  <PresentationFormat>Personnalisé</PresentationFormat>
  <Paragraphs>86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Palatino Linotype</vt:lpstr>
      <vt:lpstr>1_modele-IJCLAb-powerpoint</vt:lpstr>
      <vt:lpstr>Présentation PowerPoint</vt:lpstr>
      <vt:lpstr>Etat d’Avancement </vt:lpstr>
      <vt:lpstr>Etat d’Avancement </vt:lpstr>
      <vt:lpstr>Etat d’Avancement </vt:lpstr>
      <vt:lpstr>Etat d’Avancement </vt:lpstr>
      <vt:lpstr>Etat d’Avancement </vt:lpstr>
      <vt:lpstr>Points de vigilance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raphael roux</cp:lastModifiedBy>
  <cp:revision>2068</cp:revision>
  <dcterms:created xsi:type="dcterms:W3CDTF">2011-03-09T16:37:49Z</dcterms:created>
  <dcterms:modified xsi:type="dcterms:W3CDTF">2025-07-10T11:31:43Z</dcterms:modified>
</cp:coreProperties>
</file>