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sldIdLst>
    <p:sldId id="307" r:id="rId2"/>
    <p:sldId id="354" r:id="rId3"/>
    <p:sldId id="349" r:id="rId4"/>
    <p:sldId id="1917" r:id="rId5"/>
    <p:sldId id="1916" r:id="rId6"/>
    <p:sldId id="350" r:id="rId7"/>
    <p:sldId id="353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700"/>
    <a:srgbClr val="F39200"/>
    <a:srgbClr val="6600CC"/>
    <a:srgbClr val="E05314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1" autoAdjust="0"/>
    <p:restoredTop sz="96291" autoAdjust="0"/>
  </p:normalViewPr>
  <p:slideViewPr>
    <p:cSldViewPr>
      <p:cViewPr>
        <p:scale>
          <a:sx n="70" d="100"/>
          <a:sy n="70" d="100"/>
        </p:scale>
        <p:origin x="284" y="30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WP- 01 (Planning) </a:t>
            </a:r>
          </a:p>
          <a:p>
            <a:pPr algn="ctr"/>
            <a:r>
              <a:rPr lang="fr-FR" sz="2800" dirty="0">
                <a:latin typeface="+mn-lt"/>
              </a:rPr>
              <a:t>Présenté par: W. </a:t>
            </a:r>
            <a:r>
              <a:rPr lang="fr-FR" sz="2800" dirty="0" err="1">
                <a:latin typeface="+mn-lt"/>
              </a:rPr>
              <a:t>Kaabi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TDR (WP01)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417835" y="797496"/>
            <a:ext cx="9649072" cy="516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I. Introduction 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5 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à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10 pages max)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A. Context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B. PERLE in the ERL worldwide landscape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C. PERLE Project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1. Scheme and option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2. Organisation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3. Programme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D. General layout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E. Application &amp; experiment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F. Machine parameters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solidFill>
                <a:srgbClr val="000000"/>
              </a:solidFill>
              <a:latin typeface="CMR10"/>
              <a:ea typeface="Calibri" panose="020F0502020204030204" pitchFamily="34" charset="0"/>
              <a:cs typeface="CMR1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XIII.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Quality</a:t>
            </a:r>
            <a:r>
              <a:rPr lang="fr-FR" sz="1800" b="1" dirty="0">
                <a:solidFill>
                  <a:srgbClr val="000000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 management 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(indicatif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MR10"/>
                <a:cs typeface="CMR10"/>
              </a:rPr>
              <a:t> </a:t>
            </a:r>
            <a:r>
              <a:rPr lang="fr-FR" sz="1800" i="1" dirty="0">
                <a:solidFill>
                  <a:srgbClr val="2F5496"/>
                </a:solidFill>
                <a:effectLst/>
                <a:latin typeface="CMR10"/>
                <a:ea typeface="Calibri" panose="020F0502020204030204" pitchFamily="34" charset="0"/>
                <a:cs typeface="CMR10"/>
              </a:rPr>
              <a:t>: ~ 10 pages max)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23272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704856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: focus sur ERL4ALL (Go/no Go jalons)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4EC993-37C1-444C-B52F-8C47C336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480"/>
            <a:ext cx="10615945" cy="413600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8C5986B-162A-44FF-82CC-1451D26CE3AB}"/>
              </a:ext>
            </a:extLst>
          </p:cNvPr>
          <p:cNvSpPr/>
          <p:nvPr/>
        </p:nvSpPr>
        <p:spPr>
          <a:xfrm>
            <a:off x="2506067" y="1085528"/>
            <a:ext cx="1152128" cy="432048"/>
          </a:xfrm>
          <a:prstGeom prst="ellipse">
            <a:avLst/>
          </a:prstGeom>
          <a:noFill/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C1DD65-CE99-449E-A948-FCD3A2AD520F}"/>
              </a:ext>
            </a:extLst>
          </p:cNvPr>
          <p:cNvSpPr txBox="1"/>
          <p:nvPr/>
        </p:nvSpPr>
        <p:spPr>
          <a:xfrm>
            <a:off x="2074019" y="82943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OK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82CC11-9DA6-4A59-9AFF-C4C6B8D6FAE6}"/>
              </a:ext>
            </a:extLst>
          </p:cNvPr>
          <p:cNvSpPr/>
          <p:nvPr/>
        </p:nvSpPr>
        <p:spPr>
          <a:xfrm>
            <a:off x="1821991" y="3965848"/>
            <a:ext cx="1548172" cy="588525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DF8034-DE6E-4744-B63C-E71C215B9128}"/>
              </a:ext>
            </a:extLst>
          </p:cNvPr>
          <p:cNvSpPr txBox="1"/>
          <p:nvPr/>
        </p:nvSpPr>
        <p:spPr>
          <a:xfrm>
            <a:off x="1425947" y="461392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Décalage du jalon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DE865D-8921-49AB-9662-E2D7D2936D29}"/>
              </a:ext>
            </a:extLst>
          </p:cNvPr>
          <p:cNvSpPr txBox="1"/>
          <p:nvPr/>
        </p:nvSpPr>
        <p:spPr>
          <a:xfrm>
            <a:off x="3670146" y="4719634"/>
            <a:ext cx="707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Prochains jalons : montage canon (juillet), systèmes pilotage et sécurité, production de photocathode test (octobre)</a:t>
            </a:r>
          </a:p>
          <a:p>
            <a:r>
              <a:rPr lang="fr-FR" dirty="0"/>
              <a:t>Nécessaire pour terminer en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704856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: focus sur ERL4ALL (Go/no Go jalons)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A81B8A0-9CFE-4165-92B1-EB67E6E65043}"/>
                  </a:ext>
                </a:extLst>
              </p:cNvPr>
              <p:cNvSpPr txBox="1"/>
              <p:nvPr/>
            </p:nvSpPr>
            <p:spPr>
              <a:xfrm>
                <a:off x="201811" y="653481"/>
                <a:ext cx="10441159" cy="2388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1300" lvl="1" indent="-285750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800" b="1" dirty="0">
                    <a:solidFill>
                      <a:srgbClr val="FF0000"/>
                    </a:solidFill>
                    <a:latin typeface="+mn-lt"/>
                  </a:rPr>
                  <a:t>Réunion de suivi à 6 mois ERL4ALL : 27 mai</a:t>
                </a:r>
                <a:endParaRPr lang="fr-FR" sz="2400" b="1" dirty="0">
                  <a:solidFill>
                    <a:srgbClr val="FF0000"/>
                  </a:solidFill>
                  <a:latin typeface="+mn-lt"/>
                </a:endParaRPr>
              </a:p>
              <a:p>
                <a:pPr marL="788988" lvl="2" indent="-285750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00FF"/>
                    </a:solidFill>
                    <a:latin typeface="+mn-lt"/>
                  </a:rPr>
                  <a:t>Jalon Go/</a:t>
                </a:r>
                <a:r>
                  <a:rPr lang="fr-FR" sz="1400" b="1" dirty="0" err="1">
                    <a:solidFill>
                      <a:srgbClr val="0000FF"/>
                    </a:solidFill>
                    <a:latin typeface="+mn-lt"/>
                  </a:rPr>
                  <a:t>Nogo</a:t>
                </a:r>
                <a:r>
                  <a:rPr lang="fr-FR" sz="1400" b="1" dirty="0">
                    <a:solidFill>
                      <a:srgbClr val="0000FF"/>
                    </a:solidFill>
                    <a:latin typeface="+mn-lt"/>
                  </a:rPr>
                  <a:t>: </a:t>
                </a:r>
                <a:endParaRPr lang="fr-FR" sz="1400" b="1" dirty="0">
                  <a:solidFill>
                    <a:srgbClr val="0432FF"/>
                  </a:solidFill>
                  <a:latin typeface="+mn-lt"/>
                </a:endParaRPr>
              </a:p>
              <a:p>
                <a:pPr marL="800100" lvl="2" indent="-342900">
                  <a:spcBef>
                    <a:spcPts val="0"/>
                  </a:spcBef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Haute tension sur la cathode opérationnelle 	(tension &gt; 250 kV)</a:t>
                </a:r>
              </a:p>
              <a:p>
                <a:pPr marL="800100" lvl="2" indent="-342900">
                  <a:spcBef>
                    <a:spcPts val="0"/>
                  </a:spcBef>
                  <a:buFontTx/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Système de vide opérationnel 		(pression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 10</a:t>
                </a:r>
                <a:r>
                  <a:rPr lang="fr-FR" sz="1400" b="1" baseline="30000" dirty="0">
                    <a:solidFill>
                      <a:schemeClr val="tx1"/>
                    </a:solidFill>
                    <a:latin typeface="+mn-lt"/>
                  </a:rPr>
                  <a:t>-9</a:t>
                </a: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 mbar)	</a:t>
                </a:r>
                <a:r>
                  <a:rPr lang="fr-FR" sz="1400" b="1" dirty="0">
                    <a:latin typeface="+mn-lt"/>
                  </a:rPr>
                  <a:t>: </a:t>
                </a:r>
                <a:r>
                  <a:rPr lang="fr-FR" sz="1400" b="1" dirty="0">
                    <a:solidFill>
                      <a:srgbClr val="FF0000"/>
                    </a:solidFill>
                    <a:latin typeface="+mn-lt"/>
                  </a:rPr>
                  <a:t>vide canon ok</a:t>
                </a:r>
              </a:p>
              <a:p>
                <a:pPr marL="800100" lvl="2" indent="-342900">
                  <a:spcBef>
                    <a:spcPts val="0"/>
                  </a:spcBef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Station de préparation opérationnelle 		(1 photocathode produite)</a:t>
                </a:r>
              </a:p>
              <a:p>
                <a:pPr marL="800100" lvl="2" indent="-342900">
                  <a:spcBef>
                    <a:spcPts val="0"/>
                  </a:spcBef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Laser opérationnel 			(puissance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        </a:t>
                </a:r>
              </a:p>
              <a:p>
                <a:pPr marL="800100" lvl="2" indent="-342900">
                  <a:spcBef>
                    <a:spcPts val="0"/>
                  </a:spcBef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Système de contrôle et sécurité opérationnel 	(autorisation et pilotage) </a:t>
                </a:r>
              </a:p>
              <a:p>
                <a:pPr marL="800100" lvl="2" indent="-342900">
                  <a:spcBef>
                    <a:spcPts val="0"/>
                  </a:spcBef>
                  <a:buAutoNum type="arabicPeriod"/>
                </a:pPr>
                <a:r>
                  <a:rPr lang="fr-FR" sz="1400" b="1" dirty="0">
                    <a:solidFill>
                      <a:schemeClr val="tx1"/>
                    </a:solidFill>
                    <a:latin typeface="+mn-lt"/>
                  </a:rPr>
                  <a:t>Caractérisation  faisceau opérationnelle  		(détecteur) 	</a:t>
                </a:r>
                <a:endParaRPr lang="fr-FR" sz="1400" b="1" dirty="0">
                  <a:solidFill>
                    <a:srgbClr val="FF0000"/>
                  </a:solidFill>
                  <a:latin typeface="+mn-lt"/>
                </a:endParaRPr>
              </a:p>
              <a:p>
                <a:pPr marL="788988" lvl="2" indent="-285750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00FF"/>
                    </a:solidFill>
                    <a:latin typeface="+mn-lt"/>
                  </a:rPr>
                  <a:t>Livrable attendu à l’issue de la phase de démonstration (18 mois max après </a:t>
                </a:r>
                <a:r>
                  <a:rPr lang="fr-FR" sz="1400" b="1" dirty="0" err="1">
                    <a:solidFill>
                      <a:srgbClr val="0000FF"/>
                    </a:solidFill>
                    <a:latin typeface="+mn-lt"/>
                  </a:rPr>
                  <a:t>oct</a:t>
                </a:r>
                <a:r>
                  <a:rPr lang="fr-FR" sz="1400" b="1" dirty="0">
                    <a:solidFill>
                      <a:srgbClr val="0000FF"/>
                    </a:solidFill>
                    <a:latin typeface="+mn-lt"/>
                  </a:rPr>
                  <a:t> 2024)</a:t>
                </a:r>
              </a:p>
              <a:p>
                <a:pPr marL="1292225" lvl="3" indent="-285750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latin typeface="+mn-lt"/>
                  </a:rPr>
                  <a:t>Rapport scientifique attestant de ces critères  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A81B8A0-9CFE-4165-92B1-EB67E6E6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1" y="653481"/>
                <a:ext cx="10441159" cy="2388795"/>
              </a:xfrm>
              <a:prstGeom prst="rect">
                <a:avLst/>
              </a:prstGeom>
              <a:blipFill>
                <a:blip r:embed="rId2"/>
                <a:stretch>
                  <a:fillRect l="-350" t="-765"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4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8C36B-0A61-4D34-B3AE-393ED7B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50" y="149519"/>
            <a:ext cx="9515713" cy="432034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Project Phasage (Rappel)   - Macro </a:t>
            </a:r>
            <a:r>
              <a:rPr lang="fr-FR" sz="2800" dirty="0" err="1">
                <a:latin typeface="+mn-lt"/>
              </a:rPr>
              <a:t>view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with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milestones</a:t>
            </a:r>
            <a:endParaRPr lang="fr-FR" sz="2800" dirty="0">
              <a:latin typeface="+mn-lt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8ACC0E-8A57-4C22-BA8A-3A343E68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11/12/2024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86C212-806B-4ACF-A744-C3750A1C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CODEC - PERLE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FBB7E1-CA41-4A71-A4EC-A4B268C2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C7780D-D5CA-425C-968E-8C0CC79EE905}"/>
              </a:ext>
            </a:extLst>
          </p:cNvPr>
          <p:cNvSpPr txBox="1"/>
          <p:nvPr/>
        </p:nvSpPr>
        <p:spPr>
          <a:xfrm>
            <a:off x="129978" y="1393810"/>
            <a:ext cx="2205000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/>
              <a:t>DC Gun @350 keV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F0427E7-41A3-4797-B519-8941A15F11F1}"/>
              </a:ext>
            </a:extLst>
          </p:cNvPr>
          <p:cNvCxnSpPr/>
          <p:nvPr/>
        </p:nvCxnSpPr>
        <p:spPr>
          <a:xfrm>
            <a:off x="558552" y="4936093"/>
            <a:ext cx="970213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C84DFBD-C2F2-49C6-8A40-7FD9EC609753}"/>
              </a:ext>
            </a:extLst>
          </p:cNvPr>
          <p:cNvCxnSpPr>
            <a:cxnSpLocks/>
          </p:cNvCxnSpPr>
          <p:nvPr/>
        </p:nvCxnSpPr>
        <p:spPr>
          <a:xfrm>
            <a:off x="1851484" y="4692701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5117C7E-5445-4442-BF8E-E954CF12B988}"/>
              </a:ext>
            </a:extLst>
          </p:cNvPr>
          <p:cNvCxnSpPr>
            <a:cxnSpLocks/>
          </p:cNvCxnSpPr>
          <p:nvPr/>
        </p:nvCxnSpPr>
        <p:spPr>
          <a:xfrm>
            <a:off x="558552" y="4687717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EDF1566-5F6B-4FFB-BDC1-EC5E93D45097}"/>
              </a:ext>
            </a:extLst>
          </p:cNvPr>
          <p:cNvCxnSpPr/>
          <p:nvPr/>
        </p:nvCxnSpPr>
        <p:spPr>
          <a:xfrm>
            <a:off x="3140391" y="4662944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8BC7D24-AAFE-449D-BCD6-06550682BDA8}"/>
              </a:ext>
            </a:extLst>
          </p:cNvPr>
          <p:cNvCxnSpPr/>
          <p:nvPr/>
        </p:nvCxnSpPr>
        <p:spPr>
          <a:xfrm>
            <a:off x="4438722" y="4674058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5FC29F5-625A-4F18-9113-FC61B603E025}"/>
              </a:ext>
            </a:extLst>
          </p:cNvPr>
          <p:cNvCxnSpPr/>
          <p:nvPr/>
        </p:nvCxnSpPr>
        <p:spPr>
          <a:xfrm>
            <a:off x="5737054" y="4685174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0DBEC6-61DE-4256-9F82-E132732D9390}"/>
              </a:ext>
            </a:extLst>
          </p:cNvPr>
          <p:cNvCxnSpPr/>
          <p:nvPr/>
        </p:nvCxnSpPr>
        <p:spPr>
          <a:xfrm>
            <a:off x="7035385" y="4666641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0223E1F-B6E6-4DB5-83F7-CF8930665943}"/>
              </a:ext>
            </a:extLst>
          </p:cNvPr>
          <p:cNvCxnSpPr/>
          <p:nvPr/>
        </p:nvCxnSpPr>
        <p:spPr>
          <a:xfrm>
            <a:off x="8333715" y="4670343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206FF0-6C9F-4014-BC9A-47DA31916801}"/>
              </a:ext>
            </a:extLst>
          </p:cNvPr>
          <p:cNvCxnSpPr/>
          <p:nvPr/>
        </p:nvCxnSpPr>
        <p:spPr>
          <a:xfrm>
            <a:off x="9632047" y="4674046"/>
            <a:ext cx="0" cy="38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A70B61A-1E93-4DE3-8C66-4A2095887A06}"/>
              </a:ext>
            </a:extLst>
          </p:cNvPr>
          <p:cNvSpPr txBox="1"/>
          <p:nvPr/>
        </p:nvSpPr>
        <p:spPr>
          <a:xfrm rot="16200000">
            <a:off x="239977" y="5132721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285104-F459-4206-983A-353D1D287EF8}"/>
              </a:ext>
            </a:extLst>
          </p:cNvPr>
          <p:cNvSpPr txBox="1"/>
          <p:nvPr/>
        </p:nvSpPr>
        <p:spPr>
          <a:xfrm rot="16200000">
            <a:off x="1523487" y="5126544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9F4A4B8-A6DD-4C4F-9304-873B844E1CEF}"/>
              </a:ext>
            </a:extLst>
          </p:cNvPr>
          <p:cNvSpPr txBox="1"/>
          <p:nvPr/>
        </p:nvSpPr>
        <p:spPr>
          <a:xfrm rot="16200000">
            <a:off x="2814406" y="5112956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3B80793-BDC2-44F3-9C06-E1BCC9771285}"/>
              </a:ext>
            </a:extLst>
          </p:cNvPr>
          <p:cNvSpPr txBox="1"/>
          <p:nvPr/>
        </p:nvSpPr>
        <p:spPr>
          <a:xfrm rot="16200000">
            <a:off x="4134974" y="5091954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473C8C1-FB67-47A4-AA4D-069301E7EC96}"/>
              </a:ext>
            </a:extLst>
          </p:cNvPr>
          <p:cNvSpPr txBox="1"/>
          <p:nvPr/>
        </p:nvSpPr>
        <p:spPr>
          <a:xfrm rot="16200000">
            <a:off x="5418483" y="5093190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2028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CFA40BC-67D3-4BA4-8EE5-FB57E7BD56F9}"/>
              </a:ext>
            </a:extLst>
          </p:cNvPr>
          <p:cNvSpPr txBox="1"/>
          <p:nvPr/>
        </p:nvSpPr>
        <p:spPr>
          <a:xfrm rot="16200000">
            <a:off x="6739051" y="5094425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2029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9BD82DC-369A-4FD4-A461-ED656A1EAAEF}"/>
              </a:ext>
            </a:extLst>
          </p:cNvPr>
          <p:cNvSpPr txBox="1"/>
          <p:nvPr/>
        </p:nvSpPr>
        <p:spPr>
          <a:xfrm rot="16200000">
            <a:off x="8015147" y="5103072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2030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61869F2-DF25-4B67-86AF-F023B5CCBD2F}"/>
              </a:ext>
            </a:extLst>
          </p:cNvPr>
          <p:cNvSpPr txBox="1"/>
          <p:nvPr/>
        </p:nvSpPr>
        <p:spPr>
          <a:xfrm rot="16200000">
            <a:off x="9335714" y="5119132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2031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98493B8-E220-4494-83D8-A9894E073097}"/>
              </a:ext>
            </a:extLst>
          </p:cNvPr>
          <p:cNvCxnSpPr>
            <a:cxnSpLocks/>
          </p:cNvCxnSpPr>
          <p:nvPr/>
        </p:nvCxnSpPr>
        <p:spPr>
          <a:xfrm flipV="1">
            <a:off x="478494" y="1297378"/>
            <a:ext cx="2492711" cy="173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E79ACA4-7D55-46E5-B88C-5028CA2E57E8}"/>
              </a:ext>
            </a:extLst>
          </p:cNvPr>
          <p:cNvCxnSpPr>
            <a:cxnSpLocks/>
          </p:cNvCxnSpPr>
          <p:nvPr/>
        </p:nvCxnSpPr>
        <p:spPr>
          <a:xfrm>
            <a:off x="2973311" y="1309293"/>
            <a:ext cx="581608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 : 8 points 30">
            <a:extLst>
              <a:ext uri="{FF2B5EF4-FFF2-40B4-BE49-F238E27FC236}">
                <a16:creationId xmlns:a16="http://schemas.microsoft.com/office/drawing/2014/main" id="{3A540D2B-9940-46C9-BE7B-9004083E53A5}"/>
              </a:ext>
            </a:extLst>
          </p:cNvPr>
          <p:cNvSpPr/>
          <p:nvPr/>
        </p:nvSpPr>
        <p:spPr>
          <a:xfrm>
            <a:off x="2920925" y="1144329"/>
            <a:ext cx="367229" cy="40774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DF1E961-40C2-425B-95F3-EBC1B0F8515F}"/>
              </a:ext>
            </a:extLst>
          </p:cNvPr>
          <p:cNvCxnSpPr>
            <a:cxnSpLocks/>
          </p:cNvCxnSpPr>
          <p:nvPr/>
        </p:nvCxnSpPr>
        <p:spPr>
          <a:xfrm flipV="1">
            <a:off x="437493" y="2147829"/>
            <a:ext cx="1826943" cy="218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7881371-2403-4030-9B91-FD1436B4AE69}"/>
              </a:ext>
            </a:extLst>
          </p:cNvPr>
          <p:cNvCxnSpPr>
            <a:cxnSpLocks/>
          </p:cNvCxnSpPr>
          <p:nvPr/>
        </p:nvCxnSpPr>
        <p:spPr>
          <a:xfrm>
            <a:off x="2292955" y="2147828"/>
            <a:ext cx="2626436" cy="39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BAC7E196-6923-4693-83DA-92AE125E2721}"/>
              </a:ext>
            </a:extLst>
          </p:cNvPr>
          <p:cNvSpPr txBox="1"/>
          <p:nvPr/>
        </p:nvSpPr>
        <p:spPr>
          <a:xfrm>
            <a:off x="129975" y="2247305"/>
            <a:ext cx="2084420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 err="1"/>
              <a:t>Injector</a:t>
            </a:r>
            <a:r>
              <a:rPr lang="fr-FR" sz="1767" b="1" dirty="0"/>
              <a:t> @ 7MeV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84B5008-2290-4053-81B7-99516AD198B8}"/>
              </a:ext>
            </a:extLst>
          </p:cNvPr>
          <p:cNvCxnSpPr>
            <a:cxnSpLocks/>
          </p:cNvCxnSpPr>
          <p:nvPr/>
        </p:nvCxnSpPr>
        <p:spPr>
          <a:xfrm flipV="1">
            <a:off x="5055467" y="2150017"/>
            <a:ext cx="1165835" cy="28119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F7E9138-3DDC-43ED-8C46-90AF0C0B306A}"/>
              </a:ext>
            </a:extLst>
          </p:cNvPr>
          <p:cNvCxnSpPr>
            <a:cxnSpLocks/>
          </p:cNvCxnSpPr>
          <p:nvPr/>
        </p:nvCxnSpPr>
        <p:spPr>
          <a:xfrm>
            <a:off x="3136648" y="1455927"/>
            <a:ext cx="0" cy="351517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AE42060-EC61-4A3B-8B58-1D9B33C8A9A6}"/>
              </a:ext>
            </a:extLst>
          </p:cNvPr>
          <p:cNvCxnSpPr>
            <a:cxnSpLocks/>
          </p:cNvCxnSpPr>
          <p:nvPr/>
        </p:nvCxnSpPr>
        <p:spPr>
          <a:xfrm>
            <a:off x="5377287" y="3290670"/>
            <a:ext cx="6401" cy="16804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7813725-30D9-4051-8C6F-D96FA67ACE05}"/>
              </a:ext>
            </a:extLst>
          </p:cNvPr>
          <p:cNvCxnSpPr>
            <a:cxnSpLocks/>
          </p:cNvCxnSpPr>
          <p:nvPr/>
        </p:nvCxnSpPr>
        <p:spPr>
          <a:xfrm>
            <a:off x="5065858" y="2229018"/>
            <a:ext cx="32507" cy="27267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5E0AA8E-8A5A-4ECE-A8AC-D549DAF158E7}"/>
              </a:ext>
            </a:extLst>
          </p:cNvPr>
          <p:cNvCxnSpPr>
            <a:cxnSpLocks/>
          </p:cNvCxnSpPr>
          <p:nvPr/>
        </p:nvCxnSpPr>
        <p:spPr>
          <a:xfrm flipV="1">
            <a:off x="451219" y="3129400"/>
            <a:ext cx="2819770" cy="530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D5E9242-A16A-4A4B-BDFE-E5DF355B7F85}"/>
              </a:ext>
            </a:extLst>
          </p:cNvPr>
          <p:cNvCxnSpPr>
            <a:cxnSpLocks/>
          </p:cNvCxnSpPr>
          <p:nvPr/>
        </p:nvCxnSpPr>
        <p:spPr>
          <a:xfrm>
            <a:off x="3148460" y="3130369"/>
            <a:ext cx="3821451" cy="565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17CBC0C1-BAFB-4652-B162-087DAC5554A3}"/>
              </a:ext>
            </a:extLst>
          </p:cNvPr>
          <p:cNvSpPr txBox="1"/>
          <p:nvPr/>
        </p:nvSpPr>
        <p:spPr>
          <a:xfrm>
            <a:off x="139594" y="3244743"/>
            <a:ext cx="1881413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/>
              <a:t>ERL 1-LOOPS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9FA64BD-E6CD-4F54-8F27-3FB8DB7C35AF}"/>
              </a:ext>
            </a:extLst>
          </p:cNvPr>
          <p:cNvCxnSpPr>
            <a:cxnSpLocks/>
          </p:cNvCxnSpPr>
          <p:nvPr/>
        </p:nvCxnSpPr>
        <p:spPr>
          <a:xfrm>
            <a:off x="7035385" y="3169939"/>
            <a:ext cx="982808" cy="2921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xplosion : 8 points 50">
            <a:extLst>
              <a:ext uri="{FF2B5EF4-FFF2-40B4-BE49-F238E27FC236}">
                <a16:creationId xmlns:a16="http://schemas.microsoft.com/office/drawing/2014/main" id="{76CA7155-01B6-468D-82BE-5C96DEBC9E3F}"/>
              </a:ext>
            </a:extLst>
          </p:cNvPr>
          <p:cNvSpPr/>
          <p:nvPr/>
        </p:nvSpPr>
        <p:spPr>
          <a:xfrm>
            <a:off x="6916737" y="2966067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BA83546-2FEB-4EAC-8A35-DB6FDDBD61FB}"/>
              </a:ext>
            </a:extLst>
          </p:cNvPr>
          <p:cNvCxnSpPr>
            <a:cxnSpLocks/>
          </p:cNvCxnSpPr>
          <p:nvPr/>
        </p:nvCxnSpPr>
        <p:spPr>
          <a:xfrm>
            <a:off x="5850797" y="3233748"/>
            <a:ext cx="19942" cy="16484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D1F5C92-2A26-403D-8A9C-D256EF907DEE}"/>
              </a:ext>
            </a:extLst>
          </p:cNvPr>
          <p:cNvCxnSpPr>
            <a:cxnSpLocks/>
          </p:cNvCxnSpPr>
          <p:nvPr/>
        </p:nvCxnSpPr>
        <p:spPr>
          <a:xfrm flipH="1">
            <a:off x="6466471" y="3290671"/>
            <a:ext cx="868" cy="20608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A018957B-8E2B-448B-82F3-49ED54E82C4A}"/>
              </a:ext>
            </a:extLst>
          </p:cNvPr>
          <p:cNvCxnSpPr>
            <a:cxnSpLocks/>
          </p:cNvCxnSpPr>
          <p:nvPr/>
        </p:nvCxnSpPr>
        <p:spPr>
          <a:xfrm flipH="1">
            <a:off x="7091471" y="3398650"/>
            <a:ext cx="1" cy="14320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0A32DA98-0021-4ACF-AACB-3D17B4647F39}"/>
              </a:ext>
            </a:extLst>
          </p:cNvPr>
          <p:cNvSpPr txBox="1"/>
          <p:nvPr/>
        </p:nvSpPr>
        <p:spPr>
          <a:xfrm>
            <a:off x="2756499" y="1533786"/>
            <a:ext cx="702436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/>
              <a:t>DC gun </a:t>
            </a:r>
          </a:p>
          <a:p>
            <a:r>
              <a:rPr lang="fr-FR" sz="972" i="1" dirty="0" err="1"/>
              <a:t>operation</a:t>
            </a:r>
            <a:endParaRPr lang="fr-FR" sz="972" i="1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D66255E-81C5-4C3B-B94F-6116BE91E3F6}"/>
              </a:ext>
            </a:extLst>
          </p:cNvPr>
          <p:cNvSpPr txBox="1"/>
          <p:nvPr/>
        </p:nvSpPr>
        <p:spPr>
          <a:xfrm>
            <a:off x="4967048" y="3718325"/>
            <a:ext cx="779381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/>
              <a:t>Cryogenic</a:t>
            </a:r>
            <a:r>
              <a:rPr lang="fr-FR" sz="972" i="1" dirty="0"/>
              <a:t> </a:t>
            </a:r>
          </a:p>
          <a:p>
            <a:pPr algn="ctr"/>
            <a:r>
              <a:rPr lang="fr-FR" sz="972" i="1" dirty="0" err="1"/>
              <a:t>installed</a:t>
            </a:r>
            <a:endParaRPr lang="fr-FR" sz="972" i="1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AFC0DDE-047A-4C9D-81BA-40E29911AAFE}"/>
              </a:ext>
            </a:extLst>
          </p:cNvPr>
          <p:cNvSpPr txBox="1"/>
          <p:nvPr/>
        </p:nvSpPr>
        <p:spPr>
          <a:xfrm>
            <a:off x="4463122" y="2307103"/>
            <a:ext cx="1146371" cy="241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72" i="1" dirty="0" err="1"/>
              <a:t>Injector</a:t>
            </a:r>
            <a:r>
              <a:rPr lang="fr-FR" sz="972" i="1" dirty="0"/>
              <a:t> </a:t>
            </a:r>
            <a:r>
              <a:rPr lang="fr-FR" sz="972" i="1" dirty="0" err="1"/>
              <a:t>installed</a:t>
            </a:r>
            <a:endParaRPr lang="fr-FR" sz="972" i="1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C253F74-CB88-4CCB-8FE2-0878E55AB1A5}"/>
              </a:ext>
            </a:extLst>
          </p:cNvPr>
          <p:cNvSpPr txBox="1"/>
          <p:nvPr/>
        </p:nvSpPr>
        <p:spPr>
          <a:xfrm>
            <a:off x="5432489" y="3380750"/>
            <a:ext cx="889987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/>
              <a:t>Cryomodule</a:t>
            </a:r>
            <a:r>
              <a:rPr lang="fr-FR" sz="972" i="1" dirty="0"/>
              <a:t> </a:t>
            </a:r>
          </a:p>
          <a:p>
            <a:pPr algn="ctr"/>
            <a:r>
              <a:rPr lang="fr-FR" sz="972" i="1" dirty="0" err="1"/>
              <a:t>tested</a:t>
            </a:r>
            <a:endParaRPr lang="fr-FR" sz="972" i="1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ADFD5BE-0154-48A3-82AE-474456C2485B}"/>
              </a:ext>
            </a:extLst>
          </p:cNvPr>
          <p:cNvSpPr txBox="1"/>
          <p:nvPr/>
        </p:nvSpPr>
        <p:spPr>
          <a:xfrm>
            <a:off x="6043799" y="3718325"/>
            <a:ext cx="854722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/>
              <a:t>Cryomodule</a:t>
            </a:r>
            <a:endParaRPr lang="fr-FR" sz="972" i="1" dirty="0"/>
          </a:p>
          <a:p>
            <a:pPr algn="ctr"/>
            <a:r>
              <a:rPr lang="fr-FR" sz="972" i="1" dirty="0"/>
              <a:t> </a:t>
            </a:r>
            <a:r>
              <a:rPr lang="fr-FR" sz="972" i="1" dirty="0" err="1"/>
              <a:t>Installed</a:t>
            </a:r>
            <a:endParaRPr lang="fr-FR" sz="972" i="1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69F217D-49EF-48FF-8261-B5DC3C25F857}"/>
              </a:ext>
            </a:extLst>
          </p:cNvPr>
          <p:cNvSpPr txBox="1"/>
          <p:nvPr/>
        </p:nvSpPr>
        <p:spPr>
          <a:xfrm>
            <a:off x="6695906" y="3428257"/>
            <a:ext cx="1008609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/>
              <a:t>First ERL</a:t>
            </a:r>
          </a:p>
          <a:p>
            <a:pPr algn="ctr"/>
            <a:r>
              <a:rPr lang="fr-FR" sz="972" i="1" dirty="0"/>
              <a:t> </a:t>
            </a:r>
            <a:r>
              <a:rPr lang="fr-FR" sz="972" i="1" dirty="0" err="1"/>
              <a:t>demonstration</a:t>
            </a:r>
            <a:endParaRPr lang="fr-FR" sz="972" i="1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47468DDD-C5B8-4EFA-881E-126629FBC616}"/>
              </a:ext>
            </a:extLst>
          </p:cNvPr>
          <p:cNvCxnSpPr>
            <a:cxnSpLocks/>
          </p:cNvCxnSpPr>
          <p:nvPr/>
        </p:nvCxnSpPr>
        <p:spPr>
          <a:xfrm flipV="1">
            <a:off x="4802907" y="4179000"/>
            <a:ext cx="4095986" cy="77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81EA3D04-A41C-4567-83E5-92FF166A6949}"/>
              </a:ext>
            </a:extLst>
          </p:cNvPr>
          <p:cNvCxnSpPr>
            <a:cxnSpLocks/>
          </p:cNvCxnSpPr>
          <p:nvPr/>
        </p:nvCxnSpPr>
        <p:spPr>
          <a:xfrm>
            <a:off x="8936773" y="4182823"/>
            <a:ext cx="964090" cy="296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xplosion : 8 points 62">
            <a:extLst>
              <a:ext uri="{FF2B5EF4-FFF2-40B4-BE49-F238E27FC236}">
                <a16:creationId xmlns:a16="http://schemas.microsoft.com/office/drawing/2014/main" id="{032B8A46-8A85-4201-A2BC-1FF350B4C438}"/>
              </a:ext>
            </a:extLst>
          </p:cNvPr>
          <p:cNvSpPr/>
          <p:nvPr/>
        </p:nvSpPr>
        <p:spPr>
          <a:xfrm>
            <a:off x="8715278" y="3991202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E099DF3-99CF-4825-BB38-267CD81CABE2}"/>
              </a:ext>
            </a:extLst>
          </p:cNvPr>
          <p:cNvSpPr txBox="1"/>
          <p:nvPr/>
        </p:nvSpPr>
        <p:spPr>
          <a:xfrm>
            <a:off x="8347465" y="4414843"/>
            <a:ext cx="1008609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/>
              <a:t>3-loop ERL</a:t>
            </a:r>
          </a:p>
          <a:p>
            <a:pPr algn="ctr"/>
            <a:r>
              <a:rPr lang="fr-FR" sz="972" i="1" dirty="0"/>
              <a:t> </a:t>
            </a:r>
            <a:r>
              <a:rPr lang="fr-FR" sz="972" i="1" dirty="0" err="1"/>
              <a:t>demonstration</a:t>
            </a:r>
            <a:endParaRPr lang="fr-FR" sz="972" i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46D74F8-B4D5-45D3-A98D-B02DB6994A8E}"/>
              </a:ext>
            </a:extLst>
          </p:cNvPr>
          <p:cNvSpPr txBox="1"/>
          <p:nvPr/>
        </p:nvSpPr>
        <p:spPr>
          <a:xfrm>
            <a:off x="139594" y="4091541"/>
            <a:ext cx="190877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/>
              <a:t>ERL 3-LOOPS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B04CA5D-6986-489F-8ED2-12B9010851B6}"/>
              </a:ext>
            </a:extLst>
          </p:cNvPr>
          <p:cNvCxnSpPr>
            <a:cxnSpLocks/>
          </p:cNvCxnSpPr>
          <p:nvPr/>
        </p:nvCxnSpPr>
        <p:spPr>
          <a:xfrm flipV="1">
            <a:off x="6588543" y="1217511"/>
            <a:ext cx="689204" cy="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E05251BA-0D76-4795-BDAC-04FA9B739EE3}"/>
              </a:ext>
            </a:extLst>
          </p:cNvPr>
          <p:cNvCxnSpPr>
            <a:cxnSpLocks/>
          </p:cNvCxnSpPr>
          <p:nvPr/>
        </p:nvCxnSpPr>
        <p:spPr>
          <a:xfrm flipV="1">
            <a:off x="6606856" y="1455927"/>
            <a:ext cx="689204" cy="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3C89BDE1-C84E-47C2-982F-066CF26803FD}"/>
              </a:ext>
            </a:extLst>
          </p:cNvPr>
          <p:cNvCxnSpPr>
            <a:cxnSpLocks/>
          </p:cNvCxnSpPr>
          <p:nvPr/>
        </p:nvCxnSpPr>
        <p:spPr>
          <a:xfrm flipV="1">
            <a:off x="6576412" y="1703267"/>
            <a:ext cx="689204" cy="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C1DC10F8-2C6B-4E67-B990-850865A04A1C}"/>
              </a:ext>
            </a:extLst>
          </p:cNvPr>
          <p:cNvSpPr txBox="1"/>
          <p:nvPr/>
        </p:nvSpPr>
        <p:spPr>
          <a:xfrm>
            <a:off x="7015728" y="1085592"/>
            <a:ext cx="1148946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37" b="1" dirty="0"/>
              <a:t>Design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FF6E922-48A7-489E-B31B-4EA5DEE4141A}"/>
              </a:ext>
            </a:extLst>
          </p:cNvPr>
          <p:cNvSpPr txBox="1"/>
          <p:nvPr/>
        </p:nvSpPr>
        <p:spPr>
          <a:xfrm>
            <a:off x="7149062" y="1316022"/>
            <a:ext cx="3497453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37" b="1" dirty="0" err="1"/>
              <a:t>Procuirement</a:t>
            </a:r>
            <a:r>
              <a:rPr lang="fr-FR" sz="1237" b="1" dirty="0"/>
              <a:t> / Construction / Installation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8CC55F4-9D9B-4AE1-BE87-B8063AD5D781}"/>
              </a:ext>
            </a:extLst>
          </p:cNvPr>
          <p:cNvSpPr txBox="1"/>
          <p:nvPr/>
        </p:nvSpPr>
        <p:spPr>
          <a:xfrm>
            <a:off x="7341321" y="1578564"/>
            <a:ext cx="2165429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b="1" dirty="0"/>
              <a:t>Commissioning</a:t>
            </a:r>
          </a:p>
        </p:txBody>
      </p:sp>
      <p:sp>
        <p:nvSpPr>
          <p:cNvPr id="76" name="Explosion : 8 points 75">
            <a:extLst>
              <a:ext uri="{FF2B5EF4-FFF2-40B4-BE49-F238E27FC236}">
                <a16:creationId xmlns:a16="http://schemas.microsoft.com/office/drawing/2014/main" id="{ED59384A-6074-4E54-BD4B-6F44BFFD3199}"/>
              </a:ext>
            </a:extLst>
          </p:cNvPr>
          <p:cNvSpPr/>
          <p:nvPr/>
        </p:nvSpPr>
        <p:spPr>
          <a:xfrm>
            <a:off x="5921388" y="1948786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317C98F-71C7-4D79-B536-ADFB6AA0B5D2}"/>
              </a:ext>
            </a:extLst>
          </p:cNvPr>
          <p:cNvSpPr txBox="1"/>
          <p:nvPr/>
        </p:nvSpPr>
        <p:spPr>
          <a:xfrm>
            <a:off x="5818421" y="2427798"/>
            <a:ext cx="545342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/>
              <a:t>20 mA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E38CB3A-F2AE-4523-8C78-C736299502BD}"/>
              </a:ext>
            </a:extLst>
          </p:cNvPr>
          <p:cNvCxnSpPr>
            <a:cxnSpLocks/>
          </p:cNvCxnSpPr>
          <p:nvPr/>
        </p:nvCxnSpPr>
        <p:spPr>
          <a:xfrm flipH="1">
            <a:off x="6103261" y="2309186"/>
            <a:ext cx="121" cy="2653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B496758-35A9-42B0-B833-691F31F1DFD6}"/>
              </a:ext>
            </a:extLst>
          </p:cNvPr>
          <p:cNvCxnSpPr>
            <a:cxnSpLocks/>
          </p:cNvCxnSpPr>
          <p:nvPr/>
        </p:nvCxnSpPr>
        <p:spPr>
          <a:xfrm flipH="1">
            <a:off x="7996624" y="3195299"/>
            <a:ext cx="8929" cy="17084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xplosion : 8 points 79">
            <a:extLst>
              <a:ext uri="{FF2B5EF4-FFF2-40B4-BE49-F238E27FC236}">
                <a16:creationId xmlns:a16="http://schemas.microsoft.com/office/drawing/2014/main" id="{0253F09F-A7C0-41A0-B2D5-5B9B4B8A14B3}"/>
              </a:ext>
            </a:extLst>
          </p:cNvPr>
          <p:cNvSpPr/>
          <p:nvPr/>
        </p:nvSpPr>
        <p:spPr>
          <a:xfrm>
            <a:off x="7834579" y="2958277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E3EBA9F7-02C1-4783-A088-083AABCF9EA0}"/>
              </a:ext>
            </a:extLst>
          </p:cNvPr>
          <p:cNvSpPr txBox="1"/>
          <p:nvPr/>
        </p:nvSpPr>
        <p:spPr>
          <a:xfrm>
            <a:off x="7819284" y="3396161"/>
            <a:ext cx="474810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/>
              <a:t>2MW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5AB3C788-BAFE-47ED-BA5A-104EA4678A1A}"/>
              </a:ext>
            </a:extLst>
          </p:cNvPr>
          <p:cNvCxnSpPr>
            <a:cxnSpLocks/>
          </p:cNvCxnSpPr>
          <p:nvPr/>
        </p:nvCxnSpPr>
        <p:spPr>
          <a:xfrm>
            <a:off x="9899923" y="4373562"/>
            <a:ext cx="13253" cy="593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xplosion : 8 points 82">
            <a:extLst>
              <a:ext uri="{FF2B5EF4-FFF2-40B4-BE49-F238E27FC236}">
                <a16:creationId xmlns:a16="http://schemas.microsoft.com/office/drawing/2014/main" id="{A55B1EBA-B7BE-473E-B269-84696E4D20C8}"/>
              </a:ext>
            </a:extLst>
          </p:cNvPr>
          <p:cNvSpPr/>
          <p:nvPr/>
        </p:nvSpPr>
        <p:spPr>
          <a:xfrm>
            <a:off x="9717248" y="3965818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7BCD017-42A4-46CB-8A24-831AC4CEB515}"/>
              </a:ext>
            </a:extLst>
          </p:cNvPr>
          <p:cNvSpPr txBox="1"/>
          <p:nvPr/>
        </p:nvSpPr>
        <p:spPr>
          <a:xfrm>
            <a:off x="9628667" y="4424215"/>
            <a:ext cx="474810" cy="24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972" i="1" dirty="0"/>
              <a:t>5MW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3525032-F3A6-4DBB-8AF5-5FA1B4CF2CFD}"/>
              </a:ext>
            </a:extLst>
          </p:cNvPr>
          <p:cNvCxnSpPr>
            <a:cxnSpLocks/>
          </p:cNvCxnSpPr>
          <p:nvPr/>
        </p:nvCxnSpPr>
        <p:spPr>
          <a:xfrm>
            <a:off x="2705056" y="1312767"/>
            <a:ext cx="13821" cy="33393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xplosion : 8 points 85">
            <a:extLst>
              <a:ext uri="{FF2B5EF4-FFF2-40B4-BE49-F238E27FC236}">
                <a16:creationId xmlns:a16="http://schemas.microsoft.com/office/drawing/2014/main" id="{27D6ED80-D266-4449-994E-2BA9A4E28C8B}"/>
              </a:ext>
            </a:extLst>
          </p:cNvPr>
          <p:cNvSpPr/>
          <p:nvPr/>
        </p:nvSpPr>
        <p:spPr>
          <a:xfrm>
            <a:off x="2538133" y="4495985"/>
            <a:ext cx="367229" cy="40774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9C3626E-14E0-4BB6-9BB5-A21724C7B18A}"/>
              </a:ext>
            </a:extLst>
          </p:cNvPr>
          <p:cNvSpPr txBox="1"/>
          <p:nvPr/>
        </p:nvSpPr>
        <p:spPr>
          <a:xfrm>
            <a:off x="2506161" y="4273667"/>
            <a:ext cx="439544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b="1" i="1" dirty="0">
                <a:solidFill>
                  <a:srgbClr val="FF0000"/>
                </a:solidFill>
              </a:rPr>
              <a:t>TDR</a:t>
            </a:r>
          </a:p>
        </p:txBody>
      </p:sp>
      <p:sp>
        <p:nvSpPr>
          <p:cNvPr id="88" name="Explosion : 8 points 87">
            <a:extLst>
              <a:ext uri="{FF2B5EF4-FFF2-40B4-BE49-F238E27FC236}">
                <a16:creationId xmlns:a16="http://schemas.microsoft.com/office/drawing/2014/main" id="{3E35E636-2659-48C2-B79F-240F5B59E04B}"/>
              </a:ext>
            </a:extLst>
          </p:cNvPr>
          <p:cNvSpPr/>
          <p:nvPr/>
        </p:nvSpPr>
        <p:spPr>
          <a:xfrm>
            <a:off x="5674410" y="2968987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89" name="Explosion : 8 points 88">
            <a:extLst>
              <a:ext uri="{FF2B5EF4-FFF2-40B4-BE49-F238E27FC236}">
                <a16:creationId xmlns:a16="http://schemas.microsoft.com/office/drawing/2014/main" id="{A40C159E-8D64-4021-930C-00492C3D0797}"/>
              </a:ext>
            </a:extLst>
          </p:cNvPr>
          <p:cNvSpPr/>
          <p:nvPr/>
        </p:nvSpPr>
        <p:spPr>
          <a:xfrm>
            <a:off x="6292623" y="2998163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90" name="Explosion : 8 points 89">
            <a:extLst>
              <a:ext uri="{FF2B5EF4-FFF2-40B4-BE49-F238E27FC236}">
                <a16:creationId xmlns:a16="http://schemas.microsoft.com/office/drawing/2014/main" id="{58F9923C-6F19-40FD-ADEB-38155BE30D9B}"/>
              </a:ext>
            </a:extLst>
          </p:cNvPr>
          <p:cNvSpPr/>
          <p:nvPr/>
        </p:nvSpPr>
        <p:spPr>
          <a:xfrm>
            <a:off x="5186814" y="2980932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3AB46C89-0EEC-4E23-A6B1-EC383BF10220}"/>
              </a:ext>
            </a:extLst>
          </p:cNvPr>
          <p:cNvSpPr/>
          <p:nvPr/>
        </p:nvSpPr>
        <p:spPr>
          <a:xfrm>
            <a:off x="8393332" y="1930793"/>
            <a:ext cx="403489" cy="1858992"/>
          </a:xfrm>
          <a:prstGeom prst="roundRect">
            <a:avLst>
              <a:gd name="adj" fmla="val 5241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6C1EE91-3A6A-4C01-B447-54C6E33D694B}"/>
              </a:ext>
            </a:extLst>
          </p:cNvPr>
          <p:cNvSpPr txBox="1"/>
          <p:nvPr/>
        </p:nvSpPr>
        <p:spPr>
          <a:xfrm rot="16200000">
            <a:off x="7628230" y="2690464"/>
            <a:ext cx="190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PERLE 1-LOOP  89MeV</a:t>
            </a:r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2F3B6BC3-8C30-4939-B243-ED69B2088303}"/>
              </a:ext>
            </a:extLst>
          </p:cNvPr>
          <p:cNvSpPr/>
          <p:nvPr/>
        </p:nvSpPr>
        <p:spPr>
          <a:xfrm>
            <a:off x="10111298" y="2773601"/>
            <a:ext cx="403489" cy="2061685"/>
          </a:xfrm>
          <a:prstGeom prst="roundRect">
            <a:avLst>
              <a:gd name="adj" fmla="val 5241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EADB0202-96FD-41A8-A50A-59952E468E51}"/>
              </a:ext>
            </a:extLst>
          </p:cNvPr>
          <p:cNvSpPr txBox="1"/>
          <p:nvPr/>
        </p:nvSpPr>
        <p:spPr>
          <a:xfrm rot="16200000">
            <a:off x="9205668" y="3595438"/>
            <a:ext cx="2187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PERLE 3-LOOPS  250MeV</a:t>
            </a:r>
          </a:p>
        </p:txBody>
      </p:sp>
      <p:sp>
        <p:nvSpPr>
          <p:cNvPr id="99" name="Explosion : 8 points 98">
            <a:extLst>
              <a:ext uri="{FF2B5EF4-FFF2-40B4-BE49-F238E27FC236}">
                <a16:creationId xmlns:a16="http://schemas.microsoft.com/office/drawing/2014/main" id="{F8436445-526D-4B77-B4D3-88BAD7571EF6}"/>
              </a:ext>
            </a:extLst>
          </p:cNvPr>
          <p:cNvSpPr/>
          <p:nvPr/>
        </p:nvSpPr>
        <p:spPr>
          <a:xfrm>
            <a:off x="4192150" y="2525705"/>
            <a:ext cx="367229" cy="407745"/>
          </a:xfrm>
          <a:prstGeom prst="irregularSeal1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101" name="Explosion : 8 points 100">
            <a:extLst>
              <a:ext uri="{FF2B5EF4-FFF2-40B4-BE49-F238E27FC236}">
                <a16:creationId xmlns:a16="http://schemas.microsoft.com/office/drawing/2014/main" id="{38395B1F-7B33-4092-A1C0-32F039142106}"/>
              </a:ext>
            </a:extLst>
          </p:cNvPr>
          <p:cNvSpPr/>
          <p:nvPr/>
        </p:nvSpPr>
        <p:spPr>
          <a:xfrm>
            <a:off x="4871853" y="1948786"/>
            <a:ext cx="367229" cy="40774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48BD3DA-8DD7-4F96-908A-49F1A2812B09}"/>
              </a:ext>
            </a:extLst>
          </p:cNvPr>
          <p:cNvSpPr txBox="1"/>
          <p:nvPr/>
        </p:nvSpPr>
        <p:spPr>
          <a:xfrm>
            <a:off x="3901386" y="2867128"/>
            <a:ext cx="1146371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2" i="1" dirty="0"/>
              <a:t>IGLOO </a:t>
            </a:r>
            <a:r>
              <a:rPr lang="fr-FR" sz="972" i="1" dirty="0" err="1"/>
              <a:t>ready</a:t>
            </a:r>
            <a:endParaRPr lang="fr-FR" sz="972" i="1" dirty="0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34554328-0DD3-4235-ABA8-60C7B3A8AA20}"/>
              </a:ext>
            </a:extLst>
          </p:cNvPr>
          <p:cNvSpPr txBox="1"/>
          <p:nvPr/>
        </p:nvSpPr>
        <p:spPr>
          <a:xfrm>
            <a:off x="4966322" y="1536156"/>
            <a:ext cx="545342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72" i="1" dirty="0"/>
              <a:t>20 mA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95E954FB-3407-4D69-B655-EF96BA1525C2}"/>
              </a:ext>
            </a:extLst>
          </p:cNvPr>
          <p:cNvCxnSpPr>
            <a:cxnSpLocks/>
          </p:cNvCxnSpPr>
          <p:nvPr/>
        </p:nvCxnSpPr>
        <p:spPr>
          <a:xfrm>
            <a:off x="4551056" y="1311035"/>
            <a:ext cx="581608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79D2EE43-4947-441E-9226-DD7615D7AC17}"/>
              </a:ext>
            </a:extLst>
          </p:cNvPr>
          <p:cNvCxnSpPr>
            <a:cxnSpLocks/>
          </p:cNvCxnSpPr>
          <p:nvPr/>
        </p:nvCxnSpPr>
        <p:spPr>
          <a:xfrm>
            <a:off x="3542297" y="2704156"/>
            <a:ext cx="763225" cy="11554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76012E6-F790-4A71-9E9E-DA4EB3423611}"/>
              </a:ext>
            </a:extLst>
          </p:cNvPr>
          <p:cNvSpPr/>
          <p:nvPr/>
        </p:nvSpPr>
        <p:spPr>
          <a:xfrm>
            <a:off x="3514242" y="1282112"/>
            <a:ext cx="981484" cy="3627790"/>
          </a:xfrm>
          <a:prstGeom prst="rect">
            <a:avLst/>
          </a:prstGeom>
          <a:solidFill>
            <a:srgbClr val="FF99F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6AA5BF38-F38D-4020-AF05-D24623A00CE9}"/>
              </a:ext>
            </a:extLst>
          </p:cNvPr>
          <p:cNvCxnSpPr>
            <a:cxnSpLocks/>
          </p:cNvCxnSpPr>
          <p:nvPr/>
        </p:nvCxnSpPr>
        <p:spPr>
          <a:xfrm>
            <a:off x="8870954" y="4465485"/>
            <a:ext cx="6627" cy="4770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F1013E04-56AD-436A-AABE-74D3673BE049}"/>
              </a:ext>
            </a:extLst>
          </p:cNvPr>
          <p:cNvSpPr/>
          <p:nvPr/>
        </p:nvSpPr>
        <p:spPr>
          <a:xfrm>
            <a:off x="6826547" y="2208467"/>
            <a:ext cx="576900" cy="35063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5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4426D0-F310-4C72-9D48-6C10B281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9635"/>
            <a:ext cx="10772775" cy="46002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F5A877-E913-4BFE-959A-204152F05DC6}"/>
              </a:ext>
            </a:extLst>
          </p:cNvPr>
          <p:cNvSpPr txBox="1"/>
          <p:nvPr/>
        </p:nvSpPr>
        <p:spPr>
          <a:xfrm>
            <a:off x="2963861" y="4397896"/>
            <a:ext cx="2062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Incomplet pour l’instant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4F151468-335D-4646-8D11-26D0040FFAB5}"/>
              </a:ext>
            </a:extLst>
          </p:cNvPr>
          <p:cNvCxnSpPr/>
          <p:nvPr/>
        </p:nvCxnSpPr>
        <p:spPr>
          <a:xfrm>
            <a:off x="9346827" y="1013520"/>
            <a:ext cx="0" cy="431633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4932C413-ED03-4C7A-8045-FEA8198BEBD9}"/>
              </a:ext>
            </a:extLst>
          </p:cNvPr>
          <p:cNvSpPr txBox="1"/>
          <p:nvPr/>
        </p:nvSpPr>
        <p:spPr>
          <a:xfrm>
            <a:off x="8986790" y="5293930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dirty="0" err="1"/>
              <a:t>Cablâge</a:t>
            </a:r>
            <a:r>
              <a:rPr lang="fr-FR" dirty="0"/>
              <a:t> critique pour ERL4ALL notamment automates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dirty="0"/>
              <a:t>PSS nécessaire pour le laser :attention à la </a:t>
            </a:r>
            <a:r>
              <a:rPr lang="fr-FR" dirty="0" err="1"/>
              <a:t>co-activité</a:t>
            </a:r>
            <a:r>
              <a:rPr lang="fr-FR" dirty="0"/>
              <a:t> pendant la période d’octobre - décembre :</a:t>
            </a:r>
          </a:p>
          <a:p>
            <a:pPr marL="844550" lvl="1" indent="-342900" algn="just">
              <a:buFont typeface="Wingdings" pitchFamily="2" charset="2"/>
              <a:buChar char="§"/>
            </a:pPr>
            <a:r>
              <a:rPr lang="fr-FR" dirty="0"/>
              <a:t>Laser</a:t>
            </a:r>
          </a:p>
          <a:p>
            <a:pPr marL="844550" lvl="1" indent="-342900" algn="just">
              <a:buFont typeface="Wingdings" pitchFamily="2" charset="2"/>
              <a:buChar char="§"/>
            </a:pPr>
            <a:r>
              <a:rPr lang="fr-FR" dirty="0"/>
              <a:t>Photocathode</a:t>
            </a:r>
          </a:p>
          <a:p>
            <a:pPr marL="844550" lvl="1" indent="-342900" algn="just">
              <a:buFont typeface="Wingdings" pitchFamily="2" charset="2"/>
              <a:buChar char="§"/>
            </a:pPr>
            <a:r>
              <a:rPr lang="fr-FR" dirty="0"/>
              <a:t>Conditionnement canon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dirty="0"/>
              <a:t>ERL premier tour prévu pour 2029. Mais l’avancée des </a:t>
            </a:r>
            <a:r>
              <a:rPr lang="fr-FR" dirty="0" err="1"/>
              <a:t>WPs</a:t>
            </a:r>
            <a:r>
              <a:rPr lang="fr-FR" dirty="0"/>
              <a:t> dépendra de l’avancée de la dynamique des faisceaux qui doit figer la plupart des autres </a:t>
            </a:r>
            <a:r>
              <a:rPr lang="fr-FR" dirty="0" err="1"/>
              <a:t>WPs</a:t>
            </a:r>
            <a:r>
              <a:rPr lang="fr-FR" dirty="0"/>
              <a:t> (aimants, </a:t>
            </a:r>
            <a:r>
              <a:rPr lang="fr-FR" dirty="0" err="1"/>
              <a:t>diags</a:t>
            </a:r>
            <a:r>
              <a:rPr lang="fr-FR" dirty="0"/>
              <a:t>, etc….)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dirty="0"/>
              <a:t>Retard à prévoir : Attention aux travaux du CPER qui ne sont pas encore vraiment comptabilisé partout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36503</TotalTime>
  <Words>463</Words>
  <Application>Microsoft Office PowerPoint</Application>
  <PresentationFormat>Personnalisé</PresentationFormat>
  <Paragraphs>106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CMR10</vt:lpstr>
      <vt:lpstr>Wingdings</vt:lpstr>
      <vt:lpstr>1_modele-IJCLAb-powerpoint</vt:lpstr>
      <vt:lpstr>Présentation PowerPoint</vt:lpstr>
      <vt:lpstr>TDR (WP01)</vt:lpstr>
      <vt:lpstr>Etat d’Avancement : focus sur ERL4ALL (Go/no Go jalons) </vt:lpstr>
      <vt:lpstr>Etat d’Avancement : focus sur ERL4ALL (Go/no Go jalons) </vt:lpstr>
      <vt:lpstr>Project Phasage (Rappel)   - Macro view with milestones</vt:lpstr>
      <vt:lpstr>Planning et Principaux Jalons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Sophie Cavalier</cp:lastModifiedBy>
  <cp:revision>2001</cp:revision>
  <dcterms:created xsi:type="dcterms:W3CDTF">2011-03-09T16:37:49Z</dcterms:created>
  <dcterms:modified xsi:type="dcterms:W3CDTF">2025-07-07T13:15:06Z</dcterms:modified>
</cp:coreProperties>
</file>