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0"/>
  </p:notesMasterIdLst>
  <p:sldIdLst>
    <p:sldId id="307" r:id="rId2"/>
    <p:sldId id="354" r:id="rId3"/>
    <p:sldId id="359" r:id="rId4"/>
    <p:sldId id="361" r:id="rId5"/>
    <p:sldId id="362" r:id="rId6"/>
    <p:sldId id="350" r:id="rId7"/>
    <p:sldId id="351" r:id="rId8"/>
    <p:sldId id="353" r:id="rId9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700"/>
    <a:srgbClr val="F39200"/>
    <a:srgbClr val="6600CC"/>
    <a:srgbClr val="E05314"/>
    <a:srgbClr val="00294B"/>
    <a:srgbClr val="456487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1" autoAdjust="0"/>
    <p:restoredTop sz="96291" autoAdjust="0"/>
  </p:normalViewPr>
  <p:slideViewPr>
    <p:cSldViewPr>
      <p:cViewPr varScale="1">
        <p:scale>
          <a:sx n="128" d="100"/>
          <a:sy n="128" d="100"/>
        </p:scale>
        <p:origin x="1056" y="12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08/07/2025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22/05/2025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20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  <p:sldLayoutId id="214748371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989C989-18D5-49B8-83F0-25407A2D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7A81A-6C77-4A99-ABCE-88F6992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29DF77-A478-FFF4-2246-33D934A1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213AC-7DC4-881A-BE68-5F6D9010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252" y="1712099"/>
            <a:ext cx="4426399" cy="34778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E7CFD6-0172-42A9-A91E-F497F6A95F1D}"/>
              </a:ext>
            </a:extLst>
          </p:cNvPr>
          <p:cNvSpPr txBox="1"/>
          <p:nvPr/>
        </p:nvSpPr>
        <p:spPr>
          <a:xfrm>
            <a:off x="993899" y="1733600"/>
            <a:ext cx="91450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4-2025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/>
              <a:t>WP- 12 </a:t>
            </a:r>
            <a:r>
              <a:rPr lang="fr-FR" sz="2800" dirty="0" err="1"/>
              <a:t>Assembly</a:t>
            </a:r>
            <a:r>
              <a:rPr lang="fr-FR" sz="2800" dirty="0"/>
              <a:t> &amp; </a:t>
            </a:r>
            <a:r>
              <a:rPr lang="fr-FR" sz="2800" dirty="0" err="1"/>
              <a:t>Integration</a:t>
            </a:r>
            <a:r>
              <a:rPr lang="fr-FR" sz="2800" dirty="0"/>
              <a:t> </a:t>
            </a:r>
          </a:p>
          <a:p>
            <a:pPr algn="ctr"/>
            <a:r>
              <a:rPr lang="fr-FR" sz="2800" dirty="0"/>
              <a:t>Présenté par: </a:t>
            </a:r>
          </a:p>
          <a:p>
            <a:pPr algn="ctr"/>
            <a:r>
              <a:rPr lang="fr-FR" sz="2400" dirty="0"/>
              <a:t>Sylvain Brault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>
                <a:latin typeface="+mn-lt"/>
              </a:rPr>
              <a:t>10 juillet 2025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37CC1-C2DF-C452-B89B-2387774B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867" y="774789"/>
            <a:ext cx="1117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TDR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A1A18B-5DEA-4193-954A-287EF0F10C71}"/>
              </a:ext>
            </a:extLst>
          </p:cNvPr>
          <p:cNvSpPr txBox="1"/>
          <p:nvPr/>
        </p:nvSpPr>
        <p:spPr>
          <a:xfrm>
            <a:off x="190843" y="591985"/>
            <a:ext cx="1058193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XII. Infra &amp; </a:t>
            </a:r>
            <a:r>
              <a:rPr lang="fr-FR" sz="1800" b="1" dirty="0" err="1"/>
              <a:t>Integration</a:t>
            </a:r>
            <a:r>
              <a:rPr lang="fr-FR" sz="1800" b="1" dirty="0"/>
              <a:t> </a:t>
            </a:r>
          </a:p>
          <a:p>
            <a:endParaRPr lang="fr-FR" sz="1100" b="1" dirty="0"/>
          </a:p>
          <a:p>
            <a:pPr marL="914400" lvl="1" indent="-457200">
              <a:buFont typeface="+mj-lt"/>
              <a:buAutoNum type="arabicPeriod"/>
            </a:pPr>
            <a:r>
              <a:rPr lang="fr-FR" sz="1400" b="1" dirty="0"/>
              <a:t>L’igloo </a:t>
            </a:r>
          </a:p>
          <a:p>
            <a:pPr marL="960438" lvl="2" indent="0"/>
            <a:r>
              <a:rPr lang="fr-FR" sz="1400" dirty="0"/>
              <a:t>-Description bâtiment </a:t>
            </a:r>
            <a:r>
              <a:rPr lang="fr-FR" sz="1100" dirty="0"/>
              <a:t>(niveau infras + plan : </a:t>
            </a:r>
            <a:r>
              <a:rPr lang="fr-FR" sz="1100" dirty="0" err="1"/>
              <a:t>ep</a:t>
            </a:r>
            <a:r>
              <a:rPr lang="fr-FR" sz="1100" dirty="0"/>
              <a:t> murs, zone andromède pré-équipée PSS pour l’injecteur, charge au sol, fosses, galeries, zone test charge pont)</a:t>
            </a:r>
          </a:p>
          <a:p>
            <a:pPr marL="960438" lvl="2" indent="0"/>
            <a:r>
              <a:rPr lang="fr-FR" sz="1400" dirty="0"/>
              <a:t>-Démantèlement </a:t>
            </a:r>
            <a:r>
              <a:rPr lang="fr-FR" sz="1400" dirty="0" err="1"/>
              <a:t>ThomX</a:t>
            </a:r>
            <a:endParaRPr lang="fr-FR" sz="1400" dirty="0"/>
          </a:p>
          <a:p>
            <a:pPr marL="960438" lvl="2" indent="0"/>
            <a:r>
              <a:rPr lang="fr-FR" sz="1400" dirty="0"/>
              <a:t>-CPER </a:t>
            </a:r>
            <a:r>
              <a:rPr lang="fr-FR" sz="1100" dirty="0"/>
              <a:t>: état actuel : maitrise d’œuvre + calculs de structures </a:t>
            </a:r>
          </a:p>
          <a:p>
            <a:pPr marL="960438" lvl="2" indent="0"/>
            <a:r>
              <a:rPr lang="fr-FR" sz="1400" dirty="0"/>
              <a:t>-Référentiel bâtiment </a:t>
            </a:r>
            <a:r>
              <a:rPr lang="fr-FR" sz="1100" dirty="0"/>
              <a:t>(laser tracker : Alignement)</a:t>
            </a:r>
          </a:p>
          <a:p>
            <a:pPr marL="960438" lvl="2" indent="0"/>
            <a:endParaRPr lang="fr-FR" sz="1400" dirty="0"/>
          </a:p>
          <a:p>
            <a:pPr marL="914400" lvl="1" indent="-457200">
              <a:buFont typeface="+mj-lt"/>
              <a:buAutoNum type="arabicPeriod"/>
            </a:pPr>
            <a:r>
              <a:rPr lang="fr-FR" sz="1400" b="1" dirty="0" err="1"/>
              <a:t>Footprint</a:t>
            </a:r>
            <a:r>
              <a:rPr lang="fr-FR" sz="1400" b="1" dirty="0"/>
              <a:t> Perle</a:t>
            </a:r>
          </a:p>
          <a:p>
            <a:pPr marL="960438" lvl="2" indent="0"/>
            <a:r>
              <a:rPr lang="fr-FR" sz="1400" dirty="0"/>
              <a:t>-Description de la machine </a:t>
            </a:r>
            <a:r>
              <a:rPr lang="fr-FR" sz="1100" dirty="0"/>
              <a:t>(phasage:ERL4ALL, Injecteur, 1T +3T) </a:t>
            </a:r>
          </a:p>
          <a:p>
            <a:pPr marL="960438" lvl="2" indent="0"/>
            <a:r>
              <a:rPr lang="fr-FR" sz="1400" dirty="0"/>
              <a:t>-Contraintes intégration </a:t>
            </a:r>
            <a:r>
              <a:rPr lang="fr-FR" sz="1100" dirty="0"/>
              <a:t>(liées aux charges au sol, accès maintenance, cabane X)</a:t>
            </a:r>
          </a:p>
          <a:p>
            <a:pPr marL="960438" lvl="2" indent="0"/>
            <a:r>
              <a:rPr lang="fr-FR" sz="1400" dirty="0"/>
              <a:t>-Radioprotection (</a:t>
            </a:r>
            <a:r>
              <a:rPr lang="fr-FR" sz="1100" dirty="0"/>
              <a:t>choix du béton lego + poutres amovibles coté green modulable, chicanes)</a:t>
            </a:r>
          </a:p>
          <a:p>
            <a:pPr marL="960438" lvl="2" indent="0"/>
            <a:r>
              <a:rPr lang="fr-FR" sz="1400" dirty="0"/>
              <a:t>-Environnement machine </a:t>
            </a:r>
            <a:r>
              <a:rPr lang="fr-FR" sz="1100" dirty="0"/>
              <a:t>(intégration RF, </a:t>
            </a:r>
            <a:r>
              <a:rPr lang="fr-FR" sz="1100" dirty="0" err="1"/>
              <a:t>cryo</a:t>
            </a:r>
            <a:r>
              <a:rPr lang="fr-FR" sz="1100" dirty="0"/>
              <a:t>, alim aimants, plan de câblage, Infras ventilation, puissance globale, air comprimé, continuité électrique mise à la masse)</a:t>
            </a:r>
          </a:p>
          <a:p>
            <a:pPr marL="960438" lvl="2" indent="0"/>
            <a:endParaRPr lang="fr-FR" sz="1100" dirty="0"/>
          </a:p>
          <a:p>
            <a:pPr marL="914400" lvl="1" indent="-457200">
              <a:buFont typeface="+mj-lt"/>
              <a:buAutoNum type="arabicPeriod"/>
            </a:pPr>
            <a:r>
              <a:rPr lang="fr-FR" sz="1400" b="1" dirty="0"/>
              <a:t>Zones expérimentales</a:t>
            </a:r>
          </a:p>
          <a:p>
            <a:pPr marL="960438" lvl="2" indent="0"/>
            <a:r>
              <a:rPr lang="fr-FR" sz="1400" dirty="0"/>
              <a:t>-Fabry </a:t>
            </a:r>
            <a:r>
              <a:rPr lang="fr-FR" sz="1400" dirty="0" err="1"/>
              <a:t>Perot</a:t>
            </a:r>
            <a:r>
              <a:rPr lang="fr-FR" sz="1400" dirty="0"/>
              <a:t> + cabane X</a:t>
            </a:r>
          </a:p>
          <a:p>
            <a:pPr marL="960438" lvl="2" indent="0"/>
            <a:r>
              <a:rPr lang="fr-FR" sz="1400" dirty="0"/>
              <a:t>-Destin </a:t>
            </a:r>
          </a:p>
          <a:p>
            <a:pPr marL="960438" lvl="2" indent="0"/>
            <a:endParaRPr lang="fr-FR" sz="1400" dirty="0"/>
          </a:p>
          <a:p>
            <a:pPr marL="914400" lvl="1" indent="-457200">
              <a:buFont typeface="+mj-lt"/>
              <a:buAutoNum type="arabicPeriod"/>
            </a:pPr>
            <a:r>
              <a:rPr lang="fr-FR" sz="1400" b="1"/>
              <a:t>Planning</a:t>
            </a:r>
            <a:endParaRPr lang="fr-FR" sz="1400" b="1" dirty="0"/>
          </a:p>
          <a:p>
            <a:pPr lvl="2"/>
            <a:r>
              <a:rPr lang="fr-FR" sz="1400" dirty="0"/>
              <a:t>-Frise temporelle</a:t>
            </a:r>
          </a:p>
          <a:p>
            <a:pPr lvl="2"/>
            <a:r>
              <a:rPr lang="fr-FR" sz="1400" dirty="0"/>
              <a:t>-Etat des lieux Installation du GUN dans l’igloo. </a:t>
            </a:r>
          </a:p>
        </p:txBody>
      </p:sp>
    </p:spTree>
    <p:extLst>
      <p:ext uri="{BB962C8B-B14F-4D97-AF65-F5344CB8AC3E}">
        <p14:creationId xmlns:p14="http://schemas.microsoft.com/office/powerpoint/2010/main" val="232720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5F88F1-C0C2-B8F5-D581-10623474AF23}"/>
              </a:ext>
            </a:extLst>
          </p:cNvPr>
          <p:cNvSpPr txBox="1"/>
          <p:nvPr/>
        </p:nvSpPr>
        <p:spPr>
          <a:xfrm>
            <a:off x="93799" y="605870"/>
            <a:ext cx="10585176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1400" dirty="0"/>
              <a:t>WP2 </a:t>
            </a:r>
            <a:r>
              <a:rPr lang="en-US" sz="800" dirty="0"/>
              <a:t>Optic Design and Beam Dynamics </a:t>
            </a:r>
            <a:r>
              <a:rPr lang="fr-FR" sz="1400" dirty="0"/>
              <a:t>: RAS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400" dirty="0"/>
              <a:t>WP3 </a:t>
            </a:r>
            <a:r>
              <a:rPr lang="fr-FR" sz="800" dirty="0" err="1"/>
              <a:t>Injector</a:t>
            </a:r>
            <a:r>
              <a:rPr lang="fr-FR" sz="800" dirty="0"/>
              <a:t> </a:t>
            </a:r>
            <a:r>
              <a:rPr lang="fr-FR" sz="1400" dirty="0"/>
              <a:t>:</a:t>
            </a:r>
          </a:p>
          <a:p>
            <a:pPr lvl="1"/>
            <a:r>
              <a:rPr lang="fr-FR" sz="1400" dirty="0"/>
              <a:t> - Assemblage de la chambre photocathode</a:t>
            </a:r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- Alignement par lasers tracker</a:t>
            </a:r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marL="787400" lvl="1" indent="-285750">
              <a:buFontTx/>
              <a:buChar char="-"/>
            </a:pPr>
            <a:endParaRPr lang="fr-FR" sz="1400" dirty="0"/>
          </a:p>
          <a:p>
            <a:pPr lvl="1" indent="0"/>
            <a:r>
              <a:rPr lang="fr-FR" sz="1400" dirty="0"/>
              <a:t>- Tests d’étanchéité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- Etuvage de la chambre</a:t>
            </a:r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		</a:t>
            </a:r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			-Remontage BPM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r>
              <a:rPr lang="fr-FR" sz="1400" dirty="0"/>
              <a:t> - Transfert d’un PUK dans la chambre MBE pour test laser</a:t>
            </a:r>
          </a:p>
          <a:p>
            <a:pPr lvl="1" indent="0"/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EF41E5-A93F-4C2E-8554-9212869F4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770" y="2117645"/>
            <a:ext cx="1920214" cy="8640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FA0EEF-39A1-406B-9AB9-247780553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94643" y="2117643"/>
            <a:ext cx="1920214" cy="8640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C109CE-7F46-465C-92AF-3A2F3FC22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54072" y="2117643"/>
            <a:ext cx="1920215" cy="8640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968FD5-2DD9-4090-80A4-ED3A4C618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567" y="4779022"/>
            <a:ext cx="2177176" cy="9797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17B45B-EF5B-4BA3-A004-07808BE682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86" r="30086"/>
          <a:stretch/>
        </p:blipFill>
        <p:spPr>
          <a:xfrm rot="5400000">
            <a:off x="2328252" y="5262830"/>
            <a:ext cx="639973" cy="8640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B567E2-3A66-4455-B5D0-7BF09F631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654" y="3924213"/>
            <a:ext cx="2430713" cy="10947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81A13C-6879-428F-8461-EBA2A7898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250641" y="1633210"/>
            <a:ext cx="2588399" cy="11647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7F39028-2016-4ABF-B023-5B26E9351C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8638" y="1805608"/>
            <a:ext cx="3040337" cy="13681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49B1EF0-1B4A-4A5F-8A07-D2368399B9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458" r="30615" b="15836"/>
          <a:stretch/>
        </p:blipFill>
        <p:spPr>
          <a:xfrm>
            <a:off x="6322491" y="3924213"/>
            <a:ext cx="2435216" cy="20529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080CE62-5694-42D0-8461-63C585149E0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280" t="-503" r="36632" b="-1"/>
          <a:stretch/>
        </p:blipFill>
        <p:spPr>
          <a:xfrm>
            <a:off x="8986787" y="3898393"/>
            <a:ext cx="1370133" cy="1993230"/>
          </a:xfrm>
          <a:prstGeom prst="rect">
            <a:avLst/>
          </a:prstGeom>
        </p:spPr>
      </p:pic>
      <p:sp>
        <p:nvSpPr>
          <p:cNvPr id="25" name="Espace réservé du pied de page 7">
            <a:extLst>
              <a:ext uri="{FF2B5EF4-FFF2-40B4-BE49-F238E27FC236}">
                <a16:creationId xmlns:a16="http://schemas.microsoft.com/office/drawing/2014/main" id="{1BF4CC9A-C0D7-4969-B550-21DED675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26" name="Espace réservé de la date 4">
            <a:extLst>
              <a:ext uri="{FF2B5EF4-FFF2-40B4-BE49-F238E27FC236}">
                <a16:creationId xmlns:a16="http://schemas.microsoft.com/office/drawing/2014/main" id="{F3A70414-1F0A-4D95-82C1-24A03A7F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10/07/2025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7AECC45F-9AAF-4ED6-81D8-23DD922DD2EF}"/>
              </a:ext>
            </a:extLst>
          </p:cNvPr>
          <p:cNvSpPr txBox="1">
            <a:spLocks/>
          </p:cNvSpPr>
          <p:nvPr/>
        </p:nvSpPr>
        <p:spPr>
          <a:xfrm>
            <a:off x="1137915" y="149425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17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419DBD2-B044-426F-9660-0E864EFA0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1276245"/>
            <a:ext cx="5368859" cy="2880320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5F88F1-C0C2-B8F5-D581-10623474AF23}"/>
              </a:ext>
            </a:extLst>
          </p:cNvPr>
          <p:cNvSpPr txBox="1"/>
          <p:nvPr/>
        </p:nvSpPr>
        <p:spPr>
          <a:xfrm>
            <a:off x="93799" y="605870"/>
            <a:ext cx="10585176" cy="51840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1400" dirty="0">
                <a:solidFill>
                  <a:prstClr val="black"/>
                </a:solidFill>
              </a:rPr>
              <a:t>WP4 </a:t>
            </a:r>
            <a:r>
              <a:rPr lang="fr-FR" sz="800" dirty="0">
                <a:solidFill>
                  <a:prstClr val="black"/>
                </a:solidFill>
              </a:rPr>
              <a:t>Magnets and Power Supplies </a:t>
            </a:r>
            <a:r>
              <a:rPr lang="fr-FR" sz="1400" dirty="0">
                <a:solidFill>
                  <a:prstClr val="black"/>
                </a:solidFill>
              </a:rPr>
              <a:t> / WP5 </a:t>
            </a:r>
            <a:r>
              <a:rPr lang="fr-FR" sz="800" dirty="0">
                <a:solidFill>
                  <a:prstClr val="black"/>
                </a:solidFill>
              </a:rPr>
              <a:t>Diagnostics and Instrumentation</a:t>
            </a:r>
            <a:r>
              <a:rPr lang="fr-FR" sz="1400" dirty="0">
                <a:solidFill>
                  <a:prstClr val="black"/>
                </a:solidFill>
              </a:rPr>
              <a:t> : </a:t>
            </a:r>
          </a:p>
          <a:p>
            <a:pPr algn="ctr"/>
            <a:r>
              <a:rPr lang="fr-FR" sz="1400" dirty="0"/>
              <a:t>Implantation 3D aimants et instrumentations sur les lignes injection et diagnostique</a:t>
            </a:r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lvl="1" indent="0"/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endParaRPr lang="fr-FR" sz="1400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sz="1400" dirty="0">
                <a:solidFill>
                  <a:prstClr val="black"/>
                </a:solidFill>
              </a:rPr>
              <a:t>WP6 </a:t>
            </a:r>
            <a:r>
              <a:rPr lang="fr-FR" sz="800" dirty="0">
                <a:solidFill>
                  <a:prstClr val="black"/>
                </a:solidFill>
              </a:rPr>
              <a:t>ERL Cryomodule</a:t>
            </a:r>
            <a:r>
              <a:rPr lang="fr-FR" sz="1400" dirty="0">
                <a:solidFill>
                  <a:prstClr val="black"/>
                </a:solidFill>
              </a:rPr>
              <a:t>: RAS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fr-FR" sz="1400" dirty="0">
                <a:solidFill>
                  <a:prstClr val="black"/>
                </a:solidFill>
              </a:rPr>
              <a:t>WP7 </a:t>
            </a:r>
            <a:r>
              <a:rPr lang="fr-FR" sz="800" dirty="0" err="1">
                <a:solidFill>
                  <a:prstClr val="black"/>
                </a:solidFill>
              </a:rPr>
              <a:t>Cryogenics</a:t>
            </a:r>
            <a:r>
              <a:rPr lang="fr-FR" sz="1400" dirty="0">
                <a:solidFill>
                  <a:prstClr val="black"/>
                </a:solidFill>
              </a:rPr>
              <a:t> : </a:t>
            </a:r>
          </a:p>
          <a:p>
            <a:r>
              <a:rPr lang="fr-FR" sz="1400" dirty="0">
                <a:solidFill>
                  <a:prstClr val="black"/>
                </a:solidFill>
              </a:rPr>
              <a:t>      Implantation usine </a:t>
            </a:r>
            <a:r>
              <a:rPr lang="fr-FR" sz="1400" dirty="0" err="1">
                <a:solidFill>
                  <a:prstClr val="black"/>
                </a:solidFill>
              </a:rPr>
              <a:t>cryo</a:t>
            </a:r>
            <a:r>
              <a:rPr lang="fr-FR" sz="1400" dirty="0">
                <a:solidFill>
                  <a:prstClr val="black"/>
                </a:solidFill>
              </a:rPr>
              <a:t>, </a:t>
            </a:r>
            <a:r>
              <a:rPr lang="fr-FR" sz="1400" dirty="0" err="1">
                <a:solidFill>
                  <a:prstClr val="black"/>
                </a:solidFill>
              </a:rPr>
              <a:t>BAVs</a:t>
            </a:r>
            <a:r>
              <a:rPr lang="fr-FR" sz="1400" dirty="0">
                <a:solidFill>
                  <a:prstClr val="black"/>
                </a:solidFill>
              </a:rPr>
              <a:t>, réchauffeurs, …</a:t>
            </a:r>
          </a:p>
          <a:p>
            <a:r>
              <a:rPr lang="fr-FR" sz="1400" dirty="0">
                <a:solidFill>
                  <a:prstClr val="black"/>
                </a:solidFill>
              </a:rPr>
              <a:t>      </a:t>
            </a:r>
          </a:p>
          <a:p>
            <a:pPr lvl="1"/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/>
              <a:t>WP8 </a:t>
            </a:r>
            <a:r>
              <a:rPr lang="fr-FR" sz="800" dirty="0"/>
              <a:t>RF </a:t>
            </a:r>
            <a:r>
              <a:rPr lang="fr-FR" sz="800" dirty="0" err="1"/>
              <a:t>Systems</a:t>
            </a:r>
            <a:r>
              <a:rPr lang="fr-FR" sz="1400" dirty="0"/>
              <a:t> : Etude en cours pour le passage des guides d’ondes ERL et booster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/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/>
              <a:t>WP9 </a:t>
            </a:r>
            <a:r>
              <a:rPr lang="fr-FR" sz="800" dirty="0"/>
              <a:t>Vacuum </a:t>
            </a:r>
            <a:r>
              <a:rPr lang="fr-FR" sz="800" dirty="0" err="1"/>
              <a:t>Systems</a:t>
            </a:r>
            <a:r>
              <a:rPr lang="fr-FR" sz="800" dirty="0"/>
              <a:t> </a:t>
            </a:r>
            <a:r>
              <a:rPr lang="fr-FR" sz="1400" dirty="0"/>
              <a:t>: Implantation des vannes et ports pompage sur la ligne injection/</a:t>
            </a:r>
            <a:r>
              <a:rPr lang="fr-FR" sz="1400" dirty="0" err="1"/>
              <a:t>diag</a:t>
            </a:r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F8E515-FAEE-475A-B7F3-D9E80694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475" y="1229544"/>
            <a:ext cx="3528392" cy="248468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46A3E0D3-0F59-4693-A2B4-DBB391AB9C35}"/>
              </a:ext>
            </a:extLst>
          </p:cNvPr>
          <p:cNvSpPr txBox="1">
            <a:spLocks/>
          </p:cNvSpPr>
          <p:nvPr/>
        </p:nvSpPr>
        <p:spPr>
          <a:xfrm>
            <a:off x="1137915" y="149425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29418ECE-3AF5-4998-8B03-CB032A6A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6096D648-5FFE-47A1-8209-FDF0763E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10/07/2025</a:t>
            </a:r>
          </a:p>
        </p:txBody>
      </p:sp>
    </p:spTree>
    <p:extLst>
      <p:ext uri="{BB962C8B-B14F-4D97-AF65-F5344CB8AC3E}">
        <p14:creationId xmlns:p14="http://schemas.microsoft.com/office/powerpoint/2010/main" val="3056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Etat d’Avancement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5F88F1-C0C2-B8F5-D581-10623474AF23}"/>
              </a:ext>
            </a:extLst>
          </p:cNvPr>
          <p:cNvSpPr txBox="1"/>
          <p:nvPr/>
        </p:nvSpPr>
        <p:spPr>
          <a:xfrm>
            <a:off x="-1279" y="591175"/>
            <a:ext cx="10583211" cy="54784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fr-FR"/>
            </a:defPPr>
            <a:lvl1pPr marL="342900" indent="-342900">
              <a:buFont typeface="Wingdings" pitchFamily="2" charset="2"/>
              <a:buChar char="§"/>
              <a:defRPr sz="1800"/>
            </a:lvl1pPr>
            <a:lvl2pPr lvl="1">
              <a:defRPr sz="1800"/>
            </a:lvl2pPr>
            <a:lvl3pPr lvl="2" indent="0">
              <a:defRPr sz="1800"/>
            </a:lvl3pPr>
          </a:lstStyle>
          <a:p>
            <a:r>
              <a:rPr lang="fr-FR" sz="1400" dirty="0"/>
              <a:t>WP10 </a:t>
            </a:r>
            <a:r>
              <a:rPr lang="fr-FR" sz="800" dirty="0"/>
              <a:t>Command Control</a:t>
            </a:r>
            <a:r>
              <a:rPr lang="fr-FR" sz="1400" dirty="0"/>
              <a:t> : RAS</a:t>
            </a:r>
          </a:p>
          <a:p>
            <a:endParaRPr lang="fr-FR" sz="1400" dirty="0"/>
          </a:p>
          <a:p>
            <a:r>
              <a:rPr lang="fr-FR" sz="1400" dirty="0"/>
              <a:t>WP11 </a:t>
            </a:r>
            <a:r>
              <a:rPr lang="fr-FR" sz="800" dirty="0" err="1"/>
              <a:t>Safety</a:t>
            </a:r>
            <a:r>
              <a:rPr lang="fr-FR" sz="800" dirty="0"/>
              <a:t> and Radioprotection</a:t>
            </a:r>
            <a:r>
              <a:rPr lang="fr-FR" sz="1400" dirty="0"/>
              <a:t> : Salle laser: mise en place du détecteur d’incendie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WP12 </a:t>
            </a:r>
            <a:r>
              <a:rPr lang="fr-FR" sz="800" dirty="0" err="1"/>
              <a:t>Assembly</a:t>
            </a:r>
            <a:r>
              <a:rPr lang="fr-FR" sz="800" dirty="0"/>
              <a:t> &amp; </a:t>
            </a:r>
            <a:r>
              <a:rPr lang="fr-FR" sz="800" dirty="0" err="1"/>
              <a:t>Integration</a:t>
            </a:r>
            <a:r>
              <a:rPr lang="fr-FR" sz="1400" dirty="0"/>
              <a:t>: Mise à jour de la maquette globale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r>
              <a:rPr lang="fr-FR" sz="1400" dirty="0"/>
              <a:t>Positionnement des équipements par laser tracker:</a:t>
            </a:r>
          </a:p>
          <a:p>
            <a:pPr marL="0" indent="0">
              <a:buNone/>
            </a:pPr>
            <a:r>
              <a:rPr lang="fr-FR" sz="1100" dirty="0"/>
              <a:t>- Ajouts mires de référence dans l’igloo</a:t>
            </a:r>
          </a:p>
          <a:p>
            <a:pPr marL="0" indent="0">
              <a:buNone/>
            </a:pPr>
            <a:r>
              <a:rPr lang="fr-FR" sz="1100" dirty="0"/>
              <a:t>- Numérisation bunkers existants</a:t>
            </a:r>
          </a:p>
          <a:p>
            <a:pPr marL="0" indent="0">
              <a:buNone/>
            </a:pPr>
            <a:r>
              <a:rPr lang="fr-FR" sz="1100" dirty="0"/>
              <a:t>- Mise à jour maquette/réalité 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WP13 </a:t>
            </a:r>
            <a:r>
              <a:rPr lang="fr-FR" sz="800" dirty="0"/>
              <a:t>Infrastructure </a:t>
            </a:r>
            <a:r>
              <a:rPr lang="fr-FR" sz="1400" dirty="0"/>
              <a:t>: </a:t>
            </a:r>
          </a:p>
          <a:p>
            <a:pPr marL="0" indent="0">
              <a:buNone/>
            </a:pPr>
            <a:r>
              <a:rPr lang="fr-FR" sz="1400" dirty="0"/>
              <a:t>- Raccordement des coffrets électrique</a:t>
            </a:r>
          </a:p>
          <a:p>
            <a:pPr marL="0" indent="0">
              <a:buNone/>
            </a:pPr>
            <a:r>
              <a:rPr lang="fr-FR" sz="1400" dirty="0"/>
              <a:t>			</a:t>
            </a:r>
          </a:p>
          <a:p>
            <a:pPr marL="0" indent="0">
              <a:buNone/>
            </a:pPr>
            <a:r>
              <a:rPr lang="fr-FR" sz="1400" dirty="0"/>
              <a:t>			- Mise en eau de la PPF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WP14 </a:t>
            </a:r>
            <a:r>
              <a:rPr lang="fr-FR" sz="800" dirty="0"/>
              <a:t>MPS </a:t>
            </a:r>
            <a:r>
              <a:rPr lang="fr-FR" sz="1400" dirty="0"/>
              <a:t>: RAS</a:t>
            </a:r>
          </a:p>
          <a:p>
            <a:endParaRPr lang="fr-FR" sz="1400" dirty="0"/>
          </a:p>
          <a:p>
            <a:r>
              <a:rPr lang="fr-FR" sz="1400" dirty="0"/>
              <a:t>WP15 </a:t>
            </a:r>
            <a:r>
              <a:rPr lang="fr-FR" sz="800" dirty="0" err="1"/>
              <a:t>Experiments</a:t>
            </a:r>
            <a:r>
              <a:rPr lang="fr-FR" sz="1400" dirty="0"/>
              <a:t>: RAS</a:t>
            </a:r>
          </a:p>
        </p:txBody>
      </p:sp>
      <p:sp>
        <p:nvSpPr>
          <p:cNvPr id="3" name="AutoShape 2" descr="https://photos.fife.usercontent.google.com/pw/AP1GczPUw846Q9IdYbZaoWrIQWmYQJNCe4mDyJkiKt3jjTEu_qn-pQB2UfcesA=w1920-h864-s-no-gm?authuser=0">
            <a:extLst>
              <a:ext uri="{FF2B5EF4-FFF2-40B4-BE49-F238E27FC236}">
                <a16:creationId xmlns:a16="http://schemas.microsoft.com/office/drawing/2014/main" id="{3405641D-B1A5-4BF0-BBFE-37AA6BF3D1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3988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https://photos.fife.usercontent.google.com/pw/AP1GczPUw846Q9IdYbZaoWrIQWmYQJNCe4mDyJkiKt3jjTEu_qn-pQB2UfcesA=w1920-h864-s-no-gm?authuser=0">
            <a:extLst>
              <a:ext uri="{FF2B5EF4-FFF2-40B4-BE49-F238E27FC236}">
                <a16:creationId xmlns:a16="http://schemas.microsoft.com/office/drawing/2014/main" id="{8A67F59B-8BDD-4AB8-B009-1EAECDFEB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6388" y="3028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https://photos.fife.usercontent.google.com/pw/AP1GczPUw846Q9IdYbZaoWrIQWmYQJNCe4mDyJkiKt3jjTEu_qn-pQB2UfcesA=w1920-h864-s-no-gm?authuser=0">
            <a:extLst>
              <a:ext uri="{FF2B5EF4-FFF2-40B4-BE49-F238E27FC236}">
                <a16:creationId xmlns:a16="http://schemas.microsoft.com/office/drawing/2014/main" id="{8E78EC51-868B-4921-AFD4-F27618F5DD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38788" y="3181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672885-BF2B-4D23-8202-AC6A54BD8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988" y="2871857"/>
            <a:ext cx="2730189" cy="12285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6AF1CB-9BAD-475F-A7FB-64E91F6B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279" t="5388" r="23931" b="7936"/>
          <a:stretch/>
        </p:blipFill>
        <p:spPr>
          <a:xfrm>
            <a:off x="777875" y="3028950"/>
            <a:ext cx="3039978" cy="29531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7FB32D-6EA1-4390-9E06-728B2FD04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994" y="3300502"/>
            <a:ext cx="2494236" cy="15841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EC069D-712F-4603-B254-D53A64778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44" r="39305"/>
          <a:stretch/>
        </p:blipFill>
        <p:spPr>
          <a:xfrm rot="5400000">
            <a:off x="2358153" y="1305450"/>
            <a:ext cx="1398943" cy="1391147"/>
          </a:xfrm>
          <a:prstGeom prst="rect">
            <a:avLst/>
          </a:prstGeom>
        </p:spPr>
      </p:pic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0F42DD26-0C1E-4EF0-B644-A8631D1D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1BD462FF-40C9-4220-893D-9B8A6906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10/07/2025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566567-C30C-4E68-A596-327AA5170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611" y="1118352"/>
            <a:ext cx="3291869" cy="14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CDBBEF-BB0A-4EDE-9FB1-E6338046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4" y="581472"/>
            <a:ext cx="8709379" cy="5040559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Planning et Principaux Jalons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du WP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0051A-BCD7-3F02-4FFD-45C678DAD796}"/>
              </a:ext>
            </a:extLst>
          </p:cNvPr>
          <p:cNvSpPr txBox="1"/>
          <p:nvPr/>
        </p:nvSpPr>
        <p:spPr>
          <a:xfrm>
            <a:off x="7834660" y="2093640"/>
            <a:ext cx="2880320" cy="1584176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/>
              <a:t>Tâches prioritaires: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Mise en place des cuves HT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Mise en place de la chambre du gun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Etuvage MBE et mise en route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Mise en place laser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PPS pour laser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050" dirty="0"/>
          </a:p>
          <a:p>
            <a:r>
              <a:rPr lang="fr-FR" sz="1200" b="1" dirty="0"/>
              <a:t>Tâches sur le chemin critique 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1050" dirty="0"/>
              <a:t>Implantation avec les contraintes CPER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5D70CD-FF9B-F6F3-BA80-D5D474C1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</p:spTree>
    <p:extLst>
      <p:ext uri="{BB962C8B-B14F-4D97-AF65-F5344CB8AC3E}">
        <p14:creationId xmlns:p14="http://schemas.microsoft.com/office/powerpoint/2010/main" val="337955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- 4-2025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esoins manquants RH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0051A-BCD7-3F02-4FFD-45C678DAD796}"/>
              </a:ext>
            </a:extLst>
          </p:cNvPr>
          <p:cNvSpPr txBox="1"/>
          <p:nvPr/>
        </p:nvSpPr>
        <p:spPr>
          <a:xfrm>
            <a:off x="345826" y="1085528"/>
            <a:ext cx="10236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b="1" dirty="0"/>
              <a:t>Identifier les forces/expertises manquantes: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r>
              <a:rPr lang="fr-FR" sz="1800" dirty="0"/>
              <a:t>Montage mécanique : Besoin ponctuel de monteurs-assembleurs </a:t>
            </a:r>
            <a:r>
              <a:rPr lang="fr-FR" sz="1200" dirty="0"/>
              <a:t>(Actuellement pris dans les ressources BE)</a:t>
            </a:r>
            <a:r>
              <a:rPr lang="fr-FR" sz="1800" dirty="0"/>
              <a:t>			</a:t>
            </a:r>
          </a:p>
          <a:p>
            <a:pPr algn="ctr"/>
            <a:r>
              <a:rPr lang="fr-FR" sz="1800" dirty="0"/>
              <a:t>Câblage : spécialiste en câblage pour la définition des chemins de câbles et mise en œuvre passage de câbles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88DFF0D-94F0-2B17-E997-38AA7DD1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</p:spTree>
    <p:extLst>
      <p:ext uri="{BB962C8B-B14F-4D97-AF65-F5344CB8AC3E}">
        <p14:creationId xmlns:p14="http://schemas.microsoft.com/office/powerpoint/2010/main" val="150939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/>
              <a:t>- 4-2025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oints de vigilance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0051A-BCD7-3F02-4FFD-45C678DAD796}"/>
              </a:ext>
            </a:extLst>
          </p:cNvPr>
          <p:cNvSpPr txBox="1"/>
          <p:nvPr/>
        </p:nvSpPr>
        <p:spPr>
          <a:xfrm>
            <a:off x="554333" y="1085528"/>
            <a:ext cx="966410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L'implantation définitive de la machine est à valider en conformité avec les dispositions du CPER </a:t>
            </a:r>
            <a:r>
              <a:rPr lang="fr-FR" sz="1200" dirty="0"/>
              <a:t>(incidence sur la mise en place de la plateforme de conditionnement HT, qui est le premier élément à mettre en place)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Disponibilité des ressources: Ralentissement dû aux congés estivale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Décision à prendre dans le court terme : /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Dépenses à prévoir : /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r>
              <a:rPr lang="fr-FR" dirty="0"/>
              <a:t>Retard à prévoir : Mise en place de la chambre photocathode sous la cuve HT </a:t>
            </a:r>
            <a:r>
              <a:rPr lang="fr-FR" sz="1200" dirty="0"/>
              <a:t>(initialement prévu mi-juillet &gt; septembre)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  <a:p>
            <a:pPr marL="342900" indent="-342900">
              <a:buFont typeface="Wingdings" pitchFamily="2" charset="2"/>
              <a:buChar char="§"/>
            </a:pP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10/07/2025</a:t>
            </a:r>
          </a:p>
        </p:txBody>
      </p:sp>
    </p:spTree>
    <p:extLst>
      <p:ext uri="{BB962C8B-B14F-4D97-AF65-F5344CB8AC3E}">
        <p14:creationId xmlns:p14="http://schemas.microsoft.com/office/powerpoint/2010/main" val="3362880390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45470</TotalTime>
  <Words>646</Words>
  <Application>Microsoft Office PowerPoint</Application>
  <PresentationFormat>Personnalisé</PresentationFormat>
  <Paragraphs>208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1_modele-IJCLAb-powerpoint</vt:lpstr>
      <vt:lpstr>Présentation PowerPoint</vt:lpstr>
      <vt:lpstr>TDR</vt:lpstr>
      <vt:lpstr>Présentation PowerPoint</vt:lpstr>
      <vt:lpstr>Présentation PowerPoint</vt:lpstr>
      <vt:lpstr>Etat d’Avancement </vt:lpstr>
      <vt:lpstr>Planning et Principaux Jalons du WP</vt:lpstr>
      <vt:lpstr>Besoins manquants RH</vt:lpstr>
      <vt:lpstr>Points de vigilance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Sylvain Brault</cp:lastModifiedBy>
  <cp:revision>2006</cp:revision>
  <dcterms:created xsi:type="dcterms:W3CDTF">2011-03-09T16:37:49Z</dcterms:created>
  <dcterms:modified xsi:type="dcterms:W3CDTF">2025-07-09T13:12:12Z</dcterms:modified>
</cp:coreProperties>
</file>