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18"/>
  </p:notesMasterIdLst>
  <p:sldIdLst>
    <p:sldId id="307" r:id="rId2"/>
    <p:sldId id="356" r:id="rId3"/>
    <p:sldId id="358" r:id="rId4"/>
    <p:sldId id="359" r:id="rId5"/>
    <p:sldId id="363" r:id="rId6"/>
    <p:sldId id="361" r:id="rId7"/>
    <p:sldId id="360" r:id="rId8"/>
    <p:sldId id="364" r:id="rId9"/>
    <p:sldId id="365" r:id="rId10"/>
    <p:sldId id="354" r:id="rId11"/>
    <p:sldId id="349" r:id="rId12"/>
    <p:sldId id="353" r:id="rId13"/>
    <p:sldId id="355" r:id="rId14"/>
    <p:sldId id="350" r:id="rId15"/>
    <p:sldId id="351" r:id="rId16"/>
    <p:sldId id="352" r:id="rId17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BF20"/>
    <a:srgbClr val="FF6700"/>
    <a:srgbClr val="F39200"/>
    <a:srgbClr val="6600CC"/>
    <a:srgbClr val="E05314"/>
    <a:srgbClr val="00294B"/>
    <a:srgbClr val="456487"/>
    <a:srgbClr val="511F74"/>
    <a:srgbClr val="7A286A"/>
    <a:srgbClr val="DF8A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2" autoAdjust="0"/>
    <p:restoredTop sz="96291" autoAdjust="0"/>
  </p:normalViewPr>
  <p:slideViewPr>
    <p:cSldViewPr>
      <p:cViewPr varScale="1">
        <p:scale>
          <a:sx n="136" d="100"/>
          <a:sy n="136" d="100"/>
        </p:scale>
        <p:origin x="150" y="228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10/07/2025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20/03/2025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Review- 2-2025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2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20/03/2025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Review- 2-2025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07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8FD5F-E33E-40BC-9DD7-0723FC62E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597" y="991680"/>
            <a:ext cx="8079581" cy="2109600"/>
          </a:xfrm>
        </p:spPr>
        <p:txBody>
          <a:bodyPr anchor="b"/>
          <a:lstStyle>
            <a:lvl1pPr algn="ctr">
              <a:defRPr sz="5302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2AD7478-505D-44CF-BCB9-0510EA396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6597" y="3182634"/>
            <a:ext cx="8079581" cy="1462973"/>
          </a:xfrm>
        </p:spPr>
        <p:txBody>
          <a:bodyPr/>
          <a:lstStyle>
            <a:lvl1pPr marL="0" indent="0" algn="ctr">
              <a:buNone/>
              <a:defRPr sz="2121"/>
            </a:lvl1pPr>
            <a:lvl2pPr marL="403982" indent="0" algn="ctr">
              <a:buNone/>
              <a:defRPr sz="1767"/>
            </a:lvl2pPr>
            <a:lvl3pPr marL="807964" indent="0" algn="ctr">
              <a:buNone/>
              <a:defRPr sz="1590"/>
            </a:lvl3pPr>
            <a:lvl4pPr marL="1211946" indent="0" algn="ctr">
              <a:buNone/>
              <a:defRPr sz="1414"/>
            </a:lvl4pPr>
            <a:lvl5pPr marL="1615928" indent="0" algn="ctr">
              <a:buNone/>
              <a:defRPr sz="1414"/>
            </a:lvl5pPr>
            <a:lvl6pPr marL="2019910" indent="0" algn="ctr">
              <a:buNone/>
              <a:defRPr sz="1414"/>
            </a:lvl6pPr>
            <a:lvl7pPr marL="2423892" indent="0" algn="ctr">
              <a:buNone/>
              <a:defRPr sz="1414"/>
            </a:lvl7pPr>
            <a:lvl8pPr marL="2827873" indent="0" algn="ctr">
              <a:buNone/>
              <a:defRPr sz="1414"/>
            </a:lvl8pPr>
            <a:lvl9pPr marL="3231855" indent="0" algn="ctr">
              <a:buNone/>
              <a:defRPr sz="1414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959662-BAB8-40BE-8F94-2794A0187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20/03/2025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033093-330B-497C-8C4E-F72E81565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Review- 2-2025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429CB5-682C-4F44-AF45-94E50533C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888C-2246-473E-A69D-9BC16C973E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31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20/03/2025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Review- 2-2025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56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8208911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20/03/2025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Review- 2-2025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26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20/03/2025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Review- 2-2025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062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20/03/2025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Review- 2-2025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8009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20/03/2025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Review- 2-2025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1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20/03/2025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Review- 2-2025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20/03/2025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Review- 2-2025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20/03/2025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Review- 2-2025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10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20/03/2025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PERLE- Project Progress Review- 2-2025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1" r:id="rId3"/>
    <p:sldLayoutId id="2147483708" r:id="rId4"/>
    <p:sldLayoutId id="2147483709" r:id="rId5"/>
    <p:sldLayoutId id="2147483702" r:id="rId6"/>
    <p:sldLayoutId id="2147483703" r:id="rId7"/>
    <p:sldLayoutId id="2147483704" r:id="rId8"/>
    <p:sldLayoutId id="2147483710" r:id="rId9"/>
    <p:sldLayoutId id="2147483711" r:id="rId10"/>
    <p:sldLayoutId id="214748371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F989C989-18D5-49B8-83F0-25407A2D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Review- 2-2025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07A81A-6C77-4A99-ABCE-88F6992A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29DF77-A478-FFF4-2246-33D934A1F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20/03/2025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CE213AC-7DC4-881A-BE68-5F6D9010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6252" y="1712099"/>
            <a:ext cx="4426399" cy="347788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7E7CFD6-0172-42A9-A91E-F497F6A95F1D}"/>
              </a:ext>
            </a:extLst>
          </p:cNvPr>
          <p:cNvSpPr txBox="1"/>
          <p:nvPr/>
        </p:nvSpPr>
        <p:spPr>
          <a:xfrm>
            <a:off x="993899" y="1733600"/>
            <a:ext cx="914501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Project Progress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Review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4-2025</a:t>
            </a:r>
          </a:p>
          <a:p>
            <a:pPr algn="ctr"/>
            <a:endParaRPr lang="fr-FR"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fr-FR" sz="2800" dirty="0">
                <a:latin typeface="+mn-lt"/>
              </a:rPr>
              <a:t>WP- 10 Online</a:t>
            </a:r>
          </a:p>
          <a:p>
            <a:pPr algn="ctr"/>
            <a:r>
              <a:rPr lang="fr-FR" sz="2400" dirty="0">
                <a:latin typeface="+mn-lt"/>
              </a:rPr>
              <a:t>V. Lafage</a:t>
            </a:r>
          </a:p>
          <a:p>
            <a:pPr algn="ctr"/>
            <a:endParaRPr lang="fr-FR" sz="2400" dirty="0">
              <a:latin typeface="+mn-lt"/>
            </a:endParaRPr>
          </a:p>
          <a:p>
            <a:pPr algn="ctr"/>
            <a:r>
              <a:rPr lang="fr-FR" sz="2400" dirty="0">
                <a:latin typeface="+mn-lt"/>
              </a:rPr>
              <a:t>10 juillet 2025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0537CC1-C2DF-C452-B89B-2387774B0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867" y="774789"/>
            <a:ext cx="1117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61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72ABD014-A036-4B61-98C3-CFFA9C0451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Merci</a:t>
            </a:r>
            <a:endParaRPr lang="fr-FR" dirty="0"/>
          </a:p>
        </p:txBody>
      </p:sp>
      <p:sp>
        <p:nvSpPr>
          <p:cNvPr id="11" name="Sous-titre 10">
            <a:extLst>
              <a:ext uri="{FF2B5EF4-FFF2-40B4-BE49-F238E27FC236}">
                <a16:creationId xmlns:a16="http://schemas.microsoft.com/office/drawing/2014/main" id="{300AD413-4029-45C7-9E2A-B36BACCD01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267A960-6E9B-490D-B142-87881F06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20/03/2025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BBC1365-0BC7-48CA-8430-DB23E8EE7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Review- 2-2025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BD4C8FD-C63D-430C-AB25-57B4BACAD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2513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Etat d’Avancement général 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6025E7-4870-4E02-BA73-927AADA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 Progress Review- 1-2025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E59-5A4B-4C6D-BCAA-0C1A37F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11</a:t>
            </a:fld>
            <a:endParaRPr lang="fr-FR" dirty="0">
              <a:latin typeface="+mn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5F88F1-C0C2-B8F5-D581-10623474AF23}"/>
              </a:ext>
            </a:extLst>
          </p:cNvPr>
          <p:cNvSpPr txBox="1"/>
          <p:nvPr/>
        </p:nvSpPr>
        <p:spPr>
          <a:xfrm>
            <a:off x="561851" y="1157536"/>
            <a:ext cx="97210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dirty="0"/>
              <a:t>In </a:t>
            </a:r>
            <a:r>
              <a:rPr lang="fr-FR" dirty="0" err="1"/>
              <a:t>progress</a:t>
            </a:r>
            <a:endParaRPr lang="fr-FR" dirty="0"/>
          </a:p>
          <a:p>
            <a:pPr marL="844550" lvl="1" indent="-342900">
              <a:buFont typeface="Wingdings" pitchFamily="2" charset="2"/>
              <a:buChar char="§"/>
            </a:pPr>
            <a:r>
              <a:rPr lang="fr-FR" dirty="0">
                <a:solidFill>
                  <a:srgbClr val="D4BF20"/>
                </a:solidFill>
              </a:rPr>
              <a:t>Réseau &amp; infrastructure</a:t>
            </a:r>
          </a:p>
          <a:p>
            <a:pPr marL="1347788" lvl="2" indent="-342900">
              <a:buFont typeface="Wingdings" pitchFamily="2" charset="2"/>
              <a:buChar char="§"/>
            </a:pPr>
            <a:r>
              <a:rPr lang="fr-FR" dirty="0">
                <a:solidFill>
                  <a:schemeClr val="accent6"/>
                </a:solidFill>
              </a:rPr>
              <a:t>Design et déploiement de l’infrastructure réseau</a:t>
            </a:r>
          </a:p>
          <a:p>
            <a:pPr marL="1347788" lvl="2" indent="-342900">
              <a:buFont typeface="Wingdings" pitchFamily="2" charset="2"/>
              <a:buChar char="§"/>
            </a:pPr>
            <a:r>
              <a:rPr lang="fr-FR" dirty="0">
                <a:solidFill>
                  <a:schemeClr val="accent2"/>
                </a:solidFill>
              </a:rPr>
              <a:t>Configuration réseau (</a:t>
            </a:r>
            <a:r>
              <a:rPr lang="fr-FR" dirty="0" err="1">
                <a:solidFill>
                  <a:schemeClr val="accent2"/>
                </a:solidFill>
              </a:rPr>
              <a:t>switchs</a:t>
            </a:r>
            <a:r>
              <a:rPr lang="fr-FR" dirty="0">
                <a:solidFill>
                  <a:schemeClr val="accent2"/>
                </a:solidFill>
              </a:rPr>
              <a:t>) - été 2025</a:t>
            </a:r>
          </a:p>
          <a:p>
            <a:pPr marL="1347788" lvl="2" indent="-342900">
              <a:buFont typeface="Wingdings" pitchFamily="2" charset="2"/>
              <a:buChar char="§"/>
            </a:pPr>
            <a:r>
              <a:rPr lang="fr-FR" dirty="0">
                <a:solidFill>
                  <a:srgbClr val="D4BF20"/>
                </a:solidFill>
              </a:rPr>
              <a:t>Configuration de </a:t>
            </a:r>
            <a:r>
              <a:rPr lang="fr-FR" dirty="0" err="1">
                <a:solidFill>
                  <a:srgbClr val="D4BF20"/>
                </a:solidFill>
              </a:rPr>
              <a:t>cloud@VD</a:t>
            </a:r>
            <a:endParaRPr lang="fr-FR" dirty="0">
              <a:solidFill>
                <a:srgbClr val="D4BF20"/>
              </a:solidFill>
            </a:endParaRPr>
          </a:p>
          <a:p>
            <a:pPr marL="844550" lvl="1" indent="-342900">
              <a:buFont typeface="Wingdings" pitchFamily="2" charset="2"/>
              <a:buChar char="§"/>
            </a:pPr>
            <a:r>
              <a:rPr lang="fr-FR" dirty="0">
                <a:solidFill>
                  <a:schemeClr val="accent2"/>
                </a:solidFill>
              </a:rPr>
              <a:t>Formation des agents à EPICS</a:t>
            </a:r>
          </a:p>
          <a:p>
            <a:pPr marL="1347788" lvl="2" indent="-342900">
              <a:buFont typeface="Wingdings" pitchFamily="2" charset="2"/>
              <a:buChar char="§"/>
            </a:pPr>
            <a:r>
              <a:rPr lang="fr-FR" dirty="0">
                <a:solidFill>
                  <a:schemeClr val="accent2"/>
                </a:solidFill>
              </a:rPr>
              <a:t>Contact avec GANIL - </a:t>
            </a:r>
            <a:r>
              <a:rPr lang="fr-FR" dirty="0" err="1">
                <a:solidFill>
                  <a:schemeClr val="accent2"/>
                </a:solidFill>
              </a:rPr>
              <a:t>postponed</a:t>
            </a:r>
            <a:endParaRPr lang="fr-FR" dirty="0">
              <a:solidFill>
                <a:schemeClr val="accent2"/>
              </a:solidFill>
            </a:endParaRPr>
          </a:p>
          <a:p>
            <a:pPr marL="1347788" lvl="2" indent="-342900">
              <a:buFont typeface="Wingdings" pitchFamily="2" charset="2"/>
              <a:buChar char="§"/>
            </a:pPr>
            <a:r>
              <a:rPr lang="fr-FR" dirty="0">
                <a:solidFill>
                  <a:srgbClr val="D4BF20"/>
                </a:solidFill>
              </a:rPr>
              <a:t>Contact avec formateur possible (16/05/2025)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dirty="0">
                <a:solidFill>
                  <a:srgbClr val="D4BF20"/>
                </a:solidFill>
              </a:rPr>
              <a:t>Backup machines RI</a:t>
            </a:r>
          </a:p>
          <a:p>
            <a:pPr marL="1347788" lvl="2" indent="-342900">
              <a:buFont typeface="Wingdings" pitchFamily="2" charset="2"/>
              <a:buChar char="§"/>
            </a:pPr>
            <a:r>
              <a:rPr lang="fr-FR" dirty="0">
                <a:solidFill>
                  <a:schemeClr val="accent6"/>
                </a:solidFill>
              </a:rPr>
              <a:t>Images disques effectuées</a:t>
            </a:r>
          </a:p>
          <a:p>
            <a:pPr marL="1347788" lvl="2" indent="-342900">
              <a:buFont typeface="Wingdings" pitchFamily="2" charset="2"/>
              <a:buChar char="§"/>
            </a:pPr>
            <a:r>
              <a:rPr lang="fr-FR" dirty="0">
                <a:solidFill>
                  <a:srgbClr val="FF0000"/>
                </a:solidFill>
              </a:rPr>
              <a:t>Recherche solution clonage indépendante HW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dirty="0">
                <a:solidFill>
                  <a:srgbClr val="D4BF20"/>
                </a:solidFill>
              </a:rPr>
              <a:t>Contrôle Gun RI – Voir slide suivant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326DF3-5E69-1231-5AA7-4B14BE8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16/01/2025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9589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Contrôle gun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6025E7-4870-4E02-BA73-927AADA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 Progress Review- 1-2025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E59-5A4B-4C6D-BCAA-0C1A37F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12</a:t>
            </a:fld>
            <a:endParaRPr lang="fr-FR" dirty="0">
              <a:latin typeface="+mn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5F88F1-C0C2-B8F5-D581-10623474AF23}"/>
              </a:ext>
            </a:extLst>
          </p:cNvPr>
          <p:cNvSpPr txBox="1"/>
          <p:nvPr/>
        </p:nvSpPr>
        <p:spPr>
          <a:xfrm>
            <a:off x="561851" y="1157536"/>
            <a:ext cx="97210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dirty="0">
                <a:solidFill>
                  <a:schemeClr val="accent6"/>
                </a:solidFill>
              </a:rPr>
              <a:t>Prise en main automate</a:t>
            </a:r>
          </a:p>
          <a:p>
            <a:pPr marL="844550" lvl="1" indent="-34290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accent6"/>
                </a:solidFill>
              </a:rPr>
              <a:t>Test sur matériels dispo</a:t>
            </a:r>
          </a:p>
          <a:p>
            <a:pPr marL="844550" lvl="1" indent="-34290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accent6"/>
                </a:solidFill>
              </a:rPr>
              <a:t>Retrait variables non utilisées</a:t>
            </a:r>
          </a:p>
          <a:p>
            <a:pPr marL="844550" lvl="1" indent="-34290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accent6"/>
                </a:solidFill>
              </a:rPr>
              <a:t>Ajout nouvelle variable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dirty="0">
                <a:solidFill>
                  <a:schemeClr val="accent6"/>
                </a:solidFill>
              </a:rPr>
              <a:t>Dialogue automate &lt;-&gt; IHM / autres programmes</a:t>
            </a:r>
          </a:p>
          <a:p>
            <a:pPr marL="844550" lvl="1" indent="-34290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accent6"/>
                </a:solidFill>
              </a:rPr>
              <a:t>Lien OPCUA validé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dirty="0">
                <a:solidFill>
                  <a:srgbClr val="D4BF20"/>
                </a:solidFill>
              </a:rPr>
              <a:t>Réflexion sur monitoring + </a:t>
            </a:r>
            <a:r>
              <a:rPr lang="fr-FR" dirty="0" err="1">
                <a:solidFill>
                  <a:srgbClr val="D4BF20"/>
                </a:solidFill>
              </a:rPr>
              <a:t>logging</a:t>
            </a:r>
            <a:endParaRPr lang="fr-FR" dirty="0">
              <a:solidFill>
                <a:srgbClr val="D4BF2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fr-FR" dirty="0">
                <a:solidFill>
                  <a:srgbClr val="FF0000"/>
                </a:solidFill>
              </a:rPr>
              <a:t>Câblage pour le gun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dirty="0">
                <a:solidFill>
                  <a:srgbClr val="FF0000"/>
                </a:solidFill>
              </a:rPr>
              <a:t>Discussion câblage 23/05/2025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dirty="0">
                <a:solidFill>
                  <a:srgbClr val="FF0000"/>
                </a:solidFill>
              </a:rPr>
              <a:t>Début </a:t>
            </a:r>
            <a:r>
              <a:rPr lang="fr-FR" dirty="0" err="1">
                <a:solidFill>
                  <a:srgbClr val="FF0000"/>
                </a:solidFill>
              </a:rPr>
              <a:t>commissionning</a:t>
            </a:r>
            <a:r>
              <a:rPr lang="fr-FR" dirty="0">
                <a:solidFill>
                  <a:srgbClr val="FF0000"/>
                </a:solidFill>
              </a:rPr>
              <a:t> CC peu probable avant Octobre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326DF3-5E69-1231-5AA7-4B14BE8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16/01/2025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163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Phase 2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6025E7-4870-4E02-BA73-927AADA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 Progress Review- 1-2025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E59-5A4B-4C6D-BCAA-0C1A37F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13</a:t>
            </a:fld>
            <a:endParaRPr lang="fr-FR" dirty="0">
              <a:latin typeface="+mn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5F88F1-C0C2-B8F5-D581-10623474AF23}"/>
              </a:ext>
            </a:extLst>
          </p:cNvPr>
          <p:cNvSpPr txBox="1"/>
          <p:nvPr/>
        </p:nvSpPr>
        <p:spPr>
          <a:xfrm>
            <a:off x="561851" y="1157536"/>
            <a:ext cx="97210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dirty="0"/>
              <a:t>Formation / discussion GANIL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dirty="0"/>
              <a:t>Implication dans le </a:t>
            </a:r>
            <a:r>
              <a:rPr lang="fr-FR" dirty="0" err="1"/>
              <a:t>naming</a:t>
            </a:r>
            <a:endParaRPr lang="fr-FR" dirty="0"/>
          </a:p>
          <a:p>
            <a:pPr marL="342900" indent="-342900">
              <a:buFont typeface="Wingdings" pitchFamily="2" charset="2"/>
              <a:buChar char="§"/>
            </a:pPr>
            <a:r>
              <a:rPr lang="fr-FR" dirty="0"/>
              <a:t>Besoin de remontée - Septembre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dirty="0"/>
              <a:t>Matériels / système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dirty="0"/>
              <a:t>Paramètre / matériel / système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dirty="0"/>
              <a:t>Monitoring / display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dirty="0"/>
              <a:t>Besoin d’inputs des autres systèmes - Septembre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326DF3-5E69-1231-5AA7-4B14BE8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16/01/2025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0397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Etat d’Avancement – Infra EPICS 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6025E7-4870-4E02-BA73-927AADA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 Progress Review- 1-2025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E59-5A4B-4C6D-BCAA-0C1A37F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14</a:t>
            </a:fld>
            <a:endParaRPr lang="fr-FR" dirty="0">
              <a:latin typeface="+mn-lt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326DF3-5E69-1231-5AA7-4B14BE8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16/01/2025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595D94-0AB2-4000-9E05-9E7232AEC6FD}"/>
              </a:ext>
            </a:extLst>
          </p:cNvPr>
          <p:cNvSpPr/>
          <p:nvPr/>
        </p:nvSpPr>
        <p:spPr>
          <a:xfrm>
            <a:off x="993899" y="940266"/>
            <a:ext cx="4176464" cy="1508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User Space</a:t>
            </a:r>
          </a:p>
          <a:p>
            <a:pPr algn="ctr"/>
            <a:r>
              <a:rPr lang="en-US" dirty="0"/>
              <a:t>(IHM, analysis, …)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1FFA5A-1349-4BB1-9FC7-133E6F593168}"/>
              </a:ext>
            </a:extLst>
          </p:cNvPr>
          <p:cNvSpPr/>
          <p:nvPr/>
        </p:nvSpPr>
        <p:spPr>
          <a:xfrm>
            <a:off x="6659023" y="1617646"/>
            <a:ext cx="3553691" cy="8314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Monitoring DB / module</a:t>
            </a:r>
          </a:p>
          <a:p>
            <a:pPr algn="ctr"/>
            <a:r>
              <a:rPr lang="fr-FR" dirty="0"/>
              <a:t>30 </a:t>
            </a:r>
            <a:r>
              <a:rPr lang="fr-FR" dirty="0" err="1"/>
              <a:t>days</a:t>
            </a:r>
            <a:r>
              <a:rPr lang="fr-FR" dirty="0"/>
              <a:t> </a:t>
            </a:r>
            <a:r>
              <a:rPr lang="fr-FR" dirty="0" err="1"/>
              <a:t>history</a:t>
            </a:r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F8B794-41E7-4E9A-8ED8-605794369D1F}"/>
              </a:ext>
            </a:extLst>
          </p:cNvPr>
          <p:cNvSpPr/>
          <p:nvPr/>
        </p:nvSpPr>
        <p:spPr>
          <a:xfrm>
            <a:off x="8756601" y="3621011"/>
            <a:ext cx="1427018" cy="20116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PPF</a:t>
            </a:r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4562AF-E4EF-434C-805B-B3804D05CF4D}"/>
              </a:ext>
            </a:extLst>
          </p:cNvPr>
          <p:cNvSpPr/>
          <p:nvPr/>
        </p:nvSpPr>
        <p:spPr>
          <a:xfrm>
            <a:off x="6659023" y="3621011"/>
            <a:ext cx="1778923" cy="2011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Gun</a:t>
            </a:r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8B09BB-6452-4349-AF76-4CEEB7B988CD}"/>
              </a:ext>
            </a:extLst>
          </p:cNvPr>
          <p:cNvSpPr/>
          <p:nvPr/>
        </p:nvSpPr>
        <p:spPr>
          <a:xfrm>
            <a:off x="396768" y="3621011"/>
            <a:ext cx="1778923" cy="2011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PERLE</a:t>
            </a:r>
          </a:p>
          <a:p>
            <a:pPr algn="ctr"/>
            <a:r>
              <a:rPr lang="en-US" dirty="0"/>
              <a:t>RF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9E4DC2-97E6-44F0-BFC5-3C8B46281236}"/>
              </a:ext>
            </a:extLst>
          </p:cNvPr>
          <p:cNvSpPr/>
          <p:nvPr/>
        </p:nvSpPr>
        <p:spPr>
          <a:xfrm>
            <a:off x="2463867" y="3621011"/>
            <a:ext cx="1778923" cy="2011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PERLE</a:t>
            </a:r>
          </a:p>
          <a:p>
            <a:pPr algn="ctr"/>
            <a:r>
              <a:rPr lang="en-US" dirty="0" err="1"/>
              <a:t>Cryo</a:t>
            </a:r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11F8DA-F746-463D-A9D3-1C18387DE97D}"/>
              </a:ext>
            </a:extLst>
          </p:cNvPr>
          <p:cNvSpPr/>
          <p:nvPr/>
        </p:nvSpPr>
        <p:spPr>
          <a:xfrm>
            <a:off x="4561445" y="3621011"/>
            <a:ext cx="1778923" cy="2011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PERLE</a:t>
            </a:r>
          </a:p>
          <a:p>
            <a:pPr algn="ctr"/>
            <a:r>
              <a:rPr lang="en-US" dirty="0"/>
              <a:t>Vide</a:t>
            </a:r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A3DC4A-2EBC-4B25-8237-F9D87E1C7AF4}"/>
              </a:ext>
            </a:extLst>
          </p:cNvPr>
          <p:cNvSpPr/>
          <p:nvPr/>
        </p:nvSpPr>
        <p:spPr>
          <a:xfrm>
            <a:off x="396768" y="3119477"/>
            <a:ext cx="1778923" cy="5015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GW Epics</a:t>
            </a:r>
            <a:endParaRPr lang="fr-FR" dirty="0"/>
          </a:p>
        </p:txBody>
      </p:sp>
      <p:cxnSp>
        <p:nvCxnSpPr>
          <p:cNvPr id="17" name="Connecteur : en angle 16">
            <a:extLst>
              <a:ext uri="{FF2B5EF4-FFF2-40B4-BE49-F238E27FC236}">
                <a16:creationId xmlns:a16="http://schemas.microsoft.com/office/drawing/2014/main" id="{37DD1FB2-D03E-48B9-8BB6-1B427FE0EA37}"/>
              </a:ext>
            </a:extLst>
          </p:cNvPr>
          <p:cNvCxnSpPr>
            <a:cxnSpLocks/>
            <a:stCxn id="16" idx="0"/>
            <a:endCxn id="10" idx="2"/>
          </p:cNvCxnSpPr>
          <p:nvPr/>
        </p:nvCxnSpPr>
        <p:spPr>
          <a:xfrm rot="5400000" flipH="1" flipV="1">
            <a:off x="4525879" y="-790512"/>
            <a:ext cx="670341" cy="7149639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 : en angle 17">
            <a:extLst>
              <a:ext uri="{FF2B5EF4-FFF2-40B4-BE49-F238E27FC236}">
                <a16:creationId xmlns:a16="http://schemas.microsoft.com/office/drawing/2014/main" id="{CF52469D-0565-4A61-958B-34E5A522FFDC}"/>
              </a:ext>
            </a:extLst>
          </p:cNvPr>
          <p:cNvCxnSpPr>
            <a:cxnSpLocks/>
            <a:stCxn id="16" idx="0"/>
            <a:endCxn id="7" idx="2"/>
          </p:cNvCxnSpPr>
          <p:nvPr/>
        </p:nvCxnSpPr>
        <p:spPr>
          <a:xfrm rot="5400000" flipH="1" flipV="1">
            <a:off x="1849009" y="1886356"/>
            <a:ext cx="670342" cy="1795901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489F1C00-4B53-416F-B750-03A7C8CFDB53}"/>
              </a:ext>
            </a:extLst>
          </p:cNvPr>
          <p:cNvSpPr/>
          <p:nvPr/>
        </p:nvSpPr>
        <p:spPr>
          <a:xfrm>
            <a:off x="6659024" y="751739"/>
            <a:ext cx="3524596" cy="6913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DB</a:t>
            </a:r>
          </a:p>
          <a:p>
            <a:pPr algn="ctr"/>
            <a:r>
              <a:rPr lang="en-US" dirty="0"/>
              <a:t>Saved Periods</a:t>
            </a:r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98F3FB5-F571-4BCD-BD13-088C0BFB6044}"/>
              </a:ext>
            </a:extLst>
          </p:cNvPr>
          <p:cNvSpPr/>
          <p:nvPr/>
        </p:nvSpPr>
        <p:spPr>
          <a:xfrm rot="5400000">
            <a:off x="5269476" y="1388516"/>
            <a:ext cx="1387588" cy="6123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Extraction tool</a:t>
            </a:r>
            <a:endParaRPr lang="fr-FR" dirty="0"/>
          </a:p>
        </p:txBody>
      </p:sp>
      <p:cxnSp>
        <p:nvCxnSpPr>
          <p:cNvPr id="21" name="Connecteur : en angle 20">
            <a:extLst>
              <a:ext uri="{FF2B5EF4-FFF2-40B4-BE49-F238E27FC236}">
                <a16:creationId xmlns:a16="http://schemas.microsoft.com/office/drawing/2014/main" id="{C273D683-6FC6-438F-A0B7-A4D463AE35B7}"/>
              </a:ext>
            </a:extLst>
          </p:cNvPr>
          <p:cNvCxnSpPr>
            <a:cxnSpLocks/>
            <a:stCxn id="10" idx="1"/>
            <a:endCxn id="20" idx="0"/>
          </p:cNvCxnSpPr>
          <p:nvPr/>
        </p:nvCxnSpPr>
        <p:spPr>
          <a:xfrm rot="10800000">
            <a:off x="6269455" y="1694701"/>
            <a:ext cx="389568" cy="338690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 : en angle 21">
            <a:extLst>
              <a:ext uri="{FF2B5EF4-FFF2-40B4-BE49-F238E27FC236}">
                <a16:creationId xmlns:a16="http://schemas.microsoft.com/office/drawing/2014/main" id="{910AB0BF-A99C-44B3-ADE8-17845BB9E513}"/>
              </a:ext>
            </a:extLst>
          </p:cNvPr>
          <p:cNvCxnSpPr>
            <a:cxnSpLocks/>
            <a:stCxn id="19" idx="1"/>
            <a:endCxn id="20" idx="0"/>
          </p:cNvCxnSpPr>
          <p:nvPr/>
        </p:nvCxnSpPr>
        <p:spPr>
          <a:xfrm rot="10800000" flipV="1">
            <a:off x="6269456" y="1097409"/>
            <a:ext cx="389569" cy="597292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 : en angle 22">
            <a:extLst>
              <a:ext uri="{FF2B5EF4-FFF2-40B4-BE49-F238E27FC236}">
                <a16:creationId xmlns:a16="http://schemas.microsoft.com/office/drawing/2014/main" id="{1B4CE965-3860-464A-934F-A09AE1D8CDC4}"/>
              </a:ext>
            </a:extLst>
          </p:cNvPr>
          <p:cNvCxnSpPr>
            <a:cxnSpLocks/>
            <a:stCxn id="20" idx="2"/>
            <a:endCxn id="7" idx="3"/>
          </p:cNvCxnSpPr>
          <p:nvPr/>
        </p:nvCxnSpPr>
        <p:spPr>
          <a:xfrm rot="10800000">
            <a:off x="5170364" y="1694701"/>
            <a:ext cx="486723" cy="12700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AB7146A1-B313-4FD0-A6F4-5DD9F238F456}"/>
              </a:ext>
            </a:extLst>
          </p:cNvPr>
          <p:cNvSpPr/>
          <p:nvPr/>
        </p:nvSpPr>
        <p:spPr>
          <a:xfrm>
            <a:off x="2463867" y="3119477"/>
            <a:ext cx="1778923" cy="5015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GW Epics</a:t>
            </a:r>
            <a:endParaRPr lang="fr-FR" dirty="0"/>
          </a:p>
        </p:txBody>
      </p:sp>
      <p:cxnSp>
        <p:nvCxnSpPr>
          <p:cNvPr id="25" name="Connecteur : en angle 24">
            <a:extLst>
              <a:ext uri="{FF2B5EF4-FFF2-40B4-BE49-F238E27FC236}">
                <a16:creationId xmlns:a16="http://schemas.microsoft.com/office/drawing/2014/main" id="{E0A31BBF-F762-44BB-A51B-6210A68EDF87}"/>
              </a:ext>
            </a:extLst>
          </p:cNvPr>
          <p:cNvCxnSpPr>
            <a:cxnSpLocks/>
            <a:stCxn id="24" idx="0"/>
            <a:endCxn id="10" idx="2"/>
          </p:cNvCxnSpPr>
          <p:nvPr/>
        </p:nvCxnSpPr>
        <p:spPr>
          <a:xfrm rot="5400000" flipH="1" flipV="1">
            <a:off x="5559429" y="243037"/>
            <a:ext cx="670341" cy="5082540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 : en angle 25">
            <a:extLst>
              <a:ext uri="{FF2B5EF4-FFF2-40B4-BE49-F238E27FC236}">
                <a16:creationId xmlns:a16="http://schemas.microsoft.com/office/drawing/2014/main" id="{41E345EA-17E8-4938-9AFC-2B664B69122A}"/>
              </a:ext>
            </a:extLst>
          </p:cNvPr>
          <p:cNvCxnSpPr>
            <a:cxnSpLocks/>
            <a:stCxn id="24" idx="0"/>
            <a:endCxn id="7" idx="2"/>
          </p:cNvCxnSpPr>
          <p:nvPr/>
        </p:nvCxnSpPr>
        <p:spPr>
          <a:xfrm rot="16200000" flipV="1">
            <a:off x="2882559" y="2648707"/>
            <a:ext cx="670342" cy="271198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A4D41D33-F0BA-400A-AFC7-518D95A68F98}"/>
              </a:ext>
            </a:extLst>
          </p:cNvPr>
          <p:cNvSpPr/>
          <p:nvPr/>
        </p:nvSpPr>
        <p:spPr>
          <a:xfrm>
            <a:off x="4561445" y="3110106"/>
            <a:ext cx="1778923" cy="5015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GW Epics</a:t>
            </a:r>
            <a:endParaRPr lang="fr-FR" dirty="0"/>
          </a:p>
        </p:txBody>
      </p:sp>
      <p:cxnSp>
        <p:nvCxnSpPr>
          <p:cNvPr id="28" name="Connecteur : en angle 27">
            <a:extLst>
              <a:ext uri="{FF2B5EF4-FFF2-40B4-BE49-F238E27FC236}">
                <a16:creationId xmlns:a16="http://schemas.microsoft.com/office/drawing/2014/main" id="{EFD1D862-1A6E-40F6-A6CF-E30DC3F82324}"/>
              </a:ext>
            </a:extLst>
          </p:cNvPr>
          <p:cNvCxnSpPr>
            <a:cxnSpLocks/>
            <a:stCxn id="27" idx="0"/>
            <a:endCxn id="10" idx="2"/>
          </p:cNvCxnSpPr>
          <p:nvPr/>
        </p:nvCxnSpPr>
        <p:spPr>
          <a:xfrm rot="5400000" flipH="1" flipV="1">
            <a:off x="6612903" y="1287140"/>
            <a:ext cx="660970" cy="2984962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 : en angle 28">
            <a:extLst>
              <a:ext uri="{FF2B5EF4-FFF2-40B4-BE49-F238E27FC236}">
                <a16:creationId xmlns:a16="http://schemas.microsoft.com/office/drawing/2014/main" id="{88C685A3-EFE5-4A57-9A75-4586AA98A8E3}"/>
              </a:ext>
            </a:extLst>
          </p:cNvPr>
          <p:cNvCxnSpPr>
            <a:cxnSpLocks/>
            <a:stCxn id="27" idx="0"/>
            <a:endCxn id="7" idx="2"/>
          </p:cNvCxnSpPr>
          <p:nvPr/>
        </p:nvCxnSpPr>
        <p:spPr>
          <a:xfrm rot="16200000" flipV="1">
            <a:off x="3936034" y="1595233"/>
            <a:ext cx="660971" cy="2368776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54EC0E91-FE50-4373-AC5D-E36A316FEC19}"/>
              </a:ext>
            </a:extLst>
          </p:cNvPr>
          <p:cNvSpPr/>
          <p:nvPr/>
        </p:nvSpPr>
        <p:spPr>
          <a:xfrm>
            <a:off x="6659022" y="3119477"/>
            <a:ext cx="1778923" cy="5015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GW Epics</a:t>
            </a:r>
            <a:endParaRPr lang="fr-FR" dirty="0"/>
          </a:p>
        </p:txBody>
      </p:sp>
      <p:cxnSp>
        <p:nvCxnSpPr>
          <p:cNvPr id="31" name="Connecteur : en angle 30">
            <a:extLst>
              <a:ext uri="{FF2B5EF4-FFF2-40B4-BE49-F238E27FC236}">
                <a16:creationId xmlns:a16="http://schemas.microsoft.com/office/drawing/2014/main" id="{65594CB1-C909-482F-9445-38E31FDF26E3}"/>
              </a:ext>
            </a:extLst>
          </p:cNvPr>
          <p:cNvCxnSpPr>
            <a:cxnSpLocks/>
            <a:stCxn id="30" idx="0"/>
            <a:endCxn id="7" idx="2"/>
          </p:cNvCxnSpPr>
          <p:nvPr/>
        </p:nvCxnSpPr>
        <p:spPr>
          <a:xfrm rot="16200000" flipV="1">
            <a:off x="4980137" y="551129"/>
            <a:ext cx="670342" cy="4466353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 : en angle 31">
            <a:extLst>
              <a:ext uri="{FF2B5EF4-FFF2-40B4-BE49-F238E27FC236}">
                <a16:creationId xmlns:a16="http://schemas.microsoft.com/office/drawing/2014/main" id="{CBF5E997-CA9E-4688-9A2C-4B060598C0F8}"/>
              </a:ext>
            </a:extLst>
          </p:cNvPr>
          <p:cNvCxnSpPr>
            <a:cxnSpLocks/>
            <a:stCxn id="30" idx="0"/>
            <a:endCxn id="10" idx="2"/>
          </p:cNvCxnSpPr>
          <p:nvPr/>
        </p:nvCxnSpPr>
        <p:spPr>
          <a:xfrm rot="5400000" flipH="1" flipV="1">
            <a:off x="7657006" y="2340615"/>
            <a:ext cx="670341" cy="887385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108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Etat d’Avancement – Infra EPICS </a:t>
            </a:r>
          </a:p>
        </p:txBody>
      </p:sp>
      <p:pic>
        <p:nvPicPr>
          <p:cNvPr id="1026" name="Picture 2" descr="graph nogw {&#10;rankdir=&quot;RL&quot;;&#10;serv1 [shape=box,label=&quot;EPICS IOC&quot;];&#10;serv2 [shape=box,label=&quot;PVA server&quot;];&#10;serv3 [shape=box,label=&quot;EPICS IOC&quot;];&#10;cli1 [shape=box,label=&quot;pvget&quot;];&#10;cli2 [shape=box,label=&quot;PVA client&quot;];&#10;serv1 -- cli1&#10;serv2 -- cli1&#10;serv3 -- cli1&#10;serv1 -- cli2&#10;serv2 -- cli2&#10;serv3 -- cli2&#10;}">
            <a:extLst>
              <a:ext uri="{FF2B5EF4-FFF2-40B4-BE49-F238E27FC236}">
                <a16:creationId xmlns:a16="http://schemas.microsoft.com/office/drawing/2014/main" id="{2B3BB4A5-74F8-4072-A1FC-A95738E72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67" y="982836"/>
            <a:ext cx="28956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Flèche : droite 153">
            <a:extLst>
              <a:ext uri="{FF2B5EF4-FFF2-40B4-BE49-F238E27FC236}">
                <a16:creationId xmlns:a16="http://schemas.microsoft.com/office/drawing/2014/main" id="{7020AB73-B794-47E0-94C9-A1FF4677236A}"/>
              </a:ext>
            </a:extLst>
          </p:cNvPr>
          <p:cNvSpPr/>
          <p:nvPr/>
        </p:nvSpPr>
        <p:spPr>
          <a:xfrm>
            <a:off x="4097883" y="1697594"/>
            <a:ext cx="1224136" cy="504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 descr="graph gwnames {&#10;rankdir=&quot;RL&quot;;&#10;serv1 [shape=box,label=&quot;EPICS IOC&quot;];&#10;serv2 [shape=box,label=&quot;PVA Server&quot;];&#10;serv3 [shape=box,label=&quot;EPICS IOC&quot;];&#10;subgraph clustergw {&#10;    label=&quot;Gateway\nProcess&quot;;&#10;    gwc [label=&quot;Gateway\nClient&quot;];&#10;    gws [label=&quot;Gateway\nServer&quot;];&#10;}&#10;cli1 [shape=box,label=&quot;pvget&quot;];&#10;cli2 [shape=box,label=&quot;PVA Client&quot;];&#10;&#10;serv1 -- gwc;&#10;serv2 -- gwc;&#10;serv3 -- gwc;&#10;gws -- cli1;&#10;gws -- cli2;&#10;}">
            <a:extLst>
              <a:ext uri="{FF2B5EF4-FFF2-40B4-BE49-F238E27FC236}">
                <a16:creationId xmlns:a16="http://schemas.microsoft.com/office/drawing/2014/main" id="{2E58B9B5-7734-4938-AA3F-E781FE6F3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435" y="725488"/>
            <a:ext cx="484822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ZoneTexte 154">
            <a:extLst>
              <a:ext uri="{FF2B5EF4-FFF2-40B4-BE49-F238E27FC236}">
                <a16:creationId xmlns:a16="http://schemas.microsoft.com/office/drawing/2014/main" id="{97423FC5-13C5-40AC-8BB7-7C2EC04C96CF}"/>
              </a:ext>
            </a:extLst>
          </p:cNvPr>
          <p:cNvSpPr txBox="1"/>
          <p:nvPr/>
        </p:nvSpPr>
        <p:spPr>
          <a:xfrm>
            <a:off x="1930003" y="3893840"/>
            <a:ext cx="70070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Objectifs</a:t>
            </a: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Sécuriser les </a:t>
            </a:r>
            <a:r>
              <a:rPr lang="fr-FR" dirty="0" err="1"/>
              <a:t>IOCs</a:t>
            </a:r>
            <a:r>
              <a:rPr lang="fr-FR" dirty="0"/>
              <a:t> côté machine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Simplifier les </a:t>
            </a:r>
            <a:r>
              <a:rPr lang="en-US" dirty="0" err="1"/>
              <a:t>échanges</a:t>
            </a:r>
            <a:r>
              <a:rPr lang="en-US" dirty="0"/>
              <a:t> de </a:t>
            </a:r>
            <a:r>
              <a:rPr lang="en-US" dirty="0" err="1"/>
              <a:t>données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DQM – identification des </a:t>
            </a:r>
            <a:r>
              <a:rPr lang="en-US" dirty="0" err="1"/>
              <a:t>paramètres</a:t>
            </a:r>
            <a:r>
              <a:rPr lang="en-US" dirty="0"/>
              <a:t> à </a:t>
            </a:r>
            <a:r>
              <a:rPr lang="en-US" dirty="0" err="1"/>
              <a:t>fournir</a:t>
            </a:r>
            <a:r>
              <a:rPr lang="en-US" dirty="0"/>
              <a:t> / </a:t>
            </a:r>
            <a:r>
              <a:rPr lang="en-US" dirty="0" err="1"/>
              <a:t>récupérer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489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Etat d’Avancement – Infra EPICS 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6025E7-4870-4E02-BA73-927AADA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 Progress Review- 1-2025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E59-5A4B-4C6D-BCAA-0C1A37F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16</a:t>
            </a:fld>
            <a:endParaRPr lang="fr-FR" dirty="0">
              <a:latin typeface="+mn-lt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326DF3-5E69-1231-5AA7-4B14BE8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16/01/2025</a:t>
            </a:r>
            <a:endParaRPr lang="fr-FR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EEE3E48-0C6D-4508-A129-F910D8B48CB9}"/>
              </a:ext>
            </a:extLst>
          </p:cNvPr>
          <p:cNvSpPr/>
          <p:nvPr/>
        </p:nvSpPr>
        <p:spPr>
          <a:xfrm>
            <a:off x="7589" y="5137083"/>
            <a:ext cx="10800000" cy="9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en-US" sz="900" dirty="0"/>
              <a:t>FIELD OBJECTS</a:t>
            </a:r>
            <a:endParaRPr lang="fr-FR" sz="9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FEB3AC4-D08B-41E2-9528-245855060B21}"/>
              </a:ext>
            </a:extLst>
          </p:cNvPr>
          <p:cNvSpPr/>
          <p:nvPr/>
        </p:nvSpPr>
        <p:spPr>
          <a:xfrm>
            <a:off x="7587" y="4224787"/>
            <a:ext cx="10800000" cy="90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en-US" sz="900" dirty="0"/>
              <a:t>SIGNAL CONDITIONING</a:t>
            </a:r>
            <a:endParaRPr lang="fr-FR" sz="9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FCC37F2-5012-4590-B3A5-A4BE1DA5563B}"/>
              </a:ext>
            </a:extLst>
          </p:cNvPr>
          <p:cNvSpPr/>
          <p:nvPr/>
        </p:nvSpPr>
        <p:spPr>
          <a:xfrm>
            <a:off x="7587" y="3337083"/>
            <a:ext cx="10800000" cy="900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en-US" sz="900" dirty="0"/>
              <a:t>PLC’s</a:t>
            </a:r>
            <a:endParaRPr lang="fr-FR" sz="9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E147AA-B998-4878-BACF-6820B187FD96}"/>
              </a:ext>
            </a:extLst>
          </p:cNvPr>
          <p:cNvSpPr/>
          <p:nvPr/>
        </p:nvSpPr>
        <p:spPr>
          <a:xfrm>
            <a:off x="7587" y="2437083"/>
            <a:ext cx="10800000" cy="900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en-US" sz="900" dirty="0"/>
              <a:t>Local Controller</a:t>
            </a:r>
            <a:endParaRPr lang="fr-FR" sz="9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93708CB-F488-4491-9D82-6A0EB9B54750}"/>
              </a:ext>
            </a:extLst>
          </p:cNvPr>
          <p:cNvSpPr/>
          <p:nvPr/>
        </p:nvSpPr>
        <p:spPr>
          <a:xfrm>
            <a:off x="7587" y="1537083"/>
            <a:ext cx="10800000" cy="900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en-US" sz="900" dirty="0"/>
              <a:t>EPICS Network</a:t>
            </a:r>
            <a:endParaRPr lang="fr-FR" sz="900" dirty="0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0B879EE6-BED3-4D29-B3D6-1F3BF14CD02F}"/>
              </a:ext>
            </a:extLst>
          </p:cNvPr>
          <p:cNvGrpSpPr/>
          <p:nvPr/>
        </p:nvGrpSpPr>
        <p:grpSpPr>
          <a:xfrm>
            <a:off x="7587" y="624787"/>
            <a:ext cx="10800000" cy="900000"/>
            <a:chOff x="522876" y="1246564"/>
            <a:chExt cx="10800000" cy="9000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CEF24B2-C2FD-45D0-9DD3-A36393F6BB94}"/>
                </a:ext>
              </a:extLst>
            </p:cNvPr>
            <p:cNvSpPr/>
            <p:nvPr/>
          </p:nvSpPr>
          <p:spPr>
            <a:xfrm>
              <a:off x="522876" y="1246564"/>
              <a:ext cx="3600000" cy="900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vert270" rtlCol="0" anchor="t"/>
            <a:lstStyle/>
            <a:p>
              <a:pPr algn="ctr"/>
              <a:r>
                <a:rPr lang="en-US" sz="900" dirty="0"/>
                <a:t>User space</a:t>
              </a:r>
            </a:p>
            <a:p>
              <a:pPr algn="ctr"/>
              <a:r>
                <a:rPr lang="en-US" sz="900" dirty="0"/>
                <a:t>PVA </a:t>
              </a:r>
              <a:r>
                <a:rPr lang="en-US" sz="900" dirty="0" err="1"/>
                <a:t>gw</a:t>
              </a:r>
              <a:endParaRPr lang="fr-FR" sz="900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31C0BEA-4BAF-4781-A1C0-FAD52DDA3586}"/>
                </a:ext>
              </a:extLst>
            </p:cNvPr>
            <p:cNvSpPr/>
            <p:nvPr/>
          </p:nvSpPr>
          <p:spPr>
            <a:xfrm>
              <a:off x="4122876" y="1246564"/>
              <a:ext cx="3600000" cy="900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vert270" rtlCol="0" anchor="t"/>
            <a:lstStyle/>
            <a:p>
              <a:pPr algn="ctr"/>
              <a:r>
                <a:rPr lang="en-US" sz="900" dirty="0"/>
                <a:t>Archiving</a:t>
              </a:r>
            </a:p>
            <a:p>
              <a:pPr algn="ctr"/>
              <a:r>
                <a:rPr lang="en-US" sz="900" dirty="0"/>
                <a:t>PVA </a:t>
              </a:r>
              <a:r>
                <a:rPr lang="en-US" sz="900" dirty="0" err="1"/>
                <a:t>gw</a:t>
              </a:r>
              <a:endParaRPr lang="fr-FR" sz="900" dirty="0"/>
            </a:p>
            <a:p>
              <a:pPr algn="ctr"/>
              <a:endParaRPr lang="fr-FR" sz="90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3C279E7-805A-4289-A50B-10F1FD20B104}"/>
                </a:ext>
              </a:extLst>
            </p:cNvPr>
            <p:cNvSpPr/>
            <p:nvPr/>
          </p:nvSpPr>
          <p:spPr>
            <a:xfrm>
              <a:off x="7722876" y="1246564"/>
              <a:ext cx="3600000" cy="9000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vert270" rtlCol="0" anchor="t"/>
            <a:lstStyle/>
            <a:p>
              <a:pPr algn="ctr"/>
              <a:r>
                <a:rPr lang="en-US" sz="900" dirty="0"/>
                <a:t>Others modules</a:t>
              </a:r>
            </a:p>
            <a:p>
              <a:pPr algn="ctr"/>
              <a:r>
                <a:rPr lang="en-US" sz="900" dirty="0"/>
                <a:t>PVA </a:t>
              </a:r>
              <a:r>
                <a:rPr lang="en-US" sz="900" dirty="0" err="1"/>
                <a:t>gw</a:t>
              </a:r>
              <a:endParaRPr lang="fr-FR" sz="900" dirty="0"/>
            </a:p>
            <a:p>
              <a:pPr algn="ctr"/>
              <a:endParaRPr lang="fr-FR" sz="900" dirty="0"/>
            </a:p>
          </p:txBody>
        </p:sp>
      </p:grp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B1EBAD01-ABF4-4F0A-B619-22860F220CD8}"/>
              </a:ext>
            </a:extLst>
          </p:cNvPr>
          <p:cNvSpPr/>
          <p:nvPr/>
        </p:nvSpPr>
        <p:spPr>
          <a:xfrm>
            <a:off x="613364" y="5183446"/>
            <a:ext cx="351986" cy="8072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600" dirty="0"/>
              <a:t>CONTROL VALVES</a:t>
            </a:r>
            <a:endParaRPr lang="fr-FR" sz="600" dirty="0"/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E1E30383-9844-466C-B9FC-6F69509CA100}"/>
              </a:ext>
            </a:extLst>
          </p:cNvPr>
          <p:cNvSpPr/>
          <p:nvPr/>
        </p:nvSpPr>
        <p:spPr>
          <a:xfrm>
            <a:off x="1186618" y="5183446"/>
            <a:ext cx="351986" cy="80727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600" dirty="0"/>
              <a:t>TEMP. SENSORS</a:t>
            </a:r>
            <a:endParaRPr lang="fr-FR" sz="600" dirty="0"/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02B5C99A-D6FB-4FDD-A830-7B10F2C727E0}"/>
              </a:ext>
            </a:extLst>
          </p:cNvPr>
          <p:cNvSpPr/>
          <p:nvPr/>
        </p:nvSpPr>
        <p:spPr>
          <a:xfrm rot="5400000">
            <a:off x="1484404" y="2733674"/>
            <a:ext cx="351986" cy="21068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600" dirty="0"/>
              <a:t>PLC Controller</a:t>
            </a:r>
            <a:endParaRPr lang="fr-FR" sz="600" dirty="0"/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A310A0F7-FB34-4B18-8A60-59347A91D58C}"/>
              </a:ext>
            </a:extLst>
          </p:cNvPr>
          <p:cNvSpPr/>
          <p:nvPr/>
        </p:nvSpPr>
        <p:spPr>
          <a:xfrm rot="5400000">
            <a:off x="2532393" y="1057750"/>
            <a:ext cx="351986" cy="36378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600" dirty="0"/>
              <a:t>CONTROL BOX (Epics IOC embedded)</a:t>
            </a:r>
            <a:endParaRPr lang="fr-FR" sz="600" dirty="0"/>
          </a:p>
        </p:txBody>
      </p:sp>
      <p:sp>
        <p:nvSpPr>
          <p:cNvPr id="46" name="Rectangle : coins arrondis 45">
            <a:extLst>
              <a:ext uri="{FF2B5EF4-FFF2-40B4-BE49-F238E27FC236}">
                <a16:creationId xmlns:a16="http://schemas.microsoft.com/office/drawing/2014/main" id="{26226C75-3269-45D0-B816-10647CC15514}"/>
              </a:ext>
            </a:extLst>
          </p:cNvPr>
          <p:cNvSpPr/>
          <p:nvPr/>
        </p:nvSpPr>
        <p:spPr>
          <a:xfrm>
            <a:off x="3431594" y="5183446"/>
            <a:ext cx="351986" cy="8072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600" dirty="0"/>
              <a:t>CONTROL VALVES</a:t>
            </a:r>
            <a:endParaRPr lang="fr-FR" sz="600" dirty="0"/>
          </a:p>
        </p:txBody>
      </p:sp>
      <p:sp>
        <p:nvSpPr>
          <p:cNvPr id="47" name="Rectangle : coins arrondis 46">
            <a:extLst>
              <a:ext uri="{FF2B5EF4-FFF2-40B4-BE49-F238E27FC236}">
                <a16:creationId xmlns:a16="http://schemas.microsoft.com/office/drawing/2014/main" id="{45D07916-8959-4926-90E7-F80CD90B32A2}"/>
              </a:ext>
            </a:extLst>
          </p:cNvPr>
          <p:cNvSpPr/>
          <p:nvPr/>
        </p:nvSpPr>
        <p:spPr>
          <a:xfrm>
            <a:off x="5404718" y="5183446"/>
            <a:ext cx="351986" cy="80727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600" dirty="0"/>
              <a:t>TEMP. SENSORS</a:t>
            </a:r>
            <a:endParaRPr lang="fr-FR" sz="600" dirty="0"/>
          </a:p>
        </p:txBody>
      </p: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FB91ACF6-C78C-471E-A7EF-A94FD54E1E16}"/>
              </a:ext>
            </a:extLst>
          </p:cNvPr>
          <p:cNvSpPr/>
          <p:nvPr/>
        </p:nvSpPr>
        <p:spPr>
          <a:xfrm>
            <a:off x="4978559" y="5188184"/>
            <a:ext cx="351986" cy="8072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600" dirty="0"/>
              <a:t>CONTROL VALVES</a:t>
            </a:r>
            <a:endParaRPr lang="fr-FR" sz="600" dirty="0"/>
          </a:p>
        </p:txBody>
      </p: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97D96645-6E17-4905-B5BC-A3F5CC67D6F8}"/>
              </a:ext>
            </a:extLst>
          </p:cNvPr>
          <p:cNvSpPr/>
          <p:nvPr/>
        </p:nvSpPr>
        <p:spPr>
          <a:xfrm>
            <a:off x="7989132" y="5183446"/>
            <a:ext cx="351986" cy="80727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600" dirty="0"/>
              <a:t>TEMP. SENSORS</a:t>
            </a:r>
            <a:endParaRPr lang="fr-FR" sz="600" dirty="0"/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5988D44A-41F0-41AE-B345-025E60B27B0E}"/>
              </a:ext>
            </a:extLst>
          </p:cNvPr>
          <p:cNvSpPr/>
          <p:nvPr/>
        </p:nvSpPr>
        <p:spPr>
          <a:xfrm rot="5400000">
            <a:off x="7993887" y="1653562"/>
            <a:ext cx="351986" cy="101902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600" dirty="0"/>
              <a:t> Basic Epics IOC</a:t>
            </a:r>
            <a:endParaRPr lang="fr-FR" sz="600" dirty="0"/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5B85799F-BC62-4E92-BD7C-EF6EC9270326}"/>
              </a:ext>
            </a:extLst>
          </p:cNvPr>
          <p:cNvSpPr/>
          <p:nvPr/>
        </p:nvSpPr>
        <p:spPr>
          <a:xfrm rot="5400000">
            <a:off x="5817368" y="1698512"/>
            <a:ext cx="351986" cy="235631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600" dirty="0" err="1"/>
              <a:t>uTCA</a:t>
            </a:r>
            <a:r>
              <a:rPr lang="en-US" sz="600" dirty="0"/>
              <a:t> (Epics IOC embedded)</a:t>
            </a:r>
            <a:endParaRPr lang="fr-FR" sz="600" dirty="0"/>
          </a:p>
        </p:txBody>
      </p: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10D63DC8-E493-47E6-A005-62C5803824FD}"/>
              </a:ext>
            </a:extLst>
          </p:cNvPr>
          <p:cNvSpPr/>
          <p:nvPr/>
        </p:nvSpPr>
        <p:spPr>
          <a:xfrm rot="5400000">
            <a:off x="6672391" y="1276984"/>
            <a:ext cx="351986" cy="101902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600" dirty="0"/>
              <a:t> “Advanced” Epics IOC</a:t>
            </a:r>
            <a:endParaRPr lang="fr-FR" sz="600" dirty="0"/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388F8D6E-C330-4A70-8D4E-5F219466BB96}"/>
              </a:ext>
            </a:extLst>
          </p:cNvPr>
          <p:cNvSpPr/>
          <p:nvPr/>
        </p:nvSpPr>
        <p:spPr>
          <a:xfrm rot="5400000">
            <a:off x="2532393" y="1628970"/>
            <a:ext cx="351986" cy="101902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600" dirty="0"/>
              <a:t> Basic Epics IOC</a:t>
            </a:r>
            <a:endParaRPr lang="fr-FR" sz="600" dirty="0"/>
          </a:p>
        </p:txBody>
      </p: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6CBCBF87-BA64-486F-B6E3-58DCB68DCAEF}"/>
              </a:ext>
            </a:extLst>
          </p:cNvPr>
          <p:cNvCxnSpPr>
            <a:stCxn id="42" idx="0"/>
          </p:cNvCxnSpPr>
          <p:nvPr/>
        </p:nvCxnSpPr>
        <p:spPr>
          <a:xfrm flipV="1">
            <a:off x="789357" y="3963076"/>
            <a:ext cx="0" cy="1220370"/>
          </a:xfrm>
          <a:prstGeom prst="straightConnector1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9B58C4EB-2352-45D1-9919-39CBE5F752FF}"/>
              </a:ext>
            </a:extLst>
          </p:cNvPr>
          <p:cNvCxnSpPr>
            <a:cxnSpLocks/>
          </p:cNvCxnSpPr>
          <p:nvPr/>
        </p:nvCxnSpPr>
        <p:spPr>
          <a:xfrm flipV="1">
            <a:off x="3607587" y="3052660"/>
            <a:ext cx="0" cy="2130786"/>
          </a:xfrm>
          <a:prstGeom prst="straightConnector1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DB67B768-FAC9-4450-A2F3-4B1DC7A6E0DC}"/>
              </a:ext>
            </a:extLst>
          </p:cNvPr>
          <p:cNvCxnSpPr>
            <a:cxnSpLocks/>
          </p:cNvCxnSpPr>
          <p:nvPr/>
        </p:nvCxnSpPr>
        <p:spPr>
          <a:xfrm flipV="1">
            <a:off x="1362611" y="3963076"/>
            <a:ext cx="0" cy="1220370"/>
          </a:xfrm>
          <a:prstGeom prst="straightConnector1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9143DC28-3D46-4AAB-94C4-4852F76E59FD}"/>
              </a:ext>
            </a:extLst>
          </p:cNvPr>
          <p:cNvCxnSpPr>
            <a:cxnSpLocks/>
          </p:cNvCxnSpPr>
          <p:nvPr/>
        </p:nvCxnSpPr>
        <p:spPr>
          <a:xfrm flipV="1">
            <a:off x="5580711" y="3052660"/>
            <a:ext cx="0" cy="2130786"/>
          </a:xfrm>
          <a:prstGeom prst="straightConnector1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E51BA2C4-4B50-4983-B953-525D48C79D71}"/>
              </a:ext>
            </a:extLst>
          </p:cNvPr>
          <p:cNvCxnSpPr>
            <a:cxnSpLocks/>
          </p:cNvCxnSpPr>
          <p:nvPr/>
        </p:nvCxnSpPr>
        <p:spPr>
          <a:xfrm flipH="1" flipV="1">
            <a:off x="8165125" y="2339069"/>
            <a:ext cx="2088" cy="2844377"/>
          </a:xfrm>
          <a:prstGeom prst="straightConnector1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9" name="Rectangle : coins arrondis 58">
            <a:extLst>
              <a:ext uri="{FF2B5EF4-FFF2-40B4-BE49-F238E27FC236}">
                <a16:creationId xmlns:a16="http://schemas.microsoft.com/office/drawing/2014/main" id="{7A87203F-0D51-437A-B5D6-6A9663A3A2BC}"/>
              </a:ext>
            </a:extLst>
          </p:cNvPr>
          <p:cNvSpPr/>
          <p:nvPr/>
        </p:nvSpPr>
        <p:spPr>
          <a:xfrm>
            <a:off x="1186618" y="4283446"/>
            <a:ext cx="351986" cy="80727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600" dirty="0"/>
              <a:t>VAC CTRLR</a:t>
            </a:r>
            <a:endParaRPr lang="fr-FR" sz="600" dirty="0"/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27890186-B5E8-4AB7-B445-FBC78C338658}"/>
              </a:ext>
            </a:extLst>
          </p:cNvPr>
          <p:cNvSpPr/>
          <p:nvPr/>
        </p:nvSpPr>
        <p:spPr>
          <a:xfrm>
            <a:off x="5404718" y="4283446"/>
            <a:ext cx="351986" cy="80727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600" dirty="0"/>
              <a:t>VAC CTRLR</a:t>
            </a:r>
            <a:endParaRPr lang="fr-FR" sz="600" dirty="0"/>
          </a:p>
        </p:txBody>
      </p: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F48713E0-2B2F-4724-87A9-E252D4D74BC2}"/>
              </a:ext>
            </a:extLst>
          </p:cNvPr>
          <p:cNvSpPr/>
          <p:nvPr/>
        </p:nvSpPr>
        <p:spPr>
          <a:xfrm>
            <a:off x="7989132" y="4283446"/>
            <a:ext cx="351986" cy="80727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600" dirty="0"/>
              <a:t>VAC CTRLR</a:t>
            </a:r>
            <a:endParaRPr lang="fr-FR" sz="600" dirty="0"/>
          </a:p>
        </p:txBody>
      </p: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7D1D5B45-A52C-46F5-91A7-37DA1CE19CB8}"/>
              </a:ext>
            </a:extLst>
          </p:cNvPr>
          <p:cNvCxnSpPr>
            <a:cxnSpLocks/>
            <a:stCxn id="44" idx="1"/>
          </p:cNvCxnSpPr>
          <p:nvPr/>
        </p:nvCxnSpPr>
        <p:spPr>
          <a:xfrm flipV="1">
            <a:off x="1660397" y="3052660"/>
            <a:ext cx="0" cy="558430"/>
          </a:xfrm>
          <a:prstGeom prst="straightConnector1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6AAD1AFB-E779-4652-87DC-E28101916446}"/>
              </a:ext>
            </a:extLst>
          </p:cNvPr>
          <p:cNvCxnSpPr>
            <a:cxnSpLocks/>
          </p:cNvCxnSpPr>
          <p:nvPr/>
        </p:nvCxnSpPr>
        <p:spPr>
          <a:xfrm flipV="1">
            <a:off x="2660392" y="2261089"/>
            <a:ext cx="0" cy="558430"/>
          </a:xfrm>
          <a:prstGeom prst="straightConnector1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8F63D582-62A0-4A99-BF50-8FC4EDE61BF9}"/>
              </a:ext>
            </a:extLst>
          </p:cNvPr>
          <p:cNvCxnSpPr>
            <a:cxnSpLocks/>
          </p:cNvCxnSpPr>
          <p:nvPr/>
        </p:nvCxnSpPr>
        <p:spPr>
          <a:xfrm flipV="1">
            <a:off x="6718824" y="1981874"/>
            <a:ext cx="0" cy="718799"/>
          </a:xfrm>
          <a:prstGeom prst="straightConnector1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5" name="Connecteur : en angle 64">
            <a:extLst>
              <a:ext uri="{FF2B5EF4-FFF2-40B4-BE49-F238E27FC236}">
                <a16:creationId xmlns:a16="http://schemas.microsoft.com/office/drawing/2014/main" id="{E1FBFBDE-4D37-44AF-AE00-74FF21D95871}"/>
              </a:ext>
            </a:extLst>
          </p:cNvPr>
          <p:cNvCxnSpPr>
            <a:cxnSpLocks/>
            <a:stCxn id="52" idx="3"/>
            <a:endCxn id="50" idx="2"/>
          </p:cNvCxnSpPr>
          <p:nvPr/>
        </p:nvCxnSpPr>
        <p:spPr>
          <a:xfrm rot="16200000" flipH="1">
            <a:off x="7154083" y="1656792"/>
            <a:ext cx="200585" cy="811982"/>
          </a:xfrm>
          <a:prstGeom prst="bentConnector4">
            <a:avLst>
              <a:gd name="adj1" fmla="val 101476"/>
              <a:gd name="adj2" fmla="val 27896"/>
            </a:avLst>
          </a:prstGeom>
          <a:ln w="95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>
            <a:extLst>
              <a:ext uri="{FF2B5EF4-FFF2-40B4-BE49-F238E27FC236}">
                <a16:creationId xmlns:a16="http://schemas.microsoft.com/office/drawing/2014/main" id="{45E0074B-3BE3-468A-AC1D-3AF1C31B7434}"/>
              </a:ext>
            </a:extLst>
          </p:cNvPr>
          <p:cNvCxnSpPr>
            <a:cxnSpLocks/>
            <a:endCxn id="50" idx="1"/>
          </p:cNvCxnSpPr>
          <p:nvPr/>
        </p:nvCxnSpPr>
        <p:spPr>
          <a:xfrm flipH="1">
            <a:off x="8169880" y="1074787"/>
            <a:ext cx="1014274" cy="912296"/>
          </a:xfrm>
          <a:prstGeom prst="straightConnector1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74A96A30-8536-47F6-BCBB-E6BD989C6F8A}"/>
              </a:ext>
            </a:extLst>
          </p:cNvPr>
          <p:cNvCxnSpPr>
            <a:cxnSpLocks/>
            <a:endCxn id="50" idx="1"/>
          </p:cNvCxnSpPr>
          <p:nvPr/>
        </p:nvCxnSpPr>
        <p:spPr>
          <a:xfrm>
            <a:off x="6404380" y="1200434"/>
            <a:ext cx="1765500" cy="786649"/>
          </a:xfrm>
          <a:prstGeom prst="straightConnector1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8" name="Connecteur droit avec flèche 67">
            <a:extLst>
              <a:ext uri="{FF2B5EF4-FFF2-40B4-BE49-F238E27FC236}">
                <a16:creationId xmlns:a16="http://schemas.microsoft.com/office/drawing/2014/main" id="{7B6C6A96-6C0B-4097-A765-0FEAF17ED6D8}"/>
              </a:ext>
            </a:extLst>
          </p:cNvPr>
          <p:cNvCxnSpPr>
            <a:cxnSpLocks/>
            <a:endCxn id="52" idx="1"/>
          </p:cNvCxnSpPr>
          <p:nvPr/>
        </p:nvCxnSpPr>
        <p:spPr>
          <a:xfrm>
            <a:off x="6225823" y="1221839"/>
            <a:ext cx="622561" cy="388666"/>
          </a:xfrm>
          <a:prstGeom prst="straightConnector1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F9DE5BB8-174B-4CEA-A536-7F57D0E0FB8F}"/>
              </a:ext>
            </a:extLst>
          </p:cNvPr>
          <p:cNvCxnSpPr>
            <a:cxnSpLocks/>
            <a:endCxn id="53" idx="1"/>
          </p:cNvCxnSpPr>
          <p:nvPr/>
        </p:nvCxnSpPr>
        <p:spPr>
          <a:xfrm>
            <a:off x="1984154" y="1155524"/>
            <a:ext cx="724232" cy="806967"/>
          </a:xfrm>
          <a:prstGeom prst="straightConnector1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0" name="Connecteur droit avec flèche 69">
            <a:extLst>
              <a:ext uri="{FF2B5EF4-FFF2-40B4-BE49-F238E27FC236}">
                <a16:creationId xmlns:a16="http://schemas.microsoft.com/office/drawing/2014/main" id="{ACC4DAA6-11DA-4289-B3BD-E59E297A509D}"/>
              </a:ext>
            </a:extLst>
          </p:cNvPr>
          <p:cNvCxnSpPr>
            <a:cxnSpLocks/>
          </p:cNvCxnSpPr>
          <p:nvPr/>
        </p:nvCxnSpPr>
        <p:spPr>
          <a:xfrm>
            <a:off x="2398032" y="1135913"/>
            <a:ext cx="4441751" cy="470428"/>
          </a:xfrm>
          <a:prstGeom prst="straightConnector1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1" name="Connecteur droit avec flèche 70">
            <a:extLst>
              <a:ext uri="{FF2B5EF4-FFF2-40B4-BE49-F238E27FC236}">
                <a16:creationId xmlns:a16="http://schemas.microsoft.com/office/drawing/2014/main" id="{6B05CB5E-884B-479E-8144-0F0A5278A386}"/>
              </a:ext>
            </a:extLst>
          </p:cNvPr>
          <p:cNvCxnSpPr>
            <a:cxnSpLocks/>
            <a:endCxn id="53" idx="1"/>
          </p:cNvCxnSpPr>
          <p:nvPr/>
        </p:nvCxnSpPr>
        <p:spPr>
          <a:xfrm flipH="1">
            <a:off x="2708386" y="1010921"/>
            <a:ext cx="5235138" cy="951570"/>
          </a:xfrm>
          <a:prstGeom prst="straightConnector1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078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Statuts discussion autre WP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6025E7-4870-4E02-BA73-927AADA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 Progress Review- 1-2025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E59-5A4B-4C6D-BCAA-0C1A37F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2</a:t>
            </a:fld>
            <a:endParaRPr lang="fr-FR" dirty="0">
              <a:latin typeface="+mn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5F88F1-C0C2-B8F5-D581-10623474AF23}"/>
              </a:ext>
            </a:extLst>
          </p:cNvPr>
          <p:cNvSpPr txBox="1"/>
          <p:nvPr/>
        </p:nvSpPr>
        <p:spPr>
          <a:xfrm>
            <a:off x="561851" y="1157536"/>
            <a:ext cx="97210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dirty="0"/>
              <a:t>WP 02 (Beam design) : 08/07/2025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dirty="0"/>
              <a:t>WP 03 (</a:t>
            </a:r>
            <a:r>
              <a:rPr lang="fr-FR" dirty="0" err="1"/>
              <a:t>Injector</a:t>
            </a:r>
            <a:r>
              <a:rPr lang="fr-FR" dirty="0"/>
              <a:t>) : 18/06/2025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dirty="0"/>
              <a:t>WP 04 (Magnet) : Reporté à fin juillet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dirty="0"/>
              <a:t>WP 05 (Diags) : 01/07/2025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dirty="0"/>
              <a:t>WP 06 &amp; 07 (Cryo) : 07/07/2025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dirty="0"/>
              <a:t>WP 08 (RF) : En cours - </a:t>
            </a:r>
            <a:r>
              <a:rPr lang="fr-FR" dirty="0" err="1"/>
              <a:t>RdV</a:t>
            </a:r>
            <a:r>
              <a:rPr lang="fr-FR" dirty="0"/>
              <a:t> fin juillet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dirty="0"/>
              <a:t>WP 09 (Vacuum) : En cours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dirty="0"/>
              <a:t>WP 11 (</a:t>
            </a:r>
            <a:r>
              <a:rPr lang="fr-FR" dirty="0" err="1"/>
              <a:t>Safety</a:t>
            </a:r>
            <a:r>
              <a:rPr lang="fr-FR" dirty="0"/>
              <a:t>) : Fin Aout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dirty="0"/>
              <a:t>WP 12 (</a:t>
            </a:r>
            <a:r>
              <a:rPr lang="fr-FR" dirty="0" err="1"/>
              <a:t>Integration</a:t>
            </a:r>
            <a:r>
              <a:rPr lang="fr-FR" dirty="0"/>
              <a:t>) : Fin Aout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dirty="0"/>
              <a:t>WP 14 (MPS) : Fin Aout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326DF3-5E69-1231-5AA7-4B14BE8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16/01/2025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6429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Etat d’Avancement – Infra EPICS 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6025E7-4870-4E02-BA73-927AADA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 Progress Review- 1-2025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E59-5A4B-4C6D-BCAA-0C1A37F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3</a:t>
            </a:fld>
            <a:endParaRPr lang="fr-FR" dirty="0">
              <a:latin typeface="+mn-lt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326DF3-5E69-1231-5AA7-4B14BE8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16/01/2025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595D94-0AB2-4000-9E05-9E7232AEC6FD}"/>
              </a:ext>
            </a:extLst>
          </p:cNvPr>
          <p:cNvSpPr/>
          <p:nvPr/>
        </p:nvSpPr>
        <p:spPr>
          <a:xfrm>
            <a:off x="993899" y="940266"/>
            <a:ext cx="4176464" cy="1508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User Space</a:t>
            </a:r>
          </a:p>
          <a:p>
            <a:pPr algn="ctr"/>
            <a:r>
              <a:rPr lang="en-US" dirty="0"/>
              <a:t>(IHM, analysis, …)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1FFA5A-1349-4BB1-9FC7-133E6F593168}"/>
              </a:ext>
            </a:extLst>
          </p:cNvPr>
          <p:cNvSpPr/>
          <p:nvPr/>
        </p:nvSpPr>
        <p:spPr>
          <a:xfrm>
            <a:off x="6659023" y="1617646"/>
            <a:ext cx="3553691" cy="8314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Monitoring DB / module</a:t>
            </a:r>
          </a:p>
          <a:p>
            <a:pPr algn="ctr"/>
            <a:r>
              <a:rPr lang="fr-FR" dirty="0"/>
              <a:t>30 </a:t>
            </a:r>
            <a:r>
              <a:rPr lang="fr-FR" dirty="0" err="1"/>
              <a:t>days</a:t>
            </a:r>
            <a:r>
              <a:rPr lang="fr-FR" dirty="0"/>
              <a:t> </a:t>
            </a:r>
            <a:r>
              <a:rPr lang="fr-FR" dirty="0" err="1"/>
              <a:t>history</a:t>
            </a:r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F8B794-41E7-4E9A-8ED8-605794369D1F}"/>
              </a:ext>
            </a:extLst>
          </p:cNvPr>
          <p:cNvSpPr/>
          <p:nvPr/>
        </p:nvSpPr>
        <p:spPr>
          <a:xfrm>
            <a:off x="8756601" y="3621011"/>
            <a:ext cx="1427018" cy="20116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PPF</a:t>
            </a:r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4562AF-E4EF-434C-805B-B3804D05CF4D}"/>
              </a:ext>
            </a:extLst>
          </p:cNvPr>
          <p:cNvSpPr/>
          <p:nvPr/>
        </p:nvSpPr>
        <p:spPr>
          <a:xfrm>
            <a:off x="6659023" y="3621011"/>
            <a:ext cx="1778923" cy="2011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PERLE</a:t>
            </a:r>
            <a:br>
              <a:rPr lang="en-US" dirty="0"/>
            </a:br>
            <a:r>
              <a:rPr lang="en-US" dirty="0"/>
              <a:t>Vide</a:t>
            </a:r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8B09BB-6452-4349-AF76-4CEEB7B988CD}"/>
              </a:ext>
            </a:extLst>
          </p:cNvPr>
          <p:cNvSpPr/>
          <p:nvPr/>
        </p:nvSpPr>
        <p:spPr>
          <a:xfrm>
            <a:off x="396768" y="3621011"/>
            <a:ext cx="1778923" cy="2011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PERLE</a:t>
            </a:r>
          </a:p>
          <a:p>
            <a:pPr algn="ctr"/>
            <a:r>
              <a:rPr lang="en-US" dirty="0"/>
              <a:t>RF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9E4DC2-97E6-44F0-BFC5-3C8B46281236}"/>
              </a:ext>
            </a:extLst>
          </p:cNvPr>
          <p:cNvSpPr/>
          <p:nvPr/>
        </p:nvSpPr>
        <p:spPr>
          <a:xfrm>
            <a:off x="2463867" y="3621011"/>
            <a:ext cx="1778923" cy="2011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PERLE</a:t>
            </a:r>
          </a:p>
          <a:p>
            <a:pPr algn="ctr"/>
            <a:r>
              <a:rPr lang="en-US" dirty="0" err="1"/>
              <a:t>Cryo</a:t>
            </a:r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11F8DA-F746-463D-A9D3-1C18387DE97D}"/>
              </a:ext>
            </a:extLst>
          </p:cNvPr>
          <p:cNvSpPr/>
          <p:nvPr/>
        </p:nvSpPr>
        <p:spPr>
          <a:xfrm>
            <a:off x="4561445" y="3621011"/>
            <a:ext cx="1778923" cy="2011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A3DC4A-2EBC-4B25-8237-F9D87E1C7AF4}"/>
              </a:ext>
            </a:extLst>
          </p:cNvPr>
          <p:cNvSpPr/>
          <p:nvPr/>
        </p:nvSpPr>
        <p:spPr>
          <a:xfrm>
            <a:off x="396768" y="3119477"/>
            <a:ext cx="1778923" cy="5015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GW Epics</a:t>
            </a:r>
            <a:endParaRPr lang="fr-FR" dirty="0"/>
          </a:p>
        </p:txBody>
      </p:sp>
      <p:cxnSp>
        <p:nvCxnSpPr>
          <p:cNvPr id="17" name="Connecteur : en angle 16">
            <a:extLst>
              <a:ext uri="{FF2B5EF4-FFF2-40B4-BE49-F238E27FC236}">
                <a16:creationId xmlns:a16="http://schemas.microsoft.com/office/drawing/2014/main" id="{37DD1FB2-D03E-48B9-8BB6-1B427FE0EA37}"/>
              </a:ext>
            </a:extLst>
          </p:cNvPr>
          <p:cNvCxnSpPr>
            <a:cxnSpLocks/>
            <a:stCxn id="16" idx="0"/>
            <a:endCxn id="10" idx="2"/>
          </p:cNvCxnSpPr>
          <p:nvPr/>
        </p:nvCxnSpPr>
        <p:spPr>
          <a:xfrm rot="5400000" flipH="1" flipV="1">
            <a:off x="4525879" y="-790512"/>
            <a:ext cx="670341" cy="7149639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 : en angle 17">
            <a:extLst>
              <a:ext uri="{FF2B5EF4-FFF2-40B4-BE49-F238E27FC236}">
                <a16:creationId xmlns:a16="http://schemas.microsoft.com/office/drawing/2014/main" id="{CF52469D-0565-4A61-958B-34E5A522FFDC}"/>
              </a:ext>
            </a:extLst>
          </p:cNvPr>
          <p:cNvCxnSpPr>
            <a:cxnSpLocks/>
            <a:stCxn id="16" idx="0"/>
            <a:endCxn id="7" idx="2"/>
          </p:cNvCxnSpPr>
          <p:nvPr/>
        </p:nvCxnSpPr>
        <p:spPr>
          <a:xfrm rot="5400000" flipH="1" flipV="1">
            <a:off x="1849009" y="1886356"/>
            <a:ext cx="670342" cy="1795901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489F1C00-4B53-416F-B750-03A7C8CFDB53}"/>
              </a:ext>
            </a:extLst>
          </p:cNvPr>
          <p:cNvSpPr/>
          <p:nvPr/>
        </p:nvSpPr>
        <p:spPr>
          <a:xfrm>
            <a:off x="6659024" y="751739"/>
            <a:ext cx="3524596" cy="6913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DB</a:t>
            </a:r>
          </a:p>
          <a:p>
            <a:pPr algn="ctr"/>
            <a:r>
              <a:rPr lang="en-US" dirty="0"/>
              <a:t>Saved Periods</a:t>
            </a:r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98F3FB5-F571-4BCD-BD13-088C0BFB6044}"/>
              </a:ext>
            </a:extLst>
          </p:cNvPr>
          <p:cNvSpPr/>
          <p:nvPr/>
        </p:nvSpPr>
        <p:spPr>
          <a:xfrm rot="5400000">
            <a:off x="5269476" y="1388516"/>
            <a:ext cx="1387588" cy="6123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Extraction tool</a:t>
            </a:r>
            <a:endParaRPr lang="fr-FR" dirty="0"/>
          </a:p>
        </p:txBody>
      </p:sp>
      <p:cxnSp>
        <p:nvCxnSpPr>
          <p:cNvPr id="21" name="Connecteur : en angle 20">
            <a:extLst>
              <a:ext uri="{FF2B5EF4-FFF2-40B4-BE49-F238E27FC236}">
                <a16:creationId xmlns:a16="http://schemas.microsoft.com/office/drawing/2014/main" id="{C273D683-6FC6-438F-A0B7-A4D463AE35B7}"/>
              </a:ext>
            </a:extLst>
          </p:cNvPr>
          <p:cNvCxnSpPr>
            <a:cxnSpLocks/>
            <a:stCxn id="10" idx="1"/>
            <a:endCxn id="20" idx="0"/>
          </p:cNvCxnSpPr>
          <p:nvPr/>
        </p:nvCxnSpPr>
        <p:spPr>
          <a:xfrm rot="10800000">
            <a:off x="6269455" y="1694701"/>
            <a:ext cx="389568" cy="338690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 : en angle 21">
            <a:extLst>
              <a:ext uri="{FF2B5EF4-FFF2-40B4-BE49-F238E27FC236}">
                <a16:creationId xmlns:a16="http://schemas.microsoft.com/office/drawing/2014/main" id="{910AB0BF-A99C-44B3-ADE8-17845BB9E513}"/>
              </a:ext>
            </a:extLst>
          </p:cNvPr>
          <p:cNvCxnSpPr>
            <a:cxnSpLocks/>
            <a:stCxn id="19" idx="1"/>
            <a:endCxn id="20" idx="0"/>
          </p:cNvCxnSpPr>
          <p:nvPr/>
        </p:nvCxnSpPr>
        <p:spPr>
          <a:xfrm rot="10800000" flipV="1">
            <a:off x="6269456" y="1097409"/>
            <a:ext cx="389569" cy="597292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 : en angle 22">
            <a:extLst>
              <a:ext uri="{FF2B5EF4-FFF2-40B4-BE49-F238E27FC236}">
                <a16:creationId xmlns:a16="http://schemas.microsoft.com/office/drawing/2014/main" id="{1B4CE965-3860-464A-934F-A09AE1D8CDC4}"/>
              </a:ext>
            </a:extLst>
          </p:cNvPr>
          <p:cNvCxnSpPr>
            <a:cxnSpLocks/>
            <a:stCxn id="20" idx="2"/>
            <a:endCxn id="7" idx="3"/>
          </p:cNvCxnSpPr>
          <p:nvPr/>
        </p:nvCxnSpPr>
        <p:spPr>
          <a:xfrm rot="10800000">
            <a:off x="5170364" y="1694701"/>
            <a:ext cx="486723" cy="12700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AB7146A1-B313-4FD0-A6F4-5DD9F238F456}"/>
              </a:ext>
            </a:extLst>
          </p:cNvPr>
          <p:cNvSpPr/>
          <p:nvPr/>
        </p:nvSpPr>
        <p:spPr>
          <a:xfrm>
            <a:off x="2463867" y="3119477"/>
            <a:ext cx="1778923" cy="5015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GW Epics</a:t>
            </a:r>
            <a:endParaRPr lang="fr-FR" dirty="0"/>
          </a:p>
        </p:txBody>
      </p:sp>
      <p:cxnSp>
        <p:nvCxnSpPr>
          <p:cNvPr id="25" name="Connecteur : en angle 24">
            <a:extLst>
              <a:ext uri="{FF2B5EF4-FFF2-40B4-BE49-F238E27FC236}">
                <a16:creationId xmlns:a16="http://schemas.microsoft.com/office/drawing/2014/main" id="{E0A31BBF-F762-44BB-A51B-6210A68EDF87}"/>
              </a:ext>
            </a:extLst>
          </p:cNvPr>
          <p:cNvCxnSpPr>
            <a:cxnSpLocks/>
            <a:stCxn id="24" idx="0"/>
            <a:endCxn id="10" idx="2"/>
          </p:cNvCxnSpPr>
          <p:nvPr/>
        </p:nvCxnSpPr>
        <p:spPr>
          <a:xfrm rot="5400000" flipH="1" flipV="1">
            <a:off x="5559429" y="243037"/>
            <a:ext cx="670341" cy="5082540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 : en angle 25">
            <a:extLst>
              <a:ext uri="{FF2B5EF4-FFF2-40B4-BE49-F238E27FC236}">
                <a16:creationId xmlns:a16="http://schemas.microsoft.com/office/drawing/2014/main" id="{41E345EA-17E8-4938-9AFC-2B664B69122A}"/>
              </a:ext>
            </a:extLst>
          </p:cNvPr>
          <p:cNvCxnSpPr>
            <a:cxnSpLocks/>
            <a:stCxn id="24" idx="0"/>
            <a:endCxn id="7" idx="2"/>
          </p:cNvCxnSpPr>
          <p:nvPr/>
        </p:nvCxnSpPr>
        <p:spPr>
          <a:xfrm rot="16200000" flipV="1">
            <a:off x="2882559" y="2648707"/>
            <a:ext cx="670342" cy="271198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A4D41D33-F0BA-400A-AFC7-518D95A68F98}"/>
              </a:ext>
            </a:extLst>
          </p:cNvPr>
          <p:cNvSpPr/>
          <p:nvPr/>
        </p:nvSpPr>
        <p:spPr>
          <a:xfrm>
            <a:off x="4561445" y="3110106"/>
            <a:ext cx="1778923" cy="5015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GW Epics</a:t>
            </a:r>
            <a:endParaRPr lang="fr-FR" dirty="0"/>
          </a:p>
        </p:txBody>
      </p:sp>
      <p:cxnSp>
        <p:nvCxnSpPr>
          <p:cNvPr id="28" name="Connecteur : en angle 27">
            <a:extLst>
              <a:ext uri="{FF2B5EF4-FFF2-40B4-BE49-F238E27FC236}">
                <a16:creationId xmlns:a16="http://schemas.microsoft.com/office/drawing/2014/main" id="{EFD1D862-1A6E-40F6-A6CF-E30DC3F82324}"/>
              </a:ext>
            </a:extLst>
          </p:cNvPr>
          <p:cNvCxnSpPr>
            <a:cxnSpLocks/>
            <a:stCxn id="27" idx="0"/>
            <a:endCxn id="10" idx="2"/>
          </p:cNvCxnSpPr>
          <p:nvPr/>
        </p:nvCxnSpPr>
        <p:spPr>
          <a:xfrm rot="5400000" flipH="1" flipV="1">
            <a:off x="6612903" y="1287140"/>
            <a:ext cx="660970" cy="2984962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 : en angle 28">
            <a:extLst>
              <a:ext uri="{FF2B5EF4-FFF2-40B4-BE49-F238E27FC236}">
                <a16:creationId xmlns:a16="http://schemas.microsoft.com/office/drawing/2014/main" id="{88C685A3-EFE5-4A57-9A75-4586AA98A8E3}"/>
              </a:ext>
            </a:extLst>
          </p:cNvPr>
          <p:cNvCxnSpPr>
            <a:cxnSpLocks/>
            <a:stCxn id="27" idx="0"/>
            <a:endCxn id="7" idx="2"/>
          </p:cNvCxnSpPr>
          <p:nvPr/>
        </p:nvCxnSpPr>
        <p:spPr>
          <a:xfrm rot="16200000" flipV="1">
            <a:off x="3936034" y="1595233"/>
            <a:ext cx="660971" cy="2368776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54EC0E91-FE50-4373-AC5D-E36A316FEC19}"/>
              </a:ext>
            </a:extLst>
          </p:cNvPr>
          <p:cNvSpPr/>
          <p:nvPr/>
        </p:nvSpPr>
        <p:spPr>
          <a:xfrm>
            <a:off x="6659022" y="3119477"/>
            <a:ext cx="1778923" cy="5015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GW Epics</a:t>
            </a:r>
            <a:endParaRPr lang="fr-FR" dirty="0"/>
          </a:p>
        </p:txBody>
      </p:sp>
      <p:cxnSp>
        <p:nvCxnSpPr>
          <p:cNvPr id="31" name="Connecteur : en angle 30">
            <a:extLst>
              <a:ext uri="{FF2B5EF4-FFF2-40B4-BE49-F238E27FC236}">
                <a16:creationId xmlns:a16="http://schemas.microsoft.com/office/drawing/2014/main" id="{65594CB1-C909-482F-9445-38E31FDF26E3}"/>
              </a:ext>
            </a:extLst>
          </p:cNvPr>
          <p:cNvCxnSpPr>
            <a:cxnSpLocks/>
            <a:stCxn id="30" idx="0"/>
            <a:endCxn id="7" idx="2"/>
          </p:cNvCxnSpPr>
          <p:nvPr/>
        </p:nvCxnSpPr>
        <p:spPr>
          <a:xfrm rot="16200000" flipV="1">
            <a:off x="4980137" y="551129"/>
            <a:ext cx="670342" cy="4466353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 : en angle 31">
            <a:extLst>
              <a:ext uri="{FF2B5EF4-FFF2-40B4-BE49-F238E27FC236}">
                <a16:creationId xmlns:a16="http://schemas.microsoft.com/office/drawing/2014/main" id="{CBF5E997-CA9E-4688-9A2C-4B060598C0F8}"/>
              </a:ext>
            </a:extLst>
          </p:cNvPr>
          <p:cNvCxnSpPr>
            <a:cxnSpLocks/>
            <a:stCxn id="30" idx="0"/>
            <a:endCxn id="10" idx="2"/>
          </p:cNvCxnSpPr>
          <p:nvPr/>
        </p:nvCxnSpPr>
        <p:spPr>
          <a:xfrm rot="5400000" flipH="1" flipV="1">
            <a:off x="7657006" y="2340615"/>
            <a:ext cx="670341" cy="887385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393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Sous système en cours d’identification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6025E7-4870-4E02-BA73-927AADA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 Progress Review- 1-2025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E59-5A4B-4C6D-BCAA-0C1A37F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4</a:t>
            </a:fld>
            <a:endParaRPr lang="fr-FR" dirty="0">
              <a:latin typeface="+mn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5F88F1-C0C2-B8F5-D581-10623474AF23}"/>
              </a:ext>
            </a:extLst>
          </p:cNvPr>
          <p:cNvSpPr txBox="1"/>
          <p:nvPr/>
        </p:nvSpPr>
        <p:spPr>
          <a:xfrm>
            <a:off x="561851" y="1157536"/>
            <a:ext cx="97210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dirty="0"/>
              <a:t>Sous-systèmes « machine »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dirty="0"/>
              <a:t>Vide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dirty="0"/>
              <a:t>Froid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dirty="0"/>
              <a:t>Aimants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dirty="0"/>
              <a:t>RF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dirty="0"/>
              <a:t>Laser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dirty="0"/>
              <a:t>Sous-systèmes « haut niveau » (interagissant avec les SS Machine)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dirty="0"/>
              <a:t>Conduite faisceau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dirty="0"/>
              <a:t>PPF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dirty="0"/>
              <a:t>MPS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326DF3-5E69-1231-5AA7-4B14BE8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16/01/2025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7179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Sous système Vide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6025E7-4870-4E02-BA73-927AADA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 Progress Review- 1-2025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E59-5A4B-4C6D-BCAA-0C1A37F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5</a:t>
            </a:fld>
            <a:endParaRPr lang="fr-FR" dirty="0">
              <a:latin typeface="+mn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5F88F1-C0C2-B8F5-D581-10623474AF23}"/>
              </a:ext>
            </a:extLst>
          </p:cNvPr>
          <p:cNvSpPr txBox="1"/>
          <p:nvPr/>
        </p:nvSpPr>
        <p:spPr>
          <a:xfrm>
            <a:off x="561851" y="1189067"/>
            <a:ext cx="9721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dirty="0" err="1"/>
              <a:t>Dernière</a:t>
            </a:r>
            <a:r>
              <a:rPr lang="en-US" dirty="0"/>
              <a:t> discussion : pour le PPR02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err="1"/>
              <a:t>Matériels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cours</a:t>
            </a:r>
            <a:r>
              <a:rPr lang="en-US" dirty="0"/>
              <a:t> de </a:t>
            </a:r>
            <a:r>
              <a:rPr lang="en-US" dirty="0" err="1"/>
              <a:t>définition</a:t>
            </a:r>
            <a:endParaRPr lang="en-US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dirty="0"/>
              <a:t>Pas de tension sur </a:t>
            </a:r>
            <a:r>
              <a:rPr lang="en-US" dirty="0" err="1"/>
              <a:t>l’archivage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326DF3-5E69-1231-5AA7-4B14BE8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16/01/2025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5696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Sous système Aimants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6025E7-4870-4E02-BA73-927AADA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 Progress Review- 1-2025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E59-5A4B-4C6D-BCAA-0C1A37F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6</a:t>
            </a:fld>
            <a:endParaRPr lang="fr-FR" dirty="0">
              <a:latin typeface="+mn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5F88F1-C0C2-B8F5-D581-10623474AF23}"/>
              </a:ext>
            </a:extLst>
          </p:cNvPr>
          <p:cNvSpPr txBox="1"/>
          <p:nvPr/>
        </p:nvSpPr>
        <p:spPr>
          <a:xfrm>
            <a:off x="561851" y="1189067"/>
            <a:ext cx="9721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dirty="0" err="1"/>
              <a:t>Dernière</a:t>
            </a:r>
            <a:r>
              <a:rPr lang="en-US" dirty="0"/>
              <a:t> discussion : pour le PPR02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err="1"/>
              <a:t>Matériels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cours</a:t>
            </a:r>
            <a:r>
              <a:rPr lang="en-US" dirty="0"/>
              <a:t> de </a:t>
            </a:r>
            <a:r>
              <a:rPr lang="en-US" dirty="0" err="1"/>
              <a:t>définition</a:t>
            </a:r>
            <a:endParaRPr lang="en-US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dirty="0"/>
              <a:t>Pas de tension sur </a:t>
            </a:r>
            <a:r>
              <a:rPr lang="en-US" dirty="0" err="1"/>
              <a:t>l’archivage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326DF3-5E69-1231-5AA7-4B14BE8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16/01/2025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4391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Sous système Froid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6025E7-4870-4E02-BA73-927AADA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 Progress Review- 1-2025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E59-5A4B-4C6D-BCAA-0C1A37F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7</a:t>
            </a:fld>
            <a:endParaRPr lang="fr-FR" dirty="0">
              <a:latin typeface="+mn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5F88F1-C0C2-B8F5-D581-10623474AF23}"/>
              </a:ext>
            </a:extLst>
          </p:cNvPr>
          <p:cNvSpPr txBox="1"/>
          <p:nvPr/>
        </p:nvSpPr>
        <p:spPr>
          <a:xfrm>
            <a:off x="561851" y="1189067"/>
            <a:ext cx="97210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dirty="0" err="1"/>
              <a:t>Dernière</a:t>
            </a:r>
            <a:r>
              <a:rPr lang="en-US" dirty="0"/>
              <a:t> discussion : 07/2025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err="1"/>
              <a:t>Frigo</a:t>
            </a:r>
            <a:r>
              <a:rPr lang="en-US" dirty="0"/>
              <a:t> + </a:t>
            </a:r>
            <a:r>
              <a:rPr lang="en-US" dirty="0" err="1"/>
              <a:t>CryoModule</a:t>
            </a:r>
            <a:r>
              <a:rPr lang="en-US" dirty="0"/>
              <a:t> ERL :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cours</a:t>
            </a:r>
            <a:r>
              <a:rPr lang="en-US" dirty="0"/>
              <a:t> </a:t>
            </a:r>
            <a:r>
              <a:rPr lang="en-US" dirty="0" err="1"/>
              <a:t>d’achat</a:t>
            </a:r>
            <a:endParaRPr lang="en-US" dirty="0"/>
          </a:p>
          <a:p>
            <a:pPr marL="844550" lvl="1" indent="-342900">
              <a:buFont typeface="Wingdings" pitchFamily="2" charset="2"/>
              <a:buChar char="§"/>
            </a:pPr>
            <a:r>
              <a:rPr lang="en-US" dirty="0" err="1">
                <a:solidFill>
                  <a:srgbClr val="FF0000"/>
                </a:solidFill>
              </a:rPr>
              <a:t>Pbme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accès</a:t>
            </a:r>
            <a:r>
              <a:rPr lang="en-US" dirty="0">
                <a:solidFill>
                  <a:srgbClr val="FF0000"/>
                </a:solidFill>
              </a:rPr>
              <a:t> aux sources des PLC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err="1"/>
              <a:t>CryoModule</a:t>
            </a:r>
            <a:r>
              <a:rPr lang="en-US" dirty="0"/>
              <a:t> Booster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en-US" dirty="0"/>
              <a:t>PLC à developer pour Q3 2027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en-US" dirty="0" err="1"/>
              <a:t>Liste</a:t>
            </a:r>
            <a:r>
              <a:rPr lang="en-US" dirty="0"/>
              <a:t> </a:t>
            </a:r>
            <a:r>
              <a:rPr lang="en-US" dirty="0" err="1"/>
              <a:t>matériels</a:t>
            </a:r>
            <a:r>
              <a:rPr lang="en-US" dirty="0"/>
              <a:t> </a:t>
            </a:r>
            <a:r>
              <a:rPr lang="en-US" dirty="0" err="1"/>
              <a:t>contrôlé</a:t>
            </a:r>
            <a:r>
              <a:rPr lang="en-US" dirty="0"/>
              <a:t> : OK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err="1"/>
              <a:t>Archivage</a:t>
            </a:r>
            <a:endParaRPr lang="en-US" dirty="0"/>
          </a:p>
          <a:p>
            <a:pPr marL="844550" lvl="1" indent="-342900">
              <a:buFont typeface="Wingdings" pitchFamily="2" charset="2"/>
              <a:buChar char="§"/>
            </a:pPr>
            <a:r>
              <a:rPr lang="en-US" dirty="0"/>
              <a:t>Base expert </a:t>
            </a:r>
            <a:r>
              <a:rPr lang="en-US" dirty="0" err="1"/>
              <a:t>permanente</a:t>
            </a:r>
            <a:r>
              <a:rPr lang="en-US" dirty="0"/>
              <a:t> : ~1000 params @ 1 Hz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err="1"/>
              <a:t>Accès</a:t>
            </a:r>
            <a:r>
              <a:rPr lang="en-US" dirty="0"/>
              <a:t> </a:t>
            </a:r>
            <a:r>
              <a:rPr lang="en-US" dirty="0" err="1"/>
              <a:t>autres</a:t>
            </a:r>
            <a:r>
              <a:rPr lang="en-US" dirty="0"/>
              <a:t> SS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en-US" dirty="0"/>
              <a:t>RF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en-US" dirty="0"/>
              <a:t>Vide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326DF3-5E69-1231-5AA7-4B14BE8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16/01/2025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2824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Sous système Conduite faisceaux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6025E7-4870-4E02-BA73-927AADA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 Progress Review- 1-2025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E59-5A4B-4C6D-BCAA-0C1A37F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8</a:t>
            </a:fld>
            <a:endParaRPr lang="fr-FR" dirty="0">
              <a:latin typeface="+mn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5F88F1-C0C2-B8F5-D581-10623474AF23}"/>
              </a:ext>
            </a:extLst>
          </p:cNvPr>
          <p:cNvSpPr txBox="1"/>
          <p:nvPr/>
        </p:nvSpPr>
        <p:spPr>
          <a:xfrm>
            <a:off x="561851" y="1189067"/>
            <a:ext cx="97210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dirty="0" err="1"/>
              <a:t>Dernière</a:t>
            </a:r>
            <a:r>
              <a:rPr lang="en-US" dirty="0"/>
              <a:t> discussion : 07/2025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err="1"/>
              <a:t>Définition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cours</a:t>
            </a:r>
            <a:endParaRPr lang="en-US" dirty="0"/>
          </a:p>
          <a:p>
            <a:pPr marL="844550" lvl="1" indent="-342900">
              <a:buFont typeface="Wingdings" pitchFamily="2" charset="2"/>
              <a:buChar char="§"/>
            </a:pPr>
            <a:r>
              <a:rPr lang="en-US" dirty="0" err="1"/>
              <a:t>Paramètres</a:t>
            </a:r>
            <a:r>
              <a:rPr lang="en-US" dirty="0"/>
              <a:t> (RW, displayed, saved)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en-US" dirty="0"/>
              <a:t>IHM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err="1"/>
              <a:t>Archivage</a:t>
            </a:r>
            <a:r>
              <a:rPr lang="en-US" dirty="0"/>
              <a:t> sur 1 </a:t>
            </a:r>
            <a:r>
              <a:rPr lang="en-US" dirty="0" err="1"/>
              <a:t>mois</a:t>
            </a:r>
            <a:endParaRPr lang="en-US" dirty="0"/>
          </a:p>
          <a:p>
            <a:pPr marL="844550" lvl="1" indent="-342900">
              <a:buFont typeface="Wingdings" pitchFamily="2" charset="2"/>
              <a:buChar char="§"/>
            </a:pPr>
            <a:r>
              <a:rPr lang="en-US" dirty="0"/>
              <a:t>Vue de </a:t>
            </a:r>
            <a:r>
              <a:rPr lang="en-US" dirty="0" err="1"/>
              <a:t>certains</a:t>
            </a:r>
            <a:r>
              <a:rPr lang="en-US" dirty="0"/>
              <a:t> </a:t>
            </a:r>
            <a:r>
              <a:rPr lang="en-US" dirty="0" err="1"/>
              <a:t>paramètres</a:t>
            </a:r>
            <a:r>
              <a:rPr lang="en-US" dirty="0"/>
              <a:t> des </a:t>
            </a:r>
            <a:r>
              <a:rPr lang="en-US" dirty="0" err="1"/>
              <a:t>autres</a:t>
            </a:r>
            <a:r>
              <a:rPr lang="en-US" dirty="0"/>
              <a:t> bases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en-US" dirty="0"/>
              <a:t>Gestion des </a:t>
            </a:r>
            <a:r>
              <a:rPr lang="en-US" dirty="0" err="1"/>
              <a:t>Diags</a:t>
            </a:r>
            <a:endParaRPr lang="en-US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err="1"/>
              <a:t>Accès</a:t>
            </a:r>
            <a:r>
              <a:rPr lang="en-US" dirty="0"/>
              <a:t> </a:t>
            </a:r>
            <a:r>
              <a:rPr lang="en-US" dirty="0" err="1"/>
              <a:t>autres</a:t>
            </a:r>
            <a:r>
              <a:rPr lang="en-US" dirty="0"/>
              <a:t> SS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en-US" dirty="0"/>
              <a:t>RF – </a:t>
            </a:r>
            <a:r>
              <a:rPr lang="en-US" dirty="0" err="1"/>
              <a:t>controle</a:t>
            </a:r>
            <a:r>
              <a:rPr lang="en-US" dirty="0"/>
              <a:t> de </a:t>
            </a:r>
            <a:r>
              <a:rPr lang="en-US" dirty="0" err="1"/>
              <a:t>paramètres</a:t>
            </a:r>
            <a:endParaRPr lang="en-US" dirty="0"/>
          </a:p>
          <a:p>
            <a:pPr marL="844550" lvl="1" indent="-342900">
              <a:buFont typeface="Wingdings" pitchFamily="2" charset="2"/>
              <a:buChar char="§"/>
            </a:pPr>
            <a:r>
              <a:rPr lang="en-US" dirty="0"/>
              <a:t>Vide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en-US" dirty="0" err="1"/>
              <a:t>Froid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326DF3-5E69-1231-5AA7-4B14BE8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16/01/2025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2735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Autres informations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6025E7-4870-4E02-BA73-927AADA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 Progress Review- 1-2025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E59-5A4B-4C6D-BCAA-0C1A37F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9</a:t>
            </a:fld>
            <a:endParaRPr lang="fr-FR" dirty="0">
              <a:latin typeface="+mn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5F88F1-C0C2-B8F5-D581-10623474AF23}"/>
              </a:ext>
            </a:extLst>
          </p:cNvPr>
          <p:cNvSpPr txBox="1"/>
          <p:nvPr/>
        </p:nvSpPr>
        <p:spPr>
          <a:xfrm>
            <a:off x="561851" y="1189067"/>
            <a:ext cx="97210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1600" dirty="0" err="1"/>
              <a:t>Diags</a:t>
            </a:r>
            <a:endParaRPr lang="en-US" sz="1600" dirty="0"/>
          </a:p>
          <a:p>
            <a:pPr marL="844550" lvl="1" indent="-342900">
              <a:buFont typeface="Wingdings" pitchFamily="2" charset="2"/>
              <a:buChar char="§"/>
            </a:pPr>
            <a:r>
              <a:rPr lang="en-US" sz="1600" dirty="0"/>
              <a:t>Discussions sur readout CT et FC : possible via PLC ?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en-US" sz="1600" dirty="0" err="1"/>
              <a:t>Paramètres</a:t>
            </a:r>
            <a:r>
              <a:rPr lang="en-US" sz="1600" dirty="0"/>
              <a:t> pour </a:t>
            </a:r>
            <a:r>
              <a:rPr lang="en-US" sz="1600" dirty="0" err="1"/>
              <a:t>chaque</a:t>
            </a:r>
            <a:r>
              <a:rPr lang="en-US" sz="1600" dirty="0"/>
              <a:t> type de </a:t>
            </a:r>
            <a:r>
              <a:rPr lang="en-US" sz="1600" dirty="0" err="1"/>
              <a:t>diags</a:t>
            </a:r>
            <a:r>
              <a:rPr lang="en-US" sz="1600" dirty="0"/>
              <a:t> OK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en-US" sz="1600" dirty="0">
                <a:solidFill>
                  <a:schemeClr val="accent2"/>
                </a:solidFill>
              </a:rPr>
              <a:t>Comment </a:t>
            </a:r>
            <a:r>
              <a:rPr lang="en-US" sz="1600" dirty="0" err="1">
                <a:solidFill>
                  <a:schemeClr val="accent2"/>
                </a:solidFill>
              </a:rPr>
              <a:t>sont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horodatés</a:t>
            </a:r>
            <a:r>
              <a:rPr lang="en-US" sz="1600" dirty="0">
                <a:solidFill>
                  <a:schemeClr val="accent2"/>
                </a:solidFill>
              </a:rPr>
              <a:t> les </a:t>
            </a:r>
            <a:r>
              <a:rPr lang="en-US" sz="1600" dirty="0" err="1">
                <a:solidFill>
                  <a:schemeClr val="accent2"/>
                </a:solidFill>
              </a:rPr>
              <a:t>évènements</a:t>
            </a:r>
            <a:r>
              <a:rPr lang="en-US" sz="1600" dirty="0">
                <a:solidFill>
                  <a:schemeClr val="accent2"/>
                </a:solidFill>
              </a:rPr>
              <a:t> ? (Question global à la machine)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1600" dirty="0"/>
              <a:t>Formation EPICS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600" dirty="0"/>
              <a:t>Premiers contacts infructueux (Action avec C. Joly pré PPR03)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600" dirty="0"/>
              <a:t>Discussions en cours avec le GANIL (Actions Eric aujourd’hui)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1600" dirty="0"/>
              <a:t>Création d’un sous-produit WP10 – Système d’archivage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600" dirty="0"/>
              <a:t>Besoin d’un système robuste et évolutif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600" dirty="0"/>
              <a:t>Système intégrant des outils de visualisation et d’extraction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600" dirty="0"/>
              <a:t>Possibilité d’interagir avec des éléments externes à EPICS</a:t>
            </a:r>
          </a:p>
          <a:p>
            <a:pPr marL="1347788" lvl="2" indent="-342900">
              <a:buFont typeface="Wingdings" pitchFamily="2" charset="2"/>
              <a:buChar char="§"/>
            </a:pPr>
            <a:r>
              <a:rPr lang="fr-FR" sz="1600" dirty="0"/>
              <a:t>Expériences physique</a:t>
            </a:r>
          </a:p>
          <a:p>
            <a:pPr marL="1347788" lvl="2" indent="-342900">
              <a:buFont typeface="Wingdings" pitchFamily="2" charset="2"/>
              <a:buChar char="§"/>
            </a:pPr>
            <a:r>
              <a:rPr lang="fr-FR" sz="1600" dirty="0"/>
              <a:t>Module non EPICS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1600" dirty="0">
                <a:solidFill>
                  <a:schemeClr val="accent2"/>
                </a:solidFill>
              </a:rPr>
              <a:t>Courant secouru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600" dirty="0">
                <a:solidFill>
                  <a:schemeClr val="accent2"/>
                </a:solidFill>
              </a:rPr>
              <a:t>Matériels critiques pour la sécurité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600" dirty="0">
                <a:solidFill>
                  <a:schemeClr val="accent2"/>
                </a:solidFill>
              </a:rPr>
              <a:t>Onduleur dédié ou solution globale ?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1600" dirty="0">
                <a:solidFill>
                  <a:srgbClr val="FF0000"/>
                </a:solidFill>
              </a:rPr>
              <a:t>Câblage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600" dirty="0">
                <a:solidFill>
                  <a:srgbClr val="FF0000"/>
                </a:solidFill>
              </a:rPr>
              <a:t>Décalage en cours pour les tests du gun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326DF3-5E69-1231-5AA7-4B14BE8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16/01/2025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8615981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38350</TotalTime>
  <Words>796</Words>
  <Application>Microsoft Office PowerPoint</Application>
  <PresentationFormat>Personnalisé</PresentationFormat>
  <Paragraphs>228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1_modele-IJCLAb-powerpoint</vt:lpstr>
      <vt:lpstr>Présentation PowerPoint</vt:lpstr>
      <vt:lpstr>Statuts discussion autre WP</vt:lpstr>
      <vt:lpstr>Etat d’Avancement – Infra EPICS </vt:lpstr>
      <vt:lpstr>Sous système en cours d’identification</vt:lpstr>
      <vt:lpstr>Sous système Vide</vt:lpstr>
      <vt:lpstr>Sous système Aimants</vt:lpstr>
      <vt:lpstr>Sous système Froid</vt:lpstr>
      <vt:lpstr>Sous système Conduite faisceaux</vt:lpstr>
      <vt:lpstr>Autres informations</vt:lpstr>
      <vt:lpstr>Merci</vt:lpstr>
      <vt:lpstr>Etat d’Avancement général </vt:lpstr>
      <vt:lpstr>Contrôle gun</vt:lpstr>
      <vt:lpstr>Phase 2</vt:lpstr>
      <vt:lpstr>Etat d’Avancement – Infra EPICS </vt:lpstr>
      <vt:lpstr>Etat d’Avancement – Infra EPICS </vt:lpstr>
      <vt:lpstr>Etat d’Avancement – Infra EPICS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Eric Legay</cp:lastModifiedBy>
  <cp:revision>2034</cp:revision>
  <dcterms:created xsi:type="dcterms:W3CDTF">2011-03-09T16:37:49Z</dcterms:created>
  <dcterms:modified xsi:type="dcterms:W3CDTF">2025-07-10T05:55:25Z</dcterms:modified>
</cp:coreProperties>
</file>