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07" r:id="rId2"/>
    <p:sldId id="1898" r:id="rId3"/>
    <p:sldId id="1896" r:id="rId4"/>
    <p:sldId id="1897" r:id="rId5"/>
    <p:sldId id="1899" r:id="rId6"/>
    <p:sldId id="1885" r:id="rId7"/>
    <p:sldId id="1892" r:id="rId8"/>
    <p:sldId id="1340" r:id="rId9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B61C20A-4E41-464E-8AE8-82821676089A}">
          <p14:sldIdLst>
            <p14:sldId id="307"/>
            <p14:sldId id="1898"/>
            <p14:sldId id="1896"/>
            <p14:sldId id="1897"/>
            <p14:sldId id="1899"/>
            <p14:sldId id="1885"/>
            <p14:sldId id="1892"/>
          </p14:sldIdLst>
        </p14:section>
        <p14:section name="Section par défaut" id="{EBAB4693-F540-4E89-8579-50BD8CB9A25C}">
          <p14:sldIdLst>
            <p14:sldId id="13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xi Duthil" initials="P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B86"/>
    <a:srgbClr val="FFFFFF"/>
    <a:srgbClr val="FFCC00"/>
    <a:srgbClr val="00CCFF"/>
    <a:srgbClr val="CCFFFF"/>
    <a:srgbClr val="3399FF"/>
    <a:srgbClr val="F5F5F6"/>
    <a:srgbClr val="ECECEC"/>
    <a:srgbClr val="F1F1F2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83040" autoAdjust="0"/>
  </p:normalViewPr>
  <p:slideViewPr>
    <p:cSldViewPr snapToGrid="0" snapToObjects="1">
      <p:cViewPr varScale="1">
        <p:scale>
          <a:sx n="78" d="100"/>
          <a:sy n="78" d="100"/>
        </p:scale>
        <p:origin x="37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14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18DD4-0F7F-5140-A383-868739932F3D}" type="datetimeFigureOut">
              <a:rPr lang="fr-FR" smtClean="0"/>
              <a:t>10/07/2025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FE47A-7706-AD4A-9A5D-D2568D9C18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9115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AEBE0-4031-724D-83CE-49E4E6FDC85D}" type="datetimeFigureOut">
              <a:rPr lang="fr-FR" smtClean="0"/>
              <a:t>10/07/2025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C304E-78C1-AC4B-90CB-C410081E4E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974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304E-78C1-AC4B-90CB-C410081E4E9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70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304E-78C1-AC4B-90CB-C410081E4E9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16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304E-78C1-AC4B-90CB-C410081E4E9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454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304E-78C1-AC4B-90CB-C410081E4E9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171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304E-78C1-AC4B-90CB-C410081E4E9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935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304E-78C1-AC4B-90CB-C410081E4E9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84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" y="0"/>
            <a:ext cx="12191598" cy="6857998"/>
          </a:xfrm>
          <a:prstGeom prst="rect">
            <a:avLst/>
          </a:prstGeom>
          <a:solidFill>
            <a:srgbClr val="01528F"/>
          </a:solidFill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01F592B-24D0-4FD8-9BD3-D38C635FCA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1" b="76299"/>
          <a:stretch/>
        </p:blipFill>
        <p:spPr>
          <a:xfrm>
            <a:off x="1" y="3071"/>
            <a:ext cx="10382249" cy="1625428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lang="fr-FR" sz="2716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C061D635-3192-4E73-9AF4-6D8934744DF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5600" y="827215"/>
            <a:ext cx="11506200" cy="5349748"/>
          </a:xfrm>
        </p:spPr>
        <p:txBody>
          <a:bodyPr anchor="t"/>
          <a:lstStyle>
            <a:lvl1pPr marL="1257300" indent="361950">
              <a:buFont typeface="Wingdings" panose="05000000000000000000" pitchFamily="2" charset="2"/>
              <a:buChar char="v"/>
              <a:tabLst>
                <a:tab pos="1162050" algn="l"/>
              </a:tabLst>
              <a:defRPr sz="2500">
                <a:solidFill>
                  <a:srgbClr val="002060"/>
                </a:solidFill>
              </a:defRPr>
            </a:lvl1pPr>
            <a:lvl2pPr marL="685800" indent="-228600">
              <a:buSzPct val="100000"/>
              <a:buFont typeface="Wingdings" panose="05000000000000000000" pitchFamily="2" charset="2"/>
              <a:buChar char="Ø"/>
              <a:defRPr>
                <a:solidFill>
                  <a:srgbClr val="ED6C0F"/>
                </a:solidFill>
              </a:defRPr>
            </a:lvl2pPr>
            <a:lvl3pPr marL="1143000" indent="-228600">
              <a:buSzPct val="150000"/>
              <a:buFont typeface="Arial" panose="020B0604020202020204" pitchFamily="34" charset="0"/>
              <a:buChar char="•"/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Wingdings" panose="05000000000000000000" pitchFamily="2" charset="2"/>
              <a:buChar char="ü"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EB46316-5D97-466D-8452-8D662DA920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3071"/>
            <a:ext cx="6101311" cy="806413"/>
          </a:xfrm>
          <a:prstGeom prst="rect">
            <a:avLst/>
          </a:prstGeom>
          <a:solidFill>
            <a:srgbClr val="01528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158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simple : 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" y="0"/>
            <a:ext cx="12191595" cy="6857995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61884" y="169116"/>
            <a:ext cx="7967917" cy="488983"/>
          </a:xfrm>
        </p:spPr>
        <p:txBody>
          <a:bodyPr>
            <a:normAutofit/>
          </a:bodyPr>
          <a:lstStyle>
            <a:lvl1pPr>
              <a:defRPr sz="2490" b="1" cap="small" baseline="0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09/10</a:t>
            </a:r>
            <a:r>
              <a:rPr lang="fr-FR" baseline="30000" dirty="0"/>
              <a:t>th</a:t>
            </a:r>
            <a:r>
              <a:rPr lang="fr-FR" dirty="0"/>
              <a:t>/2024</a:t>
            </a:r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PERLE – Collaboration meeting – CERN Sept. 17</a:t>
            </a:r>
            <a:r>
              <a:rPr lang="fr-FR" baseline="30000" dirty="0"/>
              <a:t>th</a:t>
            </a:r>
            <a:r>
              <a:rPr lang="fr-FR" dirty="0"/>
              <a:t> 2024</a:t>
            </a:r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04776" y="737118"/>
            <a:ext cx="11871240" cy="545251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q"/>
              <a:defRPr sz="2263">
                <a:solidFill>
                  <a:schemeClr val="accent1">
                    <a:lumMod val="75000"/>
                  </a:schemeClr>
                </a:solidFill>
              </a:defRPr>
            </a:lvl1pPr>
            <a:lvl2pPr marL="685800" indent="-228600">
              <a:buSzPct val="100000"/>
              <a:buFont typeface="Calibri" panose="020F0502020204030204" pitchFamily="34" charset="0"/>
              <a:buChar char="●"/>
              <a:defRPr sz="2037">
                <a:solidFill>
                  <a:srgbClr val="2A4B86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11">
                <a:solidFill>
                  <a:srgbClr val="456487"/>
                </a:solidFill>
              </a:defRPr>
            </a:lvl3pPr>
            <a:lvl4pPr>
              <a:defRPr sz="1584">
                <a:solidFill>
                  <a:schemeClr val="tx1"/>
                </a:solidFill>
              </a:defRPr>
            </a:lvl4pPr>
            <a:lvl5pPr>
              <a:defRPr sz="1584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2236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simple : 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" y="0"/>
            <a:ext cx="12191595" cy="6857995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61884" y="169116"/>
            <a:ext cx="7967917" cy="488983"/>
          </a:xfrm>
        </p:spPr>
        <p:txBody>
          <a:bodyPr>
            <a:normAutofit/>
          </a:bodyPr>
          <a:lstStyle>
            <a:lvl1pPr>
              <a:defRPr sz="249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09/10</a:t>
            </a:r>
            <a:r>
              <a:rPr lang="fr-FR" baseline="30000" dirty="0"/>
              <a:t>th</a:t>
            </a:r>
            <a:r>
              <a:rPr lang="fr-FR" dirty="0"/>
              <a:t>/2024</a:t>
            </a:r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ESS - CDS-SL SAR</a:t>
            </a:r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309894" y="902590"/>
            <a:ext cx="11666121" cy="528704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q"/>
              <a:defRPr sz="2263">
                <a:solidFill>
                  <a:srgbClr val="2A4B86"/>
                </a:solidFill>
              </a:defRPr>
            </a:lvl1pPr>
            <a:lvl2pPr marL="685800" indent="-228600">
              <a:buSzPct val="100000"/>
              <a:buFont typeface="Calibri" panose="020F0502020204030204" pitchFamily="34" charset="0"/>
              <a:buChar char="●"/>
              <a:defRPr sz="2037">
                <a:solidFill>
                  <a:srgbClr val="2A4B86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11">
                <a:solidFill>
                  <a:srgbClr val="456487"/>
                </a:solidFill>
              </a:defRPr>
            </a:lvl3pPr>
            <a:lvl4pPr>
              <a:defRPr sz="1584">
                <a:solidFill>
                  <a:schemeClr val="tx1"/>
                </a:solidFill>
              </a:defRPr>
            </a:lvl4pPr>
            <a:lvl5pPr>
              <a:defRPr sz="1584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7184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" y="0"/>
            <a:ext cx="12191596" cy="68579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8572" y="169116"/>
            <a:ext cx="9534855" cy="488983"/>
          </a:xfrm>
        </p:spPr>
        <p:txBody>
          <a:bodyPr>
            <a:normAutofit/>
          </a:bodyPr>
          <a:lstStyle>
            <a:lvl1pPr algn="ctr">
              <a:defRPr sz="2716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28/06/2023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Einstein Telescope – Kick-off IJCLab –  Caractérisation de matériaux à température cryogénique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684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" y="0"/>
            <a:ext cx="12191595" cy="68579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716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025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28/06/2023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Einstein Telescope – Kick-off IJCLab –  Caractérisation de matériaux à température cryogénique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BE48F-A7D6-8A4D-99CA-582EB3456A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15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74" r:id="rId3"/>
    <p:sldLayoutId id="2147483658" r:id="rId4"/>
    <p:sldLayoutId id="2147483675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F989C989-18D5-49B8-83F0-25407A2D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- 4-2025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07A81A-6C77-4A99-ABCE-88F6992A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29DF77-A478-FFF4-2246-33D934A1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10/07/2025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E213AC-7DC4-881A-BE68-5F6D9010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9573" y="2723534"/>
            <a:ext cx="4173534" cy="327920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7E7CFD6-0172-42A9-A91E-F497F6A95F1D}"/>
              </a:ext>
            </a:extLst>
          </p:cNvPr>
          <p:cNvSpPr txBox="1"/>
          <p:nvPr/>
        </p:nvSpPr>
        <p:spPr>
          <a:xfrm>
            <a:off x="1124838" y="1962100"/>
            <a:ext cx="10349797" cy="1764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74" dirty="0">
                <a:solidFill>
                  <a:schemeClr val="accent1">
                    <a:lumMod val="75000"/>
                  </a:schemeClr>
                </a:solidFill>
              </a:rPr>
              <a:t>Project Progress </a:t>
            </a:r>
            <a:r>
              <a:rPr lang="fr-FR" sz="4074" dirty="0" err="1">
                <a:solidFill>
                  <a:schemeClr val="accent1">
                    <a:lumMod val="75000"/>
                  </a:schemeClr>
                </a:solidFill>
              </a:rPr>
              <a:t>Review</a:t>
            </a:r>
            <a:r>
              <a:rPr lang="fr-FR" sz="4074" dirty="0">
                <a:solidFill>
                  <a:schemeClr val="accent1">
                    <a:lumMod val="75000"/>
                  </a:schemeClr>
                </a:solidFill>
              </a:rPr>
              <a:t> (PPR) 4-2025</a:t>
            </a:r>
          </a:p>
          <a:p>
            <a:pPr algn="ctr"/>
            <a:endParaRPr lang="fr-FR" sz="4074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2716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537CC1-C2DF-C452-B89B-2387774B0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110" y="876973"/>
            <a:ext cx="1264835" cy="86238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D170D63-4AA8-4F2D-B9EC-0821226AC6DE}"/>
              </a:ext>
            </a:extLst>
          </p:cNvPr>
          <p:cNvSpPr txBox="1"/>
          <p:nvPr/>
        </p:nvSpPr>
        <p:spPr>
          <a:xfrm>
            <a:off x="717365" y="3273749"/>
            <a:ext cx="397462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200" b="1" dirty="0"/>
              <a:t>WP- 07 CRYOGENIE </a:t>
            </a:r>
          </a:p>
          <a:p>
            <a:pPr algn="ctr"/>
            <a:r>
              <a:rPr lang="fr-FR" sz="2200" dirty="0"/>
              <a:t>Présenté par: </a:t>
            </a:r>
          </a:p>
          <a:p>
            <a:pPr algn="ctr"/>
            <a:r>
              <a:rPr lang="fr-FR" sz="2200" dirty="0"/>
              <a:t>Patxi DUTHIL</a:t>
            </a:r>
          </a:p>
          <a:p>
            <a:pPr algn="ctr"/>
            <a:endParaRPr lang="fr-FR" sz="2200" dirty="0"/>
          </a:p>
          <a:p>
            <a:pPr algn="ctr"/>
            <a:r>
              <a:rPr lang="fr-FR" sz="2200" dirty="0"/>
              <a:t>10 juillet 2025</a:t>
            </a:r>
          </a:p>
        </p:txBody>
      </p:sp>
    </p:spTree>
    <p:extLst>
      <p:ext uri="{BB962C8B-B14F-4D97-AF65-F5344CB8AC3E}">
        <p14:creationId xmlns:p14="http://schemas.microsoft.com/office/powerpoint/2010/main" val="91566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499046-2090-4058-95CF-4C307D5BD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884" y="169116"/>
            <a:ext cx="10802167" cy="4889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TDR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D17EC2-1F54-4221-80D3-50A898D4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710CFD2B-A735-431E-956B-EF866682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/>
          <a:p>
            <a:r>
              <a:rPr lang="fr-FR" dirty="0"/>
              <a:t>10/07/2025</a:t>
            </a: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7A2CB00E-8595-463F-8C73-FD5202BBF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- 4-2025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1128C10-ACDE-43B5-B201-5461A42F6212}"/>
              </a:ext>
            </a:extLst>
          </p:cNvPr>
          <p:cNvSpPr txBox="1"/>
          <p:nvPr/>
        </p:nvSpPr>
        <p:spPr>
          <a:xfrm>
            <a:off x="7724776" y="658099"/>
            <a:ext cx="4565546" cy="2900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 – Cryogenic systems</a:t>
            </a:r>
            <a:endParaRPr lang="fr-FR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Cold Box</a:t>
            </a:r>
            <a:endParaRPr lang="fr-FR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Cycle compressors</a:t>
            </a:r>
            <a:endParaRPr lang="fr-FR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 system</a:t>
            </a:r>
            <a:endParaRPr lang="fr-FR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Booster and Interconnection Valve Box</a:t>
            </a:r>
            <a:endParaRPr lang="fr-FR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Cryomodule Valve Box</a:t>
            </a:r>
            <a:endParaRPr lang="fr-FR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K helium pumping station</a:t>
            </a:r>
            <a:endParaRPr lang="fr-FR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Ancillaries (purifying system, recovery system…)</a:t>
            </a:r>
            <a:endParaRPr lang="fr-FR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 – C&amp;C</a:t>
            </a:r>
            <a:endParaRPr lang="fr-FR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 of instruments and PLC I/O</a:t>
            </a:r>
            <a:endParaRPr lang="fr-FR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PLC specifications </a:t>
            </a:r>
            <a:endParaRPr lang="fr-FR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24C159E-BAC7-445A-8895-14377C1D3EB0}"/>
              </a:ext>
            </a:extLst>
          </p:cNvPr>
          <p:cNvSpPr txBox="1"/>
          <p:nvPr/>
        </p:nvSpPr>
        <p:spPr>
          <a:xfrm>
            <a:off x="-1" y="658099"/>
            <a:ext cx="7423355" cy="5864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fr-FR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I- Introduction</a:t>
            </a:r>
            <a:endParaRPr lang="fr-FR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4013" indent="-177800">
              <a:lnSpc>
                <a:spcPct val="107000"/>
              </a:lnSpc>
            </a:pP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What do we have to cool</a:t>
            </a:r>
            <a:endParaRPr lang="fr-FR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4013" indent="-177800">
              <a:lnSpc>
                <a:spcPct val="107000"/>
              </a:lnSpc>
            </a:pP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Project constraints and cryogenic implications (equipment recovery, bunker size, construction work in the igloo)</a:t>
            </a:r>
            <a:endParaRPr lang="fr-FR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4013" lvl="0" indent="-177800">
              <a:lnSpc>
                <a:spcPct val="107000"/>
              </a:lnSpc>
            </a:pP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Cryogenic environment: the </a:t>
            </a:r>
            <a:r>
              <a:rPr lang="en-GB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Supratech</a:t>
            </a: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plateform</a:t>
            </a: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lique</a:t>
            </a: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helium recovery system and network…)</a:t>
            </a:r>
            <a:endParaRPr lang="fr-FR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fr-FR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II- </a:t>
            </a:r>
            <a:r>
              <a:rPr lang="fr-FR" sz="15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Cryogenic</a:t>
            </a:r>
            <a:r>
              <a:rPr lang="fr-FR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5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parameters</a:t>
            </a:r>
            <a:endParaRPr lang="fr-FR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166688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Cryogenic heat loads (stat., </a:t>
            </a:r>
            <a:r>
              <a:rPr lang="en-GB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dyn</a:t>
            </a: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balance)</a:t>
            </a:r>
            <a:endParaRPr lang="fr-FR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166688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Safety factor for </a:t>
            </a:r>
            <a:r>
              <a:rPr lang="en-GB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cryoplant</a:t>
            </a: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capacities</a:t>
            </a:r>
            <a:endParaRPr lang="fr-FR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166688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Temperatures and pressures (cavity working temperature and pressure, MAWP…)</a:t>
            </a:r>
            <a:endParaRPr lang="fr-FR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166688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Cavities Fast cool down</a:t>
            </a:r>
            <a:endParaRPr lang="fr-FR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III- Cryogenic architecture, flow process</a:t>
            </a:r>
            <a:endParaRPr lang="fr-FR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166688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PID</a:t>
            </a:r>
            <a:endParaRPr lang="fr-FR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166688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Equipment blocks (main parts: refrigerating system, distribution system, recovery system…) </a:t>
            </a:r>
            <a:endParaRPr lang="fr-FR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166688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Insulation vacuum (vacuum volume splits, vacuum barrier, sizes, pumping systems, pumping time, leak detection capacities) </a:t>
            </a:r>
            <a:endParaRPr lang="fr-FR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166688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Operating modes </a:t>
            </a:r>
            <a:endParaRPr lang="fr-FR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Booster only – no cold box (cool-down, 4 K, 2 K and warm-up)</a:t>
            </a:r>
            <a:endParaRPr lang="fr-FR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Booster only with cold box (cool-down, 4 K, 2 K and warm-up)</a:t>
            </a:r>
            <a:endParaRPr lang="fr-FR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 only (cool-down, 4 K, 2 K and warm-up)</a:t>
            </a:r>
            <a:endParaRPr lang="fr-FR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PERLE (cool-down, 4 K, 2 K and warm-up)</a:t>
            </a:r>
            <a:endParaRPr lang="fr-FR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Supratech</a:t>
            </a: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helium fill-in, helium recovery in safety mode</a:t>
            </a:r>
            <a:endParaRPr lang="fr-FR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684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Espace réservé du contenu 56">
            <a:extLst>
              <a:ext uri="{FF2B5EF4-FFF2-40B4-BE49-F238E27FC236}">
                <a16:creationId xmlns:a16="http://schemas.microsoft.com/office/drawing/2014/main" id="{C7D11054-641C-4329-ACA2-2822653FB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776" y="737117"/>
            <a:ext cx="12087224" cy="573079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fr-FR" dirty="0"/>
              <a:t>WP7.1. - CRYOPLANT (cf. PPR4)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Fourniture HZB : 		</a:t>
            </a:r>
            <a:r>
              <a:rPr lang="fr-FR" dirty="0">
                <a:solidFill>
                  <a:schemeClr val="tx1"/>
                </a:solidFill>
              </a:rPr>
              <a:t>Contenu </a:t>
            </a:r>
            <a:r>
              <a:rPr lang="fr-FR" dirty="0">
                <a:solidFill>
                  <a:schemeClr val="tx1"/>
                </a:solidFill>
                <a:sym typeface="Symbol" panose="05050102010706020507" pitchFamily="18" charset="2"/>
              </a:rPr>
              <a:t> </a:t>
            </a:r>
            <a:r>
              <a:rPr lang="fr-FR" dirty="0" err="1">
                <a:solidFill>
                  <a:schemeClr val="tx1"/>
                </a:solidFill>
                <a:sym typeface="Symbol" panose="05050102010706020507" pitchFamily="18" charset="2"/>
              </a:rPr>
              <a:t>MoU</a:t>
            </a:r>
            <a:r>
              <a:rPr lang="fr-FR" dirty="0">
                <a:solidFill>
                  <a:schemeClr val="tx1"/>
                </a:solidFill>
                <a:sym typeface="Symbol" panose="05050102010706020507" pitchFamily="18" charset="2"/>
              </a:rPr>
              <a:t> en cours : HZB partie juridique est désormais aux manettes :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fr-FR" dirty="0">
                <a:solidFill>
                  <a:srgbClr val="FF0000"/>
                </a:solidFill>
                <a:sym typeface="Symbol" panose="05050102010706020507" pitchFamily="18" charset="2"/>
              </a:rPr>
              <a:t>Std-by : 			lieux de stockage durant les travaux ; NDA LINDE ; Discussion RAK (possible partenaire indus) </a:t>
            </a:r>
            <a:endParaRPr lang="fr-FR" dirty="0">
              <a:solidFill>
                <a:srgbClr val="FF0000"/>
              </a:solidFill>
            </a:endParaRP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fr-FR" dirty="0">
                <a:solidFill>
                  <a:schemeClr val="tx1"/>
                </a:solidFill>
              </a:rPr>
              <a:t>A venir (PPR5) : 		Réunion avec RAK + Action LINDE : en direct ou via HZB…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fr-FR" dirty="0"/>
              <a:t>WP7.2. – INFRAS CRYOS 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Upgrade implantation</a:t>
            </a:r>
            <a:r>
              <a:rPr lang="fr-FR" dirty="0">
                <a:solidFill>
                  <a:schemeClr val="tx1"/>
                </a:solidFill>
              </a:rPr>
              <a:t> (cf. WP12) :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itération(s) avec programmiste + bunker réduit </a:t>
            </a:r>
          </a:p>
          <a:p>
            <a:pPr marL="914400" lvl="2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fr-FR" dirty="0">
                <a:solidFill>
                  <a:schemeClr val="tx1"/>
                </a:solidFill>
                <a:sym typeface="Symbol" panose="05050102010706020507" pitchFamily="18" charset="2"/>
              </a:rPr>
              <a:t> 			 </a:t>
            </a:r>
            <a:r>
              <a:rPr lang="fr-FR" dirty="0">
                <a:solidFill>
                  <a:srgbClr val="00B050"/>
                </a:solidFill>
                <a:sym typeface="Symbol" panose="05050102010706020507" pitchFamily="18" charset="2"/>
              </a:rPr>
              <a:t>nouvelle(s) études d’implantation(s) réalisée(s) :</a:t>
            </a:r>
          </a:p>
          <a:p>
            <a:pPr marL="914400" lvl="2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fr-FR" dirty="0">
                <a:solidFill>
                  <a:schemeClr val="tx1"/>
                </a:solidFill>
                <a:sym typeface="Symbol" panose="05050102010706020507" pitchFamily="18" charset="2"/>
              </a:rPr>
              <a:t> 			</a:t>
            </a:r>
            <a:r>
              <a:rPr lang="fr-FR" dirty="0">
                <a:solidFill>
                  <a:srgbClr val="00B050"/>
                </a:solidFill>
                <a:sym typeface="Symbol" panose="05050102010706020507" pitchFamily="18" charset="2"/>
              </a:rPr>
              <a:t> boite  à vannes booster + boite à vannes cryomodule + interconnexion box en dehors du bunker 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fr-FR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fr-FR" dirty="0">
                <a:solidFill>
                  <a:srgbClr val="00B050"/>
                </a:solidFill>
                <a:sym typeface="Symbol" panose="05050102010706020507" pitchFamily="18" charset="2"/>
              </a:rPr>
              <a:t> nouvelle architecture cryogénique proposée : </a:t>
            </a:r>
          </a:p>
          <a:p>
            <a:pPr marL="3589338" lvl="2" indent="87313">
              <a:lnSpc>
                <a:spcPct val="110000"/>
              </a:lnSpc>
              <a:spcBef>
                <a:spcPts val="300"/>
              </a:spcBef>
            </a:pPr>
            <a:r>
              <a:rPr lang="fr-FR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fr-FR" dirty="0">
                <a:solidFill>
                  <a:srgbClr val="00B050"/>
                </a:solidFill>
                <a:sym typeface="Symbol" panose="05050102010706020507" pitchFamily="18" charset="2"/>
              </a:rPr>
              <a:t>Interconnexion Box intégrée dans la boite à vanne Booster (qui devient donc plus complexe)</a:t>
            </a:r>
          </a:p>
          <a:p>
            <a:pPr marL="3589338" lvl="2" indent="87313">
              <a:lnSpc>
                <a:spcPct val="110000"/>
              </a:lnSpc>
              <a:spcBef>
                <a:spcPts val="300"/>
              </a:spcBef>
            </a:pPr>
            <a:r>
              <a:rPr lang="fr-FR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fr-FR" dirty="0">
                <a:solidFill>
                  <a:srgbClr val="00B050"/>
                </a:solidFill>
                <a:sym typeface="Symbol" panose="05050102010706020507" pitchFamily="18" charset="2"/>
              </a:rPr>
              <a:t>Toutes les fonctionnalités cryogéniques antérieurement définies sont conservées</a:t>
            </a:r>
          </a:p>
          <a:p>
            <a:pPr marL="3589338" lvl="2" indent="87313">
              <a:lnSpc>
                <a:spcPct val="110000"/>
              </a:lnSpc>
              <a:spcBef>
                <a:spcPts val="300"/>
              </a:spcBef>
            </a:pPr>
            <a:r>
              <a:rPr lang="fr-FR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fr-FR" dirty="0">
                <a:solidFill>
                  <a:srgbClr val="00B050"/>
                </a:solidFill>
                <a:sym typeface="Symbol" panose="05050102010706020507" pitchFamily="18" charset="2"/>
              </a:rPr>
              <a:t>Nouveau PID cryogénique établi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fr-FR" dirty="0">
                <a:solidFill>
                  <a:schemeClr val="tx1"/>
                </a:solidFill>
                <a:sym typeface="Symbol" panose="05050102010706020507" pitchFamily="18" charset="2"/>
              </a:rPr>
              <a:t>Visite des galeries (cf. WP13) : 	</a:t>
            </a:r>
            <a:r>
              <a:rPr lang="fr-FR" dirty="0">
                <a:solidFill>
                  <a:srgbClr val="00B050"/>
                </a:solidFill>
                <a:sym typeface="Symbol" panose="05050102010706020507" pitchFamily="18" charset="2"/>
              </a:rPr>
              <a:t>le réseau d’hélium existe bien de l’igloo au 105 et du 105 au 106 et est plutôt en bon état </a:t>
            </a:r>
          </a:p>
          <a:p>
            <a:pPr marL="457200" lvl="1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fr-FR" dirty="0">
                <a:solidFill>
                  <a:srgbClr val="00B050"/>
                </a:solidFill>
                <a:sym typeface="Symbol" panose="05050102010706020507" pitchFamily="18" charset="2"/>
              </a:rPr>
              <a:t>				 petite réfection nécessaire + raccordement au réseau existant (internalisation probable)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fr-FR" dirty="0">
                <a:solidFill>
                  <a:schemeClr val="tx1"/>
                </a:solidFill>
              </a:rPr>
              <a:t>A venir (PPR5) : 		Liste d’instrumentation à compléter avec PLC I/O (hors Cold Box, BVCM et </a:t>
            </a:r>
            <a:r>
              <a:rPr lang="fr-FR" dirty="0" err="1">
                <a:solidFill>
                  <a:schemeClr val="tx1"/>
                </a:solidFill>
              </a:rPr>
              <a:t>ancillaries</a:t>
            </a:r>
            <a:r>
              <a:rPr lang="fr-FR" dirty="0">
                <a:solidFill>
                  <a:schemeClr val="tx1"/>
                </a:solidFill>
              </a:rPr>
              <a:t>)</a:t>
            </a:r>
            <a:endParaRPr lang="fr-FR" dirty="0">
              <a:solidFill>
                <a:srgbClr val="00B050"/>
              </a:solidFill>
              <a:sym typeface="Symbol" panose="05050102010706020507" pitchFamily="18" charset="2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fr-FR" dirty="0"/>
              <a:t>WP7.3. – DISTRIBUTION CRYOGENIQUE (cf. PPR4)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fr-FR" dirty="0" err="1">
                <a:solidFill>
                  <a:schemeClr val="tx1"/>
                </a:solidFill>
              </a:rPr>
              <a:t>Sesame</a:t>
            </a:r>
            <a:r>
              <a:rPr lang="fr-FR" dirty="0">
                <a:solidFill>
                  <a:schemeClr val="tx1"/>
                </a:solidFill>
              </a:rPr>
              <a:t> : 			pas eu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fr-FR" dirty="0">
                <a:solidFill>
                  <a:schemeClr val="tx1"/>
                </a:solidFill>
              </a:rPr>
              <a:t>Upgrade implantation : 		</a:t>
            </a:r>
            <a:r>
              <a:rPr lang="fr-FR" dirty="0">
                <a:solidFill>
                  <a:srgbClr val="00B050"/>
                </a:solidFill>
                <a:sym typeface="Symbol" panose="05050102010706020507" pitchFamily="18" charset="2"/>
              </a:rPr>
              <a:t>l’impact des longues lignes </a:t>
            </a:r>
            <a:r>
              <a:rPr lang="fr-FR" dirty="0" err="1">
                <a:solidFill>
                  <a:srgbClr val="00B050"/>
                </a:solidFill>
                <a:sym typeface="Symbol" panose="05050102010706020507" pitchFamily="18" charset="2"/>
              </a:rPr>
              <a:t>cryos</a:t>
            </a:r>
            <a:r>
              <a:rPr lang="fr-FR" dirty="0">
                <a:solidFill>
                  <a:srgbClr val="00B050"/>
                </a:solidFill>
                <a:sym typeface="Symbol" panose="05050102010706020507" pitchFamily="18" charset="2"/>
              </a:rPr>
              <a:t> de transfert (entre Boites à vannes et Cryomodule ; entre 					Boite à vannes et Booster) sur le process et dimensionnent des lignes vérifié  impact faible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fr-FR" dirty="0">
                <a:solidFill>
                  <a:schemeClr val="tx1"/>
                </a:solidFill>
              </a:rPr>
              <a:t>A venir (PPR5) :		Etude conceptuelle boite à vannes Booster bien avancée pour lancement de la </a:t>
            </a:r>
            <a:r>
              <a:rPr lang="fr-FR" dirty="0" err="1">
                <a:solidFill>
                  <a:schemeClr val="tx1"/>
                </a:solidFill>
              </a:rPr>
              <a:t>cmde</a:t>
            </a:r>
            <a:r>
              <a:rPr lang="fr-FR" dirty="0">
                <a:solidFill>
                  <a:schemeClr val="tx1"/>
                </a:solidFill>
              </a:rPr>
              <a:t> étude de détail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C499046-2090-4058-95CF-4C307D5BD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884" y="169116"/>
            <a:ext cx="10802167" cy="4889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WP7 Etat d’avancement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D17EC2-1F54-4221-80D3-50A898D4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710CFD2B-A735-431E-956B-EF866682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/>
          <a:p>
            <a:r>
              <a:rPr lang="fr-FR" dirty="0"/>
              <a:t>10/07/2025</a:t>
            </a: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7A2CB00E-8595-463F-8C73-FD5202BBF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- 4-2025</a:t>
            </a:r>
          </a:p>
        </p:txBody>
      </p:sp>
    </p:spTree>
    <p:extLst>
      <p:ext uri="{BB962C8B-B14F-4D97-AF65-F5344CB8AC3E}">
        <p14:creationId xmlns:p14="http://schemas.microsoft.com/office/powerpoint/2010/main" val="117346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499046-2090-4058-95CF-4C307D5BD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884" y="169116"/>
            <a:ext cx="10802167" cy="4889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WP7 – Planning (injecteur)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D17EC2-1F54-4221-80D3-50A898D4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3155E5BB-14C6-47A7-B563-2FC9761EF7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/>
          <a:p>
            <a:r>
              <a:rPr lang="fr-FR" dirty="0"/>
              <a:t>10/07/2025</a:t>
            </a: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8FBC0639-EFA9-43E7-B985-6EFBBEBB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- 4-2025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CB0B554-9337-47D1-92AA-E035B4FFD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438" y="662332"/>
            <a:ext cx="7951796" cy="31576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70BCF5F-E0B6-4786-A7BA-5DB6A32B3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23" y="923395"/>
            <a:ext cx="9698285" cy="278118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568B660-42E3-4845-9801-26B7FE1CBCFA}"/>
              </a:ext>
            </a:extLst>
          </p:cNvPr>
          <p:cNvSpPr txBox="1"/>
          <p:nvPr/>
        </p:nvSpPr>
        <p:spPr>
          <a:xfrm>
            <a:off x="375883" y="3792231"/>
            <a:ext cx="11054937" cy="176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/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Installation </a:t>
            </a:r>
            <a:r>
              <a:rPr lang="fr-FR" sz="15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source : 						en cours</a:t>
            </a:r>
          </a:p>
          <a:p>
            <a:pPr indent="180340" algn="just"/>
            <a:r>
              <a:rPr lang="fr-FR" sz="15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Mise en service de la source de l’injecteur : 				1er trim. 2026</a:t>
            </a:r>
          </a:p>
          <a:p>
            <a:pPr indent="180340" algn="just"/>
            <a:r>
              <a:rPr lang="fr-FR" sz="155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Fourniture de la </a:t>
            </a:r>
            <a:r>
              <a:rPr lang="fr-FR" sz="155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boite à vanne du Booster </a:t>
            </a:r>
            <a:r>
              <a:rPr lang="fr-FR" sz="1550" b="1" strike="sngStrike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(SESAME)</a:t>
            </a:r>
            <a:r>
              <a:rPr lang="fr-FR" sz="1550" strike="sngStrike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55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			mi-2027*</a:t>
            </a:r>
          </a:p>
          <a:p>
            <a:pPr indent="180340" algn="just"/>
            <a:r>
              <a:rPr lang="fr-FR" sz="15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Essais cryogéniques du Booster : 					3ème trim. 2027</a:t>
            </a:r>
          </a:p>
          <a:p>
            <a:pPr indent="180340" algn="just"/>
            <a:r>
              <a:rPr lang="fr-FR" sz="15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Installation de l’usine cryogénique :					1er trim. 2028</a:t>
            </a:r>
          </a:p>
          <a:p>
            <a:pPr indent="180340" algn="just"/>
            <a:r>
              <a:rPr lang="fr-FR" sz="15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Injecteur de PERLE en régime nominal (7 MeV ; 20 mA) : 			mi-2028</a:t>
            </a:r>
            <a:r>
              <a:rPr lang="fr-FR" sz="15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indent="180340" algn="just"/>
            <a:endParaRPr lang="fr-FR" sz="15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4593705-ACFB-4B30-8A6B-A600B0E3029B}"/>
              </a:ext>
            </a:extLst>
          </p:cNvPr>
          <p:cNvSpPr txBox="1"/>
          <p:nvPr/>
        </p:nvSpPr>
        <p:spPr>
          <a:xfrm>
            <a:off x="548867" y="5769175"/>
            <a:ext cx="11054937" cy="33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/>
            <a:r>
              <a:rPr lang="fr-FR" sz="155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Nécessite de démarrer l’étude de conception de ces composants au 2</a:t>
            </a:r>
            <a:r>
              <a:rPr lang="fr-FR" sz="1550" b="1" baseline="300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fr-FR" sz="155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semestre 2025 </a:t>
            </a:r>
            <a:r>
              <a:rPr lang="fr-FR" sz="155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 cf. point de vigilance RH</a:t>
            </a:r>
            <a:endParaRPr lang="fr-FR" sz="155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33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Espace réservé du contenu 56">
            <a:extLst>
              <a:ext uri="{FF2B5EF4-FFF2-40B4-BE49-F238E27FC236}">
                <a16:creationId xmlns:a16="http://schemas.microsoft.com/office/drawing/2014/main" id="{C7D11054-641C-4329-ACA2-2822653FB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776" y="737117"/>
            <a:ext cx="12087224" cy="5730795"/>
          </a:xfrm>
        </p:spPr>
        <p:txBody>
          <a:bodyPr>
            <a:normAutofit/>
          </a:bodyPr>
          <a:lstStyle/>
          <a:p>
            <a:r>
              <a:rPr lang="fr-FR" dirty="0"/>
              <a:t>Modélisation dynamique de processus procédés</a:t>
            </a:r>
          </a:p>
          <a:p>
            <a:pPr lvl="1"/>
            <a:r>
              <a:rPr lang="fr-FR" dirty="0"/>
              <a:t>Expertise :</a:t>
            </a:r>
          </a:p>
          <a:p>
            <a:pPr lvl="2"/>
            <a:r>
              <a:rPr lang="fr-FR" dirty="0"/>
              <a:t>Externe à IJCLab : TPE </a:t>
            </a:r>
            <a:r>
              <a:rPr lang="fr-FR" dirty="0" err="1"/>
              <a:t>Cryoscape</a:t>
            </a:r>
            <a:endParaRPr lang="fr-FR" dirty="0"/>
          </a:p>
          <a:p>
            <a:pPr lvl="2"/>
            <a:r>
              <a:rPr lang="fr-FR" dirty="0"/>
              <a:t>Collaboration de recherche envisagée </a:t>
            </a:r>
            <a:r>
              <a:rPr lang="fr-FR" dirty="0">
                <a:solidFill>
                  <a:srgbClr val="00B050"/>
                </a:solidFill>
                <a:sym typeface="Symbol" panose="05050102010706020507" pitchFamily="18" charset="2"/>
              </a:rPr>
              <a:t> contrat de collaboration initié</a:t>
            </a:r>
            <a:r>
              <a:rPr lang="fr-FR" dirty="0">
                <a:solidFill>
                  <a:srgbClr val="00B050"/>
                </a:solidFill>
              </a:rPr>
              <a:t> (dans les tuyaux ; cf. Souleymane) </a:t>
            </a:r>
          </a:p>
          <a:p>
            <a:pPr lvl="1"/>
            <a:r>
              <a:rPr lang="fr-FR" dirty="0"/>
              <a:t>Forces vives :</a:t>
            </a:r>
          </a:p>
          <a:p>
            <a:pPr lvl="2"/>
            <a:r>
              <a:rPr lang="fr-FR" dirty="0">
                <a:solidFill>
                  <a:srgbClr val="00B050"/>
                </a:solidFill>
              </a:rPr>
              <a:t>CDD IN2P3 2ans accordé </a:t>
            </a:r>
          </a:p>
          <a:p>
            <a:pPr lvl="2"/>
            <a:r>
              <a:rPr lang="fr-FR" dirty="0">
                <a:solidFill>
                  <a:srgbClr val="00B050"/>
                </a:solidFill>
              </a:rPr>
              <a:t>Candidat sélectionné (avec 5 ans d’expérience chez Air Liquide dans la simulation de procédés)</a:t>
            </a:r>
          </a:p>
          <a:p>
            <a:pPr lvl="2"/>
            <a:r>
              <a:rPr lang="fr-FR" dirty="0">
                <a:solidFill>
                  <a:srgbClr val="00B050"/>
                </a:solidFill>
              </a:rPr>
              <a:t>ZRR OK</a:t>
            </a:r>
          </a:p>
          <a:p>
            <a:pPr lvl="2"/>
            <a:r>
              <a:rPr lang="fr-FR" dirty="0"/>
              <a:t>Arrivée prévue au 1</a:t>
            </a:r>
            <a:r>
              <a:rPr lang="fr-FR" baseline="30000" dirty="0"/>
              <a:t>er</a:t>
            </a:r>
            <a:r>
              <a:rPr lang="fr-FR" dirty="0"/>
              <a:t> Septembre</a:t>
            </a:r>
          </a:p>
          <a:p>
            <a:r>
              <a:rPr lang="fr-FR" dirty="0"/>
              <a:t>BE</a:t>
            </a:r>
          </a:p>
          <a:p>
            <a:pPr lvl="1"/>
            <a:r>
              <a:rPr lang="fr-FR" dirty="0"/>
              <a:t>Expertise :</a:t>
            </a:r>
          </a:p>
          <a:p>
            <a:pPr lvl="2"/>
            <a:r>
              <a:rPr lang="fr-FR" dirty="0"/>
              <a:t>Samuel : </a:t>
            </a:r>
            <a:r>
              <a:rPr lang="fr-FR" dirty="0">
                <a:solidFill>
                  <a:srgbClr val="00B050"/>
                </a:solidFill>
              </a:rPr>
              <a:t>formation cryogénique effectuée</a:t>
            </a:r>
          </a:p>
          <a:p>
            <a:pPr lvl="1"/>
            <a:r>
              <a:rPr lang="fr-FR" dirty="0"/>
              <a:t>Forces vives : décision </a:t>
            </a:r>
            <a:r>
              <a:rPr lang="fr-FR" dirty="0" err="1"/>
              <a:t>dir</a:t>
            </a:r>
            <a:r>
              <a:rPr lang="fr-FR" dirty="0"/>
              <a:t>. projet (PPR3) -&gt; </a:t>
            </a:r>
            <a:r>
              <a:rPr lang="fr-FR" dirty="0">
                <a:solidFill>
                  <a:srgbClr val="00B050"/>
                </a:solidFill>
              </a:rPr>
              <a:t>externalisation de l’étude de la boite à vannes Booster</a:t>
            </a:r>
          </a:p>
          <a:p>
            <a:endParaRPr lang="fr-FR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C499046-2090-4058-95CF-4C307D5BD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884" y="169116"/>
            <a:ext cx="10802167" cy="4889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esoins manquants RH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2806977-7A44-42C5-BBF9-E46787064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10/07/2025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62B2DB-6B15-4F05-B311-1E78C92B1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- 4-2025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D17EC2-1F54-4221-80D3-50A898D4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0823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Espace réservé du contenu 56">
            <a:extLst>
              <a:ext uri="{FF2B5EF4-FFF2-40B4-BE49-F238E27FC236}">
                <a16:creationId xmlns:a16="http://schemas.microsoft.com/office/drawing/2014/main" id="{C7D11054-641C-4329-ACA2-2822653FB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776" y="737117"/>
            <a:ext cx="12087224" cy="573079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fr-FR" dirty="0"/>
              <a:t>1- Budget WP7</a:t>
            </a:r>
          </a:p>
          <a:p>
            <a:pPr lvl="1">
              <a:lnSpc>
                <a:spcPct val="120000"/>
              </a:lnSpc>
            </a:pPr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Aap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SESAME 2025 : non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 dépôt à nouveau l’année prochaine (?) + étude boite à vannes Booster sous-traitée pour ne pas retarder le planning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</a:pPr>
            <a:r>
              <a:rPr lang="fr-FR" dirty="0">
                <a:solidFill>
                  <a:srgbClr val="FF0000"/>
                </a:solidFill>
              </a:rPr>
              <a:t>Financements pour fourniture autres équipements ?</a:t>
            </a:r>
          </a:p>
          <a:p>
            <a:pPr lvl="1">
              <a:lnSpc>
                <a:spcPct val="120000"/>
              </a:lnSpc>
            </a:pPr>
            <a:r>
              <a:rPr lang="fr-FR" dirty="0">
                <a:solidFill>
                  <a:srgbClr val="FF0000"/>
                </a:solidFill>
              </a:rPr>
              <a:t>Financement pour transports équipements HZB ?</a:t>
            </a:r>
          </a:p>
          <a:p>
            <a:pPr lvl="1">
              <a:lnSpc>
                <a:spcPct val="120000"/>
              </a:lnSpc>
            </a:pPr>
            <a:r>
              <a:rPr lang="fr-FR" dirty="0">
                <a:solidFill>
                  <a:srgbClr val="FF0000"/>
                </a:solidFill>
              </a:rPr>
              <a:t>Financement pour installation équipements ?</a:t>
            </a:r>
          </a:p>
          <a:p>
            <a:pPr lvl="1">
              <a:lnSpc>
                <a:spcPct val="120000"/>
              </a:lnSpc>
            </a:pPr>
            <a:r>
              <a:rPr lang="fr-FR" dirty="0">
                <a:solidFill>
                  <a:srgbClr val="FF0000"/>
                </a:solidFill>
              </a:rPr>
              <a:t>Financement pour mise en service ?</a:t>
            </a:r>
          </a:p>
          <a:p>
            <a:pPr>
              <a:lnSpc>
                <a:spcPct val="120000"/>
              </a:lnSpc>
            </a:pPr>
            <a:r>
              <a:rPr lang="fr-FR" dirty="0"/>
              <a:t>2- RH (voir slide précédent) : RAS </a:t>
            </a:r>
          </a:p>
          <a:p>
            <a:pPr>
              <a:lnSpc>
                <a:spcPct val="120000"/>
              </a:lnSpc>
            </a:pPr>
            <a:r>
              <a:rPr lang="fr-FR" dirty="0"/>
              <a:t>3- Impliquer LINDE (et ses sous-traitants)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fr-FR" dirty="0">
                <a:solidFill>
                  <a:srgbClr val="FF0000"/>
                </a:solidFill>
                <a:sym typeface="Symbol" panose="05050102010706020507" pitchFamily="18" charset="2"/>
              </a:rPr>
              <a:t> LINDE : RAS</a:t>
            </a:r>
            <a:endParaRPr lang="fr-FR" dirty="0">
              <a:solidFill>
                <a:srgbClr val="FF0000"/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 RAK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Industrial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 Consulting : RAS</a:t>
            </a:r>
          </a:p>
          <a:p>
            <a:pPr>
              <a:lnSpc>
                <a:spcPct val="120000"/>
              </a:lnSpc>
            </a:pPr>
            <a:r>
              <a:rPr lang="fr-FR" dirty="0"/>
              <a:t>4- Fourniture HZB</a:t>
            </a:r>
          </a:p>
          <a:p>
            <a:pPr lvl="1">
              <a:lnSpc>
                <a:spcPct val="120000"/>
              </a:lnSpc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Contenu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 Discussion en cours</a:t>
            </a:r>
          </a:p>
          <a:p>
            <a:pPr lvl="1">
              <a:lnSpc>
                <a:spcPct val="120000"/>
              </a:lnSpc>
            </a:pPr>
            <a:r>
              <a:rPr lang="fr-FR" dirty="0">
                <a:solidFill>
                  <a:srgbClr val="FF0000"/>
                </a:solidFill>
                <a:sym typeface="Symbol" panose="05050102010706020507" pitchFamily="18" charset="2"/>
              </a:rPr>
              <a:t>Où peut-on ranger les composants durant les travaux (notamment la Cold Box) ?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C499046-2090-4058-95CF-4C307D5BD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884" y="169116"/>
            <a:ext cx="10802167" cy="4889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oints de vigilance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D17EC2-1F54-4221-80D3-50A898D4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3155E5BB-14C6-47A7-B563-2FC9761EF7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/>
          <a:p>
            <a:r>
              <a:rPr lang="fr-FR" dirty="0"/>
              <a:t>10/07/2025</a:t>
            </a: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8FBC0639-EFA9-43E7-B985-6EFBBEBB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- 4-2025</a:t>
            </a:r>
          </a:p>
        </p:txBody>
      </p:sp>
    </p:spTree>
    <p:extLst>
      <p:ext uri="{BB962C8B-B14F-4D97-AF65-F5344CB8AC3E}">
        <p14:creationId xmlns:p14="http://schemas.microsoft.com/office/powerpoint/2010/main" val="21382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Espace réservé du contenu 56">
            <a:extLst>
              <a:ext uri="{FF2B5EF4-FFF2-40B4-BE49-F238E27FC236}">
                <a16:creationId xmlns:a16="http://schemas.microsoft.com/office/drawing/2014/main" id="{C7D11054-641C-4329-ACA2-2822653FB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776" y="737117"/>
            <a:ext cx="12087224" cy="5730795"/>
          </a:xfrm>
        </p:spPr>
        <p:txBody>
          <a:bodyPr>
            <a:normAutofit/>
          </a:bodyPr>
          <a:lstStyle/>
          <a:p>
            <a:r>
              <a:rPr lang="fr-FR" dirty="0"/>
              <a:t>1- Injecteur : possibilité de fonctionner à 4 K / en mode pulsé ?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2- Ligne de transfert HZB (MTL) que l’on ne veut pas : informer HZB</a:t>
            </a: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3- Place de parking pour la Cold Box</a:t>
            </a: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onospace"/>
              </a:rPr>
              <a:t>- Qui gère, centralise et défini les paramètres machines et les docs machines (dont PID...) ?</a:t>
            </a: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onospace"/>
              </a:rPr>
              <a:t>5- Qui gère les installations sur sites ?</a:t>
            </a: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onospace"/>
              </a:rPr>
              <a:t>6- Qui gère/défini les opérations futures de PERLE (comment opèrera-t-on PERLE) ?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  <a:latin typeface="monospace"/>
              </a:rPr>
            </a:b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C499046-2090-4058-95CF-4C307D5BD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884" y="169116"/>
            <a:ext cx="10802167" cy="4889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Questions au projet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2806977-7A44-42C5-BBF9-E46787064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10/07/2025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62B2DB-6B15-4F05-B311-1E78C92B1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- 4-2025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D17EC2-1F54-4221-80D3-50A898D4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4229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 descr="http://wpwww.ijclab.in2p3.fr/portail-ijclab/wp-content/uploads/sites/12/2020/01/logo-provisoire@0.5x.png">
            <a:extLst>
              <a:ext uri="{FF2B5EF4-FFF2-40B4-BE49-F238E27FC236}">
                <a16:creationId xmlns:a16="http://schemas.microsoft.com/office/drawing/2014/main" id="{74FD3900-71B1-4F81-AFF3-9FACF5DACE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57BB893A-4A03-4E17-B7EE-53FD0FF61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572" y="229236"/>
            <a:ext cx="9534855" cy="833774"/>
          </a:xfrm>
        </p:spPr>
        <p:txBody>
          <a:bodyPr>
            <a:normAutofit/>
          </a:bodyPr>
          <a:lstStyle/>
          <a:p>
            <a:r>
              <a:rPr lang="fr-FR" dirty="0"/>
              <a:t>Merci pour votre attention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2411A56-B44E-4CA6-B7A5-983A3B652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E48F-A7D6-8A4D-99CA-582EB3456AD8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9739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47874</TotalTime>
  <Words>1056</Words>
  <Application>Microsoft Office PowerPoint</Application>
  <PresentationFormat>Grand écran</PresentationFormat>
  <Paragraphs>130</Paragraphs>
  <Slides>8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monospace</vt:lpstr>
      <vt:lpstr>Wingdings</vt:lpstr>
      <vt:lpstr>Thème Office</vt:lpstr>
      <vt:lpstr>Présentation PowerPoint</vt:lpstr>
      <vt:lpstr>TDR</vt:lpstr>
      <vt:lpstr>WP7 Etat d’avancement </vt:lpstr>
      <vt:lpstr>WP7 – Planning (injecteur)</vt:lpstr>
      <vt:lpstr>Besoins manquants RH</vt:lpstr>
      <vt:lpstr>Points de vigilance</vt:lpstr>
      <vt:lpstr>Questions au projet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 massacrier</dc:creator>
  <cp:lastModifiedBy>Patxi Duthil</cp:lastModifiedBy>
  <cp:revision>1764</cp:revision>
  <cp:lastPrinted>2020-02-05T07:53:30Z</cp:lastPrinted>
  <dcterms:created xsi:type="dcterms:W3CDTF">2018-12-09T14:10:51Z</dcterms:created>
  <dcterms:modified xsi:type="dcterms:W3CDTF">2025-07-10T15:03:54Z</dcterms:modified>
</cp:coreProperties>
</file>