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4"/>
  </p:notesMasterIdLst>
  <p:sldIdLst>
    <p:sldId id="256" r:id="rId5"/>
    <p:sldId id="268" r:id="rId6"/>
    <p:sldId id="270" r:id="rId7"/>
    <p:sldId id="259" r:id="rId8"/>
    <p:sldId id="261" r:id="rId9"/>
    <p:sldId id="260" r:id="rId10"/>
    <p:sldId id="258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8"/>
    <p:restoredTop sz="94694"/>
  </p:normalViewPr>
  <p:slideViewPr>
    <p:cSldViewPr snapToGrid="0" snapToObjects="1">
      <p:cViewPr varScale="1">
        <p:scale>
          <a:sx n="141" d="100"/>
          <a:sy n="141" d="100"/>
        </p:scale>
        <p:origin x="1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1846" y="6538242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38241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0113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71737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842" y="6548516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8C9E-632D-3D7C-D105-1025B6A9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01895-B11A-B59E-105F-056D4F872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02690-FAD2-FF58-C62A-BA9B85BE7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DCD97-EC53-04A9-9910-F8C096386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8203D-42D4-4595-8E88-07FE6571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A0F-C2AB-384F-928D-ACF1FBB4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7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B7CE-65B4-D75D-F9F8-E05AF197F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7C167-E63D-943C-5154-AB9E246B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097F7-BEFE-F94A-8860-E595FD57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82A0D-F4A0-C88B-B88E-BE1A233C8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A0F-C2AB-384F-928D-ACF1FBB4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63FCAF-541B-FA03-62E9-A5A1259D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18ECF-DBC6-62D5-E93A-1DD313117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308AE-815F-54AF-FCC5-E50A7FE4F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A0F-C2AB-384F-928D-ACF1FBB41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9" r:id="rId5"/>
    <p:sldLayoutId id="2147483670" r:id="rId6"/>
    <p:sldLayoutId id="214748367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Measurement of Laser Jitter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4" y="5003367"/>
            <a:ext cx="10334625" cy="746185"/>
          </a:xfrm>
        </p:spPr>
        <p:txBody>
          <a:bodyPr/>
          <a:lstStyle/>
          <a:p>
            <a:r>
              <a:rPr lang="en-US" dirty="0"/>
              <a:t>EICROC meeting</a:t>
            </a:r>
          </a:p>
          <a:p>
            <a:r>
              <a:rPr lang="en-US" dirty="0"/>
              <a:t>June 23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3" y="3309098"/>
            <a:ext cx="10334625" cy="1259607"/>
          </a:xfrm>
        </p:spPr>
        <p:txBody>
          <a:bodyPr/>
          <a:lstStyle/>
          <a:p>
            <a:r>
              <a:rPr lang="en-US" dirty="0"/>
              <a:t>Alex Jentsch, </a:t>
            </a:r>
            <a:r>
              <a:rPr lang="en-US" i="1" dirty="0"/>
              <a:t>on behalf of BNL AC-LGAD team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25B59-17CB-2F41-6308-A5E7A8EB2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357152-25BC-CB3D-30F5-EC6D87A70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EICROC0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80DA7C-8BDE-1009-800C-68F2F20E8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3" name="Google Shape;233;p34">
            <a:extLst>
              <a:ext uri="{FF2B5EF4-FFF2-40B4-BE49-F238E27FC236}">
                <a16:creationId xmlns:a16="http://schemas.microsoft.com/office/drawing/2014/main" id="{C9040EA2-1033-F772-9B28-55112BF2D27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3703"/>
          <a:stretch>
            <a:fillRect/>
          </a:stretch>
        </p:blipFill>
        <p:spPr>
          <a:xfrm>
            <a:off x="462579" y="1169578"/>
            <a:ext cx="8939704" cy="33441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34;p34">
            <a:extLst>
              <a:ext uri="{FF2B5EF4-FFF2-40B4-BE49-F238E27FC236}">
                <a16:creationId xmlns:a16="http://schemas.microsoft.com/office/drawing/2014/main" id="{395FDCE5-73C3-922D-FE2B-AC1D5BC5BECA}"/>
              </a:ext>
            </a:extLst>
          </p:cNvPr>
          <p:cNvSpPr txBox="1"/>
          <p:nvPr/>
        </p:nvSpPr>
        <p:spPr>
          <a:xfrm>
            <a:off x="9339391" y="1169579"/>
            <a:ext cx="2852609" cy="334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7859" indent="-287859">
              <a:buSzPct val="120000"/>
              <a:buFont typeface="Arial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Each plot is a different region in y, and each curve is a step selection in x – not all steps are shown.</a:t>
            </a:r>
            <a:endParaRPr sz="1200" dirty="0"/>
          </a:p>
          <a:p>
            <a:pPr marL="287859" indent="-287859">
              <a:buSzPct val="120000"/>
              <a:buFont typeface="Arial"/>
              <a:buChar char="•"/>
            </a:pPr>
            <a:r>
              <a:rPr lang="en" sz="1600" dirty="0">
                <a:latin typeface="Arial"/>
                <a:ea typeface="Arial"/>
                <a:cs typeface="Arial"/>
                <a:sym typeface="Arial"/>
              </a:rPr>
              <a:t>Plots are in units of current on the y-axis – integrating over the time window provide a charge measurement.</a:t>
            </a:r>
          </a:p>
          <a:p>
            <a:pPr marL="287859" indent="-287859">
              <a:buSzPct val="120000"/>
              <a:buFont typeface="Arial"/>
              <a:buChar char="•"/>
            </a:pPr>
            <a:r>
              <a:rPr lang="en" sz="1600" b="1" dirty="0">
                <a:latin typeface="Arial"/>
                <a:ea typeface="Arial"/>
                <a:cs typeface="Arial"/>
                <a:sym typeface="Arial"/>
              </a:rPr>
              <a:t>Significant amount of noise observed </a:t>
            </a:r>
            <a:r>
              <a:rPr lang="en" sz="1600" b="1" dirty="0">
                <a:latin typeface="Arial"/>
                <a:ea typeface="Arial"/>
                <a:cs typeface="Arial"/>
                <a:sym typeface="Wingdings" pitchFamily="2" charset="2"/>
              </a:rPr>
              <a:t> likely due to </a:t>
            </a:r>
            <a:r>
              <a:rPr lang="en" sz="1600" b="1" dirty="0" err="1">
                <a:latin typeface="Arial"/>
                <a:ea typeface="Arial"/>
                <a:cs typeface="Arial"/>
                <a:sym typeface="Wingdings" pitchFamily="2" charset="2"/>
              </a:rPr>
              <a:t>wirebonds</a:t>
            </a:r>
            <a:r>
              <a:rPr lang="en" sz="1600" b="1" dirty="0">
                <a:latin typeface="Arial"/>
                <a:ea typeface="Arial"/>
                <a:cs typeface="Arial"/>
                <a:sym typeface="Wingdings" pitchFamily="2" charset="2"/>
              </a:rPr>
              <a:t>.</a:t>
            </a:r>
            <a:endParaRPr sz="16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C49C73-3209-445D-2C10-6314C4A22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60630" y="4858098"/>
            <a:ext cx="3497065" cy="18236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C2678F-1910-7496-369F-D58B41A73C90}"/>
              </a:ext>
            </a:extLst>
          </p:cNvPr>
          <p:cNvSpPr txBox="1"/>
          <p:nvPr/>
        </p:nvSpPr>
        <p:spPr>
          <a:xfrm>
            <a:off x="301859" y="4858098"/>
            <a:ext cx="128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AC-LGAD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D0B9C6-E078-D2AF-91B8-C59E24531D15}"/>
              </a:ext>
            </a:extLst>
          </p:cNvPr>
          <p:cNvSpPr txBox="1"/>
          <p:nvPr/>
        </p:nvSpPr>
        <p:spPr>
          <a:xfrm>
            <a:off x="2093639" y="4858098"/>
            <a:ext cx="1362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EICROC0</a:t>
            </a:r>
          </a:p>
        </p:txBody>
      </p:sp>
      <p:pic>
        <p:nvPicPr>
          <p:cNvPr id="15" name="Google Shape;257;p36">
            <a:extLst>
              <a:ext uri="{FF2B5EF4-FFF2-40B4-BE49-F238E27FC236}">
                <a16:creationId xmlns:a16="http://schemas.microsoft.com/office/drawing/2014/main" id="{5ADE1053-67DE-91B6-0488-8AB7AFFF114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4688" y="4531420"/>
            <a:ext cx="5961574" cy="190216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54;p36">
            <a:extLst>
              <a:ext uri="{FF2B5EF4-FFF2-40B4-BE49-F238E27FC236}">
                <a16:creationId xmlns:a16="http://schemas.microsoft.com/office/drawing/2014/main" id="{7F0D83C8-981C-A256-8473-92FDC4E7A8B1}"/>
              </a:ext>
            </a:extLst>
          </p:cNvPr>
          <p:cNvSpPr txBox="1"/>
          <p:nvPr/>
        </p:nvSpPr>
        <p:spPr>
          <a:xfrm>
            <a:off x="4408341" y="6421105"/>
            <a:ext cx="2296820" cy="48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96FF"/>
              </a:buClr>
              <a:buSzPts val="1400"/>
            </a:pPr>
            <a:r>
              <a:rPr lang="en" sz="1200" dirty="0">
                <a:latin typeface="Arial"/>
                <a:ea typeface="Arial"/>
                <a:cs typeface="Arial"/>
                <a:sym typeface="Arial"/>
              </a:rPr>
              <a:t>Pixel (0,0)</a:t>
            </a:r>
            <a:endParaRPr sz="1050" dirty="0"/>
          </a:p>
        </p:txBody>
      </p:sp>
      <p:sp>
        <p:nvSpPr>
          <p:cNvPr id="17" name="Google Shape;255;p36">
            <a:extLst>
              <a:ext uri="{FF2B5EF4-FFF2-40B4-BE49-F238E27FC236}">
                <a16:creationId xmlns:a16="http://schemas.microsoft.com/office/drawing/2014/main" id="{A9EFCB4A-F752-9D1F-475C-E45F29F60C84}"/>
              </a:ext>
            </a:extLst>
          </p:cNvPr>
          <p:cNvSpPr txBox="1"/>
          <p:nvPr/>
        </p:nvSpPr>
        <p:spPr>
          <a:xfrm>
            <a:off x="6575698" y="6421104"/>
            <a:ext cx="2296820" cy="48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96FF"/>
              </a:buClr>
              <a:buSzPts val="1400"/>
            </a:pPr>
            <a:r>
              <a:rPr lang="en" sz="1200" dirty="0">
                <a:latin typeface="Arial"/>
                <a:ea typeface="Arial"/>
                <a:cs typeface="Arial"/>
                <a:sym typeface="Arial"/>
              </a:rPr>
              <a:t>Pixel (2,1)</a:t>
            </a:r>
            <a:endParaRPr sz="1050" dirty="0"/>
          </a:p>
        </p:txBody>
      </p:sp>
      <p:sp>
        <p:nvSpPr>
          <p:cNvPr id="18" name="Google Shape;256;p36">
            <a:extLst>
              <a:ext uri="{FF2B5EF4-FFF2-40B4-BE49-F238E27FC236}">
                <a16:creationId xmlns:a16="http://schemas.microsoft.com/office/drawing/2014/main" id="{9576DAE8-5F15-03EB-62AE-15521ADBEE81}"/>
              </a:ext>
            </a:extLst>
          </p:cNvPr>
          <p:cNvSpPr txBox="1"/>
          <p:nvPr/>
        </p:nvSpPr>
        <p:spPr>
          <a:xfrm>
            <a:off x="8306421" y="6451308"/>
            <a:ext cx="2296820" cy="48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96FF"/>
              </a:buClr>
              <a:buSzPts val="1400"/>
            </a:pPr>
            <a:r>
              <a:rPr lang="en" sz="1200" dirty="0">
                <a:latin typeface="Arial"/>
                <a:ea typeface="Arial"/>
                <a:cs typeface="Arial"/>
                <a:sym typeface="Arial"/>
              </a:rPr>
              <a:t>Pixel (3,3)</a:t>
            </a:r>
            <a:endParaRPr sz="10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B37FA6-B425-AD2E-5EFE-53DB07CE8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5593" y="4858098"/>
            <a:ext cx="2092553" cy="14360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C7B5DD-26F8-F4EF-18BB-CB354BD1E25D}"/>
              </a:ext>
            </a:extLst>
          </p:cNvPr>
          <p:cNvSpPr txBox="1"/>
          <p:nvPr/>
        </p:nvSpPr>
        <p:spPr>
          <a:xfrm>
            <a:off x="588475" y="825178"/>
            <a:ext cx="2471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“focused” laser</a:t>
            </a:r>
          </a:p>
        </p:txBody>
      </p:sp>
    </p:spTree>
    <p:extLst>
      <p:ext uri="{BB962C8B-B14F-4D97-AF65-F5344CB8AC3E}">
        <p14:creationId xmlns:p14="http://schemas.microsoft.com/office/powerpoint/2010/main" val="689258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25054-FA69-FD4C-33AC-024D85135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8E66AE6-9766-A89F-9132-BE20D326C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45" y="3646552"/>
            <a:ext cx="3576935" cy="240880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EC25768-034A-1D1C-C7FA-BA27A675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EICROC0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9B1347-FBDB-AAC6-7A7E-6DF81406A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3" name="Content Placeholder 15" descr="Chart, diagram&#10;&#10;AI-generated content may be incorrect.">
            <a:extLst>
              <a:ext uri="{FF2B5EF4-FFF2-40B4-BE49-F238E27FC236}">
                <a16:creationId xmlns:a16="http://schemas.microsoft.com/office/drawing/2014/main" id="{847291A7-44FF-7BAF-0E3F-9767715EF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68" y="1013486"/>
            <a:ext cx="11297746" cy="2494031"/>
          </a:xfrm>
          <a:prstGeom prst="rect">
            <a:avLst/>
          </a:prstGeom>
        </p:spPr>
      </p:pic>
      <p:sp>
        <p:nvSpPr>
          <p:cNvPr id="10" name="Google Shape;252;p36">
            <a:extLst>
              <a:ext uri="{FF2B5EF4-FFF2-40B4-BE49-F238E27FC236}">
                <a16:creationId xmlns:a16="http://schemas.microsoft.com/office/drawing/2014/main" id="{56DFA293-28BC-E0E5-C747-725C17C20BCC}"/>
              </a:ext>
            </a:extLst>
          </p:cNvPr>
          <p:cNvSpPr txBox="1"/>
          <p:nvPr/>
        </p:nvSpPr>
        <p:spPr>
          <a:xfrm>
            <a:off x="261409" y="3538453"/>
            <a:ext cx="5512364" cy="226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342900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867" dirty="0">
                <a:latin typeface="Arial"/>
                <a:ea typeface="Arial"/>
                <a:cs typeface="Arial"/>
                <a:sym typeface="Arial"/>
              </a:rPr>
              <a:t>An AC-LGAD (HPK) was “etched” to remove portions of the backplane </a:t>
            </a:r>
            <a:r>
              <a:rPr lang="en" sz="1867" dirty="0" err="1">
                <a:latin typeface="Arial"/>
                <a:ea typeface="Arial"/>
                <a:cs typeface="Arial"/>
                <a:sym typeface="Arial"/>
              </a:rPr>
              <a:t>whi</a:t>
            </a:r>
            <a:r>
              <a:rPr lang="en-US" sz="1867" dirty="0" err="1">
                <a:latin typeface="Arial"/>
                <a:ea typeface="Arial"/>
                <a:cs typeface="Arial"/>
                <a:sym typeface="Arial"/>
              </a:rPr>
              <a:t>ch</a:t>
            </a:r>
            <a:r>
              <a:rPr lang="en" sz="1867" dirty="0">
                <a:latin typeface="Arial"/>
                <a:ea typeface="Arial"/>
                <a:cs typeface="Arial"/>
                <a:sym typeface="Arial"/>
              </a:rPr>
              <a:t> normally block incident IR light from the laser in a bump-bonded assembly.</a:t>
            </a:r>
          </a:p>
          <a:p>
            <a:pPr marL="800100" lvl="1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600" dirty="0">
                <a:latin typeface="Arial"/>
                <a:cs typeface="Arial"/>
                <a:sym typeface="Arial"/>
              </a:rPr>
              <a:t>Etching by Simone Mazza from UCSC.</a:t>
            </a:r>
          </a:p>
          <a:p>
            <a:pPr marL="342900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  <a:sym typeface="Arial"/>
              </a:rPr>
              <a:t>I</a:t>
            </a:r>
            <a:r>
              <a:rPr lang="en" dirty="0" err="1">
                <a:latin typeface="Arial"/>
                <a:cs typeface="Arial"/>
                <a:sym typeface="Arial"/>
              </a:rPr>
              <a:t>nitial</a:t>
            </a:r>
            <a:r>
              <a:rPr lang="en" dirty="0">
                <a:latin typeface="Arial"/>
                <a:cs typeface="Arial"/>
                <a:sym typeface="Arial"/>
              </a:rPr>
              <a:t> tests show promising reduction in noise observed </a:t>
            </a:r>
            <a:r>
              <a:rPr lang="en" dirty="0">
                <a:latin typeface="Arial"/>
                <a:cs typeface="Arial"/>
                <a:sym typeface="Wingdings" pitchFamily="2" charset="2"/>
              </a:rPr>
              <a:t> should be able to make jitter measurements with this setup now.</a:t>
            </a:r>
          </a:p>
          <a:p>
            <a:pPr marL="800100" lvl="1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dirty="0">
                <a:latin typeface="Arial"/>
                <a:cs typeface="Arial"/>
                <a:sym typeface="Wingdings" pitchFamily="2" charset="2"/>
              </a:rPr>
              <a:t>Work in-progress.</a:t>
            </a:r>
            <a:endParaRPr dirty="0"/>
          </a:p>
        </p:txBody>
      </p:sp>
      <p:pic>
        <p:nvPicPr>
          <p:cNvPr id="16" name="Picture 15" descr="A picture containing text&#10;&#10;AI-generated content may be incorrect.">
            <a:extLst>
              <a:ext uri="{FF2B5EF4-FFF2-40B4-BE49-F238E27FC236}">
                <a16:creationId xmlns:a16="http://schemas.microsoft.com/office/drawing/2014/main" id="{F8D730B8-87A3-E365-035A-3677A19C7E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60" r="10633"/>
          <a:stretch/>
        </p:blipFill>
        <p:spPr>
          <a:xfrm rot="5400000">
            <a:off x="5927254" y="3630374"/>
            <a:ext cx="2148151" cy="21917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5EC3C4-EA3C-6D00-C748-9F8050F662A8}"/>
              </a:ext>
            </a:extLst>
          </p:cNvPr>
          <p:cNvSpPr txBox="1"/>
          <p:nvPr/>
        </p:nvSpPr>
        <p:spPr>
          <a:xfrm>
            <a:off x="5385889" y="5800347"/>
            <a:ext cx="3230880" cy="43345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96FF"/>
                </a:solidFill>
              </a:rPr>
              <a:t>Etched, bump-bonded assembly.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665A81-F932-93C8-B76A-16FD41D138BA}"/>
              </a:ext>
            </a:extLst>
          </p:cNvPr>
          <p:cNvSpPr txBox="1"/>
          <p:nvPr/>
        </p:nvSpPr>
        <p:spPr>
          <a:xfrm>
            <a:off x="3466046" y="3215175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691255-46E8-3B06-964B-8A7C8CD47383}"/>
              </a:ext>
            </a:extLst>
          </p:cNvPr>
          <p:cNvSpPr txBox="1"/>
          <p:nvPr/>
        </p:nvSpPr>
        <p:spPr>
          <a:xfrm rot="16200000">
            <a:off x="180284" y="1245912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4A29FE-7DEE-208A-D84D-7354A4E84585}"/>
              </a:ext>
            </a:extLst>
          </p:cNvPr>
          <p:cNvSpPr txBox="1"/>
          <p:nvPr/>
        </p:nvSpPr>
        <p:spPr>
          <a:xfrm>
            <a:off x="7294720" y="3215175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18D6DC-2190-79B6-F38F-B26AF1443B18}"/>
              </a:ext>
            </a:extLst>
          </p:cNvPr>
          <p:cNvSpPr txBox="1"/>
          <p:nvPr/>
        </p:nvSpPr>
        <p:spPr>
          <a:xfrm>
            <a:off x="11123394" y="3222437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2971DB-5842-3261-6899-125A9D34156D}"/>
              </a:ext>
            </a:extLst>
          </p:cNvPr>
          <p:cNvSpPr txBox="1"/>
          <p:nvPr/>
        </p:nvSpPr>
        <p:spPr>
          <a:xfrm rot="16200000">
            <a:off x="3997608" y="1245911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620C41-4FCF-DC58-3040-01CCB31749E4}"/>
              </a:ext>
            </a:extLst>
          </p:cNvPr>
          <p:cNvSpPr txBox="1"/>
          <p:nvPr/>
        </p:nvSpPr>
        <p:spPr>
          <a:xfrm rot="16200000">
            <a:off x="7814932" y="1245911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91D41C-2F32-9299-AD6B-BF4B7EBCE90B}"/>
              </a:ext>
            </a:extLst>
          </p:cNvPr>
          <p:cNvSpPr txBox="1"/>
          <p:nvPr/>
        </p:nvSpPr>
        <p:spPr>
          <a:xfrm>
            <a:off x="9625243" y="6117232"/>
            <a:ext cx="185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20um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6E98DF-1F04-EF5A-9CE9-ACDD7FAA4B47}"/>
              </a:ext>
            </a:extLst>
          </p:cNvPr>
          <p:cNvSpPr txBox="1"/>
          <p:nvPr/>
        </p:nvSpPr>
        <p:spPr>
          <a:xfrm>
            <a:off x="588475" y="825178"/>
            <a:ext cx="2471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“un-focused” laser</a:t>
            </a:r>
          </a:p>
        </p:txBody>
      </p:sp>
    </p:spTree>
    <p:extLst>
      <p:ext uri="{BB962C8B-B14F-4D97-AF65-F5344CB8AC3E}">
        <p14:creationId xmlns:p14="http://schemas.microsoft.com/office/powerpoint/2010/main" val="2193753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875CF-C1EA-A27A-5E44-F13A28C4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352" y="18256"/>
            <a:ext cx="10117248" cy="812062"/>
          </a:xfrm>
        </p:spPr>
        <p:txBody>
          <a:bodyPr/>
          <a:lstStyle/>
          <a:p>
            <a:r>
              <a:rPr lang="en-US" dirty="0"/>
              <a:t>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85C43-5D4C-D66D-47BE-3AA9BBEFC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353" y="1060008"/>
            <a:ext cx="5270176" cy="49333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Using DRS4 board + the oscilloscope through LabView.</a:t>
            </a:r>
          </a:p>
          <a:p>
            <a:pPr lvl="1"/>
            <a:r>
              <a:rPr lang="en-US" dirty="0"/>
              <a:t>Set frequency to maximum of 6 GHz.</a:t>
            </a:r>
          </a:p>
          <a:p>
            <a:r>
              <a:rPr lang="en-US" dirty="0"/>
              <a:t>Laser set to 95% pulse width to avoid saturating the DRS4.</a:t>
            </a:r>
          </a:p>
          <a:p>
            <a:pPr lvl="1"/>
            <a:r>
              <a:rPr lang="en-US" dirty="0"/>
              <a:t>Not powerful enough to produce signal in LGAD.</a:t>
            </a:r>
          </a:p>
          <a:p>
            <a:pPr lvl="1"/>
            <a:r>
              <a:rPr lang="en-US" dirty="0"/>
              <a:t>Will need to switch to the normal oscilloscope to do this measurement properly (more later).</a:t>
            </a:r>
          </a:p>
          <a:p>
            <a:r>
              <a:rPr lang="en-US" dirty="0"/>
              <a:t>10k samples taken (just set the DAQ system to “scan” 1um steps 10k times, and just grab the laser waveforms).</a:t>
            </a:r>
          </a:p>
          <a:p>
            <a:r>
              <a:rPr lang="en-US" dirty="0"/>
              <a:t>Data extracted from DAT file using TCT Analyze, converted to ROOT format.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BE8DB-48C5-6706-33FE-3028F9328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223" y="830318"/>
            <a:ext cx="4302777" cy="464880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BDD4A93-0A47-7171-2DF5-F4D4C6966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29" y="1747318"/>
            <a:ext cx="2220694" cy="304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555BB-9CE6-65F2-0A25-8BAA9BDEA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A0F-C2AB-384F-928D-ACF1FBB418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92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7A07E-F476-BA99-4ACE-C5BD834D0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34" y="121281"/>
            <a:ext cx="10008606" cy="706930"/>
          </a:xfrm>
        </p:spPr>
        <p:txBody>
          <a:bodyPr/>
          <a:lstStyle/>
          <a:p>
            <a:r>
              <a:rPr lang="en-US" dirty="0"/>
              <a:t>Procedure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246F8-D8CE-DEF7-1A8D-4CF1C7AF27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01"/>
          <a:stretch>
            <a:fillRect/>
          </a:stretch>
        </p:blipFill>
        <p:spPr>
          <a:xfrm>
            <a:off x="606582" y="1036623"/>
            <a:ext cx="5363561" cy="506247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F3B989-FD77-629D-93D3-4D4053648535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146348" y="4898364"/>
            <a:ext cx="1290474" cy="2154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317F5F5-DF82-4D19-E364-D98466AFB7C1}"/>
              </a:ext>
            </a:extLst>
          </p:cNvPr>
          <p:cNvSpPr txBox="1"/>
          <p:nvPr/>
        </p:nvSpPr>
        <p:spPr>
          <a:xfrm>
            <a:off x="3436822" y="4744475"/>
            <a:ext cx="1938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Laser pulse peak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6E750A-BF55-58DC-5407-B90A8569A6FA}"/>
              </a:ext>
            </a:extLst>
          </p:cNvPr>
          <p:cNvCxnSpPr/>
          <p:nvPr/>
        </p:nvCxnSpPr>
        <p:spPr>
          <a:xfrm>
            <a:off x="1268727" y="4684034"/>
            <a:ext cx="12507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D3A68F-03B7-41E3-5318-EDFAFC971967}"/>
              </a:ext>
            </a:extLst>
          </p:cNvPr>
          <p:cNvCxnSpPr/>
          <p:nvPr/>
        </p:nvCxnSpPr>
        <p:spPr>
          <a:xfrm>
            <a:off x="1268728" y="4496929"/>
            <a:ext cx="12507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1B3426-926B-729F-C2CF-150010D2D919}"/>
              </a:ext>
            </a:extLst>
          </p:cNvPr>
          <p:cNvCxnSpPr/>
          <p:nvPr/>
        </p:nvCxnSpPr>
        <p:spPr>
          <a:xfrm>
            <a:off x="1268728" y="4280614"/>
            <a:ext cx="12507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2701757-46DA-D16E-6B14-009F669AF653}"/>
              </a:ext>
            </a:extLst>
          </p:cNvPr>
          <p:cNvSpPr txBox="1"/>
          <p:nvPr/>
        </p:nvSpPr>
        <p:spPr>
          <a:xfrm>
            <a:off x="2535560" y="4173763"/>
            <a:ext cx="1802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Various thresholds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C0A9AD-B01A-C8BC-8C2F-A6276A0E85A9}"/>
              </a:ext>
            </a:extLst>
          </p:cNvPr>
          <p:cNvSpPr txBox="1"/>
          <p:nvPr/>
        </p:nvSpPr>
        <p:spPr>
          <a:xfrm rot="16200000">
            <a:off x="8238" y="1634970"/>
            <a:ext cx="15044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Amplitude [mV]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E64542-6A75-05F4-1BF6-D15B226BF624}"/>
              </a:ext>
            </a:extLst>
          </p:cNvPr>
          <p:cNvSpPr txBox="1"/>
          <p:nvPr/>
        </p:nvSpPr>
        <p:spPr>
          <a:xfrm>
            <a:off x="5861649" y="1036623"/>
            <a:ext cx="6251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every waveform, set a “threshold”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each threshold, find the time when the peak crosses the threshold </a:t>
            </a:r>
            <a:r>
              <a:rPr lang="en-US" dirty="0">
                <a:sym typeface="Wingdings" pitchFamily="2" charset="2"/>
              </a:rPr>
              <a:t> this is what would “fire” the trigger in a normal case.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For a particular threshold, fill a histogram with the time value at that threshold for </a:t>
            </a:r>
            <a:r>
              <a:rPr lang="en-US" b="1" dirty="0">
                <a:sym typeface="Wingdings" pitchFamily="2" charset="2"/>
              </a:rPr>
              <a:t>all of the waveforms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Fit the peak with a Gaussian, and extract the sigma  this will be the jitter.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Plot jitter as a function of threshold to obtain the best threshold to minimize the laser jitter.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449BBD-A859-6663-E848-812BDE034BD3}"/>
              </a:ext>
            </a:extLst>
          </p:cNvPr>
          <p:cNvCxnSpPr/>
          <p:nvPr/>
        </p:nvCxnSpPr>
        <p:spPr>
          <a:xfrm>
            <a:off x="1268728" y="4053789"/>
            <a:ext cx="12507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46D16AFC-B82E-5043-A8DE-1FACBDD2C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51" y="4001814"/>
            <a:ext cx="4022885" cy="2820644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2B10A0-68BB-AB6A-D340-4168972711A6}"/>
              </a:ext>
            </a:extLst>
          </p:cNvPr>
          <p:cNvCxnSpPr>
            <a:cxnSpLocks/>
          </p:cNvCxnSpPr>
          <p:nvPr/>
        </p:nvCxnSpPr>
        <p:spPr>
          <a:xfrm>
            <a:off x="2535560" y="4053789"/>
            <a:ext cx="4766502" cy="3920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CC0C35-D404-7F6F-CA24-3F822261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A0F-C2AB-384F-928D-ACF1FBB418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03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D5471C-B0F7-8366-BF5C-CCFED1AE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269"/>
          <a:stretch>
            <a:fillRect/>
          </a:stretch>
        </p:blipFill>
        <p:spPr>
          <a:xfrm>
            <a:off x="347347" y="850713"/>
            <a:ext cx="5890491" cy="57291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E3F2878-BE1B-8BF9-6AE5-DDB7E9565369}"/>
              </a:ext>
            </a:extLst>
          </p:cNvPr>
          <p:cNvSpPr txBox="1">
            <a:spLocks/>
          </p:cNvSpPr>
          <p:nvPr/>
        </p:nvSpPr>
        <p:spPr>
          <a:xfrm>
            <a:off x="461727" y="90534"/>
            <a:ext cx="10053873" cy="8507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Laser pulses (subset)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4D4E4-EB18-A6F7-B8FD-F02E81493250}"/>
              </a:ext>
            </a:extLst>
          </p:cNvPr>
          <p:cNvSpPr txBox="1"/>
          <p:nvPr/>
        </p:nvSpPr>
        <p:spPr>
          <a:xfrm>
            <a:off x="6934954" y="2752254"/>
            <a:ext cx="4608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Pulses look fairly similar by eye – this was just a sanity check to ensure our measurement approach was working okay, since the TCT software DAQ is used for scans, and we are just using it for the laser waveforms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AF861-CC5C-F383-2EED-282E8926E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A0F-C2AB-384F-928D-ACF1FBB418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8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587FAB-317F-7574-41B7-1B881A6947DC}"/>
              </a:ext>
            </a:extLst>
          </p:cNvPr>
          <p:cNvSpPr txBox="1">
            <a:spLocks/>
          </p:cNvSpPr>
          <p:nvPr/>
        </p:nvSpPr>
        <p:spPr>
          <a:xfrm>
            <a:off x="362138" y="99736"/>
            <a:ext cx="11280618" cy="6431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Time distributions for various thresholds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B54949-4C0C-D3D2-7623-06C9BE63B510}"/>
              </a:ext>
            </a:extLst>
          </p:cNvPr>
          <p:cNvGrpSpPr/>
          <p:nvPr/>
        </p:nvGrpSpPr>
        <p:grpSpPr>
          <a:xfrm>
            <a:off x="310389" y="1249378"/>
            <a:ext cx="11720875" cy="4744017"/>
            <a:chOff x="319443" y="968720"/>
            <a:chExt cx="11720875" cy="474401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1276972-B770-9E41-FFE8-135248823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4536"/>
            <a:stretch>
              <a:fillRect/>
            </a:stretch>
          </p:blipFill>
          <p:spPr>
            <a:xfrm>
              <a:off x="319443" y="968720"/>
              <a:ext cx="11720875" cy="474401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F9AAFB-D6B2-40CE-7BEE-E0685F03252F}"/>
                </a:ext>
              </a:extLst>
            </p:cNvPr>
            <p:cNvSpPr/>
            <p:nvPr/>
          </p:nvSpPr>
          <p:spPr>
            <a:xfrm>
              <a:off x="371192" y="977774"/>
              <a:ext cx="9388444" cy="1593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FCCDEEC-21E1-D7B3-9188-6EE39EA57396}"/>
              </a:ext>
            </a:extLst>
          </p:cNvPr>
          <p:cNvSpPr txBox="1"/>
          <p:nvPr/>
        </p:nvSpPr>
        <p:spPr>
          <a:xfrm>
            <a:off x="1213165" y="1258432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each threshold value (individual plots), the time is recorded at the first crossing of the given threshold, and that value plotted for all 10k waveforms.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Resulting distribution fit with a Gaussian to extract width.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89040-AFA5-6682-B659-6BD14684E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A0F-C2AB-384F-928D-ACF1FBB418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1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BC14-8A21-37BF-B6E4-2BD5EA3F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86" y="18255"/>
            <a:ext cx="10162514" cy="959207"/>
          </a:xfrm>
        </p:spPr>
        <p:txBody>
          <a:bodyPr/>
          <a:lstStyle/>
          <a:p>
            <a:r>
              <a:rPr lang="en-US" dirty="0"/>
              <a:t>Jitter vs. Threshold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8312E-3B87-4522-C4CD-DA468493C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86" y="977462"/>
            <a:ext cx="5347866" cy="5088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F7928E-E62D-C96F-3C1C-B7B9BE343916}"/>
              </a:ext>
            </a:extLst>
          </p:cNvPr>
          <p:cNvSpPr txBox="1"/>
          <p:nvPr/>
        </p:nvSpPr>
        <p:spPr>
          <a:xfrm>
            <a:off x="5700952" y="1384901"/>
            <a:ext cx="6213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jitter appears too large, ~ 180ps.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Problem could be the DRS4.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Laser power normally used for scans of the sensor much higher </a:t>
            </a:r>
            <a:r>
              <a:rPr lang="en-US" dirty="0">
                <a:sym typeface="Wingdings" pitchFamily="2" charset="2"/>
              </a:rPr>
              <a:t> better pulse shape for trigger, but saturates the DRS4.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Sampling rate of DRS4 seems </a:t>
            </a:r>
            <a:r>
              <a:rPr lang="en-US" b="1" u="sng" dirty="0">
                <a:sym typeface="Wingdings" pitchFamily="2" charset="2"/>
              </a:rPr>
              <a:t>too low</a:t>
            </a:r>
            <a:r>
              <a:rPr lang="en-US" dirty="0">
                <a:sym typeface="Wingdings" pitchFamily="2" charset="2"/>
              </a:rPr>
              <a:t>*  reliance on interpolation between bins when measuring time of threshold crossing could smear the result enough to worsen the jitter measurement.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5ADB6-6220-BF46-9084-55999887D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417" y="3970224"/>
            <a:ext cx="2858591" cy="2765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099318-9102-D2C5-0148-935B03CE50A0}"/>
              </a:ext>
            </a:extLst>
          </p:cNvPr>
          <p:cNvSpPr txBox="1"/>
          <p:nvPr/>
        </p:nvSpPr>
        <p:spPr>
          <a:xfrm>
            <a:off x="9361283" y="5251010"/>
            <a:ext cx="230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wide bins in time: ~ 120ps/bin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8620334-3CA6-EE02-9E08-D01BEC5AC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A0F-C2AB-384F-928D-ACF1FBB418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6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CA2E4-4BA4-3B23-67C5-70ADA041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8" y="0"/>
            <a:ext cx="10053021" cy="820309"/>
          </a:xfrm>
        </p:spPr>
        <p:txBody>
          <a:bodyPr>
            <a:normAutofit/>
          </a:bodyPr>
          <a:lstStyle/>
          <a:p>
            <a:r>
              <a:rPr lang="en-US" dirty="0"/>
              <a:t>Short 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C0E29E-9F1F-E033-85AF-EAF9B28A99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9" y="2073244"/>
                <a:ext cx="11499925" cy="2933322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Have procedure to measure the jitter of the laser </a:t>
                </a:r>
                <a:r>
                  <a:rPr lang="en-US" dirty="0">
                    <a:sym typeface="Wingdings" pitchFamily="2" charset="2"/>
                  </a:rPr>
                  <a:t> needed to measure jitter of our DUT, where the measurement provides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𝑡𝑜𝑡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𝑙𝑎𝑠𝑒𝑟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+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𝐷𝑈𝑇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Laser jitter seems quite high at ~ 180 </a:t>
                </a:r>
                <a:r>
                  <a:rPr lang="en-US" dirty="0" err="1"/>
                  <a:t>ps</a:t>
                </a:r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 could be that the DRS4 is not precise enough  need to repeat the measurement using the better standalone scope.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Measurements of jitter with high-precision scope on-going today/tomorrow – result by mid-week.</a:t>
                </a:r>
              </a:p>
              <a:p>
                <a:r>
                  <a:rPr lang="en-US" dirty="0">
                    <a:sym typeface="Wingdings" pitchFamily="2" charset="2"/>
                  </a:rPr>
                  <a:t>If laser jitter still appears higher than 100ps, laser may not be suitable to measure jitter of DUT  switch to using radioactive source.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Will report back soon.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C0E29E-9F1F-E033-85AF-EAF9B28A99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9" y="2073244"/>
                <a:ext cx="11499925" cy="2933322"/>
              </a:xfrm>
              <a:blipFill>
                <a:blip r:embed="rId2"/>
                <a:stretch>
                  <a:fillRect l="-662" t="-2586" r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63537-F92E-1574-FF6A-2484B081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A0F-C2AB-384F-928D-ACF1FBB418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3091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14" ma:contentTypeDescription="Create a new document." ma:contentTypeScope="" ma:versionID="9bd72081d61ddd7672fb853d8d442ca6">
  <xsd:schema xmlns:xsd="http://www.w3.org/2001/XMLSchema" xmlns:xs="http://www.w3.org/2001/XMLSchema" xmlns:p="http://schemas.microsoft.com/office/2006/metadata/properties" xmlns:ns2="9e4a43c1-b2a9-408a-8cac-448eda25f0f3" xmlns:ns3="dd7425a4-fa23-406d-b478-3c2992d2d4ba" xmlns:ns4="3bfd71d5-c7ac-4dca-b865-a609d1eb4074" targetNamespace="http://schemas.microsoft.com/office/2006/metadata/properties" ma:root="true" ma:fieldsID="e085e1eba6760f9000955ff7b85eb376" ns2:_="" ns3:_="" ns4:_="">
    <xsd:import namespace="9e4a43c1-b2a9-408a-8cac-448eda25f0f3"/>
    <xsd:import namespace="dd7425a4-fa23-406d-b478-3c2992d2d4ba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9e4a43c1-b2a9-408a-8cac-448eda25f0f3">
      <Terms xmlns="http://schemas.microsoft.com/office/infopath/2007/PartnerControls"/>
    </lcf76f155ced4ddcb4097134ff3c332f>
    <SharedWithUsers xmlns="dd7425a4-fa23-406d-b478-3c2992d2d4b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6CCBA4-3A2F-4673-83B2-539F0355A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66BDAA-DFEF-4721-B461-181B05E60D2C}">
  <ds:schemaRefs>
    <ds:schemaRef ds:uri="http://schemas.microsoft.com/office/2006/metadata/properties"/>
    <ds:schemaRef ds:uri="http://schemas.microsoft.com/office/infopath/2007/PartnerControls"/>
    <ds:schemaRef ds:uri="3bfd71d5-c7ac-4dca-b865-a609d1eb4074"/>
    <ds:schemaRef ds:uri="9e4a43c1-b2a9-408a-8cac-448eda25f0f3"/>
    <ds:schemaRef ds:uri="dd7425a4-fa23-406d-b478-3c2992d2d4b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EIC_PPT_Template_Widescreen_040425 (2)</Template>
  <TotalTime>10323</TotalTime>
  <Words>693</Words>
  <Application>Microsoft Macintosh PowerPoint</Application>
  <PresentationFormat>Widescreen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Cambria Math</vt:lpstr>
      <vt:lpstr>Wingdings</vt:lpstr>
      <vt:lpstr>BNL</vt:lpstr>
      <vt:lpstr>Measurement of Laser Jitter</vt:lpstr>
      <vt:lpstr>AC-LGAD Testing  AC-LGAD + EICROC0</vt:lpstr>
      <vt:lpstr>AC-LGAD Testing  AC-LGAD + EICROC0</vt:lpstr>
      <vt:lpstr>Setup</vt:lpstr>
      <vt:lpstr>Procedure</vt:lpstr>
      <vt:lpstr>PowerPoint Presentation</vt:lpstr>
      <vt:lpstr>PowerPoint Presentation</vt:lpstr>
      <vt:lpstr>Jitter vs. Threshold</vt:lpstr>
      <vt:lpstr>Short Summary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Mendez, Anna</dc:creator>
  <cp:keywords/>
  <dc:description/>
  <cp:lastModifiedBy>Jentsch, Alexander</cp:lastModifiedBy>
  <cp:revision>50</cp:revision>
  <dcterms:created xsi:type="dcterms:W3CDTF">2025-05-18T16:02:34Z</dcterms:created>
  <dcterms:modified xsi:type="dcterms:W3CDTF">2025-06-23T13:55:01Z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</Properties>
</file>