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0"/>
  </p:notesMasterIdLst>
  <p:sldIdLst>
    <p:sldId id="256" r:id="rId2"/>
    <p:sldId id="320" r:id="rId3"/>
    <p:sldId id="265" r:id="rId4"/>
    <p:sldId id="257" r:id="rId5"/>
    <p:sldId id="311" r:id="rId6"/>
    <p:sldId id="263" r:id="rId7"/>
    <p:sldId id="300" r:id="rId8"/>
    <p:sldId id="298" r:id="rId9"/>
    <p:sldId id="302" r:id="rId10"/>
    <p:sldId id="305" r:id="rId11"/>
    <p:sldId id="312" r:id="rId12"/>
    <p:sldId id="303" r:id="rId13"/>
    <p:sldId id="307" r:id="rId14"/>
    <p:sldId id="309" r:id="rId15"/>
    <p:sldId id="308" r:id="rId16"/>
    <p:sldId id="326" r:id="rId17"/>
    <p:sldId id="322" r:id="rId18"/>
    <p:sldId id="323" r:id="rId19"/>
    <p:sldId id="316" r:id="rId20"/>
    <p:sldId id="313" r:id="rId21"/>
    <p:sldId id="306" r:id="rId22"/>
    <p:sldId id="314" r:id="rId23"/>
    <p:sldId id="315" r:id="rId24"/>
    <p:sldId id="324" r:id="rId25"/>
    <p:sldId id="319" r:id="rId26"/>
    <p:sldId id="261" r:id="rId27"/>
    <p:sldId id="321" r:id="rId28"/>
    <p:sldId id="325" r:id="rId29"/>
    <p:sldId id="294" r:id="rId30"/>
    <p:sldId id="260" r:id="rId31"/>
    <p:sldId id="264" r:id="rId32"/>
    <p:sldId id="295" r:id="rId33"/>
    <p:sldId id="296" r:id="rId34"/>
    <p:sldId id="297" r:id="rId35"/>
    <p:sldId id="258" r:id="rId36"/>
    <p:sldId id="282" r:id="rId37"/>
    <p:sldId id="283" r:id="rId38"/>
    <p:sldId id="317" r:id="rId39"/>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3C70"/>
    <a:srgbClr val="2C7534"/>
    <a:srgbClr val="A4C137"/>
    <a:srgbClr val="5B8EBD"/>
    <a:srgbClr val="FC9E5E"/>
    <a:srgbClr val="FDBB8D"/>
    <a:srgbClr val="6E9CC4"/>
    <a:srgbClr val="EC975F"/>
    <a:srgbClr val="347189"/>
    <a:srgbClr val="598B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87" d="100"/>
          <a:sy n="87" d="100"/>
        </p:scale>
        <p:origin x="42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oleObject" Target="file:///C:\Data\AMTF\studies\2025_02%20-%20XM99.1%20Qtuner%20studies\2025.11%20-%20studies\2025.11-Qcorrector.xl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XM99.C5 - Qcorrector (Nov. 2025)</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scatterChart>
        <c:scatterStyle val="lineMarker"/>
        <c:varyColors val="0"/>
        <c:ser>
          <c:idx val="1"/>
          <c:order val="1"/>
          <c:tx>
            <c:strRef>
              <c:f>Sheet1!$D$9</c:f>
              <c:strCache>
                <c:ptCount val="1"/>
                <c:pt idx="0">
                  <c:v>with Qcorrector</c:v>
                </c:pt>
              </c:strCache>
            </c:strRef>
          </c:tx>
          <c:spPr>
            <a:ln w="2540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ysDot"/>
              </a:ln>
              <a:effectLst/>
            </c:spPr>
            <c:trendlineType val="exp"/>
            <c:dispRSqr val="0"/>
            <c:dispEq val="0"/>
          </c:trendline>
          <c:xVal>
            <c:numRef>
              <c:f>Sheet1!$C$12:$C$30</c:f>
              <c:numCache>
                <c:formatCode>General</c:formatCode>
                <c:ptCount val="19"/>
                <c:pt idx="0">
                  <c:v>-36327</c:v>
                </c:pt>
                <c:pt idx="1">
                  <c:v>-30000</c:v>
                </c:pt>
                <c:pt idx="2">
                  <c:v>-20000</c:v>
                </c:pt>
                <c:pt idx="3">
                  <c:v>-10000</c:v>
                </c:pt>
                <c:pt idx="4">
                  <c:v>0</c:v>
                </c:pt>
                <c:pt idx="5">
                  <c:v>10000</c:v>
                </c:pt>
                <c:pt idx="6">
                  <c:v>20000</c:v>
                </c:pt>
                <c:pt idx="7">
                  <c:v>30000</c:v>
                </c:pt>
                <c:pt idx="8">
                  <c:v>40000</c:v>
                </c:pt>
                <c:pt idx="9">
                  <c:v>50000</c:v>
                </c:pt>
                <c:pt idx="10">
                  <c:v>60000</c:v>
                </c:pt>
                <c:pt idx="11">
                  <c:v>70000</c:v>
                </c:pt>
                <c:pt idx="12">
                  <c:v>80000</c:v>
                </c:pt>
                <c:pt idx="13">
                  <c:v>90000</c:v>
                </c:pt>
                <c:pt idx="14">
                  <c:v>100000</c:v>
                </c:pt>
                <c:pt idx="15">
                  <c:v>110000</c:v>
                </c:pt>
                <c:pt idx="16">
                  <c:v>120000</c:v>
                </c:pt>
                <c:pt idx="17">
                  <c:v>130000</c:v>
                </c:pt>
                <c:pt idx="18">
                  <c:v>133841</c:v>
                </c:pt>
              </c:numCache>
            </c:numRef>
          </c:xVal>
          <c:yVal>
            <c:numRef>
              <c:f>Sheet1!$E$12:$E$30</c:f>
              <c:numCache>
                <c:formatCode>General</c:formatCode>
                <c:ptCount val="19"/>
                <c:pt idx="0">
                  <c:v>52.97</c:v>
                </c:pt>
                <c:pt idx="1">
                  <c:v>47.18</c:v>
                </c:pt>
                <c:pt idx="2">
                  <c:v>38.43</c:v>
                </c:pt>
                <c:pt idx="3">
                  <c:v>31.8</c:v>
                </c:pt>
                <c:pt idx="4">
                  <c:v>26.4</c:v>
                </c:pt>
                <c:pt idx="5">
                  <c:v>22.6</c:v>
                </c:pt>
                <c:pt idx="6">
                  <c:v>19.2</c:v>
                </c:pt>
                <c:pt idx="7">
                  <c:v>16.12</c:v>
                </c:pt>
                <c:pt idx="8">
                  <c:v>14.64</c:v>
                </c:pt>
                <c:pt idx="9">
                  <c:v>12.35</c:v>
                </c:pt>
                <c:pt idx="10">
                  <c:v>10.4</c:v>
                </c:pt>
                <c:pt idx="11">
                  <c:v>8.8000000000000007</c:v>
                </c:pt>
                <c:pt idx="12">
                  <c:v>7.4</c:v>
                </c:pt>
                <c:pt idx="13">
                  <c:v>6.28</c:v>
                </c:pt>
                <c:pt idx="14">
                  <c:v>5.32</c:v>
                </c:pt>
                <c:pt idx="15">
                  <c:v>4.5599999999999996</c:v>
                </c:pt>
                <c:pt idx="16">
                  <c:v>3.9</c:v>
                </c:pt>
                <c:pt idx="17">
                  <c:v>3.41</c:v>
                </c:pt>
                <c:pt idx="18">
                  <c:v>3.22</c:v>
                </c:pt>
              </c:numCache>
            </c:numRef>
          </c:yVal>
          <c:smooth val="0"/>
          <c:extLst>
            <c:ext xmlns:c16="http://schemas.microsoft.com/office/drawing/2014/chart" uri="{C3380CC4-5D6E-409C-BE32-E72D297353CC}">
              <c16:uniqueId val="{00000001-F134-4478-B00A-31344C5224C7}"/>
            </c:ext>
          </c:extLst>
        </c:ser>
        <c:ser>
          <c:idx val="2"/>
          <c:order val="2"/>
          <c:tx>
            <c:strRef>
              <c:f>Sheet1!$G$9</c:f>
              <c:strCache>
                <c:ptCount val="1"/>
                <c:pt idx="0">
                  <c:v>without Qcorrector</c:v>
                </c:pt>
              </c:strCache>
            </c:strRef>
          </c:tx>
          <c:spPr>
            <a:ln w="25400" cap="rnd">
              <a:noFill/>
              <a:round/>
            </a:ln>
            <a:effectLst/>
          </c:spPr>
          <c:marker>
            <c:symbol val="circle"/>
            <c:size val="5"/>
            <c:spPr>
              <a:solidFill>
                <a:schemeClr val="accent3"/>
              </a:solidFill>
              <a:ln w="9525">
                <a:solidFill>
                  <a:schemeClr val="accent3"/>
                </a:solidFill>
              </a:ln>
              <a:effectLst/>
            </c:spPr>
          </c:marker>
          <c:trendline>
            <c:spPr>
              <a:ln w="19050" cap="rnd">
                <a:solidFill>
                  <a:schemeClr val="accent3"/>
                </a:solidFill>
                <a:prstDash val="sysDot"/>
              </a:ln>
              <a:effectLst/>
            </c:spPr>
            <c:trendlineType val="exp"/>
            <c:dispRSqr val="0"/>
            <c:dispEq val="0"/>
          </c:trendline>
          <c:xVal>
            <c:numRef>
              <c:f>Sheet1!$C$12:$C$30</c:f>
              <c:numCache>
                <c:formatCode>General</c:formatCode>
                <c:ptCount val="19"/>
                <c:pt idx="0">
                  <c:v>-36327</c:v>
                </c:pt>
                <c:pt idx="1">
                  <c:v>-30000</c:v>
                </c:pt>
                <c:pt idx="2">
                  <c:v>-20000</c:v>
                </c:pt>
                <c:pt idx="3">
                  <c:v>-10000</c:v>
                </c:pt>
                <c:pt idx="4">
                  <c:v>0</c:v>
                </c:pt>
                <c:pt idx="5">
                  <c:v>10000</c:v>
                </c:pt>
                <c:pt idx="6">
                  <c:v>20000</c:v>
                </c:pt>
                <c:pt idx="7">
                  <c:v>30000</c:v>
                </c:pt>
                <c:pt idx="8">
                  <c:v>40000</c:v>
                </c:pt>
                <c:pt idx="9">
                  <c:v>50000</c:v>
                </c:pt>
                <c:pt idx="10">
                  <c:v>60000</c:v>
                </c:pt>
                <c:pt idx="11">
                  <c:v>70000</c:v>
                </c:pt>
                <c:pt idx="12">
                  <c:v>80000</c:v>
                </c:pt>
                <c:pt idx="13">
                  <c:v>90000</c:v>
                </c:pt>
                <c:pt idx="14">
                  <c:v>100000</c:v>
                </c:pt>
                <c:pt idx="15">
                  <c:v>110000</c:v>
                </c:pt>
                <c:pt idx="16">
                  <c:v>120000</c:v>
                </c:pt>
                <c:pt idx="17">
                  <c:v>130000</c:v>
                </c:pt>
                <c:pt idx="18">
                  <c:v>133841</c:v>
                </c:pt>
              </c:numCache>
            </c:numRef>
          </c:xVal>
          <c:yVal>
            <c:numRef>
              <c:f>Sheet1!$G$12:$G$30</c:f>
              <c:numCache>
                <c:formatCode>0.00</c:formatCode>
                <c:ptCount val="19"/>
                <c:pt idx="0">
                  <c:v>11.4</c:v>
                </c:pt>
                <c:pt idx="1">
                  <c:v>10.37</c:v>
                </c:pt>
                <c:pt idx="2">
                  <c:v>8.48</c:v>
                </c:pt>
                <c:pt idx="3">
                  <c:v>7</c:v>
                </c:pt>
                <c:pt idx="4">
                  <c:v>6.1</c:v>
                </c:pt>
                <c:pt idx="5">
                  <c:v>5.0999999999999996</c:v>
                </c:pt>
                <c:pt idx="6">
                  <c:v>4.45</c:v>
                </c:pt>
                <c:pt idx="7">
                  <c:v>3.4</c:v>
                </c:pt>
                <c:pt idx="8">
                  <c:v>3.2</c:v>
                </c:pt>
                <c:pt idx="9">
                  <c:v>2.7</c:v>
                </c:pt>
                <c:pt idx="10">
                  <c:v>2.4</c:v>
                </c:pt>
                <c:pt idx="11">
                  <c:v>2.1</c:v>
                </c:pt>
                <c:pt idx="12">
                  <c:v>1.8</c:v>
                </c:pt>
                <c:pt idx="13">
                  <c:v>1.5</c:v>
                </c:pt>
                <c:pt idx="14">
                  <c:v>1.2</c:v>
                </c:pt>
                <c:pt idx="15">
                  <c:v>1.1000000000000001</c:v>
                </c:pt>
                <c:pt idx="16">
                  <c:v>1</c:v>
                </c:pt>
                <c:pt idx="17">
                  <c:v>0.9</c:v>
                </c:pt>
                <c:pt idx="18">
                  <c:v>0.8</c:v>
                </c:pt>
              </c:numCache>
            </c:numRef>
          </c:yVal>
          <c:smooth val="0"/>
          <c:extLst>
            <c:ext xmlns:c16="http://schemas.microsoft.com/office/drawing/2014/chart" uri="{C3380CC4-5D6E-409C-BE32-E72D297353CC}">
              <c16:uniqueId val="{00000003-F134-4478-B00A-31344C5224C7}"/>
            </c:ext>
          </c:extLst>
        </c:ser>
        <c:dLbls>
          <c:showLegendKey val="0"/>
          <c:showVal val="0"/>
          <c:showCatName val="0"/>
          <c:showSerName val="0"/>
          <c:showPercent val="0"/>
          <c:showBubbleSize val="0"/>
        </c:dLbls>
        <c:axId val="827507215"/>
        <c:axId val="830574399"/>
        <c:extLst>
          <c:ext xmlns:c15="http://schemas.microsoft.com/office/drawing/2012/chart" uri="{02D57815-91ED-43cb-92C2-25804820EDAC}">
            <c15:filteredScatterSeries>
              <c15:ser>
                <c:idx val="0"/>
                <c:order val="0"/>
                <c:tx>
                  <c:strRef>
                    <c:extLst>
                      <c:ext uri="{02D57815-91ED-43cb-92C2-25804820EDAC}">
                        <c15:formulaRef>
                          <c15:sqref>Sheet1!$D$10</c15:sqref>
                        </c15:formulaRef>
                      </c:ext>
                    </c:extLst>
                    <c:strCache>
                      <c:ptCount val="1"/>
                      <c:pt idx="0">
                        <c:v>WARM</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exp"/>
                  <c:dispRSqr val="0"/>
                  <c:dispEq val="0"/>
                </c:trendline>
                <c:xVal>
                  <c:numRef>
                    <c:extLst>
                      <c:ext uri="{02D57815-91ED-43cb-92C2-25804820EDAC}">
                        <c15:formulaRef>
                          <c15:sqref>Sheet1!$C$12:$C$30</c15:sqref>
                        </c15:formulaRef>
                      </c:ext>
                    </c:extLst>
                    <c:numCache>
                      <c:formatCode>General</c:formatCode>
                      <c:ptCount val="19"/>
                      <c:pt idx="0">
                        <c:v>-36327</c:v>
                      </c:pt>
                      <c:pt idx="1">
                        <c:v>-30000</c:v>
                      </c:pt>
                      <c:pt idx="2">
                        <c:v>-20000</c:v>
                      </c:pt>
                      <c:pt idx="3">
                        <c:v>-10000</c:v>
                      </c:pt>
                      <c:pt idx="4">
                        <c:v>0</c:v>
                      </c:pt>
                      <c:pt idx="5">
                        <c:v>10000</c:v>
                      </c:pt>
                      <c:pt idx="6">
                        <c:v>20000</c:v>
                      </c:pt>
                      <c:pt idx="7">
                        <c:v>30000</c:v>
                      </c:pt>
                      <c:pt idx="8">
                        <c:v>40000</c:v>
                      </c:pt>
                      <c:pt idx="9">
                        <c:v>50000</c:v>
                      </c:pt>
                      <c:pt idx="10">
                        <c:v>60000</c:v>
                      </c:pt>
                      <c:pt idx="11">
                        <c:v>70000</c:v>
                      </c:pt>
                      <c:pt idx="12">
                        <c:v>80000</c:v>
                      </c:pt>
                      <c:pt idx="13">
                        <c:v>90000</c:v>
                      </c:pt>
                      <c:pt idx="14">
                        <c:v>100000</c:v>
                      </c:pt>
                      <c:pt idx="15">
                        <c:v>110000</c:v>
                      </c:pt>
                      <c:pt idx="16">
                        <c:v>120000</c:v>
                      </c:pt>
                      <c:pt idx="17">
                        <c:v>130000</c:v>
                      </c:pt>
                      <c:pt idx="18">
                        <c:v>133841</c:v>
                      </c:pt>
                    </c:numCache>
                  </c:numRef>
                </c:xVal>
                <c:yVal>
                  <c:numRef>
                    <c:extLst>
                      <c:ext uri="{02D57815-91ED-43cb-92C2-25804820EDAC}">
                        <c15:formulaRef>
                          <c15:sqref>Sheet1!$D$12:$D$30</c15:sqref>
                        </c15:formulaRef>
                      </c:ext>
                    </c:extLst>
                    <c:numCache>
                      <c:formatCode>General</c:formatCode>
                      <c:ptCount val="19"/>
                      <c:pt idx="0">
                        <c:v>51.9</c:v>
                      </c:pt>
                      <c:pt idx="1">
                        <c:v>45.72</c:v>
                      </c:pt>
                      <c:pt idx="2">
                        <c:v>37.5</c:v>
                      </c:pt>
                      <c:pt idx="3">
                        <c:v>30.6</c:v>
                      </c:pt>
                      <c:pt idx="4">
                        <c:v>25.26</c:v>
                      </c:pt>
                      <c:pt idx="5">
                        <c:v>22.3</c:v>
                      </c:pt>
                      <c:pt idx="6">
                        <c:v>18.8</c:v>
                      </c:pt>
                      <c:pt idx="7">
                        <c:v>15.6</c:v>
                      </c:pt>
                      <c:pt idx="8">
                        <c:v>14.2</c:v>
                      </c:pt>
                      <c:pt idx="9">
                        <c:v>12.1</c:v>
                      </c:pt>
                      <c:pt idx="10">
                        <c:v>10.1</c:v>
                      </c:pt>
                      <c:pt idx="11">
                        <c:v>8.5</c:v>
                      </c:pt>
                      <c:pt idx="12">
                        <c:v>7.25</c:v>
                      </c:pt>
                      <c:pt idx="13">
                        <c:v>6.12</c:v>
                      </c:pt>
                      <c:pt idx="14">
                        <c:v>5.2</c:v>
                      </c:pt>
                      <c:pt idx="15">
                        <c:v>4.5</c:v>
                      </c:pt>
                      <c:pt idx="16">
                        <c:v>3.9</c:v>
                      </c:pt>
                      <c:pt idx="17">
                        <c:v>3.35</c:v>
                      </c:pt>
                      <c:pt idx="18">
                        <c:v>3.17</c:v>
                      </c:pt>
                    </c:numCache>
                  </c:numRef>
                </c:yVal>
                <c:smooth val="0"/>
                <c:extLst>
                  <c:ext xmlns:c16="http://schemas.microsoft.com/office/drawing/2014/chart" uri="{C3380CC4-5D6E-409C-BE32-E72D297353CC}">
                    <c16:uniqueId val="{00000005-F134-4478-B00A-31344C5224C7}"/>
                  </c:ext>
                </c:extLst>
              </c15:ser>
            </c15:filteredScatterSeries>
          </c:ext>
        </c:extLst>
      </c:scatterChart>
      <c:valAx>
        <c:axId val="827507215"/>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Coupler mover position</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830574399"/>
        <c:crosses val="autoZero"/>
        <c:crossBetween val="midCat"/>
      </c:valAx>
      <c:valAx>
        <c:axId val="83057439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Qext (x1e6)</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827507215"/>
        <c:crossesAt val="-60000"/>
        <c:crossBetween val="midCat"/>
      </c:valAx>
      <c:spPr>
        <a:noFill/>
        <a:ln>
          <a:noFill/>
        </a:ln>
        <a:effectLst/>
      </c:spPr>
    </c:plotArea>
    <c:legend>
      <c:legendPos val="r"/>
      <c:layout>
        <c:manualLayout>
          <c:xMode val="edge"/>
          <c:yMode val="edge"/>
          <c:x val="0.3817273482430511"/>
          <c:y val="0.22535093759667874"/>
          <c:w val="0.26021220855420163"/>
          <c:h val="0.16171891061145874"/>
        </c:manualLayout>
      </c:layout>
      <c:overlay val="0"/>
      <c:spPr>
        <a:solidFill>
          <a:schemeClr val="bg1"/>
        </a:solid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0.13001</cdr:x>
      <cdr:y>0.44679</cdr:y>
    </cdr:from>
    <cdr:to>
      <cdr:x>0.18002</cdr:x>
      <cdr:y>0.64801</cdr:y>
    </cdr:to>
    <cdr:sp macro="" textlink="">
      <cdr:nvSpPr>
        <cdr:cNvPr id="2" name="Arrow: Down 1">
          <a:extLst xmlns:a="http://schemas.openxmlformats.org/drawingml/2006/main">
            <a:ext uri="{FF2B5EF4-FFF2-40B4-BE49-F238E27FC236}">
              <a16:creationId xmlns:a16="http://schemas.microsoft.com/office/drawing/2014/main" id="{FA1F26FD-460D-4E30-AF4C-86D66A5032CE}"/>
            </a:ext>
          </a:extLst>
        </cdr:cNvPr>
        <cdr:cNvSpPr/>
      </cdr:nvSpPr>
      <cdr:spPr>
        <a:xfrm xmlns:a="http://schemas.openxmlformats.org/drawingml/2006/main" flipV="1">
          <a:off x="936104" y="2238499"/>
          <a:ext cx="360040" cy="1008112"/>
        </a:xfrm>
        <a:prstGeom xmlns:a="http://schemas.openxmlformats.org/drawingml/2006/main" prst="downArrow">
          <a:avLst/>
        </a:prstGeom>
        <a:ln xmlns:a="http://schemas.openxmlformats.org/drawingml/2006/main"/>
      </cdr:spPr>
      <cdr:style>
        <a:lnRef xmlns:a="http://schemas.openxmlformats.org/drawingml/2006/main" idx="0">
          <a:schemeClr val="accent1"/>
        </a:lnRef>
        <a:fillRef xmlns:a="http://schemas.openxmlformats.org/drawingml/2006/main" idx="3">
          <a:schemeClr val="accent1"/>
        </a:fillRef>
        <a:effectRef xmlns:a="http://schemas.openxmlformats.org/drawingml/2006/main" idx="3">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en-US"/>
        </a:p>
      </cdr:txBody>
    </cdr:sp>
  </cdr:relSizeAnchor>
  <cdr:relSizeAnchor xmlns:cdr="http://schemas.openxmlformats.org/drawingml/2006/chartDrawing">
    <cdr:from>
      <cdr:x>0.08325</cdr:x>
      <cdr:y>0.66238</cdr:y>
    </cdr:from>
    <cdr:to>
      <cdr:x>0.25182</cdr:x>
      <cdr:y>0.72996</cdr:y>
    </cdr:to>
    <cdr:sp macro="" textlink="">
      <cdr:nvSpPr>
        <cdr:cNvPr id="3" name="TextBox 2">
          <a:extLst xmlns:a="http://schemas.openxmlformats.org/drawingml/2006/main">
            <a:ext uri="{FF2B5EF4-FFF2-40B4-BE49-F238E27FC236}">
              <a16:creationId xmlns:a16="http://schemas.microsoft.com/office/drawing/2014/main" id="{502A1E84-D8F1-4034-80EB-41527FF59027}"/>
            </a:ext>
          </a:extLst>
        </cdr:cNvPr>
        <cdr:cNvSpPr txBox="1"/>
      </cdr:nvSpPr>
      <cdr:spPr>
        <a:xfrm xmlns:a="http://schemas.openxmlformats.org/drawingml/2006/main">
          <a:off x="599441" y="3318619"/>
          <a:ext cx="1213734" cy="338586"/>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r>
            <a:rPr lang="en-US" sz="1600" dirty="0"/>
            <a:t>Q corrector</a:t>
          </a:r>
        </a:p>
      </cdr:txBody>
    </cdr:sp>
  </cdr:relSizeAnchor>
  <cdr:relSizeAnchor xmlns:cdr="http://schemas.openxmlformats.org/drawingml/2006/chartDrawing">
    <cdr:from>
      <cdr:x>0.85499</cdr:x>
      <cdr:y>0.5</cdr:y>
    </cdr:from>
    <cdr:to>
      <cdr:x>0.905</cdr:x>
      <cdr:y>0.57907</cdr:y>
    </cdr:to>
    <cdr:sp macro="" textlink="">
      <cdr:nvSpPr>
        <cdr:cNvPr id="4" name="Arrow: Down 3">
          <a:extLst xmlns:a="http://schemas.openxmlformats.org/drawingml/2006/main">
            <a:ext uri="{FF2B5EF4-FFF2-40B4-BE49-F238E27FC236}">
              <a16:creationId xmlns:a16="http://schemas.microsoft.com/office/drawing/2014/main" id="{E80A9F81-DF67-BF48-527A-549BDB197261}"/>
            </a:ext>
          </a:extLst>
        </cdr:cNvPr>
        <cdr:cNvSpPr/>
      </cdr:nvSpPr>
      <cdr:spPr>
        <a:xfrm xmlns:a="http://schemas.openxmlformats.org/drawingml/2006/main">
          <a:off x="6156108" y="2505075"/>
          <a:ext cx="360081" cy="396156"/>
        </a:xfrm>
        <a:prstGeom xmlns:a="http://schemas.openxmlformats.org/drawingml/2006/main" prst="downArrow">
          <a:avLst/>
        </a:prstGeom>
        <a:ln xmlns:a="http://schemas.openxmlformats.org/drawingml/2006/main"/>
      </cdr:spPr>
      <cdr:style>
        <a:lnRef xmlns:a="http://schemas.openxmlformats.org/drawingml/2006/main" idx="0">
          <a:schemeClr val="accent1"/>
        </a:lnRef>
        <a:fillRef xmlns:a="http://schemas.openxmlformats.org/drawingml/2006/main" idx="3">
          <a:schemeClr val="accent1"/>
        </a:fillRef>
        <a:effectRef xmlns:a="http://schemas.openxmlformats.org/drawingml/2006/main" idx="3">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116D0-9943-4A3F-A6C7-F7675684B2ED}" type="datetimeFigureOut">
              <a:rPr lang="en-GB" smtClean="0"/>
              <a:t>22/04/2026</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E9804D-699C-4CB0-A16F-7BE8BB638290}" type="slidenum">
              <a:rPr lang="en-GB" smtClean="0"/>
              <a:t>‹#›</a:t>
            </a:fld>
            <a:endParaRPr lang="en-GB"/>
          </a:p>
        </p:txBody>
      </p:sp>
    </p:spTree>
    <p:extLst>
      <p:ext uri="{BB962C8B-B14F-4D97-AF65-F5344CB8AC3E}">
        <p14:creationId xmlns:p14="http://schemas.microsoft.com/office/powerpoint/2010/main" val="4156753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07F07-5018-B520-783B-FE0457BCD96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BE"/>
          </a:p>
        </p:txBody>
      </p:sp>
      <p:sp>
        <p:nvSpPr>
          <p:cNvPr id="3" name="Subtitle 2">
            <a:extLst>
              <a:ext uri="{FF2B5EF4-FFF2-40B4-BE49-F238E27FC236}">
                <a16:creationId xmlns:a16="http://schemas.microsoft.com/office/drawing/2014/main" id="{EBC53577-5D47-3462-F508-230E0253F3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BE"/>
          </a:p>
        </p:txBody>
      </p:sp>
      <p:sp>
        <p:nvSpPr>
          <p:cNvPr id="4" name="Date Placeholder 3">
            <a:extLst>
              <a:ext uri="{FF2B5EF4-FFF2-40B4-BE49-F238E27FC236}">
                <a16:creationId xmlns:a16="http://schemas.microsoft.com/office/drawing/2014/main" id="{1EF8CF65-E206-3105-4673-F13885629447}"/>
              </a:ext>
            </a:extLst>
          </p:cNvPr>
          <p:cNvSpPr>
            <a:spLocks noGrp="1"/>
          </p:cNvSpPr>
          <p:nvPr>
            <p:ph type="dt" sz="half" idx="10"/>
          </p:nvPr>
        </p:nvSpPr>
        <p:spPr/>
        <p:txBody>
          <a:bodyPr/>
          <a:lstStyle/>
          <a:p>
            <a:fld id="{C93C0D15-5134-4DB2-B647-4B52BDA5E028}" type="datetime1">
              <a:rPr lang="LID4096" smtClean="0"/>
              <a:t>04/22/2026</a:t>
            </a:fld>
            <a:endParaRPr lang="en-BE"/>
          </a:p>
        </p:txBody>
      </p:sp>
      <p:sp>
        <p:nvSpPr>
          <p:cNvPr id="5" name="Footer Placeholder 4">
            <a:extLst>
              <a:ext uri="{FF2B5EF4-FFF2-40B4-BE49-F238E27FC236}">
                <a16:creationId xmlns:a16="http://schemas.microsoft.com/office/drawing/2014/main" id="{B9C07C72-387F-907B-1702-431F21C0BA0E}"/>
              </a:ext>
            </a:extLst>
          </p:cNvPr>
          <p:cNvSpPr>
            <a:spLocks noGrp="1"/>
          </p:cNvSpPr>
          <p:nvPr>
            <p:ph type="ftr" sz="quarter" idx="11"/>
          </p:nvPr>
        </p:nvSpPr>
        <p:spPr/>
        <p:txBody>
          <a:bodyPr/>
          <a:lstStyle/>
          <a:p>
            <a:r>
              <a:rPr lang="de-DE"/>
              <a:t>J.Branlard -  iSAS WP2 LLRF - Berlin, Apr. 2026</a:t>
            </a:r>
            <a:endParaRPr lang="en-BE"/>
          </a:p>
        </p:txBody>
      </p:sp>
      <p:sp>
        <p:nvSpPr>
          <p:cNvPr id="6" name="Slide Number Placeholder 5">
            <a:extLst>
              <a:ext uri="{FF2B5EF4-FFF2-40B4-BE49-F238E27FC236}">
                <a16:creationId xmlns:a16="http://schemas.microsoft.com/office/drawing/2014/main" id="{C51FC383-9E28-9304-354E-F80FB06F55C1}"/>
              </a:ext>
            </a:extLst>
          </p:cNvPr>
          <p:cNvSpPr>
            <a:spLocks noGrp="1"/>
          </p:cNvSpPr>
          <p:nvPr>
            <p:ph type="sldNum" sz="quarter" idx="12"/>
          </p:nvPr>
        </p:nvSpPr>
        <p:spPr/>
        <p:txBody>
          <a:bodyPr/>
          <a:lstStyle/>
          <a:p>
            <a:fld id="{4068FCCF-9A80-B240-8D85-84F960565AFA}" type="slidenum">
              <a:rPr lang="en-BE" smtClean="0"/>
              <a:t>‹#›</a:t>
            </a:fld>
            <a:endParaRPr lang="en-BE"/>
          </a:p>
        </p:txBody>
      </p:sp>
    </p:spTree>
    <p:extLst>
      <p:ext uri="{BB962C8B-B14F-4D97-AF65-F5344CB8AC3E}">
        <p14:creationId xmlns:p14="http://schemas.microsoft.com/office/powerpoint/2010/main" val="1128983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D793C-A8B3-F264-6E40-84278DCA4AC6}"/>
              </a:ext>
            </a:extLst>
          </p:cNvPr>
          <p:cNvSpPr>
            <a:spLocks noGrp="1"/>
          </p:cNvSpPr>
          <p:nvPr>
            <p:ph type="title"/>
          </p:nvPr>
        </p:nvSpPr>
        <p:spPr/>
        <p:txBody>
          <a:bodyPr/>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41039B46-D290-3902-DD95-AA1FB158F33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3FF55E12-F97D-3D20-4013-D3B2FE30D1B7}"/>
              </a:ext>
            </a:extLst>
          </p:cNvPr>
          <p:cNvSpPr>
            <a:spLocks noGrp="1"/>
          </p:cNvSpPr>
          <p:nvPr>
            <p:ph type="dt" sz="half" idx="10"/>
          </p:nvPr>
        </p:nvSpPr>
        <p:spPr/>
        <p:txBody>
          <a:bodyPr/>
          <a:lstStyle/>
          <a:p>
            <a:fld id="{B595BB7E-7F20-4FC6-A080-62BC87C3131A}" type="datetime1">
              <a:rPr lang="LID4096" smtClean="0"/>
              <a:t>04/22/2026</a:t>
            </a:fld>
            <a:endParaRPr lang="en-BE"/>
          </a:p>
        </p:txBody>
      </p:sp>
      <p:sp>
        <p:nvSpPr>
          <p:cNvPr id="5" name="Footer Placeholder 4">
            <a:extLst>
              <a:ext uri="{FF2B5EF4-FFF2-40B4-BE49-F238E27FC236}">
                <a16:creationId xmlns:a16="http://schemas.microsoft.com/office/drawing/2014/main" id="{772874DB-5421-9EDD-37D6-425B69833762}"/>
              </a:ext>
            </a:extLst>
          </p:cNvPr>
          <p:cNvSpPr>
            <a:spLocks noGrp="1"/>
          </p:cNvSpPr>
          <p:nvPr>
            <p:ph type="ftr" sz="quarter" idx="11"/>
          </p:nvPr>
        </p:nvSpPr>
        <p:spPr/>
        <p:txBody>
          <a:bodyPr/>
          <a:lstStyle/>
          <a:p>
            <a:r>
              <a:rPr lang="de-DE"/>
              <a:t>J.Branlard -  iSAS WP2 LLRF - Berlin, Apr. 2026</a:t>
            </a:r>
            <a:endParaRPr lang="en-BE"/>
          </a:p>
        </p:txBody>
      </p:sp>
      <p:sp>
        <p:nvSpPr>
          <p:cNvPr id="6" name="Slide Number Placeholder 5">
            <a:extLst>
              <a:ext uri="{FF2B5EF4-FFF2-40B4-BE49-F238E27FC236}">
                <a16:creationId xmlns:a16="http://schemas.microsoft.com/office/drawing/2014/main" id="{4C33B1D9-3620-1F4F-9C12-E5D29B3B11D6}"/>
              </a:ext>
            </a:extLst>
          </p:cNvPr>
          <p:cNvSpPr>
            <a:spLocks noGrp="1"/>
          </p:cNvSpPr>
          <p:nvPr>
            <p:ph type="sldNum" sz="quarter" idx="12"/>
          </p:nvPr>
        </p:nvSpPr>
        <p:spPr/>
        <p:txBody>
          <a:bodyPr/>
          <a:lstStyle/>
          <a:p>
            <a:fld id="{4068FCCF-9A80-B240-8D85-84F960565AFA}" type="slidenum">
              <a:rPr lang="en-BE" smtClean="0"/>
              <a:t>‹#›</a:t>
            </a:fld>
            <a:endParaRPr lang="en-BE"/>
          </a:p>
        </p:txBody>
      </p:sp>
    </p:spTree>
    <p:extLst>
      <p:ext uri="{BB962C8B-B14F-4D97-AF65-F5344CB8AC3E}">
        <p14:creationId xmlns:p14="http://schemas.microsoft.com/office/powerpoint/2010/main" val="406517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E89427-BD9A-4F90-8507-D5461D4AF40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129B218D-F119-D88B-04E0-282E532EA88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C167B9E0-E1C5-E090-5BF8-E23ECA443153}"/>
              </a:ext>
            </a:extLst>
          </p:cNvPr>
          <p:cNvSpPr>
            <a:spLocks noGrp="1"/>
          </p:cNvSpPr>
          <p:nvPr>
            <p:ph type="dt" sz="half" idx="10"/>
          </p:nvPr>
        </p:nvSpPr>
        <p:spPr/>
        <p:txBody>
          <a:bodyPr/>
          <a:lstStyle/>
          <a:p>
            <a:fld id="{755A7E23-2700-4BFF-B9C8-E6BD366C9DCC}" type="datetime1">
              <a:rPr lang="LID4096" smtClean="0"/>
              <a:t>04/22/2026</a:t>
            </a:fld>
            <a:endParaRPr lang="en-BE"/>
          </a:p>
        </p:txBody>
      </p:sp>
      <p:sp>
        <p:nvSpPr>
          <p:cNvPr id="5" name="Footer Placeholder 4">
            <a:extLst>
              <a:ext uri="{FF2B5EF4-FFF2-40B4-BE49-F238E27FC236}">
                <a16:creationId xmlns:a16="http://schemas.microsoft.com/office/drawing/2014/main" id="{7E2248BD-AC9E-EF27-8724-4A261C549392}"/>
              </a:ext>
            </a:extLst>
          </p:cNvPr>
          <p:cNvSpPr>
            <a:spLocks noGrp="1"/>
          </p:cNvSpPr>
          <p:nvPr>
            <p:ph type="ftr" sz="quarter" idx="11"/>
          </p:nvPr>
        </p:nvSpPr>
        <p:spPr/>
        <p:txBody>
          <a:bodyPr/>
          <a:lstStyle/>
          <a:p>
            <a:r>
              <a:rPr lang="de-DE"/>
              <a:t>J.Branlard -  iSAS WP2 LLRF - Berlin, Apr. 2026</a:t>
            </a:r>
            <a:endParaRPr lang="en-BE"/>
          </a:p>
        </p:txBody>
      </p:sp>
      <p:sp>
        <p:nvSpPr>
          <p:cNvPr id="6" name="Slide Number Placeholder 5">
            <a:extLst>
              <a:ext uri="{FF2B5EF4-FFF2-40B4-BE49-F238E27FC236}">
                <a16:creationId xmlns:a16="http://schemas.microsoft.com/office/drawing/2014/main" id="{1B1BBEFC-60B4-A86B-4F5D-EE50B670693E}"/>
              </a:ext>
            </a:extLst>
          </p:cNvPr>
          <p:cNvSpPr>
            <a:spLocks noGrp="1"/>
          </p:cNvSpPr>
          <p:nvPr>
            <p:ph type="sldNum" sz="quarter" idx="12"/>
          </p:nvPr>
        </p:nvSpPr>
        <p:spPr/>
        <p:txBody>
          <a:bodyPr/>
          <a:lstStyle/>
          <a:p>
            <a:fld id="{4068FCCF-9A80-B240-8D85-84F960565AFA}" type="slidenum">
              <a:rPr lang="en-BE" smtClean="0"/>
              <a:t>‹#›</a:t>
            </a:fld>
            <a:endParaRPr lang="en-BE"/>
          </a:p>
        </p:txBody>
      </p:sp>
    </p:spTree>
    <p:extLst>
      <p:ext uri="{BB962C8B-B14F-4D97-AF65-F5344CB8AC3E}">
        <p14:creationId xmlns:p14="http://schemas.microsoft.com/office/powerpoint/2010/main" val="3314535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bg>
      <p:bgPr>
        <a:solidFill>
          <a:srgbClr val="FFFFFF"/>
        </a:solidFill>
        <a:effectLst/>
      </p:bgPr>
    </p:bg>
    <p:spTree>
      <p:nvGrpSpPr>
        <p:cNvPr id="1" name=""/>
        <p:cNvGrpSpPr/>
        <p:nvPr/>
      </p:nvGrpSpPr>
      <p:grpSpPr>
        <a:xfrm>
          <a:off x="0" y="0"/>
          <a:ext cx="0" cy="0"/>
          <a:chOff x="0" y="0"/>
          <a:chExt cx="0" cy="0"/>
        </a:xfrm>
      </p:grpSpPr>
      <p:sp>
        <p:nvSpPr>
          <p:cNvPr id="10" name="PlaceHolder 1"/>
          <p:cNvSpPr>
            <a:spLocks noGrp="1"/>
          </p:cNvSpPr>
          <p:nvPr>
            <p:ph type="title"/>
          </p:nvPr>
        </p:nvSpPr>
        <p:spPr>
          <a:xfrm>
            <a:off x="407880" y="349560"/>
            <a:ext cx="11375280" cy="450360"/>
          </a:xfrm>
          <a:prstGeom prst="rect">
            <a:avLst/>
          </a:prstGeom>
          <a:noFill/>
          <a:ln w="0">
            <a:noFill/>
          </a:ln>
        </p:spPr>
        <p:txBody>
          <a:bodyPr lIns="0" tIns="0" rIns="0" bIns="0" anchor="ctr">
            <a:noAutofit/>
          </a:bodyPr>
          <a:lstStyle/>
          <a:p>
            <a:pPr indent="0">
              <a:buNone/>
            </a:pPr>
            <a:r>
              <a:rPr lang="en-US" sz="4400" b="0" strike="noStrike" spc="-1">
                <a:solidFill>
                  <a:schemeClr val="dk1"/>
                </a:solidFill>
                <a:latin typeface="Aptos"/>
              </a:rPr>
              <a:t>Click to edit the title text format</a:t>
            </a:r>
          </a:p>
        </p:txBody>
      </p:sp>
      <p:sp>
        <p:nvSpPr>
          <p:cNvPr id="11" name="PlaceHolder 2"/>
          <p:cNvSpPr>
            <a:spLocks noGrp="1"/>
          </p:cNvSpPr>
          <p:nvPr>
            <p:ph type="body"/>
          </p:nvPr>
        </p:nvSpPr>
        <p:spPr>
          <a:xfrm>
            <a:off x="407880" y="1406520"/>
            <a:ext cx="11375280" cy="500940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1800" b="0" strike="noStrike" spc="-1">
                <a:solidFill>
                  <a:schemeClr val="dk1"/>
                </a:solidFill>
                <a:latin typeface="Aptos"/>
              </a:rPr>
              <a:t>Click to edit the outline text format</a:t>
            </a:r>
          </a:p>
          <a:p>
            <a:pPr marL="864000" lvl="1" indent="-324000">
              <a:lnSpc>
                <a:spcPct val="90000"/>
              </a:lnSpc>
              <a:spcBef>
                <a:spcPts val="1134"/>
              </a:spcBef>
              <a:buClr>
                <a:srgbClr val="000000"/>
              </a:buClr>
              <a:buSzPct val="75000"/>
              <a:buFont typeface="Symbol" charset="2"/>
              <a:buChar char=""/>
            </a:pPr>
            <a:r>
              <a:rPr lang="en-US" sz="1800" b="0" strike="noStrike" spc="-1">
                <a:solidFill>
                  <a:schemeClr val="dk1"/>
                </a:solidFill>
                <a:latin typeface="Aptos"/>
              </a:rPr>
              <a:t>Second Outline Level</a:t>
            </a:r>
          </a:p>
          <a:p>
            <a:pPr marL="1296000" lvl="2" indent="-288000">
              <a:lnSpc>
                <a:spcPct val="90000"/>
              </a:lnSpc>
              <a:spcBef>
                <a:spcPts val="850"/>
              </a:spcBef>
              <a:buClr>
                <a:srgbClr val="000000"/>
              </a:buClr>
              <a:buSzPct val="45000"/>
              <a:buFont typeface="Wingdings" charset="2"/>
              <a:buChar char=""/>
            </a:pPr>
            <a:r>
              <a:rPr lang="en-US" sz="1800" b="0" strike="noStrike" spc="-1">
                <a:solidFill>
                  <a:schemeClr val="dk1"/>
                </a:solidFill>
                <a:latin typeface="Aptos"/>
              </a:rPr>
              <a:t>Third Outline Level</a:t>
            </a:r>
          </a:p>
          <a:p>
            <a:pPr marL="1728000" lvl="3" indent="-216000">
              <a:lnSpc>
                <a:spcPct val="90000"/>
              </a:lnSpc>
              <a:spcBef>
                <a:spcPts val="567"/>
              </a:spcBef>
              <a:buClr>
                <a:srgbClr val="000000"/>
              </a:buClr>
              <a:buSzPct val="75000"/>
              <a:buFont typeface="Symbol" charset="2"/>
              <a:buChar char=""/>
            </a:pPr>
            <a:r>
              <a:rPr lang="en-US" sz="1800" b="0" strike="noStrike" spc="-1">
                <a:solidFill>
                  <a:schemeClr val="dk1"/>
                </a:solidFill>
                <a:latin typeface="Aptos"/>
              </a:rPr>
              <a:t>Fourth Outline Level</a:t>
            </a:r>
          </a:p>
          <a:p>
            <a:pPr marL="2160000" lvl="4"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ptos"/>
              </a:rPr>
              <a:t>Fifth Outline Level</a:t>
            </a:r>
          </a:p>
          <a:p>
            <a:pPr marL="2592000" lvl="5"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ptos"/>
              </a:rPr>
              <a:t>Sixth Outline Level</a:t>
            </a:r>
          </a:p>
          <a:p>
            <a:pPr marL="3024000" lvl="6"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ptos"/>
              </a:rPr>
              <a:t>Seventh Outline Level</a:t>
            </a:r>
          </a:p>
        </p:txBody>
      </p:sp>
      <p:sp>
        <p:nvSpPr>
          <p:cNvPr id="12" name="PlaceHolder 3"/>
          <p:cNvSpPr>
            <a:spLocks noGrp="1"/>
          </p:cNvSpPr>
          <p:nvPr>
            <p:ph type="ftr" idx="7"/>
          </p:nvPr>
        </p:nvSpPr>
        <p:spPr>
          <a:xfrm>
            <a:off x="4038480" y="6356520"/>
            <a:ext cx="411408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de-DE" sz="1400" b="0" strike="noStrike" spc="-1">
                <a:solidFill>
                  <a:srgbClr val="000000"/>
                </a:solidFill>
                <a:latin typeface="Times New Roman"/>
              </a:defRPr>
            </a:lvl1pPr>
          </a:lstStyle>
          <a:p>
            <a:pPr indent="0" algn="ctr" defTabSz="914400">
              <a:lnSpc>
                <a:spcPct val="100000"/>
              </a:lnSpc>
              <a:buNone/>
              <a:tabLst>
                <a:tab pos="0" algn="l"/>
              </a:tabLst>
            </a:pPr>
            <a:r>
              <a:rPr lang="de-DE" sz="1400" b="0" strike="noStrike" spc="-1">
                <a:solidFill>
                  <a:srgbClr val="000000"/>
                </a:solidFill>
                <a:latin typeface="Times New Roman"/>
              </a:rPr>
              <a:t>J.Branlard -  iSAS WP2 LLRF - Berlin, Apr. 2026</a:t>
            </a:r>
            <a:endParaRPr lang="fr-FR" sz="1400" b="0" strike="noStrike" spc="-1">
              <a:solidFill>
                <a:srgbClr val="000000"/>
              </a:solidFill>
              <a:latin typeface="Calibri"/>
            </a:endParaRPr>
          </a:p>
        </p:txBody>
      </p:sp>
      <p:sp>
        <p:nvSpPr>
          <p:cNvPr id="13" name="PlaceHolder 4"/>
          <p:cNvSpPr>
            <a:spLocks noGrp="1"/>
          </p:cNvSpPr>
          <p:nvPr>
            <p:ph type="sldNum" idx="8"/>
          </p:nvPr>
        </p:nvSpPr>
        <p:spPr>
          <a:xfrm>
            <a:off x="8610480" y="6356520"/>
            <a:ext cx="2742480" cy="36432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en-BE" sz="1200" b="0" strike="noStrike" spc="-1">
                <a:solidFill>
                  <a:schemeClr val="dk1">
                    <a:tint val="82000"/>
                  </a:schemeClr>
                </a:solidFill>
                <a:latin typeface="Aptos"/>
              </a:defRPr>
            </a:lvl1pPr>
          </a:lstStyle>
          <a:p>
            <a:pPr indent="0" algn="r" defTabSz="914400">
              <a:lnSpc>
                <a:spcPct val="100000"/>
              </a:lnSpc>
              <a:buNone/>
              <a:tabLst>
                <a:tab pos="0" algn="l"/>
              </a:tabLst>
            </a:pPr>
            <a:fld id="{8B92E383-F84E-48CC-86A1-EFF2F76E45EE}" type="slidenum">
              <a:rPr lang="en-BE" sz="1200" b="0" strike="noStrike" spc="-1">
                <a:solidFill>
                  <a:schemeClr val="dk1">
                    <a:tint val="82000"/>
                  </a:schemeClr>
                </a:solidFill>
                <a:latin typeface="Aptos"/>
              </a:rPr>
              <a:t>‹#›</a:t>
            </a:fld>
            <a:endParaRPr lang="fr-FR" sz="1200" b="0" strike="noStrike" spc="-1">
              <a:solidFill>
                <a:srgbClr val="000000"/>
              </a:solidFill>
              <a:latin typeface="Calibri"/>
            </a:endParaRPr>
          </a:p>
        </p:txBody>
      </p:sp>
      <p:sp>
        <p:nvSpPr>
          <p:cNvPr id="14" name="PlaceHolder 5"/>
          <p:cNvSpPr>
            <a:spLocks noGrp="1"/>
          </p:cNvSpPr>
          <p:nvPr>
            <p:ph type="dt" idx="9"/>
          </p:nvPr>
        </p:nvSpPr>
        <p:spPr>
          <a:xfrm>
            <a:off x="838080" y="6356520"/>
            <a:ext cx="2742480" cy="364320"/>
          </a:xfrm>
          <a:prstGeom prst="rect">
            <a:avLst/>
          </a:prstGeom>
          <a:noFill/>
          <a:ln w="0">
            <a:noFill/>
          </a:ln>
        </p:spPr>
        <p:txBody>
          <a:bodyPr lIns="91440" tIns="45720" rIns="91440" bIns="45720" anchor="ctr">
            <a:noAutofit/>
          </a:bodyPr>
          <a:lstStyle>
            <a:lvl1pPr indent="0">
              <a:buNone/>
              <a:defRPr lang="fr-FR" sz="1400" b="0" strike="noStrike" spc="-1">
                <a:solidFill>
                  <a:srgbClr val="000000"/>
                </a:solidFill>
                <a:latin typeface="Calibri"/>
              </a:defRPr>
            </a:lvl1pPr>
          </a:lstStyle>
          <a:p>
            <a:pPr indent="0">
              <a:buNone/>
            </a:pPr>
            <a:fld id="{8107791F-8974-4D01-8678-6DB31DBC868A}" type="datetime1">
              <a:rPr lang="LID4096" sz="1400" b="0" strike="noStrike" spc="-1" smtClean="0">
                <a:solidFill>
                  <a:srgbClr val="000000"/>
                </a:solidFill>
                <a:latin typeface="Calibri"/>
              </a:rPr>
              <a:t>04/22/2026</a:t>
            </a:fld>
            <a:endParaRPr lang="fr-FR" sz="1400" b="0" strike="noStrike" spc="-1">
              <a:solidFill>
                <a:srgbClr val="000000"/>
              </a:solidFill>
              <a:latin typeface="Calibri"/>
            </a:endParaRPr>
          </a:p>
        </p:txBody>
      </p:sp>
    </p:spTree>
    <p:extLst>
      <p:ext uri="{BB962C8B-B14F-4D97-AF65-F5344CB8AC3E}">
        <p14:creationId xmlns:p14="http://schemas.microsoft.com/office/powerpoint/2010/main" val="3897350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DDCCF-00D4-57C0-AB86-DD97CBF26DB0}"/>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93001350-A3CE-F72C-EF66-224EE8E3E5F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D612717E-3498-D1DF-0749-E719A04908EB}"/>
              </a:ext>
            </a:extLst>
          </p:cNvPr>
          <p:cNvSpPr>
            <a:spLocks noGrp="1"/>
          </p:cNvSpPr>
          <p:nvPr>
            <p:ph type="dt" sz="half" idx="10"/>
          </p:nvPr>
        </p:nvSpPr>
        <p:spPr/>
        <p:txBody>
          <a:bodyPr/>
          <a:lstStyle/>
          <a:p>
            <a:fld id="{D6A1D11E-DD3A-4AE4-B734-90A15EC12F2C}" type="datetime1">
              <a:rPr lang="LID4096" smtClean="0"/>
              <a:t>04/22/2026</a:t>
            </a:fld>
            <a:endParaRPr lang="en-BE"/>
          </a:p>
        </p:txBody>
      </p:sp>
      <p:sp>
        <p:nvSpPr>
          <p:cNvPr id="5" name="Footer Placeholder 4">
            <a:extLst>
              <a:ext uri="{FF2B5EF4-FFF2-40B4-BE49-F238E27FC236}">
                <a16:creationId xmlns:a16="http://schemas.microsoft.com/office/drawing/2014/main" id="{DA20EF9F-8597-7B89-712F-614543F54F34}"/>
              </a:ext>
            </a:extLst>
          </p:cNvPr>
          <p:cNvSpPr>
            <a:spLocks noGrp="1"/>
          </p:cNvSpPr>
          <p:nvPr>
            <p:ph type="ftr" sz="quarter" idx="11"/>
          </p:nvPr>
        </p:nvSpPr>
        <p:spPr/>
        <p:txBody>
          <a:bodyPr/>
          <a:lstStyle/>
          <a:p>
            <a:r>
              <a:rPr lang="de-DE"/>
              <a:t>J.Branlard -  iSAS WP2 LLRF - Berlin, Apr. 2026</a:t>
            </a:r>
            <a:endParaRPr lang="en-BE"/>
          </a:p>
        </p:txBody>
      </p:sp>
      <p:sp>
        <p:nvSpPr>
          <p:cNvPr id="6" name="Slide Number Placeholder 5">
            <a:extLst>
              <a:ext uri="{FF2B5EF4-FFF2-40B4-BE49-F238E27FC236}">
                <a16:creationId xmlns:a16="http://schemas.microsoft.com/office/drawing/2014/main" id="{DCAC8415-5616-E9EF-A04C-AB58C2E8A51B}"/>
              </a:ext>
            </a:extLst>
          </p:cNvPr>
          <p:cNvSpPr>
            <a:spLocks noGrp="1"/>
          </p:cNvSpPr>
          <p:nvPr>
            <p:ph type="sldNum" sz="quarter" idx="12"/>
          </p:nvPr>
        </p:nvSpPr>
        <p:spPr/>
        <p:txBody>
          <a:bodyPr/>
          <a:lstStyle/>
          <a:p>
            <a:fld id="{4068FCCF-9A80-B240-8D85-84F960565AFA}" type="slidenum">
              <a:rPr lang="en-BE" smtClean="0"/>
              <a:t>‹#›</a:t>
            </a:fld>
            <a:endParaRPr lang="en-BE"/>
          </a:p>
        </p:txBody>
      </p:sp>
    </p:spTree>
    <p:extLst>
      <p:ext uri="{BB962C8B-B14F-4D97-AF65-F5344CB8AC3E}">
        <p14:creationId xmlns:p14="http://schemas.microsoft.com/office/powerpoint/2010/main" val="26086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A5CA1-B7CB-D1FB-EC76-E686072A275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BE"/>
          </a:p>
        </p:txBody>
      </p:sp>
      <p:sp>
        <p:nvSpPr>
          <p:cNvPr id="3" name="Text Placeholder 2">
            <a:extLst>
              <a:ext uri="{FF2B5EF4-FFF2-40B4-BE49-F238E27FC236}">
                <a16:creationId xmlns:a16="http://schemas.microsoft.com/office/drawing/2014/main" id="{783376EC-3A6A-627D-FB8C-389BD638A90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E0D9367-1A65-3258-265C-9FE90DFE5DEC}"/>
              </a:ext>
            </a:extLst>
          </p:cNvPr>
          <p:cNvSpPr>
            <a:spLocks noGrp="1"/>
          </p:cNvSpPr>
          <p:nvPr>
            <p:ph type="dt" sz="half" idx="10"/>
          </p:nvPr>
        </p:nvSpPr>
        <p:spPr/>
        <p:txBody>
          <a:bodyPr/>
          <a:lstStyle/>
          <a:p>
            <a:fld id="{B443D257-4920-4ED5-906C-C0C52BA009AF}" type="datetime1">
              <a:rPr lang="LID4096" smtClean="0"/>
              <a:t>04/22/2026</a:t>
            </a:fld>
            <a:endParaRPr lang="en-BE"/>
          </a:p>
        </p:txBody>
      </p:sp>
      <p:sp>
        <p:nvSpPr>
          <p:cNvPr id="5" name="Footer Placeholder 4">
            <a:extLst>
              <a:ext uri="{FF2B5EF4-FFF2-40B4-BE49-F238E27FC236}">
                <a16:creationId xmlns:a16="http://schemas.microsoft.com/office/drawing/2014/main" id="{49080604-377F-6192-4D4E-AC24A6380889}"/>
              </a:ext>
            </a:extLst>
          </p:cNvPr>
          <p:cNvSpPr>
            <a:spLocks noGrp="1"/>
          </p:cNvSpPr>
          <p:nvPr>
            <p:ph type="ftr" sz="quarter" idx="11"/>
          </p:nvPr>
        </p:nvSpPr>
        <p:spPr/>
        <p:txBody>
          <a:bodyPr/>
          <a:lstStyle/>
          <a:p>
            <a:r>
              <a:rPr lang="de-DE"/>
              <a:t>J.Branlard -  iSAS WP2 LLRF - Berlin, Apr. 2026</a:t>
            </a:r>
            <a:endParaRPr lang="en-BE"/>
          </a:p>
        </p:txBody>
      </p:sp>
      <p:sp>
        <p:nvSpPr>
          <p:cNvPr id="6" name="Slide Number Placeholder 5">
            <a:extLst>
              <a:ext uri="{FF2B5EF4-FFF2-40B4-BE49-F238E27FC236}">
                <a16:creationId xmlns:a16="http://schemas.microsoft.com/office/drawing/2014/main" id="{2E3C9CB9-597A-78E3-CFBC-A159B83280FD}"/>
              </a:ext>
            </a:extLst>
          </p:cNvPr>
          <p:cNvSpPr>
            <a:spLocks noGrp="1"/>
          </p:cNvSpPr>
          <p:nvPr>
            <p:ph type="sldNum" sz="quarter" idx="12"/>
          </p:nvPr>
        </p:nvSpPr>
        <p:spPr/>
        <p:txBody>
          <a:bodyPr/>
          <a:lstStyle/>
          <a:p>
            <a:fld id="{4068FCCF-9A80-B240-8D85-84F960565AFA}" type="slidenum">
              <a:rPr lang="en-BE" smtClean="0"/>
              <a:t>‹#›</a:t>
            </a:fld>
            <a:endParaRPr lang="en-BE"/>
          </a:p>
        </p:txBody>
      </p:sp>
    </p:spTree>
    <p:extLst>
      <p:ext uri="{BB962C8B-B14F-4D97-AF65-F5344CB8AC3E}">
        <p14:creationId xmlns:p14="http://schemas.microsoft.com/office/powerpoint/2010/main" val="1351950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58BA3-0492-6F74-9BF6-52E8ECDE36D7}"/>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C1E413EA-68CD-9D88-D79C-CC6ED21EC14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Content Placeholder 3">
            <a:extLst>
              <a:ext uri="{FF2B5EF4-FFF2-40B4-BE49-F238E27FC236}">
                <a16:creationId xmlns:a16="http://schemas.microsoft.com/office/drawing/2014/main" id="{0C519449-C536-4F9E-2D95-193291798F0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Date Placeholder 4">
            <a:extLst>
              <a:ext uri="{FF2B5EF4-FFF2-40B4-BE49-F238E27FC236}">
                <a16:creationId xmlns:a16="http://schemas.microsoft.com/office/drawing/2014/main" id="{4F2D753B-EBAF-B53A-074D-76FB47A9C273}"/>
              </a:ext>
            </a:extLst>
          </p:cNvPr>
          <p:cNvSpPr>
            <a:spLocks noGrp="1"/>
          </p:cNvSpPr>
          <p:nvPr>
            <p:ph type="dt" sz="half" idx="10"/>
          </p:nvPr>
        </p:nvSpPr>
        <p:spPr/>
        <p:txBody>
          <a:bodyPr/>
          <a:lstStyle/>
          <a:p>
            <a:fld id="{47194C9E-8BE0-4548-9E49-3CEB5745192E}" type="datetime1">
              <a:rPr lang="LID4096" smtClean="0"/>
              <a:t>04/22/2026</a:t>
            </a:fld>
            <a:endParaRPr lang="en-BE"/>
          </a:p>
        </p:txBody>
      </p:sp>
      <p:sp>
        <p:nvSpPr>
          <p:cNvPr id="6" name="Footer Placeholder 5">
            <a:extLst>
              <a:ext uri="{FF2B5EF4-FFF2-40B4-BE49-F238E27FC236}">
                <a16:creationId xmlns:a16="http://schemas.microsoft.com/office/drawing/2014/main" id="{16B5475B-BCCD-BF1D-D454-48E8BAEE8BB4}"/>
              </a:ext>
            </a:extLst>
          </p:cNvPr>
          <p:cNvSpPr>
            <a:spLocks noGrp="1"/>
          </p:cNvSpPr>
          <p:nvPr>
            <p:ph type="ftr" sz="quarter" idx="11"/>
          </p:nvPr>
        </p:nvSpPr>
        <p:spPr/>
        <p:txBody>
          <a:bodyPr/>
          <a:lstStyle/>
          <a:p>
            <a:r>
              <a:rPr lang="de-DE"/>
              <a:t>J.Branlard -  iSAS WP2 LLRF - Berlin, Apr. 2026</a:t>
            </a:r>
            <a:endParaRPr lang="en-BE"/>
          </a:p>
        </p:txBody>
      </p:sp>
      <p:sp>
        <p:nvSpPr>
          <p:cNvPr id="7" name="Slide Number Placeholder 6">
            <a:extLst>
              <a:ext uri="{FF2B5EF4-FFF2-40B4-BE49-F238E27FC236}">
                <a16:creationId xmlns:a16="http://schemas.microsoft.com/office/drawing/2014/main" id="{97A81B7A-9A7C-4BC7-ADE6-79554484D7A8}"/>
              </a:ext>
            </a:extLst>
          </p:cNvPr>
          <p:cNvSpPr>
            <a:spLocks noGrp="1"/>
          </p:cNvSpPr>
          <p:nvPr>
            <p:ph type="sldNum" sz="quarter" idx="12"/>
          </p:nvPr>
        </p:nvSpPr>
        <p:spPr/>
        <p:txBody>
          <a:bodyPr/>
          <a:lstStyle/>
          <a:p>
            <a:fld id="{4068FCCF-9A80-B240-8D85-84F960565AFA}" type="slidenum">
              <a:rPr lang="en-BE" smtClean="0"/>
              <a:t>‹#›</a:t>
            </a:fld>
            <a:endParaRPr lang="en-BE"/>
          </a:p>
        </p:txBody>
      </p:sp>
    </p:spTree>
    <p:extLst>
      <p:ext uri="{BB962C8B-B14F-4D97-AF65-F5344CB8AC3E}">
        <p14:creationId xmlns:p14="http://schemas.microsoft.com/office/powerpoint/2010/main" val="1302570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64811-F649-1A18-8152-2E898C3CB5E7}"/>
              </a:ext>
            </a:extLst>
          </p:cNvPr>
          <p:cNvSpPr>
            <a:spLocks noGrp="1"/>
          </p:cNvSpPr>
          <p:nvPr>
            <p:ph type="title"/>
          </p:nvPr>
        </p:nvSpPr>
        <p:spPr>
          <a:xfrm>
            <a:off x="839788" y="365125"/>
            <a:ext cx="10515600" cy="1325563"/>
          </a:xfrm>
        </p:spPr>
        <p:txBody>
          <a:bodyPr/>
          <a:lstStyle/>
          <a:p>
            <a:r>
              <a:rPr lang="en-GB"/>
              <a:t>Click to edit Master title style</a:t>
            </a:r>
            <a:endParaRPr lang="en-BE"/>
          </a:p>
        </p:txBody>
      </p:sp>
      <p:sp>
        <p:nvSpPr>
          <p:cNvPr id="3" name="Text Placeholder 2">
            <a:extLst>
              <a:ext uri="{FF2B5EF4-FFF2-40B4-BE49-F238E27FC236}">
                <a16:creationId xmlns:a16="http://schemas.microsoft.com/office/drawing/2014/main" id="{79C96928-3DA8-37D0-D51A-B823CED2E8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0D67FC4-6803-2A31-FB6C-F5659A25A6F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Text Placeholder 4">
            <a:extLst>
              <a:ext uri="{FF2B5EF4-FFF2-40B4-BE49-F238E27FC236}">
                <a16:creationId xmlns:a16="http://schemas.microsoft.com/office/drawing/2014/main" id="{D23C89C4-348E-5F39-4668-34D6F57A0F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EB8D285-7AB1-D934-D1C7-35BD769227F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7" name="Date Placeholder 6">
            <a:extLst>
              <a:ext uri="{FF2B5EF4-FFF2-40B4-BE49-F238E27FC236}">
                <a16:creationId xmlns:a16="http://schemas.microsoft.com/office/drawing/2014/main" id="{F336D4F4-1072-1534-5192-D3D0EB786864}"/>
              </a:ext>
            </a:extLst>
          </p:cNvPr>
          <p:cNvSpPr>
            <a:spLocks noGrp="1"/>
          </p:cNvSpPr>
          <p:nvPr>
            <p:ph type="dt" sz="half" idx="10"/>
          </p:nvPr>
        </p:nvSpPr>
        <p:spPr/>
        <p:txBody>
          <a:bodyPr/>
          <a:lstStyle/>
          <a:p>
            <a:fld id="{672D2F28-5132-4020-9810-FACF3C2E0E59}" type="datetime1">
              <a:rPr lang="LID4096" smtClean="0"/>
              <a:t>04/22/2026</a:t>
            </a:fld>
            <a:endParaRPr lang="en-BE"/>
          </a:p>
        </p:txBody>
      </p:sp>
      <p:sp>
        <p:nvSpPr>
          <p:cNvPr id="8" name="Footer Placeholder 7">
            <a:extLst>
              <a:ext uri="{FF2B5EF4-FFF2-40B4-BE49-F238E27FC236}">
                <a16:creationId xmlns:a16="http://schemas.microsoft.com/office/drawing/2014/main" id="{EBF9E71C-2B25-C35F-F2C4-0647C5575905}"/>
              </a:ext>
            </a:extLst>
          </p:cNvPr>
          <p:cNvSpPr>
            <a:spLocks noGrp="1"/>
          </p:cNvSpPr>
          <p:nvPr>
            <p:ph type="ftr" sz="quarter" idx="11"/>
          </p:nvPr>
        </p:nvSpPr>
        <p:spPr/>
        <p:txBody>
          <a:bodyPr/>
          <a:lstStyle/>
          <a:p>
            <a:r>
              <a:rPr lang="de-DE"/>
              <a:t>J.Branlard -  iSAS WP2 LLRF - Berlin, Apr. 2026</a:t>
            </a:r>
            <a:endParaRPr lang="en-BE"/>
          </a:p>
        </p:txBody>
      </p:sp>
      <p:sp>
        <p:nvSpPr>
          <p:cNvPr id="9" name="Slide Number Placeholder 8">
            <a:extLst>
              <a:ext uri="{FF2B5EF4-FFF2-40B4-BE49-F238E27FC236}">
                <a16:creationId xmlns:a16="http://schemas.microsoft.com/office/drawing/2014/main" id="{BBFE4384-78B5-0145-4AD6-E159AB04C938}"/>
              </a:ext>
            </a:extLst>
          </p:cNvPr>
          <p:cNvSpPr>
            <a:spLocks noGrp="1"/>
          </p:cNvSpPr>
          <p:nvPr>
            <p:ph type="sldNum" sz="quarter" idx="12"/>
          </p:nvPr>
        </p:nvSpPr>
        <p:spPr/>
        <p:txBody>
          <a:bodyPr/>
          <a:lstStyle/>
          <a:p>
            <a:fld id="{4068FCCF-9A80-B240-8D85-84F960565AFA}" type="slidenum">
              <a:rPr lang="en-BE" smtClean="0"/>
              <a:t>‹#›</a:t>
            </a:fld>
            <a:endParaRPr lang="en-BE"/>
          </a:p>
        </p:txBody>
      </p:sp>
    </p:spTree>
    <p:extLst>
      <p:ext uri="{BB962C8B-B14F-4D97-AF65-F5344CB8AC3E}">
        <p14:creationId xmlns:p14="http://schemas.microsoft.com/office/powerpoint/2010/main" val="1815391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15D05-BAE5-24E8-3A9C-14C3A7F701D0}"/>
              </a:ext>
            </a:extLst>
          </p:cNvPr>
          <p:cNvSpPr>
            <a:spLocks noGrp="1"/>
          </p:cNvSpPr>
          <p:nvPr>
            <p:ph type="title"/>
          </p:nvPr>
        </p:nvSpPr>
        <p:spPr/>
        <p:txBody>
          <a:bodyPr/>
          <a:lstStyle/>
          <a:p>
            <a:r>
              <a:rPr lang="en-GB"/>
              <a:t>Click to edit Master title style</a:t>
            </a:r>
            <a:endParaRPr lang="en-BE"/>
          </a:p>
        </p:txBody>
      </p:sp>
      <p:sp>
        <p:nvSpPr>
          <p:cNvPr id="3" name="Date Placeholder 2">
            <a:extLst>
              <a:ext uri="{FF2B5EF4-FFF2-40B4-BE49-F238E27FC236}">
                <a16:creationId xmlns:a16="http://schemas.microsoft.com/office/drawing/2014/main" id="{A69ECEF6-D795-F1A5-DDBC-8D98B55B57F5}"/>
              </a:ext>
            </a:extLst>
          </p:cNvPr>
          <p:cNvSpPr>
            <a:spLocks noGrp="1"/>
          </p:cNvSpPr>
          <p:nvPr>
            <p:ph type="dt" sz="half" idx="10"/>
          </p:nvPr>
        </p:nvSpPr>
        <p:spPr/>
        <p:txBody>
          <a:bodyPr/>
          <a:lstStyle/>
          <a:p>
            <a:fld id="{6E832808-CA66-44DB-BECC-294E10B6133A}" type="datetime1">
              <a:rPr lang="LID4096" smtClean="0"/>
              <a:t>04/22/2026</a:t>
            </a:fld>
            <a:endParaRPr lang="en-BE"/>
          </a:p>
        </p:txBody>
      </p:sp>
      <p:sp>
        <p:nvSpPr>
          <p:cNvPr id="4" name="Footer Placeholder 3">
            <a:extLst>
              <a:ext uri="{FF2B5EF4-FFF2-40B4-BE49-F238E27FC236}">
                <a16:creationId xmlns:a16="http://schemas.microsoft.com/office/drawing/2014/main" id="{5EEA4890-38CA-0ACB-1B4F-A5F9405A0CD0}"/>
              </a:ext>
            </a:extLst>
          </p:cNvPr>
          <p:cNvSpPr>
            <a:spLocks noGrp="1"/>
          </p:cNvSpPr>
          <p:nvPr>
            <p:ph type="ftr" sz="quarter" idx="11"/>
          </p:nvPr>
        </p:nvSpPr>
        <p:spPr/>
        <p:txBody>
          <a:bodyPr/>
          <a:lstStyle/>
          <a:p>
            <a:r>
              <a:rPr lang="de-DE"/>
              <a:t>J.Branlard -  iSAS WP2 LLRF - Berlin, Apr. 2026</a:t>
            </a:r>
            <a:endParaRPr lang="en-BE"/>
          </a:p>
        </p:txBody>
      </p:sp>
      <p:sp>
        <p:nvSpPr>
          <p:cNvPr id="5" name="Slide Number Placeholder 4">
            <a:extLst>
              <a:ext uri="{FF2B5EF4-FFF2-40B4-BE49-F238E27FC236}">
                <a16:creationId xmlns:a16="http://schemas.microsoft.com/office/drawing/2014/main" id="{AD674416-B7D1-C64F-6B7E-D5252B22CB2B}"/>
              </a:ext>
            </a:extLst>
          </p:cNvPr>
          <p:cNvSpPr>
            <a:spLocks noGrp="1"/>
          </p:cNvSpPr>
          <p:nvPr>
            <p:ph type="sldNum" sz="quarter" idx="12"/>
          </p:nvPr>
        </p:nvSpPr>
        <p:spPr/>
        <p:txBody>
          <a:bodyPr/>
          <a:lstStyle/>
          <a:p>
            <a:fld id="{4068FCCF-9A80-B240-8D85-84F960565AFA}" type="slidenum">
              <a:rPr lang="en-BE" smtClean="0"/>
              <a:t>‹#›</a:t>
            </a:fld>
            <a:endParaRPr lang="en-BE"/>
          </a:p>
        </p:txBody>
      </p:sp>
    </p:spTree>
    <p:extLst>
      <p:ext uri="{BB962C8B-B14F-4D97-AF65-F5344CB8AC3E}">
        <p14:creationId xmlns:p14="http://schemas.microsoft.com/office/powerpoint/2010/main" val="508629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045E28-5069-3021-3A48-8D87E4177403}"/>
              </a:ext>
            </a:extLst>
          </p:cNvPr>
          <p:cNvSpPr>
            <a:spLocks noGrp="1"/>
          </p:cNvSpPr>
          <p:nvPr>
            <p:ph type="dt" sz="half" idx="10"/>
          </p:nvPr>
        </p:nvSpPr>
        <p:spPr/>
        <p:txBody>
          <a:bodyPr/>
          <a:lstStyle/>
          <a:p>
            <a:fld id="{27C922F0-7D4D-4E11-8BE5-8DB79E0621BB}" type="datetime1">
              <a:rPr lang="LID4096" smtClean="0"/>
              <a:t>04/22/2026</a:t>
            </a:fld>
            <a:endParaRPr lang="en-BE"/>
          </a:p>
        </p:txBody>
      </p:sp>
      <p:sp>
        <p:nvSpPr>
          <p:cNvPr id="3" name="Footer Placeholder 2">
            <a:extLst>
              <a:ext uri="{FF2B5EF4-FFF2-40B4-BE49-F238E27FC236}">
                <a16:creationId xmlns:a16="http://schemas.microsoft.com/office/drawing/2014/main" id="{DD999B63-1C5E-64D7-EE4C-E6CB250038AF}"/>
              </a:ext>
            </a:extLst>
          </p:cNvPr>
          <p:cNvSpPr>
            <a:spLocks noGrp="1"/>
          </p:cNvSpPr>
          <p:nvPr>
            <p:ph type="ftr" sz="quarter" idx="11"/>
          </p:nvPr>
        </p:nvSpPr>
        <p:spPr/>
        <p:txBody>
          <a:bodyPr/>
          <a:lstStyle/>
          <a:p>
            <a:r>
              <a:rPr lang="de-DE"/>
              <a:t>J.Branlard -  iSAS WP2 LLRF - Berlin, Apr. 2026</a:t>
            </a:r>
            <a:endParaRPr lang="en-BE"/>
          </a:p>
        </p:txBody>
      </p:sp>
      <p:sp>
        <p:nvSpPr>
          <p:cNvPr id="4" name="Slide Number Placeholder 3">
            <a:extLst>
              <a:ext uri="{FF2B5EF4-FFF2-40B4-BE49-F238E27FC236}">
                <a16:creationId xmlns:a16="http://schemas.microsoft.com/office/drawing/2014/main" id="{58C717FB-888C-F1BE-37C5-F04D21D1E381}"/>
              </a:ext>
            </a:extLst>
          </p:cNvPr>
          <p:cNvSpPr>
            <a:spLocks noGrp="1"/>
          </p:cNvSpPr>
          <p:nvPr>
            <p:ph type="sldNum" sz="quarter" idx="12"/>
          </p:nvPr>
        </p:nvSpPr>
        <p:spPr/>
        <p:txBody>
          <a:bodyPr/>
          <a:lstStyle/>
          <a:p>
            <a:fld id="{4068FCCF-9A80-B240-8D85-84F960565AFA}" type="slidenum">
              <a:rPr lang="en-BE" smtClean="0"/>
              <a:t>‹#›</a:t>
            </a:fld>
            <a:endParaRPr lang="en-BE"/>
          </a:p>
        </p:txBody>
      </p:sp>
    </p:spTree>
    <p:extLst>
      <p:ext uri="{BB962C8B-B14F-4D97-AF65-F5344CB8AC3E}">
        <p14:creationId xmlns:p14="http://schemas.microsoft.com/office/powerpoint/2010/main" val="1845387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692FD-FA4F-1B23-9EA8-98A91CDBFDB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Content Placeholder 2">
            <a:extLst>
              <a:ext uri="{FF2B5EF4-FFF2-40B4-BE49-F238E27FC236}">
                <a16:creationId xmlns:a16="http://schemas.microsoft.com/office/drawing/2014/main" id="{D4F74534-C607-4610-550D-E549332B64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Text Placeholder 3">
            <a:extLst>
              <a:ext uri="{FF2B5EF4-FFF2-40B4-BE49-F238E27FC236}">
                <a16:creationId xmlns:a16="http://schemas.microsoft.com/office/drawing/2014/main" id="{7DBEA254-A469-DD5E-6D80-44BC37540F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9BB67E5-EFEF-17F0-5AB1-5E8DF97BF536}"/>
              </a:ext>
            </a:extLst>
          </p:cNvPr>
          <p:cNvSpPr>
            <a:spLocks noGrp="1"/>
          </p:cNvSpPr>
          <p:nvPr>
            <p:ph type="dt" sz="half" idx="10"/>
          </p:nvPr>
        </p:nvSpPr>
        <p:spPr/>
        <p:txBody>
          <a:bodyPr/>
          <a:lstStyle/>
          <a:p>
            <a:fld id="{4A3B50AB-6DD1-4572-A006-7BD3C97BA25F}" type="datetime1">
              <a:rPr lang="LID4096" smtClean="0"/>
              <a:t>04/22/2026</a:t>
            </a:fld>
            <a:endParaRPr lang="en-BE"/>
          </a:p>
        </p:txBody>
      </p:sp>
      <p:sp>
        <p:nvSpPr>
          <p:cNvPr id="6" name="Footer Placeholder 5">
            <a:extLst>
              <a:ext uri="{FF2B5EF4-FFF2-40B4-BE49-F238E27FC236}">
                <a16:creationId xmlns:a16="http://schemas.microsoft.com/office/drawing/2014/main" id="{3BBEDB6C-8CB1-00F0-9658-BA9847DD83B3}"/>
              </a:ext>
            </a:extLst>
          </p:cNvPr>
          <p:cNvSpPr>
            <a:spLocks noGrp="1"/>
          </p:cNvSpPr>
          <p:nvPr>
            <p:ph type="ftr" sz="quarter" idx="11"/>
          </p:nvPr>
        </p:nvSpPr>
        <p:spPr/>
        <p:txBody>
          <a:bodyPr/>
          <a:lstStyle/>
          <a:p>
            <a:r>
              <a:rPr lang="de-DE"/>
              <a:t>J.Branlard -  iSAS WP2 LLRF - Berlin, Apr. 2026</a:t>
            </a:r>
            <a:endParaRPr lang="en-BE"/>
          </a:p>
        </p:txBody>
      </p:sp>
      <p:sp>
        <p:nvSpPr>
          <p:cNvPr id="7" name="Slide Number Placeholder 6">
            <a:extLst>
              <a:ext uri="{FF2B5EF4-FFF2-40B4-BE49-F238E27FC236}">
                <a16:creationId xmlns:a16="http://schemas.microsoft.com/office/drawing/2014/main" id="{16C09C59-5D4A-0616-191D-C163C2AA1E0C}"/>
              </a:ext>
            </a:extLst>
          </p:cNvPr>
          <p:cNvSpPr>
            <a:spLocks noGrp="1"/>
          </p:cNvSpPr>
          <p:nvPr>
            <p:ph type="sldNum" sz="quarter" idx="12"/>
          </p:nvPr>
        </p:nvSpPr>
        <p:spPr/>
        <p:txBody>
          <a:bodyPr/>
          <a:lstStyle/>
          <a:p>
            <a:fld id="{4068FCCF-9A80-B240-8D85-84F960565AFA}" type="slidenum">
              <a:rPr lang="en-BE" smtClean="0"/>
              <a:t>‹#›</a:t>
            </a:fld>
            <a:endParaRPr lang="en-BE"/>
          </a:p>
        </p:txBody>
      </p:sp>
    </p:spTree>
    <p:extLst>
      <p:ext uri="{BB962C8B-B14F-4D97-AF65-F5344CB8AC3E}">
        <p14:creationId xmlns:p14="http://schemas.microsoft.com/office/powerpoint/2010/main" val="2263079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D37EC-0CB8-5C20-0D9F-EF2B8B7057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Picture Placeholder 2">
            <a:extLst>
              <a:ext uri="{FF2B5EF4-FFF2-40B4-BE49-F238E27FC236}">
                <a16:creationId xmlns:a16="http://schemas.microsoft.com/office/drawing/2014/main" id="{1559592B-AE95-C702-A091-81C5DD7C83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E"/>
          </a:p>
        </p:txBody>
      </p:sp>
      <p:sp>
        <p:nvSpPr>
          <p:cNvPr id="4" name="Text Placeholder 3">
            <a:extLst>
              <a:ext uri="{FF2B5EF4-FFF2-40B4-BE49-F238E27FC236}">
                <a16:creationId xmlns:a16="http://schemas.microsoft.com/office/drawing/2014/main" id="{C76C0F8F-A3A7-5386-A2CD-26017DDBAC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E6BDF64-7321-18FA-3A8A-151C61B2550D}"/>
              </a:ext>
            </a:extLst>
          </p:cNvPr>
          <p:cNvSpPr>
            <a:spLocks noGrp="1"/>
          </p:cNvSpPr>
          <p:nvPr>
            <p:ph type="dt" sz="half" idx="10"/>
          </p:nvPr>
        </p:nvSpPr>
        <p:spPr/>
        <p:txBody>
          <a:bodyPr/>
          <a:lstStyle/>
          <a:p>
            <a:fld id="{19B69B3A-5B3E-4CF9-8AB6-1045A542A123}" type="datetime1">
              <a:rPr lang="LID4096" smtClean="0"/>
              <a:t>04/22/2026</a:t>
            </a:fld>
            <a:endParaRPr lang="en-BE"/>
          </a:p>
        </p:txBody>
      </p:sp>
      <p:sp>
        <p:nvSpPr>
          <p:cNvPr id="6" name="Footer Placeholder 5">
            <a:extLst>
              <a:ext uri="{FF2B5EF4-FFF2-40B4-BE49-F238E27FC236}">
                <a16:creationId xmlns:a16="http://schemas.microsoft.com/office/drawing/2014/main" id="{0F97279B-A4DF-B23E-FBF6-E1F5762D1FDD}"/>
              </a:ext>
            </a:extLst>
          </p:cNvPr>
          <p:cNvSpPr>
            <a:spLocks noGrp="1"/>
          </p:cNvSpPr>
          <p:nvPr>
            <p:ph type="ftr" sz="quarter" idx="11"/>
          </p:nvPr>
        </p:nvSpPr>
        <p:spPr/>
        <p:txBody>
          <a:bodyPr/>
          <a:lstStyle/>
          <a:p>
            <a:r>
              <a:rPr lang="de-DE"/>
              <a:t>J.Branlard -  iSAS WP2 LLRF - Berlin, Apr. 2026</a:t>
            </a:r>
            <a:endParaRPr lang="en-BE"/>
          </a:p>
        </p:txBody>
      </p:sp>
      <p:sp>
        <p:nvSpPr>
          <p:cNvPr id="7" name="Slide Number Placeholder 6">
            <a:extLst>
              <a:ext uri="{FF2B5EF4-FFF2-40B4-BE49-F238E27FC236}">
                <a16:creationId xmlns:a16="http://schemas.microsoft.com/office/drawing/2014/main" id="{8D9E326F-A5DE-61B2-FC62-4368882963C4}"/>
              </a:ext>
            </a:extLst>
          </p:cNvPr>
          <p:cNvSpPr>
            <a:spLocks noGrp="1"/>
          </p:cNvSpPr>
          <p:nvPr>
            <p:ph type="sldNum" sz="quarter" idx="12"/>
          </p:nvPr>
        </p:nvSpPr>
        <p:spPr/>
        <p:txBody>
          <a:bodyPr/>
          <a:lstStyle/>
          <a:p>
            <a:fld id="{4068FCCF-9A80-B240-8D85-84F960565AFA}" type="slidenum">
              <a:rPr lang="en-BE" smtClean="0"/>
              <a:t>‹#›</a:t>
            </a:fld>
            <a:endParaRPr lang="en-BE"/>
          </a:p>
        </p:txBody>
      </p:sp>
    </p:spTree>
    <p:extLst>
      <p:ext uri="{BB962C8B-B14F-4D97-AF65-F5344CB8AC3E}">
        <p14:creationId xmlns:p14="http://schemas.microsoft.com/office/powerpoint/2010/main" val="1971190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C02FC6-B683-24E9-4CF3-ACB65B9C34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BE"/>
          </a:p>
        </p:txBody>
      </p:sp>
      <p:sp>
        <p:nvSpPr>
          <p:cNvPr id="3" name="Text Placeholder 2">
            <a:extLst>
              <a:ext uri="{FF2B5EF4-FFF2-40B4-BE49-F238E27FC236}">
                <a16:creationId xmlns:a16="http://schemas.microsoft.com/office/drawing/2014/main" id="{E8788781-C4E4-8F07-B445-0FCB661263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E03871DA-F3C2-ACC9-0954-A50279EA34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C8A9DA1-4BE2-45B5-BD32-199E6A20762F}" type="datetime1">
              <a:rPr lang="LID4096" smtClean="0"/>
              <a:t>04/22/2026</a:t>
            </a:fld>
            <a:endParaRPr lang="en-BE"/>
          </a:p>
        </p:txBody>
      </p:sp>
      <p:sp>
        <p:nvSpPr>
          <p:cNvPr id="5" name="Footer Placeholder 4">
            <a:extLst>
              <a:ext uri="{FF2B5EF4-FFF2-40B4-BE49-F238E27FC236}">
                <a16:creationId xmlns:a16="http://schemas.microsoft.com/office/drawing/2014/main" id="{43BF7E01-A745-BFC4-1A5F-98305C39C6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de-DE"/>
              <a:t>J.Branlard -  iSAS WP2 LLRF - Berlin, Apr. 2026</a:t>
            </a:r>
            <a:endParaRPr lang="en-BE"/>
          </a:p>
        </p:txBody>
      </p:sp>
      <p:sp>
        <p:nvSpPr>
          <p:cNvPr id="6" name="Slide Number Placeholder 5">
            <a:extLst>
              <a:ext uri="{FF2B5EF4-FFF2-40B4-BE49-F238E27FC236}">
                <a16:creationId xmlns:a16="http://schemas.microsoft.com/office/drawing/2014/main" id="{690CC3E3-36ED-4099-6586-23175595E3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068FCCF-9A80-B240-8D85-84F960565AFA}" type="slidenum">
              <a:rPr lang="en-BE" smtClean="0"/>
              <a:t>‹#›</a:t>
            </a:fld>
            <a:endParaRPr lang="en-BE"/>
          </a:p>
        </p:txBody>
      </p:sp>
    </p:spTree>
    <p:extLst>
      <p:ext uri="{BB962C8B-B14F-4D97-AF65-F5344CB8AC3E}">
        <p14:creationId xmlns:p14="http://schemas.microsoft.com/office/powerpoint/2010/main" val="4174937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sv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6.png"/><Relationship Id="rId4" Type="http://schemas.openxmlformats.org/officeDocument/2006/relationships/image" Target="../media/image35.jp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49.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52.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56.pn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novate for Sustainable Accelerating Systems: Kick-Off Meeting">
            <a:extLst>
              <a:ext uri="{FF2B5EF4-FFF2-40B4-BE49-F238E27FC236}">
                <a16:creationId xmlns:a16="http://schemas.microsoft.com/office/drawing/2014/main" id="{0BBB2F10-FAEB-D3CF-A535-57FAB197B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38" y="378848"/>
            <a:ext cx="3609024" cy="1134265"/>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814BA34D-5827-4649-8F79-0503DA32839A}"/>
              </a:ext>
            </a:extLst>
          </p:cNvPr>
          <p:cNvSpPr>
            <a:spLocks noGrp="1"/>
          </p:cNvSpPr>
          <p:nvPr>
            <p:ph type="ctrTitle"/>
          </p:nvPr>
        </p:nvSpPr>
        <p:spPr>
          <a:xfrm>
            <a:off x="1523999" y="1117995"/>
            <a:ext cx="9144000" cy="2387600"/>
          </a:xfrm>
        </p:spPr>
        <p:txBody>
          <a:bodyPr>
            <a:normAutofit/>
          </a:bodyPr>
          <a:lstStyle/>
          <a:p>
            <a:r>
              <a:rPr lang="en-US" dirty="0"/>
              <a:t>WP2: LLRF </a:t>
            </a:r>
            <a:br>
              <a:rPr lang="en-US" dirty="0"/>
            </a:br>
            <a:r>
              <a:rPr lang="en-US" sz="4800" dirty="0"/>
              <a:t>Berlin meeting, April 23, 2025</a:t>
            </a:r>
            <a:endParaRPr lang="en-US" dirty="0"/>
          </a:p>
        </p:txBody>
      </p:sp>
      <p:sp>
        <p:nvSpPr>
          <p:cNvPr id="3" name="Sous-titre 2">
            <a:extLst>
              <a:ext uri="{FF2B5EF4-FFF2-40B4-BE49-F238E27FC236}">
                <a16:creationId xmlns:a16="http://schemas.microsoft.com/office/drawing/2014/main" id="{0E431EAB-E5CE-4071-B31E-6233FCC722A2}"/>
              </a:ext>
            </a:extLst>
          </p:cNvPr>
          <p:cNvSpPr>
            <a:spLocks noGrp="1"/>
          </p:cNvSpPr>
          <p:nvPr>
            <p:ph type="subTitle" idx="1"/>
          </p:nvPr>
        </p:nvSpPr>
        <p:spPr>
          <a:xfrm>
            <a:off x="2959223" y="4482077"/>
            <a:ext cx="6273553" cy="1244600"/>
          </a:xfrm>
        </p:spPr>
        <p:txBody>
          <a:bodyPr>
            <a:normAutofit lnSpcReduction="10000"/>
          </a:bodyPr>
          <a:lstStyle/>
          <a:p>
            <a:endParaRPr lang="en-US" sz="2000" dirty="0"/>
          </a:p>
          <a:p>
            <a:r>
              <a:rPr lang="en-US" sz="1200" dirty="0"/>
              <a:t>All information contained in this presentation and any accompanying documents is for iSAS project only, and must be treated as strictly confidential.</a:t>
            </a:r>
          </a:p>
          <a:p>
            <a:r>
              <a:rPr lang="en-US" sz="1200" dirty="0"/>
              <a:t>Any dissemination, distribution or other use of this information without the consent of its owner is prohibited.</a:t>
            </a:r>
          </a:p>
        </p:txBody>
      </p:sp>
      <p:sp>
        <p:nvSpPr>
          <p:cNvPr id="12" name="Rectangle 8">
            <a:extLst>
              <a:ext uri="{FF2B5EF4-FFF2-40B4-BE49-F238E27FC236}">
                <a16:creationId xmlns:a16="http://schemas.microsoft.com/office/drawing/2014/main" id="{53C634DB-7A80-4488-BC83-CEA906ADD490}"/>
              </a:ext>
            </a:extLst>
          </p:cNvPr>
          <p:cNvSpPr>
            <a:spLocks noChangeArrowheads="1"/>
          </p:cNvSpPr>
          <p:nvPr/>
        </p:nvSpPr>
        <p:spPr bwMode="auto">
          <a:xfrm>
            <a:off x="0" y="549807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5" name="Picture 102">
            <a:extLst>
              <a:ext uri="{FF2B5EF4-FFF2-40B4-BE49-F238E27FC236}">
                <a16:creationId xmlns:a16="http://schemas.microsoft.com/office/drawing/2014/main" id="{5D586228-DD4D-4AD9-A6F8-CD44DAAB2F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524" y="6089176"/>
            <a:ext cx="727075" cy="485775"/>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1E2AA974-1B61-4524-B53F-C39D2E7CF86D}"/>
              </a:ext>
            </a:extLst>
          </p:cNvPr>
          <p:cNvSpPr txBox="1"/>
          <p:nvPr/>
        </p:nvSpPr>
        <p:spPr>
          <a:xfrm>
            <a:off x="1130271" y="6097885"/>
            <a:ext cx="10937965" cy="461665"/>
          </a:xfrm>
          <a:prstGeom prst="rect">
            <a:avLst/>
          </a:prstGeom>
          <a:noFill/>
        </p:spPr>
        <p:txBody>
          <a:bodyPr wrap="square" rtlCol="0">
            <a:spAutoFit/>
          </a:bodyPr>
          <a:lstStyle/>
          <a:p>
            <a:r>
              <a:rPr lang="en-GB" sz="1200" dirty="0"/>
              <a:t>Funded by the European Union. Views and opinions expressed are however those of the authors only and do not necessarily reflect those of the European Union or the European Commission. Neither the European Union nor the granting authority can be held responsible for them. </a:t>
            </a:r>
          </a:p>
        </p:txBody>
      </p:sp>
    </p:spTree>
    <p:extLst>
      <p:ext uri="{BB962C8B-B14F-4D97-AF65-F5344CB8AC3E}">
        <p14:creationId xmlns:p14="http://schemas.microsoft.com/office/powerpoint/2010/main" val="1948054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418115" y="315684"/>
            <a:ext cx="5957785" cy="461665"/>
          </a:xfrm>
          <a:prstGeom prst="rect">
            <a:avLst/>
          </a:prstGeom>
          <a:noFill/>
        </p:spPr>
        <p:txBody>
          <a:bodyPr wrap="none" rtlCol="0">
            <a:spAutoFit/>
          </a:bodyPr>
          <a:lstStyle/>
          <a:p>
            <a:r>
              <a:rPr lang="en-US" sz="2400" b="1" dirty="0">
                <a:solidFill>
                  <a:srgbClr val="002060"/>
                </a:solidFill>
              </a:rPr>
              <a:t>WP2 – LLRF:</a:t>
            </a:r>
            <a:r>
              <a:rPr lang="en-US" sz="2400" b="1" dirty="0">
                <a:solidFill>
                  <a:schemeClr val="bg2">
                    <a:lumMod val="50000"/>
                  </a:schemeClr>
                </a:solidFill>
              </a:rPr>
              <a:t> status/evolution of Task 2.2 </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0932A6A9-8E95-4884-917E-386F298748BC}"/>
              </a:ext>
            </a:extLst>
          </p:cNvPr>
          <p:cNvSpPr>
            <a:spLocks noGrp="1"/>
          </p:cNvSpPr>
          <p:nvPr>
            <p:ph idx="1"/>
          </p:nvPr>
        </p:nvSpPr>
        <p:spPr>
          <a:xfrm>
            <a:off x="105685" y="1279328"/>
            <a:ext cx="10515600" cy="4351338"/>
          </a:xfrm>
        </p:spPr>
        <p:txBody>
          <a:bodyPr/>
          <a:lstStyle/>
          <a:p>
            <a:r>
              <a:rPr lang="en-US" sz="2000" b="1" dirty="0">
                <a:solidFill>
                  <a:srgbClr val="A4C137"/>
                </a:solidFill>
                <a:cs typeface="Calibri" panose="020F0502020204030204" pitchFamily="34" charset="0"/>
              </a:rPr>
              <a:t>Current developments  </a:t>
            </a:r>
          </a:p>
          <a:p>
            <a:pPr marL="457200" lvl="1" indent="0">
              <a:buNone/>
            </a:pPr>
            <a:r>
              <a:rPr lang="en-US" sz="1800" b="1" dirty="0"/>
              <a:t>Adaptive resonance filling</a:t>
            </a:r>
            <a:endParaRPr lang="en-US" sz="2400" b="1" dirty="0"/>
          </a:p>
          <a:p>
            <a:endParaRPr lang="en-US" dirty="0"/>
          </a:p>
          <a:p>
            <a:endParaRPr lang="en-US" dirty="0"/>
          </a:p>
          <a:p>
            <a:endParaRPr lang="en-GB" dirty="0"/>
          </a:p>
        </p:txBody>
      </p:sp>
      <p:sp>
        <p:nvSpPr>
          <p:cNvPr id="2" name="TextBox 1">
            <a:extLst>
              <a:ext uri="{FF2B5EF4-FFF2-40B4-BE49-F238E27FC236}">
                <a16:creationId xmlns:a16="http://schemas.microsoft.com/office/drawing/2014/main" id="{4232AF53-8D40-AB3E-0B68-D783E309EE45}"/>
              </a:ext>
            </a:extLst>
          </p:cNvPr>
          <p:cNvSpPr txBox="1"/>
          <p:nvPr/>
        </p:nvSpPr>
        <p:spPr>
          <a:xfrm>
            <a:off x="3418114" y="777349"/>
            <a:ext cx="7845199" cy="369332"/>
          </a:xfrm>
          <a:prstGeom prst="rect">
            <a:avLst/>
          </a:prstGeom>
          <a:noFill/>
        </p:spPr>
        <p:txBody>
          <a:bodyPr wrap="square">
            <a:spAutoFit/>
          </a:bodyPr>
          <a:lstStyle/>
          <a:p>
            <a:r>
              <a:rPr lang="en-US" sz="1800" b="1" dirty="0"/>
              <a:t>Efficient field control for high loaded-quality factor cavities </a:t>
            </a:r>
            <a:r>
              <a:rPr lang="en-GB" sz="1800" b="1" i="1" dirty="0">
                <a:effectLst/>
                <a:latin typeface="Helvetica" pitchFamily="2" charset="0"/>
              </a:rPr>
              <a:t>– M1-M48</a:t>
            </a:r>
            <a:endParaRPr lang="en-US" dirty="0"/>
          </a:p>
        </p:txBody>
      </p:sp>
      <p:sp>
        <p:nvSpPr>
          <p:cNvPr id="6" name="TextBox 5">
            <a:extLst>
              <a:ext uri="{FF2B5EF4-FFF2-40B4-BE49-F238E27FC236}">
                <a16:creationId xmlns:a16="http://schemas.microsoft.com/office/drawing/2014/main" id="{0CFD99CA-AABE-3631-F1FE-5E3EBBD480C1}"/>
              </a:ext>
            </a:extLst>
          </p:cNvPr>
          <p:cNvSpPr txBox="1"/>
          <p:nvPr/>
        </p:nvSpPr>
        <p:spPr>
          <a:xfrm>
            <a:off x="187275" y="2115973"/>
            <a:ext cx="7088676" cy="2964914"/>
          </a:xfrm>
          <a:prstGeom prst="rect">
            <a:avLst/>
          </a:prstGeom>
          <a:noFill/>
        </p:spPr>
        <p:txBody>
          <a:bodyPr wrap="square">
            <a:spAutoFit/>
          </a:bodyPr>
          <a:lstStyle/>
          <a:p>
            <a:pPr marL="628560" lvl="1" indent="-266760">
              <a:spcAft>
                <a:spcPts val="799"/>
              </a:spcAft>
              <a:buClr>
                <a:srgbClr val="000000"/>
              </a:buClr>
              <a:buFont typeface="Arial"/>
              <a:buChar char="•"/>
              <a:tabLst>
                <a:tab pos="0" algn="l"/>
              </a:tabLst>
            </a:pPr>
            <a:r>
              <a:rPr lang="en-US" sz="1600" spc="-1" dirty="0">
                <a:solidFill>
                  <a:schemeClr val="dk1"/>
                </a:solidFill>
                <a:latin typeface="Arial"/>
              </a:rPr>
              <a:t>Cavities with narrow bandwidth experience during field ramp-up a detuning induced by Lorentz forces equivalent to </a:t>
            </a:r>
            <a:r>
              <a:rPr lang="en-US" sz="1600" b="1" u="sng" spc="-1" dirty="0">
                <a:solidFill>
                  <a:schemeClr val="dk1"/>
                </a:solidFill>
                <a:latin typeface="Arial"/>
              </a:rPr>
              <a:t>tens of bandwidths </a:t>
            </a:r>
            <a:r>
              <a:rPr lang="en-US" sz="1600" spc="-1" dirty="0">
                <a:solidFill>
                  <a:schemeClr val="dk1"/>
                </a:solidFill>
                <a:latin typeface="Arial"/>
              </a:rPr>
              <a:t>(i.e. several 100 Hz compared to BW </a:t>
            </a:r>
            <a:r>
              <a:rPr lang="en-US" sz="1600" spc="-1" dirty="0">
                <a:solidFill>
                  <a:schemeClr val="dk1"/>
                </a:solidFill>
                <a:latin typeface="Arial"/>
                <a:sym typeface="Symbol" panose="05050102010706020507" pitchFamily="18" charset="2"/>
              </a:rPr>
              <a:t></a:t>
            </a:r>
            <a:r>
              <a:rPr lang="en-US" sz="1600" spc="-1" dirty="0">
                <a:solidFill>
                  <a:schemeClr val="dk1"/>
                </a:solidFill>
                <a:latin typeface="Arial"/>
              </a:rPr>
              <a:t> 20 Hz) </a:t>
            </a:r>
          </a:p>
          <a:p>
            <a:pPr marL="628560" lvl="1" indent="-266760">
              <a:spcAft>
                <a:spcPts val="799"/>
              </a:spcAft>
              <a:buClr>
                <a:srgbClr val="000000"/>
              </a:buClr>
              <a:buFont typeface="Arial"/>
              <a:buChar char="•"/>
              <a:tabLst>
                <a:tab pos="0" algn="l"/>
              </a:tabLst>
            </a:pPr>
            <a:endParaRPr lang="en-US" sz="1600" spc="-1" dirty="0">
              <a:solidFill>
                <a:schemeClr val="dk1"/>
              </a:solidFill>
              <a:latin typeface="Arial"/>
            </a:endParaRPr>
          </a:p>
          <a:p>
            <a:pPr marL="628560" lvl="1" indent="-266760">
              <a:spcAft>
                <a:spcPts val="799"/>
              </a:spcAft>
              <a:buClr>
                <a:srgbClr val="000000"/>
              </a:buClr>
              <a:buFont typeface="Arial"/>
              <a:buChar char="•"/>
              <a:tabLst>
                <a:tab pos="0" algn="l"/>
              </a:tabLst>
            </a:pPr>
            <a:r>
              <a:rPr lang="en-US" sz="1600" spc="-1" dirty="0">
                <a:solidFill>
                  <a:schemeClr val="dk1"/>
                </a:solidFill>
                <a:latin typeface="Arial"/>
              </a:rPr>
              <a:t>The frequency of the RF </a:t>
            </a:r>
            <a:r>
              <a:rPr lang="en-US" sz="1600" b="1" spc="-1" dirty="0">
                <a:solidFill>
                  <a:schemeClr val="dk1"/>
                </a:solidFill>
                <a:latin typeface="Arial"/>
              </a:rPr>
              <a:t>must</a:t>
            </a:r>
            <a:r>
              <a:rPr lang="en-US" sz="1600" spc="-1" dirty="0">
                <a:solidFill>
                  <a:schemeClr val="dk1"/>
                </a:solidFill>
                <a:latin typeface="Arial"/>
              </a:rPr>
              <a:t> be modulated to always drive the cavity on resonance during the fill time (in pulsed mode): so called “</a:t>
            </a:r>
            <a:r>
              <a:rPr lang="en-US" sz="1600" b="1" spc="-1" dirty="0">
                <a:solidFill>
                  <a:schemeClr val="dk1"/>
                </a:solidFill>
                <a:latin typeface="Arial"/>
              </a:rPr>
              <a:t>resonance filling</a:t>
            </a:r>
            <a:r>
              <a:rPr lang="en-US" sz="1600" spc="-1" dirty="0">
                <a:solidFill>
                  <a:schemeClr val="dk1"/>
                </a:solidFill>
                <a:latin typeface="Arial"/>
              </a:rPr>
              <a:t>”</a:t>
            </a:r>
          </a:p>
          <a:p>
            <a:pPr marL="628560" lvl="1" indent="-266760">
              <a:spcAft>
                <a:spcPts val="799"/>
              </a:spcAft>
              <a:buClr>
                <a:srgbClr val="000000"/>
              </a:buClr>
              <a:buFont typeface="Arial"/>
              <a:buChar char="•"/>
              <a:tabLst>
                <a:tab pos="0" algn="l"/>
              </a:tabLst>
            </a:pPr>
            <a:endParaRPr lang="en-US" sz="1600" spc="-1" dirty="0">
              <a:solidFill>
                <a:schemeClr val="dk1"/>
              </a:solidFill>
              <a:latin typeface="Arial"/>
            </a:endParaRPr>
          </a:p>
          <a:p>
            <a:pPr marL="628560" lvl="1" indent="-266760">
              <a:spcAft>
                <a:spcPts val="799"/>
              </a:spcAft>
              <a:buClr>
                <a:srgbClr val="000000"/>
              </a:buClr>
              <a:buFont typeface="Arial"/>
              <a:buChar char="•"/>
              <a:tabLst>
                <a:tab pos="0" algn="l"/>
              </a:tabLst>
            </a:pPr>
            <a:r>
              <a:rPr lang="en-US" sz="1600" spc="-1" dirty="0">
                <a:solidFill>
                  <a:schemeClr val="dk1"/>
                </a:solidFill>
                <a:latin typeface="Arial"/>
              </a:rPr>
              <a:t>Use iterative learning techniques to learn this frequency modulation in a robust and reproducible way </a:t>
            </a:r>
          </a:p>
        </p:txBody>
      </p:sp>
      <p:grpSp>
        <p:nvGrpSpPr>
          <p:cNvPr id="38" name="Group 37">
            <a:extLst>
              <a:ext uri="{FF2B5EF4-FFF2-40B4-BE49-F238E27FC236}">
                <a16:creationId xmlns:a16="http://schemas.microsoft.com/office/drawing/2014/main" id="{9B341BCB-91CE-F918-CD93-5BC7389CD2BB}"/>
              </a:ext>
            </a:extLst>
          </p:cNvPr>
          <p:cNvGrpSpPr/>
          <p:nvPr/>
        </p:nvGrpSpPr>
        <p:grpSpPr>
          <a:xfrm>
            <a:off x="7169152" y="1727334"/>
            <a:ext cx="4917164" cy="4035979"/>
            <a:chOff x="8835267" y="2053140"/>
            <a:chExt cx="3146862" cy="2582926"/>
          </a:xfrm>
        </p:grpSpPr>
        <p:grpSp>
          <p:nvGrpSpPr>
            <p:cNvPr id="7" name="Group 6">
              <a:extLst>
                <a:ext uri="{FF2B5EF4-FFF2-40B4-BE49-F238E27FC236}">
                  <a16:creationId xmlns:a16="http://schemas.microsoft.com/office/drawing/2014/main" id="{E76EFD9B-1263-4A7D-F9C9-5685AA719085}"/>
                </a:ext>
              </a:extLst>
            </p:cNvPr>
            <p:cNvGrpSpPr/>
            <p:nvPr/>
          </p:nvGrpSpPr>
          <p:grpSpPr>
            <a:xfrm>
              <a:off x="8835267" y="2053140"/>
              <a:ext cx="3146862" cy="2582926"/>
              <a:chOff x="5711760" y="1196640"/>
              <a:chExt cx="3146862" cy="2582926"/>
            </a:xfrm>
          </p:grpSpPr>
          <p:pic>
            <p:nvPicPr>
              <p:cNvPr id="8" name="Picture 36">
                <a:extLst>
                  <a:ext uri="{FF2B5EF4-FFF2-40B4-BE49-F238E27FC236}">
                    <a16:creationId xmlns:a16="http://schemas.microsoft.com/office/drawing/2014/main" id="{4DCF1BDA-C659-1CEB-C895-5F532FC3B862}"/>
                  </a:ext>
                </a:extLst>
              </p:cNvPr>
              <p:cNvPicPr/>
              <p:nvPr/>
            </p:nvPicPr>
            <p:blipFill>
              <a:blip r:embed="rId3"/>
              <a:srcRect l="4233" t="6442" r="51219" b="47852"/>
              <a:stretch/>
            </p:blipFill>
            <p:spPr>
              <a:xfrm>
                <a:off x="5711760" y="1196640"/>
                <a:ext cx="3146862" cy="2582926"/>
              </a:xfrm>
              <a:prstGeom prst="rect">
                <a:avLst/>
              </a:prstGeom>
              <a:noFill/>
              <a:ln w="0">
                <a:noFill/>
              </a:ln>
            </p:spPr>
          </p:pic>
          <p:sp>
            <p:nvSpPr>
              <p:cNvPr id="9" name="Oval 8">
                <a:extLst>
                  <a:ext uri="{FF2B5EF4-FFF2-40B4-BE49-F238E27FC236}">
                    <a16:creationId xmlns:a16="http://schemas.microsoft.com/office/drawing/2014/main" id="{2573C123-47EF-C021-1D27-F745028D29D9}"/>
                  </a:ext>
                </a:extLst>
              </p:cNvPr>
              <p:cNvSpPr/>
              <p:nvPr/>
            </p:nvSpPr>
            <p:spPr>
              <a:xfrm>
                <a:off x="6424560" y="3299760"/>
                <a:ext cx="127800" cy="127800"/>
              </a:xfrm>
              <a:prstGeom prst="ellipse">
                <a:avLst/>
              </a:prstGeom>
              <a:solidFill>
                <a:srgbClr val="4D92C3"/>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defTabSz="914400">
                  <a:lnSpc>
                    <a:spcPct val="100000"/>
                  </a:lnSpc>
                </a:pPr>
                <a:endParaRPr lang="en-US" sz="1600" b="0" strike="noStrike" spc="-1">
                  <a:solidFill>
                    <a:schemeClr val="dk1"/>
                  </a:solidFill>
                  <a:latin typeface="Arial"/>
                </a:endParaRPr>
              </a:p>
            </p:txBody>
          </p:sp>
          <p:sp>
            <p:nvSpPr>
              <p:cNvPr id="10" name="TextBox 65">
                <a:extLst>
                  <a:ext uri="{FF2B5EF4-FFF2-40B4-BE49-F238E27FC236}">
                    <a16:creationId xmlns:a16="http://schemas.microsoft.com/office/drawing/2014/main" id="{43584B70-6B5F-57DC-8DF6-C990DEBD336B}"/>
                  </a:ext>
                </a:extLst>
              </p:cNvPr>
              <p:cNvSpPr/>
              <p:nvPr/>
            </p:nvSpPr>
            <p:spPr>
              <a:xfrm>
                <a:off x="6398615" y="3273192"/>
                <a:ext cx="179843" cy="196039"/>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400" b="1" strike="noStrike" spc="-1" dirty="0">
                    <a:solidFill>
                      <a:schemeClr val="lt1"/>
                    </a:solidFill>
                    <a:latin typeface="Arial"/>
                  </a:rPr>
                  <a:t>1</a:t>
                </a:r>
                <a:endParaRPr lang="fr-FR" sz="1400" b="1" strike="noStrike" spc="-1" dirty="0">
                  <a:solidFill>
                    <a:srgbClr val="000000"/>
                  </a:solidFill>
                  <a:latin typeface="Calibri"/>
                </a:endParaRPr>
              </a:p>
            </p:txBody>
          </p:sp>
          <p:sp>
            <p:nvSpPr>
              <p:cNvPr id="11" name="Oval 6">
                <a:extLst>
                  <a:ext uri="{FF2B5EF4-FFF2-40B4-BE49-F238E27FC236}">
                    <a16:creationId xmlns:a16="http://schemas.microsoft.com/office/drawing/2014/main" id="{455AB433-A5D4-6429-D82D-629ACCB2AEB3}"/>
                  </a:ext>
                </a:extLst>
              </p:cNvPr>
              <p:cNvSpPr/>
              <p:nvPr/>
            </p:nvSpPr>
            <p:spPr>
              <a:xfrm>
                <a:off x="6667200" y="2493360"/>
                <a:ext cx="127800" cy="127800"/>
              </a:xfrm>
              <a:prstGeom prst="ellipse">
                <a:avLst/>
              </a:prstGeom>
              <a:solidFill>
                <a:srgbClr val="FF871E"/>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defTabSz="914400">
                  <a:lnSpc>
                    <a:spcPct val="100000"/>
                  </a:lnSpc>
                </a:pPr>
                <a:endParaRPr lang="en-US" sz="1600" b="0" strike="noStrike" spc="-1">
                  <a:solidFill>
                    <a:schemeClr val="dk1"/>
                  </a:solidFill>
                  <a:latin typeface="Arial"/>
                </a:endParaRPr>
              </a:p>
            </p:txBody>
          </p:sp>
          <p:sp>
            <p:nvSpPr>
              <p:cNvPr id="12" name="Oval 7">
                <a:extLst>
                  <a:ext uri="{FF2B5EF4-FFF2-40B4-BE49-F238E27FC236}">
                    <a16:creationId xmlns:a16="http://schemas.microsoft.com/office/drawing/2014/main" id="{AAB5FCC2-7E87-CCC9-0C76-56BCF422C485}"/>
                  </a:ext>
                </a:extLst>
              </p:cNvPr>
              <p:cNvSpPr/>
              <p:nvPr/>
            </p:nvSpPr>
            <p:spPr>
              <a:xfrm>
                <a:off x="6886800" y="1940400"/>
                <a:ext cx="127800" cy="127800"/>
              </a:xfrm>
              <a:prstGeom prst="ellipse">
                <a:avLst/>
              </a:prstGeom>
              <a:solidFill>
                <a:srgbClr val="56B256"/>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defTabSz="914400">
                  <a:lnSpc>
                    <a:spcPct val="100000"/>
                  </a:lnSpc>
                </a:pPr>
                <a:endParaRPr lang="en-US" sz="1600" b="0" strike="noStrike" spc="-1">
                  <a:solidFill>
                    <a:schemeClr val="dk1"/>
                  </a:solidFill>
                  <a:latin typeface="Arial"/>
                </a:endParaRPr>
              </a:p>
            </p:txBody>
          </p:sp>
          <p:sp>
            <p:nvSpPr>
              <p:cNvPr id="13" name="Oval 8">
                <a:extLst>
                  <a:ext uri="{FF2B5EF4-FFF2-40B4-BE49-F238E27FC236}">
                    <a16:creationId xmlns:a16="http://schemas.microsoft.com/office/drawing/2014/main" id="{8ACF25FE-E155-C5D0-F49D-C3823C9FB112}"/>
                  </a:ext>
                </a:extLst>
              </p:cNvPr>
              <p:cNvSpPr/>
              <p:nvPr/>
            </p:nvSpPr>
            <p:spPr>
              <a:xfrm>
                <a:off x="7193160" y="1559160"/>
                <a:ext cx="127800" cy="127800"/>
              </a:xfrm>
              <a:prstGeom prst="ellipse">
                <a:avLst/>
              </a:prstGeom>
              <a:solidFill>
                <a:srgbClr val="D52223"/>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defTabSz="914400">
                  <a:lnSpc>
                    <a:spcPct val="100000"/>
                  </a:lnSpc>
                </a:pPr>
                <a:endParaRPr lang="en-US" sz="1600" b="0" strike="noStrike" spc="-1">
                  <a:solidFill>
                    <a:schemeClr val="dk1"/>
                  </a:solidFill>
                  <a:latin typeface="Arial"/>
                </a:endParaRPr>
              </a:p>
            </p:txBody>
          </p:sp>
          <p:sp>
            <p:nvSpPr>
              <p:cNvPr id="14" name="TextBox 66">
                <a:extLst>
                  <a:ext uri="{FF2B5EF4-FFF2-40B4-BE49-F238E27FC236}">
                    <a16:creationId xmlns:a16="http://schemas.microsoft.com/office/drawing/2014/main" id="{5E9723DA-20C2-DDC3-FBA9-F61129385BFF}"/>
                  </a:ext>
                </a:extLst>
              </p:cNvPr>
              <p:cNvSpPr/>
              <p:nvPr/>
            </p:nvSpPr>
            <p:spPr>
              <a:xfrm>
                <a:off x="6642769" y="2461801"/>
                <a:ext cx="238320" cy="19603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400" b="1" strike="noStrike" spc="-1" dirty="0">
                    <a:solidFill>
                      <a:schemeClr val="lt1"/>
                    </a:solidFill>
                    <a:latin typeface="Arial"/>
                  </a:rPr>
                  <a:t>2</a:t>
                </a:r>
                <a:endParaRPr lang="fr-FR" sz="1400" b="1" strike="noStrike" spc="-1" dirty="0">
                  <a:solidFill>
                    <a:srgbClr val="000000"/>
                  </a:solidFill>
                  <a:latin typeface="Calibri"/>
                </a:endParaRPr>
              </a:p>
            </p:txBody>
          </p:sp>
          <p:sp>
            <p:nvSpPr>
              <p:cNvPr id="15" name="TextBox 67">
                <a:extLst>
                  <a:ext uri="{FF2B5EF4-FFF2-40B4-BE49-F238E27FC236}">
                    <a16:creationId xmlns:a16="http://schemas.microsoft.com/office/drawing/2014/main" id="{CF8DF5DC-3E30-3DB5-53F9-FC5B7FBF1B0C}"/>
                  </a:ext>
                </a:extLst>
              </p:cNvPr>
              <p:cNvSpPr/>
              <p:nvPr/>
            </p:nvSpPr>
            <p:spPr>
              <a:xfrm>
                <a:off x="6864889" y="1904880"/>
                <a:ext cx="179843" cy="196039"/>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400" b="1" strike="noStrike" spc="-1" dirty="0">
                    <a:solidFill>
                      <a:schemeClr val="lt1"/>
                    </a:solidFill>
                    <a:latin typeface="Arial"/>
                  </a:rPr>
                  <a:t>3</a:t>
                </a:r>
                <a:endParaRPr lang="fr-FR" sz="1400" b="1" strike="noStrike" spc="-1" dirty="0">
                  <a:solidFill>
                    <a:srgbClr val="000000"/>
                  </a:solidFill>
                  <a:latin typeface="Calibri"/>
                </a:endParaRPr>
              </a:p>
            </p:txBody>
          </p:sp>
          <p:sp>
            <p:nvSpPr>
              <p:cNvPr id="16" name="TextBox 68">
                <a:extLst>
                  <a:ext uri="{FF2B5EF4-FFF2-40B4-BE49-F238E27FC236}">
                    <a16:creationId xmlns:a16="http://schemas.microsoft.com/office/drawing/2014/main" id="{1990FCBC-B84A-5A28-AB8A-27126BA5C36D}"/>
                  </a:ext>
                </a:extLst>
              </p:cNvPr>
              <p:cNvSpPr/>
              <p:nvPr/>
            </p:nvSpPr>
            <p:spPr>
              <a:xfrm>
                <a:off x="7164090" y="1528904"/>
                <a:ext cx="179843" cy="196039"/>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400" b="1" strike="noStrike" spc="-1" dirty="0">
                    <a:solidFill>
                      <a:schemeClr val="lt1"/>
                    </a:solidFill>
                    <a:latin typeface="Arial"/>
                  </a:rPr>
                  <a:t>4</a:t>
                </a:r>
                <a:endParaRPr lang="fr-FR" sz="1400" b="1" strike="noStrike" spc="-1" dirty="0">
                  <a:solidFill>
                    <a:srgbClr val="000000"/>
                  </a:solidFill>
                  <a:latin typeface="Calibri"/>
                </a:endParaRPr>
              </a:p>
            </p:txBody>
          </p:sp>
        </p:grpSp>
        <p:sp>
          <p:nvSpPr>
            <p:cNvPr id="17" name="TextBox 16">
              <a:extLst>
                <a:ext uri="{FF2B5EF4-FFF2-40B4-BE49-F238E27FC236}">
                  <a16:creationId xmlns:a16="http://schemas.microsoft.com/office/drawing/2014/main" id="{868CB9F5-48C0-DDF9-4594-0E0DFA0AAF50}"/>
                </a:ext>
              </a:extLst>
            </p:cNvPr>
            <p:cNvSpPr txBox="1"/>
            <p:nvPr/>
          </p:nvSpPr>
          <p:spPr>
            <a:xfrm>
              <a:off x="10432578" y="3062108"/>
              <a:ext cx="1323395" cy="374241"/>
            </a:xfrm>
            <a:prstGeom prst="rect">
              <a:avLst/>
            </a:prstGeom>
            <a:noFill/>
          </p:spPr>
          <p:txBody>
            <a:bodyPr wrap="square" rtlCol="0">
              <a:spAutoFit/>
            </a:bodyPr>
            <a:lstStyle/>
            <a:p>
              <a:pPr algn="ctr"/>
              <a:r>
                <a:rPr lang="en-US" sz="1600" dirty="0"/>
                <a:t>Consecutive “learning” pulses </a:t>
              </a:r>
            </a:p>
          </p:txBody>
        </p:sp>
        <p:cxnSp>
          <p:nvCxnSpPr>
            <p:cNvPr id="18" name="Straight Arrow Connector 17">
              <a:extLst>
                <a:ext uri="{FF2B5EF4-FFF2-40B4-BE49-F238E27FC236}">
                  <a16:creationId xmlns:a16="http://schemas.microsoft.com/office/drawing/2014/main" id="{6918E9AF-C57E-62D4-11AD-63EBD4EF22ED}"/>
                </a:ext>
              </a:extLst>
            </p:cNvPr>
            <p:cNvCxnSpPr>
              <a:cxnSpLocks/>
            </p:cNvCxnSpPr>
            <p:nvPr/>
          </p:nvCxnSpPr>
          <p:spPr>
            <a:xfrm flipH="1">
              <a:off x="9732747" y="3230592"/>
              <a:ext cx="780886" cy="8842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FAC032F-77FA-4A08-5349-BE58F4D81D7A}"/>
                </a:ext>
              </a:extLst>
            </p:cNvPr>
            <p:cNvCxnSpPr>
              <a:cxnSpLocks/>
            </p:cNvCxnSpPr>
            <p:nvPr/>
          </p:nvCxnSpPr>
          <p:spPr>
            <a:xfrm flipH="1">
              <a:off x="9971067" y="3230591"/>
              <a:ext cx="542566" cy="1651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701FC86-D9CC-9154-BB73-623C3F473522}"/>
                </a:ext>
              </a:extLst>
            </p:cNvPr>
            <p:cNvCxnSpPr>
              <a:cxnSpLocks/>
            </p:cNvCxnSpPr>
            <p:nvPr/>
          </p:nvCxnSpPr>
          <p:spPr>
            <a:xfrm flipH="1" flipV="1">
              <a:off x="10133837" y="2933900"/>
              <a:ext cx="379796" cy="2966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C7B3CFD-13D1-D07B-4C3D-A614C5B97A4A}"/>
                </a:ext>
              </a:extLst>
            </p:cNvPr>
            <p:cNvCxnSpPr>
              <a:cxnSpLocks/>
            </p:cNvCxnSpPr>
            <p:nvPr/>
          </p:nvCxnSpPr>
          <p:spPr>
            <a:xfrm flipH="1" flipV="1">
              <a:off x="10353509" y="2620108"/>
              <a:ext cx="160124" cy="6104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4" name="Rectangle 33">
            <a:extLst>
              <a:ext uri="{FF2B5EF4-FFF2-40B4-BE49-F238E27FC236}">
                <a16:creationId xmlns:a16="http://schemas.microsoft.com/office/drawing/2014/main" id="{F0CF1C3A-460C-0FD6-4526-9B12879EB886}"/>
              </a:ext>
            </a:extLst>
          </p:cNvPr>
          <p:cNvSpPr/>
          <p:nvPr/>
        </p:nvSpPr>
        <p:spPr>
          <a:xfrm>
            <a:off x="2985233" y="5688910"/>
            <a:ext cx="6126261" cy="404060"/>
          </a:xfrm>
          <a:prstGeom prst="rect">
            <a:avLst/>
          </a:prstGeom>
          <a:ln w="19050">
            <a:solidFill>
              <a:srgbClr val="A4C137"/>
            </a:solidFill>
          </a:ln>
        </p:spPr>
        <p:style>
          <a:lnRef idx="0">
            <a:schemeClr val="accent1"/>
          </a:lnRef>
          <a:fillRef idx="3">
            <a:schemeClr val="accent1"/>
          </a:fillRef>
          <a:effectRef idx="3">
            <a:schemeClr val="accent1"/>
          </a:effectRef>
          <a:fontRef idx="minor">
            <a:schemeClr val="lt1"/>
          </a:fontRef>
        </p:style>
        <p:txBody>
          <a:bodyPr rtlCol="0" anchor="ctr"/>
          <a:lstStyle/>
          <a:p>
            <a:pPr defTabSz="914400">
              <a:lnSpc>
                <a:spcPct val="100000"/>
              </a:lnSpc>
            </a:pPr>
            <a:r>
              <a:rPr lang="en-US" sz="1400" b="1" spc="-1" dirty="0">
                <a:solidFill>
                  <a:schemeClr val="bg1"/>
                </a:solidFill>
                <a:latin typeface="Arial"/>
              </a:rPr>
              <a:t>Demonstrated at DESY’s cryomodule test stand </a:t>
            </a:r>
            <a:r>
              <a:rPr lang="en-US" sz="1400" spc="-1" dirty="0">
                <a:solidFill>
                  <a:schemeClr val="bg1"/>
                </a:solidFill>
                <a:latin typeface="Arial"/>
              </a:rPr>
              <a:t>(paper in preparation)</a:t>
            </a:r>
            <a:endParaRPr lang="en-US" sz="1400" strike="noStrike" spc="-1" dirty="0">
              <a:solidFill>
                <a:schemeClr val="bg1"/>
              </a:solidFill>
              <a:latin typeface="Arial"/>
              <a:ea typeface="DejaVu Sans"/>
            </a:endParaRPr>
          </a:p>
        </p:txBody>
      </p:sp>
      <p:sp>
        <p:nvSpPr>
          <p:cNvPr id="43" name="TextBox 42">
            <a:extLst>
              <a:ext uri="{FF2B5EF4-FFF2-40B4-BE49-F238E27FC236}">
                <a16:creationId xmlns:a16="http://schemas.microsoft.com/office/drawing/2014/main" id="{D0ACF07A-DF29-BFC4-C41E-27BD3D96E3D1}"/>
              </a:ext>
            </a:extLst>
          </p:cNvPr>
          <p:cNvSpPr txBox="1"/>
          <p:nvPr/>
        </p:nvSpPr>
        <p:spPr>
          <a:xfrm>
            <a:off x="10439286" y="6144729"/>
            <a:ext cx="1463040" cy="230832"/>
          </a:xfrm>
          <a:prstGeom prst="rect">
            <a:avLst/>
          </a:prstGeom>
          <a:noFill/>
        </p:spPr>
        <p:txBody>
          <a:bodyPr wrap="square" rtlCol="0">
            <a:spAutoFit/>
          </a:bodyPr>
          <a:lstStyle/>
          <a:p>
            <a:r>
              <a:rPr lang="en-US" sz="900" dirty="0"/>
              <a:t>Courtesy : Bozo Richter</a:t>
            </a:r>
          </a:p>
        </p:txBody>
      </p:sp>
      <p:sp>
        <p:nvSpPr>
          <p:cNvPr id="24" name="Footer Placeholder 23">
            <a:extLst>
              <a:ext uri="{FF2B5EF4-FFF2-40B4-BE49-F238E27FC236}">
                <a16:creationId xmlns:a16="http://schemas.microsoft.com/office/drawing/2014/main" id="{2C348677-4515-BFEA-BB0E-0279AA9D2815}"/>
              </a:ext>
            </a:extLst>
          </p:cNvPr>
          <p:cNvSpPr>
            <a:spLocks noGrp="1"/>
          </p:cNvSpPr>
          <p:nvPr>
            <p:ph type="ftr" sz="quarter" idx="11"/>
          </p:nvPr>
        </p:nvSpPr>
        <p:spPr/>
        <p:txBody>
          <a:bodyPr/>
          <a:lstStyle/>
          <a:p>
            <a:r>
              <a:rPr lang="de-DE"/>
              <a:t>J.Branlard -  iSAS WP2 LLRF - Berlin, Apr. 2026</a:t>
            </a:r>
            <a:endParaRPr lang="en-BE"/>
          </a:p>
        </p:txBody>
      </p:sp>
      <p:sp>
        <p:nvSpPr>
          <p:cNvPr id="25" name="Slide Number Placeholder 24">
            <a:extLst>
              <a:ext uri="{FF2B5EF4-FFF2-40B4-BE49-F238E27FC236}">
                <a16:creationId xmlns:a16="http://schemas.microsoft.com/office/drawing/2014/main" id="{A7F5AB3B-EBA1-3B19-1B84-C970B456ED94}"/>
              </a:ext>
            </a:extLst>
          </p:cNvPr>
          <p:cNvSpPr>
            <a:spLocks noGrp="1"/>
          </p:cNvSpPr>
          <p:nvPr>
            <p:ph type="sldNum" sz="quarter" idx="12"/>
          </p:nvPr>
        </p:nvSpPr>
        <p:spPr/>
        <p:txBody>
          <a:bodyPr/>
          <a:lstStyle/>
          <a:p>
            <a:fld id="{4068FCCF-9A80-B240-8D85-84F960565AFA}" type="slidenum">
              <a:rPr lang="en-BE" smtClean="0"/>
              <a:t>10</a:t>
            </a:fld>
            <a:endParaRPr lang="en-BE"/>
          </a:p>
        </p:txBody>
      </p:sp>
    </p:spTree>
    <p:extLst>
      <p:ext uri="{BB962C8B-B14F-4D97-AF65-F5344CB8AC3E}">
        <p14:creationId xmlns:p14="http://schemas.microsoft.com/office/powerpoint/2010/main" val="393353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novate for Sustainable Accelerating Systems: Kick-Off Meeting">
            <a:extLst>
              <a:ext uri="{FF2B5EF4-FFF2-40B4-BE49-F238E27FC236}">
                <a16:creationId xmlns:a16="http://schemas.microsoft.com/office/drawing/2014/main" id="{0BBB2F10-FAEB-D3CF-A535-57FAB197B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38" y="378848"/>
            <a:ext cx="3609024" cy="11342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5CFD807-6BFA-5F75-585F-038BB87B589A}"/>
              </a:ext>
            </a:extLst>
          </p:cNvPr>
          <p:cNvSpPr txBox="1"/>
          <p:nvPr/>
        </p:nvSpPr>
        <p:spPr>
          <a:xfrm>
            <a:off x="3910655" y="226449"/>
            <a:ext cx="7832529"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2400" b="1" i="0" u="none" strike="noStrike" kern="1200" cap="none" spc="0" normalizeH="0" baseline="0" noProof="0" dirty="0">
                <a:ln>
                  <a:noFill/>
                </a:ln>
                <a:solidFill>
                  <a:srgbClr val="E8E8E8">
                    <a:lumMod val="50000"/>
                  </a:srgbClr>
                </a:solidFill>
                <a:effectLst/>
                <a:uLnTx/>
                <a:uFillTx/>
                <a:latin typeface="Aptos" panose="02110004020202020204"/>
                <a:ea typeface="+mn-ea"/>
                <a:cs typeface="+mn-cs"/>
              </a:rPr>
              <a:t>WP</a:t>
            </a:r>
            <a:r>
              <a:rPr kumimoji="0" lang="en-US" sz="2400" b="1" i="0" u="none" strike="noStrike" kern="1200" cap="none" spc="0" normalizeH="0" baseline="0" noProof="0" dirty="0">
                <a:ln>
                  <a:noFill/>
                </a:ln>
                <a:solidFill>
                  <a:srgbClr val="E8E8E8">
                    <a:lumMod val="50000"/>
                  </a:srgbClr>
                </a:solidFill>
                <a:effectLst/>
                <a:uLnTx/>
                <a:uFillTx/>
                <a:latin typeface="Aptos" panose="02110004020202020204"/>
                <a:ea typeface="+mn-ea"/>
                <a:cs typeface="+mn-cs"/>
              </a:rPr>
              <a:t>2</a:t>
            </a:r>
            <a:r>
              <a:rPr kumimoji="0" lang="en-BE" sz="2400" b="1" i="0" u="none" strike="noStrike" kern="1200" cap="none" spc="0" normalizeH="0" baseline="0" noProof="0" dirty="0">
                <a:ln>
                  <a:noFill/>
                </a:ln>
                <a:solidFill>
                  <a:srgbClr val="E8E8E8">
                    <a:lumMod val="50000"/>
                  </a:srgbClr>
                </a:solidFill>
                <a:effectLst/>
                <a:uLnTx/>
                <a:uFillTx/>
                <a:latin typeface="Aptos" panose="02110004020202020204"/>
                <a:ea typeface="+mn-ea"/>
                <a:cs typeface="+mn-cs"/>
              </a:rPr>
              <a:t>: </a:t>
            </a:r>
            <a:r>
              <a:rPr kumimoji="0" lang="en-US" sz="2400" b="1" i="0" u="none" strike="noStrike" kern="1200" cap="none" spc="0" normalizeH="0" baseline="0" noProof="0" dirty="0">
                <a:ln>
                  <a:noFill/>
                </a:ln>
                <a:solidFill>
                  <a:srgbClr val="E8E8E8">
                    <a:lumMod val="50000"/>
                  </a:srgbClr>
                </a:solidFill>
                <a:effectLst/>
                <a:uLnTx/>
                <a:uFillTx/>
                <a:latin typeface="Aptos" panose="02110004020202020204"/>
                <a:ea typeface="+mn-ea"/>
                <a:cs typeface="+mn-cs"/>
              </a:rPr>
              <a:t>Low Level RF controls </a:t>
            </a:r>
            <a:r>
              <a:rPr kumimoji="0" lang="en-US" sz="2400" b="1" i="0" u="none" strike="noStrike" kern="1200" cap="none" spc="0" normalizeH="0" baseline="0" noProof="0" dirty="0">
                <a:ln>
                  <a:noFill/>
                </a:ln>
                <a:solidFill>
                  <a:srgbClr val="FF0000"/>
                </a:solidFill>
                <a:effectLst/>
                <a:uLnTx/>
                <a:uFillTx/>
                <a:latin typeface="Aptos" panose="02110004020202020204"/>
                <a:ea typeface="+mn-ea"/>
                <a:cs typeface="+mn-cs"/>
              </a:rPr>
              <a:t>23.04.2026</a:t>
            </a:r>
            <a:endParaRPr kumimoji="0" lang="en-BE" sz="2400" b="1" i="0" u="none" strike="noStrike" kern="1200" cap="none" spc="0" normalizeH="0" baseline="0" noProof="0" dirty="0">
              <a:ln>
                <a:noFill/>
              </a:ln>
              <a:solidFill>
                <a:srgbClr val="FF0000"/>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8E8E8">
                    <a:lumMod val="50000"/>
                  </a:srgbClr>
                </a:solidFill>
                <a:effectLst/>
                <a:uLnTx/>
                <a:uFillTx/>
                <a:latin typeface="Calibri"/>
                <a:ea typeface="ＭＳ Ｐゴシック" charset="0"/>
                <a:cs typeface="+mn-cs"/>
              </a:rPr>
              <a:t>DESY, HZB, CNRS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8E8E8">
                    <a:lumMod val="50000"/>
                  </a:srgbClr>
                </a:solidFill>
                <a:effectLst/>
                <a:uLnTx/>
                <a:uFillTx/>
                <a:latin typeface="Calibri"/>
                <a:ea typeface="ＭＳ Ｐゴシック" charset="0"/>
                <a:cs typeface="+mn-cs"/>
              </a:rPr>
              <a:t>Convener &amp; deputy: Julien Branlard (DESY) &amp; Christian Schmidt (DESY)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8E8E8">
                    <a:lumMod val="50000"/>
                  </a:srgbClr>
                </a:solidFill>
                <a:effectLst/>
                <a:uLnTx/>
                <a:uFillTx/>
                <a:latin typeface="Calibri"/>
                <a:ea typeface="ＭＳ Ｐゴシック" charset="0"/>
                <a:cs typeface="+mn-cs"/>
              </a:rPr>
              <a:t>Main contacts with other partners: Axel Neumann (HZB), Christophe Joly (CNRS)</a:t>
            </a:r>
            <a:endParaRPr kumimoji="0" lang="en-BE" sz="1800" b="1" i="0" u="none" strike="noStrike" kern="1200" cap="none" spc="0" normalizeH="0" baseline="0" noProof="0" dirty="0">
              <a:ln>
                <a:noFill/>
              </a:ln>
              <a:solidFill>
                <a:srgbClr val="E8E8E8">
                  <a:lumMod val="50000"/>
                </a:srgbClr>
              </a:solidFill>
              <a:effectLst/>
              <a:uLnTx/>
              <a:uFillTx/>
              <a:latin typeface="Aptos" panose="02110004020202020204"/>
              <a:ea typeface="+mn-ea"/>
              <a:cs typeface="+mn-cs"/>
            </a:endParaRPr>
          </a:p>
          <a:p>
            <a:endParaRPr lang="en-BE" b="1" dirty="0">
              <a:solidFill>
                <a:schemeClr val="bg2">
                  <a:lumMod val="50000"/>
                </a:schemeClr>
              </a:solidFill>
            </a:endParaRPr>
          </a:p>
        </p:txBody>
      </p:sp>
      <p:sp>
        <p:nvSpPr>
          <p:cNvPr id="2" name="TextBox 1">
            <a:extLst>
              <a:ext uri="{FF2B5EF4-FFF2-40B4-BE49-F238E27FC236}">
                <a16:creationId xmlns:a16="http://schemas.microsoft.com/office/drawing/2014/main" id="{387EDDD9-A29F-2ED4-E314-D029BDFA5714}"/>
              </a:ext>
            </a:extLst>
          </p:cNvPr>
          <p:cNvSpPr txBox="1"/>
          <p:nvPr/>
        </p:nvSpPr>
        <p:spPr>
          <a:xfrm>
            <a:off x="367105" y="1768681"/>
            <a:ext cx="11457789" cy="4862870"/>
          </a:xfrm>
          <a:prstGeom prst="rect">
            <a:avLst/>
          </a:prstGeom>
          <a:noFill/>
        </p:spPr>
        <p:txBody>
          <a:bodyPr wrap="square" rtlCol="0">
            <a:spAutoFit/>
          </a:bodyPr>
          <a:lstStyle/>
          <a:p>
            <a:r>
              <a:rPr lang="en-GB" sz="2200" b="1" i="1" dirty="0">
                <a:effectLst/>
                <a:latin typeface="Helvetica" pitchFamily="2" charset="0"/>
              </a:rPr>
              <a:t>Task 2.1: </a:t>
            </a:r>
            <a:r>
              <a:rPr lang="en-GB" sz="2200" b="1" dirty="0"/>
              <a:t>Coordination of R&amp;D on LLRF – </a:t>
            </a:r>
            <a:r>
              <a:rPr lang="en-GB" sz="2200" b="1" i="1" dirty="0">
                <a:latin typeface="Helvetica" pitchFamily="2" charset="0"/>
              </a:rPr>
              <a:t>M1-M48</a:t>
            </a:r>
          </a:p>
          <a:p>
            <a:r>
              <a:rPr lang="en-GB" i="1" dirty="0">
                <a:latin typeface="Helvetica" pitchFamily="2" charset="0"/>
              </a:rPr>
              <a:t>	Candidate declined position  </a:t>
            </a:r>
            <a:r>
              <a:rPr lang="en-GB" i="1" dirty="0">
                <a:latin typeface="Helvetica" pitchFamily="2" charset="0"/>
                <a:sym typeface="Wingdings" panose="05000000000000000000" pitchFamily="2" charset="2"/>
              </a:rPr>
              <a:t>  l</a:t>
            </a:r>
            <a:r>
              <a:rPr lang="en-GB" i="1" dirty="0">
                <a:latin typeface="Helvetica" pitchFamily="2" charset="0"/>
              </a:rPr>
              <a:t>oad on other members</a:t>
            </a:r>
            <a:br>
              <a:rPr lang="en-GB" i="1" dirty="0">
                <a:latin typeface="Helvetica" pitchFamily="2" charset="0"/>
              </a:rPr>
            </a:br>
            <a:r>
              <a:rPr lang="en-GB" i="1" dirty="0">
                <a:latin typeface="Helvetica" pitchFamily="2" charset="0"/>
              </a:rPr>
              <a:t>	Milestone M24 coming up </a:t>
            </a:r>
            <a:r>
              <a:rPr lang="en-GB" i="1" dirty="0">
                <a:latin typeface="Helvetica" pitchFamily="2" charset="0"/>
                <a:sym typeface="Wingdings" panose="05000000000000000000" pitchFamily="2" charset="2"/>
              </a:rPr>
              <a:t> risk analysis (contact Adèle regarding form of deliverable)</a:t>
            </a:r>
          </a:p>
          <a:p>
            <a:r>
              <a:rPr lang="en-GB" i="1" dirty="0">
                <a:latin typeface="Helvetica" pitchFamily="2" charset="0"/>
                <a:sym typeface="Wingdings" panose="05000000000000000000" pitchFamily="2" charset="2"/>
              </a:rPr>
              <a:t>	WP02 meeting next week for status update</a:t>
            </a:r>
            <a:endParaRPr lang="en-GB" i="1" dirty="0">
              <a:latin typeface="Helvetica" pitchFamily="2" charset="0"/>
            </a:endParaRPr>
          </a:p>
          <a:p>
            <a:pPr marL="342900" indent="-342900">
              <a:buFont typeface="Arial" panose="020B0604020202020204" pitchFamily="34" charset="0"/>
              <a:buChar char="•"/>
            </a:pPr>
            <a:endParaRPr lang="en-GB" sz="2200" b="1" dirty="0">
              <a:effectLst/>
              <a:latin typeface="Helvetica" pitchFamily="2" charset="0"/>
            </a:endParaRPr>
          </a:p>
          <a:p>
            <a:r>
              <a:rPr lang="en-GB" sz="2200" b="1" i="1" dirty="0">
                <a:effectLst/>
                <a:latin typeface="Helvetica" pitchFamily="2" charset="0"/>
              </a:rPr>
              <a:t>Task 2.2: </a:t>
            </a:r>
            <a:r>
              <a:rPr lang="en-US" sz="2200" b="1" dirty="0"/>
              <a:t>Efficient field control for high loaded-quality factor cavities </a:t>
            </a:r>
            <a:r>
              <a:rPr lang="en-GB" sz="2200" b="1" i="1" dirty="0">
                <a:effectLst/>
                <a:latin typeface="Helvetica" pitchFamily="2" charset="0"/>
              </a:rPr>
              <a:t>– M1-M48</a:t>
            </a:r>
          </a:p>
          <a:p>
            <a:r>
              <a:rPr lang="en-GB" sz="2000" i="1" dirty="0">
                <a:latin typeface="Helvetica" pitchFamily="2" charset="0"/>
              </a:rPr>
              <a:t>	Test ongoing, publication pending – On-track for milestone M30</a:t>
            </a:r>
            <a:endParaRPr lang="en-GB" sz="2000" i="1" dirty="0">
              <a:effectLst/>
              <a:latin typeface="Helvetica" pitchFamily="2" charset="0"/>
            </a:endParaRPr>
          </a:p>
          <a:p>
            <a:endParaRPr lang="en-GB" sz="2200" b="1" dirty="0">
              <a:effectLst/>
              <a:latin typeface="Helvetica" pitchFamily="2" charset="0"/>
            </a:endParaRPr>
          </a:p>
          <a:p>
            <a:r>
              <a:rPr lang="en-GB" sz="2200" b="1" i="1" dirty="0">
                <a:effectLst/>
                <a:latin typeface="Helvetica" pitchFamily="2" charset="0"/>
              </a:rPr>
              <a:t>Task 2.3: </a:t>
            </a:r>
            <a:r>
              <a:rPr lang="en-US" sz="2200" b="1" dirty="0"/>
              <a:t>Vibration analysis and detuning control of cavities </a:t>
            </a:r>
            <a:r>
              <a:rPr lang="en-GB" sz="2200" b="1" i="1" dirty="0">
                <a:effectLst/>
                <a:latin typeface="Helvetica" pitchFamily="2" charset="0"/>
              </a:rPr>
              <a:t>– M1-M36</a:t>
            </a:r>
          </a:p>
          <a:p>
            <a:r>
              <a:rPr lang="en-GB" sz="2000" i="1" dirty="0">
                <a:latin typeface="Helvetica" pitchFamily="2" charset="0"/>
              </a:rPr>
              <a:t>	Measurement on-going, report this year</a:t>
            </a:r>
            <a:endParaRPr lang="en-GB" sz="2000" i="1" dirty="0">
              <a:effectLst/>
              <a:latin typeface="Helvetica" pitchFamily="2" charset="0"/>
            </a:endParaRPr>
          </a:p>
          <a:p>
            <a:endParaRPr lang="en-GB" sz="2200" b="1" dirty="0">
              <a:effectLst/>
              <a:latin typeface="Helvetica" pitchFamily="2" charset="0"/>
            </a:endParaRPr>
          </a:p>
          <a:p>
            <a:r>
              <a:rPr lang="en-GB" sz="2200" b="1" i="1" dirty="0">
                <a:effectLst/>
                <a:latin typeface="Helvetica" pitchFamily="2" charset="0"/>
              </a:rPr>
              <a:t>Task 2.4: </a:t>
            </a:r>
            <a:r>
              <a:rPr lang="en-US" sz="2200" b="1" dirty="0"/>
              <a:t>Integrated LLRF control using Ferro-Electric Fast Reactive Tuners</a:t>
            </a:r>
            <a:r>
              <a:rPr lang="en-GB" sz="2200" b="1" i="1" dirty="0">
                <a:effectLst/>
                <a:latin typeface="Helvetica" pitchFamily="2" charset="0"/>
              </a:rPr>
              <a:t>– M13-M48</a:t>
            </a:r>
          </a:p>
          <a:p>
            <a:endParaRPr lang="en-GB" sz="2200" b="1" dirty="0">
              <a:effectLst/>
              <a:latin typeface="Helvetica" pitchFamily="2" charset="0"/>
            </a:endParaRPr>
          </a:p>
          <a:p>
            <a:r>
              <a:rPr lang="en-GB" sz="2200" b="1" i="1" dirty="0">
                <a:latin typeface="Helvetica" pitchFamily="2" charset="0"/>
              </a:rPr>
              <a:t>Task 2.5: </a:t>
            </a:r>
            <a:r>
              <a:rPr lang="en-US" sz="2200" b="1" dirty="0"/>
              <a:t>Energy efficient supervisory control and fault diagnosis</a:t>
            </a:r>
            <a:r>
              <a:rPr lang="en-GB" sz="2200" b="1" i="1" dirty="0">
                <a:latin typeface="Helvetica" pitchFamily="2" charset="0"/>
              </a:rPr>
              <a:t>– M1-M48</a:t>
            </a:r>
          </a:p>
          <a:p>
            <a:r>
              <a:rPr lang="en-GB" i="1" dirty="0">
                <a:latin typeface="Helvetica" pitchFamily="2" charset="0"/>
              </a:rPr>
              <a:t>	No recent progress. Next point of focus</a:t>
            </a:r>
          </a:p>
        </p:txBody>
      </p:sp>
      <p:sp>
        <p:nvSpPr>
          <p:cNvPr id="3" name="TextBox 2">
            <a:extLst>
              <a:ext uri="{FF2B5EF4-FFF2-40B4-BE49-F238E27FC236}">
                <a16:creationId xmlns:a16="http://schemas.microsoft.com/office/drawing/2014/main" id="{7EC31C9B-60FD-1D03-A35E-73E2C28A5B1A}"/>
              </a:ext>
            </a:extLst>
          </p:cNvPr>
          <p:cNvSpPr txBox="1"/>
          <p:nvPr/>
        </p:nvSpPr>
        <p:spPr>
          <a:xfrm>
            <a:off x="7365392" y="2078254"/>
            <a:ext cx="1966564" cy="338554"/>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US" sz="1600" dirty="0"/>
              <a:t>2026 milestone M24</a:t>
            </a:r>
          </a:p>
        </p:txBody>
      </p:sp>
      <p:sp>
        <p:nvSpPr>
          <p:cNvPr id="6" name="TextBox 5">
            <a:extLst>
              <a:ext uri="{FF2B5EF4-FFF2-40B4-BE49-F238E27FC236}">
                <a16:creationId xmlns:a16="http://schemas.microsoft.com/office/drawing/2014/main" id="{9E11AA08-0CF0-9079-94CC-20512A327C44}"/>
              </a:ext>
            </a:extLst>
          </p:cNvPr>
          <p:cNvSpPr txBox="1"/>
          <p:nvPr/>
        </p:nvSpPr>
        <p:spPr>
          <a:xfrm>
            <a:off x="8605223" y="3640948"/>
            <a:ext cx="1966564" cy="338554"/>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US" sz="1600" dirty="0"/>
              <a:t>2026 milestone M30</a:t>
            </a:r>
          </a:p>
        </p:txBody>
      </p:sp>
      <p:sp>
        <p:nvSpPr>
          <p:cNvPr id="7" name="TextBox 6">
            <a:extLst>
              <a:ext uri="{FF2B5EF4-FFF2-40B4-BE49-F238E27FC236}">
                <a16:creationId xmlns:a16="http://schemas.microsoft.com/office/drawing/2014/main" id="{AAD05045-05C1-4DF9-B7B0-11D97DEF8180}"/>
              </a:ext>
            </a:extLst>
          </p:cNvPr>
          <p:cNvSpPr txBox="1"/>
          <p:nvPr/>
        </p:nvSpPr>
        <p:spPr>
          <a:xfrm>
            <a:off x="5561066" y="6237832"/>
            <a:ext cx="1966564" cy="338554"/>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US" sz="1600" dirty="0"/>
              <a:t>2026 milestone M33</a:t>
            </a:r>
          </a:p>
        </p:txBody>
      </p:sp>
      <p:sp>
        <p:nvSpPr>
          <p:cNvPr id="8" name="TextBox 7">
            <a:extLst>
              <a:ext uri="{FF2B5EF4-FFF2-40B4-BE49-F238E27FC236}">
                <a16:creationId xmlns:a16="http://schemas.microsoft.com/office/drawing/2014/main" id="{EF4FFD2B-8F5F-3CD2-8650-630B11AD923F}"/>
              </a:ext>
            </a:extLst>
          </p:cNvPr>
          <p:cNvSpPr txBox="1"/>
          <p:nvPr/>
        </p:nvSpPr>
        <p:spPr>
          <a:xfrm>
            <a:off x="9331956" y="2078254"/>
            <a:ext cx="2432654" cy="338554"/>
          </a:xfrm>
          <a:prstGeom prst="rect">
            <a:avLst/>
          </a:prstGeom>
          <a:noFill/>
        </p:spPr>
        <p:txBody>
          <a:bodyPr wrap="none" rtlCol="0">
            <a:spAutoFit/>
          </a:bodyPr>
          <a:lstStyle/>
          <a:p>
            <a:r>
              <a:rPr lang="en-US" sz="1600" b="1" dirty="0">
                <a:solidFill>
                  <a:srgbClr val="5EB623"/>
                </a:solidFill>
              </a:rPr>
              <a:t>due/submitted Feb 2026</a:t>
            </a:r>
          </a:p>
        </p:txBody>
      </p:sp>
      <p:pic>
        <p:nvPicPr>
          <p:cNvPr id="10" name="Picture 9">
            <a:extLst>
              <a:ext uri="{FF2B5EF4-FFF2-40B4-BE49-F238E27FC236}">
                <a16:creationId xmlns:a16="http://schemas.microsoft.com/office/drawing/2014/main" id="{11A12C27-E14C-9F21-86DD-BF05F89CE6F2}"/>
              </a:ext>
            </a:extLst>
          </p:cNvPr>
          <p:cNvPicPr>
            <a:picLocks noChangeAspect="1"/>
          </p:cNvPicPr>
          <p:nvPr/>
        </p:nvPicPr>
        <p:blipFill>
          <a:blip r:embed="rId3"/>
          <a:stretch>
            <a:fillRect/>
          </a:stretch>
        </p:blipFill>
        <p:spPr>
          <a:xfrm>
            <a:off x="11733265" y="1979927"/>
            <a:ext cx="294098" cy="338554"/>
          </a:xfrm>
          <a:prstGeom prst="rect">
            <a:avLst/>
          </a:prstGeom>
        </p:spPr>
      </p:pic>
      <p:sp>
        <p:nvSpPr>
          <p:cNvPr id="15" name="TextBox 14">
            <a:extLst>
              <a:ext uri="{FF2B5EF4-FFF2-40B4-BE49-F238E27FC236}">
                <a16:creationId xmlns:a16="http://schemas.microsoft.com/office/drawing/2014/main" id="{E6D90132-ADA7-C36C-68D8-96DB21A83F15}"/>
              </a:ext>
            </a:extLst>
          </p:cNvPr>
          <p:cNvSpPr txBox="1"/>
          <p:nvPr/>
        </p:nvSpPr>
        <p:spPr>
          <a:xfrm>
            <a:off x="10571787" y="3666966"/>
            <a:ext cx="1468800" cy="338554"/>
          </a:xfrm>
          <a:prstGeom prst="rect">
            <a:avLst/>
          </a:prstGeom>
          <a:noFill/>
        </p:spPr>
        <p:txBody>
          <a:bodyPr wrap="none" rtlCol="0">
            <a:spAutoFit/>
          </a:bodyPr>
          <a:lstStyle/>
          <a:p>
            <a:r>
              <a:rPr lang="en-US" sz="1600" b="1" dirty="0">
                <a:solidFill>
                  <a:srgbClr val="5EB623"/>
                </a:solidFill>
              </a:rPr>
              <a:t>due Nov. 2026</a:t>
            </a:r>
          </a:p>
        </p:txBody>
      </p:sp>
      <p:sp>
        <p:nvSpPr>
          <p:cNvPr id="16" name="TextBox 15">
            <a:extLst>
              <a:ext uri="{FF2B5EF4-FFF2-40B4-BE49-F238E27FC236}">
                <a16:creationId xmlns:a16="http://schemas.microsoft.com/office/drawing/2014/main" id="{EB5A06A7-3149-B82D-5469-CA2F3C9C9C8C}"/>
              </a:ext>
            </a:extLst>
          </p:cNvPr>
          <p:cNvSpPr txBox="1"/>
          <p:nvPr/>
        </p:nvSpPr>
        <p:spPr>
          <a:xfrm>
            <a:off x="7615140" y="6237832"/>
            <a:ext cx="1467068" cy="338554"/>
          </a:xfrm>
          <a:prstGeom prst="rect">
            <a:avLst/>
          </a:prstGeom>
          <a:noFill/>
        </p:spPr>
        <p:txBody>
          <a:bodyPr wrap="none" rtlCol="0">
            <a:spAutoFit/>
          </a:bodyPr>
          <a:lstStyle/>
          <a:p>
            <a:r>
              <a:rPr lang="en-US" sz="1600" b="1" dirty="0">
                <a:solidFill>
                  <a:srgbClr val="5EB623"/>
                </a:solidFill>
              </a:rPr>
              <a:t>due Aug. 2026</a:t>
            </a:r>
          </a:p>
        </p:txBody>
      </p:sp>
      <p:sp>
        <p:nvSpPr>
          <p:cNvPr id="5" name="Rectangle 4">
            <a:extLst>
              <a:ext uri="{FF2B5EF4-FFF2-40B4-BE49-F238E27FC236}">
                <a16:creationId xmlns:a16="http://schemas.microsoft.com/office/drawing/2014/main" id="{2CC92462-4C42-7258-FDFE-9AF0F00A60B2}"/>
              </a:ext>
            </a:extLst>
          </p:cNvPr>
          <p:cNvSpPr/>
          <p:nvPr/>
        </p:nvSpPr>
        <p:spPr>
          <a:xfrm>
            <a:off x="0" y="5247790"/>
            <a:ext cx="12192000" cy="1610210"/>
          </a:xfrm>
          <a:prstGeom prst="rect">
            <a:avLst/>
          </a:prstGeom>
          <a:solidFill>
            <a:schemeClr val="bg1">
              <a:alpha val="8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A0A807B-5343-4594-F4B5-061888ACBDD7}"/>
              </a:ext>
            </a:extLst>
          </p:cNvPr>
          <p:cNvSpPr/>
          <p:nvPr/>
        </p:nvSpPr>
        <p:spPr>
          <a:xfrm>
            <a:off x="0" y="1610210"/>
            <a:ext cx="12192000" cy="2606190"/>
          </a:xfrm>
          <a:prstGeom prst="rect">
            <a:avLst/>
          </a:prstGeom>
          <a:solidFill>
            <a:schemeClr val="bg1">
              <a:alpha val="8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2303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418115" y="315684"/>
            <a:ext cx="5957785" cy="461665"/>
          </a:xfrm>
          <a:prstGeom prst="rect">
            <a:avLst/>
          </a:prstGeom>
          <a:noFill/>
        </p:spPr>
        <p:txBody>
          <a:bodyPr wrap="none" rtlCol="0">
            <a:spAutoFit/>
          </a:bodyPr>
          <a:lstStyle/>
          <a:p>
            <a:r>
              <a:rPr lang="en-US" sz="2400" b="1" dirty="0">
                <a:solidFill>
                  <a:srgbClr val="002060"/>
                </a:solidFill>
              </a:rPr>
              <a:t>WP2 – LLRF:</a:t>
            </a:r>
            <a:r>
              <a:rPr lang="en-US" sz="2400" b="1" dirty="0">
                <a:solidFill>
                  <a:schemeClr val="bg2">
                    <a:lumMod val="50000"/>
                  </a:schemeClr>
                </a:solidFill>
              </a:rPr>
              <a:t> status/evolution of Task 2.3 </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0932A6A9-8E95-4884-917E-386F298748BC}"/>
              </a:ext>
            </a:extLst>
          </p:cNvPr>
          <p:cNvSpPr>
            <a:spLocks noGrp="1"/>
          </p:cNvSpPr>
          <p:nvPr>
            <p:ph idx="1"/>
          </p:nvPr>
        </p:nvSpPr>
        <p:spPr>
          <a:xfrm>
            <a:off x="838200" y="1825625"/>
            <a:ext cx="11163300" cy="4351338"/>
          </a:xfrm>
        </p:spPr>
        <p:txBody>
          <a:bodyPr>
            <a:normAutofit lnSpcReduction="10000"/>
          </a:bodyPr>
          <a:lstStyle/>
          <a:p>
            <a:r>
              <a:rPr lang="en-US" sz="2000" b="1" dirty="0">
                <a:solidFill>
                  <a:srgbClr val="002060"/>
                </a:solidFill>
              </a:rPr>
              <a:t>Past developments</a:t>
            </a:r>
          </a:p>
          <a:p>
            <a:pPr lvl="1"/>
            <a:r>
              <a:rPr lang="en-US" sz="1600" dirty="0">
                <a:solidFill>
                  <a:srgbClr val="002060"/>
                </a:solidFill>
              </a:rPr>
              <a:t>Energy efficient Lorentz force detuning compensation at EuXFEL </a:t>
            </a:r>
            <a:r>
              <a:rPr lang="en-US" sz="1600" dirty="0">
                <a:solidFill>
                  <a:srgbClr val="002060"/>
                </a:solidFill>
                <a:sym typeface="Wingdings" panose="05000000000000000000" pitchFamily="2" charset="2"/>
              </a:rPr>
              <a:t></a:t>
            </a:r>
            <a:r>
              <a:rPr lang="en-US" sz="1600" dirty="0">
                <a:solidFill>
                  <a:srgbClr val="002060"/>
                </a:solidFill>
              </a:rPr>
              <a:t>presented at Padova 2025 + published at IPAC 2025</a:t>
            </a:r>
          </a:p>
          <a:p>
            <a:pPr lvl="1"/>
            <a:r>
              <a:rPr lang="en-US" sz="1600" dirty="0">
                <a:solidFill>
                  <a:srgbClr val="002060"/>
                </a:solidFill>
              </a:rPr>
              <a:t>Developed an observer-based measurement of cavity detuning </a:t>
            </a:r>
            <a:r>
              <a:rPr lang="en-US" sz="1600" dirty="0">
                <a:solidFill>
                  <a:srgbClr val="002060"/>
                </a:solidFill>
                <a:sym typeface="Wingdings" panose="05000000000000000000" pitchFamily="2" charset="2"/>
              </a:rPr>
              <a:t> accepted for publication at Phys Rev Accel &amp; Beam</a:t>
            </a:r>
            <a:endParaRPr lang="en-US" sz="1600" dirty="0">
              <a:solidFill>
                <a:srgbClr val="002060"/>
              </a:solidFill>
            </a:endParaRPr>
          </a:p>
          <a:p>
            <a:pPr marL="457200" lvl="1" indent="0">
              <a:buNone/>
            </a:pPr>
            <a:endParaRPr lang="en-US" sz="1800" dirty="0"/>
          </a:p>
          <a:p>
            <a:r>
              <a:rPr lang="en-US" sz="2000" b="1" dirty="0">
                <a:solidFill>
                  <a:srgbClr val="A4C137"/>
                </a:solidFill>
                <a:cs typeface="Calibri" panose="020F0502020204030204" pitchFamily="34" charset="0"/>
              </a:rPr>
              <a:t>Current developments</a:t>
            </a:r>
          </a:p>
          <a:p>
            <a:pPr lvl="1"/>
            <a:r>
              <a:rPr lang="en-US" sz="1800" dirty="0"/>
              <a:t>Assessment of microphonics level at XFEL </a:t>
            </a:r>
          </a:p>
          <a:p>
            <a:pPr lvl="2"/>
            <a:r>
              <a:rPr lang="en-US" sz="1400" dirty="0">
                <a:sym typeface="Wingdings" panose="05000000000000000000" pitchFamily="2" charset="2"/>
              </a:rPr>
              <a:t>relevant information for EuXFEL CW upgrade </a:t>
            </a:r>
          </a:p>
          <a:p>
            <a:pPr lvl="2"/>
            <a:r>
              <a:rPr lang="en-US" sz="1400" dirty="0">
                <a:sym typeface="Wingdings" panose="05000000000000000000" pitchFamily="2" charset="2"/>
              </a:rPr>
              <a:t>(</a:t>
            </a:r>
            <a:r>
              <a:rPr lang="en-US" sz="1400" b="1" dirty="0">
                <a:sym typeface="Wingdings" panose="05000000000000000000" pitchFamily="2" charset="2"/>
              </a:rPr>
              <a:t>slides 13-15</a:t>
            </a:r>
            <a:r>
              <a:rPr lang="en-US" sz="1400" dirty="0">
                <a:sym typeface="Wingdings" panose="05000000000000000000" pitchFamily="2" charset="2"/>
              </a:rPr>
              <a:t>)</a:t>
            </a:r>
          </a:p>
          <a:p>
            <a:pPr lvl="2"/>
            <a:endParaRPr lang="en-US" sz="1400" dirty="0">
              <a:sym typeface="Wingdings" panose="05000000000000000000" pitchFamily="2" charset="2"/>
            </a:endParaRPr>
          </a:p>
          <a:p>
            <a:pPr lvl="1"/>
            <a:r>
              <a:rPr lang="en-US" sz="1800" dirty="0">
                <a:sym typeface="Wingdings" panose="05000000000000000000" pitchFamily="2" charset="2"/>
              </a:rPr>
              <a:t>Exploring AI-based method to achieve detuning compensation </a:t>
            </a:r>
          </a:p>
          <a:p>
            <a:pPr lvl="2"/>
            <a:r>
              <a:rPr lang="en-US" sz="1400" b="1" dirty="0">
                <a:sym typeface="Wingdings" panose="05000000000000000000" pitchFamily="2" charset="2"/>
              </a:rPr>
              <a:t>(slides 16-19)</a:t>
            </a:r>
            <a:endParaRPr lang="en-US" sz="1800" dirty="0">
              <a:sym typeface="Wingdings" panose="05000000000000000000" pitchFamily="2" charset="2"/>
            </a:endParaRPr>
          </a:p>
          <a:p>
            <a:pPr lvl="1"/>
            <a:endParaRPr lang="en-US" sz="1800" dirty="0">
              <a:sym typeface="Wingdings" panose="05000000000000000000" pitchFamily="2" charset="2"/>
            </a:endParaRPr>
          </a:p>
          <a:p>
            <a:pPr lvl="1"/>
            <a:r>
              <a:rPr lang="en-US" sz="1800" dirty="0">
                <a:sym typeface="Wingdings" panose="05000000000000000000" pitchFamily="2" charset="2"/>
              </a:rPr>
              <a:t>Implemented an narrow bandwidth active noise compensation </a:t>
            </a:r>
            <a:br>
              <a:rPr lang="en-US" sz="1800" dirty="0">
                <a:sym typeface="Wingdings" panose="05000000000000000000" pitchFamily="2" charset="2"/>
              </a:rPr>
            </a:br>
            <a:r>
              <a:rPr lang="en-US" sz="1800" dirty="0">
                <a:sym typeface="Wingdings" panose="05000000000000000000" pitchFamily="2" charset="2"/>
              </a:rPr>
              <a:t>algorithm, tested in CW at LCLS-II (SLAC) </a:t>
            </a:r>
          </a:p>
          <a:p>
            <a:pPr lvl="2"/>
            <a:r>
              <a:rPr lang="en-US" sz="1400" b="1" dirty="0">
                <a:sym typeface="Wingdings" panose="05000000000000000000" pitchFamily="2" charset="2"/>
              </a:rPr>
              <a:t>(slide 20)</a:t>
            </a:r>
          </a:p>
          <a:p>
            <a:pPr lvl="2"/>
            <a:endParaRPr lang="en-US" sz="1400" dirty="0">
              <a:sym typeface="Wingdings" panose="05000000000000000000" pitchFamily="2" charset="2"/>
            </a:endParaRPr>
          </a:p>
          <a:p>
            <a:pPr lvl="1"/>
            <a:endParaRPr lang="en-US" sz="1800" dirty="0">
              <a:sym typeface="Wingdings" panose="05000000000000000000" pitchFamily="2" charset="2"/>
            </a:endParaRPr>
          </a:p>
          <a:p>
            <a:pPr lvl="1"/>
            <a:endParaRPr lang="en-US" sz="2400" dirty="0"/>
          </a:p>
          <a:p>
            <a:endParaRPr lang="en-US" dirty="0"/>
          </a:p>
          <a:p>
            <a:endParaRPr lang="en-US" dirty="0"/>
          </a:p>
          <a:p>
            <a:endParaRPr lang="en-GB" dirty="0"/>
          </a:p>
        </p:txBody>
      </p:sp>
      <p:sp>
        <p:nvSpPr>
          <p:cNvPr id="2" name="TextBox 1">
            <a:extLst>
              <a:ext uri="{FF2B5EF4-FFF2-40B4-BE49-F238E27FC236}">
                <a16:creationId xmlns:a16="http://schemas.microsoft.com/office/drawing/2014/main" id="{4232AF53-8D40-AB3E-0B68-D783E309EE45}"/>
              </a:ext>
            </a:extLst>
          </p:cNvPr>
          <p:cNvSpPr txBox="1"/>
          <p:nvPr/>
        </p:nvSpPr>
        <p:spPr>
          <a:xfrm>
            <a:off x="3418114" y="777349"/>
            <a:ext cx="6703785" cy="369332"/>
          </a:xfrm>
          <a:prstGeom prst="rect">
            <a:avLst/>
          </a:prstGeom>
          <a:noFill/>
        </p:spPr>
        <p:txBody>
          <a:bodyPr wrap="square">
            <a:spAutoFit/>
          </a:bodyPr>
          <a:lstStyle/>
          <a:p>
            <a:r>
              <a:rPr lang="en-US" sz="1800" b="1" dirty="0"/>
              <a:t>Vibration analysis and detuning control of cavities </a:t>
            </a:r>
            <a:r>
              <a:rPr lang="en-GB" sz="1800" b="1" i="1" dirty="0">
                <a:effectLst/>
                <a:latin typeface="Helvetica" pitchFamily="2" charset="0"/>
              </a:rPr>
              <a:t>– M1-M36</a:t>
            </a:r>
            <a:endParaRPr lang="en-US" dirty="0"/>
          </a:p>
        </p:txBody>
      </p:sp>
      <p:sp>
        <p:nvSpPr>
          <p:cNvPr id="59" name="TextBox 58">
            <a:extLst>
              <a:ext uri="{FF2B5EF4-FFF2-40B4-BE49-F238E27FC236}">
                <a16:creationId xmlns:a16="http://schemas.microsoft.com/office/drawing/2014/main" id="{33568D6B-028D-91D0-EF4E-F342DC10BEEE}"/>
              </a:ext>
            </a:extLst>
          </p:cNvPr>
          <p:cNvSpPr txBox="1"/>
          <p:nvPr/>
        </p:nvSpPr>
        <p:spPr>
          <a:xfrm>
            <a:off x="8077200" y="4285954"/>
            <a:ext cx="3251199" cy="276999"/>
          </a:xfrm>
          <a:prstGeom prst="rect">
            <a:avLst/>
          </a:prstGeom>
          <a:ln w="38100">
            <a:solidFill>
              <a:srgbClr val="A4C137"/>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1200" b="1" dirty="0">
                <a:sym typeface="Wingdings" panose="05000000000000000000" pitchFamily="2" charset="2"/>
              </a:rPr>
              <a:t>To be presented and published at IFAC 2026</a:t>
            </a:r>
            <a:endParaRPr lang="en-US" sz="1200" b="1" dirty="0"/>
          </a:p>
        </p:txBody>
      </p:sp>
      <p:sp>
        <p:nvSpPr>
          <p:cNvPr id="60" name="TextBox 59">
            <a:extLst>
              <a:ext uri="{FF2B5EF4-FFF2-40B4-BE49-F238E27FC236}">
                <a16:creationId xmlns:a16="http://schemas.microsoft.com/office/drawing/2014/main" id="{975B2432-AE84-C6C9-8DD8-F6AF970805E1}"/>
              </a:ext>
            </a:extLst>
          </p:cNvPr>
          <p:cNvSpPr txBox="1"/>
          <p:nvPr/>
        </p:nvSpPr>
        <p:spPr>
          <a:xfrm>
            <a:off x="8077199" y="5128006"/>
            <a:ext cx="3251199" cy="276999"/>
          </a:xfrm>
          <a:prstGeom prst="rect">
            <a:avLst/>
          </a:prstGeom>
          <a:ln w="38100">
            <a:solidFill>
              <a:srgbClr val="A4C137"/>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1200" b="1" dirty="0">
                <a:sym typeface="Wingdings" panose="05000000000000000000" pitchFamily="2" charset="2"/>
              </a:rPr>
              <a:t>To be presented and published at IPAC 2026</a:t>
            </a:r>
            <a:endParaRPr lang="en-US" sz="1200" b="1" dirty="0"/>
          </a:p>
        </p:txBody>
      </p:sp>
      <p:sp>
        <p:nvSpPr>
          <p:cNvPr id="61" name="Footer Placeholder 60">
            <a:extLst>
              <a:ext uri="{FF2B5EF4-FFF2-40B4-BE49-F238E27FC236}">
                <a16:creationId xmlns:a16="http://schemas.microsoft.com/office/drawing/2014/main" id="{190A8F62-44E4-9848-B4A3-7210D78C7BEA}"/>
              </a:ext>
            </a:extLst>
          </p:cNvPr>
          <p:cNvSpPr>
            <a:spLocks noGrp="1"/>
          </p:cNvSpPr>
          <p:nvPr>
            <p:ph type="ftr" sz="quarter" idx="11"/>
          </p:nvPr>
        </p:nvSpPr>
        <p:spPr/>
        <p:txBody>
          <a:bodyPr/>
          <a:lstStyle/>
          <a:p>
            <a:r>
              <a:rPr lang="de-DE"/>
              <a:t>J.Branlard -  iSAS WP2 LLRF - Berlin, Apr. 2026</a:t>
            </a:r>
            <a:endParaRPr lang="en-BE"/>
          </a:p>
        </p:txBody>
      </p:sp>
      <p:sp>
        <p:nvSpPr>
          <p:cNvPr id="62" name="Slide Number Placeholder 61">
            <a:extLst>
              <a:ext uri="{FF2B5EF4-FFF2-40B4-BE49-F238E27FC236}">
                <a16:creationId xmlns:a16="http://schemas.microsoft.com/office/drawing/2014/main" id="{2666F167-0235-40B4-2771-2362AC643FAF}"/>
              </a:ext>
            </a:extLst>
          </p:cNvPr>
          <p:cNvSpPr>
            <a:spLocks noGrp="1"/>
          </p:cNvSpPr>
          <p:nvPr>
            <p:ph type="sldNum" sz="quarter" idx="12"/>
          </p:nvPr>
        </p:nvSpPr>
        <p:spPr/>
        <p:txBody>
          <a:bodyPr/>
          <a:lstStyle/>
          <a:p>
            <a:fld id="{4068FCCF-9A80-B240-8D85-84F960565AFA}" type="slidenum">
              <a:rPr lang="en-BE" smtClean="0"/>
              <a:t>12</a:t>
            </a:fld>
            <a:endParaRPr lang="en-BE"/>
          </a:p>
        </p:txBody>
      </p:sp>
      <p:sp>
        <p:nvSpPr>
          <p:cNvPr id="6" name="TextBox 5">
            <a:extLst>
              <a:ext uri="{FF2B5EF4-FFF2-40B4-BE49-F238E27FC236}">
                <a16:creationId xmlns:a16="http://schemas.microsoft.com/office/drawing/2014/main" id="{0A8CEDD5-2218-8313-E87A-9871061ABC1E}"/>
              </a:ext>
            </a:extLst>
          </p:cNvPr>
          <p:cNvSpPr txBox="1"/>
          <p:nvPr/>
        </p:nvSpPr>
        <p:spPr>
          <a:xfrm>
            <a:off x="8077198" y="3330011"/>
            <a:ext cx="3251199" cy="276999"/>
          </a:xfrm>
          <a:prstGeom prst="rect">
            <a:avLst/>
          </a:prstGeom>
          <a:ln w="38100">
            <a:solidFill>
              <a:srgbClr val="A4C137"/>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1200" b="1" dirty="0">
                <a:sym typeface="Wingdings" panose="05000000000000000000" pitchFamily="2" charset="2"/>
              </a:rPr>
              <a:t>See poster from J. Einstein Curtis</a:t>
            </a:r>
            <a:endParaRPr lang="en-US" sz="1200" b="1" dirty="0"/>
          </a:p>
        </p:txBody>
      </p:sp>
    </p:spTree>
    <p:extLst>
      <p:ext uri="{BB962C8B-B14F-4D97-AF65-F5344CB8AC3E}">
        <p14:creationId xmlns:p14="http://schemas.microsoft.com/office/powerpoint/2010/main" val="3722769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418115" y="315684"/>
            <a:ext cx="5957785" cy="461665"/>
          </a:xfrm>
          <a:prstGeom prst="rect">
            <a:avLst/>
          </a:prstGeom>
          <a:noFill/>
        </p:spPr>
        <p:txBody>
          <a:bodyPr wrap="none" rtlCol="0">
            <a:spAutoFit/>
          </a:bodyPr>
          <a:lstStyle/>
          <a:p>
            <a:r>
              <a:rPr lang="en-US" sz="2400" b="1" dirty="0">
                <a:solidFill>
                  <a:srgbClr val="002060"/>
                </a:solidFill>
              </a:rPr>
              <a:t>WP2 – LLRF:</a:t>
            </a:r>
            <a:r>
              <a:rPr lang="en-US" sz="2400" b="1" dirty="0">
                <a:solidFill>
                  <a:schemeClr val="bg2">
                    <a:lumMod val="50000"/>
                  </a:schemeClr>
                </a:solidFill>
              </a:rPr>
              <a:t> status/evolution of Task 2.3 </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0932A6A9-8E95-4884-917E-386F298748BC}"/>
              </a:ext>
            </a:extLst>
          </p:cNvPr>
          <p:cNvSpPr>
            <a:spLocks noGrp="1"/>
          </p:cNvSpPr>
          <p:nvPr>
            <p:ph idx="1"/>
          </p:nvPr>
        </p:nvSpPr>
        <p:spPr>
          <a:xfrm>
            <a:off x="838199" y="1825625"/>
            <a:ext cx="11253323" cy="4351338"/>
          </a:xfrm>
        </p:spPr>
        <p:txBody>
          <a:bodyPr/>
          <a:lstStyle/>
          <a:p>
            <a:r>
              <a:rPr lang="en-US" sz="2000" b="1" dirty="0">
                <a:solidFill>
                  <a:srgbClr val="A4C137"/>
                </a:solidFill>
                <a:cs typeface="Calibri" panose="020F0502020204030204" pitchFamily="34" charset="0"/>
              </a:rPr>
              <a:t>Current developments</a:t>
            </a:r>
          </a:p>
          <a:p>
            <a:pPr lvl="1"/>
            <a:r>
              <a:rPr lang="en-US" sz="1800" b="1" dirty="0"/>
              <a:t>Assessment of microphonics level at XFEL</a:t>
            </a:r>
          </a:p>
          <a:p>
            <a:pPr lvl="1"/>
            <a:r>
              <a:rPr lang="en-US" sz="1800" dirty="0"/>
              <a:t>Microphonics measured without RF, using installed </a:t>
            </a:r>
            <a:r>
              <a:rPr lang="en-US" sz="1800" dirty="0" err="1"/>
              <a:t>piezos</a:t>
            </a:r>
            <a:r>
              <a:rPr lang="en-US" sz="1800" dirty="0"/>
              <a:t> during last year summer shutdown </a:t>
            </a:r>
          </a:p>
          <a:p>
            <a:pPr lvl="1"/>
            <a:r>
              <a:rPr lang="en-US" sz="1800" dirty="0"/>
              <a:t>Identified vibration source at </a:t>
            </a:r>
            <a:r>
              <a:rPr lang="en-US" sz="1800" b="1" dirty="0" err="1"/>
              <a:t>cryostring</a:t>
            </a:r>
            <a:r>
              <a:rPr lang="en-US" sz="1800" b="1" dirty="0"/>
              <a:t> junction</a:t>
            </a:r>
            <a:r>
              <a:rPr lang="en-US" sz="1800" dirty="0"/>
              <a:t> (propagating up-/down-stream) coming from flow sensor</a:t>
            </a:r>
            <a:endParaRPr lang="en-GB" dirty="0"/>
          </a:p>
        </p:txBody>
      </p:sp>
      <p:sp>
        <p:nvSpPr>
          <p:cNvPr id="2" name="TextBox 1">
            <a:extLst>
              <a:ext uri="{FF2B5EF4-FFF2-40B4-BE49-F238E27FC236}">
                <a16:creationId xmlns:a16="http://schemas.microsoft.com/office/drawing/2014/main" id="{4232AF53-8D40-AB3E-0B68-D783E309EE45}"/>
              </a:ext>
            </a:extLst>
          </p:cNvPr>
          <p:cNvSpPr txBox="1"/>
          <p:nvPr/>
        </p:nvSpPr>
        <p:spPr>
          <a:xfrm>
            <a:off x="3418114" y="777349"/>
            <a:ext cx="6703785" cy="369332"/>
          </a:xfrm>
          <a:prstGeom prst="rect">
            <a:avLst/>
          </a:prstGeom>
          <a:noFill/>
        </p:spPr>
        <p:txBody>
          <a:bodyPr wrap="square">
            <a:spAutoFit/>
          </a:bodyPr>
          <a:lstStyle/>
          <a:p>
            <a:r>
              <a:rPr lang="en-US" sz="1800" b="1" dirty="0"/>
              <a:t>Vibration analysis and detuning control of cavities </a:t>
            </a:r>
            <a:r>
              <a:rPr lang="en-GB" sz="1800" b="1" i="1" dirty="0">
                <a:effectLst/>
                <a:latin typeface="Helvetica" pitchFamily="2" charset="0"/>
              </a:rPr>
              <a:t>– M1-M36</a:t>
            </a:r>
            <a:endParaRPr lang="en-US" dirty="0"/>
          </a:p>
        </p:txBody>
      </p:sp>
      <p:grpSp>
        <p:nvGrpSpPr>
          <p:cNvPr id="35" name="Group 34">
            <a:extLst>
              <a:ext uri="{FF2B5EF4-FFF2-40B4-BE49-F238E27FC236}">
                <a16:creationId xmlns:a16="http://schemas.microsoft.com/office/drawing/2014/main" id="{55CAA05D-7E97-3ED3-A067-4FF1E45443A2}"/>
              </a:ext>
            </a:extLst>
          </p:cNvPr>
          <p:cNvGrpSpPr/>
          <p:nvPr/>
        </p:nvGrpSpPr>
        <p:grpSpPr>
          <a:xfrm>
            <a:off x="50800" y="3188143"/>
            <a:ext cx="12238867" cy="3113316"/>
            <a:chOff x="0" y="3588193"/>
            <a:chExt cx="12238867" cy="3113316"/>
          </a:xfrm>
        </p:grpSpPr>
        <p:grpSp>
          <p:nvGrpSpPr>
            <p:cNvPr id="6" name="Group 5">
              <a:extLst>
                <a:ext uri="{FF2B5EF4-FFF2-40B4-BE49-F238E27FC236}">
                  <a16:creationId xmlns:a16="http://schemas.microsoft.com/office/drawing/2014/main" id="{63A9CBF4-ED07-47B1-E1DE-439B99E3EBD7}"/>
                </a:ext>
              </a:extLst>
            </p:cNvPr>
            <p:cNvGrpSpPr/>
            <p:nvPr/>
          </p:nvGrpSpPr>
          <p:grpSpPr>
            <a:xfrm>
              <a:off x="0" y="3588193"/>
              <a:ext cx="11742914" cy="3113316"/>
              <a:chOff x="208941" y="2780147"/>
              <a:chExt cx="11742914" cy="2318326"/>
            </a:xfrm>
          </p:grpSpPr>
          <p:pic>
            <p:nvPicPr>
              <p:cNvPr id="7" name="Picture 6">
                <a:extLst>
                  <a:ext uri="{FF2B5EF4-FFF2-40B4-BE49-F238E27FC236}">
                    <a16:creationId xmlns:a16="http://schemas.microsoft.com/office/drawing/2014/main" id="{CEE5C750-6CF3-1F94-D488-7448A2F6A16D}"/>
                  </a:ext>
                </a:extLst>
              </p:cNvPr>
              <p:cNvPicPr>
                <a:picLocks noChangeAspect="1"/>
              </p:cNvPicPr>
              <p:nvPr/>
            </p:nvPicPr>
            <p:blipFill rotWithShape="1">
              <a:blip r:embed="rId3"/>
              <a:srcRect l="4709" t="21278" r="4130" b="54424"/>
              <a:stretch/>
            </p:blipFill>
            <p:spPr>
              <a:xfrm>
                <a:off x="244525" y="3050250"/>
                <a:ext cx="11644909" cy="1369392"/>
              </a:xfrm>
              <a:prstGeom prst="rect">
                <a:avLst/>
              </a:prstGeom>
            </p:spPr>
          </p:pic>
          <p:cxnSp>
            <p:nvCxnSpPr>
              <p:cNvPr id="8" name="Straight Connector 7">
                <a:extLst>
                  <a:ext uri="{FF2B5EF4-FFF2-40B4-BE49-F238E27FC236}">
                    <a16:creationId xmlns:a16="http://schemas.microsoft.com/office/drawing/2014/main" id="{54509BE7-BF04-6F12-8751-B0E22EE4DBDE}"/>
                  </a:ext>
                </a:extLst>
              </p:cNvPr>
              <p:cNvCxnSpPr>
                <a:cxnSpLocks/>
              </p:cNvCxnSpPr>
              <p:nvPr/>
            </p:nvCxnSpPr>
            <p:spPr>
              <a:xfrm>
                <a:off x="4261899" y="4176000"/>
                <a:ext cx="0" cy="720000"/>
              </a:xfrm>
              <a:prstGeom prst="line">
                <a:avLst/>
              </a:prstGeom>
              <a:ln w="38100">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35C2766E-7F3C-E8B7-7B87-07ADEE9AD808}"/>
                  </a:ext>
                </a:extLst>
              </p:cNvPr>
              <p:cNvCxnSpPr>
                <a:cxnSpLocks/>
              </p:cNvCxnSpPr>
              <p:nvPr/>
            </p:nvCxnSpPr>
            <p:spPr>
              <a:xfrm>
                <a:off x="5694460" y="4176000"/>
                <a:ext cx="0" cy="720000"/>
              </a:xfrm>
              <a:prstGeom prst="line">
                <a:avLst/>
              </a:prstGeom>
              <a:ln w="38100">
                <a:solidFill>
                  <a:srgbClr val="FF0000"/>
                </a:solidFill>
                <a:prstDash val="sysDot"/>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ED77A861-0169-0094-F29F-9973D17F6E13}"/>
                  </a:ext>
                </a:extLst>
              </p:cNvPr>
              <p:cNvSpPr txBox="1"/>
              <p:nvPr/>
            </p:nvSpPr>
            <p:spPr>
              <a:xfrm>
                <a:off x="11320328" y="4270211"/>
                <a:ext cx="492443" cy="338554"/>
              </a:xfrm>
              <a:prstGeom prst="rect">
                <a:avLst/>
              </a:prstGeom>
              <a:noFill/>
            </p:spPr>
            <p:txBody>
              <a:bodyPr wrap="none" rtlCol="0">
                <a:spAutoFit/>
              </a:bodyPr>
              <a:lstStyle/>
              <a:p>
                <a:r>
                  <a:rPr lang="en-US" sz="1600" dirty="0">
                    <a:solidFill>
                      <a:schemeClr val="accent1">
                        <a:lumMod val="75000"/>
                      </a:schemeClr>
                    </a:solidFill>
                  </a:rPr>
                  <a:t>CS9</a:t>
                </a:r>
              </a:p>
            </p:txBody>
          </p:sp>
          <p:cxnSp>
            <p:nvCxnSpPr>
              <p:cNvPr id="11" name="Straight Connector 10">
                <a:extLst>
                  <a:ext uri="{FF2B5EF4-FFF2-40B4-BE49-F238E27FC236}">
                    <a16:creationId xmlns:a16="http://schemas.microsoft.com/office/drawing/2014/main" id="{16B6DEE3-1386-E9E6-3EEC-47789EC001F5}"/>
                  </a:ext>
                </a:extLst>
              </p:cNvPr>
              <p:cNvCxnSpPr>
                <a:cxnSpLocks/>
              </p:cNvCxnSpPr>
              <p:nvPr/>
            </p:nvCxnSpPr>
            <p:spPr>
              <a:xfrm>
                <a:off x="7095215" y="4176000"/>
                <a:ext cx="0" cy="720000"/>
              </a:xfrm>
              <a:prstGeom prst="line">
                <a:avLst/>
              </a:prstGeom>
              <a:ln w="38100">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D812D09E-E135-C4D6-8EF4-833EF07F1292}"/>
                  </a:ext>
                </a:extLst>
              </p:cNvPr>
              <p:cNvCxnSpPr>
                <a:cxnSpLocks/>
              </p:cNvCxnSpPr>
              <p:nvPr/>
            </p:nvCxnSpPr>
            <p:spPr>
              <a:xfrm>
                <a:off x="3000294" y="4176000"/>
                <a:ext cx="0" cy="720000"/>
              </a:xfrm>
              <a:prstGeom prst="line">
                <a:avLst/>
              </a:prstGeom>
              <a:ln w="38100">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B80923E-EBB0-7ECC-B682-3C0ADD273D04}"/>
                  </a:ext>
                </a:extLst>
              </p:cNvPr>
              <p:cNvCxnSpPr>
                <a:cxnSpLocks/>
              </p:cNvCxnSpPr>
              <p:nvPr/>
            </p:nvCxnSpPr>
            <p:spPr>
              <a:xfrm>
                <a:off x="9862268" y="4176000"/>
                <a:ext cx="0" cy="720000"/>
              </a:xfrm>
              <a:prstGeom prst="line">
                <a:avLst/>
              </a:prstGeom>
              <a:ln w="38100">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6F753814-4A6B-13C2-22F0-5068DA6ADC4C}"/>
                  </a:ext>
                </a:extLst>
              </p:cNvPr>
              <p:cNvCxnSpPr>
                <a:cxnSpLocks/>
              </p:cNvCxnSpPr>
              <p:nvPr/>
            </p:nvCxnSpPr>
            <p:spPr>
              <a:xfrm>
                <a:off x="11270974" y="4176000"/>
                <a:ext cx="0" cy="720000"/>
              </a:xfrm>
              <a:prstGeom prst="line">
                <a:avLst/>
              </a:prstGeom>
              <a:ln w="38100">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B593BB5-084B-9D7D-5871-533B9E26BD1F}"/>
                  </a:ext>
                </a:extLst>
              </p:cNvPr>
              <p:cNvCxnSpPr>
                <a:cxnSpLocks/>
              </p:cNvCxnSpPr>
              <p:nvPr/>
            </p:nvCxnSpPr>
            <p:spPr>
              <a:xfrm>
                <a:off x="8495607" y="4176000"/>
                <a:ext cx="0" cy="720000"/>
              </a:xfrm>
              <a:prstGeom prst="line">
                <a:avLst/>
              </a:prstGeom>
              <a:ln w="38100">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1FB418D0-682D-42FD-B9AA-98A96E976ACE}"/>
                  </a:ext>
                </a:extLst>
              </p:cNvPr>
              <p:cNvCxnSpPr>
                <a:cxnSpLocks/>
              </p:cNvCxnSpPr>
              <p:nvPr/>
            </p:nvCxnSpPr>
            <p:spPr>
              <a:xfrm>
                <a:off x="1705556" y="4176000"/>
                <a:ext cx="0" cy="720000"/>
              </a:xfrm>
              <a:prstGeom prst="line">
                <a:avLst/>
              </a:prstGeom>
              <a:ln w="38100">
                <a:solidFill>
                  <a:srgbClr val="FF0000"/>
                </a:solidFill>
                <a:prstDash val="sysDot"/>
              </a:ln>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F791598A-8828-2D3C-EDD0-F6A1C34B4105}"/>
                  </a:ext>
                </a:extLst>
              </p:cNvPr>
              <p:cNvSpPr/>
              <p:nvPr/>
            </p:nvSpPr>
            <p:spPr>
              <a:xfrm>
                <a:off x="258618" y="2955636"/>
                <a:ext cx="683491" cy="1514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A4CE31E-2CA7-3AE7-D4B0-510766825D24}"/>
                  </a:ext>
                </a:extLst>
              </p:cNvPr>
              <p:cNvSpPr/>
              <p:nvPr/>
            </p:nvSpPr>
            <p:spPr>
              <a:xfrm rot="5400000">
                <a:off x="6414655" y="-101600"/>
                <a:ext cx="281710" cy="6303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Arrow Connector 18">
                <a:extLst>
                  <a:ext uri="{FF2B5EF4-FFF2-40B4-BE49-F238E27FC236}">
                    <a16:creationId xmlns:a16="http://schemas.microsoft.com/office/drawing/2014/main" id="{2EF324D8-05E7-B5FE-B138-6B58D2C53937}"/>
                  </a:ext>
                </a:extLst>
              </p:cNvPr>
              <p:cNvCxnSpPr>
                <a:cxnSpLocks/>
              </p:cNvCxnSpPr>
              <p:nvPr/>
            </p:nvCxnSpPr>
            <p:spPr>
              <a:xfrm>
                <a:off x="387927" y="4858324"/>
                <a:ext cx="11563928" cy="0"/>
              </a:xfrm>
              <a:prstGeom prst="straightConnector1">
                <a:avLst/>
              </a:prstGeom>
              <a:ln w="34925">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21D94CF7-A171-8236-35EE-DFEC07EB562D}"/>
                  </a:ext>
                </a:extLst>
              </p:cNvPr>
              <p:cNvCxnSpPr>
                <a:cxnSpLocks/>
              </p:cNvCxnSpPr>
              <p:nvPr/>
            </p:nvCxnSpPr>
            <p:spPr>
              <a:xfrm flipV="1">
                <a:off x="577274" y="2780147"/>
                <a:ext cx="0" cy="2318326"/>
              </a:xfrm>
              <a:prstGeom prst="straightConnector1">
                <a:avLst/>
              </a:prstGeom>
              <a:ln w="34925">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B4B87376-9407-DA65-D790-45799928052E}"/>
                  </a:ext>
                </a:extLst>
              </p:cNvPr>
              <p:cNvSpPr txBox="1"/>
              <p:nvPr/>
            </p:nvSpPr>
            <p:spPr>
              <a:xfrm rot="16200000">
                <a:off x="-404144" y="3652982"/>
                <a:ext cx="1595501" cy="369332"/>
              </a:xfrm>
              <a:prstGeom prst="rect">
                <a:avLst/>
              </a:prstGeom>
              <a:noFill/>
            </p:spPr>
            <p:txBody>
              <a:bodyPr wrap="none" rtlCol="0">
                <a:spAutoFit/>
              </a:bodyPr>
              <a:lstStyle/>
              <a:p>
                <a:r>
                  <a:rPr lang="en-US" dirty="0"/>
                  <a:t>Frequency (Hz)</a:t>
                </a:r>
              </a:p>
            </p:txBody>
          </p:sp>
          <p:sp>
            <p:nvSpPr>
              <p:cNvPr id="22" name="TextBox 21">
                <a:extLst>
                  <a:ext uri="{FF2B5EF4-FFF2-40B4-BE49-F238E27FC236}">
                    <a16:creationId xmlns:a16="http://schemas.microsoft.com/office/drawing/2014/main" id="{7E0562A4-FCC6-93E4-CD1E-B6607C342464}"/>
                  </a:ext>
                </a:extLst>
              </p:cNvPr>
              <p:cNvSpPr txBox="1"/>
              <p:nvPr/>
            </p:nvSpPr>
            <p:spPr>
              <a:xfrm flipH="1">
                <a:off x="720435" y="4011594"/>
                <a:ext cx="295563" cy="369332"/>
              </a:xfrm>
              <a:prstGeom prst="rect">
                <a:avLst/>
              </a:prstGeom>
              <a:noFill/>
            </p:spPr>
            <p:txBody>
              <a:bodyPr wrap="square" rtlCol="0">
                <a:spAutoFit/>
              </a:bodyPr>
              <a:lstStyle/>
              <a:p>
                <a:r>
                  <a:rPr lang="en-US" dirty="0"/>
                  <a:t>0</a:t>
                </a:r>
              </a:p>
            </p:txBody>
          </p:sp>
          <p:sp>
            <p:nvSpPr>
              <p:cNvPr id="23" name="TextBox 22">
                <a:extLst>
                  <a:ext uri="{FF2B5EF4-FFF2-40B4-BE49-F238E27FC236}">
                    <a16:creationId xmlns:a16="http://schemas.microsoft.com/office/drawing/2014/main" id="{FD1D634E-10B7-3238-CAE4-59F25837160C}"/>
                  </a:ext>
                </a:extLst>
              </p:cNvPr>
              <p:cNvSpPr txBox="1"/>
              <p:nvPr/>
            </p:nvSpPr>
            <p:spPr>
              <a:xfrm flipH="1">
                <a:off x="544944" y="3567308"/>
                <a:ext cx="540329" cy="338554"/>
              </a:xfrm>
              <a:prstGeom prst="rect">
                <a:avLst/>
              </a:prstGeom>
              <a:noFill/>
            </p:spPr>
            <p:txBody>
              <a:bodyPr wrap="square" rtlCol="0">
                <a:spAutoFit/>
              </a:bodyPr>
              <a:lstStyle/>
              <a:p>
                <a:r>
                  <a:rPr lang="en-US" sz="1600" dirty="0"/>
                  <a:t>306</a:t>
                </a:r>
              </a:p>
            </p:txBody>
          </p:sp>
          <p:sp>
            <p:nvSpPr>
              <p:cNvPr id="24" name="TextBox 23">
                <a:extLst>
                  <a:ext uri="{FF2B5EF4-FFF2-40B4-BE49-F238E27FC236}">
                    <a16:creationId xmlns:a16="http://schemas.microsoft.com/office/drawing/2014/main" id="{F9D94E11-F298-4364-9031-AFD13FE9CE23}"/>
                  </a:ext>
                </a:extLst>
              </p:cNvPr>
              <p:cNvSpPr txBox="1"/>
              <p:nvPr/>
            </p:nvSpPr>
            <p:spPr>
              <a:xfrm flipH="1">
                <a:off x="525036" y="3103975"/>
                <a:ext cx="540329" cy="338554"/>
              </a:xfrm>
              <a:prstGeom prst="rect">
                <a:avLst/>
              </a:prstGeom>
              <a:noFill/>
            </p:spPr>
            <p:txBody>
              <a:bodyPr wrap="square" rtlCol="0">
                <a:spAutoFit/>
              </a:bodyPr>
              <a:lstStyle/>
              <a:p>
                <a:r>
                  <a:rPr lang="en-US" sz="1600" dirty="0"/>
                  <a:t>612</a:t>
                </a:r>
              </a:p>
            </p:txBody>
          </p:sp>
          <p:sp>
            <p:nvSpPr>
              <p:cNvPr id="25" name="TextBox 24">
                <a:extLst>
                  <a:ext uri="{FF2B5EF4-FFF2-40B4-BE49-F238E27FC236}">
                    <a16:creationId xmlns:a16="http://schemas.microsoft.com/office/drawing/2014/main" id="{44E5CEC8-7954-F041-6864-AE6EA54F0AB6}"/>
                  </a:ext>
                </a:extLst>
              </p:cNvPr>
              <p:cNvSpPr txBox="1"/>
              <p:nvPr/>
            </p:nvSpPr>
            <p:spPr>
              <a:xfrm>
                <a:off x="10355128" y="4270211"/>
                <a:ext cx="492443" cy="338554"/>
              </a:xfrm>
              <a:prstGeom prst="rect">
                <a:avLst/>
              </a:prstGeom>
              <a:noFill/>
            </p:spPr>
            <p:txBody>
              <a:bodyPr wrap="none" rtlCol="0">
                <a:spAutoFit/>
              </a:bodyPr>
              <a:lstStyle/>
              <a:p>
                <a:r>
                  <a:rPr lang="en-US" sz="1600" dirty="0">
                    <a:solidFill>
                      <a:schemeClr val="accent1">
                        <a:lumMod val="75000"/>
                      </a:schemeClr>
                    </a:solidFill>
                  </a:rPr>
                  <a:t>CS8</a:t>
                </a:r>
              </a:p>
            </p:txBody>
          </p:sp>
          <p:sp>
            <p:nvSpPr>
              <p:cNvPr id="26" name="TextBox 25">
                <a:extLst>
                  <a:ext uri="{FF2B5EF4-FFF2-40B4-BE49-F238E27FC236}">
                    <a16:creationId xmlns:a16="http://schemas.microsoft.com/office/drawing/2014/main" id="{A6DBEBF7-610B-C789-A32C-19694BEA2093}"/>
                  </a:ext>
                </a:extLst>
              </p:cNvPr>
              <p:cNvSpPr txBox="1"/>
              <p:nvPr/>
            </p:nvSpPr>
            <p:spPr>
              <a:xfrm>
                <a:off x="8923488" y="4270211"/>
                <a:ext cx="492443" cy="338554"/>
              </a:xfrm>
              <a:prstGeom prst="rect">
                <a:avLst/>
              </a:prstGeom>
              <a:noFill/>
            </p:spPr>
            <p:txBody>
              <a:bodyPr wrap="none" rtlCol="0">
                <a:spAutoFit/>
              </a:bodyPr>
              <a:lstStyle/>
              <a:p>
                <a:r>
                  <a:rPr lang="en-US" sz="1600" dirty="0">
                    <a:solidFill>
                      <a:schemeClr val="accent1">
                        <a:lumMod val="75000"/>
                      </a:schemeClr>
                    </a:solidFill>
                  </a:rPr>
                  <a:t>CS7</a:t>
                </a:r>
              </a:p>
            </p:txBody>
          </p:sp>
          <p:sp>
            <p:nvSpPr>
              <p:cNvPr id="27" name="TextBox 26">
                <a:extLst>
                  <a:ext uri="{FF2B5EF4-FFF2-40B4-BE49-F238E27FC236}">
                    <a16:creationId xmlns:a16="http://schemas.microsoft.com/office/drawing/2014/main" id="{BEEBB22A-E695-B34A-8E19-80AB624E188D}"/>
                  </a:ext>
                </a:extLst>
              </p:cNvPr>
              <p:cNvSpPr txBox="1"/>
              <p:nvPr/>
            </p:nvSpPr>
            <p:spPr>
              <a:xfrm>
                <a:off x="7551896" y="4270211"/>
                <a:ext cx="492443" cy="338554"/>
              </a:xfrm>
              <a:prstGeom prst="rect">
                <a:avLst/>
              </a:prstGeom>
              <a:noFill/>
            </p:spPr>
            <p:txBody>
              <a:bodyPr wrap="none" rtlCol="0">
                <a:spAutoFit/>
              </a:bodyPr>
              <a:lstStyle/>
              <a:p>
                <a:r>
                  <a:rPr lang="en-US" sz="1600" dirty="0">
                    <a:solidFill>
                      <a:schemeClr val="accent1">
                        <a:lumMod val="75000"/>
                      </a:schemeClr>
                    </a:solidFill>
                  </a:rPr>
                  <a:t>CS6</a:t>
                </a:r>
              </a:p>
            </p:txBody>
          </p:sp>
          <p:sp>
            <p:nvSpPr>
              <p:cNvPr id="28" name="TextBox 27">
                <a:extLst>
                  <a:ext uri="{FF2B5EF4-FFF2-40B4-BE49-F238E27FC236}">
                    <a16:creationId xmlns:a16="http://schemas.microsoft.com/office/drawing/2014/main" id="{4D4DFCFE-CE72-C4E3-603C-5990B4700B3D}"/>
                  </a:ext>
                </a:extLst>
              </p:cNvPr>
              <p:cNvSpPr txBox="1"/>
              <p:nvPr/>
            </p:nvSpPr>
            <p:spPr>
              <a:xfrm>
                <a:off x="6115636" y="4270211"/>
                <a:ext cx="492443" cy="338554"/>
              </a:xfrm>
              <a:prstGeom prst="rect">
                <a:avLst/>
              </a:prstGeom>
              <a:noFill/>
            </p:spPr>
            <p:txBody>
              <a:bodyPr wrap="none" rtlCol="0">
                <a:spAutoFit/>
              </a:bodyPr>
              <a:lstStyle/>
              <a:p>
                <a:r>
                  <a:rPr lang="en-US" sz="1600" dirty="0">
                    <a:solidFill>
                      <a:schemeClr val="accent1">
                        <a:lumMod val="75000"/>
                      </a:schemeClr>
                    </a:solidFill>
                  </a:rPr>
                  <a:t>CS5</a:t>
                </a:r>
              </a:p>
            </p:txBody>
          </p:sp>
          <p:sp>
            <p:nvSpPr>
              <p:cNvPr id="29" name="TextBox 28">
                <a:extLst>
                  <a:ext uri="{FF2B5EF4-FFF2-40B4-BE49-F238E27FC236}">
                    <a16:creationId xmlns:a16="http://schemas.microsoft.com/office/drawing/2014/main" id="{034E260B-EA52-9DA9-6162-02B1AD3A18ED}"/>
                  </a:ext>
                </a:extLst>
              </p:cNvPr>
              <p:cNvSpPr txBox="1"/>
              <p:nvPr/>
            </p:nvSpPr>
            <p:spPr>
              <a:xfrm>
                <a:off x="4716324" y="4270211"/>
                <a:ext cx="492443" cy="338554"/>
              </a:xfrm>
              <a:prstGeom prst="rect">
                <a:avLst/>
              </a:prstGeom>
              <a:noFill/>
            </p:spPr>
            <p:txBody>
              <a:bodyPr wrap="none" rtlCol="0">
                <a:spAutoFit/>
              </a:bodyPr>
              <a:lstStyle/>
              <a:p>
                <a:r>
                  <a:rPr lang="en-US" sz="1600" dirty="0">
                    <a:solidFill>
                      <a:schemeClr val="accent1">
                        <a:lumMod val="75000"/>
                      </a:schemeClr>
                    </a:solidFill>
                  </a:rPr>
                  <a:t>CS4</a:t>
                </a:r>
              </a:p>
            </p:txBody>
          </p:sp>
          <p:sp>
            <p:nvSpPr>
              <p:cNvPr id="30" name="TextBox 29">
                <a:extLst>
                  <a:ext uri="{FF2B5EF4-FFF2-40B4-BE49-F238E27FC236}">
                    <a16:creationId xmlns:a16="http://schemas.microsoft.com/office/drawing/2014/main" id="{319F211C-E0DF-4238-7C6A-2D2D4EAEE130}"/>
                  </a:ext>
                </a:extLst>
              </p:cNvPr>
              <p:cNvSpPr txBox="1"/>
              <p:nvPr/>
            </p:nvSpPr>
            <p:spPr>
              <a:xfrm>
                <a:off x="3395534" y="4270211"/>
                <a:ext cx="492443" cy="338554"/>
              </a:xfrm>
              <a:prstGeom prst="rect">
                <a:avLst/>
              </a:prstGeom>
              <a:noFill/>
            </p:spPr>
            <p:txBody>
              <a:bodyPr wrap="none" rtlCol="0">
                <a:spAutoFit/>
              </a:bodyPr>
              <a:lstStyle/>
              <a:p>
                <a:r>
                  <a:rPr lang="en-US" sz="1600" dirty="0">
                    <a:solidFill>
                      <a:schemeClr val="accent1">
                        <a:lumMod val="75000"/>
                      </a:schemeClr>
                    </a:solidFill>
                  </a:rPr>
                  <a:t>CS3</a:t>
                </a:r>
              </a:p>
            </p:txBody>
          </p:sp>
          <p:sp>
            <p:nvSpPr>
              <p:cNvPr id="31" name="TextBox 30">
                <a:extLst>
                  <a:ext uri="{FF2B5EF4-FFF2-40B4-BE49-F238E27FC236}">
                    <a16:creationId xmlns:a16="http://schemas.microsoft.com/office/drawing/2014/main" id="{6D270349-9121-862C-8F44-29C211B07AA6}"/>
                  </a:ext>
                </a:extLst>
              </p:cNvPr>
              <p:cNvSpPr txBox="1"/>
              <p:nvPr/>
            </p:nvSpPr>
            <p:spPr>
              <a:xfrm>
                <a:off x="2088584" y="4270211"/>
                <a:ext cx="492443" cy="338554"/>
              </a:xfrm>
              <a:prstGeom prst="rect">
                <a:avLst/>
              </a:prstGeom>
              <a:noFill/>
            </p:spPr>
            <p:txBody>
              <a:bodyPr wrap="none" rtlCol="0">
                <a:spAutoFit/>
              </a:bodyPr>
              <a:lstStyle/>
              <a:p>
                <a:r>
                  <a:rPr lang="en-US" sz="1600" dirty="0">
                    <a:solidFill>
                      <a:schemeClr val="accent1">
                        <a:lumMod val="75000"/>
                      </a:schemeClr>
                    </a:solidFill>
                  </a:rPr>
                  <a:t>CS2</a:t>
                </a:r>
              </a:p>
            </p:txBody>
          </p:sp>
          <p:sp>
            <p:nvSpPr>
              <p:cNvPr id="32" name="TextBox 31">
                <a:extLst>
                  <a:ext uri="{FF2B5EF4-FFF2-40B4-BE49-F238E27FC236}">
                    <a16:creationId xmlns:a16="http://schemas.microsoft.com/office/drawing/2014/main" id="{95709675-F17E-8452-C05A-9C73ED91D45C}"/>
                  </a:ext>
                </a:extLst>
              </p:cNvPr>
              <p:cNvSpPr txBox="1"/>
              <p:nvPr/>
            </p:nvSpPr>
            <p:spPr>
              <a:xfrm>
                <a:off x="1141857" y="4270211"/>
                <a:ext cx="492443" cy="338554"/>
              </a:xfrm>
              <a:prstGeom prst="rect">
                <a:avLst/>
              </a:prstGeom>
              <a:noFill/>
            </p:spPr>
            <p:txBody>
              <a:bodyPr wrap="none" rtlCol="0">
                <a:spAutoFit/>
              </a:bodyPr>
              <a:lstStyle/>
              <a:p>
                <a:r>
                  <a:rPr lang="en-US" sz="1600" dirty="0">
                    <a:solidFill>
                      <a:schemeClr val="accent1">
                        <a:lumMod val="75000"/>
                      </a:schemeClr>
                    </a:solidFill>
                  </a:rPr>
                  <a:t>CS1</a:t>
                </a:r>
              </a:p>
            </p:txBody>
          </p:sp>
          <p:sp>
            <p:nvSpPr>
              <p:cNvPr id="33" name="TextBox 32">
                <a:extLst>
                  <a:ext uri="{FF2B5EF4-FFF2-40B4-BE49-F238E27FC236}">
                    <a16:creationId xmlns:a16="http://schemas.microsoft.com/office/drawing/2014/main" id="{F021262C-2747-1095-9CF8-D17B1A3AF531}"/>
                  </a:ext>
                </a:extLst>
              </p:cNvPr>
              <p:cNvSpPr txBox="1"/>
              <p:nvPr/>
            </p:nvSpPr>
            <p:spPr>
              <a:xfrm>
                <a:off x="7846673" y="2855367"/>
                <a:ext cx="1623521" cy="229186"/>
              </a:xfrm>
              <a:prstGeom prst="rect">
                <a:avLst/>
              </a:prstGeom>
              <a:noFill/>
            </p:spPr>
            <p:txBody>
              <a:bodyPr wrap="none" rtlCol="0">
                <a:spAutoFit/>
              </a:bodyPr>
              <a:lstStyle/>
              <a:p>
                <a:r>
                  <a:rPr lang="en-US" sz="1400" dirty="0">
                    <a:solidFill>
                      <a:schemeClr val="accent1">
                        <a:lumMod val="75000"/>
                      </a:schemeClr>
                    </a:solidFill>
                  </a:rPr>
                  <a:t>CS#  = CryoString#</a:t>
                </a:r>
              </a:p>
            </p:txBody>
          </p:sp>
          <p:sp>
            <p:nvSpPr>
              <p:cNvPr id="34" name="TextBox 33">
                <a:extLst>
                  <a:ext uri="{FF2B5EF4-FFF2-40B4-BE49-F238E27FC236}">
                    <a16:creationId xmlns:a16="http://schemas.microsoft.com/office/drawing/2014/main" id="{95818167-CB36-6074-CE4C-AA327492E097}"/>
                  </a:ext>
                </a:extLst>
              </p:cNvPr>
              <p:cNvSpPr txBox="1"/>
              <p:nvPr/>
            </p:nvSpPr>
            <p:spPr>
              <a:xfrm>
                <a:off x="671647" y="2784529"/>
                <a:ext cx="2970108" cy="307777"/>
              </a:xfrm>
              <a:prstGeom prst="rect">
                <a:avLst/>
              </a:prstGeom>
              <a:noFill/>
            </p:spPr>
            <p:txBody>
              <a:bodyPr wrap="none" rtlCol="0">
                <a:spAutoFit/>
              </a:bodyPr>
              <a:lstStyle/>
              <a:p>
                <a:r>
                  <a:rPr lang="en-US" sz="1400" dirty="0"/>
                  <a:t>2025-08-13 XFEL </a:t>
                </a:r>
                <a:r>
                  <a:rPr lang="en-US" sz="1400" dirty="0" err="1"/>
                  <a:t>w.o.</a:t>
                </a:r>
                <a:r>
                  <a:rPr lang="en-US" sz="1400" dirty="0"/>
                  <a:t> AH1, A7S, A24</a:t>
                </a:r>
              </a:p>
            </p:txBody>
          </p:sp>
        </p:grpSp>
        <p:sp>
          <p:nvSpPr>
            <p:cNvPr id="36" name="TextBox 35">
              <a:extLst>
                <a:ext uri="{FF2B5EF4-FFF2-40B4-BE49-F238E27FC236}">
                  <a16:creationId xmlns:a16="http://schemas.microsoft.com/office/drawing/2014/main" id="{95F6D0F9-F44A-A07D-272C-32A2A733EDF1}"/>
                </a:ext>
              </a:extLst>
            </p:cNvPr>
            <p:cNvSpPr txBox="1"/>
            <p:nvPr/>
          </p:nvSpPr>
          <p:spPr>
            <a:xfrm>
              <a:off x="395425" y="6063908"/>
              <a:ext cx="451680" cy="307777"/>
            </a:xfrm>
            <a:prstGeom prst="rect">
              <a:avLst/>
            </a:prstGeom>
            <a:noFill/>
          </p:spPr>
          <p:txBody>
            <a:bodyPr wrap="square" rtlCol="0">
              <a:spAutoFit/>
            </a:bodyPr>
            <a:lstStyle/>
            <a:p>
              <a:pPr algn="ctr"/>
              <a:r>
                <a:rPr lang="en-US" sz="1400" dirty="0">
                  <a:solidFill>
                    <a:srgbClr val="0070C0"/>
                  </a:solidFill>
                </a:rPr>
                <a:t>A1</a:t>
              </a:r>
            </a:p>
          </p:txBody>
        </p:sp>
        <p:sp>
          <p:nvSpPr>
            <p:cNvPr id="37" name="TextBox 36">
              <a:extLst>
                <a:ext uri="{FF2B5EF4-FFF2-40B4-BE49-F238E27FC236}">
                  <a16:creationId xmlns:a16="http://schemas.microsoft.com/office/drawing/2014/main" id="{5FB1F4A0-47A2-B962-9048-5CFD712ED77D}"/>
                </a:ext>
              </a:extLst>
            </p:cNvPr>
            <p:cNvSpPr txBox="1"/>
            <p:nvPr/>
          </p:nvSpPr>
          <p:spPr>
            <a:xfrm>
              <a:off x="1005490" y="6063908"/>
              <a:ext cx="451680" cy="307777"/>
            </a:xfrm>
            <a:prstGeom prst="rect">
              <a:avLst/>
            </a:prstGeom>
            <a:noFill/>
          </p:spPr>
          <p:txBody>
            <a:bodyPr wrap="square" rtlCol="0">
              <a:spAutoFit/>
            </a:bodyPr>
            <a:lstStyle/>
            <a:p>
              <a:pPr algn="ctr"/>
              <a:r>
                <a:rPr lang="en-US" sz="1400" dirty="0">
                  <a:solidFill>
                    <a:srgbClr val="0070C0"/>
                  </a:solidFill>
                </a:rPr>
                <a:t>A2</a:t>
              </a:r>
            </a:p>
          </p:txBody>
        </p:sp>
        <p:sp>
          <p:nvSpPr>
            <p:cNvPr id="38" name="TextBox 37">
              <a:extLst>
                <a:ext uri="{FF2B5EF4-FFF2-40B4-BE49-F238E27FC236}">
                  <a16:creationId xmlns:a16="http://schemas.microsoft.com/office/drawing/2014/main" id="{7972F169-2DB4-0609-E7BF-AA1456EE6C5B}"/>
                </a:ext>
              </a:extLst>
            </p:cNvPr>
            <p:cNvSpPr txBox="1"/>
            <p:nvPr/>
          </p:nvSpPr>
          <p:spPr>
            <a:xfrm>
              <a:off x="1485083" y="6063908"/>
              <a:ext cx="1290623" cy="307777"/>
            </a:xfrm>
            <a:prstGeom prst="rect">
              <a:avLst/>
            </a:prstGeom>
            <a:noFill/>
          </p:spPr>
          <p:txBody>
            <a:bodyPr wrap="square" rtlCol="0">
              <a:spAutoFit/>
            </a:bodyPr>
            <a:lstStyle/>
            <a:p>
              <a:pPr algn="ctr"/>
              <a:r>
                <a:rPr lang="en-US" sz="1400" dirty="0">
                  <a:solidFill>
                    <a:srgbClr val="0070C0"/>
                  </a:solidFill>
                </a:rPr>
                <a:t>A3 – A4 – A5</a:t>
              </a:r>
            </a:p>
          </p:txBody>
        </p:sp>
        <p:sp>
          <p:nvSpPr>
            <p:cNvPr id="39" name="TextBox 38">
              <a:extLst>
                <a:ext uri="{FF2B5EF4-FFF2-40B4-BE49-F238E27FC236}">
                  <a16:creationId xmlns:a16="http://schemas.microsoft.com/office/drawing/2014/main" id="{295AD1FD-FCC8-65BB-1D04-C562413633A0}"/>
                </a:ext>
              </a:extLst>
            </p:cNvPr>
            <p:cNvSpPr txBox="1"/>
            <p:nvPr/>
          </p:nvSpPr>
          <p:spPr>
            <a:xfrm>
              <a:off x="2779904" y="6063908"/>
              <a:ext cx="1290623" cy="307777"/>
            </a:xfrm>
            <a:prstGeom prst="rect">
              <a:avLst/>
            </a:prstGeom>
            <a:noFill/>
          </p:spPr>
          <p:txBody>
            <a:bodyPr wrap="square" rtlCol="0">
              <a:spAutoFit/>
            </a:bodyPr>
            <a:lstStyle/>
            <a:p>
              <a:pPr algn="ctr"/>
              <a:r>
                <a:rPr lang="en-US" sz="1400" dirty="0">
                  <a:solidFill>
                    <a:srgbClr val="0070C0"/>
                  </a:solidFill>
                </a:rPr>
                <a:t>A6 – A7 – A8</a:t>
              </a:r>
            </a:p>
          </p:txBody>
        </p:sp>
        <p:sp>
          <p:nvSpPr>
            <p:cNvPr id="40" name="TextBox 39">
              <a:extLst>
                <a:ext uri="{FF2B5EF4-FFF2-40B4-BE49-F238E27FC236}">
                  <a16:creationId xmlns:a16="http://schemas.microsoft.com/office/drawing/2014/main" id="{3CA16990-40F5-8783-E45B-AFB9086CAA7B}"/>
                </a:ext>
              </a:extLst>
            </p:cNvPr>
            <p:cNvSpPr txBox="1"/>
            <p:nvPr/>
          </p:nvSpPr>
          <p:spPr>
            <a:xfrm>
              <a:off x="4108292" y="6063908"/>
              <a:ext cx="1290623" cy="307777"/>
            </a:xfrm>
            <a:prstGeom prst="rect">
              <a:avLst/>
            </a:prstGeom>
            <a:noFill/>
          </p:spPr>
          <p:txBody>
            <a:bodyPr wrap="square" rtlCol="0">
              <a:spAutoFit/>
            </a:bodyPr>
            <a:lstStyle/>
            <a:p>
              <a:pPr algn="ctr"/>
              <a:r>
                <a:rPr lang="en-US" sz="1400" dirty="0">
                  <a:solidFill>
                    <a:srgbClr val="0070C0"/>
                  </a:solidFill>
                </a:rPr>
                <a:t>A9 – A10 – A11</a:t>
              </a:r>
            </a:p>
          </p:txBody>
        </p:sp>
        <p:sp>
          <p:nvSpPr>
            <p:cNvPr id="41" name="TextBox 40">
              <a:extLst>
                <a:ext uri="{FF2B5EF4-FFF2-40B4-BE49-F238E27FC236}">
                  <a16:creationId xmlns:a16="http://schemas.microsoft.com/office/drawing/2014/main" id="{C4D0A138-4A28-0021-9AA4-37D37A09AB3E}"/>
                </a:ext>
              </a:extLst>
            </p:cNvPr>
            <p:cNvSpPr txBox="1"/>
            <p:nvPr/>
          </p:nvSpPr>
          <p:spPr>
            <a:xfrm>
              <a:off x="5506164" y="6063908"/>
              <a:ext cx="1388061" cy="307777"/>
            </a:xfrm>
            <a:prstGeom prst="rect">
              <a:avLst/>
            </a:prstGeom>
            <a:noFill/>
          </p:spPr>
          <p:txBody>
            <a:bodyPr wrap="square" rtlCol="0">
              <a:spAutoFit/>
            </a:bodyPr>
            <a:lstStyle/>
            <a:p>
              <a:pPr algn="ctr"/>
              <a:r>
                <a:rPr lang="en-US" sz="1400" dirty="0">
                  <a:solidFill>
                    <a:srgbClr val="0070C0"/>
                  </a:solidFill>
                </a:rPr>
                <a:t>A12 – A13 – A14</a:t>
              </a:r>
            </a:p>
          </p:txBody>
        </p:sp>
        <p:sp>
          <p:nvSpPr>
            <p:cNvPr id="42" name="TextBox 41">
              <a:extLst>
                <a:ext uri="{FF2B5EF4-FFF2-40B4-BE49-F238E27FC236}">
                  <a16:creationId xmlns:a16="http://schemas.microsoft.com/office/drawing/2014/main" id="{83CE5CE4-6F9E-B61C-7751-0C0907472FF6}"/>
                </a:ext>
              </a:extLst>
            </p:cNvPr>
            <p:cNvSpPr txBox="1"/>
            <p:nvPr/>
          </p:nvSpPr>
          <p:spPr>
            <a:xfrm>
              <a:off x="6900725" y="6063908"/>
              <a:ext cx="1388061" cy="307777"/>
            </a:xfrm>
            <a:prstGeom prst="rect">
              <a:avLst/>
            </a:prstGeom>
            <a:noFill/>
          </p:spPr>
          <p:txBody>
            <a:bodyPr wrap="square" rtlCol="0">
              <a:spAutoFit/>
            </a:bodyPr>
            <a:lstStyle/>
            <a:p>
              <a:pPr algn="ctr"/>
              <a:r>
                <a:rPr lang="en-US" sz="1400" dirty="0">
                  <a:solidFill>
                    <a:srgbClr val="0070C0"/>
                  </a:solidFill>
                </a:rPr>
                <a:t>A15 – A16 – A17</a:t>
              </a:r>
            </a:p>
          </p:txBody>
        </p:sp>
        <p:sp>
          <p:nvSpPr>
            <p:cNvPr id="43" name="TextBox 42">
              <a:extLst>
                <a:ext uri="{FF2B5EF4-FFF2-40B4-BE49-F238E27FC236}">
                  <a16:creationId xmlns:a16="http://schemas.microsoft.com/office/drawing/2014/main" id="{4B113606-36B1-0C53-C884-C9F2186F9B44}"/>
                </a:ext>
              </a:extLst>
            </p:cNvPr>
            <p:cNvSpPr txBox="1"/>
            <p:nvPr/>
          </p:nvSpPr>
          <p:spPr>
            <a:xfrm>
              <a:off x="8281046" y="6063908"/>
              <a:ext cx="1388061" cy="307777"/>
            </a:xfrm>
            <a:prstGeom prst="rect">
              <a:avLst/>
            </a:prstGeom>
            <a:noFill/>
          </p:spPr>
          <p:txBody>
            <a:bodyPr wrap="square" rtlCol="0">
              <a:spAutoFit/>
            </a:bodyPr>
            <a:lstStyle/>
            <a:p>
              <a:pPr algn="ctr"/>
              <a:r>
                <a:rPr lang="en-US" sz="1400" dirty="0">
                  <a:solidFill>
                    <a:srgbClr val="0070C0"/>
                  </a:solidFill>
                </a:rPr>
                <a:t>A18 – A19 – A20</a:t>
              </a:r>
            </a:p>
          </p:txBody>
        </p:sp>
        <p:sp>
          <p:nvSpPr>
            <p:cNvPr id="44" name="TextBox 43">
              <a:extLst>
                <a:ext uri="{FF2B5EF4-FFF2-40B4-BE49-F238E27FC236}">
                  <a16:creationId xmlns:a16="http://schemas.microsoft.com/office/drawing/2014/main" id="{590D1729-EE9C-1402-99A9-965DCBE6486A}"/>
                </a:ext>
              </a:extLst>
            </p:cNvPr>
            <p:cNvSpPr txBox="1"/>
            <p:nvPr/>
          </p:nvSpPr>
          <p:spPr>
            <a:xfrm>
              <a:off x="9666135" y="6063908"/>
              <a:ext cx="1388061" cy="307777"/>
            </a:xfrm>
            <a:prstGeom prst="rect">
              <a:avLst/>
            </a:prstGeom>
            <a:noFill/>
          </p:spPr>
          <p:txBody>
            <a:bodyPr wrap="square" rtlCol="0">
              <a:spAutoFit/>
            </a:bodyPr>
            <a:lstStyle/>
            <a:p>
              <a:pPr algn="ctr"/>
              <a:r>
                <a:rPr lang="en-US" sz="1400" dirty="0">
                  <a:solidFill>
                    <a:srgbClr val="0070C0"/>
                  </a:solidFill>
                </a:rPr>
                <a:t>A21 – A22 – A23</a:t>
              </a:r>
            </a:p>
          </p:txBody>
        </p:sp>
        <p:sp>
          <p:nvSpPr>
            <p:cNvPr id="45" name="TextBox 44">
              <a:extLst>
                <a:ext uri="{FF2B5EF4-FFF2-40B4-BE49-F238E27FC236}">
                  <a16:creationId xmlns:a16="http://schemas.microsoft.com/office/drawing/2014/main" id="{58A99C4C-70FA-285D-5B44-38C28FAE6AE5}"/>
                </a:ext>
              </a:extLst>
            </p:cNvPr>
            <p:cNvSpPr txBox="1"/>
            <p:nvPr/>
          </p:nvSpPr>
          <p:spPr>
            <a:xfrm>
              <a:off x="11048195" y="6063908"/>
              <a:ext cx="1032133" cy="307777"/>
            </a:xfrm>
            <a:prstGeom prst="rect">
              <a:avLst/>
            </a:prstGeom>
            <a:noFill/>
          </p:spPr>
          <p:txBody>
            <a:bodyPr wrap="square" rtlCol="0">
              <a:spAutoFit/>
            </a:bodyPr>
            <a:lstStyle/>
            <a:p>
              <a:r>
                <a:rPr lang="en-US" sz="1400" dirty="0">
                  <a:solidFill>
                    <a:srgbClr val="0070C0"/>
                  </a:solidFill>
                </a:rPr>
                <a:t>A24 – A25</a:t>
              </a:r>
            </a:p>
          </p:txBody>
        </p:sp>
        <p:sp>
          <p:nvSpPr>
            <p:cNvPr id="46" name="TextBox 45">
              <a:extLst>
                <a:ext uri="{FF2B5EF4-FFF2-40B4-BE49-F238E27FC236}">
                  <a16:creationId xmlns:a16="http://schemas.microsoft.com/office/drawing/2014/main" id="{E628E6C2-5169-D860-43B5-84239598F0A2}"/>
                </a:ext>
              </a:extLst>
            </p:cNvPr>
            <p:cNvSpPr txBox="1"/>
            <p:nvPr/>
          </p:nvSpPr>
          <p:spPr>
            <a:xfrm>
              <a:off x="7637732" y="3889403"/>
              <a:ext cx="4601135" cy="307777"/>
            </a:xfrm>
            <a:prstGeom prst="rect">
              <a:avLst/>
            </a:prstGeom>
            <a:noFill/>
          </p:spPr>
          <p:txBody>
            <a:bodyPr wrap="square" rtlCol="0">
              <a:spAutoFit/>
            </a:bodyPr>
            <a:lstStyle/>
            <a:p>
              <a:r>
                <a:rPr lang="en-US" sz="1400" dirty="0">
                  <a:solidFill>
                    <a:srgbClr val="0070C0"/>
                  </a:solidFill>
                </a:rPr>
                <a:t>A# Accelerating RF station  (4 </a:t>
              </a:r>
              <a:r>
                <a:rPr lang="en-US" sz="1400" dirty="0" err="1">
                  <a:solidFill>
                    <a:srgbClr val="0070C0"/>
                  </a:solidFill>
                </a:rPr>
                <a:t>cryomod</a:t>
              </a:r>
              <a:r>
                <a:rPr lang="en-US" sz="1400" dirty="0">
                  <a:solidFill>
                    <a:srgbClr val="0070C0"/>
                  </a:solidFill>
                </a:rPr>
                <a:t>. = 32 cav.)</a:t>
              </a:r>
            </a:p>
          </p:txBody>
        </p:sp>
        <p:cxnSp>
          <p:nvCxnSpPr>
            <p:cNvPr id="47" name="Straight Connector 46">
              <a:extLst>
                <a:ext uri="{FF2B5EF4-FFF2-40B4-BE49-F238E27FC236}">
                  <a16:creationId xmlns:a16="http://schemas.microsoft.com/office/drawing/2014/main" id="{2CBDC9E9-2CAA-FF76-F579-A8EB88DE3A6F}"/>
                </a:ext>
              </a:extLst>
            </p:cNvPr>
            <p:cNvCxnSpPr>
              <a:cxnSpLocks/>
            </p:cNvCxnSpPr>
            <p:nvPr/>
          </p:nvCxnSpPr>
          <p:spPr>
            <a:xfrm>
              <a:off x="917152" y="5462706"/>
              <a:ext cx="0" cy="966899"/>
            </a:xfrm>
            <a:prstGeom prst="line">
              <a:avLst/>
            </a:prstGeom>
            <a:ln w="38100">
              <a:solidFill>
                <a:srgbClr val="FF0000"/>
              </a:solidFill>
              <a:prstDash val="sysDot"/>
            </a:ln>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8F6D5566-3BEE-52F0-647F-6040E30238DF}"/>
                </a:ext>
              </a:extLst>
            </p:cNvPr>
            <p:cNvSpPr txBox="1"/>
            <p:nvPr/>
          </p:nvSpPr>
          <p:spPr>
            <a:xfrm>
              <a:off x="769758" y="6379915"/>
              <a:ext cx="280846" cy="307777"/>
            </a:xfrm>
            <a:prstGeom prst="rect">
              <a:avLst/>
            </a:prstGeom>
            <a:noFill/>
          </p:spPr>
          <p:txBody>
            <a:bodyPr wrap="none" rtlCol="0">
              <a:spAutoFit/>
            </a:bodyPr>
            <a:lstStyle/>
            <a:p>
              <a:r>
                <a:rPr lang="en-US" sz="1400" dirty="0"/>
                <a:t>0</a:t>
              </a:r>
            </a:p>
          </p:txBody>
        </p:sp>
        <p:sp>
          <p:nvSpPr>
            <p:cNvPr id="49" name="TextBox 48">
              <a:extLst>
                <a:ext uri="{FF2B5EF4-FFF2-40B4-BE49-F238E27FC236}">
                  <a16:creationId xmlns:a16="http://schemas.microsoft.com/office/drawing/2014/main" id="{492CB7F2-C02C-B9BB-2AD5-72AE86F2094C}"/>
                </a:ext>
              </a:extLst>
            </p:cNvPr>
            <p:cNvSpPr txBox="1"/>
            <p:nvPr/>
          </p:nvSpPr>
          <p:spPr>
            <a:xfrm>
              <a:off x="1182211" y="6390135"/>
              <a:ext cx="627096" cy="307777"/>
            </a:xfrm>
            <a:prstGeom prst="rect">
              <a:avLst/>
            </a:prstGeom>
            <a:noFill/>
          </p:spPr>
          <p:txBody>
            <a:bodyPr wrap="none" rtlCol="0">
              <a:spAutoFit/>
            </a:bodyPr>
            <a:lstStyle/>
            <a:p>
              <a:pPr algn="ctr"/>
              <a:r>
                <a:rPr lang="en-US" sz="1400" dirty="0"/>
                <a:t>200m</a:t>
              </a:r>
            </a:p>
          </p:txBody>
        </p:sp>
        <p:sp>
          <p:nvSpPr>
            <p:cNvPr id="50" name="TextBox 49">
              <a:extLst>
                <a:ext uri="{FF2B5EF4-FFF2-40B4-BE49-F238E27FC236}">
                  <a16:creationId xmlns:a16="http://schemas.microsoft.com/office/drawing/2014/main" id="{ADF81C7D-8A1B-9365-3630-B19681E3BF22}"/>
                </a:ext>
              </a:extLst>
            </p:cNvPr>
            <p:cNvSpPr txBox="1"/>
            <p:nvPr/>
          </p:nvSpPr>
          <p:spPr>
            <a:xfrm>
              <a:off x="2451699" y="6366040"/>
              <a:ext cx="627096" cy="307777"/>
            </a:xfrm>
            <a:prstGeom prst="rect">
              <a:avLst/>
            </a:prstGeom>
            <a:noFill/>
          </p:spPr>
          <p:txBody>
            <a:bodyPr wrap="none" rtlCol="0">
              <a:spAutoFit/>
            </a:bodyPr>
            <a:lstStyle/>
            <a:p>
              <a:pPr algn="ctr"/>
              <a:r>
                <a:rPr lang="en-US" sz="1400" dirty="0"/>
                <a:t>400m</a:t>
              </a:r>
            </a:p>
          </p:txBody>
        </p:sp>
        <p:sp>
          <p:nvSpPr>
            <p:cNvPr id="51" name="TextBox 50">
              <a:extLst>
                <a:ext uri="{FF2B5EF4-FFF2-40B4-BE49-F238E27FC236}">
                  <a16:creationId xmlns:a16="http://schemas.microsoft.com/office/drawing/2014/main" id="{0A8A7685-7230-BBD0-D0B4-623C016D1ACE}"/>
                </a:ext>
              </a:extLst>
            </p:cNvPr>
            <p:cNvSpPr txBox="1"/>
            <p:nvPr/>
          </p:nvSpPr>
          <p:spPr>
            <a:xfrm>
              <a:off x="3720329" y="6376573"/>
              <a:ext cx="627096" cy="307777"/>
            </a:xfrm>
            <a:prstGeom prst="rect">
              <a:avLst/>
            </a:prstGeom>
            <a:noFill/>
          </p:spPr>
          <p:txBody>
            <a:bodyPr wrap="none" rtlCol="0">
              <a:spAutoFit/>
            </a:bodyPr>
            <a:lstStyle/>
            <a:p>
              <a:pPr algn="ctr"/>
              <a:r>
                <a:rPr lang="en-US" sz="1400" dirty="0"/>
                <a:t>620m</a:t>
              </a:r>
            </a:p>
          </p:txBody>
        </p:sp>
        <p:sp>
          <p:nvSpPr>
            <p:cNvPr id="52" name="TextBox 51">
              <a:extLst>
                <a:ext uri="{FF2B5EF4-FFF2-40B4-BE49-F238E27FC236}">
                  <a16:creationId xmlns:a16="http://schemas.microsoft.com/office/drawing/2014/main" id="{DD130825-218D-3BF5-897C-C291BBE7BF0B}"/>
                </a:ext>
              </a:extLst>
            </p:cNvPr>
            <p:cNvSpPr txBox="1"/>
            <p:nvPr/>
          </p:nvSpPr>
          <p:spPr>
            <a:xfrm>
              <a:off x="5169230" y="6370602"/>
              <a:ext cx="627096" cy="307777"/>
            </a:xfrm>
            <a:prstGeom prst="rect">
              <a:avLst/>
            </a:prstGeom>
            <a:noFill/>
          </p:spPr>
          <p:txBody>
            <a:bodyPr wrap="none" rtlCol="0">
              <a:spAutoFit/>
            </a:bodyPr>
            <a:lstStyle/>
            <a:p>
              <a:pPr algn="ctr"/>
              <a:r>
                <a:rPr lang="en-US" sz="1400" dirty="0"/>
                <a:t>760m</a:t>
              </a:r>
            </a:p>
          </p:txBody>
        </p:sp>
        <p:sp>
          <p:nvSpPr>
            <p:cNvPr id="53" name="TextBox 52">
              <a:extLst>
                <a:ext uri="{FF2B5EF4-FFF2-40B4-BE49-F238E27FC236}">
                  <a16:creationId xmlns:a16="http://schemas.microsoft.com/office/drawing/2014/main" id="{B305D5DC-7E82-2489-623E-00A2B88BDBF8}"/>
                </a:ext>
              </a:extLst>
            </p:cNvPr>
            <p:cNvSpPr txBox="1"/>
            <p:nvPr/>
          </p:nvSpPr>
          <p:spPr>
            <a:xfrm>
              <a:off x="6571399" y="6376572"/>
              <a:ext cx="627096" cy="307777"/>
            </a:xfrm>
            <a:prstGeom prst="rect">
              <a:avLst/>
            </a:prstGeom>
            <a:noFill/>
          </p:spPr>
          <p:txBody>
            <a:bodyPr wrap="none" rtlCol="0">
              <a:spAutoFit/>
            </a:bodyPr>
            <a:lstStyle/>
            <a:p>
              <a:pPr algn="ctr"/>
              <a:r>
                <a:rPr lang="en-US" sz="1400" dirty="0"/>
                <a:t>910m</a:t>
              </a:r>
            </a:p>
          </p:txBody>
        </p:sp>
        <p:sp>
          <p:nvSpPr>
            <p:cNvPr id="54" name="TextBox 53">
              <a:extLst>
                <a:ext uri="{FF2B5EF4-FFF2-40B4-BE49-F238E27FC236}">
                  <a16:creationId xmlns:a16="http://schemas.microsoft.com/office/drawing/2014/main" id="{3619834F-DEB6-A271-73B5-8F10B67B3F62}"/>
                </a:ext>
              </a:extLst>
            </p:cNvPr>
            <p:cNvSpPr txBox="1"/>
            <p:nvPr/>
          </p:nvSpPr>
          <p:spPr>
            <a:xfrm>
              <a:off x="7932015" y="6391721"/>
              <a:ext cx="723275" cy="307777"/>
            </a:xfrm>
            <a:prstGeom prst="rect">
              <a:avLst/>
            </a:prstGeom>
            <a:noFill/>
          </p:spPr>
          <p:txBody>
            <a:bodyPr wrap="none" rtlCol="0">
              <a:spAutoFit/>
            </a:bodyPr>
            <a:lstStyle/>
            <a:p>
              <a:pPr algn="ctr"/>
              <a:r>
                <a:rPr lang="en-US" sz="1400" dirty="0"/>
                <a:t>1060m</a:t>
              </a:r>
            </a:p>
          </p:txBody>
        </p:sp>
        <p:sp>
          <p:nvSpPr>
            <p:cNvPr id="55" name="TextBox 54">
              <a:extLst>
                <a:ext uri="{FF2B5EF4-FFF2-40B4-BE49-F238E27FC236}">
                  <a16:creationId xmlns:a16="http://schemas.microsoft.com/office/drawing/2014/main" id="{31B7A135-E7FC-56B7-320D-5C854EDCB6C9}"/>
                </a:ext>
              </a:extLst>
            </p:cNvPr>
            <p:cNvSpPr txBox="1"/>
            <p:nvPr/>
          </p:nvSpPr>
          <p:spPr>
            <a:xfrm>
              <a:off x="9284807" y="6364993"/>
              <a:ext cx="723275" cy="307777"/>
            </a:xfrm>
            <a:prstGeom prst="rect">
              <a:avLst/>
            </a:prstGeom>
            <a:noFill/>
          </p:spPr>
          <p:txBody>
            <a:bodyPr wrap="none" rtlCol="0">
              <a:spAutoFit/>
            </a:bodyPr>
            <a:lstStyle/>
            <a:p>
              <a:pPr algn="ctr"/>
              <a:r>
                <a:rPr lang="en-US" sz="1400" dirty="0"/>
                <a:t>1200m</a:t>
              </a:r>
            </a:p>
          </p:txBody>
        </p:sp>
        <p:sp>
          <p:nvSpPr>
            <p:cNvPr id="56" name="TextBox 55">
              <a:extLst>
                <a:ext uri="{FF2B5EF4-FFF2-40B4-BE49-F238E27FC236}">
                  <a16:creationId xmlns:a16="http://schemas.microsoft.com/office/drawing/2014/main" id="{5B95F2EA-9B78-936D-B65D-1D63C8CD65F6}"/>
                </a:ext>
              </a:extLst>
            </p:cNvPr>
            <p:cNvSpPr txBox="1"/>
            <p:nvPr/>
          </p:nvSpPr>
          <p:spPr>
            <a:xfrm>
              <a:off x="10732888" y="6379915"/>
              <a:ext cx="723275" cy="307777"/>
            </a:xfrm>
            <a:prstGeom prst="rect">
              <a:avLst/>
            </a:prstGeom>
            <a:noFill/>
          </p:spPr>
          <p:txBody>
            <a:bodyPr wrap="none" rtlCol="0">
              <a:spAutoFit/>
            </a:bodyPr>
            <a:lstStyle/>
            <a:p>
              <a:pPr algn="ctr"/>
              <a:r>
                <a:rPr lang="en-US" sz="1400" dirty="0"/>
                <a:t>1350m</a:t>
              </a:r>
            </a:p>
          </p:txBody>
        </p:sp>
        <p:sp>
          <p:nvSpPr>
            <p:cNvPr id="57" name="TextBox 56">
              <a:extLst>
                <a:ext uri="{FF2B5EF4-FFF2-40B4-BE49-F238E27FC236}">
                  <a16:creationId xmlns:a16="http://schemas.microsoft.com/office/drawing/2014/main" id="{C8B73CC0-7F1B-CE41-A83A-5D0003B11205}"/>
                </a:ext>
              </a:extLst>
            </p:cNvPr>
            <p:cNvSpPr txBox="1"/>
            <p:nvPr/>
          </p:nvSpPr>
          <p:spPr>
            <a:xfrm>
              <a:off x="11494796" y="6375082"/>
              <a:ext cx="683200" cy="307777"/>
            </a:xfrm>
            <a:prstGeom prst="rect">
              <a:avLst/>
            </a:prstGeom>
            <a:noFill/>
          </p:spPr>
          <p:txBody>
            <a:bodyPr wrap="none" rtlCol="0">
              <a:spAutoFit/>
            </a:bodyPr>
            <a:lstStyle/>
            <a:p>
              <a:pPr algn="ctr"/>
              <a:r>
                <a:rPr lang="en-US" sz="1400" dirty="0"/>
                <a:t>tunnel</a:t>
              </a:r>
            </a:p>
          </p:txBody>
        </p:sp>
      </p:grpSp>
      <p:sp>
        <p:nvSpPr>
          <p:cNvPr id="58" name="TextBox 57">
            <a:extLst>
              <a:ext uri="{FF2B5EF4-FFF2-40B4-BE49-F238E27FC236}">
                <a16:creationId xmlns:a16="http://schemas.microsoft.com/office/drawing/2014/main" id="{E1F144AF-62FC-5BCE-2BC1-0CFE70C28B1A}"/>
              </a:ext>
            </a:extLst>
          </p:cNvPr>
          <p:cNvSpPr txBox="1"/>
          <p:nvPr/>
        </p:nvSpPr>
        <p:spPr>
          <a:xfrm>
            <a:off x="9929733" y="6492584"/>
            <a:ext cx="2084468" cy="261610"/>
          </a:xfrm>
          <a:prstGeom prst="rect">
            <a:avLst/>
          </a:prstGeom>
          <a:noFill/>
        </p:spPr>
        <p:txBody>
          <a:bodyPr wrap="square" rtlCol="0">
            <a:spAutoFit/>
          </a:bodyPr>
          <a:lstStyle/>
          <a:p>
            <a:r>
              <a:rPr lang="en-US" sz="1100" dirty="0"/>
              <a:t>Courtesy Josh Einstein-Curtis</a:t>
            </a:r>
          </a:p>
        </p:txBody>
      </p:sp>
      <p:grpSp>
        <p:nvGrpSpPr>
          <p:cNvPr id="78" name="Group 77">
            <a:extLst>
              <a:ext uri="{FF2B5EF4-FFF2-40B4-BE49-F238E27FC236}">
                <a16:creationId xmlns:a16="http://schemas.microsoft.com/office/drawing/2014/main" id="{4D1E2DC2-90FE-D265-FC43-C7C4B18A044C}"/>
              </a:ext>
            </a:extLst>
          </p:cNvPr>
          <p:cNvGrpSpPr/>
          <p:nvPr/>
        </p:nvGrpSpPr>
        <p:grpSpPr>
          <a:xfrm>
            <a:off x="2816047" y="3115092"/>
            <a:ext cx="4076956" cy="735249"/>
            <a:chOff x="2816047" y="3115092"/>
            <a:chExt cx="4076956" cy="735249"/>
          </a:xfrm>
        </p:grpSpPr>
        <p:cxnSp>
          <p:nvCxnSpPr>
            <p:cNvPr id="63" name="Straight Arrow Connector 62">
              <a:extLst>
                <a:ext uri="{FF2B5EF4-FFF2-40B4-BE49-F238E27FC236}">
                  <a16:creationId xmlns:a16="http://schemas.microsoft.com/office/drawing/2014/main" id="{6A4651D9-FADC-8416-29EA-E754A3A0951B}"/>
                </a:ext>
              </a:extLst>
            </p:cNvPr>
            <p:cNvCxnSpPr>
              <a:cxnSpLocks/>
            </p:cNvCxnSpPr>
            <p:nvPr/>
          </p:nvCxnSpPr>
          <p:spPr>
            <a:xfrm flipH="1">
              <a:off x="2816047" y="3119980"/>
              <a:ext cx="2771071" cy="620125"/>
            </a:xfrm>
            <a:prstGeom prst="straightConnector1">
              <a:avLst/>
            </a:prstGeom>
            <a:ln w="28575">
              <a:solidFill>
                <a:srgbClr val="5B8EBD"/>
              </a:solidFill>
              <a:tailEnd type="triangle"/>
            </a:ln>
          </p:spPr>
          <p:style>
            <a:lnRef idx="2">
              <a:schemeClr val="accent4"/>
            </a:lnRef>
            <a:fillRef idx="0">
              <a:schemeClr val="accent4"/>
            </a:fillRef>
            <a:effectRef idx="1">
              <a:schemeClr val="accent4"/>
            </a:effectRef>
            <a:fontRef idx="minor">
              <a:schemeClr val="tx1"/>
            </a:fontRef>
          </p:style>
        </p:cxnSp>
        <p:cxnSp>
          <p:nvCxnSpPr>
            <p:cNvPr id="64" name="Straight Arrow Connector 63">
              <a:extLst>
                <a:ext uri="{FF2B5EF4-FFF2-40B4-BE49-F238E27FC236}">
                  <a16:creationId xmlns:a16="http://schemas.microsoft.com/office/drawing/2014/main" id="{B5EA6782-AB6A-7B1C-D129-AFA973E39FB5}"/>
                </a:ext>
              </a:extLst>
            </p:cNvPr>
            <p:cNvCxnSpPr>
              <a:cxnSpLocks/>
            </p:cNvCxnSpPr>
            <p:nvPr/>
          </p:nvCxnSpPr>
          <p:spPr>
            <a:xfrm flipH="1">
              <a:off x="4159092" y="3115092"/>
              <a:ext cx="1428026" cy="681332"/>
            </a:xfrm>
            <a:prstGeom prst="straightConnector1">
              <a:avLst/>
            </a:prstGeom>
            <a:ln w="28575">
              <a:solidFill>
                <a:srgbClr val="5B8EBD"/>
              </a:solidFill>
              <a:tailEnd type="triangle"/>
            </a:ln>
          </p:spPr>
          <p:style>
            <a:lnRef idx="2">
              <a:schemeClr val="accent4"/>
            </a:lnRef>
            <a:fillRef idx="0">
              <a:schemeClr val="accent4"/>
            </a:fillRef>
            <a:effectRef idx="1">
              <a:schemeClr val="accent4"/>
            </a:effectRef>
            <a:fontRef idx="minor">
              <a:schemeClr val="tx1"/>
            </a:fontRef>
          </p:style>
        </p:cxnSp>
        <p:cxnSp>
          <p:nvCxnSpPr>
            <p:cNvPr id="67" name="Straight Arrow Connector 66">
              <a:extLst>
                <a:ext uri="{FF2B5EF4-FFF2-40B4-BE49-F238E27FC236}">
                  <a16:creationId xmlns:a16="http://schemas.microsoft.com/office/drawing/2014/main" id="{20A94948-0D10-EBB2-0BB6-472B11CB68D0}"/>
                </a:ext>
              </a:extLst>
            </p:cNvPr>
            <p:cNvCxnSpPr>
              <a:cxnSpLocks/>
            </p:cNvCxnSpPr>
            <p:nvPr/>
          </p:nvCxnSpPr>
          <p:spPr>
            <a:xfrm flipH="1">
              <a:off x="5468693" y="3119075"/>
              <a:ext cx="114709" cy="731266"/>
            </a:xfrm>
            <a:prstGeom prst="straightConnector1">
              <a:avLst/>
            </a:prstGeom>
            <a:ln w="28575">
              <a:solidFill>
                <a:srgbClr val="5B8EBD"/>
              </a:solidFill>
              <a:tailEnd type="triangle"/>
            </a:ln>
          </p:spPr>
          <p:style>
            <a:lnRef idx="2">
              <a:schemeClr val="accent4"/>
            </a:lnRef>
            <a:fillRef idx="0">
              <a:schemeClr val="accent4"/>
            </a:fillRef>
            <a:effectRef idx="1">
              <a:schemeClr val="accent4"/>
            </a:effectRef>
            <a:fontRef idx="minor">
              <a:schemeClr val="tx1"/>
            </a:fontRef>
          </p:style>
        </p:cxnSp>
        <p:cxnSp>
          <p:nvCxnSpPr>
            <p:cNvPr id="74" name="Straight Arrow Connector 73">
              <a:extLst>
                <a:ext uri="{FF2B5EF4-FFF2-40B4-BE49-F238E27FC236}">
                  <a16:creationId xmlns:a16="http://schemas.microsoft.com/office/drawing/2014/main" id="{3A9A0D8C-DA3D-BE2C-15A1-1FE3C5FD36A5}"/>
                </a:ext>
              </a:extLst>
            </p:cNvPr>
            <p:cNvCxnSpPr>
              <a:cxnSpLocks/>
            </p:cNvCxnSpPr>
            <p:nvPr/>
          </p:nvCxnSpPr>
          <p:spPr>
            <a:xfrm>
              <a:off x="5601043" y="3118170"/>
              <a:ext cx="1291960" cy="621935"/>
            </a:xfrm>
            <a:prstGeom prst="straightConnector1">
              <a:avLst/>
            </a:prstGeom>
            <a:ln w="28575">
              <a:solidFill>
                <a:srgbClr val="5B8EBD"/>
              </a:solidFill>
              <a:tailEnd type="triangle"/>
            </a:ln>
          </p:spPr>
          <p:style>
            <a:lnRef idx="2">
              <a:schemeClr val="accent4"/>
            </a:lnRef>
            <a:fillRef idx="0">
              <a:schemeClr val="accent4"/>
            </a:fillRef>
            <a:effectRef idx="1">
              <a:schemeClr val="accent4"/>
            </a:effectRef>
            <a:fontRef idx="minor">
              <a:schemeClr val="tx1"/>
            </a:fontRef>
          </p:style>
        </p:cxnSp>
      </p:grpSp>
      <p:sp>
        <p:nvSpPr>
          <p:cNvPr id="79" name="Footer Placeholder 78">
            <a:extLst>
              <a:ext uri="{FF2B5EF4-FFF2-40B4-BE49-F238E27FC236}">
                <a16:creationId xmlns:a16="http://schemas.microsoft.com/office/drawing/2014/main" id="{13C3790A-D6F0-15E9-8C79-0B1A0A1D534A}"/>
              </a:ext>
            </a:extLst>
          </p:cNvPr>
          <p:cNvSpPr>
            <a:spLocks noGrp="1"/>
          </p:cNvSpPr>
          <p:nvPr>
            <p:ph type="ftr" sz="quarter" idx="11"/>
          </p:nvPr>
        </p:nvSpPr>
        <p:spPr/>
        <p:txBody>
          <a:bodyPr/>
          <a:lstStyle/>
          <a:p>
            <a:r>
              <a:rPr lang="de-DE"/>
              <a:t>J.Branlard -  iSAS WP2 LLRF - Berlin, Apr. 2026</a:t>
            </a:r>
            <a:endParaRPr lang="en-BE"/>
          </a:p>
        </p:txBody>
      </p:sp>
      <p:sp>
        <p:nvSpPr>
          <p:cNvPr id="80" name="Slide Number Placeholder 79">
            <a:extLst>
              <a:ext uri="{FF2B5EF4-FFF2-40B4-BE49-F238E27FC236}">
                <a16:creationId xmlns:a16="http://schemas.microsoft.com/office/drawing/2014/main" id="{72132124-D57A-06F1-D3CE-71704854572B}"/>
              </a:ext>
            </a:extLst>
          </p:cNvPr>
          <p:cNvSpPr>
            <a:spLocks noGrp="1"/>
          </p:cNvSpPr>
          <p:nvPr>
            <p:ph type="sldNum" sz="quarter" idx="12"/>
          </p:nvPr>
        </p:nvSpPr>
        <p:spPr/>
        <p:txBody>
          <a:bodyPr/>
          <a:lstStyle/>
          <a:p>
            <a:fld id="{4068FCCF-9A80-B240-8D85-84F960565AFA}" type="slidenum">
              <a:rPr lang="en-BE" smtClean="0"/>
              <a:t>13</a:t>
            </a:fld>
            <a:endParaRPr lang="en-BE"/>
          </a:p>
        </p:txBody>
      </p:sp>
    </p:spTree>
    <p:extLst>
      <p:ext uri="{BB962C8B-B14F-4D97-AF65-F5344CB8AC3E}">
        <p14:creationId xmlns:p14="http://schemas.microsoft.com/office/powerpoint/2010/main" val="143839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418115" y="315684"/>
            <a:ext cx="5957785" cy="461665"/>
          </a:xfrm>
          <a:prstGeom prst="rect">
            <a:avLst/>
          </a:prstGeom>
          <a:noFill/>
        </p:spPr>
        <p:txBody>
          <a:bodyPr wrap="none" rtlCol="0">
            <a:spAutoFit/>
          </a:bodyPr>
          <a:lstStyle/>
          <a:p>
            <a:r>
              <a:rPr lang="en-US" sz="2400" b="1" dirty="0">
                <a:solidFill>
                  <a:srgbClr val="002060"/>
                </a:solidFill>
              </a:rPr>
              <a:t>WP2 – LLRF:</a:t>
            </a:r>
            <a:r>
              <a:rPr lang="en-US" sz="2400" b="1" dirty="0">
                <a:solidFill>
                  <a:schemeClr val="bg2">
                    <a:lumMod val="50000"/>
                  </a:schemeClr>
                </a:solidFill>
              </a:rPr>
              <a:t> status/evolution of Task 2.3 </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0932A6A9-8E95-4884-917E-386F298748BC}"/>
              </a:ext>
            </a:extLst>
          </p:cNvPr>
          <p:cNvSpPr>
            <a:spLocks noGrp="1"/>
          </p:cNvSpPr>
          <p:nvPr>
            <p:ph idx="1"/>
          </p:nvPr>
        </p:nvSpPr>
        <p:spPr>
          <a:xfrm>
            <a:off x="838199" y="1825625"/>
            <a:ext cx="11253323" cy="4351338"/>
          </a:xfrm>
        </p:spPr>
        <p:txBody>
          <a:bodyPr>
            <a:noAutofit/>
          </a:bodyPr>
          <a:lstStyle/>
          <a:p>
            <a:r>
              <a:rPr lang="en-US" sz="2000" b="1" dirty="0">
                <a:solidFill>
                  <a:srgbClr val="A4C137"/>
                </a:solidFill>
                <a:cs typeface="Calibri" panose="020F0502020204030204" pitchFamily="34" charset="0"/>
              </a:rPr>
              <a:t>Current developments</a:t>
            </a:r>
          </a:p>
          <a:p>
            <a:pPr lvl="1"/>
            <a:r>
              <a:rPr lang="en-US" sz="1800" b="1" dirty="0"/>
              <a:t>Assessment of microphonics level at XFEL</a:t>
            </a:r>
          </a:p>
          <a:p>
            <a:pPr lvl="1"/>
            <a:r>
              <a:rPr lang="en-US" sz="1800" dirty="0"/>
              <a:t>Microphonics measured without RF, using installed </a:t>
            </a:r>
            <a:r>
              <a:rPr lang="en-US" sz="1800" dirty="0" err="1"/>
              <a:t>piezos</a:t>
            </a:r>
            <a:r>
              <a:rPr lang="en-US" sz="1800" dirty="0"/>
              <a:t> during last year summer shutdown </a:t>
            </a:r>
          </a:p>
          <a:p>
            <a:pPr lvl="1"/>
            <a:r>
              <a:rPr lang="en-US" sz="1800" dirty="0"/>
              <a:t>Identified vibration source at </a:t>
            </a:r>
            <a:r>
              <a:rPr lang="en-US" sz="1800" b="1" dirty="0" err="1"/>
              <a:t>cryostring</a:t>
            </a:r>
            <a:r>
              <a:rPr lang="en-US" sz="1800" b="1" dirty="0"/>
              <a:t> junction </a:t>
            </a:r>
            <a:r>
              <a:rPr lang="en-US" sz="1800" dirty="0"/>
              <a:t>(propagating up-/down-stream) coming from flow sensor</a:t>
            </a:r>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r>
              <a:rPr lang="en-US" sz="1800" dirty="0"/>
              <a:t>No direct impact on current operation of the EuXFEL but valuable information for the upgrade.</a:t>
            </a:r>
          </a:p>
          <a:p>
            <a:pPr lvl="1"/>
            <a:endParaRPr lang="en-GB" dirty="0"/>
          </a:p>
        </p:txBody>
      </p:sp>
      <p:sp>
        <p:nvSpPr>
          <p:cNvPr id="2" name="TextBox 1">
            <a:extLst>
              <a:ext uri="{FF2B5EF4-FFF2-40B4-BE49-F238E27FC236}">
                <a16:creationId xmlns:a16="http://schemas.microsoft.com/office/drawing/2014/main" id="{4232AF53-8D40-AB3E-0B68-D783E309EE45}"/>
              </a:ext>
            </a:extLst>
          </p:cNvPr>
          <p:cNvSpPr txBox="1"/>
          <p:nvPr/>
        </p:nvSpPr>
        <p:spPr>
          <a:xfrm>
            <a:off x="3418114" y="777349"/>
            <a:ext cx="6703785" cy="369332"/>
          </a:xfrm>
          <a:prstGeom prst="rect">
            <a:avLst/>
          </a:prstGeom>
          <a:noFill/>
        </p:spPr>
        <p:txBody>
          <a:bodyPr wrap="square">
            <a:spAutoFit/>
          </a:bodyPr>
          <a:lstStyle/>
          <a:p>
            <a:r>
              <a:rPr lang="en-US" sz="1800" b="1" dirty="0"/>
              <a:t>Vibration analysis and detuning control of cavities </a:t>
            </a:r>
            <a:r>
              <a:rPr lang="en-GB" sz="1800" b="1" i="1" dirty="0">
                <a:effectLst/>
                <a:latin typeface="Helvetica" pitchFamily="2" charset="0"/>
              </a:rPr>
              <a:t>– M1-M36</a:t>
            </a:r>
            <a:endParaRPr lang="en-US" dirty="0"/>
          </a:p>
        </p:txBody>
      </p:sp>
      <p:sp>
        <p:nvSpPr>
          <p:cNvPr id="58" name="TextBox 57">
            <a:extLst>
              <a:ext uri="{FF2B5EF4-FFF2-40B4-BE49-F238E27FC236}">
                <a16:creationId xmlns:a16="http://schemas.microsoft.com/office/drawing/2014/main" id="{E1F144AF-62FC-5BCE-2BC1-0CFE70C28B1A}"/>
              </a:ext>
            </a:extLst>
          </p:cNvPr>
          <p:cNvSpPr txBox="1"/>
          <p:nvPr/>
        </p:nvSpPr>
        <p:spPr>
          <a:xfrm>
            <a:off x="8333666" y="5575477"/>
            <a:ext cx="2084468" cy="261610"/>
          </a:xfrm>
          <a:prstGeom prst="rect">
            <a:avLst/>
          </a:prstGeom>
          <a:noFill/>
        </p:spPr>
        <p:txBody>
          <a:bodyPr wrap="square" rtlCol="0">
            <a:spAutoFit/>
          </a:bodyPr>
          <a:lstStyle/>
          <a:p>
            <a:r>
              <a:rPr lang="en-US" sz="1100" dirty="0"/>
              <a:t>Courtesy Josh Einstein-Curtis</a:t>
            </a:r>
          </a:p>
        </p:txBody>
      </p:sp>
      <p:pic>
        <p:nvPicPr>
          <p:cNvPr id="69" name="Graphic 68">
            <a:extLst>
              <a:ext uri="{FF2B5EF4-FFF2-40B4-BE49-F238E27FC236}">
                <a16:creationId xmlns:a16="http://schemas.microsoft.com/office/drawing/2014/main" id="{A33EAABB-8D6D-6B73-E697-88F8463E3AA1}"/>
              </a:ext>
            </a:extLst>
          </p:cNvPr>
          <p:cNvPicPr>
            <a:picLocks noChangeAspect="1"/>
          </p:cNvPicPr>
          <p:nvPr/>
        </p:nvPicPr>
        <p:blipFill>
          <a:blip r:embed="rId3">
            <a:extLst>
              <a:ext uri="{96DAC541-7B7A-43D3-8B79-37D633B846F1}">
                <asvg:svgBlip xmlns:asvg="http://schemas.microsoft.com/office/drawing/2016/SVG/main" r:embed="rId4"/>
              </a:ext>
            </a:extLst>
          </a:blip>
          <a:srcRect t="18478"/>
          <a:stretch/>
        </p:blipFill>
        <p:spPr>
          <a:xfrm>
            <a:off x="5195887" y="3429000"/>
            <a:ext cx="5425143" cy="2216150"/>
          </a:xfrm>
          <a:prstGeom prst="rect">
            <a:avLst/>
          </a:prstGeom>
        </p:spPr>
      </p:pic>
      <p:pic>
        <p:nvPicPr>
          <p:cNvPr id="66" name="Graphic 65">
            <a:extLst>
              <a:ext uri="{FF2B5EF4-FFF2-40B4-BE49-F238E27FC236}">
                <a16:creationId xmlns:a16="http://schemas.microsoft.com/office/drawing/2014/main" id="{6A3A3A1C-76CE-834F-2F06-8F5818594E3F}"/>
              </a:ext>
            </a:extLst>
          </p:cNvPr>
          <p:cNvPicPr>
            <a:picLocks noChangeAspect="1"/>
          </p:cNvPicPr>
          <p:nvPr/>
        </p:nvPicPr>
        <p:blipFill>
          <a:blip r:embed="rId5">
            <a:extLst>
              <a:ext uri="{96DAC541-7B7A-43D3-8B79-37D633B846F1}">
                <asvg:svgBlip xmlns:asvg="http://schemas.microsoft.com/office/drawing/2016/SVG/main" r:embed="rId6"/>
              </a:ext>
            </a:extLst>
          </a:blip>
          <a:srcRect t="17543" r="2831"/>
          <a:stretch/>
        </p:blipFill>
        <p:spPr>
          <a:xfrm>
            <a:off x="103187" y="3429000"/>
            <a:ext cx="5211763" cy="2216150"/>
          </a:xfrm>
          <a:prstGeom prst="rect">
            <a:avLst/>
          </a:prstGeom>
        </p:spPr>
      </p:pic>
      <p:sp>
        <p:nvSpPr>
          <p:cNvPr id="70" name="TextBox 69">
            <a:extLst>
              <a:ext uri="{FF2B5EF4-FFF2-40B4-BE49-F238E27FC236}">
                <a16:creationId xmlns:a16="http://schemas.microsoft.com/office/drawing/2014/main" id="{E7BEFF2A-EAE4-42A9-C11F-08254CE5D1F4}"/>
              </a:ext>
            </a:extLst>
          </p:cNvPr>
          <p:cNvSpPr txBox="1"/>
          <p:nvPr/>
        </p:nvSpPr>
        <p:spPr>
          <a:xfrm>
            <a:off x="2198034" y="3237063"/>
            <a:ext cx="1284454" cy="276999"/>
          </a:xfrm>
          <a:prstGeom prst="rect">
            <a:avLst/>
          </a:prstGeom>
          <a:noFill/>
        </p:spPr>
        <p:txBody>
          <a:bodyPr wrap="none" rtlCol="0">
            <a:spAutoFit/>
          </a:bodyPr>
          <a:lstStyle/>
          <a:p>
            <a:r>
              <a:rPr lang="en-US" sz="1200" b="1" dirty="0"/>
              <a:t>Flow sensor ON</a:t>
            </a:r>
          </a:p>
        </p:txBody>
      </p:sp>
      <p:sp>
        <p:nvSpPr>
          <p:cNvPr id="71" name="TextBox 70">
            <a:extLst>
              <a:ext uri="{FF2B5EF4-FFF2-40B4-BE49-F238E27FC236}">
                <a16:creationId xmlns:a16="http://schemas.microsoft.com/office/drawing/2014/main" id="{904B9EEA-095A-CF07-332C-37FED40EAF01}"/>
              </a:ext>
            </a:extLst>
          </p:cNvPr>
          <p:cNvSpPr txBox="1"/>
          <p:nvPr/>
        </p:nvSpPr>
        <p:spPr>
          <a:xfrm>
            <a:off x="7362358" y="3237063"/>
            <a:ext cx="1340560" cy="276999"/>
          </a:xfrm>
          <a:prstGeom prst="rect">
            <a:avLst/>
          </a:prstGeom>
          <a:noFill/>
        </p:spPr>
        <p:txBody>
          <a:bodyPr wrap="none" rtlCol="0">
            <a:spAutoFit/>
          </a:bodyPr>
          <a:lstStyle/>
          <a:p>
            <a:r>
              <a:rPr lang="en-US" sz="1200" b="1" dirty="0"/>
              <a:t>Flow sensor OFF</a:t>
            </a:r>
          </a:p>
        </p:txBody>
      </p:sp>
      <p:pic>
        <p:nvPicPr>
          <p:cNvPr id="73" name="Picture 72">
            <a:extLst>
              <a:ext uri="{FF2B5EF4-FFF2-40B4-BE49-F238E27FC236}">
                <a16:creationId xmlns:a16="http://schemas.microsoft.com/office/drawing/2014/main" id="{A350DCE6-AF44-761A-EEEA-BA16289F1857}"/>
              </a:ext>
            </a:extLst>
          </p:cNvPr>
          <p:cNvPicPr>
            <a:picLocks noChangeAspect="1"/>
          </p:cNvPicPr>
          <p:nvPr/>
        </p:nvPicPr>
        <p:blipFill>
          <a:blip r:embed="rId7"/>
          <a:srcRect l="26456" t="12683" r="24795" b="10480"/>
          <a:stretch/>
        </p:blipFill>
        <p:spPr>
          <a:xfrm>
            <a:off x="10673413" y="3375562"/>
            <a:ext cx="1365725" cy="2152650"/>
          </a:xfrm>
          <a:prstGeom prst="rect">
            <a:avLst/>
          </a:prstGeom>
        </p:spPr>
      </p:pic>
      <p:sp>
        <p:nvSpPr>
          <p:cNvPr id="75" name="TextBox 74">
            <a:extLst>
              <a:ext uri="{FF2B5EF4-FFF2-40B4-BE49-F238E27FC236}">
                <a16:creationId xmlns:a16="http://schemas.microsoft.com/office/drawing/2014/main" id="{0F56AED8-6654-5BA2-209C-4052E73C33A8}"/>
              </a:ext>
            </a:extLst>
          </p:cNvPr>
          <p:cNvSpPr txBox="1"/>
          <p:nvPr/>
        </p:nvSpPr>
        <p:spPr>
          <a:xfrm>
            <a:off x="10589556" y="5346870"/>
            <a:ext cx="1499257" cy="276999"/>
          </a:xfrm>
          <a:prstGeom prst="rect">
            <a:avLst/>
          </a:prstGeom>
          <a:noFill/>
        </p:spPr>
        <p:txBody>
          <a:bodyPr wrap="none" rtlCol="0">
            <a:spAutoFit/>
          </a:bodyPr>
          <a:lstStyle/>
          <a:p>
            <a:r>
              <a:rPr lang="en-US" sz="1200" dirty="0"/>
              <a:t>Coriolis flow sensor</a:t>
            </a:r>
          </a:p>
        </p:txBody>
      </p:sp>
      <p:sp>
        <p:nvSpPr>
          <p:cNvPr id="76" name="Footer Placeholder 75">
            <a:extLst>
              <a:ext uri="{FF2B5EF4-FFF2-40B4-BE49-F238E27FC236}">
                <a16:creationId xmlns:a16="http://schemas.microsoft.com/office/drawing/2014/main" id="{B94FDCCF-271C-9024-EBBB-9709BEBC57CC}"/>
              </a:ext>
            </a:extLst>
          </p:cNvPr>
          <p:cNvSpPr>
            <a:spLocks noGrp="1"/>
          </p:cNvSpPr>
          <p:nvPr>
            <p:ph type="ftr" sz="quarter" idx="11"/>
          </p:nvPr>
        </p:nvSpPr>
        <p:spPr/>
        <p:txBody>
          <a:bodyPr/>
          <a:lstStyle/>
          <a:p>
            <a:r>
              <a:rPr lang="de-DE"/>
              <a:t>J.Branlard -  iSAS WP2 LLRF - Berlin, Apr. 2026</a:t>
            </a:r>
            <a:endParaRPr lang="en-BE"/>
          </a:p>
        </p:txBody>
      </p:sp>
      <p:sp>
        <p:nvSpPr>
          <p:cNvPr id="77" name="Slide Number Placeholder 76">
            <a:extLst>
              <a:ext uri="{FF2B5EF4-FFF2-40B4-BE49-F238E27FC236}">
                <a16:creationId xmlns:a16="http://schemas.microsoft.com/office/drawing/2014/main" id="{5879E54B-F7A9-377C-E406-26AD53FF5D10}"/>
              </a:ext>
            </a:extLst>
          </p:cNvPr>
          <p:cNvSpPr>
            <a:spLocks noGrp="1"/>
          </p:cNvSpPr>
          <p:nvPr>
            <p:ph type="sldNum" sz="quarter" idx="12"/>
          </p:nvPr>
        </p:nvSpPr>
        <p:spPr/>
        <p:txBody>
          <a:bodyPr/>
          <a:lstStyle/>
          <a:p>
            <a:fld id="{4068FCCF-9A80-B240-8D85-84F960565AFA}" type="slidenum">
              <a:rPr lang="en-BE" smtClean="0"/>
              <a:t>14</a:t>
            </a:fld>
            <a:endParaRPr lang="en-BE"/>
          </a:p>
        </p:txBody>
      </p:sp>
      <p:sp>
        <p:nvSpPr>
          <p:cNvPr id="6" name="TextBox 5">
            <a:extLst>
              <a:ext uri="{FF2B5EF4-FFF2-40B4-BE49-F238E27FC236}">
                <a16:creationId xmlns:a16="http://schemas.microsoft.com/office/drawing/2014/main" id="{E8D70302-F736-E28C-F20E-22241E1BB6F8}"/>
              </a:ext>
            </a:extLst>
          </p:cNvPr>
          <p:cNvSpPr txBox="1"/>
          <p:nvPr/>
        </p:nvSpPr>
        <p:spPr>
          <a:xfrm>
            <a:off x="8331846" y="1966606"/>
            <a:ext cx="3251199" cy="276999"/>
          </a:xfrm>
          <a:prstGeom prst="rect">
            <a:avLst/>
          </a:prstGeom>
          <a:ln w="38100">
            <a:solidFill>
              <a:srgbClr val="A4C137"/>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1200" b="1" dirty="0">
                <a:sym typeface="Wingdings" panose="05000000000000000000" pitchFamily="2" charset="2"/>
              </a:rPr>
              <a:t>See poster from J. Einstein Curtis</a:t>
            </a:r>
            <a:endParaRPr lang="en-US" sz="1200" b="1" dirty="0"/>
          </a:p>
        </p:txBody>
      </p:sp>
    </p:spTree>
    <p:extLst>
      <p:ext uri="{BB962C8B-B14F-4D97-AF65-F5344CB8AC3E}">
        <p14:creationId xmlns:p14="http://schemas.microsoft.com/office/powerpoint/2010/main" val="212664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Graphic 64">
            <a:extLst>
              <a:ext uri="{FF2B5EF4-FFF2-40B4-BE49-F238E27FC236}">
                <a16:creationId xmlns:a16="http://schemas.microsoft.com/office/drawing/2014/main" id="{D81F2A41-F59D-BFA0-13C1-1F81500979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9950" y="498474"/>
            <a:ext cx="10227297" cy="6200299"/>
          </a:xfrm>
          <a:prstGeom prst="rect">
            <a:avLst/>
          </a:prstGeom>
        </p:spPr>
      </p:pic>
      <p:sp>
        <p:nvSpPr>
          <p:cNvPr id="68" name="Arrow: Down 67">
            <a:extLst>
              <a:ext uri="{FF2B5EF4-FFF2-40B4-BE49-F238E27FC236}">
                <a16:creationId xmlns:a16="http://schemas.microsoft.com/office/drawing/2014/main" id="{250354FF-46A3-EC8D-9C7F-DA82F7CFE929}"/>
              </a:ext>
            </a:extLst>
          </p:cNvPr>
          <p:cNvSpPr/>
          <p:nvPr/>
        </p:nvSpPr>
        <p:spPr>
          <a:xfrm>
            <a:off x="251093" y="1289050"/>
            <a:ext cx="558800" cy="48133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Along</a:t>
            </a:r>
          </a:p>
          <a:p>
            <a:pPr algn="ctr"/>
            <a:endParaRPr lang="en-US" dirty="0"/>
          </a:p>
          <a:p>
            <a:pPr algn="ctr"/>
            <a:r>
              <a:rPr lang="en-US" dirty="0"/>
              <a:t> tunnel</a:t>
            </a:r>
          </a:p>
        </p:txBody>
      </p:sp>
      <p:sp>
        <p:nvSpPr>
          <p:cNvPr id="69" name="Arrow: Down 68">
            <a:extLst>
              <a:ext uri="{FF2B5EF4-FFF2-40B4-BE49-F238E27FC236}">
                <a16:creationId xmlns:a16="http://schemas.microsoft.com/office/drawing/2014/main" id="{6A492950-466A-5B83-2317-50262DE57361}"/>
              </a:ext>
            </a:extLst>
          </p:cNvPr>
          <p:cNvSpPr/>
          <p:nvPr/>
        </p:nvSpPr>
        <p:spPr>
          <a:xfrm rot="16200000">
            <a:off x="5908673" y="-2133601"/>
            <a:ext cx="450850" cy="48133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dirty="0"/>
              <a:t>time</a:t>
            </a:r>
          </a:p>
        </p:txBody>
      </p:sp>
      <p:sp>
        <p:nvSpPr>
          <p:cNvPr id="71" name="Slide Number Placeholder 70">
            <a:extLst>
              <a:ext uri="{FF2B5EF4-FFF2-40B4-BE49-F238E27FC236}">
                <a16:creationId xmlns:a16="http://schemas.microsoft.com/office/drawing/2014/main" id="{AF4A4EBF-1793-AA2B-B2EA-F6092CBE9A5D}"/>
              </a:ext>
            </a:extLst>
          </p:cNvPr>
          <p:cNvSpPr>
            <a:spLocks noGrp="1"/>
          </p:cNvSpPr>
          <p:nvPr>
            <p:ph type="sldNum" sz="quarter" idx="12"/>
          </p:nvPr>
        </p:nvSpPr>
        <p:spPr/>
        <p:txBody>
          <a:bodyPr/>
          <a:lstStyle/>
          <a:p>
            <a:fld id="{4068FCCF-9A80-B240-8D85-84F960565AFA}" type="slidenum">
              <a:rPr lang="en-BE" smtClean="0"/>
              <a:t>15</a:t>
            </a:fld>
            <a:endParaRPr lang="en-BE"/>
          </a:p>
        </p:txBody>
      </p:sp>
    </p:spTree>
    <p:extLst>
      <p:ext uri="{BB962C8B-B14F-4D97-AF65-F5344CB8AC3E}">
        <p14:creationId xmlns:p14="http://schemas.microsoft.com/office/powerpoint/2010/main" val="2215876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418115" y="315684"/>
            <a:ext cx="5957785" cy="461665"/>
          </a:xfrm>
          <a:prstGeom prst="rect">
            <a:avLst/>
          </a:prstGeom>
          <a:noFill/>
        </p:spPr>
        <p:txBody>
          <a:bodyPr wrap="none" rtlCol="0">
            <a:spAutoFit/>
          </a:bodyPr>
          <a:lstStyle/>
          <a:p>
            <a:r>
              <a:rPr lang="en-US" sz="2400" b="1" dirty="0">
                <a:solidFill>
                  <a:srgbClr val="002060"/>
                </a:solidFill>
              </a:rPr>
              <a:t>WP2 – LLRF:</a:t>
            </a:r>
            <a:r>
              <a:rPr lang="en-US" sz="2400" b="1" dirty="0">
                <a:solidFill>
                  <a:schemeClr val="bg2">
                    <a:lumMod val="50000"/>
                  </a:schemeClr>
                </a:solidFill>
              </a:rPr>
              <a:t> status/evolution of Task 2.3 </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0932A6A9-8E95-4884-917E-386F298748BC}"/>
              </a:ext>
            </a:extLst>
          </p:cNvPr>
          <p:cNvSpPr>
            <a:spLocks noGrp="1"/>
          </p:cNvSpPr>
          <p:nvPr>
            <p:ph idx="1"/>
          </p:nvPr>
        </p:nvSpPr>
        <p:spPr>
          <a:xfrm>
            <a:off x="770345" y="1310236"/>
            <a:ext cx="11364505" cy="4351338"/>
          </a:xfrm>
        </p:spPr>
        <p:txBody>
          <a:bodyPr>
            <a:noAutofit/>
          </a:bodyPr>
          <a:lstStyle/>
          <a:p>
            <a:r>
              <a:rPr lang="en-US" sz="2000" b="1" dirty="0">
                <a:solidFill>
                  <a:srgbClr val="A4C137"/>
                </a:solidFill>
                <a:cs typeface="Calibri" panose="020F0502020204030204" pitchFamily="34" charset="0"/>
              </a:rPr>
              <a:t>Current developments</a:t>
            </a:r>
          </a:p>
          <a:p>
            <a:pPr marL="457200" lvl="1" indent="0">
              <a:buNone/>
            </a:pPr>
            <a:r>
              <a:rPr lang="en-US" sz="1800" b="1" dirty="0"/>
              <a:t>Exploration of </a:t>
            </a:r>
            <a:r>
              <a:rPr lang="en-US" sz="1800" b="1" u="sng" dirty="0"/>
              <a:t>AI-based</a:t>
            </a:r>
            <a:r>
              <a:rPr lang="en-US" sz="1800" b="1" dirty="0"/>
              <a:t> methods for RF detuning compensation</a:t>
            </a:r>
          </a:p>
          <a:p>
            <a:pPr lvl="1"/>
            <a:endParaRPr lang="en-GB" dirty="0"/>
          </a:p>
        </p:txBody>
      </p:sp>
      <p:sp>
        <p:nvSpPr>
          <p:cNvPr id="2" name="TextBox 1">
            <a:extLst>
              <a:ext uri="{FF2B5EF4-FFF2-40B4-BE49-F238E27FC236}">
                <a16:creationId xmlns:a16="http://schemas.microsoft.com/office/drawing/2014/main" id="{4232AF53-8D40-AB3E-0B68-D783E309EE45}"/>
              </a:ext>
            </a:extLst>
          </p:cNvPr>
          <p:cNvSpPr txBox="1"/>
          <p:nvPr/>
        </p:nvSpPr>
        <p:spPr>
          <a:xfrm>
            <a:off x="3418114" y="777349"/>
            <a:ext cx="6703785" cy="369332"/>
          </a:xfrm>
          <a:prstGeom prst="rect">
            <a:avLst/>
          </a:prstGeom>
          <a:noFill/>
        </p:spPr>
        <p:txBody>
          <a:bodyPr wrap="square">
            <a:spAutoFit/>
          </a:bodyPr>
          <a:lstStyle/>
          <a:p>
            <a:r>
              <a:rPr lang="en-US" sz="1800" b="1" dirty="0"/>
              <a:t>Vibration analysis and detuning control of cavities </a:t>
            </a:r>
            <a:r>
              <a:rPr lang="en-GB" sz="1800" b="1" i="1" dirty="0">
                <a:effectLst/>
                <a:latin typeface="Helvetica" pitchFamily="2" charset="0"/>
              </a:rPr>
              <a:t>– M1-M36</a:t>
            </a:r>
            <a:endParaRPr lang="en-US" dirty="0"/>
          </a:p>
        </p:txBody>
      </p:sp>
      <p:sp>
        <p:nvSpPr>
          <p:cNvPr id="6" name="Slide Number Placeholder 6">
            <a:extLst>
              <a:ext uri="{FF2B5EF4-FFF2-40B4-BE49-F238E27FC236}">
                <a16:creationId xmlns:a16="http://schemas.microsoft.com/office/drawing/2014/main" id="{F77D378C-26C5-FBD9-686B-8F9E2794BD9A}"/>
              </a:ext>
            </a:extLst>
          </p:cNvPr>
          <p:cNvSpPr>
            <a:spLocks noGrp="1"/>
          </p:cNvSpPr>
          <p:nvPr>
            <p:ph type="sldNum" sz="quarter" idx="12"/>
          </p:nvPr>
        </p:nvSpPr>
        <p:spPr>
          <a:xfrm>
            <a:off x="8664007" y="6310311"/>
            <a:ext cx="2743200" cy="365125"/>
          </a:xfrm>
        </p:spPr>
        <p:txBody>
          <a:bodyPr/>
          <a:lstStyle/>
          <a:p>
            <a:fld id="{4068FCCF-9A80-B240-8D85-84F960565AFA}" type="slidenum">
              <a:rPr lang="en-BE" smtClean="0"/>
              <a:t>16</a:t>
            </a:fld>
            <a:endParaRPr lang="en-BE" dirty="0"/>
          </a:p>
        </p:txBody>
      </p:sp>
      <p:sp>
        <p:nvSpPr>
          <p:cNvPr id="16" name="TextBox 15">
            <a:extLst>
              <a:ext uri="{FF2B5EF4-FFF2-40B4-BE49-F238E27FC236}">
                <a16:creationId xmlns:a16="http://schemas.microsoft.com/office/drawing/2014/main" id="{8D3E4550-B4DC-4277-E51C-312E2FFA9FE2}"/>
              </a:ext>
            </a:extLst>
          </p:cNvPr>
          <p:cNvSpPr txBox="1"/>
          <p:nvPr/>
        </p:nvSpPr>
        <p:spPr>
          <a:xfrm>
            <a:off x="308108" y="6186464"/>
            <a:ext cx="1839350" cy="307777"/>
          </a:xfrm>
          <a:prstGeom prst="rect">
            <a:avLst/>
          </a:prstGeom>
          <a:noFill/>
        </p:spPr>
        <p:txBody>
          <a:bodyPr wrap="none" rtlCol="0">
            <a:spAutoFit/>
          </a:bodyPr>
          <a:lstStyle/>
          <a:p>
            <a:r>
              <a:rPr lang="en-US" sz="1400" dirty="0"/>
              <a:t>Courtesy A. </a:t>
            </a:r>
            <a:r>
              <a:rPr lang="en-US" sz="1400" dirty="0" err="1"/>
              <a:t>Maalberg</a:t>
            </a:r>
            <a:endParaRPr lang="en-US" sz="1400" dirty="0"/>
          </a:p>
        </p:txBody>
      </p:sp>
      <p:sp>
        <p:nvSpPr>
          <p:cNvPr id="18" name="TextBox 17">
            <a:extLst>
              <a:ext uri="{FF2B5EF4-FFF2-40B4-BE49-F238E27FC236}">
                <a16:creationId xmlns:a16="http://schemas.microsoft.com/office/drawing/2014/main" id="{3CE58B2C-E4E3-4389-F72E-345A55593F3D}"/>
              </a:ext>
            </a:extLst>
          </p:cNvPr>
          <p:cNvSpPr txBox="1"/>
          <p:nvPr/>
        </p:nvSpPr>
        <p:spPr>
          <a:xfrm>
            <a:off x="8237187" y="2976399"/>
            <a:ext cx="3173561" cy="276999"/>
          </a:xfrm>
          <a:prstGeom prst="rect">
            <a:avLst/>
          </a:prstGeom>
          <a:ln w="28575">
            <a:solidFill>
              <a:srgbClr val="A4C137"/>
            </a:solidFill>
          </a:ln>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1200" dirty="0"/>
              <a:t>To be presented (+ proceeding) at IFAC 2026</a:t>
            </a:r>
          </a:p>
        </p:txBody>
      </p:sp>
      <p:sp>
        <p:nvSpPr>
          <p:cNvPr id="19" name="Footer Placeholder 18">
            <a:extLst>
              <a:ext uri="{FF2B5EF4-FFF2-40B4-BE49-F238E27FC236}">
                <a16:creationId xmlns:a16="http://schemas.microsoft.com/office/drawing/2014/main" id="{7036D4D0-0C88-4E18-C9B3-079DE745A1F7}"/>
              </a:ext>
            </a:extLst>
          </p:cNvPr>
          <p:cNvSpPr>
            <a:spLocks noGrp="1"/>
          </p:cNvSpPr>
          <p:nvPr>
            <p:ph type="ftr" sz="quarter" idx="11"/>
          </p:nvPr>
        </p:nvSpPr>
        <p:spPr/>
        <p:txBody>
          <a:bodyPr/>
          <a:lstStyle/>
          <a:p>
            <a:r>
              <a:rPr lang="de-DE"/>
              <a:t>J.Branlard -  iSAS WP2 LLRF - Berlin, Apr. 2026</a:t>
            </a:r>
            <a:endParaRPr lang="en-BE"/>
          </a:p>
        </p:txBody>
      </p:sp>
      <p:sp>
        <p:nvSpPr>
          <p:cNvPr id="8" name="TextBox 7">
            <a:extLst>
              <a:ext uri="{FF2B5EF4-FFF2-40B4-BE49-F238E27FC236}">
                <a16:creationId xmlns:a16="http://schemas.microsoft.com/office/drawing/2014/main" id="{F95FBDEF-A311-85CC-864D-EA6890095329}"/>
              </a:ext>
            </a:extLst>
          </p:cNvPr>
          <p:cNvSpPr txBox="1"/>
          <p:nvPr/>
        </p:nvSpPr>
        <p:spPr>
          <a:xfrm>
            <a:off x="3857132" y="1333685"/>
            <a:ext cx="3157815" cy="276999"/>
          </a:xfrm>
          <a:prstGeom prst="rect">
            <a:avLst/>
          </a:prstGeom>
          <a:ln w="28575">
            <a:solidFill>
              <a:srgbClr val="A4C137"/>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200" dirty="0"/>
              <a:t>1.      </a:t>
            </a:r>
            <a:r>
              <a:rPr lang="en-US" sz="1200" b="1" dirty="0"/>
              <a:t>AI-based</a:t>
            </a:r>
            <a:r>
              <a:rPr lang="en-US" sz="1200" dirty="0"/>
              <a:t> detuning compensation</a:t>
            </a:r>
          </a:p>
        </p:txBody>
      </p:sp>
      <p:pic>
        <p:nvPicPr>
          <p:cNvPr id="9" name="Picture 8">
            <a:extLst>
              <a:ext uri="{FF2B5EF4-FFF2-40B4-BE49-F238E27FC236}">
                <a16:creationId xmlns:a16="http://schemas.microsoft.com/office/drawing/2014/main" id="{4E7288B3-B2F3-0093-1A0A-FEBE7E894D9B}"/>
              </a:ext>
            </a:extLst>
          </p:cNvPr>
          <p:cNvPicPr>
            <a:picLocks noChangeAspect="1"/>
          </p:cNvPicPr>
          <p:nvPr/>
        </p:nvPicPr>
        <p:blipFill>
          <a:blip r:embed="rId3"/>
          <a:stretch>
            <a:fillRect/>
          </a:stretch>
        </p:blipFill>
        <p:spPr>
          <a:xfrm>
            <a:off x="223292" y="2156247"/>
            <a:ext cx="6641181" cy="3840626"/>
          </a:xfrm>
          <a:prstGeom prst="rect">
            <a:avLst/>
          </a:prstGeom>
        </p:spPr>
      </p:pic>
      <p:sp>
        <p:nvSpPr>
          <p:cNvPr id="10" name="TextBox 9">
            <a:extLst>
              <a:ext uri="{FF2B5EF4-FFF2-40B4-BE49-F238E27FC236}">
                <a16:creationId xmlns:a16="http://schemas.microsoft.com/office/drawing/2014/main" id="{B1E5E621-61EE-2AD5-90E5-6103DCD295F4}"/>
              </a:ext>
            </a:extLst>
          </p:cNvPr>
          <p:cNvSpPr txBox="1"/>
          <p:nvPr/>
        </p:nvSpPr>
        <p:spPr>
          <a:xfrm>
            <a:off x="6446520" y="2146893"/>
            <a:ext cx="5688331" cy="2893100"/>
          </a:xfrm>
          <a:prstGeom prst="rect">
            <a:avLst/>
          </a:prstGeom>
          <a:noFill/>
        </p:spPr>
        <p:txBody>
          <a:bodyPr wrap="square" rtlCol="0">
            <a:spAutoFit/>
          </a:bodyPr>
          <a:lstStyle/>
          <a:p>
            <a:pPr marL="742950" lvl="1" indent="-285750">
              <a:buFont typeface="Arial" panose="020B0604020202020204" pitchFamily="34" charset="0"/>
              <a:buChar char="•"/>
            </a:pPr>
            <a:r>
              <a:rPr lang="en-US" sz="1800" dirty="0"/>
              <a:t>Designed a hybrid dynamical model architecture</a:t>
            </a:r>
          </a:p>
          <a:p>
            <a:pPr lvl="2"/>
            <a:r>
              <a:rPr lang="en-US" sz="1400" dirty="0"/>
              <a:t>“</a:t>
            </a:r>
            <a:r>
              <a:rPr lang="en-US" sz="1400" i="1" dirty="0"/>
              <a:t>KIND: a Kalman-inspired adaptive estimator for SRF cavity detuning</a:t>
            </a:r>
            <a:r>
              <a:rPr lang="en-US" sz="1400" dirty="0"/>
              <a:t>” , accepted</a:t>
            </a:r>
            <a:endParaRPr lang="en-US"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sz="1800" dirty="0"/>
          </a:p>
          <a:p>
            <a:pPr marL="742950" lvl="1" indent="-285750">
              <a:buFont typeface="Arial" panose="020B0604020202020204" pitchFamily="34" charset="0"/>
              <a:buChar char="•"/>
            </a:pPr>
            <a:r>
              <a:rPr lang="en-US" sz="1800" dirty="0"/>
              <a:t>Proved stability under recursive model rollout</a:t>
            </a:r>
          </a:p>
          <a:p>
            <a:pPr lvl="2"/>
            <a:r>
              <a:rPr lang="en-US" sz="1400" dirty="0"/>
              <a:t>“</a:t>
            </a:r>
            <a:r>
              <a:rPr lang="en-US" sz="1400" i="1" dirty="0"/>
              <a:t>Stable multi-step rollouts via uncertainty guided hybrid dynamics</a:t>
            </a:r>
            <a:r>
              <a:rPr lang="en-US" sz="1400" dirty="0"/>
              <a:t>”, under review</a:t>
            </a:r>
          </a:p>
          <a:p>
            <a:pPr lvl="1"/>
            <a:endParaRPr lang="en-US" sz="1800" dirty="0"/>
          </a:p>
          <a:p>
            <a:pPr lvl="1"/>
            <a:endParaRPr lang="en-US" sz="1800" dirty="0"/>
          </a:p>
          <a:p>
            <a:endParaRPr lang="de-DE" dirty="0"/>
          </a:p>
        </p:txBody>
      </p:sp>
      <p:sp>
        <p:nvSpPr>
          <p:cNvPr id="11" name="TextBox 10">
            <a:extLst>
              <a:ext uri="{FF2B5EF4-FFF2-40B4-BE49-F238E27FC236}">
                <a16:creationId xmlns:a16="http://schemas.microsoft.com/office/drawing/2014/main" id="{BFF4084D-FDB6-1EC5-D53B-5C3ECB37CAF0}"/>
              </a:ext>
            </a:extLst>
          </p:cNvPr>
          <p:cNvSpPr txBox="1"/>
          <p:nvPr/>
        </p:nvSpPr>
        <p:spPr>
          <a:xfrm>
            <a:off x="129722" y="5662068"/>
            <a:ext cx="375424" cy="369332"/>
          </a:xfrm>
          <a:prstGeom prst="rect">
            <a:avLst/>
          </a:prstGeom>
          <a:noFill/>
        </p:spPr>
        <p:txBody>
          <a:bodyPr wrap="none" rtlCol="0">
            <a:spAutoFit/>
          </a:bodyPr>
          <a:lstStyle/>
          <a:p>
            <a:r>
              <a:rPr lang="en-US" dirty="0"/>
              <a:t>a)</a:t>
            </a:r>
            <a:endParaRPr lang="de-DE" dirty="0"/>
          </a:p>
        </p:txBody>
      </p:sp>
      <p:sp>
        <p:nvSpPr>
          <p:cNvPr id="12" name="TextBox 11">
            <a:extLst>
              <a:ext uri="{FF2B5EF4-FFF2-40B4-BE49-F238E27FC236}">
                <a16:creationId xmlns:a16="http://schemas.microsoft.com/office/drawing/2014/main" id="{DFB673CF-EC8A-4C96-6A3F-DDF6C7658EBD}"/>
              </a:ext>
            </a:extLst>
          </p:cNvPr>
          <p:cNvSpPr txBox="1"/>
          <p:nvPr/>
        </p:nvSpPr>
        <p:spPr>
          <a:xfrm>
            <a:off x="3610064" y="5662063"/>
            <a:ext cx="381836" cy="369332"/>
          </a:xfrm>
          <a:prstGeom prst="rect">
            <a:avLst/>
          </a:prstGeom>
          <a:noFill/>
        </p:spPr>
        <p:txBody>
          <a:bodyPr wrap="none" rtlCol="0">
            <a:spAutoFit/>
          </a:bodyPr>
          <a:lstStyle/>
          <a:p>
            <a:r>
              <a:rPr lang="en-US" dirty="0"/>
              <a:t>b)</a:t>
            </a:r>
            <a:endParaRPr lang="de-DE" dirty="0"/>
          </a:p>
        </p:txBody>
      </p:sp>
      <p:sp>
        <p:nvSpPr>
          <p:cNvPr id="13" name="TextBox 12">
            <a:extLst>
              <a:ext uri="{FF2B5EF4-FFF2-40B4-BE49-F238E27FC236}">
                <a16:creationId xmlns:a16="http://schemas.microsoft.com/office/drawing/2014/main" id="{7CA309A9-0396-83D4-3FCC-C75C68406BDB}"/>
              </a:ext>
            </a:extLst>
          </p:cNvPr>
          <p:cNvSpPr txBox="1"/>
          <p:nvPr/>
        </p:nvSpPr>
        <p:spPr>
          <a:xfrm>
            <a:off x="7135224" y="4359693"/>
            <a:ext cx="4999626" cy="1815882"/>
          </a:xfrm>
          <a:prstGeom prst="rect">
            <a:avLst/>
          </a:prstGeom>
          <a:noFill/>
        </p:spPr>
        <p:txBody>
          <a:bodyPr wrap="square" rtlCol="0">
            <a:spAutoFit/>
          </a:bodyPr>
          <a:lstStyle/>
          <a:p>
            <a:r>
              <a:rPr lang="en-US" sz="1400" dirty="0">
                <a:solidFill>
                  <a:schemeClr val="bg1">
                    <a:lumMod val="50000"/>
                  </a:schemeClr>
                </a:solidFill>
              </a:rPr>
              <a:t>Figure: Rollout behavior of a KIND model on measured SRF gun cavity data. </a:t>
            </a:r>
          </a:p>
          <a:p>
            <a:pPr marL="342900" indent="-342900">
              <a:buAutoNum type="alphaLcParenBoth"/>
            </a:pPr>
            <a:r>
              <a:rPr lang="en-US" sz="1400" dirty="0">
                <a:solidFill>
                  <a:schemeClr val="bg1">
                    <a:lumMod val="50000"/>
                  </a:schemeClr>
                </a:solidFill>
              </a:rPr>
              <a:t>On nominal data: hybrid model parts - stationary and transient - track the ground truth. </a:t>
            </a:r>
          </a:p>
          <a:p>
            <a:pPr marL="342900" indent="-342900">
              <a:buAutoNum type="alphaLcParenBoth"/>
            </a:pPr>
            <a:r>
              <a:rPr lang="en-US" sz="1400">
                <a:solidFill>
                  <a:schemeClr val="bg1">
                    <a:lumMod val="50000"/>
                  </a:schemeClr>
                </a:solidFill>
              </a:rPr>
              <a:t>On </a:t>
            </a:r>
            <a:r>
              <a:rPr lang="en-US" sz="1400" dirty="0">
                <a:solidFill>
                  <a:schemeClr val="bg1">
                    <a:lumMod val="50000"/>
                  </a:schemeClr>
                </a:solidFill>
              </a:rPr>
              <a:t>transient data: compared to transient model part, nominal part misses the right dynamics. </a:t>
            </a:r>
          </a:p>
          <a:p>
            <a:r>
              <a:rPr lang="en-US" sz="1400" dirty="0">
                <a:solidFill>
                  <a:schemeClr val="bg1">
                    <a:lumMod val="50000"/>
                  </a:schemeClr>
                </a:solidFill>
              </a:rPr>
              <a:t>In both cases hybrid parts are correctly blended to produce the final prediction.</a:t>
            </a:r>
            <a:endParaRPr lang="de-DE" sz="1400" dirty="0">
              <a:solidFill>
                <a:schemeClr val="bg1">
                  <a:lumMod val="50000"/>
                </a:schemeClr>
              </a:solidFill>
            </a:endParaRPr>
          </a:p>
        </p:txBody>
      </p:sp>
    </p:spTree>
    <p:extLst>
      <p:ext uri="{BB962C8B-B14F-4D97-AF65-F5344CB8AC3E}">
        <p14:creationId xmlns:p14="http://schemas.microsoft.com/office/powerpoint/2010/main" val="2821716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418115" y="315684"/>
            <a:ext cx="5957785" cy="461665"/>
          </a:xfrm>
          <a:prstGeom prst="rect">
            <a:avLst/>
          </a:prstGeom>
          <a:noFill/>
        </p:spPr>
        <p:txBody>
          <a:bodyPr wrap="none" rtlCol="0">
            <a:spAutoFit/>
          </a:bodyPr>
          <a:lstStyle/>
          <a:p>
            <a:r>
              <a:rPr lang="en-US" sz="2400" b="1" dirty="0">
                <a:solidFill>
                  <a:srgbClr val="002060"/>
                </a:solidFill>
              </a:rPr>
              <a:t>WP2 – LLRF:</a:t>
            </a:r>
            <a:r>
              <a:rPr lang="en-US" sz="2400" b="1" dirty="0">
                <a:solidFill>
                  <a:schemeClr val="bg2">
                    <a:lumMod val="50000"/>
                  </a:schemeClr>
                </a:solidFill>
              </a:rPr>
              <a:t> status/evolution of Task 2.3 </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0932A6A9-8E95-4884-917E-386F298748BC}"/>
              </a:ext>
            </a:extLst>
          </p:cNvPr>
          <p:cNvSpPr>
            <a:spLocks noGrp="1"/>
          </p:cNvSpPr>
          <p:nvPr>
            <p:ph idx="1"/>
          </p:nvPr>
        </p:nvSpPr>
        <p:spPr>
          <a:xfrm>
            <a:off x="770345" y="1310236"/>
            <a:ext cx="11364505" cy="4351338"/>
          </a:xfrm>
        </p:spPr>
        <p:txBody>
          <a:bodyPr>
            <a:noAutofit/>
          </a:bodyPr>
          <a:lstStyle/>
          <a:p>
            <a:r>
              <a:rPr lang="en-US" sz="2000" b="1" dirty="0">
                <a:solidFill>
                  <a:srgbClr val="A4C137"/>
                </a:solidFill>
                <a:cs typeface="Calibri" panose="020F0502020204030204" pitchFamily="34" charset="0"/>
              </a:rPr>
              <a:t>Current developments</a:t>
            </a:r>
          </a:p>
          <a:p>
            <a:pPr marL="457200" lvl="1" indent="0">
              <a:buNone/>
            </a:pPr>
            <a:r>
              <a:rPr lang="en-US" sz="1800" b="1" dirty="0"/>
              <a:t>Exploration of </a:t>
            </a:r>
            <a:r>
              <a:rPr lang="en-US" sz="1800" b="1" u="sng" dirty="0"/>
              <a:t>observer-based</a:t>
            </a:r>
            <a:r>
              <a:rPr lang="en-US" sz="1800" b="1" dirty="0"/>
              <a:t> methods for RF detuning computation, at the EuXFEL NRF gun</a:t>
            </a:r>
          </a:p>
          <a:p>
            <a:pPr lvl="1"/>
            <a:r>
              <a:rPr lang="en-US" sz="1700" dirty="0"/>
              <a:t>One challenge comes from the double input coupler architecture of the NRF gun </a:t>
            </a:r>
          </a:p>
          <a:p>
            <a:pPr lvl="1"/>
            <a:r>
              <a:rPr lang="en-US" sz="1700" dirty="0"/>
              <a:t>After parameter identification, a model-based observer provides online detuning estimation</a:t>
            </a:r>
          </a:p>
          <a:p>
            <a:pPr lvl="1"/>
            <a:endParaRPr lang="en-GB" dirty="0"/>
          </a:p>
        </p:txBody>
      </p:sp>
      <p:sp>
        <p:nvSpPr>
          <p:cNvPr id="2" name="TextBox 1">
            <a:extLst>
              <a:ext uri="{FF2B5EF4-FFF2-40B4-BE49-F238E27FC236}">
                <a16:creationId xmlns:a16="http://schemas.microsoft.com/office/drawing/2014/main" id="{4232AF53-8D40-AB3E-0B68-D783E309EE45}"/>
              </a:ext>
            </a:extLst>
          </p:cNvPr>
          <p:cNvSpPr txBox="1"/>
          <p:nvPr/>
        </p:nvSpPr>
        <p:spPr>
          <a:xfrm>
            <a:off x="3418114" y="777349"/>
            <a:ext cx="6703785" cy="369332"/>
          </a:xfrm>
          <a:prstGeom prst="rect">
            <a:avLst/>
          </a:prstGeom>
          <a:noFill/>
        </p:spPr>
        <p:txBody>
          <a:bodyPr wrap="square">
            <a:spAutoFit/>
          </a:bodyPr>
          <a:lstStyle/>
          <a:p>
            <a:r>
              <a:rPr lang="en-US" sz="1800" b="1" dirty="0"/>
              <a:t>Vibration analysis and detuning control of cavities </a:t>
            </a:r>
            <a:r>
              <a:rPr lang="en-GB" sz="1800" b="1" i="1" dirty="0">
                <a:effectLst/>
                <a:latin typeface="Helvetica" pitchFamily="2" charset="0"/>
              </a:rPr>
              <a:t>– M1-M36</a:t>
            </a:r>
            <a:endParaRPr lang="en-US" dirty="0"/>
          </a:p>
        </p:txBody>
      </p:sp>
      <p:sp>
        <p:nvSpPr>
          <p:cNvPr id="6" name="Slide Number Placeholder 6">
            <a:extLst>
              <a:ext uri="{FF2B5EF4-FFF2-40B4-BE49-F238E27FC236}">
                <a16:creationId xmlns:a16="http://schemas.microsoft.com/office/drawing/2014/main" id="{F77D378C-26C5-FBD9-686B-8F9E2794BD9A}"/>
              </a:ext>
            </a:extLst>
          </p:cNvPr>
          <p:cNvSpPr>
            <a:spLocks noGrp="1"/>
          </p:cNvSpPr>
          <p:nvPr>
            <p:ph type="sldNum" sz="quarter" idx="12"/>
          </p:nvPr>
        </p:nvSpPr>
        <p:spPr>
          <a:xfrm>
            <a:off x="8664007" y="6310311"/>
            <a:ext cx="2743200" cy="365125"/>
          </a:xfrm>
        </p:spPr>
        <p:txBody>
          <a:bodyPr/>
          <a:lstStyle/>
          <a:p>
            <a:fld id="{4068FCCF-9A80-B240-8D85-84F960565AFA}" type="slidenum">
              <a:rPr lang="en-BE" smtClean="0"/>
              <a:t>17</a:t>
            </a:fld>
            <a:endParaRPr lang="en-BE" dirty="0"/>
          </a:p>
        </p:txBody>
      </p:sp>
      <p:sp>
        <p:nvSpPr>
          <p:cNvPr id="19" name="Footer Placeholder 18">
            <a:extLst>
              <a:ext uri="{FF2B5EF4-FFF2-40B4-BE49-F238E27FC236}">
                <a16:creationId xmlns:a16="http://schemas.microsoft.com/office/drawing/2014/main" id="{7036D4D0-0C88-4E18-C9B3-079DE745A1F7}"/>
              </a:ext>
            </a:extLst>
          </p:cNvPr>
          <p:cNvSpPr>
            <a:spLocks noGrp="1"/>
          </p:cNvSpPr>
          <p:nvPr>
            <p:ph type="ftr" sz="quarter" idx="11"/>
          </p:nvPr>
        </p:nvSpPr>
        <p:spPr/>
        <p:txBody>
          <a:bodyPr/>
          <a:lstStyle/>
          <a:p>
            <a:r>
              <a:rPr lang="de-DE"/>
              <a:t>J.Branlard -  iSAS WP2 LLRF - Berlin, Apr. 2026</a:t>
            </a:r>
            <a:endParaRPr lang="en-BE"/>
          </a:p>
        </p:txBody>
      </p:sp>
      <p:grpSp>
        <p:nvGrpSpPr>
          <p:cNvPr id="67" name="Group 66">
            <a:extLst>
              <a:ext uri="{FF2B5EF4-FFF2-40B4-BE49-F238E27FC236}">
                <a16:creationId xmlns:a16="http://schemas.microsoft.com/office/drawing/2014/main" id="{8CDD4E8C-CFA1-6D8A-B787-A5B2F048A14D}"/>
              </a:ext>
            </a:extLst>
          </p:cNvPr>
          <p:cNvGrpSpPr/>
          <p:nvPr/>
        </p:nvGrpSpPr>
        <p:grpSpPr>
          <a:xfrm>
            <a:off x="1301714" y="2602656"/>
            <a:ext cx="7470812" cy="3880692"/>
            <a:chOff x="3825838" y="2342309"/>
            <a:chExt cx="7595817" cy="4014040"/>
          </a:xfrm>
        </p:grpSpPr>
        <p:pic>
          <p:nvPicPr>
            <p:cNvPr id="21" name="Graphic 20">
              <a:extLst>
                <a:ext uri="{FF2B5EF4-FFF2-40B4-BE49-F238E27FC236}">
                  <a16:creationId xmlns:a16="http://schemas.microsoft.com/office/drawing/2014/main" id="{BD2BB48D-AFF0-E62A-C643-66BDB16B51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25838" y="2551642"/>
              <a:ext cx="958049" cy="1308260"/>
            </a:xfrm>
            <a:prstGeom prst="rect">
              <a:avLst/>
            </a:prstGeom>
          </p:spPr>
        </p:pic>
        <p:pic>
          <p:nvPicPr>
            <p:cNvPr id="60" name="Picture 59">
              <a:extLst>
                <a:ext uri="{FF2B5EF4-FFF2-40B4-BE49-F238E27FC236}">
                  <a16:creationId xmlns:a16="http://schemas.microsoft.com/office/drawing/2014/main" id="{885580AC-44A6-B6D4-F641-8C777F830627}"/>
                </a:ext>
              </a:extLst>
            </p:cNvPr>
            <p:cNvPicPr>
              <a:picLocks noChangeAspect="1"/>
            </p:cNvPicPr>
            <p:nvPr/>
          </p:nvPicPr>
          <p:blipFill>
            <a:blip r:embed="rId5"/>
            <a:stretch>
              <a:fillRect/>
            </a:stretch>
          </p:blipFill>
          <p:spPr>
            <a:xfrm>
              <a:off x="5114542" y="2342309"/>
              <a:ext cx="6307113" cy="4014040"/>
            </a:xfrm>
            <a:prstGeom prst="rect">
              <a:avLst/>
            </a:prstGeom>
          </p:spPr>
        </p:pic>
        <p:pic>
          <p:nvPicPr>
            <p:cNvPr id="62" name="Picture 61">
              <a:extLst>
                <a:ext uri="{FF2B5EF4-FFF2-40B4-BE49-F238E27FC236}">
                  <a16:creationId xmlns:a16="http://schemas.microsoft.com/office/drawing/2014/main" id="{C701A9E4-FF2D-4217-2B57-681C1DF9BEDD}"/>
                </a:ext>
              </a:extLst>
            </p:cNvPr>
            <p:cNvPicPr>
              <a:picLocks noChangeAspect="1"/>
            </p:cNvPicPr>
            <p:nvPr/>
          </p:nvPicPr>
          <p:blipFill>
            <a:blip r:embed="rId6"/>
            <a:stretch>
              <a:fillRect/>
            </a:stretch>
          </p:blipFill>
          <p:spPr>
            <a:xfrm>
              <a:off x="5018058" y="2656685"/>
              <a:ext cx="1883059" cy="945004"/>
            </a:xfrm>
            <a:prstGeom prst="rect">
              <a:avLst/>
            </a:prstGeom>
          </p:spPr>
        </p:pic>
        <p:sp>
          <p:nvSpPr>
            <p:cNvPr id="63" name="Rectangle 62">
              <a:extLst>
                <a:ext uri="{FF2B5EF4-FFF2-40B4-BE49-F238E27FC236}">
                  <a16:creationId xmlns:a16="http://schemas.microsoft.com/office/drawing/2014/main" id="{580816C5-5339-16BE-CFDC-7CB7CC98E235}"/>
                </a:ext>
              </a:extLst>
            </p:cNvPr>
            <p:cNvSpPr/>
            <p:nvPr/>
          </p:nvSpPr>
          <p:spPr>
            <a:xfrm>
              <a:off x="5001874" y="2656685"/>
              <a:ext cx="1883059" cy="945004"/>
            </a:xfrm>
            <a:prstGeom prst="rect">
              <a:avLst/>
            </a:prstGeom>
            <a:no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B08940E-FEFD-8821-DE97-F2EF11D4756B}"/>
                </a:ext>
              </a:extLst>
            </p:cNvPr>
            <p:cNvSpPr/>
            <p:nvPr/>
          </p:nvSpPr>
          <p:spPr>
            <a:xfrm>
              <a:off x="5211271" y="5724147"/>
              <a:ext cx="1424198" cy="314377"/>
            </a:xfrm>
            <a:prstGeom prst="rect">
              <a:avLst/>
            </a:prstGeom>
            <a:solidFill>
              <a:schemeClr val="bg1"/>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a:extLst>
                <a:ext uri="{FF2B5EF4-FFF2-40B4-BE49-F238E27FC236}">
                  <a16:creationId xmlns:a16="http://schemas.microsoft.com/office/drawing/2014/main" id="{8406C963-BA12-CD0C-13E6-0C8B89D869D9}"/>
                </a:ext>
              </a:extLst>
            </p:cNvPr>
            <p:cNvPicPr>
              <a:picLocks noChangeAspect="1"/>
            </p:cNvPicPr>
            <p:nvPr/>
          </p:nvPicPr>
          <p:blipFill>
            <a:blip r:embed="rId7"/>
            <a:stretch>
              <a:fillRect/>
            </a:stretch>
          </p:blipFill>
          <p:spPr>
            <a:xfrm>
              <a:off x="5417893" y="5762288"/>
              <a:ext cx="946218" cy="230489"/>
            </a:xfrm>
            <a:prstGeom prst="rect">
              <a:avLst/>
            </a:prstGeom>
          </p:spPr>
        </p:pic>
      </p:grpSp>
      <p:sp>
        <p:nvSpPr>
          <p:cNvPr id="16" name="TextBox 15">
            <a:extLst>
              <a:ext uri="{FF2B5EF4-FFF2-40B4-BE49-F238E27FC236}">
                <a16:creationId xmlns:a16="http://schemas.microsoft.com/office/drawing/2014/main" id="{8D3E4550-B4DC-4277-E51C-312E2FFA9FE2}"/>
              </a:ext>
            </a:extLst>
          </p:cNvPr>
          <p:cNvSpPr txBox="1"/>
          <p:nvPr/>
        </p:nvSpPr>
        <p:spPr>
          <a:xfrm>
            <a:off x="8153400" y="2805035"/>
            <a:ext cx="1941685" cy="307777"/>
          </a:xfrm>
          <a:prstGeom prst="rect">
            <a:avLst/>
          </a:prstGeom>
          <a:noFill/>
        </p:spPr>
        <p:txBody>
          <a:bodyPr wrap="none" rtlCol="0">
            <a:spAutoFit/>
          </a:bodyPr>
          <a:lstStyle/>
          <a:p>
            <a:r>
              <a:rPr lang="en-US" sz="1400" dirty="0"/>
              <a:t>Courtesy M. Herrmann</a:t>
            </a:r>
          </a:p>
        </p:txBody>
      </p:sp>
      <p:sp>
        <p:nvSpPr>
          <p:cNvPr id="18" name="TextBox 17">
            <a:extLst>
              <a:ext uri="{FF2B5EF4-FFF2-40B4-BE49-F238E27FC236}">
                <a16:creationId xmlns:a16="http://schemas.microsoft.com/office/drawing/2014/main" id="{3CE58B2C-E4E3-4389-F72E-345A55593F3D}"/>
              </a:ext>
            </a:extLst>
          </p:cNvPr>
          <p:cNvSpPr txBox="1"/>
          <p:nvPr/>
        </p:nvSpPr>
        <p:spPr>
          <a:xfrm>
            <a:off x="8360790" y="5464650"/>
            <a:ext cx="3088025" cy="276999"/>
          </a:xfrm>
          <a:prstGeom prst="rect">
            <a:avLst/>
          </a:prstGeom>
          <a:ln w="28575">
            <a:solidFill>
              <a:srgbClr val="A4C137"/>
            </a:solidFill>
          </a:ln>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1200" dirty="0"/>
              <a:t>To be presented (+ proceeding) at IPAC 2026</a:t>
            </a:r>
          </a:p>
        </p:txBody>
      </p:sp>
      <p:sp>
        <p:nvSpPr>
          <p:cNvPr id="68" name="TextBox 67">
            <a:extLst>
              <a:ext uri="{FF2B5EF4-FFF2-40B4-BE49-F238E27FC236}">
                <a16:creationId xmlns:a16="http://schemas.microsoft.com/office/drawing/2014/main" id="{861D5FBD-738B-B3BE-5B4B-07D3764887AA}"/>
              </a:ext>
            </a:extLst>
          </p:cNvPr>
          <p:cNvSpPr txBox="1"/>
          <p:nvPr/>
        </p:nvSpPr>
        <p:spPr>
          <a:xfrm>
            <a:off x="5041900" y="3178727"/>
            <a:ext cx="226344" cy="184666"/>
          </a:xfrm>
          <a:prstGeom prst="rect">
            <a:avLst/>
          </a:prstGeom>
          <a:noFill/>
        </p:spPr>
        <p:txBody>
          <a:bodyPr wrap="none" rtlCol="0">
            <a:spAutoFit/>
          </a:bodyPr>
          <a:lstStyle/>
          <a:p>
            <a:r>
              <a:rPr lang="en-US" sz="600" dirty="0"/>
              <a:t>1</a:t>
            </a:r>
          </a:p>
        </p:txBody>
      </p:sp>
      <p:sp>
        <p:nvSpPr>
          <p:cNvPr id="69" name="TextBox 68">
            <a:extLst>
              <a:ext uri="{FF2B5EF4-FFF2-40B4-BE49-F238E27FC236}">
                <a16:creationId xmlns:a16="http://schemas.microsoft.com/office/drawing/2014/main" id="{A14F668A-6992-0D94-76BC-8ACCD4D81752}"/>
              </a:ext>
            </a:extLst>
          </p:cNvPr>
          <p:cNvSpPr txBox="1"/>
          <p:nvPr/>
        </p:nvSpPr>
        <p:spPr>
          <a:xfrm>
            <a:off x="5049169" y="3523346"/>
            <a:ext cx="226344" cy="184666"/>
          </a:xfrm>
          <a:prstGeom prst="rect">
            <a:avLst/>
          </a:prstGeom>
          <a:noFill/>
        </p:spPr>
        <p:txBody>
          <a:bodyPr wrap="none" rtlCol="0">
            <a:spAutoFit/>
          </a:bodyPr>
          <a:lstStyle/>
          <a:p>
            <a:r>
              <a:rPr lang="en-US" sz="600" dirty="0"/>
              <a:t>2</a:t>
            </a:r>
          </a:p>
        </p:txBody>
      </p:sp>
      <p:sp>
        <p:nvSpPr>
          <p:cNvPr id="70" name="TextBox 69">
            <a:extLst>
              <a:ext uri="{FF2B5EF4-FFF2-40B4-BE49-F238E27FC236}">
                <a16:creationId xmlns:a16="http://schemas.microsoft.com/office/drawing/2014/main" id="{D96C1C30-8D70-D04B-BDF9-ACC3C38BF3DA}"/>
              </a:ext>
            </a:extLst>
          </p:cNvPr>
          <p:cNvSpPr txBox="1"/>
          <p:nvPr/>
        </p:nvSpPr>
        <p:spPr>
          <a:xfrm>
            <a:off x="5049169" y="3882667"/>
            <a:ext cx="226344" cy="184666"/>
          </a:xfrm>
          <a:prstGeom prst="rect">
            <a:avLst/>
          </a:prstGeom>
          <a:noFill/>
        </p:spPr>
        <p:txBody>
          <a:bodyPr wrap="none" rtlCol="0">
            <a:spAutoFit/>
          </a:bodyPr>
          <a:lstStyle/>
          <a:p>
            <a:r>
              <a:rPr lang="en-US" sz="600" dirty="0"/>
              <a:t>3</a:t>
            </a:r>
          </a:p>
        </p:txBody>
      </p:sp>
      <p:sp>
        <p:nvSpPr>
          <p:cNvPr id="71" name="TextBox 70">
            <a:extLst>
              <a:ext uri="{FF2B5EF4-FFF2-40B4-BE49-F238E27FC236}">
                <a16:creationId xmlns:a16="http://schemas.microsoft.com/office/drawing/2014/main" id="{4324DFEB-FF51-6AD9-DF3B-F68DEBF640A9}"/>
              </a:ext>
            </a:extLst>
          </p:cNvPr>
          <p:cNvSpPr txBox="1"/>
          <p:nvPr/>
        </p:nvSpPr>
        <p:spPr>
          <a:xfrm>
            <a:off x="5041900" y="4201221"/>
            <a:ext cx="226344" cy="184666"/>
          </a:xfrm>
          <a:prstGeom prst="rect">
            <a:avLst/>
          </a:prstGeom>
          <a:noFill/>
        </p:spPr>
        <p:txBody>
          <a:bodyPr wrap="none" rtlCol="0">
            <a:spAutoFit/>
          </a:bodyPr>
          <a:lstStyle/>
          <a:p>
            <a:r>
              <a:rPr lang="en-US" sz="600" dirty="0"/>
              <a:t>4</a:t>
            </a:r>
          </a:p>
        </p:txBody>
      </p:sp>
      <p:sp>
        <p:nvSpPr>
          <p:cNvPr id="72" name="TextBox 71">
            <a:extLst>
              <a:ext uri="{FF2B5EF4-FFF2-40B4-BE49-F238E27FC236}">
                <a16:creationId xmlns:a16="http://schemas.microsoft.com/office/drawing/2014/main" id="{6F4B7503-9285-50AF-D116-F2BBEDA23079}"/>
              </a:ext>
            </a:extLst>
          </p:cNvPr>
          <p:cNvSpPr txBox="1"/>
          <p:nvPr/>
        </p:nvSpPr>
        <p:spPr>
          <a:xfrm>
            <a:off x="4552950" y="3869609"/>
            <a:ext cx="388248" cy="200055"/>
          </a:xfrm>
          <a:prstGeom prst="rect">
            <a:avLst/>
          </a:prstGeom>
          <a:noFill/>
        </p:spPr>
        <p:txBody>
          <a:bodyPr wrap="none" rtlCol="0">
            <a:spAutoFit/>
          </a:bodyPr>
          <a:lstStyle/>
          <a:p>
            <a:r>
              <a:rPr lang="en-US" sz="700" dirty="0"/>
              <a:t>arm2</a:t>
            </a:r>
          </a:p>
        </p:txBody>
      </p:sp>
      <p:sp>
        <p:nvSpPr>
          <p:cNvPr id="73" name="TextBox 72">
            <a:extLst>
              <a:ext uri="{FF2B5EF4-FFF2-40B4-BE49-F238E27FC236}">
                <a16:creationId xmlns:a16="http://schemas.microsoft.com/office/drawing/2014/main" id="{952BDEED-8DB3-D101-87E6-D77706D69ABE}"/>
              </a:ext>
            </a:extLst>
          </p:cNvPr>
          <p:cNvSpPr txBox="1"/>
          <p:nvPr/>
        </p:nvSpPr>
        <p:spPr>
          <a:xfrm>
            <a:off x="4552950" y="3606250"/>
            <a:ext cx="388248" cy="200055"/>
          </a:xfrm>
          <a:prstGeom prst="rect">
            <a:avLst/>
          </a:prstGeom>
          <a:noFill/>
        </p:spPr>
        <p:txBody>
          <a:bodyPr wrap="none" rtlCol="0">
            <a:spAutoFit/>
          </a:bodyPr>
          <a:lstStyle/>
          <a:p>
            <a:r>
              <a:rPr lang="en-US" sz="700" dirty="0"/>
              <a:t>arm1</a:t>
            </a:r>
          </a:p>
        </p:txBody>
      </p:sp>
      <p:sp>
        <p:nvSpPr>
          <p:cNvPr id="74" name="TextBox 73">
            <a:extLst>
              <a:ext uri="{FF2B5EF4-FFF2-40B4-BE49-F238E27FC236}">
                <a16:creationId xmlns:a16="http://schemas.microsoft.com/office/drawing/2014/main" id="{F9D9CE65-9626-2AA3-7B3E-F22C5C2125CC}"/>
              </a:ext>
            </a:extLst>
          </p:cNvPr>
          <p:cNvSpPr txBox="1"/>
          <p:nvPr/>
        </p:nvSpPr>
        <p:spPr>
          <a:xfrm>
            <a:off x="5023136" y="4463029"/>
            <a:ext cx="666266" cy="200055"/>
          </a:xfrm>
          <a:prstGeom prst="rect">
            <a:avLst/>
          </a:prstGeom>
          <a:noFill/>
        </p:spPr>
        <p:txBody>
          <a:bodyPr wrap="none" rtlCol="0">
            <a:spAutoFit/>
          </a:bodyPr>
          <a:lstStyle/>
          <a:p>
            <a:r>
              <a:rPr lang="en-US" sz="700" dirty="0"/>
              <a:t>phase shifters</a:t>
            </a:r>
          </a:p>
        </p:txBody>
      </p:sp>
      <p:sp>
        <p:nvSpPr>
          <p:cNvPr id="75" name="TextBox 74">
            <a:extLst>
              <a:ext uri="{FF2B5EF4-FFF2-40B4-BE49-F238E27FC236}">
                <a16:creationId xmlns:a16="http://schemas.microsoft.com/office/drawing/2014/main" id="{B3B44065-E3FD-B399-4538-0A01E9E6F7A2}"/>
              </a:ext>
            </a:extLst>
          </p:cNvPr>
          <p:cNvSpPr txBox="1"/>
          <p:nvPr/>
        </p:nvSpPr>
        <p:spPr>
          <a:xfrm>
            <a:off x="5700331" y="3769581"/>
            <a:ext cx="989373" cy="200055"/>
          </a:xfrm>
          <a:prstGeom prst="rect">
            <a:avLst/>
          </a:prstGeom>
          <a:noFill/>
        </p:spPr>
        <p:txBody>
          <a:bodyPr wrap="none" rtlCol="0">
            <a:spAutoFit/>
          </a:bodyPr>
          <a:lstStyle/>
          <a:p>
            <a:r>
              <a:rPr lang="en-US" sz="700" dirty="0"/>
              <a:t>bi-direction couplers</a:t>
            </a:r>
          </a:p>
        </p:txBody>
      </p:sp>
      <p:sp>
        <p:nvSpPr>
          <p:cNvPr id="76" name="TextBox 75">
            <a:extLst>
              <a:ext uri="{FF2B5EF4-FFF2-40B4-BE49-F238E27FC236}">
                <a16:creationId xmlns:a16="http://schemas.microsoft.com/office/drawing/2014/main" id="{6E116F8F-FB25-EFE0-A7B3-9A261885AA2B}"/>
              </a:ext>
            </a:extLst>
          </p:cNvPr>
          <p:cNvSpPr txBox="1"/>
          <p:nvPr/>
        </p:nvSpPr>
        <p:spPr>
          <a:xfrm>
            <a:off x="7014947" y="3244751"/>
            <a:ext cx="1356462" cy="200055"/>
          </a:xfrm>
          <a:prstGeom prst="rect">
            <a:avLst/>
          </a:prstGeom>
          <a:noFill/>
        </p:spPr>
        <p:txBody>
          <a:bodyPr wrap="none" rtlCol="0">
            <a:spAutoFit/>
          </a:bodyPr>
          <a:lstStyle/>
          <a:p>
            <a:r>
              <a:rPr lang="en-US" sz="700" b="1" dirty="0"/>
              <a:t>NORMAL CONDUCTING GUN</a:t>
            </a:r>
          </a:p>
        </p:txBody>
      </p:sp>
      <p:sp>
        <p:nvSpPr>
          <p:cNvPr id="77" name="TextBox 76">
            <a:extLst>
              <a:ext uri="{FF2B5EF4-FFF2-40B4-BE49-F238E27FC236}">
                <a16:creationId xmlns:a16="http://schemas.microsoft.com/office/drawing/2014/main" id="{8447E31A-C860-DBEF-3A3E-4CC7A38C9E15}"/>
              </a:ext>
            </a:extLst>
          </p:cNvPr>
          <p:cNvSpPr txBox="1"/>
          <p:nvPr/>
        </p:nvSpPr>
        <p:spPr>
          <a:xfrm>
            <a:off x="4241005" y="4216996"/>
            <a:ext cx="623889" cy="200055"/>
          </a:xfrm>
          <a:prstGeom prst="rect">
            <a:avLst/>
          </a:prstGeom>
          <a:solidFill>
            <a:schemeClr val="bg1"/>
          </a:solidFill>
        </p:spPr>
        <p:txBody>
          <a:bodyPr wrap="none" rtlCol="0">
            <a:spAutoFit/>
          </a:bodyPr>
          <a:lstStyle/>
          <a:p>
            <a:r>
              <a:rPr lang="en-US" sz="700" b="1" dirty="0"/>
              <a:t>KLYSTRON</a:t>
            </a:r>
          </a:p>
        </p:txBody>
      </p:sp>
      <p:sp>
        <p:nvSpPr>
          <p:cNvPr id="78" name="TextBox 77">
            <a:extLst>
              <a:ext uri="{FF2B5EF4-FFF2-40B4-BE49-F238E27FC236}">
                <a16:creationId xmlns:a16="http://schemas.microsoft.com/office/drawing/2014/main" id="{9CF7BA6B-E37D-9973-FEC3-8DB321D77DD3}"/>
              </a:ext>
            </a:extLst>
          </p:cNvPr>
          <p:cNvSpPr txBox="1"/>
          <p:nvPr/>
        </p:nvSpPr>
        <p:spPr>
          <a:xfrm>
            <a:off x="6468329" y="5307103"/>
            <a:ext cx="442750" cy="261610"/>
          </a:xfrm>
          <a:prstGeom prst="rect">
            <a:avLst/>
          </a:prstGeom>
          <a:solidFill>
            <a:schemeClr val="bg1"/>
          </a:solidFill>
        </p:spPr>
        <p:txBody>
          <a:bodyPr wrap="none" rtlCol="0">
            <a:spAutoFit/>
          </a:bodyPr>
          <a:lstStyle/>
          <a:p>
            <a:r>
              <a:rPr lang="en-US" sz="1050" dirty="0">
                <a:sym typeface="Symbol" panose="05050102010706020507" pitchFamily="18" charset="2"/>
              </a:rPr>
              <a:t>f(t)</a:t>
            </a:r>
            <a:endParaRPr lang="en-US" sz="1050" dirty="0"/>
          </a:p>
        </p:txBody>
      </p:sp>
      <p:sp>
        <p:nvSpPr>
          <p:cNvPr id="79" name="TextBox 78">
            <a:extLst>
              <a:ext uri="{FF2B5EF4-FFF2-40B4-BE49-F238E27FC236}">
                <a16:creationId xmlns:a16="http://schemas.microsoft.com/office/drawing/2014/main" id="{B2002C04-D6A5-D20E-2BDA-94FA47FD1663}"/>
              </a:ext>
            </a:extLst>
          </p:cNvPr>
          <p:cNvSpPr txBox="1"/>
          <p:nvPr/>
        </p:nvSpPr>
        <p:spPr>
          <a:xfrm>
            <a:off x="2489166" y="4285859"/>
            <a:ext cx="875561" cy="200055"/>
          </a:xfrm>
          <a:prstGeom prst="rect">
            <a:avLst/>
          </a:prstGeom>
          <a:solidFill>
            <a:schemeClr val="bg1"/>
          </a:solidFill>
        </p:spPr>
        <p:txBody>
          <a:bodyPr wrap="none" rtlCol="0">
            <a:spAutoFit/>
          </a:bodyPr>
          <a:lstStyle/>
          <a:p>
            <a:r>
              <a:rPr lang="en-US" sz="700" b="1" dirty="0"/>
              <a:t>DISCRETIZATION</a:t>
            </a:r>
          </a:p>
        </p:txBody>
      </p:sp>
      <p:sp>
        <p:nvSpPr>
          <p:cNvPr id="80" name="TextBox 79">
            <a:extLst>
              <a:ext uri="{FF2B5EF4-FFF2-40B4-BE49-F238E27FC236}">
                <a16:creationId xmlns:a16="http://schemas.microsoft.com/office/drawing/2014/main" id="{D45D1DAB-74EE-6957-E2A6-D098A37957FE}"/>
              </a:ext>
            </a:extLst>
          </p:cNvPr>
          <p:cNvSpPr txBox="1"/>
          <p:nvPr/>
        </p:nvSpPr>
        <p:spPr>
          <a:xfrm>
            <a:off x="3857132" y="1333685"/>
            <a:ext cx="3157815" cy="276999"/>
          </a:xfrm>
          <a:prstGeom prst="rect">
            <a:avLst/>
          </a:prstGeom>
          <a:ln w="28575">
            <a:solidFill>
              <a:srgbClr val="A4C137"/>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200" dirty="0"/>
              <a:t>2.      </a:t>
            </a:r>
            <a:r>
              <a:rPr lang="en-US" sz="1200" b="1" dirty="0"/>
              <a:t>observer-based</a:t>
            </a:r>
            <a:r>
              <a:rPr lang="en-US" sz="1200" dirty="0"/>
              <a:t> detuning estimation</a:t>
            </a:r>
          </a:p>
        </p:txBody>
      </p:sp>
    </p:spTree>
    <p:extLst>
      <p:ext uri="{BB962C8B-B14F-4D97-AF65-F5344CB8AC3E}">
        <p14:creationId xmlns:p14="http://schemas.microsoft.com/office/powerpoint/2010/main" val="3546985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418115" y="315684"/>
            <a:ext cx="5957785" cy="461665"/>
          </a:xfrm>
          <a:prstGeom prst="rect">
            <a:avLst/>
          </a:prstGeom>
          <a:noFill/>
        </p:spPr>
        <p:txBody>
          <a:bodyPr wrap="none" rtlCol="0">
            <a:spAutoFit/>
          </a:bodyPr>
          <a:lstStyle/>
          <a:p>
            <a:r>
              <a:rPr lang="en-US" sz="2400" b="1" dirty="0">
                <a:solidFill>
                  <a:srgbClr val="002060"/>
                </a:solidFill>
              </a:rPr>
              <a:t>WP2 – LLRF:</a:t>
            </a:r>
            <a:r>
              <a:rPr lang="en-US" sz="2400" b="1" dirty="0">
                <a:solidFill>
                  <a:schemeClr val="bg2">
                    <a:lumMod val="50000"/>
                  </a:schemeClr>
                </a:solidFill>
              </a:rPr>
              <a:t> status/evolution of Task 2.3 </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0932A6A9-8E95-4884-917E-386F298748BC}"/>
              </a:ext>
            </a:extLst>
          </p:cNvPr>
          <p:cNvSpPr>
            <a:spLocks noGrp="1"/>
          </p:cNvSpPr>
          <p:nvPr>
            <p:ph idx="1"/>
          </p:nvPr>
        </p:nvSpPr>
        <p:spPr>
          <a:xfrm>
            <a:off x="770345" y="1310236"/>
            <a:ext cx="11364505" cy="4351338"/>
          </a:xfrm>
        </p:spPr>
        <p:txBody>
          <a:bodyPr>
            <a:noAutofit/>
          </a:bodyPr>
          <a:lstStyle/>
          <a:p>
            <a:r>
              <a:rPr lang="en-US" sz="2000" b="1" dirty="0">
                <a:solidFill>
                  <a:srgbClr val="A4C137"/>
                </a:solidFill>
                <a:cs typeface="Calibri" panose="020F0502020204030204" pitchFamily="34" charset="0"/>
              </a:rPr>
              <a:t>Current developments</a:t>
            </a:r>
          </a:p>
          <a:p>
            <a:pPr marL="457200" lvl="1" indent="0">
              <a:buNone/>
            </a:pPr>
            <a:r>
              <a:rPr lang="en-US" sz="1800" b="1" dirty="0"/>
              <a:t>Exploration of </a:t>
            </a:r>
            <a:r>
              <a:rPr lang="en-US" sz="1800" b="1" u="sng" dirty="0"/>
              <a:t>wavelets</a:t>
            </a:r>
            <a:r>
              <a:rPr lang="en-US" sz="1800" b="1" dirty="0"/>
              <a:t> for RF detuning computation, at </a:t>
            </a:r>
            <a:r>
              <a:rPr lang="en-US" sz="1800" b="1" dirty="0" err="1"/>
              <a:t>SeaLAB</a:t>
            </a:r>
            <a:r>
              <a:rPr lang="en-US" sz="1800" b="1" dirty="0"/>
              <a:t>, HZB</a:t>
            </a:r>
          </a:p>
          <a:p>
            <a:pPr lvl="1"/>
            <a:r>
              <a:rPr lang="en-GB" sz="1600" dirty="0"/>
              <a:t>Classical Fourier analysis provides a global description that does not retain temporal information.</a:t>
            </a:r>
          </a:p>
          <a:p>
            <a:pPr lvl="1"/>
            <a:r>
              <a:rPr lang="en-GB" sz="1600" dirty="0"/>
              <a:t>Short-time Fourier transform (STFT) introduce time localization by applying the transform over sliding windows, but uses a fixed window length, leading to a trade-off between time and frequency resolution that remains constant across all frequencies.</a:t>
            </a:r>
          </a:p>
          <a:p>
            <a:pPr lvl="1"/>
            <a:r>
              <a:rPr lang="en-GB" sz="1600" dirty="0"/>
              <a:t>Benefit of continuous wavelet transform (CWT): provides </a:t>
            </a:r>
            <a:r>
              <a:rPr lang="en-GB" sz="1600" b="1" dirty="0"/>
              <a:t>a time-frequency representation with adaptive resolution</a:t>
            </a:r>
            <a:r>
              <a:rPr lang="en-GB" sz="1600" dirty="0"/>
              <a:t>.</a:t>
            </a:r>
          </a:p>
          <a:p>
            <a:pPr lvl="1"/>
            <a:endParaRPr lang="en-GB" sz="1600" dirty="0"/>
          </a:p>
        </p:txBody>
      </p:sp>
      <p:sp>
        <p:nvSpPr>
          <p:cNvPr id="2" name="TextBox 1">
            <a:extLst>
              <a:ext uri="{FF2B5EF4-FFF2-40B4-BE49-F238E27FC236}">
                <a16:creationId xmlns:a16="http://schemas.microsoft.com/office/drawing/2014/main" id="{4232AF53-8D40-AB3E-0B68-D783E309EE45}"/>
              </a:ext>
            </a:extLst>
          </p:cNvPr>
          <p:cNvSpPr txBox="1"/>
          <p:nvPr/>
        </p:nvSpPr>
        <p:spPr>
          <a:xfrm>
            <a:off x="3418114" y="777349"/>
            <a:ext cx="6703785" cy="369332"/>
          </a:xfrm>
          <a:prstGeom prst="rect">
            <a:avLst/>
          </a:prstGeom>
          <a:noFill/>
        </p:spPr>
        <p:txBody>
          <a:bodyPr wrap="square">
            <a:spAutoFit/>
          </a:bodyPr>
          <a:lstStyle/>
          <a:p>
            <a:r>
              <a:rPr lang="en-US" sz="1800" b="1" dirty="0"/>
              <a:t>Vibration analysis and detuning control of cavities </a:t>
            </a:r>
            <a:r>
              <a:rPr lang="en-GB" sz="1800" b="1" i="1" dirty="0">
                <a:effectLst/>
                <a:latin typeface="Helvetica" pitchFamily="2" charset="0"/>
              </a:rPr>
              <a:t>– M1-M36</a:t>
            </a:r>
            <a:endParaRPr lang="en-US" dirty="0"/>
          </a:p>
        </p:txBody>
      </p:sp>
      <p:sp>
        <p:nvSpPr>
          <p:cNvPr id="6" name="Slide Number Placeholder 6">
            <a:extLst>
              <a:ext uri="{FF2B5EF4-FFF2-40B4-BE49-F238E27FC236}">
                <a16:creationId xmlns:a16="http://schemas.microsoft.com/office/drawing/2014/main" id="{F77D378C-26C5-FBD9-686B-8F9E2794BD9A}"/>
              </a:ext>
            </a:extLst>
          </p:cNvPr>
          <p:cNvSpPr>
            <a:spLocks noGrp="1"/>
          </p:cNvSpPr>
          <p:nvPr>
            <p:ph type="sldNum" sz="quarter" idx="12"/>
          </p:nvPr>
        </p:nvSpPr>
        <p:spPr>
          <a:xfrm>
            <a:off x="8664007" y="6310311"/>
            <a:ext cx="2743200" cy="365125"/>
          </a:xfrm>
        </p:spPr>
        <p:txBody>
          <a:bodyPr/>
          <a:lstStyle/>
          <a:p>
            <a:fld id="{4068FCCF-9A80-B240-8D85-84F960565AFA}" type="slidenum">
              <a:rPr lang="en-BE" smtClean="0"/>
              <a:t>18</a:t>
            </a:fld>
            <a:endParaRPr lang="en-BE" dirty="0"/>
          </a:p>
        </p:txBody>
      </p:sp>
      <p:sp>
        <p:nvSpPr>
          <p:cNvPr id="19" name="Footer Placeholder 18">
            <a:extLst>
              <a:ext uri="{FF2B5EF4-FFF2-40B4-BE49-F238E27FC236}">
                <a16:creationId xmlns:a16="http://schemas.microsoft.com/office/drawing/2014/main" id="{7036D4D0-0C88-4E18-C9B3-079DE745A1F7}"/>
              </a:ext>
            </a:extLst>
          </p:cNvPr>
          <p:cNvSpPr>
            <a:spLocks noGrp="1"/>
          </p:cNvSpPr>
          <p:nvPr>
            <p:ph type="ftr" sz="quarter" idx="11"/>
          </p:nvPr>
        </p:nvSpPr>
        <p:spPr/>
        <p:txBody>
          <a:bodyPr/>
          <a:lstStyle/>
          <a:p>
            <a:r>
              <a:rPr lang="de-DE"/>
              <a:t>J.Branlard -  iSAS WP2 LLRF - Berlin, Apr. 2026</a:t>
            </a:r>
            <a:endParaRPr lang="en-BE"/>
          </a:p>
        </p:txBody>
      </p:sp>
      <p:sp>
        <p:nvSpPr>
          <p:cNvPr id="16" name="TextBox 15">
            <a:extLst>
              <a:ext uri="{FF2B5EF4-FFF2-40B4-BE49-F238E27FC236}">
                <a16:creationId xmlns:a16="http://schemas.microsoft.com/office/drawing/2014/main" id="{8D3E4550-B4DC-4277-E51C-312E2FFA9FE2}"/>
              </a:ext>
            </a:extLst>
          </p:cNvPr>
          <p:cNvSpPr txBox="1"/>
          <p:nvPr/>
        </p:nvSpPr>
        <p:spPr>
          <a:xfrm>
            <a:off x="8620855" y="5496117"/>
            <a:ext cx="1914498" cy="307777"/>
          </a:xfrm>
          <a:prstGeom prst="rect">
            <a:avLst/>
          </a:prstGeom>
          <a:noFill/>
        </p:spPr>
        <p:txBody>
          <a:bodyPr wrap="none" rtlCol="0">
            <a:spAutoFit/>
          </a:bodyPr>
          <a:lstStyle/>
          <a:p>
            <a:r>
              <a:rPr lang="en-US" sz="1400" dirty="0"/>
              <a:t>Courtesy P. Echevarria</a:t>
            </a:r>
          </a:p>
        </p:txBody>
      </p:sp>
      <p:sp>
        <p:nvSpPr>
          <p:cNvPr id="18" name="TextBox 17">
            <a:extLst>
              <a:ext uri="{FF2B5EF4-FFF2-40B4-BE49-F238E27FC236}">
                <a16:creationId xmlns:a16="http://schemas.microsoft.com/office/drawing/2014/main" id="{3CE58B2C-E4E3-4389-F72E-345A55593F3D}"/>
              </a:ext>
            </a:extLst>
          </p:cNvPr>
          <p:cNvSpPr txBox="1"/>
          <p:nvPr/>
        </p:nvSpPr>
        <p:spPr>
          <a:xfrm>
            <a:off x="7945041" y="5952494"/>
            <a:ext cx="3176191" cy="276999"/>
          </a:xfrm>
          <a:prstGeom prst="rect">
            <a:avLst/>
          </a:prstGeom>
          <a:ln w="28575">
            <a:solidFill>
              <a:srgbClr val="A4C137"/>
            </a:solidFill>
          </a:ln>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1200" dirty="0"/>
              <a:t>To be presented (+ proceeding) at IPAC 2026</a:t>
            </a:r>
          </a:p>
        </p:txBody>
      </p:sp>
      <p:sp>
        <p:nvSpPr>
          <p:cNvPr id="7" name="TextBox 6">
            <a:extLst>
              <a:ext uri="{FF2B5EF4-FFF2-40B4-BE49-F238E27FC236}">
                <a16:creationId xmlns:a16="http://schemas.microsoft.com/office/drawing/2014/main" id="{CFAD7E7F-40A9-E2B2-E366-17D8AB41D766}"/>
              </a:ext>
            </a:extLst>
          </p:cNvPr>
          <p:cNvSpPr txBox="1"/>
          <p:nvPr/>
        </p:nvSpPr>
        <p:spPr>
          <a:xfrm>
            <a:off x="3857132" y="1333685"/>
            <a:ext cx="3157815" cy="276999"/>
          </a:xfrm>
          <a:prstGeom prst="rect">
            <a:avLst/>
          </a:prstGeom>
          <a:ln w="28575">
            <a:solidFill>
              <a:srgbClr val="A4C137"/>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200" dirty="0"/>
              <a:t>3.      </a:t>
            </a:r>
            <a:r>
              <a:rPr lang="en-US" sz="1200" b="1" dirty="0"/>
              <a:t>wavelets-based</a:t>
            </a:r>
            <a:r>
              <a:rPr lang="en-US" sz="1200" dirty="0"/>
              <a:t> detuning estimation</a:t>
            </a:r>
          </a:p>
        </p:txBody>
      </p:sp>
      <p:pic>
        <p:nvPicPr>
          <p:cNvPr id="8" name="Picture 7">
            <a:extLst>
              <a:ext uri="{FF2B5EF4-FFF2-40B4-BE49-F238E27FC236}">
                <a16:creationId xmlns:a16="http://schemas.microsoft.com/office/drawing/2014/main" id="{2CF1C657-3505-ECFA-1A78-BC3456A65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0506" y="3537697"/>
            <a:ext cx="5470977" cy="2922807"/>
          </a:xfrm>
          <a:prstGeom prst="rect">
            <a:avLst/>
          </a:prstGeom>
        </p:spPr>
      </p:pic>
      <p:pic>
        <p:nvPicPr>
          <p:cNvPr id="9" name="Picture 8">
            <a:extLst>
              <a:ext uri="{FF2B5EF4-FFF2-40B4-BE49-F238E27FC236}">
                <a16:creationId xmlns:a16="http://schemas.microsoft.com/office/drawing/2014/main" id="{13A5FF43-8B4D-C458-0A48-650620BDFE7F}"/>
              </a:ext>
            </a:extLst>
          </p:cNvPr>
          <p:cNvPicPr>
            <a:picLocks noChangeAspect="1"/>
          </p:cNvPicPr>
          <p:nvPr/>
        </p:nvPicPr>
        <p:blipFill>
          <a:blip r:embed="rId4"/>
          <a:stretch>
            <a:fillRect/>
          </a:stretch>
        </p:blipFill>
        <p:spPr>
          <a:xfrm>
            <a:off x="7905453" y="3462595"/>
            <a:ext cx="2708593" cy="652804"/>
          </a:xfrm>
          <a:prstGeom prst="rect">
            <a:avLst/>
          </a:prstGeom>
        </p:spPr>
      </p:pic>
      <p:pic>
        <p:nvPicPr>
          <p:cNvPr id="10" name="Picture 9">
            <a:extLst>
              <a:ext uri="{FF2B5EF4-FFF2-40B4-BE49-F238E27FC236}">
                <a16:creationId xmlns:a16="http://schemas.microsoft.com/office/drawing/2014/main" id="{FD2C3851-CB61-3877-5042-2C614380741B}"/>
              </a:ext>
            </a:extLst>
          </p:cNvPr>
          <p:cNvPicPr>
            <a:picLocks noChangeAspect="1"/>
          </p:cNvPicPr>
          <p:nvPr/>
        </p:nvPicPr>
        <p:blipFill>
          <a:blip r:embed="rId5"/>
          <a:stretch>
            <a:fillRect/>
          </a:stretch>
        </p:blipFill>
        <p:spPr>
          <a:xfrm>
            <a:off x="8234156" y="4166558"/>
            <a:ext cx="2199864" cy="687716"/>
          </a:xfrm>
          <a:prstGeom prst="rect">
            <a:avLst/>
          </a:prstGeom>
        </p:spPr>
      </p:pic>
      <p:sp>
        <p:nvSpPr>
          <p:cNvPr id="11" name="TextBox 10">
            <a:extLst>
              <a:ext uri="{FF2B5EF4-FFF2-40B4-BE49-F238E27FC236}">
                <a16:creationId xmlns:a16="http://schemas.microsoft.com/office/drawing/2014/main" id="{527CD001-0B78-DB20-5FF6-5E5B917CB740}"/>
              </a:ext>
            </a:extLst>
          </p:cNvPr>
          <p:cNvSpPr txBox="1"/>
          <p:nvPr/>
        </p:nvSpPr>
        <p:spPr>
          <a:xfrm>
            <a:off x="7984796" y="4817180"/>
            <a:ext cx="2811849" cy="600164"/>
          </a:xfrm>
          <a:prstGeom prst="rect">
            <a:avLst/>
          </a:prstGeom>
          <a:noFill/>
        </p:spPr>
        <p:txBody>
          <a:bodyPr wrap="square" rtlCol="0">
            <a:spAutoFit/>
          </a:bodyPr>
          <a:lstStyle/>
          <a:p>
            <a:r>
              <a:rPr lang="en-US" sz="1100" dirty="0" err="1"/>
              <a:t>Morlet</a:t>
            </a:r>
            <a:r>
              <a:rPr lang="en-US" sz="1100" dirty="0"/>
              <a:t> wavelet offers a well-defined central frequency and is particularly suitable for analyzing oscillatory signals</a:t>
            </a:r>
          </a:p>
        </p:txBody>
      </p:sp>
      <p:sp>
        <p:nvSpPr>
          <p:cNvPr id="12" name="Rectangle 11">
            <a:extLst>
              <a:ext uri="{FF2B5EF4-FFF2-40B4-BE49-F238E27FC236}">
                <a16:creationId xmlns:a16="http://schemas.microsoft.com/office/drawing/2014/main" id="{73F90CC3-90C8-1EF1-FD0F-3D37C2DD7A1F}"/>
              </a:ext>
            </a:extLst>
          </p:cNvPr>
          <p:cNvSpPr/>
          <p:nvPr/>
        </p:nvSpPr>
        <p:spPr>
          <a:xfrm>
            <a:off x="7905453" y="4274433"/>
            <a:ext cx="3090544" cy="114086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EF5A5F44-3772-DA83-7607-FBC7B7633FF4}"/>
              </a:ext>
            </a:extLst>
          </p:cNvPr>
          <p:cNvSpPr txBox="1"/>
          <p:nvPr/>
        </p:nvSpPr>
        <p:spPr>
          <a:xfrm>
            <a:off x="2871856" y="3306211"/>
            <a:ext cx="3433531" cy="261610"/>
          </a:xfrm>
          <a:prstGeom prst="rect">
            <a:avLst/>
          </a:prstGeom>
          <a:noFill/>
        </p:spPr>
        <p:txBody>
          <a:bodyPr wrap="square" rtlCol="0">
            <a:spAutoFit/>
          </a:bodyPr>
          <a:lstStyle/>
          <a:p>
            <a:r>
              <a:rPr lang="en-US" sz="1100" dirty="0"/>
              <a:t>Microphonics measured at </a:t>
            </a:r>
            <a:r>
              <a:rPr lang="en-US" sz="1100" dirty="0" err="1"/>
              <a:t>SEALab‘s</a:t>
            </a:r>
            <a:r>
              <a:rPr lang="en-US" sz="1100" dirty="0"/>
              <a:t> photoinjector</a:t>
            </a:r>
          </a:p>
        </p:txBody>
      </p:sp>
    </p:spTree>
    <p:extLst>
      <p:ext uri="{BB962C8B-B14F-4D97-AF65-F5344CB8AC3E}">
        <p14:creationId xmlns:p14="http://schemas.microsoft.com/office/powerpoint/2010/main" val="429561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418115" y="315684"/>
            <a:ext cx="5957785" cy="461665"/>
          </a:xfrm>
          <a:prstGeom prst="rect">
            <a:avLst/>
          </a:prstGeom>
          <a:noFill/>
        </p:spPr>
        <p:txBody>
          <a:bodyPr wrap="none" rtlCol="0">
            <a:spAutoFit/>
          </a:bodyPr>
          <a:lstStyle/>
          <a:p>
            <a:r>
              <a:rPr lang="en-US" sz="2400" b="1" dirty="0">
                <a:solidFill>
                  <a:srgbClr val="002060"/>
                </a:solidFill>
              </a:rPr>
              <a:t>WP2 – LLRF:</a:t>
            </a:r>
            <a:r>
              <a:rPr lang="en-US" sz="2400" b="1" dirty="0">
                <a:solidFill>
                  <a:schemeClr val="bg2">
                    <a:lumMod val="50000"/>
                  </a:schemeClr>
                </a:solidFill>
              </a:rPr>
              <a:t> status/evolution of Task 2.3 </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0932A6A9-8E95-4884-917E-386F298748BC}"/>
              </a:ext>
            </a:extLst>
          </p:cNvPr>
          <p:cNvSpPr>
            <a:spLocks noGrp="1"/>
          </p:cNvSpPr>
          <p:nvPr>
            <p:ph idx="1"/>
          </p:nvPr>
        </p:nvSpPr>
        <p:spPr>
          <a:xfrm>
            <a:off x="770345" y="1310236"/>
            <a:ext cx="11364505" cy="4351338"/>
          </a:xfrm>
        </p:spPr>
        <p:txBody>
          <a:bodyPr>
            <a:noAutofit/>
          </a:bodyPr>
          <a:lstStyle/>
          <a:p>
            <a:r>
              <a:rPr lang="en-US" sz="2000" b="1" dirty="0">
                <a:solidFill>
                  <a:srgbClr val="A4C137"/>
                </a:solidFill>
                <a:cs typeface="Calibri" panose="020F0502020204030204" pitchFamily="34" charset="0"/>
              </a:rPr>
              <a:t>Current developments</a:t>
            </a:r>
          </a:p>
          <a:p>
            <a:pPr marL="457200" lvl="1" indent="0">
              <a:buNone/>
            </a:pPr>
            <a:r>
              <a:rPr lang="en-US" sz="1800" b="1" dirty="0"/>
              <a:t>Microphonics suppression to allow higher gradient operation</a:t>
            </a:r>
          </a:p>
          <a:p>
            <a:pPr lvl="1"/>
            <a:r>
              <a:rPr lang="en-US" sz="1700" dirty="0"/>
              <a:t>Developed a Narrow Bandwidth Active Noise Cancellation (NANC) algorithm and demonstrated at SLAC (LCLS-II)</a:t>
            </a:r>
          </a:p>
          <a:p>
            <a:pPr lvl="1"/>
            <a:r>
              <a:rPr lang="en-US" sz="1800" dirty="0"/>
              <a:t>With NANC off, the cavity could operate at </a:t>
            </a:r>
            <a:r>
              <a:rPr lang="en-US" sz="1800" b="1" dirty="0"/>
              <a:t>max 9 MV/m</a:t>
            </a:r>
          </a:p>
          <a:p>
            <a:pPr lvl="1"/>
            <a:r>
              <a:rPr lang="en-US" sz="1800" dirty="0"/>
              <a:t>With NANC ON, the cavity can be operated </a:t>
            </a:r>
            <a:r>
              <a:rPr lang="en-US" sz="1800" b="1" dirty="0"/>
              <a:t>at 16 MV/m </a:t>
            </a:r>
            <a:r>
              <a:rPr lang="en-US" sz="1800" dirty="0"/>
              <a:t>(78% improvement!)</a:t>
            </a:r>
            <a:endParaRPr lang="en-GB" dirty="0"/>
          </a:p>
        </p:txBody>
      </p:sp>
      <p:sp>
        <p:nvSpPr>
          <p:cNvPr id="2" name="TextBox 1">
            <a:extLst>
              <a:ext uri="{FF2B5EF4-FFF2-40B4-BE49-F238E27FC236}">
                <a16:creationId xmlns:a16="http://schemas.microsoft.com/office/drawing/2014/main" id="{4232AF53-8D40-AB3E-0B68-D783E309EE45}"/>
              </a:ext>
            </a:extLst>
          </p:cNvPr>
          <p:cNvSpPr txBox="1"/>
          <p:nvPr/>
        </p:nvSpPr>
        <p:spPr>
          <a:xfrm>
            <a:off x="3418114" y="777349"/>
            <a:ext cx="6703785" cy="369332"/>
          </a:xfrm>
          <a:prstGeom prst="rect">
            <a:avLst/>
          </a:prstGeom>
          <a:noFill/>
        </p:spPr>
        <p:txBody>
          <a:bodyPr wrap="square">
            <a:spAutoFit/>
          </a:bodyPr>
          <a:lstStyle/>
          <a:p>
            <a:r>
              <a:rPr lang="en-US" sz="1800" b="1" dirty="0"/>
              <a:t>Vibration analysis and detuning control of cavities </a:t>
            </a:r>
            <a:r>
              <a:rPr lang="en-GB" sz="1800" b="1" i="1" dirty="0">
                <a:effectLst/>
                <a:latin typeface="Helvetica" pitchFamily="2" charset="0"/>
              </a:rPr>
              <a:t>– M1-M36</a:t>
            </a:r>
            <a:endParaRPr lang="en-US" dirty="0"/>
          </a:p>
        </p:txBody>
      </p:sp>
      <p:sp>
        <p:nvSpPr>
          <p:cNvPr id="6" name="Slide Number Placeholder 6">
            <a:extLst>
              <a:ext uri="{FF2B5EF4-FFF2-40B4-BE49-F238E27FC236}">
                <a16:creationId xmlns:a16="http://schemas.microsoft.com/office/drawing/2014/main" id="{F77D378C-26C5-FBD9-686B-8F9E2794BD9A}"/>
              </a:ext>
            </a:extLst>
          </p:cNvPr>
          <p:cNvSpPr>
            <a:spLocks noGrp="1"/>
          </p:cNvSpPr>
          <p:nvPr>
            <p:ph type="sldNum" sz="quarter" idx="12"/>
          </p:nvPr>
        </p:nvSpPr>
        <p:spPr>
          <a:xfrm>
            <a:off x="8664007" y="6310311"/>
            <a:ext cx="2743200" cy="365125"/>
          </a:xfrm>
        </p:spPr>
        <p:txBody>
          <a:bodyPr/>
          <a:lstStyle/>
          <a:p>
            <a:fld id="{4068FCCF-9A80-B240-8D85-84F960565AFA}" type="slidenum">
              <a:rPr lang="en-BE" smtClean="0"/>
              <a:t>19</a:t>
            </a:fld>
            <a:endParaRPr lang="en-BE" dirty="0"/>
          </a:p>
        </p:txBody>
      </p:sp>
      <p:pic>
        <p:nvPicPr>
          <p:cNvPr id="7" name="Picture 6">
            <a:extLst>
              <a:ext uri="{FF2B5EF4-FFF2-40B4-BE49-F238E27FC236}">
                <a16:creationId xmlns:a16="http://schemas.microsoft.com/office/drawing/2014/main" id="{93FED9E9-9B3D-738A-CA44-CD068105788C}"/>
              </a:ext>
            </a:extLst>
          </p:cNvPr>
          <p:cNvPicPr>
            <a:picLocks noChangeAspect="1"/>
          </p:cNvPicPr>
          <p:nvPr/>
        </p:nvPicPr>
        <p:blipFill>
          <a:blip r:embed="rId3"/>
          <a:stretch>
            <a:fillRect/>
          </a:stretch>
        </p:blipFill>
        <p:spPr>
          <a:xfrm>
            <a:off x="1077323" y="3010787"/>
            <a:ext cx="4450876" cy="3227774"/>
          </a:xfrm>
          <a:prstGeom prst="rect">
            <a:avLst/>
          </a:prstGeom>
        </p:spPr>
      </p:pic>
      <p:pic>
        <p:nvPicPr>
          <p:cNvPr id="8" name="Picture 7">
            <a:extLst>
              <a:ext uri="{FF2B5EF4-FFF2-40B4-BE49-F238E27FC236}">
                <a16:creationId xmlns:a16="http://schemas.microsoft.com/office/drawing/2014/main" id="{905DD028-05B6-B8B0-D66B-9D0C97B17392}"/>
              </a:ext>
            </a:extLst>
          </p:cNvPr>
          <p:cNvPicPr>
            <a:picLocks noChangeAspect="1"/>
          </p:cNvPicPr>
          <p:nvPr/>
        </p:nvPicPr>
        <p:blipFill>
          <a:blip r:embed="rId4"/>
          <a:stretch>
            <a:fillRect/>
          </a:stretch>
        </p:blipFill>
        <p:spPr>
          <a:xfrm>
            <a:off x="5835176" y="3077575"/>
            <a:ext cx="4204174" cy="3078911"/>
          </a:xfrm>
          <a:prstGeom prst="rect">
            <a:avLst/>
          </a:prstGeom>
        </p:spPr>
      </p:pic>
      <p:sp>
        <p:nvSpPr>
          <p:cNvPr id="9" name="TextBox 8">
            <a:extLst>
              <a:ext uri="{FF2B5EF4-FFF2-40B4-BE49-F238E27FC236}">
                <a16:creationId xmlns:a16="http://schemas.microsoft.com/office/drawing/2014/main" id="{194CFD39-21A8-61EF-A746-67B4A447D956}"/>
              </a:ext>
            </a:extLst>
          </p:cNvPr>
          <p:cNvSpPr txBox="1"/>
          <p:nvPr/>
        </p:nvSpPr>
        <p:spPr>
          <a:xfrm>
            <a:off x="7684054" y="2910730"/>
            <a:ext cx="2231637" cy="307777"/>
          </a:xfrm>
          <a:prstGeom prst="rect">
            <a:avLst/>
          </a:prstGeom>
          <a:noFill/>
        </p:spPr>
        <p:txBody>
          <a:bodyPr wrap="none" rtlCol="0">
            <a:spAutoFit/>
          </a:bodyPr>
          <a:lstStyle/>
          <a:p>
            <a:r>
              <a:rPr lang="en-US" sz="1400" dirty="0"/>
              <a:t>Courtesy B. Richter, J. Diaz</a:t>
            </a:r>
          </a:p>
        </p:txBody>
      </p:sp>
      <p:sp>
        <p:nvSpPr>
          <p:cNvPr id="10" name="TextBox 9">
            <a:extLst>
              <a:ext uri="{FF2B5EF4-FFF2-40B4-BE49-F238E27FC236}">
                <a16:creationId xmlns:a16="http://schemas.microsoft.com/office/drawing/2014/main" id="{1E8B860B-E50B-49C9-7E87-C16E8EB36E67}"/>
              </a:ext>
            </a:extLst>
          </p:cNvPr>
          <p:cNvSpPr txBox="1"/>
          <p:nvPr/>
        </p:nvSpPr>
        <p:spPr>
          <a:xfrm rot="19475579">
            <a:off x="1949522" y="4378810"/>
            <a:ext cx="3196709" cy="646331"/>
          </a:xfrm>
          <a:prstGeom prst="rect">
            <a:avLst/>
          </a:prstGeom>
          <a:noFill/>
        </p:spPr>
        <p:txBody>
          <a:bodyPr wrap="none" rtlCol="0">
            <a:spAutoFit/>
          </a:bodyPr>
          <a:lstStyle/>
          <a:p>
            <a:r>
              <a:rPr lang="en-US" sz="3600" dirty="0">
                <a:solidFill>
                  <a:schemeClr val="bg1">
                    <a:lumMod val="65000"/>
                  </a:schemeClr>
                </a:solidFill>
              </a:rPr>
              <a:t>UNPUBLISHED</a:t>
            </a:r>
          </a:p>
        </p:txBody>
      </p:sp>
      <p:sp>
        <p:nvSpPr>
          <p:cNvPr id="11" name="TextBox 10">
            <a:extLst>
              <a:ext uri="{FF2B5EF4-FFF2-40B4-BE49-F238E27FC236}">
                <a16:creationId xmlns:a16="http://schemas.microsoft.com/office/drawing/2014/main" id="{43044FFD-8567-E058-3530-FF389DA5DD3A}"/>
              </a:ext>
            </a:extLst>
          </p:cNvPr>
          <p:cNvSpPr txBox="1"/>
          <p:nvPr/>
        </p:nvSpPr>
        <p:spPr>
          <a:xfrm rot="19475579">
            <a:off x="6400397" y="4117190"/>
            <a:ext cx="3196709" cy="646331"/>
          </a:xfrm>
          <a:prstGeom prst="rect">
            <a:avLst/>
          </a:prstGeom>
          <a:noFill/>
        </p:spPr>
        <p:txBody>
          <a:bodyPr wrap="none" rtlCol="0">
            <a:spAutoFit/>
          </a:bodyPr>
          <a:lstStyle/>
          <a:p>
            <a:r>
              <a:rPr lang="en-US" sz="3600" dirty="0">
                <a:solidFill>
                  <a:schemeClr val="bg1">
                    <a:lumMod val="65000"/>
                  </a:schemeClr>
                </a:solidFill>
              </a:rPr>
              <a:t>UNPUBLISHED</a:t>
            </a:r>
          </a:p>
        </p:txBody>
      </p:sp>
      <p:sp>
        <p:nvSpPr>
          <p:cNvPr id="12" name="TextBox 11">
            <a:extLst>
              <a:ext uri="{FF2B5EF4-FFF2-40B4-BE49-F238E27FC236}">
                <a16:creationId xmlns:a16="http://schemas.microsoft.com/office/drawing/2014/main" id="{06BBCA7E-AA12-01E7-154E-48EAF05958D0}"/>
              </a:ext>
            </a:extLst>
          </p:cNvPr>
          <p:cNvSpPr txBox="1"/>
          <p:nvPr/>
        </p:nvSpPr>
        <p:spPr>
          <a:xfrm>
            <a:off x="10134110" y="4138611"/>
            <a:ext cx="1846793" cy="830997"/>
          </a:xfrm>
          <a:prstGeom prst="rect">
            <a:avLst/>
          </a:prstGeom>
          <a:ln w="28575">
            <a:solidFill>
              <a:srgbClr val="A4C137"/>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1600" dirty="0"/>
              <a:t>To be presented (+ proceeding) at IPAC 2026</a:t>
            </a:r>
          </a:p>
        </p:txBody>
      </p:sp>
      <p:sp>
        <p:nvSpPr>
          <p:cNvPr id="13" name="TextBox 12">
            <a:extLst>
              <a:ext uri="{FF2B5EF4-FFF2-40B4-BE49-F238E27FC236}">
                <a16:creationId xmlns:a16="http://schemas.microsoft.com/office/drawing/2014/main" id="{02599B46-E827-B4D7-7A52-F9748782D98A}"/>
              </a:ext>
            </a:extLst>
          </p:cNvPr>
          <p:cNvSpPr txBox="1"/>
          <p:nvPr/>
        </p:nvSpPr>
        <p:spPr>
          <a:xfrm>
            <a:off x="9982200" y="402631"/>
            <a:ext cx="1966564" cy="338554"/>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US" sz="1600" dirty="0"/>
              <a:t>2026 milestone M33</a:t>
            </a:r>
          </a:p>
        </p:txBody>
      </p:sp>
      <p:sp>
        <p:nvSpPr>
          <p:cNvPr id="14" name="Footer Placeholder 13">
            <a:extLst>
              <a:ext uri="{FF2B5EF4-FFF2-40B4-BE49-F238E27FC236}">
                <a16:creationId xmlns:a16="http://schemas.microsoft.com/office/drawing/2014/main" id="{80437589-1C0D-3ED1-0CFD-6AC194A37592}"/>
              </a:ext>
            </a:extLst>
          </p:cNvPr>
          <p:cNvSpPr>
            <a:spLocks noGrp="1"/>
          </p:cNvSpPr>
          <p:nvPr>
            <p:ph type="ftr" sz="quarter" idx="11"/>
          </p:nvPr>
        </p:nvSpPr>
        <p:spPr/>
        <p:txBody>
          <a:bodyPr/>
          <a:lstStyle/>
          <a:p>
            <a:r>
              <a:rPr lang="de-DE"/>
              <a:t>J.Branlard -  iSAS WP2 LLRF - Berlin, Apr. 2026</a:t>
            </a:r>
            <a:endParaRPr lang="en-BE"/>
          </a:p>
        </p:txBody>
      </p:sp>
    </p:spTree>
    <p:extLst>
      <p:ext uri="{BB962C8B-B14F-4D97-AF65-F5344CB8AC3E}">
        <p14:creationId xmlns:p14="http://schemas.microsoft.com/office/powerpoint/2010/main" val="2921377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388C981-172A-D8B3-7ADD-F8752E66C540}"/>
              </a:ext>
            </a:extLst>
          </p:cNvPr>
          <p:cNvSpPr>
            <a:spLocks noGrp="1"/>
          </p:cNvSpPr>
          <p:nvPr>
            <p:ph type="ftr" sz="quarter" idx="11"/>
          </p:nvPr>
        </p:nvSpPr>
        <p:spPr/>
        <p:txBody>
          <a:bodyPr/>
          <a:lstStyle/>
          <a:p>
            <a:r>
              <a:rPr lang="de-DE"/>
              <a:t>J.Branlard -  iSAS WP2 LLRF - Berlin, Apr. 2026</a:t>
            </a:r>
            <a:endParaRPr lang="en-BE"/>
          </a:p>
        </p:txBody>
      </p:sp>
      <p:sp>
        <p:nvSpPr>
          <p:cNvPr id="7" name="Slide Number Placeholder 6">
            <a:extLst>
              <a:ext uri="{FF2B5EF4-FFF2-40B4-BE49-F238E27FC236}">
                <a16:creationId xmlns:a16="http://schemas.microsoft.com/office/drawing/2014/main" id="{1BD540AE-1E71-81E7-4AA5-86EEAB7C245C}"/>
              </a:ext>
            </a:extLst>
          </p:cNvPr>
          <p:cNvSpPr>
            <a:spLocks noGrp="1"/>
          </p:cNvSpPr>
          <p:nvPr>
            <p:ph type="sldNum" sz="quarter" idx="12"/>
          </p:nvPr>
        </p:nvSpPr>
        <p:spPr/>
        <p:txBody>
          <a:bodyPr/>
          <a:lstStyle/>
          <a:p>
            <a:fld id="{4068FCCF-9A80-B240-8D85-84F960565AFA}" type="slidenum">
              <a:rPr lang="en-BE" smtClean="0"/>
              <a:t>2</a:t>
            </a:fld>
            <a:endParaRPr lang="en-BE"/>
          </a:p>
        </p:txBody>
      </p:sp>
      <p:sp>
        <p:nvSpPr>
          <p:cNvPr id="14" name="TextBox 4">
            <a:extLst>
              <a:ext uri="{FF2B5EF4-FFF2-40B4-BE49-F238E27FC236}">
                <a16:creationId xmlns:a16="http://schemas.microsoft.com/office/drawing/2014/main" id="{8952828B-552B-85E9-389B-8B27F419DD1C}"/>
              </a:ext>
            </a:extLst>
          </p:cNvPr>
          <p:cNvSpPr/>
          <p:nvPr/>
        </p:nvSpPr>
        <p:spPr>
          <a:xfrm>
            <a:off x="458640" y="1815360"/>
            <a:ext cx="11659148" cy="439975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pPr>
            <a:r>
              <a:rPr lang="en-US" sz="2000" b="1" i="1" strike="noStrike" spc="-1" dirty="0">
                <a:solidFill>
                  <a:schemeClr val="dk1"/>
                </a:solidFill>
                <a:latin typeface="Arial"/>
              </a:rPr>
              <a:t>WP02’s task with iSAS</a:t>
            </a:r>
          </a:p>
          <a:p>
            <a:pPr defTabSz="914400">
              <a:lnSpc>
                <a:spcPct val="100000"/>
              </a:lnSpc>
            </a:pPr>
            <a:endParaRPr lang="en-US" sz="2000" b="0" strike="noStrike" spc="-1" dirty="0">
              <a:solidFill>
                <a:srgbClr val="000000"/>
              </a:solidFill>
              <a:latin typeface="Calibri"/>
            </a:endParaRPr>
          </a:p>
          <a:p>
            <a:pPr defTabSz="914400">
              <a:lnSpc>
                <a:spcPct val="100000"/>
              </a:lnSpc>
            </a:pPr>
            <a:r>
              <a:rPr lang="en-US" sz="2000" strike="noStrike" spc="-1" dirty="0">
                <a:solidFill>
                  <a:srgbClr val="000000"/>
                </a:solidFill>
                <a:latin typeface="Calibri"/>
              </a:rPr>
              <a:t>	Main goal: </a:t>
            </a:r>
          </a:p>
          <a:p>
            <a:pPr defTabSz="914400">
              <a:lnSpc>
                <a:spcPct val="100000"/>
              </a:lnSpc>
            </a:pPr>
            <a:endParaRPr lang="en-US" sz="2000" b="1" i="1" spc="-1" dirty="0">
              <a:solidFill>
                <a:srgbClr val="000000"/>
              </a:solidFill>
              <a:latin typeface="Calibri"/>
            </a:endParaRPr>
          </a:p>
          <a:p>
            <a:pPr algn="ctr" defTabSz="914400">
              <a:lnSpc>
                <a:spcPct val="100000"/>
              </a:lnSpc>
            </a:pPr>
            <a:r>
              <a:rPr lang="en-US" sz="2000" b="1" i="1" strike="noStrike" spc="-1" dirty="0">
                <a:solidFill>
                  <a:srgbClr val="1B3C70"/>
                </a:solidFill>
                <a:latin typeface="Calibri"/>
              </a:rPr>
              <a:t>Investigate and demonstrate techniques to achieve </a:t>
            </a:r>
            <a:r>
              <a:rPr lang="en-US" sz="2000" b="1" i="1" u="sng" strike="noStrike" spc="-1" dirty="0">
                <a:solidFill>
                  <a:srgbClr val="A4C137"/>
                </a:solidFill>
                <a:latin typeface="Calibri"/>
              </a:rPr>
              <a:t>efficient</a:t>
            </a:r>
            <a:r>
              <a:rPr lang="en-US" sz="2000" b="1" i="1" strike="noStrike" spc="-1" dirty="0">
                <a:solidFill>
                  <a:srgbClr val="A4C137"/>
                </a:solidFill>
                <a:latin typeface="Calibri"/>
              </a:rPr>
              <a:t> </a:t>
            </a:r>
            <a:r>
              <a:rPr lang="en-US" sz="2000" b="1" i="1" u="sng" strike="noStrike" spc="-1" dirty="0">
                <a:solidFill>
                  <a:srgbClr val="A4C137"/>
                </a:solidFill>
                <a:latin typeface="Calibri"/>
              </a:rPr>
              <a:t>field-control </a:t>
            </a:r>
            <a:r>
              <a:rPr lang="en-US" sz="2000" b="1" i="1" strike="noStrike" spc="-1" dirty="0">
                <a:solidFill>
                  <a:srgbClr val="1B3C70"/>
                </a:solidFill>
                <a:latin typeface="Calibri"/>
              </a:rPr>
              <a:t>of </a:t>
            </a:r>
            <a:r>
              <a:rPr lang="en-US" sz="2000" b="1" i="1" u="sng" strike="noStrike" spc="-1" dirty="0">
                <a:solidFill>
                  <a:srgbClr val="A4C137"/>
                </a:solidFill>
                <a:latin typeface="Calibri"/>
              </a:rPr>
              <a:t>narrow-bandwidth </a:t>
            </a:r>
            <a:r>
              <a:rPr lang="en-US" sz="2000" b="1" i="1" strike="noStrike" spc="-1" dirty="0">
                <a:solidFill>
                  <a:srgbClr val="1B3C70"/>
                </a:solidFill>
                <a:latin typeface="Calibri"/>
              </a:rPr>
              <a:t>SRF cavities </a:t>
            </a:r>
          </a:p>
          <a:p>
            <a:pPr lvl="1"/>
            <a:endParaRPr lang="en-US" sz="2000" spc="-1" dirty="0">
              <a:solidFill>
                <a:srgbClr val="000000"/>
              </a:solidFill>
              <a:latin typeface="Calibri"/>
            </a:endParaRPr>
          </a:p>
          <a:p>
            <a:pPr lvl="1"/>
            <a:r>
              <a:rPr lang="en-US" sz="2000" spc="-1" dirty="0">
                <a:solidFill>
                  <a:srgbClr val="000000"/>
                </a:solidFill>
                <a:latin typeface="Calibri"/>
              </a:rPr>
              <a:t>	through </a:t>
            </a:r>
          </a:p>
          <a:p>
            <a:pPr lvl="1"/>
            <a:endParaRPr lang="en-US" sz="2000" spc="-1" dirty="0">
              <a:solidFill>
                <a:srgbClr val="000000"/>
              </a:solidFill>
              <a:latin typeface="Calibri"/>
            </a:endParaRPr>
          </a:p>
          <a:p>
            <a:pPr marL="1257300" lvl="2" indent="-342900">
              <a:buFont typeface="Arial" panose="020B0604020202020204" pitchFamily="34" charset="0"/>
              <a:buChar char="•"/>
            </a:pPr>
            <a:r>
              <a:rPr lang="en-US" sz="2000" spc="-1" dirty="0">
                <a:solidFill>
                  <a:srgbClr val="000000"/>
                </a:solidFill>
                <a:latin typeface="Calibri"/>
              </a:rPr>
              <a:t>improved </a:t>
            </a:r>
            <a:r>
              <a:rPr lang="en-US" sz="2000" b="1" spc="-1" dirty="0">
                <a:solidFill>
                  <a:srgbClr val="1B3C70"/>
                </a:solidFill>
                <a:latin typeface="Calibri"/>
              </a:rPr>
              <a:t>algorithms</a:t>
            </a:r>
            <a:r>
              <a:rPr lang="en-US" sz="2000" spc="-1" dirty="0">
                <a:solidFill>
                  <a:srgbClr val="000000"/>
                </a:solidFill>
                <a:latin typeface="Calibri"/>
              </a:rPr>
              <a:t> to achieve </a:t>
            </a:r>
            <a:r>
              <a:rPr lang="en-US" sz="2000" b="1" spc="-1" dirty="0">
                <a:solidFill>
                  <a:srgbClr val="1B3C70"/>
                </a:solidFill>
                <a:latin typeface="Calibri"/>
              </a:rPr>
              <a:t>RF field control </a:t>
            </a:r>
          </a:p>
          <a:p>
            <a:pPr marL="1257300" lvl="2" indent="-342900">
              <a:buFont typeface="Arial" panose="020B0604020202020204" pitchFamily="34" charset="0"/>
              <a:buChar char="•"/>
            </a:pPr>
            <a:r>
              <a:rPr lang="en-US" sz="2000" spc="-1" dirty="0">
                <a:solidFill>
                  <a:srgbClr val="000000"/>
                </a:solidFill>
                <a:latin typeface="Calibri"/>
              </a:rPr>
              <a:t>improved </a:t>
            </a:r>
            <a:r>
              <a:rPr lang="en-US" sz="2000" b="1" spc="-1" dirty="0">
                <a:solidFill>
                  <a:srgbClr val="1B3C70"/>
                </a:solidFill>
                <a:latin typeface="Calibri"/>
              </a:rPr>
              <a:t>algorithms</a:t>
            </a:r>
            <a:r>
              <a:rPr lang="en-US" sz="2000" spc="-1" dirty="0">
                <a:solidFill>
                  <a:srgbClr val="000000"/>
                </a:solidFill>
                <a:latin typeface="Calibri"/>
              </a:rPr>
              <a:t> to achieve </a:t>
            </a:r>
            <a:r>
              <a:rPr lang="en-US" sz="2000" b="1" spc="-1" dirty="0">
                <a:solidFill>
                  <a:srgbClr val="1B3C70"/>
                </a:solidFill>
                <a:latin typeface="Calibri"/>
              </a:rPr>
              <a:t>resonance control </a:t>
            </a:r>
          </a:p>
          <a:p>
            <a:pPr marL="1257300" lvl="2" indent="-342900">
              <a:buFont typeface="Arial" panose="020B0604020202020204" pitchFamily="34" charset="0"/>
              <a:buChar char="•"/>
            </a:pPr>
            <a:r>
              <a:rPr lang="en-US" sz="2000" spc="-1" dirty="0">
                <a:solidFill>
                  <a:srgbClr val="000000"/>
                </a:solidFill>
                <a:latin typeface="Calibri"/>
              </a:rPr>
              <a:t>improving efficiency of </a:t>
            </a:r>
            <a:r>
              <a:rPr lang="en-US" sz="2000" b="1" spc="-1" dirty="0">
                <a:solidFill>
                  <a:srgbClr val="1B3C70"/>
                </a:solidFill>
                <a:latin typeface="Calibri"/>
              </a:rPr>
              <a:t>RF sources </a:t>
            </a:r>
            <a:r>
              <a:rPr lang="en-US" sz="2000" spc="-1" dirty="0">
                <a:solidFill>
                  <a:srgbClr val="000000"/>
                </a:solidFill>
                <a:latin typeface="Calibri"/>
              </a:rPr>
              <a:t>and their usage</a:t>
            </a:r>
          </a:p>
          <a:p>
            <a:pPr marL="1257300" lvl="2" indent="-342900">
              <a:buFont typeface="Arial" panose="020B0604020202020204" pitchFamily="34" charset="0"/>
              <a:buChar char="•"/>
            </a:pPr>
            <a:r>
              <a:rPr lang="en-US" sz="2000" spc="-1" dirty="0">
                <a:solidFill>
                  <a:srgbClr val="000000"/>
                </a:solidFill>
                <a:latin typeface="Calibri"/>
              </a:rPr>
              <a:t>investigation of what can be achieved with </a:t>
            </a:r>
            <a:r>
              <a:rPr lang="en-US" sz="2000" b="1" spc="-1" dirty="0">
                <a:solidFill>
                  <a:srgbClr val="1B3C70"/>
                </a:solidFill>
                <a:latin typeface="Calibri"/>
              </a:rPr>
              <a:t>FE-FRT</a:t>
            </a:r>
            <a:r>
              <a:rPr lang="en-US" sz="2000" spc="-1" dirty="0">
                <a:solidFill>
                  <a:srgbClr val="000000"/>
                </a:solidFill>
                <a:latin typeface="Calibri"/>
              </a:rPr>
              <a:t> for resonance control </a:t>
            </a:r>
          </a:p>
          <a:p>
            <a:pPr marL="1257300" lvl="2" indent="-342900">
              <a:buFont typeface="Arial" panose="020B0604020202020204" pitchFamily="34" charset="0"/>
              <a:buChar char="•"/>
            </a:pPr>
            <a:r>
              <a:rPr lang="en-US" sz="2000" spc="-1" dirty="0">
                <a:solidFill>
                  <a:srgbClr val="000000"/>
                </a:solidFill>
                <a:latin typeface="Calibri"/>
              </a:rPr>
              <a:t>improving </a:t>
            </a:r>
            <a:r>
              <a:rPr lang="en-US" sz="2000" b="1" spc="-1" dirty="0">
                <a:solidFill>
                  <a:srgbClr val="1B3C70"/>
                </a:solidFill>
                <a:latin typeface="Calibri"/>
              </a:rPr>
              <a:t>diagnostics</a:t>
            </a:r>
            <a:r>
              <a:rPr lang="en-US" sz="2000" spc="-1" dirty="0">
                <a:solidFill>
                  <a:srgbClr val="000000"/>
                </a:solidFill>
                <a:latin typeface="Calibri"/>
              </a:rPr>
              <a:t> (detuning measurement and fault detection) making use of </a:t>
            </a:r>
            <a:r>
              <a:rPr lang="en-US" sz="2000" b="1" spc="-1" dirty="0">
                <a:solidFill>
                  <a:srgbClr val="1B3C70"/>
                </a:solidFill>
                <a:latin typeface="Calibri"/>
              </a:rPr>
              <a:t>AI / ML</a:t>
            </a:r>
          </a:p>
          <a:p>
            <a:pPr defTabSz="914400">
              <a:lnSpc>
                <a:spcPct val="100000"/>
              </a:lnSpc>
            </a:pPr>
            <a:endParaRPr lang="en-US" sz="2000" b="0" strike="noStrike" spc="-1" dirty="0">
              <a:solidFill>
                <a:srgbClr val="000000"/>
              </a:solidFill>
              <a:latin typeface="Calibri"/>
            </a:endParaRPr>
          </a:p>
        </p:txBody>
      </p:sp>
      <p:pic>
        <p:nvPicPr>
          <p:cNvPr id="15" name="Picture 2" descr="Innovate for Sustainable Accelerating Systems: Kick-Off Meeting">
            <a:extLst>
              <a:ext uri="{FF2B5EF4-FFF2-40B4-BE49-F238E27FC236}">
                <a16:creationId xmlns:a16="http://schemas.microsoft.com/office/drawing/2014/main" id="{714C6502-9B28-3FFD-8934-DEBF458758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38" y="378848"/>
            <a:ext cx="3609024" cy="113426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16650C8-8F72-A421-1893-FD555534C083}"/>
              </a:ext>
            </a:extLst>
          </p:cNvPr>
          <p:cNvSpPr txBox="1"/>
          <p:nvPr/>
        </p:nvSpPr>
        <p:spPr>
          <a:xfrm>
            <a:off x="3910655" y="226449"/>
            <a:ext cx="7832529"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2400" b="1" i="0" u="none" strike="noStrike" kern="1200" cap="none" spc="0" normalizeH="0" baseline="0" noProof="0" dirty="0">
                <a:ln>
                  <a:noFill/>
                </a:ln>
                <a:solidFill>
                  <a:srgbClr val="E8E8E8">
                    <a:lumMod val="50000"/>
                  </a:srgbClr>
                </a:solidFill>
                <a:effectLst/>
                <a:uLnTx/>
                <a:uFillTx/>
                <a:latin typeface="Aptos" panose="02110004020202020204"/>
                <a:ea typeface="+mn-ea"/>
                <a:cs typeface="+mn-cs"/>
              </a:rPr>
              <a:t>WP</a:t>
            </a:r>
            <a:r>
              <a:rPr kumimoji="0" lang="en-US" sz="2400" b="1" i="0" u="none" strike="noStrike" kern="1200" cap="none" spc="0" normalizeH="0" baseline="0" noProof="0" dirty="0">
                <a:ln>
                  <a:noFill/>
                </a:ln>
                <a:solidFill>
                  <a:srgbClr val="E8E8E8">
                    <a:lumMod val="50000"/>
                  </a:srgbClr>
                </a:solidFill>
                <a:effectLst/>
                <a:uLnTx/>
                <a:uFillTx/>
                <a:latin typeface="Aptos" panose="02110004020202020204"/>
                <a:ea typeface="+mn-ea"/>
                <a:cs typeface="+mn-cs"/>
              </a:rPr>
              <a:t>2</a:t>
            </a:r>
            <a:r>
              <a:rPr kumimoji="0" lang="en-BE" sz="2400" b="1" i="0" u="none" strike="noStrike" kern="1200" cap="none" spc="0" normalizeH="0" baseline="0" noProof="0" dirty="0">
                <a:ln>
                  <a:noFill/>
                </a:ln>
                <a:solidFill>
                  <a:srgbClr val="E8E8E8">
                    <a:lumMod val="50000"/>
                  </a:srgbClr>
                </a:solidFill>
                <a:effectLst/>
                <a:uLnTx/>
                <a:uFillTx/>
                <a:latin typeface="Aptos" panose="02110004020202020204"/>
                <a:ea typeface="+mn-ea"/>
                <a:cs typeface="+mn-cs"/>
              </a:rPr>
              <a:t>: </a:t>
            </a:r>
            <a:r>
              <a:rPr kumimoji="0" lang="en-US" sz="2400" b="1" i="0" u="none" strike="noStrike" kern="1200" cap="none" spc="0" normalizeH="0" baseline="0" noProof="0" dirty="0">
                <a:ln>
                  <a:noFill/>
                </a:ln>
                <a:solidFill>
                  <a:srgbClr val="E8E8E8">
                    <a:lumMod val="50000"/>
                  </a:srgbClr>
                </a:solidFill>
                <a:effectLst/>
                <a:uLnTx/>
                <a:uFillTx/>
                <a:latin typeface="Aptos" panose="02110004020202020204"/>
                <a:ea typeface="+mn-ea"/>
                <a:cs typeface="+mn-cs"/>
              </a:rPr>
              <a:t>Low Level RF controls </a:t>
            </a:r>
            <a:r>
              <a:rPr kumimoji="0" lang="en-US" sz="2400" b="1" i="0" u="none" strike="noStrike" kern="1200" cap="none" spc="0" normalizeH="0" baseline="0" noProof="0" dirty="0">
                <a:ln>
                  <a:noFill/>
                </a:ln>
                <a:solidFill>
                  <a:srgbClr val="FF0000"/>
                </a:solidFill>
                <a:effectLst/>
                <a:uLnTx/>
                <a:uFillTx/>
                <a:latin typeface="Aptos" panose="02110004020202020204"/>
                <a:ea typeface="+mn-ea"/>
                <a:cs typeface="+mn-cs"/>
              </a:rPr>
              <a:t>23.04.2026</a:t>
            </a:r>
            <a:endParaRPr kumimoji="0" lang="en-BE" sz="2400" b="1" i="0" u="none" strike="noStrike" kern="1200" cap="none" spc="0" normalizeH="0" baseline="0" noProof="0" dirty="0">
              <a:ln>
                <a:noFill/>
              </a:ln>
              <a:solidFill>
                <a:srgbClr val="FF0000"/>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8E8E8">
                    <a:lumMod val="50000"/>
                  </a:srgbClr>
                </a:solidFill>
                <a:effectLst/>
                <a:uLnTx/>
                <a:uFillTx/>
                <a:latin typeface="Calibri"/>
                <a:ea typeface="ＭＳ Ｐゴシック" charset="0"/>
                <a:cs typeface="+mn-cs"/>
              </a:rPr>
              <a:t>DESY, HZB, CNRS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8E8E8">
                    <a:lumMod val="50000"/>
                  </a:srgbClr>
                </a:solidFill>
                <a:effectLst/>
                <a:uLnTx/>
                <a:uFillTx/>
                <a:latin typeface="Calibri"/>
                <a:ea typeface="ＭＳ Ｐゴシック" charset="0"/>
                <a:cs typeface="+mn-cs"/>
              </a:rPr>
              <a:t>Convener &amp; deputy: Julien Branlard (DESY) &amp; Christian Schmidt (DESY)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8E8E8">
                    <a:lumMod val="50000"/>
                  </a:srgbClr>
                </a:solidFill>
                <a:effectLst/>
                <a:uLnTx/>
                <a:uFillTx/>
                <a:latin typeface="Calibri"/>
                <a:ea typeface="ＭＳ Ｐゴシック" charset="0"/>
                <a:cs typeface="+mn-cs"/>
              </a:rPr>
              <a:t>Main contacts with other partners: Axel Neumann (HZB), Christophe Joly (CNRS)</a:t>
            </a:r>
            <a:endParaRPr kumimoji="0" lang="en-BE" sz="1800" b="1" i="0" u="none" strike="noStrike" kern="1200" cap="none" spc="0" normalizeH="0" baseline="0" noProof="0" dirty="0">
              <a:ln>
                <a:noFill/>
              </a:ln>
              <a:solidFill>
                <a:srgbClr val="E8E8E8">
                  <a:lumMod val="50000"/>
                </a:srgbClr>
              </a:solidFill>
              <a:effectLst/>
              <a:uLnTx/>
              <a:uFillTx/>
              <a:latin typeface="Aptos" panose="02110004020202020204"/>
              <a:ea typeface="+mn-ea"/>
              <a:cs typeface="+mn-cs"/>
            </a:endParaRPr>
          </a:p>
          <a:p>
            <a:endParaRPr lang="en-BE" b="1" dirty="0">
              <a:solidFill>
                <a:schemeClr val="bg2">
                  <a:lumMod val="50000"/>
                </a:schemeClr>
              </a:solidFill>
            </a:endParaRPr>
          </a:p>
        </p:txBody>
      </p:sp>
    </p:spTree>
    <p:extLst>
      <p:ext uri="{BB962C8B-B14F-4D97-AF65-F5344CB8AC3E}">
        <p14:creationId xmlns:p14="http://schemas.microsoft.com/office/powerpoint/2010/main" val="562974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novate for Sustainable Accelerating Systems: Kick-Off Meeting">
            <a:extLst>
              <a:ext uri="{FF2B5EF4-FFF2-40B4-BE49-F238E27FC236}">
                <a16:creationId xmlns:a16="http://schemas.microsoft.com/office/drawing/2014/main" id="{0BBB2F10-FAEB-D3CF-A535-57FAB197B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38" y="378848"/>
            <a:ext cx="3609024" cy="11342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5CFD807-6BFA-5F75-585F-038BB87B589A}"/>
              </a:ext>
            </a:extLst>
          </p:cNvPr>
          <p:cNvSpPr txBox="1"/>
          <p:nvPr/>
        </p:nvSpPr>
        <p:spPr>
          <a:xfrm>
            <a:off x="3910655" y="226449"/>
            <a:ext cx="7832529"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2400" b="1" i="0" u="none" strike="noStrike" kern="1200" cap="none" spc="0" normalizeH="0" baseline="0" noProof="0" dirty="0">
                <a:ln>
                  <a:noFill/>
                </a:ln>
                <a:solidFill>
                  <a:srgbClr val="E8E8E8">
                    <a:lumMod val="50000"/>
                  </a:srgbClr>
                </a:solidFill>
                <a:effectLst/>
                <a:uLnTx/>
                <a:uFillTx/>
                <a:latin typeface="Aptos" panose="02110004020202020204"/>
                <a:ea typeface="+mn-ea"/>
                <a:cs typeface="+mn-cs"/>
              </a:rPr>
              <a:t>WP</a:t>
            </a:r>
            <a:r>
              <a:rPr kumimoji="0" lang="en-US" sz="2400" b="1" i="0" u="none" strike="noStrike" kern="1200" cap="none" spc="0" normalizeH="0" baseline="0" noProof="0" dirty="0">
                <a:ln>
                  <a:noFill/>
                </a:ln>
                <a:solidFill>
                  <a:srgbClr val="E8E8E8">
                    <a:lumMod val="50000"/>
                  </a:srgbClr>
                </a:solidFill>
                <a:effectLst/>
                <a:uLnTx/>
                <a:uFillTx/>
                <a:latin typeface="Aptos" panose="02110004020202020204"/>
                <a:ea typeface="+mn-ea"/>
                <a:cs typeface="+mn-cs"/>
              </a:rPr>
              <a:t>2</a:t>
            </a:r>
            <a:r>
              <a:rPr kumimoji="0" lang="en-BE" sz="2400" b="1" i="0" u="none" strike="noStrike" kern="1200" cap="none" spc="0" normalizeH="0" baseline="0" noProof="0" dirty="0">
                <a:ln>
                  <a:noFill/>
                </a:ln>
                <a:solidFill>
                  <a:srgbClr val="E8E8E8">
                    <a:lumMod val="50000"/>
                  </a:srgbClr>
                </a:solidFill>
                <a:effectLst/>
                <a:uLnTx/>
                <a:uFillTx/>
                <a:latin typeface="Aptos" panose="02110004020202020204"/>
                <a:ea typeface="+mn-ea"/>
                <a:cs typeface="+mn-cs"/>
              </a:rPr>
              <a:t>: </a:t>
            </a:r>
            <a:r>
              <a:rPr kumimoji="0" lang="en-US" sz="2400" b="1" i="0" u="none" strike="noStrike" kern="1200" cap="none" spc="0" normalizeH="0" baseline="0" noProof="0" dirty="0">
                <a:ln>
                  <a:noFill/>
                </a:ln>
                <a:solidFill>
                  <a:srgbClr val="E8E8E8">
                    <a:lumMod val="50000"/>
                  </a:srgbClr>
                </a:solidFill>
                <a:effectLst/>
                <a:uLnTx/>
                <a:uFillTx/>
                <a:latin typeface="Aptos" panose="02110004020202020204"/>
                <a:ea typeface="+mn-ea"/>
                <a:cs typeface="+mn-cs"/>
              </a:rPr>
              <a:t>Low Level RF controls </a:t>
            </a:r>
            <a:r>
              <a:rPr kumimoji="0" lang="en-US" sz="2400" b="1" i="0" u="none" strike="noStrike" kern="1200" cap="none" spc="0" normalizeH="0" baseline="0" noProof="0" dirty="0">
                <a:ln>
                  <a:noFill/>
                </a:ln>
                <a:solidFill>
                  <a:srgbClr val="FF0000"/>
                </a:solidFill>
                <a:effectLst/>
                <a:uLnTx/>
                <a:uFillTx/>
                <a:latin typeface="Aptos" panose="02110004020202020204"/>
                <a:ea typeface="+mn-ea"/>
                <a:cs typeface="+mn-cs"/>
              </a:rPr>
              <a:t>23.04.2026</a:t>
            </a:r>
            <a:endParaRPr kumimoji="0" lang="en-BE" sz="2400" b="1" i="0" u="none" strike="noStrike" kern="1200" cap="none" spc="0" normalizeH="0" baseline="0" noProof="0" dirty="0">
              <a:ln>
                <a:noFill/>
              </a:ln>
              <a:solidFill>
                <a:srgbClr val="FF0000"/>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8E8E8">
                    <a:lumMod val="50000"/>
                  </a:srgbClr>
                </a:solidFill>
                <a:effectLst/>
                <a:uLnTx/>
                <a:uFillTx/>
                <a:latin typeface="Calibri"/>
                <a:ea typeface="ＭＳ Ｐゴシック" charset="0"/>
                <a:cs typeface="+mn-cs"/>
              </a:rPr>
              <a:t>DESY, HZB, CNRS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8E8E8">
                    <a:lumMod val="50000"/>
                  </a:srgbClr>
                </a:solidFill>
                <a:effectLst/>
                <a:uLnTx/>
                <a:uFillTx/>
                <a:latin typeface="Calibri"/>
                <a:ea typeface="ＭＳ Ｐゴシック" charset="0"/>
                <a:cs typeface="+mn-cs"/>
              </a:rPr>
              <a:t>Convener &amp; deputy: Julien Branlard (DESY) &amp; Christian Schmidt (DESY)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8E8E8">
                    <a:lumMod val="50000"/>
                  </a:srgbClr>
                </a:solidFill>
                <a:effectLst/>
                <a:uLnTx/>
                <a:uFillTx/>
                <a:latin typeface="Calibri"/>
                <a:ea typeface="ＭＳ Ｐゴシック" charset="0"/>
                <a:cs typeface="+mn-cs"/>
              </a:rPr>
              <a:t>Main contacts with other partners: Axel Neumann (HZB), Christophe Joly (CNRS)</a:t>
            </a:r>
            <a:endParaRPr kumimoji="0" lang="en-BE" sz="1800" b="1" i="0" u="none" strike="noStrike" kern="1200" cap="none" spc="0" normalizeH="0" baseline="0" noProof="0" dirty="0">
              <a:ln>
                <a:noFill/>
              </a:ln>
              <a:solidFill>
                <a:srgbClr val="E8E8E8">
                  <a:lumMod val="50000"/>
                </a:srgbClr>
              </a:solidFill>
              <a:effectLst/>
              <a:uLnTx/>
              <a:uFillTx/>
              <a:latin typeface="Aptos" panose="02110004020202020204"/>
              <a:ea typeface="+mn-ea"/>
              <a:cs typeface="+mn-cs"/>
            </a:endParaRPr>
          </a:p>
          <a:p>
            <a:endParaRPr lang="en-BE" b="1" dirty="0">
              <a:solidFill>
                <a:schemeClr val="bg2">
                  <a:lumMod val="50000"/>
                </a:schemeClr>
              </a:solidFill>
            </a:endParaRPr>
          </a:p>
        </p:txBody>
      </p:sp>
      <p:sp>
        <p:nvSpPr>
          <p:cNvPr id="2" name="TextBox 1">
            <a:extLst>
              <a:ext uri="{FF2B5EF4-FFF2-40B4-BE49-F238E27FC236}">
                <a16:creationId xmlns:a16="http://schemas.microsoft.com/office/drawing/2014/main" id="{387EDDD9-A29F-2ED4-E314-D029BDFA5714}"/>
              </a:ext>
            </a:extLst>
          </p:cNvPr>
          <p:cNvSpPr txBox="1"/>
          <p:nvPr/>
        </p:nvSpPr>
        <p:spPr>
          <a:xfrm>
            <a:off x="367105" y="1768681"/>
            <a:ext cx="11457789" cy="4862870"/>
          </a:xfrm>
          <a:prstGeom prst="rect">
            <a:avLst/>
          </a:prstGeom>
          <a:noFill/>
        </p:spPr>
        <p:txBody>
          <a:bodyPr wrap="square" rtlCol="0">
            <a:spAutoFit/>
          </a:bodyPr>
          <a:lstStyle/>
          <a:p>
            <a:r>
              <a:rPr lang="en-GB" sz="2200" b="1" i="1" dirty="0">
                <a:effectLst/>
                <a:latin typeface="Helvetica" pitchFamily="2" charset="0"/>
              </a:rPr>
              <a:t>Task 2.1: </a:t>
            </a:r>
            <a:r>
              <a:rPr lang="en-GB" sz="2200" b="1" dirty="0"/>
              <a:t>Coordination of R&amp;D on LLRF – </a:t>
            </a:r>
            <a:r>
              <a:rPr lang="en-GB" sz="2200" b="1" i="1" dirty="0">
                <a:latin typeface="Helvetica" pitchFamily="2" charset="0"/>
              </a:rPr>
              <a:t>M1-M48</a:t>
            </a:r>
          </a:p>
          <a:p>
            <a:r>
              <a:rPr lang="en-GB" i="1" dirty="0">
                <a:latin typeface="Helvetica" pitchFamily="2" charset="0"/>
              </a:rPr>
              <a:t>	Candidate declined position  </a:t>
            </a:r>
            <a:r>
              <a:rPr lang="en-GB" i="1" dirty="0">
                <a:latin typeface="Helvetica" pitchFamily="2" charset="0"/>
                <a:sym typeface="Wingdings" panose="05000000000000000000" pitchFamily="2" charset="2"/>
              </a:rPr>
              <a:t>  l</a:t>
            </a:r>
            <a:r>
              <a:rPr lang="en-GB" i="1" dirty="0">
                <a:latin typeface="Helvetica" pitchFamily="2" charset="0"/>
              </a:rPr>
              <a:t>oad on other members</a:t>
            </a:r>
            <a:br>
              <a:rPr lang="en-GB" i="1" dirty="0">
                <a:latin typeface="Helvetica" pitchFamily="2" charset="0"/>
              </a:rPr>
            </a:br>
            <a:r>
              <a:rPr lang="en-GB" i="1" dirty="0">
                <a:latin typeface="Helvetica" pitchFamily="2" charset="0"/>
              </a:rPr>
              <a:t>	Milestone M24 coming up </a:t>
            </a:r>
            <a:r>
              <a:rPr lang="en-GB" i="1" dirty="0">
                <a:latin typeface="Helvetica" pitchFamily="2" charset="0"/>
                <a:sym typeface="Wingdings" panose="05000000000000000000" pitchFamily="2" charset="2"/>
              </a:rPr>
              <a:t> risk analysis (contact Adèle regarding form of deliverable)</a:t>
            </a:r>
          </a:p>
          <a:p>
            <a:r>
              <a:rPr lang="en-GB" i="1" dirty="0">
                <a:latin typeface="Helvetica" pitchFamily="2" charset="0"/>
                <a:sym typeface="Wingdings" panose="05000000000000000000" pitchFamily="2" charset="2"/>
              </a:rPr>
              <a:t>	WP02 meeting next week for status update</a:t>
            </a:r>
            <a:endParaRPr lang="en-GB" i="1" dirty="0">
              <a:latin typeface="Helvetica" pitchFamily="2" charset="0"/>
            </a:endParaRPr>
          </a:p>
          <a:p>
            <a:pPr marL="342900" indent="-342900">
              <a:buFont typeface="Arial" panose="020B0604020202020204" pitchFamily="34" charset="0"/>
              <a:buChar char="•"/>
            </a:pPr>
            <a:endParaRPr lang="en-GB" sz="2200" b="1" dirty="0">
              <a:effectLst/>
              <a:latin typeface="Helvetica" pitchFamily="2" charset="0"/>
            </a:endParaRPr>
          </a:p>
          <a:p>
            <a:r>
              <a:rPr lang="en-GB" sz="2200" b="1" i="1" dirty="0">
                <a:effectLst/>
                <a:latin typeface="Helvetica" pitchFamily="2" charset="0"/>
              </a:rPr>
              <a:t>Task 2.2: </a:t>
            </a:r>
            <a:r>
              <a:rPr lang="en-US" sz="2200" b="1" dirty="0"/>
              <a:t>Efficient field control for high loaded-quality factor cavities </a:t>
            </a:r>
            <a:r>
              <a:rPr lang="en-GB" sz="2200" b="1" i="1" dirty="0">
                <a:effectLst/>
                <a:latin typeface="Helvetica" pitchFamily="2" charset="0"/>
              </a:rPr>
              <a:t>– M1-M48</a:t>
            </a:r>
          </a:p>
          <a:p>
            <a:r>
              <a:rPr lang="en-GB" sz="2000" i="1" dirty="0">
                <a:latin typeface="Helvetica" pitchFamily="2" charset="0"/>
              </a:rPr>
              <a:t>	Test ongoing, publication pending – On-track for milestone M30</a:t>
            </a:r>
            <a:endParaRPr lang="en-GB" sz="2000" i="1" dirty="0">
              <a:effectLst/>
              <a:latin typeface="Helvetica" pitchFamily="2" charset="0"/>
            </a:endParaRPr>
          </a:p>
          <a:p>
            <a:endParaRPr lang="en-GB" sz="2200" b="1" dirty="0">
              <a:effectLst/>
              <a:latin typeface="Helvetica" pitchFamily="2" charset="0"/>
            </a:endParaRPr>
          </a:p>
          <a:p>
            <a:r>
              <a:rPr lang="en-GB" sz="2200" b="1" i="1" dirty="0">
                <a:effectLst/>
                <a:latin typeface="Helvetica" pitchFamily="2" charset="0"/>
              </a:rPr>
              <a:t>Task 2.3: </a:t>
            </a:r>
            <a:r>
              <a:rPr lang="en-US" sz="2200" b="1" dirty="0"/>
              <a:t>Vibration analysis and detuning control of cavities </a:t>
            </a:r>
            <a:r>
              <a:rPr lang="en-GB" sz="2200" b="1" i="1" dirty="0">
                <a:effectLst/>
                <a:latin typeface="Helvetica" pitchFamily="2" charset="0"/>
              </a:rPr>
              <a:t>– M1-M36</a:t>
            </a:r>
          </a:p>
          <a:p>
            <a:r>
              <a:rPr lang="en-GB" sz="2000" i="1" dirty="0">
                <a:latin typeface="Helvetica" pitchFamily="2" charset="0"/>
              </a:rPr>
              <a:t>	Measurement on-going, report this year</a:t>
            </a:r>
            <a:endParaRPr lang="en-GB" sz="2000" i="1" dirty="0">
              <a:effectLst/>
              <a:latin typeface="Helvetica" pitchFamily="2" charset="0"/>
            </a:endParaRPr>
          </a:p>
          <a:p>
            <a:endParaRPr lang="en-GB" sz="2200" b="1" dirty="0">
              <a:effectLst/>
              <a:latin typeface="Helvetica" pitchFamily="2" charset="0"/>
            </a:endParaRPr>
          </a:p>
          <a:p>
            <a:r>
              <a:rPr lang="en-GB" sz="2200" b="1" i="1" dirty="0">
                <a:effectLst/>
                <a:latin typeface="Helvetica" pitchFamily="2" charset="0"/>
              </a:rPr>
              <a:t>Task 2.4: </a:t>
            </a:r>
            <a:r>
              <a:rPr lang="en-US" sz="2200" b="1" dirty="0"/>
              <a:t>Integrated LLRF control using Ferro-Electric Fast Reactive Tuners</a:t>
            </a:r>
            <a:r>
              <a:rPr lang="en-GB" sz="2200" b="1" i="1" dirty="0">
                <a:effectLst/>
                <a:latin typeface="Helvetica" pitchFamily="2" charset="0"/>
              </a:rPr>
              <a:t>– M13-M48</a:t>
            </a:r>
          </a:p>
          <a:p>
            <a:endParaRPr lang="en-GB" sz="2200" b="1" dirty="0">
              <a:effectLst/>
              <a:latin typeface="Helvetica" pitchFamily="2" charset="0"/>
            </a:endParaRPr>
          </a:p>
          <a:p>
            <a:r>
              <a:rPr lang="en-GB" sz="2200" b="1" i="1" dirty="0">
                <a:latin typeface="Helvetica" pitchFamily="2" charset="0"/>
              </a:rPr>
              <a:t>Task 2.5: </a:t>
            </a:r>
            <a:r>
              <a:rPr lang="en-US" sz="2200" b="1" dirty="0"/>
              <a:t>Energy efficient supervisory control and fault diagnosis</a:t>
            </a:r>
            <a:r>
              <a:rPr lang="en-GB" sz="2200" b="1" i="1" dirty="0">
                <a:latin typeface="Helvetica" pitchFamily="2" charset="0"/>
              </a:rPr>
              <a:t>– M1-M48</a:t>
            </a:r>
          </a:p>
          <a:p>
            <a:r>
              <a:rPr lang="en-GB" i="1" dirty="0">
                <a:latin typeface="Helvetica" pitchFamily="2" charset="0"/>
              </a:rPr>
              <a:t>	No recent progress. Next point of focus</a:t>
            </a:r>
          </a:p>
        </p:txBody>
      </p:sp>
      <p:sp>
        <p:nvSpPr>
          <p:cNvPr id="3" name="TextBox 2">
            <a:extLst>
              <a:ext uri="{FF2B5EF4-FFF2-40B4-BE49-F238E27FC236}">
                <a16:creationId xmlns:a16="http://schemas.microsoft.com/office/drawing/2014/main" id="{7EC31C9B-60FD-1D03-A35E-73E2C28A5B1A}"/>
              </a:ext>
            </a:extLst>
          </p:cNvPr>
          <p:cNvSpPr txBox="1"/>
          <p:nvPr/>
        </p:nvSpPr>
        <p:spPr>
          <a:xfrm>
            <a:off x="7365392" y="2078254"/>
            <a:ext cx="1966564" cy="338554"/>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US" sz="1600" dirty="0"/>
              <a:t>2026 milestone M24</a:t>
            </a:r>
          </a:p>
        </p:txBody>
      </p:sp>
      <p:sp>
        <p:nvSpPr>
          <p:cNvPr id="6" name="TextBox 5">
            <a:extLst>
              <a:ext uri="{FF2B5EF4-FFF2-40B4-BE49-F238E27FC236}">
                <a16:creationId xmlns:a16="http://schemas.microsoft.com/office/drawing/2014/main" id="{9E11AA08-0CF0-9079-94CC-20512A327C44}"/>
              </a:ext>
            </a:extLst>
          </p:cNvPr>
          <p:cNvSpPr txBox="1"/>
          <p:nvPr/>
        </p:nvSpPr>
        <p:spPr>
          <a:xfrm>
            <a:off x="8605223" y="3640948"/>
            <a:ext cx="1966564" cy="338554"/>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US" sz="1600" dirty="0"/>
              <a:t>2026 milestone M30</a:t>
            </a:r>
          </a:p>
        </p:txBody>
      </p:sp>
      <p:sp>
        <p:nvSpPr>
          <p:cNvPr id="7" name="TextBox 6">
            <a:extLst>
              <a:ext uri="{FF2B5EF4-FFF2-40B4-BE49-F238E27FC236}">
                <a16:creationId xmlns:a16="http://schemas.microsoft.com/office/drawing/2014/main" id="{AAD05045-05C1-4DF9-B7B0-11D97DEF8180}"/>
              </a:ext>
            </a:extLst>
          </p:cNvPr>
          <p:cNvSpPr txBox="1"/>
          <p:nvPr/>
        </p:nvSpPr>
        <p:spPr>
          <a:xfrm>
            <a:off x="5561066" y="6237832"/>
            <a:ext cx="1966564" cy="338554"/>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US" sz="1600" dirty="0"/>
              <a:t>2026 milestone M33</a:t>
            </a:r>
          </a:p>
        </p:txBody>
      </p:sp>
      <p:sp>
        <p:nvSpPr>
          <p:cNvPr id="8" name="TextBox 7">
            <a:extLst>
              <a:ext uri="{FF2B5EF4-FFF2-40B4-BE49-F238E27FC236}">
                <a16:creationId xmlns:a16="http://schemas.microsoft.com/office/drawing/2014/main" id="{EF4FFD2B-8F5F-3CD2-8650-630B11AD923F}"/>
              </a:ext>
            </a:extLst>
          </p:cNvPr>
          <p:cNvSpPr txBox="1"/>
          <p:nvPr/>
        </p:nvSpPr>
        <p:spPr>
          <a:xfrm>
            <a:off x="9331956" y="2078254"/>
            <a:ext cx="2432654" cy="338554"/>
          </a:xfrm>
          <a:prstGeom prst="rect">
            <a:avLst/>
          </a:prstGeom>
          <a:noFill/>
        </p:spPr>
        <p:txBody>
          <a:bodyPr wrap="none" rtlCol="0">
            <a:spAutoFit/>
          </a:bodyPr>
          <a:lstStyle/>
          <a:p>
            <a:r>
              <a:rPr lang="en-US" sz="1600" b="1" dirty="0">
                <a:solidFill>
                  <a:srgbClr val="5EB623"/>
                </a:solidFill>
              </a:rPr>
              <a:t>due/submitted Feb 2026</a:t>
            </a:r>
          </a:p>
        </p:txBody>
      </p:sp>
      <p:pic>
        <p:nvPicPr>
          <p:cNvPr id="10" name="Picture 9">
            <a:extLst>
              <a:ext uri="{FF2B5EF4-FFF2-40B4-BE49-F238E27FC236}">
                <a16:creationId xmlns:a16="http://schemas.microsoft.com/office/drawing/2014/main" id="{11A12C27-E14C-9F21-86DD-BF05F89CE6F2}"/>
              </a:ext>
            </a:extLst>
          </p:cNvPr>
          <p:cNvPicPr>
            <a:picLocks noChangeAspect="1"/>
          </p:cNvPicPr>
          <p:nvPr/>
        </p:nvPicPr>
        <p:blipFill>
          <a:blip r:embed="rId3"/>
          <a:stretch>
            <a:fillRect/>
          </a:stretch>
        </p:blipFill>
        <p:spPr>
          <a:xfrm>
            <a:off x="11733265" y="1979927"/>
            <a:ext cx="294098" cy="338554"/>
          </a:xfrm>
          <a:prstGeom prst="rect">
            <a:avLst/>
          </a:prstGeom>
        </p:spPr>
      </p:pic>
      <p:sp>
        <p:nvSpPr>
          <p:cNvPr id="15" name="TextBox 14">
            <a:extLst>
              <a:ext uri="{FF2B5EF4-FFF2-40B4-BE49-F238E27FC236}">
                <a16:creationId xmlns:a16="http://schemas.microsoft.com/office/drawing/2014/main" id="{E6D90132-ADA7-C36C-68D8-96DB21A83F15}"/>
              </a:ext>
            </a:extLst>
          </p:cNvPr>
          <p:cNvSpPr txBox="1"/>
          <p:nvPr/>
        </p:nvSpPr>
        <p:spPr>
          <a:xfrm>
            <a:off x="10571787" y="3666966"/>
            <a:ext cx="1468800" cy="338554"/>
          </a:xfrm>
          <a:prstGeom prst="rect">
            <a:avLst/>
          </a:prstGeom>
          <a:noFill/>
        </p:spPr>
        <p:txBody>
          <a:bodyPr wrap="none" rtlCol="0">
            <a:spAutoFit/>
          </a:bodyPr>
          <a:lstStyle/>
          <a:p>
            <a:r>
              <a:rPr lang="en-US" sz="1600" b="1" dirty="0">
                <a:solidFill>
                  <a:srgbClr val="5EB623"/>
                </a:solidFill>
              </a:rPr>
              <a:t>due Nov. 2026</a:t>
            </a:r>
          </a:p>
        </p:txBody>
      </p:sp>
      <p:sp>
        <p:nvSpPr>
          <p:cNvPr id="16" name="TextBox 15">
            <a:extLst>
              <a:ext uri="{FF2B5EF4-FFF2-40B4-BE49-F238E27FC236}">
                <a16:creationId xmlns:a16="http://schemas.microsoft.com/office/drawing/2014/main" id="{EB5A06A7-3149-B82D-5469-CA2F3C9C9C8C}"/>
              </a:ext>
            </a:extLst>
          </p:cNvPr>
          <p:cNvSpPr txBox="1"/>
          <p:nvPr/>
        </p:nvSpPr>
        <p:spPr>
          <a:xfrm>
            <a:off x="7615140" y="6237832"/>
            <a:ext cx="1467068" cy="338554"/>
          </a:xfrm>
          <a:prstGeom prst="rect">
            <a:avLst/>
          </a:prstGeom>
          <a:noFill/>
        </p:spPr>
        <p:txBody>
          <a:bodyPr wrap="none" rtlCol="0">
            <a:spAutoFit/>
          </a:bodyPr>
          <a:lstStyle/>
          <a:p>
            <a:r>
              <a:rPr lang="en-US" sz="1600" b="1" dirty="0">
                <a:solidFill>
                  <a:srgbClr val="5EB623"/>
                </a:solidFill>
              </a:rPr>
              <a:t>due Aug. 2026</a:t>
            </a:r>
          </a:p>
        </p:txBody>
      </p:sp>
      <p:sp>
        <p:nvSpPr>
          <p:cNvPr id="5" name="Rectangle 4">
            <a:extLst>
              <a:ext uri="{FF2B5EF4-FFF2-40B4-BE49-F238E27FC236}">
                <a16:creationId xmlns:a16="http://schemas.microsoft.com/office/drawing/2014/main" id="{2CC92462-4C42-7258-FDFE-9AF0F00A60B2}"/>
              </a:ext>
            </a:extLst>
          </p:cNvPr>
          <p:cNvSpPr/>
          <p:nvPr/>
        </p:nvSpPr>
        <p:spPr>
          <a:xfrm>
            <a:off x="0" y="5734050"/>
            <a:ext cx="12192000" cy="1123950"/>
          </a:xfrm>
          <a:prstGeom prst="rect">
            <a:avLst/>
          </a:prstGeom>
          <a:solidFill>
            <a:schemeClr val="bg1">
              <a:alpha val="8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A0A807B-5343-4594-F4B5-061888ACBDD7}"/>
              </a:ext>
            </a:extLst>
          </p:cNvPr>
          <p:cNvSpPr/>
          <p:nvPr/>
        </p:nvSpPr>
        <p:spPr>
          <a:xfrm>
            <a:off x="0" y="1610210"/>
            <a:ext cx="12192000" cy="3637580"/>
          </a:xfrm>
          <a:prstGeom prst="rect">
            <a:avLst/>
          </a:prstGeom>
          <a:solidFill>
            <a:schemeClr val="bg1">
              <a:alpha val="8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3749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418115" y="315684"/>
            <a:ext cx="5957785" cy="461665"/>
          </a:xfrm>
          <a:prstGeom prst="rect">
            <a:avLst/>
          </a:prstGeom>
          <a:noFill/>
        </p:spPr>
        <p:txBody>
          <a:bodyPr wrap="none" rtlCol="0">
            <a:spAutoFit/>
          </a:bodyPr>
          <a:lstStyle/>
          <a:p>
            <a:r>
              <a:rPr lang="en-US" sz="2400" b="1" dirty="0">
                <a:solidFill>
                  <a:srgbClr val="002060"/>
                </a:solidFill>
              </a:rPr>
              <a:t>WP2 – LLRF:</a:t>
            </a:r>
            <a:r>
              <a:rPr lang="en-US" sz="2400" b="1" dirty="0">
                <a:solidFill>
                  <a:schemeClr val="bg2">
                    <a:lumMod val="50000"/>
                  </a:schemeClr>
                </a:solidFill>
              </a:rPr>
              <a:t> status/evolution of Task 2.4 </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0932A6A9-8E95-4884-917E-386F298748BC}"/>
              </a:ext>
            </a:extLst>
          </p:cNvPr>
          <p:cNvSpPr>
            <a:spLocks noGrp="1"/>
          </p:cNvSpPr>
          <p:nvPr>
            <p:ph idx="1"/>
          </p:nvPr>
        </p:nvSpPr>
        <p:spPr>
          <a:xfrm>
            <a:off x="838200" y="1825624"/>
            <a:ext cx="7584832" cy="4716692"/>
          </a:xfrm>
        </p:spPr>
        <p:txBody>
          <a:bodyPr>
            <a:normAutofit fontScale="92500" lnSpcReduction="20000"/>
          </a:bodyPr>
          <a:lstStyle/>
          <a:p>
            <a:r>
              <a:rPr lang="en-US" sz="2000" b="1" dirty="0">
                <a:solidFill>
                  <a:srgbClr val="002060"/>
                </a:solidFill>
              </a:rPr>
              <a:t>Past developments</a:t>
            </a:r>
          </a:p>
          <a:p>
            <a:pPr lvl="1"/>
            <a:r>
              <a:rPr lang="en-US" sz="1600" b="1" dirty="0">
                <a:solidFill>
                  <a:srgbClr val="002060"/>
                </a:solidFill>
              </a:rPr>
              <a:t>…</a:t>
            </a:r>
            <a:endParaRPr lang="en-US" sz="1800" dirty="0"/>
          </a:p>
          <a:p>
            <a:pPr marL="457200" lvl="1" indent="0">
              <a:buNone/>
            </a:pPr>
            <a:endParaRPr lang="en-US" sz="1800" dirty="0"/>
          </a:p>
          <a:p>
            <a:r>
              <a:rPr lang="en-US" sz="2000" b="1" dirty="0">
                <a:solidFill>
                  <a:srgbClr val="A4C137"/>
                </a:solidFill>
                <a:cs typeface="Calibri" panose="020F0502020204030204" pitchFamily="34" charset="0"/>
              </a:rPr>
              <a:t>Current developments</a:t>
            </a:r>
            <a:endParaRPr lang="en-US" dirty="0">
              <a:highlight>
                <a:srgbClr val="FFFF00"/>
              </a:highlight>
            </a:endParaRPr>
          </a:p>
          <a:p>
            <a:pPr marL="685800" lvl="1" indent="-228600" defTabSz="914400">
              <a:lnSpc>
                <a:spcPct val="90000"/>
              </a:lnSpc>
              <a:spcBef>
                <a:spcPts val="499"/>
              </a:spcBef>
              <a:buClr>
                <a:srgbClr val="000000"/>
              </a:buClr>
              <a:buFont typeface="Arial"/>
              <a:buChar char="•"/>
              <a:tabLst>
                <a:tab pos="0" algn="l"/>
              </a:tabLst>
            </a:pPr>
            <a:r>
              <a:rPr lang="en-US" sz="1600" b="1" strike="noStrike" spc="-1" dirty="0">
                <a:solidFill>
                  <a:schemeClr val="dk1"/>
                </a:solidFill>
                <a:latin typeface="Aptos"/>
              </a:rPr>
              <a:t>Goal is to integrate a ferro-electric fast reactive tuner (FE-FRT) with a digital LLRF system</a:t>
            </a:r>
            <a:endParaRPr lang="en-US" sz="16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Hardware development 2026/27 within WP1</a:t>
            </a: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Measure FE-FRT voltage response and temperature dependence</a:t>
            </a: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Evaluation of existing MTCA hardware as potential FE-FRT driver</a:t>
            </a:r>
          </a:p>
          <a:p>
            <a:pPr indent="0" defTabSz="914400">
              <a:lnSpc>
                <a:spcPct val="90000"/>
              </a:lnSpc>
              <a:spcBef>
                <a:spcPts val="499"/>
              </a:spcBef>
              <a:buNone/>
              <a:tabLst>
                <a:tab pos="0" algn="l"/>
              </a:tabLst>
            </a:pPr>
            <a:endParaRPr lang="en-US" sz="1600" b="0" strike="noStrike" spc="-1" dirty="0">
              <a:solidFill>
                <a:schemeClr val="dk1"/>
              </a:solidFill>
              <a:latin typeface="Aptos"/>
            </a:endParaRPr>
          </a:p>
          <a:p>
            <a:pPr marL="685800" lvl="1" indent="-228600" defTabSz="914400">
              <a:lnSpc>
                <a:spcPct val="90000"/>
              </a:lnSpc>
              <a:spcBef>
                <a:spcPts val="499"/>
              </a:spcBef>
              <a:buClr>
                <a:srgbClr val="000000"/>
              </a:buClr>
              <a:buFont typeface="Arial"/>
              <a:buChar char="•"/>
              <a:tabLst>
                <a:tab pos="0" algn="l"/>
              </a:tabLst>
            </a:pPr>
            <a:r>
              <a:rPr lang="en-US" sz="1600" b="1" strike="noStrike" spc="-1" dirty="0">
                <a:solidFill>
                  <a:schemeClr val="dk1"/>
                </a:solidFill>
                <a:latin typeface="Aptos"/>
              </a:rPr>
              <a:t>Development of </a:t>
            </a:r>
            <a:r>
              <a:rPr lang="en-US" sz="1600" b="1" strike="noStrike" spc="-1" dirty="0" err="1">
                <a:solidFill>
                  <a:schemeClr val="dk1"/>
                </a:solidFill>
                <a:latin typeface="Aptos"/>
              </a:rPr>
              <a:t>Matlab</a:t>
            </a:r>
            <a:r>
              <a:rPr lang="en-US" sz="1600" b="1" strike="noStrike" spc="-1" dirty="0">
                <a:solidFill>
                  <a:schemeClr val="dk1"/>
                </a:solidFill>
                <a:latin typeface="Aptos"/>
              </a:rPr>
              <a:t>/Simulink model of RF control loop to simulate resonance control </a:t>
            </a:r>
            <a:endParaRPr lang="en-US" sz="1600" b="0" strike="noStrike" spc="-1" dirty="0">
              <a:solidFill>
                <a:schemeClr val="dk1"/>
              </a:solidFill>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strike="noStrike" spc="-1" dirty="0">
                <a:solidFill>
                  <a:schemeClr val="dk1"/>
                </a:solidFill>
                <a:latin typeface="Aptos"/>
              </a:rPr>
              <a:t>Using FE-FRT voltage response, include it in LLRF control simulation environment </a:t>
            </a:r>
          </a:p>
          <a:p>
            <a:pPr lvl="2"/>
            <a:r>
              <a:rPr lang="en-US" sz="1400" spc="-1" dirty="0">
                <a:solidFill>
                  <a:schemeClr val="dk1"/>
                </a:solidFill>
                <a:latin typeface="Aptos"/>
              </a:rPr>
              <a:t>Set back : joint-PhD program on this topic stopped</a:t>
            </a:r>
          </a:p>
          <a:p>
            <a:pPr lvl="2"/>
            <a:r>
              <a:rPr lang="en-US" sz="1400" spc="-1" dirty="0">
                <a:solidFill>
                  <a:schemeClr val="dk1"/>
                </a:solidFill>
                <a:latin typeface="Aptos"/>
              </a:rPr>
              <a:t>Work taken over by colleagues from </a:t>
            </a:r>
            <a:r>
              <a:rPr lang="en-US" sz="1400" spc="-1" dirty="0" err="1">
                <a:solidFill>
                  <a:schemeClr val="dk1"/>
                </a:solidFill>
                <a:latin typeface="Aptos"/>
              </a:rPr>
              <a:t>IJCLab</a:t>
            </a:r>
            <a:r>
              <a:rPr lang="en-US" sz="1400" spc="-1" dirty="0">
                <a:solidFill>
                  <a:schemeClr val="dk1"/>
                </a:solidFill>
                <a:latin typeface="Aptos"/>
              </a:rPr>
              <a:t> and LPSC</a:t>
            </a:r>
          </a:p>
          <a:p>
            <a:pPr indent="0" defTabSz="914400">
              <a:lnSpc>
                <a:spcPct val="90000"/>
              </a:lnSpc>
              <a:spcBef>
                <a:spcPts val="499"/>
              </a:spcBef>
              <a:buNone/>
              <a:tabLst>
                <a:tab pos="0" algn="l"/>
              </a:tabLst>
            </a:pPr>
            <a:endParaRPr lang="en-US" sz="1600" b="0" strike="noStrike" spc="-1" dirty="0">
              <a:solidFill>
                <a:schemeClr val="dk1"/>
              </a:solidFill>
              <a:latin typeface="Aptos"/>
            </a:endParaRPr>
          </a:p>
          <a:p>
            <a:pPr marL="685800" lvl="1" indent="-228600" defTabSz="914400">
              <a:lnSpc>
                <a:spcPct val="90000"/>
              </a:lnSpc>
              <a:spcBef>
                <a:spcPts val="499"/>
              </a:spcBef>
              <a:buClr>
                <a:srgbClr val="000000"/>
              </a:buClr>
              <a:buFont typeface="Arial"/>
              <a:buChar char="•"/>
              <a:tabLst>
                <a:tab pos="0" algn="l"/>
              </a:tabLst>
            </a:pPr>
            <a:r>
              <a:rPr lang="en-US" sz="1600" b="1" strike="noStrike" spc="-1" dirty="0">
                <a:solidFill>
                  <a:schemeClr val="dk1"/>
                </a:solidFill>
                <a:latin typeface="Aptos"/>
              </a:rPr>
              <a:t>RF and resonance control using FE-FRT</a:t>
            </a:r>
          </a:p>
          <a:p>
            <a:pPr lvl="2">
              <a:spcBef>
                <a:spcPts val="499"/>
              </a:spcBef>
              <a:buClr>
                <a:srgbClr val="000000"/>
              </a:buClr>
              <a:buFont typeface="Arial"/>
              <a:buChar char="•"/>
              <a:tabLst>
                <a:tab pos="0" algn="l"/>
              </a:tabLst>
            </a:pPr>
            <a:r>
              <a:rPr lang="en-US" sz="1500" strike="noStrike" spc="-1" dirty="0">
                <a:solidFill>
                  <a:schemeClr val="dk1"/>
                </a:solidFill>
                <a:latin typeface="Aptos"/>
              </a:rPr>
              <a:t>High-voltage amplifier transfer function measurement using capacitive load (to emulate FE-FRT))</a:t>
            </a:r>
          </a:p>
          <a:p>
            <a:pPr lvl="2">
              <a:spcBef>
                <a:spcPts val="499"/>
              </a:spcBef>
              <a:buClr>
                <a:srgbClr val="000000"/>
              </a:buClr>
              <a:buFont typeface="Arial"/>
              <a:buChar char="•"/>
              <a:tabLst>
                <a:tab pos="0" algn="l"/>
              </a:tabLst>
            </a:pPr>
            <a:r>
              <a:rPr lang="en-US" sz="1500" strike="noStrike" spc="-1" dirty="0">
                <a:solidFill>
                  <a:schemeClr val="dk1"/>
                </a:solidFill>
                <a:latin typeface="Aptos"/>
              </a:rPr>
              <a:t>Controller development on RF SoC on going, HZB</a:t>
            </a:r>
          </a:p>
          <a:p>
            <a:pPr marL="1143000" lvl="2" indent="-228600" defTabSz="914400">
              <a:lnSpc>
                <a:spcPct val="90000"/>
              </a:lnSpc>
              <a:spcBef>
                <a:spcPts val="499"/>
              </a:spcBef>
              <a:buClr>
                <a:srgbClr val="000000"/>
              </a:buClr>
              <a:buFont typeface="Arial"/>
              <a:buChar char="•"/>
              <a:tabLst>
                <a:tab pos="0" algn="l"/>
              </a:tabLst>
            </a:pPr>
            <a:r>
              <a:rPr lang="en-US" sz="1600" b="0" strike="noStrike" spc="-1" dirty="0">
                <a:solidFill>
                  <a:schemeClr val="dk1"/>
                </a:solidFill>
                <a:latin typeface="Aptos"/>
              </a:rPr>
              <a:t>First measurements at </a:t>
            </a:r>
            <a:r>
              <a:rPr lang="en-US" sz="1600" b="0" strike="noStrike" spc="-1" dirty="0" err="1">
                <a:solidFill>
                  <a:schemeClr val="dk1"/>
                </a:solidFill>
                <a:latin typeface="Aptos"/>
              </a:rPr>
              <a:t>HoBicat</a:t>
            </a:r>
            <a:r>
              <a:rPr lang="en-US" sz="1600" b="0" strike="noStrike" spc="-1" dirty="0">
                <a:solidFill>
                  <a:schemeClr val="dk1"/>
                </a:solidFill>
                <a:latin typeface="Aptos"/>
              </a:rPr>
              <a:t>, HZB</a:t>
            </a:r>
          </a:p>
          <a:p>
            <a:pPr lvl="1"/>
            <a:endParaRPr lang="en-US" dirty="0">
              <a:highlight>
                <a:srgbClr val="FFFF00"/>
              </a:highlight>
            </a:endParaRPr>
          </a:p>
          <a:p>
            <a:endParaRPr lang="en-US" dirty="0"/>
          </a:p>
          <a:p>
            <a:endParaRPr lang="en-GB" dirty="0"/>
          </a:p>
        </p:txBody>
      </p:sp>
      <p:sp>
        <p:nvSpPr>
          <p:cNvPr id="2" name="TextBox 1">
            <a:extLst>
              <a:ext uri="{FF2B5EF4-FFF2-40B4-BE49-F238E27FC236}">
                <a16:creationId xmlns:a16="http://schemas.microsoft.com/office/drawing/2014/main" id="{4232AF53-8D40-AB3E-0B68-D783E309EE45}"/>
              </a:ext>
            </a:extLst>
          </p:cNvPr>
          <p:cNvSpPr txBox="1"/>
          <p:nvPr/>
        </p:nvSpPr>
        <p:spPr>
          <a:xfrm>
            <a:off x="3418114" y="777349"/>
            <a:ext cx="8197624" cy="369332"/>
          </a:xfrm>
          <a:prstGeom prst="rect">
            <a:avLst/>
          </a:prstGeom>
          <a:noFill/>
        </p:spPr>
        <p:txBody>
          <a:bodyPr wrap="square">
            <a:spAutoFit/>
          </a:bodyPr>
          <a:lstStyle/>
          <a:p>
            <a:r>
              <a:rPr lang="en-US" sz="1800" b="1" dirty="0"/>
              <a:t>Integrated LLRF control using Ferro-Electric Fast Reactive Tuners</a:t>
            </a:r>
            <a:r>
              <a:rPr lang="en-GB" sz="1800" b="1" i="1" dirty="0">
                <a:effectLst/>
                <a:latin typeface="Helvetica" pitchFamily="2" charset="0"/>
              </a:rPr>
              <a:t>– M13-M48</a:t>
            </a:r>
            <a:endParaRPr lang="en-US" dirty="0"/>
          </a:p>
        </p:txBody>
      </p:sp>
      <p:grpSp>
        <p:nvGrpSpPr>
          <p:cNvPr id="6" name="Group 5">
            <a:extLst>
              <a:ext uri="{FF2B5EF4-FFF2-40B4-BE49-F238E27FC236}">
                <a16:creationId xmlns:a16="http://schemas.microsoft.com/office/drawing/2014/main" id="{5964DD01-E03A-C663-1255-20E747CCFFE8}"/>
              </a:ext>
            </a:extLst>
          </p:cNvPr>
          <p:cNvGrpSpPr/>
          <p:nvPr/>
        </p:nvGrpSpPr>
        <p:grpSpPr>
          <a:xfrm>
            <a:off x="0" y="3148860"/>
            <a:ext cx="1206069" cy="2409480"/>
            <a:chOff x="8185251" y="3247920"/>
            <a:chExt cx="1206069" cy="2409480"/>
          </a:xfrm>
        </p:grpSpPr>
        <p:sp>
          <p:nvSpPr>
            <p:cNvPr id="8" name="Arrow: Down 1">
              <a:extLst>
                <a:ext uri="{FF2B5EF4-FFF2-40B4-BE49-F238E27FC236}">
                  <a16:creationId xmlns:a16="http://schemas.microsoft.com/office/drawing/2014/main" id="{439C027B-F67B-4ACB-6975-BB42FC83973C}"/>
                </a:ext>
              </a:extLst>
            </p:cNvPr>
            <p:cNvSpPr/>
            <p:nvPr/>
          </p:nvSpPr>
          <p:spPr>
            <a:xfrm>
              <a:off x="9067680" y="3247920"/>
              <a:ext cx="323640" cy="2409480"/>
            </a:xfrm>
            <a:prstGeom prst="downArrow">
              <a:avLst>
                <a:gd name="adj1" fmla="val 50000"/>
                <a:gd name="adj2" fmla="val 50000"/>
              </a:avLst>
            </a:prstGeom>
            <a:solidFill>
              <a:srgbClr val="15608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Aptos"/>
              </a:endParaRPr>
            </a:p>
          </p:txBody>
        </p:sp>
        <p:sp>
          <p:nvSpPr>
            <p:cNvPr id="9" name="TextBox 4">
              <a:extLst>
                <a:ext uri="{FF2B5EF4-FFF2-40B4-BE49-F238E27FC236}">
                  <a16:creationId xmlns:a16="http://schemas.microsoft.com/office/drawing/2014/main" id="{211FB6C0-8D9A-D277-DEF9-EF16A2805325}"/>
                </a:ext>
              </a:extLst>
            </p:cNvPr>
            <p:cNvSpPr/>
            <p:nvPr/>
          </p:nvSpPr>
          <p:spPr>
            <a:xfrm>
              <a:off x="8185251" y="3996360"/>
              <a:ext cx="1036320" cy="73721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en-US" sz="1400" b="0" strike="noStrike" spc="-1" dirty="0">
                  <a:solidFill>
                    <a:schemeClr val="accent1"/>
                  </a:solidFill>
                  <a:latin typeface="Aptos"/>
                </a:rPr>
                <a:t>Roadmap toward milestone</a:t>
              </a:r>
              <a:endParaRPr lang="fr-FR" sz="1400" b="0" strike="noStrike" spc="-1" dirty="0">
                <a:solidFill>
                  <a:srgbClr val="000000"/>
                </a:solidFill>
                <a:latin typeface="Calibri"/>
              </a:endParaRPr>
            </a:p>
          </p:txBody>
        </p:sp>
      </p:grpSp>
      <p:sp>
        <p:nvSpPr>
          <p:cNvPr id="10" name="Footer Placeholder 9">
            <a:extLst>
              <a:ext uri="{FF2B5EF4-FFF2-40B4-BE49-F238E27FC236}">
                <a16:creationId xmlns:a16="http://schemas.microsoft.com/office/drawing/2014/main" id="{D09AB407-96CB-EB9B-F826-77E4D3E0A454}"/>
              </a:ext>
            </a:extLst>
          </p:cNvPr>
          <p:cNvSpPr>
            <a:spLocks noGrp="1"/>
          </p:cNvSpPr>
          <p:nvPr>
            <p:ph type="ftr" sz="quarter" idx="11"/>
          </p:nvPr>
        </p:nvSpPr>
        <p:spPr/>
        <p:txBody>
          <a:bodyPr/>
          <a:lstStyle/>
          <a:p>
            <a:r>
              <a:rPr lang="de-DE"/>
              <a:t>J.Branlard -  iSAS WP2 LLRF - Berlin, Apr. 2026</a:t>
            </a:r>
            <a:endParaRPr lang="en-BE"/>
          </a:p>
        </p:txBody>
      </p:sp>
      <p:sp>
        <p:nvSpPr>
          <p:cNvPr id="11" name="Slide Number Placeholder 10">
            <a:extLst>
              <a:ext uri="{FF2B5EF4-FFF2-40B4-BE49-F238E27FC236}">
                <a16:creationId xmlns:a16="http://schemas.microsoft.com/office/drawing/2014/main" id="{6CA3BD12-595A-9B8D-9D40-5FB0B453181E}"/>
              </a:ext>
            </a:extLst>
          </p:cNvPr>
          <p:cNvSpPr>
            <a:spLocks noGrp="1"/>
          </p:cNvSpPr>
          <p:nvPr>
            <p:ph type="sldNum" sz="quarter" idx="12"/>
          </p:nvPr>
        </p:nvSpPr>
        <p:spPr/>
        <p:txBody>
          <a:bodyPr/>
          <a:lstStyle/>
          <a:p>
            <a:fld id="{4068FCCF-9A80-B240-8D85-84F960565AFA}" type="slidenum">
              <a:rPr lang="en-BE" smtClean="0"/>
              <a:t>21</a:t>
            </a:fld>
            <a:endParaRPr lang="en-BE"/>
          </a:p>
        </p:txBody>
      </p:sp>
      <p:pic>
        <p:nvPicPr>
          <p:cNvPr id="13" name="Picture 12">
            <a:extLst>
              <a:ext uri="{FF2B5EF4-FFF2-40B4-BE49-F238E27FC236}">
                <a16:creationId xmlns:a16="http://schemas.microsoft.com/office/drawing/2014/main" id="{E8B4C804-22D9-6675-4581-158BC56908CC}"/>
              </a:ext>
            </a:extLst>
          </p:cNvPr>
          <p:cNvPicPr>
            <a:picLocks noChangeAspect="1"/>
          </p:cNvPicPr>
          <p:nvPr/>
        </p:nvPicPr>
        <p:blipFill>
          <a:blip r:embed="rId3"/>
          <a:stretch>
            <a:fillRect/>
          </a:stretch>
        </p:blipFill>
        <p:spPr>
          <a:xfrm>
            <a:off x="8610601" y="2591882"/>
            <a:ext cx="3469954" cy="3863886"/>
          </a:xfrm>
          <a:prstGeom prst="rect">
            <a:avLst/>
          </a:prstGeom>
        </p:spPr>
      </p:pic>
      <p:sp>
        <p:nvSpPr>
          <p:cNvPr id="7" name="TextBox 6">
            <a:extLst>
              <a:ext uri="{FF2B5EF4-FFF2-40B4-BE49-F238E27FC236}">
                <a16:creationId xmlns:a16="http://schemas.microsoft.com/office/drawing/2014/main" id="{C172A9F4-43E1-CCD4-E184-FD5CE2B3AA28}"/>
              </a:ext>
            </a:extLst>
          </p:cNvPr>
          <p:cNvSpPr txBox="1"/>
          <p:nvPr/>
        </p:nvSpPr>
        <p:spPr>
          <a:xfrm>
            <a:off x="6397007" y="5911374"/>
            <a:ext cx="1846793" cy="338554"/>
          </a:xfrm>
          <a:prstGeom prst="rect">
            <a:avLst/>
          </a:prstGeom>
          <a:ln w="28575">
            <a:solidFill>
              <a:srgbClr val="A4C137"/>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1600" dirty="0"/>
              <a:t>Synergy with WP1</a:t>
            </a:r>
          </a:p>
        </p:txBody>
      </p:sp>
    </p:spTree>
    <p:extLst>
      <p:ext uri="{BB962C8B-B14F-4D97-AF65-F5344CB8AC3E}">
        <p14:creationId xmlns:p14="http://schemas.microsoft.com/office/powerpoint/2010/main" val="272745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4" end="1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5" end="1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6" end="1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additive="repl">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novate for Sustainable Accelerating Systems: Kick-Off Meeting">
            <a:extLst>
              <a:ext uri="{FF2B5EF4-FFF2-40B4-BE49-F238E27FC236}">
                <a16:creationId xmlns:a16="http://schemas.microsoft.com/office/drawing/2014/main" id="{0BBB2F10-FAEB-D3CF-A535-57FAB197B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38" y="378848"/>
            <a:ext cx="3609024" cy="11342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5CFD807-6BFA-5F75-585F-038BB87B589A}"/>
              </a:ext>
            </a:extLst>
          </p:cNvPr>
          <p:cNvSpPr txBox="1"/>
          <p:nvPr/>
        </p:nvSpPr>
        <p:spPr>
          <a:xfrm>
            <a:off x="3910655" y="226449"/>
            <a:ext cx="7832529"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2400" b="1" i="0" u="none" strike="noStrike" kern="1200" cap="none" spc="0" normalizeH="0" baseline="0" noProof="0" dirty="0">
                <a:ln>
                  <a:noFill/>
                </a:ln>
                <a:solidFill>
                  <a:srgbClr val="E8E8E8">
                    <a:lumMod val="50000"/>
                  </a:srgbClr>
                </a:solidFill>
                <a:effectLst/>
                <a:uLnTx/>
                <a:uFillTx/>
                <a:latin typeface="Aptos" panose="02110004020202020204"/>
                <a:ea typeface="+mn-ea"/>
                <a:cs typeface="+mn-cs"/>
              </a:rPr>
              <a:t>WP</a:t>
            </a:r>
            <a:r>
              <a:rPr kumimoji="0" lang="en-US" sz="2400" b="1" i="0" u="none" strike="noStrike" kern="1200" cap="none" spc="0" normalizeH="0" baseline="0" noProof="0" dirty="0">
                <a:ln>
                  <a:noFill/>
                </a:ln>
                <a:solidFill>
                  <a:srgbClr val="E8E8E8">
                    <a:lumMod val="50000"/>
                  </a:srgbClr>
                </a:solidFill>
                <a:effectLst/>
                <a:uLnTx/>
                <a:uFillTx/>
                <a:latin typeface="Aptos" panose="02110004020202020204"/>
                <a:ea typeface="+mn-ea"/>
                <a:cs typeface="+mn-cs"/>
              </a:rPr>
              <a:t>2</a:t>
            </a:r>
            <a:r>
              <a:rPr kumimoji="0" lang="en-BE" sz="2400" b="1" i="0" u="none" strike="noStrike" kern="1200" cap="none" spc="0" normalizeH="0" baseline="0" noProof="0" dirty="0">
                <a:ln>
                  <a:noFill/>
                </a:ln>
                <a:solidFill>
                  <a:srgbClr val="E8E8E8">
                    <a:lumMod val="50000"/>
                  </a:srgbClr>
                </a:solidFill>
                <a:effectLst/>
                <a:uLnTx/>
                <a:uFillTx/>
                <a:latin typeface="Aptos" panose="02110004020202020204"/>
                <a:ea typeface="+mn-ea"/>
                <a:cs typeface="+mn-cs"/>
              </a:rPr>
              <a:t>: </a:t>
            </a:r>
            <a:r>
              <a:rPr kumimoji="0" lang="en-US" sz="2400" b="1" i="0" u="none" strike="noStrike" kern="1200" cap="none" spc="0" normalizeH="0" baseline="0" noProof="0" dirty="0">
                <a:ln>
                  <a:noFill/>
                </a:ln>
                <a:solidFill>
                  <a:srgbClr val="E8E8E8">
                    <a:lumMod val="50000"/>
                  </a:srgbClr>
                </a:solidFill>
                <a:effectLst/>
                <a:uLnTx/>
                <a:uFillTx/>
                <a:latin typeface="Aptos" panose="02110004020202020204"/>
                <a:ea typeface="+mn-ea"/>
                <a:cs typeface="+mn-cs"/>
              </a:rPr>
              <a:t>Low Level RF controls </a:t>
            </a:r>
            <a:r>
              <a:rPr kumimoji="0" lang="en-US" sz="2400" b="1" i="0" u="none" strike="noStrike" kern="1200" cap="none" spc="0" normalizeH="0" baseline="0" noProof="0" dirty="0">
                <a:ln>
                  <a:noFill/>
                </a:ln>
                <a:solidFill>
                  <a:srgbClr val="FF0000"/>
                </a:solidFill>
                <a:effectLst/>
                <a:uLnTx/>
                <a:uFillTx/>
                <a:latin typeface="Aptos" panose="02110004020202020204"/>
                <a:ea typeface="+mn-ea"/>
                <a:cs typeface="+mn-cs"/>
              </a:rPr>
              <a:t>23.04.2026</a:t>
            </a:r>
            <a:endParaRPr kumimoji="0" lang="en-BE" sz="2400" b="1" i="0" u="none" strike="noStrike" kern="1200" cap="none" spc="0" normalizeH="0" baseline="0" noProof="0" dirty="0">
              <a:ln>
                <a:noFill/>
              </a:ln>
              <a:solidFill>
                <a:srgbClr val="FF0000"/>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8E8E8">
                    <a:lumMod val="50000"/>
                  </a:srgbClr>
                </a:solidFill>
                <a:effectLst/>
                <a:uLnTx/>
                <a:uFillTx/>
                <a:latin typeface="Calibri"/>
                <a:ea typeface="ＭＳ Ｐゴシック" charset="0"/>
                <a:cs typeface="+mn-cs"/>
              </a:rPr>
              <a:t>DESY, HZB, CNRS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8E8E8">
                    <a:lumMod val="50000"/>
                  </a:srgbClr>
                </a:solidFill>
                <a:effectLst/>
                <a:uLnTx/>
                <a:uFillTx/>
                <a:latin typeface="Calibri"/>
                <a:ea typeface="ＭＳ Ｐゴシック" charset="0"/>
                <a:cs typeface="+mn-cs"/>
              </a:rPr>
              <a:t>Convener &amp; deputy: Julien Branlard (DESY) &amp; Christian Schmidt (DESY)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8E8E8">
                    <a:lumMod val="50000"/>
                  </a:srgbClr>
                </a:solidFill>
                <a:effectLst/>
                <a:uLnTx/>
                <a:uFillTx/>
                <a:latin typeface="Calibri"/>
                <a:ea typeface="ＭＳ Ｐゴシック" charset="0"/>
                <a:cs typeface="+mn-cs"/>
              </a:rPr>
              <a:t>Main contacts with other partners: Axel Neumann (HZB), Christophe Joly (CNRS)</a:t>
            </a:r>
            <a:endParaRPr kumimoji="0" lang="en-BE" sz="1800" b="1" i="0" u="none" strike="noStrike" kern="1200" cap="none" spc="0" normalizeH="0" baseline="0" noProof="0" dirty="0">
              <a:ln>
                <a:noFill/>
              </a:ln>
              <a:solidFill>
                <a:srgbClr val="E8E8E8">
                  <a:lumMod val="50000"/>
                </a:srgbClr>
              </a:solidFill>
              <a:effectLst/>
              <a:uLnTx/>
              <a:uFillTx/>
              <a:latin typeface="Aptos" panose="02110004020202020204"/>
              <a:ea typeface="+mn-ea"/>
              <a:cs typeface="+mn-cs"/>
            </a:endParaRPr>
          </a:p>
          <a:p>
            <a:endParaRPr lang="en-BE" b="1" dirty="0">
              <a:solidFill>
                <a:schemeClr val="bg2">
                  <a:lumMod val="50000"/>
                </a:schemeClr>
              </a:solidFill>
            </a:endParaRPr>
          </a:p>
        </p:txBody>
      </p:sp>
      <p:sp>
        <p:nvSpPr>
          <p:cNvPr id="2" name="TextBox 1">
            <a:extLst>
              <a:ext uri="{FF2B5EF4-FFF2-40B4-BE49-F238E27FC236}">
                <a16:creationId xmlns:a16="http://schemas.microsoft.com/office/drawing/2014/main" id="{387EDDD9-A29F-2ED4-E314-D029BDFA5714}"/>
              </a:ext>
            </a:extLst>
          </p:cNvPr>
          <p:cNvSpPr txBox="1"/>
          <p:nvPr/>
        </p:nvSpPr>
        <p:spPr>
          <a:xfrm>
            <a:off x="367105" y="1768681"/>
            <a:ext cx="11457789" cy="4862870"/>
          </a:xfrm>
          <a:prstGeom prst="rect">
            <a:avLst/>
          </a:prstGeom>
          <a:noFill/>
        </p:spPr>
        <p:txBody>
          <a:bodyPr wrap="square" rtlCol="0">
            <a:spAutoFit/>
          </a:bodyPr>
          <a:lstStyle/>
          <a:p>
            <a:r>
              <a:rPr lang="en-GB" sz="2200" b="1" i="1" dirty="0">
                <a:effectLst/>
                <a:latin typeface="Helvetica" pitchFamily="2" charset="0"/>
              </a:rPr>
              <a:t>Task 2.1: </a:t>
            </a:r>
            <a:r>
              <a:rPr lang="en-GB" sz="2200" b="1" dirty="0"/>
              <a:t>Coordination of R&amp;D on LLRF – </a:t>
            </a:r>
            <a:r>
              <a:rPr lang="en-GB" sz="2200" b="1" i="1" dirty="0">
                <a:latin typeface="Helvetica" pitchFamily="2" charset="0"/>
              </a:rPr>
              <a:t>M1-M48</a:t>
            </a:r>
          </a:p>
          <a:p>
            <a:r>
              <a:rPr lang="en-GB" i="1" dirty="0">
                <a:latin typeface="Helvetica" pitchFamily="2" charset="0"/>
              </a:rPr>
              <a:t>	Candidate declined position  </a:t>
            </a:r>
            <a:r>
              <a:rPr lang="en-GB" i="1" dirty="0">
                <a:latin typeface="Helvetica" pitchFamily="2" charset="0"/>
                <a:sym typeface="Wingdings" panose="05000000000000000000" pitchFamily="2" charset="2"/>
              </a:rPr>
              <a:t>  l</a:t>
            </a:r>
            <a:r>
              <a:rPr lang="en-GB" i="1" dirty="0">
                <a:latin typeface="Helvetica" pitchFamily="2" charset="0"/>
              </a:rPr>
              <a:t>oad on other members</a:t>
            </a:r>
            <a:br>
              <a:rPr lang="en-GB" i="1" dirty="0">
                <a:latin typeface="Helvetica" pitchFamily="2" charset="0"/>
              </a:rPr>
            </a:br>
            <a:r>
              <a:rPr lang="en-GB" i="1" dirty="0">
                <a:latin typeface="Helvetica" pitchFamily="2" charset="0"/>
              </a:rPr>
              <a:t>	Milestone M24 coming up </a:t>
            </a:r>
            <a:r>
              <a:rPr lang="en-GB" i="1" dirty="0">
                <a:latin typeface="Helvetica" pitchFamily="2" charset="0"/>
                <a:sym typeface="Wingdings" panose="05000000000000000000" pitchFamily="2" charset="2"/>
              </a:rPr>
              <a:t> risk analysis (contact Adèle regarding form of deliverable)</a:t>
            </a:r>
          </a:p>
          <a:p>
            <a:r>
              <a:rPr lang="en-GB" i="1" dirty="0">
                <a:latin typeface="Helvetica" pitchFamily="2" charset="0"/>
                <a:sym typeface="Wingdings" panose="05000000000000000000" pitchFamily="2" charset="2"/>
              </a:rPr>
              <a:t>	WP02 meeting next week for status update</a:t>
            </a:r>
            <a:endParaRPr lang="en-GB" i="1" dirty="0">
              <a:latin typeface="Helvetica" pitchFamily="2" charset="0"/>
            </a:endParaRPr>
          </a:p>
          <a:p>
            <a:pPr marL="342900" indent="-342900">
              <a:buFont typeface="Arial" panose="020B0604020202020204" pitchFamily="34" charset="0"/>
              <a:buChar char="•"/>
            </a:pPr>
            <a:endParaRPr lang="en-GB" sz="2200" b="1" dirty="0">
              <a:effectLst/>
              <a:latin typeface="Helvetica" pitchFamily="2" charset="0"/>
            </a:endParaRPr>
          </a:p>
          <a:p>
            <a:r>
              <a:rPr lang="en-GB" sz="2200" b="1" i="1" dirty="0">
                <a:effectLst/>
                <a:latin typeface="Helvetica" pitchFamily="2" charset="0"/>
              </a:rPr>
              <a:t>Task 2.2: </a:t>
            </a:r>
            <a:r>
              <a:rPr lang="en-US" sz="2200" b="1" dirty="0"/>
              <a:t>Efficient field control for high loaded-quality factor cavities </a:t>
            </a:r>
            <a:r>
              <a:rPr lang="en-GB" sz="2200" b="1" i="1" dirty="0">
                <a:effectLst/>
                <a:latin typeface="Helvetica" pitchFamily="2" charset="0"/>
              </a:rPr>
              <a:t>– M1-M48</a:t>
            </a:r>
          </a:p>
          <a:p>
            <a:r>
              <a:rPr lang="en-GB" sz="2000" i="1" dirty="0">
                <a:latin typeface="Helvetica" pitchFamily="2" charset="0"/>
              </a:rPr>
              <a:t>	Test ongoing, publication pending – On-track for milestone M30</a:t>
            </a:r>
            <a:endParaRPr lang="en-GB" sz="2000" i="1" dirty="0">
              <a:effectLst/>
              <a:latin typeface="Helvetica" pitchFamily="2" charset="0"/>
            </a:endParaRPr>
          </a:p>
          <a:p>
            <a:endParaRPr lang="en-GB" sz="2200" b="1" dirty="0">
              <a:effectLst/>
              <a:latin typeface="Helvetica" pitchFamily="2" charset="0"/>
            </a:endParaRPr>
          </a:p>
          <a:p>
            <a:r>
              <a:rPr lang="en-GB" sz="2200" b="1" i="1" dirty="0">
                <a:effectLst/>
                <a:latin typeface="Helvetica" pitchFamily="2" charset="0"/>
              </a:rPr>
              <a:t>Task 2.3: </a:t>
            </a:r>
            <a:r>
              <a:rPr lang="en-US" sz="2200" b="1" dirty="0"/>
              <a:t>Vibration analysis and detuning control of cavities </a:t>
            </a:r>
            <a:r>
              <a:rPr lang="en-GB" sz="2200" b="1" i="1" dirty="0">
                <a:effectLst/>
                <a:latin typeface="Helvetica" pitchFamily="2" charset="0"/>
              </a:rPr>
              <a:t>– M1-M36</a:t>
            </a:r>
          </a:p>
          <a:p>
            <a:r>
              <a:rPr lang="en-GB" sz="2000" i="1" dirty="0">
                <a:latin typeface="Helvetica" pitchFamily="2" charset="0"/>
              </a:rPr>
              <a:t>	Measurement on-going, report this year</a:t>
            </a:r>
            <a:endParaRPr lang="en-GB" sz="2000" i="1" dirty="0">
              <a:effectLst/>
              <a:latin typeface="Helvetica" pitchFamily="2" charset="0"/>
            </a:endParaRPr>
          </a:p>
          <a:p>
            <a:endParaRPr lang="en-GB" sz="2200" b="1" dirty="0">
              <a:effectLst/>
              <a:latin typeface="Helvetica" pitchFamily="2" charset="0"/>
            </a:endParaRPr>
          </a:p>
          <a:p>
            <a:r>
              <a:rPr lang="en-GB" sz="2200" b="1" i="1" dirty="0">
                <a:effectLst/>
                <a:latin typeface="Helvetica" pitchFamily="2" charset="0"/>
              </a:rPr>
              <a:t>Task 2.4: </a:t>
            </a:r>
            <a:r>
              <a:rPr lang="en-US" sz="2200" b="1" dirty="0"/>
              <a:t>Integrated LLRF control using Ferro-Electric Fast Reactive Tuners</a:t>
            </a:r>
            <a:r>
              <a:rPr lang="en-GB" sz="2200" b="1" i="1" dirty="0">
                <a:effectLst/>
                <a:latin typeface="Helvetica" pitchFamily="2" charset="0"/>
              </a:rPr>
              <a:t>– M13-M48</a:t>
            </a:r>
          </a:p>
          <a:p>
            <a:endParaRPr lang="en-GB" sz="2200" b="1" dirty="0">
              <a:effectLst/>
              <a:latin typeface="Helvetica" pitchFamily="2" charset="0"/>
            </a:endParaRPr>
          </a:p>
          <a:p>
            <a:r>
              <a:rPr lang="en-GB" sz="2200" b="1" i="1" dirty="0">
                <a:latin typeface="Helvetica" pitchFamily="2" charset="0"/>
              </a:rPr>
              <a:t>Task 2.5: </a:t>
            </a:r>
            <a:r>
              <a:rPr lang="en-US" sz="2200" b="1" dirty="0"/>
              <a:t>Energy efficient supervisory control and fault diagnosis</a:t>
            </a:r>
            <a:r>
              <a:rPr lang="en-GB" sz="2200" b="1" i="1" dirty="0">
                <a:latin typeface="Helvetica" pitchFamily="2" charset="0"/>
              </a:rPr>
              <a:t>– M1-M48</a:t>
            </a:r>
          </a:p>
          <a:p>
            <a:r>
              <a:rPr lang="en-GB" i="1" dirty="0">
                <a:latin typeface="Helvetica" pitchFamily="2" charset="0"/>
              </a:rPr>
              <a:t>	No recent progress. Next point of focus</a:t>
            </a:r>
          </a:p>
        </p:txBody>
      </p:sp>
      <p:sp>
        <p:nvSpPr>
          <p:cNvPr id="3" name="TextBox 2">
            <a:extLst>
              <a:ext uri="{FF2B5EF4-FFF2-40B4-BE49-F238E27FC236}">
                <a16:creationId xmlns:a16="http://schemas.microsoft.com/office/drawing/2014/main" id="{7EC31C9B-60FD-1D03-A35E-73E2C28A5B1A}"/>
              </a:ext>
            </a:extLst>
          </p:cNvPr>
          <p:cNvSpPr txBox="1"/>
          <p:nvPr/>
        </p:nvSpPr>
        <p:spPr>
          <a:xfrm>
            <a:off x="7365392" y="2078254"/>
            <a:ext cx="1966564" cy="338554"/>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US" sz="1600" dirty="0"/>
              <a:t>2026 milestone M24</a:t>
            </a:r>
          </a:p>
        </p:txBody>
      </p:sp>
      <p:sp>
        <p:nvSpPr>
          <p:cNvPr id="6" name="TextBox 5">
            <a:extLst>
              <a:ext uri="{FF2B5EF4-FFF2-40B4-BE49-F238E27FC236}">
                <a16:creationId xmlns:a16="http://schemas.microsoft.com/office/drawing/2014/main" id="{9E11AA08-0CF0-9079-94CC-20512A327C44}"/>
              </a:ext>
            </a:extLst>
          </p:cNvPr>
          <p:cNvSpPr txBox="1"/>
          <p:nvPr/>
        </p:nvSpPr>
        <p:spPr>
          <a:xfrm>
            <a:off x="8605223" y="3640948"/>
            <a:ext cx="1966564" cy="338554"/>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US" sz="1600" dirty="0"/>
              <a:t>2026 milestone M30</a:t>
            </a:r>
          </a:p>
        </p:txBody>
      </p:sp>
      <p:sp>
        <p:nvSpPr>
          <p:cNvPr id="7" name="TextBox 6">
            <a:extLst>
              <a:ext uri="{FF2B5EF4-FFF2-40B4-BE49-F238E27FC236}">
                <a16:creationId xmlns:a16="http://schemas.microsoft.com/office/drawing/2014/main" id="{AAD05045-05C1-4DF9-B7B0-11D97DEF8180}"/>
              </a:ext>
            </a:extLst>
          </p:cNvPr>
          <p:cNvSpPr txBox="1"/>
          <p:nvPr/>
        </p:nvSpPr>
        <p:spPr>
          <a:xfrm>
            <a:off x="5561066" y="6237832"/>
            <a:ext cx="1966564" cy="338554"/>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US" sz="1600" dirty="0"/>
              <a:t>2026 milestone M33</a:t>
            </a:r>
          </a:p>
        </p:txBody>
      </p:sp>
      <p:sp>
        <p:nvSpPr>
          <p:cNvPr id="8" name="TextBox 7">
            <a:extLst>
              <a:ext uri="{FF2B5EF4-FFF2-40B4-BE49-F238E27FC236}">
                <a16:creationId xmlns:a16="http://schemas.microsoft.com/office/drawing/2014/main" id="{EF4FFD2B-8F5F-3CD2-8650-630B11AD923F}"/>
              </a:ext>
            </a:extLst>
          </p:cNvPr>
          <p:cNvSpPr txBox="1"/>
          <p:nvPr/>
        </p:nvSpPr>
        <p:spPr>
          <a:xfrm>
            <a:off x="9331956" y="2078254"/>
            <a:ext cx="2432654" cy="338554"/>
          </a:xfrm>
          <a:prstGeom prst="rect">
            <a:avLst/>
          </a:prstGeom>
          <a:noFill/>
        </p:spPr>
        <p:txBody>
          <a:bodyPr wrap="none" rtlCol="0">
            <a:spAutoFit/>
          </a:bodyPr>
          <a:lstStyle/>
          <a:p>
            <a:r>
              <a:rPr lang="en-US" sz="1600" b="1" dirty="0">
                <a:solidFill>
                  <a:srgbClr val="5EB623"/>
                </a:solidFill>
              </a:rPr>
              <a:t>due/submitted Feb 2026</a:t>
            </a:r>
          </a:p>
        </p:txBody>
      </p:sp>
      <p:pic>
        <p:nvPicPr>
          <p:cNvPr id="10" name="Picture 9">
            <a:extLst>
              <a:ext uri="{FF2B5EF4-FFF2-40B4-BE49-F238E27FC236}">
                <a16:creationId xmlns:a16="http://schemas.microsoft.com/office/drawing/2014/main" id="{11A12C27-E14C-9F21-86DD-BF05F89CE6F2}"/>
              </a:ext>
            </a:extLst>
          </p:cNvPr>
          <p:cNvPicPr>
            <a:picLocks noChangeAspect="1"/>
          </p:cNvPicPr>
          <p:nvPr/>
        </p:nvPicPr>
        <p:blipFill>
          <a:blip r:embed="rId3"/>
          <a:stretch>
            <a:fillRect/>
          </a:stretch>
        </p:blipFill>
        <p:spPr>
          <a:xfrm>
            <a:off x="11733265" y="1979927"/>
            <a:ext cx="294098" cy="338554"/>
          </a:xfrm>
          <a:prstGeom prst="rect">
            <a:avLst/>
          </a:prstGeom>
        </p:spPr>
      </p:pic>
      <p:sp>
        <p:nvSpPr>
          <p:cNvPr id="15" name="TextBox 14">
            <a:extLst>
              <a:ext uri="{FF2B5EF4-FFF2-40B4-BE49-F238E27FC236}">
                <a16:creationId xmlns:a16="http://schemas.microsoft.com/office/drawing/2014/main" id="{E6D90132-ADA7-C36C-68D8-96DB21A83F15}"/>
              </a:ext>
            </a:extLst>
          </p:cNvPr>
          <p:cNvSpPr txBox="1"/>
          <p:nvPr/>
        </p:nvSpPr>
        <p:spPr>
          <a:xfrm>
            <a:off x="10571787" y="3666966"/>
            <a:ext cx="1468800" cy="338554"/>
          </a:xfrm>
          <a:prstGeom prst="rect">
            <a:avLst/>
          </a:prstGeom>
          <a:noFill/>
        </p:spPr>
        <p:txBody>
          <a:bodyPr wrap="none" rtlCol="0">
            <a:spAutoFit/>
          </a:bodyPr>
          <a:lstStyle/>
          <a:p>
            <a:r>
              <a:rPr lang="en-US" sz="1600" b="1" dirty="0">
                <a:solidFill>
                  <a:srgbClr val="5EB623"/>
                </a:solidFill>
              </a:rPr>
              <a:t>due Nov. 2026</a:t>
            </a:r>
          </a:p>
        </p:txBody>
      </p:sp>
      <p:sp>
        <p:nvSpPr>
          <p:cNvPr id="16" name="TextBox 15">
            <a:extLst>
              <a:ext uri="{FF2B5EF4-FFF2-40B4-BE49-F238E27FC236}">
                <a16:creationId xmlns:a16="http://schemas.microsoft.com/office/drawing/2014/main" id="{EB5A06A7-3149-B82D-5469-CA2F3C9C9C8C}"/>
              </a:ext>
            </a:extLst>
          </p:cNvPr>
          <p:cNvSpPr txBox="1"/>
          <p:nvPr/>
        </p:nvSpPr>
        <p:spPr>
          <a:xfrm>
            <a:off x="7615140" y="6237832"/>
            <a:ext cx="1467068" cy="338554"/>
          </a:xfrm>
          <a:prstGeom prst="rect">
            <a:avLst/>
          </a:prstGeom>
          <a:noFill/>
        </p:spPr>
        <p:txBody>
          <a:bodyPr wrap="none" rtlCol="0">
            <a:spAutoFit/>
          </a:bodyPr>
          <a:lstStyle/>
          <a:p>
            <a:r>
              <a:rPr lang="en-US" sz="1600" b="1" dirty="0">
                <a:solidFill>
                  <a:srgbClr val="5EB623"/>
                </a:solidFill>
              </a:rPr>
              <a:t>due Aug. 2026</a:t>
            </a:r>
          </a:p>
        </p:txBody>
      </p:sp>
      <p:sp>
        <p:nvSpPr>
          <p:cNvPr id="9" name="Rectangle 8">
            <a:extLst>
              <a:ext uri="{FF2B5EF4-FFF2-40B4-BE49-F238E27FC236}">
                <a16:creationId xmlns:a16="http://schemas.microsoft.com/office/drawing/2014/main" id="{3A0A807B-5343-4594-F4B5-061888ACBDD7}"/>
              </a:ext>
            </a:extLst>
          </p:cNvPr>
          <p:cNvSpPr/>
          <p:nvPr/>
        </p:nvSpPr>
        <p:spPr>
          <a:xfrm>
            <a:off x="0" y="1610210"/>
            <a:ext cx="12192000" cy="4079390"/>
          </a:xfrm>
          <a:prstGeom prst="rect">
            <a:avLst/>
          </a:prstGeom>
          <a:solidFill>
            <a:schemeClr val="bg1">
              <a:alpha val="8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1173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418115" y="315684"/>
            <a:ext cx="5957785" cy="461665"/>
          </a:xfrm>
          <a:prstGeom prst="rect">
            <a:avLst/>
          </a:prstGeom>
          <a:noFill/>
        </p:spPr>
        <p:txBody>
          <a:bodyPr wrap="none" rtlCol="0">
            <a:spAutoFit/>
          </a:bodyPr>
          <a:lstStyle/>
          <a:p>
            <a:r>
              <a:rPr lang="en-US" sz="2400" b="1" dirty="0">
                <a:solidFill>
                  <a:srgbClr val="002060"/>
                </a:solidFill>
              </a:rPr>
              <a:t>WP2 – LLRF:</a:t>
            </a:r>
            <a:r>
              <a:rPr lang="en-US" sz="2400" b="1" dirty="0">
                <a:solidFill>
                  <a:schemeClr val="bg2">
                    <a:lumMod val="50000"/>
                  </a:schemeClr>
                </a:solidFill>
              </a:rPr>
              <a:t> status/evolution of Task 2.5 </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0932A6A9-8E95-4884-917E-386F298748BC}"/>
              </a:ext>
            </a:extLst>
          </p:cNvPr>
          <p:cNvSpPr>
            <a:spLocks noGrp="1"/>
          </p:cNvSpPr>
          <p:nvPr>
            <p:ph idx="1"/>
          </p:nvPr>
        </p:nvSpPr>
        <p:spPr/>
        <p:txBody>
          <a:bodyPr/>
          <a:lstStyle/>
          <a:p>
            <a:r>
              <a:rPr lang="en-US" sz="2000" b="1" dirty="0">
                <a:solidFill>
                  <a:srgbClr val="002060"/>
                </a:solidFill>
              </a:rPr>
              <a:t>Past developments</a:t>
            </a:r>
          </a:p>
          <a:p>
            <a:pPr lvl="1"/>
            <a:r>
              <a:rPr lang="en-US" sz="1600" b="0" strike="noStrike" spc="-1" dirty="0">
                <a:solidFill>
                  <a:schemeClr val="dk1"/>
                </a:solidFill>
                <a:latin typeface="Aptos"/>
              </a:rPr>
              <a:t>1st milestone delivered and approved : (D35) ML implementation plan</a:t>
            </a:r>
          </a:p>
          <a:p>
            <a:pPr lvl="1"/>
            <a:endParaRPr lang="en-US" sz="1800" dirty="0"/>
          </a:p>
          <a:p>
            <a:r>
              <a:rPr lang="en-US" sz="2000" b="1" dirty="0">
                <a:solidFill>
                  <a:srgbClr val="A4C137"/>
                </a:solidFill>
                <a:cs typeface="Calibri" panose="020F0502020204030204" pitchFamily="34" charset="0"/>
              </a:rPr>
              <a:t>Current developments</a:t>
            </a:r>
          </a:p>
          <a:p>
            <a:pPr lvl="1"/>
            <a:r>
              <a:rPr lang="en-US" sz="1800" dirty="0"/>
              <a:t>Development of SSPA test stand to investigate efficient operation depending on working point</a:t>
            </a:r>
          </a:p>
          <a:p>
            <a:pPr lvl="2"/>
            <a:r>
              <a:rPr lang="en-US" sz="1400" dirty="0"/>
              <a:t>Details next slide</a:t>
            </a:r>
          </a:p>
          <a:p>
            <a:pPr lvl="1"/>
            <a:endParaRPr lang="en-US" sz="1800" dirty="0"/>
          </a:p>
          <a:p>
            <a:pPr lvl="1"/>
            <a:r>
              <a:rPr lang="en-US" sz="1800" dirty="0"/>
              <a:t>AI-based diagnostic for LLRF (presented at IPAC last year, full article submitted for peer-review</a:t>
            </a:r>
          </a:p>
          <a:p>
            <a:pPr lvl="2"/>
            <a:r>
              <a:rPr lang="en-US" sz="1400" dirty="0"/>
              <a:t>Details next slide</a:t>
            </a:r>
          </a:p>
          <a:p>
            <a:endParaRPr lang="en-US" dirty="0"/>
          </a:p>
          <a:p>
            <a:endParaRPr lang="en-GB" dirty="0"/>
          </a:p>
        </p:txBody>
      </p:sp>
      <p:sp>
        <p:nvSpPr>
          <p:cNvPr id="2" name="TextBox 1">
            <a:extLst>
              <a:ext uri="{FF2B5EF4-FFF2-40B4-BE49-F238E27FC236}">
                <a16:creationId xmlns:a16="http://schemas.microsoft.com/office/drawing/2014/main" id="{4232AF53-8D40-AB3E-0B68-D783E309EE45}"/>
              </a:ext>
            </a:extLst>
          </p:cNvPr>
          <p:cNvSpPr txBox="1"/>
          <p:nvPr/>
        </p:nvSpPr>
        <p:spPr>
          <a:xfrm>
            <a:off x="3418114" y="777349"/>
            <a:ext cx="8197624" cy="369332"/>
          </a:xfrm>
          <a:prstGeom prst="rect">
            <a:avLst/>
          </a:prstGeom>
          <a:noFill/>
        </p:spPr>
        <p:txBody>
          <a:bodyPr wrap="square">
            <a:spAutoFit/>
          </a:bodyPr>
          <a:lstStyle/>
          <a:p>
            <a:r>
              <a:rPr lang="en-US" sz="1800" b="1" dirty="0"/>
              <a:t>Energy efficient supervisory control and fault diagnosis</a:t>
            </a:r>
            <a:r>
              <a:rPr lang="en-GB" sz="1800" b="1" i="1" dirty="0">
                <a:latin typeface="Helvetica" pitchFamily="2" charset="0"/>
              </a:rPr>
              <a:t>– M1-M48</a:t>
            </a:r>
          </a:p>
        </p:txBody>
      </p:sp>
      <p:sp>
        <p:nvSpPr>
          <p:cNvPr id="6" name="TextBox 5">
            <a:extLst>
              <a:ext uri="{FF2B5EF4-FFF2-40B4-BE49-F238E27FC236}">
                <a16:creationId xmlns:a16="http://schemas.microsoft.com/office/drawing/2014/main" id="{9945214C-3C62-5686-0C9A-1491DF416D94}"/>
              </a:ext>
            </a:extLst>
          </p:cNvPr>
          <p:cNvSpPr txBox="1"/>
          <p:nvPr/>
        </p:nvSpPr>
        <p:spPr>
          <a:xfrm>
            <a:off x="3671306" y="3540352"/>
            <a:ext cx="1966564" cy="338554"/>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US" sz="1600" dirty="0"/>
              <a:t>2026 milestone M33</a:t>
            </a:r>
          </a:p>
        </p:txBody>
      </p:sp>
      <p:sp>
        <p:nvSpPr>
          <p:cNvPr id="8" name="TextBox 7">
            <a:extLst>
              <a:ext uri="{FF2B5EF4-FFF2-40B4-BE49-F238E27FC236}">
                <a16:creationId xmlns:a16="http://schemas.microsoft.com/office/drawing/2014/main" id="{B3F265C4-8108-2759-D07E-480D757A3F1C}"/>
              </a:ext>
            </a:extLst>
          </p:cNvPr>
          <p:cNvSpPr txBox="1"/>
          <p:nvPr/>
        </p:nvSpPr>
        <p:spPr>
          <a:xfrm>
            <a:off x="5725380" y="3540352"/>
            <a:ext cx="1467068" cy="338554"/>
          </a:xfrm>
          <a:prstGeom prst="rect">
            <a:avLst/>
          </a:prstGeom>
          <a:noFill/>
        </p:spPr>
        <p:txBody>
          <a:bodyPr wrap="none" rtlCol="0">
            <a:spAutoFit/>
          </a:bodyPr>
          <a:lstStyle/>
          <a:p>
            <a:r>
              <a:rPr lang="en-US" sz="1600" b="1" dirty="0">
                <a:solidFill>
                  <a:srgbClr val="5EB623"/>
                </a:solidFill>
              </a:rPr>
              <a:t>due Aug. 2026</a:t>
            </a:r>
          </a:p>
        </p:txBody>
      </p:sp>
      <p:sp>
        <p:nvSpPr>
          <p:cNvPr id="9" name="Footer Placeholder 8">
            <a:extLst>
              <a:ext uri="{FF2B5EF4-FFF2-40B4-BE49-F238E27FC236}">
                <a16:creationId xmlns:a16="http://schemas.microsoft.com/office/drawing/2014/main" id="{5CA6CFFB-2168-4281-5C06-6AD481C63945}"/>
              </a:ext>
            </a:extLst>
          </p:cNvPr>
          <p:cNvSpPr>
            <a:spLocks noGrp="1"/>
          </p:cNvSpPr>
          <p:nvPr>
            <p:ph type="ftr" sz="quarter" idx="11"/>
          </p:nvPr>
        </p:nvSpPr>
        <p:spPr/>
        <p:txBody>
          <a:bodyPr/>
          <a:lstStyle/>
          <a:p>
            <a:r>
              <a:rPr lang="de-DE"/>
              <a:t>J.Branlard -  iSAS WP2 LLRF - Berlin, Apr. 2026</a:t>
            </a:r>
            <a:endParaRPr lang="en-BE"/>
          </a:p>
        </p:txBody>
      </p:sp>
      <p:sp>
        <p:nvSpPr>
          <p:cNvPr id="10" name="Slide Number Placeholder 9">
            <a:extLst>
              <a:ext uri="{FF2B5EF4-FFF2-40B4-BE49-F238E27FC236}">
                <a16:creationId xmlns:a16="http://schemas.microsoft.com/office/drawing/2014/main" id="{909B4390-4435-3E89-237D-D0596A897890}"/>
              </a:ext>
            </a:extLst>
          </p:cNvPr>
          <p:cNvSpPr>
            <a:spLocks noGrp="1"/>
          </p:cNvSpPr>
          <p:nvPr>
            <p:ph type="sldNum" sz="quarter" idx="12"/>
          </p:nvPr>
        </p:nvSpPr>
        <p:spPr/>
        <p:txBody>
          <a:bodyPr/>
          <a:lstStyle/>
          <a:p>
            <a:fld id="{4068FCCF-9A80-B240-8D85-84F960565AFA}" type="slidenum">
              <a:rPr lang="en-BE" smtClean="0"/>
              <a:t>23</a:t>
            </a:fld>
            <a:endParaRPr lang="en-BE"/>
          </a:p>
        </p:txBody>
      </p:sp>
    </p:spTree>
    <p:extLst>
      <p:ext uri="{BB962C8B-B14F-4D97-AF65-F5344CB8AC3E}">
        <p14:creationId xmlns:p14="http://schemas.microsoft.com/office/powerpoint/2010/main" val="23647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418115" y="315684"/>
            <a:ext cx="5957785" cy="461665"/>
          </a:xfrm>
          <a:prstGeom prst="rect">
            <a:avLst/>
          </a:prstGeom>
          <a:noFill/>
        </p:spPr>
        <p:txBody>
          <a:bodyPr wrap="none" rtlCol="0">
            <a:spAutoFit/>
          </a:bodyPr>
          <a:lstStyle/>
          <a:p>
            <a:r>
              <a:rPr lang="en-US" sz="2400" b="1" dirty="0">
                <a:solidFill>
                  <a:srgbClr val="002060"/>
                </a:solidFill>
              </a:rPr>
              <a:t>WP2 – LLRF:</a:t>
            </a:r>
            <a:r>
              <a:rPr lang="en-US" sz="2400" b="1" dirty="0">
                <a:solidFill>
                  <a:schemeClr val="bg2">
                    <a:lumMod val="50000"/>
                  </a:schemeClr>
                </a:solidFill>
              </a:rPr>
              <a:t> status/evolution of Task 2.5 </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0932A6A9-8E95-4884-917E-386F298748BC}"/>
              </a:ext>
            </a:extLst>
          </p:cNvPr>
          <p:cNvSpPr>
            <a:spLocks noGrp="1"/>
          </p:cNvSpPr>
          <p:nvPr>
            <p:ph idx="1"/>
          </p:nvPr>
        </p:nvSpPr>
        <p:spPr>
          <a:xfrm>
            <a:off x="838200" y="1445238"/>
            <a:ext cx="10515600" cy="4351338"/>
          </a:xfrm>
        </p:spPr>
        <p:txBody>
          <a:bodyPr/>
          <a:lstStyle/>
          <a:p>
            <a:r>
              <a:rPr lang="en-US" sz="2000" b="1" dirty="0">
                <a:solidFill>
                  <a:srgbClr val="A4C137"/>
                </a:solidFill>
                <a:cs typeface="Calibri" panose="020F0502020204030204" pitchFamily="34" charset="0"/>
              </a:rPr>
              <a:t>Current developments</a:t>
            </a:r>
          </a:p>
          <a:p>
            <a:pPr lvl="1"/>
            <a:r>
              <a:rPr lang="en-US" sz="1800" dirty="0"/>
              <a:t>Development of SSPA test stand to investigate efficient operation depending on working point</a:t>
            </a:r>
          </a:p>
          <a:p>
            <a:endParaRPr lang="en-US" dirty="0"/>
          </a:p>
          <a:p>
            <a:endParaRPr lang="en-GB" dirty="0"/>
          </a:p>
        </p:txBody>
      </p:sp>
      <p:sp>
        <p:nvSpPr>
          <p:cNvPr id="2" name="TextBox 1">
            <a:extLst>
              <a:ext uri="{FF2B5EF4-FFF2-40B4-BE49-F238E27FC236}">
                <a16:creationId xmlns:a16="http://schemas.microsoft.com/office/drawing/2014/main" id="{4232AF53-8D40-AB3E-0B68-D783E309EE45}"/>
              </a:ext>
            </a:extLst>
          </p:cNvPr>
          <p:cNvSpPr txBox="1"/>
          <p:nvPr/>
        </p:nvSpPr>
        <p:spPr>
          <a:xfrm>
            <a:off x="3418114" y="777349"/>
            <a:ext cx="8197624" cy="369332"/>
          </a:xfrm>
          <a:prstGeom prst="rect">
            <a:avLst/>
          </a:prstGeom>
          <a:noFill/>
        </p:spPr>
        <p:txBody>
          <a:bodyPr wrap="square">
            <a:spAutoFit/>
          </a:bodyPr>
          <a:lstStyle/>
          <a:p>
            <a:r>
              <a:rPr lang="en-US" sz="1800" b="1" dirty="0"/>
              <a:t>Energy efficient supervisory control and fault diagnosis</a:t>
            </a:r>
            <a:r>
              <a:rPr lang="en-GB" sz="1800" b="1" i="1" dirty="0">
                <a:latin typeface="Helvetica" pitchFamily="2" charset="0"/>
              </a:rPr>
              <a:t>– M1-M48</a:t>
            </a:r>
          </a:p>
        </p:txBody>
      </p:sp>
      <p:sp>
        <p:nvSpPr>
          <p:cNvPr id="6" name="Footer Placeholder 5">
            <a:extLst>
              <a:ext uri="{FF2B5EF4-FFF2-40B4-BE49-F238E27FC236}">
                <a16:creationId xmlns:a16="http://schemas.microsoft.com/office/drawing/2014/main" id="{59841DB4-E699-35F6-4CEA-84BFEA88FD40}"/>
              </a:ext>
            </a:extLst>
          </p:cNvPr>
          <p:cNvSpPr>
            <a:spLocks noGrp="1"/>
          </p:cNvSpPr>
          <p:nvPr>
            <p:ph type="ftr" sz="quarter" idx="11"/>
          </p:nvPr>
        </p:nvSpPr>
        <p:spPr/>
        <p:txBody>
          <a:bodyPr/>
          <a:lstStyle/>
          <a:p>
            <a:r>
              <a:rPr lang="de-DE"/>
              <a:t>J.Branlard -  iSAS WP2 LLRF - Berlin, Apr. 2026</a:t>
            </a:r>
            <a:endParaRPr lang="en-BE"/>
          </a:p>
        </p:txBody>
      </p:sp>
      <p:sp>
        <p:nvSpPr>
          <p:cNvPr id="7" name="Slide Number Placeholder 6">
            <a:extLst>
              <a:ext uri="{FF2B5EF4-FFF2-40B4-BE49-F238E27FC236}">
                <a16:creationId xmlns:a16="http://schemas.microsoft.com/office/drawing/2014/main" id="{5A1ABF93-B25D-8BBE-3B87-1CD2757383EE}"/>
              </a:ext>
            </a:extLst>
          </p:cNvPr>
          <p:cNvSpPr>
            <a:spLocks noGrp="1"/>
          </p:cNvSpPr>
          <p:nvPr>
            <p:ph type="sldNum" sz="quarter" idx="12"/>
          </p:nvPr>
        </p:nvSpPr>
        <p:spPr/>
        <p:txBody>
          <a:bodyPr/>
          <a:lstStyle/>
          <a:p>
            <a:fld id="{4068FCCF-9A80-B240-8D85-84F960565AFA}" type="slidenum">
              <a:rPr lang="en-BE" smtClean="0"/>
              <a:t>24</a:t>
            </a:fld>
            <a:endParaRPr lang="en-BE"/>
          </a:p>
        </p:txBody>
      </p:sp>
      <p:sp>
        <p:nvSpPr>
          <p:cNvPr id="41" name="TextBox 85">
            <a:extLst>
              <a:ext uri="{FF2B5EF4-FFF2-40B4-BE49-F238E27FC236}">
                <a16:creationId xmlns:a16="http://schemas.microsoft.com/office/drawing/2014/main" id="{5F13C648-FBD3-0603-2D0E-C25486375DD6}"/>
              </a:ext>
            </a:extLst>
          </p:cNvPr>
          <p:cNvSpPr/>
          <p:nvPr/>
        </p:nvSpPr>
        <p:spPr>
          <a:xfrm>
            <a:off x="7967478" y="2356834"/>
            <a:ext cx="4266720" cy="13835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pPr>
            <a:r>
              <a:rPr lang="en-US" sz="1200" b="1" strike="noStrike" spc="-1" dirty="0">
                <a:solidFill>
                  <a:schemeClr val="dk1"/>
                </a:solidFill>
                <a:latin typeface="Arial"/>
              </a:rPr>
              <a:t>Preparation of a SSA test stand </a:t>
            </a:r>
            <a:endParaRPr lang="fr-FR" sz="1200" b="0" strike="noStrike" spc="-1" dirty="0">
              <a:solidFill>
                <a:srgbClr val="000000"/>
              </a:solidFill>
              <a:latin typeface="Calibri"/>
            </a:endParaRPr>
          </a:p>
          <a:p>
            <a:pPr defTabSz="914400">
              <a:lnSpc>
                <a:spcPct val="100000"/>
              </a:lnSpc>
            </a:pPr>
            <a:endParaRPr lang="fr-FR" sz="1200" b="0" strike="noStrike" spc="-1" dirty="0">
              <a:solidFill>
                <a:srgbClr val="000000"/>
              </a:solidFill>
              <a:latin typeface="Calibri"/>
            </a:endParaRPr>
          </a:p>
          <a:p>
            <a:pPr marL="285840" indent="-285840" defTabSz="914400">
              <a:lnSpc>
                <a:spcPct val="100000"/>
              </a:lnSpc>
              <a:buClr>
                <a:srgbClr val="000000"/>
              </a:buClr>
              <a:buFont typeface="Arial"/>
              <a:buChar char="•"/>
            </a:pPr>
            <a:r>
              <a:rPr lang="en-US" sz="1200" b="0" strike="noStrike" spc="-1" dirty="0" err="1">
                <a:solidFill>
                  <a:schemeClr val="dk1"/>
                </a:solidFill>
                <a:latin typeface="Arial"/>
              </a:rPr>
              <a:t>GaN</a:t>
            </a:r>
            <a:r>
              <a:rPr lang="en-US" sz="1200" b="0" strike="noStrike" spc="-1" dirty="0">
                <a:solidFill>
                  <a:schemeClr val="dk1"/>
                </a:solidFill>
                <a:latin typeface="Arial"/>
              </a:rPr>
              <a:t> 1 kW prototype </a:t>
            </a:r>
            <a:endParaRPr lang="fr-FR" sz="1200" b="0" strike="noStrike" spc="-1" dirty="0">
              <a:solidFill>
                <a:srgbClr val="000000"/>
              </a:solidFill>
              <a:latin typeface="Calibri"/>
            </a:endParaRPr>
          </a:p>
          <a:p>
            <a:pPr marL="285840" indent="-285840" defTabSz="914400">
              <a:lnSpc>
                <a:spcPct val="100000"/>
              </a:lnSpc>
              <a:buClr>
                <a:srgbClr val="000000"/>
              </a:buClr>
              <a:buFont typeface="Arial"/>
              <a:buChar char="•"/>
            </a:pPr>
            <a:r>
              <a:rPr lang="en-US" sz="1200" b="0" strike="noStrike" spc="-1" dirty="0">
                <a:solidFill>
                  <a:schemeClr val="dk1"/>
                </a:solidFill>
                <a:latin typeface="Arial"/>
              </a:rPr>
              <a:t>Cooling / load / power supply</a:t>
            </a:r>
            <a:endParaRPr lang="fr-FR" sz="1200" b="0" strike="noStrike" spc="-1" dirty="0">
              <a:solidFill>
                <a:srgbClr val="000000"/>
              </a:solidFill>
              <a:latin typeface="Calibri"/>
            </a:endParaRPr>
          </a:p>
          <a:p>
            <a:pPr marL="285840" indent="-285840" defTabSz="914400">
              <a:lnSpc>
                <a:spcPct val="100000"/>
              </a:lnSpc>
              <a:buClr>
                <a:srgbClr val="000000"/>
              </a:buClr>
              <a:buFont typeface="Arial"/>
              <a:buChar char="•"/>
            </a:pPr>
            <a:r>
              <a:rPr lang="en-US" sz="1200" b="0" strike="noStrike" spc="-1" dirty="0">
                <a:solidFill>
                  <a:schemeClr val="dk1"/>
                </a:solidFill>
                <a:latin typeface="Arial"/>
              </a:rPr>
              <a:t>Experiment with pulsed/CW operation</a:t>
            </a:r>
            <a:endParaRPr lang="fr-FR" sz="1200" b="0" strike="noStrike" spc="-1" dirty="0">
              <a:solidFill>
                <a:srgbClr val="000000"/>
              </a:solidFill>
              <a:latin typeface="Calibri"/>
            </a:endParaRPr>
          </a:p>
          <a:p>
            <a:pPr marL="285840" indent="-285840" defTabSz="914400">
              <a:lnSpc>
                <a:spcPct val="100000"/>
              </a:lnSpc>
              <a:buClr>
                <a:srgbClr val="000000"/>
              </a:buClr>
              <a:buFont typeface="Arial"/>
              <a:buChar char="•"/>
            </a:pPr>
            <a:r>
              <a:rPr lang="en-US" sz="1200" b="0" strike="noStrike" spc="-1" dirty="0">
                <a:solidFill>
                  <a:schemeClr val="dk1"/>
                </a:solidFill>
                <a:latin typeface="Arial"/>
              </a:rPr>
              <a:t>Understand efficiency optimization with drain voltage adjustments</a:t>
            </a:r>
            <a:endParaRPr lang="fr-FR" sz="1200" b="0" strike="noStrike" spc="-1" dirty="0">
              <a:solidFill>
                <a:srgbClr val="000000"/>
              </a:solidFill>
              <a:latin typeface="Calibri"/>
            </a:endParaRPr>
          </a:p>
        </p:txBody>
      </p:sp>
      <p:sp>
        <p:nvSpPr>
          <p:cNvPr id="42" name="TextBox 86">
            <a:extLst>
              <a:ext uri="{FF2B5EF4-FFF2-40B4-BE49-F238E27FC236}">
                <a16:creationId xmlns:a16="http://schemas.microsoft.com/office/drawing/2014/main" id="{4FAA30EA-E5BF-6F01-CF00-89D41DF55103}"/>
              </a:ext>
            </a:extLst>
          </p:cNvPr>
          <p:cNvSpPr/>
          <p:nvPr/>
        </p:nvSpPr>
        <p:spPr>
          <a:xfrm>
            <a:off x="8153400" y="6146826"/>
            <a:ext cx="3950160" cy="55254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tabLst>
                <a:tab pos="0" algn="l"/>
              </a:tabLst>
            </a:pPr>
            <a:r>
              <a:rPr lang="en-US" sz="900" b="0" strike="noStrike" spc="-1" dirty="0">
                <a:solidFill>
                  <a:srgbClr val="000000"/>
                </a:solidFill>
                <a:latin typeface="Arial"/>
              </a:rPr>
              <a:t>Reference: </a:t>
            </a:r>
            <a:r>
              <a:rPr lang="en-US" sz="900" b="0" i="1" strike="noStrike" spc="-1" dirty="0">
                <a:solidFill>
                  <a:srgbClr val="000000"/>
                </a:solidFill>
                <a:latin typeface="Arial"/>
              </a:rPr>
              <a:t>“High-efficiency industrial 130 KW CW solid-state RF amplifier for 1.3 GHz”, </a:t>
            </a:r>
            <a:r>
              <a:rPr lang="en-US" sz="900" b="0" strike="noStrike" spc="-1" dirty="0">
                <a:solidFill>
                  <a:srgbClr val="000000"/>
                </a:solidFill>
                <a:latin typeface="Arial"/>
              </a:rPr>
              <a:t>M. </a:t>
            </a:r>
            <a:r>
              <a:rPr lang="en-US" sz="900" b="0" strike="noStrike" spc="-1" dirty="0" err="1">
                <a:solidFill>
                  <a:srgbClr val="000000"/>
                </a:solidFill>
                <a:latin typeface="Arial"/>
              </a:rPr>
              <a:t>Nedos</a:t>
            </a:r>
            <a:r>
              <a:rPr lang="en-US" sz="900" b="0" strike="noStrike" spc="-1" dirty="0">
                <a:solidFill>
                  <a:srgbClr val="000000"/>
                </a:solidFill>
                <a:latin typeface="Arial"/>
              </a:rPr>
              <a:t>, N. </a:t>
            </a:r>
            <a:r>
              <a:rPr lang="en-US" sz="900" b="0" strike="noStrike" spc="-1" dirty="0" err="1">
                <a:solidFill>
                  <a:srgbClr val="000000"/>
                </a:solidFill>
                <a:latin typeface="Arial"/>
              </a:rPr>
              <a:t>Pupeter</a:t>
            </a:r>
            <a:r>
              <a:rPr lang="en-US" sz="900" b="0" strike="noStrike" spc="-1" dirty="0">
                <a:solidFill>
                  <a:srgbClr val="000000"/>
                </a:solidFill>
                <a:latin typeface="Arial"/>
              </a:rPr>
              <a:t> </a:t>
            </a:r>
            <a:r>
              <a:rPr lang="en-US" sz="900" b="0" i="1" strike="noStrike" spc="-1" dirty="0">
                <a:solidFill>
                  <a:srgbClr val="000000"/>
                </a:solidFill>
                <a:latin typeface="Arial"/>
              </a:rPr>
              <a:t>et al</a:t>
            </a:r>
            <a:r>
              <a:rPr lang="en-US" sz="900" b="0" strike="noStrike" spc="-1" dirty="0">
                <a:solidFill>
                  <a:srgbClr val="000000"/>
                </a:solidFill>
                <a:latin typeface="Arial"/>
              </a:rPr>
              <a:t>. in proc. IPAC 2023</a:t>
            </a:r>
            <a:endParaRPr lang="fr-FR" sz="900" b="0" strike="noStrike" spc="-1" dirty="0">
              <a:solidFill>
                <a:srgbClr val="000000"/>
              </a:solidFill>
              <a:latin typeface="Calibri"/>
            </a:endParaRPr>
          </a:p>
          <a:p>
            <a:pPr defTabSz="457200">
              <a:lnSpc>
                <a:spcPct val="100000"/>
              </a:lnSpc>
              <a:tabLst>
                <a:tab pos="0" algn="l"/>
              </a:tabLst>
            </a:pPr>
            <a:endParaRPr lang="fr-FR" sz="1100" b="0" strike="noStrike" spc="-1" dirty="0">
              <a:solidFill>
                <a:srgbClr val="000000"/>
              </a:solidFill>
              <a:latin typeface="Calibri"/>
            </a:endParaRPr>
          </a:p>
        </p:txBody>
      </p:sp>
      <p:grpSp>
        <p:nvGrpSpPr>
          <p:cNvPr id="43" name="Group 6">
            <a:extLst>
              <a:ext uri="{FF2B5EF4-FFF2-40B4-BE49-F238E27FC236}">
                <a16:creationId xmlns:a16="http://schemas.microsoft.com/office/drawing/2014/main" id="{EEECD4C9-54C6-233B-EA92-A0CC002546C7}"/>
              </a:ext>
            </a:extLst>
          </p:cNvPr>
          <p:cNvGrpSpPr/>
          <p:nvPr/>
        </p:nvGrpSpPr>
        <p:grpSpPr>
          <a:xfrm>
            <a:off x="8030811" y="3801491"/>
            <a:ext cx="3485588" cy="2377240"/>
            <a:chOff x="7525440" y="3115800"/>
            <a:chExt cx="4365504" cy="2802960"/>
          </a:xfrm>
        </p:grpSpPr>
        <p:pic>
          <p:nvPicPr>
            <p:cNvPr id="44" name="Picture 52">
              <a:extLst>
                <a:ext uri="{FF2B5EF4-FFF2-40B4-BE49-F238E27FC236}">
                  <a16:creationId xmlns:a16="http://schemas.microsoft.com/office/drawing/2014/main" id="{CDE4478C-9409-E04F-1DB6-A2F68163CDC0}"/>
                </a:ext>
              </a:extLst>
            </p:cNvPr>
            <p:cNvPicPr/>
            <p:nvPr/>
          </p:nvPicPr>
          <p:blipFill>
            <a:blip r:embed="rId3"/>
            <a:stretch/>
          </p:blipFill>
          <p:spPr>
            <a:xfrm>
              <a:off x="7525440" y="3115800"/>
              <a:ext cx="4361400" cy="2802960"/>
            </a:xfrm>
            <a:prstGeom prst="rect">
              <a:avLst/>
            </a:prstGeom>
            <a:noFill/>
            <a:ln w="0">
              <a:noFill/>
            </a:ln>
          </p:spPr>
        </p:pic>
        <p:sp>
          <p:nvSpPr>
            <p:cNvPr id="45" name="TextBox 87">
              <a:extLst>
                <a:ext uri="{FF2B5EF4-FFF2-40B4-BE49-F238E27FC236}">
                  <a16:creationId xmlns:a16="http://schemas.microsoft.com/office/drawing/2014/main" id="{CCE26EBC-60C4-C45A-DF13-8BC2FE751407}"/>
                </a:ext>
              </a:extLst>
            </p:cNvPr>
            <p:cNvSpPr/>
            <p:nvPr/>
          </p:nvSpPr>
          <p:spPr>
            <a:xfrm>
              <a:off x="8129161" y="3513240"/>
              <a:ext cx="1094394" cy="660525"/>
            </a:xfrm>
            <a:prstGeom prst="rect">
              <a:avLst/>
            </a:prstGeom>
            <a:solidFill>
              <a:schemeClr val="bg1"/>
            </a:solidFill>
            <a:ln w="0">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tabLst>
                  <a:tab pos="0" algn="l"/>
                </a:tabLst>
              </a:pPr>
              <a:r>
                <a:rPr lang="en-US" sz="700" b="1" strike="noStrike" spc="-1" dirty="0">
                  <a:solidFill>
                    <a:srgbClr val="000000"/>
                  </a:solidFill>
                  <a:latin typeface="Arial"/>
                </a:rPr>
                <a:t>Example</a:t>
              </a:r>
              <a:endParaRPr lang="fr-FR" sz="700" b="0" strike="noStrike" spc="-1" dirty="0">
                <a:solidFill>
                  <a:srgbClr val="000000"/>
                </a:solidFill>
                <a:latin typeface="Calibri"/>
              </a:endParaRPr>
            </a:p>
            <a:p>
              <a:pPr defTabSz="457200">
                <a:lnSpc>
                  <a:spcPct val="100000"/>
                </a:lnSpc>
                <a:tabLst>
                  <a:tab pos="0" algn="l"/>
                </a:tabLst>
              </a:pPr>
              <a:r>
                <a:rPr lang="en-US" sz="700" b="0" strike="noStrike" spc="-1" dirty="0">
                  <a:solidFill>
                    <a:srgbClr val="000000"/>
                  </a:solidFill>
                  <a:latin typeface="Arial"/>
                </a:rPr>
                <a:t>  </a:t>
              </a:r>
              <a:r>
                <a:rPr lang="en-US" sz="700" b="0" strike="noStrike" spc="-1" dirty="0" err="1">
                  <a:solidFill>
                    <a:srgbClr val="000000"/>
                  </a:solidFill>
                  <a:latin typeface="Arial"/>
                </a:rPr>
                <a:t>GaN</a:t>
              </a:r>
              <a:r>
                <a:rPr lang="en-US" sz="700" b="0" strike="noStrike" spc="-1" dirty="0">
                  <a:solidFill>
                    <a:srgbClr val="000000"/>
                  </a:solidFill>
                  <a:latin typeface="Arial"/>
                </a:rPr>
                <a:t> technology</a:t>
              </a:r>
              <a:endParaRPr lang="fr-FR" sz="700" b="0" strike="noStrike" spc="-1" dirty="0">
                <a:solidFill>
                  <a:srgbClr val="000000"/>
                </a:solidFill>
                <a:latin typeface="Calibri"/>
              </a:endParaRPr>
            </a:p>
            <a:p>
              <a:pPr defTabSz="457200">
                <a:lnSpc>
                  <a:spcPct val="100000"/>
                </a:lnSpc>
                <a:tabLst>
                  <a:tab pos="0" algn="l"/>
                </a:tabLst>
              </a:pPr>
              <a:r>
                <a:rPr lang="en-US" sz="700" b="0" strike="noStrike" spc="-1" dirty="0">
                  <a:solidFill>
                    <a:srgbClr val="000000"/>
                  </a:solidFill>
                  <a:latin typeface="Arial"/>
                </a:rPr>
                <a:t>  1.3 GHz</a:t>
              </a:r>
              <a:endParaRPr lang="fr-FR" sz="700" b="0" strike="noStrike" spc="-1" dirty="0">
                <a:solidFill>
                  <a:srgbClr val="000000"/>
                </a:solidFill>
                <a:latin typeface="Calibri"/>
              </a:endParaRPr>
            </a:p>
            <a:p>
              <a:pPr defTabSz="457200">
                <a:lnSpc>
                  <a:spcPct val="100000"/>
                </a:lnSpc>
                <a:tabLst>
                  <a:tab pos="0" algn="l"/>
                </a:tabLst>
              </a:pPr>
              <a:r>
                <a:rPr lang="en-US" sz="700" b="0" strike="noStrike" spc="-1" dirty="0">
                  <a:solidFill>
                    <a:srgbClr val="000000"/>
                  </a:solidFill>
                  <a:latin typeface="Arial"/>
                </a:rPr>
                <a:t>  130 kW SSA</a:t>
              </a:r>
              <a:endParaRPr lang="fr-FR" sz="700" b="0" strike="noStrike" spc="-1" dirty="0">
                <a:solidFill>
                  <a:srgbClr val="000000"/>
                </a:solidFill>
                <a:latin typeface="Calibri"/>
              </a:endParaRPr>
            </a:p>
          </p:txBody>
        </p:sp>
        <p:cxnSp>
          <p:nvCxnSpPr>
            <p:cNvPr id="46" name="Straight Arrow Connector 2">
              <a:extLst>
                <a:ext uri="{FF2B5EF4-FFF2-40B4-BE49-F238E27FC236}">
                  <a16:creationId xmlns:a16="http://schemas.microsoft.com/office/drawing/2014/main" id="{FD5D3AE6-EDBB-08EB-7917-AD2BD47D2D4B}"/>
                </a:ext>
              </a:extLst>
            </p:cNvPr>
            <p:cNvCxnSpPr/>
            <p:nvPr/>
          </p:nvCxnSpPr>
          <p:spPr>
            <a:xfrm flipH="1" flipV="1">
              <a:off x="9477720" y="3717000"/>
              <a:ext cx="1737720" cy="9000"/>
            </a:xfrm>
            <a:prstGeom prst="straightConnector1">
              <a:avLst/>
            </a:prstGeom>
            <a:ln w="38100">
              <a:solidFill>
                <a:srgbClr val="009FDF"/>
              </a:solidFill>
              <a:round/>
              <a:tailEnd type="triangle" w="med" len="med"/>
            </a:ln>
          </p:spPr>
        </p:cxnSp>
        <p:sp>
          <p:nvSpPr>
            <p:cNvPr id="47" name="TextBox 88">
              <a:extLst>
                <a:ext uri="{FF2B5EF4-FFF2-40B4-BE49-F238E27FC236}">
                  <a16:creationId xmlns:a16="http://schemas.microsoft.com/office/drawing/2014/main" id="{8F06CBA7-EC79-B5A6-D9CF-95A1693B8053}"/>
                </a:ext>
              </a:extLst>
            </p:cNvPr>
            <p:cNvSpPr/>
            <p:nvPr/>
          </p:nvSpPr>
          <p:spPr>
            <a:xfrm>
              <a:off x="9281160" y="3399840"/>
              <a:ext cx="2609784" cy="319602"/>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tabLst>
                  <a:tab pos="0" algn="l"/>
                </a:tabLst>
              </a:pPr>
              <a:r>
                <a:rPr lang="en-US" sz="1050" b="0" strike="noStrike" spc="-1" dirty="0">
                  <a:solidFill>
                    <a:srgbClr val="000000"/>
                  </a:solidFill>
                  <a:latin typeface="Arial"/>
                </a:rPr>
                <a:t>drain voltage (</a:t>
              </a:r>
              <a:r>
                <a:rPr lang="en-US" sz="1050" b="0" strike="noStrike" spc="-1" dirty="0" err="1">
                  <a:solidFill>
                    <a:srgbClr val="000000"/>
                  </a:solidFill>
                  <a:latin typeface="Arial"/>
                </a:rPr>
                <a:t>Vdd</a:t>
              </a:r>
              <a:r>
                <a:rPr lang="en-US" sz="1050" b="0" strike="noStrike" spc="-1" dirty="0">
                  <a:solidFill>
                    <a:srgbClr val="000000"/>
                  </a:solidFill>
                  <a:latin typeface="Arial"/>
                </a:rPr>
                <a:t>) adjustments</a:t>
              </a:r>
              <a:endParaRPr lang="fr-FR" sz="1050" b="0" strike="noStrike" spc="-1" dirty="0">
                <a:solidFill>
                  <a:srgbClr val="000000"/>
                </a:solidFill>
                <a:latin typeface="Calibri"/>
              </a:endParaRPr>
            </a:p>
          </p:txBody>
        </p:sp>
      </p:grpSp>
      <p:grpSp>
        <p:nvGrpSpPr>
          <p:cNvPr id="56" name="Group 55">
            <a:extLst>
              <a:ext uri="{FF2B5EF4-FFF2-40B4-BE49-F238E27FC236}">
                <a16:creationId xmlns:a16="http://schemas.microsoft.com/office/drawing/2014/main" id="{30527730-CDF5-6FCE-8404-B82BA0511079}"/>
              </a:ext>
            </a:extLst>
          </p:cNvPr>
          <p:cNvGrpSpPr/>
          <p:nvPr/>
        </p:nvGrpSpPr>
        <p:grpSpPr>
          <a:xfrm>
            <a:off x="79422" y="2173690"/>
            <a:ext cx="7505274" cy="4569347"/>
            <a:chOff x="127047" y="2030815"/>
            <a:chExt cx="7505274" cy="4569347"/>
          </a:xfrm>
        </p:grpSpPr>
        <p:pic>
          <p:nvPicPr>
            <p:cNvPr id="10" name="Picture 9">
              <a:extLst>
                <a:ext uri="{FF2B5EF4-FFF2-40B4-BE49-F238E27FC236}">
                  <a16:creationId xmlns:a16="http://schemas.microsoft.com/office/drawing/2014/main" id="{0127F48D-6B35-B1E6-1F9B-8CB15FC60643}"/>
                </a:ext>
              </a:extLst>
            </p:cNvPr>
            <p:cNvPicPr>
              <a:picLocks noChangeAspect="1"/>
            </p:cNvPicPr>
            <p:nvPr/>
          </p:nvPicPr>
          <p:blipFill>
            <a:blip r:embed="rId4"/>
            <a:srcRect l="11364" t="13210" r="13107" b="3195"/>
            <a:stretch/>
          </p:blipFill>
          <p:spPr>
            <a:xfrm>
              <a:off x="1587801" y="2772367"/>
              <a:ext cx="6044520" cy="3090749"/>
            </a:xfrm>
            <a:prstGeom prst="rect">
              <a:avLst/>
            </a:prstGeom>
            <a:ln>
              <a:noFill/>
            </a:ln>
            <a:effectLst>
              <a:softEdge rad="112500"/>
            </a:effectLst>
          </p:spPr>
        </p:pic>
        <p:pic>
          <p:nvPicPr>
            <p:cNvPr id="14" name="Content Placeholder 11">
              <a:extLst>
                <a:ext uri="{FF2B5EF4-FFF2-40B4-BE49-F238E27FC236}">
                  <a16:creationId xmlns:a16="http://schemas.microsoft.com/office/drawing/2014/main" id="{1A768CF4-2543-BE40-AD61-995503B89939}"/>
                </a:ext>
              </a:extLst>
            </p:cNvPr>
            <p:cNvPicPr/>
            <p:nvPr/>
          </p:nvPicPr>
          <p:blipFill>
            <a:blip r:embed="rId5">
              <a:extLst>
                <a:ext uri="{BEBA8EAE-BF5A-486C-A8C5-ECC9F3942E4B}">
                  <a14:imgProps xmlns:a14="http://schemas.microsoft.com/office/drawing/2010/main">
                    <a14:imgLayer r:embed="rId6">
                      <a14:imgEffect>
                        <a14:backgroundRemoval t="17050" b="86094" l="12836" r="86627">
                          <a14:foregroundMark x1="16239" y1="45466" x2="16239" y2="46433"/>
                          <a14:foregroundMark x1="14507" y1="47037" x2="13075" y2="49093"/>
                          <a14:foregroundMark x1="13970" y1="67352" x2="12836" y2="66385"/>
                          <a14:foregroundMark x1="14806" y1="68440" x2="13970" y2="68440"/>
                          <a14:foregroundMark x1="41672" y1="87304" x2="60060" y2="84281"/>
                          <a14:foregroundMark x1="60060" y1="84281" x2="41970" y2="86215"/>
                          <a14:foregroundMark x1="41970" y1="86215" x2="41970" y2="86215"/>
                          <a14:foregroundMark x1="86627" y1="58041" x2="86627" y2="58041"/>
                        </a14:backgroundRemoval>
                      </a14:imgEffect>
                    </a14:imgLayer>
                  </a14:imgProps>
                </a:ext>
              </a:extLst>
            </a:blip>
            <a:srcRect l="8168" t="9556" r="11262" b="12874"/>
            <a:stretch/>
          </p:blipFill>
          <p:spPr>
            <a:xfrm>
              <a:off x="1490049" y="5469231"/>
              <a:ext cx="2171158" cy="1130931"/>
            </a:xfrm>
            <a:prstGeom prst="rect">
              <a:avLst/>
            </a:prstGeom>
            <a:noFill/>
            <a:ln w="0">
              <a:noFill/>
            </a:ln>
          </p:spPr>
        </p:pic>
        <p:cxnSp>
          <p:nvCxnSpPr>
            <p:cNvPr id="17" name="Straight Arrow Connector 16">
              <a:extLst>
                <a:ext uri="{FF2B5EF4-FFF2-40B4-BE49-F238E27FC236}">
                  <a16:creationId xmlns:a16="http://schemas.microsoft.com/office/drawing/2014/main" id="{CF522564-6F29-5240-CCB9-6D2366819851}"/>
                </a:ext>
              </a:extLst>
            </p:cNvPr>
            <p:cNvCxnSpPr>
              <a:cxnSpLocks/>
            </p:cNvCxnSpPr>
            <p:nvPr/>
          </p:nvCxnSpPr>
          <p:spPr>
            <a:xfrm flipH="1">
              <a:off x="6175433" y="2735485"/>
              <a:ext cx="517236" cy="746855"/>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B6C0E0C1-643A-07F0-382D-949943C15487}"/>
                </a:ext>
              </a:extLst>
            </p:cNvPr>
            <p:cNvSpPr txBox="1"/>
            <p:nvPr/>
          </p:nvSpPr>
          <p:spPr>
            <a:xfrm>
              <a:off x="6233020" y="2341913"/>
              <a:ext cx="1157689" cy="369332"/>
            </a:xfrm>
            <a:prstGeom prst="rect">
              <a:avLst/>
            </a:prstGeom>
            <a:noFill/>
          </p:spPr>
          <p:txBody>
            <a:bodyPr wrap="none" rtlCol="0">
              <a:spAutoFit/>
            </a:bodyPr>
            <a:lstStyle/>
            <a:p>
              <a:r>
                <a:rPr lang="en-US" dirty="0"/>
                <a:t>2 kW load</a:t>
              </a:r>
            </a:p>
          </p:txBody>
        </p:sp>
        <p:cxnSp>
          <p:nvCxnSpPr>
            <p:cNvPr id="22" name="Straight Arrow Connector 21">
              <a:extLst>
                <a:ext uri="{FF2B5EF4-FFF2-40B4-BE49-F238E27FC236}">
                  <a16:creationId xmlns:a16="http://schemas.microsoft.com/office/drawing/2014/main" id="{2CA378B6-FEE2-77F7-7435-D591D330E778}"/>
                </a:ext>
              </a:extLst>
            </p:cNvPr>
            <p:cNvCxnSpPr>
              <a:cxnSpLocks/>
            </p:cNvCxnSpPr>
            <p:nvPr/>
          </p:nvCxnSpPr>
          <p:spPr>
            <a:xfrm>
              <a:off x="3478415" y="2735485"/>
              <a:ext cx="868394" cy="652182"/>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2D97B9A2-FA34-11EB-8F07-135A145164B0}"/>
                </a:ext>
              </a:extLst>
            </p:cNvPr>
            <p:cNvSpPr txBox="1"/>
            <p:nvPr/>
          </p:nvSpPr>
          <p:spPr>
            <a:xfrm>
              <a:off x="2426168" y="2263041"/>
              <a:ext cx="1168910" cy="646331"/>
            </a:xfrm>
            <a:prstGeom prst="rect">
              <a:avLst/>
            </a:prstGeom>
            <a:noFill/>
          </p:spPr>
          <p:txBody>
            <a:bodyPr wrap="none" rtlCol="0">
              <a:spAutoFit/>
            </a:bodyPr>
            <a:lstStyle/>
            <a:p>
              <a:pPr algn="ctr"/>
              <a:r>
                <a:rPr lang="en-US" dirty="0"/>
                <a:t>1kW </a:t>
              </a:r>
              <a:r>
                <a:rPr lang="en-US" dirty="0" err="1"/>
                <a:t>GaN</a:t>
              </a:r>
              <a:r>
                <a:rPr lang="en-US" dirty="0"/>
                <a:t> </a:t>
              </a:r>
              <a:br>
                <a:rPr lang="en-US" dirty="0"/>
              </a:br>
              <a:r>
                <a:rPr lang="en-US" dirty="0"/>
                <a:t>amplifier</a:t>
              </a:r>
            </a:p>
          </p:txBody>
        </p:sp>
        <p:sp>
          <p:nvSpPr>
            <p:cNvPr id="32" name="Rectangle 31">
              <a:extLst>
                <a:ext uri="{FF2B5EF4-FFF2-40B4-BE49-F238E27FC236}">
                  <a16:creationId xmlns:a16="http://schemas.microsoft.com/office/drawing/2014/main" id="{E6C927F4-81F4-5053-FF6C-D0374CBED70C}"/>
                </a:ext>
              </a:extLst>
            </p:cNvPr>
            <p:cNvSpPr/>
            <p:nvPr/>
          </p:nvSpPr>
          <p:spPr>
            <a:xfrm>
              <a:off x="1921171" y="4807084"/>
              <a:ext cx="1515224" cy="646332"/>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AEA8397-F04D-85C1-61DB-FF0DE76364B6}"/>
                </a:ext>
              </a:extLst>
            </p:cNvPr>
            <p:cNvSpPr txBox="1"/>
            <p:nvPr/>
          </p:nvSpPr>
          <p:spPr>
            <a:xfrm>
              <a:off x="3774813" y="2030815"/>
              <a:ext cx="1625806" cy="923330"/>
            </a:xfrm>
            <a:prstGeom prst="rect">
              <a:avLst/>
            </a:prstGeom>
            <a:noFill/>
          </p:spPr>
          <p:txBody>
            <a:bodyPr wrap="square" rtlCol="0">
              <a:spAutoFit/>
            </a:bodyPr>
            <a:lstStyle/>
            <a:p>
              <a:pPr algn="ctr"/>
              <a:r>
                <a:rPr lang="en-US" dirty="0"/>
                <a:t>high-power</a:t>
              </a:r>
              <a:br>
                <a:rPr lang="en-US" dirty="0"/>
              </a:br>
              <a:r>
                <a:rPr lang="en-US" dirty="0"/>
                <a:t>bi-directional</a:t>
              </a:r>
              <a:br>
                <a:rPr lang="en-US" dirty="0"/>
              </a:br>
              <a:r>
                <a:rPr lang="en-US" dirty="0"/>
                <a:t> coupler</a:t>
              </a:r>
            </a:p>
          </p:txBody>
        </p:sp>
        <p:cxnSp>
          <p:nvCxnSpPr>
            <p:cNvPr id="27" name="Straight Arrow Connector 26">
              <a:extLst>
                <a:ext uri="{FF2B5EF4-FFF2-40B4-BE49-F238E27FC236}">
                  <a16:creationId xmlns:a16="http://schemas.microsoft.com/office/drawing/2014/main" id="{DC87FD85-CC9B-A550-6DDB-8282CF6429FD}"/>
                </a:ext>
              </a:extLst>
            </p:cNvPr>
            <p:cNvCxnSpPr>
              <a:cxnSpLocks/>
            </p:cNvCxnSpPr>
            <p:nvPr/>
          </p:nvCxnSpPr>
          <p:spPr>
            <a:xfrm>
              <a:off x="4735715" y="2983358"/>
              <a:ext cx="0" cy="359859"/>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F7B9012F-9D19-9301-7416-90CDCB4FD825}"/>
                </a:ext>
              </a:extLst>
            </p:cNvPr>
            <p:cNvSpPr txBox="1"/>
            <p:nvPr/>
          </p:nvSpPr>
          <p:spPr>
            <a:xfrm>
              <a:off x="1914585" y="4807084"/>
              <a:ext cx="1488893" cy="646331"/>
            </a:xfrm>
            <a:prstGeom prst="rect">
              <a:avLst/>
            </a:prstGeom>
            <a:noFill/>
          </p:spPr>
          <p:txBody>
            <a:bodyPr wrap="square" rtlCol="0">
              <a:spAutoFit/>
            </a:bodyPr>
            <a:lstStyle/>
            <a:p>
              <a:r>
                <a:rPr lang="en-US" dirty="0"/>
                <a:t>water-cooled plate</a:t>
              </a:r>
            </a:p>
          </p:txBody>
        </p:sp>
        <p:cxnSp>
          <p:nvCxnSpPr>
            <p:cNvPr id="29" name="Straight Arrow Connector 28">
              <a:extLst>
                <a:ext uri="{FF2B5EF4-FFF2-40B4-BE49-F238E27FC236}">
                  <a16:creationId xmlns:a16="http://schemas.microsoft.com/office/drawing/2014/main" id="{8BC533AF-B4BA-0507-AC08-03969F63E49A}"/>
                </a:ext>
              </a:extLst>
            </p:cNvPr>
            <p:cNvCxnSpPr>
              <a:cxnSpLocks/>
            </p:cNvCxnSpPr>
            <p:nvPr/>
          </p:nvCxnSpPr>
          <p:spPr>
            <a:xfrm flipV="1">
              <a:off x="2834640" y="3664620"/>
              <a:ext cx="1043940" cy="118888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66BEDA47-D22D-DC4B-C56C-CC5EE465F2A8}"/>
                </a:ext>
              </a:extLst>
            </p:cNvPr>
            <p:cNvSpPr txBox="1"/>
            <p:nvPr/>
          </p:nvSpPr>
          <p:spPr>
            <a:xfrm>
              <a:off x="3889807" y="5661538"/>
              <a:ext cx="2030917" cy="646331"/>
            </a:xfrm>
            <a:prstGeom prst="rect">
              <a:avLst/>
            </a:prstGeom>
            <a:noFill/>
          </p:spPr>
          <p:txBody>
            <a:bodyPr wrap="square" rtlCol="0">
              <a:spAutoFit/>
            </a:bodyPr>
            <a:lstStyle/>
            <a:p>
              <a:pPr algn="ctr"/>
              <a:r>
                <a:rPr lang="en-US" dirty="0"/>
                <a:t>high-performance power supplies</a:t>
              </a:r>
            </a:p>
          </p:txBody>
        </p:sp>
        <p:sp>
          <p:nvSpPr>
            <p:cNvPr id="54" name="TextBox 53">
              <a:extLst>
                <a:ext uri="{FF2B5EF4-FFF2-40B4-BE49-F238E27FC236}">
                  <a16:creationId xmlns:a16="http://schemas.microsoft.com/office/drawing/2014/main" id="{C07EBB6C-7BFD-6FA4-A369-D0B372AC3501}"/>
                </a:ext>
              </a:extLst>
            </p:cNvPr>
            <p:cNvSpPr txBox="1"/>
            <p:nvPr/>
          </p:nvSpPr>
          <p:spPr>
            <a:xfrm>
              <a:off x="127047" y="3629091"/>
              <a:ext cx="1803798" cy="923330"/>
            </a:xfrm>
            <a:prstGeom prst="rect">
              <a:avLst/>
            </a:prstGeom>
            <a:noFill/>
          </p:spPr>
          <p:txBody>
            <a:bodyPr wrap="square" rtlCol="0">
              <a:spAutoFit/>
            </a:bodyPr>
            <a:lstStyle/>
            <a:p>
              <a:pPr algn="ctr"/>
              <a:r>
                <a:rPr lang="en-US" dirty="0"/>
                <a:t>1.3 GHz </a:t>
              </a:r>
              <a:br>
                <a:rPr lang="en-US" dirty="0"/>
              </a:br>
              <a:r>
                <a:rPr lang="en-US" dirty="0"/>
                <a:t>source and instrumentation</a:t>
              </a:r>
            </a:p>
          </p:txBody>
        </p:sp>
      </p:grpSp>
      <p:sp>
        <p:nvSpPr>
          <p:cNvPr id="55" name="TextBox 54">
            <a:extLst>
              <a:ext uri="{FF2B5EF4-FFF2-40B4-BE49-F238E27FC236}">
                <a16:creationId xmlns:a16="http://schemas.microsoft.com/office/drawing/2014/main" id="{0952729F-FB09-75D5-18D3-5EF5AE74E729}"/>
              </a:ext>
            </a:extLst>
          </p:cNvPr>
          <p:cNvSpPr txBox="1"/>
          <p:nvPr/>
        </p:nvSpPr>
        <p:spPr>
          <a:xfrm>
            <a:off x="238223" y="2371175"/>
            <a:ext cx="1760931" cy="276999"/>
          </a:xfrm>
          <a:prstGeom prst="rect">
            <a:avLst/>
          </a:prstGeom>
          <a:noFill/>
        </p:spPr>
        <p:txBody>
          <a:bodyPr wrap="none" rtlCol="0">
            <a:spAutoFit/>
          </a:bodyPr>
          <a:lstStyle/>
          <a:p>
            <a:r>
              <a:rPr lang="en-US" sz="1200" dirty="0"/>
              <a:t>Courtesy H. </a:t>
            </a:r>
            <a:r>
              <a:rPr lang="en-US" sz="1200" dirty="0" err="1"/>
              <a:t>Pryschelski</a:t>
            </a:r>
            <a:endParaRPr lang="en-US" sz="1200" dirty="0"/>
          </a:p>
        </p:txBody>
      </p:sp>
    </p:spTree>
    <p:extLst>
      <p:ext uri="{BB962C8B-B14F-4D97-AF65-F5344CB8AC3E}">
        <p14:creationId xmlns:p14="http://schemas.microsoft.com/office/powerpoint/2010/main" val="3007754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932A6A9-8E95-4884-917E-386F298748BC}"/>
              </a:ext>
            </a:extLst>
          </p:cNvPr>
          <p:cNvSpPr>
            <a:spLocks noGrp="1"/>
          </p:cNvSpPr>
          <p:nvPr>
            <p:ph idx="1"/>
          </p:nvPr>
        </p:nvSpPr>
        <p:spPr>
          <a:xfrm>
            <a:off x="838200" y="1445238"/>
            <a:ext cx="10515600" cy="4351338"/>
          </a:xfrm>
        </p:spPr>
        <p:txBody>
          <a:bodyPr>
            <a:noAutofit/>
          </a:bodyPr>
          <a:lstStyle/>
          <a:p>
            <a:r>
              <a:rPr lang="en-US" sz="2000" b="1" dirty="0">
                <a:solidFill>
                  <a:srgbClr val="A4C137"/>
                </a:solidFill>
                <a:cs typeface="Calibri" panose="020F0502020204030204" pitchFamily="34" charset="0"/>
              </a:rPr>
              <a:t>Current developments</a:t>
            </a:r>
          </a:p>
          <a:p>
            <a:pPr lvl="1"/>
            <a:r>
              <a:rPr lang="en-US" sz="1800" dirty="0"/>
              <a:t>AI-based diagnostic for LLRF (presented at IPAC last year, full article submitted for peer-review</a:t>
            </a:r>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r>
              <a:rPr lang="en-US" sz="1800" dirty="0"/>
              <a:t>a) Strong correlation between RF waveform calibration coefficients and relative humidity</a:t>
            </a:r>
          </a:p>
          <a:p>
            <a:pPr lvl="1"/>
            <a:r>
              <a:rPr lang="en-US" sz="1800" dirty="0"/>
              <a:t>b) Using weather forecast, a trained model can predict 2 days in advance the calibration error! </a:t>
            </a:r>
          </a:p>
          <a:p>
            <a:endParaRPr lang="en-US" dirty="0"/>
          </a:p>
          <a:p>
            <a:endParaRPr lang="en-GB" dirty="0"/>
          </a:p>
        </p:txBody>
      </p:sp>
      <p:sp>
        <p:nvSpPr>
          <p:cNvPr id="4" name="TextBox 3">
            <a:extLst>
              <a:ext uri="{FF2B5EF4-FFF2-40B4-BE49-F238E27FC236}">
                <a16:creationId xmlns:a16="http://schemas.microsoft.com/office/drawing/2014/main" id="{51EC8C43-06E0-C825-13E4-F8DEB374FF58}"/>
              </a:ext>
            </a:extLst>
          </p:cNvPr>
          <p:cNvSpPr txBox="1"/>
          <p:nvPr/>
        </p:nvSpPr>
        <p:spPr>
          <a:xfrm>
            <a:off x="3418115" y="315684"/>
            <a:ext cx="5957785" cy="461665"/>
          </a:xfrm>
          <a:prstGeom prst="rect">
            <a:avLst/>
          </a:prstGeom>
          <a:noFill/>
        </p:spPr>
        <p:txBody>
          <a:bodyPr wrap="none" rtlCol="0">
            <a:spAutoFit/>
          </a:bodyPr>
          <a:lstStyle/>
          <a:p>
            <a:r>
              <a:rPr lang="en-US" sz="2400" b="1" dirty="0">
                <a:solidFill>
                  <a:srgbClr val="002060"/>
                </a:solidFill>
              </a:rPr>
              <a:t>WP2 – LLRF:</a:t>
            </a:r>
            <a:r>
              <a:rPr lang="en-US" sz="2400" b="1" dirty="0">
                <a:solidFill>
                  <a:schemeClr val="bg2">
                    <a:lumMod val="50000"/>
                  </a:schemeClr>
                </a:solidFill>
              </a:rPr>
              <a:t> status/evolution of Task 2.5 </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232AF53-8D40-AB3E-0B68-D783E309EE45}"/>
              </a:ext>
            </a:extLst>
          </p:cNvPr>
          <p:cNvSpPr txBox="1"/>
          <p:nvPr/>
        </p:nvSpPr>
        <p:spPr>
          <a:xfrm>
            <a:off x="3418114" y="777349"/>
            <a:ext cx="8197624" cy="369332"/>
          </a:xfrm>
          <a:prstGeom prst="rect">
            <a:avLst/>
          </a:prstGeom>
          <a:noFill/>
        </p:spPr>
        <p:txBody>
          <a:bodyPr wrap="square">
            <a:spAutoFit/>
          </a:bodyPr>
          <a:lstStyle/>
          <a:p>
            <a:r>
              <a:rPr lang="en-US" sz="1800" b="1" dirty="0"/>
              <a:t>Energy efficient supervisory control and fault diagnosis</a:t>
            </a:r>
            <a:r>
              <a:rPr lang="en-GB" sz="1800" b="1" i="1" dirty="0">
                <a:latin typeface="Helvetica" pitchFamily="2" charset="0"/>
              </a:rPr>
              <a:t>– M1-M48</a:t>
            </a:r>
          </a:p>
        </p:txBody>
      </p:sp>
      <p:pic>
        <p:nvPicPr>
          <p:cNvPr id="8" name="Picture 7">
            <a:extLst>
              <a:ext uri="{FF2B5EF4-FFF2-40B4-BE49-F238E27FC236}">
                <a16:creationId xmlns:a16="http://schemas.microsoft.com/office/drawing/2014/main" id="{A994E4B4-EADD-1D60-9A87-DF8E5F974DDB}"/>
              </a:ext>
            </a:extLst>
          </p:cNvPr>
          <p:cNvPicPr>
            <a:picLocks noChangeAspect="1"/>
          </p:cNvPicPr>
          <p:nvPr/>
        </p:nvPicPr>
        <p:blipFill>
          <a:blip r:embed="rId3"/>
          <a:srcRect t="42236" b="3986"/>
          <a:stretch/>
        </p:blipFill>
        <p:spPr>
          <a:xfrm>
            <a:off x="6255819" y="2171694"/>
            <a:ext cx="4785561" cy="2974981"/>
          </a:xfrm>
          <a:prstGeom prst="rect">
            <a:avLst/>
          </a:prstGeom>
        </p:spPr>
      </p:pic>
      <p:grpSp>
        <p:nvGrpSpPr>
          <p:cNvPr id="14" name="Group 13">
            <a:extLst>
              <a:ext uri="{FF2B5EF4-FFF2-40B4-BE49-F238E27FC236}">
                <a16:creationId xmlns:a16="http://schemas.microsoft.com/office/drawing/2014/main" id="{2BF0B855-7F8B-7126-535B-A4A355A1A40C}"/>
              </a:ext>
            </a:extLst>
          </p:cNvPr>
          <p:cNvGrpSpPr/>
          <p:nvPr/>
        </p:nvGrpSpPr>
        <p:grpSpPr>
          <a:xfrm>
            <a:off x="1266108" y="2171694"/>
            <a:ext cx="4785562" cy="2847982"/>
            <a:chOff x="1266108" y="2171694"/>
            <a:chExt cx="4785562" cy="2847982"/>
          </a:xfrm>
        </p:grpSpPr>
        <p:pic>
          <p:nvPicPr>
            <p:cNvPr id="9" name="Picture 8">
              <a:extLst>
                <a:ext uri="{FF2B5EF4-FFF2-40B4-BE49-F238E27FC236}">
                  <a16:creationId xmlns:a16="http://schemas.microsoft.com/office/drawing/2014/main" id="{28DBB8C6-84C4-2DE4-2A91-5BDBEF1EA333}"/>
                </a:ext>
              </a:extLst>
            </p:cNvPr>
            <p:cNvPicPr>
              <a:picLocks noChangeAspect="1"/>
            </p:cNvPicPr>
            <p:nvPr/>
          </p:nvPicPr>
          <p:blipFill>
            <a:blip r:embed="rId3"/>
            <a:srcRect t="54496" b="3814"/>
            <a:stretch/>
          </p:blipFill>
          <p:spPr>
            <a:xfrm>
              <a:off x="1266109" y="2690864"/>
              <a:ext cx="4785561" cy="2328812"/>
            </a:xfrm>
            <a:prstGeom prst="rect">
              <a:avLst/>
            </a:prstGeom>
          </p:spPr>
        </p:pic>
        <p:pic>
          <p:nvPicPr>
            <p:cNvPr id="7" name="Picture 6">
              <a:extLst>
                <a:ext uri="{FF2B5EF4-FFF2-40B4-BE49-F238E27FC236}">
                  <a16:creationId xmlns:a16="http://schemas.microsoft.com/office/drawing/2014/main" id="{E00F2368-9A1F-69F0-2BE2-EB7EE7201D57}"/>
                </a:ext>
              </a:extLst>
            </p:cNvPr>
            <p:cNvPicPr>
              <a:picLocks noChangeAspect="1"/>
            </p:cNvPicPr>
            <p:nvPr/>
          </p:nvPicPr>
          <p:blipFill>
            <a:blip r:embed="rId3"/>
            <a:srcRect b="57765"/>
            <a:stretch/>
          </p:blipFill>
          <p:spPr>
            <a:xfrm>
              <a:off x="1266108" y="2171694"/>
              <a:ext cx="4785561" cy="2359244"/>
            </a:xfrm>
            <a:prstGeom prst="rect">
              <a:avLst/>
            </a:prstGeom>
          </p:spPr>
        </p:pic>
      </p:grpSp>
      <p:sp>
        <p:nvSpPr>
          <p:cNvPr id="11" name="TextBox 10">
            <a:extLst>
              <a:ext uri="{FF2B5EF4-FFF2-40B4-BE49-F238E27FC236}">
                <a16:creationId xmlns:a16="http://schemas.microsoft.com/office/drawing/2014/main" id="{B326B138-B541-B8C5-5249-D64AD269FB51}"/>
              </a:ext>
            </a:extLst>
          </p:cNvPr>
          <p:cNvSpPr txBox="1"/>
          <p:nvPr/>
        </p:nvSpPr>
        <p:spPr>
          <a:xfrm>
            <a:off x="3657540" y="5950464"/>
            <a:ext cx="5811656" cy="307777"/>
          </a:xfrm>
          <a:prstGeom prst="rect">
            <a:avLst/>
          </a:prstGeom>
          <a:ln w="28575">
            <a:solidFill>
              <a:srgbClr val="A4C137"/>
            </a:solidFill>
          </a:ln>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1400" dirty="0"/>
              <a:t>First results presented at IPAC 2025, full article submitted for peer-review</a:t>
            </a:r>
          </a:p>
        </p:txBody>
      </p:sp>
      <p:sp>
        <p:nvSpPr>
          <p:cNvPr id="12" name="Footer Placeholder 11">
            <a:extLst>
              <a:ext uri="{FF2B5EF4-FFF2-40B4-BE49-F238E27FC236}">
                <a16:creationId xmlns:a16="http://schemas.microsoft.com/office/drawing/2014/main" id="{D56623AD-18ED-2F71-1979-DC5AA18DAE69}"/>
              </a:ext>
            </a:extLst>
          </p:cNvPr>
          <p:cNvSpPr>
            <a:spLocks noGrp="1"/>
          </p:cNvSpPr>
          <p:nvPr>
            <p:ph type="ftr" sz="quarter" idx="11"/>
          </p:nvPr>
        </p:nvSpPr>
        <p:spPr/>
        <p:txBody>
          <a:bodyPr/>
          <a:lstStyle/>
          <a:p>
            <a:r>
              <a:rPr lang="de-DE"/>
              <a:t>J.Branlard -  iSAS WP2 LLRF - Berlin, Apr. 2026</a:t>
            </a:r>
            <a:endParaRPr lang="en-BE"/>
          </a:p>
        </p:txBody>
      </p:sp>
      <p:sp>
        <p:nvSpPr>
          <p:cNvPr id="13" name="Slide Number Placeholder 12">
            <a:extLst>
              <a:ext uri="{FF2B5EF4-FFF2-40B4-BE49-F238E27FC236}">
                <a16:creationId xmlns:a16="http://schemas.microsoft.com/office/drawing/2014/main" id="{351CEC3E-F89D-EE79-2584-57FEACF35F01}"/>
              </a:ext>
            </a:extLst>
          </p:cNvPr>
          <p:cNvSpPr>
            <a:spLocks noGrp="1"/>
          </p:cNvSpPr>
          <p:nvPr>
            <p:ph type="sldNum" sz="quarter" idx="12"/>
          </p:nvPr>
        </p:nvSpPr>
        <p:spPr/>
        <p:txBody>
          <a:bodyPr/>
          <a:lstStyle/>
          <a:p>
            <a:fld id="{4068FCCF-9A80-B240-8D85-84F960565AFA}" type="slidenum">
              <a:rPr lang="en-BE" smtClean="0"/>
              <a:t>25</a:t>
            </a:fld>
            <a:endParaRPr lang="en-BE"/>
          </a:p>
        </p:txBody>
      </p:sp>
    </p:spTree>
    <p:extLst>
      <p:ext uri="{BB962C8B-B14F-4D97-AF65-F5344CB8AC3E}">
        <p14:creationId xmlns:p14="http://schemas.microsoft.com/office/powerpoint/2010/main" val="265918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DACFB-1B75-9953-AC32-C108F37912D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FFA24AF-A507-EA37-4B8C-BABEEBAD4C28}"/>
              </a:ext>
            </a:extLst>
          </p:cNvPr>
          <p:cNvSpPr txBox="1"/>
          <p:nvPr/>
        </p:nvSpPr>
        <p:spPr>
          <a:xfrm>
            <a:off x="3418115" y="315684"/>
            <a:ext cx="4658776" cy="461665"/>
          </a:xfrm>
          <a:prstGeom prst="rect">
            <a:avLst/>
          </a:prstGeom>
          <a:noFill/>
        </p:spPr>
        <p:txBody>
          <a:bodyPr wrap="none" rtlCol="0">
            <a:spAutoFit/>
          </a:bodyPr>
          <a:lstStyle/>
          <a:p>
            <a:r>
              <a:rPr lang="en-US" sz="2400" b="1" dirty="0">
                <a:solidFill>
                  <a:srgbClr val="002060"/>
                </a:solidFill>
              </a:rPr>
              <a:t>WP2 – LLRF:</a:t>
            </a:r>
            <a:r>
              <a:rPr lang="en-US" sz="2400" b="1" dirty="0">
                <a:solidFill>
                  <a:schemeClr val="bg2">
                    <a:lumMod val="50000"/>
                  </a:schemeClr>
                </a:solidFill>
              </a:rPr>
              <a:t> points of attention</a:t>
            </a:r>
          </a:p>
        </p:txBody>
      </p:sp>
      <p:pic>
        <p:nvPicPr>
          <p:cNvPr id="5" name="Picture 2" descr="Innovate for Sustainable Accelerating Systems: Kick-Off Meeting">
            <a:extLst>
              <a:ext uri="{FF2B5EF4-FFF2-40B4-BE49-F238E27FC236}">
                <a16:creationId xmlns:a16="http://schemas.microsoft.com/office/drawing/2014/main" id="{6D51265F-F36F-69A4-2976-8FB8BBF5AF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C6DC7AD-FA86-3014-2C7F-44169091257A}"/>
              </a:ext>
            </a:extLst>
          </p:cNvPr>
          <p:cNvSpPr txBox="1"/>
          <p:nvPr/>
        </p:nvSpPr>
        <p:spPr>
          <a:xfrm>
            <a:off x="892628" y="1798320"/>
            <a:ext cx="10445931" cy="2123658"/>
          </a:xfrm>
          <a:prstGeom prst="rect">
            <a:avLst/>
          </a:prstGeom>
          <a:noFill/>
        </p:spPr>
        <p:txBody>
          <a:bodyPr wrap="square" rtlCol="0">
            <a:spAutoFit/>
          </a:bodyPr>
          <a:lstStyle/>
          <a:p>
            <a:pPr marL="285750" indent="-285750">
              <a:buFont typeface="Arial" panose="020B0604020202020204" pitchFamily="34" charset="0"/>
              <a:buChar char="•"/>
            </a:pPr>
            <a:r>
              <a:rPr lang="en-US" sz="2000" dirty="0"/>
              <a:t>Points of attention</a:t>
            </a:r>
          </a:p>
          <a:p>
            <a:pPr marL="742950" lvl="1" indent="-285750">
              <a:buFont typeface="Arial" panose="020B0604020202020204" pitchFamily="34" charset="0"/>
              <a:buChar char="•"/>
            </a:pPr>
            <a:r>
              <a:rPr lang="en-US" sz="1600" dirty="0"/>
              <a:t>Discussions on future involvements for the call HORIZON-INFRA-2026-TECH01</a:t>
            </a:r>
          </a:p>
          <a:p>
            <a:pPr marL="742950" lvl="1" indent="-285750">
              <a:buFont typeface="Arial" panose="020B0604020202020204" pitchFamily="34" charset="0"/>
              <a:buChar char="•"/>
            </a:pPr>
            <a:r>
              <a:rPr lang="en-US" sz="1600" dirty="0"/>
              <a:t>Suggested topics with application for large scale accelerator operation</a:t>
            </a:r>
          </a:p>
          <a:p>
            <a:pPr marL="1200150" lvl="2" indent="-285750">
              <a:buFont typeface="Arial" panose="020B0604020202020204" pitchFamily="34" charset="0"/>
              <a:buChar char="•"/>
            </a:pPr>
            <a:r>
              <a:rPr lang="en-US" sz="1600" dirty="0" err="1"/>
              <a:t>Cryoelectra</a:t>
            </a:r>
            <a:r>
              <a:rPr lang="en-US" sz="1600" dirty="0"/>
              <a:t> / DESY : optimization of SSPA parameters for efficient pulsed operation (EuXFEL upgrade) </a:t>
            </a:r>
          </a:p>
          <a:p>
            <a:pPr marL="1200150" lvl="2" indent="-285750">
              <a:buFont typeface="Arial" panose="020B0604020202020204" pitchFamily="34" charset="0"/>
              <a:buChar char="•"/>
            </a:pPr>
            <a:r>
              <a:rPr lang="en-US" sz="1600" dirty="0"/>
              <a:t>DESY / CERN  framework development for anomaly detection (link to LLRF)</a:t>
            </a:r>
          </a:p>
          <a:p>
            <a:pPr marL="1200150" lvl="2" indent="-285750">
              <a:buFont typeface="Arial" panose="020B0604020202020204" pitchFamily="34" charset="0"/>
              <a:buChar char="•"/>
            </a:pPr>
            <a:r>
              <a:rPr lang="en-US" sz="1600" dirty="0"/>
              <a:t>HZB topics related to AI, FE-FRT and RF sources</a:t>
            </a:r>
          </a:p>
          <a:p>
            <a:pPr marL="1200150" lvl="2" indent="-285750">
              <a:buFont typeface="Arial" panose="020B0604020202020204" pitchFamily="34" charset="0"/>
              <a:buChar char="•"/>
            </a:pPr>
            <a:endParaRPr lang="en-US" sz="1600" dirty="0"/>
          </a:p>
          <a:p>
            <a:pPr marL="1200150" lvl="2" indent="-285750">
              <a:buFont typeface="Arial" panose="020B0604020202020204" pitchFamily="34" charset="0"/>
              <a:buChar char="•"/>
            </a:pPr>
            <a:r>
              <a:rPr lang="en-US" sz="1600" b="1" dirty="0">
                <a:sym typeface="Wingdings" panose="05000000000000000000" pitchFamily="2" charset="2"/>
              </a:rPr>
              <a:t> </a:t>
            </a:r>
            <a:r>
              <a:rPr lang="en-US" sz="1600" b="1" dirty="0"/>
              <a:t>All 3 have links to LLRF</a:t>
            </a:r>
            <a:endParaRPr lang="en-US" dirty="0"/>
          </a:p>
        </p:txBody>
      </p:sp>
      <p:sp>
        <p:nvSpPr>
          <p:cNvPr id="3" name="Footer Placeholder 2">
            <a:extLst>
              <a:ext uri="{FF2B5EF4-FFF2-40B4-BE49-F238E27FC236}">
                <a16:creationId xmlns:a16="http://schemas.microsoft.com/office/drawing/2014/main" id="{3B51757D-4CFE-4E9D-6A81-E0FCB61AAE88}"/>
              </a:ext>
            </a:extLst>
          </p:cNvPr>
          <p:cNvSpPr>
            <a:spLocks noGrp="1"/>
          </p:cNvSpPr>
          <p:nvPr>
            <p:ph type="ftr" sz="quarter" idx="11"/>
          </p:nvPr>
        </p:nvSpPr>
        <p:spPr/>
        <p:txBody>
          <a:bodyPr/>
          <a:lstStyle/>
          <a:p>
            <a:r>
              <a:rPr lang="de-DE"/>
              <a:t>J.Branlard -  iSAS WP2 LLRF - Berlin, Apr. 2026</a:t>
            </a:r>
            <a:endParaRPr lang="en-BE"/>
          </a:p>
        </p:txBody>
      </p:sp>
      <p:sp>
        <p:nvSpPr>
          <p:cNvPr id="6" name="Slide Number Placeholder 5">
            <a:extLst>
              <a:ext uri="{FF2B5EF4-FFF2-40B4-BE49-F238E27FC236}">
                <a16:creationId xmlns:a16="http://schemas.microsoft.com/office/drawing/2014/main" id="{7EF491C3-642E-9769-E16A-EDFFF406E8CE}"/>
              </a:ext>
            </a:extLst>
          </p:cNvPr>
          <p:cNvSpPr>
            <a:spLocks noGrp="1"/>
          </p:cNvSpPr>
          <p:nvPr>
            <p:ph type="sldNum" sz="quarter" idx="12"/>
          </p:nvPr>
        </p:nvSpPr>
        <p:spPr/>
        <p:txBody>
          <a:bodyPr/>
          <a:lstStyle/>
          <a:p>
            <a:fld id="{4068FCCF-9A80-B240-8D85-84F960565AFA}" type="slidenum">
              <a:rPr lang="en-BE" smtClean="0"/>
              <a:t>26</a:t>
            </a:fld>
            <a:endParaRPr lang="en-BE"/>
          </a:p>
        </p:txBody>
      </p:sp>
    </p:spTree>
    <p:extLst>
      <p:ext uri="{BB962C8B-B14F-4D97-AF65-F5344CB8AC3E}">
        <p14:creationId xmlns:p14="http://schemas.microsoft.com/office/powerpoint/2010/main" val="1885118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9F62B-3239-6EE8-F00D-69BC3CED54A2}"/>
            </a:ext>
          </a:extLst>
        </p:cNvPr>
        <p:cNvGrpSpPr/>
        <p:nvPr/>
      </p:nvGrpSpPr>
      <p:grpSpPr>
        <a:xfrm>
          <a:off x="0" y="0"/>
          <a:ext cx="0" cy="0"/>
          <a:chOff x="0" y="0"/>
          <a:chExt cx="0" cy="0"/>
        </a:xfrm>
      </p:grpSpPr>
      <p:pic>
        <p:nvPicPr>
          <p:cNvPr id="2" name="Picture 4" descr="Image result for picture scared dog">
            <a:extLst>
              <a:ext uri="{FF2B5EF4-FFF2-40B4-BE49-F238E27FC236}">
                <a16:creationId xmlns:a16="http://schemas.microsoft.com/office/drawing/2014/main" id="{CB992F5E-5FED-1C0C-8177-075907F6C57D}"/>
              </a:ext>
            </a:extLst>
          </p:cNvPr>
          <p:cNvPicPr>
            <a:picLocks noChangeAspect="1" noChangeArrowheads="1"/>
          </p:cNvPicPr>
          <p:nvPr/>
        </p:nvPicPr>
        <p:blipFill>
          <a:blip r:embed="rId2" cstate="print"/>
          <a:srcRect r="37931"/>
          <a:stretch>
            <a:fillRect/>
          </a:stretch>
        </p:blipFill>
        <p:spPr bwMode="auto">
          <a:xfrm flipH="1">
            <a:off x="10250107" y="4176264"/>
            <a:ext cx="1831056" cy="2170141"/>
          </a:xfrm>
          <a:prstGeom prst="rect">
            <a:avLst/>
          </a:prstGeom>
          <a:noFill/>
        </p:spPr>
      </p:pic>
      <p:sp>
        <p:nvSpPr>
          <p:cNvPr id="4" name="TextBox 3">
            <a:extLst>
              <a:ext uri="{FF2B5EF4-FFF2-40B4-BE49-F238E27FC236}">
                <a16:creationId xmlns:a16="http://schemas.microsoft.com/office/drawing/2014/main" id="{0500BB58-13C2-C4FB-2105-FCBD01FF7454}"/>
              </a:ext>
            </a:extLst>
          </p:cNvPr>
          <p:cNvSpPr txBox="1"/>
          <p:nvPr/>
        </p:nvSpPr>
        <p:spPr>
          <a:xfrm>
            <a:off x="3418115" y="315684"/>
            <a:ext cx="8149090" cy="461665"/>
          </a:xfrm>
          <a:prstGeom prst="rect">
            <a:avLst/>
          </a:prstGeom>
          <a:noFill/>
        </p:spPr>
        <p:txBody>
          <a:bodyPr wrap="none" rtlCol="0">
            <a:spAutoFit/>
          </a:bodyPr>
          <a:lstStyle/>
          <a:p>
            <a:r>
              <a:rPr lang="en-GB" sz="2400" b="1" dirty="0">
                <a:solidFill>
                  <a:srgbClr val="002060"/>
                </a:solidFill>
              </a:rPr>
              <a:t>WP2 – LLRF: </a:t>
            </a:r>
            <a:r>
              <a:rPr lang="en-BE" sz="2400" b="1" dirty="0">
                <a:solidFill>
                  <a:schemeClr val="bg2">
                    <a:lumMod val="50000"/>
                  </a:schemeClr>
                </a:solidFill>
              </a:rPr>
              <a:t>plans to achieve milestones &amp; deliverables</a:t>
            </a:r>
          </a:p>
        </p:txBody>
      </p:sp>
      <p:pic>
        <p:nvPicPr>
          <p:cNvPr id="5" name="Picture 2" descr="Innovate for Sustainable Accelerating Systems: Kick-Off Meeting">
            <a:extLst>
              <a:ext uri="{FF2B5EF4-FFF2-40B4-BE49-F238E27FC236}">
                <a16:creationId xmlns:a16="http://schemas.microsoft.com/office/drawing/2014/main" id="{1C31A748-932E-C1C6-22A4-E75A98A18C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A91C648E-DFCE-43AA-94E8-7D50855B5DFA}"/>
              </a:ext>
            </a:extLst>
          </p:cNvPr>
          <p:cNvSpPr>
            <a:spLocks noGrp="1"/>
          </p:cNvSpPr>
          <p:nvPr>
            <p:ph idx="1"/>
          </p:nvPr>
        </p:nvSpPr>
        <p:spPr>
          <a:xfrm>
            <a:off x="838200" y="1173481"/>
            <a:ext cx="10515600" cy="361122"/>
          </a:xfrm>
        </p:spPr>
        <p:txBody>
          <a:bodyPr>
            <a:normAutofit lnSpcReduction="10000"/>
          </a:bodyPr>
          <a:lstStyle/>
          <a:p>
            <a:pPr marL="228600" indent="-228600" defTabSz="914400">
              <a:lnSpc>
                <a:spcPct val="90000"/>
              </a:lnSpc>
              <a:spcBef>
                <a:spcPts val="1001"/>
              </a:spcBef>
              <a:buClr>
                <a:srgbClr val="000000"/>
              </a:buClr>
              <a:buFont typeface="Arial"/>
              <a:buChar char="•"/>
            </a:pPr>
            <a:r>
              <a:rPr lang="en-US" sz="2000" b="0" strike="noStrike" spc="-1" dirty="0">
                <a:solidFill>
                  <a:schemeClr val="dk1"/>
                </a:solidFill>
                <a:latin typeface="Aptos"/>
              </a:rPr>
              <a:t>Milestones &amp; deliverables </a:t>
            </a:r>
            <a:r>
              <a:rPr lang="en-US" sz="2000" b="1" strike="noStrike" spc="-1" dirty="0">
                <a:solidFill>
                  <a:srgbClr val="A4C137"/>
                </a:solidFill>
                <a:latin typeface="Aptos"/>
              </a:rPr>
              <a:t>on track?   </a:t>
            </a:r>
            <a:r>
              <a:rPr lang="en-US" sz="2000" b="1" strike="noStrike" spc="-1" dirty="0">
                <a:solidFill>
                  <a:srgbClr val="A4C137"/>
                </a:solidFill>
                <a:latin typeface="Wingdings"/>
              </a:rPr>
              <a:t></a:t>
            </a:r>
            <a:r>
              <a:rPr lang="en-US" sz="2000" b="1" strike="noStrike" spc="-1" dirty="0">
                <a:solidFill>
                  <a:srgbClr val="A4C137"/>
                </a:solidFill>
                <a:latin typeface="Aptos"/>
              </a:rPr>
              <a:t> yes</a:t>
            </a:r>
            <a:endParaRPr lang="en-US" sz="2000" b="0" strike="noStrike" spc="-1" dirty="0">
              <a:solidFill>
                <a:schemeClr val="dk1"/>
              </a:solidFill>
              <a:latin typeface="Aptos"/>
            </a:endParaRPr>
          </a:p>
          <a:p>
            <a:pPr indent="0" defTabSz="914400">
              <a:lnSpc>
                <a:spcPct val="90000"/>
              </a:lnSpc>
              <a:spcBef>
                <a:spcPts val="1001"/>
              </a:spcBef>
              <a:buNone/>
            </a:pPr>
            <a:endParaRPr lang="en-US" sz="2000" b="0" strike="noStrike" spc="-1" dirty="0">
              <a:solidFill>
                <a:schemeClr val="dk1"/>
              </a:solidFill>
              <a:latin typeface="Aptos"/>
            </a:endParaRPr>
          </a:p>
          <a:p>
            <a:pPr indent="0" defTabSz="914400">
              <a:lnSpc>
                <a:spcPct val="90000"/>
              </a:lnSpc>
              <a:spcBef>
                <a:spcPts val="1001"/>
              </a:spcBef>
              <a:buNone/>
            </a:pPr>
            <a:endParaRPr lang="en-US" sz="2000" b="0" strike="noStrike" spc="-1" dirty="0">
              <a:solidFill>
                <a:schemeClr val="dk1"/>
              </a:solidFill>
              <a:latin typeface="Aptos"/>
            </a:endParaRPr>
          </a:p>
          <a:p>
            <a:pPr indent="0" defTabSz="914400">
              <a:lnSpc>
                <a:spcPct val="90000"/>
              </a:lnSpc>
              <a:spcBef>
                <a:spcPts val="1001"/>
              </a:spcBef>
              <a:buNone/>
            </a:pPr>
            <a:endParaRPr lang="en-US" sz="2000" b="0" strike="noStrike" spc="-1" dirty="0">
              <a:solidFill>
                <a:schemeClr val="dk1"/>
              </a:solidFill>
              <a:latin typeface="Aptos"/>
            </a:endParaRPr>
          </a:p>
          <a:p>
            <a:pPr indent="0" defTabSz="914400">
              <a:lnSpc>
                <a:spcPct val="90000"/>
              </a:lnSpc>
              <a:spcBef>
                <a:spcPts val="1001"/>
              </a:spcBef>
              <a:buNone/>
            </a:pPr>
            <a:endParaRPr lang="en-US" sz="2000" b="0" strike="noStrike" spc="-1" dirty="0">
              <a:solidFill>
                <a:schemeClr val="dk1"/>
              </a:solidFill>
              <a:latin typeface="Aptos"/>
            </a:endParaRPr>
          </a:p>
          <a:p>
            <a:pPr indent="0" defTabSz="914400">
              <a:lnSpc>
                <a:spcPct val="90000"/>
              </a:lnSpc>
              <a:spcBef>
                <a:spcPts val="1001"/>
              </a:spcBef>
              <a:buNone/>
            </a:pPr>
            <a:endParaRPr lang="en-US" sz="2000" b="0" strike="noStrike" spc="-1" dirty="0">
              <a:solidFill>
                <a:schemeClr val="dk1"/>
              </a:solidFill>
              <a:latin typeface="Aptos"/>
            </a:endParaRPr>
          </a:p>
          <a:p>
            <a:pPr indent="0" defTabSz="914400">
              <a:lnSpc>
                <a:spcPct val="90000"/>
              </a:lnSpc>
              <a:spcBef>
                <a:spcPts val="1001"/>
              </a:spcBef>
              <a:buNone/>
              <a:tabLst>
                <a:tab pos="0" algn="l"/>
              </a:tabLst>
            </a:pPr>
            <a:endParaRPr lang="en-US" sz="2000" b="0" strike="noStrike" spc="-1" dirty="0">
              <a:solidFill>
                <a:schemeClr val="dk1"/>
              </a:solidFill>
              <a:latin typeface="Aptos"/>
            </a:endParaRPr>
          </a:p>
          <a:p>
            <a:pPr indent="0" defTabSz="914400">
              <a:lnSpc>
                <a:spcPct val="90000"/>
              </a:lnSpc>
              <a:spcBef>
                <a:spcPts val="1001"/>
              </a:spcBef>
              <a:buNone/>
              <a:tabLst>
                <a:tab pos="0" algn="l"/>
              </a:tabLst>
            </a:pPr>
            <a:endParaRPr lang="en-US" sz="2000" b="0" strike="noStrike" spc="-1" dirty="0">
              <a:solidFill>
                <a:schemeClr val="dk1"/>
              </a:solidFill>
              <a:latin typeface="Aptos"/>
            </a:endParaRPr>
          </a:p>
          <a:p>
            <a:pPr indent="0" defTabSz="914400">
              <a:lnSpc>
                <a:spcPct val="90000"/>
              </a:lnSpc>
              <a:spcBef>
                <a:spcPts val="1001"/>
              </a:spcBef>
              <a:buNone/>
              <a:tabLst>
                <a:tab pos="0" algn="l"/>
              </a:tabLst>
            </a:pPr>
            <a:endParaRPr lang="en-US" sz="2000" b="0" strike="noStrike" spc="-1" dirty="0">
              <a:solidFill>
                <a:schemeClr val="dk1"/>
              </a:solidFill>
              <a:latin typeface="Aptos"/>
            </a:endParaRPr>
          </a:p>
          <a:p>
            <a:pPr indent="0" defTabSz="914400">
              <a:lnSpc>
                <a:spcPct val="90000"/>
              </a:lnSpc>
              <a:spcBef>
                <a:spcPts val="1001"/>
              </a:spcBef>
              <a:buNone/>
              <a:tabLst>
                <a:tab pos="0" algn="l"/>
              </a:tabLst>
            </a:pPr>
            <a:endParaRPr lang="en-US" sz="2000" b="0" strike="noStrike" spc="-1" dirty="0">
              <a:solidFill>
                <a:schemeClr val="dk1"/>
              </a:solidFill>
              <a:latin typeface="Aptos"/>
            </a:endParaRPr>
          </a:p>
          <a:p>
            <a:endParaRPr lang="en-GB" sz="1800" dirty="0"/>
          </a:p>
          <a:p>
            <a:endParaRPr lang="en-GB" sz="1800" dirty="0"/>
          </a:p>
          <a:p>
            <a:endParaRPr lang="en-GB" sz="1800" dirty="0"/>
          </a:p>
          <a:p>
            <a:endParaRPr lang="en-GB" sz="1800" dirty="0"/>
          </a:p>
          <a:p>
            <a:endParaRPr lang="en-GB" sz="1800" dirty="0"/>
          </a:p>
          <a:p>
            <a:endParaRPr lang="en-US" sz="1800" dirty="0"/>
          </a:p>
        </p:txBody>
      </p:sp>
      <p:sp>
        <p:nvSpPr>
          <p:cNvPr id="7" name="Footer Placeholder 6">
            <a:extLst>
              <a:ext uri="{FF2B5EF4-FFF2-40B4-BE49-F238E27FC236}">
                <a16:creationId xmlns:a16="http://schemas.microsoft.com/office/drawing/2014/main" id="{0FA9FC70-2FC2-00C6-4EDC-44FCE8F30964}"/>
              </a:ext>
            </a:extLst>
          </p:cNvPr>
          <p:cNvSpPr>
            <a:spLocks noGrp="1"/>
          </p:cNvSpPr>
          <p:nvPr>
            <p:ph type="ftr" sz="quarter" idx="11"/>
          </p:nvPr>
        </p:nvSpPr>
        <p:spPr/>
        <p:txBody>
          <a:bodyPr/>
          <a:lstStyle/>
          <a:p>
            <a:r>
              <a:rPr lang="de-DE"/>
              <a:t>J.Branlard -  iSAS WP2 LLRF - Berlin, Apr. 2026</a:t>
            </a:r>
            <a:endParaRPr lang="en-BE"/>
          </a:p>
        </p:txBody>
      </p:sp>
      <p:sp>
        <p:nvSpPr>
          <p:cNvPr id="8" name="Slide Number Placeholder 7">
            <a:extLst>
              <a:ext uri="{FF2B5EF4-FFF2-40B4-BE49-F238E27FC236}">
                <a16:creationId xmlns:a16="http://schemas.microsoft.com/office/drawing/2014/main" id="{3CA9F28B-BF32-0F68-A76B-5413064B4506}"/>
              </a:ext>
            </a:extLst>
          </p:cNvPr>
          <p:cNvSpPr>
            <a:spLocks noGrp="1"/>
          </p:cNvSpPr>
          <p:nvPr>
            <p:ph type="sldNum" sz="quarter" idx="12"/>
          </p:nvPr>
        </p:nvSpPr>
        <p:spPr/>
        <p:txBody>
          <a:bodyPr/>
          <a:lstStyle/>
          <a:p>
            <a:fld id="{4068FCCF-9A80-B240-8D85-84F960565AFA}" type="slidenum">
              <a:rPr lang="en-BE" smtClean="0"/>
              <a:t>27</a:t>
            </a:fld>
            <a:endParaRPr lang="en-BE"/>
          </a:p>
        </p:txBody>
      </p:sp>
      <p:sp>
        <p:nvSpPr>
          <p:cNvPr id="6" name="Arrow: Right 5">
            <a:extLst>
              <a:ext uri="{FF2B5EF4-FFF2-40B4-BE49-F238E27FC236}">
                <a16:creationId xmlns:a16="http://schemas.microsoft.com/office/drawing/2014/main" id="{620EB955-2D7E-4848-E01D-C72F26ECBB17}"/>
              </a:ext>
            </a:extLst>
          </p:cNvPr>
          <p:cNvSpPr/>
          <p:nvPr/>
        </p:nvSpPr>
        <p:spPr>
          <a:xfrm>
            <a:off x="333956" y="3066473"/>
            <a:ext cx="11513488" cy="1225786"/>
          </a:xfrm>
          <a:prstGeom prst="rightArrow">
            <a:avLst/>
          </a:prstGeom>
          <a:ln w="82550">
            <a:solidFill>
              <a:srgbClr val="A4C1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a:extLst>
              <a:ext uri="{FF2B5EF4-FFF2-40B4-BE49-F238E27FC236}">
                <a16:creationId xmlns:a16="http://schemas.microsoft.com/office/drawing/2014/main" id="{C360CA26-B77C-34AE-491C-38D1FAD95AA9}"/>
              </a:ext>
            </a:extLst>
          </p:cNvPr>
          <p:cNvGrpSpPr/>
          <p:nvPr/>
        </p:nvGrpSpPr>
        <p:grpSpPr>
          <a:xfrm>
            <a:off x="2409245" y="3371019"/>
            <a:ext cx="7237016" cy="651682"/>
            <a:chOff x="2409245" y="3594625"/>
            <a:chExt cx="7237016" cy="204470"/>
          </a:xfrm>
        </p:grpSpPr>
        <p:cxnSp>
          <p:nvCxnSpPr>
            <p:cNvPr id="10" name="Straight Connector 9">
              <a:extLst>
                <a:ext uri="{FF2B5EF4-FFF2-40B4-BE49-F238E27FC236}">
                  <a16:creationId xmlns:a16="http://schemas.microsoft.com/office/drawing/2014/main" id="{66353F7C-7D03-3168-9816-E104B6556318}"/>
                </a:ext>
              </a:extLst>
            </p:cNvPr>
            <p:cNvCxnSpPr/>
            <p:nvPr/>
          </p:nvCxnSpPr>
          <p:spPr>
            <a:xfrm>
              <a:off x="2409245" y="3594625"/>
              <a:ext cx="0" cy="199500"/>
            </a:xfrm>
            <a:prstGeom prst="line">
              <a:avLst/>
            </a:prstGeom>
            <a:ln>
              <a:solidFill>
                <a:srgbClr val="A4C137"/>
              </a:solidFill>
            </a:ln>
          </p:spPr>
          <p:style>
            <a:lnRef idx="2">
              <a:schemeClr val="accent2"/>
            </a:lnRef>
            <a:fillRef idx="0">
              <a:schemeClr val="accent2"/>
            </a:fillRef>
            <a:effectRef idx="1">
              <a:schemeClr val="accent2"/>
            </a:effectRef>
            <a:fontRef idx="minor">
              <a:schemeClr val="tx1"/>
            </a:fontRef>
          </p:style>
        </p:cxnSp>
        <p:cxnSp>
          <p:nvCxnSpPr>
            <p:cNvPr id="11" name="Straight Connector 10">
              <a:extLst>
                <a:ext uri="{FF2B5EF4-FFF2-40B4-BE49-F238E27FC236}">
                  <a16:creationId xmlns:a16="http://schemas.microsoft.com/office/drawing/2014/main" id="{3CD6DB8E-2D21-7290-4E64-ABE1C1268D74}"/>
                </a:ext>
              </a:extLst>
            </p:cNvPr>
            <p:cNvCxnSpPr/>
            <p:nvPr/>
          </p:nvCxnSpPr>
          <p:spPr>
            <a:xfrm>
              <a:off x="4700545" y="3599595"/>
              <a:ext cx="0" cy="199500"/>
            </a:xfrm>
            <a:prstGeom prst="line">
              <a:avLst/>
            </a:prstGeom>
            <a:ln>
              <a:solidFill>
                <a:srgbClr val="A4C137"/>
              </a:solidFill>
            </a:ln>
          </p:spPr>
          <p:style>
            <a:lnRef idx="2">
              <a:schemeClr val="accent2"/>
            </a:lnRef>
            <a:fillRef idx="0">
              <a:schemeClr val="accent2"/>
            </a:fillRef>
            <a:effectRef idx="1">
              <a:schemeClr val="accent2"/>
            </a:effectRef>
            <a:fontRef idx="minor">
              <a:schemeClr val="tx1"/>
            </a:fontRef>
          </p:style>
        </p:cxnSp>
        <p:cxnSp>
          <p:nvCxnSpPr>
            <p:cNvPr id="12" name="Straight Connector 11">
              <a:extLst>
                <a:ext uri="{FF2B5EF4-FFF2-40B4-BE49-F238E27FC236}">
                  <a16:creationId xmlns:a16="http://schemas.microsoft.com/office/drawing/2014/main" id="{D57D4629-49EB-4C27-9A2B-94C80CD1CF4F}"/>
                </a:ext>
              </a:extLst>
            </p:cNvPr>
            <p:cNvCxnSpPr/>
            <p:nvPr/>
          </p:nvCxnSpPr>
          <p:spPr>
            <a:xfrm>
              <a:off x="9646261" y="3594625"/>
              <a:ext cx="0" cy="199500"/>
            </a:xfrm>
            <a:prstGeom prst="line">
              <a:avLst/>
            </a:prstGeom>
            <a:ln>
              <a:solidFill>
                <a:srgbClr val="A4C137"/>
              </a:solidFill>
            </a:ln>
          </p:spPr>
          <p:style>
            <a:lnRef idx="2">
              <a:schemeClr val="accent2"/>
            </a:lnRef>
            <a:fillRef idx="0">
              <a:schemeClr val="accent2"/>
            </a:fillRef>
            <a:effectRef idx="1">
              <a:schemeClr val="accent2"/>
            </a:effectRef>
            <a:fontRef idx="minor">
              <a:schemeClr val="tx1"/>
            </a:fontRef>
          </p:style>
        </p:cxnSp>
        <p:cxnSp>
          <p:nvCxnSpPr>
            <p:cNvPr id="13" name="Straight Connector 12">
              <a:extLst>
                <a:ext uri="{FF2B5EF4-FFF2-40B4-BE49-F238E27FC236}">
                  <a16:creationId xmlns:a16="http://schemas.microsoft.com/office/drawing/2014/main" id="{0AA8B26B-2A44-C707-78AA-7C641500CD13}"/>
                </a:ext>
              </a:extLst>
            </p:cNvPr>
            <p:cNvCxnSpPr/>
            <p:nvPr/>
          </p:nvCxnSpPr>
          <p:spPr>
            <a:xfrm>
              <a:off x="7214482" y="3594625"/>
              <a:ext cx="0" cy="199500"/>
            </a:xfrm>
            <a:prstGeom prst="line">
              <a:avLst/>
            </a:prstGeom>
            <a:ln>
              <a:solidFill>
                <a:srgbClr val="A4C137"/>
              </a:solidFill>
            </a:ln>
          </p:spPr>
          <p:style>
            <a:lnRef idx="2">
              <a:schemeClr val="accent2"/>
            </a:lnRef>
            <a:fillRef idx="0">
              <a:schemeClr val="accent2"/>
            </a:fillRef>
            <a:effectRef idx="1">
              <a:schemeClr val="accent2"/>
            </a:effectRef>
            <a:fontRef idx="minor">
              <a:schemeClr val="tx1"/>
            </a:fontRef>
          </p:style>
        </p:cxnSp>
      </p:grpSp>
      <p:sp>
        <p:nvSpPr>
          <p:cNvPr id="14" name="TextBox 13">
            <a:extLst>
              <a:ext uri="{FF2B5EF4-FFF2-40B4-BE49-F238E27FC236}">
                <a16:creationId xmlns:a16="http://schemas.microsoft.com/office/drawing/2014/main" id="{AA432560-B9B1-65B6-1C9E-D594B30082A4}"/>
              </a:ext>
            </a:extLst>
          </p:cNvPr>
          <p:cNvSpPr txBox="1"/>
          <p:nvPr/>
        </p:nvSpPr>
        <p:spPr>
          <a:xfrm>
            <a:off x="836936" y="3509709"/>
            <a:ext cx="678391" cy="369332"/>
          </a:xfrm>
          <a:prstGeom prst="rect">
            <a:avLst/>
          </a:prstGeom>
          <a:noFill/>
        </p:spPr>
        <p:txBody>
          <a:bodyPr wrap="none" rtlCol="0">
            <a:spAutoFit/>
          </a:bodyPr>
          <a:lstStyle/>
          <a:p>
            <a:r>
              <a:rPr lang="en-US" b="1" dirty="0">
                <a:solidFill>
                  <a:schemeClr val="bg1"/>
                </a:solidFill>
              </a:rPr>
              <a:t>2024</a:t>
            </a:r>
          </a:p>
        </p:txBody>
      </p:sp>
      <p:sp>
        <p:nvSpPr>
          <p:cNvPr id="17" name="TextBox 16">
            <a:extLst>
              <a:ext uri="{FF2B5EF4-FFF2-40B4-BE49-F238E27FC236}">
                <a16:creationId xmlns:a16="http://schemas.microsoft.com/office/drawing/2014/main" id="{58A4A3FC-F576-465A-CBDB-2A5D6E0F9220}"/>
              </a:ext>
            </a:extLst>
          </p:cNvPr>
          <p:cNvSpPr txBox="1"/>
          <p:nvPr/>
        </p:nvSpPr>
        <p:spPr>
          <a:xfrm>
            <a:off x="8023922" y="3509709"/>
            <a:ext cx="678391" cy="369332"/>
          </a:xfrm>
          <a:prstGeom prst="rect">
            <a:avLst/>
          </a:prstGeom>
          <a:noFill/>
        </p:spPr>
        <p:txBody>
          <a:bodyPr wrap="none" rtlCol="0">
            <a:spAutoFit/>
          </a:bodyPr>
          <a:lstStyle/>
          <a:p>
            <a:r>
              <a:rPr lang="en-US" b="1" dirty="0">
                <a:solidFill>
                  <a:schemeClr val="bg1"/>
                </a:solidFill>
              </a:rPr>
              <a:t>2027</a:t>
            </a:r>
          </a:p>
        </p:txBody>
      </p:sp>
      <p:sp>
        <p:nvSpPr>
          <p:cNvPr id="18" name="TextBox 17">
            <a:extLst>
              <a:ext uri="{FF2B5EF4-FFF2-40B4-BE49-F238E27FC236}">
                <a16:creationId xmlns:a16="http://schemas.microsoft.com/office/drawing/2014/main" id="{4B2213D9-7203-2FC3-E5E8-8447D8B61C97}"/>
              </a:ext>
            </a:extLst>
          </p:cNvPr>
          <p:cNvSpPr txBox="1"/>
          <p:nvPr/>
        </p:nvSpPr>
        <p:spPr>
          <a:xfrm>
            <a:off x="10419583" y="3495446"/>
            <a:ext cx="678391" cy="369332"/>
          </a:xfrm>
          <a:prstGeom prst="rect">
            <a:avLst/>
          </a:prstGeom>
          <a:noFill/>
        </p:spPr>
        <p:txBody>
          <a:bodyPr wrap="none" rtlCol="0">
            <a:spAutoFit/>
          </a:bodyPr>
          <a:lstStyle/>
          <a:p>
            <a:r>
              <a:rPr lang="en-US" b="1" dirty="0">
                <a:solidFill>
                  <a:schemeClr val="bg1"/>
                </a:solidFill>
              </a:rPr>
              <a:t>2028</a:t>
            </a:r>
          </a:p>
        </p:txBody>
      </p:sp>
      <p:sp>
        <p:nvSpPr>
          <p:cNvPr id="19" name="TextBox 18">
            <a:extLst>
              <a:ext uri="{FF2B5EF4-FFF2-40B4-BE49-F238E27FC236}">
                <a16:creationId xmlns:a16="http://schemas.microsoft.com/office/drawing/2014/main" id="{CB4C26C2-4F69-4481-9171-D97DDF99C1FF}"/>
              </a:ext>
            </a:extLst>
          </p:cNvPr>
          <p:cNvSpPr txBox="1"/>
          <p:nvPr/>
        </p:nvSpPr>
        <p:spPr>
          <a:xfrm>
            <a:off x="3232598" y="3509709"/>
            <a:ext cx="678391" cy="369332"/>
          </a:xfrm>
          <a:prstGeom prst="rect">
            <a:avLst/>
          </a:prstGeom>
          <a:noFill/>
        </p:spPr>
        <p:txBody>
          <a:bodyPr wrap="none" rtlCol="0">
            <a:spAutoFit/>
          </a:bodyPr>
          <a:lstStyle/>
          <a:p>
            <a:r>
              <a:rPr lang="en-US" b="1" dirty="0">
                <a:solidFill>
                  <a:schemeClr val="bg1"/>
                </a:solidFill>
              </a:rPr>
              <a:t>2025</a:t>
            </a:r>
          </a:p>
        </p:txBody>
      </p:sp>
      <p:sp>
        <p:nvSpPr>
          <p:cNvPr id="20" name="TextBox 19">
            <a:extLst>
              <a:ext uri="{FF2B5EF4-FFF2-40B4-BE49-F238E27FC236}">
                <a16:creationId xmlns:a16="http://schemas.microsoft.com/office/drawing/2014/main" id="{763981CF-E718-FE4C-C0BD-9840BCDD3841}"/>
              </a:ext>
            </a:extLst>
          </p:cNvPr>
          <p:cNvSpPr txBox="1"/>
          <p:nvPr/>
        </p:nvSpPr>
        <p:spPr>
          <a:xfrm>
            <a:off x="5628260" y="3509709"/>
            <a:ext cx="678391" cy="369332"/>
          </a:xfrm>
          <a:prstGeom prst="rect">
            <a:avLst/>
          </a:prstGeom>
          <a:noFill/>
        </p:spPr>
        <p:txBody>
          <a:bodyPr wrap="none" rtlCol="0">
            <a:spAutoFit/>
          </a:bodyPr>
          <a:lstStyle/>
          <a:p>
            <a:r>
              <a:rPr lang="en-US" b="1" dirty="0">
                <a:solidFill>
                  <a:schemeClr val="bg1"/>
                </a:solidFill>
              </a:rPr>
              <a:t>2026</a:t>
            </a:r>
          </a:p>
        </p:txBody>
      </p:sp>
      <p:cxnSp>
        <p:nvCxnSpPr>
          <p:cNvPr id="47" name="Straight Connector 46">
            <a:extLst>
              <a:ext uri="{FF2B5EF4-FFF2-40B4-BE49-F238E27FC236}">
                <a16:creationId xmlns:a16="http://schemas.microsoft.com/office/drawing/2014/main" id="{8B92C935-FF95-6566-E370-AD9154ED1241}"/>
              </a:ext>
            </a:extLst>
          </p:cNvPr>
          <p:cNvCxnSpPr>
            <a:cxnSpLocks/>
          </p:cNvCxnSpPr>
          <p:nvPr/>
        </p:nvCxnSpPr>
        <p:spPr>
          <a:xfrm flipH="1" flipV="1">
            <a:off x="1515327" y="2762218"/>
            <a:ext cx="13021" cy="770391"/>
          </a:xfrm>
          <a:prstGeom prst="line">
            <a:avLst/>
          </a:prstGeom>
          <a:ln w="53975">
            <a:solidFill>
              <a:srgbClr val="2C7534"/>
            </a:solidFill>
            <a:headEnd type="oval"/>
          </a:ln>
        </p:spPr>
        <p:style>
          <a:lnRef idx="2">
            <a:schemeClr val="accent6"/>
          </a:lnRef>
          <a:fillRef idx="0">
            <a:schemeClr val="accent6"/>
          </a:fillRef>
          <a:effectRef idx="1">
            <a:schemeClr val="accent6"/>
          </a:effectRef>
          <a:fontRef idx="minor">
            <a:schemeClr val="tx1"/>
          </a:fontRef>
        </p:style>
      </p:cxnSp>
      <p:grpSp>
        <p:nvGrpSpPr>
          <p:cNvPr id="21" name="Group 20">
            <a:extLst>
              <a:ext uri="{FF2B5EF4-FFF2-40B4-BE49-F238E27FC236}">
                <a16:creationId xmlns:a16="http://schemas.microsoft.com/office/drawing/2014/main" id="{CE4D41B2-5D4A-2B4A-37A8-68C43BBEC8E8}"/>
              </a:ext>
            </a:extLst>
          </p:cNvPr>
          <p:cNvGrpSpPr/>
          <p:nvPr/>
        </p:nvGrpSpPr>
        <p:grpSpPr>
          <a:xfrm>
            <a:off x="9626126" y="1592667"/>
            <a:ext cx="1832334" cy="1915798"/>
            <a:chOff x="9626126" y="1592667"/>
            <a:chExt cx="1832334" cy="1915798"/>
          </a:xfrm>
        </p:grpSpPr>
        <p:cxnSp>
          <p:nvCxnSpPr>
            <p:cNvPr id="52" name="Straight Connector 51">
              <a:extLst>
                <a:ext uri="{FF2B5EF4-FFF2-40B4-BE49-F238E27FC236}">
                  <a16:creationId xmlns:a16="http://schemas.microsoft.com/office/drawing/2014/main" id="{3A6FD1CB-94B5-EA56-2EFF-42E40E0F908F}"/>
                </a:ext>
              </a:extLst>
            </p:cNvPr>
            <p:cNvCxnSpPr>
              <a:cxnSpLocks/>
            </p:cNvCxnSpPr>
            <p:nvPr/>
          </p:nvCxnSpPr>
          <p:spPr>
            <a:xfrm flipV="1">
              <a:off x="9827179" y="2738074"/>
              <a:ext cx="0" cy="770391"/>
            </a:xfrm>
            <a:prstGeom prst="line">
              <a:avLst/>
            </a:prstGeom>
            <a:ln w="53975">
              <a:solidFill>
                <a:srgbClr val="2C7534"/>
              </a:solidFill>
              <a:headEnd type="oval"/>
            </a:ln>
          </p:spPr>
          <p:style>
            <a:lnRef idx="2">
              <a:schemeClr val="accent6"/>
            </a:lnRef>
            <a:fillRef idx="0">
              <a:schemeClr val="accent6"/>
            </a:fillRef>
            <a:effectRef idx="1">
              <a:schemeClr val="accent6"/>
            </a:effectRef>
            <a:fontRef idx="minor">
              <a:schemeClr val="tx1"/>
            </a:fontRef>
          </p:style>
        </p:cxnSp>
        <p:sp>
          <p:nvSpPr>
            <p:cNvPr id="53" name="TextBox 52">
              <a:extLst>
                <a:ext uri="{FF2B5EF4-FFF2-40B4-BE49-F238E27FC236}">
                  <a16:creationId xmlns:a16="http://schemas.microsoft.com/office/drawing/2014/main" id="{7082F5D7-E0AC-FBBF-2FE8-2A0850414D40}"/>
                </a:ext>
              </a:extLst>
            </p:cNvPr>
            <p:cNvSpPr txBox="1"/>
            <p:nvPr/>
          </p:nvSpPr>
          <p:spPr>
            <a:xfrm>
              <a:off x="9626126" y="1592667"/>
              <a:ext cx="859937" cy="1169551"/>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1400" b="1" dirty="0"/>
                <a:t>D9</a:t>
              </a:r>
              <a:r>
                <a:rPr lang="en-US" sz="1400" dirty="0"/>
                <a:t> Report on RF control studies</a:t>
              </a:r>
            </a:p>
          </p:txBody>
        </p:sp>
        <p:cxnSp>
          <p:nvCxnSpPr>
            <p:cNvPr id="54" name="Straight Connector 53">
              <a:extLst>
                <a:ext uri="{FF2B5EF4-FFF2-40B4-BE49-F238E27FC236}">
                  <a16:creationId xmlns:a16="http://schemas.microsoft.com/office/drawing/2014/main" id="{2D121EA5-ECDE-B105-97CA-169F15A86DCD}"/>
                </a:ext>
              </a:extLst>
            </p:cNvPr>
            <p:cNvCxnSpPr>
              <a:cxnSpLocks/>
            </p:cNvCxnSpPr>
            <p:nvPr/>
          </p:nvCxnSpPr>
          <p:spPr>
            <a:xfrm flipV="1">
              <a:off x="10061150" y="2918691"/>
              <a:ext cx="0" cy="589774"/>
            </a:xfrm>
            <a:prstGeom prst="line">
              <a:avLst/>
            </a:prstGeom>
            <a:ln w="53975">
              <a:solidFill>
                <a:srgbClr val="2C7534"/>
              </a:solidFill>
              <a:headEnd type="oval"/>
            </a:ln>
          </p:spPr>
          <p:style>
            <a:lnRef idx="2">
              <a:schemeClr val="accent6"/>
            </a:lnRef>
            <a:fillRef idx="0">
              <a:schemeClr val="accent6"/>
            </a:fillRef>
            <a:effectRef idx="1">
              <a:schemeClr val="accent6"/>
            </a:effectRef>
            <a:fontRef idx="minor">
              <a:schemeClr val="tx1"/>
            </a:fontRef>
          </p:style>
        </p:cxnSp>
        <p:cxnSp>
          <p:nvCxnSpPr>
            <p:cNvPr id="57" name="Straight Connector 56">
              <a:extLst>
                <a:ext uri="{FF2B5EF4-FFF2-40B4-BE49-F238E27FC236}">
                  <a16:creationId xmlns:a16="http://schemas.microsoft.com/office/drawing/2014/main" id="{077B9E94-C8F8-D60F-D3F4-816FD72B9F1B}"/>
                </a:ext>
              </a:extLst>
            </p:cNvPr>
            <p:cNvCxnSpPr>
              <a:cxnSpLocks/>
            </p:cNvCxnSpPr>
            <p:nvPr/>
          </p:nvCxnSpPr>
          <p:spPr>
            <a:xfrm>
              <a:off x="10056094" y="2947266"/>
              <a:ext cx="702684" cy="0"/>
            </a:xfrm>
            <a:prstGeom prst="line">
              <a:avLst/>
            </a:prstGeom>
            <a:ln w="57150">
              <a:solidFill>
                <a:srgbClr val="2C7534"/>
              </a:solidFill>
            </a:ln>
          </p:spPr>
          <p:style>
            <a:lnRef idx="2">
              <a:schemeClr val="accent6"/>
            </a:lnRef>
            <a:fillRef idx="0">
              <a:schemeClr val="accent6"/>
            </a:fillRef>
            <a:effectRef idx="1">
              <a:schemeClr val="accent6"/>
            </a:effectRef>
            <a:fontRef idx="minor">
              <a:schemeClr val="tx1"/>
            </a:fontRef>
          </p:style>
        </p:cxnSp>
        <p:cxnSp>
          <p:nvCxnSpPr>
            <p:cNvPr id="59" name="Straight Connector 58">
              <a:extLst>
                <a:ext uri="{FF2B5EF4-FFF2-40B4-BE49-F238E27FC236}">
                  <a16:creationId xmlns:a16="http://schemas.microsoft.com/office/drawing/2014/main" id="{194E6C53-9C14-72A7-0D55-36938C85517F}"/>
                </a:ext>
              </a:extLst>
            </p:cNvPr>
            <p:cNvCxnSpPr>
              <a:cxnSpLocks/>
            </p:cNvCxnSpPr>
            <p:nvPr/>
          </p:nvCxnSpPr>
          <p:spPr>
            <a:xfrm>
              <a:off x="10734963" y="2728548"/>
              <a:ext cx="0" cy="248014"/>
            </a:xfrm>
            <a:prstGeom prst="line">
              <a:avLst/>
            </a:prstGeom>
            <a:ln w="57150">
              <a:solidFill>
                <a:srgbClr val="2C7534"/>
              </a:solidFill>
            </a:ln>
          </p:spPr>
          <p:style>
            <a:lnRef idx="2">
              <a:schemeClr val="accent6"/>
            </a:lnRef>
            <a:fillRef idx="0">
              <a:schemeClr val="accent6"/>
            </a:fillRef>
            <a:effectRef idx="1">
              <a:schemeClr val="accent6"/>
            </a:effectRef>
            <a:fontRef idx="minor">
              <a:schemeClr val="tx1"/>
            </a:fontRef>
          </p:style>
        </p:cxnSp>
        <p:sp>
          <p:nvSpPr>
            <p:cNvPr id="55" name="TextBox 54">
              <a:extLst>
                <a:ext uri="{FF2B5EF4-FFF2-40B4-BE49-F238E27FC236}">
                  <a16:creationId xmlns:a16="http://schemas.microsoft.com/office/drawing/2014/main" id="{D662AF33-ED9A-5F6C-7AFA-2140BA036664}"/>
                </a:ext>
              </a:extLst>
            </p:cNvPr>
            <p:cNvSpPr txBox="1"/>
            <p:nvPr/>
          </p:nvSpPr>
          <p:spPr>
            <a:xfrm>
              <a:off x="10598523" y="1592667"/>
              <a:ext cx="859937" cy="1169551"/>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1400" b="1" dirty="0"/>
                <a:t>D8</a:t>
              </a:r>
              <a:r>
                <a:rPr lang="en-US" sz="1400" dirty="0"/>
                <a:t> Report on RF control studies</a:t>
              </a:r>
            </a:p>
          </p:txBody>
        </p:sp>
      </p:grpSp>
      <p:grpSp>
        <p:nvGrpSpPr>
          <p:cNvPr id="15" name="Group 14">
            <a:extLst>
              <a:ext uri="{FF2B5EF4-FFF2-40B4-BE49-F238E27FC236}">
                <a16:creationId xmlns:a16="http://schemas.microsoft.com/office/drawing/2014/main" id="{A04754FB-D5D3-BB61-0CCC-A9AD1DCAAB2D}"/>
              </a:ext>
            </a:extLst>
          </p:cNvPr>
          <p:cNvGrpSpPr/>
          <p:nvPr/>
        </p:nvGrpSpPr>
        <p:grpSpPr>
          <a:xfrm>
            <a:off x="4238535" y="3864778"/>
            <a:ext cx="2854610" cy="1981333"/>
            <a:chOff x="4238535" y="3864778"/>
            <a:chExt cx="2854610" cy="1981333"/>
          </a:xfrm>
        </p:grpSpPr>
        <p:cxnSp>
          <p:nvCxnSpPr>
            <p:cNvPr id="25" name="Straight Connector 24">
              <a:extLst>
                <a:ext uri="{FF2B5EF4-FFF2-40B4-BE49-F238E27FC236}">
                  <a16:creationId xmlns:a16="http://schemas.microsoft.com/office/drawing/2014/main" id="{F3BFEC19-A148-B287-66D7-398803254CB0}"/>
                </a:ext>
              </a:extLst>
            </p:cNvPr>
            <p:cNvCxnSpPr>
              <a:cxnSpLocks/>
            </p:cNvCxnSpPr>
            <p:nvPr/>
          </p:nvCxnSpPr>
          <p:spPr>
            <a:xfrm>
              <a:off x="4861509" y="3864778"/>
              <a:ext cx="0" cy="827295"/>
            </a:xfrm>
            <a:prstGeom prst="line">
              <a:avLst/>
            </a:prstGeom>
            <a:ln w="53975">
              <a:headEnd type="oval"/>
            </a:ln>
          </p:spPr>
          <p:style>
            <a:lnRef idx="2">
              <a:schemeClr val="accent6"/>
            </a:lnRef>
            <a:fillRef idx="0">
              <a:schemeClr val="accent6"/>
            </a:fillRef>
            <a:effectRef idx="1">
              <a:schemeClr val="accent6"/>
            </a:effectRef>
            <a:fontRef idx="minor">
              <a:schemeClr val="tx1"/>
            </a:fontRef>
          </p:style>
        </p:cxnSp>
        <p:cxnSp>
          <p:nvCxnSpPr>
            <p:cNvPr id="27" name="Straight Connector 26">
              <a:extLst>
                <a:ext uri="{FF2B5EF4-FFF2-40B4-BE49-F238E27FC236}">
                  <a16:creationId xmlns:a16="http://schemas.microsoft.com/office/drawing/2014/main" id="{0E5DD2AE-1F31-DFAC-D4CA-DDC78D48427E}"/>
                </a:ext>
              </a:extLst>
            </p:cNvPr>
            <p:cNvCxnSpPr>
              <a:cxnSpLocks/>
            </p:cNvCxnSpPr>
            <p:nvPr/>
          </p:nvCxnSpPr>
          <p:spPr>
            <a:xfrm>
              <a:off x="6069687" y="3887077"/>
              <a:ext cx="0" cy="827295"/>
            </a:xfrm>
            <a:prstGeom prst="line">
              <a:avLst/>
            </a:prstGeom>
            <a:ln w="53975">
              <a:headEnd type="oval"/>
            </a:ln>
          </p:spPr>
          <p:style>
            <a:lnRef idx="2">
              <a:schemeClr val="accent6"/>
            </a:lnRef>
            <a:fillRef idx="0">
              <a:schemeClr val="accent6"/>
            </a:fillRef>
            <a:effectRef idx="1">
              <a:schemeClr val="accent6"/>
            </a:effectRef>
            <a:fontRef idx="minor">
              <a:schemeClr val="tx1"/>
            </a:fontRef>
          </p:style>
        </p:cxnSp>
        <p:cxnSp>
          <p:nvCxnSpPr>
            <p:cNvPr id="29" name="Straight Connector 28">
              <a:extLst>
                <a:ext uri="{FF2B5EF4-FFF2-40B4-BE49-F238E27FC236}">
                  <a16:creationId xmlns:a16="http://schemas.microsoft.com/office/drawing/2014/main" id="{28D5A803-E56E-0538-E00B-D72AE387788D}"/>
                </a:ext>
              </a:extLst>
            </p:cNvPr>
            <p:cNvCxnSpPr>
              <a:cxnSpLocks/>
            </p:cNvCxnSpPr>
            <p:nvPr/>
          </p:nvCxnSpPr>
          <p:spPr>
            <a:xfrm>
              <a:off x="6883883" y="3878611"/>
              <a:ext cx="0" cy="827295"/>
            </a:xfrm>
            <a:prstGeom prst="line">
              <a:avLst/>
            </a:prstGeom>
            <a:ln w="53975">
              <a:headEnd type="oval"/>
            </a:ln>
          </p:spPr>
          <p:style>
            <a:lnRef idx="2">
              <a:schemeClr val="accent6"/>
            </a:lnRef>
            <a:fillRef idx="0">
              <a:schemeClr val="accent6"/>
            </a:fillRef>
            <a:effectRef idx="1">
              <a:schemeClr val="accent6"/>
            </a:effectRef>
            <a:fontRef idx="minor">
              <a:schemeClr val="tx1"/>
            </a:fontRef>
          </p:style>
        </p:cxnSp>
        <p:sp>
          <p:nvSpPr>
            <p:cNvPr id="26" name="TextBox 25">
              <a:extLst>
                <a:ext uri="{FF2B5EF4-FFF2-40B4-BE49-F238E27FC236}">
                  <a16:creationId xmlns:a16="http://schemas.microsoft.com/office/drawing/2014/main" id="{592B207B-E8D4-138D-1DC7-F6456B12A33D}"/>
                </a:ext>
              </a:extLst>
            </p:cNvPr>
            <p:cNvSpPr txBox="1"/>
            <p:nvPr/>
          </p:nvSpPr>
          <p:spPr>
            <a:xfrm>
              <a:off x="4238535" y="4676560"/>
              <a:ext cx="859938" cy="1169551"/>
            </a:xfrm>
            <a:prstGeom prst="rect">
              <a:avLst/>
            </a:prstGeom>
            <a:ln w="38100">
              <a:solidFill>
                <a:srgbClr val="1B3C70"/>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1400" b="1" dirty="0"/>
                <a:t>M40</a:t>
              </a:r>
              <a:r>
                <a:rPr lang="en-US" sz="1400" dirty="0"/>
                <a:t> Impact analysis WP2</a:t>
              </a:r>
            </a:p>
            <a:p>
              <a:endParaRPr lang="en-US" sz="1400" dirty="0"/>
            </a:p>
          </p:txBody>
        </p:sp>
        <p:sp>
          <p:nvSpPr>
            <p:cNvPr id="28" name="TextBox 27">
              <a:extLst>
                <a:ext uri="{FF2B5EF4-FFF2-40B4-BE49-F238E27FC236}">
                  <a16:creationId xmlns:a16="http://schemas.microsoft.com/office/drawing/2014/main" id="{F615B6E0-2A7C-0526-E69C-9BA17588B16F}"/>
                </a:ext>
              </a:extLst>
            </p:cNvPr>
            <p:cNvSpPr txBox="1"/>
            <p:nvPr/>
          </p:nvSpPr>
          <p:spPr>
            <a:xfrm>
              <a:off x="5261993" y="4676560"/>
              <a:ext cx="859938" cy="116955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1400" b="1" dirty="0"/>
                <a:t>M6</a:t>
              </a:r>
              <a:r>
                <a:rPr lang="en-US" sz="1400" dirty="0"/>
                <a:t> Energy-efficient SSA </a:t>
              </a:r>
              <a:r>
                <a:rPr lang="en-US" sz="1400" dirty="0" err="1"/>
                <a:t>oper</a:t>
              </a:r>
              <a:r>
                <a:rPr lang="en-US" sz="1400" dirty="0"/>
                <a:t>.</a:t>
              </a:r>
            </a:p>
          </p:txBody>
        </p:sp>
        <p:sp>
          <p:nvSpPr>
            <p:cNvPr id="30" name="TextBox 29">
              <a:extLst>
                <a:ext uri="{FF2B5EF4-FFF2-40B4-BE49-F238E27FC236}">
                  <a16:creationId xmlns:a16="http://schemas.microsoft.com/office/drawing/2014/main" id="{080474F5-0FA3-53C4-5B83-19489EB8FA8F}"/>
                </a:ext>
              </a:extLst>
            </p:cNvPr>
            <p:cNvSpPr txBox="1"/>
            <p:nvPr/>
          </p:nvSpPr>
          <p:spPr>
            <a:xfrm>
              <a:off x="6233207" y="4676560"/>
              <a:ext cx="859938" cy="116955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1400" b="1" dirty="0"/>
                <a:t>M7</a:t>
              </a:r>
              <a:r>
                <a:rPr lang="en-US" sz="1400" dirty="0"/>
                <a:t> Detuning control techniques</a:t>
              </a:r>
            </a:p>
          </p:txBody>
        </p:sp>
      </p:grpSp>
      <p:grpSp>
        <p:nvGrpSpPr>
          <p:cNvPr id="16" name="Group 15">
            <a:extLst>
              <a:ext uri="{FF2B5EF4-FFF2-40B4-BE49-F238E27FC236}">
                <a16:creationId xmlns:a16="http://schemas.microsoft.com/office/drawing/2014/main" id="{A9FE5605-913E-7130-8569-D1DC62CCED01}"/>
              </a:ext>
            </a:extLst>
          </p:cNvPr>
          <p:cNvGrpSpPr/>
          <p:nvPr/>
        </p:nvGrpSpPr>
        <p:grpSpPr>
          <a:xfrm>
            <a:off x="6334803" y="1572520"/>
            <a:ext cx="3906846" cy="4273591"/>
            <a:chOff x="6334803" y="1572520"/>
            <a:chExt cx="3906846" cy="4273591"/>
          </a:xfrm>
        </p:grpSpPr>
        <p:cxnSp>
          <p:nvCxnSpPr>
            <p:cNvPr id="31" name="Straight Connector 30">
              <a:extLst>
                <a:ext uri="{FF2B5EF4-FFF2-40B4-BE49-F238E27FC236}">
                  <a16:creationId xmlns:a16="http://schemas.microsoft.com/office/drawing/2014/main" id="{C6C52265-AB29-956E-8EDB-D30F2BB3E016}"/>
                </a:ext>
              </a:extLst>
            </p:cNvPr>
            <p:cNvCxnSpPr>
              <a:cxnSpLocks/>
            </p:cNvCxnSpPr>
            <p:nvPr/>
          </p:nvCxnSpPr>
          <p:spPr>
            <a:xfrm>
              <a:off x="7469740" y="3878611"/>
              <a:ext cx="0" cy="827295"/>
            </a:xfrm>
            <a:prstGeom prst="line">
              <a:avLst/>
            </a:prstGeom>
            <a:ln w="53975">
              <a:headEnd type="oval"/>
            </a:ln>
          </p:spPr>
          <p:style>
            <a:lnRef idx="2">
              <a:schemeClr val="accent6"/>
            </a:lnRef>
            <a:fillRef idx="0">
              <a:schemeClr val="accent6"/>
            </a:fillRef>
            <a:effectRef idx="1">
              <a:schemeClr val="accent6"/>
            </a:effectRef>
            <a:fontRef idx="minor">
              <a:schemeClr val="tx1"/>
            </a:fontRef>
          </p:style>
        </p:cxnSp>
        <p:cxnSp>
          <p:nvCxnSpPr>
            <p:cNvPr id="34" name="Straight Connector 33">
              <a:extLst>
                <a:ext uri="{FF2B5EF4-FFF2-40B4-BE49-F238E27FC236}">
                  <a16:creationId xmlns:a16="http://schemas.microsoft.com/office/drawing/2014/main" id="{6AC70B6C-F10B-6ADE-D989-4DC492D10CE9}"/>
                </a:ext>
              </a:extLst>
            </p:cNvPr>
            <p:cNvCxnSpPr>
              <a:cxnSpLocks/>
            </p:cNvCxnSpPr>
            <p:nvPr/>
          </p:nvCxnSpPr>
          <p:spPr>
            <a:xfrm flipV="1">
              <a:off x="7469740" y="2530764"/>
              <a:ext cx="0" cy="1020318"/>
            </a:xfrm>
            <a:prstGeom prst="line">
              <a:avLst/>
            </a:prstGeom>
            <a:ln w="53975">
              <a:solidFill>
                <a:srgbClr val="2C7534"/>
              </a:solidFill>
              <a:headEnd type="oval"/>
            </a:ln>
          </p:spPr>
          <p:style>
            <a:lnRef idx="2">
              <a:schemeClr val="accent6"/>
            </a:lnRef>
            <a:fillRef idx="0">
              <a:schemeClr val="accent6"/>
            </a:fillRef>
            <a:effectRef idx="1">
              <a:schemeClr val="accent6"/>
            </a:effectRef>
            <a:fontRef idx="minor">
              <a:schemeClr val="tx1"/>
            </a:fontRef>
          </p:style>
        </p:cxnSp>
        <p:cxnSp>
          <p:nvCxnSpPr>
            <p:cNvPr id="39" name="Straight Connector 38">
              <a:extLst>
                <a:ext uri="{FF2B5EF4-FFF2-40B4-BE49-F238E27FC236}">
                  <a16:creationId xmlns:a16="http://schemas.microsoft.com/office/drawing/2014/main" id="{32400BB6-B044-B9D3-156C-A0D8713175FF}"/>
                </a:ext>
              </a:extLst>
            </p:cNvPr>
            <p:cNvCxnSpPr/>
            <p:nvPr/>
          </p:nvCxnSpPr>
          <p:spPr>
            <a:xfrm>
              <a:off x="7269781" y="2512291"/>
              <a:ext cx="343648" cy="0"/>
            </a:xfrm>
            <a:prstGeom prst="line">
              <a:avLst/>
            </a:prstGeom>
            <a:ln w="57150">
              <a:solidFill>
                <a:srgbClr val="2C7534"/>
              </a:solidFill>
            </a:ln>
          </p:spPr>
          <p:style>
            <a:lnRef idx="2">
              <a:schemeClr val="accent6"/>
            </a:lnRef>
            <a:fillRef idx="0">
              <a:schemeClr val="accent6"/>
            </a:fillRef>
            <a:effectRef idx="1">
              <a:schemeClr val="accent6"/>
            </a:effectRef>
            <a:fontRef idx="minor">
              <a:schemeClr val="tx1"/>
            </a:fontRef>
          </p:style>
        </p:cxnSp>
        <p:cxnSp>
          <p:nvCxnSpPr>
            <p:cNvPr id="40" name="Straight Connector 39">
              <a:extLst>
                <a:ext uri="{FF2B5EF4-FFF2-40B4-BE49-F238E27FC236}">
                  <a16:creationId xmlns:a16="http://schemas.microsoft.com/office/drawing/2014/main" id="{C438C497-4A18-664D-0F1E-EDC3A58F2E45}"/>
                </a:ext>
              </a:extLst>
            </p:cNvPr>
            <p:cNvCxnSpPr>
              <a:cxnSpLocks/>
            </p:cNvCxnSpPr>
            <p:nvPr/>
          </p:nvCxnSpPr>
          <p:spPr>
            <a:xfrm>
              <a:off x="8621976" y="3887077"/>
              <a:ext cx="0" cy="827295"/>
            </a:xfrm>
            <a:prstGeom prst="line">
              <a:avLst/>
            </a:prstGeom>
            <a:ln w="53975">
              <a:headEnd type="oval"/>
            </a:ln>
          </p:spPr>
          <p:style>
            <a:lnRef idx="2">
              <a:schemeClr val="accent6"/>
            </a:lnRef>
            <a:fillRef idx="0">
              <a:schemeClr val="accent6"/>
            </a:fillRef>
            <a:effectRef idx="1">
              <a:schemeClr val="accent6"/>
            </a:effectRef>
            <a:fontRef idx="minor">
              <a:schemeClr val="tx1"/>
            </a:fontRef>
          </p:style>
        </p:cxnSp>
        <p:cxnSp>
          <p:nvCxnSpPr>
            <p:cNvPr id="41" name="Straight Connector 40">
              <a:extLst>
                <a:ext uri="{FF2B5EF4-FFF2-40B4-BE49-F238E27FC236}">
                  <a16:creationId xmlns:a16="http://schemas.microsoft.com/office/drawing/2014/main" id="{987B5370-39D3-E735-A657-F99275317BDF}"/>
                </a:ext>
              </a:extLst>
            </p:cNvPr>
            <p:cNvCxnSpPr>
              <a:cxnSpLocks/>
            </p:cNvCxnSpPr>
            <p:nvPr/>
          </p:nvCxnSpPr>
          <p:spPr>
            <a:xfrm>
              <a:off x="9282376" y="3863883"/>
              <a:ext cx="0" cy="827295"/>
            </a:xfrm>
            <a:prstGeom prst="line">
              <a:avLst/>
            </a:prstGeom>
            <a:ln w="53975">
              <a:headEnd type="oval"/>
            </a:ln>
          </p:spPr>
          <p:style>
            <a:lnRef idx="2">
              <a:schemeClr val="accent6"/>
            </a:lnRef>
            <a:fillRef idx="0">
              <a:schemeClr val="accent6"/>
            </a:fillRef>
            <a:effectRef idx="1">
              <a:schemeClr val="accent6"/>
            </a:effectRef>
            <a:fontRef idx="minor">
              <a:schemeClr val="tx1"/>
            </a:fontRef>
          </p:style>
        </p:cxnSp>
        <p:cxnSp>
          <p:nvCxnSpPr>
            <p:cNvPr id="43" name="Straight Connector 42">
              <a:extLst>
                <a:ext uri="{FF2B5EF4-FFF2-40B4-BE49-F238E27FC236}">
                  <a16:creationId xmlns:a16="http://schemas.microsoft.com/office/drawing/2014/main" id="{10BC2A21-962C-6F03-E530-F8AB4D4EB62A}"/>
                </a:ext>
              </a:extLst>
            </p:cNvPr>
            <p:cNvCxnSpPr>
              <a:cxnSpLocks/>
            </p:cNvCxnSpPr>
            <p:nvPr/>
          </p:nvCxnSpPr>
          <p:spPr>
            <a:xfrm flipV="1">
              <a:off x="9485576" y="2742071"/>
              <a:ext cx="0" cy="770391"/>
            </a:xfrm>
            <a:prstGeom prst="line">
              <a:avLst/>
            </a:prstGeom>
            <a:ln w="53975">
              <a:solidFill>
                <a:srgbClr val="2C7534"/>
              </a:solidFill>
              <a:headEnd type="oval"/>
            </a:ln>
          </p:spPr>
          <p:style>
            <a:lnRef idx="2">
              <a:schemeClr val="accent6"/>
            </a:lnRef>
            <a:fillRef idx="0">
              <a:schemeClr val="accent6"/>
            </a:fillRef>
            <a:effectRef idx="1">
              <a:schemeClr val="accent6"/>
            </a:effectRef>
            <a:fontRef idx="minor">
              <a:schemeClr val="tx1"/>
            </a:fontRef>
          </p:style>
        </p:cxnSp>
        <p:sp>
          <p:nvSpPr>
            <p:cNvPr id="46" name="TextBox 45">
              <a:extLst>
                <a:ext uri="{FF2B5EF4-FFF2-40B4-BE49-F238E27FC236}">
                  <a16:creationId xmlns:a16="http://schemas.microsoft.com/office/drawing/2014/main" id="{8AF07A88-92F0-E8BA-6EB0-D26200C61CEC}"/>
                </a:ext>
              </a:extLst>
            </p:cNvPr>
            <p:cNvSpPr txBox="1"/>
            <p:nvPr/>
          </p:nvSpPr>
          <p:spPr>
            <a:xfrm>
              <a:off x="8665686" y="1596664"/>
              <a:ext cx="859937" cy="1169551"/>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1400" b="1" dirty="0"/>
                <a:t>D7</a:t>
              </a:r>
              <a:r>
                <a:rPr lang="en-US" sz="1400" dirty="0"/>
                <a:t> Report on RF control studies</a:t>
              </a:r>
            </a:p>
          </p:txBody>
        </p:sp>
        <p:sp>
          <p:nvSpPr>
            <p:cNvPr id="33" name="TextBox 32">
              <a:extLst>
                <a:ext uri="{FF2B5EF4-FFF2-40B4-BE49-F238E27FC236}">
                  <a16:creationId xmlns:a16="http://schemas.microsoft.com/office/drawing/2014/main" id="{96851A04-220B-EAD4-52BF-AA46FF6080AF}"/>
                </a:ext>
              </a:extLst>
            </p:cNvPr>
            <p:cNvSpPr txBox="1"/>
            <p:nvPr/>
          </p:nvSpPr>
          <p:spPr>
            <a:xfrm>
              <a:off x="6334803" y="1572520"/>
              <a:ext cx="1036574" cy="1169551"/>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1400" b="1" dirty="0"/>
                <a:t>D5</a:t>
              </a:r>
              <a:r>
                <a:rPr lang="en-US" sz="1400" dirty="0"/>
                <a:t> Report  </a:t>
              </a:r>
              <a:r>
                <a:rPr lang="en-US" sz="1400" dirty="0" err="1"/>
                <a:t>uphonics</a:t>
              </a:r>
              <a:r>
                <a:rPr lang="en-US" sz="1400" dirty="0"/>
                <a:t> study and </a:t>
              </a:r>
              <a:br>
                <a:rPr lang="en-US" sz="1400" dirty="0"/>
              </a:br>
              <a:r>
                <a:rPr lang="en-US" sz="1400" dirty="0"/>
                <a:t>ML-based mitigation</a:t>
              </a:r>
            </a:p>
          </p:txBody>
        </p:sp>
        <p:sp>
          <p:nvSpPr>
            <p:cNvPr id="36" name="TextBox 35">
              <a:extLst>
                <a:ext uri="{FF2B5EF4-FFF2-40B4-BE49-F238E27FC236}">
                  <a16:creationId xmlns:a16="http://schemas.microsoft.com/office/drawing/2014/main" id="{2D8C4409-E4AE-659C-B6B4-922CABB05780}"/>
                </a:ext>
              </a:extLst>
            </p:cNvPr>
            <p:cNvSpPr txBox="1"/>
            <p:nvPr/>
          </p:nvSpPr>
          <p:spPr>
            <a:xfrm>
              <a:off x="7567250" y="1592667"/>
              <a:ext cx="997170" cy="1169551"/>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1400" b="1" dirty="0"/>
                <a:t>D6</a:t>
              </a:r>
              <a:r>
                <a:rPr lang="en-US" sz="1400" dirty="0"/>
                <a:t> Report on </a:t>
              </a:r>
            </a:p>
            <a:p>
              <a:r>
                <a:rPr lang="en-US" sz="1400" dirty="0"/>
                <a:t>LLRF/SSA  interface study</a:t>
              </a:r>
            </a:p>
          </p:txBody>
        </p:sp>
        <p:sp>
          <p:nvSpPr>
            <p:cNvPr id="32" name="TextBox 31">
              <a:extLst>
                <a:ext uri="{FF2B5EF4-FFF2-40B4-BE49-F238E27FC236}">
                  <a16:creationId xmlns:a16="http://schemas.microsoft.com/office/drawing/2014/main" id="{3B6B309B-1797-6E9A-87AD-9E1CA7DA2565}"/>
                </a:ext>
              </a:extLst>
            </p:cNvPr>
            <p:cNvSpPr txBox="1"/>
            <p:nvPr/>
          </p:nvSpPr>
          <p:spPr>
            <a:xfrm>
              <a:off x="7240408" y="4676560"/>
              <a:ext cx="859938" cy="116955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1400" b="1" dirty="0"/>
                <a:t>M8</a:t>
              </a:r>
              <a:r>
                <a:rPr lang="en-US" sz="1400" dirty="0"/>
                <a:t> Field control for high Qext </a:t>
              </a:r>
              <a:r>
                <a:rPr lang="en-US" sz="1400" dirty="0" err="1"/>
                <a:t>cavs</a:t>
              </a:r>
              <a:r>
                <a:rPr lang="en-US" sz="1400" dirty="0"/>
                <a:t>.</a:t>
              </a:r>
            </a:p>
          </p:txBody>
        </p:sp>
        <p:sp>
          <p:nvSpPr>
            <p:cNvPr id="45" name="TextBox 44">
              <a:extLst>
                <a:ext uri="{FF2B5EF4-FFF2-40B4-BE49-F238E27FC236}">
                  <a16:creationId xmlns:a16="http://schemas.microsoft.com/office/drawing/2014/main" id="{D25FE57B-0FB4-A30F-BBBA-7670D42B4B98}"/>
                </a:ext>
              </a:extLst>
            </p:cNvPr>
            <p:cNvSpPr txBox="1"/>
            <p:nvPr/>
          </p:nvSpPr>
          <p:spPr>
            <a:xfrm>
              <a:off x="8229477" y="4676560"/>
              <a:ext cx="859937" cy="116955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1400" b="1" dirty="0"/>
                <a:t>M9</a:t>
              </a:r>
              <a:r>
                <a:rPr lang="en-US" sz="1400" dirty="0"/>
                <a:t> demo</a:t>
              </a:r>
            </a:p>
            <a:p>
              <a:r>
                <a:rPr lang="en-US" sz="1400" dirty="0"/>
                <a:t>ML and anomaly detect.</a:t>
              </a:r>
            </a:p>
          </p:txBody>
        </p:sp>
        <p:sp>
          <p:nvSpPr>
            <p:cNvPr id="51" name="TextBox 50">
              <a:extLst>
                <a:ext uri="{FF2B5EF4-FFF2-40B4-BE49-F238E27FC236}">
                  <a16:creationId xmlns:a16="http://schemas.microsoft.com/office/drawing/2014/main" id="{D1F01543-67F1-5561-0BCC-B41F9B5DA06C}"/>
                </a:ext>
              </a:extLst>
            </p:cNvPr>
            <p:cNvSpPr txBox="1"/>
            <p:nvPr/>
          </p:nvSpPr>
          <p:spPr>
            <a:xfrm>
              <a:off x="9181075" y="4676560"/>
              <a:ext cx="1060574" cy="116955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1400" b="1" dirty="0"/>
                <a:t>M10 </a:t>
              </a:r>
              <a:r>
                <a:rPr lang="en-US" sz="1400" dirty="0"/>
                <a:t>demo</a:t>
              </a:r>
            </a:p>
            <a:p>
              <a:r>
                <a:rPr lang="en-US" sz="1400" dirty="0" err="1"/>
                <a:t>uphonic</a:t>
              </a:r>
              <a:r>
                <a:rPr lang="en-US" sz="1400" dirty="0"/>
                <a:t> FE-FRT</a:t>
              </a:r>
            </a:p>
            <a:p>
              <a:r>
                <a:rPr lang="en-US" sz="1400" dirty="0"/>
                <a:t>compensation</a:t>
              </a:r>
            </a:p>
          </p:txBody>
        </p:sp>
      </p:grpSp>
      <p:sp>
        <p:nvSpPr>
          <p:cNvPr id="62" name="TextBox 61">
            <a:extLst>
              <a:ext uri="{FF2B5EF4-FFF2-40B4-BE49-F238E27FC236}">
                <a16:creationId xmlns:a16="http://schemas.microsoft.com/office/drawing/2014/main" id="{BBB746B0-5280-F40F-AE49-5A5687E2FCD9}"/>
              </a:ext>
            </a:extLst>
          </p:cNvPr>
          <p:cNvSpPr txBox="1"/>
          <p:nvPr/>
        </p:nvSpPr>
        <p:spPr>
          <a:xfrm>
            <a:off x="411472" y="5108457"/>
            <a:ext cx="1492177" cy="307777"/>
          </a:xfrm>
          <a:prstGeom prst="rect">
            <a:avLst/>
          </a:prstGeom>
          <a:ln w="38100">
            <a:noFill/>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1400" b="1" dirty="0"/>
              <a:t>Mx  Milestones</a:t>
            </a:r>
            <a:endParaRPr lang="en-US" sz="1400" dirty="0"/>
          </a:p>
        </p:txBody>
      </p:sp>
      <p:sp>
        <p:nvSpPr>
          <p:cNvPr id="63" name="TextBox 62">
            <a:extLst>
              <a:ext uri="{FF2B5EF4-FFF2-40B4-BE49-F238E27FC236}">
                <a16:creationId xmlns:a16="http://schemas.microsoft.com/office/drawing/2014/main" id="{43F6C3AA-C9C7-F3B0-A6BA-F55656BC16CD}"/>
              </a:ext>
            </a:extLst>
          </p:cNvPr>
          <p:cNvSpPr txBox="1"/>
          <p:nvPr/>
        </p:nvSpPr>
        <p:spPr>
          <a:xfrm>
            <a:off x="395605" y="4695239"/>
            <a:ext cx="1492177" cy="307777"/>
          </a:xfrm>
          <a:prstGeom prst="rect">
            <a:avLst/>
          </a:prstGeom>
          <a:solidFill>
            <a:srgbClr val="2C7534"/>
          </a:solidFill>
          <a:ln w="38100">
            <a:noFill/>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1400" b="1" dirty="0"/>
              <a:t>Dx  Deliverables</a:t>
            </a:r>
            <a:endParaRPr lang="en-US" sz="1400" dirty="0"/>
          </a:p>
        </p:txBody>
      </p:sp>
      <p:sp>
        <p:nvSpPr>
          <p:cNvPr id="64" name="TextBox 63">
            <a:extLst>
              <a:ext uri="{FF2B5EF4-FFF2-40B4-BE49-F238E27FC236}">
                <a16:creationId xmlns:a16="http://schemas.microsoft.com/office/drawing/2014/main" id="{88EA903D-553A-23D2-34DF-BA4F259AB046}"/>
              </a:ext>
            </a:extLst>
          </p:cNvPr>
          <p:cNvSpPr txBox="1"/>
          <p:nvPr/>
        </p:nvSpPr>
        <p:spPr>
          <a:xfrm>
            <a:off x="395605" y="5531200"/>
            <a:ext cx="1492177" cy="307777"/>
          </a:xfrm>
          <a:prstGeom prst="rect">
            <a:avLst/>
          </a:prstGeom>
          <a:noFill/>
          <a:ln w="38100">
            <a:solidFill>
              <a:srgbClr val="1B3C70"/>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1400" b="1" dirty="0">
                <a:solidFill>
                  <a:schemeClr val="tx1"/>
                </a:solidFill>
              </a:rPr>
              <a:t>Accounted for</a:t>
            </a:r>
            <a:endParaRPr lang="en-US" sz="1400" dirty="0">
              <a:solidFill>
                <a:schemeClr val="tx1"/>
              </a:solidFill>
            </a:endParaRPr>
          </a:p>
        </p:txBody>
      </p:sp>
      <p:sp>
        <p:nvSpPr>
          <p:cNvPr id="24" name="TextBox 23">
            <a:extLst>
              <a:ext uri="{FF2B5EF4-FFF2-40B4-BE49-F238E27FC236}">
                <a16:creationId xmlns:a16="http://schemas.microsoft.com/office/drawing/2014/main" id="{C53874E9-9AC2-8380-890E-723F9F5DA37B}"/>
              </a:ext>
            </a:extLst>
          </p:cNvPr>
          <p:cNvSpPr txBox="1"/>
          <p:nvPr/>
        </p:nvSpPr>
        <p:spPr>
          <a:xfrm>
            <a:off x="1141694" y="1597054"/>
            <a:ext cx="824446" cy="1169551"/>
          </a:xfrm>
          <a:prstGeom prst="rect">
            <a:avLst/>
          </a:prstGeom>
          <a:ln w="38100">
            <a:solidFill>
              <a:srgbClr val="1B3C70"/>
            </a:solidFill>
          </a:ln>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1400" b="1" dirty="0"/>
              <a:t>D35</a:t>
            </a:r>
            <a:r>
              <a:rPr lang="en-US" sz="1400" dirty="0"/>
              <a:t> </a:t>
            </a:r>
          </a:p>
          <a:p>
            <a:r>
              <a:rPr lang="en-US" sz="1400" dirty="0"/>
              <a:t>ML implementation plan</a:t>
            </a:r>
          </a:p>
        </p:txBody>
      </p:sp>
      <p:pic>
        <p:nvPicPr>
          <p:cNvPr id="9" name="Picture 2" descr="Image result for picture OMG">
            <a:extLst>
              <a:ext uri="{FF2B5EF4-FFF2-40B4-BE49-F238E27FC236}">
                <a16:creationId xmlns:a16="http://schemas.microsoft.com/office/drawing/2014/main" id="{03BD0179-5051-C2A3-503C-388850732E1D}"/>
              </a:ext>
            </a:extLst>
          </p:cNvPr>
          <p:cNvPicPr>
            <a:picLocks noChangeAspect="1" noChangeArrowheads="1"/>
          </p:cNvPicPr>
          <p:nvPr/>
        </p:nvPicPr>
        <p:blipFill>
          <a:blip r:embed="rId4" cstate="print"/>
          <a:srcRect/>
          <a:stretch>
            <a:fillRect/>
          </a:stretch>
        </p:blipFill>
        <p:spPr bwMode="auto">
          <a:xfrm flipH="1">
            <a:off x="11180777" y="5693175"/>
            <a:ext cx="587169" cy="587169"/>
          </a:xfrm>
          <a:prstGeom prst="rect">
            <a:avLst/>
          </a:prstGeom>
          <a:noFill/>
        </p:spPr>
      </p:pic>
      <p:pic>
        <p:nvPicPr>
          <p:cNvPr id="35" name="Picture 34">
            <a:extLst>
              <a:ext uri="{FF2B5EF4-FFF2-40B4-BE49-F238E27FC236}">
                <a16:creationId xmlns:a16="http://schemas.microsoft.com/office/drawing/2014/main" id="{FBF52B28-E875-310F-F7D1-ECF902428B2B}"/>
              </a:ext>
            </a:extLst>
          </p:cNvPr>
          <p:cNvPicPr>
            <a:picLocks noChangeAspect="1"/>
          </p:cNvPicPr>
          <p:nvPr/>
        </p:nvPicPr>
        <p:blipFill>
          <a:blip r:embed="rId5"/>
          <a:stretch>
            <a:fillRect/>
          </a:stretch>
        </p:blipFill>
        <p:spPr>
          <a:xfrm>
            <a:off x="2409418" y="1562862"/>
            <a:ext cx="2343627" cy="1316583"/>
          </a:xfrm>
          <a:prstGeom prst="rect">
            <a:avLst/>
          </a:prstGeom>
          <a:ln>
            <a:noFill/>
          </a:ln>
          <a:effectLst>
            <a:softEdge rad="112500"/>
          </a:effectLst>
        </p:spPr>
      </p:pic>
    </p:spTree>
    <p:extLst>
      <p:ext uri="{BB962C8B-B14F-4D97-AF65-F5344CB8AC3E}">
        <p14:creationId xmlns:p14="http://schemas.microsoft.com/office/powerpoint/2010/main" val="98452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9F62B-3239-6EE8-F00D-69BC3CED54A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500BB58-13C2-C4FB-2105-FCBD01FF7454}"/>
              </a:ext>
            </a:extLst>
          </p:cNvPr>
          <p:cNvSpPr txBox="1"/>
          <p:nvPr/>
        </p:nvSpPr>
        <p:spPr>
          <a:xfrm>
            <a:off x="3418115" y="315684"/>
            <a:ext cx="8149090" cy="461665"/>
          </a:xfrm>
          <a:prstGeom prst="rect">
            <a:avLst/>
          </a:prstGeom>
          <a:noFill/>
        </p:spPr>
        <p:txBody>
          <a:bodyPr wrap="none" rtlCol="0">
            <a:spAutoFit/>
          </a:bodyPr>
          <a:lstStyle/>
          <a:p>
            <a:r>
              <a:rPr lang="en-GB" sz="2400" b="1" dirty="0">
                <a:solidFill>
                  <a:srgbClr val="002060"/>
                </a:solidFill>
              </a:rPr>
              <a:t>WP2 – LLRF: </a:t>
            </a:r>
            <a:r>
              <a:rPr lang="en-BE" sz="2400" b="1" dirty="0">
                <a:solidFill>
                  <a:schemeClr val="bg2">
                    <a:lumMod val="50000"/>
                  </a:schemeClr>
                </a:solidFill>
              </a:rPr>
              <a:t>plans to achieve milestones &amp; deliverables</a:t>
            </a:r>
          </a:p>
        </p:txBody>
      </p:sp>
      <p:pic>
        <p:nvPicPr>
          <p:cNvPr id="5" name="Picture 2" descr="Innovate for Sustainable Accelerating Systems: Kick-Off Meeting">
            <a:extLst>
              <a:ext uri="{FF2B5EF4-FFF2-40B4-BE49-F238E27FC236}">
                <a16:creationId xmlns:a16="http://schemas.microsoft.com/office/drawing/2014/main" id="{1C31A748-932E-C1C6-22A4-E75A98A18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6">
            <a:extLst>
              <a:ext uri="{FF2B5EF4-FFF2-40B4-BE49-F238E27FC236}">
                <a16:creationId xmlns:a16="http://schemas.microsoft.com/office/drawing/2014/main" id="{0FA9FC70-2FC2-00C6-4EDC-44FCE8F30964}"/>
              </a:ext>
            </a:extLst>
          </p:cNvPr>
          <p:cNvSpPr>
            <a:spLocks noGrp="1"/>
          </p:cNvSpPr>
          <p:nvPr>
            <p:ph type="ftr" sz="quarter" idx="11"/>
          </p:nvPr>
        </p:nvSpPr>
        <p:spPr/>
        <p:txBody>
          <a:bodyPr/>
          <a:lstStyle/>
          <a:p>
            <a:r>
              <a:rPr lang="de-DE"/>
              <a:t>J.Branlard -  iSAS WP2 LLRF - Berlin, Apr. 2026</a:t>
            </a:r>
            <a:endParaRPr lang="en-BE"/>
          </a:p>
        </p:txBody>
      </p:sp>
      <p:sp>
        <p:nvSpPr>
          <p:cNvPr id="8" name="Slide Number Placeholder 7">
            <a:extLst>
              <a:ext uri="{FF2B5EF4-FFF2-40B4-BE49-F238E27FC236}">
                <a16:creationId xmlns:a16="http://schemas.microsoft.com/office/drawing/2014/main" id="{3CA9F28B-BF32-0F68-A76B-5413064B4506}"/>
              </a:ext>
            </a:extLst>
          </p:cNvPr>
          <p:cNvSpPr>
            <a:spLocks noGrp="1"/>
          </p:cNvSpPr>
          <p:nvPr>
            <p:ph type="sldNum" sz="quarter" idx="12"/>
          </p:nvPr>
        </p:nvSpPr>
        <p:spPr/>
        <p:txBody>
          <a:bodyPr/>
          <a:lstStyle/>
          <a:p>
            <a:fld id="{4068FCCF-9A80-B240-8D85-84F960565AFA}" type="slidenum">
              <a:rPr lang="en-BE" smtClean="0"/>
              <a:t>28</a:t>
            </a:fld>
            <a:endParaRPr lang="en-BE"/>
          </a:p>
        </p:txBody>
      </p:sp>
      <p:sp>
        <p:nvSpPr>
          <p:cNvPr id="9" name="Content Placeholder 8">
            <a:extLst>
              <a:ext uri="{FF2B5EF4-FFF2-40B4-BE49-F238E27FC236}">
                <a16:creationId xmlns:a16="http://schemas.microsoft.com/office/drawing/2014/main" id="{0C497E43-2B15-D192-0900-84FCCCEA4EFD}"/>
              </a:ext>
            </a:extLst>
          </p:cNvPr>
          <p:cNvSpPr>
            <a:spLocks noGrp="1"/>
          </p:cNvSpPr>
          <p:nvPr>
            <p:ph idx="1"/>
          </p:nvPr>
        </p:nvSpPr>
        <p:spPr>
          <a:xfrm>
            <a:off x="952500" y="1253331"/>
            <a:ext cx="10515600" cy="4351338"/>
          </a:xfrm>
        </p:spPr>
        <p:txBody>
          <a:bodyPr>
            <a:normAutofit/>
          </a:bodyPr>
          <a:lstStyle/>
          <a:p>
            <a:pPr marL="0" indent="0" algn="ctr">
              <a:buNone/>
            </a:pPr>
            <a:r>
              <a:rPr lang="en-US" sz="4800" b="1" dirty="0"/>
              <a:t>Thank you for your attention !</a:t>
            </a:r>
          </a:p>
        </p:txBody>
      </p:sp>
      <p:pic>
        <p:nvPicPr>
          <p:cNvPr id="16" name="Picture 15">
            <a:extLst>
              <a:ext uri="{FF2B5EF4-FFF2-40B4-BE49-F238E27FC236}">
                <a16:creationId xmlns:a16="http://schemas.microsoft.com/office/drawing/2014/main" id="{D5EB965C-BA74-BD3C-93F1-4223723DF124}"/>
              </a:ext>
            </a:extLst>
          </p:cNvPr>
          <p:cNvPicPr>
            <a:picLocks noChangeAspect="1"/>
          </p:cNvPicPr>
          <p:nvPr/>
        </p:nvPicPr>
        <p:blipFill>
          <a:blip r:embed="rId3"/>
          <a:stretch>
            <a:fillRect/>
          </a:stretch>
        </p:blipFill>
        <p:spPr>
          <a:xfrm>
            <a:off x="1924050" y="2105025"/>
            <a:ext cx="8868832" cy="3990975"/>
          </a:xfrm>
          <a:prstGeom prst="rect">
            <a:avLst/>
          </a:prstGeom>
          <a:ln>
            <a:noFill/>
          </a:ln>
          <a:effectLst>
            <a:outerShdw blurRad="292100" dist="139700" dir="2700000" algn="tl" rotWithShape="0">
              <a:srgbClr val="333333">
                <a:alpha val="65000"/>
              </a:srgbClr>
            </a:outerShdw>
          </a:effectLst>
        </p:spPr>
      </p:pic>
      <p:sp>
        <p:nvSpPr>
          <p:cNvPr id="21" name="TextBox 20">
            <a:extLst>
              <a:ext uri="{FF2B5EF4-FFF2-40B4-BE49-F238E27FC236}">
                <a16:creationId xmlns:a16="http://schemas.microsoft.com/office/drawing/2014/main" id="{ED6DDCEF-0542-D643-CB1F-24352B2FF069}"/>
              </a:ext>
            </a:extLst>
          </p:cNvPr>
          <p:cNvSpPr txBox="1"/>
          <p:nvPr/>
        </p:nvSpPr>
        <p:spPr>
          <a:xfrm>
            <a:off x="2057400" y="5726668"/>
            <a:ext cx="3567643" cy="369332"/>
          </a:xfrm>
          <a:prstGeom prst="rect">
            <a:avLst/>
          </a:prstGeom>
          <a:noFill/>
        </p:spPr>
        <p:txBody>
          <a:bodyPr wrap="none" rtlCol="0">
            <a:spAutoFit/>
          </a:bodyPr>
          <a:lstStyle/>
          <a:p>
            <a:r>
              <a:rPr lang="en-US" dirty="0">
                <a:solidFill>
                  <a:schemeClr val="bg1"/>
                </a:solidFill>
              </a:rPr>
              <a:t>2025 iSAS meeting in Padova, Italy</a:t>
            </a:r>
          </a:p>
        </p:txBody>
      </p:sp>
    </p:spTree>
    <p:extLst>
      <p:ext uri="{BB962C8B-B14F-4D97-AF65-F5344CB8AC3E}">
        <p14:creationId xmlns:p14="http://schemas.microsoft.com/office/powerpoint/2010/main" val="12861623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8B5B74-1D5E-5D46-30A8-D9446AD25121}"/>
              </a:ext>
            </a:extLst>
          </p:cNvPr>
          <p:cNvSpPr>
            <a:spLocks noGrp="1"/>
          </p:cNvSpPr>
          <p:nvPr>
            <p:ph type="title"/>
          </p:nvPr>
        </p:nvSpPr>
        <p:spPr>
          <a:xfrm>
            <a:off x="838200" y="365125"/>
            <a:ext cx="10515600" cy="6139042"/>
          </a:xfrm>
        </p:spPr>
        <p:txBody>
          <a:bodyPr>
            <a:normAutofit/>
          </a:bodyPr>
          <a:lstStyle/>
          <a:p>
            <a:pPr algn="ctr"/>
            <a:r>
              <a:rPr lang="en-US" sz="8800" b="1" dirty="0"/>
              <a:t>BACKUP</a:t>
            </a:r>
          </a:p>
        </p:txBody>
      </p:sp>
      <p:sp>
        <p:nvSpPr>
          <p:cNvPr id="2" name="Footer Placeholder 1">
            <a:extLst>
              <a:ext uri="{FF2B5EF4-FFF2-40B4-BE49-F238E27FC236}">
                <a16:creationId xmlns:a16="http://schemas.microsoft.com/office/drawing/2014/main" id="{CB84DD05-A9C5-A8CE-4FE4-F5A5B76849DD}"/>
              </a:ext>
            </a:extLst>
          </p:cNvPr>
          <p:cNvSpPr>
            <a:spLocks noGrp="1"/>
          </p:cNvSpPr>
          <p:nvPr>
            <p:ph type="ftr" sz="quarter" idx="11"/>
          </p:nvPr>
        </p:nvSpPr>
        <p:spPr/>
        <p:txBody>
          <a:bodyPr/>
          <a:lstStyle/>
          <a:p>
            <a:r>
              <a:rPr lang="de-DE"/>
              <a:t>J.Branlard -  iSAS WP2 LLRF - Berlin, Apr. 2026</a:t>
            </a:r>
            <a:endParaRPr lang="en-BE"/>
          </a:p>
        </p:txBody>
      </p:sp>
      <p:sp>
        <p:nvSpPr>
          <p:cNvPr id="3" name="Slide Number Placeholder 2">
            <a:extLst>
              <a:ext uri="{FF2B5EF4-FFF2-40B4-BE49-F238E27FC236}">
                <a16:creationId xmlns:a16="http://schemas.microsoft.com/office/drawing/2014/main" id="{9DCA9E9D-02F4-3A1A-8C64-A5409EDBD620}"/>
              </a:ext>
            </a:extLst>
          </p:cNvPr>
          <p:cNvSpPr>
            <a:spLocks noGrp="1"/>
          </p:cNvSpPr>
          <p:nvPr>
            <p:ph type="sldNum" sz="quarter" idx="12"/>
          </p:nvPr>
        </p:nvSpPr>
        <p:spPr/>
        <p:txBody>
          <a:bodyPr/>
          <a:lstStyle/>
          <a:p>
            <a:fld id="{4068FCCF-9A80-B240-8D85-84F960565AFA}" type="slidenum">
              <a:rPr lang="en-BE" smtClean="0"/>
              <a:t>29</a:t>
            </a:fld>
            <a:endParaRPr lang="en-BE"/>
          </a:p>
        </p:txBody>
      </p:sp>
    </p:spTree>
    <p:extLst>
      <p:ext uri="{BB962C8B-B14F-4D97-AF65-F5344CB8AC3E}">
        <p14:creationId xmlns:p14="http://schemas.microsoft.com/office/powerpoint/2010/main" val="2330417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novate for Sustainable Accelerating Systems: Kick-Off Meeting">
            <a:extLst>
              <a:ext uri="{FF2B5EF4-FFF2-40B4-BE49-F238E27FC236}">
                <a16:creationId xmlns:a16="http://schemas.microsoft.com/office/drawing/2014/main" id="{0BBB2F10-FAEB-D3CF-A535-57FAB197B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38" y="378848"/>
            <a:ext cx="3609024" cy="11342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5CFD807-6BFA-5F75-585F-038BB87B589A}"/>
              </a:ext>
            </a:extLst>
          </p:cNvPr>
          <p:cNvSpPr txBox="1"/>
          <p:nvPr/>
        </p:nvSpPr>
        <p:spPr>
          <a:xfrm>
            <a:off x="3910655" y="226449"/>
            <a:ext cx="7832529"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2400" b="1" i="0" u="none" strike="noStrike" kern="1200" cap="none" spc="0" normalizeH="0" baseline="0" noProof="0" dirty="0">
                <a:ln>
                  <a:noFill/>
                </a:ln>
                <a:solidFill>
                  <a:srgbClr val="E8E8E8">
                    <a:lumMod val="50000"/>
                  </a:srgbClr>
                </a:solidFill>
                <a:effectLst/>
                <a:uLnTx/>
                <a:uFillTx/>
                <a:latin typeface="Aptos" panose="02110004020202020204"/>
                <a:ea typeface="+mn-ea"/>
                <a:cs typeface="+mn-cs"/>
              </a:rPr>
              <a:t>WP</a:t>
            </a:r>
            <a:r>
              <a:rPr kumimoji="0" lang="en-US" sz="2400" b="1" i="0" u="none" strike="noStrike" kern="1200" cap="none" spc="0" normalizeH="0" baseline="0" noProof="0" dirty="0">
                <a:ln>
                  <a:noFill/>
                </a:ln>
                <a:solidFill>
                  <a:srgbClr val="E8E8E8">
                    <a:lumMod val="50000"/>
                  </a:srgbClr>
                </a:solidFill>
                <a:effectLst/>
                <a:uLnTx/>
                <a:uFillTx/>
                <a:latin typeface="Aptos" panose="02110004020202020204"/>
                <a:ea typeface="+mn-ea"/>
                <a:cs typeface="+mn-cs"/>
              </a:rPr>
              <a:t>2</a:t>
            </a:r>
            <a:r>
              <a:rPr kumimoji="0" lang="en-BE" sz="2400" b="1" i="0" u="none" strike="noStrike" kern="1200" cap="none" spc="0" normalizeH="0" baseline="0" noProof="0" dirty="0">
                <a:ln>
                  <a:noFill/>
                </a:ln>
                <a:solidFill>
                  <a:srgbClr val="E8E8E8">
                    <a:lumMod val="50000"/>
                  </a:srgbClr>
                </a:solidFill>
                <a:effectLst/>
                <a:uLnTx/>
                <a:uFillTx/>
                <a:latin typeface="Aptos" panose="02110004020202020204"/>
                <a:ea typeface="+mn-ea"/>
                <a:cs typeface="+mn-cs"/>
              </a:rPr>
              <a:t>: </a:t>
            </a:r>
            <a:r>
              <a:rPr kumimoji="0" lang="en-US" sz="2400" b="1" i="0" u="none" strike="noStrike" kern="1200" cap="none" spc="0" normalizeH="0" baseline="0" noProof="0" dirty="0">
                <a:ln>
                  <a:noFill/>
                </a:ln>
                <a:solidFill>
                  <a:srgbClr val="E8E8E8">
                    <a:lumMod val="50000"/>
                  </a:srgbClr>
                </a:solidFill>
                <a:effectLst/>
                <a:uLnTx/>
                <a:uFillTx/>
                <a:latin typeface="Aptos" panose="02110004020202020204"/>
                <a:ea typeface="+mn-ea"/>
                <a:cs typeface="+mn-cs"/>
              </a:rPr>
              <a:t>Low Level RF controls </a:t>
            </a:r>
            <a:r>
              <a:rPr kumimoji="0" lang="en-US" sz="2400" b="1" i="0" u="none" strike="noStrike" kern="1200" cap="none" spc="0" normalizeH="0" baseline="0" noProof="0" dirty="0">
                <a:ln>
                  <a:noFill/>
                </a:ln>
                <a:solidFill>
                  <a:srgbClr val="FF0000"/>
                </a:solidFill>
                <a:effectLst/>
                <a:uLnTx/>
                <a:uFillTx/>
                <a:latin typeface="Aptos" panose="02110004020202020204"/>
                <a:ea typeface="+mn-ea"/>
                <a:cs typeface="+mn-cs"/>
              </a:rPr>
              <a:t>23.04.2026</a:t>
            </a:r>
            <a:endParaRPr kumimoji="0" lang="en-BE" sz="2400" b="1" i="0" u="none" strike="noStrike" kern="1200" cap="none" spc="0" normalizeH="0" baseline="0" noProof="0" dirty="0">
              <a:ln>
                <a:noFill/>
              </a:ln>
              <a:solidFill>
                <a:srgbClr val="FF0000"/>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8E8E8">
                    <a:lumMod val="50000"/>
                  </a:srgbClr>
                </a:solidFill>
                <a:effectLst/>
                <a:uLnTx/>
                <a:uFillTx/>
                <a:latin typeface="Calibri"/>
                <a:ea typeface="ＭＳ Ｐゴシック" charset="0"/>
                <a:cs typeface="+mn-cs"/>
              </a:rPr>
              <a:t>DESY, HZB, CNRS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8E8E8">
                    <a:lumMod val="50000"/>
                  </a:srgbClr>
                </a:solidFill>
                <a:effectLst/>
                <a:uLnTx/>
                <a:uFillTx/>
                <a:latin typeface="Calibri"/>
                <a:ea typeface="ＭＳ Ｐゴシック" charset="0"/>
                <a:cs typeface="+mn-cs"/>
              </a:rPr>
              <a:t>Convener &amp; deputy: Julien Branlard (DESY) &amp; Christian Schmidt (DESY)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8E8E8">
                    <a:lumMod val="50000"/>
                  </a:srgbClr>
                </a:solidFill>
                <a:effectLst/>
                <a:uLnTx/>
                <a:uFillTx/>
                <a:latin typeface="Calibri"/>
                <a:ea typeface="ＭＳ Ｐゴシック" charset="0"/>
                <a:cs typeface="+mn-cs"/>
              </a:rPr>
              <a:t>Main contacts with other partners: Axel Neumann (HZB), Christophe Joly (CNRS)</a:t>
            </a:r>
            <a:endParaRPr kumimoji="0" lang="en-BE" sz="1800" b="1" i="0" u="none" strike="noStrike" kern="1200" cap="none" spc="0" normalizeH="0" baseline="0" noProof="0" dirty="0">
              <a:ln>
                <a:noFill/>
              </a:ln>
              <a:solidFill>
                <a:srgbClr val="E8E8E8">
                  <a:lumMod val="50000"/>
                </a:srgbClr>
              </a:solidFill>
              <a:effectLst/>
              <a:uLnTx/>
              <a:uFillTx/>
              <a:latin typeface="Aptos" panose="02110004020202020204"/>
              <a:ea typeface="+mn-ea"/>
              <a:cs typeface="+mn-cs"/>
            </a:endParaRPr>
          </a:p>
          <a:p>
            <a:endParaRPr lang="en-BE" b="1" dirty="0">
              <a:solidFill>
                <a:schemeClr val="bg2">
                  <a:lumMod val="50000"/>
                </a:schemeClr>
              </a:solidFill>
            </a:endParaRPr>
          </a:p>
        </p:txBody>
      </p:sp>
      <p:sp>
        <p:nvSpPr>
          <p:cNvPr id="2" name="TextBox 1">
            <a:extLst>
              <a:ext uri="{FF2B5EF4-FFF2-40B4-BE49-F238E27FC236}">
                <a16:creationId xmlns:a16="http://schemas.microsoft.com/office/drawing/2014/main" id="{387EDDD9-A29F-2ED4-E314-D029BDFA5714}"/>
              </a:ext>
            </a:extLst>
          </p:cNvPr>
          <p:cNvSpPr txBox="1"/>
          <p:nvPr/>
        </p:nvSpPr>
        <p:spPr>
          <a:xfrm>
            <a:off x="367105" y="1768681"/>
            <a:ext cx="11457789" cy="4862870"/>
          </a:xfrm>
          <a:prstGeom prst="rect">
            <a:avLst/>
          </a:prstGeom>
          <a:noFill/>
        </p:spPr>
        <p:txBody>
          <a:bodyPr wrap="square" rtlCol="0">
            <a:spAutoFit/>
          </a:bodyPr>
          <a:lstStyle/>
          <a:p>
            <a:r>
              <a:rPr lang="en-GB" sz="2200" b="1" i="1" dirty="0">
                <a:effectLst/>
                <a:latin typeface="Helvetica" pitchFamily="2" charset="0"/>
              </a:rPr>
              <a:t>Task 2.1: </a:t>
            </a:r>
            <a:r>
              <a:rPr lang="en-GB" sz="2200" b="1" dirty="0"/>
              <a:t>Coordination of R&amp;D on LLRF – </a:t>
            </a:r>
            <a:r>
              <a:rPr lang="en-GB" sz="2200" b="1" i="1" dirty="0">
                <a:latin typeface="Helvetica" pitchFamily="2" charset="0"/>
              </a:rPr>
              <a:t>M1-M48</a:t>
            </a:r>
          </a:p>
          <a:p>
            <a:r>
              <a:rPr lang="en-GB" i="1" dirty="0">
                <a:latin typeface="Helvetica" pitchFamily="2" charset="0"/>
              </a:rPr>
              <a:t>	Candidate declined position  </a:t>
            </a:r>
            <a:r>
              <a:rPr lang="en-GB" i="1" dirty="0">
                <a:latin typeface="Helvetica" pitchFamily="2" charset="0"/>
                <a:sym typeface="Wingdings" panose="05000000000000000000" pitchFamily="2" charset="2"/>
              </a:rPr>
              <a:t>  l</a:t>
            </a:r>
            <a:r>
              <a:rPr lang="en-GB" i="1" dirty="0">
                <a:latin typeface="Helvetica" pitchFamily="2" charset="0"/>
              </a:rPr>
              <a:t>oad on other members</a:t>
            </a:r>
            <a:br>
              <a:rPr lang="en-GB" i="1" dirty="0">
                <a:latin typeface="Helvetica" pitchFamily="2" charset="0"/>
              </a:rPr>
            </a:br>
            <a:r>
              <a:rPr lang="en-GB" i="1" dirty="0">
                <a:latin typeface="Helvetica" pitchFamily="2" charset="0"/>
              </a:rPr>
              <a:t>	Milestone M24 coming up </a:t>
            </a:r>
            <a:r>
              <a:rPr lang="en-GB" i="1" dirty="0">
                <a:latin typeface="Helvetica" pitchFamily="2" charset="0"/>
                <a:sym typeface="Wingdings" panose="05000000000000000000" pitchFamily="2" charset="2"/>
              </a:rPr>
              <a:t> risk analysis (contact Adèle regarding form of deliverable)</a:t>
            </a:r>
          </a:p>
          <a:p>
            <a:r>
              <a:rPr lang="en-GB" i="1" dirty="0">
                <a:latin typeface="Helvetica" pitchFamily="2" charset="0"/>
                <a:sym typeface="Wingdings" panose="05000000000000000000" pitchFamily="2" charset="2"/>
              </a:rPr>
              <a:t>	WP02 meeting next week for status update</a:t>
            </a:r>
            <a:endParaRPr lang="en-GB" i="1" dirty="0">
              <a:latin typeface="Helvetica" pitchFamily="2" charset="0"/>
            </a:endParaRPr>
          </a:p>
          <a:p>
            <a:pPr marL="342900" indent="-342900">
              <a:buFont typeface="Arial" panose="020B0604020202020204" pitchFamily="34" charset="0"/>
              <a:buChar char="•"/>
            </a:pPr>
            <a:endParaRPr lang="en-GB" sz="2200" b="1" dirty="0">
              <a:effectLst/>
              <a:latin typeface="Helvetica" pitchFamily="2" charset="0"/>
            </a:endParaRPr>
          </a:p>
          <a:p>
            <a:r>
              <a:rPr lang="en-GB" sz="2200" b="1" i="1" dirty="0">
                <a:effectLst/>
                <a:latin typeface="Helvetica" pitchFamily="2" charset="0"/>
              </a:rPr>
              <a:t>Task 2.2: </a:t>
            </a:r>
            <a:r>
              <a:rPr lang="en-US" sz="2200" b="1" dirty="0"/>
              <a:t>Efficient field control for high loaded-quality factor cavities </a:t>
            </a:r>
            <a:r>
              <a:rPr lang="en-GB" sz="2200" b="1" i="1" dirty="0">
                <a:effectLst/>
                <a:latin typeface="Helvetica" pitchFamily="2" charset="0"/>
              </a:rPr>
              <a:t>– M1-M48</a:t>
            </a:r>
          </a:p>
          <a:p>
            <a:r>
              <a:rPr lang="en-GB" sz="2000" i="1" dirty="0">
                <a:latin typeface="Helvetica" pitchFamily="2" charset="0"/>
              </a:rPr>
              <a:t>	Test ongoing, publication pending – On-track for milestone M30</a:t>
            </a:r>
            <a:endParaRPr lang="en-GB" sz="2000" i="1" dirty="0">
              <a:effectLst/>
              <a:latin typeface="Helvetica" pitchFamily="2" charset="0"/>
            </a:endParaRPr>
          </a:p>
          <a:p>
            <a:endParaRPr lang="en-GB" sz="2200" b="1" dirty="0">
              <a:effectLst/>
              <a:latin typeface="Helvetica" pitchFamily="2" charset="0"/>
            </a:endParaRPr>
          </a:p>
          <a:p>
            <a:r>
              <a:rPr lang="en-GB" sz="2200" b="1" i="1" dirty="0">
                <a:effectLst/>
                <a:latin typeface="Helvetica" pitchFamily="2" charset="0"/>
              </a:rPr>
              <a:t>Task 2.3: </a:t>
            </a:r>
            <a:r>
              <a:rPr lang="en-US" sz="2200" b="1" dirty="0"/>
              <a:t>Vibration analysis and detuning control of cavities </a:t>
            </a:r>
            <a:r>
              <a:rPr lang="en-GB" sz="2200" b="1" i="1" dirty="0">
                <a:effectLst/>
                <a:latin typeface="Helvetica" pitchFamily="2" charset="0"/>
              </a:rPr>
              <a:t>– M1-M36</a:t>
            </a:r>
          </a:p>
          <a:p>
            <a:r>
              <a:rPr lang="en-GB" sz="2000" i="1" dirty="0">
                <a:latin typeface="Helvetica" pitchFamily="2" charset="0"/>
              </a:rPr>
              <a:t>	Measurement on-going, report this year</a:t>
            </a:r>
            <a:endParaRPr lang="en-GB" sz="2000" i="1" dirty="0">
              <a:effectLst/>
              <a:latin typeface="Helvetica" pitchFamily="2" charset="0"/>
            </a:endParaRPr>
          </a:p>
          <a:p>
            <a:endParaRPr lang="en-GB" sz="2200" b="1" dirty="0">
              <a:effectLst/>
              <a:latin typeface="Helvetica" pitchFamily="2" charset="0"/>
            </a:endParaRPr>
          </a:p>
          <a:p>
            <a:r>
              <a:rPr lang="en-GB" sz="2200" b="1" i="1" dirty="0">
                <a:effectLst/>
                <a:latin typeface="Helvetica" pitchFamily="2" charset="0"/>
              </a:rPr>
              <a:t>Task 2.4: </a:t>
            </a:r>
            <a:r>
              <a:rPr lang="en-US" sz="2200" b="1" dirty="0"/>
              <a:t>Integrated LLRF control using Ferro-Electric Fast Reactive Tuners</a:t>
            </a:r>
            <a:r>
              <a:rPr lang="en-GB" sz="2200" b="1" i="1" dirty="0">
                <a:effectLst/>
                <a:latin typeface="Helvetica" pitchFamily="2" charset="0"/>
              </a:rPr>
              <a:t>– M13-M48</a:t>
            </a:r>
          </a:p>
          <a:p>
            <a:endParaRPr lang="en-GB" sz="2200" b="1" dirty="0">
              <a:effectLst/>
              <a:latin typeface="Helvetica" pitchFamily="2" charset="0"/>
            </a:endParaRPr>
          </a:p>
          <a:p>
            <a:r>
              <a:rPr lang="en-GB" sz="2200" b="1" i="1" dirty="0">
                <a:latin typeface="Helvetica" pitchFamily="2" charset="0"/>
              </a:rPr>
              <a:t>Task 2.5: </a:t>
            </a:r>
            <a:r>
              <a:rPr lang="en-US" sz="2200" b="1" dirty="0"/>
              <a:t>Energy efficient supervisory control and fault diagnosis</a:t>
            </a:r>
            <a:r>
              <a:rPr lang="en-GB" sz="2200" b="1" i="1" dirty="0">
                <a:latin typeface="Helvetica" pitchFamily="2" charset="0"/>
              </a:rPr>
              <a:t>– M1-M48</a:t>
            </a:r>
          </a:p>
          <a:p>
            <a:r>
              <a:rPr lang="en-GB" i="1" dirty="0">
                <a:latin typeface="Helvetica" pitchFamily="2" charset="0"/>
              </a:rPr>
              <a:t>	No recent progress. Next point of focus</a:t>
            </a:r>
          </a:p>
        </p:txBody>
      </p:sp>
      <p:sp>
        <p:nvSpPr>
          <p:cNvPr id="3" name="TextBox 2">
            <a:extLst>
              <a:ext uri="{FF2B5EF4-FFF2-40B4-BE49-F238E27FC236}">
                <a16:creationId xmlns:a16="http://schemas.microsoft.com/office/drawing/2014/main" id="{7EC31C9B-60FD-1D03-A35E-73E2C28A5B1A}"/>
              </a:ext>
            </a:extLst>
          </p:cNvPr>
          <p:cNvSpPr txBox="1"/>
          <p:nvPr/>
        </p:nvSpPr>
        <p:spPr>
          <a:xfrm>
            <a:off x="7365392" y="2078254"/>
            <a:ext cx="1966564" cy="338554"/>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US" sz="1600" dirty="0"/>
              <a:t>2026 milestone M24</a:t>
            </a:r>
          </a:p>
        </p:txBody>
      </p:sp>
      <p:sp>
        <p:nvSpPr>
          <p:cNvPr id="6" name="TextBox 5">
            <a:extLst>
              <a:ext uri="{FF2B5EF4-FFF2-40B4-BE49-F238E27FC236}">
                <a16:creationId xmlns:a16="http://schemas.microsoft.com/office/drawing/2014/main" id="{9E11AA08-0CF0-9079-94CC-20512A327C44}"/>
              </a:ext>
            </a:extLst>
          </p:cNvPr>
          <p:cNvSpPr txBox="1"/>
          <p:nvPr/>
        </p:nvSpPr>
        <p:spPr>
          <a:xfrm>
            <a:off x="8605223" y="3640948"/>
            <a:ext cx="1966564" cy="338554"/>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US" sz="1600" dirty="0"/>
              <a:t>2026 milestone M30</a:t>
            </a:r>
          </a:p>
        </p:txBody>
      </p:sp>
      <p:sp>
        <p:nvSpPr>
          <p:cNvPr id="7" name="TextBox 6">
            <a:extLst>
              <a:ext uri="{FF2B5EF4-FFF2-40B4-BE49-F238E27FC236}">
                <a16:creationId xmlns:a16="http://schemas.microsoft.com/office/drawing/2014/main" id="{AAD05045-05C1-4DF9-B7B0-11D97DEF8180}"/>
              </a:ext>
            </a:extLst>
          </p:cNvPr>
          <p:cNvSpPr txBox="1"/>
          <p:nvPr/>
        </p:nvSpPr>
        <p:spPr>
          <a:xfrm>
            <a:off x="5561066" y="6237832"/>
            <a:ext cx="1966564" cy="338554"/>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US" sz="1600" dirty="0"/>
              <a:t>2026 milestone M33</a:t>
            </a:r>
          </a:p>
        </p:txBody>
      </p:sp>
      <p:sp>
        <p:nvSpPr>
          <p:cNvPr id="8" name="TextBox 7">
            <a:extLst>
              <a:ext uri="{FF2B5EF4-FFF2-40B4-BE49-F238E27FC236}">
                <a16:creationId xmlns:a16="http://schemas.microsoft.com/office/drawing/2014/main" id="{EF4FFD2B-8F5F-3CD2-8650-630B11AD923F}"/>
              </a:ext>
            </a:extLst>
          </p:cNvPr>
          <p:cNvSpPr txBox="1"/>
          <p:nvPr/>
        </p:nvSpPr>
        <p:spPr>
          <a:xfrm>
            <a:off x="9331956" y="2078254"/>
            <a:ext cx="2432654" cy="338554"/>
          </a:xfrm>
          <a:prstGeom prst="rect">
            <a:avLst/>
          </a:prstGeom>
          <a:noFill/>
        </p:spPr>
        <p:txBody>
          <a:bodyPr wrap="none" rtlCol="0">
            <a:spAutoFit/>
          </a:bodyPr>
          <a:lstStyle/>
          <a:p>
            <a:r>
              <a:rPr lang="en-US" sz="1600" b="1" dirty="0">
                <a:solidFill>
                  <a:srgbClr val="5EB623"/>
                </a:solidFill>
              </a:rPr>
              <a:t>due/submitted Feb 2026</a:t>
            </a:r>
          </a:p>
        </p:txBody>
      </p:sp>
      <p:pic>
        <p:nvPicPr>
          <p:cNvPr id="10" name="Picture 9">
            <a:extLst>
              <a:ext uri="{FF2B5EF4-FFF2-40B4-BE49-F238E27FC236}">
                <a16:creationId xmlns:a16="http://schemas.microsoft.com/office/drawing/2014/main" id="{11A12C27-E14C-9F21-86DD-BF05F89CE6F2}"/>
              </a:ext>
            </a:extLst>
          </p:cNvPr>
          <p:cNvPicPr>
            <a:picLocks noChangeAspect="1"/>
          </p:cNvPicPr>
          <p:nvPr/>
        </p:nvPicPr>
        <p:blipFill>
          <a:blip r:embed="rId3"/>
          <a:stretch>
            <a:fillRect/>
          </a:stretch>
        </p:blipFill>
        <p:spPr>
          <a:xfrm>
            <a:off x="11733265" y="1979927"/>
            <a:ext cx="294098" cy="338554"/>
          </a:xfrm>
          <a:prstGeom prst="rect">
            <a:avLst/>
          </a:prstGeom>
        </p:spPr>
      </p:pic>
      <p:sp>
        <p:nvSpPr>
          <p:cNvPr id="15" name="TextBox 14">
            <a:extLst>
              <a:ext uri="{FF2B5EF4-FFF2-40B4-BE49-F238E27FC236}">
                <a16:creationId xmlns:a16="http://schemas.microsoft.com/office/drawing/2014/main" id="{E6D90132-ADA7-C36C-68D8-96DB21A83F15}"/>
              </a:ext>
            </a:extLst>
          </p:cNvPr>
          <p:cNvSpPr txBox="1"/>
          <p:nvPr/>
        </p:nvSpPr>
        <p:spPr>
          <a:xfrm>
            <a:off x="10571787" y="3666966"/>
            <a:ext cx="1468800" cy="338554"/>
          </a:xfrm>
          <a:prstGeom prst="rect">
            <a:avLst/>
          </a:prstGeom>
          <a:noFill/>
        </p:spPr>
        <p:txBody>
          <a:bodyPr wrap="none" rtlCol="0">
            <a:spAutoFit/>
          </a:bodyPr>
          <a:lstStyle/>
          <a:p>
            <a:r>
              <a:rPr lang="en-US" sz="1600" b="1" dirty="0">
                <a:solidFill>
                  <a:srgbClr val="5EB623"/>
                </a:solidFill>
              </a:rPr>
              <a:t>due Nov. 2026</a:t>
            </a:r>
          </a:p>
        </p:txBody>
      </p:sp>
      <p:sp>
        <p:nvSpPr>
          <p:cNvPr id="16" name="TextBox 15">
            <a:extLst>
              <a:ext uri="{FF2B5EF4-FFF2-40B4-BE49-F238E27FC236}">
                <a16:creationId xmlns:a16="http://schemas.microsoft.com/office/drawing/2014/main" id="{EB5A06A7-3149-B82D-5469-CA2F3C9C9C8C}"/>
              </a:ext>
            </a:extLst>
          </p:cNvPr>
          <p:cNvSpPr txBox="1"/>
          <p:nvPr/>
        </p:nvSpPr>
        <p:spPr>
          <a:xfrm>
            <a:off x="7527630" y="6255156"/>
            <a:ext cx="1467068" cy="338554"/>
          </a:xfrm>
          <a:prstGeom prst="rect">
            <a:avLst/>
          </a:prstGeom>
          <a:noFill/>
        </p:spPr>
        <p:txBody>
          <a:bodyPr wrap="none" rtlCol="0">
            <a:spAutoFit/>
          </a:bodyPr>
          <a:lstStyle/>
          <a:p>
            <a:r>
              <a:rPr lang="en-US" sz="1600" b="1" dirty="0">
                <a:solidFill>
                  <a:srgbClr val="5EB623"/>
                </a:solidFill>
              </a:rPr>
              <a:t>due Aug. 2026</a:t>
            </a:r>
          </a:p>
        </p:txBody>
      </p:sp>
    </p:spTree>
    <p:extLst>
      <p:ext uri="{BB962C8B-B14F-4D97-AF65-F5344CB8AC3E}">
        <p14:creationId xmlns:p14="http://schemas.microsoft.com/office/powerpoint/2010/main" val="302264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p:bldP spid="15"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9F62B-3239-6EE8-F00D-69BC3CED54A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500BB58-13C2-C4FB-2105-FCBD01FF7454}"/>
              </a:ext>
            </a:extLst>
          </p:cNvPr>
          <p:cNvSpPr txBox="1"/>
          <p:nvPr/>
        </p:nvSpPr>
        <p:spPr>
          <a:xfrm>
            <a:off x="3418115" y="315684"/>
            <a:ext cx="8149090" cy="461665"/>
          </a:xfrm>
          <a:prstGeom prst="rect">
            <a:avLst/>
          </a:prstGeom>
          <a:noFill/>
        </p:spPr>
        <p:txBody>
          <a:bodyPr wrap="none" rtlCol="0">
            <a:spAutoFit/>
          </a:bodyPr>
          <a:lstStyle/>
          <a:p>
            <a:r>
              <a:rPr lang="en-GB" sz="2400" b="1" dirty="0">
                <a:solidFill>
                  <a:srgbClr val="002060"/>
                </a:solidFill>
              </a:rPr>
              <a:t>WP2 – LLRF: </a:t>
            </a:r>
            <a:r>
              <a:rPr lang="en-BE" sz="2400" b="1" dirty="0">
                <a:solidFill>
                  <a:schemeClr val="bg2">
                    <a:lumMod val="50000"/>
                  </a:schemeClr>
                </a:solidFill>
              </a:rPr>
              <a:t>plans to achieve milestones &amp; deliverables</a:t>
            </a:r>
          </a:p>
        </p:txBody>
      </p:sp>
      <p:pic>
        <p:nvPicPr>
          <p:cNvPr id="5" name="Picture 2" descr="Innovate for Sustainable Accelerating Systems: Kick-Off Meeting">
            <a:extLst>
              <a:ext uri="{FF2B5EF4-FFF2-40B4-BE49-F238E27FC236}">
                <a16:creationId xmlns:a16="http://schemas.microsoft.com/office/drawing/2014/main" id="{1C31A748-932E-C1C6-22A4-E75A98A18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A91C648E-DFCE-43AA-94E8-7D50855B5DFA}"/>
              </a:ext>
            </a:extLst>
          </p:cNvPr>
          <p:cNvSpPr>
            <a:spLocks noGrp="1"/>
          </p:cNvSpPr>
          <p:nvPr>
            <p:ph idx="1"/>
          </p:nvPr>
        </p:nvSpPr>
        <p:spPr>
          <a:xfrm>
            <a:off x="838199" y="1173480"/>
            <a:ext cx="11247783" cy="5368836"/>
          </a:xfrm>
        </p:spPr>
        <p:txBody>
          <a:bodyPr>
            <a:noAutofit/>
          </a:bodyPr>
          <a:lstStyle/>
          <a:p>
            <a:pPr marL="228600" indent="-228600" defTabSz="914400">
              <a:lnSpc>
                <a:spcPct val="90000"/>
              </a:lnSpc>
              <a:spcBef>
                <a:spcPts val="1001"/>
              </a:spcBef>
              <a:buClr>
                <a:srgbClr val="000000"/>
              </a:buClr>
              <a:buFont typeface="Arial"/>
              <a:buChar char="•"/>
            </a:pPr>
            <a:r>
              <a:rPr lang="en-US" sz="2000" b="0" strike="noStrike" spc="-1" dirty="0">
                <a:solidFill>
                  <a:schemeClr val="dk1"/>
                </a:solidFill>
                <a:latin typeface="Aptos"/>
              </a:rPr>
              <a:t>Milestones &amp; deliverables 	</a:t>
            </a:r>
            <a:r>
              <a:rPr lang="en-US" sz="2000" b="1" strike="noStrike" spc="-1" dirty="0">
                <a:solidFill>
                  <a:srgbClr val="A4C137"/>
                </a:solidFill>
                <a:latin typeface="Aptos"/>
              </a:rPr>
              <a:t>on track?   </a:t>
            </a:r>
            <a:r>
              <a:rPr lang="en-US" sz="2000" b="1" strike="noStrike" spc="-1" dirty="0">
                <a:solidFill>
                  <a:srgbClr val="A4C137"/>
                </a:solidFill>
                <a:latin typeface="Wingdings"/>
              </a:rPr>
              <a:t></a:t>
            </a:r>
            <a:r>
              <a:rPr lang="en-US" sz="2000" b="1" strike="noStrike" spc="-1" dirty="0">
                <a:solidFill>
                  <a:srgbClr val="A4C137"/>
                </a:solidFill>
                <a:latin typeface="Aptos"/>
              </a:rPr>
              <a:t> yes</a:t>
            </a:r>
            <a:endParaRPr lang="en-US" sz="2000" b="0" strike="noStrike" spc="-1" dirty="0">
              <a:solidFill>
                <a:schemeClr val="dk1"/>
              </a:solidFill>
              <a:latin typeface="Aptos"/>
            </a:endParaRPr>
          </a:p>
          <a:p>
            <a:pPr indent="0" defTabSz="914400">
              <a:lnSpc>
                <a:spcPct val="90000"/>
              </a:lnSpc>
              <a:spcBef>
                <a:spcPts val="1001"/>
              </a:spcBef>
              <a:buNone/>
            </a:pPr>
            <a:endParaRPr lang="en-US" sz="2000" b="0" strike="noStrike" spc="-1" dirty="0">
              <a:solidFill>
                <a:schemeClr val="dk1"/>
              </a:solidFill>
              <a:latin typeface="Aptos"/>
            </a:endParaRPr>
          </a:p>
          <a:p>
            <a:pPr indent="0" defTabSz="914400">
              <a:lnSpc>
                <a:spcPct val="90000"/>
              </a:lnSpc>
              <a:spcBef>
                <a:spcPts val="1001"/>
              </a:spcBef>
              <a:buNone/>
            </a:pPr>
            <a:endParaRPr lang="en-US" sz="2000" b="0" strike="noStrike" spc="-1" dirty="0">
              <a:solidFill>
                <a:schemeClr val="dk1"/>
              </a:solidFill>
              <a:latin typeface="Aptos"/>
            </a:endParaRPr>
          </a:p>
          <a:p>
            <a:pPr indent="0" defTabSz="914400">
              <a:lnSpc>
                <a:spcPct val="90000"/>
              </a:lnSpc>
              <a:spcBef>
                <a:spcPts val="1001"/>
              </a:spcBef>
              <a:buNone/>
            </a:pPr>
            <a:endParaRPr lang="en-US" sz="2000" b="0" strike="noStrike" spc="-1" dirty="0">
              <a:solidFill>
                <a:schemeClr val="dk1"/>
              </a:solidFill>
              <a:latin typeface="Aptos"/>
            </a:endParaRPr>
          </a:p>
          <a:p>
            <a:pPr indent="0" defTabSz="914400">
              <a:lnSpc>
                <a:spcPct val="90000"/>
              </a:lnSpc>
              <a:spcBef>
                <a:spcPts val="1001"/>
              </a:spcBef>
              <a:buNone/>
            </a:pPr>
            <a:endParaRPr lang="en-US" sz="2000" b="0" strike="noStrike" spc="-1" dirty="0">
              <a:solidFill>
                <a:schemeClr val="dk1"/>
              </a:solidFill>
              <a:latin typeface="Aptos"/>
            </a:endParaRPr>
          </a:p>
          <a:p>
            <a:pPr indent="0" defTabSz="914400">
              <a:lnSpc>
                <a:spcPct val="90000"/>
              </a:lnSpc>
              <a:spcBef>
                <a:spcPts val="1001"/>
              </a:spcBef>
              <a:buNone/>
            </a:pPr>
            <a:endParaRPr lang="en-US" sz="2000" b="0" strike="noStrike" spc="-1" dirty="0">
              <a:solidFill>
                <a:schemeClr val="dk1"/>
              </a:solidFill>
              <a:latin typeface="Aptos"/>
            </a:endParaRPr>
          </a:p>
          <a:p>
            <a:pPr indent="0" defTabSz="914400">
              <a:lnSpc>
                <a:spcPct val="90000"/>
              </a:lnSpc>
              <a:spcBef>
                <a:spcPts val="1001"/>
              </a:spcBef>
              <a:buNone/>
              <a:tabLst>
                <a:tab pos="0" algn="l"/>
              </a:tabLst>
            </a:pPr>
            <a:endParaRPr lang="en-US" sz="2000" b="0" strike="noStrike" spc="-1" dirty="0">
              <a:solidFill>
                <a:schemeClr val="dk1"/>
              </a:solidFill>
              <a:latin typeface="Aptos"/>
            </a:endParaRPr>
          </a:p>
          <a:p>
            <a:pPr indent="0" defTabSz="914400">
              <a:lnSpc>
                <a:spcPct val="90000"/>
              </a:lnSpc>
              <a:spcBef>
                <a:spcPts val="1001"/>
              </a:spcBef>
              <a:buNone/>
              <a:tabLst>
                <a:tab pos="0" algn="l"/>
              </a:tabLst>
            </a:pPr>
            <a:endParaRPr lang="en-US" sz="2000" b="0" strike="noStrike" spc="-1" dirty="0">
              <a:solidFill>
                <a:schemeClr val="dk1"/>
              </a:solidFill>
              <a:latin typeface="Aptos"/>
            </a:endParaRPr>
          </a:p>
          <a:p>
            <a:pPr indent="0" defTabSz="914400">
              <a:lnSpc>
                <a:spcPct val="90000"/>
              </a:lnSpc>
              <a:spcBef>
                <a:spcPts val="1001"/>
              </a:spcBef>
              <a:buNone/>
              <a:tabLst>
                <a:tab pos="0" algn="l"/>
              </a:tabLst>
            </a:pPr>
            <a:endParaRPr lang="en-US" sz="2000" b="0" strike="noStrike" spc="-1" dirty="0">
              <a:solidFill>
                <a:schemeClr val="dk1"/>
              </a:solidFill>
              <a:latin typeface="Aptos"/>
            </a:endParaRPr>
          </a:p>
          <a:p>
            <a:pPr marL="228600" indent="-228600" defTabSz="914400">
              <a:lnSpc>
                <a:spcPct val="90000"/>
              </a:lnSpc>
              <a:spcBef>
                <a:spcPts val="1001"/>
              </a:spcBef>
              <a:buClr>
                <a:srgbClr val="000000"/>
              </a:buClr>
              <a:buFont typeface="Arial"/>
              <a:buChar char="•"/>
              <a:tabLst>
                <a:tab pos="0" algn="l"/>
              </a:tabLst>
            </a:pPr>
            <a:r>
              <a:rPr lang="en-US" sz="2000" b="0" strike="noStrike" spc="-1" dirty="0">
                <a:solidFill>
                  <a:schemeClr val="dk1"/>
                </a:solidFill>
                <a:latin typeface="Aptos"/>
              </a:rPr>
              <a:t>Plans to </a:t>
            </a:r>
            <a:r>
              <a:rPr lang="en-US" sz="2000" b="1" strike="noStrike" spc="-1" dirty="0">
                <a:solidFill>
                  <a:srgbClr val="A4C137"/>
                </a:solidFill>
                <a:latin typeface="Aptos"/>
              </a:rPr>
              <a:t>achieve</a:t>
            </a:r>
            <a:r>
              <a:rPr lang="en-US" sz="2000" b="0" strike="noStrike" spc="-1" dirty="0">
                <a:solidFill>
                  <a:schemeClr val="dk1"/>
                </a:solidFill>
                <a:latin typeface="Aptos"/>
              </a:rPr>
              <a:t> milestones &amp; deliverables</a:t>
            </a:r>
          </a:p>
          <a:p>
            <a:pPr lvl="1">
              <a:spcBef>
                <a:spcPts val="499"/>
              </a:spcBef>
              <a:buClr>
                <a:srgbClr val="000000"/>
              </a:buClr>
              <a:buFont typeface="Arial"/>
              <a:buChar char="•"/>
              <a:tabLst>
                <a:tab pos="0" algn="l"/>
              </a:tabLst>
            </a:pPr>
            <a:r>
              <a:rPr lang="en-US" sz="1600" b="0" strike="noStrike" spc="-1" dirty="0">
                <a:solidFill>
                  <a:schemeClr val="dk1"/>
                </a:solidFill>
                <a:latin typeface="Aptos"/>
              </a:rPr>
              <a:t>Delay risks to be anticipated?   		           </a:t>
            </a:r>
            <a:r>
              <a:rPr lang="en-US" sz="1600" b="1" strike="noStrike" spc="-1" dirty="0">
                <a:solidFill>
                  <a:srgbClr val="A4C137"/>
                </a:solidFill>
                <a:latin typeface="Wingdings"/>
              </a:rPr>
              <a:t></a:t>
            </a:r>
            <a:r>
              <a:rPr lang="en-US" sz="1600" b="1" strike="noStrike" spc="-1" dirty="0">
                <a:solidFill>
                  <a:srgbClr val="A4C137"/>
                </a:solidFill>
                <a:latin typeface="Aptos"/>
              </a:rPr>
              <a:t> some unknowns but nothing critical. Plan B as back up</a:t>
            </a:r>
          </a:p>
          <a:p>
            <a:pPr lvl="1">
              <a:spcBef>
                <a:spcPts val="499"/>
              </a:spcBef>
              <a:buClr>
                <a:srgbClr val="000000"/>
              </a:buClr>
              <a:buFont typeface="Arial"/>
              <a:buChar char="•"/>
              <a:tabLst>
                <a:tab pos="0" algn="l"/>
              </a:tabLst>
            </a:pPr>
            <a:r>
              <a:rPr lang="en-US" sz="1600" b="0" strike="noStrike" spc="-1" dirty="0">
                <a:solidFill>
                  <a:schemeClr val="dk1"/>
                </a:solidFill>
                <a:latin typeface="Aptos"/>
              </a:rPr>
              <a:t>Cooperation with other WP(s) to be reactivated?    </a:t>
            </a:r>
            <a:r>
              <a:rPr lang="en-US" sz="1600" b="1" strike="noStrike" spc="-1" dirty="0">
                <a:solidFill>
                  <a:srgbClr val="A4C137"/>
                </a:solidFill>
                <a:latin typeface="Wingdings"/>
              </a:rPr>
              <a:t></a:t>
            </a:r>
            <a:r>
              <a:rPr lang="en-US" sz="1600" b="1" strike="noStrike" spc="-1" dirty="0">
                <a:solidFill>
                  <a:srgbClr val="A4C137"/>
                </a:solidFill>
                <a:latin typeface="Aptos"/>
              </a:rPr>
              <a:t> clearly potential to increase collaboration, not  always easy in 					practice due to daily “emergency” in home institute + budget / travel  restrictions</a:t>
            </a:r>
          </a:p>
          <a:p>
            <a:pPr lvl="1">
              <a:spcBef>
                <a:spcPts val="499"/>
              </a:spcBef>
              <a:buClr>
                <a:srgbClr val="000000"/>
              </a:buClr>
              <a:buFont typeface="Arial"/>
              <a:buChar char="•"/>
              <a:tabLst>
                <a:tab pos="0" algn="l"/>
              </a:tabLst>
            </a:pPr>
            <a:r>
              <a:rPr lang="en-US" sz="1600" b="0" strike="noStrike" spc="-1" dirty="0">
                <a:solidFill>
                  <a:schemeClr val="dk1"/>
                </a:solidFill>
                <a:latin typeface="Aptos"/>
              </a:rPr>
              <a:t>Risk mitigation measures to be implemented?        </a:t>
            </a:r>
            <a:r>
              <a:rPr lang="en-US" sz="1600" b="1" strike="noStrike" spc="-1" dirty="0">
                <a:solidFill>
                  <a:srgbClr val="A4C137"/>
                </a:solidFill>
                <a:latin typeface="Wingdings"/>
              </a:rPr>
              <a:t></a:t>
            </a:r>
            <a:r>
              <a:rPr lang="en-US" sz="1600" b="1" strike="noStrike" spc="-1" dirty="0">
                <a:solidFill>
                  <a:srgbClr val="A4C137"/>
                </a:solidFill>
                <a:latin typeface="Aptos"/>
              </a:rPr>
              <a:t> risks were identified and mitigations strategies presented in 					official   impact risk analysis (milestone M40 submitted in Feb. 2026)</a:t>
            </a:r>
            <a:endParaRPr lang="en-US" sz="1800" dirty="0"/>
          </a:p>
        </p:txBody>
      </p:sp>
      <p:pic>
        <p:nvPicPr>
          <p:cNvPr id="6" name="Picture 5">
            <a:extLst>
              <a:ext uri="{FF2B5EF4-FFF2-40B4-BE49-F238E27FC236}">
                <a16:creationId xmlns:a16="http://schemas.microsoft.com/office/drawing/2014/main" id="{F1C2853F-F4A9-7815-9E94-5552DC340A54}"/>
              </a:ext>
            </a:extLst>
          </p:cNvPr>
          <p:cNvPicPr>
            <a:picLocks noChangeAspect="1"/>
          </p:cNvPicPr>
          <p:nvPr/>
        </p:nvPicPr>
        <p:blipFill>
          <a:blip r:embed="rId3"/>
          <a:stretch>
            <a:fillRect/>
          </a:stretch>
        </p:blipFill>
        <p:spPr>
          <a:xfrm>
            <a:off x="384810" y="1522915"/>
            <a:ext cx="11422380" cy="3171744"/>
          </a:xfrm>
          <a:prstGeom prst="rect">
            <a:avLst/>
          </a:prstGeom>
        </p:spPr>
      </p:pic>
      <p:sp>
        <p:nvSpPr>
          <p:cNvPr id="7" name="Footer Placeholder 6">
            <a:extLst>
              <a:ext uri="{FF2B5EF4-FFF2-40B4-BE49-F238E27FC236}">
                <a16:creationId xmlns:a16="http://schemas.microsoft.com/office/drawing/2014/main" id="{0FA9FC70-2FC2-00C6-4EDC-44FCE8F30964}"/>
              </a:ext>
            </a:extLst>
          </p:cNvPr>
          <p:cNvSpPr>
            <a:spLocks noGrp="1"/>
          </p:cNvSpPr>
          <p:nvPr>
            <p:ph type="ftr" sz="quarter" idx="11"/>
          </p:nvPr>
        </p:nvSpPr>
        <p:spPr/>
        <p:txBody>
          <a:bodyPr/>
          <a:lstStyle/>
          <a:p>
            <a:r>
              <a:rPr lang="de-DE"/>
              <a:t>J.Branlard -  iSAS WP2 LLRF - Berlin, Apr. 2026</a:t>
            </a:r>
            <a:endParaRPr lang="en-BE"/>
          </a:p>
        </p:txBody>
      </p:sp>
      <p:sp>
        <p:nvSpPr>
          <p:cNvPr id="8" name="Slide Number Placeholder 7">
            <a:extLst>
              <a:ext uri="{FF2B5EF4-FFF2-40B4-BE49-F238E27FC236}">
                <a16:creationId xmlns:a16="http://schemas.microsoft.com/office/drawing/2014/main" id="{3CA9F28B-BF32-0F68-A76B-5413064B4506}"/>
              </a:ext>
            </a:extLst>
          </p:cNvPr>
          <p:cNvSpPr>
            <a:spLocks noGrp="1"/>
          </p:cNvSpPr>
          <p:nvPr>
            <p:ph type="sldNum" sz="quarter" idx="12"/>
          </p:nvPr>
        </p:nvSpPr>
        <p:spPr/>
        <p:txBody>
          <a:bodyPr/>
          <a:lstStyle/>
          <a:p>
            <a:fld id="{4068FCCF-9A80-B240-8D85-84F960565AFA}" type="slidenum">
              <a:rPr lang="en-BE" smtClean="0"/>
              <a:t>30</a:t>
            </a:fld>
            <a:endParaRPr lang="en-BE"/>
          </a:p>
        </p:txBody>
      </p:sp>
    </p:spTree>
    <p:extLst>
      <p:ext uri="{BB962C8B-B14F-4D97-AF65-F5344CB8AC3E}">
        <p14:creationId xmlns:p14="http://schemas.microsoft.com/office/powerpoint/2010/main" val="113694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418115" y="315684"/>
            <a:ext cx="5957785" cy="461665"/>
          </a:xfrm>
          <a:prstGeom prst="rect">
            <a:avLst/>
          </a:prstGeom>
          <a:noFill/>
        </p:spPr>
        <p:txBody>
          <a:bodyPr wrap="none" rtlCol="0">
            <a:spAutoFit/>
          </a:bodyPr>
          <a:lstStyle/>
          <a:p>
            <a:r>
              <a:rPr lang="en-US" sz="2400" b="1" dirty="0">
                <a:solidFill>
                  <a:srgbClr val="002060"/>
                </a:solidFill>
              </a:rPr>
              <a:t>WP2 – LLRF:</a:t>
            </a:r>
            <a:r>
              <a:rPr lang="en-US" sz="2400" b="1" dirty="0">
                <a:solidFill>
                  <a:schemeClr val="bg2">
                    <a:lumMod val="50000"/>
                  </a:schemeClr>
                </a:solidFill>
              </a:rPr>
              <a:t> status/evolution of Task 2.3 </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0932A6A9-8E95-4884-917E-386F298748BC}"/>
              </a:ext>
            </a:extLst>
          </p:cNvPr>
          <p:cNvSpPr>
            <a:spLocks noGrp="1"/>
          </p:cNvSpPr>
          <p:nvPr>
            <p:ph idx="1"/>
          </p:nvPr>
        </p:nvSpPr>
        <p:spPr/>
        <p:txBody>
          <a:bodyPr/>
          <a:lstStyle/>
          <a:p>
            <a:r>
              <a:rPr lang="en-US" sz="2000" b="1" dirty="0">
                <a:solidFill>
                  <a:srgbClr val="002060"/>
                </a:solidFill>
              </a:rPr>
              <a:t>Past developments</a:t>
            </a:r>
          </a:p>
          <a:p>
            <a:pPr lvl="1"/>
            <a:r>
              <a:rPr lang="en-US" sz="1600" b="1" dirty="0">
                <a:solidFill>
                  <a:srgbClr val="002060"/>
                </a:solidFill>
              </a:rPr>
              <a:t>…</a:t>
            </a:r>
            <a:endParaRPr lang="en-US" sz="1800" dirty="0"/>
          </a:p>
          <a:p>
            <a:pPr marL="457200" lvl="1" indent="0">
              <a:buNone/>
            </a:pPr>
            <a:endParaRPr lang="en-US" sz="1800" dirty="0"/>
          </a:p>
          <a:p>
            <a:r>
              <a:rPr lang="en-US" sz="2000" b="1" dirty="0">
                <a:solidFill>
                  <a:srgbClr val="A4C137"/>
                </a:solidFill>
                <a:cs typeface="Calibri" panose="020F0502020204030204" pitchFamily="34" charset="0"/>
              </a:rPr>
              <a:t>Current developments</a:t>
            </a:r>
          </a:p>
          <a:p>
            <a:pPr lvl="1"/>
            <a:r>
              <a:rPr lang="en-US" sz="1800" dirty="0"/>
              <a:t>Assessment of microphonics level at XFEL</a:t>
            </a:r>
          </a:p>
          <a:p>
            <a:pPr lvl="1"/>
            <a:r>
              <a:rPr lang="en-US" sz="1800" dirty="0"/>
              <a:t>80% of cavities are below 6 Hz (rms)</a:t>
            </a:r>
            <a:endParaRPr lang="en-US" sz="2400" dirty="0"/>
          </a:p>
          <a:p>
            <a:endParaRPr lang="en-US" dirty="0"/>
          </a:p>
          <a:p>
            <a:endParaRPr lang="en-US" dirty="0"/>
          </a:p>
          <a:p>
            <a:endParaRPr lang="en-GB" dirty="0"/>
          </a:p>
        </p:txBody>
      </p:sp>
      <p:sp>
        <p:nvSpPr>
          <p:cNvPr id="2" name="TextBox 1">
            <a:extLst>
              <a:ext uri="{FF2B5EF4-FFF2-40B4-BE49-F238E27FC236}">
                <a16:creationId xmlns:a16="http://schemas.microsoft.com/office/drawing/2014/main" id="{4232AF53-8D40-AB3E-0B68-D783E309EE45}"/>
              </a:ext>
            </a:extLst>
          </p:cNvPr>
          <p:cNvSpPr txBox="1"/>
          <p:nvPr/>
        </p:nvSpPr>
        <p:spPr>
          <a:xfrm>
            <a:off x="3418114" y="777349"/>
            <a:ext cx="6703785" cy="369332"/>
          </a:xfrm>
          <a:prstGeom prst="rect">
            <a:avLst/>
          </a:prstGeom>
          <a:noFill/>
        </p:spPr>
        <p:txBody>
          <a:bodyPr wrap="square">
            <a:spAutoFit/>
          </a:bodyPr>
          <a:lstStyle/>
          <a:p>
            <a:r>
              <a:rPr lang="en-US" sz="1800" b="1" dirty="0"/>
              <a:t>Vibration analysis and detuning control of cavities </a:t>
            </a:r>
            <a:r>
              <a:rPr lang="en-GB" sz="1800" b="1" i="1" dirty="0">
                <a:effectLst/>
                <a:latin typeface="Helvetica" pitchFamily="2" charset="0"/>
              </a:rPr>
              <a:t>– M1-M36</a:t>
            </a:r>
            <a:endParaRPr lang="en-US" dirty="0"/>
          </a:p>
        </p:txBody>
      </p:sp>
      <p:grpSp>
        <p:nvGrpSpPr>
          <p:cNvPr id="42" name="Group 41">
            <a:extLst>
              <a:ext uri="{FF2B5EF4-FFF2-40B4-BE49-F238E27FC236}">
                <a16:creationId xmlns:a16="http://schemas.microsoft.com/office/drawing/2014/main" id="{6D8D7FDA-07E1-8249-B02E-F77FD25E8E07}"/>
              </a:ext>
            </a:extLst>
          </p:cNvPr>
          <p:cNvGrpSpPr/>
          <p:nvPr/>
        </p:nvGrpSpPr>
        <p:grpSpPr>
          <a:xfrm>
            <a:off x="6258506" y="2194957"/>
            <a:ext cx="5542351" cy="4210050"/>
            <a:chOff x="6258506" y="2194957"/>
            <a:chExt cx="5542351" cy="4210050"/>
          </a:xfrm>
        </p:grpSpPr>
        <p:pic>
          <p:nvPicPr>
            <p:cNvPr id="37" name="Picture 36">
              <a:extLst>
                <a:ext uri="{FF2B5EF4-FFF2-40B4-BE49-F238E27FC236}">
                  <a16:creationId xmlns:a16="http://schemas.microsoft.com/office/drawing/2014/main" id="{B60D2B66-73EC-84DE-BDD4-A823C4F97745}"/>
                </a:ext>
              </a:extLst>
            </p:cNvPr>
            <p:cNvPicPr>
              <a:picLocks noChangeAspect="1"/>
            </p:cNvPicPr>
            <p:nvPr/>
          </p:nvPicPr>
          <p:blipFill>
            <a:blip r:embed="rId3"/>
            <a:stretch>
              <a:fillRect/>
            </a:stretch>
          </p:blipFill>
          <p:spPr>
            <a:xfrm>
              <a:off x="6276357" y="2194957"/>
              <a:ext cx="5524500" cy="4210050"/>
            </a:xfrm>
            <a:prstGeom prst="rect">
              <a:avLst/>
            </a:prstGeom>
          </p:spPr>
        </p:pic>
        <p:sp>
          <p:nvSpPr>
            <p:cNvPr id="39" name="Rectangle 38">
              <a:extLst>
                <a:ext uri="{FF2B5EF4-FFF2-40B4-BE49-F238E27FC236}">
                  <a16:creationId xmlns:a16="http://schemas.microsoft.com/office/drawing/2014/main" id="{089F2551-C92F-4B6E-AA3A-9F608B1C24A7}"/>
                </a:ext>
              </a:extLst>
            </p:cNvPr>
            <p:cNvSpPr/>
            <p:nvPr/>
          </p:nvSpPr>
          <p:spPr>
            <a:xfrm>
              <a:off x="9608146" y="4991100"/>
              <a:ext cx="1923454" cy="7937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BA8EA2A4-3EA4-896D-A19F-F8A72B15EBCD}"/>
                </a:ext>
              </a:extLst>
            </p:cNvPr>
            <p:cNvSpPr txBox="1"/>
            <p:nvPr/>
          </p:nvSpPr>
          <p:spPr>
            <a:xfrm>
              <a:off x="9634220" y="5025723"/>
              <a:ext cx="1897380" cy="646331"/>
            </a:xfrm>
            <a:prstGeom prst="rect">
              <a:avLst/>
            </a:prstGeom>
            <a:solidFill>
              <a:schemeClr val="bg1"/>
            </a:solidFill>
          </p:spPr>
          <p:txBody>
            <a:bodyPr wrap="square" rtlCol="0">
              <a:spAutoFit/>
            </a:bodyPr>
            <a:lstStyle/>
            <a:p>
              <a:r>
                <a:rPr lang="en-US" b="1" dirty="0">
                  <a:solidFill>
                    <a:srgbClr val="1C75B3"/>
                  </a:solidFill>
                </a:rPr>
                <a:t>+  2025 meas.</a:t>
              </a:r>
            </a:p>
            <a:p>
              <a:r>
                <a:rPr lang="en-US" b="1" dirty="0">
                  <a:solidFill>
                    <a:srgbClr val="299F29"/>
                  </a:solidFill>
                </a:rPr>
                <a:t>+  2026 meas.</a:t>
              </a:r>
            </a:p>
          </p:txBody>
        </p:sp>
        <p:sp>
          <p:nvSpPr>
            <p:cNvPr id="40" name="TextBox 39">
              <a:extLst>
                <a:ext uri="{FF2B5EF4-FFF2-40B4-BE49-F238E27FC236}">
                  <a16:creationId xmlns:a16="http://schemas.microsoft.com/office/drawing/2014/main" id="{17E26043-6C11-E6EA-C320-4BFD21983817}"/>
                </a:ext>
              </a:extLst>
            </p:cNvPr>
            <p:cNvSpPr txBox="1"/>
            <p:nvPr/>
          </p:nvSpPr>
          <p:spPr>
            <a:xfrm rot="16200000">
              <a:off x="5527056" y="4017273"/>
              <a:ext cx="1739900" cy="276999"/>
            </a:xfrm>
            <a:prstGeom prst="rect">
              <a:avLst/>
            </a:prstGeom>
            <a:solidFill>
              <a:schemeClr val="bg1"/>
            </a:solidFill>
          </p:spPr>
          <p:txBody>
            <a:bodyPr wrap="square" rtlCol="0">
              <a:spAutoFit/>
            </a:bodyPr>
            <a:lstStyle/>
            <a:p>
              <a:r>
                <a:rPr lang="en-US" sz="1200" dirty="0"/>
                <a:t>Fraction of cavities [ % ] </a:t>
              </a:r>
            </a:p>
          </p:txBody>
        </p:sp>
        <p:sp>
          <p:nvSpPr>
            <p:cNvPr id="41" name="TextBox 40">
              <a:extLst>
                <a:ext uri="{FF2B5EF4-FFF2-40B4-BE49-F238E27FC236}">
                  <a16:creationId xmlns:a16="http://schemas.microsoft.com/office/drawing/2014/main" id="{5F5CA730-1F06-A2EA-B9F1-9800899A947F}"/>
                </a:ext>
              </a:extLst>
            </p:cNvPr>
            <p:cNvSpPr txBox="1"/>
            <p:nvPr/>
          </p:nvSpPr>
          <p:spPr>
            <a:xfrm>
              <a:off x="8094478" y="6096020"/>
              <a:ext cx="2562843" cy="276999"/>
            </a:xfrm>
            <a:prstGeom prst="rect">
              <a:avLst/>
            </a:prstGeom>
            <a:solidFill>
              <a:schemeClr val="bg1"/>
            </a:solidFill>
          </p:spPr>
          <p:txBody>
            <a:bodyPr wrap="square" rtlCol="0">
              <a:spAutoFit/>
            </a:bodyPr>
            <a:lstStyle/>
            <a:p>
              <a:r>
                <a:rPr lang="en-US" sz="1200" dirty="0"/>
                <a:t>Detuning standard deviation [ Hz] </a:t>
              </a:r>
            </a:p>
          </p:txBody>
        </p:sp>
      </p:grpSp>
      <p:sp>
        <p:nvSpPr>
          <p:cNvPr id="43" name="Rectangle 42">
            <a:extLst>
              <a:ext uri="{FF2B5EF4-FFF2-40B4-BE49-F238E27FC236}">
                <a16:creationId xmlns:a16="http://schemas.microsoft.com/office/drawing/2014/main" id="{054BE403-D7F6-8425-3ED3-5380FFC6B808}"/>
              </a:ext>
            </a:extLst>
          </p:cNvPr>
          <p:cNvSpPr/>
          <p:nvPr/>
        </p:nvSpPr>
        <p:spPr>
          <a:xfrm>
            <a:off x="6908800" y="3048000"/>
            <a:ext cx="2392594" cy="2819976"/>
          </a:xfrm>
          <a:prstGeom prst="rect">
            <a:avLst/>
          </a:prstGeom>
          <a:solidFill>
            <a:schemeClr val="accent6">
              <a:lumMod val="40000"/>
              <a:lumOff val="60000"/>
              <a:alpha val="2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id="{5CDE0D54-BA2A-12F2-BE76-1003CE3CC87D}"/>
              </a:ext>
            </a:extLst>
          </p:cNvPr>
          <p:cNvCxnSpPr>
            <a:cxnSpLocks/>
          </p:cNvCxnSpPr>
          <p:nvPr/>
        </p:nvCxnSpPr>
        <p:spPr>
          <a:xfrm>
            <a:off x="6908800" y="3048000"/>
            <a:ext cx="237819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13544C0C-DA5A-4F48-7C29-5C8A34D6E783}"/>
              </a:ext>
            </a:extLst>
          </p:cNvPr>
          <p:cNvCxnSpPr>
            <a:cxnSpLocks/>
          </p:cNvCxnSpPr>
          <p:nvPr/>
        </p:nvCxnSpPr>
        <p:spPr>
          <a:xfrm flipV="1">
            <a:off x="9286999" y="3048000"/>
            <a:ext cx="0" cy="2819976"/>
          </a:xfrm>
          <a:prstGeom prst="line">
            <a:avLst/>
          </a:prstGeom>
        </p:spPr>
        <p:style>
          <a:lnRef idx="2">
            <a:schemeClr val="accent1"/>
          </a:lnRef>
          <a:fillRef idx="0">
            <a:schemeClr val="accent1"/>
          </a:fillRef>
          <a:effectRef idx="1">
            <a:schemeClr val="accent1"/>
          </a:effectRef>
          <a:fontRef idx="minor">
            <a:schemeClr val="tx1"/>
          </a:fontRef>
        </p:style>
      </p:cxnSp>
      <p:sp>
        <p:nvSpPr>
          <p:cNvPr id="6" name="Footer Placeholder 5">
            <a:extLst>
              <a:ext uri="{FF2B5EF4-FFF2-40B4-BE49-F238E27FC236}">
                <a16:creationId xmlns:a16="http://schemas.microsoft.com/office/drawing/2014/main" id="{C949E466-5539-1FA7-7B2B-8F5ECC489886}"/>
              </a:ext>
            </a:extLst>
          </p:cNvPr>
          <p:cNvSpPr>
            <a:spLocks noGrp="1"/>
          </p:cNvSpPr>
          <p:nvPr>
            <p:ph type="ftr" sz="quarter" idx="11"/>
          </p:nvPr>
        </p:nvSpPr>
        <p:spPr/>
        <p:txBody>
          <a:bodyPr/>
          <a:lstStyle/>
          <a:p>
            <a:r>
              <a:rPr lang="de-DE"/>
              <a:t>J.Branlard -  iSAS WP2 LLRF - Berlin, Apr. 2026</a:t>
            </a:r>
            <a:endParaRPr lang="en-BE"/>
          </a:p>
        </p:txBody>
      </p:sp>
      <p:sp>
        <p:nvSpPr>
          <p:cNvPr id="7" name="Slide Number Placeholder 6">
            <a:extLst>
              <a:ext uri="{FF2B5EF4-FFF2-40B4-BE49-F238E27FC236}">
                <a16:creationId xmlns:a16="http://schemas.microsoft.com/office/drawing/2014/main" id="{AB54A48C-728F-EE84-307C-C01EA868337B}"/>
              </a:ext>
            </a:extLst>
          </p:cNvPr>
          <p:cNvSpPr>
            <a:spLocks noGrp="1"/>
          </p:cNvSpPr>
          <p:nvPr>
            <p:ph type="sldNum" sz="quarter" idx="12"/>
          </p:nvPr>
        </p:nvSpPr>
        <p:spPr/>
        <p:txBody>
          <a:bodyPr/>
          <a:lstStyle/>
          <a:p>
            <a:fld id="{4068FCCF-9A80-B240-8D85-84F960565AFA}" type="slidenum">
              <a:rPr lang="en-BE" smtClean="0"/>
              <a:t>31</a:t>
            </a:fld>
            <a:endParaRPr lang="en-BE"/>
          </a:p>
        </p:txBody>
      </p:sp>
    </p:spTree>
    <p:extLst>
      <p:ext uri="{BB962C8B-B14F-4D97-AF65-F5344CB8AC3E}">
        <p14:creationId xmlns:p14="http://schemas.microsoft.com/office/powerpoint/2010/main" val="42480963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PlaceHolder 1"/>
          <p:cNvSpPr>
            <a:spLocks noGrp="1"/>
          </p:cNvSpPr>
          <p:nvPr>
            <p:ph type="title"/>
          </p:nvPr>
        </p:nvSpPr>
        <p:spPr>
          <a:xfrm>
            <a:off x="407880" y="349560"/>
            <a:ext cx="11375640" cy="450720"/>
          </a:xfrm>
          <a:prstGeom prst="rect">
            <a:avLst/>
          </a:prstGeom>
          <a:noFill/>
          <a:ln w="0">
            <a:noFill/>
          </a:ln>
        </p:spPr>
        <p:txBody>
          <a:bodyPr lIns="0" tIns="0" rIns="0" bIns="0" anchor="t">
            <a:noAutofit/>
          </a:bodyPr>
          <a:lstStyle/>
          <a:p>
            <a:pPr indent="0" defTabSz="914400">
              <a:lnSpc>
                <a:spcPct val="90000"/>
              </a:lnSpc>
              <a:buNone/>
            </a:pPr>
            <a:r>
              <a:rPr lang="en-US" sz="3000" b="1" strike="noStrike" spc="-1">
                <a:solidFill>
                  <a:schemeClr val="accent1"/>
                </a:solidFill>
                <a:latin typeface="Arial"/>
              </a:rPr>
              <a:t>Why is </a:t>
            </a:r>
            <a:r>
              <a:rPr lang="en-US" sz="3000" b="1" u="sng" strike="noStrike" spc="-1">
                <a:solidFill>
                  <a:schemeClr val="accent1"/>
                </a:solidFill>
                <a:uFillTx/>
                <a:latin typeface="Arial"/>
              </a:rPr>
              <a:t>bandwidth</a:t>
            </a:r>
            <a:r>
              <a:rPr lang="en-US" sz="3000" b="1" strike="noStrike" spc="-1">
                <a:solidFill>
                  <a:schemeClr val="accent1"/>
                </a:solidFill>
                <a:latin typeface="Arial"/>
              </a:rPr>
              <a:t> and </a:t>
            </a:r>
            <a:r>
              <a:rPr lang="en-US" sz="3000" b="1" u="sng" strike="noStrike" spc="-1">
                <a:solidFill>
                  <a:schemeClr val="accent1"/>
                </a:solidFill>
                <a:uFillTx/>
                <a:latin typeface="Arial"/>
              </a:rPr>
              <a:t>resonance</a:t>
            </a:r>
            <a:r>
              <a:rPr lang="en-US" sz="3000" b="1" strike="noStrike" spc="-1">
                <a:solidFill>
                  <a:schemeClr val="accent1"/>
                </a:solidFill>
                <a:latin typeface="Arial"/>
              </a:rPr>
              <a:t> control crucial for efficiency</a:t>
            </a:r>
            <a:endParaRPr lang="en-BE" sz="3000" b="0" strike="noStrike" spc="-1">
              <a:solidFill>
                <a:schemeClr val="dk1"/>
              </a:solidFill>
              <a:latin typeface="Arial"/>
            </a:endParaRPr>
          </a:p>
        </p:txBody>
      </p:sp>
      <p:sp>
        <p:nvSpPr>
          <p:cNvPr id="372" name="PlaceHolder 2"/>
          <p:cNvSpPr>
            <a:spLocks noGrp="1"/>
          </p:cNvSpPr>
          <p:nvPr>
            <p:ph/>
          </p:nvPr>
        </p:nvSpPr>
        <p:spPr>
          <a:xfrm>
            <a:off x="407880" y="1406520"/>
            <a:ext cx="5415120" cy="5009760"/>
          </a:xfrm>
          <a:prstGeom prst="rect">
            <a:avLst/>
          </a:prstGeom>
          <a:noFill/>
          <a:ln w="0">
            <a:noFill/>
          </a:ln>
        </p:spPr>
        <p:txBody>
          <a:bodyPr lIns="0" tIns="0" rIns="0" bIns="0" anchor="t">
            <a:noAutofit/>
          </a:bodyPr>
          <a:lstStyle/>
          <a:p>
            <a:pPr indent="0" defTabSz="914400">
              <a:lnSpc>
                <a:spcPct val="110000"/>
              </a:lnSpc>
              <a:spcAft>
                <a:spcPts val="1199"/>
              </a:spcAft>
              <a:buNone/>
              <a:tabLst>
                <a:tab pos="0" algn="l"/>
              </a:tabLst>
            </a:pPr>
            <a:r>
              <a:rPr lang="en-US" sz="1800" b="0" strike="noStrike" spc="-1">
                <a:solidFill>
                  <a:schemeClr val="dk1"/>
                </a:solidFill>
                <a:latin typeface="Arial"/>
              </a:rPr>
              <a:t>Operating at </a:t>
            </a:r>
            <a:r>
              <a:rPr lang="en-US" sz="1800" b="1" strike="noStrike" spc="-1">
                <a:solidFill>
                  <a:schemeClr val="dk1"/>
                </a:solidFill>
                <a:latin typeface="Arial"/>
              </a:rPr>
              <a:t>higher Qext </a:t>
            </a:r>
            <a:r>
              <a:rPr lang="en-US" sz="1800" b="0" strike="noStrike" spc="-1">
                <a:solidFill>
                  <a:schemeClr val="dk1"/>
                </a:solidFill>
                <a:latin typeface="Arial"/>
              </a:rPr>
              <a:t>(narrower bandwidth) </a:t>
            </a:r>
            <a:endParaRPr lang="en-BE" sz="1800" b="0" strike="noStrike" spc="-1">
              <a:solidFill>
                <a:schemeClr val="dk1"/>
              </a:solidFill>
              <a:latin typeface="Arial"/>
            </a:endParaRPr>
          </a:p>
          <a:p>
            <a:pPr marL="628560" lvl="1" indent="-266760" defTabSz="914400">
              <a:lnSpc>
                <a:spcPct val="100000"/>
              </a:lnSpc>
              <a:spcAft>
                <a:spcPts val="799"/>
              </a:spcAft>
              <a:buClr>
                <a:srgbClr val="000000"/>
              </a:buClr>
              <a:buFont typeface="Arial"/>
              <a:buChar char="•"/>
              <a:tabLst>
                <a:tab pos="0" algn="l"/>
              </a:tabLst>
            </a:pPr>
            <a:r>
              <a:rPr lang="en-US" sz="1600" b="0" strike="noStrike" spc="-1">
                <a:solidFill>
                  <a:schemeClr val="dk1"/>
                </a:solidFill>
                <a:latin typeface="Arial"/>
              </a:rPr>
              <a:t>reduces the power needs </a:t>
            </a:r>
            <a:r>
              <a:rPr lang="en-US" sz="1600" b="1" u="sng" strike="noStrike" spc="-1">
                <a:solidFill>
                  <a:schemeClr val="dk1"/>
                </a:solidFill>
                <a:uFillTx/>
                <a:latin typeface="Arial"/>
              </a:rPr>
              <a:t>IF</a:t>
            </a:r>
            <a:r>
              <a:rPr lang="en-US" sz="1600" b="0" strike="noStrike" spc="-1">
                <a:solidFill>
                  <a:schemeClr val="dk1"/>
                </a:solidFill>
                <a:latin typeface="Arial"/>
              </a:rPr>
              <a:t> resonance control can be guaranteed </a:t>
            </a:r>
            <a:endParaRPr lang="en-BE" sz="1600" b="0" strike="noStrike" spc="-1">
              <a:solidFill>
                <a:schemeClr val="dk1"/>
              </a:solidFill>
              <a:latin typeface="Arial"/>
            </a:endParaRPr>
          </a:p>
          <a:p>
            <a:pPr marL="628560" lvl="1" indent="-266760" defTabSz="914400">
              <a:lnSpc>
                <a:spcPct val="100000"/>
              </a:lnSpc>
              <a:spcAft>
                <a:spcPts val="799"/>
              </a:spcAft>
              <a:buClr>
                <a:srgbClr val="000000"/>
              </a:buClr>
              <a:buFont typeface="Arial"/>
              <a:buChar char="•"/>
              <a:tabLst>
                <a:tab pos="0" algn="l"/>
              </a:tabLst>
            </a:pPr>
            <a:r>
              <a:rPr lang="en-US" sz="1600" b="0" strike="noStrike" spc="-1">
                <a:solidFill>
                  <a:schemeClr val="dk1"/>
                </a:solidFill>
                <a:latin typeface="Arial"/>
              </a:rPr>
              <a:t>makes resonance control extremely challenging </a:t>
            </a:r>
            <a:endParaRPr lang="en-BE" sz="1600" b="0" strike="noStrike" spc="-1">
              <a:solidFill>
                <a:schemeClr val="dk1"/>
              </a:solidFill>
              <a:latin typeface="Arial"/>
            </a:endParaRPr>
          </a:p>
          <a:p>
            <a:pPr indent="0" defTabSz="914400">
              <a:lnSpc>
                <a:spcPct val="100000"/>
              </a:lnSpc>
              <a:spcAft>
                <a:spcPts val="799"/>
              </a:spcAft>
              <a:buNone/>
              <a:tabLst>
                <a:tab pos="0" algn="l"/>
              </a:tabLst>
            </a:pPr>
            <a:endParaRPr lang="en-BE" sz="1600" b="0" strike="noStrike" spc="-1">
              <a:solidFill>
                <a:schemeClr val="dk1"/>
              </a:solidFill>
              <a:latin typeface="Arial"/>
            </a:endParaRPr>
          </a:p>
        </p:txBody>
      </p:sp>
      <p:sp>
        <p:nvSpPr>
          <p:cNvPr id="373" name="PlaceHolder 3"/>
          <p:cNvSpPr>
            <a:spLocks noGrp="1"/>
          </p:cNvSpPr>
          <p:nvPr>
            <p:ph/>
          </p:nvPr>
        </p:nvSpPr>
        <p:spPr>
          <a:xfrm>
            <a:off x="407880" y="817560"/>
            <a:ext cx="11375640" cy="378720"/>
          </a:xfrm>
          <a:prstGeom prst="rect">
            <a:avLst/>
          </a:prstGeom>
          <a:noFill/>
          <a:ln w="0">
            <a:noFill/>
          </a:ln>
        </p:spPr>
        <p:txBody>
          <a:bodyPr lIns="0" tIns="0" rIns="0" bIns="0" anchor="t">
            <a:noAutofit/>
          </a:bodyPr>
          <a:lstStyle/>
          <a:p>
            <a:pPr indent="0" defTabSz="914400">
              <a:lnSpc>
                <a:spcPct val="110000"/>
              </a:lnSpc>
              <a:buNone/>
              <a:tabLst>
                <a:tab pos="0" algn="l"/>
              </a:tabLst>
            </a:pPr>
            <a:r>
              <a:rPr lang="en-US" sz="1800" b="1" strike="noStrike" spc="-1">
                <a:solidFill>
                  <a:schemeClr val="accent2"/>
                </a:solidFill>
                <a:latin typeface="Arial"/>
              </a:rPr>
              <a:t>Bandwidth (Qext) and Resonance (</a:t>
            </a:r>
            <a:r>
              <a:rPr lang="en-US" sz="1800" b="1" strike="noStrike" spc="-1">
                <a:solidFill>
                  <a:schemeClr val="accent2"/>
                </a:solidFill>
                <a:latin typeface="Symbol"/>
              </a:rPr>
              <a:t></a:t>
            </a:r>
            <a:r>
              <a:rPr lang="en-US" sz="1800" b="1" strike="noStrike" spc="-1">
                <a:solidFill>
                  <a:schemeClr val="accent2"/>
                </a:solidFill>
                <a:latin typeface="Arial"/>
              </a:rPr>
              <a:t>f) control</a:t>
            </a:r>
            <a:endParaRPr lang="en-BE" sz="1800" b="0" strike="noStrike" spc="-1">
              <a:solidFill>
                <a:schemeClr val="dk1"/>
              </a:solidFill>
              <a:latin typeface="Arial"/>
            </a:endParaRPr>
          </a:p>
        </p:txBody>
      </p:sp>
      <p:pic>
        <p:nvPicPr>
          <p:cNvPr id="374" name="Content Placeholder 7"/>
          <p:cNvPicPr/>
          <p:nvPr/>
        </p:nvPicPr>
        <p:blipFill>
          <a:blip r:embed="rId2"/>
          <a:stretch/>
        </p:blipFill>
        <p:spPr>
          <a:xfrm>
            <a:off x="6095880" y="1930680"/>
            <a:ext cx="5688360" cy="4232520"/>
          </a:xfrm>
          <a:prstGeom prst="rect">
            <a:avLst/>
          </a:prstGeom>
          <a:ln w="0">
            <a:noFill/>
          </a:ln>
        </p:spPr>
      </p:pic>
      <p:sp>
        <p:nvSpPr>
          <p:cNvPr id="375" name="Rectangle: Rounded Corners 3"/>
          <p:cNvSpPr/>
          <p:nvPr/>
        </p:nvSpPr>
        <p:spPr>
          <a:xfrm>
            <a:off x="8760240" y="3854520"/>
            <a:ext cx="503640" cy="510120"/>
          </a:xfrm>
          <a:prstGeom prst="roundRect">
            <a:avLst>
              <a:gd name="adj" fmla="val 16667"/>
            </a:avLst>
          </a:prstGeom>
          <a:noFill/>
          <a:ln w="28575">
            <a:solidFill>
              <a:srgbClr val="009FDF"/>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endParaRPr lang="en-US" sz="1600" b="0" strike="noStrike" spc="-1">
              <a:solidFill>
                <a:srgbClr val="000000"/>
              </a:solidFill>
              <a:latin typeface="Arial"/>
            </a:endParaRPr>
          </a:p>
        </p:txBody>
      </p:sp>
      <p:sp>
        <p:nvSpPr>
          <p:cNvPr id="376" name="TextBox 74"/>
          <p:cNvSpPr/>
          <p:nvPr/>
        </p:nvSpPr>
        <p:spPr>
          <a:xfrm>
            <a:off x="1050480" y="3782160"/>
            <a:ext cx="3358440" cy="869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tabLst>
                <a:tab pos="0" algn="l"/>
              </a:tabLst>
            </a:pPr>
            <a:r>
              <a:rPr lang="en-US" sz="800" b="1" strike="noStrike" spc="-1">
                <a:solidFill>
                  <a:srgbClr val="000000"/>
                </a:solidFill>
                <a:latin typeface="Arial"/>
              </a:rPr>
              <a:t>Parameters for SRF gun</a:t>
            </a:r>
            <a:endParaRPr lang="de-DE" sz="800" b="0" strike="noStrike" spc="-1">
              <a:solidFill>
                <a:srgbClr val="000000"/>
              </a:solidFill>
              <a:latin typeface="Arial"/>
            </a:endParaRPr>
          </a:p>
          <a:p>
            <a:pPr defTabSz="457200">
              <a:lnSpc>
                <a:spcPct val="100000"/>
              </a:lnSpc>
              <a:tabLst>
                <a:tab pos="0" algn="l"/>
              </a:tabLst>
            </a:pPr>
            <a:endParaRPr lang="de-DE" sz="800" b="0" strike="noStrike" spc="-1">
              <a:solidFill>
                <a:srgbClr val="000000"/>
              </a:solidFill>
              <a:latin typeface="Arial"/>
            </a:endParaRPr>
          </a:p>
          <a:p>
            <a:pPr defTabSz="457200">
              <a:lnSpc>
                <a:spcPct val="100000"/>
              </a:lnSpc>
              <a:tabLst>
                <a:tab pos="0" algn="l"/>
              </a:tabLst>
            </a:pPr>
            <a:r>
              <a:rPr lang="en-US" sz="800" b="0" i="1" strike="noStrike" spc="-1">
                <a:solidFill>
                  <a:srgbClr val="000000"/>
                </a:solidFill>
                <a:latin typeface="Times New Roman"/>
              </a:rPr>
              <a:t>	r</a:t>
            </a:r>
            <a:r>
              <a:rPr lang="en-US" sz="800" b="0" strike="noStrike" spc="-1">
                <a:solidFill>
                  <a:srgbClr val="000000"/>
                </a:solidFill>
                <a:latin typeface="Times New Roman"/>
              </a:rPr>
              <a:t>/</a:t>
            </a:r>
            <a:r>
              <a:rPr lang="en-US" sz="800" b="0" i="1" strike="noStrike" spc="-1">
                <a:solidFill>
                  <a:srgbClr val="000000"/>
                </a:solidFill>
                <a:latin typeface="Times New Roman"/>
              </a:rPr>
              <a:t>Q</a:t>
            </a:r>
            <a:r>
              <a:rPr lang="en-US" sz="800" b="0" strike="noStrike" spc="-1">
                <a:solidFill>
                  <a:srgbClr val="000000"/>
                </a:solidFill>
                <a:latin typeface="Arial"/>
              </a:rPr>
              <a:t> = 208 Ohm</a:t>
            </a:r>
            <a:br>
              <a:rPr sz="800"/>
            </a:br>
            <a:r>
              <a:rPr lang="en-US" sz="800" b="0" strike="noStrike" spc="-1">
                <a:solidFill>
                  <a:srgbClr val="000000"/>
                </a:solidFill>
                <a:latin typeface="Arial"/>
              </a:rPr>
              <a:t>	</a:t>
            </a:r>
            <a:r>
              <a:rPr lang="en-US" sz="800" b="0" i="1" strike="noStrike" spc="-1">
                <a:solidFill>
                  <a:srgbClr val="000000"/>
                </a:solidFill>
                <a:latin typeface="Times New Roman"/>
              </a:rPr>
              <a:t>V</a:t>
            </a:r>
            <a:r>
              <a:rPr lang="en-US" sz="800" b="0" strike="noStrike" spc="-1" baseline="-25000">
                <a:solidFill>
                  <a:srgbClr val="000000"/>
                </a:solidFill>
                <a:latin typeface="Times New Roman"/>
              </a:rPr>
              <a:t>acc</a:t>
            </a:r>
            <a:r>
              <a:rPr lang="en-US" sz="800" b="0" strike="noStrike" spc="-1">
                <a:solidFill>
                  <a:srgbClr val="000000"/>
                </a:solidFill>
                <a:latin typeface="Arial"/>
              </a:rPr>
              <a:t> = 5 MV (energy gain from the gun at 50 MV/m -&gt; 5 MeV)</a:t>
            </a:r>
            <a:br>
              <a:rPr sz="800"/>
            </a:br>
            <a:r>
              <a:rPr lang="en-US" sz="800" b="0" strike="noStrike" spc="-1">
                <a:solidFill>
                  <a:srgbClr val="000000"/>
                </a:solidFill>
                <a:latin typeface="Arial"/>
              </a:rPr>
              <a:t>	</a:t>
            </a:r>
            <a:r>
              <a:rPr lang="en-US" sz="800" b="0" i="1" strike="noStrike" spc="-1">
                <a:solidFill>
                  <a:srgbClr val="000000"/>
                </a:solidFill>
                <a:latin typeface="Times New Roman"/>
              </a:rPr>
              <a:t>I</a:t>
            </a:r>
            <a:r>
              <a:rPr lang="en-US" sz="800" b="0" strike="noStrike" spc="-1" baseline="-25000">
                <a:solidFill>
                  <a:srgbClr val="000000"/>
                </a:solidFill>
                <a:latin typeface="Times New Roman"/>
              </a:rPr>
              <a:t>b</a:t>
            </a:r>
            <a:r>
              <a:rPr lang="en-US" sz="800" b="0" strike="noStrike" spc="-1">
                <a:solidFill>
                  <a:srgbClr val="000000"/>
                </a:solidFill>
                <a:latin typeface="Arial"/>
              </a:rPr>
              <a:t>    = 100 uA (100 pC at 1 MHz)</a:t>
            </a:r>
            <a:endParaRPr lang="de-DE" sz="800" b="0" strike="noStrike" spc="-1">
              <a:solidFill>
                <a:srgbClr val="000000"/>
              </a:solidFill>
              <a:latin typeface="Arial"/>
            </a:endParaRPr>
          </a:p>
          <a:p>
            <a:pPr defTabSz="457200">
              <a:lnSpc>
                <a:spcPct val="100000"/>
              </a:lnSpc>
              <a:tabLst>
                <a:tab pos="0" algn="l"/>
              </a:tabLst>
            </a:pPr>
            <a:r>
              <a:rPr lang="en-US" sz="800" b="0" strike="noStrike" spc="-1">
                <a:solidFill>
                  <a:srgbClr val="000000"/>
                </a:solidFill>
                <a:latin typeface="Arial"/>
              </a:rPr>
              <a:t>	</a:t>
            </a:r>
            <a:r>
              <a:rPr lang="en-US" sz="800" b="0" i="1" strike="noStrike" spc="-1">
                <a:solidFill>
                  <a:srgbClr val="000000"/>
                </a:solidFill>
                <a:latin typeface="Symbol"/>
              </a:rPr>
              <a:t></a:t>
            </a:r>
            <a:r>
              <a:rPr lang="en-US" sz="800" b="0" strike="noStrike" spc="-1" baseline="-25000">
                <a:solidFill>
                  <a:srgbClr val="000000"/>
                </a:solidFill>
                <a:latin typeface="Arial"/>
              </a:rPr>
              <a:t>b   </a:t>
            </a:r>
            <a:r>
              <a:rPr lang="en-US" sz="800" b="0" strike="noStrike" spc="-1">
                <a:solidFill>
                  <a:srgbClr val="000000"/>
                </a:solidFill>
                <a:latin typeface="Arial"/>
              </a:rPr>
              <a:t> = 0 deg.</a:t>
            </a:r>
            <a:endParaRPr lang="de-DE" sz="800" b="0" strike="noStrike" spc="-1">
              <a:solidFill>
                <a:srgbClr val="000000"/>
              </a:solidFill>
              <a:latin typeface="Arial"/>
            </a:endParaRPr>
          </a:p>
        </p:txBody>
      </p:sp>
      <p:cxnSp>
        <p:nvCxnSpPr>
          <p:cNvPr id="377" name="Straight Connector 4"/>
          <p:cNvCxnSpPr/>
          <p:nvPr/>
        </p:nvCxnSpPr>
        <p:spPr>
          <a:xfrm flipV="1">
            <a:off x="9048240" y="4365000"/>
            <a:ext cx="360" cy="1152360"/>
          </a:xfrm>
          <a:prstGeom prst="straightConnector1">
            <a:avLst/>
          </a:prstGeom>
          <a:ln w="28575">
            <a:solidFill>
              <a:srgbClr val="009FDF"/>
            </a:solidFill>
            <a:prstDash val="sysDash"/>
          </a:ln>
        </p:spPr>
      </p:cxnSp>
      <p:cxnSp>
        <p:nvCxnSpPr>
          <p:cNvPr id="378" name="Straight Connector 5"/>
          <p:cNvCxnSpPr/>
          <p:nvPr/>
        </p:nvCxnSpPr>
        <p:spPr>
          <a:xfrm flipH="1">
            <a:off x="6851880" y="4047120"/>
            <a:ext cx="1908720" cy="360"/>
          </a:xfrm>
          <a:prstGeom prst="straightConnector1">
            <a:avLst/>
          </a:prstGeom>
          <a:ln w="28575">
            <a:solidFill>
              <a:srgbClr val="009FDF"/>
            </a:solidFill>
            <a:prstDash val="sysDash"/>
          </a:ln>
        </p:spPr>
      </p:cxnSp>
      <p:sp>
        <p:nvSpPr>
          <p:cNvPr id="379" name="TextBox 75"/>
          <p:cNvSpPr/>
          <p:nvPr/>
        </p:nvSpPr>
        <p:spPr>
          <a:xfrm>
            <a:off x="6856200" y="3739680"/>
            <a:ext cx="527040" cy="2725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tabLst>
                <a:tab pos="0" algn="l"/>
              </a:tabLst>
            </a:pPr>
            <a:r>
              <a:rPr lang="en-US" sz="1200" b="0" strike="noStrike" spc="-1">
                <a:solidFill>
                  <a:srgbClr val="000000"/>
                </a:solidFill>
                <a:latin typeface="Arial"/>
              </a:rPr>
              <a:t>4 kW</a:t>
            </a:r>
            <a:endParaRPr lang="de-DE" sz="1200" b="0" strike="noStrike" spc="-1">
              <a:solidFill>
                <a:srgbClr val="000000"/>
              </a:solidFill>
              <a:latin typeface="Arial"/>
            </a:endParaRPr>
          </a:p>
        </p:txBody>
      </p:sp>
      <p:cxnSp>
        <p:nvCxnSpPr>
          <p:cNvPr id="380" name="Straight Connector 6"/>
          <p:cNvCxnSpPr/>
          <p:nvPr/>
        </p:nvCxnSpPr>
        <p:spPr>
          <a:xfrm flipV="1">
            <a:off x="10344240" y="4149000"/>
            <a:ext cx="360" cy="1368360"/>
          </a:xfrm>
          <a:prstGeom prst="straightConnector1">
            <a:avLst/>
          </a:prstGeom>
          <a:ln w="28575">
            <a:solidFill>
              <a:srgbClr val="009FDF"/>
            </a:solidFill>
            <a:prstDash val="sysDash"/>
          </a:ln>
        </p:spPr>
      </p:cxnSp>
      <p:sp>
        <p:nvSpPr>
          <p:cNvPr id="381" name="TextBox 76"/>
          <p:cNvSpPr/>
          <p:nvPr/>
        </p:nvSpPr>
        <p:spPr>
          <a:xfrm>
            <a:off x="8335080" y="5528520"/>
            <a:ext cx="956880" cy="33228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tabLst>
                <a:tab pos="0" algn="l"/>
              </a:tabLst>
            </a:pPr>
            <a:r>
              <a:rPr lang="en-US" sz="1400" b="0" strike="noStrike" spc="-1">
                <a:solidFill>
                  <a:srgbClr val="000000"/>
                </a:solidFill>
                <a:latin typeface="Arial"/>
              </a:rPr>
              <a:t>Q</a:t>
            </a:r>
            <a:r>
              <a:rPr lang="en-US" sz="1400" b="0" strike="noStrike" spc="-1" baseline="-25000">
                <a:solidFill>
                  <a:srgbClr val="000000"/>
                </a:solidFill>
                <a:latin typeface="Arial"/>
              </a:rPr>
              <a:t>ext</a:t>
            </a:r>
            <a:r>
              <a:rPr lang="en-US" sz="1400" b="0" strike="noStrike" spc="-1">
                <a:solidFill>
                  <a:srgbClr val="000000"/>
                </a:solidFill>
                <a:latin typeface="Arial"/>
              </a:rPr>
              <a:t> = 1e7</a:t>
            </a:r>
            <a:endParaRPr lang="de-DE" sz="1400" b="0" strike="noStrike" spc="-1">
              <a:solidFill>
                <a:srgbClr val="000000"/>
              </a:solidFill>
              <a:latin typeface="Arial"/>
            </a:endParaRPr>
          </a:p>
        </p:txBody>
      </p:sp>
      <p:sp>
        <p:nvSpPr>
          <p:cNvPr id="382" name="TextBox 77"/>
          <p:cNvSpPr/>
          <p:nvPr/>
        </p:nvSpPr>
        <p:spPr>
          <a:xfrm>
            <a:off x="9645120" y="5499360"/>
            <a:ext cx="956880" cy="3322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tabLst>
                <a:tab pos="0" algn="l"/>
              </a:tabLst>
            </a:pPr>
            <a:r>
              <a:rPr lang="en-US" sz="1400" b="0" strike="noStrike" spc="-1">
                <a:solidFill>
                  <a:srgbClr val="000000"/>
                </a:solidFill>
                <a:latin typeface="Arial"/>
              </a:rPr>
              <a:t>Q</a:t>
            </a:r>
            <a:r>
              <a:rPr lang="en-US" sz="1400" b="0" strike="noStrike" spc="-1" baseline="-25000">
                <a:solidFill>
                  <a:srgbClr val="000000"/>
                </a:solidFill>
                <a:latin typeface="Arial"/>
              </a:rPr>
              <a:t>ext</a:t>
            </a:r>
            <a:r>
              <a:rPr lang="en-US" sz="1400" b="0" strike="noStrike" spc="-1">
                <a:solidFill>
                  <a:srgbClr val="000000"/>
                </a:solidFill>
                <a:latin typeface="Arial"/>
              </a:rPr>
              <a:t> = 4e7</a:t>
            </a:r>
            <a:endParaRPr lang="de-DE" sz="1400" b="0" strike="noStrike" spc="-1">
              <a:solidFill>
                <a:srgbClr val="000000"/>
              </a:solidFill>
              <a:latin typeface="Arial"/>
            </a:endParaRPr>
          </a:p>
        </p:txBody>
      </p:sp>
      <p:sp>
        <p:nvSpPr>
          <p:cNvPr id="383" name="Oval 10"/>
          <p:cNvSpPr/>
          <p:nvPr/>
        </p:nvSpPr>
        <p:spPr>
          <a:xfrm>
            <a:off x="10308600" y="5176080"/>
            <a:ext cx="71640" cy="71640"/>
          </a:xfrm>
          <a:prstGeom prst="ellipse">
            <a:avLst/>
          </a:prstGeom>
          <a:solidFill>
            <a:srgbClr val="0475BE"/>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tIns="5760" rIns="90000" bIns="5760" anchor="ctr">
            <a:noAutofit/>
          </a:bodyPr>
          <a:lstStyle/>
          <a:p>
            <a:endParaRPr lang="en-US" sz="1600" b="0" strike="noStrike" spc="-1">
              <a:solidFill>
                <a:srgbClr val="000000"/>
              </a:solidFill>
              <a:latin typeface="Arial"/>
            </a:endParaRPr>
          </a:p>
        </p:txBody>
      </p:sp>
      <p:sp>
        <p:nvSpPr>
          <p:cNvPr id="384" name="Oval 12"/>
          <p:cNvSpPr/>
          <p:nvPr/>
        </p:nvSpPr>
        <p:spPr>
          <a:xfrm>
            <a:off x="10308600" y="5014080"/>
            <a:ext cx="71640" cy="71640"/>
          </a:xfrm>
          <a:prstGeom prst="ellipse">
            <a:avLst/>
          </a:prstGeom>
          <a:solidFill>
            <a:srgbClr val="E27B4F"/>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tIns="5760" rIns="90000" bIns="5760" anchor="ctr">
            <a:noAutofit/>
          </a:bodyPr>
          <a:lstStyle/>
          <a:p>
            <a:endParaRPr lang="en-US" sz="1600" b="0" strike="noStrike" spc="-1">
              <a:solidFill>
                <a:srgbClr val="000000"/>
              </a:solidFill>
              <a:latin typeface="Arial"/>
            </a:endParaRPr>
          </a:p>
        </p:txBody>
      </p:sp>
      <p:sp>
        <p:nvSpPr>
          <p:cNvPr id="385" name="Oval 14"/>
          <p:cNvSpPr/>
          <p:nvPr/>
        </p:nvSpPr>
        <p:spPr>
          <a:xfrm>
            <a:off x="10308600" y="4577400"/>
            <a:ext cx="71640" cy="71640"/>
          </a:xfrm>
          <a:prstGeom prst="ellipse">
            <a:avLst/>
          </a:prstGeom>
          <a:solidFill>
            <a:srgbClr val="EDAE14"/>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tIns="5760" rIns="90000" bIns="5760" anchor="ctr">
            <a:noAutofit/>
          </a:bodyPr>
          <a:lstStyle/>
          <a:p>
            <a:endParaRPr lang="en-US" sz="1600" b="0" strike="noStrike" spc="-1">
              <a:solidFill>
                <a:srgbClr val="000000"/>
              </a:solidFill>
              <a:latin typeface="Arial"/>
            </a:endParaRPr>
          </a:p>
        </p:txBody>
      </p:sp>
      <p:sp>
        <p:nvSpPr>
          <p:cNvPr id="386" name="Oval 20"/>
          <p:cNvSpPr/>
          <p:nvPr/>
        </p:nvSpPr>
        <p:spPr>
          <a:xfrm>
            <a:off x="10308600" y="4137480"/>
            <a:ext cx="71640" cy="71640"/>
          </a:xfrm>
          <a:prstGeom prst="ellipse">
            <a:avLst/>
          </a:prstGeom>
          <a:solidFill>
            <a:srgbClr val="741E85"/>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tIns="5760" rIns="90000" bIns="5760" anchor="ctr">
            <a:noAutofit/>
          </a:bodyPr>
          <a:lstStyle/>
          <a:p>
            <a:endParaRPr lang="en-US" sz="1600" b="0" strike="noStrike" spc="-1">
              <a:solidFill>
                <a:srgbClr val="000000"/>
              </a:solidFill>
              <a:latin typeface="Arial"/>
            </a:endParaRPr>
          </a:p>
        </p:txBody>
      </p:sp>
      <p:sp>
        <p:nvSpPr>
          <p:cNvPr id="387" name="TextBox 78"/>
          <p:cNvSpPr/>
          <p:nvPr/>
        </p:nvSpPr>
        <p:spPr>
          <a:xfrm>
            <a:off x="9890280" y="5159880"/>
            <a:ext cx="482760" cy="2494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tabLst>
                <a:tab pos="0" algn="l"/>
              </a:tabLst>
            </a:pPr>
            <a:r>
              <a:rPr lang="en-US" sz="1050" b="0" strike="noStrike" spc="-1">
                <a:solidFill>
                  <a:srgbClr val="009FDF"/>
                </a:solidFill>
                <a:latin typeface="Arial"/>
              </a:rPr>
              <a:t>1 kW</a:t>
            </a:r>
            <a:endParaRPr lang="de-DE" sz="1050" b="0" strike="noStrike" spc="-1">
              <a:solidFill>
                <a:srgbClr val="000000"/>
              </a:solidFill>
              <a:latin typeface="Arial"/>
            </a:endParaRPr>
          </a:p>
        </p:txBody>
      </p:sp>
      <p:sp>
        <p:nvSpPr>
          <p:cNvPr id="388" name="TextBox 79"/>
          <p:cNvSpPr/>
          <p:nvPr/>
        </p:nvSpPr>
        <p:spPr>
          <a:xfrm>
            <a:off x="10331640" y="4840200"/>
            <a:ext cx="592560" cy="2494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tabLst>
                <a:tab pos="0" algn="l"/>
              </a:tabLst>
            </a:pPr>
            <a:r>
              <a:rPr lang="en-US" sz="1050" b="0" strike="noStrike" spc="-1">
                <a:solidFill>
                  <a:srgbClr val="E35D50"/>
                </a:solidFill>
                <a:latin typeface="Arial"/>
              </a:rPr>
              <a:t>1.3 kW</a:t>
            </a:r>
            <a:endParaRPr lang="de-DE" sz="1050" b="0" strike="noStrike" spc="-1">
              <a:solidFill>
                <a:srgbClr val="000000"/>
              </a:solidFill>
              <a:latin typeface="Arial"/>
            </a:endParaRPr>
          </a:p>
        </p:txBody>
      </p:sp>
      <p:sp>
        <p:nvSpPr>
          <p:cNvPr id="389" name="TextBox 80"/>
          <p:cNvSpPr/>
          <p:nvPr/>
        </p:nvSpPr>
        <p:spPr>
          <a:xfrm>
            <a:off x="9897120" y="4395240"/>
            <a:ext cx="482760" cy="2494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tabLst>
                <a:tab pos="0" algn="l"/>
              </a:tabLst>
            </a:pPr>
            <a:r>
              <a:rPr lang="en-US" sz="1050" b="0" strike="noStrike" spc="-1">
                <a:solidFill>
                  <a:srgbClr val="F18F1F"/>
                </a:solidFill>
                <a:latin typeface="Arial"/>
              </a:rPr>
              <a:t>2 kW</a:t>
            </a:r>
            <a:endParaRPr lang="de-DE" sz="1050" b="0" strike="noStrike" spc="-1">
              <a:solidFill>
                <a:srgbClr val="000000"/>
              </a:solidFill>
              <a:latin typeface="Arial"/>
            </a:endParaRPr>
          </a:p>
        </p:txBody>
      </p:sp>
      <p:sp>
        <p:nvSpPr>
          <p:cNvPr id="390" name="TextBox 81"/>
          <p:cNvSpPr/>
          <p:nvPr/>
        </p:nvSpPr>
        <p:spPr>
          <a:xfrm>
            <a:off x="9898560" y="3901320"/>
            <a:ext cx="592560" cy="2494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tabLst>
                <a:tab pos="0" algn="l"/>
              </a:tabLst>
            </a:pPr>
            <a:r>
              <a:rPr lang="en-US" sz="1050" b="0" strike="noStrike" spc="-1">
                <a:solidFill>
                  <a:srgbClr val="741E85"/>
                </a:solidFill>
                <a:latin typeface="Arial"/>
              </a:rPr>
              <a:t>3.3 kW</a:t>
            </a:r>
            <a:endParaRPr lang="de-DE" sz="1050" b="0" strike="noStrike" spc="-1">
              <a:solidFill>
                <a:srgbClr val="000000"/>
              </a:solidFill>
              <a:latin typeface="Arial"/>
            </a:endParaRPr>
          </a:p>
        </p:txBody>
      </p:sp>
      <p:pic>
        <p:nvPicPr>
          <p:cNvPr id="391" name="Picture 45"/>
          <p:cNvPicPr/>
          <p:nvPr/>
        </p:nvPicPr>
        <p:blipFill>
          <a:blip r:embed="rId3"/>
          <a:stretch/>
        </p:blipFill>
        <p:spPr>
          <a:xfrm>
            <a:off x="771628" y="3052200"/>
            <a:ext cx="4973072" cy="647700"/>
          </a:xfrm>
          <a:prstGeom prst="rect">
            <a:avLst/>
          </a:prstGeom>
          <a:ln w="0">
            <a:noFill/>
          </a:ln>
        </p:spPr>
      </p:pic>
      <p:sp>
        <p:nvSpPr>
          <p:cNvPr id="392" name="TextBox 82"/>
          <p:cNvSpPr/>
          <p:nvPr/>
        </p:nvSpPr>
        <p:spPr>
          <a:xfrm>
            <a:off x="443160" y="5086440"/>
            <a:ext cx="4392000" cy="943560"/>
          </a:xfrm>
          <a:prstGeom prst="rect">
            <a:avLst/>
          </a:prstGeom>
          <a:gradFill rotWithShape="0">
            <a:gsLst>
              <a:gs pos="0">
                <a:srgbClr val="4BA9E4"/>
              </a:gs>
              <a:gs pos="50000">
                <a:srgbClr val="009EDE"/>
              </a:gs>
              <a:gs pos="100000">
                <a:srgbClr val="008CC6"/>
              </a:gs>
            </a:gsLst>
            <a:lin ang="5400000"/>
          </a:gra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90000" tIns="45000" rIns="90000" bIns="45000" anchor="t">
            <a:spAutoFit/>
          </a:bodyPr>
          <a:lstStyle/>
          <a:p>
            <a:pPr defTabSz="457200">
              <a:lnSpc>
                <a:spcPct val="100000"/>
              </a:lnSpc>
              <a:tabLst>
                <a:tab pos="0" algn="l"/>
              </a:tabLst>
            </a:pPr>
            <a:r>
              <a:rPr lang="en-US" sz="1400" b="0" strike="noStrike" spc="-1">
                <a:solidFill>
                  <a:srgbClr val="FFFFFF"/>
                </a:solidFill>
                <a:latin typeface="Arial"/>
              </a:rPr>
              <a:t>The challenge is to find the </a:t>
            </a:r>
            <a:r>
              <a:rPr lang="en-US" sz="1400" b="1" strike="noStrike" spc="-1">
                <a:solidFill>
                  <a:srgbClr val="FFC000"/>
                </a:solidFill>
                <a:latin typeface="Arial"/>
              </a:rPr>
              <a:t>highest Qext</a:t>
            </a:r>
            <a:r>
              <a:rPr lang="en-US" sz="1400" b="0" strike="noStrike" spc="-1">
                <a:solidFill>
                  <a:srgbClr val="FFC000"/>
                </a:solidFill>
                <a:latin typeface="Arial"/>
              </a:rPr>
              <a:t> </a:t>
            </a:r>
            <a:r>
              <a:rPr lang="en-US" sz="1400" b="0" strike="noStrike" spc="-1">
                <a:solidFill>
                  <a:srgbClr val="FFFFFF"/>
                </a:solidFill>
                <a:latin typeface="Arial"/>
              </a:rPr>
              <a:t>one can operate the cavity at while still </a:t>
            </a:r>
            <a:r>
              <a:rPr lang="en-US" sz="1400" b="1" strike="noStrike" spc="-1">
                <a:solidFill>
                  <a:srgbClr val="FFC000"/>
                </a:solidFill>
                <a:latin typeface="Arial"/>
              </a:rPr>
              <a:t>meeting the resonance control goals</a:t>
            </a:r>
            <a:r>
              <a:rPr lang="en-US" sz="1400" b="1" strike="noStrike" spc="-1">
                <a:solidFill>
                  <a:srgbClr val="FFFFFF"/>
                </a:solidFill>
                <a:latin typeface="Arial"/>
              </a:rPr>
              <a:t> </a:t>
            </a:r>
            <a:r>
              <a:rPr lang="en-US" sz="1400" b="0" strike="noStrike" spc="-1">
                <a:solidFill>
                  <a:srgbClr val="FFFFFF"/>
                </a:solidFill>
                <a:latin typeface="Arial"/>
              </a:rPr>
              <a:t>and without compromising </a:t>
            </a:r>
            <a:r>
              <a:rPr lang="en-US" sz="1400" b="1" strike="noStrike" spc="-1">
                <a:solidFill>
                  <a:srgbClr val="FFC000"/>
                </a:solidFill>
                <a:latin typeface="Arial"/>
              </a:rPr>
              <a:t>operability</a:t>
            </a:r>
            <a:r>
              <a:rPr lang="en-US" sz="1400" b="0" strike="noStrike" spc="-1">
                <a:solidFill>
                  <a:srgbClr val="FFFFFF"/>
                </a:solidFill>
                <a:latin typeface="Arial"/>
              </a:rPr>
              <a:t> and </a:t>
            </a:r>
            <a:r>
              <a:rPr lang="en-US" sz="1400" b="1" strike="noStrike" spc="-1">
                <a:solidFill>
                  <a:srgbClr val="FFC000"/>
                </a:solidFill>
                <a:latin typeface="Arial"/>
              </a:rPr>
              <a:t>reliability</a:t>
            </a:r>
            <a:r>
              <a:rPr lang="en-US" sz="1400" b="0" strike="noStrike" spc="-1">
                <a:solidFill>
                  <a:srgbClr val="FFFFFF"/>
                </a:solidFill>
                <a:latin typeface="Arial"/>
              </a:rPr>
              <a:t> of the system.</a:t>
            </a:r>
            <a:endParaRPr lang="de-DE" sz="1400" b="0" strike="noStrike" spc="-1">
              <a:solidFill>
                <a:srgbClr val="000000"/>
              </a:solidFill>
              <a:latin typeface="Arial"/>
            </a:endParaRPr>
          </a:p>
        </p:txBody>
      </p:sp>
      <p:pic>
        <p:nvPicPr>
          <p:cNvPr id="393" name="Picture 48"/>
          <p:cNvPicPr/>
          <p:nvPr/>
        </p:nvPicPr>
        <p:blipFill>
          <a:blip r:embed="rId4"/>
          <a:stretch/>
        </p:blipFill>
        <p:spPr>
          <a:xfrm>
            <a:off x="4928760" y="5086080"/>
            <a:ext cx="1631880" cy="971640"/>
          </a:xfrm>
          <a:prstGeom prst="rect">
            <a:avLst/>
          </a:prstGeom>
          <a:ln w="0">
            <a:noFill/>
          </a:ln>
        </p:spPr>
      </p:pic>
      <p:sp>
        <p:nvSpPr>
          <p:cNvPr id="5" name="PlaceHolder 4"/>
          <p:cNvSpPr>
            <a:spLocks noGrp="1"/>
          </p:cNvSpPr>
          <p:nvPr>
            <p:ph type="ftr" idx="60"/>
          </p:nvPr>
        </p:nvSpPr>
        <p:spPr>
          <a:xfrm>
            <a:off x="791640" y="6580800"/>
            <a:ext cx="9948600" cy="186480"/>
          </a:xfrm>
          <a:prstGeom prst="rect">
            <a:avLst/>
          </a:prstGeom>
          <a:noFill/>
          <a:ln w="0">
            <a:noFill/>
          </a:ln>
        </p:spPr>
        <p:txBody>
          <a:bodyPr lIns="0" tIns="0" rIns="0" bIns="0" anchor="t">
            <a:noAutofit/>
          </a:bodyPr>
          <a:lstStyle>
            <a:defPPr>
              <a:defRPr lang="en-US"/>
            </a:defPPr>
            <a:lvl1pPr marL="0" indent="0" algn="l" defTabSz="914400" rtl="0" eaLnBrk="1" latinLnBrk="0" hangingPunct="1">
              <a:lnSpc>
                <a:spcPct val="100000"/>
              </a:lnSpc>
              <a:buNone/>
              <a:defRPr lang="en-US" sz="1000" b="0" strike="noStrike" kern="1200" spc="-1">
                <a:solidFill>
                  <a:schemeClr val="dk1"/>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J.Branlard -  iSAS WP2 LLRF - Berlin, Apr. 2026</a:t>
            </a:r>
            <a:endParaRPr/>
          </a:p>
        </p:txBody>
      </p:sp>
      <p:sp>
        <p:nvSpPr>
          <p:cNvPr id="2" name="Slide Number Placeholder 1">
            <a:extLst>
              <a:ext uri="{FF2B5EF4-FFF2-40B4-BE49-F238E27FC236}">
                <a16:creationId xmlns:a16="http://schemas.microsoft.com/office/drawing/2014/main" id="{B83563F1-29EC-0BEC-A89C-47AC3862C8A7}"/>
              </a:ext>
            </a:extLst>
          </p:cNvPr>
          <p:cNvSpPr>
            <a:spLocks noGrp="1"/>
          </p:cNvSpPr>
          <p:nvPr>
            <p:ph type="sldNum" sz="quarter" idx="12"/>
          </p:nvPr>
        </p:nvSpPr>
        <p:spPr/>
        <p:txBody>
          <a:bodyPr/>
          <a:lstStyle/>
          <a:p>
            <a:fld id="{4068FCCF-9A80-B240-8D85-84F960565AFA}" type="slidenum">
              <a:rPr lang="en-BE" smtClean="0"/>
              <a:t>32</a:t>
            </a:fld>
            <a:endParaRPr lang="en-BE"/>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PlaceHolder 1"/>
          <p:cNvSpPr>
            <a:spLocks noGrp="1"/>
          </p:cNvSpPr>
          <p:nvPr>
            <p:ph type="title"/>
          </p:nvPr>
        </p:nvSpPr>
        <p:spPr>
          <a:xfrm>
            <a:off x="407880" y="349560"/>
            <a:ext cx="11375640" cy="450720"/>
          </a:xfrm>
          <a:prstGeom prst="rect">
            <a:avLst/>
          </a:prstGeom>
          <a:noFill/>
          <a:ln w="0">
            <a:noFill/>
          </a:ln>
        </p:spPr>
        <p:txBody>
          <a:bodyPr lIns="0" tIns="0" rIns="0" bIns="0" anchor="t">
            <a:noAutofit/>
          </a:bodyPr>
          <a:lstStyle/>
          <a:p>
            <a:pPr indent="0" defTabSz="914400">
              <a:lnSpc>
                <a:spcPct val="90000"/>
              </a:lnSpc>
              <a:buNone/>
            </a:pPr>
            <a:r>
              <a:rPr lang="en-US" sz="3000" b="1" strike="noStrike" spc="-1">
                <a:solidFill>
                  <a:schemeClr val="accent1"/>
                </a:solidFill>
                <a:latin typeface="Arial"/>
              </a:rPr>
              <a:t>Extending the Qext range</a:t>
            </a:r>
            <a:endParaRPr lang="en-BE" sz="3000" b="0" strike="noStrike" spc="-1">
              <a:solidFill>
                <a:schemeClr val="dk1"/>
              </a:solidFill>
              <a:latin typeface="Arial"/>
            </a:endParaRPr>
          </a:p>
        </p:txBody>
      </p:sp>
      <p:sp>
        <p:nvSpPr>
          <p:cNvPr id="395" name="PlaceHolder 2"/>
          <p:cNvSpPr>
            <a:spLocks noGrp="1"/>
          </p:cNvSpPr>
          <p:nvPr>
            <p:ph/>
          </p:nvPr>
        </p:nvSpPr>
        <p:spPr>
          <a:xfrm>
            <a:off x="407880" y="817560"/>
            <a:ext cx="11375640" cy="378720"/>
          </a:xfrm>
          <a:prstGeom prst="rect">
            <a:avLst/>
          </a:prstGeom>
          <a:noFill/>
          <a:ln w="0">
            <a:noFill/>
          </a:ln>
        </p:spPr>
        <p:txBody>
          <a:bodyPr lIns="0" tIns="0" rIns="0" bIns="0" anchor="t">
            <a:noAutofit/>
          </a:bodyPr>
          <a:lstStyle/>
          <a:p>
            <a:pPr indent="0" defTabSz="914400">
              <a:lnSpc>
                <a:spcPct val="110000"/>
              </a:lnSpc>
              <a:buNone/>
              <a:tabLst>
                <a:tab pos="0" algn="l"/>
              </a:tabLst>
            </a:pPr>
            <a:r>
              <a:rPr lang="en-US" sz="1800" b="1" strike="noStrike" spc="-1">
                <a:solidFill>
                  <a:schemeClr val="accent2"/>
                </a:solidFill>
                <a:latin typeface="Arial"/>
              </a:rPr>
              <a:t>First test with 3-stub tuner at HobiCat</a:t>
            </a:r>
            <a:endParaRPr lang="en-BE" sz="1800" b="0" strike="noStrike" spc="-1">
              <a:solidFill>
                <a:schemeClr val="dk1"/>
              </a:solidFill>
              <a:latin typeface="Arial"/>
            </a:endParaRPr>
          </a:p>
        </p:txBody>
      </p:sp>
      <p:pic>
        <p:nvPicPr>
          <p:cNvPr id="396" name="Grafik 3"/>
          <p:cNvPicPr/>
          <p:nvPr/>
        </p:nvPicPr>
        <p:blipFill>
          <a:blip r:embed="rId2"/>
          <a:stretch/>
        </p:blipFill>
        <p:spPr>
          <a:xfrm>
            <a:off x="168120" y="2028240"/>
            <a:ext cx="8191080" cy="4235400"/>
          </a:xfrm>
          <a:prstGeom prst="rect">
            <a:avLst/>
          </a:prstGeom>
          <a:ln w="0">
            <a:noFill/>
          </a:ln>
        </p:spPr>
      </p:pic>
      <p:pic>
        <p:nvPicPr>
          <p:cNvPr id="397" name="Grafik 4"/>
          <p:cNvPicPr/>
          <p:nvPr/>
        </p:nvPicPr>
        <p:blipFill>
          <a:blip r:embed="rId3"/>
          <a:srcRect r="8262"/>
          <a:stretch/>
        </p:blipFill>
        <p:spPr>
          <a:xfrm rot="16200000">
            <a:off x="7612200" y="2699280"/>
            <a:ext cx="4090320" cy="3344040"/>
          </a:xfrm>
          <a:prstGeom prst="rect">
            <a:avLst/>
          </a:prstGeom>
          <a:ln w="0">
            <a:noFill/>
          </a:ln>
        </p:spPr>
      </p:pic>
      <p:sp>
        <p:nvSpPr>
          <p:cNvPr id="398" name="Rectangle: Rounded Corners 2"/>
          <p:cNvSpPr/>
          <p:nvPr/>
        </p:nvSpPr>
        <p:spPr>
          <a:xfrm>
            <a:off x="9812520" y="2484000"/>
            <a:ext cx="1558800" cy="1789560"/>
          </a:xfrm>
          <a:prstGeom prst="roundRect">
            <a:avLst>
              <a:gd name="adj" fmla="val 16667"/>
            </a:avLst>
          </a:prstGeom>
          <a:noFill/>
          <a:ln w="76200">
            <a:solidFill>
              <a:srgbClr val="009FDF"/>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endParaRPr lang="en-US" sz="1600" b="0" strike="noStrike" spc="-1">
              <a:solidFill>
                <a:schemeClr val="dk1"/>
              </a:solidFill>
              <a:latin typeface="Arial"/>
            </a:endParaRPr>
          </a:p>
        </p:txBody>
      </p:sp>
      <p:sp>
        <p:nvSpPr>
          <p:cNvPr id="399" name="TextBox 24"/>
          <p:cNvSpPr/>
          <p:nvPr/>
        </p:nvSpPr>
        <p:spPr>
          <a:xfrm>
            <a:off x="1379520" y="2851920"/>
            <a:ext cx="167832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600" b="1" strike="noStrike" spc="-1">
                <a:solidFill>
                  <a:schemeClr val="accent1"/>
                </a:solidFill>
                <a:latin typeface="Arial"/>
              </a:rPr>
              <a:t>CST simulation</a:t>
            </a:r>
            <a:endParaRPr lang="de-DE" sz="1600" b="0" strike="noStrike" spc="-1">
              <a:solidFill>
                <a:srgbClr val="000000"/>
              </a:solidFill>
              <a:latin typeface="Arial"/>
            </a:endParaRPr>
          </a:p>
        </p:txBody>
      </p:sp>
      <p:sp>
        <p:nvSpPr>
          <p:cNvPr id="400" name="TextBox 28"/>
          <p:cNvSpPr/>
          <p:nvPr/>
        </p:nvSpPr>
        <p:spPr>
          <a:xfrm>
            <a:off x="922680" y="6154200"/>
            <a:ext cx="2163960" cy="3333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600" b="0" strike="noStrike" spc="-1">
                <a:solidFill>
                  <a:schemeClr val="dk1"/>
                </a:solidFill>
                <a:latin typeface="Arial"/>
              </a:rPr>
              <a:t>Courtesy A. Neumann</a:t>
            </a:r>
            <a:endParaRPr lang="de-DE" sz="1600" b="0" strike="noStrike" spc="-1">
              <a:solidFill>
                <a:srgbClr val="000000"/>
              </a:solidFill>
              <a:latin typeface="Arial"/>
            </a:endParaRPr>
          </a:p>
        </p:txBody>
      </p:sp>
      <p:sp>
        <p:nvSpPr>
          <p:cNvPr id="401" name="TextBox 400"/>
          <p:cNvSpPr txBox="1"/>
          <p:nvPr/>
        </p:nvSpPr>
        <p:spPr>
          <a:xfrm>
            <a:off x="540000" y="1260000"/>
            <a:ext cx="10116720" cy="805680"/>
          </a:xfrm>
          <a:prstGeom prst="rect">
            <a:avLst/>
          </a:prstGeom>
          <a:noFill/>
          <a:ln w="0">
            <a:noFill/>
          </a:ln>
        </p:spPr>
        <p:txBody>
          <a:bodyPr wrap="none" lIns="90000" tIns="45000" rIns="90000" bIns="45000" anchor="t">
            <a:noAutofit/>
          </a:bodyPr>
          <a:lstStyle/>
          <a:p>
            <a:pPr marL="216000" indent="-216000">
              <a:lnSpc>
                <a:spcPct val="110000"/>
              </a:lnSpc>
              <a:spcAft>
                <a:spcPts val="1199"/>
              </a:spcAft>
              <a:buClr>
                <a:srgbClr val="000000"/>
              </a:buClr>
              <a:buSzPct val="45000"/>
              <a:buFont typeface="Wingdings" charset="2"/>
              <a:buChar char=""/>
              <a:tabLst>
                <a:tab pos="361800" algn="l"/>
              </a:tabLst>
            </a:pPr>
            <a:r>
              <a:rPr lang="en-US" spc="-1" dirty="0">
                <a:solidFill>
                  <a:schemeClr val="dk1"/>
                </a:solidFill>
              </a:rPr>
              <a:t>(HZB) r</a:t>
            </a:r>
            <a:r>
              <a:rPr lang="en-US" sz="1800" b="0" strike="noStrike" spc="-1" dirty="0">
                <a:solidFill>
                  <a:schemeClr val="dk1"/>
                </a:solidFill>
                <a:latin typeface="Arial"/>
              </a:rPr>
              <a:t>e-measured Qext change with 3-stub tuner at </a:t>
            </a:r>
            <a:r>
              <a:rPr lang="en-US" sz="1800" b="0" strike="noStrike" spc="-1" dirty="0" err="1">
                <a:solidFill>
                  <a:schemeClr val="dk1"/>
                </a:solidFill>
                <a:latin typeface="Arial"/>
              </a:rPr>
              <a:t>HobiCat</a:t>
            </a:r>
            <a:r>
              <a:rPr lang="en-US" sz="1800" b="0" strike="noStrike" spc="-1" dirty="0">
                <a:solidFill>
                  <a:schemeClr val="dk1"/>
                </a:solidFill>
                <a:latin typeface="Arial"/>
              </a:rPr>
              <a:t> </a:t>
            </a:r>
            <a:r>
              <a:rPr lang="en-US" spc="-1" dirty="0">
                <a:solidFill>
                  <a:schemeClr val="dk1"/>
                </a:solidFill>
              </a:rPr>
              <a:t>(had already been done a long time ago…) </a:t>
            </a:r>
            <a:endParaRPr lang="de-DE" sz="1800" b="0" strike="noStrike" spc="-1" dirty="0">
              <a:solidFill>
                <a:srgbClr val="000000"/>
              </a:solidFill>
              <a:latin typeface="Arial"/>
            </a:endParaRPr>
          </a:p>
          <a:p>
            <a:pPr marL="216000" indent="-216000" defTabSz="914400">
              <a:lnSpc>
                <a:spcPct val="110000"/>
              </a:lnSpc>
              <a:spcAft>
                <a:spcPts val="1199"/>
              </a:spcAft>
              <a:buClr>
                <a:srgbClr val="000000"/>
              </a:buClr>
              <a:buSzPct val="45000"/>
              <a:buFont typeface="Wingdings" charset="2"/>
              <a:buChar char=""/>
              <a:tabLst>
                <a:tab pos="361800" algn="l"/>
              </a:tabLst>
            </a:pPr>
            <a:r>
              <a:rPr lang="en-US" sz="1800" b="0" strike="noStrike" spc="-1" dirty="0">
                <a:solidFill>
                  <a:schemeClr val="dk1"/>
                </a:solidFill>
                <a:latin typeface="Arial"/>
              </a:rPr>
              <a:t>Cross checked results with CST simulations.</a:t>
            </a:r>
            <a:endParaRPr lang="de-DE" sz="1800" b="0" strike="noStrike" spc="-1" dirty="0">
              <a:solidFill>
                <a:srgbClr val="000000"/>
              </a:solidFill>
              <a:latin typeface="Arial"/>
            </a:endParaRPr>
          </a:p>
        </p:txBody>
      </p:sp>
      <p:sp>
        <p:nvSpPr>
          <p:cNvPr id="402" name="TextBox 401"/>
          <p:cNvSpPr txBox="1"/>
          <p:nvPr/>
        </p:nvSpPr>
        <p:spPr>
          <a:xfrm>
            <a:off x="9812520" y="1980000"/>
            <a:ext cx="1620000" cy="602280"/>
          </a:xfrm>
          <a:prstGeom prst="rect">
            <a:avLst/>
          </a:prstGeom>
          <a:noFill/>
          <a:ln w="0">
            <a:noFill/>
          </a:ln>
        </p:spPr>
        <p:txBody>
          <a:bodyPr lIns="90000" tIns="45000" rIns="90000" bIns="45000" anchor="t">
            <a:noAutofit/>
          </a:bodyPr>
          <a:lstStyle/>
          <a:p>
            <a:pPr algn="ctr"/>
            <a:r>
              <a:rPr lang="de-DE" sz="1800" b="1" strike="noStrike" spc="-1">
                <a:solidFill>
                  <a:srgbClr val="637CE8"/>
                </a:solidFill>
                <a:latin typeface="Arial"/>
              </a:rPr>
              <a:t>3-stub tuner</a:t>
            </a:r>
          </a:p>
        </p:txBody>
      </p:sp>
      <p:sp>
        <p:nvSpPr>
          <p:cNvPr id="4" name="PlaceHolder 3"/>
          <p:cNvSpPr>
            <a:spLocks noGrp="1"/>
          </p:cNvSpPr>
          <p:nvPr>
            <p:ph type="ftr" idx="60"/>
          </p:nvPr>
        </p:nvSpPr>
        <p:spPr>
          <a:xfrm>
            <a:off x="791640" y="6580800"/>
            <a:ext cx="9948600" cy="186480"/>
          </a:xfrm>
          <a:prstGeom prst="rect">
            <a:avLst/>
          </a:prstGeom>
          <a:noFill/>
          <a:ln w="0">
            <a:noFill/>
          </a:ln>
        </p:spPr>
        <p:txBody>
          <a:bodyPr lIns="0" tIns="0" rIns="0" bIns="0" anchor="t">
            <a:noAutofit/>
          </a:bodyPr>
          <a:lstStyle>
            <a:defPPr>
              <a:defRPr lang="en-US"/>
            </a:defPPr>
            <a:lvl1pPr marL="0" indent="0" algn="l" defTabSz="914400" rtl="0" eaLnBrk="1" latinLnBrk="0" hangingPunct="1">
              <a:lnSpc>
                <a:spcPct val="100000"/>
              </a:lnSpc>
              <a:buNone/>
              <a:defRPr lang="en-US" sz="1000" b="0" strike="noStrike" kern="1200" spc="-1">
                <a:solidFill>
                  <a:schemeClr val="dk1"/>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J.Branlard -  iSAS WP2 LLRF - Berlin, Apr. 2026</a:t>
            </a:r>
            <a:endParaRPr/>
          </a:p>
        </p:txBody>
      </p:sp>
      <p:sp>
        <p:nvSpPr>
          <p:cNvPr id="2" name="Slide Number Placeholder 1">
            <a:extLst>
              <a:ext uri="{FF2B5EF4-FFF2-40B4-BE49-F238E27FC236}">
                <a16:creationId xmlns:a16="http://schemas.microsoft.com/office/drawing/2014/main" id="{743EBF62-9662-9774-BD16-F172FA0E77FD}"/>
              </a:ext>
            </a:extLst>
          </p:cNvPr>
          <p:cNvSpPr>
            <a:spLocks noGrp="1"/>
          </p:cNvSpPr>
          <p:nvPr>
            <p:ph type="sldNum" sz="quarter" idx="12"/>
          </p:nvPr>
        </p:nvSpPr>
        <p:spPr/>
        <p:txBody>
          <a:bodyPr/>
          <a:lstStyle/>
          <a:p>
            <a:fld id="{4068FCCF-9A80-B240-8D85-84F960565AFA}" type="slidenum">
              <a:rPr lang="en-BE" smtClean="0"/>
              <a:t>33</a:t>
            </a:fld>
            <a:endParaRPr lang="en-BE"/>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PlaceHolder 1"/>
          <p:cNvSpPr>
            <a:spLocks noGrp="1"/>
          </p:cNvSpPr>
          <p:nvPr>
            <p:ph type="title"/>
          </p:nvPr>
        </p:nvSpPr>
        <p:spPr>
          <a:xfrm>
            <a:off x="407880" y="349560"/>
            <a:ext cx="11375640" cy="450720"/>
          </a:xfrm>
          <a:prstGeom prst="rect">
            <a:avLst/>
          </a:prstGeom>
          <a:noFill/>
          <a:ln w="0">
            <a:noFill/>
          </a:ln>
        </p:spPr>
        <p:txBody>
          <a:bodyPr lIns="0" tIns="0" rIns="0" bIns="0" anchor="t">
            <a:noAutofit/>
          </a:bodyPr>
          <a:lstStyle/>
          <a:p>
            <a:pPr indent="0" defTabSz="914400">
              <a:lnSpc>
                <a:spcPct val="90000"/>
              </a:lnSpc>
              <a:buNone/>
            </a:pPr>
            <a:r>
              <a:rPr lang="en-US" sz="3000" b="1" strike="noStrike" spc="-1">
                <a:solidFill>
                  <a:schemeClr val="accent1"/>
                </a:solidFill>
                <a:latin typeface="Arial"/>
              </a:rPr>
              <a:t>Developed 2 prototypes to extend the Qext range</a:t>
            </a:r>
            <a:endParaRPr lang="en-BE" sz="3000" b="0" strike="noStrike" spc="-1">
              <a:solidFill>
                <a:schemeClr val="dk1"/>
              </a:solidFill>
              <a:latin typeface="Arial"/>
            </a:endParaRPr>
          </a:p>
        </p:txBody>
      </p:sp>
      <p:sp>
        <p:nvSpPr>
          <p:cNvPr id="408" name="PlaceHolder 2"/>
          <p:cNvSpPr>
            <a:spLocks noGrp="1"/>
          </p:cNvSpPr>
          <p:nvPr>
            <p:ph/>
          </p:nvPr>
        </p:nvSpPr>
        <p:spPr>
          <a:xfrm>
            <a:off x="407880" y="817560"/>
            <a:ext cx="11375640" cy="378720"/>
          </a:xfrm>
          <a:prstGeom prst="rect">
            <a:avLst/>
          </a:prstGeom>
          <a:noFill/>
          <a:ln w="0">
            <a:noFill/>
          </a:ln>
        </p:spPr>
        <p:txBody>
          <a:bodyPr lIns="0" tIns="0" rIns="0" bIns="0" anchor="t">
            <a:noAutofit/>
          </a:bodyPr>
          <a:lstStyle/>
          <a:p>
            <a:pPr indent="0" defTabSz="914400">
              <a:lnSpc>
                <a:spcPct val="110000"/>
              </a:lnSpc>
              <a:buNone/>
              <a:tabLst>
                <a:tab pos="0" algn="l"/>
              </a:tabLst>
            </a:pPr>
            <a:r>
              <a:rPr lang="en-US" sz="1800" b="1" strike="noStrike" spc="-1">
                <a:solidFill>
                  <a:schemeClr val="accent2"/>
                </a:solidFill>
                <a:latin typeface="Arial"/>
              </a:rPr>
              <a:t>Waveguide components to increase Qext range</a:t>
            </a:r>
            <a:endParaRPr lang="en-BE" sz="1800" b="0" strike="noStrike" spc="-1">
              <a:solidFill>
                <a:schemeClr val="dk1"/>
              </a:solidFill>
              <a:latin typeface="Arial"/>
            </a:endParaRPr>
          </a:p>
        </p:txBody>
      </p:sp>
      <p:sp>
        <p:nvSpPr>
          <p:cNvPr id="409" name="TextBox 2"/>
          <p:cNvSpPr/>
          <p:nvPr/>
        </p:nvSpPr>
        <p:spPr>
          <a:xfrm>
            <a:off x="4537440" y="4793400"/>
            <a:ext cx="1406520" cy="257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100" b="0" strike="noStrike" spc="-1">
                <a:solidFill>
                  <a:schemeClr val="dk1"/>
                </a:solidFill>
                <a:latin typeface="Arial"/>
              </a:rPr>
              <a:t>Courtesy V. Katalev</a:t>
            </a:r>
            <a:endParaRPr lang="de-DE" sz="1100" b="0" strike="noStrike" spc="-1">
              <a:solidFill>
                <a:srgbClr val="000000"/>
              </a:solidFill>
              <a:latin typeface="Arial"/>
            </a:endParaRPr>
          </a:p>
        </p:txBody>
      </p:sp>
      <p:grpSp>
        <p:nvGrpSpPr>
          <p:cNvPr id="410" name="Group 7"/>
          <p:cNvGrpSpPr/>
          <p:nvPr/>
        </p:nvGrpSpPr>
        <p:grpSpPr>
          <a:xfrm>
            <a:off x="6282000" y="1078920"/>
            <a:ext cx="5874120" cy="3935160"/>
            <a:chOff x="6282000" y="1078920"/>
            <a:chExt cx="5874120" cy="3935160"/>
          </a:xfrm>
        </p:grpSpPr>
        <p:pic>
          <p:nvPicPr>
            <p:cNvPr id="411" name="Picture 9"/>
            <p:cNvPicPr/>
            <p:nvPr/>
          </p:nvPicPr>
          <p:blipFill>
            <a:blip r:embed="rId2"/>
            <a:srcRect t="10924" b="14183"/>
            <a:stretch/>
          </p:blipFill>
          <p:spPr>
            <a:xfrm>
              <a:off x="6782760" y="1402560"/>
              <a:ext cx="2170080" cy="3611520"/>
            </a:xfrm>
            <a:prstGeom prst="rect">
              <a:avLst/>
            </a:prstGeom>
            <a:ln w="0">
              <a:noFill/>
            </a:ln>
          </p:spPr>
        </p:pic>
        <p:pic>
          <p:nvPicPr>
            <p:cNvPr id="412" name="Picture 10"/>
            <p:cNvPicPr/>
            <p:nvPr/>
          </p:nvPicPr>
          <p:blipFill>
            <a:blip r:embed="rId3"/>
            <a:stretch/>
          </p:blipFill>
          <p:spPr>
            <a:xfrm>
              <a:off x="8953200" y="1402560"/>
              <a:ext cx="3202920" cy="2126880"/>
            </a:xfrm>
            <a:prstGeom prst="rect">
              <a:avLst/>
            </a:prstGeom>
            <a:ln w="0">
              <a:noFill/>
            </a:ln>
          </p:spPr>
        </p:pic>
        <p:sp>
          <p:nvSpPr>
            <p:cNvPr id="413" name="TextBox 31"/>
            <p:cNvSpPr/>
            <p:nvPr/>
          </p:nvSpPr>
          <p:spPr>
            <a:xfrm>
              <a:off x="6926760" y="1078920"/>
              <a:ext cx="2016000" cy="3333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600" b="1" strike="noStrike" spc="-1">
                  <a:solidFill>
                    <a:schemeClr val="accent1"/>
                  </a:solidFill>
                  <a:latin typeface="Arial"/>
                </a:rPr>
                <a:t>Iris-tuner (variable)</a:t>
              </a:r>
              <a:endParaRPr lang="de-DE" sz="1600" b="0" strike="noStrike" spc="-1">
                <a:solidFill>
                  <a:srgbClr val="000000"/>
                </a:solidFill>
                <a:latin typeface="Arial"/>
              </a:endParaRPr>
            </a:p>
          </p:txBody>
        </p:sp>
        <p:grpSp>
          <p:nvGrpSpPr>
            <p:cNvPr id="414" name="Group 8"/>
            <p:cNvGrpSpPr/>
            <p:nvPr/>
          </p:nvGrpSpPr>
          <p:grpSpPr>
            <a:xfrm>
              <a:off x="6282000" y="1890000"/>
              <a:ext cx="855000" cy="937080"/>
              <a:chOff x="6282000" y="1890000"/>
              <a:chExt cx="855000" cy="937080"/>
            </a:xfrm>
          </p:grpSpPr>
          <p:cxnSp>
            <p:nvCxnSpPr>
              <p:cNvPr id="415" name="Straight Arrow Connector 5"/>
              <p:cNvCxnSpPr/>
              <p:nvPr/>
            </p:nvCxnSpPr>
            <p:spPr>
              <a:xfrm>
                <a:off x="6917040" y="2468880"/>
                <a:ext cx="220320" cy="358560"/>
              </a:xfrm>
              <a:prstGeom prst="straightConnector1">
                <a:avLst/>
              </a:prstGeom>
              <a:ln w="76200">
                <a:solidFill>
                  <a:srgbClr val="009FDF"/>
                </a:solidFill>
                <a:tailEnd type="triangle" w="med" len="med"/>
              </a:ln>
            </p:spPr>
          </p:cxnSp>
          <p:sp>
            <p:nvSpPr>
              <p:cNvPr id="416" name="TextBox 34"/>
              <p:cNvSpPr/>
              <p:nvPr/>
            </p:nvSpPr>
            <p:spPr>
              <a:xfrm>
                <a:off x="6282000" y="1890000"/>
                <a:ext cx="766440" cy="577080"/>
              </a:xfrm>
              <a:prstGeom prst="rect">
                <a:avLst/>
              </a:prstGeom>
              <a:solidFill>
                <a:schemeClr val="bg1"/>
              </a:solidFill>
              <a:ln w="0">
                <a:solidFill>
                  <a:srgbClr val="009FDF"/>
                </a:solid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en-US" sz="1600" b="0" strike="noStrike" spc="-1">
                    <a:solidFill>
                      <a:schemeClr val="accent1"/>
                    </a:solidFill>
                    <a:latin typeface="Arial"/>
                  </a:rPr>
                  <a:t>I-tuner</a:t>
                </a:r>
                <a:br>
                  <a:rPr sz="1600"/>
                </a:br>
                <a:r>
                  <a:rPr lang="en-US" sz="1600" b="0" strike="noStrike" spc="-1">
                    <a:solidFill>
                      <a:schemeClr val="accent1"/>
                    </a:solidFill>
                    <a:latin typeface="Arial"/>
                  </a:rPr>
                  <a:t>motor</a:t>
                </a:r>
                <a:endParaRPr lang="de-DE" sz="1600" b="0" strike="noStrike" spc="-1">
                  <a:solidFill>
                    <a:srgbClr val="000000"/>
                  </a:solidFill>
                  <a:latin typeface="Arial"/>
                </a:endParaRPr>
              </a:p>
            </p:txBody>
          </p:sp>
        </p:grpSp>
        <p:grpSp>
          <p:nvGrpSpPr>
            <p:cNvPr id="417" name="Group 10"/>
            <p:cNvGrpSpPr/>
            <p:nvPr/>
          </p:nvGrpSpPr>
          <p:grpSpPr>
            <a:xfrm>
              <a:off x="8640000" y="4171680"/>
              <a:ext cx="1434960" cy="577080"/>
              <a:chOff x="8640000" y="4171680"/>
              <a:chExt cx="1434960" cy="577080"/>
            </a:xfrm>
          </p:grpSpPr>
          <p:cxnSp>
            <p:nvCxnSpPr>
              <p:cNvPr id="418" name="Straight Arrow Connector 6"/>
              <p:cNvCxnSpPr/>
              <p:nvPr/>
            </p:nvCxnSpPr>
            <p:spPr>
              <a:xfrm flipH="1" flipV="1">
                <a:off x="8640000" y="4404960"/>
                <a:ext cx="625320" cy="75960"/>
              </a:xfrm>
              <a:prstGeom prst="straightConnector1">
                <a:avLst/>
              </a:prstGeom>
              <a:ln w="76200">
                <a:solidFill>
                  <a:srgbClr val="009FDF"/>
                </a:solidFill>
                <a:tailEnd type="triangle" w="med" len="med"/>
              </a:ln>
            </p:spPr>
          </p:cxnSp>
          <p:sp>
            <p:nvSpPr>
              <p:cNvPr id="419" name="TextBox 37"/>
              <p:cNvSpPr/>
              <p:nvPr/>
            </p:nvSpPr>
            <p:spPr>
              <a:xfrm>
                <a:off x="9229320" y="4171680"/>
                <a:ext cx="845640" cy="577080"/>
              </a:xfrm>
              <a:prstGeom prst="rect">
                <a:avLst/>
              </a:prstGeom>
              <a:solidFill>
                <a:schemeClr val="bg1"/>
              </a:solidFill>
              <a:ln w="0">
                <a:solidFill>
                  <a:srgbClr val="009FDF"/>
                </a:solid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en-US" sz="1600" b="0" strike="noStrike" spc="-1">
                    <a:solidFill>
                      <a:schemeClr val="accent1"/>
                    </a:solidFill>
                    <a:latin typeface="Arial"/>
                  </a:rPr>
                  <a:t>coupler</a:t>
                </a:r>
                <a:br>
                  <a:rPr sz="1600"/>
                </a:br>
                <a:r>
                  <a:rPr lang="en-US" sz="1600" b="0" strike="noStrike" spc="-1">
                    <a:solidFill>
                      <a:schemeClr val="accent1"/>
                    </a:solidFill>
                    <a:latin typeface="Arial"/>
                  </a:rPr>
                  <a:t>motor</a:t>
                </a:r>
                <a:endParaRPr lang="de-DE" sz="1600" b="0" strike="noStrike" spc="-1">
                  <a:solidFill>
                    <a:srgbClr val="000000"/>
                  </a:solidFill>
                  <a:latin typeface="Arial"/>
                </a:endParaRPr>
              </a:p>
            </p:txBody>
          </p:sp>
        </p:grpSp>
      </p:grpSp>
      <p:grpSp>
        <p:nvGrpSpPr>
          <p:cNvPr id="420" name="Group 12"/>
          <p:cNvGrpSpPr/>
          <p:nvPr/>
        </p:nvGrpSpPr>
        <p:grpSpPr>
          <a:xfrm>
            <a:off x="75600" y="1071360"/>
            <a:ext cx="5658480" cy="3935160"/>
            <a:chOff x="75600" y="1071360"/>
            <a:chExt cx="5658480" cy="3935160"/>
          </a:xfrm>
        </p:grpSpPr>
        <p:pic>
          <p:nvPicPr>
            <p:cNvPr id="421" name="Picture 17"/>
            <p:cNvPicPr/>
            <p:nvPr/>
          </p:nvPicPr>
          <p:blipFill>
            <a:blip r:embed="rId4"/>
            <a:stretch/>
          </p:blipFill>
          <p:spPr>
            <a:xfrm>
              <a:off x="2544120" y="1361160"/>
              <a:ext cx="3189960" cy="1996560"/>
            </a:xfrm>
            <a:prstGeom prst="rect">
              <a:avLst/>
            </a:prstGeom>
            <a:ln w="0">
              <a:noFill/>
            </a:ln>
          </p:spPr>
        </p:pic>
        <p:pic>
          <p:nvPicPr>
            <p:cNvPr id="422" name="Picture 19"/>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l="28838" t="23756" r="15234" b="6599"/>
            <a:stretch/>
          </p:blipFill>
          <p:spPr>
            <a:xfrm>
              <a:off x="394920" y="1395000"/>
              <a:ext cx="2170080" cy="3611520"/>
            </a:xfrm>
            <a:prstGeom prst="rect">
              <a:avLst/>
            </a:prstGeom>
            <a:ln w="0">
              <a:noFill/>
            </a:ln>
          </p:spPr>
        </p:pic>
        <p:sp>
          <p:nvSpPr>
            <p:cNvPr id="423" name="TextBox 41"/>
            <p:cNvSpPr/>
            <p:nvPr/>
          </p:nvSpPr>
          <p:spPr>
            <a:xfrm>
              <a:off x="506160" y="1071360"/>
              <a:ext cx="1959480" cy="3333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600" b="1" strike="noStrike" spc="-1">
                  <a:solidFill>
                    <a:schemeClr val="accent1"/>
                  </a:solidFill>
                  <a:latin typeface="Arial"/>
                </a:rPr>
                <a:t>Q-corrector (fixed)</a:t>
              </a:r>
              <a:endParaRPr lang="de-DE" sz="1600" b="0" strike="noStrike" spc="-1">
                <a:solidFill>
                  <a:srgbClr val="000000"/>
                </a:solidFill>
                <a:latin typeface="Arial"/>
              </a:endParaRPr>
            </a:p>
          </p:txBody>
        </p:sp>
        <p:grpSp>
          <p:nvGrpSpPr>
            <p:cNvPr id="424" name="Group 19"/>
            <p:cNvGrpSpPr/>
            <p:nvPr/>
          </p:nvGrpSpPr>
          <p:grpSpPr>
            <a:xfrm>
              <a:off x="1794600" y="4164120"/>
              <a:ext cx="1434960" cy="577080"/>
              <a:chOff x="1794600" y="4164120"/>
              <a:chExt cx="1434960" cy="577080"/>
            </a:xfrm>
          </p:grpSpPr>
          <p:cxnSp>
            <p:nvCxnSpPr>
              <p:cNvPr id="425" name="Straight Arrow Connector 7"/>
              <p:cNvCxnSpPr/>
              <p:nvPr/>
            </p:nvCxnSpPr>
            <p:spPr>
              <a:xfrm flipH="1" flipV="1">
                <a:off x="1794600" y="4397760"/>
                <a:ext cx="625320" cy="75600"/>
              </a:xfrm>
              <a:prstGeom prst="straightConnector1">
                <a:avLst/>
              </a:prstGeom>
              <a:ln w="76200">
                <a:solidFill>
                  <a:srgbClr val="009FDF"/>
                </a:solidFill>
                <a:tailEnd type="triangle" w="med" len="med"/>
              </a:ln>
            </p:spPr>
          </p:cxnSp>
          <p:sp>
            <p:nvSpPr>
              <p:cNvPr id="426" name="TextBox 42"/>
              <p:cNvSpPr/>
              <p:nvPr/>
            </p:nvSpPr>
            <p:spPr>
              <a:xfrm>
                <a:off x="2383920" y="4164120"/>
                <a:ext cx="845640" cy="577080"/>
              </a:xfrm>
              <a:prstGeom prst="rect">
                <a:avLst/>
              </a:prstGeom>
              <a:solidFill>
                <a:schemeClr val="bg1"/>
              </a:solidFill>
              <a:ln w="0">
                <a:solidFill>
                  <a:srgbClr val="009FDF"/>
                </a:solid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en-US" sz="1600" b="0" strike="noStrike" spc="-1">
                    <a:solidFill>
                      <a:schemeClr val="accent1"/>
                    </a:solidFill>
                    <a:latin typeface="Arial"/>
                  </a:rPr>
                  <a:t>coupler</a:t>
                </a:r>
                <a:br>
                  <a:rPr sz="1600"/>
                </a:br>
                <a:r>
                  <a:rPr lang="en-US" sz="1600" b="0" strike="noStrike" spc="-1">
                    <a:solidFill>
                      <a:schemeClr val="accent1"/>
                    </a:solidFill>
                    <a:latin typeface="Arial"/>
                  </a:rPr>
                  <a:t>motor</a:t>
                </a:r>
                <a:endParaRPr lang="de-DE" sz="1600" b="0" strike="noStrike" spc="-1">
                  <a:solidFill>
                    <a:srgbClr val="000000"/>
                  </a:solidFill>
                  <a:latin typeface="Arial"/>
                </a:endParaRPr>
              </a:p>
            </p:txBody>
          </p:sp>
        </p:grpSp>
        <p:grpSp>
          <p:nvGrpSpPr>
            <p:cNvPr id="427" name="Group 20"/>
            <p:cNvGrpSpPr/>
            <p:nvPr/>
          </p:nvGrpSpPr>
          <p:grpSpPr>
            <a:xfrm>
              <a:off x="75600" y="2452320"/>
              <a:ext cx="1124640" cy="888120"/>
              <a:chOff x="75600" y="2452320"/>
              <a:chExt cx="1124640" cy="888120"/>
            </a:xfrm>
          </p:grpSpPr>
          <p:cxnSp>
            <p:nvCxnSpPr>
              <p:cNvPr id="428" name="Straight Arrow Connector 8"/>
              <p:cNvCxnSpPr/>
              <p:nvPr/>
            </p:nvCxnSpPr>
            <p:spPr>
              <a:xfrm>
                <a:off x="605160" y="2938320"/>
                <a:ext cx="595440" cy="402480"/>
              </a:xfrm>
              <a:prstGeom prst="straightConnector1">
                <a:avLst/>
              </a:prstGeom>
              <a:ln w="76200">
                <a:solidFill>
                  <a:srgbClr val="009FDF"/>
                </a:solidFill>
                <a:tailEnd type="triangle" w="med" len="med"/>
              </a:ln>
            </p:spPr>
          </p:cxnSp>
          <p:sp>
            <p:nvSpPr>
              <p:cNvPr id="429" name="TextBox 43"/>
              <p:cNvSpPr/>
              <p:nvPr/>
            </p:nvSpPr>
            <p:spPr>
              <a:xfrm>
                <a:off x="75600" y="2452320"/>
                <a:ext cx="624960" cy="577080"/>
              </a:xfrm>
              <a:prstGeom prst="rect">
                <a:avLst/>
              </a:prstGeom>
              <a:solidFill>
                <a:schemeClr val="bg1"/>
              </a:solidFill>
              <a:ln w="0">
                <a:solidFill>
                  <a:srgbClr val="009FDF"/>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600" b="0" strike="noStrike" spc="-1">
                    <a:solidFill>
                      <a:schemeClr val="accent1"/>
                    </a:solidFill>
                    <a:latin typeface="Arial"/>
                  </a:rPr>
                  <a:t>fixed stud</a:t>
                </a:r>
                <a:endParaRPr lang="de-DE" sz="1600" b="0" strike="noStrike" spc="-1">
                  <a:solidFill>
                    <a:srgbClr val="000000"/>
                  </a:solidFill>
                  <a:latin typeface="Arial"/>
                </a:endParaRPr>
              </a:p>
            </p:txBody>
          </p:sp>
        </p:grpSp>
      </p:grpSp>
      <p:sp>
        <p:nvSpPr>
          <p:cNvPr id="430" name="Rectangle 2"/>
          <p:cNvSpPr/>
          <p:nvPr/>
        </p:nvSpPr>
        <p:spPr>
          <a:xfrm>
            <a:off x="407880" y="5162760"/>
            <a:ext cx="9551880" cy="1410120"/>
          </a:xfrm>
          <a:prstGeom prst="rect">
            <a:avLst/>
          </a:prstGeom>
          <a:solidFill>
            <a:srgbClr val="009FDF"/>
          </a:solidFill>
          <a:ln>
            <a:solidFill>
              <a:srgbClr val="0075A4"/>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endParaRPr lang="en-US" sz="1600" b="0" strike="noStrike" spc="-1">
              <a:solidFill>
                <a:schemeClr val="dk1"/>
              </a:solidFill>
              <a:latin typeface="Arial"/>
            </a:endParaRPr>
          </a:p>
        </p:txBody>
      </p:sp>
      <p:pic>
        <p:nvPicPr>
          <p:cNvPr id="431" name="Picture 21"/>
          <p:cNvPicPr/>
          <p:nvPr/>
        </p:nvPicPr>
        <p:blipFill>
          <a:blip r:embed="rId7"/>
          <a:srcRect t="5391" r="50002" b="50477"/>
          <a:stretch/>
        </p:blipFill>
        <p:spPr>
          <a:xfrm>
            <a:off x="5993640" y="5223960"/>
            <a:ext cx="1846440" cy="1302480"/>
          </a:xfrm>
          <a:prstGeom prst="rect">
            <a:avLst/>
          </a:prstGeom>
          <a:ln w="0">
            <a:noFill/>
          </a:ln>
        </p:spPr>
      </p:pic>
      <p:pic>
        <p:nvPicPr>
          <p:cNvPr id="432" name="Picture 22"/>
          <p:cNvPicPr/>
          <p:nvPr/>
        </p:nvPicPr>
        <p:blipFill>
          <a:blip r:embed="rId7"/>
          <a:srcRect t="54953" r="50002" b="668"/>
          <a:stretch/>
        </p:blipFill>
        <p:spPr>
          <a:xfrm>
            <a:off x="8029080" y="5223960"/>
            <a:ext cx="1846440" cy="1309680"/>
          </a:xfrm>
          <a:prstGeom prst="rect">
            <a:avLst/>
          </a:prstGeom>
          <a:ln w="0">
            <a:noFill/>
          </a:ln>
        </p:spPr>
      </p:pic>
      <p:sp>
        <p:nvSpPr>
          <p:cNvPr id="433" name="TextBox 47"/>
          <p:cNvSpPr/>
          <p:nvPr/>
        </p:nvSpPr>
        <p:spPr>
          <a:xfrm>
            <a:off x="452160" y="5237640"/>
            <a:ext cx="5283604" cy="1198875"/>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marL="285840" indent="-285840" defTabSz="914400">
              <a:lnSpc>
                <a:spcPct val="100000"/>
              </a:lnSpc>
              <a:buClr>
                <a:srgbClr val="FFFFFF"/>
              </a:buClr>
              <a:buFont typeface="Arial"/>
              <a:buChar char="•"/>
            </a:pPr>
            <a:r>
              <a:rPr lang="en-US" sz="1600" b="0" strike="noStrike" spc="-1" dirty="0">
                <a:solidFill>
                  <a:schemeClr val="lt1"/>
                </a:solidFill>
                <a:latin typeface="Arial"/>
              </a:rPr>
              <a:t>Several devices are being developed to </a:t>
            </a:r>
            <a:r>
              <a:rPr lang="en-US" sz="1600" b="1" strike="noStrike" spc="-1" dirty="0">
                <a:solidFill>
                  <a:schemeClr val="lt1"/>
                </a:solidFill>
                <a:latin typeface="Arial"/>
              </a:rPr>
              <a:t>increase</a:t>
            </a:r>
            <a:r>
              <a:rPr lang="en-US" sz="1600" b="0" strike="noStrike" spc="-1" dirty="0">
                <a:solidFill>
                  <a:schemeClr val="lt1"/>
                </a:solidFill>
                <a:latin typeface="Arial"/>
              </a:rPr>
              <a:t> or </a:t>
            </a:r>
            <a:br>
              <a:rPr sz="1600" dirty="0"/>
            </a:br>
            <a:r>
              <a:rPr lang="en-US" sz="1600" b="1" strike="noStrike" spc="-1" dirty="0">
                <a:solidFill>
                  <a:schemeClr val="lt1"/>
                </a:solidFill>
                <a:latin typeface="Arial"/>
              </a:rPr>
              <a:t>shift</a:t>
            </a:r>
            <a:r>
              <a:rPr lang="en-US" sz="1600" b="0" strike="noStrike" spc="-1" dirty="0">
                <a:solidFill>
                  <a:schemeClr val="lt1"/>
                </a:solidFill>
                <a:latin typeface="Arial"/>
              </a:rPr>
              <a:t> the </a:t>
            </a:r>
            <a:r>
              <a:rPr lang="en-US" sz="1600" b="1" strike="noStrike" spc="-1" dirty="0">
                <a:solidFill>
                  <a:schemeClr val="lt1"/>
                </a:solidFill>
                <a:latin typeface="Arial"/>
              </a:rPr>
              <a:t>Qext tuning range</a:t>
            </a:r>
            <a:endParaRPr lang="de-DE" sz="1600" b="0" strike="noStrike" spc="-1" dirty="0">
              <a:solidFill>
                <a:srgbClr val="000000"/>
              </a:solidFill>
              <a:latin typeface="Arial"/>
            </a:endParaRPr>
          </a:p>
          <a:p>
            <a:pPr marL="285840" indent="-285840" defTabSz="914400">
              <a:lnSpc>
                <a:spcPct val="150000"/>
              </a:lnSpc>
              <a:buClr>
                <a:srgbClr val="FFFFFF"/>
              </a:buClr>
              <a:buFont typeface="Arial"/>
              <a:buChar char="•"/>
            </a:pPr>
            <a:r>
              <a:rPr lang="en-US" sz="1600" b="0" strike="noStrike" spc="-1" dirty="0">
                <a:solidFill>
                  <a:schemeClr val="lt1"/>
                </a:solidFill>
                <a:latin typeface="Arial"/>
              </a:rPr>
              <a:t>High-power test started</a:t>
            </a:r>
            <a:endParaRPr lang="de-DE" sz="1600" b="0" strike="noStrike" spc="-1" dirty="0">
              <a:solidFill>
                <a:srgbClr val="000000"/>
              </a:solidFill>
              <a:latin typeface="Arial"/>
            </a:endParaRPr>
          </a:p>
          <a:p>
            <a:pPr marL="285840" indent="-285840" defTabSz="914400">
              <a:lnSpc>
                <a:spcPct val="100000"/>
              </a:lnSpc>
              <a:buClr>
                <a:srgbClr val="FFFFFF"/>
              </a:buClr>
              <a:buFont typeface="Arial"/>
              <a:buChar char="•"/>
            </a:pPr>
            <a:r>
              <a:rPr lang="en-US" sz="1600" b="0" strike="noStrike" spc="-1" dirty="0">
                <a:solidFill>
                  <a:schemeClr val="lt1"/>
                </a:solidFill>
                <a:latin typeface="Arial"/>
              </a:rPr>
              <a:t>Currently investigating induced heating of coupler</a:t>
            </a:r>
            <a:endParaRPr lang="de-DE" sz="1600" b="0" strike="noStrike" spc="-1" dirty="0">
              <a:solidFill>
                <a:srgbClr val="000000"/>
              </a:solidFill>
              <a:latin typeface="Arial"/>
            </a:endParaRPr>
          </a:p>
        </p:txBody>
      </p:sp>
      <p:sp>
        <p:nvSpPr>
          <p:cNvPr id="434" name="TextBox 49"/>
          <p:cNvSpPr/>
          <p:nvPr/>
        </p:nvSpPr>
        <p:spPr>
          <a:xfrm>
            <a:off x="6423300" y="6040440"/>
            <a:ext cx="1098612" cy="260156"/>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100" b="0" strike="noStrike" spc="-1" dirty="0">
                <a:solidFill>
                  <a:schemeClr val="lt1"/>
                </a:solidFill>
                <a:latin typeface="Arial"/>
              </a:rPr>
              <a:t>T300K heating</a:t>
            </a:r>
            <a:endParaRPr lang="de-DE" sz="1100" b="0" strike="noStrike" spc="-1" dirty="0">
              <a:solidFill>
                <a:srgbClr val="000000"/>
              </a:solidFill>
              <a:latin typeface="Arial"/>
            </a:endParaRPr>
          </a:p>
        </p:txBody>
      </p:sp>
      <p:sp>
        <p:nvSpPr>
          <p:cNvPr id="435" name="TextBox 52"/>
          <p:cNvSpPr/>
          <p:nvPr/>
        </p:nvSpPr>
        <p:spPr>
          <a:xfrm>
            <a:off x="8536108" y="6079296"/>
            <a:ext cx="1020192" cy="260156"/>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100" b="0" strike="noStrike" spc="-1" dirty="0">
                <a:solidFill>
                  <a:schemeClr val="lt1"/>
                </a:solidFill>
                <a:latin typeface="Arial"/>
              </a:rPr>
              <a:t>T70K heating</a:t>
            </a:r>
            <a:endParaRPr lang="de-DE" sz="1100" b="0" strike="noStrike" spc="-1" dirty="0">
              <a:solidFill>
                <a:srgbClr val="000000"/>
              </a:solidFill>
              <a:latin typeface="Arial"/>
            </a:endParaRPr>
          </a:p>
        </p:txBody>
      </p:sp>
      <p:sp>
        <p:nvSpPr>
          <p:cNvPr id="4" name="PlaceHolder 3"/>
          <p:cNvSpPr>
            <a:spLocks noGrp="1"/>
          </p:cNvSpPr>
          <p:nvPr>
            <p:ph type="ftr" idx="60"/>
          </p:nvPr>
        </p:nvSpPr>
        <p:spPr>
          <a:xfrm>
            <a:off x="791640" y="6580800"/>
            <a:ext cx="9948600" cy="186480"/>
          </a:xfrm>
          <a:prstGeom prst="rect">
            <a:avLst/>
          </a:prstGeom>
          <a:noFill/>
          <a:ln w="0">
            <a:noFill/>
          </a:ln>
        </p:spPr>
        <p:txBody>
          <a:bodyPr lIns="0" tIns="0" rIns="0" bIns="0" anchor="t">
            <a:noAutofit/>
          </a:bodyPr>
          <a:lstStyle>
            <a:defPPr>
              <a:defRPr lang="en-US"/>
            </a:defPPr>
            <a:lvl1pPr marL="0" indent="0" algn="l" defTabSz="914400" rtl="0" eaLnBrk="1" latinLnBrk="0" hangingPunct="1">
              <a:lnSpc>
                <a:spcPct val="100000"/>
              </a:lnSpc>
              <a:buNone/>
              <a:defRPr lang="en-US" sz="1000" b="0" strike="noStrike" kern="1200" spc="-1">
                <a:solidFill>
                  <a:schemeClr val="dk1"/>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J.Branlard -  iSAS WP2 LLRF - Berlin, Apr. 2026</a:t>
            </a:r>
            <a:endParaRPr/>
          </a:p>
        </p:txBody>
      </p:sp>
      <p:sp>
        <p:nvSpPr>
          <p:cNvPr id="2" name="TextBox 1">
            <a:extLst>
              <a:ext uri="{FF2B5EF4-FFF2-40B4-BE49-F238E27FC236}">
                <a16:creationId xmlns:a16="http://schemas.microsoft.com/office/drawing/2014/main" id="{57975F51-7CC5-47B2-9980-0DB7D252DA3E}"/>
              </a:ext>
            </a:extLst>
          </p:cNvPr>
          <p:cNvSpPr txBox="1"/>
          <p:nvPr/>
        </p:nvSpPr>
        <p:spPr>
          <a:xfrm>
            <a:off x="11582400" y="1850622"/>
            <a:ext cx="609600" cy="369332"/>
          </a:xfrm>
          <a:prstGeom prst="rect">
            <a:avLst/>
          </a:prstGeom>
          <a:noFill/>
        </p:spPr>
        <p:txBody>
          <a:bodyPr wrap="square" rtlCol="0">
            <a:spAutoFit/>
          </a:bodyPr>
          <a:lstStyle/>
          <a:p>
            <a:pPr algn="ctr"/>
            <a:r>
              <a:rPr lang="en-US" sz="900" dirty="0">
                <a:solidFill>
                  <a:schemeClr val="bg1">
                    <a:lumMod val="65000"/>
                  </a:schemeClr>
                </a:solidFill>
              </a:rPr>
              <a:t>coupler motor</a:t>
            </a:r>
            <a:endParaRPr lang="en-US" sz="1600" dirty="0">
              <a:solidFill>
                <a:schemeClr val="bg1">
                  <a:lumMod val="65000"/>
                </a:schemeClr>
              </a:solidFill>
            </a:endParaRPr>
          </a:p>
        </p:txBody>
      </p:sp>
      <p:sp>
        <p:nvSpPr>
          <p:cNvPr id="3" name="Slide Number Placeholder 2">
            <a:extLst>
              <a:ext uri="{FF2B5EF4-FFF2-40B4-BE49-F238E27FC236}">
                <a16:creationId xmlns:a16="http://schemas.microsoft.com/office/drawing/2014/main" id="{4C1EB6CD-B8B1-B212-85FC-FD6BD6B7F543}"/>
              </a:ext>
            </a:extLst>
          </p:cNvPr>
          <p:cNvSpPr>
            <a:spLocks noGrp="1"/>
          </p:cNvSpPr>
          <p:nvPr>
            <p:ph type="sldNum" sz="quarter" idx="12"/>
          </p:nvPr>
        </p:nvSpPr>
        <p:spPr/>
        <p:txBody>
          <a:bodyPr/>
          <a:lstStyle/>
          <a:p>
            <a:fld id="{4068FCCF-9A80-B240-8D85-84F960565AFA}" type="slidenum">
              <a:rPr lang="en-BE" smtClean="0"/>
              <a:t>34</a:t>
            </a:fld>
            <a:endParaRPr lang="en-BE"/>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extBox 3"/>
          <p:cNvSpPr/>
          <p:nvPr/>
        </p:nvSpPr>
        <p:spPr>
          <a:xfrm>
            <a:off x="3069720" y="318600"/>
            <a:ext cx="3847505" cy="460211"/>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2400" b="1" strike="noStrike" spc="-1" dirty="0">
                <a:solidFill>
                  <a:srgbClr val="002060"/>
                </a:solidFill>
                <a:latin typeface="Aptos"/>
              </a:rPr>
              <a:t>WP2 – LLRF:</a:t>
            </a:r>
            <a:r>
              <a:rPr lang="en-US" sz="2400" b="1" strike="noStrike" spc="-1" dirty="0">
                <a:solidFill>
                  <a:schemeClr val="lt2">
                    <a:lumMod val="50000"/>
                  </a:schemeClr>
                </a:solidFill>
                <a:latin typeface="Aptos"/>
              </a:rPr>
              <a:t> status update</a:t>
            </a:r>
            <a:endParaRPr lang="fr-FR" sz="2400" b="0" strike="noStrike" spc="-1" dirty="0">
              <a:solidFill>
                <a:srgbClr val="000000"/>
              </a:solidFill>
              <a:latin typeface="Calibri"/>
            </a:endParaRPr>
          </a:p>
        </p:txBody>
      </p:sp>
      <p:pic>
        <p:nvPicPr>
          <p:cNvPr id="77" name="Picture 2" descr="Innovate for Sustainable Accelerating Systems: Kick-Off Meeting"/>
          <p:cNvPicPr/>
          <p:nvPr/>
        </p:nvPicPr>
        <p:blipFill>
          <a:blip r:embed="rId2"/>
          <a:stretch/>
        </p:blipFill>
        <p:spPr>
          <a:xfrm>
            <a:off x="163440" y="109440"/>
            <a:ext cx="2780640" cy="873360"/>
          </a:xfrm>
          <a:prstGeom prst="rect">
            <a:avLst/>
          </a:prstGeom>
          <a:noFill/>
          <a:ln w="0">
            <a:noFill/>
          </a:ln>
        </p:spPr>
      </p:pic>
      <p:sp>
        <p:nvSpPr>
          <p:cNvPr id="78" name="PlaceHolder 1"/>
          <p:cNvSpPr>
            <a:spLocks noGrp="1"/>
          </p:cNvSpPr>
          <p:nvPr>
            <p:ph/>
          </p:nvPr>
        </p:nvSpPr>
        <p:spPr>
          <a:xfrm>
            <a:off x="281802" y="1046990"/>
            <a:ext cx="10514880" cy="3079948"/>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en-GB" sz="2000" b="1" i="1" strike="noStrike" spc="-1" dirty="0">
                <a:solidFill>
                  <a:schemeClr val="dk1"/>
                </a:solidFill>
                <a:latin typeface="Arial"/>
              </a:rPr>
              <a:t>Example 1: improving efficiency of resonance control algorithms (DESY)</a:t>
            </a:r>
            <a:endParaRPr lang="en-US" sz="1400" b="0" strike="noStrike" spc="-1" dirty="0">
              <a:solidFill>
                <a:schemeClr val="dk1"/>
              </a:solidFill>
              <a:latin typeface="Aptos"/>
            </a:endParaRPr>
          </a:p>
        </p:txBody>
      </p:sp>
      <p:sp>
        <p:nvSpPr>
          <p:cNvPr id="4" name="PlaceHolder 3"/>
          <p:cNvSpPr>
            <a:spLocks noGrp="1"/>
          </p:cNvSpPr>
          <p:nvPr>
            <p:ph type="sldNum" idx="8"/>
          </p:nvPr>
        </p:nvSpPr>
        <p:spPr/>
        <p:txBody>
          <a:bodyPr/>
          <a:lstStyle/>
          <a:p>
            <a:fld id="{C58AB582-9100-4E23-829D-2581E2F90B83}" type="slidenum">
              <a:t>35</a:t>
            </a:fld>
            <a:endParaRPr/>
          </a:p>
        </p:txBody>
      </p:sp>
      <p:pic>
        <p:nvPicPr>
          <p:cNvPr id="5" name="Picture 4">
            <a:extLst>
              <a:ext uri="{FF2B5EF4-FFF2-40B4-BE49-F238E27FC236}">
                <a16:creationId xmlns:a16="http://schemas.microsoft.com/office/drawing/2014/main" id="{F041EB5A-CF68-29B6-7D48-890592F332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802" y="1354930"/>
            <a:ext cx="2662278" cy="2484793"/>
          </a:xfrm>
          <a:prstGeom prst="rect">
            <a:avLst/>
          </a:prstGeom>
        </p:spPr>
      </p:pic>
      <p:sp>
        <p:nvSpPr>
          <p:cNvPr id="7" name="TextBox 6">
            <a:extLst>
              <a:ext uri="{FF2B5EF4-FFF2-40B4-BE49-F238E27FC236}">
                <a16:creationId xmlns:a16="http://schemas.microsoft.com/office/drawing/2014/main" id="{6174F478-00A6-55F5-7BB0-EFC2B6B8AEF1}"/>
              </a:ext>
            </a:extLst>
          </p:cNvPr>
          <p:cNvSpPr txBox="1"/>
          <p:nvPr/>
        </p:nvSpPr>
        <p:spPr>
          <a:xfrm>
            <a:off x="2944080" y="1505348"/>
            <a:ext cx="3625278" cy="1941750"/>
          </a:xfrm>
          <a:prstGeom prst="rect">
            <a:avLst/>
          </a:prstGeom>
          <a:noFill/>
        </p:spPr>
        <p:txBody>
          <a:bodyPr wrap="square">
            <a:spAutoFit/>
          </a:bodyPr>
          <a:lstStyle/>
          <a:p>
            <a:pPr defTabSz="914400">
              <a:lnSpc>
                <a:spcPct val="100000"/>
              </a:lnSpc>
            </a:pPr>
            <a:r>
              <a:rPr lang="en-US" sz="1200" strike="noStrike" spc="-1" dirty="0">
                <a:solidFill>
                  <a:schemeClr val="dk1"/>
                </a:solidFill>
                <a:latin typeface="Arial"/>
              </a:rPr>
              <a:t>Piezo stimulus used to compensate Lorentz force detuning in pulsed operation at EuXFEL.</a:t>
            </a:r>
          </a:p>
          <a:p>
            <a:pPr defTabSz="914400">
              <a:lnSpc>
                <a:spcPct val="100000"/>
              </a:lnSpc>
            </a:pPr>
            <a:endParaRPr lang="en-US" sz="1200" b="1" strike="noStrike" spc="-1" dirty="0">
              <a:solidFill>
                <a:schemeClr val="dk1"/>
              </a:solidFill>
              <a:latin typeface="Arial"/>
            </a:endParaRPr>
          </a:p>
          <a:p>
            <a:pPr marL="342900" indent="-342900" defTabSz="914400">
              <a:lnSpc>
                <a:spcPct val="100000"/>
              </a:lnSpc>
              <a:buAutoNum type="arabicPeriod"/>
            </a:pPr>
            <a:r>
              <a:rPr lang="en-US" sz="1200" b="1" strike="noStrike" spc="-1" dirty="0">
                <a:solidFill>
                  <a:schemeClr val="dk1"/>
                </a:solidFill>
                <a:latin typeface="Arial"/>
              </a:rPr>
              <a:t>Bayesian optimization of piezo stimulus parameters</a:t>
            </a:r>
            <a:r>
              <a:rPr lang="en-US" sz="1200" strike="noStrike" spc="-1" dirty="0">
                <a:solidFill>
                  <a:schemeClr val="dk1"/>
                </a:solidFill>
                <a:latin typeface="Arial"/>
              </a:rPr>
              <a:t> (delay, amplitude, offset) </a:t>
            </a:r>
          </a:p>
          <a:p>
            <a:pPr marL="342900" indent="-342900" defTabSz="914400">
              <a:lnSpc>
                <a:spcPct val="100000"/>
              </a:lnSpc>
              <a:buAutoNum type="arabicPeriod"/>
            </a:pPr>
            <a:r>
              <a:rPr lang="en-US" sz="1200" b="1" strike="noStrike" spc="-1" dirty="0">
                <a:solidFill>
                  <a:schemeClr val="dk1"/>
                </a:solidFill>
                <a:latin typeface="Arial"/>
              </a:rPr>
              <a:t>Using a double sine excitation</a:t>
            </a:r>
            <a:r>
              <a:rPr lang="en-US" sz="1200" strike="noStrike" spc="-1" dirty="0">
                <a:solidFill>
                  <a:schemeClr val="dk1"/>
                </a:solidFill>
                <a:latin typeface="Arial"/>
              </a:rPr>
              <a:t> (instead of just 1) </a:t>
            </a:r>
          </a:p>
          <a:p>
            <a:pPr marL="342900" indent="-342900" defTabSz="914400">
              <a:lnSpc>
                <a:spcPct val="100000"/>
              </a:lnSpc>
              <a:buAutoNum type="arabicPeriod"/>
            </a:pPr>
            <a:r>
              <a:rPr lang="en-US" sz="1200" b="1" spc="-1" dirty="0">
                <a:solidFill>
                  <a:schemeClr val="dk1"/>
                </a:solidFill>
                <a:latin typeface="Arial"/>
              </a:rPr>
              <a:t>Smoothing the leading edge </a:t>
            </a:r>
            <a:r>
              <a:rPr lang="en-US" sz="1200" spc="-1" dirty="0">
                <a:solidFill>
                  <a:schemeClr val="dk1"/>
                </a:solidFill>
                <a:latin typeface="Arial"/>
              </a:rPr>
              <a:t>(to minimize inrush current)</a:t>
            </a:r>
            <a:endParaRPr lang="en-US" sz="1200" strike="noStrike" spc="-1" dirty="0">
              <a:solidFill>
                <a:schemeClr val="dk1"/>
              </a:solidFill>
              <a:latin typeface="Arial"/>
            </a:endParaRPr>
          </a:p>
          <a:p>
            <a:pPr marL="457200" algn="ctr" defTabSz="914400">
              <a:lnSpc>
                <a:spcPct val="110000"/>
              </a:lnSpc>
              <a:tabLst>
                <a:tab pos="361800" algn="l"/>
              </a:tabLst>
            </a:pPr>
            <a:endParaRPr lang="en-US" sz="1200" strike="noStrike" spc="-1" dirty="0">
              <a:solidFill>
                <a:srgbClr val="000000"/>
              </a:solidFill>
              <a:latin typeface="Arial"/>
              <a:ea typeface="DejaVu Sans"/>
            </a:endParaRPr>
          </a:p>
        </p:txBody>
      </p:sp>
      <p:pic>
        <p:nvPicPr>
          <p:cNvPr id="8" name="Picture 2">
            <a:extLst>
              <a:ext uri="{FF2B5EF4-FFF2-40B4-BE49-F238E27FC236}">
                <a16:creationId xmlns:a16="http://schemas.microsoft.com/office/drawing/2014/main" id="{1821BB45-43CC-4E76-EE26-F5BD856BAA4D}"/>
              </a:ext>
            </a:extLst>
          </p:cNvPr>
          <p:cNvPicPr/>
          <p:nvPr/>
        </p:nvPicPr>
        <p:blipFill>
          <a:blip r:embed="rId4"/>
          <a:stretch/>
        </p:blipFill>
        <p:spPr>
          <a:xfrm>
            <a:off x="6636031" y="1354930"/>
            <a:ext cx="5555969" cy="2635211"/>
          </a:xfrm>
          <a:prstGeom prst="rect">
            <a:avLst/>
          </a:prstGeom>
          <a:noFill/>
          <a:ln w="0">
            <a:noFill/>
          </a:ln>
        </p:spPr>
      </p:pic>
      <p:sp>
        <p:nvSpPr>
          <p:cNvPr id="9" name="Rectangle 8">
            <a:extLst>
              <a:ext uri="{FF2B5EF4-FFF2-40B4-BE49-F238E27FC236}">
                <a16:creationId xmlns:a16="http://schemas.microsoft.com/office/drawing/2014/main" id="{47C8F177-B21B-1FCF-2A3B-874FC1788C2B}"/>
              </a:ext>
            </a:extLst>
          </p:cNvPr>
          <p:cNvSpPr/>
          <p:nvPr/>
        </p:nvSpPr>
        <p:spPr>
          <a:xfrm>
            <a:off x="3111689" y="3369153"/>
            <a:ext cx="3356733" cy="4040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strike="noStrike" spc="-1" dirty="0">
                <a:solidFill>
                  <a:schemeClr val="bg1"/>
                </a:solidFill>
                <a:latin typeface="Arial"/>
                <a:ea typeface="DejaVu Sans"/>
              </a:rPr>
              <a:t>= net energy saving </a:t>
            </a:r>
            <a:r>
              <a:rPr lang="en-US" sz="1600" b="1" strike="noStrike" spc="-1" dirty="0">
                <a:solidFill>
                  <a:schemeClr val="bg1"/>
                </a:solidFill>
                <a:latin typeface="Arial"/>
                <a:ea typeface="DejaVu Sans"/>
              </a:rPr>
              <a:t>factor of 2</a:t>
            </a:r>
            <a:endParaRPr lang="en-US" sz="1400" dirty="0">
              <a:solidFill>
                <a:schemeClr val="bg1"/>
              </a:solidFill>
            </a:endParaRPr>
          </a:p>
        </p:txBody>
      </p:sp>
      <p:sp>
        <p:nvSpPr>
          <p:cNvPr id="10" name="TextBox 9">
            <a:extLst>
              <a:ext uri="{FF2B5EF4-FFF2-40B4-BE49-F238E27FC236}">
                <a16:creationId xmlns:a16="http://schemas.microsoft.com/office/drawing/2014/main" id="{C87657F1-14C3-253E-3DCB-F3A41A0525B7}"/>
              </a:ext>
            </a:extLst>
          </p:cNvPr>
          <p:cNvSpPr txBox="1"/>
          <p:nvPr/>
        </p:nvSpPr>
        <p:spPr>
          <a:xfrm>
            <a:off x="163440" y="3779566"/>
            <a:ext cx="6930102" cy="246221"/>
          </a:xfrm>
          <a:prstGeom prst="rect">
            <a:avLst/>
          </a:prstGeom>
          <a:noFill/>
        </p:spPr>
        <p:txBody>
          <a:bodyPr wrap="none" rtlCol="0">
            <a:spAutoFit/>
          </a:bodyPr>
          <a:lstStyle/>
          <a:p>
            <a:r>
              <a:rPr lang="en-US" sz="1000" dirty="0"/>
              <a:t>Presented at IPAC 2025:  “Optimization of Piezo Operation for Superconducting TESLA Cavities at </a:t>
            </a:r>
            <a:r>
              <a:rPr lang="en-US" sz="1000" dirty="0" err="1"/>
              <a:t>EuxXFEL</a:t>
            </a:r>
            <a:r>
              <a:rPr lang="en-US" sz="1000" dirty="0"/>
              <a:t>”, M. </a:t>
            </a:r>
            <a:r>
              <a:rPr lang="en-US" sz="1000" dirty="0" err="1"/>
              <a:t>Grecki</a:t>
            </a:r>
            <a:r>
              <a:rPr lang="en-US" sz="1000" dirty="0"/>
              <a:t> </a:t>
            </a:r>
            <a:r>
              <a:rPr lang="en-US" sz="1000" i="1" dirty="0"/>
              <a:t>et al.</a:t>
            </a:r>
          </a:p>
        </p:txBody>
      </p:sp>
      <p:grpSp>
        <p:nvGrpSpPr>
          <p:cNvPr id="14" name="Group 13">
            <a:extLst>
              <a:ext uri="{FF2B5EF4-FFF2-40B4-BE49-F238E27FC236}">
                <a16:creationId xmlns:a16="http://schemas.microsoft.com/office/drawing/2014/main" id="{9C4D801B-C6C6-20D5-B708-8715A0BCC3E8}"/>
              </a:ext>
            </a:extLst>
          </p:cNvPr>
          <p:cNvGrpSpPr/>
          <p:nvPr/>
        </p:nvGrpSpPr>
        <p:grpSpPr>
          <a:xfrm>
            <a:off x="263592" y="4147663"/>
            <a:ext cx="10852200" cy="2710337"/>
            <a:chOff x="163440" y="4147663"/>
            <a:chExt cx="10852200" cy="2710337"/>
          </a:xfrm>
        </p:grpSpPr>
        <p:sp>
          <p:nvSpPr>
            <p:cNvPr id="11" name="PlaceHolder 1">
              <a:extLst>
                <a:ext uri="{FF2B5EF4-FFF2-40B4-BE49-F238E27FC236}">
                  <a16:creationId xmlns:a16="http://schemas.microsoft.com/office/drawing/2014/main" id="{8E7EE943-4890-BBE3-1D6E-AC960DF94DAD}"/>
                </a:ext>
              </a:extLst>
            </p:cNvPr>
            <p:cNvSpPr txBox="1">
              <a:spLocks/>
            </p:cNvSpPr>
            <p:nvPr/>
          </p:nvSpPr>
          <p:spPr>
            <a:xfrm>
              <a:off x="163440" y="4147663"/>
              <a:ext cx="10514880" cy="2600897"/>
            </a:xfrm>
            <a:prstGeom prst="rect">
              <a:avLst/>
            </a:prstGeom>
            <a:noFill/>
            <a:ln w="0">
              <a:noFill/>
            </a:ln>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001"/>
                </a:spcBef>
                <a:tabLst>
                  <a:tab pos="0" algn="l"/>
                </a:tabLst>
              </a:pPr>
              <a:r>
                <a:rPr lang="en-GB" sz="2000" b="1" i="1" spc="-1" dirty="0">
                  <a:solidFill>
                    <a:schemeClr val="dk1"/>
                  </a:solidFill>
                  <a:latin typeface="Arial"/>
                </a:rPr>
                <a:t>Example 2: developing machine learning–based diagnostics for SRF cavities (HZB)</a:t>
              </a:r>
            </a:p>
            <a:p>
              <a:pPr indent="0" defTabSz="914400">
                <a:lnSpc>
                  <a:spcPct val="110000"/>
                </a:lnSpc>
                <a:spcAft>
                  <a:spcPts val="1199"/>
                </a:spcAft>
                <a:buNone/>
                <a:tabLst>
                  <a:tab pos="0" algn="l"/>
                </a:tabLst>
              </a:pPr>
              <a:br>
                <a:rPr lang="en-US" sz="1200" b="1" strike="noStrike" spc="-1" dirty="0">
                  <a:solidFill>
                    <a:schemeClr val="dk1"/>
                  </a:solidFill>
                  <a:latin typeface="Arial"/>
                </a:rPr>
              </a:br>
              <a:r>
                <a:rPr lang="en-US" sz="1800" b="1" strike="noStrike" spc="-1" dirty="0">
                  <a:solidFill>
                    <a:schemeClr val="dk1"/>
                  </a:solidFill>
                  <a:latin typeface="Arial"/>
                </a:rPr>
                <a:t>Deep learning of cavity detuning </a:t>
              </a:r>
              <a:endParaRPr lang="en-US" sz="1800" b="0" strike="noStrike" spc="-1" dirty="0">
                <a:solidFill>
                  <a:schemeClr val="dk1"/>
                </a:solidFill>
                <a:latin typeface="Arial"/>
              </a:endParaRPr>
            </a:p>
            <a:p>
              <a:pPr marL="628560" lvl="1" indent="-266760" defTabSz="914400">
                <a:lnSpc>
                  <a:spcPct val="100000"/>
                </a:lnSpc>
                <a:spcAft>
                  <a:spcPts val="799"/>
                </a:spcAft>
                <a:buClr>
                  <a:srgbClr val="000000"/>
                </a:buClr>
                <a:buFont typeface="Arial"/>
                <a:buChar char="•"/>
                <a:tabLst>
                  <a:tab pos="0" algn="l"/>
                </a:tabLst>
              </a:pPr>
              <a:r>
                <a:rPr lang="en-US" sz="1600" b="0" strike="noStrike" spc="-1" dirty="0">
                  <a:solidFill>
                    <a:schemeClr val="dk1"/>
                  </a:solidFill>
                  <a:latin typeface="Arial"/>
                </a:rPr>
                <a:t>Can one use </a:t>
              </a:r>
              <a:r>
                <a:rPr lang="en-US" sz="1600" b="1" strike="noStrike" spc="-1" dirty="0">
                  <a:solidFill>
                    <a:schemeClr val="dk1"/>
                  </a:solidFill>
                  <a:latin typeface="Arial"/>
                </a:rPr>
                <a:t>machine learning</a:t>
              </a:r>
              <a:r>
                <a:rPr lang="en-US" sz="1600" strike="noStrike" spc="-1" dirty="0">
                  <a:solidFill>
                    <a:schemeClr val="dk1"/>
                  </a:solidFill>
                  <a:latin typeface="Arial"/>
                </a:rPr>
                <a:t> (auto encoders) to </a:t>
              </a:r>
              <a:r>
                <a:rPr lang="en-US" sz="1600" b="1" strike="noStrike" spc="-1" dirty="0">
                  <a:solidFill>
                    <a:schemeClr val="dk1"/>
                  </a:solidFill>
                  <a:latin typeface="Arial"/>
                </a:rPr>
                <a:t>predict detuning</a:t>
              </a:r>
              <a:r>
                <a:rPr lang="en-US" sz="1600" b="0" strike="noStrike" spc="-1" dirty="0">
                  <a:solidFill>
                    <a:schemeClr val="dk1"/>
                  </a:solidFill>
                  <a:latin typeface="Arial"/>
                </a:rPr>
                <a:t> in CW</a:t>
              </a:r>
            </a:p>
            <a:p>
              <a:pPr marL="628560" lvl="1" indent="-266760" defTabSz="914400">
                <a:lnSpc>
                  <a:spcPct val="100000"/>
                </a:lnSpc>
                <a:spcAft>
                  <a:spcPts val="799"/>
                </a:spcAft>
                <a:buClr>
                  <a:srgbClr val="000000"/>
                </a:buClr>
                <a:buFont typeface="Arial"/>
                <a:buChar char="•"/>
                <a:tabLst>
                  <a:tab pos="0" algn="l"/>
                </a:tabLst>
              </a:pPr>
              <a:r>
                <a:rPr lang="en-US" sz="1600" b="0" strike="noStrike" spc="-1" dirty="0">
                  <a:solidFill>
                    <a:schemeClr val="dk1"/>
                  </a:solidFill>
                  <a:latin typeface="Arial"/>
                </a:rPr>
                <a:t>Use </a:t>
              </a:r>
              <a:r>
                <a:rPr lang="en-US" sz="1600" b="1" strike="noStrike" spc="-1" dirty="0">
                  <a:solidFill>
                    <a:schemeClr val="dk1"/>
                  </a:solidFill>
                  <a:latin typeface="Arial"/>
                </a:rPr>
                <a:t>deep learning </a:t>
              </a:r>
              <a:r>
                <a:rPr lang="en-US" sz="1600" b="0" strike="noStrike" spc="-1" dirty="0">
                  <a:solidFill>
                    <a:schemeClr val="dk1"/>
                  </a:solidFill>
                  <a:latin typeface="Arial"/>
                </a:rPr>
                <a:t>to adapt the cavity model to real-time variations</a:t>
              </a:r>
            </a:p>
            <a:p>
              <a:pPr marL="628560" lvl="1" indent="-266760" defTabSz="914400">
                <a:lnSpc>
                  <a:spcPct val="100000"/>
                </a:lnSpc>
                <a:spcAft>
                  <a:spcPts val="799"/>
                </a:spcAft>
                <a:buClr>
                  <a:srgbClr val="000000"/>
                </a:buClr>
                <a:buFont typeface="Arial"/>
                <a:buChar char="•"/>
                <a:tabLst>
                  <a:tab pos="0" algn="l"/>
                </a:tabLst>
              </a:pPr>
              <a:r>
                <a:rPr lang="en-US" sz="1600" b="0" strike="noStrike" spc="-1" dirty="0">
                  <a:solidFill>
                    <a:schemeClr val="dk1"/>
                  </a:solidFill>
                  <a:latin typeface="Arial"/>
                </a:rPr>
                <a:t>Use Koopman filter to make dynamics of the system appear linear </a:t>
              </a:r>
            </a:p>
            <a:p>
              <a:pPr marL="628560" lvl="1" indent="-266760" defTabSz="914400">
                <a:lnSpc>
                  <a:spcPct val="100000"/>
                </a:lnSpc>
                <a:spcAft>
                  <a:spcPts val="799"/>
                </a:spcAft>
                <a:buClr>
                  <a:srgbClr val="000000"/>
                </a:buClr>
                <a:buFont typeface="Arial"/>
                <a:buChar char="•"/>
                <a:tabLst>
                  <a:tab pos="0" algn="l"/>
                </a:tabLst>
              </a:pPr>
              <a:r>
                <a:rPr lang="en-US" sz="1600" b="0" strike="noStrike" spc="-1" dirty="0">
                  <a:solidFill>
                    <a:schemeClr val="dk1"/>
                  </a:solidFill>
                  <a:latin typeface="Arial"/>
                </a:rPr>
                <a:t>Simulated </a:t>
              </a:r>
              <a:r>
                <a:rPr lang="en-US" sz="1600" b="1" strike="noStrike" spc="-1" dirty="0">
                  <a:solidFill>
                    <a:schemeClr val="dk1"/>
                  </a:solidFill>
                  <a:latin typeface="Arial"/>
                </a:rPr>
                <a:t>detuning data</a:t>
              </a:r>
              <a:r>
                <a:rPr lang="en-US" sz="1600" b="0" strike="noStrike" spc="-1" dirty="0">
                  <a:solidFill>
                    <a:schemeClr val="dk1"/>
                  </a:solidFill>
                  <a:latin typeface="Arial"/>
                </a:rPr>
                <a:t>, then used to train and test model</a:t>
              </a:r>
            </a:p>
          </p:txBody>
        </p:sp>
        <p:pic>
          <p:nvPicPr>
            <p:cNvPr id="13" name="Picture 37">
              <a:extLst>
                <a:ext uri="{FF2B5EF4-FFF2-40B4-BE49-F238E27FC236}">
                  <a16:creationId xmlns:a16="http://schemas.microsoft.com/office/drawing/2014/main" id="{F0F6C9EE-7B1A-224E-EC0E-9889BAA2D087}"/>
                </a:ext>
              </a:extLst>
            </p:cNvPr>
            <p:cNvPicPr/>
            <p:nvPr/>
          </p:nvPicPr>
          <p:blipFill>
            <a:blip r:embed="rId5"/>
            <a:stretch/>
          </p:blipFill>
          <p:spPr>
            <a:xfrm>
              <a:off x="7805820" y="4506590"/>
              <a:ext cx="3209820" cy="2351410"/>
            </a:xfrm>
            <a:prstGeom prst="rect">
              <a:avLst/>
            </a:prstGeom>
            <a:noFill/>
            <a:ln w="0">
              <a:noFill/>
            </a:ln>
          </p:spPr>
        </p:pic>
      </p:grpSp>
      <p:sp>
        <p:nvSpPr>
          <p:cNvPr id="17" name="PlaceHolder 1">
            <a:extLst>
              <a:ext uri="{FF2B5EF4-FFF2-40B4-BE49-F238E27FC236}">
                <a16:creationId xmlns:a16="http://schemas.microsoft.com/office/drawing/2014/main" id="{246D5926-1B77-B40B-63E7-184494810FB4}"/>
              </a:ext>
            </a:extLst>
          </p:cNvPr>
          <p:cNvSpPr txBox="1">
            <a:spLocks/>
          </p:cNvSpPr>
          <p:nvPr/>
        </p:nvSpPr>
        <p:spPr>
          <a:xfrm>
            <a:off x="4696" y="6476316"/>
            <a:ext cx="4114080" cy="36432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t>    iSAS WP2 LLRF | J. Branlard | WP2 status update</a:t>
            </a:r>
            <a:endParaRPr lang="en-US" sz="1100" dirty="0"/>
          </a:p>
        </p:txBody>
      </p:sp>
      <p:sp>
        <p:nvSpPr>
          <p:cNvPr id="2" name="Footer Placeholder 1">
            <a:extLst>
              <a:ext uri="{FF2B5EF4-FFF2-40B4-BE49-F238E27FC236}">
                <a16:creationId xmlns:a16="http://schemas.microsoft.com/office/drawing/2014/main" id="{4F2309C6-F7C6-FA08-CE70-43512A5077FC}"/>
              </a:ext>
            </a:extLst>
          </p:cNvPr>
          <p:cNvSpPr>
            <a:spLocks noGrp="1"/>
          </p:cNvSpPr>
          <p:nvPr>
            <p:ph type="ftr" idx="7"/>
          </p:nvPr>
        </p:nvSpPr>
        <p:spPr/>
        <p:txBody>
          <a:bodyPr/>
          <a:lstStyle/>
          <a:p>
            <a:pPr indent="0" algn="ctr" defTabSz="914400">
              <a:lnSpc>
                <a:spcPct val="100000"/>
              </a:lnSpc>
              <a:buNone/>
              <a:tabLst>
                <a:tab pos="0" algn="l"/>
              </a:tabLst>
            </a:pPr>
            <a:r>
              <a:rPr lang="de-DE" sz="1400" b="0" strike="noStrike" spc="-1">
                <a:solidFill>
                  <a:srgbClr val="000000"/>
                </a:solidFill>
                <a:latin typeface="Times New Roman"/>
              </a:rPr>
              <a:t>J.Branlard -  iSAS WP2 LLRF - Berlin, Apr. 2026</a:t>
            </a:r>
            <a:endParaRPr lang="fr-FR" sz="1400" b="0" strike="noStrike" spc="-1">
              <a:solidFill>
                <a:srgbClr val="000000"/>
              </a:solidFill>
              <a:latin typeface="Calibri"/>
            </a:endParaRPr>
          </a:p>
        </p:txBody>
      </p:sp>
    </p:spTree>
    <p:extLst>
      <p:ext uri="{BB962C8B-B14F-4D97-AF65-F5344CB8AC3E}">
        <p14:creationId xmlns:p14="http://schemas.microsoft.com/office/powerpoint/2010/main" val="57715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p:cNvSpPr>
          <p:nvPr>
            <p:ph type="title"/>
          </p:nvPr>
        </p:nvSpPr>
        <p:spPr>
          <a:xfrm>
            <a:off x="407880" y="349560"/>
            <a:ext cx="11375280" cy="450360"/>
          </a:xfrm>
          <a:prstGeom prst="rect">
            <a:avLst/>
          </a:prstGeom>
          <a:noFill/>
          <a:ln w="0">
            <a:noFill/>
          </a:ln>
        </p:spPr>
        <p:txBody>
          <a:bodyPr lIns="0" tIns="0" rIns="0" bIns="0" anchor="t">
            <a:noAutofit/>
          </a:bodyPr>
          <a:lstStyle/>
          <a:p>
            <a:pPr indent="0" defTabSz="914400">
              <a:lnSpc>
                <a:spcPct val="90000"/>
              </a:lnSpc>
              <a:buNone/>
              <a:tabLst>
                <a:tab pos="0" algn="l"/>
              </a:tabLst>
            </a:pPr>
            <a:r>
              <a:rPr lang="en-US" sz="3000" b="1" strike="noStrike" spc="-1">
                <a:solidFill>
                  <a:schemeClr val="dk1"/>
                </a:solidFill>
                <a:latin typeface="Arial"/>
              </a:rPr>
              <a:t>C</a:t>
            </a:r>
            <a:r>
              <a:rPr lang="en-US" sz="3000" b="1" strike="noStrike" spc="-1">
                <a:solidFill>
                  <a:schemeClr val="accent1"/>
                </a:solidFill>
                <a:latin typeface="Arial"/>
              </a:rPr>
              <a:t>arrier </a:t>
            </a:r>
            <a:r>
              <a:rPr lang="en-US" sz="3000" b="1" strike="noStrike" spc="-1">
                <a:solidFill>
                  <a:schemeClr val="dk1"/>
                </a:solidFill>
                <a:latin typeface="Arial"/>
              </a:rPr>
              <a:t>S</a:t>
            </a:r>
            <a:r>
              <a:rPr lang="en-US" sz="3000" b="1" strike="noStrike" spc="-1">
                <a:solidFill>
                  <a:schemeClr val="accent1"/>
                </a:solidFill>
                <a:latin typeface="Arial"/>
              </a:rPr>
              <a:t>uppression </a:t>
            </a:r>
            <a:r>
              <a:rPr lang="en-US" sz="3000" b="1" strike="noStrike" spc="-1">
                <a:solidFill>
                  <a:schemeClr val="dk1"/>
                </a:solidFill>
                <a:latin typeface="Arial"/>
              </a:rPr>
              <a:t>I</a:t>
            </a:r>
            <a:r>
              <a:rPr lang="en-US" sz="3000" b="1" strike="noStrike" spc="-1">
                <a:solidFill>
                  <a:schemeClr val="accent1"/>
                </a:solidFill>
                <a:latin typeface="Arial"/>
              </a:rPr>
              <a:t>nterferometer</a:t>
            </a:r>
            <a:endParaRPr lang="en-US" sz="3000" b="0" strike="noStrike" spc="-1">
              <a:solidFill>
                <a:schemeClr val="dk1"/>
              </a:solidFill>
              <a:latin typeface="Arial"/>
            </a:endParaRPr>
          </a:p>
        </p:txBody>
      </p:sp>
      <p:sp>
        <p:nvSpPr>
          <p:cNvPr id="303" name="PlaceHolder 2"/>
          <p:cNvSpPr>
            <a:spLocks noGrp="1"/>
          </p:cNvSpPr>
          <p:nvPr>
            <p:ph/>
          </p:nvPr>
        </p:nvSpPr>
        <p:spPr>
          <a:xfrm>
            <a:off x="407880" y="817560"/>
            <a:ext cx="11375280" cy="378360"/>
          </a:xfrm>
          <a:prstGeom prst="rect">
            <a:avLst/>
          </a:prstGeom>
          <a:noFill/>
          <a:ln w="0">
            <a:noFill/>
          </a:ln>
        </p:spPr>
        <p:txBody>
          <a:bodyPr lIns="0" tIns="0" rIns="0" bIns="0" anchor="t">
            <a:noAutofit/>
          </a:bodyPr>
          <a:lstStyle/>
          <a:p>
            <a:pPr indent="0" defTabSz="914400">
              <a:lnSpc>
                <a:spcPct val="110000"/>
              </a:lnSpc>
              <a:buNone/>
              <a:tabLst>
                <a:tab pos="0" algn="l"/>
              </a:tabLst>
            </a:pPr>
            <a:r>
              <a:rPr lang="en-US" sz="1800" b="1" strike="noStrike" spc="-1">
                <a:solidFill>
                  <a:schemeClr val="accent2"/>
                </a:solidFill>
                <a:latin typeface="Arial"/>
              </a:rPr>
              <a:t>Concept</a:t>
            </a:r>
            <a:endParaRPr lang="en-US" sz="1800" b="0" strike="noStrike" spc="-1">
              <a:solidFill>
                <a:schemeClr val="dk1"/>
              </a:solidFill>
              <a:latin typeface="Arial"/>
            </a:endParaRPr>
          </a:p>
        </p:txBody>
      </p:sp>
      <p:sp>
        <p:nvSpPr>
          <p:cNvPr id="304" name="PlaceHolder 3"/>
          <p:cNvSpPr>
            <a:spLocks noGrp="1"/>
          </p:cNvSpPr>
          <p:nvPr>
            <p:ph/>
          </p:nvPr>
        </p:nvSpPr>
        <p:spPr>
          <a:xfrm>
            <a:off x="507960" y="1312200"/>
            <a:ext cx="4791240" cy="1352880"/>
          </a:xfrm>
          <a:prstGeom prst="rect">
            <a:avLst/>
          </a:prstGeom>
          <a:noFill/>
          <a:ln w="0">
            <a:noFill/>
          </a:ln>
        </p:spPr>
        <p:txBody>
          <a:bodyPr lIns="0" tIns="0" rIns="0" bIns="0" anchor="t">
            <a:noAutofit/>
          </a:bodyPr>
          <a:lstStyle/>
          <a:p>
            <a:pPr marL="361800" indent="-361800" defTabSz="914400">
              <a:lnSpc>
                <a:spcPct val="110000"/>
              </a:lnSpc>
              <a:spcAft>
                <a:spcPts val="601"/>
              </a:spcAft>
              <a:buClr>
                <a:srgbClr val="000000"/>
              </a:buClr>
              <a:buFont typeface="Arial"/>
              <a:buChar char="•"/>
              <a:tabLst>
                <a:tab pos="361800" algn="l"/>
              </a:tabLst>
            </a:pPr>
            <a:r>
              <a:rPr lang="en-US" sz="1600" b="0" strike="noStrike" spc="-1">
                <a:solidFill>
                  <a:schemeClr val="dk1"/>
                </a:solidFill>
                <a:latin typeface="Arial"/>
              </a:rPr>
              <a:t>Overcome noise limits of the post-IQ system </a:t>
            </a:r>
          </a:p>
          <a:p>
            <a:pPr marL="361800" indent="-361800" defTabSz="914400">
              <a:lnSpc>
                <a:spcPct val="110000"/>
              </a:lnSpc>
              <a:spcAft>
                <a:spcPts val="601"/>
              </a:spcAft>
              <a:buClr>
                <a:srgbClr val="000000"/>
              </a:buClr>
              <a:buFont typeface="Arial"/>
              <a:buChar char="•"/>
              <a:tabLst>
                <a:tab pos="361800" algn="l"/>
              </a:tabLst>
            </a:pPr>
            <a:r>
              <a:rPr lang="en-US" sz="1600" b="0" strike="noStrike" spc="-1">
                <a:solidFill>
                  <a:schemeClr val="dk1"/>
                </a:solidFill>
                <a:latin typeface="Arial"/>
              </a:rPr>
              <a:t>CSI performance scales with RF input power</a:t>
            </a:r>
          </a:p>
          <a:p>
            <a:pPr marL="361800" indent="-361800" defTabSz="914400">
              <a:lnSpc>
                <a:spcPct val="110000"/>
              </a:lnSpc>
              <a:spcAft>
                <a:spcPts val="601"/>
              </a:spcAft>
              <a:buClr>
                <a:srgbClr val="000000"/>
              </a:buClr>
              <a:buFont typeface="Arial"/>
              <a:buChar char="•"/>
              <a:tabLst>
                <a:tab pos="361800" algn="l"/>
              </a:tabLst>
            </a:pPr>
            <a:r>
              <a:rPr lang="en-US" sz="1600" b="0" strike="noStrike" spc="-1">
                <a:solidFill>
                  <a:schemeClr val="dk1"/>
                </a:solidFill>
                <a:latin typeface="Arial"/>
              </a:rPr>
              <a:t>Source </a:t>
            </a:r>
            <a:r>
              <a:rPr lang="en-US" sz="1600" b="0" strike="noStrike" spc="-1">
                <a:solidFill>
                  <a:schemeClr val="dk1"/>
                </a:solidFill>
                <a:latin typeface="Wingdings"/>
              </a:rPr>
              <a:t></a:t>
            </a:r>
            <a:r>
              <a:rPr lang="en-US" sz="1600" b="0" strike="noStrike" spc="-1">
                <a:solidFill>
                  <a:schemeClr val="dk1"/>
                </a:solidFill>
                <a:latin typeface="Arial"/>
              </a:rPr>
              <a:t> very low amplitude noise !</a:t>
            </a:r>
          </a:p>
          <a:p>
            <a:pPr marL="361800" indent="-361800" defTabSz="914400">
              <a:lnSpc>
                <a:spcPct val="110000"/>
              </a:lnSpc>
              <a:spcAft>
                <a:spcPts val="601"/>
              </a:spcAft>
              <a:buClr>
                <a:srgbClr val="000000"/>
              </a:buClr>
              <a:buFont typeface="Arial"/>
              <a:buChar char="•"/>
              <a:tabLst>
                <a:tab pos="361800" algn="l"/>
              </a:tabLst>
            </a:pPr>
            <a:r>
              <a:rPr lang="en-US" sz="1600" b="0" strike="noStrike" spc="-1">
                <a:solidFill>
                  <a:schemeClr val="dk1"/>
                </a:solidFill>
                <a:latin typeface="Arial"/>
              </a:rPr>
              <a:t>Replace the DUT with the LLRF system</a:t>
            </a:r>
          </a:p>
          <a:p>
            <a:pPr indent="0" defTabSz="914400">
              <a:lnSpc>
                <a:spcPct val="110000"/>
              </a:lnSpc>
              <a:spcAft>
                <a:spcPts val="1199"/>
              </a:spcAft>
              <a:buNone/>
              <a:tabLst>
                <a:tab pos="0" algn="l"/>
              </a:tabLst>
            </a:pPr>
            <a:endParaRPr lang="en-US" sz="1600" b="0" strike="noStrike" spc="-1">
              <a:solidFill>
                <a:schemeClr val="dk1"/>
              </a:solidFill>
              <a:latin typeface="Arial"/>
            </a:endParaRPr>
          </a:p>
        </p:txBody>
      </p:sp>
      <p:pic>
        <p:nvPicPr>
          <p:cNvPr id="305" name="Picture 61"/>
          <p:cNvPicPr/>
          <p:nvPr/>
        </p:nvPicPr>
        <p:blipFill>
          <a:blip r:embed="rId2"/>
          <a:stretch/>
        </p:blipFill>
        <p:spPr>
          <a:xfrm>
            <a:off x="5518080" y="1035000"/>
            <a:ext cx="6249600" cy="2511720"/>
          </a:xfrm>
          <a:prstGeom prst="rect">
            <a:avLst/>
          </a:prstGeom>
          <a:noFill/>
          <a:ln w="0">
            <a:noFill/>
          </a:ln>
        </p:spPr>
      </p:pic>
      <p:pic>
        <p:nvPicPr>
          <p:cNvPr id="306" name="Picture 62"/>
          <p:cNvPicPr/>
          <p:nvPr/>
        </p:nvPicPr>
        <p:blipFill>
          <a:blip r:embed="rId3"/>
          <a:stretch/>
        </p:blipFill>
        <p:spPr>
          <a:xfrm>
            <a:off x="475560" y="3081960"/>
            <a:ext cx="4775040" cy="3268800"/>
          </a:xfrm>
          <a:prstGeom prst="rect">
            <a:avLst/>
          </a:prstGeom>
          <a:noFill/>
          <a:ln w="0">
            <a:noFill/>
          </a:ln>
        </p:spPr>
      </p:pic>
      <p:sp>
        <p:nvSpPr>
          <p:cNvPr id="307" name="Arrow: Down 2"/>
          <p:cNvSpPr/>
          <p:nvPr/>
        </p:nvSpPr>
        <p:spPr>
          <a:xfrm rot="4378800" flipH="1">
            <a:off x="6255360" y="2058480"/>
            <a:ext cx="154440" cy="2261160"/>
          </a:xfrm>
          <a:prstGeom prst="downArrow">
            <a:avLst>
              <a:gd name="adj1" fmla="val 50000"/>
              <a:gd name="adj2" fmla="val 50000"/>
            </a:avLst>
          </a:prstGeom>
          <a:solidFill>
            <a:srgbClr val="FFC000"/>
          </a:solidFill>
          <a:ln w="9525">
            <a:solidFill>
              <a:srgbClr val="00B0F0"/>
            </a:solidFill>
          </a:ln>
          <a:effectLst>
            <a:outerShdw blurRad="63360" sx="102000" sy="102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defTabSz="914400">
              <a:lnSpc>
                <a:spcPct val="100000"/>
              </a:lnSpc>
            </a:pPr>
            <a:endParaRPr lang="de-DE" sz="1600" b="0" strike="noStrike" spc="-1">
              <a:solidFill>
                <a:schemeClr val="dk1"/>
              </a:solidFill>
              <a:latin typeface="Arial"/>
            </a:endParaRPr>
          </a:p>
        </p:txBody>
      </p:sp>
      <p:sp>
        <p:nvSpPr>
          <p:cNvPr id="308" name="Textplatzhalter 5"/>
          <p:cNvSpPr/>
          <p:nvPr/>
        </p:nvSpPr>
        <p:spPr>
          <a:xfrm>
            <a:off x="5699520" y="3624840"/>
            <a:ext cx="5890320" cy="1454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marL="361800" indent="-361800" defTabSz="914400">
              <a:lnSpc>
                <a:spcPct val="110000"/>
              </a:lnSpc>
              <a:spcAft>
                <a:spcPts val="1199"/>
              </a:spcAft>
              <a:buClr>
                <a:srgbClr val="000000"/>
              </a:buClr>
              <a:buFont typeface="Arial"/>
              <a:buChar char="•"/>
              <a:tabLst>
                <a:tab pos="361800" algn="l"/>
              </a:tabLst>
            </a:pPr>
            <a:r>
              <a:rPr lang="en-US" sz="1600" b="0" strike="noStrike" spc="-1">
                <a:solidFill>
                  <a:schemeClr val="dk1"/>
                </a:solidFill>
                <a:latin typeface="Arial"/>
              </a:rPr>
              <a:t>CSI signal contains no carrier</a:t>
            </a:r>
            <a:endParaRPr lang="fr-FR" sz="1600" b="0" strike="noStrike" spc="-1">
              <a:solidFill>
                <a:srgbClr val="000000"/>
              </a:solidFill>
              <a:latin typeface="Calibri"/>
            </a:endParaRPr>
          </a:p>
          <a:p>
            <a:pPr marL="628560" lvl="1" indent="-266760" defTabSz="914400">
              <a:lnSpc>
                <a:spcPct val="100000"/>
              </a:lnSpc>
              <a:spcAft>
                <a:spcPts val="799"/>
              </a:spcAft>
              <a:buClr>
                <a:srgbClr val="000000"/>
              </a:buClr>
              <a:buFont typeface="Arial"/>
              <a:buChar char="•"/>
              <a:tabLst>
                <a:tab pos="361800" algn="l"/>
              </a:tabLst>
            </a:pPr>
            <a:r>
              <a:rPr lang="en-US" sz="1400" b="0" strike="noStrike" spc="-1">
                <a:solidFill>
                  <a:schemeClr val="dk1"/>
                </a:solidFill>
                <a:latin typeface="Arial"/>
              </a:rPr>
              <a:t>no absolute information of amplitude and phase </a:t>
            </a:r>
            <a:endParaRPr lang="fr-FR" sz="1400" b="0" strike="noStrike" spc="-1">
              <a:solidFill>
                <a:srgbClr val="000000"/>
              </a:solidFill>
              <a:latin typeface="Calibri"/>
            </a:endParaRPr>
          </a:p>
          <a:p>
            <a:pPr marL="361800" indent="-361800" defTabSz="914400">
              <a:lnSpc>
                <a:spcPct val="110000"/>
              </a:lnSpc>
              <a:spcAft>
                <a:spcPts val="1199"/>
              </a:spcAft>
              <a:buClr>
                <a:srgbClr val="000000"/>
              </a:buClr>
              <a:buFont typeface="Arial"/>
              <a:buChar char="•"/>
              <a:tabLst>
                <a:tab pos="361800" algn="l"/>
              </a:tabLst>
            </a:pPr>
            <a:r>
              <a:rPr lang="en-US" sz="1600" b="0" strike="noStrike" spc="-1">
                <a:solidFill>
                  <a:schemeClr val="dk1"/>
                </a:solidFill>
                <a:latin typeface="Arial"/>
              </a:rPr>
              <a:t>CSI signal as amplified error signal </a:t>
            </a:r>
            <a:endParaRPr lang="fr-FR" sz="1600" b="0" strike="noStrike" spc="-1">
              <a:solidFill>
                <a:srgbClr val="000000"/>
              </a:solidFill>
              <a:latin typeface="Calibri"/>
            </a:endParaRPr>
          </a:p>
          <a:p>
            <a:pPr marL="628560" lvl="1" indent="-266760" defTabSz="914400">
              <a:lnSpc>
                <a:spcPct val="100000"/>
              </a:lnSpc>
              <a:spcAft>
                <a:spcPts val="799"/>
              </a:spcAft>
              <a:buClr>
                <a:srgbClr val="000000"/>
              </a:buClr>
              <a:buFont typeface="Arial"/>
              <a:buChar char="•"/>
              <a:tabLst>
                <a:tab pos="361800" algn="l"/>
              </a:tabLst>
            </a:pPr>
            <a:r>
              <a:rPr lang="en-US" sz="1400" b="0" strike="noStrike" spc="-1">
                <a:solidFill>
                  <a:schemeClr val="dk1"/>
                </a:solidFill>
                <a:latin typeface="Arial"/>
              </a:rPr>
              <a:t>Combination of CSI and standard measurement as controller input</a:t>
            </a:r>
            <a:endParaRPr lang="fr-FR" sz="1400" b="0" strike="noStrike" spc="-1">
              <a:solidFill>
                <a:srgbClr val="000000"/>
              </a:solidFill>
              <a:latin typeface="Calibri"/>
            </a:endParaRPr>
          </a:p>
          <a:p>
            <a:pPr defTabSz="914400">
              <a:lnSpc>
                <a:spcPct val="100000"/>
              </a:lnSpc>
              <a:spcAft>
                <a:spcPts val="799"/>
              </a:spcAft>
              <a:tabLst>
                <a:tab pos="361800" algn="l"/>
              </a:tabLst>
            </a:pPr>
            <a:endParaRPr lang="fr-FR" sz="1400" b="0" strike="noStrike" spc="-1">
              <a:solidFill>
                <a:srgbClr val="000000"/>
              </a:solidFill>
              <a:latin typeface="Calibri"/>
            </a:endParaRPr>
          </a:p>
          <a:p>
            <a:pPr defTabSz="914400">
              <a:lnSpc>
                <a:spcPct val="100000"/>
              </a:lnSpc>
              <a:spcAft>
                <a:spcPts val="799"/>
              </a:spcAft>
              <a:tabLst>
                <a:tab pos="361800" algn="l"/>
              </a:tabLst>
            </a:pPr>
            <a:endParaRPr lang="fr-FR" sz="1400" b="0" strike="noStrike" spc="-1">
              <a:solidFill>
                <a:srgbClr val="000000"/>
              </a:solidFill>
              <a:latin typeface="Calibri"/>
            </a:endParaRPr>
          </a:p>
        </p:txBody>
      </p:sp>
      <p:sp>
        <p:nvSpPr>
          <p:cNvPr id="309" name="TextBox 110"/>
          <p:cNvSpPr/>
          <p:nvPr/>
        </p:nvSpPr>
        <p:spPr>
          <a:xfrm>
            <a:off x="9793440" y="804240"/>
            <a:ext cx="1636200" cy="2494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050" b="1" i="1" strike="noStrike" spc="-1">
                <a:solidFill>
                  <a:srgbClr val="00B0F0"/>
                </a:solidFill>
                <a:latin typeface="Arial"/>
              </a:rPr>
              <a:t>Courtesy: M. Hoffmann</a:t>
            </a:r>
            <a:endParaRPr lang="fr-FR" sz="1050" b="0" strike="noStrike" spc="-1">
              <a:solidFill>
                <a:srgbClr val="000000"/>
              </a:solidFill>
              <a:latin typeface="Calibri"/>
            </a:endParaRPr>
          </a:p>
        </p:txBody>
      </p:sp>
      <p:pic>
        <p:nvPicPr>
          <p:cNvPr id="310" name="Picture 63"/>
          <p:cNvPicPr/>
          <p:nvPr/>
        </p:nvPicPr>
        <p:blipFill>
          <a:blip r:embed="rId4"/>
          <a:stretch/>
        </p:blipFill>
        <p:spPr>
          <a:xfrm>
            <a:off x="6353280" y="5130720"/>
            <a:ext cx="5109840" cy="1203480"/>
          </a:xfrm>
          <a:prstGeom prst="rect">
            <a:avLst/>
          </a:prstGeom>
          <a:noFill/>
          <a:ln w="0">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PlaceHolder 1"/>
          <p:cNvSpPr>
            <a:spLocks noGrp="1"/>
          </p:cNvSpPr>
          <p:nvPr>
            <p:ph type="title"/>
          </p:nvPr>
        </p:nvSpPr>
        <p:spPr>
          <a:xfrm>
            <a:off x="407880" y="349560"/>
            <a:ext cx="11375280" cy="450360"/>
          </a:xfrm>
          <a:prstGeom prst="rect">
            <a:avLst/>
          </a:prstGeom>
          <a:noFill/>
          <a:ln w="0">
            <a:noFill/>
          </a:ln>
        </p:spPr>
        <p:txBody>
          <a:bodyPr lIns="0" tIns="0" rIns="0" bIns="0" anchor="t">
            <a:noAutofit/>
          </a:bodyPr>
          <a:lstStyle/>
          <a:p>
            <a:pPr indent="0" defTabSz="914400">
              <a:lnSpc>
                <a:spcPct val="90000"/>
              </a:lnSpc>
              <a:buNone/>
              <a:tabLst>
                <a:tab pos="0" algn="l"/>
              </a:tabLst>
            </a:pPr>
            <a:r>
              <a:rPr lang="en-US" sz="3000" b="1" strike="noStrike" spc="-1">
                <a:solidFill>
                  <a:schemeClr val="accent1"/>
                </a:solidFill>
                <a:latin typeface="Arial"/>
              </a:rPr>
              <a:t>Measurement Results from CMTB</a:t>
            </a:r>
            <a:endParaRPr lang="en-US" sz="3000" b="0" strike="noStrike" spc="-1">
              <a:solidFill>
                <a:schemeClr val="dk1"/>
              </a:solidFill>
              <a:latin typeface="Arial"/>
            </a:endParaRPr>
          </a:p>
        </p:txBody>
      </p:sp>
      <p:pic>
        <p:nvPicPr>
          <p:cNvPr id="312" name="Grafik 6"/>
          <p:cNvPicPr/>
          <p:nvPr/>
        </p:nvPicPr>
        <p:blipFill>
          <a:blip r:embed="rId2"/>
          <a:stretch/>
        </p:blipFill>
        <p:spPr>
          <a:xfrm>
            <a:off x="246240" y="2799360"/>
            <a:ext cx="5824080" cy="3599280"/>
          </a:xfrm>
          <a:prstGeom prst="rect">
            <a:avLst/>
          </a:prstGeom>
          <a:noFill/>
          <a:ln w="0">
            <a:noFill/>
          </a:ln>
        </p:spPr>
      </p:pic>
      <p:sp>
        <p:nvSpPr>
          <p:cNvPr id="313" name="PlaceHolder 2"/>
          <p:cNvSpPr>
            <a:spLocks noGrp="1"/>
          </p:cNvSpPr>
          <p:nvPr>
            <p:ph/>
          </p:nvPr>
        </p:nvSpPr>
        <p:spPr>
          <a:xfrm>
            <a:off x="407880" y="817560"/>
            <a:ext cx="11375280" cy="378360"/>
          </a:xfrm>
          <a:prstGeom prst="rect">
            <a:avLst/>
          </a:prstGeom>
          <a:noFill/>
          <a:ln w="0">
            <a:noFill/>
          </a:ln>
        </p:spPr>
        <p:txBody>
          <a:bodyPr lIns="0" tIns="0" rIns="0" bIns="0" anchor="t">
            <a:noAutofit/>
          </a:bodyPr>
          <a:lstStyle/>
          <a:p>
            <a:pPr indent="0" defTabSz="914400">
              <a:lnSpc>
                <a:spcPct val="110000"/>
              </a:lnSpc>
              <a:buNone/>
              <a:tabLst>
                <a:tab pos="0" algn="l"/>
              </a:tabLst>
            </a:pPr>
            <a:r>
              <a:rPr lang="en-US" sz="1800" b="1" strike="noStrike" spc="-1">
                <a:solidFill>
                  <a:schemeClr val="accent2"/>
                </a:solidFill>
                <a:latin typeface="Arial"/>
              </a:rPr>
              <a:t>Lab MO as Reference (best results)</a:t>
            </a:r>
            <a:endParaRPr lang="en-US" sz="1800" b="0" strike="noStrike" spc="-1">
              <a:solidFill>
                <a:schemeClr val="dk1"/>
              </a:solidFill>
              <a:latin typeface="Arial"/>
            </a:endParaRPr>
          </a:p>
        </p:txBody>
      </p:sp>
      <p:sp>
        <p:nvSpPr>
          <p:cNvPr id="314" name="PlaceHolder 3"/>
          <p:cNvSpPr>
            <a:spLocks noGrp="1"/>
          </p:cNvSpPr>
          <p:nvPr>
            <p:ph/>
          </p:nvPr>
        </p:nvSpPr>
        <p:spPr>
          <a:xfrm>
            <a:off x="407880" y="1406520"/>
            <a:ext cx="5543280" cy="1245240"/>
          </a:xfrm>
          <a:prstGeom prst="rect">
            <a:avLst/>
          </a:prstGeom>
          <a:noFill/>
          <a:ln w="0">
            <a:noFill/>
          </a:ln>
        </p:spPr>
        <p:txBody>
          <a:bodyPr lIns="0" tIns="0" rIns="0" bIns="0" anchor="t">
            <a:noAutofit/>
          </a:bodyPr>
          <a:lstStyle/>
          <a:p>
            <a:pPr marL="361800" indent="-361800" defTabSz="914400">
              <a:lnSpc>
                <a:spcPct val="110000"/>
              </a:lnSpc>
              <a:spcAft>
                <a:spcPts val="1199"/>
              </a:spcAft>
              <a:buClr>
                <a:srgbClr val="000000"/>
              </a:buClr>
              <a:buFont typeface="Arial"/>
              <a:buChar char="•"/>
              <a:tabLst>
                <a:tab pos="361800" algn="l"/>
              </a:tabLst>
            </a:pPr>
            <a:r>
              <a:rPr lang="en-US" sz="1800" b="0" strike="noStrike" spc="-1">
                <a:solidFill>
                  <a:schemeClr val="dk1"/>
                </a:solidFill>
                <a:latin typeface="Arial"/>
              </a:rPr>
              <a:t>Cavity at Q</a:t>
            </a:r>
            <a:r>
              <a:rPr lang="en-US" sz="1800" b="0" strike="noStrike" spc="-1" baseline="-25000">
                <a:solidFill>
                  <a:schemeClr val="dk1"/>
                </a:solidFill>
                <a:latin typeface="Arial"/>
              </a:rPr>
              <a:t>L</a:t>
            </a:r>
            <a:r>
              <a:rPr lang="en-US" sz="1800" b="0" strike="noStrike" spc="-1">
                <a:solidFill>
                  <a:schemeClr val="dk1"/>
                </a:solidFill>
                <a:latin typeface="Arial"/>
              </a:rPr>
              <a:t> ~ 10</a:t>
            </a:r>
            <a:r>
              <a:rPr lang="en-US" sz="1800" b="0" strike="noStrike" spc="-1" baseline="30000">
                <a:solidFill>
                  <a:schemeClr val="dk1"/>
                </a:solidFill>
                <a:latin typeface="Arial"/>
              </a:rPr>
              <a:t>7</a:t>
            </a:r>
            <a:r>
              <a:rPr lang="en-US" sz="1800" b="0" strike="noStrike" spc="-1">
                <a:solidFill>
                  <a:schemeClr val="dk1"/>
                </a:solidFill>
                <a:latin typeface="Arial"/>
              </a:rPr>
              <a:t> (f</a:t>
            </a:r>
            <a:r>
              <a:rPr lang="en-US" sz="1800" b="0" strike="noStrike" spc="-1" baseline="-25000">
                <a:solidFill>
                  <a:schemeClr val="dk1"/>
                </a:solidFill>
                <a:latin typeface="Arial"/>
              </a:rPr>
              <a:t>12</a:t>
            </a:r>
            <a:r>
              <a:rPr lang="en-US" sz="1800" b="0" strike="noStrike" spc="-1">
                <a:solidFill>
                  <a:schemeClr val="dk1"/>
                </a:solidFill>
                <a:latin typeface="Arial"/>
              </a:rPr>
              <a:t> = ~ 65 Hz)</a:t>
            </a:r>
          </a:p>
          <a:p>
            <a:pPr marL="361800" indent="-361800" defTabSz="914400">
              <a:lnSpc>
                <a:spcPct val="110000"/>
              </a:lnSpc>
              <a:spcAft>
                <a:spcPts val="1199"/>
              </a:spcAft>
              <a:buClr>
                <a:srgbClr val="000000"/>
              </a:buClr>
              <a:buFont typeface="Arial"/>
              <a:buChar char="•"/>
              <a:tabLst>
                <a:tab pos="361800" algn="l"/>
              </a:tabLst>
            </a:pPr>
            <a:r>
              <a:rPr lang="en-US" sz="1800" b="0" strike="noStrike" spc="-1">
                <a:solidFill>
                  <a:schemeClr val="dk1"/>
                </a:solidFill>
                <a:latin typeface="Arial"/>
              </a:rPr>
              <a:t>Open loop vs. PI controller vs. CSI with PI</a:t>
            </a:r>
          </a:p>
          <a:p>
            <a:pPr marL="361800" indent="-361800" defTabSz="914400">
              <a:lnSpc>
                <a:spcPct val="110000"/>
              </a:lnSpc>
              <a:spcAft>
                <a:spcPts val="1199"/>
              </a:spcAft>
              <a:buClr>
                <a:srgbClr val="000000"/>
              </a:buClr>
              <a:buFont typeface="Arial"/>
              <a:buChar char="•"/>
              <a:tabLst>
                <a:tab pos="361800" algn="l"/>
              </a:tabLst>
            </a:pPr>
            <a:r>
              <a:rPr lang="en-US" sz="1800" b="0" strike="noStrike" spc="-1">
                <a:solidFill>
                  <a:schemeClr val="dk1"/>
                </a:solidFill>
                <a:latin typeface="Arial"/>
              </a:rPr>
              <a:t>Reached noise floor of FSWP</a:t>
            </a:r>
          </a:p>
        </p:txBody>
      </p:sp>
      <p:pic>
        <p:nvPicPr>
          <p:cNvPr id="315" name="Grafik 8"/>
          <p:cNvPicPr/>
          <p:nvPr/>
        </p:nvPicPr>
        <p:blipFill>
          <a:blip r:embed="rId3"/>
          <a:stretch/>
        </p:blipFill>
        <p:spPr>
          <a:xfrm>
            <a:off x="5951880" y="2799360"/>
            <a:ext cx="5824080" cy="3599280"/>
          </a:xfrm>
          <a:prstGeom prst="rect">
            <a:avLst/>
          </a:prstGeom>
          <a:noFill/>
          <a:ln w="0">
            <a:noFill/>
          </a:ln>
        </p:spPr>
      </p:pic>
      <p:sp>
        <p:nvSpPr>
          <p:cNvPr id="316" name="Inhaltsplatzhalter 4"/>
          <p:cNvSpPr/>
          <p:nvPr/>
        </p:nvSpPr>
        <p:spPr>
          <a:xfrm>
            <a:off x="5774400" y="1406520"/>
            <a:ext cx="6180120" cy="12452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marL="361800" indent="-361800" defTabSz="914400">
              <a:lnSpc>
                <a:spcPct val="110000"/>
              </a:lnSpc>
              <a:spcAft>
                <a:spcPts val="1199"/>
              </a:spcAft>
              <a:buClr>
                <a:srgbClr val="000000"/>
              </a:buClr>
              <a:buFont typeface="Arial"/>
              <a:buChar char="•"/>
              <a:tabLst>
                <a:tab pos="361800" algn="l"/>
              </a:tabLst>
            </a:pPr>
            <a:r>
              <a:rPr lang="en-US" sz="1800" b="0" strike="noStrike" spc="-1">
                <a:solidFill>
                  <a:schemeClr val="dk1"/>
                </a:solidFill>
                <a:latin typeface="Arial"/>
              </a:rPr>
              <a:t>Requires stable condition of the cavity (steady state CW)</a:t>
            </a:r>
            <a:endParaRPr lang="fr-FR" sz="1800" b="0" strike="noStrike" spc="-1">
              <a:solidFill>
                <a:srgbClr val="000000"/>
              </a:solidFill>
              <a:latin typeface="Calibri"/>
            </a:endParaRPr>
          </a:p>
          <a:p>
            <a:pPr marL="361800" indent="-361800" defTabSz="914400">
              <a:lnSpc>
                <a:spcPct val="110000"/>
              </a:lnSpc>
              <a:spcAft>
                <a:spcPts val="1199"/>
              </a:spcAft>
              <a:buClr>
                <a:srgbClr val="000000"/>
              </a:buClr>
              <a:buFont typeface="Arial"/>
              <a:buChar char="•"/>
              <a:tabLst>
                <a:tab pos="361800" algn="l"/>
              </a:tabLst>
            </a:pPr>
            <a:r>
              <a:rPr lang="en-US" sz="1800" b="0" strike="noStrike" spc="-1">
                <a:solidFill>
                  <a:schemeClr val="dk1"/>
                </a:solidFill>
                <a:latin typeface="Arial"/>
              </a:rPr>
              <a:t>Cavity tuning (PZT) to maintain operation at resonance </a:t>
            </a:r>
            <a:endParaRPr lang="fr-FR" sz="1800" b="0" strike="noStrike" spc="-1">
              <a:solidFill>
                <a:srgbClr val="000000"/>
              </a:solidFill>
              <a:latin typeface="Calibri"/>
            </a:endParaRPr>
          </a:p>
          <a:p>
            <a:pPr defTabSz="914400">
              <a:lnSpc>
                <a:spcPct val="100000"/>
              </a:lnSpc>
              <a:spcAft>
                <a:spcPts val="799"/>
              </a:spcAft>
              <a:tabLst>
                <a:tab pos="361800" algn="l"/>
              </a:tabLst>
            </a:pPr>
            <a:endParaRPr lang="fr-FR" sz="1600" b="0" strike="noStrike" spc="-1">
              <a:solidFill>
                <a:srgbClr val="000000"/>
              </a:solidFill>
              <a:latin typeface="Calibri"/>
            </a:endParaRPr>
          </a:p>
        </p:txBody>
      </p:sp>
      <p:sp>
        <p:nvSpPr>
          <p:cNvPr id="317" name="TextBox 111"/>
          <p:cNvSpPr/>
          <p:nvPr/>
        </p:nvSpPr>
        <p:spPr>
          <a:xfrm>
            <a:off x="10199880" y="6290640"/>
            <a:ext cx="1636200" cy="2494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050" b="1" i="1" strike="noStrike" spc="-1">
                <a:solidFill>
                  <a:srgbClr val="00B0F0"/>
                </a:solidFill>
                <a:latin typeface="Arial"/>
              </a:rPr>
              <a:t>Courtesy: M. Hoffmann</a:t>
            </a:r>
            <a:endParaRPr lang="fr-FR" sz="1050" b="0" strike="noStrike" spc="-1">
              <a:solidFill>
                <a:srgbClr val="000000"/>
              </a:solidFill>
              <a:latin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418115" y="315684"/>
            <a:ext cx="5957785" cy="461665"/>
          </a:xfrm>
          <a:prstGeom prst="rect">
            <a:avLst/>
          </a:prstGeom>
          <a:noFill/>
        </p:spPr>
        <p:txBody>
          <a:bodyPr wrap="none" rtlCol="0">
            <a:spAutoFit/>
          </a:bodyPr>
          <a:lstStyle/>
          <a:p>
            <a:r>
              <a:rPr lang="en-US" sz="2400" b="1" dirty="0">
                <a:solidFill>
                  <a:srgbClr val="002060"/>
                </a:solidFill>
              </a:rPr>
              <a:t>WP2 – LLRF:</a:t>
            </a:r>
            <a:r>
              <a:rPr lang="en-US" sz="2400" b="1" dirty="0">
                <a:solidFill>
                  <a:schemeClr val="bg2">
                    <a:lumMod val="50000"/>
                  </a:schemeClr>
                </a:solidFill>
              </a:rPr>
              <a:t> status/evolution of Task 2.3 </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0932A6A9-8E95-4884-917E-386F298748BC}"/>
              </a:ext>
            </a:extLst>
          </p:cNvPr>
          <p:cNvSpPr>
            <a:spLocks noGrp="1"/>
          </p:cNvSpPr>
          <p:nvPr>
            <p:ph idx="1"/>
          </p:nvPr>
        </p:nvSpPr>
        <p:spPr>
          <a:xfrm>
            <a:off x="770345" y="1310236"/>
            <a:ext cx="11364505" cy="4351338"/>
          </a:xfrm>
        </p:spPr>
        <p:txBody>
          <a:bodyPr>
            <a:noAutofit/>
          </a:bodyPr>
          <a:lstStyle/>
          <a:p>
            <a:r>
              <a:rPr lang="en-US" sz="2000" b="1" dirty="0">
                <a:solidFill>
                  <a:srgbClr val="A4C137"/>
                </a:solidFill>
                <a:cs typeface="Calibri" panose="020F0502020204030204" pitchFamily="34" charset="0"/>
              </a:rPr>
              <a:t>Current developments</a:t>
            </a:r>
          </a:p>
          <a:p>
            <a:pPr marL="457200" lvl="1" indent="0">
              <a:buNone/>
            </a:pPr>
            <a:r>
              <a:rPr lang="en-US" sz="1800" b="1" dirty="0"/>
              <a:t>Exploration of </a:t>
            </a:r>
            <a:r>
              <a:rPr lang="en-US" sz="1800" b="1" u="sng" dirty="0"/>
              <a:t>AI-based</a:t>
            </a:r>
            <a:r>
              <a:rPr lang="en-US" sz="1800" b="1" dirty="0"/>
              <a:t> methods for RF detuning compensation</a:t>
            </a:r>
          </a:p>
          <a:p>
            <a:pPr lvl="1"/>
            <a:r>
              <a:rPr lang="en-US" sz="1700" dirty="0"/>
              <a:t>Designed a hybrid model that learns detuning dynamics from data (accepted for presentation at IFAC2026)</a:t>
            </a:r>
          </a:p>
          <a:p>
            <a:pPr lvl="1"/>
            <a:r>
              <a:rPr lang="en-US" sz="1700" dirty="0"/>
              <a:t>Derived a stability theorem (paper under review)</a:t>
            </a:r>
          </a:p>
          <a:p>
            <a:pPr lvl="1"/>
            <a:endParaRPr lang="en-US" sz="1700" dirty="0"/>
          </a:p>
          <a:p>
            <a:pPr lvl="1"/>
            <a:endParaRPr lang="en-GB" dirty="0"/>
          </a:p>
        </p:txBody>
      </p:sp>
      <p:sp>
        <p:nvSpPr>
          <p:cNvPr id="2" name="TextBox 1">
            <a:extLst>
              <a:ext uri="{FF2B5EF4-FFF2-40B4-BE49-F238E27FC236}">
                <a16:creationId xmlns:a16="http://schemas.microsoft.com/office/drawing/2014/main" id="{4232AF53-8D40-AB3E-0B68-D783E309EE45}"/>
              </a:ext>
            </a:extLst>
          </p:cNvPr>
          <p:cNvSpPr txBox="1"/>
          <p:nvPr/>
        </p:nvSpPr>
        <p:spPr>
          <a:xfrm>
            <a:off x="3418114" y="777349"/>
            <a:ext cx="6703785" cy="369332"/>
          </a:xfrm>
          <a:prstGeom prst="rect">
            <a:avLst/>
          </a:prstGeom>
          <a:noFill/>
        </p:spPr>
        <p:txBody>
          <a:bodyPr wrap="square">
            <a:spAutoFit/>
          </a:bodyPr>
          <a:lstStyle/>
          <a:p>
            <a:r>
              <a:rPr lang="en-US" sz="1800" b="1" dirty="0"/>
              <a:t>Vibration analysis and detuning control of cavities </a:t>
            </a:r>
            <a:r>
              <a:rPr lang="en-GB" sz="1800" b="1" i="1" dirty="0">
                <a:effectLst/>
                <a:latin typeface="Helvetica" pitchFamily="2" charset="0"/>
              </a:rPr>
              <a:t>– M1-M36</a:t>
            </a:r>
            <a:endParaRPr lang="en-US" dirty="0"/>
          </a:p>
        </p:txBody>
      </p:sp>
      <p:sp>
        <p:nvSpPr>
          <p:cNvPr id="6" name="Slide Number Placeholder 6">
            <a:extLst>
              <a:ext uri="{FF2B5EF4-FFF2-40B4-BE49-F238E27FC236}">
                <a16:creationId xmlns:a16="http://schemas.microsoft.com/office/drawing/2014/main" id="{F77D378C-26C5-FBD9-686B-8F9E2794BD9A}"/>
              </a:ext>
            </a:extLst>
          </p:cNvPr>
          <p:cNvSpPr>
            <a:spLocks noGrp="1"/>
          </p:cNvSpPr>
          <p:nvPr>
            <p:ph type="sldNum" sz="quarter" idx="12"/>
          </p:nvPr>
        </p:nvSpPr>
        <p:spPr>
          <a:xfrm>
            <a:off x="8664007" y="6310311"/>
            <a:ext cx="2743200" cy="365125"/>
          </a:xfrm>
        </p:spPr>
        <p:txBody>
          <a:bodyPr/>
          <a:lstStyle/>
          <a:p>
            <a:fld id="{4068FCCF-9A80-B240-8D85-84F960565AFA}" type="slidenum">
              <a:rPr lang="en-BE" smtClean="0"/>
              <a:t>38</a:t>
            </a:fld>
            <a:endParaRPr lang="en-BE" dirty="0"/>
          </a:p>
        </p:txBody>
      </p:sp>
      <p:pic>
        <p:nvPicPr>
          <p:cNvPr id="15" name="Picture 14">
            <a:extLst>
              <a:ext uri="{FF2B5EF4-FFF2-40B4-BE49-F238E27FC236}">
                <a16:creationId xmlns:a16="http://schemas.microsoft.com/office/drawing/2014/main" id="{D18A66EE-13C4-D8DC-375A-040DD631BBD2}"/>
              </a:ext>
            </a:extLst>
          </p:cNvPr>
          <p:cNvPicPr>
            <a:picLocks noChangeAspect="1"/>
          </p:cNvPicPr>
          <p:nvPr/>
        </p:nvPicPr>
        <p:blipFill>
          <a:blip r:embed="rId3"/>
          <a:stretch>
            <a:fillRect/>
          </a:stretch>
        </p:blipFill>
        <p:spPr>
          <a:xfrm>
            <a:off x="493395" y="2684103"/>
            <a:ext cx="11205210" cy="2788754"/>
          </a:xfrm>
          <a:prstGeom prst="rect">
            <a:avLst/>
          </a:prstGeom>
        </p:spPr>
      </p:pic>
      <p:sp>
        <p:nvSpPr>
          <p:cNvPr id="16" name="TextBox 15">
            <a:extLst>
              <a:ext uri="{FF2B5EF4-FFF2-40B4-BE49-F238E27FC236}">
                <a16:creationId xmlns:a16="http://schemas.microsoft.com/office/drawing/2014/main" id="{8D3E4550-B4DC-4277-E51C-312E2FFA9FE2}"/>
              </a:ext>
            </a:extLst>
          </p:cNvPr>
          <p:cNvSpPr txBox="1"/>
          <p:nvPr/>
        </p:nvSpPr>
        <p:spPr>
          <a:xfrm>
            <a:off x="9567857" y="2598310"/>
            <a:ext cx="1839350" cy="307777"/>
          </a:xfrm>
          <a:prstGeom prst="rect">
            <a:avLst/>
          </a:prstGeom>
          <a:noFill/>
        </p:spPr>
        <p:txBody>
          <a:bodyPr wrap="none" rtlCol="0">
            <a:spAutoFit/>
          </a:bodyPr>
          <a:lstStyle/>
          <a:p>
            <a:r>
              <a:rPr lang="en-US" sz="1400" dirty="0"/>
              <a:t>Courtesy A. </a:t>
            </a:r>
            <a:r>
              <a:rPr lang="en-US" sz="1400" dirty="0" err="1"/>
              <a:t>Maalberg</a:t>
            </a:r>
            <a:endParaRPr lang="en-US" sz="1400" dirty="0"/>
          </a:p>
        </p:txBody>
      </p:sp>
      <p:sp>
        <p:nvSpPr>
          <p:cNvPr id="17" name="TextBox 16">
            <a:extLst>
              <a:ext uri="{FF2B5EF4-FFF2-40B4-BE49-F238E27FC236}">
                <a16:creationId xmlns:a16="http://schemas.microsoft.com/office/drawing/2014/main" id="{7EAC5A24-4D05-64DD-755F-88A13955130A}"/>
              </a:ext>
            </a:extLst>
          </p:cNvPr>
          <p:cNvSpPr txBox="1"/>
          <p:nvPr/>
        </p:nvSpPr>
        <p:spPr>
          <a:xfrm>
            <a:off x="1401517" y="5454979"/>
            <a:ext cx="9243060" cy="584775"/>
          </a:xfrm>
          <a:prstGeom prst="rect">
            <a:avLst/>
          </a:prstGeom>
          <a:noFill/>
        </p:spPr>
        <p:txBody>
          <a:bodyPr wrap="square" rtlCol="0">
            <a:spAutoFit/>
          </a:bodyPr>
          <a:lstStyle/>
          <a:p>
            <a:r>
              <a:rPr lang="en-US" sz="1600" dirty="0"/>
              <a:t>Demonstration of e</a:t>
            </a:r>
            <a:r>
              <a:rPr lang="en-US" sz="1600" b="0" i="0" u="none" strike="noStrike" baseline="0" dirty="0">
                <a:solidFill>
                  <a:srgbClr val="000000"/>
                </a:solidFill>
                <a:latin typeface="AAAAAC+HelveticaNeue"/>
              </a:rPr>
              <a:t>stimating “real-world” time series by blending Dynamic Mode Decomposition (DMD) and Transformer (deep-learning architectures) predictions with an adaptive alpha (similar to Kalman gain)</a:t>
            </a:r>
            <a:endParaRPr lang="en-US" sz="1600" dirty="0"/>
          </a:p>
        </p:txBody>
      </p:sp>
      <p:sp>
        <p:nvSpPr>
          <p:cNvPr id="18" name="TextBox 17">
            <a:extLst>
              <a:ext uri="{FF2B5EF4-FFF2-40B4-BE49-F238E27FC236}">
                <a16:creationId xmlns:a16="http://schemas.microsoft.com/office/drawing/2014/main" id="{3CE58B2C-E4E3-4389-F72E-345A55593F3D}"/>
              </a:ext>
            </a:extLst>
          </p:cNvPr>
          <p:cNvSpPr txBox="1"/>
          <p:nvPr/>
        </p:nvSpPr>
        <p:spPr>
          <a:xfrm>
            <a:off x="4509219" y="6059552"/>
            <a:ext cx="3173561" cy="276999"/>
          </a:xfrm>
          <a:prstGeom prst="rect">
            <a:avLst/>
          </a:prstGeom>
          <a:ln w="28575">
            <a:solidFill>
              <a:srgbClr val="A4C137"/>
            </a:solidFill>
          </a:ln>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1200" dirty="0"/>
              <a:t>To be presented (+ proceeding) at IFAC 2026</a:t>
            </a:r>
          </a:p>
        </p:txBody>
      </p:sp>
      <p:sp>
        <p:nvSpPr>
          <p:cNvPr id="19" name="Footer Placeholder 18">
            <a:extLst>
              <a:ext uri="{FF2B5EF4-FFF2-40B4-BE49-F238E27FC236}">
                <a16:creationId xmlns:a16="http://schemas.microsoft.com/office/drawing/2014/main" id="{7036D4D0-0C88-4E18-C9B3-079DE745A1F7}"/>
              </a:ext>
            </a:extLst>
          </p:cNvPr>
          <p:cNvSpPr>
            <a:spLocks noGrp="1"/>
          </p:cNvSpPr>
          <p:nvPr>
            <p:ph type="ftr" sz="quarter" idx="11"/>
          </p:nvPr>
        </p:nvSpPr>
        <p:spPr/>
        <p:txBody>
          <a:bodyPr/>
          <a:lstStyle/>
          <a:p>
            <a:r>
              <a:rPr lang="de-DE"/>
              <a:t>J.Branlard -  iSAS WP2 LLRF - Berlin, Apr. 2026</a:t>
            </a:r>
            <a:endParaRPr lang="en-BE"/>
          </a:p>
        </p:txBody>
      </p:sp>
      <p:sp>
        <p:nvSpPr>
          <p:cNvPr id="8" name="TextBox 7">
            <a:extLst>
              <a:ext uri="{FF2B5EF4-FFF2-40B4-BE49-F238E27FC236}">
                <a16:creationId xmlns:a16="http://schemas.microsoft.com/office/drawing/2014/main" id="{F95FBDEF-A311-85CC-864D-EA6890095329}"/>
              </a:ext>
            </a:extLst>
          </p:cNvPr>
          <p:cNvSpPr txBox="1"/>
          <p:nvPr/>
        </p:nvSpPr>
        <p:spPr>
          <a:xfrm>
            <a:off x="3857132" y="1333685"/>
            <a:ext cx="3157815" cy="276999"/>
          </a:xfrm>
          <a:prstGeom prst="rect">
            <a:avLst/>
          </a:prstGeom>
          <a:ln w="28575">
            <a:solidFill>
              <a:srgbClr val="A4C137"/>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200" dirty="0"/>
              <a:t>1.      </a:t>
            </a:r>
            <a:r>
              <a:rPr lang="en-US" sz="1200" b="1" dirty="0"/>
              <a:t>AI-based</a:t>
            </a:r>
            <a:r>
              <a:rPr lang="en-US" sz="1200" dirty="0"/>
              <a:t> detuning compensation</a:t>
            </a:r>
          </a:p>
        </p:txBody>
      </p:sp>
    </p:spTree>
    <p:extLst>
      <p:ext uri="{BB962C8B-B14F-4D97-AF65-F5344CB8AC3E}">
        <p14:creationId xmlns:p14="http://schemas.microsoft.com/office/powerpoint/2010/main" val="1135538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418115" y="315684"/>
            <a:ext cx="5957785" cy="461665"/>
          </a:xfrm>
          <a:prstGeom prst="rect">
            <a:avLst/>
          </a:prstGeom>
          <a:noFill/>
        </p:spPr>
        <p:txBody>
          <a:bodyPr wrap="none" rtlCol="0">
            <a:spAutoFit/>
          </a:bodyPr>
          <a:lstStyle/>
          <a:p>
            <a:r>
              <a:rPr lang="en-US" sz="2400" b="1" dirty="0">
                <a:solidFill>
                  <a:srgbClr val="002060"/>
                </a:solidFill>
              </a:rPr>
              <a:t>WP2 – LLRF:</a:t>
            </a:r>
            <a:r>
              <a:rPr lang="en-US" sz="2400" b="1" dirty="0">
                <a:solidFill>
                  <a:schemeClr val="bg2">
                    <a:lumMod val="50000"/>
                  </a:schemeClr>
                </a:solidFill>
              </a:rPr>
              <a:t> status/evolution of Task 2.1 </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FDDE7081-3EE5-4CDF-8DC3-040BBF988BCF}"/>
              </a:ext>
            </a:extLst>
          </p:cNvPr>
          <p:cNvSpPr>
            <a:spLocks noGrp="1"/>
          </p:cNvSpPr>
          <p:nvPr>
            <p:ph idx="1"/>
          </p:nvPr>
        </p:nvSpPr>
        <p:spPr/>
        <p:txBody>
          <a:bodyPr>
            <a:normAutofit/>
          </a:bodyPr>
          <a:lstStyle/>
          <a:p>
            <a:r>
              <a:rPr lang="en-US" sz="2000" b="1" dirty="0">
                <a:solidFill>
                  <a:srgbClr val="002060"/>
                </a:solidFill>
              </a:rPr>
              <a:t>Past developments </a:t>
            </a:r>
          </a:p>
          <a:p>
            <a:pPr lvl="1"/>
            <a:r>
              <a:rPr lang="en-US" sz="1800" dirty="0"/>
              <a:t>Organization of meetings, deliverables, document sharing structure, …</a:t>
            </a:r>
          </a:p>
          <a:p>
            <a:pPr marL="457200" lvl="1" indent="0">
              <a:buNone/>
            </a:pPr>
            <a:endParaRPr lang="en-US" sz="1800" dirty="0"/>
          </a:p>
          <a:p>
            <a:r>
              <a:rPr lang="en-US" sz="2000" b="1" dirty="0">
                <a:solidFill>
                  <a:srgbClr val="A4C137"/>
                </a:solidFill>
                <a:cs typeface="Calibri" panose="020F0502020204030204" pitchFamily="34" charset="0"/>
              </a:rPr>
              <a:t>Current developments</a:t>
            </a:r>
          </a:p>
          <a:p>
            <a:pPr lvl="1"/>
            <a:r>
              <a:rPr lang="en-US" sz="1800" dirty="0"/>
              <a:t>Euclid </a:t>
            </a:r>
            <a:r>
              <a:rPr lang="en-US" sz="1800" dirty="0" err="1"/>
              <a:t>Techlabs</a:t>
            </a:r>
            <a:r>
              <a:rPr lang="en-US" sz="1800" dirty="0"/>
              <a:t> is WP2’s industrial partner </a:t>
            </a:r>
          </a:p>
          <a:p>
            <a:pPr lvl="2"/>
            <a:r>
              <a:rPr lang="en-US" sz="1400" dirty="0"/>
              <a:t>overlap with FE-FRT development</a:t>
            </a:r>
          </a:p>
          <a:p>
            <a:pPr lvl="1"/>
            <a:endParaRPr lang="en-US" sz="1800" dirty="0"/>
          </a:p>
          <a:p>
            <a:pPr lvl="1"/>
            <a:r>
              <a:rPr lang="en-US" sz="1800" dirty="0"/>
              <a:t>DESY iSAS hire</a:t>
            </a:r>
          </a:p>
          <a:p>
            <a:pPr lvl="2"/>
            <a:r>
              <a:rPr lang="en-US" sz="1400" dirty="0"/>
              <a:t>Mona, Bachelor student to support with iSAS related cryomodule tests and data analysis</a:t>
            </a:r>
          </a:p>
          <a:p>
            <a:pPr lvl="2"/>
            <a:r>
              <a:rPr lang="en-US" sz="1400" dirty="0"/>
              <a:t>Plans to follow up with a consulting position for a soon-to-be retired RF expert</a:t>
            </a:r>
          </a:p>
          <a:p>
            <a:pPr lvl="1"/>
            <a:endParaRPr lang="en-US" sz="1800" dirty="0"/>
          </a:p>
          <a:p>
            <a:pPr lvl="1"/>
            <a:endParaRPr lang="en-US" sz="1800" dirty="0"/>
          </a:p>
          <a:p>
            <a:pPr lvl="1"/>
            <a:r>
              <a:rPr lang="en-US" sz="1800" dirty="0"/>
              <a:t>Preparation for iSAS 1</a:t>
            </a:r>
            <a:r>
              <a:rPr lang="en-US" sz="1800" baseline="30000" dirty="0"/>
              <a:t>st</a:t>
            </a:r>
            <a:r>
              <a:rPr lang="en-US" sz="1800" dirty="0"/>
              <a:t> reporting period review on June 1</a:t>
            </a:r>
            <a:r>
              <a:rPr lang="en-US" sz="1800" baseline="30000" dirty="0"/>
              <a:t>st</a:t>
            </a:r>
            <a:r>
              <a:rPr lang="en-US" sz="1800" dirty="0"/>
              <a:t> </a:t>
            </a:r>
          </a:p>
          <a:p>
            <a:pPr lvl="2"/>
            <a:r>
              <a:rPr lang="en-US" sz="1400" dirty="0"/>
              <a:t>RP1 submitted</a:t>
            </a:r>
            <a:endParaRPr lang="en-US" dirty="0"/>
          </a:p>
          <a:p>
            <a:endParaRPr lang="en-US" dirty="0"/>
          </a:p>
          <a:p>
            <a:pPr marL="0" indent="0">
              <a:buNone/>
            </a:pPr>
            <a:endParaRPr lang="en-US" dirty="0"/>
          </a:p>
          <a:p>
            <a:endParaRPr lang="en-GB" dirty="0"/>
          </a:p>
        </p:txBody>
      </p:sp>
      <p:sp>
        <p:nvSpPr>
          <p:cNvPr id="6" name="TextBox 5">
            <a:extLst>
              <a:ext uri="{FF2B5EF4-FFF2-40B4-BE49-F238E27FC236}">
                <a16:creationId xmlns:a16="http://schemas.microsoft.com/office/drawing/2014/main" id="{BFA614E7-CAC7-1496-992F-3A7C9F651C1C}"/>
              </a:ext>
            </a:extLst>
          </p:cNvPr>
          <p:cNvSpPr txBox="1"/>
          <p:nvPr/>
        </p:nvSpPr>
        <p:spPr>
          <a:xfrm>
            <a:off x="3418115" y="747489"/>
            <a:ext cx="6097836" cy="369332"/>
          </a:xfrm>
          <a:prstGeom prst="rect">
            <a:avLst/>
          </a:prstGeom>
          <a:noFill/>
        </p:spPr>
        <p:txBody>
          <a:bodyPr wrap="square">
            <a:spAutoFit/>
          </a:bodyPr>
          <a:lstStyle/>
          <a:p>
            <a:r>
              <a:rPr lang="en-GB" sz="1800" b="1" dirty="0"/>
              <a:t>Coordination of R&amp;D on LLRF – </a:t>
            </a:r>
            <a:r>
              <a:rPr lang="en-GB" sz="1800" b="1" i="1" dirty="0">
                <a:latin typeface="Helvetica" pitchFamily="2" charset="0"/>
              </a:rPr>
              <a:t>M1-M48</a:t>
            </a:r>
            <a:endParaRPr lang="en-US" dirty="0"/>
          </a:p>
        </p:txBody>
      </p:sp>
      <p:pic>
        <p:nvPicPr>
          <p:cNvPr id="8" name="Picture 7">
            <a:extLst>
              <a:ext uri="{FF2B5EF4-FFF2-40B4-BE49-F238E27FC236}">
                <a16:creationId xmlns:a16="http://schemas.microsoft.com/office/drawing/2014/main" id="{32E59FD6-A3CE-B212-0290-5454615BD9BF}"/>
              </a:ext>
            </a:extLst>
          </p:cNvPr>
          <p:cNvPicPr>
            <a:picLocks noChangeAspect="1"/>
          </p:cNvPicPr>
          <p:nvPr/>
        </p:nvPicPr>
        <p:blipFill>
          <a:blip r:embed="rId3"/>
          <a:stretch>
            <a:fillRect/>
          </a:stretch>
        </p:blipFill>
        <p:spPr>
          <a:xfrm>
            <a:off x="5835419" y="3256229"/>
            <a:ext cx="1123175" cy="499189"/>
          </a:xfrm>
          <a:prstGeom prst="rect">
            <a:avLst/>
          </a:prstGeom>
        </p:spPr>
      </p:pic>
      <p:pic>
        <p:nvPicPr>
          <p:cNvPr id="10" name="Picture 9">
            <a:extLst>
              <a:ext uri="{FF2B5EF4-FFF2-40B4-BE49-F238E27FC236}">
                <a16:creationId xmlns:a16="http://schemas.microsoft.com/office/drawing/2014/main" id="{43DF9740-F63E-7906-C5A4-8FD75096D190}"/>
              </a:ext>
            </a:extLst>
          </p:cNvPr>
          <p:cNvPicPr>
            <a:picLocks noChangeAspect="1"/>
          </p:cNvPicPr>
          <p:nvPr/>
        </p:nvPicPr>
        <p:blipFill>
          <a:blip r:embed="rId4"/>
          <a:srcRect l="11358" t="13570" r="11622"/>
          <a:stretch/>
        </p:blipFill>
        <p:spPr>
          <a:xfrm>
            <a:off x="9515950" y="3315694"/>
            <a:ext cx="1448899" cy="2032930"/>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EFAFBCC2-B347-A2EC-6036-A9FFD2A356AF}"/>
              </a:ext>
            </a:extLst>
          </p:cNvPr>
          <p:cNvSpPr txBox="1"/>
          <p:nvPr/>
        </p:nvSpPr>
        <p:spPr>
          <a:xfrm>
            <a:off x="9601938" y="5348624"/>
            <a:ext cx="1281889" cy="307777"/>
          </a:xfrm>
          <a:prstGeom prst="rect">
            <a:avLst/>
          </a:prstGeom>
          <a:noFill/>
        </p:spPr>
        <p:txBody>
          <a:bodyPr wrap="none" rtlCol="0">
            <a:spAutoFit/>
          </a:bodyPr>
          <a:lstStyle/>
          <a:p>
            <a:r>
              <a:rPr lang="en-US" sz="1400" dirty="0"/>
              <a:t>Mona </a:t>
            </a:r>
            <a:r>
              <a:rPr lang="en-US" sz="1400" dirty="0" err="1"/>
              <a:t>Eberenz</a:t>
            </a:r>
            <a:endParaRPr lang="en-US" sz="1400" dirty="0"/>
          </a:p>
        </p:txBody>
      </p:sp>
      <p:sp>
        <p:nvSpPr>
          <p:cNvPr id="2" name="Footer Placeholder 1">
            <a:extLst>
              <a:ext uri="{FF2B5EF4-FFF2-40B4-BE49-F238E27FC236}">
                <a16:creationId xmlns:a16="http://schemas.microsoft.com/office/drawing/2014/main" id="{8388C981-172A-D8B3-7ADD-F8752E66C540}"/>
              </a:ext>
            </a:extLst>
          </p:cNvPr>
          <p:cNvSpPr>
            <a:spLocks noGrp="1"/>
          </p:cNvSpPr>
          <p:nvPr>
            <p:ph type="ftr" sz="quarter" idx="11"/>
          </p:nvPr>
        </p:nvSpPr>
        <p:spPr/>
        <p:txBody>
          <a:bodyPr/>
          <a:lstStyle/>
          <a:p>
            <a:r>
              <a:rPr lang="de-DE"/>
              <a:t>J.Branlard -  iSAS WP2 LLRF - Berlin, Apr. 2026</a:t>
            </a:r>
            <a:endParaRPr lang="en-BE"/>
          </a:p>
        </p:txBody>
      </p:sp>
      <p:sp>
        <p:nvSpPr>
          <p:cNvPr id="7" name="Slide Number Placeholder 6">
            <a:extLst>
              <a:ext uri="{FF2B5EF4-FFF2-40B4-BE49-F238E27FC236}">
                <a16:creationId xmlns:a16="http://schemas.microsoft.com/office/drawing/2014/main" id="{1BD540AE-1E71-81E7-4AA5-86EEAB7C245C}"/>
              </a:ext>
            </a:extLst>
          </p:cNvPr>
          <p:cNvSpPr>
            <a:spLocks noGrp="1"/>
          </p:cNvSpPr>
          <p:nvPr>
            <p:ph type="sldNum" sz="quarter" idx="12"/>
          </p:nvPr>
        </p:nvSpPr>
        <p:spPr/>
        <p:txBody>
          <a:bodyPr/>
          <a:lstStyle/>
          <a:p>
            <a:fld id="{4068FCCF-9A80-B240-8D85-84F960565AFA}" type="slidenum">
              <a:rPr lang="en-BE" smtClean="0"/>
              <a:t>4</a:t>
            </a:fld>
            <a:endParaRPr lang="en-BE"/>
          </a:p>
        </p:txBody>
      </p:sp>
    </p:spTree>
    <p:extLst>
      <p:ext uri="{BB962C8B-B14F-4D97-AF65-F5344CB8AC3E}">
        <p14:creationId xmlns:p14="http://schemas.microsoft.com/office/powerpoint/2010/main" val="805759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novate for Sustainable Accelerating Systems: Kick-Off Meeting">
            <a:extLst>
              <a:ext uri="{FF2B5EF4-FFF2-40B4-BE49-F238E27FC236}">
                <a16:creationId xmlns:a16="http://schemas.microsoft.com/office/drawing/2014/main" id="{0BBB2F10-FAEB-D3CF-A535-57FAB197B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38" y="378848"/>
            <a:ext cx="3609024" cy="11342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5CFD807-6BFA-5F75-585F-038BB87B589A}"/>
              </a:ext>
            </a:extLst>
          </p:cNvPr>
          <p:cNvSpPr txBox="1"/>
          <p:nvPr/>
        </p:nvSpPr>
        <p:spPr>
          <a:xfrm>
            <a:off x="3910655" y="226449"/>
            <a:ext cx="7832529"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2400" b="1" i="0" u="none" strike="noStrike" kern="1200" cap="none" spc="0" normalizeH="0" baseline="0" noProof="0" dirty="0">
                <a:ln>
                  <a:noFill/>
                </a:ln>
                <a:solidFill>
                  <a:srgbClr val="E8E8E8">
                    <a:lumMod val="50000"/>
                  </a:srgbClr>
                </a:solidFill>
                <a:effectLst/>
                <a:uLnTx/>
                <a:uFillTx/>
                <a:latin typeface="Aptos" panose="02110004020202020204"/>
                <a:ea typeface="+mn-ea"/>
                <a:cs typeface="+mn-cs"/>
              </a:rPr>
              <a:t>WP</a:t>
            </a:r>
            <a:r>
              <a:rPr kumimoji="0" lang="en-US" sz="2400" b="1" i="0" u="none" strike="noStrike" kern="1200" cap="none" spc="0" normalizeH="0" baseline="0" noProof="0" dirty="0">
                <a:ln>
                  <a:noFill/>
                </a:ln>
                <a:solidFill>
                  <a:srgbClr val="E8E8E8">
                    <a:lumMod val="50000"/>
                  </a:srgbClr>
                </a:solidFill>
                <a:effectLst/>
                <a:uLnTx/>
                <a:uFillTx/>
                <a:latin typeface="Aptos" panose="02110004020202020204"/>
                <a:ea typeface="+mn-ea"/>
                <a:cs typeface="+mn-cs"/>
              </a:rPr>
              <a:t>2</a:t>
            </a:r>
            <a:r>
              <a:rPr kumimoji="0" lang="en-BE" sz="2400" b="1" i="0" u="none" strike="noStrike" kern="1200" cap="none" spc="0" normalizeH="0" baseline="0" noProof="0" dirty="0">
                <a:ln>
                  <a:noFill/>
                </a:ln>
                <a:solidFill>
                  <a:srgbClr val="E8E8E8">
                    <a:lumMod val="50000"/>
                  </a:srgbClr>
                </a:solidFill>
                <a:effectLst/>
                <a:uLnTx/>
                <a:uFillTx/>
                <a:latin typeface="Aptos" panose="02110004020202020204"/>
                <a:ea typeface="+mn-ea"/>
                <a:cs typeface="+mn-cs"/>
              </a:rPr>
              <a:t>: </a:t>
            </a:r>
            <a:r>
              <a:rPr kumimoji="0" lang="en-US" sz="2400" b="1" i="0" u="none" strike="noStrike" kern="1200" cap="none" spc="0" normalizeH="0" baseline="0" noProof="0" dirty="0">
                <a:ln>
                  <a:noFill/>
                </a:ln>
                <a:solidFill>
                  <a:srgbClr val="E8E8E8">
                    <a:lumMod val="50000"/>
                  </a:srgbClr>
                </a:solidFill>
                <a:effectLst/>
                <a:uLnTx/>
                <a:uFillTx/>
                <a:latin typeface="Aptos" panose="02110004020202020204"/>
                <a:ea typeface="+mn-ea"/>
                <a:cs typeface="+mn-cs"/>
              </a:rPr>
              <a:t>Low Level RF controls </a:t>
            </a:r>
            <a:r>
              <a:rPr kumimoji="0" lang="en-US" sz="2400" b="1" i="0" u="none" strike="noStrike" kern="1200" cap="none" spc="0" normalizeH="0" baseline="0" noProof="0" dirty="0">
                <a:ln>
                  <a:noFill/>
                </a:ln>
                <a:solidFill>
                  <a:srgbClr val="FF0000"/>
                </a:solidFill>
                <a:effectLst/>
                <a:uLnTx/>
                <a:uFillTx/>
                <a:latin typeface="Aptos" panose="02110004020202020204"/>
                <a:ea typeface="+mn-ea"/>
                <a:cs typeface="+mn-cs"/>
              </a:rPr>
              <a:t>23.04.2026</a:t>
            </a:r>
            <a:endParaRPr kumimoji="0" lang="en-BE" sz="2400" b="1" i="0" u="none" strike="noStrike" kern="1200" cap="none" spc="0" normalizeH="0" baseline="0" noProof="0" dirty="0">
              <a:ln>
                <a:noFill/>
              </a:ln>
              <a:solidFill>
                <a:srgbClr val="FF0000"/>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8E8E8">
                    <a:lumMod val="50000"/>
                  </a:srgbClr>
                </a:solidFill>
                <a:effectLst/>
                <a:uLnTx/>
                <a:uFillTx/>
                <a:latin typeface="Calibri"/>
                <a:ea typeface="ＭＳ Ｐゴシック" charset="0"/>
                <a:cs typeface="+mn-cs"/>
              </a:rPr>
              <a:t>DESY, HZB, CNRS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8E8E8">
                    <a:lumMod val="50000"/>
                  </a:srgbClr>
                </a:solidFill>
                <a:effectLst/>
                <a:uLnTx/>
                <a:uFillTx/>
                <a:latin typeface="Calibri"/>
                <a:ea typeface="ＭＳ Ｐゴシック" charset="0"/>
                <a:cs typeface="+mn-cs"/>
              </a:rPr>
              <a:t>Convener &amp; deputy: Julien Branlard (DESY) &amp; Christian Schmidt (DESY)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8E8E8">
                    <a:lumMod val="50000"/>
                  </a:srgbClr>
                </a:solidFill>
                <a:effectLst/>
                <a:uLnTx/>
                <a:uFillTx/>
                <a:latin typeface="Calibri"/>
                <a:ea typeface="ＭＳ Ｐゴシック" charset="0"/>
                <a:cs typeface="+mn-cs"/>
              </a:rPr>
              <a:t>Main contacts with other partners: Axel Neumann (HZB), Christophe Joly (CNRS)</a:t>
            </a:r>
            <a:endParaRPr kumimoji="0" lang="en-BE" sz="1800" b="1" i="0" u="none" strike="noStrike" kern="1200" cap="none" spc="0" normalizeH="0" baseline="0" noProof="0" dirty="0">
              <a:ln>
                <a:noFill/>
              </a:ln>
              <a:solidFill>
                <a:srgbClr val="E8E8E8">
                  <a:lumMod val="50000"/>
                </a:srgbClr>
              </a:solidFill>
              <a:effectLst/>
              <a:uLnTx/>
              <a:uFillTx/>
              <a:latin typeface="Aptos" panose="02110004020202020204"/>
              <a:ea typeface="+mn-ea"/>
              <a:cs typeface="+mn-cs"/>
            </a:endParaRPr>
          </a:p>
          <a:p>
            <a:endParaRPr lang="en-BE" b="1" dirty="0">
              <a:solidFill>
                <a:schemeClr val="bg2">
                  <a:lumMod val="50000"/>
                </a:schemeClr>
              </a:solidFill>
            </a:endParaRPr>
          </a:p>
        </p:txBody>
      </p:sp>
      <p:sp>
        <p:nvSpPr>
          <p:cNvPr id="2" name="TextBox 1">
            <a:extLst>
              <a:ext uri="{FF2B5EF4-FFF2-40B4-BE49-F238E27FC236}">
                <a16:creationId xmlns:a16="http://schemas.microsoft.com/office/drawing/2014/main" id="{387EDDD9-A29F-2ED4-E314-D029BDFA5714}"/>
              </a:ext>
            </a:extLst>
          </p:cNvPr>
          <p:cNvSpPr txBox="1"/>
          <p:nvPr/>
        </p:nvSpPr>
        <p:spPr>
          <a:xfrm>
            <a:off x="367105" y="1768681"/>
            <a:ext cx="11457789" cy="4862870"/>
          </a:xfrm>
          <a:prstGeom prst="rect">
            <a:avLst/>
          </a:prstGeom>
          <a:noFill/>
        </p:spPr>
        <p:txBody>
          <a:bodyPr wrap="square" rtlCol="0">
            <a:spAutoFit/>
          </a:bodyPr>
          <a:lstStyle/>
          <a:p>
            <a:r>
              <a:rPr lang="en-GB" sz="2200" b="1" i="1" dirty="0">
                <a:effectLst/>
                <a:latin typeface="Helvetica" pitchFamily="2" charset="0"/>
              </a:rPr>
              <a:t>Task 2.1: </a:t>
            </a:r>
            <a:r>
              <a:rPr lang="en-GB" sz="2200" b="1" dirty="0"/>
              <a:t>Coordination of R&amp;D on LLRF – </a:t>
            </a:r>
            <a:r>
              <a:rPr lang="en-GB" sz="2200" b="1" i="1" dirty="0">
                <a:latin typeface="Helvetica" pitchFamily="2" charset="0"/>
              </a:rPr>
              <a:t>M1-M48</a:t>
            </a:r>
          </a:p>
          <a:p>
            <a:r>
              <a:rPr lang="en-GB" i="1" dirty="0">
                <a:latin typeface="Helvetica" pitchFamily="2" charset="0"/>
              </a:rPr>
              <a:t>	Candidate declined position  </a:t>
            </a:r>
            <a:r>
              <a:rPr lang="en-GB" i="1" dirty="0">
                <a:latin typeface="Helvetica" pitchFamily="2" charset="0"/>
                <a:sym typeface="Wingdings" panose="05000000000000000000" pitchFamily="2" charset="2"/>
              </a:rPr>
              <a:t>  l</a:t>
            </a:r>
            <a:r>
              <a:rPr lang="en-GB" i="1" dirty="0">
                <a:latin typeface="Helvetica" pitchFamily="2" charset="0"/>
              </a:rPr>
              <a:t>oad on other members</a:t>
            </a:r>
            <a:br>
              <a:rPr lang="en-GB" i="1" dirty="0">
                <a:latin typeface="Helvetica" pitchFamily="2" charset="0"/>
              </a:rPr>
            </a:br>
            <a:r>
              <a:rPr lang="en-GB" i="1" dirty="0">
                <a:latin typeface="Helvetica" pitchFamily="2" charset="0"/>
              </a:rPr>
              <a:t>	Milestone M24 coming up </a:t>
            </a:r>
            <a:r>
              <a:rPr lang="en-GB" i="1" dirty="0">
                <a:latin typeface="Helvetica" pitchFamily="2" charset="0"/>
                <a:sym typeface="Wingdings" panose="05000000000000000000" pitchFamily="2" charset="2"/>
              </a:rPr>
              <a:t> risk analysis (contact Adèle regarding form of deliverable)</a:t>
            </a:r>
          </a:p>
          <a:p>
            <a:r>
              <a:rPr lang="en-GB" i="1" dirty="0">
                <a:latin typeface="Helvetica" pitchFamily="2" charset="0"/>
                <a:sym typeface="Wingdings" panose="05000000000000000000" pitchFamily="2" charset="2"/>
              </a:rPr>
              <a:t>	WP02 meeting next week for status update</a:t>
            </a:r>
            <a:endParaRPr lang="en-GB" i="1" dirty="0">
              <a:latin typeface="Helvetica" pitchFamily="2" charset="0"/>
            </a:endParaRPr>
          </a:p>
          <a:p>
            <a:pPr marL="342900" indent="-342900">
              <a:buFont typeface="Arial" panose="020B0604020202020204" pitchFamily="34" charset="0"/>
              <a:buChar char="•"/>
            </a:pPr>
            <a:endParaRPr lang="en-GB" sz="2200" b="1" dirty="0">
              <a:effectLst/>
              <a:latin typeface="Helvetica" pitchFamily="2" charset="0"/>
            </a:endParaRPr>
          </a:p>
          <a:p>
            <a:r>
              <a:rPr lang="en-GB" sz="2200" b="1" i="1" dirty="0">
                <a:effectLst/>
                <a:latin typeface="Helvetica" pitchFamily="2" charset="0"/>
              </a:rPr>
              <a:t>Task 2.2: </a:t>
            </a:r>
            <a:r>
              <a:rPr lang="en-US" sz="2200" b="1" dirty="0"/>
              <a:t>Efficient field control for high loaded-quality factor cavities </a:t>
            </a:r>
            <a:r>
              <a:rPr lang="en-GB" sz="2200" b="1" i="1" dirty="0">
                <a:effectLst/>
                <a:latin typeface="Helvetica" pitchFamily="2" charset="0"/>
              </a:rPr>
              <a:t>– M1-M48</a:t>
            </a:r>
          </a:p>
          <a:p>
            <a:r>
              <a:rPr lang="en-GB" sz="2000" i="1" dirty="0">
                <a:latin typeface="Helvetica" pitchFamily="2" charset="0"/>
              </a:rPr>
              <a:t>	Test ongoing, publication pending – On-track for milestone M30</a:t>
            </a:r>
            <a:endParaRPr lang="en-GB" sz="2000" i="1" dirty="0">
              <a:effectLst/>
              <a:latin typeface="Helvetica" pitchFamily="2" charset="0"/>
            </a:endParaRPr>
          </a:p>
          <a:p>
            <a:endParaRPr lang="en-GB" sz="2200" b="1" dirty="0">
              <a:effectLst/>
              <a:latin typeface="Helvetica" pitchFamily="2" charset="0"/>
            </a:endParaRPr>
          </a:p>
          <a:p>
            <a:r>
              <a:rPr lang="en-GB" sz="2200" b="1" i="1" dirty="0">
                <a:effectLst/>
                <a:latin typeface="Helvetica" pitchFamily="2" charset="0"/>
              </a:rPr>
              <a:t>Task 2.3: </a:t>
            </a:r>
            <a:r>
              <a:rPr lang="en-US" sz="2200" b="1" dirty="0"/>
              <a:t>Vibration analysis and detuning control of cavities </a:t>
            </a:r>
            <a:r>
              <a:rPr lang="en-GB" sz="2200" b="1" i="1" dirty="0">
                <a:effectLst/>
                <a:latin typeface="Helvetica" pitchFamily="2" charset="0"/>
              </a:rPr>
              <a:t>– M1-M36</a:t>
            </a:r>
          </a:p>
          <a:p>
            <a:r>
              <a:rPr lang="en-GB" sz="2000" i="1" dirty="0">
                <a:latin typeface="Helvetica" pitchFamily="2" charset="0"/>
              </a:rPr>
              <a:t>	Measurement on-going, report this year</a:t>
            </a:r>
            <a:endParaRPr lang="en-GB" sz="2000" i="1" dirty="0">
              <a:effectLst/>
              <a:latin typeface="Helvetica" pitchFamily="2" charset="0"/>
            </a:endParaRPr>
          </a:p>
          <a:p>
            <a:endParaRPr lang="en-GB" sz="2200" b="1" dirty="0">
              <a:effectLst/>
              <a:latin typeface="Helvetica" pitchFamily="2" charset="0"/>
            </a:endParaRPr>
          </a:p>
          <a:p>
            <a:r>
              <a:rPr lang="en-GB" sz="2200" b="1" i="1" dirty="0">
                <a:effectLst/>
                <a:latin typeface="Helvetica" pitchFamily="2" charset="0"/>
              </a:rPr>
              <a:t>Task 2.4: </a:t>
            </a:r>
            <a:r>
              <a:rPr lang="en-US" sz="2200" b="1" dirty="0"/>
              <a:t>Integrated LLRF control using Ferro-Electric Fast Reactive Tuners</a:t>
            </a:r>
            <a:r>
              <a:rPr lang="en-GB" sz="2200" b="1" i="1" dirty="0">
                <a:effectLst/>
                <a:latin typeface="Helvetica" pitchFamily="2" charset="0"/>
              </a:rPr>
              <a:t>– M13-M48</a:t>
            </a:r>
          </a:p>
          <a:p>
            <a:endParaRPr lang="en-GB" sz="2200" b="1" dirty="0">
              <a:effectLst/>
              <a:latin typeface="Helvetica" pitchFamily="2" charset="0"/>
            </a:endParaRPr>
          </a:p>
          <a:p>
            <a:r>
              <a:rPr lang="en-GB" sz="2200" b="1" i="1" dirty="0">
                <a:latin typeface="Helvetica" pitchFamily="2" charset="0"/>
              </a:rPr>
              <a:t>Task 2.5: </a:t>
            </a:r>
            <a:r>
              <a:rPr lang="en-US" sz="2200" b="1" dirty="0"/>
              <a:t>Energy efficient supervisory control and fault diagnosis</a:t>
            </a:r>
            <a:r>
              <a:rPr lang="en-GB" sz="2200" b="1" i="1" dirty="0">
                <a:latin typeface="Helvetica" pitchFamily="2" charset="0"/>
              </a:rPr>
              <a:t>– M1-M48</a:t>
            </a:r>
          </a:p>
          <a:p>
            <a:r>
              <a:rPr lang="en-GB" i="1" dirty="0">
                <a:latin typeface="Helvetica" pitchFamily="2" charset="0"/>
              </a:rPr>
              <a:t>	No recent progress. Next point of focus</a:t>
            </a:r>
          </a:p>
        </p:txBody>
      </p:sp>
      <p:sp>
        <p:nvSpPr>
          <p:cNvPr id="3" name="TextBox 2">
            <a:extLst>
              <a:ext uri="{FF2B5EF4-FFF2-40B4-BE49-F238E27FC236}">
                <a16:creationId xmlns:a16="http://schemas.microsoft.com/office/drawing/2014/main" id="{7EC31C9B-60FD-1D03-A35E-73E2C28A5B1A}"/>
              </a:ext>
            </a:extLst>
          </p:cNvPr>
          <p:cNvSpPr txBox="1"/>
          <p:nvPr/>
        </p:nvSpPr>
        <p:spPr>
          <a:xfrm>
            <a:off x="7365392" y="2078254"/>
            <a:ext cx="1966564" cy="338554"/>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US" sz="1600" dirty="0"/>
              <a:t>2026 milestone M24</a:t>
            </a:r>
          </a:p>
        </p:txBody>
      </p:sp>
      <p:sp>
        <p:nvSpPr>
          <p:cNvPr id="6" name="TextBox 5">
            <a:extLst>
              <a:ext uri="{FF2B5EF4-FFF2-40B4-BE49-F238E27FC236}">
                <a16:creationId xmlns:a16="http://schemas.microsoft.com/office/drawing/2014/main" id="{9E11AA08-0CF0-9079-94CC-20512A327C44}"/>
              </a:ext>
            </a:extLst>
          </p:cNvPr>
          <p:cNvSpPr txBox="1"/>
          <p:nvPr/>
        </p:nvSpPr>
        <p:spPr>
          <a:xfrm>
            <a:off x="8605223" y="3640948"/>
            <a:ext cx="1966564" cy="338554"/>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US" sz="1600" dirty="0"/>
              <a:t>2026 milestone M30</a:t>
            </a:r>
          </a:p>
        </p:txBody>
      </p:sp>
      <p:sp>
        <p:nvSpPr>
          <p:cNvPr id="7" name="TextBox 6">
            <a:extLst>
              <a:ext uri="{FF2B5EF4-FFF2-40B4-BE49-F238E27FC236}">
                <a16:creationId xmlns:a16="http://schemas.microsoft.com/office/drawing/2014/main" id="{AAD05045-05C1-4DF9-B7B0-11D97DEF8180}"/>
              </a:ext>
            </a:extLst>
          </p:cNvPr>
          <p:cNvSpPr txBox="1"/>
          <p:nvPr/>
        </p:nvSpPr>
        <p:spPr>
          <a:xfrm>
            <a:off x="5561066" y="6237832"/>
            <a:ext cx="1966564" cy="338554"/>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US" sz="1600" dirty="0"/>
              <a:t>2026 milestone M33</a:t>
            </a:r>
          </a:p>
        </p:txBody>
      </p:sp>
      <p:sp>
        <p:nvSpPr>
          <p:cNvPr id="8" name="TextBox 7">
            <a:extLst>
              <a:ext uri="{FF2B5EF4-FFF2-40B4-BE49-F238E27FC236}">
                <a16:creationId xmlns:a16="http://schemas.microsoft.com/office/drawing/2014/main" id="{EF4FFD2B-8F5F-3CD2-8650-630B11AD923F}"/>
              </a:ext>
            </a:extLst>
          </p:cNvPr>
          <p:cNvSpPr txBox="1"/>
          <p:nvPr/>
        </p:nvSpPr>
        <p:spPr>
          <a:xfrm>
            <a:off x="9331956" y="2078254"/>
            <a:ext cx="2432654" cy="338554"/>
          </a:xfrm>
          <a:prstGeom prst="rect">
            <a:avLst/>
          </a:prstGeom>
          <a:noFill/>
        </p:spPr>
        <p:txBody>
          <a:bodyPr wrap="none" rtlCol="0">
            <a:spAutoFit/>
          </a:bodyPr>
          <a:lstStyle/>
          <a:p>
            <a:r>
              <a:rPr lang="en-US" sz="1600" b="1" dirty="0">
                <a:solidFill>
                  <a:srgbClr val="5EB623"/>
                </a:solidFill>
              </a:rPr>
              <a:t>due/submitted Feb 2026</a:t>
            </a:r>
          </a:p>
        </p:txBody>
      </p:sp>
      <p:pic>
        <p:nvPicPr>
          <p:cNvPr id="10" name="Picture 9">
            <a:extLst>
              <a:ext uri="{FF2B5EF4-FFF2-40B4-BE49-F238E27FC236}">
                <a16:creationId xmlns:a16="http://schemas.microsoft.com/office/drawing/2014/main" id="{11A12C27-E14C-9F21-86DD-BF05F89CE6F2}"/>
              </a:ext>
            </a:extLst>
          </p:cNvPr>
          <p:cNvPicPr>
            <a:picLocks noChangeAspect="1"/>
          </p:cNvPicPr>
          <p:nvPr/>
        </p:nvPicPr>
        <p:blipFill>
          <a:blip r:embed="rId3"/>
          <a:stretch>
            <a:fillRect/>
          </a:stretch>
        </p:blipFill>
        <p:spPr>
          <a:xfrm>
            <a:off x="11733265" y="1979927"/>
            <a:ext cx="294098" cy="338554"/>
          </a:xfrm>
          <a:prstGeom prst="rect">
            <a:avLst/>
          </a:prstGeom>
        </p:spPr>
      </p:pic>
      <p:sp>
        <p:nvSpPr>
          <p:cNvPr id="15" name="TextBox 14">
            <a:extLst>
              <a:ext uri="{FF2B5EF4-FFF2-40B4-BE49-F238E27FC236}">
                <a16:creationId xmlns:a16="http://schemas.microsoft.com/office/drawing/2014/main" id="{E6D90132-ADA7-C36C-68D8-96DB21A83F15}"/>
              </a:ext>
            </a:extLst>
          </p:cNvPr>
          <p:cNvSpPr txBox="1"/>
          <p:nvPr/>
        </p:nvSpPr>
        <p:spPr>
          <a:xfrm>
            <a:off x="10571787" y="3666966"/>
            <a:ext cx="1468800" cy="338554"/>
          </a:xfrm>
          <a:prstGeom prst="rect">
            <a:avLst/>
          </a:prstGeom>
          <a:noFill/>
        </p:spPr>
        <p:txBody>
          <a:bodyPr wrap="none" rtlCol="0">
            <a:spAutoFit/>
          </a:bodyPr>
          <a:lstStyle/>
          <a:p>
            <a:r>
              <a:rPr lang="en-US" sz="1600" b="1" dirty="0">
                <a:solidFill>
                  <a:srgbClr val="5EB623"/>
                </a:solidFill>
              </a:rPr>
              <a:t>due Nov. 2026</a:t>
            </a:r>
          </a:p>
        </p:txBody>
      </p:sp>
      <p:sp>
        <p:nvSpPr>
          <p:cNvPr id="16" name="TextBox 15">
            <a:extLst>
              <a:ext uri="{FF2B5EF4-FFF2-40B4-BE49-F238E27FC236}">
                <a16:creationId xmlns:a16="http://schemas.microsoft.com/office/drawing/2014/main" id="{EB5A06A7-3149-B82D-5469-CA2F3C9C9C8C}"/>
              </a:ext>
            </a:extLst>
          </p:cNvPr>
          <p:cNvSpPr txBox="1"/>
          <p:nvPr/>
        </p:nvSpPr>
        <p:spPr>
          <a:xfrm>
            <a:off x="7615140" y="6237832"/>
            <a:ext cx="1467068" cy="338554"/>
          </a:xfrm>
          <a:prstGeom prst="rect">
            <a:avLst/>
          </a:prstGeom>
          <a:noFill/>
        </p:spPr>
        <p:txBody>
          <a:bodyPr wrap="none" rtlCol="0">
            <a:spAutoFit/>
          </a:bodyPr>
          <a:lstStyle/>
          <a:p>
            <a:r>
              <a:rPr lang="en-US" sz="1600" b="1" dirty="0">
                <a:solidFill>
                  <a:srgbClr val="5EB623"/>
                </a:solidFill>
              </a:rPr>
              <a:t>due Aug. 2026</a:t>
            </a:r>
          </a:p>
        </p:txBody>
      </p:sp>
      <p:sp>
        <p:nvSpPr>
          <p:cNvPr id="5" name="Rectangle 4">
            <a:extLst>
              <a:ext uri="{FF2B5EF4-FFF2-40B4-BE49-F238E27FC236}">
                <a16:creationId xmlns:a16="http://schemas.microsoft.com/office/drawing/2014/main" id="{2CC92462-4C42-7258-FDFE-9AF0F00A60B2}"/>
              </a:ext>
            </a:extLst>
          </p:cNvPr>
          <p:cNvSpPr/>
          <p:nvPr/>
        </p:nvSpPr>
        <p:spPr>
          <a:xfrm>
            <a:off x="0" y="4178300"/>
            <a:ext cx="12192000" cy="2679700"/>
          </a:xfrm>
          <a:prstGeom prst="rect">
            <a:avLst/>
          </a:prstGeom>
          <a:solidFill>
            <a:schemeClr val="bg1">
              <a:alpha val="8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A0A807B-5343-4594-F4B5-061888ACBDD7}"/>
              </a:ext>
            </a:extLst>
          </p:cNvPr>
          <p:cNvSpPr/>
          <p:nvPr/>
        </p:nvSpPr>
        <p:spPr>
          <a:xfrm>
            <a:off x="0" y="1610210"/>
            <a:ext cx="12192000" cy="1569660"/>
          </a:xfrm>
          <a:prstGeom prst="rect">
            <a:avLst/>
          </a:prstGeom>
          <a:solidFill>
            <a:schemeClr val="bg1">
              <a:alpha val="8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4091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418115" y="315684"/>
            <a:ext cx="5957785" cy="461665"/>
          </a:xfrm>
          <a:prstGeom prst="rect">
            <a:avLst/>
          </a:prstGeom>
          <a:noFill/>
        </p:spPr>
        <p:txBody>
          <a:bodyPr wrap="none" rtlCol="0">
            <a:spAutoFit/>
          </a:bodyPr>
          <a:lstStyle/>
          <a:p>
            <a:r>
              <a:rPr lang="en-US" sz="2400" b="1" dirty="0">
                <a:solidFill>
                  <a:srgbClr val="002060"/>
                </a:solidFill>
              </a:rPr>
              <a:t>WP2 – LLRF:</a:t>
            </a:r>
            <a:r>
              <a:rPr lang="en-US" sz="2400" b="1" dirty="0">
                <a:solidFill>
                  <a:schemeClr val="bg2">
                    <a:lumMod val="50000"/>
                  </a:schemeClr>
                </a:solidFill>
              </a:rPr>
              <a:t> status/evolution of Task 2.2 </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147FA713-D999-4801-881D-12DDF4D97965}"/>
              </a:ext>
            </a:extLst>
          </p:cNvPr>
          <p:cNvSpPr>
            <a:spLocks noGrp="1"/>
          </p:cNvSpPr>
          <p:nvPr>
            <p:ph idx="1"/>
          </p:nvPr>
        </p:nvSpPr>
        <p:spPr/>
        <p:txBody>
          <a:bodyPr/>
          <a:lstStyle/>
          <a:p>
            <a:r>
              <a:rPr lang="en-US" sz="2000" b="1" dirty="0">
                <a:solidFill>
                  <a:srgbClr val="002060"/>
                </a:solidFill>
              </a:rPr>
              <a:t>Past developments </a:t>
            </a:r>
          </a:p>
          <a:p>
            <a:pPr lvl="1"/>
            <a:r>
              <a:rPr lang="en-US" sz="1800" dirty="0"/>
              <a:t>Developed</a:t>
            </a:r>
            <a:r>
              <a:rPr lang="en-US" sz="1800" b="1" dirty="0"/>
              <a:t> prototypes</a:t>
            </a:r>
            <a:r>
              <a:rPr lang="en-US" sz="1800" dirty="0"/>
              <a:t> to externally shift the Qext to higher range</a:t>
            </a:r>
          </a:p>
          <a:p>
            <a:pPr lvl="1"/>
            <a:endParaRPr lang="en-US" sz="1800" dirty="0"/>
          </a:p>
          <a:p>
            <a:r>
              <a:rPr lang="en-US" sz="2000" b="1" dirty="0">
                <a:solidFill>
                  <a:srgbClr val="A4C137"/>
                </a:solidFill>
                <a:cs typeface="Calibri" panose="020F0502020204030204" pitchFamily="34" charset="0"/>
              </a:rPr>
              <a:t>Current developments</a:t>
            </a:r>
          </a:p>
          <a:p>
            <a:pPr lvl="1"/>
            <a:r>
              <a:rPr lang="en-US" sz="1800" dirty="0"/>
              <a:t>Tests with Q-corrector show </a:t>
            </a:r>
            <a:r>
              <a:rPr lang="en-US" sz="1800" b="1" dirty="0"/>
              <a:t>factor 5 reduction </a:t>
            </a:r>
            <a:r>
              <a:rPr lang="en-US" sz="1800" dirty="0"/>
              <a:t>in forward power for only 8% coupler temperature increase  (</a:t>
            </a:r>
            <a:r>
              <a:rPr lang="en-US" sz="1800" b="1" dirty="0"/>
              <a:t>slides 7-8</a:t>
            </a:r>
            <a:r>
              <a:rPr lang="en-US" sz="1800" dirty="0"/>
              <a:t>)</a:t>
            </a:r>
          </a:p>
          <a:p>
            <a:pPr lvl="1"/>
            <a:endParaRPr lang="en-US" sz="1800" dirty="0"/>
          </a:p>
          <a:p>
            <a:pPr lvl="1"/>
            <a:r>
              <a:rPr lang="en-US" sz="1800" dirty="0"/>
              <a:t>Developed </a:t>
            </a:r>
            <a:r>
              <a:rPr lang="en-US" sz="1800" b="1" dirty="0"/>
              <a:t>techniques</a:t>
            </a:r>
            <a:r>
              <a:rPr lang="en-US" sz="1800" dirty="0"/>
              <a:t> to </a:t>
            </a:r>
            <a:r>
              <a:rPr lang="en-US" sz="1800" b="1" dirty="0"/>
              <a:t>drive high loaded-quality factor </a:t>
            </a:r>
            <a:r>
              <a:rPr lang="en-US" sz="1800" dirty="0"/>
              <a:t>(narrow bandwidth) cavities (not using self-excited loop or PLL), adapted to pulsed and vector sum operation (i.e. interesting for XFEL upgrade) (</a:t>
            </a:r>
            <a:r>
              <a:rPr lang="en-US" sz="1800" b="1" dirty="0"/>
              <a:t>slides 9-10</a:t>
            </a:r>
            <a:r>
              <a:rPr lang="en-US" sz="1800" dirty="0"/>
              <a:t>)</a:t>
            </a:r>
          </a:p>
          <a:p>
            <a:pPr lvl="1"/>
            <a:endParaRPr lang="en-US" sz="1800" dirty="0"/>
          </a:p>
          <a:p>
            <a:pPr lvl="1"/>
            <a:endParaRPr lang="en-US" sz="2400" dirty="0"/>
          </a:p>
          <a:p>
            <a:endParaRPr lang="en-US" dirty="0"/>
          </a:p>
          <a:p>
            <a:endParaRPr lang="en-GB" dirty="0"/>
          </a:p>
        </p:txBody>
      </p:sp>
      <p:sp>
        <p:nvSpPr>
          <p:cNvPr id="6" name="TextBox 5">
            <a:extLst>
              <a:ext uri="{FF2B5EF4-FFF2-40B4-BE49-F238E27FC236}">
                <a16:creationId xmlns:a16="http://schemas.microsoft.com/office/drawing/2014/main" id="{6090035A-DE5F-9D8C-4809-BBF082E17FE8}"/>
              </a:ext>
            </a:extLst>
          </p:cNvPr>
          <p:cNvSpPr txBox="1"/>
          <p:nvPr/>
        </p:nvSpPr>
        <p:spPr>
          <a:xfrm>
            <a:off x="3418115" y="758268"/>
            <a:ext cx="7681906" cy="369332"/>
          </a:xfrm>
          <a:prstGeom prst="rect">
            <a:avLst/>
          </a:prstGeom>
          <a:noFill/>
        </p:spPr>
        <p:txBody>
          <a:bodyPr wrap="square">
            <a:spAutoFit/>
          </a:bodyPr>
          <a:lstStyle/>
          <a:p>
            <a:r>
              <a:rPr lang="en-US" sz="1800" b="1" dirty="0"/>
              <a:t>Efficient field control for high loaded-quality factor cavities </a:t>
            </a:r>
            <a:r>
              <a:rPr lang="en-GB" sz="1800" b="1" i="1" dirty="0">
                <a:effectLst/>
                <a:latin typeface="Helvetica" pitchFamily="2" charset="0"/>
              </a:rPr>
              <a:t>– M1-M48</a:t>
            </a:r>
            <a:endParaRPr lang="en-US" dirty="0"/>
          </a:p>
        </p:txBody>
      </p:sp>
      <p:sp>
        <p:nvSpPr>
          <p:cNvPr id="2" name="Footer Placeholder 1">
            <a:extLst>
              <a:ext uri="{FF2B5EF4-FFF2-40B4-BE49-F238E27FC236}">
                <a16:creationId xmlns:a16="http://schemas.microsoft.com/office/drawing/2014/main" id="{41DDA415-D3D9-0E21-2857-2F35A7464200}"/>
              </a:ext>
            </a:extLst>
          </p:cNvPr>
          <p:cNvSpPr>
            <a:spLocks noGrp="1"/>
          </p:cNvSpPr>
          <p:nvPr>
            <p:ph type="ftr" sz="quarter" idx="11"/>
          </p:nvPr>
        </p:nvSpPr>
        <p:spPr/>
        <p:txBody>
          <a:bodyPr/>
          <a:lstStyle/>
          <a:p>
            <a:r>
              <a:rPr lang="de-DE"/>
              <a:t>J.Branlard -  iSAS WP2 LLRF - Berlin, Apr. 2026</a:t>
            </a:r>
            <a:endParaRPr lang="en-BE"/>
          </a:p>
        </p:txBody>
      </p:sp>
      <p:sp>
        <p:nvSpPr>
          <p:cNvPr id="7" name="Slide Number Placeholder 6">
            <a:extLst>
              <a:ext uri="{FF2B5EF4-FFF2-40B4-BE49-F238E27FC236}">
                <a16:creationId xmlns:a16="http://schemas.microsoft.com/office/drawing/2014/main" id="{BD38E9A9-2809-8EA2-5A2F-6FCA92A2F054}"/>
              </a:ext>
            </a:extLst>
          </p:cNvPr>
          <p:cNvSpPr>
            <a:spLocks noGrp="1"/>
          </p:cNvSpPr>
          <p:nvPr>
            <p:ph type="sldNum" sz="quarter" idx="12"/>
          </p:nvPr>
        </p:nvSpPr>
        <p:spPr/>
        <p:txBody>
          <a:bodyPr/>
          <a:lstStyle/>
          <a:p>
            <a:fld id="{4068FCCF-9A80-B240-8D85-84F960565AFA}" type="slidenum">
              <a:rPr lang="en-BE" smtClean="0"/>
              <a:t>6</a:t>
            </a:fld>
            <a:endParaRPr lang="en-BE"/>
          </a:p>
        </p:txBody>
      </p:sp>
    </p:spTree>
    <p:extLst>
      <p:ext uri="{BB962C8B-B14F-4D97-AF65-F5344CB8AC3E}">
        <p14:creationId xmlns:p14="http://schemas.microsoft.com/office/powerpoint/2010/main" val="403415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
            <a:extLst>
              <a:ext uri="{FF2B5EF4-FFF2-40B4-BE49-F238E27FC236}">
                <a16:creationId xmlns:a16="http://schemas.microsoft.com/office/drawing/2014/main" id="{EFCA5CD4-4198-A2C7-79DA-2976D3A1574C}"/>
              </a:ext>
            </a:extLst>
          </p:cNvPr>
          <p:cNvSpPr txBox="1"/>
          <p:nvPr/>
        </p:nvSpPr>
        <p:spPr>
          <a:xfrm>
            <a:off x="9605919" y="2036942"/>
            <a:ext cx="2485235" cy="280076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t>The Q corrector can effectively shift the Qext range </a:t>
            </a:r>
          </a:p>
          <a:p>
            <a:endParaRPr lang="en-US" sz="1600" dirty="0"/>
          </a:p>
          <a:p>
            <a:r>
              <a:rPr lang="en-US" sz="1600" dirty="0"/>
              <a:t>For e.g. for a standard L3 cryomodule</a:t>
            </a:r>
          </a:p>
          <a:p>
            <a:endParaRPr lang="en-US" sz="1600" dirty="0"/>
          </a:p>
          <a:p>
            <a:pPr algn="ctr"/>
            <a:r>
              <a:rPr lang="en-US" sz="1600" dirty="0"/>
              <a:t>Qext = [1e6 – 1e7] </a:t>
            </a:r>
          </a:p>
          <a:p>
            <a:pPr algn="ctr"/>
            <a:endParaRPr lang="en-US" sz="1600" dirty="0"/>
          </a:p>
          <a:p>
            <a:pPr algn="ctr"/>
            <a:endParaRPr lang="en-US" sz="1600" dirty="0"/>
          </a:p>
          <a:p>
            <a:pPr algn="ctr"/>
            <a:r>
              <a:rPr lang="en-US" sz="1600" dirty="0"/>
              <a:t>Qext = [3e6 – 5e7]</a:t>
            </a:r>
          </a:p>
        </p:txBody>
      </p:sp>
      <p:sp>
        <p:nvSpPr>
          <p:cNvPr id="4" name="TextBox 3">
            <a:extLst>
              <a:ext uri="{FF2B5EF4-FFF2-40B4-BE49-F238E27FC236}">
                <a16:creationId xmlns:a16="http://schemas.microsoft.com/office/drawing/2014/main" id="{51EC8C43-06E0-C825-13E4-F8DEB374FF58}"/>
              </a:ext>
            </a:extLst>
          </p:cNvPr>
          <p:cNvSpPr txBox="1"/>
          <p:nvPr/>
        </p:nvSpPr>
        <p:spPr>
          <a:xfrm>
            <a:off x="3418115" y="315684"/>
            <a:ext cx="5957785" cy="461665"/>
          </a:xfrm>
          <a:prstGeom prst="rect">
            <a:avLst/>
          </a:prstGeom>
          <a:noFill/>
        </p:spPr>
        <p:txBody>
          <a:bodyPr wrap="none" rtlCol="0">
            <a:spAutoFit/>
          </a:bodyPr>
          <a:lstStyle/>
          <a:p>
            <a:r>
              <a:rPr lang="en-US" sz="2400" b="1" dirty="0">
                <a:solidFill>
                  <a:srgbClr val="002060"/>
                </a:solidFill>
              </a:rPr>
              <a:t>WP2 – LLRF:</a:t>
            </a:r>
            <a:r>
              <a:rPr lang="en-US" sz="2400" b="1" dirty="0">
                <a:solidFill>
                  <a:schemeClr val="bg2">
                    <a:lumMod val="50000"/>
                  </a:schemeClr>
                </a:solidFill>
              </a:rPr>
              <a:t> status/evolution of Task 2.2 </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090035A-DE5F-9D8C-4809-BBF082E17FE8}"/>
              </a:ext>
            </a:extLst>
          </p:cNvPr>
          <p:cNvSpPr txBox="1"/>
          <p:nvPr/>
        </p:nvSpPr>
        <p:spPr>
          <a:xfrm>
            <a:off x="3418115" y="758268"/>
            <a:ext cx="7681906" cy="369332"/>
          </a:xfrm>
          <a:prstGeom prst="rect">
            <a:avLst/>
          </a:prstGeom>
          <a:noFill/>
        </p:spPr>
        <p:txBody>
          <a:bodyPr wrap="square">
            <a:spAutoFit/>
          </a:bodyPr>
          <a:lstStyle/>
          <a:p>
            <a:r>
              <a:rPr lang="en-US" sz="1800" b="1" dirty="0"/>
              <a:t>Efficient field control for high loaded-quality factor cavities </a:t>
            </a:r>
            <a:r>
              <a:rPr lang="en-GB" sz="1800" b="1" i="1" dirty="0">
                <a:effectLst/>
                <a:latin typeface="Helvetica" pitchFamily="2" charset="0"/>
              </a:rPr>
              <a:t>– M1-M48</a:t>
            </a:r>
            <a:endParaRPr lang="en-US" dirty="0"/>
          </a:p>
        </p:txBody>
      </p:sp>
      <p:graphicFrame>
        <p:nvGraphicFramePr>
          <p:cNvPr id="2" name="Content Placeholder 8">
            <a:extLst>
              <a:ext uri="{FF2B5EF4-FFF2-40B4-BE49-F238E27FC236}">
                <a16:creationId xmlns:a16="http://schemas.microsoft.com/office/drawing/2014/main" id="{5893ECB3-12D3-C617-89F6-0F36E8F00FFB}"/>
              </a:ext>
            </a:extLst>
          </p:cNvPr>
          <p:cNvGraphicFramePr>
            <a:graphicFrameLocks noGrp="1"/>
          </p:cNvGraphicFramePr>
          <p:nvPr>
            <p:ph idx="1"/>
            <p:extLst>
              <p:ext uri="{D42A27DB-BD31-4B8C-83A1-F6EECF244321}">
                <p14:modId xmlns:p14="http://schemas.microsoft.com/office/powerpoint/2010/main" val="1474691464"/>
              </p:ext>
            </p:extLst>
          </p:nvPr>
        </p:nvGraphicFramePr>
        <p:xfrm>
          <a:off x="4565359" y="1561251"/>
          <a:ext cx="7200181" cy="5010150"/>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a:extLst>
              <a:ext uri="{FF2B5EF4-FFF2-40B4-BE49-F238E27FC236}">
                <a16:creationId xmlns:a16="http://schemas.microsoft.com/office/drawing/2014/main" id="{A667A644-BE19-C671-29B8-5E039A8AC8C0}"/>
              </a:ext>
            </a:extLst>
          </p:cNvPr>
          <p:cNvPicPr>
            <a:picLocks noChangeAspect="1"/>
          </p:cNvPicPr>
          <p:nvPr/>
        </p:nvPicPr>
        <p:blipFill rotWithShape="1">
          <a:blip r:embed="rId4">
            <a:extLst>
              <a:ext uri="{28A0092B-C50C-407E-A947-70E740481C1C}">
                <a14:useLocalDpi xmlns:a14="http://schemas.microsoft.com/office/drawing/2010/main" val="0"/>
              </a:ext>
            </a:extLst>
          </a:blip>
          <a:srcRect t="-414" b="6135"/>
          <a:stretch/>
        </p:blipFill>
        <p:spPr>
          <a:xfrm>
            <a:off x="482132" y="1620694"/>
            <a:ext cx="3757613" cy="4723533"/>
          </a:xfrm>
          <a:prstGeom prst="rect">
            <a:avLst/>
          </a:prstGeom>
        </p:spPr>
      </p:pic>
      <p:cxnSp>
        <p:nvCxnSpPr>
          <p:cNvPr id="11" name="Straight Arrow Connector 10">
            <a:extLst>
              <a:ext uri="{FF2B5EF4-FFF2-40B4-BE49-F238E27FC236}">
                <a16:creationId xmlns:a16="http://schemas.microsoft.com/office/drawing/2014/main" id="{EE3AE7E9-FFA1-81DD-3498-A7BD8A12B80D}"/>
              </a:ext>
            </a:extLst>
          </p:cNvPr>
          <p:cNvCxnSpPr/>
          <p:nvPr/>
        </p:nvCxnSpPr>
        <p:spPr>
          <a:xfrm flipV="1">
            <a:off x="1685039" y="5167902"/>
            <a:ext cx="576064" cy="648072"/>
          </a:xfrm>
          <a:prstGeom prst="straightConnector1">
            <a:avLst/>
          </a:prstGeom>
          <a:ln w="57150">
            <a:solidFill>
              <a:schemeClr val="tx1"/>
            </a:solidFill>
            <a:tailEnd type="triangle"/>
          </a:ln>
        </p:spPr>
        <p:style>
          <a:lnRef idx="3">
            <a:schemeClr val="accent1"/>
          </a:lnRef>
          <a:fillRef idx="0">
            <a:schemeClr val="accent1"/>
          </a:fillRef>
          <a:effectRef idx="2">
            <a:schemeClr val="accent1"/>
          </a:effectRef>
          <a:fontRef idx="minor">
            <a:schemeClr val="tx1"/>
          </a:fontRef>
        </p:style>
      </p:cxnSp>
      <p:sp>
        <p:nvSpPr>
          <p:cNvPr id="14" name="TextBox 13">
            <a:extLst>
              <a:ext uri="{FF2B5EF4-FFF2-40B4-BE49-F238E27FC236}">
                <a16:creationId xmlns:a16="http://schemas.microsoft.com/office/drawing/2014/main" id="{00C34968-BE29-6438-590A-698626A6F61C}"/>
              </a:ext>
            </a:extLst>
          </p:cNvPr>
          <p:cNvSpPr txBox="1"/>
          <p:nvPr/>
        </p:nvSpPr>
        <p:spPr>
          <a:xfrm>
            <a:off x="6725599" y="2215574"/>
            <a:ext cx="2659702" cy="276999"/>
          </a:xfrm>
          <a:prstGeom prst="rect">
            <a:avLst/>
          </a:prstGeom>
          <a:noFill/>
        </p:spPr>
        <p:txBody>
          <a:bodyPr wrap="none" rtlCol="0">
            <a:spAutoFit/>
          </a:bodyPr>
          <a:lstStyle/>
          <a:p>
            <a:r>
              <a:rPr lang="en-US" sz="1200" dirty="0"/>
              <a:t>Qext measurement during RF decay</a:t>
            </a:r>
          </a:p>
        </p:txBody>
      </p:sp>
      <p:cxnSp>
        <p:nvCxnSpPr>
          <p:cNvPr id="19" name="Straight Arrow Connector 18">
            <a:extLst>
              <a:ext uri="{FF2B5EF4-FFF2-40B4-BE49-F238E27FC236}">
                <a16:creationId xmlns:a16="http://schemas.microsoft.com/office/drawing/2014/main" id="{227AD530-F221-8215-B004-9909B60D4A10}"/>
              </a:ext>
            </a:extLst>
          </p:cNvPr>
          <p:cNvCxnSpPr>
            <a:cxnSpLocks/>
          </p:cNvCxnSpPr>
          <p:nvPr/>
        </p:nvCxnSpPr>
        <p:spPr>
          <a:xfrm>
            <a:off x="1397007" y="2602362"/>
            <a:ext cx="493617" cy="538713"/>
          </a:xfrm>
          <a:prstGeom prst="straightConnector1">
            <a:avLst/>
          </a:prstGeom>
          <a:ln w="57150">
            <a:solidFill>
              <a:schemeClr val="tx1"/>
            </a:solidFill>
            <a:tailEnd type="triangle"/>
          </a:ln>
        </p:spPr>
        <p:style>
          <a:lnRef idx="3">
            <a:schemeClr val="accent1"/>
          </a:lnRef>
          <a:fillRef idx="0">
            <a:schemeClr val="accent1"/>
          </a:fillRef>
          <a:effectRef idx="2">
            <a:schemeClr val="accent1"/>
          </a:effectRef>
          <a:fontRef idx="minor">
            <a:schemeClr val="tx1"/>
          </a:fontRef>
        </p:style>
      </p:cxnSp>
      <p:sp>
        <p:nvSpPr>
          <p:cNvPr id="27" name="Rectangle 26">
            <a:extLst>
              <a:ext uri="{FF2B5EF4-FFF2-40B4-BE49-F238E27FC236}">
                <a16:creationId xmlns:a16="http://schemas.microsoft.com/office/drawing/2014/main" id="{0F82E0A4-D14D-41A9-DF3F-8AFECA4D0D1D}"/>
              </a:ext>
            </a:extLst>
          </p:cNvPr>
          <p:cNvSpPr/>
          <p:nvPr/>
        </p:nvSpPr>
        <p:spPr>
          <a:xfrm>
            <a:off x="557967" y="2227498"/>
            <a:ext cx="1212521" cy="265075"/>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6231F68-E65A-5771-D640-5F97926BD109}"/>
              </a:ext>
            </a:extLst>
          </p:cNvPr>
          <p:cNvSpPr/>
          <p:nvPr/>
        </p:nvSpPr>
        <p:spPr>
          <a:xfrm>
            <a:off x="1422485" y="5831197"/>
            <a:ext cx="2466313" cy="308107"/>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61DB99D-CF55-B5D8-D101-D85414759188}"/>
              </a:ext>
            </a:extLst>
          </p:cNvPr>
          <p:cNvSpPr txBox="1"/>
          <p:nvPr/>
        </p:nvSpPr>
        <p:spPr>
          <a:xfrm>
            <a:off x="1397007" y="5815974"/>
            <a:ext cx="2523448" cy="338554"/>
          </a:xfrm>
          <a:prstGeom prst="rect">
            <a:avLst/>
          </a:prstGeom>
          <a:noFill/>
        </p:spPr>
        <p:txBody>
          <a:bodyPr wrap="none" rtlCol="0">
            <a:spAutoFit/>
          </a:bodyPr>
          <a:lstStyle/>
          <a:p>
            <a:r>
              <a:rPr lang="en-US" sz="1600" b="1" dirty="0"/>
              <a:t>coupler mover (standard)</a:t>
            </a:r>
          </a:p>
        </p:txBody>
      </p:sp>
      <p:sp>
        <p:nvSpPr>
          <p:cNvPr id="25" name="TextBox 24">
            <a:extLst>
              <a:ext uri="{FF2B5EF4-FFF2-40B4-BE49-F238E27FC236}">
                <a16:creationId xmlns:a16="http://schemas.microsoft.com/office/drawing/2014/main" id="{07BFC6A2-878C-B291-6543-88D59A9414F2}"/>
              </a:ext>
            </a:extLst>
          </p:cNvPr>
          <p:cNvSpPr txBox="1"/>
          <p:nvPr/>
        </p:nvSpPr>
        <p:spPr>
          <a:xfrm>
            <a:off x="524762" y="2184796"/>
            <a:ext cx="1245726" cy="338554"/>
          </a:xfrm>
          <a:prstGeom prst="rect">
            <a:avLst/>
          </a:prstGeom>
          <a:noFill/>
        </p:spPr>
        <p:txBody>
          <a:bodyPr wrap="none" rtlCol="0">
            <a:spAutoFit/>
          </a:bodyPr>
          <a:lstStyle/>
          <a:p>
            <a:r>
              <a:rPr lang="en-US" sz="1600" b="1" dirty="0"/>
              <a:t>Q corrector</a:t>
            </a:r>
          </a:p>
        </p:txBody>
      </p:sp>
      <p:sp>
        <p:nvSpPr>
          <p:cNvPr id="29" name="TextBox 28">
            <a:extLst>
              <a:ext uri="{FF2B5EF4-FFF2-40B4-BE49-F238E27FC236}">
                <a16:creationId xmlns:a16="http://schemas.microsoft.com/office/drawing/2014/main" id="{8E0E8812-1164-B6DC-0A00-444BBFA37949}"/>
              </a:ext>
            </a:extLst>
          </p:cNvPr>
          <p:cNvSpPr txBox="1"/>
          <p:nvPr/>
        </p:nvSpPr>
        <p:spPr>
          <a:xfrm>
            <a:off x="389514" y="1222408"/>
            <a:ext cx="8948244" cy="369332"/>
          </a:xfrm>
          <a:prstGeom prst="rect">
            <a:avLst/>
          </a:prstGeom>
          <a:noFill/>
        </p:spPr>
        <p:txBody>
          <a:bodyPr wrap="square">
            <a:spAutoFit/>
          </a:bodyPr>
          <a:lstStyle/>
          <a:p>
            <a:r>
              <a:rPr lang="en-US" sz="1800" b="1" dirty="0">
                <a:solidFill>
                  <a:srgbClr val="002060"/>
                </a:solidFill>
              </a:rPr>
              <a:t>Developed prototype to shift </a:t>
            </a:r>
            <a:r>
              <a:rPr lang="en-US" sz="1800" b="1" i="1" dirty="0">
                <a:solidFill>
                  <a:srgbClr val="002060"/>
                </a:solidFill>
              </a:rPr>
              <a:t>Q</a:t>
            </a:r>
            <a:r>
              <a:rPr lang="en-US" sz="1800" b="1" i="1" baseline="-25000" dirty="0">
                <a:solidFill>
                  <a:srgbClr val="002060"/>
                </a:solidFill>
              </a:rPr>
              <a:t>ext</a:t>
            </a:r>
            <a:r>
              <a:rPr lang="en-US" sz="1800" b="1" dirty="0">
                <a:solidFill>
                  <a:srgbClr val="002060"/>
                </a:solidFill>
              </a:rPr>
              <a:t> to higher values (i.e. narrower cavity bandwidths)</a:t>
            </a:r>
          </a:p>
        </p:txBody>
      </p:sp>
      <p:sp>
        <p:nvSpPr>
          <p:cNvPr id="7" name="Footer Placeholder 6">
            <a:extLst>
              <a:ext uri="{FF2B5EF4-FFF2-40B4-BE49-F238E27FC236}">
                <a16:creationId xmlns:a16="http://schemas.microsoft.com/office/drawing/2014/main" id="{240E8373-0FA3-38D9-B396-211229EB66E2}"/>
              </a:ext>
            </a:extLst>
          </p:cNvPr>
          <p:cNvSpPr>
            <a:spLocks noGrp="1"/>
          </p:cNvSpPr>
          <p:nvPr>
            <p:ph type="ftr" sz="quarter" idx="11"/>
          </p:nvPr>
        </p:nvSpPr>
        <p:spPr/>
        <p:txBody>
          <a:bodyPr/>
          <a:lstStyle/>
          <a:p>
            <a:r>
              <a:rPr lang="de-DE"/>
              <a:t>J.Branlard -  iSAS WP2 LLRF - Berlin, Apr. 2026</a:t>
            </a:r>
            <a:endParaRPr lang="en-BE"/>
          </a:p>
        </p:txBody>
      </p:sp>
      <p:sp>
        <p:nvSpPr>
          <p:cNvPr id="8" name="Slide Number Placeholder 7">
            <a:extLst>
              <a:ext uri="{FF2B5EF4-FFF2-40B4-BE49-F238E27FC236}">
                <a16:creationId xmlns:a16="http://schemas.microsoft.com/office/drawing/2014/main" id="{B396E5B3-1C53-275B-91A1-6125ED69B25C}"/>
              </a:ext>
            </a:extLst>
          </p:cNvPr>
          <p:cNvSpPr>
            <a:spLocks noGrp="1"/>
          </p:cNvSpPr>
          <p:nvPr>
            <p:ph type="sldNum" sz="quarter" idx="12"/>
          </p:nvPr>
        </p:nvSpPr>
        <p:spPr/>
        <p:txBody>
          <a:bodyPr/>
          <a:lstStyle/>
          <a:p>
            <a:fld id="{4068FCCF-9A80-B240-8D85-84F960565AFA}" type="slidenum">
              <a:rPr lang="en-BE" smtClean="0"/>
              <a:t>7</a:t>
            </a:fld>
            <a:endParaRPr lang="en-BE"/>
          </a:p>
        </p:txBody>
      </p:sp>
    </p:spTree>
    <p:extLst>
      <p:ext uri="{BB962C8B-B14F-4D97-AF65-F5344CB8AC3E}">
        <p14:creationId xmlns:p14="http://schemas.microsoft.com/office/powerpoint/2010/main" val="3542967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418115" y="315684"/>
            <a:ext cx="5957785" cy="461665"/>
          </a:xfrm>
          <a:prstGeom prst="rect">
            <a:avLst/>
          </a:prstGeom>
          <a:noFill/>
        </p:spPr>
        <p:txBody>
          <a:bodyPr wrap="none" rtlCol="0">
            <a:spAutoFit/>
          </a:bodyPr>
          <a:lstStyle/>
          <a:p>
            <a:r>
              <a:rPr lang="en-US" sz="2400" b="1" dirty="0">
                <a:solidFill>
                  <a:srgbClr val="002060"/>
                </a:solidFill>
              </a:rPr>
              <a:t>WP2 – LLRF:</a:t>
            </a:r>
            <a:r>
              <a:rPr lang="en-US" sz="2400" b="1" dirty="0">
                <a:solidFill>
                  <a:schemeClr val="bg2">
                    <a:lumMod val="50000"/>
                  </a:schemeClr>
                </a:solidFill>
              </a:rPr>
              <a:t> status/evolution of Task 2.2 </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090035A-DE5F-9D8C-4809-BBF082E17FE8}"/>
              </a:ext>
            </a:extLst>
          </p:cNvPr>
          <p:cNvSpPr txBox="1"/>
          <p:nvPr/>
        </p:nvSpPr>
        <p:spPr>
          <a:xfrm>
            <a:off x="3418115" y="758268"/>
            <a:ext cx="7681906" cy="369332"/>
          </a:xfrm>
          <a:prstGeom prst="rect">
            <a:avLst/>
          </a:prstGeom>
          <a:noFill/>
        </p:spPr>
        <p:txBody>
          <a:bodyPr wrap="square">
            <a:spAutoFit/>
          </a:bodyPr>
          <a:lstStyle/>
          <a:p>
            <a:r>
              <a:rPr lang="en-US" sz="1800" b="1" dirty="0"/>
              <a:t>Efficient field control for high loaded-quality factor cavities </a:t>
            </a:r>
            <a:r>
              <a:rPr lang="en-GB" sz="1800" b="1" i="1" dirty="0">
                <a:effectLst/>
                <a:latin typeface="Helvetica" pitchFamily="2" charset="0"/>
              </a:rPr>
              <a:t>– M1-M48</a:t>
            </a:r>
            <a:endParaRPr lang="en-US" dirty="0"/>
          </a:p>
        </p:txBody>
      </p:sp>
      <p:grpSp>
        <p:nvGrpSpPr>
          <p:cNvPr id="13" name="Group 12">
            <a:extLst>
              <a:ext uri="{FF2B5EF4-FFF2-40B4-BE49-F238E27FC236}">
                <a16:creationId xmlns:a16="http://schemas.microsoft.com/office/drawing/2014/main" id="{B2D8625A-9DAC-9802-9F48-3EAA71ED3015}"/>
              </a:ext>
            </a:extLst>
          </p:cNvPr>
          <p:cNvGrpSpPr/>
          <p:nvPr/>
        </p:nvGrpSpPr>
        <p:grpSpPr>
          <a:xfrm>
            <a:off x="257614" y="1905596"/>
            <a:ext cx="11676771" cy="3858724"/>
            <a:chOff x="275755" y="1673857"/>
            <a:chExt cx="11676771" cy="3858724"/>
          </a:xfrm>
        </p:grpSpPr>
        <p:grpSp>
          <p:nvGrpSpPr>
            <p:cNvPr id="27" name="Group 26">
              <a:extLst>
                <a:ext uri="{FF2B5EF4-FFF2-40B4-BE49-F238E27FC236}">
                  <a16:creationId xmlns:a16="http://schemas.microsoft.com/office/drawing/2014/main" id="{A571FCE8-9F22-EED9-D5E8-7700E8DF5A30}"/>
                </a:ext>
              </a:extLst>
            </p:cNvPr>
            <p:cNvGrpSpPr/>
            <p:nvPr/>
          </p:nvGrpSpPr>
          <p:grpSpPr>
            <a:xfrm>
              <a:off x="275755" y="1673857"/>
              <a:ext cx="11676771" cy="3858724"/>
              <a:chOff x="167860" y="908074"/>
              <a:chExt cx="10450786" cy="3177776"/>
            </a:xfrm>
          </p:grpSpPr>
          <p:pic>
            <p:nvPicPr>
              <p:cNvPr id="28" name="Picture 27">
                <a:extLst>
                  <a:ext uri="{FF2B5EF4-FFF2-40B4-BE49-F238E27FC236}">
                    <a16:creationId xmlns:a16="http://schemas.microsoft.com/office/drawing/2014/main" id="{C9729C55-FC31-B38F-3617-FF8420378EBB}"/>
                  </a:ext>
                </a:extLst>
              </p:cNvPr>
              <p:cNvPicPr>
                <a:picLocks noChangeAspect="1"/>
              </p:cNvPicPr>
              <p:nvPr/>
            </p:nvPicPr>
            <p:blipFill rotWithShape="1">
              <a:blip r:embed="rId3">
                <a:extLst>
                  <a:ext uri="{28A0092B-C50C-407E-A947-70E740481C1C}">
                    <a14:useLocalDpi xmlns:a14="http://schemas.microsoft.com/office/drawing/2010/main" val="0"/>
                  </a:ext>
                </a:extLst>
              </a:blip>
              <a:srcRect r="29268"/>
              <a:stretch/>
            </p:blipFill>
            <p:spPr>
              <a:xfrm>
                <a:off x="167860" y="908074"/>
                <a:ext cx="2998090" cy="3177776"/>
              </a:xfrm>
              <a:prstGeom prst="rect">
                <a:avLst/>
              </a:prstGeom>
            </p:spPr>
          </p:pic>
          <p:pic>
            <p:nvPicPr>
              <p:cNvPr id="29" name="Picture 28">
                <a:extLst>
                  <a:ext uri="{FF2B5EF4-FFF2-40B4-BE49-F238E27FC236}">
                    <a16:creationId xmlns:a16="http://schemas.microsoft.com/office/drawing/2014/main" id="{DE129411-25F9-ECC1-BC04-26360AF4BB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8801" y="977197"/>
                <a:ext cx="3799845" cy="3020765"/>
              </a:xfrm>
              <a:prstGeom prst="rect">
                <a:avLst/>
              </a:prstGeom>
            </p:spPr>
          </p:pic>
          <p:sp>
            <p:nvSpPr>
              <p:cNvPr id="30" name="TextBox 29">
                <a:extLst>
                  <a:ext uri="{FF2B5EF4-FFF2-40B4-BE49-F238E27FC236}">
                    <a16:creationId xmlns:a16="http://schemas.microsoft.com/office/drawing/2014/main" id="{AC96B81E-DE24-4953-BDEE-83F607C4C28C}"/>
                  </a:ext>
                </a:extLst>
              </p:cNvPr>
              <p:cNvSpPr txBox="1"/>
              <p:nvPr/>
            </p:nvSpPr>
            <p:spPr>
              <a:xfrm>
                <a:off x="905170" y="2839405"/>
                <a:ext cx="2075123" cy="684351"/>
              </a:xfrm>
              <a:prstGeom prst="rect">
                <a:avLst/>
              </a:prstGeom>
              <a:noFill/>
            </p:spPr>
            <p:txBody>
              <a:bodyPr wrap="square" rtlCol="0">
                <a:spAutoFit/>
              </a:bodyPr>
              <a:lstStyle/>
              <a:p>
                <a:pPr algn="ctr"/>
                <a:r>
                  <a:rPr lang="en-US" sz="1600" dirty="0"/>
                  <a:t>similar gradient with and without Q corrector</a:t>
                </a:r>
              </a:p>
              <a:p>
                <a:pPr algn="ctr"/>
                <a:endParaRPr lang="en-US" sz="1600" dirty="0"/>
              </a:p>
            </p:txBody>
          </p:sp>
          <p:pic>
            <p:nvPicPr>
              <p:cNvPr id="31" name="Content Placeholder 6">
                <a:extLst>
                  <a:ext uri="{FF2B5EF4-FFF2-40B4-BE49-F238E27FC236}">
                    <a16:creationId xmlns:a16="http://schemas.microsoft.com/office/drawing/2014/main" id="{C85D76B4-44E4-9ECE-A58C-07BD0FA233ED}"/>
                  </a:ext>
                </a:extLst>
              </p:cNvPr>
              <p:cNvPicPr>
                <a:picLocks noChangeAspect="1"/>
              </p:cNvPicPr>
              <p:nvPr/>
            </p:nvPicPr>
            <p:blipFill rotWithShape="1">
              <a:blip r:embed="rId5">
                <a:extLst>
                  <a:ext uri="{28A0092B-C50C-407E-A947-70E740481C1C}">
                    <a14:useLocalDpi xmlns:a14="http://schemas.microsoft.com/office/drawing/2010/main" val="0"/>
                  </a:ext>
                </a:extLst>
              </a:blip>
              <a:srcRect r="7095"/>
              <a:stretch/>
            </p:blipFill>
            <p:spPr>
              <a:xfrm>
                <a:off x="3174087" y="977197"/>
                <a:ext cx="3799844" cy="3067527"/>
              </a:xfrm>
              <a:prstGeom prst="rect">
                <a:avLst/>
              </a:prstGeom>
            </p:spPr>
          </p:pic>
          <p:sp>
            <p:nvSpPr>
              <p:cNvPr id="32" name="TextBox 31">
                <a:extLst>
                  <a:ext uri="{FF2B5EF4-FFF2-40B4-BE49-F238E27FC236}">
                    <a16:creationId xmlns:a16="http://schemas.microsoft.com/office/drawing/2014/main" id="{BC142910-EE71-4EC5-2DAB-5ECF836A3D72}"/>
                  </a:ext>
                </a:extLst>
              </p:cNvPr>
              <p:cNvSpPr txBox="1"/>
              <p:nvPr/>
            </p:nvSpPr>
            <p:spPr>
              <a:xfrm>
                <a:off x="1104296" y="1816896"/>
                <a:ext cx="2408774" cy="307777"/>
              </a:xfrm>
              <a:prstGeom prst="rect">
                <a:avLst/>
              </a:prstGeom>
              <a:noFill/>
            </p:spPr>
            <p:txBody>
              <a:bodyPr wrap="square" rtlCol="0">
                <a:spAutoFit/>
              </a:bodyPr>
              <a:lstStyle/>
              <a:p>
                <a:r>
                  <a:rPr lang="en-US" sz="700" dirty="0"/>
                  <a:t>Gradient drops due to coupler heating</a:t>
                </a:r>
              </a:p>
              <a:p>
                <a:r>
                  <a:rPr lang="en-US" sz="700" dirty="0"/>
                  <a:t>(steady state reached after ~ 20h)</a:t>
                </a:r>
              </a:p>
            </p:txBody>
          </p:sp>
          <p:sp>
            <p:nvSpPr>
              <p:cNvPr id="33" name="TextBox 32">
                <a:extLst>
                  <a:ext uri="{FF2B5EF4-FFF2-40B4-BE49-F238E27FC236}">
                    <a16:creationId xmlns:a16="http://schemas.microsoft.com/office/drawing/2014/main" id="{AD427813-7A6F-B553-5860-00501A0EA46E}"/>
                  </a:ext>
                </a:extLst>
              </p:cNvPr>
              <p:cNvSpPr txBox="1"/>
              <p:nvPr/>
            </p:nvSpPr>
            <p:spPr>
              <a:xfrm>
                <a:off x="4508683" y="1395715"/>
                <a:ext cx="876439" cy="278809"/>
              </a:xfrm>
              <a:prstGeom prst="rect">
                <a:avLst/>
              </a:prstGeom>
              <a:noFill/>
            </p:spPr>
            <p:txBody>
              <a:bodyPr wrap="square" rtlCol="0">
                <a:spAutoFit/>
              </a:bodyPr>
              <a:lstStyle/>
              <a:p>
                <a:r>
                  <a:rPr lang="en-US" sz="1600" dirty="0"/>
                  <a:t>3.3 kW</a:t>
                </a:r>
              </a:p>
            </p:txBody>
          </p:sp>
          <p:sp>
            <p:nvSpPr>
              <p:cNvPr id="34" name="TextBox 33">
                <a:extLst>
                  <a:ext uri="{FF2B5EF4-FFF2-40B4-BE49-F238E27FC236}">
                    <a16:creationId xmlns:a16="http://schemas.microsoft.com/office/drawing/2014/main" id="{76EA98DA-1E20-056B-A40A-D53E65CE5DAA}"/>
                  </a:ext>
                </a:extLst>
              </p:cNvPr>
              <p:cNvSpPr txBox="1"/>
              <p:nvPr/>
            </p:nvSpPr>
            <p:spPr>
              <a:xfrm>
                <a:off x="4373480" y="2931481"/>
                <a:ext cx="948225" cy="304156"/>
              </a:xfrm>
              <a:prstGeom prst="rect">
                <a:avLst/>
              </a:prstGeom>
              <a:noFill/>
            </p:spPr>
            <p:txBody>
              <a:bodyPr wrap="square" rtlCol="0">
                <a:spAutoFit/>
              </a:bodyPr>
              <a:lstStyle/>
              <a:p>
                <a:r>
                  <a:rPr lang="en-US" dirty="0"/>
                  <a:t>650 W</a:t>
                </a:r>
              </a:p>
            </p:txBody>
          </p:sp>
          <p:sp>
            <p:nvSpPr>
              <p:cNvPr id="35" name="TextBox 34">
                <a:extLst>
                  <a:ext uri="{FF2B5EF4-FFF2-40B4-BE49-F238E27FC236}">
                    <a16:creationId xmlns:a16="http://schemas.microsoft.com/office/drawing/2014/main" id="{14E20A79-98D9-DCE1-C81B-BAA98F173FD6}"/>
                  </a:ext>
                </a:extLst>
              </p:cNvPr>
              <p:cNvSpPr txBox="1"/>
              <p:nvPr/>
            </p:nvSpPr>
            <p:spPr>
              <a:xfrm>
                <a:off x="4536746" y="1762204"/>
                <a:ext cx="1778499" cy="887122"/>
              </a:xfrm>
              <a:prstGeom prst="rect">
                <a:avLst/>
              </a:prstGeom>
              <a:noFill/>
            </p:spPr>
            <p:txBody>
              <a:bodyPr wrap="square" rtlCol="0">
                <a:spAutoFit/>
              </a:bodyPr>
              <a:lstStyle/>
              <a:p>
                <a:pPr algn="ctr"/>
                <a:r>
                  <a:rPr lang="en-US" sz="1600" dirty="0"/>
                  <a:t>a fraction (1/5)</a:t>
                </a:r>
              </a:p>
              <a:p>
                <a:pPr algn="ctr"/>
                <a:r>
                  <a:rPr lang="en-US" sz="1600" dirty="0"/>
                  <a:t>of the power is necessary with Q corrector</a:t>
                </a:r>
              </a:p>
            </p:txBody>
          </p:sp>
          <p:sp>
            <p:nvSpPr>
              <p:cNvPr id="36" name="TextBox 35">
                <a:extLst>
                  <a:ext uri="{FF2B5EF4-FFF2-40B4-BE49-F238E27FC236}">
                    <a16:creationId xmlns:a16="http://schemas.microsoft.com/office/drawing/2014/main" id="{FC77E2E8-1E7E-E96E-4EC1-03D3AA29CC62}"/>
                  </a:ext>
                </a:extLst>
              </p:cNvPr>
              <p:cNvSpPr txBox="1"/>
              <p:nvPr/>
            </p:nvSpPr>
            <p:spPr>
              <a:xfrm>
                <a:off x="8014315" y="2836684"/>
                <a:ext cx="2253685" cy="684351"/>
              </a:xfrm>
              <a:prstGeom prst="rect">
                <a:avLst/>
              </a:prstGeom>
              <a:noFill/>
            </p:spPr>
            <p:txBody>
              <a:bodyPr wrap="square" rtlCol="0">
                <a:spAutoFit/>
              </a:bodyPr>
              <a:lstStyle/>
              <a:p>
                <a:pPr algn="ctr"/>
                <a:r>
                  <a:rPr lang="en-US" sz="1600" dirty="0"/>
                  <a:t>the price to pay is an increased heating of the coupler (16K, 8%)</a:t>
                </a:r>
              </a:p>
            </p:txBody>
          </p:sp>
          <p:pic>
            <p:nvPicPr>
              <p:cNvPr id="39" name="Picture 38">
                <a:extLst>
                  <a:ext uri="{FF2B5EF4-FFF2-40B4-BE49-F238E27FC236}">
                    <a16:creationId xmlns:a16="http://schemas.microsoft.com/office/drawing/2014/main" id="{C87F0BC2-E6B8-B68C-B76B-03D395979B8A}"/>
                  </a:ext>
                </a:extLst>
              </p:cNvPr>
              <p:cNvPicPr>
                <a:picLocks noChangeAspect="1"/>
              </p:cNvPicPr>
              <p:nvPr/>
            </p:nvPicPr>
            <p:blipFill rotWithShape="1">
              <a:blip r:embed="rId3">
                <a:extLst>
                  <a:ext uri="{28A0092B-C50C-407E-A947-70E740481C1C}">
                    <a14:useLocalDpi xmlns:a14="http://schemas.microsoft.com/office/drawing/2010/main" val="0"/>
                  </a:ext>
                </a:extLst>
              </a:blip>
              <a:srcRect l="70381" t="41035" r="5353" b="46070"/>
              <a:stretch/>
            </p:blipFill>
            <p:spPr>
              <a:xfrm>
                <a:off x="1794420" y="1316109"/>
                <a:ext cx="1028526" cy="409785"/>
              </a:xfrm>
              <a:prstGeom prst="rect">
                <a:avLst/>
              </a:prstGeom>
            </p:spPr>
          </p:pic>
        </p:grpSp>
        <p:sp>
          <p:nvSpPr>
            <p:cNvPr id="2" name="Arrow: Down 1">
              <a:extLst>
                <a:ext uri="{FF2B5EF4-FFF2-40B4-BE49-F238E27FC236}">
                  <a16:creationId xmlns:a16="http://schemas.microsoft.com/office/drawing/2014/main" id="{4DF56ECD-1BFA-A149-61D1-F4F4DAF5F7B9}"/>
                </a:ext>
              </a:extLst>
            </p:cNvPr>
            <p:cNvSpPr/>
            <p:nvPr/>
          </p:nvSpPr>
          <p:spPr>
            <a:xfrm>
              <a:off x="4797075" y="2395207"/>
              <a:ext cx="360081" cy="1791021"/>
            </a:xfrm>
            <a:prstGeom prst="downArrow">
              <a:avLst/>
            </a:prstGeom>
            <a:ln/>
          </p:spPr>
          <p:style>
            <a:lnRef idx="0">
              <a:schemeClr val="accent1"/>
            </a:lnRef>
            <a:fillRef idx="3">
              <a:schemeClr val="accent1"/>
            </a:fillRef>
            <a:effectRef idx="3">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1" name="Arrow: Down 10">
              <a:extLst>
                <a:ext uri="{FF2B5EF4-FFF2-40B4-BE49-F238E27FC236}">
                  <a16:creationId xmlns:a16="http://schemas.microsoft.com/office/drawing/2014/main" id="{4DF56ECD-1BFA-A149-61D1-F4F4DAF5F7B9}"/>
                </a:ext>
              </a:extLst>
            </p:cNvPr>
            <p:cNvSpPr/>
            <p:nvPr/>
          </p:nvSpPr>
          <p:spPr>
            <a:xfrm flipV="1">
              <a:off x="11100021" y="3047369"/>
              <a:ext cx="293461" cy="253260"/>
            </a:xfrm>
            <a:prstGeom prst="downArrow">
              <a:avLst/>
            </a:prstGeom>
            <a:ln/>
          </p:spPr>
          <p:style>
            <a:lnRef idx="0">
              <a:schemeClr val="accent1"/>
            </a:lnRef>
            <a:fillRef idx="3">
              <a:schemeClr val="accent1"/>
            </a:fillRef>
            <a:effectRef idx="3">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grpSp>
      <p:sp>
        <p:nvSpPr>
          <p:cNvPr id="17" name="TextBox 16">
            <a:extLst>
              <a:ext uri="{FF2B5EF4-FFF2-40B4-BE49-F238E27FC236}">
                <a16:creationId xmlns:a16="http://schemas.microsoft.com/office/drawing/2014/main" id="{A076D4BA-4801-F8C4-C232-1DEA0981001D}"/>
              </a:ext>
            </a:extLst>
          </p:cNvPr>
          <p:cNvSpPr txBox="1"/>
          <p:nvPr/>
        </p:nvSpPr>
        <p:spPr>
          <a:xfrm>
            <a:off x="633538" y="1413125"/>
            <a:ext cx="8948244" cy="369332"/>
          </a:xfrm>
          <a:prstGeom prst="rect">
            <a:avLst/>
          </a:prstGeom>
          <a:noFill/>
        </p:spPr>
        <p:txBody>
          <a:bodyPr wrap="square">
            <a:spAutoFit/>
          </a:bodyPr>
          <a:lstStyle/>
          <a:p>
            <a:r>
              <a:rPr lang="en-US" sz="1800" b="1" dirty="0">
                <a:solidFill>
                  <a:srgbClr val="002060"/>
                </a:solidFill>
              </a:rPr>
              <a:t>Operating at higher Qext can potentially bring </a:t>
            </a:r>
            <a:r>
              <a:rPr lang="en-US" sz="1800" b="1" u="sng" dirty="0">
                <a:solidFill>
                  <a:srgbClr val="002060"/>
                </a:solidFill>
              </a:rPr>
              <a:t>significant RF power savings</a:t>
            </a:r>
          </a:p>
        </p:txBody>
      </p:sp>
      <p:sp>
        <p:nvSpPr>
          <p:cNvPr id="19" name="TextBox 18">
            <a:extLst>
              <a:ext uri="{FF2B5EF4-FFF2-40B4-BE49-F238E27FC236}">
                <a16:creationId xmlns:a16="http://schemas.microsoft.com/office/drawing/2014/main" id="{366962A6-D0B1-F430-D61B-F4365C0FCDE7}"/>
              </a:ext>
            </a:extLst>
          </p:cNvPr>
          <p:cNvSpPr txBox="1"/>
          <p:nvPr/>
        </p:nvSpPr>
        <p:spPr>
          <a:xfrm>
            <a:off x="490060" y="5906877"/>
            <a:ext cx="8948244" cy="369332"/>
          </a:xfrm>
          <a:prstGeom prst="rect">
            <a:avLst/>
          </a:prstGeom>
          <a:noFill/>
        </p:spPr>
        <p:txBody>
          <a:bodyPr wrap="square">
            <a:spAutoFit/>
          </a:bodyPr>
          <a:lstStyle/>
          <a:p>
            <a:r>
              <a:rPr lang="en-US" sz="1800" b="1" dirty="0">
                <a:solidFill>
                  <a:srgbClr val="002060"/>
                </a:solidFill>
              </a:rPr>
              <a:t>Currently : investigate if coupler heating is </a:t>
            </a:r>
            <a:r>
              <a:rPr lang="en-US" sz="1800" b="1" u="sng" dirty="0">
                <a:solidFill>
                  <a:srgbClr val="002060"/>
                </a:solidFill>
              </a:rPr>
              <a:t>safe for coupler ?</a:t>
            </a:r>
          </a:p>
        </p:txBody>
      </p:sp>
      <p:sp>
        <p:nvSpPr>
          <p:cNvPr id="3" name="Footer Placeholder 2">
            <a:extLst>
              <a:ext uri="{FF2B5EF4-FFF2-40B4-BE49-F238E27FC236}">
                <a16:creationId xmlns:a16="http://schemas.microsoft.com/office/drawing/2014/main" id="{EA2640E7-376D-2438-58FB-4585F3DDEAEB}"/>
              </a:ext>
            </a:extLst>
          </p:cNvPr>
          <p:cNvSpPr>
            <a:spLocks noGrp="1"/>
          </p:cNvSpPr>
          <p:nvPr>
            <p:ph type="ftr" sz="quarter" idx="11"/>
          </p:nvPr>
        </p:nvSpPr>
        <p:spPr/>
        <p:txBody>
          <a:bodyPr/>
          <a:lstStyle/>
          <a:p>
            <a:r>
              <a:rPr lang="de-DE"/>
              <a:t>J.Branlard -  iSAS WP2 LLRF - Berlin, Apr. 2026</a:t>
            </a:r>
            <a:endParaRPr lang="en-BE"/>
          </a:p>
        </p:txBody>
      </p:sp>
      <p:sp>
        <p:nvSpPr>
          <p:cNvPr id="7" name="Slide Number Placeholder 6">
            <a:extLst>
              <a:ext uri="{FF2B5EF4-FFF2-40B4-BE49-F238E27FC236}">
                <a16:creationId xmlns:a16="http://schemas.microsoft.com/office/drawing/2014/main" id="{2D14E550-5748-94C0-0252-41EFCCA5D6EB}"/>
              </a:ext>
            </a:extLst>
          </p:cNvPr>
          <p:cNvSpPr>
            <a:spLocks noGrp="1"/>
          </p:cNvSpPr>
          <p:nvPr>
            <p:ph type="sldNum" sz="quarter" idx="12"/>
          </p:nvPr>
        </p:nvSpPr>
        <p:spPr/>
        <p:txBody>
          <a:bodyPr/>
          <a:lstStyle/>
          <a:p>
            <a:fld id="{4068FCCF-9A80-B240-8D85-84F960565AFA}" type="slidenum">
              <a:rPr lang="en-BE" smtClean="0"/>
              <a:t>8</a:t>
            </a:fld>
            <a:endParaRPr lang="en-BE"/>
          </a:p>
        </p:txBody>
      </p:sp>
    </p:spTree>
    <p:extLst>
      <p:ext uri="{BB962C8B-B14F-4D97-AF65-F5344CB8AC3E}">
        <p14:creationId xmlns:p14="http://schemas.microsoft.com/office/powerpoint/2010/main" val="1989728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418115" y="315684"/>
            <a:ext cx="5957785" cy="461665"/>
          </a:xfrm>
          <a:prstGeom prst="rect">
            <a:avLst/>
          </a:prstGeom>
          <a:noFill/>
        </p:spPr>
        <p:txBody>
          <a:bodyPr wrap="none" rtlCol="0">
            <a:spAutoFit/>
          </a:bodyPr>
          <a:lstStyle/>
          <a:p>
            <a:r>
              <a:rPr lang="en-US" sz="2400" b="1" dirty="0">
                <a:solidFill>
                  <a:srgbClr val="002060"/>
                </a:solidFill>
              </a:rPr>
              <a:t>WP2 – LLRF:</a:t>
            </a:r>
            <a:r>
              <a:rPr lang="en-US" sz="2400" b="1" dirty="0">
                <a:solidFill>
                  <a:schemeClr val="bg2">
                    <a:lumMod val="50000"/>
                  </a:schemeClr>
                </a:solidFill>
              </a:rPr>
              <a:t> status/evolution of Task 2.2 </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0932A6A9-8E95-4884-917E-386F298748BC}"/>
              </a:ext>
            </a:extLst>
          </p:cNvPr>
          <p:cNvSpPr>
            <a:spLocks noGrp="1"/>
          </p:cNvSpPr>
          <p:nvPr>
            <p:ph idx="1"/>
          </p:nvPr>
        </p:nvSpPr>
        <p:spPr>
          <a:xfrm>
            <a:off x="105685" y="1279328"/>
            <a:ext cx="10515600" cy="4351338"/>
          </a:xfrm>
        </p:spPr>
        <p:txBody>
          <a:bodyPr/>
          <a:lstStyle/>
          <a:p>
            <a:r>
              <a:rPr lang="en-US" sz="2000" b="1" dirty="0">
                <a:solidFill>
                  <a:srgbClr val="A4C137"/>
                </a:solidFill>
                <a:cs typeface="Calibri" panose="020F0502020204030204" pitchFamily="34" charset="0"/>
              </a:rPr>
              <a:t>Current developments  </a:t>
            </a:r>
          </a:p>
          <a:p>
            <a:pPr lvl="1"/>
            <a:r>
              <a:rPr lang="en-US" sz="1800" b="1" dirty="0"/>
              <a:t>Resonance filling : model-based approach</a:t>
            </a:r>
            <a:endParaRPr lang="en-US" sz="2400" b="1" dirty="0"/>
          </a:p>
          <a:p>
            <a:endParaRPr lang="en-US" dirty="0"/>
          </a:p>
          <a:p>
            <a:endParaRPr lang="en-US" dirty="0"/>
          </a:p>
          <a:p>
            <a:endParaRPr lang="en-GB" dirty="0"/>
          </a:p>
        </p:txBody>
      </p:sp>
      <p:sp>
        <p:nvSpPr>
          <p:cNvPr id="2" name="TextBox 1">
            <a:extLst>
              <a:ext uri="{FF2B5EF4-FFF2-40B4-BE49-F238E27FC236}">
                <a16:creationId xmlns:a16="http://schemas.microsoft.com/office/drawing/2014/main" id="{4232AF53-8D40-AB3E-0B68-D783E309EE45}"/>
              </a:ext>
            </a:extLst>
          </p:cNvPr>
          <p:cNvSpPr txBox="1"/>
          <p:nvPr/>
        </p:nvSpPr>
        <p:spPr>
          <a:xfrm>
            <a:off x="3418114" y="777349"/>
            <a:ext cx="7920236" cy="369332"/>
          </a:xfrm>
          <a:prstGeom prst="rect">
            <a:avLst/>
          </a:prstGeom>
          <a:noFill/>
        </p:spPr>
        <p:txBody>
          <a:bodyPr wrap="square">
            <a:spAutoFit/>
          </a:bodyPr>
          <a:lstStyle/>
          <a:p>
            <a:r>
              <a:rPr lang="en-US" sz="1800" b="1" dirty="0"/>
              <a:t>Efficient field control for high loaded-quality factor cavities </a:t>
            </a:r>
            <a:r>
              <a:rPr lang="en-GB" sz="1800" b="1" i="1" dirty="0">
                <a:effectLst/>
                <a:latin typeface="Helvetica" pitchFamily="2" charset="0"/>
              </a:rPr>
              <a:t>– M1-M48</a:t>
            </a:r>
            <a:endParaRPr lang="en-US" dirty="0"/>
          </a:p>
        </p:txBody>
      </p:sp>
      <p:sp>
        <p:nvSpPr>
          <p:cNvPr id="23" name="TextBox 22">
            <a:extLst>
              <a:ext uri="{FF2B5EF4-FFF2-40B4-BE49-F238E27FC236}">
                <a16:creationId xmlns:a16="http://schemas.microsoft.com/office/drawing/2014/main" id="{727D7D0D-1DF0-9811-C2E8-640BAAE405A9}"/>
              </a:ext>
            </a:extLst>
          </p:cNvPr>
          <p:cNvSpPr txBox="1"/>
          <p:nvPr/>
        </p:nvSpPr>
        <p:spPr>
          <a:xfrm>
            <a:off x="1063266" y="2205128"/>
            <a:ext cx="2705100" cy="461665"/>
          </a:xfrm>
          <a:prstGeom prst="rect">
            <a:avLst/>
          </a:prstGeom>
          <a:noFill/>
        </p:spPr>
        <p:txBody>
          <a:bodyPr wrap="square" rtlCol="0">
            <a:spAutoFit/>
          </a:bodyPr>
          <a:lstStyle/>
          <a:p>
            <a:r>
              <a:rPr lang="en-US" sz="1200" b="1" dirty="0"/>
              <a:t>Step 1</a:t>
            </a:r>
            <a:r>
              <a:rPr lang="en-US" sz="1200" dirty="0"/>
              <a:t>: identify </a:t>
            </a:r>
            <a:r>
              <a:rPr lang="en-US" sz="1200" b="1" dirty="0"/>
              <a:t>RF-to-detuning</a:t>
            </a:r>
            <a:r>
              <a:rPr lang="en-US" sz="1200" dirty="0"/>
              <a:t> and </a:t>
            </a:r>
            <a:r>
              <a:rPr lang="en-US" sz="1200" b="1" dirty="0"/>
              <a:t>piezo-to detuning </a:t>
            </a:r>
            <a:r>
              <a:rPr lang="en-US" sz="1200" dirty="0"/>
              <a:t>transfer functions</a:t>
            </a:r>
          </a:p>
        </p:txBody>
      </p:sp>
      <p:grpSp>
        <p:nvGrpSpPr>
          <p:cNvPr id="33" name="Group 32">
            <a:extLst>
              <a:ext uri="{FF2B5EF4-FFF2-40B4-BE49-F238E27FC236}">
                <a16:creationId xmlns:a16="http://schemas.microsoft.com/office/drawing/2014/main" id="{C40DE76A-D244-7B1D-4B56-94438F862776}"/>
              </a:ext>
            </a:extLst>
          </p:cNvPr>
          <p:cNvGrpSpPr/>
          <p:nvPr/>
        </p:nvGrpSpPr>
        <p:grpSpPr>
          <a:xfrm>
            <a:off x="-17425" y="2769624"/>
            <a:ext cx="4195725" cy="3193744"/>
            <a:chOff x="-17425" y="2769624"/>
            <a:chExt cx="4195725" cy="3193744"/>
          </a:xfrm>
        </p:grpSpPr>
        <p:pic>
          <p:nvPicPr>
            <p:cNvPr id="22" name="Picture 21">
              <a:extLst>
                <a:ext uri="{FF2B5EF4-FFF2-40B4-BE49-F238E27FC236}">
                  <a16:creationId xmlns:a16="http://schemas.microsoft.com/office/drawing/2014/main" id="{E6C2FA46-E112-5D83-436C-7F8C4B68C635}"/>
                </a:ext>
              </a:extLst>
            </p:cNvPr>
            <p:cNvPicPr>
              <a:picLocks noChangeAspect="1"/>
            </p:cNvPicPr>
            <p:nvPr/>
          </p:nvPicPr>
          <p:blipFill>
            <a:blip r:embed="rId3"/>
            <a:srcRect t="4294" r="1088"/>
            <a:stretch/>
          </p:blipFill>
          <p:spPr>
            <a:xfrm>
              <a:off x="163286" y="2824503"/>
              <a:ext cx="4015014" cy="2848508"/>
            </a:xfrm>
            <a:prstGeom prst="rect">
              <a:avLst/>
            </a:prstGeom>
          </p:spPr>
        </p:pic>
        <p:sp>
          <p:nvSpPr>
            <p:cNvPr id="24" name="TextBox 23">
              <a:extLst>
                <a:ext uri="{FF2B5EF4-FFF2-40B4-BE49-F238E27FC236}">
                  <a16:creationId xmlns:a16="http://schemas.microsoft.com/office/drawing/2014/main" id="{3942A35B-F808-7FE0-13DA-3DE6E1D57A86}"/>
                </a:ext>
              </a:extLst>
            </p:cNvPr>
            <p:cNvSpPr txBox="1"/>
            <p:nvPr/>
          </p:nvSpPr>
          <p:spPr>
            <a:xfrm rot="16200000">
              <a:off x="-427242" y="3432466"/>
              <a:ext cx="1075936" cy="246221"/>
            </a:xfrm>
            <a:prstGeom prst="rect">
              <a:avLst/>
            </a:prstGeom>
            <a:noFill/>
          </p:spPr>
          <p:txBody>
            <a:bodyPr wrap="none" rtlCol="0">
              <a:spAutoFit/>
            </a:bodyPr>
            <a:lstStyle/>
            <a:p>
              <a:r>
                <a:rPr lang="en-US" sz="1000" dirty="0"/>
                <a:t>Amplitude [</a:t>
              </a:r>
              <a:r>
                <a:rPr lang="en-US" sz="1000" dirty="0" err="1"/>
                <a:t>a.u</a:t>
              </a:r>
              <a:r>
                <a:rPr lang="en-US" sz="1000" dirty="0"/>
                <a:t>.]</a:t>
              </a:r>
            </a:p>
          </p:txBody>
        </p:sp>
        <p:sp>
          <p:nvSpPr>
            <p:cNvPr id="25" name="Rectangle 24">
              <a:extLst>
                <a:ext uri="{FF2B5EF4-FFF2-40B4-BE49-F238E27FC236}">
                  <a16:creationId xmlns:a16="http://schemas.microsoft.com/office/drawing/2014/main" id="{1F966095-D331-699C-26CE-B93059BB9259}"/>
                </a:ext>
              </a:extLst>
            </p:cNvPr>
            <p:cNvSpPr/>
            <p:nvPr/>
          </p:nvSpPr>
          <p:spPr>
            <a:xfrm>
              <a:off x="79079" y="2769624"/>
              <a:ext cx="207299" cy="3060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CF922DB-7178-A22F-04A3-77A6769A3311}"/>
                </a:ext>
              </a:extLst>
            </p:cNvPr>
            <p:cNvSpPr txBox="1"/>
            <p:nvPr/>
          </p:nvSpPr>
          <p:spPr>
            <a:xfrm rot="16200000">
              <a:off x="-341713" y="4825830"/>
              <a:ext cx="894797" cy="246221"/>
            </a:xfrm>
            <a:prstGeom prst="rect">
              <a:avLst/>
            </a:prstGeom>
            <a:noFill/>
          </p:spPr>
          <p:txBody>
            <a:bodyPr wrap="none" rtlCol="0">
              <a:spAutoFit/>
            </a:bodyPr>
            <a:lstStyle/>
            <a:p>
              <a:r>
                <a:rPr lang="en-US" sz="1000" dirty="0"/>
                <a:t>Phase  [deg.]</a:t>
              </a:r>
            </a:p>
          </p:txBody>
        </p:sp>
        <p:sp>
          <p:nvSpPr>
            <p:cNvPr id="27" name="TextBox 26">
              <a:extLst>
                <a:ext uri="{FF2B5EF4-FFF2-40B4-BE49-F238E27FC236}">
                  <a16:creationId xmlns:a16="http://schemas.microsoft.com/office/drawing/2014/main" id="{1C567FC8-A962-6455-6671-2573BBC0EE10}"/>
                </a:ext>
              </a:extLst>
            </p:cNvPr>
            <p:cNvSpPr txBox="1"/>
            <p:nvPr/>
          </p:nvSpPr>
          <p:spPr>
            <a:xfrm>
              <a:off x="358775" y="5630666"/>
              <a:ext cx="346570" cy="200055"/>
            </a:xfrm>
            <a:prstGeom prst="rect">
              <a:avLst/>
            </a:prstGeom>
            <a:noFill/>
          </p:spPr>
          <p:txBody>
            <a:bodyPr wrap="none" rtlCol="0">
              <a:spAutoFit/>
            </a:bodyPr>
            <a:lstStyle/>
            <a:p>
              <a:r>
                <a:rPr lang="en-US" sz="700" dirty="0"/>
                <a:t>100 </a:t>
              </a:r>
            </a:p>
          </p:txBody>
        </p:sp>
        <p:sp>
          <p:nvSpPr>
            <p:cNvPr id="28" name="TextBox 27">
              <a:extLst>
                <a:ext uri="{FF2B5EF4-FFF2-40B4-BE49-F238E27FC236}">
                  <a16:creationId xmlns:a16="http://schemas.microsoft.com/office/drawing/2014/main" id="{7C821AFF-BBBD-FF54-2738-643C1034243B}"/>
                </a:ext>
              </a:extLst>
            </p:cNvPr>
            <p:cNvSpPr txBox="1"/>
            <p:nvPr/>
          </p:nvSpPr>
          <p:spPr>
            <a:xfrm>
              <a:off x="1157888" y="5630665"/>
              <a:ext cx="346570" cy="200055"/>
            </a:xfrm>
            <a:prstGeom prst="rect">
              <a:avLst/>
            </a:prstGeom>
            <a:noFill/>
          </p:spPr>
          <p:txBody>
            <a:bodyPr wrap="none" rtlCol="0">
              <a:spAutoFit/>
            </a:bodyPr>
            <a:lstStyle/>
            <a:p>
              <a:r>
                <a:rPr lang="en-US" sz="700" dirty="0"/>
                <a:t>200 </a:t>
              </a:r>
            </a:p>
          </p:txBody>
        </p:sp>
        <p:sp>
          <p:nvSpPr>
            <p:cNvPr id="29" name="TextBox 28">
              <a:extLst>
                <a:ext uri="{FF2B5EF4-FFF2-40B4-BE49-F238E27FC236}">
                  <a16:creationId xmlns:a16="http://schemas.microsoft.com/office/drawing/2014/main" id="{234305BF-CBB4-348A-875C-249E0B107508}"/>
                </a:ext>
              </a:extLst>
            </p:cNvPr>
            <p:cNvSpPr txBox="1"/>
            <p:nvPr/>
          </p:nvSpPr>
          <p:spPr>
            <a:xfrm>
              <a:off x="1949296" y="5630665"/>
              <a:ext cx="346570" cy="200055"/>
            </a:xfrm>
            <a:prstGeom prst="rect">
              <a:avLst/>
            </a:prstGeom>
            <a:noFill/>
          </p:spPr>
          <p:txBody>
            <a:bodyPr wrap="none" rtlCol="0">
              <a:spAutoFit/>
            </a:bodyPr>
            <a:lstStyle/>
            <a:p>
              <a:r>
                <a:rPr lang="en-US" sz="700" dirty="0"/>
                <a:t>300 </a:t>
              </a:r>
            </a:p>
          </p:txBody>
        </p:sp>
        <p:sp>
          <p:nvSpPr>
            <p:cNvPr id="30" name="TextBox 29">
              <a:extLst>
                <a:ext uri="{FF2B5EF4-FFF2-40B4-BE49-F238E27FC236}">
                  <a16:creationId xmlns:a16="http://schemas.microsoft.com/office/drawing/2014/main" id="{13ACD3B2-4A75-2F3D-F1E8-AFA072838E7B}"/>
                </a:ext>
              </a:extLst>
            </p:cNvPr>
            <p:cNvSpPr txBox="1"/>
            <p:nvPr/>
          </p:nvSpPr>
          <p:spPr>
            <a:xfrm>
              <a:off x="2797713" y="5621624"/>
              <a:ext cx="346570" cy="200055"/>
            </a:xfrm>
            <a:prstGeom prst="rect">
              <a:avLst/>
            </a:prstGeom>
            <a:noFill/>
          </p:spPr>
          <p:txBody>
            <a:bodyPr wrap="none" rtlCol="0">
              <a:spAutoFit/>
            </a:bodyPr>
            <a:lstStyle/>
            <a:p>
              <a:r>
                <a:rPr lang="en-US" sz="700" dirty="0"/>
                <a:t>400 </a:t>
              </a:r>
            </a:p>
          </p:txBody>
        </p:sp>
        <p:sp>
          <p:nvSpPr>
            <p:cNvPr id="31" name="TextBox 30">
              <a:extLst>
                <a:ext uri="{FF2B5EF4-FFF2-40B4-BE49-F238E27FC236}">
                  <a16:creationId xmlns:a16="http://schemas.microsoft.com/office/drawing/2014/main" id="{8F8F03D9-6B9C-9690-F76A-0B3B3F4B45F3}"/>
                </a:ext>
              </a:extLst>
            </p:cNvPr>
            <p:cNvSpPr txBox="1"/>
            <p:nvPr/>
          </p:nvSpPr>
          <p:spPr>
            <a:xfrm>
              <a:off x="3637211" y="5621624"/>
              <a:ext cx="328936" cy="200055"/>
            </a:xfrm>
            <a:prstGeom prst="rect">
              <a:avLst/>
            </a:prstGeom>
            <a:noFill/>
          </p:spPr>
          <p:txBody>
            <a:bodyPr wrap="none" rtlCol="0">
              <a:spAutoFit/>
            </a:bodyPr>
            <a:lstStyle/>
            <a:p>
              <a:r>
                <a:rPr lang="en-US" sz="700" dirty="0"/>
                <a:t>500</a:t>
              </a:r>
            </a:p>
          </p:txBody>
        </p:sp>
        <p:sp>
          <p:nvSpPr>
            <p:cNvPr id="32" name="TextBox 31">
              <a:extLst>
                <a:ext uri="{FF2B5EF4-FFF2-40B4-BE49-F238E27FC236}">
                  <a16:creationId xmlns:a16="http://schemas.microsoft.com/office/drawing/2014/main" id="{358317F5-8FAC-9DB2-914A-7C836AFEE840}"/>
                </a:ext>
              </a:extLst>
            </p:cNvPr>
            <p:cNvSpPr txBox="1"/>
            <p:nvPr/>
          </p:nvSpPr>
          <p:spPr>
            <a:xfrm>
              <a:off x="1761065" y="5763313"/>
              <a:ext cx="819455" cy="200055"/>
            </a:xfrm>
            <a:prstGeom prst="rect">
              <a:avLst/>
            </a:prstGeom>
            <a:noFill/>
          </p:spPr>
          <p:txBody>
            <a:bodyPr wrap="none" rtlCol="0">
              <a:spAutoFit/>
            </a:bodyPr>
            <a:lstStyle/>
            <a:p>
              <a:r>
                <a:rPr lang="en-US" sz="700" dirty="0"/>
                <a:t>Frequency  [ Hz ]</a:t>
              </a:r>
            </a:p>
          </p:txBody>
        </p:sp>
      </p:grpSp>
      <p:sp>
        <p:nvSpPr>
          <p:cNvPr id="36" name="TextBox 35">
            <a:extLst>
              <a:ext uri="{FF2B5EF4-FFF2-40B4-BE49-F238E27FC236}">
                <a16:creationId xmlns:a16="http://schemas.microsoft.com/office/drawing/2014/main" id="{84E0971E-2C03-A584-1BFB-6F44CF0342F6}"/>
              </a:ext>
            </a:extLst>
          </p:cNvPr>
          <p:cNvSpPr txBox="1"/>
          <p:nvPr/>
        </p:nvSpPr>
        <p:spPr>
          <a:xfrm>
            <a:off x="5211085" y="2166843"/>
            <a:ext cx="2705100" cy="461665"/>
          </a:xfrm>
          <a:prstGeom prst="rect">
            <a:avLst/>
          </a:prstGeom>
          <a:noFill/>
        </p:spPr>
        <p:txBody>
          <a:bodyPr wrap="square" rtlCol="0">
            <a:spAutoFit/>
          </a:bodyPr>
          <a:lstStyle/>
          <a:p>
            <a:r>
              <a:rPr lang="en-US" sz="1200" b="1" dirty="0"/>
              <a:t>Step 2</a:t>
            </a:r>
            <a:r>
              <a:rPr lang="en-US" sz="1200" dirty="0"/>
              <a:t>: fit </a:t>
            </a:r>
            <a:r>
              <a:rPr lang="en-US" sz="1200" b="1" dirty="0"/>
              <a:t>model</a:t>
            </a:r>
            <a:r>
              <a:rPr lang="en-US" sz="1200" dirty="0"/>
              <a:t> to experimental transfer function</a:t>
            </a:r>
          </a:p>
        </p:txBody>
      </p:sp>
      <p:grpSp>
        <p:nvGrpSpPr>
          <p:cNvPr id="65" name="Group 64">
            <a:extLst>
              <a:ext uri="{FF2B5EF4-FFF2-40B4-BE49-F238E27FC236}">
                <a16:creationId xmlns:a16="http://schemas.microsoft.com/office/drawing/2014/main" id="{9F8695A6-7BEB-65F0-B876-C73026917323}"/>
              </a:ext>
            </a:extLst>
          </p:cNvPr>
          <p:cNvGrpSpPr/>
          <p:nvPr/>
        </p:nvGrpSpPr>
        <p:grpSpPr>
          <a:xfrm>
            <a:off x="4178300" y="2824503"/>
            <a:ext cx="4129518" cy="3054041"/>
            <a:chOff x="4178300" y="2824503"/>
            <a:chExt cx="4129518" cy="3054041"/>
          </a:xfrm>
        </p:grpSpPr>
        <p:pic>
          <p:nvPicPr>
            <p:cNvPr id="35" name="Picture 34">
              <a:extLst>
                <a:ext uri="{FF2B5EF4-FFF2-40B4-BE49-F238E27FC236}">
                  <a16:creationId xmlns:a16="http://schemas.microsoft.com/office/drawing/2014/main" id="{56404E8F-248F-A41A-58F7-35018B686D0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t="2018" r="4685" b="5140"/>
            <a:stretch/>
          </p:blipFill>
          <p:spPr>
            <a:xfrm>
              <a:off x="4257019" y="2824503"/>
              <a:ext cx="3876712" cy="2848508"/>
            </a:xfrm>
            <a:prstGeom prst="rect">
              <a:avLst/>
            </a:prstGeom>
          </p:spPr>
        </p:pic>
        <p:grpSp>
          <p:nvGrpSpPr>
            <p:cNvPr id="44" name="Group 43">
              <a:extLst>
                <a:ext uri="{FF2B5EF4-FFF2-40B4-BE49-F238E27FC236}">
                  <a16:creationId xmlns:a16="http://schemas.microsoft.com/office/drawing/2014/main" id="{16F986D0-4A09-6249-98CF-8A10395179DB}"/>
                </a:ext>
              </a:extLst>
            </p:cNvPr>
            <p:cNvGrpSpPr/>
            <p:nvPr/>
          </p:nvGrpSpPr>
          <p:grpSpPr>
            <a:xfrm>
              <a:off x="7074005" y="2939565"/>
              <a:ext cx="1059725" cy="276999"/>
              <a:chOff x="7264552" y="2947063"/>
              <a:chExt cx="1059725" cy="276999"/>
            </a:xfrm>
          </p:grpSpPr>
          <p:sp>
            <p:nvSpPr>
              <p:cNvPr id="41" name="Rectangle 40">
                <a:extLst>
                  <a:ext uri="{FF2B5EF4-FFF2-40B4-BE49-F238E27FC236}">
                    <a16:creationId xmlns:a16="http://schemas.microsoft.com/office/drawing/2014/main" id="{DFBDF441-1741-557D-92B0-91D35681A0EF}"/>
                  </a:ext>
                </a:extLst>
              </p:cNvPr>
              <p:cNvSpPr/>
              <p:nvPr/>
            </p:nvSpPr>
            <p:spPr>
              <a:xfrm>
                <a:off x="7264552" y="2967038"/>
                <a:ext cx="1007911" cy="226218"/>
              </a:xfrm>
              <a:prstGeom prst="rect">
                <a:avLst/>
              </a:prstGeom>
              <a:solidFill>
                <a:schemeClr val="bg1"/>
              </a:solidFill>
              <a:ln w="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36F4215C-4DD5-BEAB-C4D0-8008C791BF7D}"/>
                  </a:ext>
                </a:extLst>
              </p:cNvPr>
              <p:cNvSpPr txBox="1"/>
              <p:nvPr/>
            </p:nvSpPr>
            <p:spPr>
              <a:xfrm>
                <a:off x="7510463" y="2947063"/>
                <a:ext cx="813814" cy="276999"/>
              </a:xfrm>
              <a:prstGeom prst="rect">
                <a:avLst/>
              </a:prstGeom>
              <a:noFill/>
            </p:spPr>
            <p:txBody>
              <a:bodyPr wrap="square" rtlCol="0">
                <a:spAutoFit/>
              </a:bodyPr>
              <a:lstStyle/>
              <a:p>
                <a:r>
                  <a:rPr lang="en-US" sz="600" b="1" dirty="0">
                    <a:solidFill>
                      <a:srgbClr val="598BA1"/>
                    </a:solidFill>
                  </a:rPr>
                  <a:t>piezo-to-detuning</a:t>
                </a:r>
              </a:p>
              <a:p>
                <a:r>
                  <a:rPr lang="en-US" sz="600" b="1" dirty="0">
                    <a:solidFill>
                      <a:srgbClr val="EC975F"/>
                    </a:solidFill>
                  </a:rPr>
                  <a:t>RF-to-detuning</a:t>
                </a:r>
              </a:p>
            </p:txBody>
          </p:sp>
          <p:cxnSp>
            <p:nvCxnSpPr>
              <p:cNvPr id="39" name="Straight Connector 38">
                <a:extLst>
                  <a:ext uri="{FF2B5EF4-FFF2-40B4-BE49-F238E27FC236}">
                    <a16:creationId xmlns:a16="http://schemas.microsoft.com/office/drawing/2014/main" id="{6284267C-2CFE-0750-A763-B80F5367B149}"/>
                  </a:ext>
                </a:extLst>
              </p:cNvPr>
              <p:cNvCxnSpPr/>
              <p:nvPr/>
            </p:nvCxnSpPr>
            <p:spPr>
              <a:xfrm>
                <a:off x="7338147" y="3045619"/>
                <a:ext cx="224703" cy="0"/>
              </a:xfrm>
              <a:prstGeom prst="line">
                <a:avLst/>
              </a:prstGeom>
              <a:ln>
                <a:solidFill>
                  <a:srgbClr val="347189"/>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2E4E5349-7847-29BA-7E01-48E8F9B147CC}"/>
                  </a:ext>
                </a:extLst>
              </p:cNvPr>
              <p:cNvCxnSpPr/>
              <p:nvPr/>
            </p:nvCxnSpPr>
            <p:spPr>
              <a:xfrm>
                <a:off x="7338147" y="3134433"/>
                <a:ext cx="224703" cy="0"/>
              </a:xfrm>
              <a:prstGeom prst="line">
                <a:avLst/>
              </a:prstGeom>
              <a:ln>
                <a:solidFill>
                  <a:srgbClr val="EC975F"/>
                </a:solidFill>
              </a:ln>
            </p:spPr>
            <p:style>
              <a:lnRef idx="2">
                <a:schemeClr val="accent1"/>
              </a:lnRef>
              <a:fillRef idx="0">
                <a:schemeClr val="accent1"/>
              </a:fillRef>
              <a:effectRef idx="1">
                <a:schemeClr val="accent1"/>
              </a:effectRef>
              <a:fontRef idx="minor">
                <a:schemeClr val="tx1"/>
              </a:fontRef>
            </p:style>
          </p:cxnSp>
        </p:grpSp>
        <p:sp>
          <p:nvSpPr>
            <p:cNvPr id="42" name="Rectangle 41">
              <a:extLst>
                <a:ext uri="{FF2B5EF4-FFF2-40B4-BE49-F238E27FC236}">
                  <a16:creationId xmlns:a16="http://schemas.microsoft.com/office/drawing/2014/main" id="{500003CC-DFB2-5145-8949-6BEA3AAD95A1}"/>
                </a:ext>
              </a:extLst>
            </p:cNvPr>
            <p:cNvSpPr/>
            <p:nvPr/>
          </p:nvSpPr>
          <p:spPr>
            <a:xfrm>
              <a:off x="8052415" y="3481317"/>
              <a:ext cx="231953" cy="135779"/>
            </a:xfrm>
            <a:prstGeom prst="rect">
              <a:avLst/>
            </a:prstGeom>
            <a:solidFill>
              <a:schemeClr val="bg1"/>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55E55B3A-55E4-9A03-89AA-E5DCD9F90488}"/>
                </a:ext>
              </a:extLst>
            </p:cNvPr>
            <p:cNvCxnSpPr>
              <a:cxnSpLocks/>
            </p:cNvCxnSpPr>
            <p:nvPr/>
          </p:nvCxnSpPr>
          <p:spPr>
            <a:xfrm>
              <a:off x="8133730" y="2844960"/>
              <a:ext cx="0" cy="2828051"/>
            </a:xfrm>
            <a:prstGeom prst="line">
              <a:avLst/>
            </a:prstGeom>
            <a:ln w="127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55" name="Rectangle 54">
              <a:extLst>
                <a:ext uri="{FF2B5EF4-FFF2-40B4-BE49-F238E27FC236}">
                  <a16:creationId xmlns:a16="http://schemas.microsoft.com/office/drawing/2014/main" id="{D9C78D8E-61EF-703C-3C9D-286AF8CCAC07}"/>
                </a:ext>
              </a:extLst>
            </p:cNvPr>
            <p:cNvSpPr/>
            <p:nvPr/>
          </p:nvSpPr>
          <p:spPr>
            <a:xfrm>
              <a:off x="4269534" y="2829462"/>
              <a:ext cx="180974" cy="28637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18DFC87E-652E-9C0A-2A37-F55EBDAAEDE9}"/>
                </a:ext>
              </a:extLst>
            </p:cNvPr>
            <p:cNvGrpSpPr/>
            <p:nvPr/>
          </p:nvGrpSpPr>
          <p:grpSpPr>
            <a:xfrm>
              <a:off x="4263650" y="2844960"/>
              <a:ext cx="287720" cy="1428502"/>
              <a:chOff x="4263650" y="2844960"/>
              <a:chExt cx="287720" cy="1428502"/>
            </a:xfrm>
          </p:grpSpPr>
          <p:sp>
            <p:nvSpPr>
              <p:cNvPr id="47" name="TextBox 46">
                <a:extLst>
                  <a:ext uri="{FF2B5EF4-FFF2-40B4-BE49-F238E27FC236}">
                    <a16:creationId xmlns:a16="http://schemas.microsoft.com/office/drawing/2014/main" id="{F194A107-BFD2-0917-D74C-6000F2C0615D}"/>
                  </a:ext>
                </a:extLst>
              </p:cNvPr>
              <p:cNvSpPr txBox="1"/>
              <p:nvPr/>
            </p:nvSpPr>
            <p:spPr>
              <a:xfrm>
                <a:off x="4269536" y="4104185"/>
                <a:ext cx="280238" cy="169277"/>
              </a:xfrm>
              <a:prstGeom prst="rect">
                <a:avLst/>
              </a:prstGeom>
              <a:noFill/>
            </p:spPr>
            <p:txBody>
              <a:bodyPr wrap="square" rtlCol="0">
                <a:spAutoFit/>
              </a:bodyPr>
              <a:lstStyle/>
              <a:p>
                <a:pPr algn="r"/>
                <a:r>
                  <a:rPr lang="en-US" sz="500" dirty="0"/>
                  <a:t>-30</a:t>
                </a:r>
              </a:p>
            </p:txBody>
          </p:sp>
          <p:sp>
            <p:nvSpPr>
              <p:cNvPr id="48" name="TextBox 47">
                <a:extLst>
                  <a:ext uri="{FF2B5EF4-FFF2-40B4-BE49-F238E27FC236}">
                    <a16:creationId xmlns:a16="http://schemas.microsoft.com/office/drawing/2014/main" id="{297D10D0-9539-3AD6-76E7-1D227156FB9D}"/>
                  </a:ext>
                </a:extLst>
              </p:cNvPr>
              <p:cNvSpPr txBox="1"/>
              <p:nvPr/>
            </p:nvSpPr>
            <p:spPr>
              <a:xfrm>
                <a:off x="4269536" y="3923210"/>
                <a:ext cx="280238" cy="169277"/>
              </a:xfrm>
              <a:prstGeom prst="rect">
                <a:avLst/>
              </a:prstGeom>
              <a:noFill/>
            </p:spPr>
            <p:txBody>
              <a:bodyPr wrap="square" rtlCol="0">
                <a:spAutoFit/>
              </a:bodyPr>
              <a:lstStyle/>
              <a:p>
                <a:pPr algn="r"/>
                <a:r>
                  <a:rPr lang="en-US" sz="500" dirty="0"/>
                  <a:t>-20</a:t>
                </a:r>
              </a:p>
            </p:txBody>
          </p:sp>
          <p:sp>
            <p:nvSpPr>
              <p:cNvPr id="49" name="TextBox 48">
                <a:extLst>
                  <a:ext uri="{FF2B5EF4-FFF2-40B4-BE49-F238E27FC236}">
                    <a16:creationId xmlns:a16="http://schemas.microsoft.com/office/drawing/2014/main" id="{33EBAFEB-19F2-8C53-5D39-CB58EC55EA90}"/>
                  </a:ext>
                </a:extLst>
              </p:cNvPr>
              <p:cNvSpPr txBox="1"/>
              <p:nvPr/>
            </p:nvSpPr>
            <p:spPr>
              <a:xfrm>
                <a:off x="4263650" y="3742235"/>
                <a:ext cx="280238" cy="169277"/>
              </a:xfrm>
              <a:prstGeom prst="rect">
                <a:avLst/>
              </a:prstGeom>
              <a:noFill/>
            </p:spPr>
            <p:txBody>
              <a:bodyPr wrap="square" rtlCol="0">
                <a:spAutoFit/>
              </a:bodyPr>
              <a:lstStyle/>
              <a:p>
                <a:pPr algn="r"/>
                <a:r>
                  <a:rPr lang="en-US" sz="500" dirty="0"/>
                  <a:t>-10</a:t>
                </a:r>
              </a:p>
            </p:txBody>
          </p:sp>
          <p:sp>
            <p:nvSpPr>
              <p:cNvPr id="50" name="TextBox 49">
                <a:extLst>
                  <a:ext uri="{FF2B5EF4-FFF2-40B4-BE49-F238E27FC236}">
                    <a16:creationId xmlns:a16="http://schemas.microsoft.com/office/drawing/2014/main" id="{C9206E53-700E-AD73-1038-DE3C6F462F78}"/>
                  </a:ext>
                </a:extLst>
              </p:cNvPr>
              <p:cNvSpPr txBox="1"/>
              <p:nvPr/>
            </p:nvSpPr>
            <p:spPr>
              <a:xfrm>
                <a:off x="4269535" y="3568725"/>
                <a:ext cx="258013" cy="169277"/>
              </a:xfrm>
              <a:prstGeom prst="rect">
                <a:avLst/>
              </a:prstGeom>
              <a:noFill/>
            </p:spPr>
            <p:txBody>
              <a:bodyPr wrap="square" rtlCol="0">
                <a:spAutoFit/>
              </a:bodyPr>
              <a:lstStyle/>
              <a:p>
                <a:pPr algn="r"/>
                <a:r>
                  <a:rPr lang="en-US" sz="500" dirty="0"/>
                  <a:t>0</a:t>
                </a:r>
              </a:p>
            </p:txBody>
          </p:sp>
          <p:sp>
            <p:nvSpPr>
              <p:cNvPr id="51" name="TextBox 50">
                <a:extLst>
                  <a:ext uri="{FF2B5EF4-FFF2-40B4-BE49-F238E27FC236}">
                    <a16:creationId xmlns:a16="http://schemas.microsoft.com/office/drawing/2014/main" id="{D10035F1-4771-0812-B809-C481B9883CC5}"/>
                  </a:ext>
                </a:extLst>
              </p:cNvPr>
              <p:cNvSpPr txBox="1"/>
              <p:nvPr/>
            </p:nvSpPr>
            <p:spPr>
              <a:xfrm>
                <a:off x="4263650" y="3391483"/>
                <a:ext cx="280238" cy="169277"/>
              </a:xfrm>
              <a:prstGeom prst="rect">
                <a:avLst/>
              </a:prstGeom>
              <a:noFill/>
            </p:spPr>
            <p:txBody>
              <a:bodyPr wrap="square" rtlCol="0">
                <a:spAutoFit/>
              </a:bodyPr>
              <a:lstStyle/>
              <a:p>
                <a:pPr algn="r"/>
                <a:r>
                  <a:rPr lang="en-US" sz="500" dirty="0"/>
                  <a:t>10</a:t>
                </a:r>
              </a:p>
            </p:txBody>
          </p:sp>
          <p:sp>
            <p:nvSpPr>
              <p:cNvPr id="52" name="TextBox 51">
                <a:extLst>
                  <a:ext uri="{FF2B5EF4-FFF2-40B4-BE49-F238E27FC236}">
                    <a16:creationId xmlns:a16="http://schemas.microsoft.com/office/drawing/2014/main" id="{134E2EF3-F0B7-02D1-5A66-D8D7F93E7EE3}"/>
                  </a:ext>
                </a:extLst>
              </p:cNvPr>
              <p:cNvSpPr txBox="1"/>
              <p:nvPr/>
            </p:nvSpPr>
            <p:spPr>
              <a:xfrm>
                <a:off x="4269536" y="3206910"/>
                <a:ext cx="280238" cy="169277"/>
              </a:xfrm>
              <a:prstGeom prst="rect">
                <a:avLst/>
              </a:prstGeom>
              <a:noFill/>
            </p:spPr>
            <p:txBody>
              <a:bodyPr wrap="square" rtlCol="0">
                <a:spAutoFit/>
              </a:bodyPr>
              <a:lstStyle/>
              <a:p>
                <a:pPr algn="r"/>
                <a:r>
                  <a:rPr lang="en-US" sz="500" dirty="0"/>
                  <a:t>20</a:t>
                </a:r>
              </a:p>
            </p:txBody>
          </p:sp>
          <p:sp>
            <p:nvSpPr>
              <p:cNvPr id="53" name="TextBox 52">
                <a:extLst>
                  <a:ext uri="{FF2B5EF4-FFF2-40B4-BE49-F238E27FC236}">
                    <a16:creationId xmlns:a16="http://schemas.microsoft.com/office/drawing/2014/main" id="{17DD4792-EFE8-0429-F694-5C3275D3B9DC}"/>
                  </a:ext>
                </a:extLst>
              </p:cNvPr>
              <p:cNvSpPr txBox="1"/>
              <p:nvPr/>
            </p:nvSpPr>
            <p:spPr>
              <a:xfrm>
                <a:off x="4271132" y="3029668"/>
                <a:ext cx="280238" cy="169277"/>
              </a:xfrm>
              <a:prstGeom prst="rect">
                <a:avLst/>
              </a:prstGeom>
              <a:noFill/>
            </p:spPr>
            <p:txBody>
              <a:bodyPr wrap="square" rtlCol="0">
                <a:spAutoFit/>
              </a:bodyPr>
              <a:lstStyle/>
              <a:p>
                <a:pPr algn="r"/>
                <a:r>
                  <a:rPr lang="en-US" sz="500" dirty="0"/>
                  <a:t>30</a:t>
                </a:r>
              </a:p>
            </p:txBody>
          </p:sp>
          <p:sp>
            <p:nvSpPr>
              <p:cNvPr id="54" name="TextBox 53">
                <a:extLst>
                  <a:ext uri="{FF2B5EF4-FFF2-40B4-BE49-F238E27FC236}">
                    <a16:creationId xmlns:a16="http://schemas.microsoft.com/office/drawing/2014/main" id="{98CE6E20-744E-26B9-0E0D-16829DE8DCC5}"/>
                  </a:ext>
                </a:extLst>
              </p:cNvPr>
              <p:cNvSpPr txBox="1"/>
              <p:nvPr/>
            </p:nvSpPr>
            <p:spPr>
              <a:xfrm>
                <a:off x="4271132" y="2844960"/>
                <a:ext cx="280238" cy="169277"/>
              </a:xfrm>
              <a:prstGeom prst="rect">
                <a:avLst/>
              </a:prstGeom>
              <a:noFill/>
            </p:spPr>
            <p:txBody>
              <a:bodyPr wrap="square" rtlCol="0">
                <a:spAutoFit/>
              </a:bodyPr>
              <a:lstStyle/>
              <a:p>
                <a:pPr algn="r"/>
                <a:r>
                  <a:rPr lang="en-US" sz="500" dirty="0"/>
                  <a:t>40</a:t>
                </a:r>
              </a:p>
            </p:txBody>
          </p:sp>
        </p:grpSp>
        <p:sp>
          <p:nvSpPr>
            <p:cNvPr id="57" name="TextBox 56">
              <a:extLst>
                <a:ext uri="{FF2B5EF4-FFF2-40B4-BE49-F238E27FC236}">
                  <a16:creationId xmlns:a16="http://schemas.microsoft.com/office/drawing/2014/main" id="{849CC272-53EE-A3FF-4A19-ECB41AB18B06}"/>
                </a:ext>
              </a:extLst>
            </p:cNvPr>
            <p:cNvSpPr txBox="1"/>
            <p:nvPr/>
          </p:nvSpPr>
          <p:spPr>
            <a:xfrm rot="16200000">
              <a:off x="4050626" y="3460641"/>
              <a:ext cx="519694" cy="153888"/>
            </a:xfrm>
            <a:prstGeom prst="rect">
              <a:avLst/>
            </a:prstGeom>
            <a:noFill/>
          </p:spPr>
          <p:txBody>
            <a:bodyPr wrap="none" rtlCol="0">
              <a:spAutoFit/>
            </a:bodyPr>
            <a:lstStyle/>
            <a:p>
              <a:r>
                <a:rPr lang="en-US" sz="400" dirty="0"/>
                <a:t>Magnitude [dB]</a:t>
              </a:r>
            </a:p>
          </p:txBody>
        </p:sp>
        <p:sp>
          <p:nvSpPr>
            <p:cNvPr id="58" name="TextBox 57">
              <a:extLst>
                <a:ext uri="{FF2B5EF4-FFF2-40B4-BE49-F238E27FC236}">
                  <a16:creationId xmlns:a16="http://schemas.microsoft.com/office/drawing/2014/main" id="{353FB54C-51B8-B6AA-4478-F6B0B45A45B4}"/>
                </a:ext>
              </a:extLst>
            </p:cNvPr>
            <p:cNvSpPr txBox="1"/>
            <p:nvPr/>
          </p:nvSpPr>
          <p:spPr>
            <a:xfrm>
              <a:off x="4259779" y="4270893"/>
              <a:ext cx="280238" cy="169277"/>
            </a:xfrm>
            <a:prstGeom prst="rect">
              <a:avLst/>
            </a:prstGeom>
            <a:noFill/>
          </p:spPr>
          <p:txBody>
            <a:bodyPr wrap="square" rtlCol="0">
              <a:spAutoFit/>
            </a:bodyPr>
            <a:lstStyle/>
            <a:p>
              <a:pPr algn="r"/>
              <a:r>
                <a:rPr lang="en-US" sz="500" dirty="0"/>
                <a:t>0</a:t>
              </a:r>
            </a:p>
          </p:txBody>
        </p:sp>
        <p:sp>
          <p:nvSpPr>
            <p:cNvPr id="59" name="TextBox 58">
              <a:extLst>
                <a:ext uri="{FF2B5EF4-FFF2-40B4-BE49-F238E27FC236}">
                  <a16:creationId xmlns:a16="http://schemas.microsoft.com/office/drawing/2014/main" id="{1D69BC85-744C-5437-949B-97F30D94B885}"/>
                </a:ext>
              </a:extLst>
            </p:cNvPr>
            <p:cNvSpPr txBox="1"/>
            <p:nvPr/>
          </p:nvSpPr>
          <p:spPr>
            <a:xfrm>
              <a:off x="4249827" y="4574843"/>
              <a:ext cx="280238" cy="169277"/>
            </a:xfrm>
            <a:prstGeom prst="rect">
              <a:avLst/>
            </a:prstGeom>
            <a:noFill/>
          </p:spPr>
          <p:txBody>
            <a:bodyPr wrap="square" rtlCol="0">
              <a:spAutoFit/>
            </a:bodyPr>
            <a:lstStyle/>
            <a:p>
              <a:pPr algn="r"/>
              <a:r>
                <a:rPr lang="en-US" sz="500" dirty="0"/>
                <a:t>-45</a:t>
              </a:r>
            </a:p>
          </p:txBody>
        </p:sp>
        <p:sp>
          <p:nvSpPr>
            <p:cNvPr id="60" name="TextBox 59">
              <a:extLst>
                <a:ext uri="{FF2B5EF4-FFF2-40B4-BE49-F238E27FC236}">
                  <a16:creationId xmlns:a16="http://schemas.microsoft.com/office/drawing/2014/main" id="{5C6212ED-FE74-0124-1759-2A33E576528D}"/>
                </a:ext>
              </a:extLst>
            </p:cNvPr>
            <p:cNvSpPr txBox="1"/>
            <p:nvPr/>
          </p:nvSpPr>
          <p:spPr>
            <a:xfrm>
              <a:off x="4251700" y="4889256"/>
              <a:ext cx="280238" cy="169277"/>
            </a:xfrm>
            <a:prstGeom prst="rect">
              <a:avLst/>
            </a:prstGeom>
            <a:noFill/>
          </p:spPr>
          <p:txBody>
            <a:bodyPr wrap="square" rtlCol="0">
              <a:spAutoFit/>
            </a:bodyPr>
            <a:lstStyle/>
            <a:p>
              <a:pPr algn="r"/>
              <a:r>
                <a:rPr lang="en-US" sz="500" dirty="0"/>
                <a:t>-90</a:t>
              </a:r>
            </a:p>
          </p:txBody>
        </p:sp>
        <p:sp>
          <p:nvSpPr>
            <p:cNvPr id="61" name="TextBox 60">
              <a:extLst>
                <a:ext uri="{FF2B5EF4-FFF2-40B4-BE49-F238E27FC236}">
                  <a16:creationId xmlns:a16="http://schemas.microsoft.com/office/drawing/2014/main" id="{A7063F49-48EB-499A-7A1F-EE02BD565B99}"/>
                </a:ext>
              </a:extLst>
            </p:cNvPr>
            <p:cNvSpPr txBox="1"/>
            <p:nvPr/>
          </p:nvSpPr>
          <p:spPr>
            <a:xfrm>
              <a:off x="4178300" y="5214161"/>
              <a:ext cx="356997" cy="169277"/>
            </a:xfrm>
            <a:prstGeom prst="rect">
              <a:avLst/>
            </a:prstGeom>
            <a:noFill/>
          </p:spPr>
          <p:txBody>
            <a:bodyPr wrap="square" rtlCol="0">
              <a:spAutoFit/>
            </a:bodyPr>
            <a:lstStyle/>
            <a:p>
              <a:pPr algn="r"/>
              <a:r>
                <a:rPr lang="en-US" sz="500" dirty="0"/>
                <a:t>-135</a:t>
              </a:r>
            </a:p>
          </p:txBody>
        </p:sp>
        <p:sp>
          <p:nvSpPr>
            <p:cNvPr id="62" name="TextBox 61">
              <a:extLst>
                <a:ext uri="{FF2B5EF4-FFF2-40B4-BE49-F238E27FC236}">
                  <a16:creationId xmlns:a16="http://schemas.microsoft.com/office/drawing/2014/main" id="{FF7DEA2F-1EFA-8892-9E73-AD1F503E82FE}"/>
                </a:ext>
              </a:extLst>
            </p:cNvPr>
            <p:cNvSpPr txBox="1"/>
            <p:nvPr/>
          </p:nvSpPr>
          <p:spPr>
            <a:xfrm>
              <a:off x="4493475" y="5643973"/>
              <a:ext cx="330540" cy="215444"/>
            </a:xfrm>
            <a:prstGeom prst="rect">
              <a:avLst/>
            </a:prstGeom>
            <a:noFill/>
          </p:spPr>
          <p:txBody>
            <a:bodyPr wrap="none" rtlCol="0">
              <a:spAutoFit/>
            </a:bodyPr>
            <a:lstStyle/>
            <a:p>
              <a:r>
                <a:rPr lang="en-US" sz="800" dirty="0"/>
                <a:t>10</a:t>
              </a:r>
              <a:r>
                <a:rPr lang="en-US" sz="800" baseline="30000" dirty="0"/>
                <a:t>2</a:t>
              </a:r>
            </a:p>
          </p:txBody>
        </p:sp>
        <p:sp>
          <p:nvSpPr>
            <p:cNvPr id="63" name="TextBox 62">
              <a:extLst>
                <a:ext uri="{FF2B5EF4-FFF2-40B4-BE49-F238E27FC236}">
                  <a16:creationId xmlns:a16="http://schemas.microsoft.com/office/drawing/2014/main" id="{DAD7F10B-781F-E66B-B757-CED04C5AC2A6}"/>
                </a:ext>
              </a:extLst>
            </p:cNvPr>
            <p:cNvSpPr txBox="1"/>
            <p:nvPr/>
          </p:nvSpPr>
          <p:spPr>
            <a:xfrm>
              <a:off x="7959646" y="5647712"/>
              <a:ext cx="348172" cy="230832"/>
            </a:xfrm>
            <a:prstGeom prst="rect">
              <a:avLst/>
            </a:prstGeom>
            <a:noFill/>
          </p:spPr>
          <p:txBody>
            <a:bodyPr wrap="none" rtlCol="0">
              <a:spAutoFit/>
            </a:bodyPr>
            <a:lstStyle/>
            <a:p>
              <a:r>
                <a:rPr lang="en-US" sz="900" dirty="0"/>
                <a:t>10</a:t>
              </a:r>
              <a:r>
                <a:rPr lang="en-US" sz="900" baseline="30000" dirty="0"/>
                <a:t>3</a:t>
              </a:r>
            </a:p>
          </p:txBody>
        </p:sp>
        <p:sp>
          <p:nvSpPr>
            <p:cNvPr id="64" name="TextBox 63">
              <a:extLst>
                <a:ext uri="{FF2B5EF4-FFF2-40B4-BE49-F238E27FC236}">
                  <a16:creationId xmlns:a16="http://schemas.microsoft.com/office/drawing/2014/main" id="{FD63B9CA-A387-50E3-1722-203702B8FC89}"/>
                </a:ext>
              </a:extLst>
            </p:cNvPr>
            <p:cNvSpPr txBox="1"/>
            <p:nvPr/>
          </p:nvSpPr>
          <p:spPr>
            <a:xfrm>
              <a:off x="5867604" y="5668951"/>
              <a:ext cx="766557" cy="200055"/>
            </a:xfrm>
            <a:prstGeom prst="rect">
              <a:avLst/>
            </a:prstGeom>
            <a:noFill/>
          </p:spPr>
          <p:txBody>
            <a:bodyPr wrap="none" rtlCol="0">
              <a:spAutoFit/>
            </a:bodyPr>
            <a:lstStyle/>
            <a:p>
              <a:r>
                <a:rPr lang="en-US" sz="700" dirty="0"/>
                <a:t>Frequency [Hz]</a:t>
              </a:r>
            </a:p>
          </p:txBody>
        </p:sp>
      </p:grpSp>
      <p:sp>
        <p:nvSpPr>
          <p:cNvPr id="67" name="TextBox 66">
            <a:extLst>
              <a:ext uri="{FF2B5EF4-FFF2-40B4-BE49-F238E27FC236}">
                <a16:creationId xmlns:a16="http://schemas.microsoft.com/office/drawing/2014/main" id="{6EA6F7C3-3F70-C0F7-86AA-6A97906D8523}"/>
              </a:ext>
            </a:extLst>
          </p:cNvPr>
          <p:cNvSpPr txBox="1"/>
          <p:nvPr/>
        </p:nvSpPr>
        <p:spPr>
          <a:xfrm>
            <a:off x="9138262" y="2054455"/>
            <a:ext cx="2705100" cy="646331"/>
          </a:xfrm>
          <a:prstGeom prst="rect">
            <a:avLst/>
          </a:prstGeom>
          <a:noFill/>
        </p:spPr>
        <p:txBody>
          <a:bodyPr wrap="square" rtlCol="0">
            <a:spAutoFit/>
          </a:bodyPr>
          <a:lstStyle/>
          <a:p>
            <a:r>
              <a:rPr lang="en-US" sz="1200" b="1" dirty="0"/>
              <a:t>Step 3</a:t>
            </a:r>
            <a:r>
              <a:rPr lang="en-US" sz="1200" dirty="0"/>
              <a:t>: compute </a:t>
            </a:r>
            <a:r>
              <a:rPr lang="en-US" sz="1200" b="1" dirty="0"/>
              <a:t>piezo </a:t>
            </a:r>
            <a:r>
              <a:rPr lang="en-US" sz="1200" dirty="0"/>
              <a:t>and</a:t>
            </a:r>
            <a:r>
              <a:rPr lang="en-US" sz="1200" b="1" dirty="0"/>
              <a:t> RF drive </a:t>
            </a:r>
            <a:r>
              <a:rPr lang="en-US" sz="1200" dirty="0"/>
              <a:t>(given power limit) to bring cavity to target setpoint in allocated time</a:t>
            </a:r>
          </a:p>
        </p:txBody>
      </p:sp>
      <p:grpSp>
        <p:nvGrpSpPr>
          <p:cNvPr id="112" name="Group 111">
            <a:extLst>
              <a:ext uri="{FF2B5EF4-FFF2-40B4-BE49-F238E27FC236}">
                <a16:creationId xmlns:a16="http://schemas.microsoft.com/office/drawing/2014/main" id="{F00B9383-6D54-A128-65CA-F286E5136748}"/>
              </a:ext>
            </a:extLst>
          </p:cNvPr>
          <p:cNvGrpSpPr/>
          <p:nvPr/>
        </p:nvGrpSpPr>
        <p:grpSpPr>
          <a:xfrm>
            <a:off x="8159096" y="2761923"/>
            <a:ext cx="4026770" cy="3201443"/>
            <a:chOff x="8153526" y="2761924"/>
            <a:chExt cx="3925659" cy="3101468"/>
          </a:xfrm>
        </p:grpSpPr>
        <p:pic>
          <p:nvPicPr>
            <p:cNvPr id="69" name="Picture 68">
              <a:extLst>
                <a:ext uri="{FF2B5EF4-FFF2-40B4-BE49-F238E27FC236}">
                  <a16:creationId xmlns:a16="http://schemas.microsoft.com/office/drawing/2014/main" id="{57A378C0-A1DD-023E-B900-9D8E8DA76F1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rcRect l="4252" r="4785" b="3475"/>
            <a:stretch/>
          </p:blipFill>
          <p:spPr>
            <a:xfrm>
              <a:off x="8484801" y="2761925"/>
              <a:ext cx="3495609" cy="2828051"/>
            </a:xfrm>
            <a:prstGeom prst="rect">
              <a:avLst/>
            </a:prstGeom>
          </p:spPr>
        </p:pic>
        <p:sp>
          <p:nvSpPr>
            <p:cNvPr id="70" name="TextBox 69">
              <a:extLst>
                <a:ext uri="{FF2B5EF4-FFF2-40B4-BE49-F238E27FC236}">
                  <a16:creationId xmlns:a16="http://schemas.microsoft.com/office/drawing/2014/main" id="{AA488576-E6F4-35EF-0797-47CAD69A6A6E}"/>
                </a:ext>
              </a:extLst>
            </p:cNvPr>
            <p:cNvSpPr txBox="1"/>
            <p:nvPr/>
          </p:nvSpPr>
          <p:spPr>
            <a:xfrm>
              <a:off x="11252950" y="2935508"/>
              <a:ext cx="464935" cy="307777"/>
            </a:xfrm>
            <a:prstGeom prst="rect">
              <a:avLst/>
            </a:prstGeom>
            <a:noFill/>
          </p:spPr>
          <p:txBody>
            <a:bodyPr wrap="none" rtlCol="0">
              <a:spAutoFit/>
            </a:bodyPr>
            <a:lstStyle/>
            <a:p>
              <a:r>
                <a:rPr lang="en-US" sz="1400" i="1" dirty="0" err="1">
                  <a:solidFill>
                    <a:srgbClr val="5B8EBD"/>
                  </a:solidFill>
                </a:rPr>
                <a:t>E</a:t>
              </a:r>
              <a:r>
                <a:rPr lang="en-US" sz="1400" i="1" baseline="-25000" dirty="0" err="1">
                  <a:solidFill>
                    <a:srgbClr val="5B8EBD"/>
                  </a:solidFill>
                </a:rPr>
                <a:t>cav</a:t>
              </a:r>
              <a:endParaRPr lang="en-US" sz="1400" i="1" baseline="-25000" dirty="0">
                <a:solidFill>
                  <a:srgbClr val="5B8EBD"/>
                </a:solidFill>
              </a:endParaRPr>
            </a:p>
          </p:txBody>
        </p:sp>
        <p:sp>
          <p:nvSpPr>
            <p:cNvPr id="71" name="TextBox 70">
              <a:extLst>
                <a:ext uri="{FF2B5EF4-FFF2-40B4-BE49-F238E27FC236}">
                  <a16:creationId xmlns:a16="http://schemas.microsoft.com/office/drawing/2014/main" id="{6F4CADA3-B04E-E0FC-2CAB-11048996D3EA}"/>
                </a:ext>
              </a:extLst>
            </p:cNvPr>
            <p:cNvSpPr txBox="1"/>
            <p:nvPr/>
          </p:nvSpPr>
          <p:spPr>
            <a:xfrm>
              <a:off x="9189992" y="3950296"/>
              <a:ext cx="510974" cy="307777"/>
            </a:xfrm>
            <a:prstGeom prst="rect">
              <a:avLst/>
            </a:prstGeom>
            <a:noFill/>
          </p:spPr>
          <p:txBody>
            <a:bodyPr wrap="none" rtlCol="0">
              <a:spAutoFit/>
            </a:bodyPr>
            <a:lstStyle/>
            <a:p>
              <a:r>
                <a:rPr lang="en-US" sz="1400" i="1" dirty="0" err="1">
                  <a:solidFill>
                    <a:srgbClr val="FC9E5E"/>
                  </a:solidFill>
                </a:rPr>
                <a:t>V</a:t>
              </a:r>
              <a:r>
                <a:rPr lang="en-US" sz="1400" i="1" baseline="-25000" dirty="0" err="1">
                  <a:solidFill>
                    <a:srgbClr val="FC9E5E"/>
                  </a:solidFill>
                </a:rPr>
                <a:t>forw</a:t>
              </a:r>
              <a:endParaRPr lang="en-US" sz="1400" i="1" baseline="-25000" dirty="0">
                <a:solidFill>
                  <a:srgbClr val="FC9E5E"/>
                </a:solidFill>
              </a:endParaRPr>
            </a:p>
          </p:txBody>
        </p:sp>
        <p:cxnSp>
          <p:nvCxnSpPr>
            <p:cNvPr id="73" name="Straight Connector 72">
              <a:extLst>
                <a:ext uri="{FF2B5EF4-FFF2-40B4-BE49-F238E27FC236}">
                  <a16:creationId xmlns:a16="http://schemas.microsoft.com/office/drawing/2014/main" id="{9C80E443-4ABE-24B8-1146-1FAE0DB2731C}"/>
                </a:ext>
              </a:extLst>
            </p:cNvPr>
            <p:cNvCxnSpPr/>
            <p:nvPr/>
          </p:nvCxnSpPr>
          <p:spPr>
            <a:xfrm>
              <a:off x="9054655" y="3505200"/>
              <a:ext cx="866590" cy="0"/>
            </a:xfrm>
            <a:prstGeom prst="line">
              <a:avLst/>
            </a:prstGeom>
            <a:ln w="12700">
              <a:solidFill>
                <a:srgbClr val="FC9E5E"/>
              </a:solidFill>
              <a:prstDash val="dash"/>
            </a:ln>
          </p:spPr>
          <p:style>
            <a:lnRef idx="2">
              <a:schemeClr val="accent1"/>
            </a:lnRef>
            <a:fillRef idx="0">
              <a:schemeClr val="accent1"/>
            </a:fillRef>
            <a:effectRef idx="1">
              <a:schemeClr val="accent1"/>
            </a:effectRef>
            <a:fontRef idx="minor">
              <a:schemeClr val="tx1"/>
            </a:fontRef>
          </p:style>
        </p:cxnSp>
        <p:sp>
          <p:nvSpPr>
            <p:cNvPr id="74" name="TextBox 73">
              <a:extLst>
                <a:ext uri="{FF2B5EF4-FFF2-40B4-BE49-F238E27FC236}">
                  <a16:creationId xmlns:a16="http://schemas.microsoft.com/office/drawing/2014/main" id="{9EA4A555-98F4-7E7C-7516-279B2644593A}"/>
                </a:ext>
              </a:extLst>
            </p:cNvPr>
            <p:cNvSpPr txBox="1"/>
            <p:nvPr/>
          </p:nvSpPr>
          <p:spPr>
            <a:xfrm>
              <a:off x="8616993" y="3280579"/>
              <a:ext cx="1970943" cy="238532"/>
            </a:xfrm>
            <a:prstGeom prst="rect">
              <a:avLst/>
            </a:prstGeom>
            <a:noFill/>
          </p:spPr>
          <p:txBody>
            <a:bodyPr wrap="none" rtlCol="0">
              <a:spAutoFit/>
            </a:bodyPr>
            <a:lstStyle/>
            <a:p>
              <a:r>
                <a:rPr lang="en-US" sz="1000" dirty="0">
                  <a:solidFill>
                    <a:srgbClr val="FC9E5E"/>
                  </a:solidFill>
                </a:rPr>
                <a:t>stay within available power (4kW)</a:t>
              </a:r>
            </a:p>
          </p:txBody>
        </p:sp>
        <p:sp>
          <p:nvSpPr>
            <p:cNvPr id="75" name="TextBox 74">
              <a:extLst>
                <a:ext uri="{FF2B5EF4-FFF2-40B4-BE49-F238E27FC236}">
                  <a16:creationId xmlns:a16="http://schemas.microsoft.com/office/drawing/2014/main" id="{3E4C91B1-E3FC-E3C3-0AEB-16A31DB69794}"/>
                </a:ext>
              </a:extLst>
            </p:cNvPr>
            <p:cNvSpPr txBox="1"/>
            <p:nvPr/>
          </p:nvSpPr>
          <p:spPr>
            <a:xfrm>
              <a:off x="9662290" y="2898919"/>
              <a:ext cx="1657043" cy="507831"/>
            </a:xfrm>
            <a:prstGeom prst="rect">
              <a:avLst/>
            </a:prstGeom>
            <a:noFill/>
          </p:spPr>
          <p:txBody>
            <a:bodyPr wrap="square" rtlCol="0">
              <a:spAutoFit/>
            </a:bodyPr>
            <a:lstStyle/>
            <a:p>
              <a:r>
                <a:rPr lang="en-US" sz="900" dirty="0">
                  <a:solidFill>
                    <a:srgbClr val="5B8EBD"/>
                  </a:solidFill>
                </a:rPr>
                <a:t>Cavity gradient ramp-up from 0 to 20 MV/m  in 20 msec</a:t>
              </a:r>
            </a:p>
            <a:p>
              <a:endParaRPr lang="en-US" sz="900" dirty="0"/>
            </a:p>
          </p:txBody>
        </p:sp>
        <p:sp>
          <p:nvSpPr>
            <p:cNvPr id="76" name="TextBox 75">
              <a:extLst>
                <a:ext uri="{FF2B5EF4-FFF2-40B4-BE49-F238E27FC236}">
                  <a16:creationId xmlns:a16="http://schemas.microsoft.com/office/drawing/2014/main" id="{DE3EC576-105A-000E-9FB4-638ADDA315D4}"/>
                </a:ext>
              </a:extLst>
            </p:cNvPr>
            <p:cNvSpPr txBox="1"/>
            <p:nvPr/>
          </p:nvSpPr>
          <p:spPr>
            <a:xfrm>
              <a:off x="10533199" y="4873867"/>
              <a:ext cx="963725" cy="369332"/>
            </a:xfrm>
            <a:prstGeom prst="rect">
              <a:avLst/>
            </a:prstGeom>
            <a:noFill/>
          </p:spPr>
          <p:txBody>
            <a:bodyPr wrap="none" rtlCol="0">
              <a:spAutoFit/>
            </a:bodyPr>
            <a:lstStyle/>
            <a:p>
              <a:r>
                <a:rPr lang="en-US" sz="900" i="1" dirty="0"/>
                <a:t>Q</a:t>
              </a:r>
              <a:r>
                <a:rPr lang="en-US" sz="900" i="1" baseline="-25000" dirty="0"/>
                <a:t>ext</a:t>
              </a:r>
              <a:r>
                <a:rPr lang="en-US" sz="900" dirty="0"/>
                <a:t> = 6x10</a:t>
              </a:r>
              <a:r>
                <a:rPr lang="en-US" sz="900" baseline="30000" dirty="0"/>
                <a:t>7</a:t>
              </a:r>
            </a:p>
            <a:p>
              <a:r>
                <a:rPr lang="en-US" sz="900" dirty="0"/>
                <a:t>(i.e. </a:t>
              </a:r>
              <a:r>
                <a:rPr lang="en-US" sz="900" i="1" dirty="0"/>
                <a:t>f</a:t>
              </a:r>
              <a:r>
                <a:rPr lang="en-US" sz="900" i="1" baseline="-25000" dirty="0"/>
                <a:t>1/2</a:t>
              </a:r>
              <a:r>
                <a:rPr lang="en-US" sz="900" dirty="0"/>
                <a:t> = 11 Hz)</a:t>
              </a:r>
            </a:p>
          </p:txBody>
        </p:sp>
        <p:sp>
          <p:nvSpPr>
            <p:cNvPr id="77" name="TextBox 76">
              <a:extLst>
                <a:ext uri="{FF2B5EF4-FFF2-40B4-BE49-F238E27FC236}">
                  <a16:creationId xmlns:a16="http://schemas.microsoft.com/office/drawing/2014/main" id="{DDE996DB-0B71-DF0D-742F-2ADBA603FB3C}"/>
                </a:ext>
              </a:extLst>
            </p:cNvPr>
            <p:cNvSpPr txBox="1"/>
            <p:nvPr/>
          </p:nvSpPr>
          <p:spPr>
            <a:xfrm>
              <a:off x="8560082" y="5552300"/>
              <a:ext cx="226344" cy="184666"/>
            </a:xfrm>
            <a:prstGeom prst="rect">
              <a:avLst/>
            </a:prstGeom>
            <a:noFill/>
          </p:spPr>
          <p:txBody>
            <a:bodyPr wrap="none" rtlCol="0">
              <a:spAutoFit/>
            </a:bodyPr>
            <a:lstStyle/>
            <a:p>
              <a:r>
                <a:rPr lang="en-US" sz="600" dirty="0"/>
                <a:t>0</a:t>
              </a:r>
            </a:p>
          </p:txBody>
        </p:sp>
        <p:sp>
          <p:nvSpPr>
            <p:cNvPr id="78" name="TextBox 77">
              <a:extLst>
                <a:ext uri="{FF2B5EF4-FFF2-40B4-BE49-F238E27FC236}">
                  <a16:creationId xmlns:a16="http://schemas.microsoft.com/office/drawing/2014/main" id="{240EBF94-89B0-5A7D-BF4F-3B9D97D2A957}"/>
                </a:ext>
              </a:extLst>
            </p:cNvPr>
            <p:cNvSpPr txBox="1"/>
            <p:nvPr/>
          </p:nvSpPr>
          <p:spPr>
            <a:xfrm>
              <a:off x="8947545" y="5558678"/>
              <a:ext cx="290464" cy="184666"/>
            </a:xfrm>
            <a:prstGeom prst="rect">
              <a:avLst/>
            </a:prstGeom>
            <a:noFill/>
          </p:spPr>
          <p:txBody>
            <a:bodyPr wrap="none" rtlCol="0">
              <a:spAutoFit/>
            </a:bodyPr>
            <a:lstStyle/>
            <a:p>
              <a:r>
                <a:rPr lang="en-US" sz="600" dirty="0"/>
                <a:t>2.5</a:t>
              </a:r>
            </a:p>
          </p:txBody>
        </p:sp>
        <p:sp>
          <p:nvSpPr>
            <p:cNvPr id="79" name="TextBox 78">
              <a:extLst>
                <a:ext uri="{FF2B5EF4-FFF2-40B4-BE49-F238E27FC236}">
                  <a16:creationId xmlns:a16="http://schemas.microsoft.com/office/drawing/2014/main" id="{5638F8B2-5F8F-CA14-ABA8-B8E24741DD26}"/>
                </a:ext>
              </a:extLst>
            </p:cNvPr>
            <p:cNvSpPr txBox="1"/>
            <p:nvPr/>
          </p:nvSpPr>
          <p:spPr>
            <a:xfrm>
              <a:off x="9382539" y="5554890"/>
              <a:ext cx="226344" cy="184666"/>
            </a:xfrm>
            <a:prstGeom prst="rect">
              <a:avLst/>
            </a:prstGeom>
            <a:noFill/>
          </p:spPr>
          <p:txBody>
            <a:bodyPr wrap="none" rtlCol="0">
              <a:spAutoFit/>
            </a:bodyPr>
            <a:lstStyle/>
            <a:p>
              <a:r>
                <a:rPr lang="en-US" sz="600" dirty="0"/>
                <a:t>5</a:t>
              </a:r>
            </a:p>
          </p:txBody>
        </p:sp>
        <p:sp>
          <p:nvSpPr>
            <p:cNvPr id="80" name="TextBox 79">
              <a:extLst>
                <a:ext uri="{FF2B5EF4-FFF2-40B4-BE49-F238E27FC236}">
                  <a16:creationId xmlns:a16="http://schemas.microsoft.com/office/drawing/2014/main" id="{A0E46A24-4A19-471E-2805-47690D4BA8CC}"/>
                </a:ext>
              </a:extLst>
            </p:cNvPr>
            <p:cNvSpPr txBox="1"/>
            <p:nvPr/>
          </p:nvSpPr>
          <p:spPr>
            <a:xfrm>
              <a:off x="9778819" y="5562120"/>
              <a:ext cx="290464" cy="184666"/>
            </a:xfrm>
            <a:prstGeom prst="rect">
              <a:avLst/>
            </a:prstGeom>
            <a:noFill/>
          </p:spPr>
          <p:txBody>
            <a:bodyPr wrap="none" rtlCol="0">
              <a:spAutoFit/>
            </a:bodyPr>
            <a:lstStyle/>
            <a:p>
              <a:r>
                <a:rPr lang="en-US" sz="600" dirty="0"/>
                <a:t>7.5</a:t>
              </a:r>
            </a:p>
          </p:txBody>
        </p:sp>
        <p:sp>
          <p:nvSpPr>
            <p:cNvPr id="81" name="TextBox 80">
              <a:extLst>
                <a:ext uri="{FF2B5EF4-FFF2-40B4-BE49-F238E27FC236}">
                  <a16:creationId xmlns:a16="http://schemas.microsoft.com/office/drawing/2014/main" id="{007C87DC-9C20-5218-C2FE-747C2A202513}"/>
                </a:ext>
              </a:extLst>
            </p:cNvPr>
            <p:cNvSpPr txBox="1"/>
            <p:nvPr/>
          </p:nvSpPr>
          <p:spPr>
            <a:xfrm>
              <a:off x="10172151" y="5558678"/>
              <a:ext cx="268022" cy="184666"/>
            </a:xfrm>
            <a:prstGeom prst="rect">
              <a:avLst/>
            </a:prstGeom>
            <a:noFill/>
          </p:spPr>
          <p:txBody>
            <a:bodyPr wrap="none" rtlCol="0">
              <a:spAutoFit/>
            </a:bodyPr>
            <a:lstStyle/>
            <a:p>
              <a:r>
                <a:rPr lang="en-US" sz="600" dirty="0"/>
                <a:t>10</a:t>
              </a:r>
            </a:p>
          </p:txBody>
        </p:sp>
        <p:sp>
          <p:nvSpPr>
            <p:cNvPr id="82" name="TextBox 81">
              <a:extLst>
                <a:ext uri="{FF2B5EF4-FFF2-40B4-BE49-F238E27FC236}">
                  <a16:creationId xmlns:a16="http://schemas.microsoft.com/office/drawing/2014/main" id="{21453D75-D04A-AC45-6F8C-E8C6E7E2BE03}"/>
                </a:ext>
              </a:extLst>
            </p:cNvPr>
            <p:cNvSpPr txBox="1"/>
            <p:nvPr/>
          </p:nvSpPr>
          <p:spPr>
            <a:xfrm>
              <a:off x="10584534" y="5558678"/>
              <a:ext cx="332142" cy="184666"/>
            </a:xfrm>
            <a:prstGeom prst="rect">
              <a:avLst/>
            </a:prstGeom>
            <a:noFill/>
          </p:spPr>
          <p:txBody>
            <a:bodyPr wrap="none" rtlCol="0">
              <a:spAutoFit/>
            </a:bodyPr>
            <a:lstStyle/>
            <a:p>
              <a:r>
                <a:rPr lang="en-US" sz="600" dirty="0"/>
                <a:t>12.5</a:t>
              </a:r>
            </a:p>
          </p:txBody>
        </p:sp>
        <p:sp>
          <p:nvSpPr>
            <p:cNvPr id="83" name="TextBox 82">
              <a:extLst>
                <a:ext uri="{FF2B5EF4-FFF2-40B4-BE49-F238E27FC236}">
                  <a16:creationId xmlns:a16="http://schemas.microsoft.com/office/drawing/2014/main" id="{7911A309-1C06-CFCE-A1AE-B474F207B384}"/>
                </a:ext>
              </a:extLst>
            </p:cNvPr>
            <p:cNvSpPr txBox="1"/>
            <p:nvPr/>
          </p:nvSpPr>
          <p:spPr>
            <a:xfrm>
              <a:off x="11008189" y="5554890"/>
              <a:ext cx="268022" cy="184666"/>
            </a:xfrm>
            <a:prstGeom prst="rect">
              <a:avLst/>
            </a:prstGeom>
            <a:noFill/>
          </p:spPr>
          <p:txBody>
            <a:bodyPr wrap="none" rtlCol="0">
              <a:spAutoFit/>
            </a:bodyPr>
            <a:lstStyle/>
            <a:p>
              <a:r>
                <a:rPr lang="en-US" sz="600" dirty="0"/>
                <a:t>15</a:t>
              </a:r>
            </a:p>
          </p:txBody>
        </p:sp>
        <p:sp>
          <p:nvSpPr>
            <p:cNvPr id="84" name="TextBox 83">
              <a:extLst>
                <a:ext uri="{FF2B5EF4-FFF2-40B4-BE49-F238E27FC236}">
                  <a16:creationId xmlns:a16="http://schemas.microsoft.com/office/drawing/2014/main" id="{3C5C7DED-CE00-464D-2851-4F5B889CFFB8}"/>
                </a:ext>
              </a:extLst>
            </p:cNvPr>
            <p:cNvSpPr txBox="1"/>
            <p:nvPr/>
          </p:nvSpPr>
          <p:spPr>
            <a:xfrm>
              <a:off x="11409676" y="5554890"/>
              <a:ext cx="332142" cy="184666"/>
            </a:xfrm>
            <a:prstGeom prst="rect">
              <a:avLst/>
            </a:prstGeom>
            <a:noFill/>
          </p:spPr>
          <p:txBody>
            <a:bodyPr wrap="none" rtlCol="0">
              <a:spAutoFit/>
            </a:bodyPr>
            <a:lstStyle/>
            <a:p>
              <a:r>
                <a:rPr lang="en-US" sz="600" dirty="0"/>
                <a:t>17.5</a:t>
              </a:r>
            </a:p>
          </p:txBody>
        </p:sp>
        <p:sp>
          <p:nvSpPr>
            <p:cNvPr id="85" name="TextBox 84">
              <a:extLst>
                <a:ext uri="{FF2B5EF4-FFF2-40B4-BE49-F238E27FC236}">
                  <a16:creationId xmlns:a16="http://schemas.microsoft.com/office/drawing/2014/main" id="{A62CCFAA-D08E-8CEB-6C4C-86A36F30E657}"/>
                </a:ext>
              </a:extLst>
            </p:cNvPr>
            <p:cNvSpPr txBox="1"/>
            <p:nvPr/>
          </p:nvSpPr>
          <p:spPr>
            <a:xfrm>
              <a:off x="11811163" y="5546026"/>
              <a:ext cx="268022" cy="184666"/>
            </a:xfrm>
            <a:prstGeom prst="rect">
              <a:avLst/>
            </a:prstGeom>
            <a:noFill/>
          </p:spPr>
          <p:txBody>
            <a:bodyPr wrap="none" rtlCol="0">
              <a:spAutoFit/>
            </a:bodyPr>
            <a:lstStyle/>
            <a:p>
              <a:r>
                <a:rPr lang="en-US" sz="600" dirty="0"/>
                <a:t>20</a:t>
              </a:r>
            </a:p>
          </p:txBody>
        </p:sp>
        <p:cxnSp>
          <p:nvCxnSpPr>
            <p:cNvPr id="87" name="Straight Connector 86">
              <a:extLst>
                <a:ext uri="{FF2B5EF4-FFF2-40B4-BE49-F238E27FC236}">
                  <a16:creationId xmlns:a16="http://schemas.microsoft.com/office/drawing/2014/main" id="{7B29D0FD-09F7-06B2-3915-8B65B589D9A0}"/>
                </a:ext>
              </a:extLst>
            </p:cNvPr>
            <p:cNvCxnSpPr>
              <a:cxnSpLocks/>
            </p:cNvCxnSpPr>
            <p:nvPr/>
          </p:nvCxnSpPr>
          <p:spPr>
            <a:xfrm flipH="1">
              <a:off x="11945174" y="2870272"/>
              <a:ext cx="35236" cy="2701066"/>
            </a:xfrm>
            <a:prstGeom prst="line">
              <a:avLst/>
            </a:prstGeom>
            <a:ln w="127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88" name="TextBox 87">
              <a:extLst>
                <a:ext uri="{FF2B5EF4-FFF2-40B4-BE49-F238E27FC236}">
                  <a16:creationId xmlns:a16="http://schemas.microsoft.com/office/drawing/2014/main" id="{716C9405-01F3-E42D-7503-6BA759A9DE6E}"/>
                </a:ext>
              </a:extLst>
            </p:cNvPr>
            <p:cNvSpPr txBox="1"/>
            <p:nvPr/>
          </p:nvSpPr>
          <p:spPr>
            <a:xfrm>
              <a:off x="9909313" y="5663337"/>
              <a:ext cx="710451" cy="200055"/>
            </a:xfrm>
            <a:prstGeom prst="rect">
              <a:avLst/>
            </a:prstGeom>
            <a:noFill/>
          </p:spPr>
          <p:txBody>
            <a:bodyPr wrap="none" rtlCol="0">
              <a:spAutoFit/>
            </a:bodyPr>
            <a:lstStyle/>
            <a:p>
              <a:r>
                <a:rPr lang="en-US" sz="700" dirty="0"/>
                <a:t>Time    [msec]</a:t>
              </a:r>
            </a:p>
          </p:txBody>
        </p:sp>
        <p:sp>
          <p:nvSpPr>
            <p:cNvPr id="89" name="Rectangle 88">
              <a:extLst>
                <a:ext uri="{FF2B5EF4-FFF2-40B4-BE49-F238E27FC236}">
                  <a16:creationId xmlns:a16="http://schemas.microsoft.com/office/drawing/2014/main" id="{FE582855-DB64-0384-886E-145B2A368EFE}"/>
                </a:ext>
              </a:extLst>
            </p:cNvPr>
            <p:cNvSpPr/>
            <p:nvPr/>
          </p:nvSpPr>
          <p:spPr>
            <a:xfrm>
              <a:off x="10069283" y="5447537"/>
              <a:ext cx="332142" cy="1424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Connector 91">
              <a:extLst>
                <a:ext uri="{FF2B5EF4-FFF2-40B4-BE49-F238E27FC236}">
                  <a16:creationId xmlns:a16="http://schemas.microsoft.com/office/drawing/2014/main" id="{4D8F764F-EBE5-7372-E82C-71F66ED09654}"/>
                </a:ext>
              </a:extLst>
            </p:cNvPr>
            <p:cNvCxnSpPr>
              <a:cxnSpLocks/>
            </p:cNvCxnSpPr>
            <p:nvPr/>
          </p:nvCxnSpPr>
          <p:spPr>
            <a:xfrm>
              <a:off x="8516862" y="5571426"/>
              <a:ext cx="3425137" cy="0"/>
            </a:xfrm>
            <a:prstGeom prst="line">
              <a:avLst/>
            </a:prstGeom>
            <a:ln w="127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00" name="TextBox 99">
              <a:extLst>
                <a:ext uri="{FF2B5EF4-FFF2-40B4-BE49-F238E27FC236}">
                  <a16:creationId xmlns:a16="http://schemas.microsoft.com/office/drawing/2014/main" id="{DA95532F-0A0A-F648-8DDE-0A6B67848ED0}"/>
                </a:ext>
              </a:extLst>
            </p:cNvPr>
            <p:cNvSpPr txBox="1"/>
            <p:nvPr/>
          </p:nvSpPr>
          <p:spPr>
            <a:xfrm>
              <a:off x="8334939" y="5364786"/>
              <a:ext cx="226344" cy="184666"/>
            </a:xfrm>
            <a:prstGeom prst="rect">
              <a:avLst/>
            </a:prstGeom>
            <a:noFill/>
          </p:spPr>
          <p:txBody>
            <a:bodyPr wrap="none" rtlCol="0">
              <a:spAutoFit/>
            </a:bodyPr>
            <a:lstStyle/>
            <a:p>
              <a:r>
                <a:rPr lang="en-US" sz="600" dirty="0"/>
                <a:t>0</a:t>
              </a:r>
            </a:p>
          </p:txBody>
        </p:sp>
        <p:sp>
          <p:nvSpPr>
            <p:cNvPr id="101" name="TextBox 100">
              <a:extLst>
                <a:ext uri="{FF2B5EF4-FFF2-40B4-BE49-F238E27FC236}">
                  <a16:creationId xmlns:a16="http://schemas.microsoft.com/office/drawing/2014/main" id="{36FE2387-3B7F-EDC0-2E97-25A4841AA0E4}"/>
                </a:ext>
              </a:extLst>
            </p:cNvPr>
            <p:cNvSpPr txBox="1"/>
            <p:nvPr/>
          </p:nvSpPr>
          <p:spPr>
            <a:xfrm>
              <a:off x="8274175" y="5057218"/>
              <a:ext cx="290464" cy="184666"/>
            </a:xfrm>
            <a:prstGeom prst="rect">
              <a:avLst/>
            </a:prstGeom>
            <a:noFill/>
          </p:spPr>
          <p:txBody>
            <a:bodyPr wrap="none" rtlCol="0">
              <a:spAutoFit/>
            </a:bodyPr>
            <a:lstStyle/>
            <a:p>
              <a:pPr algn="r"/>
              <a:r>
                <a:rPr lang="en-US" sz="600" dirty="0"/>
                <a:t>2.5</a:t>
              </a:r>
            </a:p>
          </p:txBody>
        </p:sp>
        <p:sp>
          <p:nvSpPr>
            <p:cNvPr id="102" name="TextBox 101">
              <a:extLst>
                <a:ext uri="{FF2B5EF4-FFF2-40B4-BE49-F238E27FC236}">
                  <a16:creationId xmlns:a16="http://schemas.microsoft.com/office/drawing/2014/main" id="{D22FC717-A49F-432E-4F7E-F41EDA1435EC}"/>
                </a:ext>
              </a:extLst>
            </p:cNvPr>
            <p:cNvSpPr txBox="1"/>
            <p:nvPr/>
          </p:nvSpPr>
          <p:spPr>
            <a:xfrm>
              <a:off x="8328758" y="4751254"/>
              <a:ext cx="226344" cy="184666"/>
            </a:xfrm>
            <a:prstGeom prst="rect">
              <a:avLst/>
            </a:prstGeom>
            <a:noFill/>
          </p:spPr>
          <p:txBody>
            <a:bodyPr wrap="none" rtlCol="0">
              <a:spAutoFit/>
            </a:bodyPr>
            <a:lstStyle/>
            <a:p>
              <a:pPr algn="r"/>
              <a:r>
                <a:rPr lang="en-US" sz="600" dirty="0"/>
                <a:t>5</a:t>
              </a:r>
            </a:p>
          </p:txBody>
        </p:sp>
        <p:sp>
          <p:nvSpPr>
            <p:cNvPr id="103" name="TextBox 102">
              <a:extLst>
                <a:ext uri="{FF2B5EF4-FFF2-40B4-BE49-F238E27FC236}">
                  <a16:creationId xmlns:a16="http://schemas.microsoft.com/office/drawing/2014/main" id="{D531773C-5C4F-8621-83E5-0214DF59CCE8}"/>
                </a:ext>
              </a:extLst>
            </p:cNvPr>
            <p:cNvSpPr txBox="1"/>
            <p:nvPr/>
          </p:nvSpPr>
          <p:spPr>
            <a:xfrm>
              <a:off x="8272157" y="4455410"/>
              <a:ext cx="290465" cy="184666"/>
            </a:xfrm>
            <a:prstGeom prst="rect">
              <a:avLst/>
            </a:prstGeom>
            <a:noFill/>
          </p:spPr>
          <p:txBody>
            <a:bodyPr wrap="none" rtlCol="0">
              <a:spAutoFit/>
            </a:bodyPr>
            <a:lstStyle/>
            <a:p>
              <a:pPr algn="r"/>
              <a:r>
                <a:rPr lang="en-US" sz="600" dirty="0"/>
                <a:t>7.5</a:t>
              </a:r>
            </a:p>
          </p:txBody>
        </p:sp>
        <p:sp>
          <p:nvSpPr>
            <p:cNvPr id="104" name="TextBox 103">
              <a:extLst>
                <a:ext uri="{FF2B5EF4-FFF2-40B4-BE49-F238E27FC236}">
                  <a16:creationId xmlns:a16="http://schemas.microsoft.com/office/drawing/2014/main" id="{6F2D944F-A195-DD28-E88D-FE59C4684C54}"/>
                </a:ext>
              </a:extLst>
            </p:cNvPr>
            <p:cNvSpPr txBox="1"/>
            <p:nvPr/>
          </p:nvSpPr>
          <p:spPr>
            <a:xfrm>
              <a:off x="8287080" y="4138097"/>
              <a:ext cx="268022" cy="184666"/>
            </a:xfrm>
            <a:prstGeom prst="rect">
              <a:avLst/>
            </a:prstGeom>
            <a:noFill/>
          </p:spPr>
          <p:txBody>
            <a:bodyPr wrap="none" rtlCol="0">
              <a:spAutoFit/>
            </a:bodyPr>
            <a:lstStyle/>
            <a:p>
              <a:pPr algn="r"/>
              <a:r>
                <a:rPr lang="en-US" sz="600" dirty="0"/>
                <a:t>10</a:t>
              </a:r>
            </a:p>
          </p:txBody>
        </p:sp>
        <p:sp>
          <p:nvSpPr>
            <p:cNvPr id="105" name="TextBox 104">
              <a:extLst>
                <a:ext uri="{FF2B5EF4-FFF2-40B4-BE49-F238E27FC236}">
                  <a16:creationId xmlns:a16="http://schemas.microsoft.com/office/drawing/2014/main" id="{8AEEB5D8-EA1E-2F4F-A101-8D8BFF3AD70B}"/>
                </a:ext>
              </a:extLst>
            </p:cNvPr>
            <p:cNvSpPr txBox="1"/>
            <p:nvPr/>
          </p:nvSpPr>
          <p:spPr>
            <a:xfrm>
              <a:off x="8230479" y="3830529"/>
              <a:ext cx="332143" cy="184666"/>
            </a:xfrm>
            <a:prstGeom prst="rect">
              <a:avLst/>
            </a:prstGeom>
            <a:noFill/>
          </p:spPr>
          <p:txBody>
            <a:bodyPr wrap="none" rtlCol="0">
              <a:spAutoFit/>
            </a:bodyPr>
            <a:lstStyle/>
            <a:p>
              <a:pPr algn="r"/>
              <a:r>
                <a:rPr lang="en-US" sz="600" dirty="0"/>
                <a:t>12.5</a:t>
              </a:r>
            </a:p>
          </p:txBody>
        </p:sp>
        <p:sp>
          <p:nvSpPr>
            <p:cNvPr id="106" name="TextBox 105">
              <a:extLst>
                <a:ext uri="{FF2B5EF4-FFF2-40B4-BE49-F238E27FC236}">
                  <a16:creationId xmlns:a16="http://schemas.microsoft.com/office/drawing/2014/main" id="{77CD1B6A-39C7-4A4B-8574-48905E500F17}"/>
                </a:ext>
              </a:extLst>
            </p:cNvPr>
            <p:cNvSpPr txBox="1"/>
            <p:nvPr/>
          </p:nvSpPr>
          <p:spPr>
            <a:xfrm>
              <a:off x="8294600" y="3531417"/>
              <a:ext cx="268022" cy="184666"/>
            </a:xfrm>
            <a:prstGeom prst="rect">
              <a:avLst/>
            </a:prstGeom>
            <a:noFill/>
          </p:spPr>
          <p:txBody>
            <a:bodyPr wrap="none" rtlCol="0">
              <a:spAutoFit/>
            </a:bodyPr>
            <a:lstStyle/>
            <a:p>
              <a:pPr algn="r"/>
              <a:r>
                <a:rPr lang="en-US" sz="600" dirty="0"/>
                <a:t>15</a:t>
              </a:r>
            </a:p>
          </p:txBody>
        </p:sp>
        <p:sp>
          <p:nvSpPr>
            <p:cNvPr id="107" name="TextBox 106">
              <a:extLst>
                <a:ext uri="{FF2B5EF4-FFF2-40B4-BE49-F238E27FC236}">
                  <a16:creationId xmlns:a16="http://schemas.microsoft.com/office/drawing/2014/main" id="{735585A9-EA14-B3F8-89DD-A5BFB9040FA4}"/>
                </a:ext>
              </a:extLst>
            </p:cNvPr>
            <p:cNvSpPr txBox="1"/>
            <p:nvPr/>
          </p:nvSpPr>
          <p:spPr>
            <a:xfrm>
              <a:off x="8221390" y="3219024"/>
              <a:ext cx="332142" cy="184666"/>
            </a:xfrm>
            <a:prstGeom prst="rect">
              <a:avLst/>
            </a:prstGeom>
            <a:noFill/>
          </p:spPr>
          <p:txBody>
            <a:bodyPr wrap="none" rtlCol="0">
              <a:spAutoFit/>
            </a:bodyPr>
            <a:lstStyle/>
            <a:p>
              <a:pPr algn="r"/>
              <a:r>
                <a:rPr lang="en-US" sz="600" dirty="0"/>
                <a:t>17.5</a:t>
              </a:r>
            </a:p>
          </p:txBody>
        </p:sp>
        <p:sp>
          <p:nvSpPr>
            <p:cNvPr id="108" name="TextBox 107">
              <a:extLst>
                <a:ext uri="{FF2B5EF4-FFF2-40B4-BE49-F238E27FC236}">
                  <a16:creationId xmlns:a16="http://schemas.microsoft.com/office/drawing/2014/main" id="{C275045A-948C-AE02-1B9A-0CA107C90B28}"/>
                </a:ext>
              </a:extLst>
            </p:cNvPr>
            <p:cNvSpPr txBox="1"/>
            <p:nvPr/>
          </p:nvSpPr>
          <p:spPr>
            <a:xfrm>
              <a:off x="8279700" y="2908238"/>
              <a:ext cx="268022" cy="184666"/>
            </a:xfrm>
            <a:prstGeom prst="rect">
              <a:avLst/>
            </a:prstGeom>
            <a:noFill/>
          </p:spPr>
          <p:txBody>
            <a:bodyPr wrap="none" rtlCol="0">
              <a:spAutoFit/>
            </a:bodyPr>
            <a:lstStyle/>
            <a:p>
              <a:pPr algn="r"/>
              <a:r>
                <a:rPr lang="en-US" sz="600" dirty="0"/>
                <a:t>20</a:t>
              </a:r>
            </a:p>
          </p:txBody>
        </p:sp>
        <p:sp>
          <p:nvSpPr>
            <p:cNvPr id="110" name="Rectangle 109">
              <a:extLst>
                <a:ext uri="{FF2B5EF4-FFF2-40B4-BE49-F238E27FC236}">
                  <a16:creationId xmlns:a16="http://schemas.microsoft.com/office/drawing/2014/main" id="{E9117D0F-C042-F520-FAFF-26DFCA2E2A2F}"/>
                </a:ext>
              </a:extLst>
            </p:cNvPr>
            <p:cNvSpPr/>
            <p:nvPr/>
          </p:nvSpPr>
          <p:spPr>
            <a:xfrm>
              <a:off x="10058372" y="2761924"/>
              <a:ext cx="586403" cy="946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a:extLst>
                <a:ext uri="{FF2B5EF4-FFF2-40B4-BE49-F238E27FC236}">
                  <a16:creationId xmlns:a16="http://schemas.microsoft.com/office/drawing/2014/main" id="{D1F7EEAF-8BC3-A7EA-B876-1A2092E98A58}"/>
                </a:ext>
              </a:extLst>
            </p:cNvPr>
            <p:cNvSpPr txBox="1"/>
            <p:nvPr/>
          </p:nvSpPr>
          <p:spPr>
            <a:xfrm rot="16200000">
              <a:off x="7612994" y="4061865"/>
              <a:ext cx="1281120" cy="200055"/>
            </a:xfrm>
            <a:prstGeom prst="rect">
              <a:avLst/>
            </a:prstGeom>
            <a:noFill/>
          </p:spPr>
          <p:txBody>
            <a:bodyPr wrap="none" rtlCol="0">
              <a:spAutoFit/>
            </a:bodyPr>
            <a:lstStyle/>
            <a:p>
              <a:r>
                <a:rPr lang="en-US" sz="700" dirty="0"/>
                <a:t>Cavity gradient </a:t>
              </a:r>
              <a:r>
                <a:rPr lang="en-US" sz="700" i="1" dirty="0" err="1"/>
                <a:t>E</a:t>
              </a:r>
              <a:r>
                <a:rPr lang="en-US" sz="700" i="1" baseline="-25000" dirty="0" err="1"/>
                <a:t>cav</a:t>
              </a:r>
              <a:r>
                <a:rPr lang="en-US" sz="700" dirty="0"/>
                <a:t> [ MV/m]</a:t>
              </a:r>
            </a:p>
          </p:txBody>
        </p:sp>
      </p:grpSp>
      <p:sp>
        <p:nvSpPr>
          <p:cNvPr id="114" name="TextBox 113">
            <a:extLst>
              <a:ext uri="{FF2B5EF4-FFF2-40B4-BE49-F238E27FC236}">
                <a16:creationId xmlns:a16="http://schemas.microsoft.com/office/drawing/2014/main" id="{A5A54B83-1FF2-87EE-CBB9-40C6EED63F39}"/>
              </a:ext>
            </a:extLst>
          </p:cNvPr>
          <p:cNvSpPr txBox="1"/>
          <p:nvPr/>
        </p:nvSpPr>
        <p:spPr>
          <a:xfrm>
            <a:off x="10439286" y="6144729"/>
            <a:ext cx="1463040" cy="230832"/>
          </a:xfrm>
          <a:prstGeom prst="rect">
            <a:avLst/>
          </a:prstGeom>
          <a:noFill/>
        </p:spPr>
        <p:txBody>
          <a:bodyPr wrap="square" rtlCol="0">
            <a:spAutoFit/>
          </a:bodyPr>
          <a:lstStyle/>
          <a:p>
            <a:r>
              <a:rPr lang="en-US" sz="900" dirty="0"/>
              <a:t>Courtesy : Bozo Richter</a:t>
            </a:r>
          </a:p>
        </p:txBody>
      </p:sp>
      <p:sp>
        <p:nvSpPr>
          <p:cNvPr id="115" name="TextBox 114">
            <a:extLst>
              <a:ext uri="{FF2B5EF4-FFF2-40B4-BE49-F238E27FC236}">
                <a16:creationId xmlns:a16="http://schemas.microsoft.com/office/drawing/2014/main" id="{94B92A67-E90E-A80A-7112-20F3B391FB28}"/>
              </a:ext>
            </a:extLst>
          </p:cNvPr>
          <p:cNvSpPr txBox="1"/>
          <p:nvPr/>
        </p:nvSpPr>
        <p:spPr>
          <a:xfrm rot="19815228">
            <a:off x="612498" y="3822007"/>
            <a:ext cx="2961067" cy="707886"/>
          </a:xfrm>
          <a:prstGeom prst="rect">
            <a:avLst/>
          </a:prstGeom>
          <a:noFill/>
        </p:spPr>
        <p:txBody>
          <a:bodyPr wrap="none" rtlCol="0">
            <a:spAutoFit/>
          </a:bodyPr>
          <a:lstStyle/>
          <a:p>
            <a:r>
              <a:rPr lang="en-US" sz="4000" dirty="0">
                <a:solidFill>
                  <a:schemeClr val="bg1">
                    <a:lumMod val="85000"/>
                  </a:schemeClr>
                </a:solidFill>
              </a:rPr>
              <a:t>unpublished</a:t>
            </a:r>
          </a:p>
        </p:txBody>
      </p:sp>
      <p:sp>
        <p:nvSpPr>
          <p:cNvPr id="116" name="TextBox 115">
            <a:extLst>
              <a:ext uri="{FF2B5EF4-FFF2-40B4-BE49-F238E27FC236}">
                <a16:creationId xmlns:a16="http://schemas.microsoft.com/office/drawing/2014/main" id="{A2C9F984-42C6-7921-B359-AE8769E13E01}"/>
              </a:ext>
            </a:extLst>
          </p:cNvPr>
          <p:cNvSpPr txBox="1"/>
          <p:nvPr/>
        </p:nvSpPr>
        <p:spPr>
          <a:xfrm rot="19815228">
            <a:off x="4740362" y="3784154"/>
            <a:ext cx="2961067" cy="707886"/>
          </a:xfrm>
          <a:prstGeom prst="rect">
            <a:avLst/>
          </a:prstGeom>
          <a:noFill/>
        </p:spPr>
        <p:txBody>
          <a:bodyPr wrap="none" rtlCol="0">
            <a:spAutoFit/>
          </a:bodyPr>
          <a:lstStyle/>
          <a:p>
            <a:r>
              <a:rPr lang="en-US" sz="4000" dirty="0">
                <a:solidFill>
                  <a:schemeClr val="bg1">
                    <a:lumMod val="85000"/>
                  </a:schemeClr>
                </a:solidFill>
              </a:rPr>
              <a:t>unpublished</a:t>
            </a:r>
          </a:p>
        </p:txBody>
      </p:sp>
      <p:sp>
        <p:nvSpPr>
          <p:cNvPr id="117" name="TextBox 116">
            <a:extLst>
              <a:ext uri="{FF2B5EF4-FFF2-40B4-BE49-F238E27FC236}">
                <a16:creationId xmlns:a16="http://schemas.microsoft.com/office/drawing/2014/main" id="{8F28411A-7163-4776-7803-3957B316BA52}"/>
              </a:ext>
            </a:extLst>
          </p:cNvPr>
          <p:cNvSpPr txBox="1"/>
          <p:nvPr/>
        </p:nvSpPr>
        <p:spPr>
          <a:xfrm rot="19815228">
            <a:off x="8827042" y="3785632"/>
            <a:ext cx="2961067" cy="707886"/>
          </a:xfrm>
          <a:prstGeom prst="rect">
            <a:avLst/>
          </a:prstGeom>
          <a:noFill/>
        </p:spPr>
        <p:txBody>
          <a:bodyPr wrap="none" rtlCol="0">
            <a:spAutoFit/>
          </a:bodyPr>
          <a:lstStyle/>
          <a:p>
            <a:r>
              <a:rPr lang="en-US" sz="4000" dirty="0">
                <a:solidFill>
                  <a:schemeClr val="bg1">
                    <a:lumMod val="85000"/>
                  </a:schemeClr>
                </a:solidFill>
              </a:rPr>
              <a:t>unpublished</a:t>
            </a:r>
          </a:p>
        </p:txBody>
      </p:sp>
      <p:sp>
        <p:nvSpPr>
          <p:cNvPr id="6" name="TextBox 5">
            <a:extLst>
              <a:ext uri="{FF2B5EF4-FFF2-40B4-BE49-F238E27FC236}">
                <a16:creationId xmlns:a16="http://schemas.microsoft.com/office/drawing/2014/main" id="{10F45681-80FA-54C1-D8AC-793B5D415BE3}"/>
              </a:ext>
            </a:extLst>
          </p:cNvPr>
          <p:cNvSpPr txBox="1"/>
          <p:nvPr/>
        </p:nvSpPr>
        <p:spPr>
          <a:xfrm>
            <a:off x="3804015" y="6000480"/>
            <a:ext cx="4833759" cy="338554"/>
          </a:xfrm>
          <a:prstGeom prst="rect">
            <a:avLst/>
          </a:prstGeom>
          <a:ln w="28575">
            <a:solidFill>
              <a:srgbClr val="A4C137"/>
            </a:solidFill>
          </a:ln>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1600" dirty="0"/>
              <a:t>Currently acquiring experimental data. Next publish !</a:t>
            </a:r>
          </a:p>
        </p:txBody>
      </p:sp>
      <p:sp>
        <p:nvSpPr>
          <p:cNvPr id="7" name="Footer Placeholder 6">
            <a:extLst>
              <a:ext uri="{FF2B5EF4-FFF2-40B4-BE49-F238E27FC236}">
                <a16:creationId xmlns:a16="http://schemas.microsoft.com/office/drawing/2014/main" id="{694B1BBE-73E9-DE37-2ECA-7A6B9B2E3C84}"/>
              </a:ext>
            </a:extLst>
          </p:cNvPr>
          <p:cNvSpPr>
            <a:spLocks noGrp="1"/>
          </p:cNvSpPr>
          <p:nvPr>
            <p:ph type="ftr" sz="quarter" idx="11"/>
          </p:nvPr>
        </p:nvSpPr>
        <p:spPr/>
        <p:txBody>
          <a:bodyPr/>
          <a:lstStyle/>
          <a:p>
            <a:r>
              <a:rPr lang="de-DE"/>
              <a:t>J.Branlard -  iSAS WP2 LLRF - Berlin, Apr. 2026</a:t>
            </a:r>
            <a:endParaRPr lang="en-BE"/>
          </a:p>
        </p:txBody>
      </p:sp>
      <p:sp>
        <p:nvSpPr>
          <p:cNvPr id="8" name="Slide Number Placeholder 7">
            <a:extLst>
              <a:ext uri="{FF2B5EF4-FFF2-40B4-BE49-F238E27FC236}">
                <a16:creationId xmlns:a16="http://schemas.microsoft.com/office/drawing/2014/main" id="{04A66A3F-A37D-59BB-043D-66012F50D3AB}"/>
              </a:ext>
            </a:extLst>
          </p:cNvPr>
          <p:cNvSpPr>
            <a:spLocks noGrp="1"/>
          </p:cNvSpPr>
          <p:nvPr>
            <p:ph type="sldNum" sz="quarter" idx="12"/>
          </p:nvPr>
        </p:nvSpPr>
        <p:spPr/>
        <p:txBody>
          <a:bodyPr/>
          <a:lstStyle/>
          <a:p>
            <a:fld id="{4068FCCF-9A80-B240-8D85-84F960565AFA}" type="slidenum">
              <a:rPr lang="en-BE" smtClean="0"/>
              <a:t>9</a:t>
            </a:fld>
            <a:endParaRPr lang="en-BE"/>
          </a:p>
        </p:txBody>
      </p:sp>
    </p:spTree>
    <p:extLst>
      <p:ext uri="{BB962C8B-B14F-4D97-AF65-F5344CB8AC3E}">
        <p14:creationId xmlns:p14="http://schemas.microsoft.com/office/powerpoint/2010/main" val="271437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67" grpId="0"/>
      <p:bldP spid="116" grpId="0"/>
      <p:bldP spid="117" grpId="0"/>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0</TotalTime>
  <Words>4634</Words>
  <Application>Microsoft Office PowerPoint</Application>
  <PresentationFormat>Widescreen</PresentationFormat>
  <Paragraphs>738</Paragraphs>
  <Slides>38</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AAAAAC+HelveticaNeue</vt:lpstr>
      <vt:lpstr>Aptos</vt:lpstr>
      <vt:lpstr>Aptos Display</vt:lpstr>
      <vt:lpstr>Arial</vt:lpstr>
      <vt:lpstr>Calibri</vt:lpstr>
      <vt:lpstr>Helvetica</vt:lpstr>
      <vt:lpstr>Symbol</vt:lpstr>
      <vt:lpstr>Times New Roman</vt:lpstr>
      <vt:lpstr>Wingdings</vt:lpstr>
      <vt:lpstr>Office Theme</vt:lpstr>
      <vt:lpstr>WP2: LLRF  Berlin meeting, April 23,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BACKUP</vt:lpstr>
      <vt:lpstr>PowerPoint Presentation</vt:lpstr>
      <vt:lpstr>PowerPoint Presentation</vt:lpstr>
      <vt:lpstr>Why is bandwidth and resonance control crucial for efficiency</vt:lpstr>
      <vt:lpstr>Extending the Qext range</vt:lpstr>
      <vt:lpstr>Developed 2 prototypes to extend the Qext range</vt:lpstr>
      <vt:lpstr>PowerPoint Presentation</vt:lpstr>
      <vt:lpstr>Carrier Suppression Interferometer</vt:lpstr>
      <vt:lpstr>Measurement Results from CMTB</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Jorgen D'HONDT</dc:creator>
  <cp:lastModifiedBy>Branlard, Julien</cp:lastModifiedBy>
  <cp:revision>138</cp:revision>
  <dcterms:created xsi:type="dcterms:W3CDTF">2024-02-23T11:31:04Z</dcterms:created>
  <dcterms:modified xsi:type="dcterms:W3CDTF">2026-04-22T19:37:17Z</dcterms:modified>
</cp:coreProperties>
</file>