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sldIdLst>
    <p:sldId id="256" r:id="rId2"/>
    <p:sldId id="266" r:id="rId3"/>
    <p:sldId id="267" r:id="rId4"/>
    <p:sldId id="268" r:id="rId5"/>
    <p:sldId id="269" r:id="rId6"/>
    <p:sldId id="270" r:id="rId7"/>
    <p:sldId id="271" r:id="rId8"/>
    <p:sldId id="272" r:id="rId9"/>
    <p:sldId id="273" r:id="rId10"/>
    <p:sldId id="274" r:id="rId11"/>
    <p:sldId id="275" r:id="rId12"/>
    <p:sldId id="276" r:id="rId13"/>
    <p:sldId id="279" r:id="rId14"/>
    <p:sldId id="277" r:id="rId15"/>
    <p:sldId id="278" r:id="rId16"/>
  </p:sldIdLst>
  <p:sldSz cx="12192000" cy="6858000"/>
  <p:notesSz cx="6858000" cy="9144000"/>
  <p:defaultTextStyle>
    <a:defPPr>
      <a:defRPr lang="en-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94"/>
  </p:normalViewPr>
  <p:slideViewPr>
    <p:cSldViewPr snapToGrid="0">
      <p:cViewPr varScale="1">
        <p:scale>
          <a:sx n="104" d="100"/>
          <a:sy n="104" d="100"/>
        </p:scale>
        <p:origin x="756"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4E116D0-9943-4A3F-A6C7-F7675684B2ED}" type="datetimeFigureOut">
              <a:rPr lang="en-GB" smtClean="0"/>
              <a:t>23/04/2026</a:t>
            </a:fld>
            <a:endParaRPr lang="en-GB"/>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E9804D-699C-4CB0-A16F-7BE8BB638290}" type="slidenum">
              <a:rPr lang="en-GB" smtClean="0"/>
              <a:t>‹N°›</a:t>
            </a:fld>
            <a:endParaRPr lang="en-GB"/>
          </a:p>
        </p:txBody>
      </p:sp>
    </p:spTree>
    <p:extLst>
      <p:ext uri="{BB962C8B-B14F-4D97-AF65-F5344CB8AC3E}">
        <p14:creationId xmlns:p14="http://schemas.microsoft.com/office/powerpoint/2010/main" val="41567530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8E9804D-699C-4CB0-A16F-7BE8BB638290}" type="slidenum">
              <a:rPr lang="en-GB" smtClean="0"/>
              <a:t>8</a:t>
            </a:fld>
            <a:endParaRPr lang="en-GB"/>
          </a:p>
        </p:txBody>
      </p:sp>
    </p:spTree>
    <p:extLst>
      <p:ext uri="{BB962C8B-B14F-4D97-AF65-F5344CB8AC3E}">
        <p14:creationId xmlns:p14="http://schemas.microsoft.com/office/powerpoint/2010/main" val="3630891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807F07-5018-B520-783B-FE0457BCD966}"/>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BE"/>
          </a:p>
        </p:txBody>
      </p:sp>
      <p:sp>
        <p:nvSpPr>
          <p:cNvPr id="3" name="Subtitle 2">
            <a:extLst>
              <a:ext uri="{FF2B5EF4-FFF2-40B4-BE49-F238E27FC236}">
                <a16:creationId xmlns:a16="http://schemas.microsoft.com/office/drawing/2014/main" id="{EBC53577-5D47-3462-F508-230E0253F3A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BE"/>
          </a:p>
        </p:txBody>
      </p:sp>
      <p:sp>
        <p:nvSpPr>
          <p:cNvPr id="4" name="Date Placeholder 3">
            <a:extLst>
              <a:ext uri="{FF2B5EF4-FFF2-40B4-BE49-F238E27FC236}">
                <a16:creationId xmlns:a16="http://schemas.microsoft.com/office/drawing/2014/main" id="{1EF8CF65-E206-3105-4673-F13885629447}"/>
              </a:ext>
            </a:extLst>
          </p:cNvPr>
          <p:cNvSpPr>
            <a:spLocks noGrp="1"/>
          </p:cNvSpPr>
          <p:nvPr>
            <p:ph type="dt" sz="half" idx="10"/>
          </p:nvPr>
        </p:nvSpPr>
        <p:spPr/>
        <p:txBody>
          <a:bodyPr/>
          <a:lstStyle/>
          <a:p>
            <a:fld id="{C99A398E-FCB8-1146-8DE5-39712756FA2F}" type="datetimeFigureOut">
              <a:rPr lang="en-BE" smtClean="0"/>
              <a:t>04/23/2026</a:t>
            </a:fld>
            <a:endParaRPr lang="en-BE"/>
          </a:p>
        </p:txBody>
      </p:sp>
      <p:sp>
        <p:nvSpPr>
          <p:cNvPr id="5" name="Footer Placeholder 4">
            <a:extLst>
              <a:ext uri="{FF2B5EF4-FFF2-40B4-BE49-F238E27FC236}">
                <a16:creationId xmlns:a16="http://schemas.microsoft.com/office/drawing/2014/main" id="{B9C07C72-387F-907B-1702-431F21C0BA0E}"/>
              </a:ext>
            </a:extLst>
          </p:cNvPr>
          <p:cNvSpPr>
            <a:spLocks noGrp="1"/>
          </p:cNvSpPr>
          <p:nvPr>
            <p:ph type="ftr" sz="quarter" idx="11"/>
          </p:nvPr>
        </p:nvSpPr>
        <p:spPr/>
        <p:txBody>
          <a:bodyPr/>
          <a:lstStyle/>
          <a:p>
            <a:endParaRPr lang="en-BE"/>
          </a:p>
        </p:txBody>
      </p:sp>
      <p:sp>
        <p:nvSpPr>
          <p:cNvPr id="6" name="Slide Number Placeholder 5">
            <a:extLst>
              <a:ext uri="{FF2B5EF4-FFF2-40B4-BE49-F238E27FC236}">
                <a16:creationId xmlns:a16="http://schemas.microsoft.com/office/drawing/2014/main" id="{C51FC383-9E28-9304-354E-F80FB06F55C1}"/>
              </a:ext>
            </a:extLst>
          </p:cNvPr>
          <p:cNvSpPr>
            <a:spLocks noGrp="1"/>
          </p:cNvSpPr>
          <p:nvPr>
            <p:ph type="sldNum" sz="quarter" idx="12"/>
          </p:nvPr>
        </p:nvSpPr>
        <p:spPr/>
        <p:txBody>
          <a:bodyPr/>
          <a:lstStyle/>
          <a:p>
            <a:fld id="{4068FCCF-9A80-B240-8D85-84F960565AFA}" type="slidenum">
              <a:rPr lang="en-BE" smtClean="0"/>
              <a:t>‹N°›</a:t>
            </a:fld>
            <a:endParaRPr lang="en-BE"/>
          </a:p>
        </p:txBody>
      </p:sp>
    </p:spTree>
    <p:extLst>
      <p:ext uri="{BB962C8B-B14F-4D97-AF65-F5344CB8AC3E}">
        <p14:creationId xmlns:p14="http://schemas.microsoft.com/office/powerpoint/2010/main" val="11289833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7D793C-A8B3-F264-6E40-84278DCA4AC6}"/>
              </a:ext>
            </a:extLst>
          </p:cNvPr>
          <p:cNvSpPr>
            <a:spLocks noGrp="1"/>
          </p:cNvSpPr>
          <p:nvPr>
            <p:ph type="title"/>
          </p:nvPr>
        </p:nvSpPr>
        <p:spPr/>
        <p:txBody>
          <a:bodyPr/>
          <a:lstStyle/>
          <a:p>
            <a:r>
              <a:rPr lang="en-GB"/>
              <a:t>Click to edit Master title style</a:t>
            </a:r>
            <a:endParaRPr lang="en-BE"/>
          </a:p>
        </p:txBody>
      </p:sp>
      <p:sp>
        <p:nvSpPr>
          <p:cNvPr id="3" name="Vertical Text Placeholder 2">
            <a:extLst>
              <a:ext uri="{FF2B5EF4-FFF2-40B4-BE49-F238E27FC236}">
                <a16:creationId xmlns:a16="http://schemas.microsoft.com/office/drawing/2014/main" id="{41039B46-D290-3902-DD95-AA1FB158F33D}"/>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sp>
        <p:nvSpPr>
          <p:cNvPr id="4" name="Date Placeholder 3">
            <a:extLst>
              <a:ext uri="{FF2B5EF4-FFF2-40B4-BE49-F238E27FC236}">
                <a16:creationId xmlns:a16="http://schemas.microsoft.com/office/drawing/2014/main" id="{3FF55E12-F97D-3D20-4013-D3B2FE30D1B7}"/>
              </a:ext>
            </a:extLst>
          </p:cNvPr>
          <p:cNvSpPr>
            <a:spLocks noGrp="1"/>
          </p:cNvSpPr>
          <p:nvPr>
            <p:ph type="dt" sz="half" idx="10"/>
          </p:nvPr>
        </p:nvSpPr>
        <p:spPr/>
        <p:txBody>
          <a:bodyPr/>
          <a:lstStyle/>
          <a:p>
            <a:fld id="{C99A398E-FCB8-1146-8DE5-39712756FA2F}" type="datetimeFigureOut">
              <a:rPr lang="en-BE" smtClean="0"/>
              <a:t>04/23/2026</a:t>
            </a:fld>
            <a:endParaRPr lang="en-BE"/>
          </a:p>
        </p:txBody>
      </p:sp>
      <p:sp>
        <p:nvSpPr>
          <p:cNvPr id="5" name="Footer Placeholder 4">
            <a:extLst>
              <a:ext uri="{FF2B5EF4-FFF2-40B4-BE49-F238E27FC236}">
                <a16:creationId xmlns:a16="http://schemas.microsoft.com/office/drawing/2014/main" id="{772874DB-5421-9EDD-37D6-425B69833762}"/>
              </a:ext>
            </a:extLst>
          </p:cNvPr>
          <p:cNvSpPr>
            <a:spLocks noGrp="1"/>
          </p:cNvSpPr>
          <p:nvPr>
            <p:ph type="ftr" sz="quarter" idx="11"/>
          </p:nvPr>
        </p:nvSpPr>
        <p:spPr/>
        <p:txBody>
          <a:bodyPr/>
          <a:lstStyle/>
          <a:p>
            <a:endParaRPr lang="en-BE"/>
          </a:p>
        </p:txBody>
      </p:sp>
      <p:sp>
        <p:nvSpPr>
          <p:cNvPr id="6" name="Slide Number Placeholder 5">
            <a:extLst>
              <a:ext uri="{FF2B5EF4-FFF2-40B4-BE49-F238E27FC236}">
                <a16:creationId xmlns:a16="http://schemas.microsoft.com/office/drawing/2014/main" id="{4C33B1D9-3620-1F4F-9C12-E5D29B3B11D6}"/>
              </a:ext>
            </a:extLst>
          </p:cNvPr>
          <p:cNvSpPr>
            <a:spLocks noGrp="1"/>
          </p:cNvSpPr>
          <p:nvPr>
            <p:ph type="sldNum" sz="quarter" idx="12"/>
          </p:nvPr>
        </p:nvSpPr>
        <p:spPr/>
        <p:txBody>
          <a:bodyPr/>
          <a:lstStyle/>
          <a:p>
            <a:fld id="{4068FCCF-9A80-B240-8D85-84F960565AFA}" type="slidenum">
              <a:rPr lang="en-BE" smtClean="0"/>
              <a:t>‹N°›</a:t>
            </a:fld>
            <a:endParaRPr lang="en-BE"/>
          </a:p>
        </p:txBody>
      </p:sp>
    </p:spTree>
    <p:extLst>
      <p:ext uri="{BB962C8B-B14F-4D97-AF65-F5344CB8AC3E}">
        <p14:creationId xmlns:p14="http://schemas.microsoft.com/office/powerpoint/2010/main" val="4065178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2E89427-BD9A-4F90-8507-D5461D4AF400}"/>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BE"/>
          </a:p>
        </p:txBody>
      </p:sp>
      <p:sp>
        <p:nvSpPr>
          <p:cNvPr id="3" name="Vertical Text Placeholder 2">
            <a:extLst>
              <a:ext uri="{FF2B5EF4-FFF2-40B4-BE49-F238E27FC236}">
                <a16:creationId xmlns:a16="http://schemas.microsoft.com/office/drawing/2014/main" id="{129B218D-F119-D88B-04E0-282E532EA882}"/>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sp>
        <p:nvSpPr>
          <p:cNvPr id="4" name="Date Placeholder 3">
            <a:extLst>
              <a:ext uri="{FF2B5EF4-FFF2-40B4-BE49-F238E27FC236}">
                <a16:creationId xmlns:a16="http://schemas.microsoft.com/office/drawing/2014/main" id="{C167B9E0-E1C5-E090-5BF8-E23ECA443153}"/>
              </a:ext>
            </a:extLst>
          </p:cNvPr>
          <p:cNvSpPr>
            <a:spLocks noGrp="1"/>
          </p:cNvSpPr>
          <p:nvPr>
            <p:ph type="dt" sz="half" idx="10"/>
          </p:nvPr>
        </p:nvSpPr>
        <p:spPr/>
        <p:txBody>
          <a:bodyPr/>
          <a:lstStyle/>
          <a:p>
            <a:fld id="{C99A398E-FCB8-1146-8DE5-39712756FA2F}" type="datetimeFigureOut">
              <a:rPr lang="en-BE" smtClean="0"/>
              <a:t>04/23/2026</a:t>
            </a:fld>
            <a:endParaRPr lang="en-BE"/>
          </a:p>
        </p:txBody>
      </p:sp>
      <p:sp>
        <p:nvSpPr>
          <p:cNvPr id="5" name="Footer Placeholder 4">
            <a:extLst>
              <a:ext uri="{FF2B5EF4-FFF2-40B4-BE49-F238E27FC236}">
                <a16:creationId xmlns:a16="http://schemas.microsoft.com/office/drawing/2014/main" id="{7E2248BD-AC9E-EF27-8724-4A261C549392}"/>
              </a:ext>
            </a:extLst>
          </p:cNvPr>
          <p:cNvSpPr>
            <a:spLocks noGrp="1"/>
          </p:cNvSpPr>
          <p:nvPr>
            <p:ph type="ftr" sz="quarter" idx="11"/>
          </p:nvPr>
        </p:nvSpPr>
        <p:spPr/>
        <p:txBody>
          <a:bodyPr/>
          <a:lstStyle/>
          <a:p>
            <a:endParaRPr lang="en-BE"/>
          </a:p>
        </p:txBody>
      </p:sp>
      <p:sp>
        <p:nvSpPr>
          <p:cNvPr id="6" name="Slide Number Placeholder 5">
            <a:extLst>
              <a:ext uri="{FF2B5EF4-FFF2-40B4-BE49-F238E27FC236}">
                <a16:creationId xmlns:a16="http://schemas.microsoft.com/office/drawing/2014/main" id="{1B1BBEFC-60B4-A86B-4F5D-EE50B670693E}"/>
              </a:ext>
            </a:extLst>
          </p:cNvPr>
          <p:cNvSpPr>
            <a:spLocks noGrp="1"/>
          </p:cNvSpPr>
          <p:nvPr>
            <p:ph type="sldNum" sz="quarter" idx="12"/>
          </p:nvPr>
        </p:nvSpPr>
        <p:spPr/>
        <p:txBody>
          <a:bodyPr/>
          <a:lstStyle/>
          <a:p>
            <a:fld id="{4068FCCF-9A80-B240-8D85-84F960565AFA}" type="slidenum">
              <a:rPr lang="en-BE" smtClean="0"/>
              <a:t>‹N°›</a:t>
            </a:fld>
            <a:endParaRPr lang="en-BE"/>
          </a:p>
        </p:txBody>
      </p:sp>
    </p:spTree>
    <p:extLst>
      <p:ext uri="{BB962C8B-B14F-4D97-AF65-F5344CB8AC3E}">
        <p14:creationId xmlns:p14="http://schemas.microsoft.com/office/powerpoint/2010/main" val="33145353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0DDCCF-00D4-57C0-AB86-DD97CBF26DB0}"/>
              </a:ext>
            </a:extLst>
          </p:cNvPr>
          <p:cNvSpPr>
            <a:spLocks noGrp="1"/>
          </p:cNvSpPr>
          <p:nvPr>
            <p:ph type="title"/>
          </p:nvPr>
        </p:nvSpPr>
        <p:spPr/>
        <p:txBody>
          <a:bodyPr/>
          <a:lstStyle/>
          <a:p>
            <a:r>
              <a:rPr lang="en-GB"/>
              <a:t>Click to edit Master title style</a:t>
            </a:r>
            <a:endParaRPr lang="en-BE"/>
          </a:p>
        </p:txBody>
      </p:sp>
      <p:sp>
        <p:nvSpPr>
          <p:cNvPr id="3" name="Content Placeholder 2">
            <a:extLst>
              <a:ext uri="{FF2B5EF4-FFF2-40B4-BE49-F238E27FC236}">
                <a16:creationId xmlns:a16="http://schemas.microsoft.com/office/drawing/2014/main" id="{93001350-A3CE-F72C-EF66-224EE8E3E5F8}"/>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sp>
        <p:nvSpPr>
          <p:cNvPr id="4" name="Date Placeholder 3">
            <a:extLst>
              <a:ext uri="{FF2B5EF4-FFF2-40B4-BE49-F238E27FC236}">
                <a16:creationId xmlns:a16="http://schemas.microsoft.com/office/drawing/2014/main" id="{D612717E-3498-D1DF-0749-E719A04908EB}"/>
              </a:ext>
            </a:extLst>
          </p:cNvPr>
          <p:cNvSpPr>
            <a:spLocks noGrp="1"/>
          </p:cNvSpPr>
          <p:nvPr>
            <p:ph type="dt" sz="half" idx="10"/>
          </p:nvPr>
        </p:nvSpPr>
        <p:spPr/>
        <p:txBody>
          <a:bodyPr/>
          <a:lstStyle/>
          <a:p>
            <a:fld id="{C99A398E-FCB8-1146-8DE5-39712756FA2F}" type="datetimeFigureOut">
              <a:rPr lang="en-BE" smtClean="0"/>
              <a:t>04/23/2026</a:t>
            </a:fld>
            <a:endParaRPr lang="en-BE"/>
          </a:p>
        </p:txBody>
      </p:sp>
      <p:sp>
        <p:nvSpPr>
          <p:cNvPr id="5" name="Footer Placeholder 4">
            <a:extLst>
              <a:ext uri="{FF2B5EF4-FFF2-40B4-BE49-F238E27FC236}">
                <a16:creationId xmlns:a16="http://schemas.microsoft.com/office/drawing/2014/main" id="{DA20EF9F-8597-7B89-712F-614543F54F34}"/>
              </a:ext>
            </a:extLst>
          </p:cNvPr>
          <p:cNvSpPr>
            <a:spLocks noGrp="1"/>
          </p:cNvSpPr>
          <p:nvPr>
            <p:ph type="ftr" sz="quarter" idx="11"/>
          </p:nvPr>
        </p:nvSpPr>
        <p:spPr/>
        <p:txBody>
          <a:bodyPr/>
          <a:lstStyle/>
          <a:p>
            <a:endParaRPr lang="en-BE"/>
          </a:p>
        </p:txBody>
      </p:sp>
      <p:sp>
        <p:nvSpPr>
          <p:cNvPr id="6" name="Slide Number Placeholder 5">
            <a:extLst>
              <a:ext uri="{FF2B5EF4-FFF2-40B4-BE49-F238E27FC236}">
                <a16:creationId xmlns:a16="http://schemas.microsoft.com/office/drawing/2014/main" id="{DCAC8415-5616-E9EF-A04C-AB58C2E8A51B}"/>
              </a:ext>
            </a:extLst>
          </p:cNvPr>
          <p:cNvSpPr>
            <a:spLocks noGrp="1"/>
          </p:cNvSpPr>
          <p:nvPr>
            <p:ph type="sldNum" sz="quarter" idx="12"/>
          </p:nvPr>
        </p:nvSpPr>
        <p:spPr/>
        <p:txBody>
          <a:bodyPr/>
          <a:lstStyle/>
          <a:p>
            <a:fld id="{4068FCCF-9A80-B240-8D85-84F960565AFA}" type="slidenum">
              <a:rPr lang="en-BE" smtClean="0"/>
              <a:t>‹N°›</a:t>
            </a:fld>
            <a:endParaRPr lang="en-BE"/>
          </a:p>
        </p:txBody>
      </p:sp>
    </p:spTree>
    <p:extLst>
      <p:ext uri="{BB962C8B-B14F-4D97-AF65-F5344CB8AC3E}">
        <p14:creationId xmlns:p14="http://schemas.microsoft.com/office/powerpoint/2010/main" val="2608694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BA5CA1-B7CB-D1FB-EC76-E686072A2755}"/>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BE"/>
          </a:p>
        </p:txBody>
      </p:sp>
      <p:sp>
        <p:nvSpPr>
          <p:cNvPr id="3" name="Text Placeholder 2">
            <a:extLst>
              <a:ext uri="{FF2B5EF4-FFF2-40B4-BE49-F238E27FC236}">
                <a16:creationId xmlns:a16="http://schemas.microsoft.com/office/drawing/2014/main" id="{783376EC-3A6A-627D-FB8C-389BD638A909}"/>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DE0D9367-1A65-3258-265C-9FE90DFE5DEC}"/>
              </a:ext>
            </a:extLst>
          </p:cNvPr>
          <p:cNvSpPr>
            <a:spLocks noGrp="1"/>
          </p:cNvSpPr>
          <p:nvPr>
            <p:ph type="dt" sz="half" idx="10"/>
          </p:nvPr>
        </p:nvSpPr>
        <p:spPr/>
        <p:txBody>
          <a:bodyPr/>
          <a:lstStyle/>
          <a:p>
            <a:fld id="{C99A398E-FCB8-1146-8DE5-39712756FA2F}" type="datetimeFigureOut">
              <a:rPr lang="en-BE" smtClean="0"/>
              <a:t>04/23/2026</a:t>
            </a:fld>
            <a:endParaRPr lang="en-BE"/>
          </a:p>
        </p:txBody>
      </p:sp>
      <p:sp>
        <p:nvSpPr>
          <p:cNvPr id="5" name="Footer Placeholder 4">
            <a:extLst>
              <a:ext uri="{FF2B5EF4-FFF2-40B4-BE49-F238E27FC236}">
                <a16:creationId xmlns:a16="http://schemas.microsoft.com/office/drawing/2014/main" id="{49080604-377F-6192-4D4E-AC24A6380889}"/>
              </a:ext>
            </a:extLst>
          </p:cNvPr>
          <p:cNvSpPr>
            <a:spLocks noGrp="1"/>
          </p:cNvSpPr>
          <p:nvPr>
            <p:ph type="ftr" sz="quarter" idx="11"/>
          </p:nvPr>
        </p:nvSpPr>
        <p:spPr/>
        <p:txBody>
          <a:bodyPr/>
          <a:lstStyle/>
          <a:p>
            <a:endParaRPr lang="en-BE"/>
          </a:p>
        </p:txBody>
      </p:sp>
      <p:sp>
        <p:nvSpPr>
          <p:cNvPr id="6" name="Slide Number Placeholder 5">
            <a:extLst>
              <a:ext uri="{FF2B5EF4-FFF2-40B4-BE49-F238E27FC236}">
                <a16:creationId xmlns:a16="http://schemas.microsoft.com/office/drawing/2014/main" id="{2E3C9CB9-597A-78E3-CFBC-A159B83280FD}"/>
              </a:ext>
            </a:extLst>
          </p:cNvPr>
          <p:cNvSpPr>
            <a:spLocks noGrp="1"/>
          </p:cNvSpPr>
          <p:nvPr>
            <p:ph type="sldNum" sz="quarter" idx="12"/>
          </p:nvPr>
        </p:nvSpPr>
        <p:spPr/>
        <p:txBody>
          <a:bodyPr/>
          <a:lstStyle/>
          <a:p>
            <a:fld id="{4068FCCF-9A80-B240-8D85-84F960565AFA}" type="slidenum">
              <a:rPr lang="en-BE" smtClean="0"/>
              <a:t>‹N°›</a:t>
            </a:fld>
            <a:endParaRPr lang="en-BE"/>
          </a:p>
        </p:txBody>
      </p:sp>
    </p:spTree>
    <p:extLst>
      <p:ext uri="{BB962C8B-B14F-4D97-AF65-F5344CB8AC3E}">
        <p14:creationId xmlns:p14="http://schemas.microsoft.com/office/powerpoint/2010/main" val="13519507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558BA3-0492-6F74-9BF6-52E8ECDE36D7}"/>
              </a:ext>
            </a:extLst>
          </p:cNvPr>
          <p:cNvSpPr>
            <a:spLocks noGrp="1"/>
          </p:cNvSpPr>
          <p:nvPr>
            <p:ph type="title"/>
          </p:nvPr>
        </p:nvSpPr>
        <p:spPr/>
        <p:txBody>
          <a:bodyPr/>
          <a:lstStyle/>
          <a:p>
            <a:r>
              <a:rPr lang="en-GB"/>
              <a:t>Click to edit Master title style</a:t>
            </a:r>
            <a:endParaRPr lang="en-BE"/>
          </a:p>
        </p:txBody>
      </p:sp>
      <p:sp>
        <p:nvSpPr>
          <p:cNvPr id="3" name="Content Placeholder 2">
            <a:extLst>
              <a:ext uri="{FF2B5EF4-FFF2-40B4-BE49-F238E27FC236}">
                <a16:creationId xmlns:a16="http://schemas.microsoft.com/office/drawing/2014/main" id="{C1E413EA-68CD-9D88-D79C-CC6ED21EC14E}"/>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sp>
        <p:nvSpPr>
          <p:cNvPr id="4" name="Content Placeholder 3">
            <a:extLst>
              <a:ext uri="{FF2B5EF4-FFF2-40B4-BE49-F238E27FC236}">
                <a16:creationId xmlns:a16="http://schemas.microsoft.com/office/drawing/2014/main" id="{0C519449-C536-4F9E-2D95-193291798F08}"/>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sp>
        <p:nvSpPr>
          <p:cNvPr id="5" name="Date Placeholder 4">
            <a:extLst>
              <a:ext uri="{FF2B5EF4-FFF2-40B4-BE49-F238E27FC236}">
                <a16:creationId xmlns:a16="http://schemas.microsoft.com/office/drawing/2014/main" id="{4F2D753B-EBAF-B53A-074D-76FB47A9C273}"/>
              </a:ext>
            </a:extLst>
          </p:cNvPr>
          <p:cNvSpPr>
            <a:spLocks noGrp="1"/>
          </p:cNvSpPr>
          <p:nvPr>
            <p:ph type="dt" sz="half" idx="10"/>
          </p:nvPr>
        </p:nvSpPr>
        <p:spPr/>
        <p:txBody>
          <a:bodyPr/>
          <a:lstStyle/>
          <a:p>
            <a:fld id="{C99A398E-FCB8-1146-8DE5-39712756FA2F}" type="datetimeFigureOut">
              <a:rPr lang="en-BE" smtClean="0"/>
              <a:t>04/23/2026</a:t>
            </a:fld>
            <a:endParaRPr lang="en-BE"/>
          </a:p>
        </p:txBody>
      </p:sp>
      <p:sp>
        <p:nvSpPr>
          <p:cNvPr id="6" name="Footer Placeholder 5">
            <a:extLst>
              <a:ext uri="{FF2B5EF4-FFF2-40B4-BE49-F238E27FC236}">
                <a16:creationId xmlns:a16="http://schemas.microsoft.com/office/drawing/2014/main" id="{16B5475B-BCCD-BF1D-D454-48E8BAEE8BB4}"/>
              </a:ext>
            </a:extLst>
          </p:cNvPr>
          <p:cNvSpPr>
            <a:spLocks noGrp="1"/>
          </p:cNvSpPr>
          <p:nvPr>
            <p:ph type="ftr" sz="quarter" idx="11"/>
          </p:nvPr>
        </p:nvSpPr>
        <p:spPr/>
        <p:txBody>
          <a:bodyPr/>
          <a:lstStyle/>
          <a:p>
            <a:endParaRPr lang="en-BE"/>
          </a:p>
        </p:txBody>
      </p:sp>
      <p:sp>
        <p:nvSpPr>
          <p:cNvPr id="7" name="Slide Number Placeholder 6">
            <a:extLst>
              <a:ext uri="{FF2B5EF4-FFF2-40B4-BE49-F238E27FC236}">
                <a16:creationId xmlns:a16="http://schemas.microsoft.com/office/drawing/2014/main" id="{97A81B7A-9A7C-4BC7-ADE6-79554484D7A8}"/>
              </a:ext>
            </a:extLst>
          </p:cNvPr>
          <p:cNvSpPr>
            <a:spLocks noGrp="1"/>
          </p:cNvSpPr>
          <p:nvPr>
            <p:ph type="sldNum" sz="quarter" idx="12"/>
          </p:nvPr>
        </p:nvSpPr>
        <p:spPr/>
        <p:txBody>
          <a:bodyPr/>
          <a:lstStyle/>
          <a:p>
            <a:fld id="{4068FCCF-9A80-B240-8D85-84F960565AFA}" type="slidenum">
              <a:rPr lang="en-BE" smtClean="0"/>
              <a:t>‹N°›</a:t>
            </a:fld>
            <a:endParaRPr lang="en-BE"/>
          </a:p>
        </p:txBody>
      </p:sp>
    </p:spTree>
    <p:extLst>
      <p:ext uri="{BB962C8B-B14F-4D97-AF65-F5344CB8AC3E}">
        <p14:creationId xmlns:p14="http://schemas.microsoft.com/office/powerpoint/2010/main" val="13025708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B64811-F649-1A18-8152-2E898C3CB5E7}"/>
              </a:ext>
            </a:extLst>
          </p:cNvPr>
          <p:cNvSpPr>
            <a:spLocks noGrp="1"/>
          </p:cNvSpPr>
          <p:nvPr>
            <p:ph type="title"/>
          </p:nvPr>
        </p:nvSpPr>
        <p:spPr>
          <a:xfrm>
            <a:off x="839788" y="365125"/>
            <a:ext cx="10515600" cy="1325563"/>
          </a:xfrm>
        </p:spPr>
        <p:txBody>
          <a:bodyPr/>
          <a:lstStyle/>
          <a:p>
            <a:r>
              <a:rPr lang="en-GB"/>
              <a:t>Click to edit Master title style</a:t>
            </a:r>
            <a:endParaRPr lang="en-BE"/>
          </a:p>
        </p:txBody>
      </p:sp>
      <p:sp>
        <p:nvSpPr>
          <p:cNvPr id="3" name="Text Placeholder 2">
            <a:extLst>
              <a:ext uri="{FF2B5EF4-FFF2-40B4-BE49-F238E27FC236}">
                <a16:creationId xmlns:a16="http://schemas.microsoft.com/office/drawing/2014/main" id="{79C96928-3DA8-37D0-D51A-B823CED2E83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40D67FC4-6803-2A31-FB6C-F5659A25A6FD}"/>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sp>
        <p:nvSpPr>
          <p:cNvPr id="5" name="Text Placeholder 4">
            <a:extLst>
              <a:ext uri="{FF2B5EF4-FFF2-40B4-BE49-F238E27FC236}">
                <a16:creationId xmlns:a16="http://schemas.microsoft.com/office/drawing/2014/main" id="{D23C89C4-348E-5F39-4668-34D6F57A0F0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BEB8D285-7AB1-D934-D1C7-35BD769227F9}"/>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sp>
        <p:nvSpPr>
          <p:cNvPr id="7" name="Date Placeholder 6">
            <a:extLst>
              <a:ext uri="{FF2B5EF4-FFF2-40B4-BE49-F238E27FC236}">
                <a16:creationId xmlns:a16="http://schemas.microsoft.com/office/drawing/2014/main" id="{F336D4F4-1072-1534-5192-D3D0EB786864}"/>
              </a:ext>
            </a:extLst>
          </p:cNvPr>
          <p:cNvSpPr>
            <a:spLocks noGrp="1"/>
          </p:cNvSpPr>
          <p:nvPr>
            <p:ph type="dt" sz="half" idx="10"/>
          </p:nvPr>
        </p:nvSpPr>
        <p:spPr/>
        <p:txBody>
          <a:bodyPr/>
          <a:lstStyle/>
          <a:p>
            <a:fld id="{C99A398E-FCB8-1146-8DE5-39712756FA2F}" type="datetimeFigureOut">
              <a:rPr lang="en-BE" smtClean="0"/>
              <a:t>04/23/2026</a:t>
            </a:fld>
            <a:endParaRPr lang="en-BE"/>
          </a:p>
        </p:txBody>
      </p:sp>
      <p:sp>
        <p:nvSpPr>
          <p:cNvPr id="8" name="Footer Placeholder 7">
            <a:extLst>
              <a:ext uri="{FF2B5EF4-FFF2-40B4-BE49-F238E27FC236}">
                <a16:creationId xmlns:a16="http://schemas.microsoft.com/office/drawing/2014/main" id="{EBF9E71C-2B25-C35F-F2C4-0647C5575905}"/>
              </a:ext>
            </a:extLst>
          </p:cNvPr>
          <p:cNvSpPr>
            <a:spLocks noGrp="1"/>
          </p:cNvSpPr>
          <p:nvPr>
            <p:ph type="ftr" sz="quarter" idx="11"/>
          </p:nvPr>
        </p:nvSpPr>
        <p:spPr/>
        <p:txBody>
          <a:bodyPr/>
          <a:lstStyle/>
          <a:p>
            <a:endParaRPr lang="en-BE"/>
          </a:p>
        </p:txBody>
      </p:sp>
      <p:sp>
        <p:nvSpPr>
          <p:cNvPr id="9" name="Slide Number Placeholder 8">
            <a:extLst>
              <a:ext uri="{FF2B5EF4-FFF2-40B4-BE49-F238E27FC236}">
                <a16:creationId xmlns:a16="http://schemas.microsoft.com/office/drawing/2014/main" id="{BBFE4384-78B5-0145-4AD6-E159AB04C938}"/>
              </a:ext>
            </a:extLst>
          </p:cNvPr>
          <p:cNvSpPr>
            <a:spLocks noGrp="1"/>
          </p:cNvSpPr>
          <p:nvPr>
            <p:ph type="sldNum" sz="quarter" idx="12"/>
          </p:nvPr>
        </p:nvSpPr>
        <p:spPr/>
        <p:txBody>
          <a:bodyPr/>
          <a:lstStyle/>
          <a:p>
            <a:fld id="{4068FCCF-9A80-B240-8D85-84F960565AFA}" type="slidenum">
              <a:rPr lang="en-BE" smtClean="0"/>
              <a:t>‹N°›</a:t>
            </a:fld>
            <a:endParaRPr lang="en-BE"/>
          </a:p>
        </p:txBody>
      </p:sp>
    </p:spTree>
    <p:extLst>
      <p:ext uri="{BB962C8B-B14F-4D97-AF65-F5344CB8AC3E}">
        <p14:creationId xmlns:p14="http://schemas.microsoft.com/office/powerpoint/2010/main" val="18153913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715D05-BAE5-24E8-3A9C-14C3A7F701D0}"/>
              </a:ext>
            </a:extLst>
          </p:cNvPr>
          <p:cNvSpPr>
            <a:spLocks noGrp="1"/>
          </p:cNvSpPr>
          <p:nvPr>
            <p:ph type="title"/>
          </p:nvPr>
        </p:nvSpPr>
        <p:spPr/>
        <p:txBody>
          <a:bodyPr/>
          <a:lstStyle/>
          <a:p>
            <a:r>
              <a:rPr lang="en-GB"/>
              <a:t>Click to edit Master title style</a:t>
            </a:r>
            <a:endParaRPr lang="en-BE"/>
          </a:p>
        </p:txBody>
      </p:sp>
      <p:sp>
        <p:nvSpPr>
          <p:cNvPr id="3" name="Date Placeholder 2">
            <a:extLst>
              <a:ext uri="{FF2B5EF4-FFF2-40B4-BE49-F238E27FC236}">
                <a16:creationId xmlns:a16="http://schemas.microsoft.com/office/drawing/2014/main" id="{A69ECEF6-D795-F1A5-DDBC-8D98B55B57F5}"/>
              </a:ext>
            </a:extLst>
          </p:cNvPr>
          <p:cNvSpPr>
            <a:spLocks noGrp="1"/>
          </p:cNvSpPr>
          <p:nvPr>
            <p:ph type="dt" sz="half" idx="10"/>
          </p:nvPr>
        </p:nvSpPr>
        <p:spPr/>
        <p:txBody>
          <a:bodyPr/>
          <a:lstStyle/>
          <a:p>
            <a:fld id="{C99A398E-FCB8-1146-8DE5-39712756FA2F}" type="datetimeFigureOut">
              <a:rPr lang="en-BE" smtClean="0"/>
              <a:t>04/23/2026</a:t>
            </a:fld>
            <a:endParaRPr lang="en-BE"/>
          </a:p>
        </p:txBody>
      </p:sp>
      <p:sp>
        <p:nvSpPr>
          <p:cNvPr id="4" name="Footer Placeholder 3">
            <a:extLst>
              <a:ext uri="{FF2B5EF4-FFF2-40B4-BE49-F238E27FC236}">
                <a16:creationId xmlns:a16="http://schemas.microsoft.com/office/drawing/2014/main" id="{5EEA4890-38CA-0ACB-1B4F-A5F9405A0CD0}"/>
              </a:ext>
            </a:extLst>
          </p:cNvPr>
          <p:cNvSpPr>
            <a:spLocks noGrp="1"/>
          </p:cNvSpPr>
          <p:nvPr>
            <p:ph type="ftr" sz="quarter" idx="11"/>
          </p:nvPr>
        </p:nvSpPr>
        <p:spPr/>
        <p:txBody>
          <a:bodyPr/>
          <a:lstStyle/>
          <a:p>
            <a:endParaRPr lang="en-BE"/>
          </a:p>
        </p:txBody>
      </p:sp>
      <p:sp>
        <p:nvSpPr>
          <p:cNvPr id="5" name="Slide Number Placeholder 4">
            <a:extLst>
              <a:ext uri="{FF2B5EF4-FFF2-40B4-BE49-F238E27FC236}">
                <a16:creationId xmlns:a16="http://schemas.microsoft.com/office/drawing/2014/main" id="{AD674416-B7D1-C64F-6B7E-D5252B22CB2B}"/>
              </a:ext>
            </a:extLst>
          </p:cNvPr>
          <p:cNvSpPr>
            <a:spLocks noGrp="1"/>
          </p:cNvSpPr>
          <p:nvPr>
            <p:ph type="sldNum" sz="quarter" idx="12"/>
          </p:nvPr>
        </p:nvSpPr>
        <p:spPr/>
        <p:txBody>
          <a:bodyPr/>
          <a:lstStyle/>
          <a:p>
            <a:fld id="{4068FCCF-9A80-B240-8D85-84F960565AFA}" type="slidenum">
              <a:rPr lang="en-BE" smtClean="0"/>
              <a:t>‹N°›</a:t>
            </a:fld>
            <a:endParaRPr lang="en-BE"/>
          </a:p>
        </p:txBody>
      </p:sp>
    </p:spTree>
    <p:extLst>
      <p:ext uri="{BB962C8B-B14F-4D97-AF65-F5344CB8AC3E}">
        <p14:creationId xmlns:p14="http://schemas.microsoft.com/office/powerpoint/2010/main" val="5086299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A045E28-5069-3021-3A48-8D87E4177403}"/>
              </a:ext>
            </a:extLst>
          </p:cNvPr>
          <p:cNvSpPr>
            <a:spLocks noGrp="1"/>
          </p:cNvSpPr>
          <p:nvPr>
            <p:ph type="dt" sz="half" idx="10"/>
          </p:nvPr>
        </p:nvSpPr>
        <p:spPr/>
        <p:txBody>
          <a:bodyPr/>
          <a:lstStyle/>
          <a:p>
            <a:fld id="{C99A398E-FCB8-1146-8DE5-39712756FA2F}" type="datetimeFigureOut">
              <a:rPr lang="en-BE" smtClean="0"/>
              <a:t>04/23/2026</a:t>
            </a:fld>
            <a:endParaRPr lang="en-BE"/>
          </a:p>
        </p:txBody>
      </p:sp>
      <p:sp>
        <p:nvSpPr>
          <p:cNvPr id="3" name="Footer Placeholder 2">
            <a:extLst>
              <a:ext uri="{FF2B5EF4-FFF2-40B4-BE49-F238E27FC236}">
                <a16:creationId xmlns:a16="http://schemas.microsoft.com/office/drawing/2014/main" id="{DD999B63-1C5E-64D7-EE4C-E6CB250038AF}"/>
              </a:ext>
            </a:extLst>
          </p:cNvPr>
          <p:cNvSpPr>
            <a:spLocks noGrp="1"/>
          </p:cNvSpPr>
          <p:nvPr>
            <p:ph type="ftr" sz="quarter" idx="11"/>
          </p:nvPr>
        </p:nvSpPr>
        <p:spPr/>
        <p:txBody>
          <a:bodyPr/>
          <a:lstStyle/>
          <a:p>
            <a:endParaRPr lang="en-BE"/>
          </a:p>
        </p:txBody>
      </p:sp>
      <p:sp>
        <p:nvSpPr>
          <p:cNvPr id="4" name="Slide Number Placeholder 3">
            <a:extLst>
              <a:ext uri="{FF2B5EF4-FFF2-40B4-BE49-F238E27FC236}">
                <a16:creationId xmlns:a16="http://schemas.microsoft.com/office/drawing/2014/main" id="{58C717FB-888C-F1BE-37C5-F04D21D1E381}"/>
              </a:ext>
            </a:extLst>
          </p:cNvPr>
          <p:cNvSpPr>
            <a:spLocks noGrp="1"/>
          </p:cNvSpPr>
          <p:nvPr>
            <p:ph type="sldNum" sz="quarter" idx="12"/>
          </p:nvPr>
        </p:nvSpPr>
        <p:spPr/>
        <p:txBody>
          <a:bodyPr/>
          <a:lstStyle/>
          <a:p>
            <a:fld id="{4068FCCF-9A80-B240-8D85-84F960565AFA}" type="slidenum">
              <a:rPr lang="en-BE" smtClean="0"/>
              <a:t>‹N°›</a:t>
            </a:fld>
            <a:endParaRPr lang="en-BE"/>
          </a:p>
        </p:txBody>
      </p:sp>
    </p:spTree>
    <p:extLst>
      <p:ext uri="{BB962C8B-B14F-4D97-AF65-F5344CB8AC3E}">
        <p14:creationId xmlns:p14="http://schemas.microsoft.com/office/powerpoint/2010/main" val="18453877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C692FD-FA4F-1B23-9EA8-98A91CDBFDB5}"/>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BE"/>
          </a:p>
        </p:txBody>
      </p:sp>
      <p:sp>
        <p:nvSpPr>
          <p:cNvPr id="3" name="Content Placeholder 2">
            <a:extLst>
              <a:ext uri="{FF2B5EF4-FFF2-40B4-BE49-F238E27FC236}">
                <a16:creationId xmlns:a16="http://schemas.microsoft.com/office/drawing/2014/main" id="{D4F74534-C607-4610-550D-E549332B641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sp>
        <p:nvSpPr>
          <p:cNvPr id="4" name="Text Placeholder 3">
            <a:extLst>
              <a:ext uri="{FF2B5EF4-FFF2-40B4-BE49-F238E27FC236}">
                <a16:creationId xmlns:a16="http://schemas.microsoft.com/office/drawing/2014/main" id="{7DBEA254-A469-DD5E-6D80-44BC37540F5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D9BB67E5-EFEF-17F0-5AB1-5E8DF97BF536}"/>
              </a:ext>
            </a:extLst>
          </p:cNvPr>
          <p:cNvSpPr>
            <a:spLocks noGrp="1"/>
          </p:cNvSpPr>
          <p:nvPr>
            <p:ph type="dt" sz="half" idx="10"/>
          </p:nvPr>
        </p:nvSpPr>
        <p:spPr/>
        <p:txBody>
          <a:bodyPr/>
          <a:lstStyle/>
          <a:p>
            <a:fld id="{C99A398E-FCB8-1146-8DE5-39712756FA2F}" type="datetimeFigureOut">
              <a:rPr lang="en-BE" smtClean="0"/>
              <a:t>04/23/2026</a:t>
            </a:fld>
            <a:endParaRPr lang="en-BE"/>
          </a:p>
        </p:txBody>
      </p:sp>
      <p:sp>
        <p:nvSpPr>
          <p:cNvPr id="6" name="Footer Placeholder 5">
            <a:extLst>
              <a:ext uri="{FF2B5EF4-FFF2-40B4-BE49-F238E27FC236}">
                <a16:creationId xmlns:a16="http://schemas.microsoft.com/office/drawing/2014/main" id="{3BBEDB6C-8CB1-00F0-9658-BA9847DD83B3}"/>
              </a:ext>
            </a:extLst>
          </p:cNvPr>
          <p:cNvSpPr>
            <a:spLocks noGrp="1"/>
          </p:cNvSpPr>
          <p:nvPr>
            <p:ph type="ftr" sz="quarter" idx="11"/>
          </p:nvPr>
        </p:nvSpPr>
        <p:spPr/>
        <p:txBody>
          <a:bodyPr/>
          <a:lstStyle/>
          <a:p>
            <a:endParaRPr lang="en-BE"/>
          </a:p>
        </p:txBody>
      </p:sp>
      <p:sp>
        <p:nvSpPr>
          <p:cNvPr id="7" name="Slide Number Placeholder 6">
            <a:extLst>
              <a:ext uri="{FF2B5EF4-FFF2-40B4-BE49-F238E27FC236}">
                <a16:creationId xmlns:a16="http://schemas.microsoft.com/office/drawing/2014/main" id="{16C09C59-5D4A-0616-191D-C163C2AA1E0C}"/>
              </a:ext>
            </a:extLst>
          </p:cNvPr>
          <p:cNvSpPr>
            <a:spLocks noGrp="1"/>
          </p:cNvSpPr>
          <p:nvPr>
            <p:ph type="sldNum" sz="quarter" idx="12"/>
          </p:nvPr>
        </p:nvSpPr>
        <p:spPr/>
        <p:txBody>
          <a:bodyPr/>
          <a:lstStyle/>
          <a:p>
            <a:fld id="{4068FCCF-9A80-B240-8D85-84F960565AFA}" type="slidenum">
              <a:rPr lang="en-BE" smtClean="0"/>
              <a:t>‹N°›</a:t>
            </a:fld>
            <a:endParaRPr lang="en-BE"/>
          </a:p>
        </p:txBody>
      </p:sp>
    </p:spTree>
    <p:extLst>
      <p:ext uri="{BB962C8B-B14F-4D97-AF65-F5344CB8AC3E}">
        <p14:creationId xmlns:p14="http://schemas.microsoft.com/office/powerpoint/2010/main" val="22630794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1D37EC-0CB8-5C20-0D9F-EF2B8B705793}"/>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BE"/>
          </a:p>
        </p:txBody>
      </p:sp>
      <p:sp>
        <p:nvSpPr>
          <p:cNvPr id="3" name="Picture Placeholder 2">
            <a:extLst>
              <a:ext uri="{FF2B5EF4-FFF2-40B4-BE49-F238E27FC236}">
                <a16:creationId xmlns:a16="http://schemas.microsoft.com/office/drawing/2014/main" id="{1559592B-AE95-C702-A091-81C5DD7C831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BE"/>
          </a:p>
        </p:txBody>
      </p:sp>
      <p:sp>
        <p:nvSpPr>
          <p:cNvPr id="4" name="Text Placeholder 3">
            <a:extLst>
              <a:ext uri="{FF2B5EF4-FFF2-40B4-BE49-F238E27FC236}">
                <a16:creationId xmlns:a16="http://schemas.microsoft.com/office/drawing/2014/main" id="{C76C0F8F-A3A7-5386-A2CD-26017DDBAC0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FE6BDF64-7321-18FA-3A8A-151C61B2550D}"/>
              </a:ext>
            </a:extLst>
          </p:cNvPr>
          <p:cNvSpPr>
            <a:spLocks noGrp="1"/>
          </p:cNvSpPr>
          <p:nvPr>
            <p:ph type="dt" sz="half" idx="10"/>
          </p:nvPr>
        </p:nvSpPr>
        <p:spPr/>
        <p:txBody>
          <a:bodyPr/>
          <a:lstStyle/>
          <a:p>
            <a:fld id="{C99A398E-FCB8-1146-8DE5-39712756FA2F}" type="datetimeFigureOut">
              <a:rPr lang="en-BE" smtClean="0"/>
              <a:t>04/23/2026</a:t>
            </a:fld>
            <a:endParaRPr lang="en-BE"/>
          </a:p>
        </p:txBody>
      </p:sp>
      <p:sp>
        <p:nvSpPr>
          <p:cNvPr id="6" name="Footer Placeholder 5">
            <a:extLst>
              <a:ext uri="{FF2B5EF4-FFF2-40B4-BE49-F238E27FC236}">
                <a16:creationId xmlns:a16="http://schemas.microsoft.com/office/drawing/2014/main" id="{0F97279B-A4DF-B23E-FBF6-E1F5762D1FDD}"/>
              </a:ext>
            </a:extLst>
          </p:cNvPr>
          <p:cNvSpPr>
            <a:spLocks noGrp="1"/>
          </p:cNvSpPr>
          <p:nvPr>
            <p:ph type="ftr" sz="quarter" idx="11"/>
          </p:nvPr>
        </p:nvSpPr>
        <p:spPr/>
        <p:txBody>
          <a:bodyPr/>
          <a:lstStyle/>
          <a:p>
            <a:endParaRPr lang="en-BE"/>
          </a:p>
        </p:txBody>
      </p:sp>
      <p:sp>
        <p:nvSpPr>
          <p:cNvPr id="7" name="Slide Number Placeholder 6">
            <a:extLst>
              <a:ext uri="{FF2B5EF4-FFF2-40B4-BE49-F238E27FC236}">
                <a16:creationId xmlns:a16="http://schemas.microsoft.com/office/drawing/2014/main" id="{8D9E326F-A5DE-61B2-FC62-4368882963C4}"/>
              </a:ext>
            </a:extLst>
          </p:cNvPr>
          <p:cNvSpPr>
            <a:spLocks noGrp="1"/>
          </p:cNvSpPr>
          <p:nvPr>
            <p:ph type="sldNum" sz="quarter" idx="12"/>
          </p:nvPr>
        </p:nvSpPr>
        <p:spPr/>
        <p:txBody>
          <a:bodyPr/>
          <a:lstStyle/>
          <a:p>
            <a:fld id="{4068FCCF-9A80-B240-8D85-84F960565AFA}" type="slidenum">
              <a:rPr lang="en-BE" smtClean="0"/>
              <a:t>‹N°›</a:t>
            </a:fld>
            <a:endParaRPr lang="en-BE"/>
          </a:p>
        </p:txBody>
      </p:sp>
    </p:spTree>
    <p:extLst>
      <p:ext uri="{BB962C8B-B14F-4D97-AF65-F5344CB8AC3E}">
        <p14:creationId xmlns:p14="http://schemas.microsoft.com/office/powerpoint/2010/main" val="19711904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AC02FC6-B683-24E9-4CF3-ACB65B9C344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BE"/>
          </a:p>
        </p:txBody>
      </p:sp>
      <p:sp>
        <p:nvSpPr>
          <p:cNvPr id="3" name="Text Placeholder 2">
            <a:extLst>
              <a:ext uri="{FF2B5EF4-FFF2-40B4-BE49-F238E27FC236}">
                <a16:creationId xmlns:a16="http://schemas.microsoft.com/office/drawing/2014/main" id="{E8788781-C4E4-8F07-B445-0FCB6612630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sp>
        <p:nvSpPr>
          <p:cNvPr id="4" name="Date Placeholder 3">
            <a:extLst>
              <a:ext uri="{FF2B5EF4-FFF2-40B4-BE49-F238E27FC236}">
                <a16:creationId xmlns:a16="http://schemas.microsoft.com/office/drawing/2014/main" id="{E03871DA-F3C2-ACC9-0954-A50279EA34C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99A398E-FCB8-1146-8DE5-39712756FA2F}" type="datetimeFigureOut">
              <a:rPr lang="en-BE" smtClean="0"/>
              <a:t>04/23/2026</a:t>
            </a:fld>
            <a:endParaRPr lang="en-BE"/>
          </a:p>
        </p:txBody>
      </p:sp>
      <p:sp>
        <p:nvSpPr>
          <p:cNvPr id="5" name="Footer Placeholder 4">
            <a:extLst>
              <a:ext uri="{FF2B5EF4-FFF2-40B4-BE49-F238E27FC236}">
                <a16:creationId xmlns:a16="http://schemas.microsoft.com/office/drawing/2014/main" id="{43BF7E01-A745-BFC4-1A5F-98305C39C6B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BE"/>
          </a:p>
        </p:txBody>
      </p:sp>
      <p:sp>
        <p:nvSpPr>
          <p:cNvPr id="6" name="Slide Number Placeholder 5">
            <a:extLst>
              <a:ext uri="{FF2B5EF4-FFF2-40B4-BE49-F238E27FC236}">
                <a16:creationId xmlns:a16="http://schemas.microsoft.com/office/drawing/2014/main" id="{690CC3E3-36ED-4099-6586-23175595E34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068FCCF-9A80-B240-8D85-84F960565AFA}" type="slidenum">
              <a:rPr lang="en-BE" smtClean="0"/>
              <a:t>‹N°›</a:t>
            </a:fld>
            <a:endParaRPr lang="en-BE"/>
          </a:p>
        </p:txBody>
      </p:sp>
    </p:spTree>
    <p:extLst>
      <p:ext uri="{BB962C8B-B14F-4D97-AF65-F5344CB8AC3E}">
        <p14:creationId xmlns:p14="http://schemas.microsoft.com/office/powerpoint/2010/main" val="41749373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17.jpeg"/><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1.jpeg"/><Relationship Id="rId7"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3.png"/><Relationship Id="rId11" Type="http://schemas.openxmlformats.org/officeDocument/2006/relationships/image" Target="../media/image18.jpeg"/><Relationship Id="rId5" Type="http://schemas.openxmlformats.org/officeDocument/2006/relationships/image" Target="../media/image12.png"/><Relationship Id="rId10" Type="http://schemas.openxmlformats.org/officeDocument/2006/relationships/image" Target="../media/image17.jpeg"/><Relationship Id="rId4" Type="http://schemas.openxmlformats.org/officeDocument/2006/relationships/image" Target="../media/image1.png"/><Relationship Id="rId9" Type="http://schemas.openxmlformats.org/officeDocument/2006/relationships/image" Target="../media/image16.jpe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nnovate for Sustainable Accelerating Systems: Kick-Off Meeting">
            <a:extLst>
              <a:ext uri="{FF2B5EF4-FFF2-40B4-BE49-F238E27FC236}">
                <a16:creationId xmlns:a16="http://schemas.microsoft.com/office/drawing/2014/main" id="{0BBB2F10-FAEB-D3CF-A535-57FAB197BFAF}"/>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62838" y="378848"/>
            <a:ext cx="3609024" cy="1134265"/>
          </a:xfrm>
          <a:prstGeom prst="rect">
            <a:avLst/>
          </a:prstGeom>
          <a:noFill/>
          <a:extLst>
            <a:ext uri="{909E8E84-426E-40DD-AFC4-6F175D3DCCD1}">
              <a14:hiddenFill xmlns:a14="http://schemas.microsoft.com/office/drawing/2010/main">
                <a:solidFill>
                  <a:srgbClr val="FFFFFF"/>
                </a:solidFill>
              </a14:hiddenFill>
            </a:ext>
          </a:extLst>
        </p:spPr>
      </p:pic>
      <p:sp>
        <p:nvSpPr>
          <p:cNvPr id="2" name="Titre 1">
            <a:extLst>
              <a:ext uri="{FF2B5EF4-FFF2-40B4-BE49-F238E27FC236}">
                <a16:creationId xmlns:a16="http://schemas.microsoft.com/office/drawing/2014/main" id="{814BA34D-5827-4649-8F79-0503DA32839A}"/>
              </a:ext>
            </a:extLst>
          </p:cNvPr>
          <p:cNvSpPr>
            <a:spLocks noGrp="1"/>
          </p:cNvSpPr>
          <p:nvPr>
            <p:ph type="ctrTitle"/>
          </p:nvPr>
        </p:nvSpPr>
        <p:spPr>
          <a:xfrm>
            <a:off x="1060599" y="2259577"/>
            <a:ext cx="9910619" cy="2387600"/>
          </a:xfrm>
        </p:spPr>
        <p:txBody>
          <a:bodyPr>
            <a:normAutofit fontScale="90000"/>
          </a:bodyPr>
          <a:lstStyle/>
          <a:p>
            <a:r>
              <a:rPr lang="en-US" sz="4900" dirty="0" smtClean="0"/>
              <a:t>WP6: </a:t>
            </a:r>
            <a:r>
              <a:rPr lang="en-US" sz="4900" dirty="0"/>
              <a:t>Integration into Accelerator and Collider </a:t>
            </a:r>
            <a:r>
              <a:rPr lang="en-US" sz="4900" dirty="0" err="1" smtClean="0"/>
              <a:t>Ris</a:t>
            </a:r>
            <a:r>
              <a:rPr lang="en-US" sz="4900" dirty="0" smtClean="0"/>
              <a:t/>
            </a:r>
            <a:br>
              <a:rPr lang="en-US" sz="4900" dirty="0" smtClean="0"/>
            </a:br>
            <a:r>
              <a:rPr lang="en-US" sz="4900" dirty="0" smtClean="0"/>
              <a:t> </a:t>
            </a:r>
            <a:r>
              <a:rPr lang="en-US" dirty="0"/>
              <a:t/>
            </a:r>
            <a:br>
              <a:rPr lang="en-US" dirty="0"/>
            </a:br>
            <a:r>
              <a:rPr lang="en-US" sz="3600" dirty="0"/>
              <a:t>Berlin meeting, April 23, </a:t>
            </a:r>
            <a:r>
              <a:rPr lang="en-US" sz="3600" dirty="0" smtClean="0"/>
              <a:t>2025</a:t>
            </a:r>
            <a:br>
              <a:rPr lang="en-US" sz="3600" dirty="0" smtClean="0"/>
            </a:br>
            <a:r>
              <a:rPr lang="en-US" sz="3600" dirty="0"/>
              <a:t/>
            </a:r>
            <a:br>
              <a:rPr lang="en-US" sz="3600" dirty="0"/>
            </a:br>
            <a:r>
              <a:rPr lang="en-US" sz="2200" dirty="0" smtClean="0"/>
              <a:t>Guillaume Olry on behalf of WP6 partners</a:t>
            </a:r>
            <a:endParaRPr lang="en-US" sz="3100" dirty="0"/>
          </a:p>
        </p:txBody>
      </p:sp>
      <p:sp>
        <p:nvSpPr>
          <p:cNvPr id="3" name="Sous-titre 2">
            <a:extLst>
              <a:ext uri="{FF2B5EF4-FFF2-40B4-BE49-F238E27FC236}">
                <a16:creationId xmlns:a16="http://schemas.microsoft.com/office/drawing/2014/main" id="{0E431EAB-E5CE-4071-B31E-6233FCC722A2}"/>
              </a:ext>
            </a:extLst>
          </p:cNvPr>
          <p:cNvSpPr>
            <a:spLocks noGrp="1"/>
          </p:cNvSpPr>
          <p:nvPr>
            <p:ph type="subTitle" idx="1"/>
          </p:nvPr>
        </p:nvSpPr>
        <p:spPr>
          <a:xfrm>
            <a:off x="2959223" y="4482077"/>
            <a:ext cx="6273553" cy="1244600"/>
          </a:xfrm>
        </p:spPr>
        <p:txBody>
          <a:bodyPr>
            <a:normAutofit fontScale="92500" lnSpcReduction="20000"/>
          </a:bodyPr>
          <a:lstStyle/>
          <a:p>
            <a:endParaRPr lang="en-US" sz="2000" dirty="0"/>
          </a:p>
          <a:p>
            <a:r>
              <a:rPr lang="en-US" sz="1200" dirty="0"/>
              <a:t>All information contained in this presentation and any accompanying documents is for iSAS project only, and must be treated as strictly confidential.</a:t>
            </a:r>
          </a:p>
          <a:p>
            <a:r>
              <a:rPr lang="en-US" sz="1200" dirty="0"/>
              <a:t>Any dissemination, distribution or other use of this information without the consent of its owner is prohibited.</a:t>
            </a:r>
          </a:p>
        </p:txBody>
      </p:sp>
      <p:sp>
        <p:nvSpPr>
          <p:cNvPr id="12" name="Rectangle 8">
            <a:extLst>
              <a:ext uri="{FF2B5EF4-FFF2-40B4-BE49-F238E27FC236}">
                <a16:creationId xmlns:a16="http://schemas.microsoft.com/office/drawing/2014/main" id="{53C634DB-7A80-4488-BC83-CEA906ADD490}"/>
              </a:ext>
            </a:extLst>
          </p:cNvPr>
          <p:cNvSpPr>
            <a:spLocks noChangeArrowheads="1"/>
          </p:cNvSpPr>
          <p:nvPr/>
        </p:nvSpPr>
        <p:spPr bwMode="auto">
          <a:xfrm>
            <a:off x="0" y="5498077"/>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2055" name="Picture 102">
            <a:extLst>
              <a:ext uri="{FF2B5EF4-FFF2-40B4-BE49-F238E27FC236}">
                <a16:creationId xmlns:a16="http://schemas.microsoft.com/office/drawing/2014/main" id="{5D586228-DD4D-4AD9-A6F8-CD44DAAB2F5D}"/>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333524" y="6089176"/>
            <a:ext cx="727075" cy="485775"/>
          </a:xfrm>
          <a:prstGeom prst="rect">
            <a:avLst/>
          </a:prstGeom>
          <a:noFill/>
          <a:extLst>
            <a:ext uri="{909E8E84-426E-40DD-AFC4-6F175D3DCCD1}">
              <a14:hiddenFill xmlns:a14="http://schemas.microsoft.com/office/drawing/2010/main">
                <a:solidFill>
                  <a:srgbClr val="FFFFFF"/>
                </a:solidFill>
              </a14:hiddenFill>
            </a:ext>
          </a:extLst>
        </p:spPr>
      </p:pic>
      <p:sp>
        <p:nvSpPr>
          <p:cNvPr id="14" name="ZoneTexte 13">
            <a:extLst>
              <a:ext uri="{FF2B5EF4-FFF2-40B4-BE49-F238E27FC236}">
                <a16:creationId xmlns:a16="http://schemas.microsoft.com/office/drawing/2014/main" id="{1E2AA974-1B61-4524-B53F-C39D2E7CF86D}"/>
              </a:ext>
            </a:extLst>
          </p:cNvPr>
          <p:cNvSpPr txBox="1"/>
          <p:nvPr/>
        </p:nvSpPr>
        <p:spPr>
          <a:xfrm>
            <a:off x="1130271" y="6097885"/>
            <a:ext cx="10937965" cy="461665"/>
          </a:xfrm>
          <a:prstGeom prst="rect">
            <a:avLst/>
          </a:prstGeom>
          <a:noFill/>
        </p:spPr>
        <p:txBody>
          <a:bodyPr wrap="square" rtlCol="0">
            <a:spAutoFit/>
          </a:bodyPr>
          <a:lstStyle/>
          <a:p>
            <a:r>
              <a:rPr lang="en-GB" sz="1200" dirty="0"/>
              <a:t>Funded by the European Union. Views and opinions expressed are however those of the authors only and do not necessarily reflect those of the European Union or the European Commission. Neither the European Union nor the granting authority can be held responsible for them. </a:t>
            </a:r>
          </a:p>
        </p:txBody>
      </p:sp>
    </p:spTree>
    <p:extLst>
      <p:ext uri="{BB962C8B-B14F-4D97-AF65-F5344CB8AC3E}">
        <p14:creationId xmlns:p14="http://schemas.microsoft.com/office/powerpoint/2010/main" val="19480540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Image 19"/>
          <p:cNvPicPr>
            <a:picLocks noChangeAspect="1"/>
          </p:cNvPicPr>
          <p:nvPr/>
        </p:nvPicPr>
        <p:blipFill>
          <a:blip r:embed="rId2"/>
          <a:stretch>
            <a:fillRect/>
          </a:stretch>
        </p:blipFill>
        <p:spPr>
          <a:xfrm>
            <a:off x="46972" y="3189759"/>
            <a:ext cx="6963428" cy="3668241"/>
          </a:xfrm>
          <a:prstGeom prst="rect">
            <a:avLst/>
          </a:prstGeom>
        </p:spPr>
      </p:pic>
      <p:sp>
        <p:nvSpPr>
          <p:cNvPr id="23" name="Espace réservé du contenu 2">
            <a:extLst>
              <a:ext uri="{FF2B5EF4-FFF2-40B4-BE49-F238E27FC236}">
                <a16:creationId xmlns:a16="http://schemas.microsoft.com/office/drawing/2014/main" id="{0932A6A9-8E95-4884-917E-386F298748BC}"/>
              </a:ext>
            </a:extLst>
          </p:cNvPr>
          <p:cNvSpPr>
            <a:spLocks noGrp="1"/>
          </p:cNvSpPr>
          <p:nvPr>
            <p:ph idx="1"/>
          </p:nvPr>
        </p:nvSpPr>
        <p:spPr>
          <a:xfrm>
            <a:off x="163287" y="1321806"/>
            <a:ext cx="7151085" cy="2030994"/>
          </a:xfrm>
        </p:spPr>
        <p:txBody>
          <a:bodyPr>
            <a:normAutofit/>
          </a:bodyPr>
          <a:lstStyle/>
          <a:p>
            <a:r>
              <a:rPr lang="en-US" sz="1800" b="1" dirty="0" smtClean="0">
                <a:solidFill>
                  <a:srgbClr val="002060"/>
                </a:solidFill>
              </a:rPr>
              <a:t>Cryogenic circuits</a:t>
            </a:r>
            <a:endParaRPr lang="en-US" sz="1800" b="1" dirty="0">
              <a:solidFill>
                <a:srgbClr val="002060"/>
              </a:solidFill>
            </a:endParaRPr>
          </a:p>
          <a:p>
            <a:pPr marL="0" indent="0">
              <a:buNone/>
            </a:pPr>
            <a:r>
              <a:rPr lang="fr-FR" sz="1600" dirty="0" smtClean="0"/>
              <a:t>No </a:t>
            </a:r>
            <a:r>
              <a:rPr lang="fr-FR" sz="1600" dirty="0" err="1" smtClean="0"/>
              <a:t>sub-cooling</a:t>
            </a:r>
            <a:r>
              <a:rPr lang="fr-FR" sz="1600" dirty="0" smtClean="0"/>
              <a:t> </a:t>
            </a:r>
            <a:r>
              <a:rPr lang="fr-FR" sz="1600" dirty="0" err="1" smtClean="0"/>
              <a:t>heat</a:t>
            </a:r>
            <a:r>
              <a:rPr lang="fr-FR" sz="1600" dirty="0" smtClean="0"/>
              <a:t> </a:t>
            </a:r>
            <a:r>
              <a:rPr lang="fr-FR" sz="1600" dirty="0" err="1" smtClean="0"/>
              <a:t>exchanger</a:t>
            </a:r>
            <a:r>
              <a:rPr lang="fr-FR" sz="1600" dirty="0" smtClean="0"/>
              <a:t>, </a:t>
            </a:r>
            <a:r>
              <a:rPr lang="fr-FR" sz="1600" dirty="0" err="1" smtClean="0"/>
              <a:t>nor</a:t>
            </a:r>
            <a:r>
              <a:rPr lang="fr-FR" sz="1600" dirty="0" smtClean="0"/>
              <a:t> JT valve </a:t>
            </a:r>
            <a:r>
              <a:rPr lang="fr-FR" sz="1600" dirty="0" err="1" smtClean="0"/>
              <a:t>into</a:t>
            </a:r>
            <a:r>
              <a:rPr lang="fr-FR" sz="1600" dirty="0" smtClean="0"/>
              <a:t> the cryomodule (main </a:t>
            </a:r>
            <a:r>
              <a:rPr lang="fr-FR" sz="1600" dirty="0" err="1" smtClean="0"/>
              <a:t>difference</a:t>
            </a:r>
            <a:r>
              <a:rPr lang="fr-FR" sz="1600" dirty="0" smtClean="0"/>
              <a:t> </a:t>
            </a:r>
            <a:r>
              <a:rPr lang="fr-FR" sz="1600" dirty="0" err="1" smtClean="0"/>
              <a:t>with</a:t>
            </a:r>
            <a:r>
              <a:rPr lang="fr-FR" sz="1600" dirty="0" smtClean="0"/>
              <a:t> ESS cryomodule)</a:t>
            </a:r>
          </a:p>
          <a:p>
            <a:pPr marL="0" indent="0">
              <a:buNone/>
            </a:pPr>
            <a:r>
              <a:rPr lang="fr-FR" sz="1600" dirty="0" smtClean="0"/>
              <a:t>New circuits: </a:t>
            </a:r>
            <a:r>
              <a:rPr lang="fr-FR" sz="1600" dirty="0" err="1" smtClean="0">
                <a:solidFill>
                  <a:srgbClr val="FF0000"/>
                </a:solidFill>
              </a:rPr>
              <a:t>Cavities</a:t>
            </a:r>
            <a:r>
              <a:rPr lang="fr-FR" sz="1600" dirty="0" smtClean="0">
                <a:solidFill>
                  <a:srgbClr val="FF0000"/>
                </a:solidFill>
              </a:rPr>
              <a:t> </a:t>
            </a:r>
            <a:r>
              <a:rPr lang="fr-FR" sz="1600" dirty="0" err="1" smtClean="0">
                <a:solidFill>
                  <a:srgbClr val="FF0000"/>
                </a:solidFill>
              </a:rPr>
              <a:t>fast</a:t>
            </a:r>
            <a:r>
              <a:rPr lang="fr-FR" sz="1600" dirty="0" smtClean="0">
                <a:solidFill>
                  <a:srgbClr val="FF0000"/>
                </a:solidFill>
              </a:rPr>
              <a:t> </a:t>
            </a:r>
            <a:r>
              <a:rPr lang="fr-FR" sz="1600" dirty="0" err="1" smtClean="0">
                <a:solidFill>
                  <a:srgbClr val="FF0000"/>
                </a:solidFill>
              </a:rPr>
              <a:t>cooling</a:t>
            </a:r>
            <a:r>
              <a:rPr lang="fr-FR" sz="1600" dirty="0" smtClean="0">
                <a:solidFill>
                  <a:srgbClr val="FF0000"/>
                </a:solidFill>
              </a:rPr>
              <a:t> </a:t>
            </a:r>
            <a:r>
              <a:rPr lang="fr-FR" sz="1600" dirty="0" smtClean="0">
                <a:solidFill>
                  <a:srgbClr val="FF0000"/>
                </a:solidFill>
              </a:rPr>
              <a:t>down</a:t>
            </a:r>
            <a:r>
              <a:rPr lang="fr-FR" sz="1600" dirty="0" smtClean="0"/>
              <a:t> (</a:t>
            </a:r>
            <a:r>
              <a:rPr lang="fr-FR" sz="1600" dirty="0" err="1" smtClean="0"/>
              <a:t>red</a:t>
            </a:r>
            <a:r>
              <a:rPr lang="fr-FR" sz="1600" dirty="0" smtClean="0"/>
              <a:t> line #1</a:t>
            </a:r>
            <a:r>
              <a:rPr lang="fr-FR" sz="1600" dirty="0" smtClean="0"/>
              <a:t>),</a:t>
            </a:r>
            <a:r>
              <a:rPr lang="fr-FR" sz="1600" dirty="0" smtClean="0">
                <a:solidFill>
                  <a:srgbClr val="00B050"/>
                </a:solidFill>
              </a:rPr>
              <a:t>HOM </a:t>
            </a:r>
            <a:r>
              <a:rPr lang="fr-FR" sz="1600" dirty="0" err="1" smtClean="0">
                <a:solidFill>
                  <a:srgbClr val="00B050"/>
                </a:solidFill>
              </a:rPr>
              <a:t>couplers</a:t>
            </a:r>
            <a:r>
              <a:rPr lang="fr-FR" sz="1600" dirty="0" smtClean="0">
                <a:solidFill>
                  <a:srgbClr val="00B050"/>
                </a:solidFill>
              </a:rPr>
              <a:t> </a:t>
            </a:r>
            <a:r>
              <a:rPr lang="fr-FR" sz="1600" dirty="0" smtClean="0"/>
              <a:t>(green connexions to the </a:t>
            </a:r>
            <a:r>
              <a:rPr lang="fr-FR" sz="1600" dirty="0" err="1" smtClean="0"/>
              <a:t>bi-phase</a:t>
            </a:r>
            <a:r>
              <a:rPr lang="fr-FR" sz="1600" dirty="0" smtClean="0"/>
              <a:t> pipe), </a:t>
            </a:r>
            <a:r>
              <a:rPr lang="fr-FR" sz="1600" dirty="0" smtClean="0">
                <a:solidFill>
                  <a:schemeClr val="accent1">
                    <a:lumMod val="40000"/>
                    <a:lumOff val="60000"/>
                  </a:schemeClr>
                </a:solidFill>
              </a:rPr>
              <a:t>BLA </a:t>
            </a:r>
            <a:r>
              <a:rPr lang="fr-FR" sz="1600" dirty="0" err="1" smtClean="0">
                <a:solidFill>
                  <a:schemeClr val="accent1">
                    <a:lumMod val="40000"/>
                    <a:lumOff val="60000"/>
                  </a:schemeClr>
                </a:solidFill>
              </a:rPr>
              <a:t>cooling</a:t>
            </a:r>
            <a:r>
              <a:rPr lang="fr-FR" sz="1600" dirty="0" smtClean="0">
                <a:solidFill>
                  <a:schemeClr val="accent1">
                    <a:lumMod val="40000"/>
                    <a:lumOff val="60000"/>
                  </a:schemeClr>
                </a:solidFill>
              </a:rPr>
              <a:t> </a:t>
            </a:r>
            <a:r>
              <a:rPr lang="fr-FR" sz="1600" dirty="0" smtClean="0"/>
              <a:t>(</a:t>
            </a:r>
            <a:r>
              <a:rPr lang="fr-FR" sz="1600" dirty="0" err="1" smtClean="0"/>
              <a:t>ligth</a:t>
            </a:r>
            <a:r>
              <a:rPr lang="fr-FR" sz="1600" dirty="0" smtClean="0"/>
              <a:t> </a:t>
            </a:r>
            <a:r>
              <a:rPr lang="fr-FR" sz="1600" dirty="0" err="1" smtClean="0"/>
              <a:t>blue</a:t>
            </a:r>
            <a:r>
              <a:rPr lang="fr-FR" sz="1600" dirty="0" smtClean="0"/>
              <a:t> line #3)</a:t>
            </a:r>
            <a:endParaRPr lang="en-US" sz="1600" dirty="0"/>
          </a:p>
          <a:p>
            <a:pPr marL="0" indent="0">
              <a:buNone/>
            </a:pPr>
            <a:endParaRPr lang="en-US" sz="1800" dirty="0" smtClean="0">
              <a:solidFill>
                <a:srgbClr val="002060"/>
              </a:solidFill>
            </a:endParaRPr>
          </a:p>
          <a:p>
            <a:pPr marL="0" indent="0">
              <a:buNone/>
            </a:pPr>
            <a:endParaRPr lang="en-US" sz="1800" b="1" dirty="0">
              <a:solidFill>
                <a:srgbClr val="002060"/>
              </a:solidFill>
            </a:endParaRPr>
          </a:p>
        </p:txBody>
      </p:sp>
      <p:pic>
        <p:nvPicPr>
          <p:cNvPr id="5" name="Picture 2" descr="Innovate for Sustainable Accelerating Systems: Kick-Off Meeting">
            <a:extLst>
              <a:ext uri="{FF2B5EF4-FFF2-40B4-BE49-F238E27FC236}">
                <a16:creationId xmlns:a16="http://schemas.microsoft.com/office/drawing/2014/main" id="{1709803E-6E12-BAB9-0C4A-5169DA776598}"/>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63286" y="109462"/>
            <a:ext cx="2781262" cy="87411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3">
            <a:extLst>
              <a:ext uri="{FF2B5EF4-FFF2-40B4-BE49-F238E27FC236}">
                <a16:creationId xmlns:a16="http://schemas.microsoft.com/office/drawing/2014/main" id="{51EC8C43-06E0-C825-13E4-F8DEB374FF58}"/>
              </a:ext>
            </a:extLst>
          </p:cNvPr>
          <p:cNvSpPr txBox="1"/>
          <p:nvPr/>
        </p:nvSpPr>
        <p:spPr>
          <a:xfrm>
            <a:off x="3418115" y="315684"/>
            <a:ext cx="7619999" cy="830997"/>
          </a:xfrm>
          <a:prstGeom prst="rect">
            <a:avLst/>
          </a:prstGeom>
          <a:noFill/>
        </p:spPr>
        <p:txBody>
          <a:bodyPr wrap="square" rtlCol="0">
            <a:spAutoFit/>
          </a:bodyPr>
          <a:lstStyle/>
          <a:p>
            <a:r>
              <a:rPr lang="en-US" sz="2400" b="1" dirty="0" smtClean="0">
                <a:solidFill>
                  <a:srgbClr val="002060"/>
                </a:solidFill>
              </a:rPr>
              <a:t>WP6</a:t>
            </a:r>
            <a:r>
              <a:rPr lang="en-US" sz="2400" b="1" dirty="0">
                <a:solidFill>
                  <a:srgbClr val="002060"/>
                </a:solidFill>
              </a:rPr>
              <a:t> </a:t>
            </a:r>
            <a:r>
              <a:rPr lang="en-US" sz="2400" b="1" dirty="0" smtClean="0">
                <a:solidFill>
                  <a:srgbClr val="002060"/>
                </a:solidFill>
              </a:rPr>
              <a:t>:</a:t>
            </a:r>
            <a:r>
              <a:rPr lang="en-US" sz="2400" b="1" dirty="0" smtClean="0">
                <a:solidFill>
                  <a:schemeClr val="bg2">
                    <a:lumMod val="50000"/>
                  </a:schemeClr>
                </a:solidFill>
              </a:rPr>
              <a:t> evolution </a:t>
            </a:r>
            <a:r>
              <a:rPr lang="en-US" sz="2400" b="1" dirty="0">
                <a:solidFill>
                  <a:schemeClr val="bg2">
                    <a:lumMod val="50000"/>
                  </a:schemeClr>
                </a:solidFill>
              </a:rPr>
              <a:t>of Task </a:t>
            </a:r>
            <a:r>
              <a:rPr lang="en-US" sz="2400" b="1" dirty="0" smtClean="0">
                <a:solidFill>
                  <a:schemeClr val="bg2">
                    <a:lumMod val="50000"/>
                  </a:schemeClr>
                </a:solidFill>
              </a:rPr>
              <a:t>6.3 – adapt the existing cryomodule </a:t>
            </a:r>
            <a:endParaRPr lang="en-US" sz="2400" b="1" dirty="0">
              <a:solidFill>
                <a:schemeClr val="bg2">
                  <a:lumMod val="50000"/>
                </a:schemeClr>
              </a:solidFill>
            </a:endParaRPr>
          </a:p>
        </p:txBody>
      </p:sp>
      <p:sp>
        <p:nvSpPr>
          <p:cNvPr id="31" name="Rectangle 30"/>
          <p:cNvSpPr/>
          <p:nvPr/>
        </p:nvSpPr>
        <p:spPr>
          <a:xfrm>
            <a:off x="2072048" y="3206780"/>
            <a:ext cx="3224266" cy="338554"/>
          </a:xfrm>
          <a:prstGeom prst="rect">
            <a:avLst/>
          </a:prstGeom>
        </p:spPr>
        <p:txBody>
          <a:bodyPr wrap="square">
            <a:spAutoFit/>
          </a:bodyPr>
          <a:lstStyle/>
          <a:p>
            <a:pPr algn="ctr"/>
            <a:r>
              <a:rPr lang="en-US" sz="1600" dirty="0" smtClean="0">
                <a:solidFill>
                  <a:srgbClr val="0070C0"/>
                </a:solidFill>
              </a:rPr>
              <a:t>Preliminary PID</a:t>
            </a:r>
          </a:p>
        </p:txBody>
      </p:sp>
      <p:pic>
        <p:nvPicPr>
          <p:cNvPr id="10" name="Image 9"/>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175563" y="1146681"/>
            <a:ext cx="4648838" cy="1645756"/>
          </a:xfrm>
          <a:prstGeom prst="rect">
            <a:avLst/>
          </a:prstGeom>
        </p:spPr>
      </p:pic>
      <p:pic>
        <p:nvPicPr>
          <p:cNvPr id="27" name="Picture 10" descr="In progress sticker. stock vector. Illustration of blue - 158775363"/>
          <p:cNvPicPr>
            <a:picLocks noChangeAspect="1" noChangeArrowheads="1"/>
          </p:cNvPicPr>
          <p:nvPr/>
        </p:nvPicPr>
        <p:blipFill rotWithShape="1">
          <a:blip r:embed="rId5" cstate="print">
            <a:extLst>
              <a:ext uri="{28A0092B-C50C-407E-A947-70E740481C1C}">
                <a14:useLocalDpi xmlns:a14="http://schemas.microsoft.com/office/drawing/2010/main"/>
              </a:ext>
            </a:extLst>
          </a:blip>
          <a:srcRect/>
          <a:stretch/>
        </p:blipFill>
        <p:spPr bwMode="auto">
          <a:xfrm>
            <a:off x="3235240" y="1298549"/>
            <a:ext cx="1230392" cy="296205"/>
          </a:xfrm>
          <a:prstGeom prst="roundRect">
            <a:avLst/>
          </a:prstGeom>
          <a:noFill/>
          <a:extLst>
            <a:ext uri="{909E8E84-426E-40DD-AFC4-6F175D3DCCD1}">
              <a14:hiddenFill xmlns:a14="http://schemas.microsoft.com/office/drawing/2010/main">
                <a:solidFill>
                  <a:srgbClr val="FFFFFF"/>
                </a:solidFill>
              </a14:hiddenFill>
            </a:ext>
          </a:extLst>
        </p:spPr>
      </p:pic>
      <p:pic>
        <p:nvPicPr>
          <p:cNvPr id="11" name="Image 10"/>
          <p:cNvPicPr>
            <a:picLocks noChangeAspect="1"/>
          </p:cNvPicPr>
          <p:nvPr/>
        </p:nvPicPr>
        <p:blipFill>
          <a:blip r:embed="rId6"/>
          <a:stretch>
            <a:fillRect/>
          </a:stretch>
        </p:blipFill>
        <p:spPr>
          <a:xfrm>
            <a:off x="7314373" y="3238415"/>
            <a:ext cx="4371218" cy="3429085"/>
          </a:xfrm>
          <a:prstGeom prst="rect">
            <a:avLst/>
          </a:prstGeom>
        </p:spPr>
      </p:pic>
      <p:sp>
        <p:nvSpPr>
          <p:cNvPr id="28" name="Rectangle 27"/>
          <p:cNvSpPr/>
          <p:nvPr/>
        </p:nvSpPr>
        <p:spPr>
          <a:xfrm>
            <a:off x="10628995" y="6501140"/>
            <a:ext cx="1204176" cy="261610"/>
          </a:xfrm>
          <a:prstGeom prst="rect">
            <a:avLst/>
          </a:prstGeom>
        </p:spPr>
        <p:txBody>
          <a:bodyPr wrap="none">
            <a:spAutoFit/>
          </a:bodyPr>
          <a:lstStyle/>
          <a:p>
            <a:r>
              <a:rPr lang="fr-FR" sz="1100" dirty="0" smtClean="0"/>
              <a:t>c/o </a:t>
            </a:r>
            <a:r>
              <a:rPr lang="fr-FR" sz="1100" dirty="0" err="1"/>
              <a:t>S.Blivet</a:t>
            </a:r>
            <a:endParaRPr lang="fr-FR" sz="1100" dirty="0"/>
          </a:p>
        </p:txBody>
      </p:sp>
    </p:spTree>
    <p:extLst>
      <p:ext uri="{BB962C8B-B14F-4D97-AF65-F5344CB8AC3E}">
        <p14:creationId xmlns:p14="http://schemas.microsoft.com/office/powerpoint/2010/main" val="378207008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Innovate for Sustainable Accelerating Systems: Kick-Off Meeting">
            <a:extLst>
              <a:ext uri="{FF2B5EF4-FFF2-40B4-BE49-F238E27FC236}">
                <a16:creationId xmlns:a16="http://schemas.microsoft.com/office/drawing/2014/main" id="{1709803E-6E12-BAB9-0C4A-5169DA776598}"/>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63286" y="109462"/>
            <a:ext cx="2781262" cy="874111"/>
          </a:xfrm>
          <a:prstGeom prst="rect">
            <a:avLst/>
          </a:prstGeom>
          <a:noFill/>
          <a:extLst>
            <a:ext uri="{909E8E84-426E-40DD-AFC4-6F175D3DCCD1}">
              <a14:hiddenFill xmlns:a14="http://schemas.microsoft.com/office/drawing/2010/main">
                <a:solidFill>
                  <a:srgbClr val="FFFFFF"/>
                </a:solidFill>
              </a14:hiddenFill>
            </a:ext>
          </a:extLst>
        </p:spPr>
      </p:pic>
      <p:sp>
        <p:nvSpPr>
          <p:cNvPr id="3" name="Espace réservé du contenu 2">
            <a:extLst>
              <a:ext uri="{FF2B5EF4-FFF2-40B4-BE49-F238E27FC236}">
                <a16:creationId xmlns:a16="http://schemas.microsoft.com/office/drawing/2014/main" id="{0932A6A9-8E95-4884-917E-386F298748BC}"/>
              </a:ext>
            </a:extLst>
          </p:cNvPr>
          <p:cNvSpPr>
            <a:spLocks noGrp="1"/>
          </p:cNvSpPr>
          <p:nvPr>
            <p:ph idx="1"/>
          </p:nvPr>
        </p:nvSpPr>
        <p:spPr>
          <a:xfrm>
            <a:off x="163286" y="1146681"/>
            <a:ext cx="9978751" cy="5531210"/>
          </a:xfrm>
        </p:spPr>
        <p:txBody>
          <a:bodyPr>
            <a:normAutofit lnSpcReduction="10000"/>
          </a:bodyPr>
          <a:lstStyle/>
          <a:p>
            <a:r>
              <a:rPr lang="en-US" sz="2000" b="1" dirty="0">
                <a:solidFill>
                  <a:srgbClr val="002060"/>
                </a:solidFill>
              </a:rPr>
              <a:t>Past developments </a:t>
            </a:r>
          </a:p>
          <a:p>
            <a:pPr lvl="1"/>
            <a:r>
              <a:rPr lang="en-US" sz="1800" b="1" dirty="0" smtClean="0"/>
              <a:t>Niobium material </a:t>
            </a:r>
            <a:r>
              <a:rPr lang="en-US" sz="1800" dirty="0" smtClean="0"/>
              <a:t>: delivered and shipped to </a:t>
            </a:r>
            <a:r>
              <a:rPr lang="en-US" sz="1800" dirty="0" err="1" smtClean="0"/>
              <a:t>Zanon</a:t>
            </a:r>
            <a:r>
              <a:rPr lang="en-US" sz="1800" dirty="0" smtClean="0"/>
              <a:t>.</a:t>
            </a:r>
          </a:p>
          <a:p>
            <a:pPr lvl="1"/>
            <a:r>
              <a:rPr lang="en-US" sz="1800" b="1" dirty="0" smtClean="0"/>
              <a:t>5-cell </a:t>
            </a:r>
            <a:r>
              <a:rPr lang="en-US" sz="1800" b="1" dirty="0"/>
              <a:t>cavities </a:t>
            </a:r>
            <a:r>
              <a:rPr lang="en-US" sz="1800" dirty="0" smtClean="0"/>
              <a:t>: call for tender #2 in 2025</a:t>
            </a:r>
            <a:r>
              <a:rPr lang="en-US" sz="1800" dirty="0" smtClean="0">
                <a:sym typeface="Wingdings" panose="05000000000000000000" pitchFamily="2" charset="2"/>
              </a:rPr>
              <a:t>. </a:t>
            </a:r>
            <a:r>
              <a:rPr lang="en-US" sz="1800" dirty="0" err="1" smtClean="0">
                <a:sym typeface="Wingdings" panose="05000000000000000000" pitchFamily="2" charset="2"/>
              </a:rPr>
              <a:t>Zanon</a:t>
            </a:r>
            <a:r>
              <a:rPr lang="en-US" sz="1800" dirty="0" smtClean="0">
                <a:sym typeface="Wingdings" panose="05000000000000000000" pitchFamily="2" charset="2"/>
              </a:rPr>
              <a:t> awarded. Kick-off meeting 16 January 2026. Manufacturing file is progressing well (technical drawings approved)...final approval soon then fabrication will start. First bare cavities expected in </a:t>
            </a:r>
            <a:r>
              <a:rPr lang="en-US" sz="1800" dirty="0" smtClean="0">
                <a:sym typeface="Wingdings" panose="05000000000000000000" pitchFamily="2" charset="2"/>
              </a:rPr>
              <a:t>T1 </a:t>
            </a:r>
            <a:r>
              <a:rPr lang="en-US" sz="1800" dirty="0" smtClean="0">
                <a:sym typeface="Wingdings" panose="05000000000000000000" pitchFamily="2" charset="2"/>
              </a:rPr>
              <a:t>2027.</a:t>
            </a:r>
          </a:p>
          <a:p>
            <a:pPr lvl="1"/>
            <a:r>
              <a:rPr lang="en-US" sz="1800" b="1" dirty="0"/>
              <a:t>Magnetic shields</a:t>
            </a:r>
            <a:r>
              <a:rPr lang="en-US" sz="1800" dirty="0"/>
              <a:t>: </a:t>
            </a:r>
            <a:r>
              <a:rPr lang="en-US" sz="1800" dirty="0" smtClean="0"/>
              <a:t>material (</a:t>
            </a:r>
            <a:r>
              <a:rPr lang="en-US" sz="1800" dirty="0" err="1" smtClean="0"/>
              <a:t>cryophy</a:t>
            </a:r>
            <a:r>
              <a:rPr lang="en-US" sz="1800" dirty="0" smtClean="0"/>
              <a:t> and µmetal) ordered. 6 month delay for 2mm thick µmetal...delivery in </a:t>
            </a:r>
            <a:r>
              <a:rPr lang="en-US" sz="1800" dirty="0" smtClean="0"/>
              <a:t>September 2026.</a:t>
            </a:r>
            <a:endParaRPr lang="en-US" sz="1800" dirty="0" smtClean="0">
              <a:sym typeface="Wingdings" panose="05000000000000000000" pitchFamily="2" charset="2"/>
            </a:endParaRPr>
          </a:p>
          <a:p>
            <a:pPr lvl="1"/>
            <a:endParaRPr lang="en-US" sz="1800" dirty="0"/>
          </a:p>
          <a:p>
            <a:r>
              <a:rPr lang="en-US" sz="2000" b="1" dirty="0" smtClean="0">
                <a:solidFill>
                  <a:srgbClr val="A4C137"/>
                </a:solidFill>
                <a:cs typeface="Calibri" panose="020F0502020204030204" pitchFamily="34" charset="0"/>
              </a:rPr>
              <a:t>Current </a:t>
            </a:r>
            <a:r>
              <a:rPr lang="en-US" sz="2000" b="1" dirty="0">
                <a:solidFill>
                  <a:srgbClr val="A4C137"/>
                </a:solidFill>
                <a:cs typeface="Calibri" panose="020F0502020204030204" pitchFamily="34" charset="0"/>
              </a:rPr>
              <a:t>developments</a:t>
            </a:r>
          </a:p>
          <a:p>
            <a:pPr lvl="1"/>
            <a:r>
              <a:rPr lang="en-US" sz="1800" b="1" dirty="0"/>
              <a:t>HOM couplers (+ </a:t>
            </a:r>
            <a:r>
              <a:rPr lang="en-US" sz="1800" b="1" dirty="0" smtClean="0"/>
              <a:t>4 units </a:t>
            </a:r>
            <a:r>
              <a:rPr lang="en-US" sz="1800" b="1" dirty="0" err="1"/>
              <a:t>w.r.</a:t>
            </a:r>
            <a:r>
              <a:rPr lang="en-US" sz="1800" b="1" dirty="0"/>
              <a:t> to WP4)</a:t>
            </a:r>
            <a:r>
              <a:rPr lang="en-US" sz="1800" dirty="0"/>
              <a:t>: call for tender in preparation. Publication in May</a:t>
            </a:r>
            <a:r>
              <a:rPr lang="en-US" sz="1800" dirty="0" smtClean="0"/>
              <a:t>.</a:t>
            </a:r>
          </a:p>
          <a:p>
            <a:pPr lvl="1"/>
            <a:r>
              <a:rPr lang="en-US" sz="1800" b="1" dirty="0" smtClean="0"/>
              <a:t>Double-wall tubes (for FPC)</a:t>
            </a:r>
            <a:r>
              <a:rPr lang="en-US" sz="1800" dirty="0" smtClean="0"/>
              <a:t>: </a:t>
            </a:r>
            <a:r>
              <a:rPr lang="en-US" sz="1800" dirty="0"/>
              <a:t>call for tender in preparation. Publication in May</a:t>
            </a:r>
            <a:r>
              <a:rPr lang="en-US" sz="1800" dirty="0" smtClean="0"/>
              <a:t>.</a:t>
            </a:r>
          </a:p>
          <a:p>
            <a:pPr lvl="1"/>
            <a:r>
              <a:rPr lang="en-US" sz="1800" b="1" dirty="0" smtClean="0"/>
              <a:t>Cold tuning systems</a:t>
            </a:r>
            <a:r>
              <a:rPr lang="en-US" sz="1800" dirty="0" smtClean="0"/>
              <a:t>: all quotations received (~30k€/CTS). Ordering phase is about to start.</a:t>
            </a:r>
          </a:p>
          <a:p>
            <a:pPr lvl="1"/>
            <a:r>
              <a:rPr lang="en-US" sz="1800" b="1" dirty="0" smtClean="0"/>
              <a:t>All metal gate valves: </a:t>
            </a:r>
            <a:r>
              <a:rPr lang="en-US" sz="1800" dirty="0" smtClean="0"/>
              <a:t>quotation received. Super expensive! Ongoing discussion with another supplier (</a:t>
            </a:r>
            <a:r>
              <a:rPr lang="fr-FR" sz="1800" dirty="0"/>
              <a:t>VSE </a:t>
            </a:r>
            <a:r>
              <a:rPr lang="fr-FR" sz="1800" dirty="0" err="1" smtClean="0"/>
              <a:t>Vakuumtechnik</a:t>
            </a:r>
            <a:r>
              <a:rPr lang="fr-FR" sz="1800" dirty="0" smtClean="0"/>
              <a:t>)</a:t>
            </a:r>
          </a:p>
          <a:p>
            <a:pPr lvl="1"/>
            <a:r>
              <a:rPr lang="fr-FR" sz="1800" b="1" dirty="0" err="1" smtClean="0"/>
              <a:t>Magnetic</a:t>
            </a:r>
            <a:r>
              <a:rPr lang="fr-FR" sz="1800" b="1" dirty="0" smtClean="0"/>
              <a:t> </a:t>
            </a:r>
            <a:r>
              <a:rPr lang="fr-FR" sz="1800" b="1" dirty="0" err="1" smtClean="0"/>
              <a:t>shields</a:t>
            </a:r>
            <a:r>
              <a:rPr lang="fr-FR" sz="1800" b="1" dirty="0" smtClean="0"/>
              <a:t>: </a:t>
            </a:r>
            <a:r>
              <a:rPr lang="fr-FR" sz="1800" dirty="0" smtClean="0"/>
              <a:t>call for tender </a:t>
            </a:r>
            <a:r>
              <a:rPr lang="fr-FR" sz="1800" dirty="0" err="1" smtClean="0"/>
              <a:t>postponed</a:t>
            </a:r>
            <a:r>
              <a:rPr lang="fr-FR" sz="1800" dirty="0" smtClean="0"/>
              <a:t> to </a:t>
            </a:r>
            <a:r>
              <a:rPr lang="fr-FR" sz="1800" dirty="0" err="1" smtClean="0"/>
              <a:t>October</a:t>
            </a:r>
            <a:r>
              <a:rPr lang="fr-FR" sz="1800" dirty="0" smtClean="0"/>
              <a:t> 2026</a:t>
            </a:r>
            <a:r>
              <a:rPr lang="en-US" sz="1800" dirty="0" smtClean="0"/>
              <a:t>   </a:t>
            </a:r>
            <a:endParaRPr lang="en-US" sz="1800" dirty="0"/>
          </a:p>
          <a:p>
            <a:pPr lvl="1"/>
            <a:r>
              <a:rPr lang="en-US" sz="1800" b="1" dirty="0" smtClean="0"/>
              <a:t>Cryomodule dished-ends: </a:t>
            </a:r>
            <a:r>
              <a:rPr lang="en-US" sz="1800" dirty="0" smtClean="0"/>
              <a:t>technical drawings in progress...</a:t>
            </a:r>
            <a:endParaRPr lang="en-US" sz="1800" dirty="0"/>
          </a:p>
          <a:p>
            <a:pPr lvl="1"/>
            <a:endParaRPr lang="en-US" sz="1800" dirty="0"/>
          </a:p>
          <a:p>
            <a:pPr lvl="1"/>
            <a:endParaRPr lang="en-US" sz="1800" dirty="0"/>
          </a:p>
          <a:p>
            <a:endParaRPr lang="en-US" dirty="0"/>
          </a:p>
          <a:p>
            <a:endParaRPr lang="en-US" dirty="0"/>
          </a:p>
          <a:p>
            <a:endParaRPr lang="en-GB" dirty="0"/>
          </a:p>
        </p:txBody>
      </p:sp>
      <p:sp>
        <p:nvSpPr>
          <p:cNvPr id="6" name="TextBox 3">
            <a:extLst>
              <a:ext uri="{FF2B5EF4-FFF2-40B4-BE49-F238E27FC236}">
                <a16:creationId xmlns:a16="http://schemas.microsoft.com/office/drawing/2014/main" id="{51EC8C43-06E0-C825-13E4-F8DEB374FF58}"/>
              </a:ext>
            </a:extLst>
          </p:cNvPr>
          <p:cNvSpPr txBox="1"/>
          <p:nvPr/>
        </p:nvSpPr>
        <p:spPr>
          <a:xfrm>
            <a:off x="3418115" y="315684"/>
            <a:ext cx="7619999" cy="830997"/>
          </a:xfrm>
          <a:prstGeom prst="rect">
            <a:avLst/>
          </a:prstGeom>
          <a:noFill/>
        </p:spPr>
        <p:txBody>
          <a:bodyPr wrap="square" rtlCol="0">
            <a:spAutoFit/>
          </a:bodyPr>
          <a:lstStyle/>
          <a:p>
            <a:r>
              <a:rPr lang="en-US" sz="2400" b="1" dirty="0" smtClean="0">
                <a:solidFill>
                  <a:schemeClr val="bg2">
                    <a:lumMod val="50000"/>
                  </a:schemeClr>
                </a:solidFill>
              </a:rPr>
              <a:t>Status of </a:t>
            </a:r>
            <a:r>
              <a:rPr lang="en-US" sz="2400" b="1" dirty="0">
                <a:solidFill>
                  <a:schemeClr val="bg2">
                    <a:lumMod val="50000"/>
                  </a:schemeClr>
                </a:solidFill>
              </a:rPr>
              <a:t>Task </a:t>
            </a:r>
            <a:r>
              <a:rPr lang="en-US" sz="2400" b="1" dirty="0" smtClean="0">
                <a:solidFill>
                  <a:schemeClr val="bg2">
                    <a:lumMod val="50000"/>
                  </a:schemeClr>
                </a:solidFill>
              </a:rPr>
              <a:t>6.4 – Fabrication &amp; validation of cryomodule components</a:t>
            </a:r>
            <a:endParaRPr lang="en-US" sz="2400" b="1" dirty="0">
              <a:solidFill>
                <a:schemeClr val="bg2">
                  <a:lumMod val="50000"/>
                </a:schemeClr>
              </a:solidFill>
            </a:endParaRPr>
          </a:p>
        </p:txBody>
      </p:sp>
      <p:pic>
        <p:nvPicPr>
          <p:cNvPr id="7" name="Image 6"/>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a:ext>
            </a:extLst>
          </a:blip>
          <a:stretch/>
        </p:blipFill>
        <p:spPr bwMode="auto">
          <a:xfrm>
            <a:off x="10694021" y="2751761"/>
            <a:ext cx="945995" cy="1672101"/>
          </a:xfrm>
          <a:prstGeom prst="rect">
            <a:avLst/>
          </a:prstGeom>
        </p:spPr>
      </p:pic>
      <p:sp>
        <p:nvSpPr>
          <p:cNvPr id="2" name="Rectangle 1"/>
          <p:cNvSpPr/>
          <p:nvPr/>
        </p:nvSpPr>
        <p:spPr>
          <a:xfrm>
            <a:off x="10463642" y="4423863"/>
            <a:ext cx="1728358" cy="276999"/>
          </a:xfrm>
          <a:prstGeom prst="rect">
            <a:avLst/>
          </a:prstGeom>
        </p:spPr>
        <p:txBody>
          <a:bodyPr wrap="none">
            <a:spAutoFit/>
          </a:bodyPr>
          <a:lstStyle/>
          <a:p>
            <a:r>
              <a:rPr lang="en-GB" sz="1200" i="1" dirty="0">
                <a:latin typeface="Times New Roman" panose="02020603050405020304" pitchFamily="18" charset="0"/>
                <a:ea typeface="Times New Roman" panose="02020603050405020304" pitchFamily="18" charset="0"/>
                <a:cs typeface="Calibri" panose="020F0502020204030204" pitchFamily="34" charset="0"/>
              </a:rPr>
              <a:t>Hook type HOM coupler</a:t>
            </a:r>
            <a:endParaRPr lang="en-GB" sz="1200" i="1" dirty="0"/>
          </a:p>
        </p:txBody>
      </p:sp>
      <p:pic>
        <p:nvPicPr>
          <p:cNvPr id="4" name="Image 3"/>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0290852" y="4981903"/>
            <a:ext cx="1901148" cy="1531175"/>
          </a:xfrm>
          <a:prstGeom prst="rect">
            <a:avLst/>
          </a:prstGeom>
        </p:spPr>
      </p:pic>
      <p:sp>
        <p:nvSpPr>
          <p:cNvPr id="8" name="Rectangle 7"/>
          <p:cNvSpPr/>
          <p:nvPr/>
        </p:nvSpPr>
        <p:spPr>
          <a:xfrm>
            <a:off x="10742731" y="6546134"/>
            <a:ext cx="997389" cy="276999"/>
          </a:xfrm>
          <a:prstGeom prst="rect">
            <a:avLst/>
          </a:prstGeom>
        </p:spPr>
        <p:txBody>
          <a:bodyPr wrap="none">
            <a:spAutoFit/>
          </a:bodyPr>
          <a:lstStyle/>
          <a:p>
            <a:r>
              <a:rPr lang="en-GB" sz="1200" i="1" dirty="0" smtClean="0">
                <a:latin typeface="Times New Roman" panose="02020603050405020304" pitchFamily="18" charset="0"/>
                <a:cs typeface="Calibri" panose="020F0502020204030204" pitchFamily="34" charset="0"/>
              </a:rPr>
              <a:t>FPC &amp; DWT</a:t>
            </a:r>
            <a:endParaRPr lang="en-GB" sz="1200" i="1" dirty="0"/>
          </a:p>
        </p:txBody>
      </p:sp>
      <p:pic>
        <p:nvPicPr>
          <p:cNvPr id="10" name="Image 9"/>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9236363" y="5238653"/>
            <a:ext cx="646545" cy="679020"/>
          </a:xfrm>
          <a:prstGeom prst="rect">
            <a:avLst/>
          </a:prstGeom>
        </p:spPr>
      </p:pic>
      <p:pic>
        <p:nvPicPr>
          <p:cNvPr id="12" name="Image 11"/>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10142037" y="1021122"/>
            <a:ext cx="1980582" cy="1387658"/>
          </a:xfrm>
          <a:prstGeom prst="rect">
            <a:avLst/>
          </a:prstGeom>
        </p:spPr>
      </p:pic>
      <p:sp>
        <p:nvSpPr>
          <p:cNvPr id="13" name="Rectangle 12"/>
          <p:cNvSpPr/>
          <p:nvPr/>
        </p:nvSpPr>
        <p:spPr>
          <a:xfrm>
            <a:off x="10518310" y="2441771"/>
            <a:ext cx="1446230" cy="276999"/>
          </a:xfrm>
          <a:prstGeom prst="rect">
            <a:avLst/>
          </a:prstGeom>
        </p:spPr>
        <p:txBody>
          <a:bodyPr wrap="none">
            <a:spAutoFit/>
          </a:bodyPr>
          <a:lstStyle/>
          <a:p>
            <a:r>
              <a:rPr lang="en-GB" sz="1200" i="1" dirty="0" smtClean="0">
                <a:latin typeface="Times New Roman" panose="02020603050405020304" pitchFamily="18" charset="0"/>
                <a:ea typeface="Times New Roman" panose="02020603050405020304" pitchFamily="18" charset="0"/>
                <a:cs typeface="Calibri" panose="020F0502020204030204" pitchFamily="34" charset="0"/>
              </a:rPr>
              <a:t>5cell cavity drawing</a:t>
            </a:r>
            <a:endParaRPr lang="en-GB" sz="1200" i="1" dirty="0"/>
          </a:p>
        </p:txBody>
      </p:sp>
    </p:spTree>
    <p:extLst>
      <p:ext uri="{BB962C8B-B14F-4D97-AF65-F5344CB8AC3E}">
        <p14:creationId xmlns:p14="http://schemas.microsoft.com/office/powerpoint/2010/main" val="350159623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Innovate for Sustainable Accelerating Systems: Kick-Off Meeting">
            <a:extLst>
              <a:ext uri="{FF2B5EF4-FFF2-40B4-BE49-F238E27FC236}">
                <a16:creationId xmlns:a16="http://schemas.microsoft.com/office/drawing/2014/main" id="{1709803E-6E12-BAB9-0C4A-5169DA776598}"/>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63286" y="109462"/>
            <a:ext cx="2781262" cy="874111"/>
          </a:xfrm>
          <a:prstGeom prst="rect">
            <a:avLst/>
          </a:prstGeom>
          <a:noFill/>
          <a:extLst>
            <a:ext uri="{909E8E84-426E-40DD-AFC4-6F175D3DCCD1}">
              <a14:hiddenFill xmlns:a14="http://schemas.microsoft.com/office/drawing/2010/main">
                <a:solidFill>
                  <a:srgbClr val="FFFFFF"/>
                </a:solidFill>
              </a14:hiddenFill>
            </a:ext>
          </a:extLst>
        </p:spPr>
      </p:pic>
      <p:sp>
        <p:nvSpPr>
          <p:cNvPr id="3" name="Espace réservé du contenu 2">
            <a:extLst>
              <a:ext uri="{FF2B5EF4-FFF2-40B4-BE49-F238E27FC236}">
                <a16:creationId xmlns:a16="http://schemas.microsoft.com/office/drawing/2014/main" id="{0932A6A9-8E95-4884-917E-386F298748BC}"/>
              </a:ext>
            </a:extLst>
          </p:cNvPr>
          <p:cNvSpPr>
            <a:spLocks noGrp="1"/>
          </p:cNvSpPr>
          <p:nvPr>
            <p:ph idx="1"/>
          </p:nvPr>
        </p:nvSpPr>
        <p:spPr>
          <a:xfrm>
            <a:off x="501612" y="1327228"/>
            <a:ext cx="10536502" cy="834082"/>
          </a:xfrm>
        </p:spPr>
        <p:txBody>
          <a:bodyPr>
            <a:normAutofit/>
          </a:bodyPr>
          <a:lstStyle/>
          <a:p>
            <a:pPr marL="0" indent="0">
              <a:buNone/>
            </a:pPr>
            <a:r>
              <a:rPr lang="en-US" sz="2000" b="1" dirty="0">
                <a:solidFill>
                  <a:schemeClr val="bg1">
                    <a:lumMod val="50000"/>
                  </a:schemeClr>
                </a:solidFill>
              </a:rPr>
              <a:t>Clean room assembly </a:t>
            </a:r>
            <a:r>
              <a:rPr lang="en-US" sz="2000" b="1" dirty="0" smtClean="0">
                <a:solidFill>
                  <a:schemeClr val="bg1">
                    <a:lumMod val="50000"/>
                  </a:schemeClr>
                </a:solidFill>
              </a:rPr>
              <a:t>and </a:t>
            </a:r>
            <a:r>
              <a:rPr lang="en-US" sz="2000" b="1" dirty="0">
                <a:solidFill>
                  <a:schemeClr val="bg1">
                    <a:lumMod val="50000"/>
                  </a:schemeClr>
                </a:solidFill>
              </a:rPr>
              <a:t>cryostating phase</a:t>
            </a:r>
            <a:r>
              <a:rPr lang="en-US" sz="2000" b="1" dirty="0" smtClean="0">
                <a:solidFill>
                  <a:schemeClr val="bg1">
                    <a:lumMod val="50000"/>
                  </a:schemeClr>
                </a:solidFill>
              </a:rPr>
              <a:t>.</a:t>
            </a:r>
            <a:endParaRPr lang="en-US" sz="2000" b="1" dirty="0" smtClean="0">
              <a:solidFill>
                <a:srgbClr val="A4C137"/>
              </a:solidFill>
              <a:cs typeface="Calibri" panose="020F0502020204030204" pitchFamily="34" charset="0"/>
            </a:endParaRPr>
          </a:p>
          <a:p>
            <a:r>
              <a:rPr lang="en-US" sz="1800" b="1" dirty="0" smtClean="0">
                <a:cs typeface="Calibri" panose="020F0502020204030204" pitchFamily="34" charset="0"/>
              </a:rPr>
              <a:t>Not started yet. </a:t>
            </a:r>
            <a:r>
              <a:rPr lang="en-US" sz="1800" dirty="0" smtClean="0">
                <a:cs typeface="Calibri" panose="020F0502020204030204" pitchFamily="34" charset="0"/>
              </a:rPr>
              <a:t>Task 6.3 needs to be completed (expected this summer).</a:t>
            </a:r>
          </a:p>
        </p:txBody>
      </p:sp>
      <p:sp>
        <p:nvSpPr>
          <p:cNvPr id="6" name="TextBox 3">
            <a:extLst>
              <a:ext uri="{FF2B5EF4-FFF2-40B4-BE49-F238E27FC236}">
                <a16:creationId xmlns:a16="http://schemas.microsoft.com/office/drawing/2014/main" id="{51EC8C43-06E0-C825-13E4-F8DEB374FF58}"/>
              </a:ext>
            </a:extLst>
          </p:cNvPr>
          <p:cNvSpPr txBox="1"/>
          <p:nvPr/>
        </p:nvSpPr>
        <p:spPr>
          <a:xfrm>
            <a:off x="3418115" y="315684"/>
            <a:ext cx="7619999" cy="830997"/>
          </a:xfrm>
          <a:prstGeom prst="rect">
            <a:avLst/>
          </a:prstGeom>
          <a:noFill/>
        </p:spPr>
        <p:txBody>
          <a:bodyPr wrap="square" rtlCol="0">
            <a:spAutoFit/>
          </a:bodyPr>
          <a:lstStyle/>
          <a:p>
            <a:r>
              <a:rPr lang="en-US" sz="2400" b="1" dirty="0" smtClean="0">
                <a:solidFill>
                  <a:schemeClr val="bg2">
                    <a:lumMod val="50000"/>
                  </a:schemeClr>
                </a:solidFill>
              </a:rPr>
              <a:t>status </a:t>
            </a:r>
            <a:r>
              <a:rPr lang="en-US" sz="2400" b="1" dirty="0">
                <a:solidFill>
                  <a:schemeClr val="bg2">
                    <a:lumMod val="50000"/>
                  </a:schemeClr>
                </a:solidFill>
              </a:rPr>
              <a:t>of Task </a:t>
            </a:r>
            <a:r>
              <a:rPr lang="en-US" sz="2400" b="1" dirty="0" smtClean="0">
                <a:solidFill>
                  <a:schemeClr val="bg2">
                    <a:lumMod val="50000"/>
                  </a:schemeClr>
                </a:solidFill>
              </a:rPr>
              <a:t>6.5 – assembly and test of the cryomodule</a:t>
            </a:r>
            <a:endParaRPr lang="en-US" sz="2400" b="1" dirty="0">
              <a:solidFill>
                <a:schemeClr val="bg2">
                  <a:lumMod val="50000"/>
                </a:schemeClr>
              </a:solidFill>
            </a:endParaRPr>
          </a:p>
        </p:txBody>
      </p:sp>
      <p:sp>
        <p:nvSpPr>
          <p:cNvPr id="12" name="ZoneTexte 11"/>
          <p:cNvSpPr txBox="1"/>
          <p:nvPr/>
        </p:nvSpPr>
        <p:spPr>
          <a:xfrm>
            <a:off x="10538674" y="6414833"/>
            <a:ext cx="1473480" cy="307777"/>
          </a:xfrm>
          <a:prstGeom prst="rect">
            <a:avLst/>
          </a:prstGeom>
          <a:noFill/>
        </p:spPr>
        <p:txBody>
          <a:bodyPr wrap="none" rtlCol="0">
            <a:spAutoFit/>
          </a:bodyPr>
          <a:lstStyle/>
          <a:p>
            <a:r>
              <a:rPr lang="en-GB" sz="1400" dirty="0" smtClean="0"/>
              <a:t>c/o </a:t>
            </a:r>
            <a:r>
              <a:rPr lang="en-GB" sz="1400" dirty="0" err="1" smtClean="0"/>
              <a:t>S.Blivet</a:t>
            </a:r>
            <a:endParaRPr lang="en-GB" sz="1400" dirty="0"/>
          </a:p>
        </p:txBody>
      </p:sp>
      <p:grpSp>
        <p:nvGrpSpPr>
          <p:cNvPr id="4" name="Groupe 3"/>
          <p:cNvGrpSpPr/>
          <p:nvPr/>
        </p:nvGrpSpPr>
        <p:grpSpPr>
          <a:xfrm>
            <a:off x="163286" y="1744269"/>
            <a:ext cx="11763931" cy="5367809"/>
            <a:chOff x="163286" y="1744269"/>
            <a:chExt cx="11763931" cy="5367809"/>
          </a:xfrm>
        </p:grpSpPr>
        <p:pic>
          <p:nvPicPr>
            <p:cNvPr id="11" name="Image 10"/>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63286" y="1744269"/>
              <a:ext cx="11763931" cy="5367809"/>
            </a:xfrm>
            <a:prstGeom prst="rect">
              <a:avLst/>
            </a:prstGeom>
          </p:spPr>
        </p:pic>
        <p:sp>
          <p:nvSpPr>
            <p:cNvPr id="2" name="ZoneTexte 1"/>
            <p:cNvSpPr txBox="1"/>
            <p:nvPr/>
          </p:nvSpPr>
          <p:spPr>
            <a:xfrm>
              <a:off x="2944548" y="2552674"/>
              <a:ext cx="6388287" cy="369332"/>
            </a:xfrm>
            <a:prstGeom prst="rect">
              <a:avLst/>
            </a:prstGeom>
            <a:noFill/>
          </p:spPr>
          <p:txBody>
            <a:bodyPr wrap="none" rtlCol="0">
              <a:spAutoFit/>
            </a:bodyPr>
            <a:lstStyle/>
            <a:p>
              <a:r>
                <a:rPr lang="en-GB" dirty="0" smtClean="0"/>
                <a:t>Cryomodule should look something like this...</a:t>
              </a:r>
              <a:endParaRPr lang="en-GB" dirty="0"/>
            </a:p>
          </p:txBody>
        </p:sp>
      </p:grpSp>
    </p:spTree>
    <p:extLst>
      <p:ext uri="{BB962C8B-B14F-4D97-AF65-F5344CB8AC3E}">
        <p14:creationId xmlns:p14="http://schemas.microsoft.com/office/powerpoint/2010/main" val="2948319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Innovate for Sustainable Accelerating Systems: Kick-Off Meeting">
            <a:extLst>
              <a:ext uri="{FF2B5EF4-FFF2-40B4-BE49-F238E27FC236}">
                <a16:creationId xmlns:a16="http://schemas.microsoft.com/office/drawing/2014/main" id="{1709803E-6E12-BAB9-0C4A-5169DA776598}"/>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63286" y="109462"/>
            <a:ext cx="2781262" cy="874111"/>
          </a:xfrm>
          <a:prstGeom prst="rect">
            <a:avLst/>
          </a:prstGeom>
          <a:noFill/>
          <a:extLst>
            <a:ext uri="{909E8E84-426E-40DD-AFC4-6F175D3DCCD1}">
              <a14:hiddenFill xmlns:a14="http://schemas.microsoft.com/office/drawing/2010/main">
                <a:solidFill>
                  <a:srgbClr val="FFFFFF"/>
                </a:solidFill>
              </a14:hiddenFill>
            </a:ext>
          </a:extLst>
        </p:spPr>
      </p:pic>
      <p:sp>
        <p:nvSpPr>
          <p:cNvPr id="3" name="Espace réservé du contenu 2">
            <a:extLst>
              <a:ext uri="{FF2B5EF4-FFF2-40B4-BE49-F238E27FC236}">
                <a16:creationId xmlns:a16="http://schemas.microsoft.com/office/drawing/2014/main" id="{0932A6A9-8E95-4884-917E-386F298748BC}"/>
              </a:ext>
            </a:extLst>
          </p:cNvPr>
          <p:cNvSpPr>
            <a:spLocks noGrp="1"/>
          </p:cNvSpPr>
          <p:nvPr>
            <p:ph idx="1"/>
          </p:nvPr>
        </p:nvSpPr>
        <p:spPr>
          <a:xfrm>
            <a:off x="565608" y="1461154"/>
            <a:ext cx="7931847" cy="5396845"/>
          </a:xfrm>
        </p:spPr>
        <p:txBody>
          <a:bodyPr>
            <a:normAutofit/>
          </a:bodyPr>
          <a:lstStyle/>
          <a:p>
            <a:pPr marL="0" indent="0">
              <a:buNone/>
            </a:pPr>
            <a:r>
              <a:rPr lang="en-US" sz="2000" b="1" dirty="0" smtClean="0">
                <a:solidFill>
                  <a:schemeClr val="bg1">
                    <a:lumMod val="50000"/>
                  </a:schemeClr>
                </a:solidFill>
              </a:rPr>
              <a:t>Preparation </a:t>
            </a:r>
            <a:r>
              <a:rPr lang="en-US" sz="2000" b="1" dirty="0">
                <a:solidFill>
                  <a:schemeClr val="bg1">
                    <a:lumMod val="50000"/>
                  </a:schemeClr>
                </a:solidFill>
              </a:rPr>
              <a:t>of the test stand @ Lund.</a:t>
            </a:r>
          </a:p>
          <a:p>
            <a:pPr marL="0" indent="0">
              <a:buNone/>
            </a:pPr>
            <a:r>
              <a:rPr lang="en-US" sz="1800" dirty="0"/>
              <a:t>Points of attention raised during the technical review in June </a:t>
            </a:r>
            <a:r>
              <a:rPr lang="en-US" sz="1800" dirty="0" smtClean="0"/>
              <a:t>2025 and addressed: </a:t>
            </a:r>
            <a:endParaRPr lang="en-US" sz="1800" dirty="0"/>
          </a:p>
          <a:p>
            <a:pPr marL="285750" indent="-285750"/>
            <a:r>
              <a:rPr lang="en-US" sz="1800" b="1" dirty="0"/>
              <a:t>Cryomodule </a:t>
            </a:r>
            <a:r>
              <a:rPr lang="en-US" sz="1800" b="1" dirty="0" smtClean="0"/>
              <a:t>footprint </a:t>
            </a:r>
            <a:r>
              <a:rPr lang="en-US" sz="1800" dirty="0" smtClean="0"/>
              <a:t>into </a:t>
            </a:r>
            <a:r>
              <a:rPr lang="en-US" sz="1800" dirty="0"/>
              <a:t>the </a:t>
            </a:r>
            <a:r>
              <a:rPr lang="en-US" sz="1800" dirty="0" smtClean="0"/>
              <a:t>bunker </a:t>
            </a:r>
            <a:r>
              <a:rPr lang="en-US" sz="1800" dirty="0"/>
              <a:t>(+40cm </a:t>
            </a:r>
            <a:r>
              <a:rPr lang="en-US" sz="1800" dirty="0" smtClean="0"/>
              <a:t>total </a:t>
            </a:r>
            <a:r>
              <a:rPr lang="en-US" sz="1800" dirty="0" err="1" smtClean="0"/>
              <a:t>w.r.</a:t>
            </a:r>
            <a:r>
              <a:rPr lang="en-US" sz="1800" dirty="0" smtClean="0"/>
              <a:t> to ESS Cryomodule) </a:t>
            </a:r>
          </a:p>
          <a:p>
            <a:pPr marL="285750" indent="-285750"/>
            <a:r>
              <a:rPr lang="en-US" sz="1800" b="1" dirty="0" smtClean="0"/>
              <a:t>Air </a:t>
            </a:r>
            <a:r>
              <a:rPr lang="en-US" sz="1800" b="1" dirty="0"/>
              <a:t>cooling </a:t>
            </a:r>
            <a:r>
              <a:rPr lang="en-US" sz="1800" dirty="0"/>
              <a:t>of the </a:t>
            </a:r>
            <a:r>
              <a:rPr lang="en-US" sz="1800" dirty="0" smtClean="0"/>
              <a:t>FPC (vs</a:t>
            </a:r>
            <a:r>
              <a:rPr lang="en-US" sz="1800" dirty="0"/>
              <a:t>. water cooling for ESS couplers</a:t>
            </a:r>
            <a:r>
              <a:rPr lang="en-US" sz="1800" dirty="0" smtClean="0"/>
              <a:t>). Assembly before cryomodule installation into the bunker: checked and validated.</a:t>
            </a:r>
            <a:endParaRPr lang="en-US" sz="1800" dirty="0"/>
          </a:p>
          <a:p>
            <a:pPr marL="285750" indent="-285750"/>
            <a:r>
              <a:rPr lang="en-US" sz="1800" b="1" dirty="0" smtClean="0"/>
              <a:t>FPC </a:t>
            </a:r>
            <a:r>
              <a:rPr lang="en-US" sz="1800" b="1" dirty="0"/>
              <a:t>doorknobs </a:t>
            </a:r>
            <a:r>
              <a:rPr lang="en-US" sz="1800" dirty="0"/>
              <a:t>dimensions vs. ESS ones : </a:t>
            </a:r>
            <a:r>
              <a:rPr lang="en-US" sz="1800" dirty="0" smtClean="0"/>
              <a:t>checked and validated.</a:t>
            </a:r>
            <a:endParaRPr lang="en-US" sz="1800" dirty="0"/>
          </a:p>
          <a:p>
            <a:endParaRPr lang="en-US" sz="1800" b="1" dirty="0" smtClean="0">
              <a:cs typeface="Calibri" panose="020F0502020204030204" pitchFamily="34" charset="0"/>
            </a:endParaRPr>
          </a:p>
          <a:p>
            <a:pPr marL="0" indent="0">
              <a:buNone/>
            </a:pPr>
            <a:endParaRPr lang="en-US" sz="1800" b="1" dirty="0" smtClean="0">
              <a:solidFill>
                <a:schemeClr val="bg1">
                  <a:lumMod val="50000"/>
                </a:schemeClr>
              </a:solidFill>
            </a:endParaRPr>
          </a:p>
          <a:p>
            <a:pPr marL="0" indent="0">
              <a:buNone/>
            </a:pPr>
            <a:r>
              <a:rPr lang="en-US" sz="1800" b="1" dirty="0" smtClean="0">
                <a:solidFill>
                  <a:schemeClr val="bg1">
                    <a:lumMod val="50000"/>
                  </a:schemeClr>
                </a:solidFill>
              </a:rPr>
              <a:t>Cryogenic </a:t>
            </a:r>
            <a:r>
              <a:rPr lang="en-US" sz="1800" b="1" dirty="0">
                <a:solidFill>
                  <a:schemeClr val="bg1">
                    <a:lumMod val="50000"/>
                  </a:schemeClr>
                </a:solidFill>
              </a:rPr>
              <a:t>and RF test of the cryomodule.</a:t>
            </a:r>
          </a:p>
          <a:p>
            <a:r>
              <a:rPr lang="en-US" sz="1800" b="1" dirty="0">
                <a:cs typeface="Calibri" panose="020F0502020204030204" pitchFamily="34" charset="0"/>
              </a:rPr>
              <a:t>Not started yet. </a:t>
            </a:r>
            <a:endParaRPr lang="en-US" sz="1800" dirty="0">
              <a:sym typeface="Wingdings" panose="05000000000000000000" pitchFamily="2" charset="2"/>
            </a:endParaRPr>
          </a:p>
          <a:p>
            <a:pPr marL="0" indent="0">
              <a:buNone/>
            </a:pPr>
            <a:endParaRPr lang="en-US" sz="1800" dirty="0"/>
          </a:p>
          <a:p>
            <a:endParaRPr lang="en-US" sz="2400" dirty="0"/>
          </a:p>
          <a:p>
            <a:endParaRPr lang="en-US" dirty="0"/>
          </a:p>
          <a:p>
            <a:endParaRPr lang="en-US" dirty="0"/>
          </a:p>
          <a:p>
            <a:endParaRPr lang="en-GB" dirty="0"/>
          </a:p>
        </p:txBody>
      </p:sp>
      <p:sp>
        <p:nvSpPr>
          <p:cNvPr id="6" name="TextBox 3">
            <a:extLst>
              <a:ext uri="{FF2B5EF4-FFF2-40B4-BE49-F238E27FC236}">
                <a16:creationId xmlns:a16="http://schemas.microsoft.com/office/drawing/2014/main" id="{51EC8C43-06E0-C825-13E4-F8DEB374FF58}"/>
              </a:ext>
            </a:extLst>
          </p:cNvPr>
          <p:cNvSpPr txBox="1"/>
          <p:nvPr/>
        </p:nvSpPr>
        <p:spPr>
          <a:xfrm>
            <a:off x="3418115" y="315684"/>
            <a:ext cx="7619999" cy="830997"/>
          </a:xfrm>
          <a:prstGeom prst="rect">
            <a:avLst/>
          </a:prstGeom>
          <a:noFill/>
        </p:spPr>
        <p:txBody>
          <a:bodyPr wrap="square" rtlCol="0">
            <a:spAutoFit/>
          </a:bodyPr>
          <a:lstStyle/>
          <a:p>
            <a:r>
              <a:rPr lang="en-US" sz="2400" b="1" dirty="0" smtClean="0">
                <a:solidFill>
                  <a:schemeClr val="bg2">
                    <a:lumMod val="50000"/>
                  </a:schemeClr>
                </a:solidFill>
              </a:rPr>
              <a:t>status </a:t>
            </a:r>
            <a:r>
              <a:rPr lang="en-US" sz="2400" b="1" dirty="0">
                <a:solidFill>
                  <a:schemeClr val="bg2">
                    <a:lumMod val="50000"/>
                  </a:schemeClr>
                </a:solidFill>
              </a:rPr>
              <a:t>of Task </a:t>
            </a:r>
            <a:r>
              <a:rPr lang="en-US" sz="2400" b="1" dirty="0" smtClean="0">
                <a:solidFill>
                  <a:schemeClr val="bg2">
                    <a:lumMod val="50000"/>
                  </a:schemeClr>
                </a:solidFill>
              </a:rPr>
              <a:t>6.5 – assembly and test of the cryomodule</a:t>
            </a:r>
            <a:endParaRPr lang="en-US" sz="2400" b="1" dirty="0">
              <a:solidFill>
                <a:schemeClr val="bg2">
                  <a:lumMod val="50000"/>
                </a:schemeClr>
              </a:solidFill>
            </a:endParaRPr>
          </a:p>
        </p:txBody>
      </p:sp>
      <p:pic>
        <p:nvPicPr>
          <p:cNvPr id="7" name="Image 6"/>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69013" y="2600698"/>
            <a:ext cx="296595" cy="296595"/>
          </a:xfrm>
          <a:prstGeom prst="rect">
            <a:avLst/>
          </a:prstGeom>
        </p:spPr>
      </p:pic>
      <p:pic>
        <p:nvPicPr>
          <p:cNvPr id="8" name="Image 7"/>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69011" y="3103500"/>
            <a:ext cx="296595" cy="296595"/>
          </a:xfrm>
          <a:prstGeom prst="rect">
            <a:avLst/>
          </a:prstGeom>
        </p:spPr>
      </p:pic>
      <p:pic>
        <p:nvPicPr>
          <p:cNvPr id="9" name="Image 8"/>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69012" y="3884124"/>
            <a:ext cx="296595" cy="296595"/>
          </a:xfrm>
          <a:prstGeom prst="rect">
            <a:avLst/>
          </a:prstGeom>
        </p:spPr>
      </p:pic>
      <p:pic>
        <p:nvPicPr>
          <p:cNvPr id="10" name="Image 9"/>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8777419" y="2016125"/>
            <a:ext cx="3414581" cy="3424881"/>
          </a:xfrm>
          <a:prstGeom prst="rect">
            <a:avLst/>
          </a:prstGeom>
        </p:spPr>
      </p:pic>
    </p:spTree>
    <p:extLst>
      <p:ext uri="{BB962C8B-B14F-4D97-AF65-F5344CB8AC3E}">
        <p14:creationId xmlns:p14="http://schemas.microsoft.com/office/powerpoint/2010/main" val="214016331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CDACFB-1B75-9953-AC32-C108F37912D8}"/>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AFFA24AF-A507-EA37-4B8C-BABEEBAD4C28}"/>
              </a:ext>
            </a:extLst>
          </p:cNvPr>
          <p:cNvSpPr txBox="1"/>
          <p:nvPr/>
        </p:nvSpPr>
        <p:spPr>
          <a:xfrm>
            <a:off x="3418115" y="315684"/>
            <a:ext cx="3687228" cy="461665"/>
          </a:xfrm>
          <a:prstGeom prst="rect">
            <a:avLst/>
          </a:prstGeom>
          <a:noFill/>
        </p:spPr>
        <p:txBody>
          <a:bodyPr wrap="none" rtlCol="0">
            <a:spAutoFit/>
          </a:bodyPr>
          <a:lstStyle/>
          <a:p>
            <a:r>
              <a:rPr lang="en-US" sz="2400" b="1" dirty="0" smtClean="0">
                <a:solidFill>
                  <a:schemeClr val="bg2">
                    <a:lumMod val="50000"/>
                  </a:schemeClr>
                </a:solidFill>
              </a:rPr>
              <a:t>points </a:t>
            </a:r>
            <a:r>
              <a:rPr lang="en-US" sz="2400" b="1" dirty="0">
                <a:solidFill>
                  <a:schemeClr val="bg2">
                    <a:lumMod val="50000"/>
                  </a:schemeClr>
                </a:solidFill>
              </a:rPr>
              <a:t>of attention</a:t>
            </a:r>
          </a:p>
        </p:txBody>
      </p:sp>
      <p:pic>
        <p:nvPicPr>
          <p:cNvPr id="5" name="Picture 2" descr="Innovate for Sustainable Accelerating Systems: Kick-Off Meeting">
            <a:extLst>
              <a:ext uri="{FF2B5EF4-FFF2-40B4-BE49-F238E27FC236}">
                <a16:creationId xmlns:a16="http://schemas.microsoft.com/office/drawing/2014/main" id="{6D51265F-F36F-69A4-2976-8FB8BBF5AF1F}"/>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63286" y="109462"/>
            <a:ext cx="2781262" cy="87411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5C6DC7AD-FA86-3014-2C7F-44169091257A}"/>
              </a:ext>
            </a:extLst>
          </p:cNvPr>
          <p:cNvSpPr txBox="1"/>
          <p:nvPr/>
        </p:nvSpPr>
        <p:spPr>
          <a:xfrm>
            <a:off x="338180" y="1447339"/>
            <a:ext cx="11613675" cy="5139869"/>
          </a:xfrm>
          <a:prstGeom prst="rect">
            <a:avLst/>
          </a:prstGeom>
          <a:noFill/>
        </p:spPr>
        <p:txBody>
          <a:bodyPr wrap="square" rtlCol="0">
            <a:spAutoFit/>
          </a:bodyPr>
          <a:lstStyle/>
          <a:p>
            <a:pPr marL="285750" indent="-285750">
              <a:buFont typeface="Arial" panose="020B0604020202020204" pitchFamily="34" charset="0"/>
              <a:buChar char="•"/>
            </a:pPr>
            <a:r>
              <a:rPr lang="en-US" b="1" dirty="0" smtClean="0"/>
              <a:t>Fabrication </a:t>
            </a:r>
            <a:r>
              <a:rPr lang="en-US" b="1" dirty="0"/>
              <a:t>of 5-cell cavities </a:t>
            </a:r>
            <a:r>
              <a:rPr lang="en-US" dirty="0" smtClean="0"/>
              <a:t>already on critical path </a:t>
            </a:r>
            <a:r>
              <a:rPr lang="en-US" dirty="0" smtClean="0">
                <a:sym typeface="Wingdings" panose="05000000000000000000" pitchFamily="2" charset="2"/>
              </a:rPr>
              <a:t> action:</a:t>
            </a:r>
            <a:r>
              <a:rPr lang="en-US" dirty="0" smtClean="0"/>
              <a:t> carefully follow-up the fabrication</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b="1" dirty="0" smtClean="0"/>
              <a:t>Cavity preparation </a:t>
            </a:r>
            <a:r>
              <a:rPr lang="en-US" dirty="0" smtClean="0"/>
              <a:t>(Vertical EP</a:t>
            </a:r>
            <a:r>
              <a:rPr lang="en-US" dirty="0"/>
              <a:t>, annealing, mid-T </a:t>
            </a:r>
            <a:r>
              <a:rPr lang="en-US" dirty="0" smtClean="0"/>
              <a:t>bake) never done on multi-cell 800MHz cavity </a:t>
            </a:r>
            <a:r>
              <a:rPr lang="en-US" dirty="0" smtClean="0">
                <a:sym typeface="Wingdings" panose="05000000000000000000" pitchFamily="2" charset="2"/>
              </a:rPr>
              <a:t> action: recipe </a:t>
            </a:r>
            <a:r>
              <a:rPr lang="en-US" dirty="0" smtClean="0"/>
              <a:t>must </a:t>
            </a:r>
            <a:r>
              <a:rPr lang="en-US" dirty="0"/>
              <a:t>be validated on single-cell cavities </a:t>
            </a:r>
            <a:r>
              <a:rPr lang="en-US" dirty="0" smtClean="0"/>
              <a:t>beforehand. Close collaboration already established with CERN and CEA to develop the right recipe. First single-cell cavity delivered to IJCLAB a week ago.</a:t>
            </a:r>
          </a:p>
          <a:p>
            <a:endParaRPr lang="en-US" dirty="0" smtClean="0"/>
          </a:p>
          <a:p>
            <a:pPr marL="285750" indent="-285750">
              <a:buFont typeface="Arial" panose="020B0604020202020204" pitchFamily="34" charset="0"/>
              <a:buChar char="•"/>
            </a:pPr>
            <a:r>
              <a:rPr lang="en-US" dirty="0" smtClean="0"/>
              <a:t>Linked </a:t>
            </a:r>
            <a:r>
              <a:rPr lang="en-US" dirty="0" smtClean="0"/>
              <a:t>to </a:t>
            </a:r>
            <a:r>
              <a:rPr lang="en-US" dirty="0" smtClean="0"/>
              <a:t>WP4 </a:t>
            </a:r>
            <a:r>
              <a:rPr lang="en-US" dirty="0" err="1" smtClean="0"/>
              <a:t>acitivity</a:t>
            </a:r>
            <a:r>
              <a:rPr lang="en-US" dirty="0" smtClean="0"/>
              <a:t>. </a:t>
            </a:r>
            <a:r>
              <a:rPr lang="en-US" b="1" dirty="0" smtClean="0"/>
              <a:t>HOM couplers &amp; FPC fabrication </a:t>
            </a:r>
            <a:r>
              <a:rPr lang="en-US" dirty="0" smtClean="0">
                <a:sym typeface="Wingdings" panose="05000000000000000000" pitchFamily="2" charset="2"/>
              </a:rPr>
              <a:t> action: continue participating to the WP4 </a:t>
            </a:r>
            <a:r>
              <a:rPr lang="en-US" dirty="0" smtClean="0">
                <a:sym typeface="Wingdings" panose="05000000000000000000" pitchFamily="2" charset="2"/>
              </a:rPr>
              <a:t>meetings and be flexible is adaptation is needed. </a:t>
            </a:r>
            <a:endParaRPr lang="en-US" dirty="0" smtClean="0"/>
          </a:p>
          <a:p>
            <a:pPr marL="742950" lvl="1" indent="-285750">
              <a:buFont typeface="Arial" panose="020B0604020202020204" pitchFamily="34" charset="0"/>
              <a:buChar char="•"/>
            </a:pPr>
            <a:endParaRPr lang="en-US" dirty="0"/>
          </a:p>
          <a:p>
            <a:pPr marL="285750" indent="-285750">
              <a:buFont typeface="Arial" panose="020B0604020202020204" pitchFamily="34" charset="0"/>
              <a:buChar char="•"/>
            </a:pPr>
            <a:r>
              <a:rPr lang="en-US" b="1" dirty="0" smtClean="0"/>
              <a:t>Additional cost of certain components</a:t>
            </a:r>
            <a:r>
              <a:rPr lang="en-US" dirty="0" smtClean="0"/>
              <a:t>. Gate valves for example (more than x2) </a:t>
            </a:r>
            <a:r>
              <a:rPr lang="en-US" dirty="0" smtClean="0">
                <a:sym typeface="Wingdings" panose="05000000000000000000" pitchFamily="2" charset="2"/>
              </a:rPr>
              <a:t> action:</a:t>
            </a:r>
            <a:r>
              <a:rPr lang="en-US" dirty="0" smtClean="0"/>
              <a:t> </a:t>
            </a:r>
            <a:r>
              <a:rPr lang="en-US" dirty="0"/>
              <a:t>s</a:t>
            </a:r>
            <a:r>
              <a:rPr lang="en-US" dirty="0" smtClean="0"/>
              <a:t>tart technical discussion with another potential supplier (whenever it is possible of course).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b="1" dirty="0" smtClean="0"/>
              <a:t>No spare components </a:t>
            </a:r>
            <a:r>
              <a:rPr lang="en-US" dirty="0" smtClean="0">
                <a:sym typeface="Wingdings" panose="05000000000000000000" pitchFamily="2" charset="2"/>
              </a:rPr>
              <a:t> action</a:t>
            </a:r>
            <a:r>
              <a:rPr lang="en-US" dirty="0">
                <a:sym typeface="Wingdings" panose="05000000000000000000" pitchFamily="2" charset="2"/>
              </a:rPr>
              <a:t>: keep your fingers crossed!</a:t>
            </a:r>
            <a:r>
              <a:rPr lang="en-US" dirty="0" smtClean="0"/>
              <a:t> </a:t>
            </a:r>
          </a:p>
          <a:p>
            <a:endParaRPr lang="en-US" sz="2000" dirty="0"/>
          </a:p>
          <a:p>
            <a:endParaRPr lang="en-US" sz="2000" dirty="0"/>
          </a:p>
        </p:txBody>
      </p:sp>
    </p:spTree>
    <p:extLst>
      <p:ext uri="{BB962C8B-B14F-4D97-AF65-F5344CB8AC3E}">
        <p14:creationId xmlns:p14="http://schemas.microsoft.com/office/powerpoint/2010/main" val="18689361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B9F62B-3239-6EE8-F00D-69BC3CED54A2}"/>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0500BB58-13C2-C4FB-2105-FCBD01FF7454}"/>
              </a:ext>
            </a:extLst>
          </p:cNvPr>
          <p:cNvSpPr txBox="1"/>
          <p:nvPr/>
        </p:nvSpPr>
        <p:spPr>
          <a:xfrm>
            <a:off x="3418115" y="315684"/>
            <a:ext cx="8111516" cy="461665"/>
          </a:xfrm>
          <a:prstGeom prst="rect">
            <a:avLst/>
          </a:prstGeom>
          <a:noFill/>
        </p:spPr>
        <p:txBody>
          <a:bodyPr wrap="none" rtlCol="0">
            <a:spAutoFit/>
          </a:bodyPr>
          <a:lstStyle/>
          <a:p>
            <a:r>
              <a:rPr lang="en-BE" sz="2400" b="1" dirty="0" smtClean="0">
                <a:solidFill>
                  <a:schemeClr val="bg2">
                    <a:lumMod val="50000"/>
                  </a:schemeClr>
                </a:solidFill>
              </a:rPr>
              <a:t>plans </a:t>
            </a:r>
            <a:r>
              <a:rPr lang="en-BE" sz="2400" b="1" dirty="0">
                <a:solidFill>
                  <a:schemeClr val="bg2">
                    <a:lumMod val="50000"/>
                  </a:schemeClr>
                </a:solidFill>
              </a:rPr>
              <a:t>to achieve milestones &amp; deliverables</a:t>
            </a:r>
          </a:p>
        </p:txBody>
      </p:sp>
      <p:pic>
        <p:nvPicPr>
          <p:cNvPr id="5" name="Picture 2" descr="Innovate for Sustainable Accelerating Systems: Kick-Off Meeting">
            <a:extLst>
              <a:ext uri="{FF2B5EF4-FFF2-40B4-BE49-F238E27FC236}">
                <a16:creationId xmlns:a16="http://schemas.microsoft.com/office/drawing/2014/main" id="{1C31A748-932E-C1C6-22A4-E75A98A18CAB}"/>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63286" y="109462"/>
            <a:ext cx="2781262" cy="874111"/>
          </a:xfrm>
          <a:prstGeom prst="rect">
            <a:avLst/>
          </a:prstGeom>
          <a:noFill/>
          <a:extLst>
            <a:ext uri="{909E8E84-426E-40DD-AFC4-6F175D3DCCD1}">
              <a14:hiddenFill xmlns:a14="http://schemas.microsoft.com/office/drawing/2010/main">
                <a:solidFill>
                  <a:srgbClr val="FFFFFF"/>
                </a:solidFill>
              </a14:hiddenFill>
            </a:ext>
          </a:extLst>
        </p:spPr>
      </p:pic>
      <p:pic>
        <p:nvPicPr>
          <p:cNvPr id="22" name="Image 21"/>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163286" y="1743198"/>
            <a:ext cx="11749510" cy="1222876"/>
          </a:xfrm>
          <a:prstGeom prst="rect">
            <a:avLst/>
          </a:prstGeom>
        </p:spPr>
      </p:pic>
      <p:sp>
        <p:nvSpPr>
          <p:cNvPr id="23" name="TextBox 1">
            <a:extLst>
              <a:ext uri="{FF2B5EF4-FFF2-40B4-BE49-F238E27FC236}">
                <a16:creationId xmlns:a16="http://schemas.microsoft.com/office/drawing/2014/main" id="{5C6DC7AD-FA86-3014-2C7F-44169091257A}"/>
              </a:ext>
            </a:extLst>
          </p:cNvPr>
          <p:cNvSpPr txBox="1"/>
          <p:nvPr/>
        </p:nvSpPr>
        <p:spPr>
          <a:xfrm>
            <a:off x="153889" y="1000283"/>
            <a:ext cx="1659429" cy="461665"/>
          </a:xfrm>
          <a:prstGeom prst="rect">
            <a:avLst/>
          </a:prstGeom>
          <a:noFill/>
        </p:spPr>
        <p:txBody>
          <a:bodyPr wrap="none" rtlCol="0">
            <a:spAutoFit/>
          </a:bodyPr>
          <a:lstStyle/>
          <a:p>
            <a:r>
              <a:rPr lang="fr-FR" sz="2400" b="1" dirty="0" smtClean="0">
                <a:solidFill>
                  <a:schemeClr val="bg2">
                    <a:lumMod val="50000"/>
                  </a:schemeClr>
                </a:solidFill>
              </a:rPr>
              <a:t>Planning</a:t>
            </a:r>
            <a:endParaRPr lang="fr-FR" dirty="0" smtClean="0"/>
          </a:p>
        </p:txBody>
      </p:sp>
      <p:pic>
        <p:nvPicPr>
          <p:cNvPr id="24" name="Image 23"/>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163286" y="1497205"/>
            <a:ext cx="11749510" cy="244304"/>
          </a:xfrm>
          <a:prstGeom prst="rect">
            <a:avLst/>
          </a:prstGeom>
        </p:spPr>
      </p:pic>
      <p:cxnSp>
        <p:nvCxnSpPr>
          <p:cNvPr id="25" name="Connecteur droit 24"/>
          <p:cNvCxnSpPr/>
          <p:nvPr/>
        </p:nvCxnSpPr>
        <p:spPr>
          <a:xfrm>
            <a:off x="8767412" y="1836658"/>
            <a:ext cx="0" cy="1089782"/>
          </a:xfrm>
          <a:prstGeom prst="line">
            <a:avLst/>
          </a:prstGeom>
          <a:ln w="38100">
            <a:solidFill>
              <a:srgbClr val="FF0000"/>
            </a:solidFill>
            <a:prstDash val="dash"/>
          </a:ln>
        </p:spPr>
        <p:style>
          <a:lnRef idx="2">
            <a:schemeClr val="accent1"/>
          </a:lnRef>
          <a:fillRef idx="0">
            <a:schemeClr val="accent1"/>
          </a:fillRef>
          <a:effectRef idx="1">
            <a:schemeClr val="accent1"/>
          </a:effectRef>
          <a:fontRef idx="minor">
            <a:schemeClr val="tx1"/>
          </a:fontRef>
        </p:style>
      </p:cxnSp>
      <p:sp>
        <p:nvSpPr>
          <p:cNvPr id="26" name="ZoneTexte 25"/>
          <p:cNvSpPr txBox="1"/>
          <p:nvPr/>
        </p:nvSpPr>
        <p:spPr>
          <a:xfrm>
            <a:off x="6543278" y="1066613"/>
            <a:ext cx="733384" cy="523220"/>
          </a:xfrm>
          <a:prstGeom prst="rect">
            <a:avLst/>
          </a:prstGeom>
          <a:noFill/>
        </p:spPr>
        <p:txBody>
          <a:bodyPr wrap="square" rtlCol="0">
            <a:spAutoFit/>
          </a:bodyPr>
          <a:lstStyle/>
          <a:p>
            <a:r>
              <a:rPr lang="fr-FR" sz="1400" b="1" dirty="0" err="1" smtClean="0">
                <a:solidFill>
                  <a:srgbClr val="7030A0"/>
                </a:solidFill>
              </a:rPr>
              <a:t>Feb</a:t>
            </a:r>
            <a:r>
              <a:rPr lang="fr-FR" sz="1400" b="1" dirty="0" smtClean="0">
                <a:solidFill>
                  <a:srgbClr val="7030A0"/>
                </a:solidFill>
              </a:rPr>
              <a:t> 2025</a:t>
            </a:r>
            <a:endParaRPr lang="fr-FR" sz="1400" b="1" dirty="0">
              <a:solidFill>
                <a:srgbClr val="7030A0"/>
              </a:solidFill>
            </a:endParaRPr>
          </a:p>
        </p:txBody>
      </p:sp>
      <p:sp>
        <p:nvSpPr>
          <p:cNvPr id="27" name="ZoneTexte 26"/>
          <p:cNvSpPr txBox="1"/>
          <p:nvPr/>
        </p:nvSpPr>
        <p:spPr>
          <a:xfrm>
            <a:off x="8243908" y="1059796"/>
            <a:ext cx="733384" cy="523220"/>
          </a:xfrm>
          <a:prstGeom prst="rect">
            <a:avLst/>
          </a:prstGeom>
          <a:noFill/>
        </p:spPr>
        <p:txBody>
          <a:bodyPr wrap="square" rtlCol="0">
            <a:spAutoFit/>
          </a:bodyPr>
          <a:lstStyle/>
          <a:p>
            <a:r>
              <a:rPr lang="fr-FR" sz="1400" b="1" dirty="0" err="1" smtClean="0">
                <a:solidFill>
                  <a:srgbClr val="7030A0"/>
                </a:solidFill>
              </a:rPr>
              <a:t>Feb</a:t>
            </a:r>
            <a:r>
              <a:rPr lang="fr-FR" sz="1400" b="1" dirty="0" smtClean="0">
                <a:solidFill>
                  <a:srgbClr val="7030A0"/>
                </a:solidFill>
              </a:rPr>
              <a:t> 2026</a:t>
            </a:r>
            <a:endParaRPr lang="fr-FR" sz="1400" b="1" dirty="0">
              <a:solidFill>
                <a:srgbClr val="7030A0"/>
              </a:solidFill>
            </a:endParaRPr>
          </a:p>
        </p:txBody>
      </p:sp>
      <p:sp>
        <p:nvSpPr>
          <p:cNvPr id="28" name="ZoneTexte 27"/>
          <p:cNvSpPr txBox="1"/>
          <p:nvPr/>
        </p:nvSpPr>
        <p:spPr>
          <a:xfrm>
            <a:off x="9946483" y="1076563"/>
            <a:ext cx="733384" cy="523220"/>
          </a:xfrm>
          <a:prstGeom prst="rect">
            <a:avLst/>
          </a:prstGeom>
          <a:noFill/>
        </p:spPr>
        <p:txBody>
          <a:bodyPr wrap="square" rtlCol="0">
            <a:spAutoFit/>
          </a:bodyPr>
          <a:lstStyle/>
          <a:p>
            <a:r>
              <a:rPr lang="fr-FR" sz="1400" b="1" dirty="0" err="1" smtClean="0">
                <a:solidFill>
                  <a:srgbClr val="7030A0"/>
                </a:solidFill>
              </a:rPr>
              <a:t>Feb</a:t>
            </a:r>
            <a:r>
              <a:rPr lang="fr-FR" sz="1400" b="1" dirty="0" smtClean="0">
                <a:solidFill>
                  <a:srgbClr val="7030A0"/>
                </a:solidFill>
              </a:rPr>
              <a:t> 2027</a:t>
            </a:r>
            <a:endParaRPr lang="fr-FR" sz="1400" b="1" dirty="0">
              <a:solidFill>
                <a:srgbClr val="7030A0"/>
              </a:solidFill>
            </a:endParaRPr>
          </a:p>
        </p:txBody>
      </p:sp>
      <p:sp>
        <p:nvSpPr>
          <p:cNvPr id="29" name="ZoneTexte 28"/>
          <p:cNvSpPr txBox="1"/>
          <p:nvPr/>
        </p:nvSpPr>
        <p:spPr>
          <a:xfrm>
            <a:off x="11619026" y="1054142"/>
            <a:ext cx="733384" cy="523220"/>
          </a:xfrm>
          <a:prstGeom prst="rect">
            <a:avLst/>
          </a:prstGeom>
          <a:noFill/>
        </p:spPr>
        <p:txBody>
          <a:bodyPr wrap="square" rtlCol="0">
            <a:spAutoFit/>
          </a:bodyPr>
          <a:lstStyle/>
          <a:p>
            <a:r>
              <a:rPr lang="fr-FR" sz="1400" b="1" dirty="0" err="1" smtClean="0">
                <a:solidFill>
                  <a:srgbClr val="7030A0"/>
                </a:solidFill>
              </a:rPr>
              <a:t>Feb</a:t>
            </a:r>
            <a:r>
              <a:rPr lang="fr-FR" sz="1400" b="1" dirty="0" smtClean="0">
                <a:solidFill>
                  <a:srgbClr val="7030A0"/>
                </a:solidFill>
              </a:rPr>
              <a:t> 2028</a:t>
            </a:r>
            <a:endParaRPr lang="fr-FR" sz="1400" b="1" dirty="0">
              <a:solidFill>
                <a:srgbClr val="7030A0"/>
              </a:solidFill>
            </a:endParaRPr>
          </a:p>
        </p:txBody>
      </p:sp>
      <p:pic>
        <p:nvPicPr>
          <p:cNvPr id="30" name="Image 29"/>
          <p:cNvPicPr>
            <a:picLocks noChangeAspect="1"/>
          </p:cNvPicPr>
          <p:nvPr/>
        </p:nvPicPr>
        <p:blipFill>
          <a:blip r:embed="rId5"/>
          <a:stretch>
            <a:fillRect/>
          </a:stretch>
        </p:blipFill>
        <p:spPr>
          <a:xfrm>
            <a:off x="195319" y="3834862"/>
            <a:ext cx="8661960" cy="770641"/>
          </a:xfrm>
          <a:prstGeom prst="rect">
            <a:avLst/>
          </a:prstGeom>
        </p:spPr>
      </p:pic>
      <p:pic>
        <p:nvPicPr>
          <p:cNvPr id="31" name="Image 30"/>
          <p:cNvPicPr>
            <a:picLocks noChangeAspect="1"/>
          </p:cNvPicPr>
          <p:nvPr/>
        </p:nvPicPr>
        <p:blipFill>
          <a:blip r:embed="rId6"/>
          <a:stretch>
            <a:fillRect/>
          </a:stretch>
        </p:blipFill>
        <p:spPr>
          <a:xfrm>
            <a:off x="352546" y="5510159"/>
            <a:ext cx="8749010" cy="592417"/>
          </a:xfrm>
          <a:prstGeom prst="rect">
            <a:avLst/>
          </a:prstGeom>
        </p:spPr>
      </p:pic>
      <p:sp>
        <p:nvSpPr>
          <p:cNvPr id="32" name="TextBox 1">
            <a:extLst>
              <a:ext uri="{FF2B5EF4-FFF2-40B4-BE49-F238E27FC236}">
                <a16:creationId xmlns:a16="http://schemas.microsoft.com/office/drawing/2014/main" id="{5C6DC7AD-FA86-3014-2C7F-44169091257A}"/>
              </a:ext>
            </a:extLst>
          </p:cNvPr>
          <p:cNvSpPr txBox="1"/>
          <p:nvPr/>
        </p:nvSpPr>
        <p:spPr>
          <a:xfrm>
            <a:off x="163285" y="3210724"/>
            <a:ext cx="2028119" cy="461665"/>
          </a:xfrm>
          <a:prstGeom prst="rect">
            <a:avLst/>
          </a:prstGeom>
          <a:noFill/>
        </p:spPr>
        <p:txBody>
          <a:bodyPr wrap="none" rtlCol="0">
            <a:spAutoFit/>
          </a:bodyPr>
          <a:lstStyle/>
          <a:p>
            <a:r>
              <a:rPr lang="fr-FR" sz="2400" b="1" dirty="0" err="1" smtClean="0">
                <a:solidFill>
                  <a:schemeClr val="bg2">
                    <a:lumMod val="50000"/>
                  </a:schemeClr>
                </a:solidFill>
              </a:rPr>
              <a:t>Milestones</a:t>
            </a:r>
            <a:endParaRPr lang="fr-FR" sz="2400" b="1" dirty="0">
              <a:solidFill>
                <a:schemeClr val="bg2">
                  <a:lumMod val="50000"/>
                </a:schemeClr>
              </a:solidFill>
            </a:endParaRPr>
          </a:p>
        </p:txBody>
      </p:sp>
      <p:sp>
        <p:nvSpPr>
          <p:cNvPr id="33" name="TextBox 1">
            <a:extLst>
              <a:ext uri="{FF2B5EF4-FFF2-40B4-BE49-F238E27FC236}">
                <a16:creationId xmlns:a16="http://schemas.microsoft.com/office/drawing/2014/main" id="{5C6DC7AD-FA86-3014-2C7F-44169091257A}"/>
              </a:ext>
            </a:extLst>
          </p:cNvPr>
          <p:cNvSpPr txBox="1"/>
          <p:nvPr/>
        </p:nvSpPr>
        <p:spPr>
          <a:xfrm>
            <a:off x="171763" y="4975392"/>
            <a:ext cx="2396810" cy="461665"/>
          </a:xfrm>
          <a:prstGeom prst="rect">
            <a:avLst/>
          </a:prstGeom>
          <a:noFill/>
        </p:spPr>
        <p:txBody>
          <a:bodyPr wrap="none" rtlCol="0">
            <a:spAutoFit/>
          </a:bodyPr>
          <a:lstStyle/>
          <a:p>
            <a:r>
              <a:rPr lang="fr-FR" sz="2400" b="1" dirty="0" err="1" smtClean="0">
                <a:solidFill>
                  <a:schemeClr val="bg2">
                    <a:lumMod val="50000"/>
                  </a:schemeClr>
                </a:solidFill>
              </a:rPr>
              <a:t>Deliverables</a:t>
            </a:r>
            <a:endParaRPr lang="fr-FR" sz="2400" b="1" dirty="0">
              <a:solidFill>
                <a:schemeClr val="bg2">
                  <a:lumMod val="50000"/>
                </a:schemeClr>
              </a:solidFill>
            </a:endParaRPr>
          </a:p>
        </p:txBody>
      </p:sp>
      <p:sp>
        <p:nvSpPr>
          <p:cNvPr id="34" name="ZoneTexte 33"/>
          <p:cNvSpPr txBox="1"/>
          <p:nvPr/>
        </p:nvSpPr>
        <p:spPr>
          <a:xfrm>
            <a:off x="8853105" y="3770493"/>
            <a:ext cx="428744" cy="338554"/>
          </a:xfrm>
          <a:prstGeom prst="rect">
            <a:avLst/>
          </a:prstGeom>
          <a:solidFill>
            <a:srgbClr val="92D050"/>
          </a:solidFill>
          <a:ln>
            <a:solidFill>
              <a:schemeClr val="tx1"/>
            </a:solidFill>
          </a:ln>
        </p:spPr>
        <p:txBody>
          <a:bodyPr wrap="square" rtlCol="0">
            <a:spAutoFit/>
          </a:bodyPr>
          <a:lstStyle/>
          <a:p>
            <a:r>
              <a:rPr lang="fr-FR" sz="1600" b="1" dirty="0" smtClean="0"/>
              <a:t>OK</a:t>
            </a:r>
            <a:endParaRPr lang="fr-FR" sz="1600" b="1" dirty="0"/>
          </a:p>
        </p:txBody>
      </p:sp>
      <p:sp>
        <p:nvSpPr>
          <p:cNvPr id="35" name="ZoneTexte 34"/>
          <p:cNvSpPr txBox="1"/>
          <p:nvPr/>
        </p:nvSpPr>
        <p:spPr>
          <a:xfrm>
            <a:off x="8786990" y="4061813"/>
            <a:ext cx="3214135" cy="338554"/>
          </a:xfrm>
          <a:prstGeom prst="rect">
            <a:avLst/>
          </a:prstGeom>
          <a:noFill/>
        </p:spPr>
        <p:txBody>
          <a:bodyPr wrap="square" rtlCol="0">
            <a:spAutoFit/>
          </a:bodyPr>
          <a:lstStyle/>
          <a:p>
            <a:r>
              <a:rPr lang="fr-FR" sz="1600" b="1" dirty="0" smtClean="0">
                <a:solidFill>
                  <a:srgbClr val="FF0000"/>
                </a:solidFill>
              </a:rPr>
              <a:t>August 2026 </a:t>
            </a:r>
            <a:r>
              <a:rPr lang="fr-FR" sz="1600" b="1" dirty="0" smtClean="0">
                <a:solidFill>
                  <a:srgbClr val="FF0000"/>
                </a:solidFill>
                <a:sym typeface="Wingdings" panose="05000000000000000000" pitchFamily="2" charset="2"/>
              </a:rPr>
              <a:t> Sept 2027</a:t>
            </a:r>
            <a:endParaRPr lang="fr-FR" sz="1600" b="1" dirty="0">
              <a:solidFill>
                <a:srgbClr val="FF0000"/>
              </a:solidFill>
            </a:endParaRPr>
          </a:p>
        </p:txBody>
      </p:sp>
      <p:sp>
        <p:nvSpPr>
          <p:cNvPr id="36" name="ZoneTexte 35"/>
          <p:cNvSpPr txBox="1"/>
          <p:nvPr/>
        </p:nvSpPr>
        <p:spPr>
          <a:xfrm>
            <a:off x="8792844" y="4351077"/>
            <a:ext cx="3030677" cy="338554"/>
          </a:xfrm>
          <a:prstGeom prst="rect">
            <a:avLst/>
          </a:prstGeom>
          <a:noFill/>
        </p:spPr>
        <p:txBody>
          <a:bodyPr wrap="square" rtlCol="0">
            <a:spAutoFit/>
          </a:bodyPr>
          <a:lstStyle/>
          <a:p>
            <a:r>
              <a:rPr lang="fr-FR" sz="1600" b="1" dirty="0" smtClean="0">
                <a:solidFill>
                  <a:srgbClr val="FF0000"/>
                </a:solidFill>
              </a:rPr>
              <a:t>May 2027 </a:t>
            </a:r>
            <a:r>
              <a:rPr lang="fr-FR" sz="1600" b="1" dirty="0" smtClean="0">
                <a:solidFill>
                  <a:srgbClr val="FF0000"/>
                </a:solidFill>
                <a:sym typeface="Wingdings" panose="05000000000000000000" pitchFamily="2" charset="2"/>
              </a:rPr>
              <a:t> </a:t>
            </a:r>
            <a:r>
              <a:rPr lang="fr-FR" sz="1600" b="1" dirty="0" smtClean="0">
                <a:solidFill>
                  <a:srgbClr val="FF0000"/>
                </a:solidFill>
              </a:rPr>
              <a:t>May 2028</a:t>
            </a:r>
            <a:endParaRPr lang="fr-FR" sz="1600" b="1" dirty="0">
              <a:solidFill>
                <a:srgbClr val="FF0000"/>
              </a:solidFill>
            </a:endParaRPr>
          </a:p>
        </p:txBody>
      </p:sp>
      <p:sp>
        <p:nvSpPr>
          <p:cNvPr id="37" name="Carré corné 36"/>
          <p:cNvSpPr/>
          <p:nvPr/>
        </p:nvSpPr>
        <p:spPr>
          <a:xfrm>
            <a:off x="279654" y="3823234"/>
            <a:ext cx="657225" cy="226721"/>
          </a:xfrm>
          <a:prstGeom prst="foldedCorner">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smtClean="0">
                <a:solidFill>
                  <a:schemeClr val="tx1"/>
                </a:solidFill>
              </a:rPr>
              <a:t>M6.1</a:t>
            </a:r>
            <a:endParaRPr lang="fr-FR" sz="1400" b="1" dirty="0">
              <a:solidFill>
                <a:schemeClr val="tx1"/>
              </a:solidFill>
            </a:endParaRPr>
          </a:p>
        </p:txBody>
      </p:sp>
      <p:sp>
        <p:nvSpPr>
          <p:cNvPr id="38" name="Carré corné 37"/>
          <p:cNvSpPr/>
          <p:nvPr/>
        </p:nvSpPr>
        <p:spPr>
          <a:xfrm>
            <a:off x="279654" y="4092262"/>
            <a:ext cx="657225" cy="223080"/>
          </a:xfrm>
          <a:prstGeom prst="foldedCorner">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smtClean="0">
                <a:solidFill>
                  <a:schemeClr val="tx1"/>
                </a:solidFill>
              </a:rPr>
              <a:t>M6.2</a:t>
            </a:r>
            <a:endParaRPr lang="fr-FR" sz="1400" b="1" dirty="0">
              <a:solidFill>
                <a:schemeClr val="tx1"/>
              </a:solidFill>
            </a:endParaRPr>
          </a:p>
        </p:txBody>
      </p:sp>
      <p:sp>
        <p:nvSpPr>
          <p:cNvPr id="39" name="Carré corné 38"/>
          <p:cNvSpPr/>
          <p:nvPr/>
        </p:nvSpPr>
        <p:spPr>
          <a:xfrm>
            <a:off x="287949" y="4365962"/>
            <a:ext cx="657225" cy="215080"/>
          </a:xfrm>
          <a:prstGeom prst="foldedCorner">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smtClean="0">
                <a:solidFill>
                  <a:schemeClr val="tx1"/>
                </a:solidFill>
              </a:rPr>
              <a:t>M6.3</a:t>
            </a:r>
            <a:endParaRPr lang="fr-FR" sz="1400" b="1" dirty="0">
              <a:solidFill>
                <a:schemeClr val="tx1"/>
              </a:solidFill>
            </a:endParaRPr>
          </a:p>
        </p:txBody>
      </p:sp>
      <p:sp>
        <p:nvSpPr>
          <p:cNvPr id="40" name="Carré corné 39"/>
          <p:cNvSpPr/>
          <p:nvPr/>
        </p:nvSpPr>
        <p:spPr>
          <a:xfrm>
            <a:off x="195319" y="5547787"/>
            <a:ext cx="657225" cy="226721"/>
          </a:xfrm>
          <a:prstGeom prst="foldedCorner">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chemeClr val="tx1"/>
                </a:solidFill>
              </a:rPr>
              <a:t>D</a:t>
            </a:r>
            <a:r>
              <a:rPr lang="fr-FR" sz="1400" b="1" dirty="0" smtClean="0">
                <a:solidFill>
                  <a:schemeClr val="tx1"/>
                </a:solidFill>
              </a:rPr>
              <a:t>6.1</a:t>
            </a:r>
            <a:endParaRPr lang="fr-FR" sz="1400" b="1" dirty="0">
              <a:solidFill>
                <a:schemeClr val="tx1"/>
              </a:solidFill>
            </a:endParaRPr>
          </a:p>
        </p:txBody>
      </p:sp>
      <p:sp>
        <p:nvSpPr>
          <p:cNvPr id="41" name="Carré corné 40"/>
          <p:cNvSpPr/>
          <p:nvPr/>
        </p:nvSpPr>
        <p:spPr>
          <a:xfrm>
            <a:off x="195319" y="5816815"/>
            <a:ext cx="657225" cy="223080"/>
          </a:xfrm>
          <a:prstGeom prst="foldedCorner">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chemeClr val="tx1"/>
                </a:solidFill>
              </a:rPr>
              <a:t>D</a:t>
            </a:r>
            <a:r>
              <a:rPr lang="fr-FR" sz="1400" b="1" dirty="0" smtClean="0">
                <a:solidFill>
                  <a:schemeClr val="tx1"/>
                </a:solidFill>
              </a:rPr>
              <a:t>6.2</a:t>
            </a:r>
            <a:endParaRPr lang="fr-FR" sz="1400" b="1" dirty="0">
              <a:solidFill>
                <a:schemeClr val="tx1"/>
              </a:solidFill>
            </a:endParaRPr>
          </a:p>
        </p:txBody>
      </p:sp>
      <p:sp>
        <p:nvSpPr>
          <p:cNvPr id="43" name="ZoneTexte 42"/>
          <p:cNvSpPr txBox="1"/>
          <p:nvPr/>
        </p:nvSpPr>
        <p:spPr>
          <a:xfrm>
            <a:off x="9007184" y="5478261"/>
            <a:ext cx="2606804" cy="338554"/>
          </a:xfrm>
          <a:prstGeom prst="rect">
            <a:avLst/>
          </a:prstGeom>
          <a:noFill/>
        </p:spPr>
        <p:txBody>
          <a:bodyPr wrap="none" rtlCol="0">
            <a:spAutoFit/>
          </a:bodyPr>
          <a:lstStyle/>
          <a:p>
            <a:r>
              <a:rPr lang="fr-FR" sz="1600" b="1" dirty="0" err="1" smtClean="0">
                <a:solidFill>
                  <a:srgbClr val="FFC000"/>
                </a:solidFill>
              </a:rPr>
              <a:t>Feb</a:t>
            </a:r>
            <a:r>
              <a:rPr lang="fr-FR" sz="1600" b="1" dirty="0" smtClean="0">
                <a:solidFill>
                  <a:srgbClr val="FFC000"/>
                </a:solidFill>
              </a:rPr>
              <a:t> 2026 </a:t>
            </a:r>
            <a:r>
              <a:rPr lang="fr-FR" sz="1600" b="1" dirty="0" smtClean="0">
                <a:solidFill>
                  <a:srgbClr val="FFC000"/>
                </a:solidFill>
                <a:sym typeface="Wingdings" panose="05000000000000000000" pitchFamily="2" charset="2"/>
              </a:rPr>
              <a:t> </a:t>
            </a:r>
            <a:r>
              <a:rPr lang="fr-FR" sz="1600" b="1" dirty="0" err="1" smtClean="0">
                <a:solidFill>
                  <a:srgbClr val="FFC000"/>
                </a:solidFill>
                <a:sym typeface="Wingdings" panose="05000000000000000000" pitchFamily="2" charset="2"/>
              </a:rPr>
              <a:t>Aug</a:t>
            </a:r>
            <a:r>
              <a:rPr lang="fr-FR" sz="1600" b="1" dirty="0" smtClean="0">
                <a:solidFill>
                  <a:srgbClr val="FFC000"/>
                </a:solidFill>
                <a:sym typeface="Wingdings" panose="05000000000000000000" pitchFamily="2" charset="2"/>
              </a:rPr>
              <a:t> 2026</a:t>
            </a:r>
            <a:endParaRPr lang="fr-FR" sz="1600" b="1" dirty="0">
              <a:solidFill>
                <a:srgbClr val="FFC000"/>
              </a:solidFill>
            </a:endParaRPr>
          </a:p>
        </p:txBody>
      </p:sp>
      <p:sp>
        <p:nvSpPr>
          <p:cNvPr id="44" name="ZoneTexte 43"/>
          <p:cNvSpPr txBox="1"/>
          <p:nvPr/>
        </p:nvSpPr>
        <p:spPr>
          <a:xfrm>
            <a:off x="9027390" y="5749984"/>
            <a:ext cx="2606804" cy="338554"/>
          </a:xfrm>
          <a:prstGeom prst="rect">
            <a:avLst/>
          </a:prstGeom>
          <a:noFill/>
        </p:spPr>
        <p:txBody>
          <a:bodyPr wrap="none" rtlCol="0">
            <a:spAutoFit/>
          </a:bodyPr>
          <a:lstStyle/>
          <a:p>
            <a:r>
              <a:rPr lang="fr-FR" sz="1600" b="1" dirty="0" err="1" smtClean="0">
                <a:solidFill>
                  <a:srgbClr val="FF0000"/>
                </a:solidFill>
              </a:rPr>
              <a:t>Feb</a:t>
            </a:r>
            <a:r>
              <a:rPr lang="fr-FR" sz="1600" b="1" dirty="0" smtClean="0">
                <a:solidFill>
                  <a:srgbClr val="FF0000"/>
                </a:solidFill>
              </a:rPr>
              <a:t> 2028 </a:t>
            </a:r>
            <a:r>
              <a:rPr lang="fr-FR" sz="1600" b="1" dirty="0" smtClean="0">
                <a:solidFill>
                  <a:srgbClr val="FF0000"/>
                </a:solidFill>
                <a:sym typeface="Wingdings" panose="05000000000000000000" pitchFamily="2" charset="2"/>
              </a:rPr>
              <a:t> </a:t>
            </a:r>
            <a:r>
              <a:rPr lang="fr-FR" sz="1600" b="1" dirty="0" err="1" smtClean="0">
                <a:solidFill>
                  <a:srgbClr val="FF0000"/>
                </a:solidFill>
                <a:sym typeface="Wingdings" panose="05000000000000000000" pitchFamily="2" charset="2"/>
              </a:rPr>
              <a:t>Nov</a:t>
            </a:r>
            <a:r>
              <a:rPr lang="fr-FR" sz="1600" b="1" dirty="0" smtClean="0">
                <a:solidFill>
                  <a:srgbClr val="FF0000"/>
                </a:solidFill>
                <a:sym typeface="Wingdings" panose="05000000000000000000" pitchFamily="2" charset="2"/>
              </a:rPr>
              <a:t> 2028</a:t>
            </a:r>
            <a:endParaRPr lang="fr-FR" sz="1600" b="1" dirty="0">
              <a:solidFill>
                <a:srgbClr val="FF0000"/>
              </a:solidFill>
            </a:endParaRPr>
          </a:p>
        </p:txBody>
      </p:sp>
      <p:sp>
        <p:nvSpPr>
          <p:cNvPr id="45" name="Ellipse 44"/>
          <p:cNvSpPr/>
          <p:nvPr/>
        </p:nvSpPr>
        <p:spPr>
          <a:xfrm>
            <a:off x="10473305" y="2662681"/>
            <a:ext cx="240877" cy="28371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FC000"/>
              </a:solidFill>
            </a:endParaRPr>
          </a:p>
        </p:txBody>
      </p:sp>
      <p:cxnSp>
        <p:nvCxnSpPr>
          <p:cNvPr id="46" name="Connecteur droit avec flèche 45"/>
          <p:cNvCxnSpPr>
            <a:stCxn id="45" idx="6"/>
          </p:cNvCxnSpPr>
          <p:nvPr/>
        </p:nvCxnSpPr>
        <p:spPr>
          <a:xfrm flipV="1">
            <a:off x="10714182" y="2799273"/>
            <a:ext cx="1385444" cy="5268"/>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47" name="Ellipse 46"/>
          <p:cNvSpPr/>
          <p:nvPr/>
        </p:nvSpPr>
        <p:spPr>
          <a:xfrm>
            <a:off x="9211119" y="2491788"/>
            <a:ext cx="249382" cy="31403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F0000"/>
              </a:solidFill>
            </a:endParaRPr>
          </a:p>
        </p:txBody>
      </p:sp>
      <p:cxnSp>
        <p:nvCxnSpPr>
          <p:cNvPr id="48" name="Connecteur droit avec flèche 47"/>
          <p:cNvCxnSpPr>
            <a:endCxn id="49" idx="2"/>
          </p:cNvCxnSpPr>
          <p:nvPr/>
        </p:nvCxnSpPr>
        <p:spPr>
          <a:xfrm flipV="1">
            <a:off x="9460501" y="2632253"/>
            <a:ext cx="1566162" cy="7629"/>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49" name="Ellipse 48"/>
          <p:cNvSpPr/>
          <p:nvPr/>
        </p:nvSpPr>
        <p:spPr>
          <a:xfrm>
            <a:off x="11026663" y="2487148"/>
            <a:ext cx="255040" cy="29020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F0000"/>
              </a:solidFill>
            </a:endParaRPr>
          </a:p>
        </p:txBody>
      </p:sp>
      <p:sp>
        <p:nvSpPr>
          <p:cNvPr id="50" name="ZoneTexte 49"/>
          <p:cNvSpPr txBox="1"/>
          <p:nvPr/>
        </p:nvSpPr>
        <p:spPr>
          <a:xfrm>
            <a:off x="3283896" y="6321980"/>
            <a:ext cx="5097870" cy="369332"/>
          </a:xfrm>
          <a:prstGeom prst="rect">
            <a:avLst/>
          </a:prstGeom>
          <a:noFill/>
        </p:spPr>
        <p:txBody>
          <a:bodyPr wrap="none" rtlCol="0">
            <a:spAutoFit/>
          </a:bodyPr>
          <a:lstStyle/>
          <a:p>
            <a:r>
              <a:rPr lang="fr-FR" dirty="0" smtClean="0">
                <a:sym typeface="Wingdings" panose="05000000000000000000" pitchFamily="2" charset="2"/>
              </a:rPr>
              <a:t> </a:t>
            </a:r>
            <a:r>
              <a:rPr lang="fr-FR" dirty="0" smtClean="0"/>
              <a:t>Extension of the </a:t>
            </a:r>
            <a:r>
              <a:rPr lang="fr-FR" dirty="0" err="1" smtClean="0"/>
              <a:t>contract</a:t>
            </a:r>
            <a:r>
              <a:rPr lang="fr-FR" dirty="0"/>
              <a:t> </a:t>
            </a:r>
            <a:r>
              <a:rPr lang="fr-FR" dirty="0" err="1" smtClean="0"/>
              <a:t>needed</a:t>
            </a:r>
            <a:endParaRPr lang="fr-FR" dirty="0"/>
          </a:p>
        </p:txBody>
      </p:sp>
      <p:sp>
        <p:nvSpPr>
          <p:cNvPr id="51" name="Ellipse 50"/>
          <p:cNvSpPr/>
          <p:nvPr/>
        </p:nvSpPr>
        <p:spPr>
          <a:xfrm>
            <a:off x="8361218" y="2067512"/>
            <a:ext cx="249382" cy="314037"/>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F0000"/>
              </a:solidFill>
            </a:endParaRPr>
          </a:p>
        </p:txBody>
      </p:sp>
      <p:cxnSp>
        <p:nvCxnSpPr>
          <p:cNvPr id="52" name="Connecteur droit avec flèche 51"/>
          <p:cNvCxnSpPr>
            <a:stCxn id="51" idx="6"/>
            <a:endCxn id="53" idx="2"/>
          </p:cNvCxnSpPr>
          <p:nvPr/>
        </p:nvCxnSpPr>
        <p:spPr>
          <a:xfrm>
            <a:off x="8610600" y="2224531"/>
            <a:ext cx="600519" cy="297"/>
          </a:xfrm>
          <a:prstGeom prst="straightConnector1">
            <a:avLst/>
          </a:prstGeom>
          <a:ln>
            <a:solidFill>
              <a:srgbClr val="FFC000"/>
            </a:solidFill>
            <a:tailEnd type="triangle"/>
          </a:ln>
        </p:spPr>
        <p:style>
          <a:lnRef idx="2">
            <a:schemeClr val="accent1"/>
          </a:lnRef>
          <a:fillRef idx="0">
            <a:schemeClr val="accent1"/>
          </a:fillRef>
          <a:effectRef idx="1">
            <a:schemeClr val="accent1"/>
          </a:effectRef>
          <a:fontRef idx="minor">
            <a:schemeClr val="tx1"/>
          </a:fontRef>
        </p:style>
      </p:cxnSp>
      <p:sp>
        <p:nvSpPr>
          <p:cNvPr id="53" name="Ellipse 52"/>
          <p:cNvSpPr/>
          <p:nvPr/>
        </p:nvSpPr>
        <p:spPr>
          <a:xfrm>
            <a:off x="9211119" y="2067809"/>
            <a:ext cx="249382" cy="314037"/>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F0000"/>
              </a:solidFill>
            </a:endParaRPr>
          </a:p>
        </p:txBody>
      </p:sp>
      <p:sp>
        <p:nvSpPr>
          <p:cNvPr id="54" name="Ellipse 53"/>
          <p:cNvSpPr/>
          <p:nvPr/>
        </p:nvSpPr>
        <p:spPr>
          <a:xfrm>
            <a:off x="11703082" y="2717741"/>
            <a:ext cx="240877" cy="28371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FC000"/>
              </a:solidFill>
            </a:endParaRPr>
          </a:p>
        </p:txBody>
      </p:sp>
      <p:cxnSp>
        <p:nvCxnSpPr>
          <p:cNvPr id="55" name="Connecteur droit avec flèche 54"/>
          <p:cNvCxnSpPr/>
          <p:nvPr/>
        </p:nvCxnSpPr>
        <p:spPr>
          <a:xfrm flipV="1">
            <a:off x="11952464" y="2884267"/>
            <a:ext cx="239536" cy="1"/>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57707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 12"/>
          <p:cNvPicPr>
            <a:picLocks noChangeAspect="1"/>
          </p:cNvPicPr>
          <p:nvPr/>
        </p:nvPicPr>
        <p:blipFill>
          <a:blip r:embed="rId2" cstate="hqprint">
            <a:extLst>
              <a:ext uri="{BEBA8EAE-BF5A-486C-A8C5-ECC9F3942E4B}">
                <a14:imgProps xmlns:a14="http://schemas.microsoft.com/office/drawing/2010/main">
                  <a14:imgLayer r:embed="rId3">
                    <a14:imgEffect>
                      <a14:artisticCement/>
                    </a14:imgEffect>
                  </a14:imgLayer>
                </a14:imgProps>
              </a:ext>
              <a:ext uri="{28A0092B-C50C-407E-A947-70E740481C1C}">
                <a14:useLocalDpi xmlns:a14="http://schemas.microsoft.com/office/drawing/2010/main"/>
              </a:ext>
            </a:extLst>
          </a:blip>
          <a:stretch>
            <a:fillRect/>
          </a:stretch>
        </p:blipFill>
        <p:spPr>
          <a:xfrm>
            <a:off x="1217162" y="3537093"/>
            <a:ext cx="5525405" cy="3152422"/>
          </a:xfrm>
          <a:prstGeom prst="rect">
            <a:avLst/>
          </a:prstGeom>
        </p:spPr>
      </p:pic>
      <p:pic>
        <p:nvPicPr>
          <p:cNvPr id="1026" name="Picture 2" descr="Innovate for Sustainable Accelerating Systems: Kick-Off Meeting">
            <a:extLst>
              <a:ext uri="{FF2B5EF4-FFF2-40B4-BE49-F238E27FC236}">
                <a16:creationId xmlns:a16="http://schemas.microsoft.com/office/drawing/2014/main" id="{0BBB2F10-FAEB-D3CF-A535-57FAB197BFAF}"/>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62838" y="378848"/>
            <a:ext cx="3609024" cy="113426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D5CFD807-6BFA-5F75-585F-038BB87B589A}"/>
              </a:ext>
            </a:extLst>
          </p:cNvPr>
          <p:cNvSpPr txBox="1"/>
          <p:nvPr/>
        </p:nvSpPr>
        <p:spPr>
          <a:xfrm>
            <a:off x="3648364" y="0"/>
            <a:ext cx="8543636" cy="1846659"/>
          </a:xfrm>
          <a:prstGeom prst="rect">
            <a:avLst/>
          </a:prstGeom>
          <a:noFill/>
        </p:spPr>
        <p:txBody>
          <a:bodyPr wrap="square" rtlCol="0">
            <a:spAutoFit/>
          </a:bodyPr>
          <a:lstStyle/>
          <a:p>
            <a:r>
              <a:rPr lang="en-US" sz="2400" b="1" dirty="0" smtClean="0">
                <a:solidFill>
                  <a:schemeClr val="bg2">
                    <a:lumMod val="50000"/>
                  </a:schemeClr>
                </a:solidFill>
              </a:rPr>
              <a:t>WP6: Integration into </a:t>
            </a:r>
            <a:r>
              <a:rPr lang="en-US" sz="2400" b="1" dirty="0" err="1" smtClean="0">
                <a:solidFill>
                  <a:schemeClr val="bg2">
                    <a:lumMod val="50000"/>
                  </a:schemeClr>
                </a:solidFill>
              </a:rPr>
              <a:t>Acc&amp;Collider</a:t>
            </a:r>
            <a:r>
              <a:rPr lang="en-US" sz="2400" b="1" dirty="0" smtClean="0">
                <a:solidFill>
                  <a:schemeClr val="bg2">
                    <a:lumMod val="50000"/>
                  </a:schemeClr>
                </a:solidFill>
              </a:rPr>
              <a:t> RIs</a:t>
            </a:r>
            <a:endParaRPr lang="en-US" sz="2400" b="1" dirty="0">
              <a:solidFill>
                <a:schemeClr val="bg2">
                  <a:lumMod val="50000"/>
                </a:schemeClr>
              </a:solidFill>
              <a:highlight>
                <a:srgbClr val="FFFF00"/>
              </a:highlight>
            </a:endParaRPr>
          </a:p>
          <a:p>
            <a:r>
              <a:rPr lang="en-US" b="1" dirty="0">
                <a:solidFill>
                  <a:schemeClr val="bg2">
                    <a:lumMod val="50000"/>
                  </a:schemeClr>
                </a:solidFill>
                <a:latin typeface="Calibri"/>
                <a:ea typeface="ＭＳ Ｐゴシック" charset="0"/>
              </a:rPr>
              <a:t>Institutes </a:t>
            </a:r>
            <a:r>
              <a:rPr lang="en-US" b="1" dirty="0" smtClean="0">
                <a:solidFill>
                  <a:schemeClr val="bg2">
                    <a:lumMod val="50000"/>
                  </a:schemeClr>
                </a:solidFill>
                <a:latin typeface="Calibri"/>
                <a:ea typeface="ＭＳ Ｐゴシック" charset="0"/>
              </a:rPr>
              <a:t>participating: CNRS, CEA, ESS, INFN, Uni. Lancaster</a:t>
            </a:r>
            <a:endParaRPr lang="en-US" b="1" dirty="0">
              <a:solidFill>
                <a:schemeClr val="bg2">
                  <a:lumMod val="50000"/>
                </a:schemeClr>
              </a:solidFill>
              <a:latin typeface="Calibri"/>
              <a:ea typeface="ＭＳ Ｐゴシック" charset="0"/>
            </a:endParaRPr>
          </a:p>
          <a:p>
            <a:r>
              <a:rPr lang="en-US" b="1" dirty="0">
                <a:solidFill>
                  <a:schemeClr val="bg2">
                    <a:lumMod val="50000"/>
                  </a:schemeClr>
                </a:solidFill>
                <a:latin typeface="Calibri"/>
                <a:ea typeface="ＭＳ Ｐゴシック" charset="0"/>
              </a:rPr>
              <a:t>Convener: </a:t>
            </a:r>
            <a:r>
              <a:rPr lang="en-US" b="1" dirty="0" smtClean="0">
                <a:solidFill>
                  <a:schemeClr val="bg2">
                    <a:lumMod val="50000"/>
                  </a:schemeClr>
                </a:solidFill>
                <a:latin typeface="Calibri"/>
                <a:ea typeface="ＭＳ Ｐゴシック" charset="0"/>
              </a:rPr>
              <a:t>G. Olry (CNRS/IJCLab) +</a:t>
            </a:r>
            <a:r>
              <a:rPr lang="en-US" b="1" dirty="0" smtClean="0">
                <a:solidFill>
                  <a:srgbClr val="FF0000"/>
                </a:solidFill>
                <a:latin typeface="Calibri"/>
                <a:ea typeface="ＭＳ Ｐゴシック" charset="0"/>
              </a:rPr>
              <a:t> S. </a:t>
            </a:r>
            <a:r>
              <a:rPr lang="en-US" b="1" dirty="0">
                <a:solidFill>
                  <a:srgbClr val="FF0000"/>
                </a:solidFill>
                <a:latin typeface="Calibri"/>
                <a:ea typeface="ＭＳ Ｐゴシック" charset="0"/>
              </a:rPr>
              <a:t>Berry</a:t>
            </a:r>
            <a:r>
              <a:rPr lang="en-US" b="1" dirty="0">
                <a:solidFill>
                  <a:schemeClr val="bg2">
                    <a:lumMod val="50000"/>
                  </a:schemeClr>
                </a:solidFill>
                <a:latin typeface="Calibri"/>
                <a:ea typeface="ＭＳ Ｐゴシック" charset="0"/>
              </a:rPr>
              <a:t>, deputy (CEA), N. Elias (ESS), D. Giove (INFN), G. Burt (UL)</a:t>
            </a:r>
            <a:endParaRPr lang="en-US" b="1" dirty="0" smtClean="0">
              <a:solidFill>
                <a:schemeClr val="bg2">
                  <a:lumMod val="50000"/>
                </a:schemeClr>
              </a:solidFill>
              <a:latin typeface="Calibri"/>
              <a:ea typeface="ＭＳ Ｐゴシック" charset="0"/>
            </a:endParaRPr>
          </a:p>
          <a:p>
            <a:r>
              <a:rPr lang="en-US" b="1" dirty="0" smtClean="0">
                <a:solidFill>
                  <a:schemeClr val="bg2">
                    <a:lumMod val="50000"/>
                  </a:schemeClr>
                </a:solidFill>
                <a:latin typeface="Calibri"/>
                <a:ea typeface="ＭＳ Ｐゴシック" charset="0"/>
              </a:rPr>
              <a:t>Main </a:t>
            </a:r>
            <a:r>
              <a:rPr lang="en-US" b="1" dirty="0">
                <a:solidFill>
                  <a:schemeClr val="bg2">
                    <a:lumMod val="50000"/>
                  </a:schemeClr>
                </a:solidFill>
                <a:latin typeface="Calibri"/>
                <a:ea typeface="ＭＳ Ｐゴシック" charset="0"/>
              </a:rPr>
              <a:t>contacts with other </a:t>
            </a:r>
            <a:r>
              <a:rPr lang="en-US" b="1" dirty="0" smtClean="0">
                <a:solidFill>
                  <a:schemeClr val="bg2">
                    <a:lumMod val="50000"/>
                  </a:schemeClr>
                </a:solidFill>
                <a:latin typeface="Calibri"/>
                <a:ea typeface="ＭＳ Ｐゴシック" charset="0"/>
              </a:rPr>
              <a:t>partners : in WP4: Y. Gomez Martinez (CNRS/LPSC) and V. Parma, K. </a:t>
            </a:r>
            <a:r>
              <a:rPr lang="en-US" b="1" dirty="0" err="1" smtClean="0">
                <a:solidFill>
                  <a:schemeClr val="bg2">
                    <a:lumMod val="50000"/>
                  </a:schemeClr>
                </a:solidFill>
                <a:latin typeface="Calibri"/>
                <a:ea typeface="ＭＳ Ｐゴシック" charset="0"/>
              </a:rPr>
              <a:t>Canderan</a:t>
            </a:r>
            <a:r>
              <a:rPr lang="en-US" b="1" dirty="0" smtClean="0">
                <a:solidFill>
                  <a:schemeClr val="bg2">
                    <a:lumMod val="50000"/>
                  </a:schemeClr>
                </a:solidFill>
                <a:latin typeface="Calibri"/>
                <a:ea typeface="ＭＳ Ｐゴシック" charset="0"/>
              </a:rPr>
              <a:t> (CERN)</a:t>
            </a:r>
            <a:endParaRPr lang="en-US" b="1" dirty="0">
              <a:solidFill>
                <a:schemeClr val="bg2">
                  <a:lumMod val="50000"/>
                </a:schemeClr>
              </a:solidFill>
              <a:latin typeface="Calibri"/>
              <a:ea typeface="ＭＳ Ｐゴシック" charset="0"/>
            </a:endParaRPr>
          </a:p>
        </p:txBody>
      </p:sp>
      <p:sp>
        <p:nvSpPr>
          <p:cNvPr id="5" name="TextBox 4">
            <a:extLst>
              <a:ext uri="{FF2B5EF4-FFF2-40B4-BE49-F238E27FC236}">
                <a16:creationId xmlns:a16="http://schemas.microsoft.com/office/drawing/2014/main" id="{95F84323-17F1-884D-6FDE-73259D549291}"/>
              </a:ext>
            </a:extLst>
          </p:cNvPr>
          <p:cNvSpPr txBox="1"/>
          <p:nvPr/>
        </p:nvSpPr>
        <p:spPr>
          <a:xfrm>
            <a:off x="162838" y="1934063"/>
            <a:ext cx="7466398" cy="1815882"/>
          </a:xfrm>
          <a:prstGeom prst="rect">
            <a:avLst/>
          </a:prstGeom>
          <a:noFill/>
        </p:spPr>
        <p:txBody>
          <a:bodyPr wrap="square" rtlCol="0">
            <a:spAutoFit/>
          </a:bodyPr>
          <a:lstStyle/>
          <a:p>
            <a:r>
              <a:rPr lang="en-US" sz="1600" b="1" i="1" dirty="0" smtClean="0">
                <a:latin typeface="Helvetica" pitchFamily="2" charset="0"/>
              </a:rPr>
              <a:t>Main objective of the WP6: </a:t>
            </a:r>
            <a:r>
              <a:rPr lang="en-US" sz="1600" i="1" dirty="0" smtClean="0">
                <a:latin typeface="Helvetica" pitchFamily="2" charset="0"/>
              </a:rPr>
              <a:t>“while </a:t>
            </a:r>
            <a:r>
              <a:rPr lang="en-US" sz="1600" i="1" dirty="0">
                <a:latin typeface="Helvetica" pitchFamily="2" charset="0"/>
              </a:rPr>
              <a:t>various RIs envisage upgrades, the objective </a:t>
            </a:r>
            <a:r>
              <a:rPr lang="en-US" sz="1600" i="1" dirty="0" smtClean="0">
                <a:latin typeface="Helvetica" pitchFamily="2" charset="0"/>
              </a:rPr>
              <a:t>is </a:t>
            </a:r>
            <a:r>
              <a:rPr lang="en-US" sz="1600" i="1" dirty="0">
                <a:latin typeface="Helvetica" pitchFamily="2" charset="0"/>
              </a:rPr>
              <a:t>to </a:t>
            </a:r>
            <a:r>
              <a:rPr lang="en-US" sz="1600" i="1" dirty="0" smtClean="0">
                <a:latin typeface="Helvetica" pitchFamily="2" charset="0"/>
              </a:rPr>
              <a:t>expedite the </a:t>
            </a:r>
            <a:r>
              <a:rPr lang="en-US" sz="1600" i="1" dirty="0">
                <a:latin typeface="Helvetica" pitchFamily="2" charset="0"/>
              </a:rPr>
              <a:t>technical integration of energy-saving technologies by retrofitting existing accelerating systems. </a:t>
            </a:r>
            <a:r>
              <a:rPr lang="en-US" sz="1600" b="1" i="1" dirty="0">
                <a:latin typeface="Helvetica" pitchFamily="2" charset="0"/>
              </a:rPr>
              <a:t>A </a:t>
            </a:r>
            <a:r>
              <a:rPr lang="en-US" sz="1600" b="1" i="1" dirty="0" smtClean="0">
                <a:latin typeface="Helvetica" pitchFamily="2" charset="0"/>
              </a:rPr>
              <a:t>cryomodule will </a:t>
            </a:r>
            <a:r>
              <a:rPr lang="en-US" sz="1600" b="1" i="1" dirty="0">
                <a:latin typeface="Helvetica" pitchFamily="2" charset="0"/>
              </a:rPr>
              <a:t>be adapted, ready to demonstrate energy recovery of high-power recirculating beams in the PERLE </a:t>
            </a:r>
            <a:r>
              <a:rPr lang="en-US" sz="1600" b="1" i="1" dirty="0" smtClean="0">
                <a:latin typeface="Helvetica" pitchFamily="2" charset="0"/>
              </a:rPr>
              <a:t>research facility</a:t>
            </a:r>
            <a:r>
              <a:rPr lang="en-US" sz="1600" i="1" dirty="0">
                <a:latin typeface="Helvetica" pitchFamily="2" charset="0"/>
              </a:rPr>
              <a:t>, paving the way for high-energy, high-intensity electron beams with minimal energy consumption</a:t>
            </a:r>
            <a:r>
              <a:rPr lang="en-US" sz="1600" i="1" dirty="0" smtClean="0">
                <a:latin typeface="Helvetica" pitchFamily="2" charset="0"/>
              </a:rPr>
              <a:t>.”</a:t>
            </a:r>
          </a:p>
          <a:p>
            <a:pPr lvl="1"/>
            <a:endParaRPr lang="en-BE" sz="1600" dirty="0"/>
          </a:p>
        </p:txBody>
      </p:sp>
      <p:sp>
        <p:nvSpPr>
          <p:cNvPr id="3" name="Rectangle 2"/>
          <p:cNvSpPr/>
          <p:nvPr/>
        </p:nvSpPr>
        <p:spPr>
          <a:xfrm>
            <a:off x="7870998" y="2672239"/>
            <a:ext cx="4395109" cy="4185761"/>
          </a:xfrm>
          <a:prstGeom prst="rect">
            <a:avLst/>
          </a:prstGeom>
        </p:spPr>
        <p:txBody>
          <a:bodyPr wrap="square">
            <a:spAutoFit/>
          </a:bodyPr>
          <a:lstStyle/>
          <a:p>
            <a:r>
              <a:rPr lang="en-US" sz="1400" u="sng" dirty="0">
                <a:solidFill>
                  <a:srgbClr val="002060"/>
                </a:solidFill>
              </a:rPr>
              <a:t>Main people </a:t>
            </a:r>
            <a:r>
              <a:rPr lang="en-US" sz="1400" u="sng" dirty="0" smtClean="0">
                <a:solidFill>
                  <a:srgbClr val="002060"/>
                </a:solidFill>
              </a:rPr>
              <a:t>involved</a:t>
            </a:r>
          </a:p>
          <a:p>
            <a:endParaRPr lang="en-US" sz="1400" dirty="0">
              <a:solidFill>
                <a:srgbClr val="002060"/>
              </a:solidFill>
            </a:endParaRPr>
          </a:p>
          <a:p>
            <a:r>
              <a:rPr lang="en-US" sz="1400" dirty="0">
                <a:solidFill>
                  <a:srgbClr val="002060"/>
                </a:solidFill>
              </a:rPr>
              <a:t>CNRS: Guillaume Olry, Gilles Olivier, </a:t>
            </a:r>
            <a:r>
              <a:rPr lang="en-US" sz="1400" dirty="0" err="1">
                <a:solidFill>
                  <a:srgbClr val="002060"/>
                </a:solidFill>
              </a:rPr>
              <a:t>Sébastien</a:t>
            </a:r>
            <a:r>
              <a:rPr lang="en-US" sz="1400" dirty="0">
                <a:solidFill>
                  <a:srgbClr val="002060"/>
                </a:solidFill>
              </a:rPr>
              <a:t> </a:t>
            </a:r>
            <a:r>
              <a:rPr lang="en-US" sz="1400" dirty="0" err="1">
                <a:solidFill>
                  <a:srgbClr val="002060"/>
                </a:solidFill>
              </a:rPr>
              <a:t>Blivet</a:t>
            </a:r>
            <a:r>
              <a:rPr lang="en-US" sz="1400" dirty="0">
                <a:solidFill>
                  <a:srgbClr val="002060"/>
                </a:solidFill>
              </a:rPr>
              <a:t>, Patricia Duchesne, Patxi </a:t>
            </a:r>
            <a:r>
              <a:rPr lang="en-US" sz="1400" dirty="0" err="1">
                <a:solidFill>
                  <a:srgbClr val="002060"/>
                </a:solidFill>
              </a:rPr>
              <a:t>Duthil</a:t>
            </a:r>
            <a:r>
              <a:rPr lang="en-US" sz="1400" dirty="0">
                <a:solidFill>
                  <a:srgbClr val="002060"/>
                </a:solidFill>
              </a:rPr>
              <a:t>, Christophe Joly, Akira Miyazaki, Nicolas </a:t>
            </a:r>
            <a:r>
              <a:rPr lang="en-US" sz="1400" dirty="0" smtClean="0">
                <a:solidFill>
                  <a:srgbClr val="002060"/>
                </a:solidFill>
              </a:rPr>
              <a:t>Gandolfo, Hervé </a:t>
            </a:r>
            <a:r>
              <a:rPr lang="en-US" sz="1400" dirty="0" err="1" smtClean="0">
                <a:solidFill>
                  <a:srgbClr val="002060"/>
                </a:solidFill>
              </a:rPr>
              <a:t>Saugnac</a:t>
            </a:r>
            <a:r>
              <a:rPr lang="en-US" sz="1400" dirty="0" smtClean="0">
                <a:solidFill>
                  <a:srgbClr val="002060"/>
                </a:solidFill>
              </a:rPr>
              <a:t>, </a:t>
            </a:r>
            <a:r>
              <a:rPr lang="en-US" sz="1400" dirty="0" smtClean="0">
                <a:solidFill>
                  <a:srgbClr val="FF0000"/>
                </a:solidFill>
              </a:rPr>
              <a:t>Damien Till</a:t>
            </a:r>
          </a:p>
          <a:p>
            <a:endParaRPr lang="en-US" sz="1400" dirty="0">
              <a:solidFill>
                <a:srgbClr val="002060"/>
              </a:solidFill>
            </a:endParaRPr>
          </a:p>
          <a:p>
            <a:r>
              <a:rPr lang="en-US" sz="1400" dirty="0">
                <a:solidFill>
                  <a:srgbClr val="002060"/>
                </a:solidFill>
              </a:rPr>
              <a:t>CEA: </a:t>
            </a:r>
            <a:r>
              <a:rPr lang="en-US" sz="1400" dirty="0" err="1" smtClean="0">
                <a:solidFill>
                  <a:srgbClr val="FF0000"/>
                </a:solidFill>
              </a:rPr>
              <a:t>Stéphane</a:t>
            </a:r>
            <a:r>
              <a:rPr lang="en-US" sz="1400" dirty="0" smtClean="0">
                <a:solidFill>
                  <a:srgbClr val="FF0000"/>
                </a:solidFill>
              </a:rPr>
              <a:t> Berry</a:t>
            </a:r>
            <a:r>
              <a:rPr lang="en-US" sz="1400" dirty="0" smtClean="0">
                <a:solidFill>
                  <a:srgbClr val="002060"/>
                </a:solidFill>
              </a:rPr>
              <a:t>, Fabien </a:t>
            </a:r>
            <a:r>
              <a:rPr lang="en-US" sz="1400" dirty="0" err="1" smtClean="0">
                <a:solidFill>
                  <a:srgbClr val="002060"/>
                </a:solidFill>
              </a:rPr>
              <a:t>Eozénou</a:t>
            </a:r>
            <a:r>
              <a:rPr lang="en-US" sz="1400" dirty="0" smtClean="0">
                <a:solidFill>
                  <a:srgbClr val="002060"/>
                </a:solidFill>
              </a:rPr>
              <a:t> </a:t>
            </a:r>
          </a:p>
          <a:p>
            <a:endParaRPr lang="en-US" sz="1400" dirty="0">
              <a:solidFill>
                <a:srgbClr val="002060"/>
              </a:solidFill>
            </a:endParaRPr>
          </a:p>
          <a:p>
            <a:r>
              <a:rPr lang="en-US" sz="1400" dirty="0">
                <a:solidFill>
                  <a:srgbClr val="002060"/>
                </a:solidFill>
              </a:rPr>
              <a:t>ESS: </a:t>
            </a:r>
            <a:r>
              <a:rPr lang="en-US" sz="1400" dirty="0" err="1">
                <a:solidFill>
                  <a:srgbClr val="002060"/>
                </a:solidFill>
              </a:rPr>
              <a:t>Nuno</a:t>
            </a:r>
            <a:r>
              <a:rPr lang="en-US" sz="1400" dirty="0">
                <a:solidFill>
                  <a:srgbClr val="002060"/>
                </a:solidFill>
              </a:rPr>
              <a:t> Elias, Paolo </a:t>
            </a:r>
            <a:r>
              <a:rPr lang="en-US" sz="1400" dirty="0" err="1">
                <a:solidFill>
                  <a:srgbClr val="002060"/>
                </a:solidFill>
              </a:rPr>
              <a:t>Pierini</a:t>
            </a:r>
            <a:r>
              <a:rPr lang="en-US" sz="1400" dirty="0">
                <a:solidFill>
                  <a:srgbClr val="002060"/>
                </a:solidFill>
              </a:rPr>
              <a:t>, Cecilia </a:t>
            </a:r>
            <a:r>
              <a:rPr lang="en-US" sz="1400" dirty="0" err="1">
                <a:solidFill>
                  <a:srgbClr val="002060"/>
                </a:solidFill>
              </a:rPr>
              <a:t>Maiano</a:t>
            </a:r>
            <a:r>
              <a:rPr lang="en-US" sz="1400" dirty="0">
                <a:solidFill>
                  <a:srgbClr val="002060"/>
                </a:solidFill>
              </a:rPr>
              <a:t>, Henry </a:t>
            </a:r>
            <a:r>
              <a:rPr lang="en-US" sz="1400" dirty="0" err="1">
                <a:solidFill>
                  <a:srgbClr val="002060"/>
                </a:solidFill>
              </a:rPr>
              <a:t>Przybilski</a:t>
            </a:r>
            <a:r>
              <a:rPr lang="en-US" sz="1400" dirty="0">
                <a:solidFill>
                  <a:srgbClr val="002060"/>
                </a:solidFill>
              </a:rPr>
              <a:t>, Marek </a:t>
            </a:r>
            <a:r>
              <a:rPr lang="en-US" sz="1400" dirty="0" err="1">
                <a:solidFill>
                  <a:srgbClr val="002060"/>
                </a:solidFill>
              </a:rPr>
              <a:t>Skiba</a:t>
            </a:r>
            <a:r>
              <a:rPr lang="en-US" sz="1400" dirty="0" smtClean="0">
                <a:solidFill>
                  <a:srgbClr val="002060"/>
                </a:solidFill>
              </a:rPr>
              <a:t>, </a:t>
            </a:r>
            <a:r>
              <a:rPr lang="en-US" sz="1400" dirty="0" smtClean="0">
                <a:solidFill>
                  <a:srgbClr val="FF0000"/>
                </a:solidFill>
              </a:rPr>
              <a:t>Emma Simpson </a:t>
            </a:r>
          </a:p>
          <a:p>
            <a:endParaRPr lang="en-US" sz="1400" dirty="0">
              <a:solidFill>
                <a:srgbClr val="002060"/>
              </a:solidFill>
            </a:endParaRPr>
          </a:p>
          <a:p>
            <a:r>
              <a:rPr lang="en-US" sz="1400" dirty="0">
                <a:solidFill>
                  <a:srgbClr val="002060"/>
                </a:solidFill>
              </a:rPr>
              <a:t>INFN: Dario Giove, Maria Rosaria </a:t>
            </a:r>
            <a:r>
              <a:rPr lang="en-US" sz="1400" dirty="0" err="1">
                <a:solidFill>
                  <a:srgbClr val="002060"/>
                </a:solidFill>
              </a:rPr>
              <a:t>Masullo</a:t>
            </a:r>
            <a:r>
              <a:rPr lang="en-US" sz="1400" dirty="0">
                <a:solidFill>
                  <a:srgbClr val="002060"/>
                </a:solidFill>
              </a:rPr>
              <a:t>, Luigi Celona, Gino </a:t>
            </a:r>
            <a:r>
              <a:rPr lang="en-US" sz="1400" dirty="0" err="1">
                <a:solidFill>
                  <a:srgbClr val="002060"/>
                </a:solidFill>
              </a:rPr>
              <a:t>Sorbello</a:t>
            </a:r>
            <a:r>
              <a:rPr lang="en-US" sz="1400" dirty="0">
                <a:solidFill>
                  <a:srgbClr val="002060"/>
                </a:solidFill>
              </a:rPr>
              <a:t>, Paolo </a:t>
            </a:r>
            <a:r>
              <a:rPr lang="en-US" sz="1400" dirty="0" err="1" smtClean="0">
                <a:solidFill>
                  <a:srgbClr val="002060"/>
                </a:solidFill>
              </a:rPr>
              <a:t>Spruzzola</a:t>
            </a:r>
            <a:endParaRPr lang="en-US" sz="1400" dirty="0" smtClean="0">
              <a:solidFill>
                <a:srgbClr val="002060"/>
              </a:solidFill>
            </a:endParaRPr>
          </a:p>
          <a:p>
            <a:endParaRPr lang="en-US" sz="1400" dirty="0">
              <a:solidFill>
                <a:srgbClr val="002060"/>
              </a:solidFill>
            </a:endParaRPr>
          </a:p>
          <a:p>
            <a:r>
              <a:rPr lang="en-US" sz="1400" dirty="0">
                <a:solidFill>
                  <a:srgbClr val="002060"/>
                </a:solidFill>
              </a:rPr>
              <a:t>Uni. Lancaster: Graeme Burt </a:t>
            </a:r>
          </a:p>
        </p:txBody>
      </p:sp>
      <p:sp>
        <p:nvSpPr>
          <p:cNvPr id="2" name="ZoneTexte 1"/>
          <p:cNvSpPr txBox="1"/>
          <p:nvPr/>
        </p:nvSpPr>
        <p:spPr>
          <a:xfrm>
            <a:off x="1321417" y="3702389"/>
            <a:ext cx="4653894" cy="646331"/>
          </a:xfrm>
          <a:prstGeom prst="rect">
            <a:avLst/>
          </a:prstGeom>
          <a:noFill/>
        </p:spPr>
        <p:txBody>
          <a:bodyPr wrap="square" rtlCol="0">
            <a:spAutoFit/>
          </a:bodyPr>
          <a:lstStyle/>
          <a:p>
            <a:pPr algn="ctr"/>
            <a:r>
              <a:rPr lang="fr-FR" b="1" dirty="0" smtClean="0"/>
              <a:t>Cryomodule </a:t>
            </a:r>
            <a:r>
              <a:rPr lang="fr-FR" b="1" dirty="0"/>
              <a:t>design</a:t>
            </a:r>
          </a:p>
          <a:p>
            <a:pPr algn="ctr"/>
            <a:r>
              <a:rPr lang="fr-FR" b="1" dirty="0" smtClean="0"/>
              <a:t>...in progress</a:t>
            </a:r>
          </a:p>
        </p:txBody>
      </p:sp>
      <p:sp>
        <p:nvSpPr>
          <p:cNvPr id="7" name="Rectangle 6"/>
          <p:cNvSpPr/>
          <p:nvPr/>
        </p:nvSpPr>
        <p:spPr>
          <a:xfrm>
            <a:off x="5310404" y="6241496"/>
            <a:ext cx="1204176" cy="261610"/>
          </a:xfrm>
          <a:prstGeom prst="rect">
            <a:avLst/>
          </a:prstGeom>
        </p:spPr>
        <p:txBody>
          <a:bodyPr wrap="none">
            <a:spAutoFit/>
          </a:bodyPr>
          <a:lstStyle/>
          <a:p>
            <a:r>
              <a:rPr lang="fr-FR" sz="1100" dirty="0" smtClean="0"/>
              <a:t>c/o </a:t>
            </a:r>
            <a:r>
              <a:rPr lang="fr-FR" sz="1100" dirty="0" err="1"/>
              <a:t>S.Blivet</a:t>
            </a:r>
            <a:endParaRPr lang="fr-FR" sz="1100" dirty="0"/>
          </a:p>
        </p:txBody>
      </p:sp>
      <p:sp>
        <p:nvSpPr>
          <p:cNvPr id="8" name="ZoneTexte 7"/>
          <p:cNvSpPr txBox="1"/>
          <p:nvPr/>
        </p:nvSpPr>
        <p:spPr>
          <a:xfrm>
            <a:off x="8966743" y="1934063"/>
            <a:ext cx="2052238" cy="523220"/>
          </a:xfrm>
          <a:prstGeom prst="rect">
            <a:avLst/>
          </a:prstGeom>
          <a:noFill/>
        </p:spPr>
        <p:txBody>
          <a:bodyPr wrap="square" rtlCol="0">
            <a:spAutoFit/>
          </a:bodyPr>
          <a:lstStyle/>
          <a:p>
            <a:pPr algn="ctr"/>
            <a:r>
              <a:rPr lang="en-GB" sz="1400" dirty="0" smtClean="0">
                <a:solidFill>
                  <a:srgbClr val="FF0000"/>
                </a:solidFill>
              </a:rPr>
              <a:t>Welcome to our new players!</a:t>
            </a:r>
            <a:endParaRPr lang="en-GB" sz="1400" dirty="0">
              <a:solidFill>
                <a:srgbClr val="FF0000"/>
              </a:solidFill>
            </a:endParaRPr>
          </a:p>
        </p:txBody>
      </p:sp>
    </p:spTree>
    <p:extLst>
      <p:ext uri="{BB962C8B-B14F-4D97-AF65-F5344CB8AC3E}">
        <p14:creationId xmlns:p14="http://schemas.microsoft.com/office/powerpoint/2010/main" val="19792762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nnovate for Sustainable Accelerating Systems: Kick-Off Meeting">
            <a:extLst>
              <a:ext uri="{FF2B5EF4-FFF2-40B4-BE49-F238E27FC236}">
                <a16:creationId xmlns:a16="http://schemas.microsoft.com/office/drawing/2014/main" id="{0BBB2F10-FAEB-D3CF-A535-57FAB197BFAF}"/>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62838" y="378848"/>
            <a:ext cx="3609024" cy="113426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62838" y="1775368"/>
            <a:ext cx="11814898" cy="427809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1" i="1" u="none" strike="noStrike" kern="1200" cap="none" spc="0" normalizeH="0" baseline="0" noProof="0" dirty="0">
              <a:ln>
                <a:noFill/>
              </a:ln>
              <a:solidFill>
                <a:prstClr val="black"/>
              </a:solidFill>
              <a:effectLst/>
              <a:uLnTx/>
              <a:uFillTx/>
              <a:latin typeface="Helvetica"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1" u="none" strike="noStrike" kern="1200" cap="none" spc="0" normalizeH="0" baseline="0" noProof="0" dirty="0">
                <a:ln>
                  <a:noFill/>
                </a:ln>
                <a:solidFill>
                  <a:prstClr val="black"/>
                </a:solidFill>
                <a:effectLst/>
                <a:uLnTx/>
                <a:uFillTx/>
                <a:latin typeface="Helvetica" pitchFamily="2" charset="0"/>
                <a:ea typeface="+mn-ea"/>
                <a:cs typeface="+mn-cs"/>
              </a:rPr>
              <a:t>Task 6.1 (CNRS): Coordination – M1-M48</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dirty="0">
                <a:ln>
                  <a:noFill/>
                </a:ln>
                <a:solidFill>
                  <a:prstClr val="black"/>
                </a:solidFill>
                <a:effectLst/>
                <a:uLnTx/>
                <a:uFillTx/>
                <a:latin typeface="Helvetica" pitchFamily="2" charset="0"/>
                <a:ea typeface="+mn-ea"/>
                <a:cs typeface="+mn-cs"/>
              </a:rPr>
              <a:t>• General coordination </a:t>
            </a:r>
            <a:r>
              <a:rPr kumimoji="0" lang="en-US" sz="1600" b="0" i="1" u="none" strike="noStrike" kern="1200" cap="none" spc="0" normalizeH="0" baseline="0" noProof="0" dirty="0" smtClean="0">
                <a:ln>
                  <a:noFill/>
                </a:ln>
                <a:solidFill>
                  <a:prstClr val="black"/>
                </a:solidFill>
                <a:effectLst/>
                <a:uLnTx/>
                <a:uFillTx/>
                <a:latin typeface="Helvetica" pitchFamily="2" charset="0"/>
                <a:ea typeface="+mn-ea"/>
                <a:cs typeface="+mn-cs"/>
              </a:rPr>
              <a:t>in </a:t>
            </a:r>
            <a:r>
              <a:rPr kumimoji="0" lang="en-US" sz="1600" b="0" i="1" u="none" strike="noStrike" kern="1200" cap="none" spc="0" normalizeH="0" baseline="0" noProof="0" dirty="0">
                <a:ln>
                  <a:noFill/>
                </a:ln>
                <a:solidFill>
                  <a:prstClr val="black"/>
                </a:solidFill>
                <a:effectLst/>
                <a:uLnTx/>
                <a:uFillTx/>
                <a:latin typeface="Helvetica" pitchFamily="2" charset="0"/>
                <a:ea typeface="+mn-ea"/>
                <a:cs typeface="+mn-cs"/>
              </a:rPr>
              <a:t>collaboration with WP4 on HOM and RF couplers and WP1 on FE-FRT development.</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US" sz="1600" b="0" i="1" u="none" strike="noStrike" kern="1200" cap="none" spc="0" normalizeH="0" baseline="0" noProof="0" dirty="0">
              <a:ln>
                <a:noFill/>
              </a:ln>
              <a:solidFill>
                <a:prstClr val="black"/>
              </a:solidFill>
              <a:effectLst/>
              <a:uLnTx/>
              <a:uFillTx/>
              <a:latin typeface="Helvetica"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1" u="none" strike="noStrike" kern="1200" cap="none" spc="0" normalizeH="0" baseline="0" noProof="0" dirty="0">
                <a:ln>
                  <a:noFill/>
                </a:ln>
                <a:solidFill>
                  <a:prstClr val="black"/>
                </a:solidFill>
                <a:effectLst/>
                <a:uLnTx/>
                <a:uFillTx/>
                <a:latin typeface="Helvetica" pitchFamily="2" charset="0"/>
                <a:ea typeface="+mn-ea"/>
                <a:cs typeface="+mn-cs"/>
              </a:rPr>
              <a:t>Task 6.2 (</a:t>
            </a:r>
            <a:r>
              <a:rPr kumimoji="0" lang="en-US" sz="1600" b="1" i="1" u="none" strike="noStrike" kern="1200" cap="none" spc="0" normalizeH="0" baseline="0" noProof="0" dirty="0" smtClean="0">
                <a:ln>
                  <a:noFill/>
                </a:ln>
                <a:solidFill>
                  <a:prstClr val="black"/>
                </a:solidFill>
                <a:effectLst/>
                <a:uLnTx/>
                <a:uFillTx/>
                <a:latin typeface="Helvetica" pitchFamily="2" charset="0"/>
                <a:ea typeface="+mn-ea"/>
                <a:cs typeface="+mn-cs"/>
              </a:rPr>
              <a:t>UL,</a:t>
            </a:r>
            <a:r>
              <a:rPr kumimoji="0" lang="en-US" sz="1600" b="0" i="1" u="none" strike="noStrike" kern="1200" cap="none" spc="0" normalizeH="0" baseline="0" noProof="0" dirty="0" smtClean="0">
                <a:ln>
                  <a:noFill/>
                </a:ln>
                <a:solidFill>
                  <a:prstClr val="black"/>
                </a:solidFill>
                <a:effectLst/>
                <a:uLnTx/>
                <a:uFillTx/>
                <a:latin typeface="Helvetica" pitchFamily="2" charset="0"/>
                <a:ea typeface="+mn-ea"/>
                <a:cs typeface="+mn-cs"/>
              </a:rPr>
              <a:t> CNRS</a:t>
            </a:r>
            <a:r>
              <a:rPr kumimoji="0" lang="en-US" sz="1600" b="1" i="1" u="none" strike="noStrike" kern="1200" cap="none" spc="0" normalizeH="0" baseline="0" noProof="0" dirty="0" smtClean="0">
                <a:ln>
                  <a:noFill/>
                </a:ln>
                <a:solidFill>
                  <a:prstClr val="black"/>
                </a:solidFill>
                <a:effectLst/>
                <a:uLnTx/>
                <a:uFillTx/>
                <a:latin typeface="Helvetica" pitchFamily="2" charset="0"/>
                <a:ea typeface="+mn-ea"/>
                <a:cs typeface="+mn-cs"/>
              </a:rPr>
              <a:t>): </a:t>
            </a:r>
            <a:r>
              <a:rPr kumimoji="0" lang="en-US" sz="1600" b="1" i="1" u="none" strike="noStrike" kern="1200" cap="none" spc="0" normalizeH="0" baseline="0" noProof="0" dirty="0">
                <a:ln>
                  <a:noFill/>
                </a:ln>
                <a:solidFill>
                  <a:prstClr val="black"/>
                </a:solidFill>
                <a:effectLst/>
                <a:uLnTx/>
                <a:uFillTx/>
                <a:latin typeface="Helvetica" pitchFamily="2" charset="0"/>
                <a:ea typeface="+mn-ea"/>
                <a:cs typeface="+mn-cs"/>
              </a:rPr>
              <a:t>Retrofitting Fast Reactive Tuners into existing cryomodules HL-LHC oriented – M1-M24</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dirty="0">
                <a:ln>
                  <a:noFill/>
                </a:ln>
                <a:solidFill>
                  <a:prstClr val="black"/>
                </a:solidFill>
                <a:effectLst/>
                <a:uLnTx/>
                <a:uFillTx/>
                <a:latin typeface="Helvetica" pitchFamily="2" charset="0"/>
                <a:ea typeface="+mn-ea"/>
                <a:cs typeface="+mn-cs"/>
              </a:rPr>
              <a:t>• Investigate if the existing cavity end group can be used with an FE-FRT by combining the FE-FRT and a HOM coupler into a single device</a:t>
            </a:r>
            <a:r>
              <a:rPr kumimoji="0" lang="en-US" sz="1600" b="0" i="1" u="none" strike="noStrike" kern="1200" cap="none" spc="0" normalizeH="0" baseline="0" noProof="0" dirty="0" smtClean="0">
                <a:ln>
                  <a:noFill/>
                </a:ln>
                <a:solidFill>
                  <a:prstClr val="black"/>
                </a:solidFill>
                <a:effectLst/>
                <a:uLnTx/>
                <a:uFillTx/>
                <a:latin typeface="Helvetica" pitchFamily="2" charset="0"/>
                <a:ea typeface="+mn-ea"/>
                <a:cs typeface="+mn-cs"/>
              </a:rPr>
              <a:t>. </a:t>
            </a:r>
            <a:endParaRPr kumimoji="0" lang="en-US" sz="1600" b="0" i="1" u="none" strike="noStrike" kern="1200" cap="none" spc="0" normalizeH="0" baseline="0" noProof="0" dirty="0">
              <a:ln>
                <a:noFill/>
              </a:ln>
              <a:solidFill>
                <a:prstClr val="black"/>
              </a:solidFill>
              <a:effectLst/>
              <a:uLnTx/>
              <a:uFillTx/>
              <a:latin typeface="Helvetica" pitchFamily="2" charset="0"/>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US" sz="1600" b="0" i="1" u="none" strike="noStrike" kern="1200" cap="none" spc="0" normalizeH="0" baseline="0" noProof="0" dirty="0">
              <a:ln>
                <a:noFill/>
              </a:ln>
              <a:solidFill>
                <a:prstClr val="black"/>
              </a:solidFill>
              <a:effectLst/>
              <a:uLnTx/>
              <a:uFillTx/>
              <a:latin typeface="Helvetica"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1" u="none" strike="noStrike" kern="1200" cap="none" spc="0" normalizeH="0" baseline="0" noProof="0" dirty="0">
                <a:ln>
                  <a:noFill/>
                </a:ln>
                <a:solidFill>
                  <a:prstClr val="black"/>
                </a:solidFill>
                <a:effectLst/>
                <a:uLnTx/>
                <a:uFillTx/>
                <a:latin typeface="Helvetica" pitchFamily="2" charset="0"/>
                <a:ea typeface="+mn-ea"/>
                <a:cs typeface="+mn-cs"/>
              </a:rPr>
              <a:t>Task 6.3 (</a:t>
            </a:r>
            <a:r>
              <a:rPr kumimoji="0" lang="en-US" sz="1600" b="1" i="1" u="none" strike="noStrike" kern="1200" cap="none" spc="0" normalizeH="0" baseline="0" noProof="0" dirty="0" smtClean="0">
                <a:ln>
                  <a:noFill/>
                </a:ln>
                <a:solidFill>
                  <a:prstClr val="black"/>
                </a:solidFill>
                <a:effectLst/>
                <a:uLnTx/>
                <a:uFillTx/>
                <a:latin typeface="Helvetica" pitchFamily="2" charset="0"/>
                <a:ea typeface="+mn-ea"/>
                <a:cs typeface="+mn-cs"/>
              </a:rPr>
              <a:t>CNRS</a:t>
            </a:r>
            <a:r>
              <a:rPr kumimoji="0" lang="en-US" sz="1600" b="0" i="1" u="none" strike="noStrike" kern="1200" cap="none" spc="0" normalizeH="0" baseline="0" noProof="0" dirty="0" smtClean="0">
                <a:ln>
                  <a:noFill/>
                </a:ln>
                <a:solidFill>
                  <a:prstClr val="black"/>
                </a:solidFill>
                <a:effectLst/>
                <a:uLnTx/>
                <a:uFillTx/>
                <a:latin typeface="Helvetica" pitchFamily="2" charset="0"/>
                <a:ea typeface="+mn-ea"/>
                <a:cs typeface="+mn-cs"/>
              </a:rPr>
              <a:t>, CEA, ESS</a:t>
            </a:r>
            <a:r>
              <a:rPr kumimoji="0" lang="en-US" sz="1600" b="1" i="1" u="none" strike="noStrike" kern="1200" cap="none" spc="0" normalizeH="0" baseline="0" noProof="0" dirty="0" smtClean="0">
                <a:ln>
                  <a:noFill/>
                </a:ln>
                <a:solidFill>
                  <a:prstClr val="black"/>
                </a:solidFill>
                <a:effectLst/>
                <a:uLnTx/>
                <a:uFillTx/>
                <a:latin typeface="Helvetica" pitchFamily="2" charset="0"/>
                <a:ea typeface="+mn-ea"/>
                <a:cs typeface="+mn-cs"/>
              </a:rPr>
              <a:t>): </a:t>
            </a:r>
            <a:r>
              <a:rPr kumimoji="0" lang="en-US" sz="1600" b="1" i="1" u="none" strike="noStrike" kern="1200" cap="none" spc="0" normalizeH="0" baseline="0" noProof="0" dirty="0">
                <a:ln>
                  <a:noFill/>
                </a:ln>
                <a:solidFill>
                  <a:prstClr val="black"/>
                </a:solidFill>
                <a:effectLst/>
                <a:uLnTx/>
                <a:uFillTx/>
                <a:latin typeface="Helvetica" pitchFamily="2" charset="0"/>
                <a:ea typeface="+mn-ea"/>
                <a:cs typeface="+mn-cs"/>
              </a:rPr>
              <a:t>Adapt the existing ESS cryomodule – M1-M18</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dirty="0">
                <a:ln>
                  <a:noFill/>
                </a:ln>
                <a:solidFill>
                  <a:prstClr val="black"/>
                </a:solidFill>
                <a:effectLst/>
                <a:uLnTx/>
                <a:uFillTx/>
                <a:latin typeface="Helvetica" pitchFamily="2" charset="0"/>
                <a:ea typeface="+mn-ea"/>
                <a:cs typeface="+mn-cs"/>
              </a:rPr>
              <a:t>• Adaptation of the existing ESS cryomodule into a new configuration which will integrate a completely new cavity string equipped with the optimized HOM and FPC couplers developed in WP4</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US" sz="1600" b="0" i="1" u="none" strike="noStrike" kern="1200" cap="none" spc="0" normalizeH="0" baseline="0" noProof="0" dirty="0">
              <a:ln>
                <a:noFill/>
              </a:ln>
              <a:solidFill>
                <a:prstClr val="black"/>
              </a:solidFill>
              <a:effectLst/>
              <a:uLnTx/>
              <a:uFillTx/>
              <a:latin typeface="Helvetica"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1" u="none" strike="noStrike" kern="1200" cap="none" spc="0" normalizeH="0" baseline="0" noProof="0" dirty="0">
                <a:ln>
                  <a:noFill/>
                </a:ln>
                <a:solidFill>
                  <a:prstClr val="black"/>
                </a:solidFill>
                <a:effectLst/>
                <a:uLnTx/>
                <a:uFillTx/>
                <a:latin typeface="Helvetica" pitchFamily="2" charset="0"/>
                <a:ea typeface="+mn-ea"/>
                <a:cs typeface="+mn-cs"/>
              </a:rPr>
              <a:t>Task 6.4 (</a:t>
            </a:r>
            <a:r>
              <a:rPr kumimoji="0" lang="en-US" sz="1600" b="1" i="1" u="none" strike="noStrike" kern="1200" cap="none" spc="0" normalizeH="0" baseline="0" noProof="0" dirty="0" smtClean="0">
                <a:ln>
                  <a:noFill/>
                </a:ln>
                <a:solidFill>
                  <a:prstClr val="black"/>
                </a:solidFill>
                <a:effectLst/>
                <a:uLnTx/>
                <a:uFillTx/>
                <a:latin typeface="Helvetica" pitchFamily="2" charset="0"/>
                <a:ea typeface="+mn-ea"/>
                <a:cs typeface="+mn-cs"/>
              </a:rPr>
              <a:t>INFN</a:t>
            </a:r>
            <a:r>
              <a:rPr kumimoji="0" lang="en-US" sz="1600" b="0" i="1" u="none" strike="noStrike" kern="1200" cap="none" spc="0" normalizeH="0" baseline="0" noProof="0" dirty="0" smtClean="0">
                <a:ln>
                  <a:noFill/>
                </a:ln>
                <a:solidFill>
                  <a:prstClr val="black"/>
                </a:solidFill>
                <a:effectLst/>
                <a:uLnTx/>
                <a:uFillTx/>
                <a:latin typeface="Helvetica" pitchFamily="2" charset="0"/>
                <a:ea typeface="+mn-ea"/>
                <a:cs typeface="+mn-cs"/>
              </a:rPr>
              <a:t>, CNRS, ESS, UL</a:t>
            </a:r>
            <a:r>
              <a:rPr kumimoji="0" lang="en-US" sz="1600" b="1" i="1" u="none" strike="noStrike" kern="1200" cap="none" spc="0" normalizeH="0" baseline="0" noProof="0" dirty="0" smtClean="0">
                <a:ln>
                  <a:noFill/>
                </a:ln>
                <a:solidFill>
                  <a:prstClr val="black"/>
                </a:solidFill>
                <a:effectLst/>
                <a:uLnTx/>
                <a:uFillTx/>
                <a:latin typeface="Helvetica" pitchFamily="2" charset="0"/>
                <a:ea typeface="+mn-ea"/>
                <a:cs typeface="+mn-cs"/>
              </a:rPr>
              <a:t>): </a:t>
            </a:r>
            <a:r>
              <a:rPr kumimoji="0" lang="en-US" sz="1600" b="1" i="1" u="none" strike="noStrike" kern="1200" cap="none" spc="0" normalizeH="0" baseline="0" noProof="0" dirty="0">
                <a:ln>
                  <a:noFill/>
                </a:ln>
                <a:solidFill>
                  <a:prstClr val="black"/>
                </a:solidFill>
                <a:effectLst/>
                <a:uLnTx/>
                <a:uFillTx/>
                <a:latin typeface="Helvetica" pitchFamily="2" charset="0"/>
                <a:ea typeface="+mn-ea"/>
                <a:cs typeface="+mn-cs"/>
              </a:rPr>
              <a:t>Fabrication and validation of cryomodule components – M1-M30</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dirty="0">
                <a:ln>
                  <a:noFill/>
                </a:ln>
                <a:solidFill>
                  <a:prstClr val="black"/>
                </a:solidFill>
                <a:effectLst/>
                <a:uLnTx/>
                <a:uFillTx/>
                <a:latin typeface="Helvetica" pitchFamily="2" charset="0"/>
                <a:ea typeface="+mn-ea"/>
                <a:cs typeface="+mn-cs"/>
              </a:rPr>
              <a:t>• Fabrication, preparation and test of the critical components (SRF cavity, tuning systems, HOM couplers, ...) </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US" sz="1600" b="0" i="1" u="none" strike="noStrike" kern="1200" cap="none" spc="0" normalizeH="0" baseline="0" noProof="0" dirty="0">
              <a:ln>
                <a:noFill/>
              </a:ln>
              <a:solidFill>
                <a:prstClr val="black"/>
              </a:solidFill>
              <a:effectLst/>
              <a:uLnTx/>
              <a:uFillTx/>
              <a:latin typeface="Helvetica"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1" u="none" strike="noStrike" kern="1200" cap="none" spc="0" normalizeH="0" baseline="0" noProof="0" dirty="0">
                <a:ln>
                  <a:noFill/>
                </a:ln>
                <a:solidFill>
                  <a:prstClr val="black"/>
                </a:solidFill>
                <a:effectLst/>
                <a:uLnTx/>
                <a:uFillTx/>
                <a:latin typeface="Helvetica" pitchFamily="2" charset="0"/>
                <a:ea typeface="+mn-ea"/>
                <a:cs typeface="+mn-cs"/>
              </a:rPr>
              <a:t>Task 6.5 (</a:t>
            </a:r>
            <a:r>
              <a:rPr kumimoji="0" lang="en-US" sz="1600" b="1" i="1" u="none" strike="noStrike" kern="1200" cap="none" spc="0" normalizeH="0" baseline="0" noProof="0" dirty="0" smtClean="0">
                <a:ln>
                  <a:noFill/>
                </a:ln>
                <a:solidFill>
                  <a:prstClr val="black"/>
                </a:solidFill>
                <a:effectLst/>
                <a:uLnTx/>
                <a:uFillTx/>
                <a:latin typeface="Helvetica" pitchFamily="2" charset="0"/>
                <a:ea typeface="+mn-ea"/>
                <a:cs typeface="+mn-cs"/>
              </a:rPr>
              <a:t>CEA</a:t>
            </a:r>
            <a:r>
              <a:rPr kumimoji="0" lang="en-US" sz="1600" b="0" i="1" u="none" strike="noStrike" kern="1200" cap="none" spc="0" normalizeH="0" baseline="0" noProof="0" dirty="0" smtClean="0">
                <a:ln>
                  <a:noFill/>
                </a:ln>
                <a:solidFill>
                  <a:prstClr val="black"/>
                </a:solidFill>
                <a:effectLst/>
                <a:uLnTx/>
                <a:uFillTx/>
                <a:latin typeface="Helvetica" pitchFamily="2" charset="0"/>
                <a:ea typeface="+mn-ea"/>
                <a:cs typeface="+mn-cs"/>
              </a:rPr>
              <a:t> CNRS, ESS</a:t>
            </a:r>
            <a:r>
              <a:rPr kumimoji="0" lang="en-US" sz="1600" b="1" i="1" u="none" strike="noStrike" kern="1200" cap="none" spc="0" normalizeH="0" baseline="0" noProof="0" dirty="0" smtClean="0">
                <a:ln>
                  <a:noFill/>
                </a:ln>
                <a:solidFill>
                  <a:prstClr val="black"/>
                </a:solidFill>
                <a:effectLst/>
                <a:uLnTx/>
                <a:uFillTx/>
                <a:latin typeface="Helvetica" pitchFamily="2" charset="0"/>
                <a:ea typeface="+mn-ea"/>
                <a:cs typeface="+mn-cs"/>
              </a:rPr>
              <a:t>): </a:t>
            </a:r>
            <a:r>
              <a:rPr kumimoji="0" lang="en-US" sz="1600" b="1" i="1" u="none" strike="noStrike" kern="1200" cap="none" spc="0" normalizeH="0" baseline="0" noProof="0" dirty="0">
                <a:ln>
                  <a:noFill/>
                </a:ln>
                <a:solidFill>
                  <a:prstClr val="black"/>
                </a:solidFill>
                <a:effectLst/>
                <a:uLnTx/>
                <a:uFillTx/>
                <a:latin typeface="Helvetica" pitchFamily="2" charset="0"/>
                <a:ea typeface="+mn-ea"/>
                <a:cs typeface="+mn-cs"/>
              </a:rPr>
              <a:t>Assembly and test of adapted cryomodule – M30-M48</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dirty="0">
                <a:ln>
                  <a:noFill/>
                </a:ln>
                <a:solidFill>
                  <a:prstClr val="black"/>
                </a:solidFill>
                <a:effectLst/>
                <a:uLnTx/>
                <a:uFillTx/>
                <a:latin typeface="Helvetica" pitchFamily="2" charset="0"/>
                <a:ea typeface="+mn-ea"/>
                <a:cs typeface="+mn-cs"/>
              </a:rPr>
              <a:t>• Assembly and cryogenic &amp; RF test of the cryomodule.</a:t>
            </a:r>
          </a:p>
        </p:txBody>
      </p:sp>
      <p:sp>
        <p:nvSpPr>
          <p:cNvPr id="5" name="TextBox 3">
            <a:extLst>
              <a:ext uri="{FF2B5EF4-FFF2-40B4-BE49-F238E27FC236}">
                <a16:creationId xmlns:a16="http://schemas.microsoft.com/office/drawing/2014/main" id="{D5CFD807-6BFA-5F75-585F-038BB87B589A}"/>
              </a:ext>
            </a:extLst>
          </p:cNvPr>
          <p:cNvSpPr txBox="1"/>
          <p:nvPr/>
        </p:nvSpPr>
        <p:spPr>
          <a:xfrm>
            <a:off x="3648364" y="0"/>
            <a:ext cx="8543636" cy="1846659"/>
          </a:xfrm>
          <a:prstGeom prst="rect">
            <a:avLst/>
          </a:prstGeom>
          <a:noFill/>
        </p:spPr>
        <p:txBody>
          <a:bodyPr wrap="square" rtlCol="0">
            <a:spAutoFit/>
          </a:bodyPr>
          <a:lstStyle/>
          <a:p>
            <a:r>
              <a:rPr lang="en-US" sz="2400" b="1" dirty="0" smtClean="0">
                <a:solidFill>
                  <a:schemeClr val="bg2">
                    <a:lumMod val="50000"/>
                  </a:schemeClr>
                </a:solidFill>
              </a:rPr>
              <a:t>WP6: Integration into </a:t>
            </a:r>
            <a:r>
              <a:rPr lang="en-US" sz="2400" b="1" dirty="0" err="1" smtClean="0">
                <a:solidFill>
                  <a:schemeClr val="bg2">
                    <a:lumMod val="50000"/>
                  </a:schemeClr>
                </a:solidFill>
              </a:rPr>
              <a:t>Acc&amp;Collider</a:t>
            </a:r>
            <a:r>
              <a:rPr lang="en-US" sz="2400" b="1" dirty="0" smtClean="0">
                <a:solidFill>
                  <a:schemeClr val="bg2">
                    <a:lumMod val="50000"/>
                  </a:schemeClr>
                </a:solidFill>
              </a:rPr>
              <a:t> RIs</a:t>
            </a:r>
            <a:endParaRPr lang="en-US" sz="2400" b="1" dirty="0">
              <a:solidFill>
                <a:schemeClr val="bg2">
                  <a:lumMod val="50000"/>
                </a:schemeClr>
              </a:solidFill>
              <a:highlight>
                <a:srgbClr val="FFFF00"/>
              </a:highlight>
            </a:endParaRPr>
          </a:p>
          <a:p>
            <a:r>
              <a:rPr lang="en-US" b="1" dirty="0">
                <a:solidFill>
                  <a:schemeClr val="bg2">
                    <a:lumMod val="50000"/>
                  </a:schemeClr>
                </a:solidFill>
                <a:latin typeface="Calibri"/>
                <a:ea typeface="ＭＳ Ｐゴシック" charset="0"/>
              </a:rPr>
              <a:t>Institutes </a:t>
            </a:r>
            <a:r>
              <a:rPr lang="en-US" b="1" dirty="0" smtClean="0">
                <a:solidFill>
                  <a:schemeClr val="bg2">
                    <a:lumMod val="50000"/>
                  </a:schemeClr>
                </a:solidFill>
                <a:latin typeface="Calibri"/>
                <a:ea typeface="ＭＳ Ｐゴシック" charset="0"/>
              </a:rPr>
              <a:t>participating: CNRS, CEA, ESS, INFN, Uni. Lancaster</a:t>
            </a:r>
            <a:endParaRPr lang="en-US" b="1" dirty="0">
              <a:solidFill>
                <a:schemeClr val="bg2">
                  <a:lumMod val="50000"/>
                </a:schemeClr>
              </a:solidFill>
              <a:latin typeface="Calibri"/>
              <a:ea typeface="ＭＳ Ｐゴシック" charset="0"/>
            </a:endParaRPr>
          </a:p>
          <a:p>
            <a:r>
              <a:rPr lang="en-US" b="1" dirty="0">
                <a:solidFill>
                  <a:schemeClr val="bg2">
                    <a:lumMod val="50000"/>
                  </a:schemeClr>
                </a:solidFill>
                <a:latin typeface="Calibri"/>
                <a:ea typeface="ＭＳ Ｐゴシック" charset="0"/>
              </a:rPr>
              <a:t>Convener: </a:t>
            </a:r>
            <a:r>
              <a:rPr lang="en-US" b="1" dirty="0" smtClean="0">
                <a:solidFill>
                  <a:schemeClr val="bg2">
                    <a:lumMod val="50000"/>
                  </a:schemeClr>
                </a:solidFill>
                <a:latin typeface="Calibri"/>
                <a:ea typeface="ＭＳ Ｐゴシック" charset="0"/>
              </a:rPr>
              <a:t>G. Olry (CNRS/IJCLab) +</a:t>
            </a:r>
            <a:r>
              <a:rPr lang="en-US" b="1" dirty="0">
                <a:solidFill>
                  <a:schemeClr val="bg2">
                    <a:lumMod val="50000"/>
                  </a:schemeClr>
                </a:solidFill>
                <a:latin typeface="Calibri"/>
                <a:ea typeface="ＭＳ Ｐゴシック" charset="0"/>
              </a:rPr>
              <a:t> S. Berry, deputy (CEA), N. Elias (ESS), D. Giove (INFN), G. Burt (UL)</a:t>
            </a:r>
            <a:endParaRPr lang="en-US" b="1" dirty="0" smtClean="0">
              <a:solidFill>
                <a:schemeClr val="bg2">
                  <a:lumMod val="50000"/>
                </a:schemeClr>
              </a:solidFill>
              <a:latin typeface="Calibri"/>
              <a:ea typeface="ＭＳ Ｐゴシック" charset="0"/>
            </a:endParaRPr>
          </a:p>
          <a:p>
            <a:r>
              <a:rPr lang="en-US" b="1" dirty="0" smtClean="0">
                <a:solidFill>
                  <a:schemeClr val="bg2">
                    <a:lumMod val="50000"/>
                  </a:schemeClr>
                </a:solidFill>
                <a:latin typeface="Calibri"/>
                <a:ea typeface="ＭＳ Ｐゴシック" charset="0"/>
              </a:rPr>
              <a:t>Main </a:t>
            </a:r>
            <a:r>
              <a:rPr lang="en-US" b="1" dirty="0">
                <a:solidFill>
                  <a:schemeClr val="bg2">
                    <a:lumMod val="50000"/>
                  </a:schemeClr>
                </a:solidFill>
                <a:latin typeface="Calibri"/>
                <a:ea typeface="ＭＳ Ｐゴシック" charset="0"/>
              </a:rPr>
              <a:t>contacts with other </a:t>
            </a:r>
            <a:r>
              <a:rPr lang="en-US" b="1" dirty="0" smtClean="0">
                <a:solidFill>
                  <a:schemeClr val="bg2">
                    <a:lumMod val="50000"/>
                  </a:schemeClr>
                </a:solidFill>
                <a:latin typeface="Calibri"/>
                <a:ea typeface="ＭＳ Ｐゴシック" charset="0"/>
              </a:rPr>
              <a:t>partners : in WP4: Y. Gomez Martinez (CNRS/LPSC) and V. Parma, K. </a:t>
            </a:r>
            <a:r>
              <a:rPr lang="en-US" b="1" dirty="0" err="1" smtClean="0">
                <a:solidFill>
                  <a:schemeClr val="bg2">
                    <a:lumMod val="50000"/>
                  </a:schemeClr>
                </a:solidFill>
                <a:latin typeface="Calibri"/>
                <a:ea typeface="ＭＳ Ｐゴシック" charset="0"/>
              </a:rPr>
              <a:t>Canderan</a:t>
            </a:r>
            <a:r>
              <a:rPr lang="en-US" b="1" dirty="0" smtClean="0">
                <a:solidFill>
                  <a:schemeClr val="bg2">
                    <a:lumMod val="50000"/>
                  </a:schemeClr>
                </a:solidFill>
                <a:latin typeface="Calibri"/>
                <a:ea typeface="ＭＳ Ｐゴシック" charset="0"/>
              </a:rPr>
              <a:t> (CERN)</a:t>
            </a:r>
            <a:endParaRPr lang="en-US" b="1" dirty="0">
              <a:solidFill>
                <a:schemeClr val="bg2">
                  <a:lumMod val="50000"/>
                </a:schemeClr>
              </a:solidFill>
              <a:latin typeface="Calibri"/>
              <a:ea typeface="ＭＳ Ｐゴシック" charset="0"/>
            </a:endParaRPr>
          </a:p>
        </p:txBody>
      </p:sp>
      <p:sp>
        <p:nvSpPr>
          <p:cNvPr id="2" name="ZoneTexte 1"/>
          <p:cNvSpPr txBox="1"/>
          <p:nvPr/>
        </p:nvSpPr>
        <p:spPr>
          <a:xfrm>
            <a:off x="2124363" y="3288481"/>
            <a:ext cx="1864613" cy="307777"/>
          </a:xfrm>
          <a:prstGeom prst="rect">
            <a:avLst/>
          </a:prstGeom>
          <a:noFill/>
        </p:spPr>
        <p:txBody>
          <a:bodyPr wrap="none" rtlCol="0">
            <a:spAutoFit/>
          </a:bodyPr>
          <a:lstStyle/>
          <a:p>
            <a:r>
              <a:rPr lang="en-GB" sz="1400" b="1" dirty="0" smtClean="0">
                <a:solidFill>
                  <a:srgbClr val="0070C0"/>
                </a:solidFill>
                <a:sym typeface="Wingdings" panose="05000000000000000000" pitchFamily="2" charset="2"/>
              </a:rPr>
              <a:t> Link with </a:t>
            </a:r>
            <a:r>
              <a:rPr lang="en-GB" sz="1400" b="1" dirty="0" smtClean="0">
                <a:solidFill>
                  <a:srgbClr val="0070C0"/>
                </a:solidFill>
                <a:sym typeface="Wingdings" panose="05000000000000000000" pitchFamily="2" charset="2"/>
              </a:rPr>
              <a:t>WP1</a:t>
            </a:r>
            <a:endParaRPr lang="en-GB" sz="1400" b="1" dirty="0">
              <a:solidFill>
                <a:srgbClr val="0070C0"/>
              </a:solidFill>
            </a:endParaRPr>
          </a:p>
        </p:txBody>
      </p:sp>
      <p:sp>
        <p:nvSpPr>
          <p:cNvPr id="7" name="ZoneTexte 6"/>
          <p:cNvSpPr txBox="1"/>
          <p:nvPr/>
        </p:nvSpPr>
        <p:spPr>
          <a:xfrm>
            <a:off x="7185891" y="4249063"/>
            <a:ext cx="2831224" cy="307777"/>
          </a:xfrm>
          <a:prstGeom prst="rect">
            <a:avLst/>
          </a:prstGeom>
          <a:noFill/>
        </p:spPr>
        <p:txBody>
          <a:bodyPr wrap="none" rtlCol="0">
            <a:spAutoFit/>
          </a:bodyPr>
          <a:lstStyle/>
          <a:p>
            <a:r>
              <a:rPr lang="en-GB" sz="1400" b="1" dirty="0" smtClean="0">
                <a:solidFill>
                  <a:srgbClr val="0070C0"/>
                </a:solidFill>
                <a:sym typeface="Wingdings" panose="05000000000000000000" pitchFamily="2" charset="2"/>
              </a:rPr>
              <a:t> Link with WP4 and WP5</a:t>
            </a:r>
            <a:endParaRPr lang="en-GB" sz="1400" b="1" dirty="0">
              <a:solidFill>
                <a:srgbClr val="0070C0"/>
              </a:solidFill>
            </a:endParaRPr>
          </a:p>
        </p:txBody>
      </p:sp>
      <p:sp>
        <p:nvSpPr>
          <p:cNvPr id="8" name="ZoneTexte 7"/>
          <p:cNvSpPr txBox="1"/>
          <p:nvPr/>
        </p:nvSpPr>
        <p:spPr>
          <a:xfrm>
            <a:off x="10409382" y="5006446"/>
            <a:ext cx="1864613" cy="307777"/>
          </a:xfrm>
          <a:prstGeom prst="rect">
            <a:avLst/>
          </a:prstGeom>
          <a:noFill/>
        </p:spPr>
        <p:txBody>
          <a:bodyPr wrap="none" rtlCol="0">
            <a:spAutoFit/>
          </a:bodyPr>
          <a:lstStyle/>
          <a:p>
            <a:r>
              <a:rPr lang="en-GB" sz="1400" b="1" dirty="0" smtClean="0">
                <a:solidFill>
                  <a:srgbClr val="0070C0"/>
                </a:solidFill>
                <a:sym typeface="Wingdings" panose="05000000000000000000" pitchFamily="2" charset="2"/>
              </a:rPr>
              <a:t> Link with WP4</a:t>
            </a:r>
            <a:endParaRPr lang="en-GB" sz="1400" b="1" dirty="0">
              <a:solidFill>
                <a:srgbClr val="0070C0"/>
              </a:solidFill>
            </a:endParaRPr>
          </a:p>
        </p:txBody>
      </p:sp>
      <p:sp>
        <p:nvSpPr>
          <p:cNvPr id="9" name="ZoneTexte 8"/>
          <p:cNvSpPr txBox="1"/>
          <p:nvPr/>
        </p:nvSpPr>
        <p:spPr>
          <a:xfrm>
            <a:off x="5680363" y="5740092"/>
            <a:ext cx="1864613" cy="307777"/>
          </a:xfrm>
          <a:prstGeom prst="rect">
            <a:avLst/>
          </a:prstGeom>
          <a:noFill/>
        </p:spPr>
        <p:txBody>
          <a:bodyPr wrap="none" rtlCol="0">
            <a:spAutoFit/>
          </a:bodyPr>
          <a:lstStyle/>
          <a:p>
            <a:r>
              <a:rPr lang="en-GB" sz="1400" b="1" dirty="0" smtClean="0">
                <a:solidFill>
                  <a:srgbClr val="0070C0"/>
                </a:solidFill>
                <a:sym typeface="Wingdings" panose="05000000000000000000" pitchFamily="2" charset="2"/>
              </a:rPr>
              <a:t> Link with WP5</a:t>
            </a:r>
            <a:endParaRPr lang="en-GB" sz="1400" b="1" dirty="0">
              <a:solidFill>
                <a:srgbClr val="0070C0"/>
              </a:solidFill>
            </a:endParaRPr>
          </a:p>
        </p:txBody>
      </p:sp>
    </p:spTree>
    <p:extLst>
      <p:ext uri="{BB962C8B-B14F-4D97-AF65-F5344CB8AC3E}">
        <p14:creationId xmlns:p14="http://schemas.microsoft.com/office/powerpoint/2010/main" val="11415829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1EC8C43-06E0-C825-13E4-F8DEB374FF58}"/>
              </a:ext>
            </a:extLst>
          </p:cNvPr>
          <p:cNvSpPr txBox="1"/>
          <p:nvPr/>
        </p:nvSpPr>
        <p:spPr>
          <a:xfrm>
            <a:off x="3418115" y="315684"/>
            <a:ext cx="877388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smtClean="0">
                <a:ln>
                  <a:noFill/>
                </a:ln>
                <a:solidFill>
                  <a:srgbClr val="E8E8E8">
                    <a:lumMod val="50000"/>
                  </a:srgbClr>
                </a:solidFill>
                <a:effectLst/>
                <a:uLnTx/>
                <a:uFillTx/>
                <a:latin typeface="Aptos" panose="02110004020202020204"/>
                <a:ea typeface="+mn-ea"/>
                <a:cs typeface="+mn-cs"/>
              </a:rPr>
              <a:t>status </a:t>
            </a:r>
            <a:r>
              <a:rPr kumimoji="0" lang="en-US" sz="2400" b="1" i="0" u="none" strike="noStrike" kern="1200" cap="none" spc="0" normalizeH="0" baseline="0" noProof="0" dirty="0">
                <a:ln>
                  <a:noFill/>
                </a:ln>
                <a:solidFill>
                  <a:srgbClr val="E8E8E8">
                    <a:lumMod val="50000"/>
                  </a:srgbClr>
                </a:solidFill>
                <a:effectLst/>
                <a:uLnTx/>
                <a:uFillTx/>
                <a:latin typeface="Aptos" panose="02110004020202020204"/>
                <a:ea typeface="+mn-ea"/>
                <a:cs typeface="+mn-cs"/>
              </a:rPr>
              <a:t>of Task </a:t>
            </a:r>
            <a:r>
              <a:rPr kumimoji="0" lang="en-US" sz="2400" b="1" i="0" u="none" strike="noStrike" kern="1200" cap="none" spc="0" normalizeH="0" baseline="0" noProof="0" dirty="0" smtClean="0">
                <a:ln>
                  <a:noFill/>
                </a:ln>
                <a:solidFill>
                  <a:srgbClr val="E8E8E8">
                    <a:lumMod val="50000"/>
                  </a:srgbClr>
                </a:solidFill>
                <a:effectLst/>
                <a:uLnTx/>
                <a:uFillTx/>
                <a:latin typeface="Aptos" panose="02110004020202020204"/>
                <a:ea typeface="+mn-ea"/>
                <a:cs typeface="+mn-cs"/>
              </a:rPr>
              <a:t>6.1 – general coordination </a:t>
            </a:r>
            <a:endParaRPr kumimoji="0" lang="en-US" sz="2400" b="1" i="0" u="none" strike="noStrike" kern="1200" cap="none" spc="0" normalizeH="0" baseline="0" noProof="0" dirty="0">
              <a:ln>
                <a:noFill/>
              </a:ln>
              <a:solidFill>
                <a:srgbClr val="E8E8E8">
                  <a:lumMod val="50000"/>
                </a:srgbClr>
              </a:solidFill>
              <a:effectLst/>
              <a:uLnTx/>
              <a:uFillTx/>
              <a:latin typeface="Aptos" panose="02110004020202020204"/>
              <a:ea typeface="+mn-ea"/>
              <a:cs typeface="+mn-cs"/>
            </a:endParaRPr>
          </a:p>
        </p:txBody>
      </p:sp>
      <p:pic>
        <p:nvPicPr>
          <p:cNvPr id="5" name="Picture 2" descr="Innovate for Sustainable Accelerating Systems: Kick-Off Meeting">
            <a:extLst>
              <a:ext uri="{FF2B5EF4-FFF2-40B4-BE49-F238E27FC236}">
                <a16:creationId xmlns:a16="http://schemas.microsoft.com/office/drawing/2014/main" id="{1709803E-6E12-BAB9-0C4A-5169DA776598}"/>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63286" y="109462"/>
            <a:ext cx="2781262" cy="874111"/>
          </a:xfrm>
          <a:prstGeom prst="rect">
            <a:avLst/>
          </a:prstGeom>
          <a:noFill/>
          <a:extLst>
            <a:ext uri="{909E8E84-426E-40DD-AFC4-6F175D3DCCD1}">
              <a14:hiddenFill xmlns:a14="http://schemas.microsoft.com/office/drawing/2010/main">
                <a:solidFill>
                  <a:srgbClr val="FFFFFF"/>
                </a:solidFill>
              </a14:hiddenFill>
            </a:ext>
          </a:extLst>
        </p:spPr>
      </p:pic>
      <p:sp>
        <p:nvSpPr>
          <p:cNvPr id="3" name="Espace réservé du contenu 2">
            <a:extLst>
              <a:ext uri="{FF2B5EF4-FFF2-40B4-BE49-F238E27FC236}">
                <a16:creationId xmlns:a16="http://schemas.microsoft.com/office/drawing/2014/main" id="{FDDE7081-3EE5-4CDF-8DC3-040BBF988BCF}"/>
              </a:ext>
            </a:extLst>
          </p:cNvPr>
          <p:cNvSpPr>
            <a:spLocks noGrp="1"/>
          </p:cNvSpPr>
          <p:nvPr>
            <p:ph idx="1"/>
          </p:nvPr>
        </p:nvSpPr>
        <p:spPr>
          <a:xfrm>
            <a:off x="163286" y="1089503"/>
            <a:ext cx="9654969" cy="5962938"/>
          </a:xfrm>
        </p:spPr>
        <p:txBody>
          <a:bodyPr>
            <a:normAutofit/>
          </a:bodyPr>
          <a:lstStyle/>
          <a:p>
            <a:r>
              <a:rPr lang="en-US" sz="2000" b="1" dirty="0" smtClean="0">
                <a:solidFill>
                  <a:srgbClr val="002060"/>
                </a:solidFill>
              </a:rPr>
              <a:t>Done</a:t>
            </a:r>
          </a:p>
          <a:p>
            <a:pPr lvl="1"/>
            <a:r>
              <a:rPr lang="en-US" sz="1600" dirty="0" smtClean="0">
                <a:solidFill>
                  <a:srgbClr val="002060"/>
                </a:solidFill>
              </a:rPr>
              <a:t>Meetings </a:t>
            </a:r>
            <a:r>
              <a:rPr lang="en-US" sz="1600" dirty="0">
                <a:solidFill>
                  <a:srgbClr val="002060"/>
                </a:solidFill>
              </a:rPr>
              <a:t>on the first Wednesday of every month.</a:t>
            </a:r>
            <a:endParaRPr lang="en-US" sz="1600" dirty="0" smtClean="0">
              <a:solidFill>
                <a:srgbClr val="002060"/>
              </a:solidFill>
            </a:endParaRPr>
          </a:p>
          <a:p>
            <a:pPr lvl="1"/>
            <a:r>
              <a:rPr lang="en-US" sz="1600" dirty="0" smtClean="0">
                <a:solidFill>
                  <a:srgbClr val="002060"/>
                </a:solidFill>
              </a:rPr>
              <a:t>Keep on </a:t>
            </a:r>
            <a:r>
              <a:rPr lang="en-US" sz="1600" dirty="0" smtClean="0">
                <a:solidFill>
                  <a:srgbClr val="002060"/>
                </a:solidFill>
              </a:rPr>
              <a:t>participati</a:t>
            </a:r>
            <a:r>
              <a:rPr lang="en-US" sz="1600" dirty="0" smtClean="0">
                <a:solidFill>
                  <a:srgbClr val="002060"/>
                </a:solidFill>
              </a:rPr>
              <a:t>ng to </a:t>
            </a:r>
            <a:r>
              <a:rPr lang="en-US" sz="1600" dirty="0" smtClean="0">
                <a:solidFill>
                  <a:srgbClr val="002060"/>
                </a:solidFill>
              </a:rPr>
              <a:t>joint meetings with WP4 and WP5.</a:t>
            </a:r>
          </a:p>
          <a:p>
            <a:pPr lvl="1"/>
            <a:r>
              <a:rPr lang="en-US" sz="1600" dirty="0" smtClean="0">
                <a:solidFill>
                  <a:srgbClr val="002060"/>
                </a:solidFill>
              </a:rPr>
              <a:t>27 </a:t>
            </a:r>
            <a:r>
              <a:rPr lang="en-US" sz="1600" dirty="0" smtClean="0">
                <a:solidFill>
                  <a:srgbClr val="002060"/>
                </a:solidFill>
              </a:rPr>
              <a:t>June 2025: Technical review on ESS Cryomodule </a:t>
            </a:r>
            <a:r>
              <a:rPr lang="en-US" sz="1600" dirty="0" smtClean="0">
                <a:solidFill>
                  <a:srgbClr val="002060"/>
                </a:solidFill>
              </a:rPr>
              <a:t>adaptation.</a:t>
            </a:r>
            <a:endParaRPr lang="en-US" sz="1600" dirty="0" smtClean="0">
              <a:solidFill>
                <a:srgbClr val="002060"/>
              </a:solidFill>
            </a:endParaRPr>
          </a:p>
          <a:p>
            <a:pPr lvl="1"/>
            <a:r>
              <a:rPr lang="en-US" sz="1600" dirty="0" smtClean="0">
                <a:solidFill>
                  <a:srgbClr val="002060"/>
                </a:solidFill>
              </a:rPr>
              <a:t>29 August 2025, Milestone n°22 (engineering report): ESS cryomodule adaptation</a:t>
            </a:r>
          </a:p>
          <a:p>
            <a:pPr lvl="1"/>
            <a:r>
              <a:rPr lang="en-US" sz="1600" dirty="0" smtClean="0">
                <a:solidFill>
                  <a:srgbClr val="002060"/>
                </a:solidFill>
              </a:rPr>
              <a:t>09 April 2026: </a:t>
            </a:r>
            <a:r>
              <a:rPr lang="en-US" sz="1600" dirty="0" err="1" smtClean="0">
                <a:solidFill>
                  <a:srgbClr val="002060"/>
                </a:solidFill>
              </a:rPr>
              <a:t>Stéphane</a:t>
            </a:r>
            <a:r>
              <a:rPr lang="en-US" sz="1600" dirty="0" smtClean="0">
                <a:solidFill>
                  <a:srgbClr val="002060"/>
                </a:solidFill>
              </a:rPr>
              <a:t> Berry took over Arnaud’s position as a deputy</a:t>
            </a:r>
          </a:p>
          <a:p>
            <a:pPr lvl="1"/>
            <a:r>
              <a:rPr lang="en-US" sz="1600" dirty="0" smtClean="0">
                <a:solidFill>
                  <a:srgbClr val="002060"/>
                </a:solidFill>
              </a:rPr>
              <a:t>16 April </a:t>
            </a:r>
            <a:r>
              <a:rPr lang="en-US" sz="1600" dirty="0">
                <a:solidFill>
                  <a:srgbClr val="002060"/>
                </a:solidFill>
              </a:rPr>
              <a:t>2026 : Risk </a:t>
            </a:r>
            <a:r>
              <a:rPr lang="en-US" sz="1600" dirty="0" smtClean="0">
                <a:solidFill>
                  <a:srgbClr val="002060"/>
                </a:solidFill>
              </a:rPr>
              <a:t>analysis </a:t>
            </a:r>
            <a:r>
              <a:rPr lang="en-US" sz="1600" dirty="0" smtClean="0">
                <a:solidFill>
                  <a:srgbClr val="002060"/>
                </a:solidFill>
              </a:rPr>
              <a:t>updated</a:t>
            </a:r>
            <a:endParaRPr lang="en-US" sz="1600" dirty="0" smtClean="0">
              <a:solidFill>
                <a:srgbClr val="002060"/>
              </a:solidFill>
            </a:endParaRPr>
          </a:p>
          <a:p>
            <a:pPr marL="457200" lvl="1" indent="0">
              <a:buNone/>
            </a:pPr>
            <a:endParaRPr lang="en-US" sz="2000" dirty="0"/>
          </a:p>
          <a:p>
            <a:r>
              <a:rPr lang="en-US" sz="2000" b="1" dirty="0" smtClean="0">
                <a:solidFill>
                  <a:srgbClr val="A4C137"/>
                </a:solidFill>
                <a:cs typeface="Calibri" panose="020F0502020204030204" pitchFamily="34" charset="0"/>
              </a:rPr>
              <a:t>On-going: </a:t>
            </a:r>
          </a:p>
          <a:p>
            <a:pPr lvl="1"/>
            <a:r>
              <a:rPr lang="en-US" sz="1600" dirty="0" smtClean="0">
                <a:solidFill>
                  <a:srgbClr val="A4C137"/>
                </a:solidFill>
                <a:cs typeface="Calibri" panose="020F0502020204030204" pitchFamily="34" charset="0"/>
              </a:rPr>
              <a:t>Periodic report 1: almost complete...</a:t>
            </a:r>
          </a:p>
          <a:p>
            <a:pPr lvl="1"/>
            <a:r>
              <a:rPr lang="en-US" sz="1600" dirty="0" smtClean="0">
                <a:solidFill>
                  <a:srgbClr val="A4C137"/>
                </a:solidFill>
                <a:cs typeface="Calibri" panose="020F0502020204030204" pitchFamily="34" charset="0"/>
              </a:rPr>
              <a:t>WP4 </a:t>
            </a:r>
            <a:r>
              <a:rPr lang="en-US" sz="1600" dirty="0" smtClean="0">
                <a:solidFill>
                  <a:srgbClr val="A4C137"/>
                </a:solidFill>
                <a:cs typeface="Calibri" panose="020F0502020204030204" pitchFamily="34" charset="0"/>
                <a:sym typeface="Wingdings" panose="05000000000000000000" pitchFamily="2" charset="2"/>
              </a:rPr>
              <a:t>p</a:t>
            </a:r>
            <a:r>
              <a:rPr lang="en-US" sz="1600" dirty="0" smtClean="0">
                <a:solidFill>
                  <a:srgbClr val="A4C137"/>
                </a:solidFill>
                <a:cs typeface="Calibri" panose="020F0502020204030204" pitchFamily="34" charset="0"/>
              </a:rPr>
              <a:t>ost-doc </a:t>
            </a:r>
            <a:r>
              <a:rPr lang="en-US" sz="1600" dirty="0" smtClean="0">
                <a:solidFill>
                  <a:srgbClr val="A4C137"/>
                </a:solidFill>
                <a:cs typeface="Calibri" panose="020F0502020204030204" pitchFamily="34" charset="0"/>
              </a:rPr>
              <a:t>position, initially </a:t>
            </a:r>
            <a:r>
              <a:rPr lang="en-US" sz="1600" dirty="0" smtClean="0">
                <a:solidFill>
                  <a:srgbClr val="A4C137"/>
                </a:solidFill>
                <a:cs typeface="Calibri" panose="020F0502020204030204" pitchFamily="34" charset="0"/>
              </a:rPr>
              <a:t>for HOM couplers </a:t>
            </a:r>
            <a:r>
              <a:rPr lang="en-US" sz="1600" dirty="0" err="1" smtClean="0">
                <a:solidFill>
                  <a:srgbClr val="A4C137"/>
                </a:solidFill>
                <a:cs typeface="Calibri" panose="020F0502020204030204" pitchFamily="34" charset="0"/>
              </a:rPr>
              <a:t>dvpt</a:t>
            </a:r>
            <a:r>
              <a:rPr lang="en-US" sz="1600" dirty="0" smtClean="0">
                <a:solidFill>
                  <a:srgbClr val="A4C137"/>
                </a:solidFill>
                <a:cs typeface="Calibri" panose="020F0502020204030204" pitchFamily="34" charset="0"/>
              </a:rPr>
              <a:t> but reallocated to beam line absorbers </a:t>
            </a:r>
            <a:r>
              <a:rPr lang="en-US" sz="1600" dirty="0" smtClean="0">
                <a:solidFill>
                  <a:srgbClr val="A4C137"/>
                </a:solidFill>
                <a:cs typeface="Calibri" panose="020F0502020204030204" pitchFamily="34" charset="0"/>
              </a:rPr>
              <a:t>studies</a:t>
            </a:r>
            <a:r>
              <a:rPr lang="en-US" sz="1600" dirty="0">
                <a:solidFill>
                  <a:srgbClr val="A4C137"/>
                </a:solidFill>
                <a:cs typeface="Calibri" panose="020F0502020204030204" pitchFamily="34" charset="0"/>
                <a:sym typeface="Wingdings" panose="05000000000000000000" pitchFamily="2" charset="2"/>
              </a:rPr>
              <a:t> </a:t>
            </a:r>
            <a:r>
              <a:rPr lang="en-US" sz="1600" dirty="0" smtClean="0">
                <a:solidFill>
                  <a:srgbClr val="A4C137"/>
                </a:solidFill>
                <a:cs typeface="Calibri" panose="020F0502020204030204" pitchFamily="34" charset="0"/>
                <a:sym typeface="Wingdings" panose="05000000000000000000" pitchFamily="2" charset="2"/>
              </a:rPr>
              <a:t> important for WP6</a:t>
            </a:r>
            <a:r>
              <a:rPr lang="en-US" sz="1600" dirty="0" smtClean="0">
                <a:solidFill>
                  <a:srgbClr val="A4C137"/>
                </a:solidFill>
                <a:cs typeface="Calibri" panose="020F0502020204030204" pitchFamily="34" charset="0"/>
              </a:rPr>
              <a:t>. </a:t>
            </a:r>
            <a:r>
              <a:rPr lang="en-US" sz="1600" dirty="0" smtClean="0">
                <a:solidFill>
                  <a:srgbClr val="A4C137"/>
                </a:solidFill>
                <a:cs typeface="Calibri" panose="020F0502020204030204" pitchFamily="34" charset="0"/>
              </a:rPr>
              <a:t>Waiting for </a:t>
            </a:r>
            <a:r>
              <a:rPr lang="en-US" sz="1600" dirty="0">
                <a:solidFill>
                  <a:srgbClr val="A4C137"/>
                </a:solidFill>
                <a:cs typeface="Calibri" panose="020F0502020204030204" pitchFamily="34" charset="0"/>
              </a:rPr>
              <a:t>funds transfer from INFN </a:t>
            </a:r>
            <a:r>
              <a:rPr lang="en-US" sz="1600" dirty="0" smtClean="0">
                <a:solidFill>
                  <a:srgbClr val="A4C137"/>
                </a:solidFill>
                <a:cs typeface="Calibri" panose="020F0502020204030204" pitchFamily="34" charset="0"/>
                <a:sym typeface="Wingdings" panose="05000000000000000000" pitchFamily="2" charset="2"/>
              </a:rPr>
              <a:t>to CNRS.</a:t>
            </a:r>
            <a:endParaRPr lang="en-US" sz="1600" dirty="0" smtClean="0">
              <a:solidFill>
                <a:srgbClr val="A4C137"/>
              </a:solidFill>
              <a:cs typeface="Calibri" panose="020F0502020204030204" pitchFamily="34" charset="0"/>
            </a:endParaRPr>
          </a:p>
          <a:p>
            <a:pPr marL="457200" lvl="1" indent="0">
              <a:buNone/>
            </a:pPr>
            <a:endParaRPr lang="en-US" sz="1800" b="1" dirty="0" smtClean="0">
              <a:solidFill>
                <a:srgbClr val="A4C137"/>
              </a:solidFill>
              <a:cs typeface="Calibri" panose="020F0502020204030204" pitchFamily="34" charset="0"/>
            </a:endParaRPr>
          </a:p>
          <a:p>
            <a:r>
              <a:rPr lang="en-US" sz="2000" b="1" dirty="0" smtClean="0">
                <a:solidFill>
                  <a:srgbClr val="A4C137"/>
                </a:solidFill>
                <a:cs typeface="Calibri" panose="020F0502020204030204" pitchFamily="34" charset="0"/>
              </a:rPr>
              <a:t>Short term:</a:t>
            </a:r>
          </a:p>
          <a:p>
            <a:pPr lvl="1"/>
            <a:r>
              <a:rPr lang="en-US" sz="1600" dirty="0" smtClean="0">
                <a:solidFill>
                  <a:srgbClr val="A4C137"/>
                </a:solidFill>
                <a:cs typeface="Calibri" panose="020F0502020204030204" pitchFamily="34" charset="0"/>
              </a:rPr>
              <a:t>Deliverable D6.1 (design report). Conceptual </a:t>
            </a:r>
            <a:r>
              <a:rPr lang="en-US" sz="1600" dirty="0">
                <a:solidFill>
                  <a:srgbClr val="A4C137"/>
                </a:solidFill>
                <a:cs typeface="Calibri" panose="020F0502020204030204" pitchFamily="34" charset="0"/>
              </a:rPr>
              <a:t>design of a combined FE-FRT-HOM </a:t>
            </a:r>
            <a:r>
              <a:rPr lang="en-US" sz="1600" dirty="0" smtClean="0">
                <a:solidFill>
                  <a:srgbClr val="A4C137"/>
                </a:solidFill>
                <a:cs typeface="Calibri" panose="020F0502020204030204" pitchFamily="34" charset="0"/>
              </a:rPr>
              <a:t>coupler </a:t>
            </a:r>
            <a:r>
              <a:rPr lang="en-US" sz="1600" dirty="0" smtClean="0">
                <a:solidFill>
                  <a:srgbClr val="A4C137"/>
                </a:solidFill>
                <a:cs typeface="Calibri" panose="020F0502020204030204" pitchFamily="34" charset="0"/>
                <a:sym typeface="Wingdings" panose="05000000000000000000" pitchFamily="2" charset="2"/>
              </a:rPr>
              <a:t> postponed to August </a:t>
            </a:r>
            <a:r>
              <a:rPr lang="en-US" sz="1600" dirty="0" smtClean="0">
                <a:solidFill>
                  <a:srgbClr val="A4C137"/>
                </a:solidFill>
                <a:cs typeface="Calibri" panose="020F0502020204030204" pitchFamily="34" charset="0"/>
                <a:sym typeface="Wingdings" panose="05000000000000000000" pitchFamily="2" charset="2"/>
              </a:rPr>
              <a:t>2026</a:t>
            </a:r>
            <a:endParaRPr lang="en-US" sz="3200" dirty="0"/>
          </a:p>
          <a:p>
            <a:endParaRPr lang="en-GB" sz="3200" dirty="0"/>
          </a:p>
        </p:txBody>
      </p:sp>
      <p:pic>
        <p:nvPicPr>
          <p:cNvPr id="2" name="Image 1"/>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757722" y="1331989"/>
            <a:ext cx="2325312" cy="1307890"/>
          </a:xfrm>
          <a:prstGeom prst="rect">
            <a:avLst/>
          </a:prstGeom>
        </p:spPr>
      </p:pic>
      <p:pic>
        <p:nvPicPr>
          <p:cNvPr id="6" name="Image 5"/>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9680527" y="3902405"/>
            <a:ext cx="2479702" cy="2063344"/>
          </a:xfrm>
          <a:prstGeom prst="rect">
            <a:avLst/>
          </a:prstGeom>
        </p:spPr>
      </p:pic>
      <p:sp>
        <p:nvSpPr>
          <p:cNvPr id="7" name="Rectangle 6"/>
          <p:cNvSpPr/>
          <p:nvPr/>
        </p:nvSpPr>
        <p:spPr>
          <a:xfrm>
            <a:off x="9631497" y="2766751"/>
            <a:ext cx="2715491" cy="707886"/>
          </a:xfrm>
          <a:prstGeom prst="rect">
            <a:avLst/>
          </a:prstGeom>
        </p:spPr>
        <p:txBody>
          <a:bodyPr wrap="square">
            <a:spAutoFit/>
          </a:bodyPr>
          <a:lstStyle/>
          <a:p>
            <a:pPr marR="180340" algn="just"/>
            <a:r>
              <a:rPr lang="en-GB" sz="1000" dirty="0" smtClean="0">
                <a:latin typeface="Tahoma" panose="020B0604030504040204" pitchFamily="34" charset="0"/>
                <a:ea typeface="Times New Roman" panose="02020603050405020304" pitchFamily="18" charset="0"/>
                <a:cs typeface="Times New Roman" panose="02020603050405020304" pitchFamily="18" charset="0"/>
              </a:rPr>
              <a:t>Many thanks to:</a:t>
            </a:r>
          </a:p>
          <a:p>
            <a:pPr marR="180340" algn="just"/>
            <a:r>
              <a:rPr lang="en-GB" sz="1000" dirty="0" smtClean="0">
                <a:latin typeface="Tahoma" panose="020B0604030504040204" pitchFamily="34" charset="0"/>
                <a:ea typeface="Times New Roman" panose="02020603050405020304" pitchFamily="18" charset="0"/>
                <a:cs typeface="Times New Roman" panose="02020603050405020304" pitchFamily="18" charset="0"/>
              </a:rPr>
              <a:t>CEA: S</a:t>
            </a:r>
            <a:r>
              <a:rPr lang="en-GB" sz="1000" dirty="0">
                <a:latin typeface="Tahoma" panose="020B0604030504040204" pitchFamily="34" charset="0"/>
                <a:ea typeface="Times New Roman" panose="02020603050405020304" pitchFamily="18" charset="0"/>
                <a:cs typeface="Times New Roman" panose="02020603050405020304" pitchFamily="18" charset="0"/>
              </a:rPr>
              <a:t>. BERRY, A. MADUR</a:t>
            </a:r>
            <a:endParaRPr lang="fr-FR" sz="1000" dirty="0">
              <a:latin typeface="Tahoma" panose="020B0604030504040204" pitchFamily="34" charset="0"/>
              <a:ea typeface="Times New Roman" panose="02020603050405020304" pitchFamily="18" charset="0"/>
              <a:cs typeface="Times New Roman" panose="02020603050405020304" pitchFamily="18" charset="0"/>
            </a:endParaRPr>
          </a:p>
          <a:p>
            <a:pPr marR="180340" algn="just"/>
            <a:r>
              <a:rPr lang="en-GB" sz="1000" dirty="0" smtClean="0">
                <a:latin typeface="Tahoma" panose="020B0604030504040204" pitchFamily="34" charset="0"/>
                <a:ea typeface="Times New Roman" panose="02020603050405020304" pitchFamily="18" charset="0"/>
                <a:cs typeface="Times New Roman" panose="02020603050405020304" pitchFamily="18" charset="0"/>
              </a:rPr>
              <a:t>CERN: K</a:t>
            </a:r>
            <a:r>
              <a:rPr lang="en-GB" sz="1000" dirty="0">
                <a:latin typeface="Tahoma" panose="020B0604030504040204" pitchFamily="34" charset="0"/>
                <a:ea typeface="Times New Roman" panose="02020603050405020304" pitchFamily="18" charset="0"/>
                <a:cs typeface="Times New Roman" panose="02020603050405020304" pitchFamily="18" charset="0"/>
              </a:rPr>
              <a:t>. CANDERAN, V. PARMA</a:t>
            </a:r>
            <a:endParaRPr lang="fr-FR" sz="1000" dirty="0">
              <a:latin typeface="Tahoma" panose="020B0604030504040204" pitchFamily="34" charset="0"/>
              <a:ea typeface="Times New Roman" panose="02020603050405020304" pitchFamily="18" charset="0"/>
              <a:cs typeface="Times New Roman" panose="02020603050405020304" pitchFamily="18" charset="0"/>
            </a:endParaRPr>
          </a:p>
          <a:p>
            <a:pPr marR="180340" algn="just"/>
            <a:r>
              <a:rPr lang="en-GB" sz="1000" dirty="0" smtClean="0">
                <a:latin typeface="Tahoma" panose="020B0604030504040204" pitchFamily="34" charset="0"/>
                <a:ea typeface="Times New Roman" panose="02020603050405020304" pitchFamily="18" charset="0"/>
                <a:cs typeface="Times New Roman" panose="02020603050405020304" pitchFamily="18" charset="0"/>
              </a:rPr>
              <a:t>ESS: N</a:t>
            </a:r>
            <a:r>
              <a:rPr lang="en-GB" sz="1000" dirty="0">
                <a:latin typeface="Tahoma" panose="020B0604030504040204" pitchFamily="34" charset="0"/>
                <a:ea typeface="Times New Roman" panose="02020603050405020304" pitchFamily="18" charset="0"/>
                <a:cs typeface="Times New Roman" panose="02020603050405020304" pitchFamily="18" charset="0"/>
              </a:rPr>
              <a:t>. </a:t>
            </a:r>
            <a:r>
              <a:rPr lang="en-GB" sz="1000" dirty="0" smtClean="0">
                <a:latin typeface="Tahoma" panose="020B0604030504040204" pitchFamily="34" charset="0"/>
                <a:ea typeface="Times New Roman" panose="02020603050405020304" pitchFamily="18" charset="0"/>
                <a:cs typeface="Times New Roman" panose="02020603050405020304" pitchFamily="18" charset="0"/>
              </a:rPr>
              <a:t>ELIAS</a:t>
            </a:r>
            <a:r>
              <a:rPr lang="en-GB" sz="1000" dirty="0">
                <a:latin typeface="Tahoma" panose="020B0604030504040204" pitchFamily="34" charset="0"/>
                <a:ea typeface="Times New Roman" panose="02020603050405020304" pitchFamily="18" charset="0"/>
                <a:cs typeface="Times New Roman" panose="02020603050405020304" pitchFamily="18" charset="0"/>
              </a:rPr>
              <a:t>, H. PRZYBILSKI, M. SKIBA</a:t>
            </a:r>
            <a:endParaRPr lang="fr-FR" sz="1000" dirty="0">
              <a:latin typeface="Tahoma" panose="020B060403050404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169452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Innovate for Sustainable Accelerating Systems: Kick-Off Meeting">
            <a:extLst>
              <a:ext uri="{FF2B5EF4-FFF2-40B4-BE49-F238E27FC236}">
                <a16:creationId xmlns:a16="http://schemas.microsoft.com/office/drawing/2014/main" id="{1709803E-6E12-BAB9-0C4A-5169DA776598}"/>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63286" y="109462"/>
            <a:ext cx="2781262" cy="874111"/>
          </a:xfrm>
          <a:prstGeom prst="rect">
            <a:avLst/>
          </a:prstGeom>
          <a:noFill/>
          <a:extLst>
            <a:ext uri="{909E8E84-426E-40DD-AFC4-6F175D3DCCD1}">
              <a14:hiddenFill xmlns:a14="http://schemas.microsoft.com/office/drawing/2010/main">
                <a:solidFill>
                  <a:srgbClr val="FFFFFF"/>
                </a:solidFill>
              </a14:hiddenFill>
            </a:ext>
          </a:extLst>
        </p:spPr>
      </p:pic>
      <p:sp>
        <p:nvSpPr>
          <p:cNvPr id="3" name="Espace réservé du contenu 2">
            <a:extLst>
              <a:ext uri="{FF2B5EF4-FFF2-40B4-BE49-F238E27FC236}">
                <a16:creationId xmlns:a16="http://schemas.microsoft.com/office/drawing/2014/main" id="{147FA713-D999-4801-881D-12DDF4D97965}"/>
              </a:ext>
            </a:extLst>
          </p:cNvPr>
          <p:cNvSpPr>
            <a:spLocks noGrp="1"/>
          </p:cNvSpPr>
          <p:nvPr>
            <p:ph idx="1"/>
          </p:nvPr>
        </p:nvSpPr>
        <p:spPr/>
        <p:txBody>
          <a:bodyPr/>
          <a:lstStyle/>
          <a:p>
            <a:r>
              <a:rPr lang="en-US" sz="2000" b="1" dirty="0">
                <a:solidFill>
                  <a:srgbClr val="002060"/>
                </a:solidFill>
              </a:rPr>
              <a:t>Past developments </a:t>
            </a:r>
          </a:p>
          <a:p>
            <a:pPr lvl="1"/>
            <a:r>
              <a:rPr lang="en-US" sz="1800" dirty="0"/>
              <a:t>…</a:t>
            </a:r>
          </a:p>
          <a:p>
            <a:pPr marL="457200" lvl="1" indent="0">
              <a:buNone/>
            </a:pPr>
            <a:endParaRPr lang="en-US" sz="1800" dirty="0"/>
          </a:p>
          <a:p>
            <a:r>
              <a:rPr lang="en-US" sz="2000" b="1" dirty="0">
                <a:solidFill>
                  <a:srgbClr val="A4C137"/>
                </a:solidFill>
                <a:cs typeface="Calibri" panose="020F0502020204030204" pitchFamily="34" charset="0"/>
              </a:rPr>
              <a:t>Current developments</a:t>
            </a:r>
          </a:p>
          <a:p>
            <a:pPr lvl="1"/>
            <a:r>
              <a:rPr lang="en-US" sz="1800" dirty="0"/>
              <a:t>…</a:t>
            </a:r>
          </a:p>
          <a:p>
            <a:endParaRPr lang="en-US" sz="2400" dirty="0"/>
          </a:p>
          <a:p>
            <a:endParaRPr lang="en-US" dirty="0"/>
          </a:p>
          <a:p>
            <a:endParaRPr lang="en-GB" dirty="0"/>
          </a:p>
        </p:txBody>
      </p:sp>
      <p:sp>
        <p:nvSpPr>
          <p:cNvPr id="6" name="TextBox 3">
            <a:extLst>
              <a:ext uri="{FF2B5EF4-FFF2-40B4-BE49-F238E27FC236}">
                <a16:creationId xmlns:a16="http://schemas.microsoft.com/office/drawing/2014/main" id="{51EC8C43-06E0-C825-13E4-F8DEB374FF58}"/>
              </a:ext>
            </a:extLst>
          </p:cNvPr>
          <p:cNvSpPr txBox="1"/>
          <p:nvPr/>
        </p:nvSpPr>
        <p:spPr>
          <a:xfrm>
            <a:off x="2929982" y="315684"/>
            <a:ext cx="8423818" cy="461665"/>
          </a:xfrm>
          <a:prstGeom prst="rect">
            <a:avLst/>
          </a:prstGeom>
          <a:noFill/>
        </p:spPr>
        <p:txBody>
          <a:bodyPr wrap="square" rtlCol="0">
            <a:spAutoFit/>
          </a:bodyPr>
          <a:lstStyle/>
          <a:p>
            <a:r>
              <a:rPr lang="en-US" sz="2400" b="1" dirty="0" smtClean="0">
                <a:solidFill>
                  <a:schemeClr val="bg2">
                    <a:lumMod val="50000"/>
                  </a:schemeClr>
                </a:solidFill>
              </a:rPr>
              <a:t>status </a:t>
            </a:r>
            <a:r>
              <a:rPr lang="en-US" sz="2400" b="1" dirty="0">
                <a:solidFill>
                  <a:schemeClr val="bg2">
                    <a:lumMod val="50000"/>
                  </a:schemeClr>
                </a:solidFill>
              </a:rPr>
              <a:t>of Task </a:t>
            </a:r>
            <a:r>
              <a:rPr lang="en-US" sz="2400" b="1" dirty="0" smtClean="0">
                <a:solidFill>
                  <a:schemeClr val="bg2">
                    <a:lumMod val="50000"/>
                  </a:schemeClr>
                </a:solidFill>
              </a:rPr>
              <a:t>6.2 – retrofitting FRT </a:t>
            </a:r>
            <a:endParaRPr lang="en-US" sz="2400" b="1" dirty="0">
              <a:solidFill>
                <a:schemeClr val="bg2">
                  <a:lumMod val="50000"/>
                </a:schemeClr>
              </a:solidFill>
            </a:endParaRPr>
          </a:p>
        </p:txBody>
      </p:sp>
      <p:sp>
        <p:nvSpPr>
          <p:cNvPr id="2" name="Rectangle 1"/>
          <p:cNvSpPr/>
          <p:nvPr/>
        </p:nvSpPr>
        <p:spPr>
          <a:xfrm>
            <a:off x="5180480" y="2172523"/>
            <a:ext cx="5530681" cy="461665"/>
          </a:xfrm>
          <a:prstGeom prst="rect">
            <a:avLst/>
          </a:prstGeom>
          <a:noFill/>
        </p:spPr>
        <p:txBody>
          <a:bodyPr wrap="none" lIns="91440" tIns="45720" rIns="91440" bIns="45720">
            <a:spAutoFit/>
          </a:bodyPr>
          <a:lstStyle/>
          <a:p>
            <a:pPr algn="ctr"/>
            <a:r>
              <a:rPr lang="fr-FR" sz="2400" b="0" cap="none" spc="0" dirty="0" err="1" smtClean="0">
                <a:ln w="0"/>
                <a:solidFill>
                  <a:schemeClr val="tx1"/>
                </a:solidFill>
                <a:effectLst>
                  <a:outerShdw blurRad="38100" dist="19050" dir="2700000" algn="tl" rotWithShape="0">
                    <a:schemeClr val="dk1">
                      <a:alpha val="40000"/>
                    </a:schemeClr>
                  </a:outerShdw>
                </a:effectLst>
              </a:rPr>
              <a:t>See</a:t>
            </a:r>
            <a:r>
              <a:rPr lang="fr-FR" sz="2400" b="0" cap="none" spc="0" dirty="0" smtClean="0">
                <a:ln w="0"/>
                <a:solidFill>
                  <a:schemeClr val="tx1"/>
                </a:solidFill>
                <a:effectLst>
                  <a:outerShdw blurRad="38100" dist="19050" dir="2700000" algn="tl" rotWithShape="0">
                    <a:schemeClr val="dk1">
                      <a:alpha val="40000"/>
                    </a:schemeClr>
                  </a:outerShdw>
                </a:effectLst>
              </a:rPr>
              <a:t> </a:t>
            </a:r>
            <a:r>
              <a:rPr lang="fr-FR" sz="2400" b="0" cap="none" spc="0" dirty="0" err="1" smtClean="0">
                <a:ln w="0"/>
                <a:solidFill>
                  <a:schemeClr val="tx1"/>
                </a:solidFill>
                <a:effectLst>
                  <a:outerShdw blurRad="38100" dist="19050" dir="2700000" algn="tl" rotWithShape="0">
                    <a:schemeClr val="dk1">
                      <a:alpha val="40000"/>
                    </a:schemeClr>
                  </a:outerShdw>
                </a:effectLst>
              </a:rPr>
              <a:t>Axel’s</a:t>
            </a:r>
            <a:r>
              <a:rPr lang="fr-FR" sz="2400" b="0" cap="none" spc="0" dirty="0" smtClean="0">
                <a:ln w="0"/>
                <a:solidFill>
                  <a:schemeClr val="tx1"/>
                </a:solidFill>
                <a:effectLst>
                  <a:outerShdw blurRad="38100" dist="19050" dir="2700000" algn="tl" rotWithShape="0">
                    <a:schemeClr val="dk1">
                      <a:alpha val="40000"/>
                    </a:schemeClr>
                  </a:outerShdw>
                </a:effectLst>
              </a:rPr>
              <a:t> </a:t>
            </a:r>
            <a:r>
              <a:rPr lang="fr-FR" sz="2400" b="0" cap="none" spc="0" dirty="0" err="1" smtClean="0">
                <a:ln w="0"/>
                <a:solidFill>
                  <a:schemeClr val="tx1"/>
                </a:solidFill>
                <a:effectLst>
                  <a:outerShdw blurRad="38100" dist="19050" dir="2700000" algn="tl" rotWithShape="0">
                    <a:schemeClr val="dk1">
                      <a:alpha val="40000"/>
                    </a:schemeClr>
                  </a:outerShdw>
                </a:effectLst>
              </a:rPr>
              <a:t>presentation</a:t>
            </a:r>
            <a:r>
              <a:rPr lang="fr-FR" sz="2400" b="0" cap="none" spc="0" dirty="0" smtClean="0">
                <a:ln w="0"/>
                <a:solidFill>
                  <a:schemeClr val="tx1"/>
                </a:solidFill>
                <a:effectLst>
                  <a:outerShdw blurRad="38100" dist="19050" dir="2700000" algn="tl" rotWithShape="0">
                    <a:schemeClr val="dk1">
                      <a:alpha val="40000"/>
                    </a:schemeClr>
                  </a:outerShdw>
                </a:effectLst>
              </a:rPr>
              <a:t> (WP1)</a:t>
            </a:r>
            <a:endParaRPr lang="fr-FR" sz="24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2123792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Innovate for Sustainable Accelerating Systems: Kick-Off Meeting">
            <a:extLst>
              <a:ext uri="{FF2B5EF4-FFF2-40B4-BE49-F238E27FC236}">
                <a16:creationId xmlns:a16="http://schemas.microsoft.com/office/drawing/2014/main" id="{1709803E-6E12-BAB9-0C4A-5169DA776598}"/>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63286" y="109462"/>
            <a:ext cx="2781262" cy="87411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3">
            <a:extLst>
              <a:ext uri="{FF2B5EF4-FFF2-40B4-BE49-F238E27FC236}">
                <a16:creationId xmlns:a16="http://schemas.microsoft.com/office/drawing/2014/main" id="{51EC8C43-06E0-C825-13E4-F8DEB374FF58}"/>
              </a:ext>
            </a:extLst>
          </p:cNvPr>
          <p:cNvSpPr txBox="1"/>
          <p:nvPr/>
        </p:nvSpPr>
        <p:spPr>
          <a:xfrm>
            <a:off x="2887570" y="180078"/>
            <a:ext cx="7315200" cy="830997"/>
          </a:xfrm>
          <a:prstGeom prst="rect">
            <a:avLst/>
          </a:prstGeom>
          <a:noFill/>
        </p:spPr>
        <p:txBody>
          <a:bodyPr wrap="square" rtlCol="0">
            <a:spAutoFit/>
          </a:bodyPr>
          <a:lstStyle/>
          <a:p>
            <a:r>
              <a:rPr lang="en-US" sz="2400" b="1" dirty="0" smtClean="0">
                <a:solidFill>
                  <a:schemeClr val="bg2">
                    <a:lumMod val="50000"/>
                  </a:schemeClr>
                </a:solidFill>
              </a:rPr>
              <a:t>status of Task 6.3 – adapt the existing cryomodule </a:t>
            </a:r>
            <a:endParaRPr lang="en-US" sz="2400" b="1" dirty="0">
              <a:solidFill>
                <a:schemeClr val="bg2">
                  <a:lumMod val="50000"/>
                </a:schemeClr>
              </a:solidFill>
            </a:endParaRPr>
          </a:p>
        </p:txBody>
      </p:sp>
      <p:sp>
        <p:nvSpPr>
          <p:cNvPr id="2" name="Rectangle 1"/>
          <p:cNvSpPr/>
          <p:nvPr/>
        </p:nvSpPr>
        <p:spPr>
          <a:xfrm>
            <a:off x="163286" y="1081691"/>
            <a:ext cx="8308052" cy="5416868"/>
          </a:xfrm>
          <a:prstGeom prst="rect">
            <a:avLst/>
          </a:prstGeom>
        </p:spPr>
        <p:txBody>
          <a:bodyPr wrap="square">
            <a:spAutoFit/>
          </a:bodyPr>
          <a:lstStyle/>
          <a:p>
            <a:r>
              <a:rPr lang="en-US" sz="2000" b="1" dirty="0" smtClean="0">
                <a:solidFill>
                  <a:srgbClr val="002060"/>
                </a:solidFill>
              </a:rPr>
              <a:t>Past developments </a:t>
            </a:r>
            <a:endParaRPr lang="en-US" sz="2000" b="1" dirty="0">
              <a:solidFill>
                <a:srgbClr val="002060"/>
              </a:solidFill>
            </a:endParaRPr>
          </a:p>
          <a:p>
            <a:pPr marL="285750" indent="-285750">
              <a:buFont typeface="Arial" panose="020B0604020202020204" pitchFamily="34" charset="0"/>
              <a:buChar char="•"/>
            </a:pPr>
            <a:r>
              <a:rPr lang="en-US" dirty="0">
                <a:solidFill>
                  <a:srgbClr val="002060"/>
                </a:solidFill>
              </a:rPr>
              <a:t>New 5cell cavity design </a:t>
            </a:r>
          </a:p>
          <a:p>
            <a:pPr marL="285750" indent="-285750">
              <a:buFont typeface="Arial" panose="020B0604020202020204" pitchFamily="34" charset="0"/>
              <a:buChar char="•"/>
            </a:pPr>
            <a:r>
              <a:rPr lang="en-US" dirty="0">
                <a:solidFill>
                  <a:srgbClr val="002060"/>
                </a:solidFill>
              </a:rPr>
              <a:t>Mechanical integration of HOM and power </a:t>
            </a:r>
            <a:r>
              <a:rPr lang="en-US" dirty="0" smtClean="0">
                <a:solidFill>
                  <a:srgbClr val="002060"/>
                </a:solidFill>
              </a:rPr>
              <a:t>couplers (inputs from WP4) </a:t>
            </a:r>
            <a:endParaRPr lang="en-US" dirty="0">
              <a:solidFill>
                <a:srgbClr val="002060"/>
              </a:solidFill>
            </a:endParaRPr>
          </a:p>
          <a:p>
            <a:pPr marL="285750" indent="-285750">
              <a:buFont typeface="Arial" panose="020B0604020202020204" pitchFamily="34" charset="0"/>
              <a:buChar char="•"/>
            </a:pPr>
            <a:r>
              <a:rPr lang="en-US" dirty="0">
                <a:solidFill>
                  <a:srgbClr val="002060"/>
                </a:solidFill>
              </a:rPr>
              <a:t>New </a:t>
            </a:r>
            <a:r>
              <a:rPr lang="en-US" dirty="0" smtClean="0">
                <a:solidFill>
                  <a:srgbClr val="002060"/>
                </a:solidFill>
              </a:rPr>
              <a:t>cold and warm magnetic </a:t>
            </a:r>
            <a:r>
              <a:rPr lang="en-US" dirty="0">
                <a:solidFill>
                  <a:srgbClr val="002060"/>
                </a:solidFill>
              </a:rPr>
              <a:t>shields designs </a:t>
            </a:r>
          </a:p>
          <a:p>
            <a:pPr marL="285750" indent="-285750">
              <a:buFont typeface="Arial" panose="020B0604020202020204" pitchFamily="34" charset="0"/>
              <a:buChar char="•"/>
            </a:pPr>
            <a:r>
              <a:rPr lang="en-US" dirty="0">
                <a:solidFill>
                  <a:srgbClr val="002060"/>
                </a:solidFill>
              </a:rPr>
              <a:t>Adaptation of the </a:t>
            </a:r>
            <a:r>
              <a:rPr lang="en-US" dirty="0" smtClean="0">
                <a:solidFill>
                  <a:srgbClr val="002060"/>
                </a:solidFill>
              </a:rPr>
              <a:t>ESS/MYRRHA cold tuning </a:t>
            </a:r>
            <a:r>
              <a:rPr lang="en-US" dirty="0">
                <a:solidFill>
                  <a:srgbClr val="002060"/>
                </a:solidFill>
              </a:rPr>
              <a:t>systems </a:t>
            </a:r>
          </a:p>
          <a:p>
            <a:pPr marL="285750" indent="-285750">
              <a:buFont typeface="Arial" panose="020B0604020202020204" pitchFamily="34" charset="0"/>
              <a:buChar char="•"/>
            </a:pPr>
            <a:r>
              <a:rPr lang="en-US" dirty="0">
                <a:solidFill>
                  <a:srgbClr val="002060"/>
                </a:solidFill>
              </a:rPr>
              <a:t>First </a:t>
            </a:r>
            <a:r>
              <a:rPr lang="en-US" dirty="0" smtClean="0">
                <a:solidFill>
                  <a:srgbClr val="002060"/>
                </a:solidFill>
              </a:rPr>
              <a:t>cold Beam </a:t>
            </a:r>
            <a:r>
              <a:rPr lang="en-US" dirty="0">
                <a:solidFill>
                  <a:srgbClr val="002060"/>
                </a:solidFill>
              </a:rPr>
              <a:t>line absorber </a:t>
            </a:r>
            <a:r>
              <a:rPr lang="en-US" dirty="0" smtClean="0">
                <a:solidFill>
                  <a:srgbClr val="002060"/>
                </a:solidFill>
              </a:rPr>
              <a:t>mechanical design</a:t>
            </a:r>
            <a:endParaRPr lang="en-US" dirty="0">
              <a:solidFill>
                <a:srgbClr val="002060"/>
              </a:solidFill>
            </a:endParaRPr>
          </a:p>
          <a:p>
            <a:pPr marL="285750" indent="-285750">
              <a:buFont typeface="Arial" panose="020B0604020202020204" pitchFamily="34" charset="0"/>
              <a:buChar char="•"/>
            </a:pPr>
            <a:r>
              <a:rPr lang="en-US" dirty="0">
                <a:solidFill>
                  <a:srgbClr val="002060"/>
                </a:solidFill>
              </a:rPr>
              <a:t>New end-cap design including warm-to-cold transition</a:t>
            </a:r>
          </a:p>
          <a:p>
            <a:pPr marL="285750" indent="-285750">
              <a:buFont typeface="Arial" panose="020B0604020202020204" pitchFamily="34" charset="0"/>
              <a:buChar char="•"/>
            </a:pPr>
            <a:r>
              <a:rPr lang="en-US" dirty="0" smtClean="0">
                <a:solidFill>
                  <a:srgbClr val="002060"/>
                </a:solidFill>
              </a:rPr>
              <a:t>New </a:t>
            </a:r>
            <a:r>
              <a:rPr lang="en-US" dirty="0" err="1">
                <a:solidFill>
                  <a:srgbClr val="002060"/>
                </a:solidFill>
              </a:rPr>
              <a:t>cryo</a:t>
            </a:r>
            <a:r>
              <a:rPr lang="en-US" dirty="0">
                <a:solidFill>
                  <a:srgbClr val="002060"/>
                </a:solidFill>
              </a:rPr>
              <a:t> lines for HOM couplers and beam line absorbers</a:t>
            </a:r>
          </a:p>
          <a:p>
            <a:pPr marL="285750" indent="-285750">
              <a:buFont typeface="Arial" panose="020B0604020202020204" pitchFamily="34" charset="0"/>
              <a:buChar char="•"/>
            </a:pPr>
            <a:r>
              <a:rPr lang="en-US" dirty="0" smtClean="0">
                <a:solidFill>
                  <a:srgbClr val="002060"/>
                </a:solidFill>
              </a:rPr>
              <a:t>Definition </a:t>
            </a:r>
            <a:r>
              <a:rPr lang="en-US" dirty="0">
                <a:solidFill>
                  <a:srgbClr val="002060"/>
                </a:solidFill>
              </a:rPr>
              <a:t>of the P&amp;ID (Piping and Instrumentation Diagram</a:t>
            </a:r>
            <a:r>
              <a:rPr lang="en-US" dirty="0" smtClean="0">
                <a:solidFill>
                  <a:srgbClr val="002060"/>
                </a:solidFill>
              </a:rPr>
              <a:t>)</a:t>
            </a:r>
          </a:p>
          <a:p>
            <a:endParaRPr lang="en-US" b="1" dirty="0">
              <a:solidFill>
                <a:srgbClr val="002060"/>
              </a:solidFill>
            </a:endParaRPr>
          </a:p>
          <a:p>
            <a:r>
              <a:rPr lang="en-US" sz="2000" b="1" dirty="0" smtClean="0">
                <a:solidFill>
                  <a:srgbClr val="A4C137"/>
                </a:solidFill>
                <a:cs typeface="Calibri" panose="020F0502020204030204" pitchFamily="34" charset="0"/>
              </a:rPr>
              <a:t>Current developments</a:t>
            </a:r>
          </a:p>
          <a:p>
            <a:pPr marL="285750" indent="-285750">
              <a:buFont typeface="Arial" panose="020B0604020202020204" pitchFamily="34" charset="0"/>
              <a:buChar char="•"/>
            </a:pPr>
            <a:r>
              <a:rPr lang="en-US" dirty="0" smtClean="0">
                <a:solidFill>
                  <a:srgbClr val="A4C137"/>
                </a:solidFill>
                <a:cs typeface="Calibri" panose="020F0502020204030204" pitchFamily="34" charset="0"/>
              </a:rPr>
              <a:t>Cold </a:t>
            </a:r>
            <a:r>
              <a:rPr lang="en-US" dirty="0" smtClean="0">
                <a:solidFill>
                  <a:srgbClr val="A4C137"/>
                </a:solidFill>
                <a:cs typeface="Calibri" panose="020F0502020204030204" pitchFamily="34" charset="0"/>
              </a:rPr>
              <a:t>BLAs (WP4): </a:t>
            </a:r>
            <a:r>
              <a:rPr lang="en-US" dirty="0" smtClean="0">
                <a:solidFill>
                  <a:srgbClr val="A4C137"/>
                </a:solidFill>
                <a:cs typeface="Calibri" panose="020F0502020204030204" pitchFamily="34" charset="0"/>
              </a:rPr>
              <a:t>characterization studies of several samples, thermal and RF </a:t>
            </a:r>
            <a:r>
              <a:rPr lang="en-US" dirty="0" smtClean="0">
                <a:solidFill>
                  <a:srgbClr val="A4C137"/>
                </a:solidFill>
                <a:cs typeface="Calibri" panose="020F0502020204030204" pitchFamily="34" charset="0"/>
              </a:rPr>
              <a:t>calculations </a:t>
            </a:r>
            <a:r>
              <a:rPr lang="en-US" dirty="0" smtClean="0">
                <a:solidFill>
                  <a:srgbClr val="A4C137"/>
                </a:solidFill>
                <a:cs typeface="Calibri" panose="020F0502020204030204" pitchFamily="34" charset="0"/>
                <a:sym typeface="Wingdings" panose="05000000000000000000" pitchFamily="2" charset="2"/>
              </a:rPr>
              <a:t> </a:t>
            </a:r>
            <a:r>
              <a:rPr lang="en-US" dirty="0" err="1" smtClean="0">
                <a:solidFill>
                  <a:srgbClr val="A4C137"/>
                </a:solidFill>
                <a:cs typeface="Calibri" panose="020F0502020204030204" pitchFamily="34" charset="0"/>
                <a:sym typeface="Wingdings" panose="05000000000000000000" pitchFamily="2" charset="2"/>
              </a:rPr>
              <a:t>cryo</a:t>
            </a:r>
            <a:r>
              <a:rPr lang="en-US" dirty="0" smtClean="0">
                <a:solidFill>
                  <a:srgbClr val="A4C137"/>
                </a:solidFill>
                <a:cs typeface="Calibri" panose="020F0502020204030204" pitchFamily="34" charset="0"/>
                <a:sym typeface="Wingdings" panose="05000000000000000000" pitchFamily="2" charset="2"/>
              </a:rPr>
              <a:t> cooling</a:t>
            </a:r>
            <a:endParaRPr lang="en-US" dirty="0" smtClean="0">
              <a:solidFill>
                <a:srgbClr val="A4C137"/>
              </a:solidFill>
              <a:cs typeface="Calibri" panose="020F0502020204030204" pitchFamily="34" charset="0"/>
            </a:endParaRPr>
          </a:p>
          <a:p>
            <a:pPr marL="285750" indent="-285750">
              <a:buFont typeface="Arial" panose="020B0604020202020204" pitchFamily="34" charset="0"/>
              <a:buChar char="•"/>
            </a:pPr>
            <a:r>
              <a:rPr lang="en-US" dirty="0" smtClean="0">
                <a:solidFill>
                  <a:srgbClr val="A4C137"/>
                </a:solidFill>
                <a:cs typeface="Calibri" panose="020F0502020204030204" pitchFamily="34" charset="0"/>
              </a:rPr>
              <a:t>Finalization </a:t>
            </a:r>
            <a:r>
              <a:rPr lang="en-US" dirty="0" smtClean="0">
                <a:solidFill>
                  <a:srgbClr val="A4C137"/>
                </a:solidFill>
                <a:cs typeface="Calibri" panose="020F0502020204030204" pitchFamily="34" charset="0"/>
              </a:rPr>
              <a:t>of the cryogenic </a:t>
            </a:r>
            <a:r>
              <a:rPr lang="en-US" dirty="0">
                <a:solidFill>
                  <a:srgbClr val="A4C137"/>
                </a:solidFill>
                <a:cs typeface="Calibri" panose="020F0502020204030204" pitchFamily="34" charset="0"/>
              </a:rPr>
              <a:t>circuit </a:t>
            </a:r>
            <a:r>
              <a:rPr lang="en-US" dirty="0" smtClean="0">
                <a:solidFill>
                  <a:srgbClr val="A4C137"/>
                </a:solidFill>
                <a:cs typeface="Calibri" panose="020F0502020204030204" pitchFamily="34" charset="0"/>
              </a:rPr>
              <a:t>design to include fast cooling </a:t>
            </a:r>
            <a:r>
              <a:rPr lang="en-US" dirty="0" smtClean="0">
                <a:solidFill>
                  <a:srgbClr val="A4C137"/>
                </a:solidFill>
                <a:cs typeface="Calibri" panose="020F0502020204030204" pitchFamily="34" charset="0"/>
              </a:rPr>
              <a:t>possibility and BLAs cooling.</a:t>
            </a:r>
            <a:endParaRPr lang="en-US" dirty="0">
              <a:solidFill>
                <a:srgbClr val="A4C137"/>
              </a:solidFill>
              <a:cs typeface="Calibri" panose="020F0502020204030204" pitchFamily="34" charset="0"/>
            </a:endParaRPr>
          </a:p>
          <a:p>
            <a:pPr marL="285750" indent="-285750">
              <a:buFont typeface="Arial" panose="020B0604020202020204" pitchFamily="34" charset="0"/>
              <a:buChar char="•"/>
            </a:pPr>
            <a:r>
              <a:rPr lang="en-US" dirty="0" smtClean="0">
                <a:solidFill>
                  <a:srgbClr val="A4C137"/>
                </a:solidFill>
                <a:cs typeface="Calibri" panose="020F0502020204030204" pitchFamily="34" charset="0"/>
              </a:rPr>
              <a:t>Final configuration of the Instrumentation and cabling (temperature sensors, heaters)</a:t>
            </a:r>
            <a:endParaRPr lang="en-US" dirty="0"/>
          </a:p>
        </p:txBody>
      </p:sp>
      <p:sp>
        <p:nvSpPr>
          <p:cNvPr id="11" name="Rectangle 10"/>
          <p:cNvSpPr/>
          <p:nvPr/>
        </p:nvSpPr>
        <p:spPr>
          <a:xfrm>
            <a:off x="8889432" y="3503794"/>
            <a:ext cx="1034257" cy="261610"/>
          </a:xfrm>
          <a:prstGeom prst="rect">
            <a:avLst/>
          </a:prstGeom>
        </p:spPr>
        <p:txBody>
          <a:bodyPr wrap="none">
            <a:spAutoFit/>
          </a:bodyPr>
          <a:lstStyle/>
          <a:p>
            <a:r>
              <a:rPr lang="en-US" sz="1100" dirty="0" smtClean="0">
                <a:solidFill>
                  <a:schemeClr val="bg1"/>
                </a:solidFill>
              </a:rPr>
              <a:t>Spaceframe</a:t>
            </a:r>
            <a:endParaRPr lang="en-US" sz="900" dirty="0">
              <a:solidFill>
                <a:schemeClr val="bg1"/>
              </a:solidFill>
            </a:endParaRPr>
          </a:p>
        </p:txBody>
      </p:sp>
      <p:pic>
        <p:nvPicPr>
          <p:cNvPr id="15" name="Image 14"/>
          <p:cNvPicPr>
            <a:picLocks noChangeAspect="1"/>
          </p:cNvPicPr>
          <p:nvPr/>
        </p:nvPicPr>
        <p:blipFill>
          <a:blip r:embed="rId3"/>
          <a:stretch/>
        </p:blipFill>
        <p:spPr bwMode="auto">
          <a:xfrm>
            <a:off x="8387255" y="4128185"/>
            <a:ext cx="3663735" cy="2155287"/>
          </a:xfrm>
          <a:prstGeom prst="rect">
            <a:avLst/>
          </a:prstGeom>
          <a:noFill/>
          <a:ln>
            <a:noFill/>
          </a:ln>
        </p:spPr>
      </p:pic>
      <p:pic>
        <p:nvPicPr>
          <p:cNvPr id="16" name="Image 15"/>
          <p:cNvPicPr>
            <a:picLocks noChangeAspect="1"/>
          </p:cNvPicPr>
          <p:nvPr/>
        </p:nvPicPr>
        <p:blipFill>
          <a:blip r:embed="rId4"/>
          <a:stretch/>
        </p:blipFill>
        <p:spPr bwMode="auto">
          <a:xfrm>
            <a:off x="8354551" y="1219311"/>
            <a:ext cx="3696439" cy="1921702"/>
          </a:xfrm>
          <a:prstGeom prst="rect">
            <a:avLst/>
          </a:prstGeom>
          <a:noFill/>
          <a:ln>
            <a:noFill/>
          </a:ln>
        </p:spPr>
      </p:pic>
      <p:sp>
        <p:nvSpPr>
          <p:cNvPr id="17" name="Rectangle 16"/>
          <p:cNvSpPr/>
          <p:nvPr/>
        </p:nvSpPr>
        <p:spPr>
          <a:xfrm>
            <a:off x="8816814" y="6338476"/>
            <a:ext cx="2771913" cy="307777"/>
          </a:xfrm>
          <a:prstGeom prst="rect">
            <a:avLst/>
          </a:prstGeom>
        </p:spPr>
        <p:txBody>
          <a:bodyPr wrap="none">
            <a:spAutoFit/>
          </a:bodyPr>
          <a:lstStyle/>
          <a:p>
            <a:pPr algn="ctr">
              <a:spcAft>
                <a:spcPts val="1000"/>
              </a:spcAft>
              <a:tabLst>
                <a:tab pos="540385" algn="l"/>
              </a:tabLst>
            </a:pPr>
            <a:r>
              <a:rPr lang="en-GB" sz="1400" i="1" dirty="0" smtClean="0">
                <a:latin typeface="Times New Roman" panose="02020603050405020304" pitchFamily="18" charset="0"/>
                <a:ea typeface="Times New Roman" panose="02020603050405020304" pitchFamily="18" charset="0"/>
              </a:rPr>
              <a:t>Cryomodule (with new dished ends)</a:t>
            </a:r>
            <a:endParaRPr lang="fr-FR" sz="1400" i="1" dirty="0">
              <a:latin typeface="Times New Roman" panose="02020603050405020304" pitchFamily="18" charset="0"/>
              <a:ea typeface="Times New Roman" panose="02020603050405020304" pitchFamily="18" charset="0"/>
            </a:endParaRPr>
          </a:p>
        </p:txBody>
      </p:sp>
      <p:sp>
        <p:nvSpPr>
          <p:cNvPr id="18" name="Rectangle 17"/>
          <p:cNvSpPr/>
          <p:nvPr/>
        </p:nvSpPr>
        <p:spPr>
          <a:xfrm>
            <a:off x="8387255" y="3180628"/>
            <a:ext cx="3804745" cy="338554"/>
          </a:xfrm>
          <a:prstGeom prst="rect">
            <a:avLst/>
          </a:prstGeom>
        </p:spPr>
        <p:txBody>
          <a:bodyPr wrap="square">
            <a:spAutoFit/>
          </a:bodyPr>
          <a:lstStyle/>
          <a:p>
            <a:pPr algn="ctr"/>
            <a:r>
              <a:rPr lang="en-GB" sz="1600" i="1" dirty="0">
                <a:latin typeface="Times New Roman" panose="02020603050405020304" pitchFamily="18" charset="0"/>
                <a:ea typeface="Times New Roman" panose="02020603050405020304" pitchFamily="18" charset="0"/>
                <a:cs typeface="Calibri" panose="020F0502020204030204" pitchFamily="34" charset="0"/>
              </a:rPr>
              <a:t>Cavity </a:t>
            </a:r>
            <a:r>
              <a:rPr lang="en-GB" sz="1600" i="1" dirty="0" smtClean="0">
                <a:latin typeface="Times New Roman" panose="02020603050405020304" pitchFamily="18" charset="0"/>
                <a:ea typeface="Times New Roman" panose="02020603050405020304" pitchFamily="18" charset="0"/>
                <a:cs typeface="Calibri" panose="020F0502020204030204" pitchFamily="34" charset="0"/>
              </a:rPr>
              <a:t>string (with cold magnetic shield)</a:t>
            </a:r>
            <a:endParaRPr lang="en-GB" sz="1600" i="1" dirty="0"/>
          </a:p>
        </p:txBody>
      </p:sp>
      <p:sp>
        <p:nvSpPr>
          <p:cNvPr id="19" name="Rectangle 18"/>
          <p:cNvSpPr/>
          <p:nvPr/>
        </p:nvSpPr>
        <p:spPr>
          <a:xfrm>
            <a:off x="10846814" y="4092487"/>
            <a:ext cx="1204176" cy="261610"/>
          </a:xfrm>
          <a:prstGeom prst="rect">
            <a:avLst/>
          </a:prstGeom>
        </p:spPr>
        <p:txBody>
          <a:bodyPr wrap="none">
            <a:spAutoFit/>
          </a:bodyPr>
          <a:lstStyle/>
          <a:p>
            <a:r>
              <a:rPr lang="fr-FR" sz="1100" dirty="0" smtClean="0"/>
              <a:t>c/o </a:t>
            </a:r>
            <a:r>
              <a:rPr lang="fr-FR" sz="1100" dirty="0" err="1"/>
              <a:t>S.Blivet</a:t>
            </a:r>
            <a:endParaRPr lang="fr-FR" sz="1100" dirty="0"/>
          </a:p>
        </p:txBody>
      </p:sp>
      <p:sp>
        <p:nvSpPr>
          <p:cNvPr id="20" name="Rectangle 19"/>
          <p:cNvSpPr/>
          <p:nvPr/>
        </p:nvSpPr>
        <p:spPr>
          <a:xfrm>
            <a:off x="10773242" y="1251253"/>
            <a:ext cx="1204176" cy="261610"/>
          </a:xfrm>
          <a:prstGeom prst="rect">
            <a:avLst/>
          </a:prstGeom>
        </p:spPr>
        <p:txBody>
          <a:bodyPr wrap="none">
            <a:spAutoFit/>
          </a:bodyPr>
          <a:lstStyle/>
          <a:p>
            <a:r>
              <a:rPr lang="fr-FR" sz="1100" dirty="0" smtClean="0"/>
              <a:t>c/o </a:t>
            </a:r>
            <a:r>
              <a:rPr lang="fr-FR" sz="1100" dirty="0" err="1"/>
              <a:t>S.Blivet</a:t>
            </a:r>
            <a:endParaRPr lang="fr-FR" sz="1100" dirty="0"/>
          </a:p>
        </p:txBody>
      </p:sp>
    </p:spTree>
    <p:extLst>
      <p:ext uri="{BB962C8B-B14F-4D97-AF65-F5344CB8AC3E}">
        <p14:creationId xmlns:p14="http://schemas.microsoft.com/office/powerpoint/2010/main" val="141452513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2419" y="1468578"/>
            <a:ext cx="7117373" cy="2749895"/>
          </a:xfrm>
          <a:prstGeom prst="rect">
            <a:avLst/>
          </a:prstGeom>
        </p:spPr>
      </p:pic>
      <p:pic>
        <p:nvPicPr>
          <p:cNvPr id="5" name="Picture 2" descr="Innovate for Sustainable Accelerating Systems: Kick-Off Meeting">
            <a:extLst>
              <a:ext uri="{FF2B5EF4-FFF2-40B4-BE49-F238E27FC236}">
                <a16:creationId xmlns:a16="http://schemas.microsoft.com/office/drawing/2014/main" id="{1709803E-6E12-BAB9-0C4A-5169DA776598}"/>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63286" y="109462"/>
            <a:ext cx="2781262" cy="874111"/>
          </a:xfrm>
          <a:prstGeom prst="rect">
            <a:avLst/>
          </a:prstGeom>
          <a:noFill/>
          <a:extLst>
            <a:ext uri="{909E8E84-426E-40DD-AFC4-6F175D3DCCD1}">
              <a14:hiddenFill xmlns:a14="http://schemas.microsoft.com/office/drawing/2010/main">
                <a:solidFill>
                  <a:srgbClr val="FFFFFF"/>
                </a:solidFill>
              </a14:hiddenFill>
            </a:ext>
          </a:extLst>
        </p:spPr>
      </p:pic>
      <p:sp>
        <p:nvSpPr>
          <p:cNvPr id="3" name="Espace réservé du contenu 2">
            <a:extLst>
              <a:ext uri="{FF2B5EF4-FFF2-40B4-BE49-F238E27FC236}">
                <a16:creationId xmlns:a16="http://schemas.microsoft.com/office/drawing/2014/main" id="{0932A6A9-8E95-4884-917E-386F298748BC}"/>
              </a:ext>
            </a:extLst>
          </p:cNvPr>
          <p:cNvSpPr>
            <a:spLocks noGrp="1"/>
          </p:cNvSpPr>
          <p:nvPr>
            <p:ph idx="1"/>
          </p:nvPr>
        </p:nvSpPr>
        <p:spPr>
          <a:xfrm>
            <a:off x="241844" y="1139091"/>
            <a:ext cx="11446379" cy="5536194"/>
          </a:xfrm>
        </p:spPr>
        <p:txBody>
          <a:bodyPr>
            <a:normAutofit/>
          </a:bodyPr>
          <a:lstStyle/>
          <a:p>
            <a:r>
              <a:rPr lang="en-US" sz="1800" b="1" dirty="0">
                <a:solidFill>
                  <a:srgbClr val="002060"/>
                </a:solidFill>
              </a:rPr>
              <a:t>5cell cavity</a:t>
            </a:r>
          </a:p>
          <a:p>
            <a:pPr marL="0" indent="0">
              <a:buNone/>
            </a:pPr>
            <a:endParaRPr lang="en-US" sz="1800" dirty="0" smtClean="0">
              <a:solidFill>
                <a:srgbClr val="002060"/>
              </a:solidFill>
            </a:endParaRPr>
          </a:p>
          <a:p>
            <a:pPr marL="0" indent="0">
              <a:buNone/>
            </a:pPr>
            <a:endParaRPr lang="en-US" sz="1800" b="1" dirty="0">
              <a:solidFill>
                <a:srgbClr val="002060"/>
              </a:solidFill>
            </a:endParaRPr>
          </a:p>
        </p:txBody>
      </p:sp>
      <p:sp>
        <p:nvSpPr>
          <p:cNvPr id="6" name="TextBox 3">
            <a:extLst>
              <a:ext uri="{FF2B5EF4-FFF2-40B4-BE49-F238E27FC236}">
                <a16:creationId xmlns:a16="http://schemas.microsoft.com/office/drawing/2014/main" id="{51EC8C43-06E0-C825-13E4-F8DEB374FF58}"/>
              </a:ext>
            </a:extLst>
          </p:cNvPr>
          <p:cNvSpPr txBox="1"/>
          <p:nvPr/>
        </p:nvSpPr>
        <p:spPr>
          <a:xfrm>
            <a:off x="2944548" y="167719"/>
            <a:ext cx="7424381" cy="830997"/>
          </a:xfrm>
          <a:prstGeom prst="rect">
            <a:avLst/>
          </a:prstGeom>
          <a:noFill/>
        </p:spPr>
        <p:txBody>
          <a:bodyPr wrap="square" rtlCol="0">
            <a:spAutoFit/>
          </a:bodyPr>
          <a:lstStyle/>
          <a:p>
            <a:r>
              <a:rPr lang="en-US" sz="2400" b="1" dirty="0" smtClean="0">
                <a:solidFill>
                  <a:schemeClr val="bg2">
                    <a:lumMod val="50000"/>
                  </a:schemeClr>
                </a:solidFill>
              </a:rPr>
              <a:t>status </a:t>
            </a:r>
            <a:r>
              <a:rPr lang="en-US" sz="2400" b="1" dirty="0">
                <a:solidFill>
                  <a:schemeClr val="bg2">
                    <a:lumMod val="50000"/>
                  </a:schemeClr>
                </a:solidFill>
              </a:rPr>
              <a:t>of Task </a:t>
            </a:r>
            <a:r>
              <a:rPr lang="en-US" sz="2400" b="1" dirty="0" smtClean="0">
                <a:solidFill>
                  <a:schemeClr val="bg2">
                    <a:lumMod val="50000"/>
                  </a:schemeClr>
                </a:solidFill>
              </a:rPr>
              <a:t>6.3 – adapt the existing cryomodule </a:t>
            </a:r>
            <a:endParaRPr lang="en-US" sz="2400" b="1" dirty="0">
              <a:solidFill>
                <a:schemeClr val="bg2">
                  <a:lumMod val="50000"/>
                </a:schemeClr>
              </a:solidFill>
            </a:endParaRPr>
          </a:p>
        </p:txBody>
      </p:sp>
      <p:graphicFrame>
        <p:nvGraphicFramePr>
          <p:cNvPr id="4" name="Tableau 3"/>
          <p:cNvGraphicFramePr>
            <a:graphicFrameLocks noGrp="1"/>
          </p:cNvGraphicFramePr>
          <p:nvPr>
            <p:extLst>
              <p:ext uri="{D42A27DB-BD31-4B8C-83A1-F6EECF244321}">
                <p14:modId xmlns:p14="http://schemas.microsoft.com/office/powerpoint/2010/main" val="179048733"/>
              </p:ext>
            </p:extLst>
          </p:nvPr>
        </p:nvGraphicFramePr>
        <p:xfrm>
          <a:off x="6802856" y="1105064"/>
          <a:ext cx="2965877" cy="2240280"/>
        </p:xfrm>
        <a:graphic>
          <a:graphicData uri="http://schemas.openxmlformats.org/drawingml/2006/table">
            <a:tbl>
              <a:tblPr firstRow="1" bandRow="1">
                <a:tableStyleId>{5C22544A-7EE6-4342-B048-85BDC9FD1C3A}</a:tableStyleId>
              </a:tblPr>
              <a:tblGrid>
                <a:gridCol w="1712123">
                  <a:extLst>
                    <a:ext uri="{9D8B030D-6E8A-4147-A177-3AD203B41FA5}">
                      <a16:colId xmlns:a16="http://schemas.microsoft.com/office/drawing/2014/main" val="3555098826"/>
                    </a:ext>
                  </a:extLst>
                </a:gridCol>
                <a:gridCol w="1253754">
                  <a:extLst>
                    <a:ext uri="{9D8B030D-6E8A-4147-A177-3AD203B41FA5}">
                      <a16:colId xmlns:a16="http://schemas.microsoft.com/office/drawing/2014/main" val="3115412430"/>
                    </a:ext>
                  </a:extLst>
                </a:gridCol>
              </a:tblGrid>
              <a:tr h="36195">
                <a:tc>
                  <a:txBody>
                    <a:bodyPr/>
                    <a:lstStyle/>
                    <a:p>
                      <a:pPr algn="l">
                        <a:spcAft>
                          <a:spcPts val="0"/>
                        </a:spcAft>
                      </a:pPr>
                      <a:r>
                        <a:rPr lang="en-GB" sz="1050">
                          <a:effectLst/>
                        </a:rPr>
                        <a:t>Parameter</a:t>
                      </a:r>
                      <a:endParaRPr lang="fr-FR" sz="1050">
                        <a:effectLst/>
                        <a:latin typeface="Calibri" panose="020F0502020204030204" pitchFamily="34" charset="0"/>
                        <a:ea typeface="MS Mincho"/>
                        <a:cs typeface="Times New Roman" panose="02020603050405020304" pitchFamily="18" charset="0"/>
                      </a:endParaRPr>
                    </a:p>
                  </a:txBody>
                  <a:tcPr marL="68580" marR="68580" marT="0" marB="0"/>
                </a:tc>
                <a:tc>
                  <a:txBody>
                    <a:bodyPr/>
                    <a:lstStyle/>
                    <a:p>
                      <a:pPr algn="ctr">
                        <a:spcAft>
                          <a:spcPts val="0"/>
                        </a:spcAft>
                      </a:pPr>
                      <a:r>
                        <a:rPr lang="en-GB" sz="1050">
                          <a:effectLst/>
                        </a:rPr>
                        <a:t>Value</a:t>
                      </a:r>
                      <a:endParaRPr lang="fr-FR" sz="1050">
                        <a:effectLst/>
                        <a:latin typeface="Calibri" panose="020F0502020204030204" pitchFamily="34" charset="0"/>
                        <a:ea typeface="MS Mincho"/>
                        <a:cs typeface="Times New Roman" panose="02020603050405020304" pitchFamily="18" charset="0"/>
                      </a:endParaRPr>
                    </a:p>
                  </a:txBody>
                  <a:tcPr marL="68580" marR="68580" marT="0" marB="0"/>
                </a:tc>
                <a:extLst>
                  <a:ext uri="{0D108BD9-81ED-4DB2-BD59-A6C34878D82A}">
                    <a16:rowId xmlns:a16="http://schemas.microsoft.com/office/drawing/2014/main" val="2295416859"/>
                  </a:ext>
                </a:extLst>
              </a:tr>
              <a:tr h="36195">
                <a:tc>
                  <a:txBody>
                    <a:bodyPr/>
                    <a:lstStyle/>
                    <a:p>
                      <a:pPr algn="l">
                        <a:spcAft>
                          <a:spcPts val="0"/>
                        </a:spcAft>
                      </a:pPr>
                      <a:r>
                        <a:rPr lang="en-GB" sz="1050">
                          <a:effectLst/>
                        </a:rPr>
                        <a:t>Frequency @2K</a:t>
                      </a:r>
                      <a:endParaRPr lang="fr-FR" sz="1050">
                        <a:effectLst/>
                        <a:latin typeface="Calibri" panose="020F0502020204030204" pitchFamily="34" charset="0"/>
                        <a:ea typeface="MS Mincho"/>
                        <a:cs typeface="Times New Roman" panose="02020603050405020304" pitchFamily="18" charset="0"/>
                      </a:endParaRPr>
                    </a:p>
                  </a:txBody>
                  <a:tcPr marL="68580" marR="68580" marT="0" marB="0"/>
                </a:tc>
                <a:tc>
                  <a:txBody>
                    <a:bodyPr/>
                    <a:lstStyle/>
                    <a:p>
                      <a:pPr algn="l">
                        <a:spcAft>
                          <a:spcPts val="0"/>
                        </a:spcAft>
                      </a:pPr>
                      <a:r>
                        <a:rPr lang="en-GB" sz="1050">
                          <a:effectLst/>
                        </a:rPr>
                        <a:t>801.58 MHz</a:t>
                      </a:r>
                      <a:endParaRPr lang="fr-FR" sz="1050">
                        <a:effectLst/>
                        <a:latin typeface="Calibri" panose="020F0502020204030204" pitchFamily="34" charset="0"/>
                        <a:ea typeface="MS Mincho"/>
                        <a:cs typeface="Times New Roman" panose="02020603050405020304" pitchFamily="18" charset="0"/>
                      </a:endParaRPr>
                    </a:p>
                  </a:txBody>
                  <a:tcPr marL="68580" marR="68580" marT="0" marB="0"/>
                </a:tc>
                <a:extLst>
                  <a:ext uri="{0D108BD9-81ED-4DB2-BD59-A6C34878D82A}">
                    <a16:rowId xmlns:a16="http://schemas.microsoft.com/office/drawing/2014/main" val="3170172981"/>
                  </a:ext>
                </a:extLst>
              </a:tr>
              <a:tr h="36195">
                <a:tc>
                  <a:txBody>
                    <a:bodyPr/>
                    <a:lstStyle/>
                    <a:p>
                      <a:pPr algn="l">
                        <a:spcAft>
                          <a:spcPts val="0"/>
                        </a:spcAft>
                      </a:pPr>
                      <a:r>
                        <a:rPr lang="en-GB" sz="1050">
                          <a:effectLst/>
                          <a:sym typeface="Symbol" panose="05050102010706020507" pitchFamily="18" charset="2"/>
                        </a:rPr>
                        <a:t></a:t>
                      </a:r>
                      <a:r>
                        <a:rPr lang="en-GB" sz="1050">
                          <a:effectLst/>
                        </a:rPr>
                        <a:t>opt</a:t>
                      </a:r>
                      <a:endParaRPr lang="fr-FR" sz="1050">
                        <a:effectLst/>
                        <a:latin typeface="Calibri" panose="020F0502020204030204" pitchFamily="34" charset="0"/>
                        <a:ea typeface="MS Mincho"/>
                        <a:cs typeface="Times New Roman" panose="02020603050405020304" pitchFamily="18" charset="0"/>
                      </a:endParaRPr>
                    </a:p>
                  </a:txBody>
                  <a:tcPr marL="68580" marR="68580" marT="0" marB="0"/>
                </a:tc>
                <a:tc>
                  <a:txBody>
                    <a:bodyPr/>
                    <a:lstStyle/>
                    <a:p>
                      <a:pPr algn="l">
                        <a:spcAft>
                          <a:spcPts val="0"/>
                        </a:spcAft>
                      </a:pPr>
                      <a:r>
                        <a:rPr lang="en-GB" sz="1050">
                          <a:effectLst/>
                        </a:rPr>
                        <a:t>1</a:t>
                      </a:r>
                      <a:endParaRPr lang="fr-FR" sz="1050">
                        <a:effectLst/>
                        <a:latin typeface="Calibri" panose="020F0502020204030204" pitchFamily="34" charset="0"/>
                        <a:ea typeface="MS Mincho"/>
                        <a:cs typeface="Times New Roman" panose="02020603050405020304" pitchFamily="18" charset="0"/>
                      </a:endParaRPr>
                    </a:p>
                  </a:txBody>
                  <a:tcPr marL="68580" marR="68580" marT="0" marB="0"/>
                </a:tc>
                <a:extLst>
                  <a:ext uri="{0D108BD9-81ED-4DB2-BD59-A6C34878D82A}">
                    <a16:rowId xmlns:a16="http://schemas.microsoft.com/office/drawing/2014/main" val="3297997899"/>
                  </a:ext>
                </a:extLst>
              </a:tr>
              <a:tr h="36195">
                <a:tc>
                  <a:txBody>
                    <a:bodyPr/>
                    <a:lstStyle/>
                    <a:p>
                      <a:pPr algn="l">
                        <a:spcAft>
                          <a:spcPts val="0"/>
                        </a:spcAft>
                      </a:pPr>
                      <a:r>
                        <a:rPr lang="en-GB" sz="1050" dirty="0" err="1">
                          <a:effectLst/>
                        </a:rPr>
                        <a:t>Lacc</a:t>
                      </a:r>
                      <a:r>
                        <a:rPr lang="en-GB" sz="1050" dirty="0">
                          <a:effectLst/>
                        </a:rPr>
                        <a:t> = (n.</a:t>
                      </a:r>
                      <a:r>
                        <a:rPr lang="en-GB" sz="1050" dirty="0">
                          <a:effectLst/>
                          <a:sym typeface="Symbol" panose="05050102010706020507" pitchFamily="18" charset="2"/>
                        </a:rPr>
                        <a:t></a:t>
                      </a:r>
                      <a:r>
                        <a:rPr lang="en-GB" sz="1050" dirty="0">
                          <a:effectLst/>
                        </a:rPr>
                        <a:t>.</a:t>
                      </a:r>
                      <a:r>
                        <a:rPr lang="en-GB" sz="1050" dirty="0">
                          <a:effectLst/>
                          <a:sym typeface="Symbol" panose="05050102010706020507" pitchFamily="18" charset="2"/>
                        </a:rPr>
                        <a:t></a:t>
                      </a:r>
                      <a:r>
                        <a:rPr lang="en-GB" sz="1050" dirty="0">
                          <a:effectLst/>
                        </a:rPr>
                        <a:t>/2)</a:t>
                      </a:r>
                      <a:endParaRPr lang="fr-FR" sz="1050" dirty="0">
                        <a:effectLst/>
                        <a:latin typeface="Calibri" panose="020F0502020204030204" pitchFamily="34" charset="0"/>
                        <a:ea typeface="MS Mincho"/>
                        <a:cs typeface="Times New Roman" panose="02020603050405020304" pitchFamily="18" charset="0"/>
                      </a:endParaRPr>
                    </a:p>
                  </a:txBody>
                  <a:tcPr marL="68580" marR="68580" marT="0" marB="0"/>
                </a:tc>
                <a:tc>
                  <a:txBody>
                    <a:bodyPr/>
                    <a:lstStyle/>
                    <a:p>
                      <a:pPr algn="l">
                        <a:spcAft>
                          <a:spcPts val="0"/>
                        </a:spcAft>
                      </a:pPr>
                      <a:r>
                        <a:rPr lang="en-GB" sz="1050" dirty="0">
                          <a:effectLst/>
                        </a:rPr>
                        <a:t>0.935 m</a:t>
                      </a:r>
                      <a:endParaRPr lang="fr-FR" sz="1050" dirty="0">
                        <a:effectLst/>
                        <a:latin typeface="Calibri" panose="020F0502020204030204" pitchFamily="34" charset="0"/>
                        <a:ea typeface="MS Mincho"/>
                        <a:cs typeface="Times New Roman" panose="02020603050405020304" pitchFamily="18" charset="0"/>
                      </a:endParaRPr>
                    </a:p>
                  </a:txBody>
                  <a:tcPr marL="68580" marR="68580" marT="0" marB="0"/>
                </a:tc>
                <a:extLst>
                  <a:ext uri="{0D108BD9-81ED-4DB2-BD59-A6C34878D82A}">
                    <a16:rowId xmlns:a16="http://schemas.microsoft.com/office/drawing/2014/main" val="1635471038"/>
                  </a:ext>
                </a:extLst>
              </a:tr>
              <a:tr h="36195">
                <a:tc>
                  <a:txBody>
                    <a:bodyPr/>
                    <a:lstStyle/>
                    <a:p>
                      <a:pPr algn="l">
                        <a:spcAft>
                          <a:spcPts val="0"/>
                        </a:spcAft>
                      </a:pPr>
                      <a:r>
                        <a:rPr lang="en-GB" sz="1050">
                          <a:effectLst/>
                        </a:rPr>
                        <a:t>Iris aperture</a:t>
                      </a:r>
                      <a:endParaRPr lang="fr-FR" sz="1050">
                        <a:effectLst/>
                        <a:latin typeface="Calibri" panose="020F0502020204030204" pitchFamily="34" charset="0"/>
                        <a:ea typeface="MS Mincho"/>
                        <a:cs typeface="Times New Roman" panose="02020603050405020304" pitchFamily="18" charset="0"/>
                      </a:endParaRPr>
                    </a:p>
                  </a:txBody>
                  <a:tcPr marL="68580" marR="68580" marT="0" marB="0"/>
                </a:tc>
                <a:tc>
                  <a:txBody>
                    <a:bodyPr/>
                    <a:lstStyle/>
                    <a:p>
                      <a:pPr algn="l">
                        <a:spcAft>
                          <a:spcPts val="0"/>
                        </a:spcAft>
                      </a:pPr>
                      <a:r>
                        <a:rPr lang="en-GB" sz="1050">
                          <a:effectLst/>
                        </a:rPr>
                        <a:t>0.13 m</a:t>
                      </a:r>
                      <a:endParaRPr lang="fr-FR" sz="1050">
                        <a:effectLst/>
                        <a:latin typeface="Calibri" panose="020F0502020204030204" pitchFamily="34" charset="0"/>
                        <a:ea typeface="MS Mincho"/>
                        <a:cs typeface="Times New Roman" panose="02020603050405020304" pitchFamily="18" charset="0"/>
                      </a:endParaRPr>
                    </a:p>
                  </a:txBody>
                  <a:tcPr marL="68580" marR="68580" marT="0" marB="0"/>
                </a:tc>
                <a:extLst>
                  <a:ext uri="{0D108BD9-81ED-4DB2-BD59-A6C34878D82A}">
                    <a16:rowId xmlns:a16="http://schemas.microsoft.com/office/drawing/2014/main" val="391641093"/>
                  </a:ext>
                </a:extLst>
              </a:tr>
              <a:tr h="36195">
                <a:tc>
                  <a:txBody>
                    <a:bodyPr/>
                    <a:lstStyle/>
                    <a:p>
                      <a:pPr algn="l">
                        <a:spcAft>
                          <a:spcPts val="0"/>
                        </a:spcAft>
                      </a:pPr>
                      <a:r>
                        <a:rPr lang="en-GB" sz="1050">
                          <a:effectLst/>
                        </a:rPr>
                        <a:t>Eacc</a:t>
                      </a:r>
                      <a:endParaRPr lang="fr-FR" sz="1050">
                        <a:effectLst/>
                        <a:latin typeface="Calibri" panose="020F0502020204030204" pitchFamily="34" charset="0"/>
                        <a:ea typeface="MS Mincho"/>
                        <a:cs typeface="Times New Roman" panose="02020603050405020304" pitchFamily="18" charset="0"/>
                      </a:endParaRPr>
                    </a:p>
                  </a:txBody>
                  <a:tcPr marL="68580" marR="68580" marT="0" marB="0"/>
                </a:tc>
                <a:tc>
                  <a:txBody>
                    <a:bodyPr/>
                    <a:lstStyle/>
                    <a:p>
                      <a:pPr algn="l">
                        <a:spcAft>
                          <a:spcPts val="0"/>
                        </a:spcAft>
                      </a:pPr>
                      <a:r>
                        <a:rPr lang="en-GB" sz="1050">
                          <a:effectLst/>
                        </a:rPr>
                        <a:t>21.9 MV/m</a:t>
                      </a:r>
                      <a:endParaRPr lang="fr-FR" sz="1050">
                        <a:effectLst/>
                        <a:latin typeface="Calibri" panose="020F0502020204030204" pitchFamily="34" charset="0"/>
                        <a:ea typeface="MS Mincho"/>
                        <a:cs typeface="Times New Roman" panose="02020603050405020304" pitchFamily="18" charset="0"/>
                      </a:endParaRPr>
                    </a:p>
                  </a:txBody>
                  <a:tcPr marL="68580" marR="68580" marT="0" marB="0"/>
                </a:tc>
                <a:extLst>
                  <a:ext uri="{0D108BD9-81ED-4DB2-BD59-A6C34878D82A}">
                    <a16:rowId xmlns:a16="http://schemas.microsoft.com/office/drawing/2014/main" val="2133284309"/>
                  </a:ext>
                </a:extLst>
              </a:tr>
              <a:tr h="36195">
                <a:tc>
                  <a:txBody>
                    <a:bodyPr/>
                    <a:lstStyle/>
                    <a:p>
                      <a:pPr algn="l">
                        <a:spcAft>
                          <a:spcPts val="0"/>
                        </a:spcAft>
                      </a:pPr>
                      <a:r>
                        <a:rPr lang="en-GB" sz="1050">
                          <a:effectLst/>
                        </a:rPr>
                        <a:t>G</a:t>
                      </a:r>
                      <a:endParaRPr lang="fr-FR" sz="1050">
                        <a:effectLst/>
                        <a:latin typeface="Calibri" panose="020F0502020204030204" pitchFamily="34" charset="0"/>
                        <a:ea typeface="MS Mincho"/>
                        <a:cs typeface="Times New Roman" panose="02020603050405020304" pitchFamily="18" charset="0"/>
                      </a:endParaRPr>
                    </a:p>
                  </a:txBody>
                  <a:tcPr marL="68580" marR="68580" marT="0" marB="0"/>
                </a:tc>
                <a:tc>
                  <a:txBody>
                    <a:bodyPr/>
                    <a:lstStyle/>
                    <a:p>
                      <a:pPr algn="l">
                        <a:spcAft>
                          <a:spcPts val="0"/>
                        </a:spcAft>
                      </a:pPr>
                      <a:r>
                        <a:rPr lang="en-GB" sz="1050">
                          <a:effectLst/>
                        </a:rPr>
                        <a:t>272 </a:t>
                      </a:r>
                      <a:r>
                        <a:rPr lang="en-GB" sz="1050">
                          <a:effectLst/>
                          <a:sym typeface="Symbol" panose="05050102010706020507" pitchFamily="18" charset="2"/>
                        </a:rPr>
                        <a:t></a:t>
                      </a:r>
                      <a:endParaRPr lang="fr-FR" sz="1050">
                        <a:effectLst/>
                        <a:latin typeface="Calibri" panose="020F0502020204030204" pitchFamily="34" charset="0"/>
                        <a:ea typeface="MS Mincho"/>
                        <a:cs typeface="Times New Roman" panose="02020603050405020304" pitchFamily="18" charset="0"/>
                      </a:endParaRPr>
                    </a:p>
                  </a:txBody>
                  <a:tcPr marL="68580" marR="68580" marT="0" marB="0"/>
                </a:tc>
                <a:extLst>
                  <a:ext uri="{0D108BD9-81ED-4DB2-BD59-A6C34878D82A}">
                    <a16:rowId xmlns:a16="http://schemas.microsoft.com/office/drawing/2014/main" val="1980503769"/>
                  </a:ext>
                </a:extLst>
              </a:tr>
              <a:tr h="36195">
                <a:tc>
                  <a:txBody>
                    <a:bodyPr/>
                    <a:lstStyle/>
                    <a:p>
                      <a:pPr algn="l">
                        <a:spcAft>
                          <a:spcPts val="0"/>
                        </a:spcAft>
                      </a:pPr>
                      <a:r>
                        <a:rPr lang="en-GB" sz="1050">
                          <a:effectLst/>
                        </a:rPr>
                        <a:t>R/Q @β=1</a:t>
                      </a:r>
                      <a:endParaRPr lang="fr-FR" sz="1050">
                        <a:effectLst/>
                        <a:latin typeface="Calibri" panose="020F0502020204030204" pitchFamily="34" charset="0"/>
                        <a:ea typeface="MS Mincho"/>
                        <a:cs typeface="Times New Roman" panose="02020603050405020304" pitchFamily="18" charset="0"/>
                      </a:endParaRPr>
                    </a:p>
                  </a:txBody>
                  <a:tcPr marL="68580" marR="68580" marT="0" marB="0"/>
                </a:tc>
                <a:tc>
                  <a:txBody>
                    <a:bodyPr/>
                    <a:lstStyle/>
                    <a:p>
                      <a:pPr algn="l">
                        <a:spcAft>
                          <a:spcPts val="0"/>
                        </a:spcAft>
                      </a:pPr>
                      <a:r>
                        <a:rPr lang="en-GB" sz="1050">
                          <a:effectLst/>
                        </a:rPr>
                        <a:t>523 </a:t>
                      </a:r>
                      <a:r>
                        <a:rPr lang="en-GB" sz="1050">
                          <a:effectLst/>
                          <a:sym typeface="Symbol" panose="05050102010706020507" pitchFamily="18" charset="2"/>
                        </a:rPr>
                        <a:t></a:t>
                      </a:r>
                      <a:endParaRPr lang="fr-FR" sz="1050">
                        <a:effectLst/>
                        <a:latin typeface="Calibri" panose="020F0502020204030204" pitchFamily="34" charset="0"/>
                        <a:ea typeface="MS Mincho"/>
                        <a:cs typeface="Times New Roman" panose="02020603050405020304" pitchFamily="18" charset="0"/>
                      </a:endParaRPr>
                    </a:p>
                  </a:txBody>
                  <a:tcPr marL="68580" marR="68580" marT="0" marB="0"/>
                </a:tc>
                <a:extLst>
                  <a:ext uri="{0D108BD9-81ED-4DB2-BD59-A6C34878D82A}">
                    <a16:rowId xmlns:a16="http://schemas.microsoft.com/office/drawing/2014/main" val="2375289701"/>
                  </a:ext>
                </a:extLst>
              </a:tr>
              <a:tr h="36195">
                <a:tc>
                  <a:txBody>
                    <a:bodyPr/>
                    <a:lstStyle/>
                    <a:p>
                      <a:pPr algn="l">
                        <a:spcAft>
                          <a:spcPts val="0"/>
                        </a:spcAft>
                      </a:pPr>
                      <a:r>
                        <a:rPr lang="en-GB" sz="1050">
                          <a:effectLst/>
                        </a:rPr>
                        <a:t>Epk/Eacc</a:t>
                      </a:r>
                      <a:endParaRPr lang="fr-FR" sz="1050">
                        <a:effectLst/>
                        <a:latin typeface="Calibri" panose="020F0502020204030204" pitchFamily="34" charset="0"/>
                        <a:ea typeface="MS Mincho"/>
                        <a:cs typeface="Times New Roman" panose="02020603050405020304" pitchFamily="18" charset="0"/>
                      </a:endParaRPr>
                    </a:p>
                  </a:txBody>
                  <a:tcPr marL="68580" marR="68580" marT="0" marB="0"/>
                </a:tc>
                <a:tc>
                  <a:txBody>
                    <a:bodyPr/>
                    <a:lstStyle/>
                    <a:p>
                      <a:pPr algn="l">
                        <a:spcAft>
                          <a:spcPts val="0"/>
                        </a:spcAft>
                      </a:pPr>
                      <a:r>
                        <a:rPr lang="en-GB" sz="1050">
                          <a:effectLst/>
                        </a:rPr>
                        <a:t>2.35</a:t>
                      </a:r>
                      <a:endParaRPr lang="fr-FR" sz="1050">
                        <a:effectLst/>
                        <a:latin typeface="Calibri" panose="020F0502020204030204" pitchFamily="34" charset="0"/>
                        <a:ea typeface="MS Mincho"/>
                        <a:cs typeface="Times New Roman" panose="02020603050405020304" pitchFamily="18" charset="0"/>
                      </a:endParaRPr>
                    </a:p>
                  </a:txBody>
                  <a:tcPr marL="68580" marR="68580" marT="0" marB="0"/>
                </a:tc>
                <a:extLst>
                  <a:ext uri="{0D108BD9-81ED-4DB2-BD59-A6C34878D82A}">
                    <a16:rowId xmlns:a16="http://schemas.microsoft.com/office/drawing/2014/main" val="4227344684"/>
                  </a:ext>
                </a:extLst>
              </a:tr>
              <a:tr h="36195">
                <a:tc>
                  <a:txBody>
                    <a:bodyPr/>
                    <a:lstStyle/>
                    <a:p>
                      <a:pPr algn="l">
                        <a:spcAft>
                          <a:spcPts val="0"/>
                        </a:spcAft>
                      </a:pPr>
                      <a:r>
                        <a:rPr lang="en-GB" sz="1050">
                          <a:effectLst/>
                        </a:rPr>
                        <a:t>Bpk/Eacc</a:t>
                      </a:r>
                      <a:endParaRPr lang="fr-FR" sz="1050">
                        <a:effectLst/>
                        <a:latin typeface="Calibri" panose="020F0502020204030204" pitchFamily="34" charset="0"/>
                        <a:ea typeface="MS Mincho"/>
                        <a:cs typeface="Times New Roman" panose="02020603050405020304" pitchFamily="18" charset="0"/>
                      </a:endParaRPr>
                    </a:p>
                  </a:txBody>
                  <a:tcPr marL="68580" marR="68580" marT="0" marB="0"/>
                </a:tc>
                <a:tc>
                  <a:txBody>
                    <a:bodyPr/>
                    <a:lstStyle/>
                    <a:p>
                      <a:pPr algn="l">
                        <a:spcAft>
                          <a:spcPts val="0"/>
                        </a:spcAft>
                      </a:pPr>
                      <a:r>
                        <a:rPr lang="en-GB" sz="1050">
                          <a:effectLst/>
                        </a:rPr>
                        <a:t>4.8 mT/(MV/m)</a:t>
                      </a:r>
                      <a:endParaRPr lang="fr-FR" sz="1050">
                        <a:effectLst/>
                        <a:latin typeface="Calibri" panose="020F0502020204030204" pitchFamily="34" charset="0"/>
                        <a:ea typeface="MS Mincho"/>
                        <a:cs typeface="Times New Roman" panose="02020603050405020304" pitchFamily="18" charset="0"/>
                      </a:endParaRPr>
                    </a:p>
                  </a:txBody>
                  <a:tcPr marL="68580" marR="68580" marT="0" marB="0"/>
                </a:tc>
                <a:extLst>
                  <a:ext uri="{0D108BD9-81ED-4DB2-BD59-A6C34878D82A}">
                    <a16:rowId xmlns:a16="http://schemas.microsoft.com/office/drawing/2014/main" val="2692625688"/>
                  </a:ext>
                </a:extLst>
              </a:tr>
              <a:tr h="36195">
                <a:tc>
                  <a:txBody>
                    <a:bodyPr/>
                    <a:lstStyle/>
                    <a:p>
                      <a:pPr algn="l">
                        <a:spcAft>
                          <a:spcPts val="0"/>
                        </a:spcAft>
                      </a:pPr>
                      <a:r>
                        <a:rPr lang="en-GB" sz="1050">
                          <a:effectLst/>
                        </a:rPr>
                        <a:t>Epk @ 20.5 MeV</a:t>
                      </a:r>
                      <a:endParaRPr lang="fr-FR" sz="1050">
                        <a:effectLst/>
                        <a:latin typeface="Calibri" panose="020F0502020204030204" pitchFamily="34" charset="0"/>
                        <a:ea typeface="MS Mincho"/>
                        <a:cs typeface="Times New Roman" panose="02020603050405020304" pitchFamily="18" charset="0"/>
                      </a:endParaRPr>
                    </a:p>
                  </a:txBody>
                  <a:tcPr marL="68580" marR="68580" marT="0" marB="0"/>
                </a:tc>
                <a:tc>
                  <a:txBody>
                    <a:bodyPr/>
                    <a:lstStyle/>
                    <a:p>
                      <a:pPr algn="l">
                        <a:spcAft>
                          <a:spcPts val="0"/>
                        </a:spcAft>
                      </a:pPr>
                      <a:r>
                        <a:rPr lang="en-GB" sz="1050">
                          <a:effectLst/>
                        </a:rPr>
                        <a:t>51.5 MV/m</a:t>
                      </a:r>
                      <a:endParaRPr lang="fr-FR" sz="1050">
                        <a:effectLst/>
                        <a:latin typeface="Calibri" panose="020F0502020204030204" pitchFamily="34" charset="0"/>
                        <a:ea typeface="MS Mincho"/>
                        <a:cs typeface="Times New Roman" panose="02020603050405020304" pitchFamily="18" charset="0"/>
                      </a:endParaRPr>
                    </a:p>
                  </a:txBody>
                  <a:tcPr marL="68580" marR="68580" marT="0" marB="0"/>
                </a:tc>
                <a:extLst>
                  <a:ext uri="{0D108BD9-81ED-4DB2-BD59-A6C34878D82A}">
                    <a16:rowId xmlns:a16="http://schemas.microsoft.com/office/drawing/2014/main" val="2735209374"/>
                  </a:ext>
                </a:extLst>
              </a:tr>
              <a:tr h="36195">
                <a:tc>
                  <a:txBody>
                    <a:bodyPr/>
                    <a:lstStyle/>
                    <a:p>
                      <a:pPr algn="l">
                        <a:spcAft>
                          <a:spcPts val="0"/>
                        </a:spcAft>
                      </a:pPr>
                      <a:r>
                        <a:rPr lang="en-GB" sz="1050">
                          <a:effectLst/>
                        </a:rPr>
                        <a:t>Bpk [mT] @ 20.5 MeV</a:t>
                      </a:r>
                      <a:endParaRPr lang="fr-FR" sz="1050">
                        <a:effectLst/>
                        <a:latin typeface="Calibri" panose="020F0502020204030204" pitchFamily="34" charset="0"/>
                        <a:ea typeface="MS Mincho"/>
                        <a:cs typeface="Times New Roman" panose="02020603050405020304" pitchFamily="18" charset="0"/>
                      </a:endParaRPr>
                    </a:p>
                  </a:txBody>
                  <a:tcPr marL="68580" marR="68580" marT="0" marB="0"/>
                </a:tc>
                <a:tc>
                  <a:txBody>
                    <a:bodyPr/>
                    <a:lstStyle/>
                    <a:p>
                      <a:pPr algn="l">
                        <a:spcAft>
                          <a:spcPts val="0"/>
                        </a:spcAft>
                      </a:pPr>
                      <a:r>
                        <a:rPr lang="en-GB" sz="1050">
                          <a:effectLst/>
                        </a:rPr>
                        <a:t>105 mT</a:t>
                      </a:r>
                      <a:endParaRPr lang="fr-FR" sz="1050">
                        <a:effectLst/>
                        <a:latin typeface="Calibri" panose="020F0502020204030204" pitchFamily="34" charset="0"/>
                        <a:ea typeface="MS Mincho"/>
                        <a:cs typeface="Times New Roman" panose="02020603050405020304" pitchFamily="18" charset="0"/>
                      </a:endParaRPr>
                    </a:p>
                  </a:txBody>
                  <a:tcPr marL="68580" marR="68580" marT="0" marB="0"/>
                </a:tc>
                <a:extLst>
                  <a:ext uri="{0D108BD9-81ED-4DB2-BD59-A6C34878D82A}">
                    <a16:rowId xmlns:a16="http://schemas.microsoft.com/office/drawing/2014/main" val="1122620903"/>
                  </a:ext>
                </a:extLst>
              </a:tr>
              <a:tr h="36195">
                <a:tc>
                  <a:txBody>
                    <a:bodyPr/>
                    <a:lstStyle/>
                    <a:p>
                      <a:pPr algn="l">
                        <a:spcAft>
                          <a:spcPts val="0"/>
                        </a:spcAft>
                      </a:pPr>
                      <a:r>
                        <a:rPr lang="en-GB" sz="1050">
                          <a:effectLst/>
                        </a:rPr>
                        <a:t>Pcav (Qo 3.e10)</a:t>
                      </a:r>
                      <a:endParaRPr lang="fr-FR" sz="1050">
                        <a:effectLst/>
                        <a:latin typeface="Calibri" panose="020F0502020204030204" pitchFamily="34" charset="0"/>
                        <a:ea typeface="MS Mincho"/>
                        <a:cs typeface="Times New Roman" panose="02020603050405020304" pitchFamily="18" charset="0"/>
                      </a:endParaRPr>
                    </a:p>
                  </a:txBody>
                  <a:tcPr marL="68580" marR="68580" marT="0" marB="0"/>
                </a:tc>
                <a:tc>
                  <a:txBody>
                    <a:bodyPr/>
                    <a:lstStyle/>
                    <a:p>
                      <a:pPr algn="l">
                        <a:spcAft>
                          <a:spcPts val="0"/>
                        </a:spcAft>
                      </a:pPr>
                      <a:r>
                        <a:rPr lang="en-GB" sz="1050">
                          <a:effectLst/>
                        </a:rPr>
                        <a:t>27 W</a:t>
                      </a:r>
                      <a:endParaRPr lang="fr-FR" sz="1050">
                        <a:effectLst/>
                        <a:latin typeface="Calibri" panose="020F0502020204030204" pitchFamily="34" charset="0"/>
                        <a:ea typeface="MS Mincho"/>
                        <a:cs typeface="Times New Roman" panose="02020603050405020304" pitchFamily="18" charset="0"/>
                      </a:endParaRPr>
                    </a:p>
                  </a:txBody>
                  <a:tcPr marL="68580" marR="68580" marT="0" marB="0"/>
                </a:tc>
                <a:extLst>
                  <a:ext uri="{0D108BD9-81ED-4DB2-BD59-A6C34878D82A}">
                    <a16:rowId xmlns:a16="http://schemas.microsoft.com/office/drawing/2014/main" val="1459328938"/>
                  </a:ext>
                </a:extLst>
              </a:tr>
              <a:tr h="36195">
                <a:tc>
                  <a:txBody>
                    <a:bodyPr/>
                    <a:lstStyle/>
                    <a:p>
                      <a:pPr algn="l">
                        <a:spcAft>
                          <a:spcPts val="0"/>
                        </a:spcAft>
                      </a:pPr>
                      <a:r>
                        <a:rPr lang="en-GB" sz="1050">
                          <a:effectLst/>
                        </a:rPr>
                        <a:t>Pcav (Qo 1.e10)</a:t>
                      </a:r>
                      <a:endParaRPr lang="fr-FR" sz="1050">
                        <a:effectLst/>
                        <a:latin typeface="Calibri" panose="020F0502020204030204" pitchFamily="34" charset="0"/>
                        <a:ea typeface="MS Mincho"/>
                        <a:cs typeface="Times New Roman" panose="02020603050405020304" pitchFamily="18" charset="0"/>
                      </a:endParaRPr>
                    </a:p>
                  </a:txBody>
                  <a:tcPr marL="68580" marR="68580" marT="0" marB="0"/>
                </a:tc>
                <a:tc>
                  <a:txBody>
                    <a:bodyPr/>
                    <a:lstStyle/>
                    <a:p>
                      <a:pPr algn="l">
                        <a:spcAft>
                          <a:spcPts val="0"/>
                        </a:spcAft>
                      </a:pPr>
                      <a:r>
                        <a:rPr lang="en-GB" sz="1050" dirty="0">
                          <a:effectLst/>
                        </a:rPr>
                        <a:t>81 W</a:t>
                      </a:r>
                      <a:endParaRPr lang="fr-FR" sz="1050" dirty="0">
                        <a:effectLst/>
                        <a:latin typeface="Calibri" panose="020F0502020204030204" pitchFamily="34" charset="0"/>
                        <a:ea typeface="MS Mincho"/>
                        <a:cs typeface="Times New Roman" panose="02020603050405020304" pitchFamily="18" charset="0"/>
                      </a:endParaRPr>
                    </a:p>
                  </a:txBody>
                  <a:tcPr marL="68580" marR="68580" marT="0" marB="0"/>
                </a:tc>
                <a:extLst>
                  <a:ext uri="{0D108BD9-81ED-4DB2-BD59-A6C34878D82A}">
                    <a16:rowId xmlns:a16="http://schemas.microsoft.com/office/drawing/2014/main" val="611196577"/>
                  </a:ext>
                </a:extLst>
              </a:tr>
            </a:tbl>
          </a:graphicData>
        </a:graphic>
      </p:graphicFrame>
      <p:sp>
        <p:nvSpPr>
          <p:cNvPr id="7" name="Rectangle 6"/>
          <p:cNvSpPr/>
          <p:nvPr/>
        </p:nvSpPr>
        <p:spPr>
          <a:xfrm>
            <a:off x="6802856" y="672290"/>
            <a:ext cx="2965877" cy="338554"/>
          </a:xfrm>
          <a:prstGeom prst="rect">
            <a:avLst/>
          </a:prstGeom>
        </p:spPr>
        <p:txBody>
          <a:bodyPr wrap="none">
            <a:spAutoFit/>
          </a:bodyPr>
          <a:lstStyle/>
          <a:p>
            <a:pPr algn="ctr">
              <a:spcAft>
                <a:spcPts val="0"/>
              </a:spcAft>
            </a:pPr>
            <a:r>
              <a:rPr lang="en-GB" sz="1600" i="1" dirty="0">
                <a:latin typeface="Times New Roman" panose="02020603050405020304" pitchFamily="18" charset="0"/>
                <a:ea typeface="Times New Roman" panose="02020603050405020304" pitchFamily="18" charset="0"/>
              </a:rPr>
              <a:t>Main RF parameters of the cavity</a:t>
            </a:r>
            <a:endParaRPr lang="fr-FR" sz="1600" i="1" dirty="0">
              <a:latin typeface="Times New Roman" panose="02020603050405020304" pitchFamily="18" charset="0"/>
              <a:ea typeface="Times New Roman" panose="02020603050405020304" pitchFamily="18" charset="0"/>
            </a:endParaRPr>
          </a:p>
        </p:txBody>
      </p:sp>
      <p:sp>
        <p:nvSpPr>
          <p:cNvPr id="10" name="Rectangle 9"/>
          <p:cNvSpPr/>
          <p:nvPr/>
        </p:nvSpPr>
        <p:spPr>
          <a:xfrm>
            <a:off x="3249007" y="4112289"/>
            <a:ext cx="4060727" cy="338554"/>
          </a:xfrm>
          <a:prstGeom prst="rect">
            <a:avLst/>
          </a:prstGeom>
        </p:spPr>
        <p:txBody>
          <a:bodyPr wrap="none">
            <a:spAutoFit/>
          </a:bodyPr>
          <a:lstStyle/>
          <a:p>
            <a:r>
              <a:rPr lang="en-GB" sz="1600" i="1" dirty="0">
                <a:latin typeface="Times New Roman" panose="02020603050405020304" pitchFamily="18" charset="0"/>
                <a:ea typeface="MS Mincho"/>
              </a:rPr>
              <a:t>Mechanical design of the 5-cell </a:t>
            </a:r>
            <a:r>
              <a:rPr lang="en-GB" sz="1600" i="1" dirty="0" smtClean="0">
                <a:latin typeface="Times New Roman" panose="02020603050405020304" pitchFamily="18" charset="0"/>
                <a:ea typeface="MS Mincho"/>
              </a:rPr>
              <a:t>jacketed cavity</a:t>
            </a:r>
            <a:endParaRPr lang="en-GB" sz="1600" i="1" dirty="0"/>
          </a:p>
        </p:txBody>
      </p:sp>
      <p:sp>
        <p:nvSpPr>
          <p:cNvPr id="29" name="Rectangle 28"/>
          <p:cNvSpPr/>
          <p:nvPr/>
        </p:nvSpPr>
        <p:spPr>
          <a:xfrm>
            <a:off x="6407436" y="3645578"/>
            <a:ext cx="1374094" cy="261610"/>
          </a:xfrm>
          <a:prstGeom prst="rect">
            <a:avLst/>
          </a:prstGeom>
        </p:spPr>
        <p:txBody>
          <a:bodyPr wrap="none">
            <a:spAutoFit/>
          </a:bodyPr>
          <a:lstStyle/>
          <a:p>
            <a:r>
              <a:rPr lang="fr-FR" sz="1100" dirty="0" smtClean="0"/>
              <a:t>c/o </a:t>
            </a:r>
            <a:r>
              <a:rPr lang="fr-FR" sz="1100" dirty="0" err="1" smtClean="0"/>
              <a:t>P.Duchesne</a:t>
            </a:r>
            <a:endParaRPr lang="fr-FR" sz="1100" dirty="0"/>
          </a:p>
        </p:txBody>
      </p:sp>
      <p:sp>
        <p:nvSpPr>
          <p:cNvPr id="32" name="Rectangle 31"/>
          <p:cNvSpPr/>
          <p:nvPr/>
        </p:nvSpPr>
        <p:spPr>
          <a:xfrm>
            <a:off x="84661" y="4336183"/>
            <a:ext cx="10004589" cy="2462213"/>
          </a:xfrm>
          <a:prstGeom prst="rect">
            <a:avLst/>
          </a:prstGeom>
        </p:spPr>
        <p:txBody>
          <a:bodyPr wrap="square">
            <a:spAutoFit/>
          </a:bodyPr>
          <a:lstStyle/>
          <a:p>
            <a:r>
              <a:rPr lang="en-US" sz="2000" b="1" dirty="0" smtClean="0">
                <a:solidFill>
                  <a:srgbClr val="002060"/>
                </a:solidFill>
              </a:rPr>
              <a:t>Past developments </a:t>
            </a:r>
          </a:p>
          <a:p>
            <a:pPr marL="285750" indent="-285750">
              <a:buFont typeface="Arial" panose="020B0604020202020204" pitchFamily="34" charset="0"/>
              <a:buChar char="•"/>
            </a:pPr>
            <a:r>
              <a:rPr lang="en-US" sz="1600" dirty="0" smtClean="0">
                <a:solidFill>
                  <a:srgbClr val="002060"/>
                </a:solidFill>
              </a:rPr>
              <a:t>Helium jacket optimized to vertical test configuration: adding a helium outlet port</a:t>
            </a:r>
          </a:p>
          <a:p>
            <a:pPr marL="285750" indent="-285750">
              <a:buFont typeface="Arial" panose="020B0604020202020204" pitchFamily="34" charset="0"/>
              <a:buChar char="•"/>
            </a:pPr>
            <a:r>
              <a:rPr lang="en-US" sz="1600" dirty="0" smtClean="0">
                <a:solidFill>
                  <a:srgbClr val="002060"/>
                </a:solidFill>
              </a:rPr>
              <a:t>Adjust the stiffening rings position to facilitate the fabrication.</a:t>
            </a:r>
          </a:p>
          <a:p>
            <a:endParaRPr lang="en-US" b="1" dirty="0">
              <a:solidFill>
                <a:srgbClr val="002060"/>
              </a:solidFill>
            </a:endParaRPr>
          </a:p>
          <a:p>
            <a:r>
              <a:rPr lang="en-US" sz="2000" b="1" dirty="0" smtClean="0">
                <a:solidFill>
                  <a:srgbClr val="A4C137"/>
                </a:solidFill>
                <a:cs typeface="Calibri" panose="020F0502020204030204" pitchFamily="34" charset="0"/>
              </a:rPr>
              <a:t>Current developments</a:t>
            </a:r>
          </a:p>
          <a:p>
            <a:pPr marL="342900" indent="-342900">
              <a:buFont typeface="Arial" panose="020B0604020202020204" pitchFamily="34" charset="0"/>
              <a:buChar char="•"/>
            </a:pPr>
            <a:r>
              <a:rPr lang="en-US" sz="1600" dirty="0" smtClean="0">
                <a:solidFill>
                  <a:srgbClr val="A4C137"/>
                </a:solidFill>
                <a:cs typeface="Calibri" panose="020F0502020204030204" pitchFamily="34" charset="0"/>
              </a:rPr>
              <a:t>Commissioning of a new removable tank integrated to ICJLAB Vertical Cryostat to test bare single and multi cell cavities</a:t>
            </a:r>
          </a:p>
          <a:p>
            <a:pPr marL="342900" indent="-342900">
              <a:buFont typeface="Arial" panose="020B0604020202020204" pitchFamily="34" charset="0"/>
              <a:buChar char="•"/>
            </a:pPr>
            <a:r>
              <a:rPr lang="en-US" sz="1600" dirty="0" smtClean="0">
                <a:solidFill>
                  <a:srgbClr val="A4C137"/>
                </a:solidFill>
                <a:cs typeface="Calibri" panose="020F0502020204030204" pitchFamily="34" charset="0"/>
              </a:rPr>
              <a:t>Order of the cathode for Electro Polishing (at CEA)</a:t>
            </a:r>
          </a:p>
        </p:txBody>
      </p:sp>
      <p:sp>
        <p:nvSpPr>
          <p:cNvPr id="11" name="Ellipse 10"/>
          <p:cNvSpPr/>
          <p:nvPr/>
        </p:nvSpPr>
        <p:spPr>
          <a:xfrm>
            <a:off x="5360801" y="1655477"/>
            <a:ext cx="830317" cy="43085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3" name="Image 32"/>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0316897" y="1359867"/>
            <a:ext cx="1780993" cy="3441446"/>
          </a:xfrm>
          <a:prstGeom prst="rect">
            <a:avLst/>
          </a:prstGeom>
        </p:spPr>
      </p:pic>
      <p:pic>
        <p:nvPicPr>
          <p:cNvPr id="14" name="Image 13"/>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10003646" y="5103867"/>
            <a:ext cx="2189074" cy="1726936"/>
          </a:xfrm>
          <a:prstGeom prst="rect">
            <a:avLst/>
          </a:prstGeom>
        </p:spPr>
      </p:pic>
      <p:sp>
        <p:nvSpPr>
          <p:cNvPr id="15" name="Rectangle 14"/>
          <p:cNvSpPr/>
          <p:nvPr/>
        </p:nvSpPr>
        <p:spPr>
          <a:xfrm>
            <a:off x="10089250" y="4879072"/>
            <a:ext cx="2225289" cy="307777"/>
          </a:xfrm>
          <a:prstGeom prst="rect">
            <a:avLst/>
          </a:prstGeom>
        </p:spPr>
        <p:txBody>
          <a:bodyPr wrap="none">
            <a:spAutoFit/>
          </a:bodyPr>
          <a:lstStyle/>
          <a:p>
            <a:r>
              <a:rPr lang="en-US" sz="1400" i="1" dirty="0">
                <a:cs typeface="Calibri" panose="020F0502020204030204" pitchFamily="34" charset="0"/>
              </a:rPr>
              <a:t>new removable tank </a:t>
            </a:r>
            <a:endParaRPr lang="en-GB" sz="1400" i="1" dirty="0"/>
          </a:p>
        </p:txBody>
      </p:sp>
    </p:spTree>
    <p:extLst>
      <p:ext uri="{BB962C8B-B14F-4D97-AF65-F5344CB8AC3E}">
        <p14:creationId xmlns:p14="http://schemas.microsoft.com/office/powerpoint/2010/main" val="29618259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0932A6A9-8E95-4884-917E-386F298748BC}"/>
              </a:ext>
            </a:extLst>
          </p:cNvPr>
          <p:cNvSpPr>
            <a:spLocks noGrp="1" noChangeAspect="1"/>
          </p:cNvSpPr>
          <p:nvPr>
            <p:ph idx="1"/>
          </p:nvPr>
        </p:nvSpPr>
        <p:spPr>
          <a:xfrm>
            <a:off x="386499" y="1072055"/>
            <a:ext cx="11708931" cy="5785945"/>
          </a:xfrm>
        </p:spPr>
        <p:txBody>
          <a:bodyPr>
            <a:normAutofit/>
          </a:bodyPr>
          <a:lstStyle/>
          <a:p>
            <a:r>
              <a:rPr lang="en-US" sz="1800" b="1" dirty="0">
                <a:solidFill>
                  <a:srgbClr val="002060"/>
                </a:solidFill>
              </a:rPr>
              <a:t>Mechanical integration of the HOM &amp; </a:t>
            </a:r>
            <a:r>
              <a:rPr lang="en-US" sz="1800" b="1" dirty="0" smtClean="0">
                <a:solidFill>
                  <a:srgbClr val="002060"/>
                </a:solidFill>
              </a:rPr>
              <a:t>FPCs and </a:t>
            </a:r>
            <a:r>
              <a:rPr lang="en-US" sz="1800" b="1" dirty="0">
                <a:solidFill>
                  <a:srgbClr val="002060"/>
                </a:solidFill>
              </a:rPr>
              <a:t>Cold </a:t>
            </a:r>
            <a:r>
              <a:rPr lang="en-US" sz="1800" b="1" dirty="0" smtClean="0">
                <a:solidFill>
                  <a:srgbClr val="002060"/>
                </a:solidFill>
              </a:rPr>
              <a:t>Tuning </a:t>
            </a:r>
            <a:r>
              <a:rPr lang="en-US" sz="1800" b="1" dirty="0">
                <a:solidFill>
                  <a:srgbClr val="002060"/>
                </a:solidFill>
              </a:rPr>
              <a:t>Systems and </a:t>
            </a:r>
            <a:r>
              <a:rPr lang="en-US" sz="1800" b="1" dirty="0" smtClean="0">
                <a:solidFill>
                  <a:srgbClr val="002060"/>
                </a:solidFill>
              </a:rPr>
              <a:t>cold BLAs</a:t>
            </a:r>
            <a:endParaRPr lang="en-US" sz="1800" b="1" dirty="0">
              <a:solidFill>
                <a:srgbClr val="002060"/>
              </a:solidFill>
            </a:endParaRPr>
          </a:p>
          <a:p>
            <a:pPr marL="0" indent="0">
              <a:buNone/>
            </a:pPr>
            <a:endParaRPr lang="en-US" sz="1800" dirty="0" smtClean="0">
              <a:solidFill>
                <a:srgbClr val="002060"/>
              </a:solidFill>
            </a:endParaRPr>
          </a:p>
          <a:p>
            <a:pPr marL="0" indent="0">
              <a:buNone/>
            </a:pPr>
            <a:endParaRPr lang="en-US" sz="1800" b="1" dirty="0" smtClean="0">
              <a:solidFill>
                <a:srgbClr val="002060"/>
              </a:solidFill>
            </a:endParaRPr>
          </a:p>
          <a:p>
            <a:pPr marL="0" indent="0">
              <a:buNone/>
            </a:pPr>
            <a:endParaRPr lang="en-US" sz="1800" b="1" dirty="0">
              <a:solidFill>
                <a:srgbClr val="002060"/>
              </a:solidFill>
            </a:endParaRPr>
          </a:p>
        </p:txBody>
      </p:sp>
      <p:pic>
        <p:nvPicPr>
          <p:cNvPr id="24" name="Image 23"/>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5338135" y="1892167"/>
            <a:ext cx="3335520" cy="4379293"/>
          </a:xfrm>
          <a:prstGeom prst="rect">
            <a:avLst/>
          </a:prstGeom>
        </p:spPr>
      </p:pic>
      <p:pic>
        <p:nvPicPr>
          <p:cNvPr id="5" name="Picture 2" descr="Innovate for Sustainable Accelerating Systems: Kick-Off Meeting">
            <a:extLst>
              <a:ext uri="{FF2B5EF4-FFF2-40B4-BE49-F238E27FC236}">
                <a16:creationId xmlns:a16="http://schemas.microsoft.com/office/drawing/2014/main" id="{1709803E-6E12-BAB9-0C4A-5169DA776598}"/>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63286" y="109462"/>
            <a:ext cx="2781262" cy="87411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3">
            <a:extLst>
              <a:ext uri="{FF2B5EF4-FFF2-40B4-BE49-F238E27FC236}">
                <a16:creationId xmlns:a16="http://schemas.microsoft.com/office/drawing/2014/main" id="{51EC8C43-06E0-C825-13E4-F8DEB374FF58}"/>
              </a:ext>
            </a:extLst>
          </p:cNvPr>
          <p:cNvSpPr txBox="1"/>
          <p:nvPr/>
        </p:nvSpPr>
        <p:spPr>
          <a:xfrm>
            <a:off x="2913924" y="116203"/>
            <a:ext cx="8093566" cy="830997"/>
          </a:xfrm>
          <a:prstGeom prst="rect">
            <a:avLst/>
          </a:prstGeom>
          <a:noFill/>
        </p:spPr>
        <p:txBody>
          <a:bodyPr wrap="square" rtlCol="0">
            <a:spAutoFit/>
          </a:bodyPr>
          <a:lstStyle/>
          <a:p>
            <a:r>
              <a:rPr lang="en-US" sz="2400" b="1" dirty="0" smtClean="0">
                <a:solidFill>
                  <a:schemeClr val="bg2">
                    <a:lumMod val="50000"/>
                  </a:schemeClr>
                </a:solidFill>
              </a:rPr>
              <a:t>status </a:t>
            </a:r>
            <a:r>
              <a:rPr lang="en-US" sz="2400" b="1" dirty="0">
                <a:solidFill>
                  <a:schemeClr val="bg2">
                    <a:lumMod val="50000"/>
                  </a:schemeClr>
                </a:solidFill>
              </a:rPr>
              <a:t>of Task </a:t>
            </a:r>
            <a:r>
              <a:rPr lang="en-US" sz="2400" b="1" dirty="0" smtClean="0">
                <a:solidFill>
                  <a:schemeClr val="bg2">
                    <a:lumMod val="50000"/>
                  </a:schemeClr>
                </a:solidFill>
              </a:rPr>
              <a:t>6.3 – adapt the existing cryomodule </a:t>
            </a:r>
            <a:endParaRPr lang="en-US" sz="2400" b="1" dirty="0">
              <a:solidFill>
                <a:schemeClr val="bg2">
                  <a:lumMod val="50000"/>
                </a:schemeClr>
              </a:solidFill>
            </a:endParaRPr>
          </a:p>
        </p:txBody>
      </p:sp>
      <p:sp>
        <p:nvSpPr>
          <p:cNvPr id="38" name="Rectangle 37"/>
          <p:cNvSpPr/>
          <p:nvPr/>
        </p:nvSpPr>
        <p:spPr>
          <a:xfrm>
            <a:off x="9594816" y="1573642"/>
            <a:ext cx="2406428" cy="338554"/>
          </a:xfrm>
          <a:prstGeom prst="rect">
            <a:avLst/>
          </a:prstGeom>
        </p:spPr>
        <p:txBody>
          <a:bodyPr wrap="none">
            <a:spAutoFit/>
          </a:bodyPr>
          <a:lstStyle/>
          <a:p>
            <a:r>
              <a:rPr lang="en-US" sz="1600" dirty="0" smtClean="0">
                <a:solidFill>
                  <a:srgbClr val="0070C0"/>
                </a:solidFill>
              </a:rPr>
              <a:t>Cold tuning system</a:t>
            </a:r>
            <a:endParaRPr lang="en-US" sz="1600" dirty="0">
              <a:solidFill>
                <a:srgbClr val="0070C0"/>
              </a:solidFill>
            </a:endParaRPr>
          </a:p>
        </p:txBody>
      </p:sp>
      <p:sp>
        <p:nvSpPr>
          <p:cNvPr id="44" name="Rectangle 43"/>
          <p:cNvSpPr/>
          <p:nvPr/>
        </p:nvSpPr>
        <p:spPr>
          <a:xfrm>
            <a:off x="6728415" y="1511215"/>
            <a:ext cx="554960" cy="338554"/>
          </a:xfrm>
          <a:prstGeom prst="rect">
            <a:avLst/>
          </a:prstGeom>
        </p:spPr>
        <p:txBody>
          <a:bodyPr wrap="none">
            <a:spAutoFit/>
          </a:bodyPr>
          <a:lstStyle/>
          <a:p>
            <a:r>
              <a:rPr lang="en-US" sz="1600" dirty="0" smtClean="0">
                <a:solidFill>
                  <a:srgbClr val="0070C0"/>
                </a:solidFill>
              </a:rPr>
              <a:t>FPC</a:t>
            </a:r>
            <a:endParaRPr lang="en-US" sz="1600" dirty="0">
              <a:solidFill>
                <a:srgbClr val="0070C0"/>
              </a:solidFill>
            </a:endParaRPr>
          </a:p>
        </p:txBody>
      </p:sp>
      <p:pic>
        <p:nvPicPr>
          <p:cNvPr id="4" name="Image 3"/>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163286" y="1939445"/>
            <a:ext cx="4815750" cy="2841564"/>
          </a:xfrm>
          <a:prstGeom prst="rect">
            <a:avLst/>
          </a:prstGeom>
        </p:spPr>
      </p:pic>
      <p:sp>
        <p:nvSpPr>
          <p:cNvPr id="26" name="Rectangle 25"/>
          <p:cNvSpPr/>
          <p:nvPr/>
        </p:nvSpPr>
        <p:spPr>
          <a:xfrm>
            <a:off x="10217767" y="4248950"/>
            <a:ext cx="1204176" cy="261610"/>
          </a:xfrm>
          <a:prstGeom prst="rect">
            <a:avLst/>
          </a:prstGeom>
        </p:spPr>
        <p:txBody>
          <a:bodyPr wrap="none">
            <a:spAutoFit/>
          </a:bodyPr>
          <a:lstStyle/>
          <a:p>
            <a:r>
              <a:rPr lang="fr-FR" sz="1100" dirty="0" smtClean="0"/>
              <a:t>c/o </a:t>
            </a:r>
            <a:r>
              <a:rPr lang="fr-FR" sz="1100" dirty="0" err="1"/>
              <a:t>S.Blivet</a:t>
            </a:r>
            <a:endParaRPr lang="fr-FR" sz="1100" dirty="0"/>
          </a:p>
        </p:txBody>
      </p:sp>
      <p:grpSp>
        <p:nvGrpSpPr>
          <p:cNvPr id="8" name="Groupe 7"/>
          <p:cNvGrpSpPr/>
          <p:nvPr/>
        </p:nvGrpSpPr>
        <p:grpSpPr>
          <a:xfrm>
            <a:off x="9578370" y="2053906"/>
            <a:ext cx="2206359" cy="2228367"/>
            <a:chOff x="9334500" y="1965424"/>
            <a:chExt cx="2206359" cy="2228367"/>
          </a:xfrm>
        </p:grpSpPr>
        <p:pic>
          <p:nvPicPr>
            <p:cNvPr id="27" name="Image 26"/>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9365909" y="1965424"/>
              <a:ext cx="2174950" cy="2228367"/>
            </a:xfrm>
            <a:prstGeom prst="rect">
              <a:avLst/>
            </a:prstGeom>
          </p:spPr>
        </p:pic>
        <p:sp>
          <p:nvSpPr>
            <p:cNvPr id="7" name="Forme libre 6"/>
            <p:cNvSpPr/>
            <p:nvPr/>
          </p:nvSpPr>
          <p:spPr>
            <a:xfrm>
              <a:off x="9334500" y="3833764"/>
              <a:ext cx="309563" cy="319136"/>
            </a:xfrm>
            <a:custGeom>
              <a:avLst/>
              <a:gdLst>
                <a:gd name="connsiteX0" fmla="*/ 33338 w 309563"/>
                <a:gd name="connsiteY0" fmla="*/ 23861 h 319136"/>
                <a:gd name="connsiteX1" fmla="*/ 219075 w 309563"/>
                <a:gd name="connsiteY1" fmla="*/ 28624 h 319136"/>
                <a:gd name="connsiteX2" fmla="*/ 276225 w 309563"/>
                <a:gd name="connsiteY2" fmla="*/ 57199 h 319136"/>
                <a:gd name="connsiteX3" fmla="*/ 290513 w 309563"/>
                <a:gd name="connsiteY3" fmla="*/ 66724 h 319136"/>
                <a:gd name="connsiteX4" fmla="*/ 300038 w 309563"/>
                <a:gd name="connsiteY4" fmla="*/ 81011 h 319136"/>
                <a:gd name="connsiteX5" fmla="*/ 309563 w 309563"/>
                <a:gd name="connsiteY5" fmla="*/ 181024 h 319136"/>
                <a:gd name="connsiteX6" fmla="*/ 304800 w 309563"/>
                <a:gd name="connsiteY6" fmla="*/ 271511 h 319136"/>
                <a:gd name="connsiteX7" fmla="*/ 261938 w 309563"/>
                <a:gd name="connsiteY7" fmla="*/ 285799 h 319136"/>
                <a:gd name="connsiteX8" fmla="*/ 247650 w 309563"/>
                <a:gd name="connsiteY8" fmla="*/ 290561 h 319136"/>
                <a:gd name="connsiteX9" fmla="*/ 142875 w 309563"/>
                <a:gd name="connsiteY9" fmla="*/ 295324 h 319136"/>
                <a:gd name="connsiteX10" fmla="*/ 128588 w 309563"/>
                <a:gd name="connsiteY10" fmla="*/ 300086 h 319136"/>
                <a:gd name="connsiteX11" fmla="*/ 114300 w 309563"/>
                <a:gd name="connsiteY11" fmla="*/ 309611 h 319136"/>
                <a:gd name="connsiteX12" fmla="*/ 85725 w 309563"/>
                <a:gd name="connsiteY12" fmla="*/ 319136 h 319136"/>
                <a:gd name="connsiteX13" fmla="*/ 42863 w 309563"/>
                <a:gd name="connsiteY13" fmla="*/ 314374 h 319136"/>
                <a:gd name="connsiteX14" fmla="*/ 23813 w 309563"/>
                <a:gd name="connsiteY14" fmla="*/ 285799 h 319136"/>
                <a:gd name="connsiteX15" fmla="*/ 9525 w 309563"/>
                <a:gd name="connsiteY15" fmla="*/ 228649 h 319136"/>
                <a:gd name="connsiteX16" fmla="*/ 4763 w 309563"/>
                <a:gd name="connsiteY16" fmla="*/ 161974 h 319136"/>
                <a:gd name="connsiteX17" fmla="*/ 0 w 309563"/>
                <a:gd name="connsiteY17" fmla="*/ 109586 h 319136"/>
                <a:gd name="connsiteX18" fmla="*/ 4763 w 309563"/>
                <a:gd name="connsiteY18" fmla="*/ 28624 h 319136"/>
                <a:gd name="connsiteX19" fmla="*/ 23813 w 309563"/>
                <a:gd name="connsiteY19" fmla="*/ 49 h 319136"/>
                <a:gd name="connsiteX20" fmla="*/ 33338 w 309563"/>
                <a:gd name="connsiteY20" fmla="*/ 23861 h 319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09563" h="319136">
                  <a:moveTo>
                    <a:pt x="33338" y="23861"/>
                  </a:moveTo>
                  <a:cubicBezTo>
                    <a:pt x="65882" y="28623"/>
                    <a:pt x="157279" y="24504"/>
                    <a:pt x="219075" y="28624"/>
                  </a:cubicBezTo>
                  <a:cubicBezTo>
                    <a:pt x="240984" y="30085"/>
                    <a:pt x="259279" y="45902"/>
                    <a:pt x="276225" y="57199"/>
                  </a:cubicBezTo>
                  <a:lnTo>
                    <a:pt x="290513" y="66724"/>
                  </a:lnTo>
                  <a:cubicBezTo>
                    <a:pt x="293688" y="71486"/>
                    <a:pt x="298650" y="75458"/>
                    <a:pt x="300038" y="81011"/>
                  </a:cubicBezTo>
                  <a:cubicBezTo>
                    <a:pt x="302614" y="91314"/>
                    <a:pt x="309320" y="178109"/>
                    <a:pt x="309563" y="181024"/>
                  </a:cubicBezTo>
                  <a:cubicBezTo>
                    <a:pt x="307975" y="211186"/>
                    <a:pt x="311796" y="242128"/>
                    <a:pt x="304800" y="271511"/>
                  </a:cubicBezTo>
                  <a:cubicBezTo>
                    <a:pt x="302795" y="279934"/>
                    <a:pt x="265023" y="285028"/>
                    <a:pt x="261938" y="285799"/>
                  </a:cubicBezTo>
                  <a:cubicBezTo>
                    <a:pt x="257068" y="287017"/>
                    <a:pt x="252654" y="290161"/>
                    <a:pt x="247650" y="290561"/>
                  </a:cubicBezTo>
                  <a:cubicBezTo>
                    <a:pt x="212800" y="293349"/>
                    <a:pt x="177800" y="293736"/>
                    <a:pt x="142875" y="295324"/>
                  </a:cubicBezTo>
                  <a:cubicBezTo>
                    <a:pt x="138113" y="296911"/>
                    <a:pt x="133078" y="297841"/>
                    <a:pt x="128588" y="300086"/>
                  </a:cubicBezTo>
                  <a:cubicBezTo>
                    <a:pt x="123468" y="302646"/>
                    <a:pt x="119531" y="307286"/>
                    <a:pt x="114300" y="309611"/>
                  </a:cubicBezTo>
                  <a:cubicBezTo>
                    <a:pt x="105125" y="313689"/>
                    <a:pt x="85725" y="319136"/>
                    <a:pt x="85725" y="319136"/>
                  </a:cubicBezTo>
                  <a:cubicBezTo>
                    <a:pt x="71438" y="317549"/>
                    <a:pt x="55520" y="321189"/>
                    <a:pt x="42863" y="314374"/>
                  </a:cubicBezTo>
                  <a:cubicBezTo>
                    <a:pt x="32784" y="308947"/>
                    <a:pt x="27433" y="296659"/>
                    <a:pt x="23813" y="285799"/>
                  </a:cubicBezTo>
                  <a:cubicBezTo>
                    <a:pt x="11234" y="248063"/>
                    <a:pt x="15939" y="267128"/>
                    <a:pt x="9525" y="228649"/>
                  </a:cubicBezTo>
                  <a:cubicBezTo>
                    <a:pt x="7938" y="206424"/>
                    <a:pt x="6540" y="184185"/>
                    <a:pt x="4763" y="161974"/>
                  </a:cubicBezTo>
                  <a:cubicBezTo>
                    <a:pt x="3365" y="144495"/>
                    <a:pt x="0" y="127121"/>
                    <a:pt x="0" y="109586"/>
                  </a:cubicBezTo>
                  <a:cubicBezTo>
                    <a:pt x="0" y="82552"/>
                    <a:pt x="2200" y="55536"/>
                    <a:pt x="4763" y="28624"/>
                  </a:cubicBezTo>
                  <a:cubicBezTo>
                    <a:pt x="6360" y="11860"/>
                    <a:pt x="8061" y="6350"/>
                    <a:pt x="23813" y="49"/>
                  </a:cubicBezTo>
                  <a:cubicBezTo>
                    <a:pt x="26761" y="-1130"/>
                    <a:pt x="794" y="19099"/>
                    <a:pt x="33338" y="23861"/>
                  </a:cubicBez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1" name="Groupe 10"/>
          <p:cNvGrpSpPr/>
          <p:nvPr/>
        </p:nvGrpSpPr>
        <p:grpSpPr>
          <a:xfrm>
            <a:off x="9774618" y="4462466"/>
            <a:ext cx="2369097" cy="2243137"/>
            <a:chOff x="9275216" y="4614863"/>
            <a:chExt cx="2369097" cy="2243137"/>
          </a:xfrm>
        </p:grpSpPr>
        <p:pic>
          <p:nvPicPr>
            <p:cNvPr id="2" name="Image 1"/>
            <p:cNvPicPr>
              <a:picLocks noChangeAspect="1"/>
            </p:cNvPicPr>
            <p:nvPr/>
          </p:nvPicPr>
          <p:blipFill rotWithShape="1">
            <a:blip r:embed="rId7" cstate="print">
              <a:extLst>
                <a:ext uri="{28A0092B-C50C-407E-A947-70E740481C1C}">
                  <a14:useLocalDpi xmlns:a14="http://schemas.microsoft.com/office/drawing/2010/main"/>
                </a:ext>
              </a:extLst>
            </a:blip>
            <a:srcRect/>
            <a:stretch/>
          </p:blipFill>
          <p:spPr>
            <a:xfrm>
              <a:off x="9275216" y="4629633"/>
              <a:ext cx="2225866" cy="2228367"/>
            </a:xfrm>
            <a:prstGeom prst="rect">
              <a:avLst/>
            </a:prstGeom>
          </p:spPr>
        </p:pic>
        <p:sp>
          <p:nvSpPr>
            <p:cNvPr id="9" name="Forme libre 8"/>
            <p:cNvSpPr/>
            <p:nvPr/>
          </p:nvSpPr>
          <p:spPr>
            <a:xfrm>
              <a:off x="11187113" y="4614863"/>
              <a:ext cx="457200" cy="1981200"/>
            </a:xfrm>
            <a:custGeom>
              <a:avLst/>
              <a:gdLst>
                <a:gd name="connsiteX0" fmla="*/ 323850 w 457200"/>
                <a:gd name="connsiteY0" fmla="*/ 19050 h 1981200"/>
                <a:gd name="connsiteX1" fmla="*/ 280987 w 457200"/>
                <a:gd name="connsiteY1" fmla="*/ 23812 h 1981200"/>
                <a:gd name="connsiteX2" fmla="*/ 266700 w 457200"/>
                <a:gd name="connsiteY2" fmla="*/ 33337 h 1981200"/>
                <a:gd name="connsiteX3" fmla="*/ 228600 w 457200"/>
                <a:gd name="connsiteY3" fmla="*/ 42862 h 1981200"/>
                <a:gd name="connsiteX4" fmla="*/ 214312 w 457200"/>
                <a:gd name="connsiteY4" fmla="*/ 47625 h 1981200"/>
                <a:gd name="connsiteX5" fmla="*/ 200025 w 457200"/>
                <a:gd name="connsiteY5" fmla="*/ 57150 h 1981200"/>
                <a:gd name="connsiteX6" fmla="*/ 171450 w 457200"/>
                <a:gd name="connsiteY6" fmla="*/ 66675 h 1981200"/>
                <a:gd name="connsiteX7" fmla="*/ 147637 w 457200"/>
                <a:gd name="connsiteY7" fmla="*/ 80962 h 1981200"/>
                <a:gd name="connsiteX8" fmla="*/ 119062 w 457200"/>
                <a:gd name="connsiteY8" fmla="*/ 109537 h 1981200"/>
                <a:gd name="connsiteX9" fmla="*/ 109537 w 457200"/>
                <a:gd name="connsiteY9" fmla="*/ 138112 h 1981200"/>
                <a:gd name="connsiteX10" fmla="*/ 104775 w 457200"/>
                <a:gd name="connsiteY10" fmla="*/ 152400 h 1981200"/>
                <a:gd name="connsiteX11" fmla="*/ 90487 w 457200"/>
                <a:gd name="connsiteY11" fmla="*/ 180975 h 1981200"/>
                <a:gd name="connsiteX12" fmla="*/ 80962 w 457200"/>
                <a:gd name="connsiteY12" fmla="*/ 238125 h 1981200"/>
                <a:gd name="connsiteX13" fmla="*/ 76200 w 457200"/>
                <a:gd name="connsiteY13" fmla="*/ 257175 h 1981200"/>
                <a:gd name="connsiteX14" fmla="*/ 71437 w 457200"/>
                <a:gd name="connsiteY14" fmla="*/ 280987 h 1981200"/>
                <a:gd name="connsiteX15" fmla="*/ 66675 w 457200"/>
                <a:gd name="connsiteY15" fmla="*/ 347662 h 1981200"/>
                <a:gd name="connsiteX16" fmla="*/ 57150 w 457200"/>
                <a:gd name="connsiteY16" fmla="*/ 361950 h 1981200"/>
                <a:gd name="connsiteX17" fmla="*/ 52387 w 457200"/>
                <a:gd name="connsiteY17" fmla="*/ 385762 h 1981200"/>
                <a:gd name="connsiteX18" fmla="*/ 33337 w 457200"/>
                <a:gd name="connsiteY18" fmla="*/ 447675 h 1981200"/>
                <a:gd name="connsiteX19" fmla="*/ 28575 w 457200"/>
                <a:gd name="connsiteY19" fmla="*/ 466725 h 1981200"/>
                <a:gd name="connsiteX20" fmla="*/ 19050 w 457200"/>
                <a:gd name="connsiteY20" fmla="*/ 514350 h 1981200"/>
                <a:gd name="connsiteX21" fmla="*/ 14287 w 457200"/>
                <a:gd name="connsiteY21" fmla="*/ 590550 h 1981200"/>
                <a:gd name="connsiteX22" fmla="*/ 9525 w 457200"/>
                <a:gd name="connsiteY22" fmla="*/ 609600 h 1981200"/>
                <a:gd name="connsiteX23" fmla="*/ 0 w 457200"/>
                <a:gd name="connsiteY23" fmla="*/ 681037 h 1981200"/>
                <a:gd name="connsiteX24" fmla="*/ 4762 w 457200"/>
                <a:gd name="connsiteY24" fmla="*/ 857250 h 1981200"/>
                <a:gd name="connsiteX25" fmla="*/ 9525 w 457200"/>
                <a:gd name="connsiteY25" fmla="*/ 871537 h 1981200"/>
                <a:gd name="connsiteX26" fmla="*/ 14287 w 457200"/>
                <a:gd name="connsiteY26" fmla="*/ 942975 h 1981200"/>
                <a:gd name="connsiteX27" fmla="*/ 9525 w 457200"/>
                <a:gd name="connsiteY27" fmla="*/ 1257300 h 1981200"/>
                <a:gd name="connsiteX28" fmla="*/ 19050 w 457200"/>
                <a:gd name="connsiteY28" fmla="*/ 1357312 h 1981200"/>
                <a:gd name="connsiteX29" fmla="*/ 23812 w 457200"/>
                <a:gd name="connsiteY29" fmla="*/ 1414462 h 1981200"/>
                <a:gd name="connsiteX30" fmla="*/ 28575 w 457200"/>
                <a:gd name="connsiteY30" fmla="*/ 1647825 h 1981200"/>
                <a:gd name="connsiteX31" fmla="*/ 42862 w 457200"/>
                <a:gd name="connsiteY31" fmla="*/ 1709737 h 1981200"/>
                <a:gd name="connsiteX32" fmla="*/ 66675 w 457200"/>
                <a:gd name="connsiteY32" fmla="*/ 1747837 h 1981200"/>
                <a:gd name="connsiteX33" fmla="*/ 80962 w 457200"/>
                <a:gd name="connsiteY33" fmla="*/ 1762125 h 1981200"/>
                <a:gd name="connsiteX34" fmla="*/ 100012 w 457200"/>
                <a:gd name="connsiteY34" fmla="*/ 1795462 h 1981200"/>
                <a:gd name="connsiteX35" fmla="*/ 114300 w 457200"/>
                <a:gd name="connsiteY35" fmla="*/ 1804987 h 1981200"/>
                <a:gd name="connsiteX36" fmla="*/ 142875 w 457200"/>
                <a:gd name="connsiteY36" fmla="*/ 1833562 h 1981200"/>
                <a:gd name="connsiteX37" fmla="*/ 171450 w 457200"/>
                <a:gd name="connsiteY37" fmla="*/ 1857375 h 1981200"/>
                <a:gd name="connsiteX38" fmla="*/ 185737 w 457200"/>
                <a:gd name="connsiteY38" fmla="*/ 1862137 h 1981200"/>
                <a:gd name="connsiteX39" fmla="*/ 214312 w 457200"/>
                <a:gd name="connsiteY39" fmla="*/ 1881187 h 1981200"/>
                <a:gd name="connsiteX40" fmla="*/ 242887 w 457200"/>
                <a:gd name="connsiteY40" fmla="*/ 1905000 h 1981200"/>
                <a:gd name="connsiteX41" fmla="*/ 257175 w 457200"/>
                <a:gd name="connsiteY41" fmla="*/ 1933575 h 1981200"/>
                <a:gd name="connsiteX42" fmla="*/ 280987 w 457200"/>
                <a:gd name="connsiteY42" fmla="*/ 1976437 h 1981200"/>
                <a:gd name="connsiteX43" fmla="*/ 295275 w 457200"/>
                <a:gd name="connsiteY43" fmla="*/ 1981200 h 1981200"/>
                <a:gd name="connsiteX44" fmla="*/ 347662 w 457200"/>
                <a:gd name="connsiteY44" fmla="*/ 1966912 h 1981200"/>
                <a:gd name="connsiteX45" fmla="*/ 366712 w 457200"/>
                <a:gd name="connsiteY45" fmla="*/ 1924050 h 1981200"/>
                <a:gd name="connsiteX46" fmla="*/ 376237 w 457200"/>
                <a:gd name="connsiteY46" fmla="*/ 1885950 h 1981200"/>
                <a:gd name="connsiteX47" fmla="*/ 381000 w 457200"/>
                <a:gd name="connsiteY47" fmla="*/ 1857375 h 1981200"/>
                <a:gd name="connsiteX48" fmla="*/ 385762 w 457200"/>
                <a:gd name="connsiteY48" fmla="*/ 1843087 h 1981200"/>
                <a:gd name="connsiteX49" fmla="*/ 395287 w 457200"/>
                <a:gd name="connsiteY49" fmla="*/ 1809750 h 1981200"/>
                <a:gd name="connsiteX50" fmla="*/ 400050 w 457200"/>
                <a:gd name="connsiteY50" fmla="*/ 1762125 h 1981200"/>
                <a:gd name="connsiteX51" fmla="*/ 404812 w 457200"/>
                <a:gd name="connsiteY51" fmla="*/ 1733550 h 1981200"/>
                <a:gd name="connsiteX52" fmla="*/ 409575 w 457200"/>
                <a:gd name="connsiteY52" fmla="*/ 1690687 h 1981200"/>
                <a:gd name="connsiteX53" fmla="*/ 400050 w 457200"/>
                <a:gd name="connsiteY53" fmla="*/ 1347787 h 1981200"/>
                <a:gd name="connsiteX54" fmla="*/ 404812 w 457200"/>
                <a:gd name="connsiteY54" fmla="*/ 1119187 h 1981200"/>
                <a:gd name="connsiteX55" fmla="*/ 414337 w 457200"/>
                <a:gd name="connsiteY55" fmla="*/ 976312 h 1981200"/>
                <a:gd name="connsiteX56" fmla="*/ 419100 w 457200"/>
                <a:gd name="connsiteY56" fmla="*/ 938212 h 1981200"/>
                <a:gd name="connsiteX57" fmla="*/ 433387 w 457200"/>
                <a:gd name="connsiteY57" fmla="*/ 766762 h 1981200"/>
                <a:gd name="connsiteX58" fmla="*/ 442912 w 457200"/>
                <a:gd name="connsiteY58" fmla="*/ 595312 h 1981200"/>
                <a:gd name="connsiteX59" fmla="*/ 447675 w 457200"/>
                <a:gd name="connsiteY59" fmla="*/ 552450 h 1981200"/>
                <a:gd name="connsiteX60" fmla="*/ 457200 w 457200"/>
                <a:gd name="connsiteY60" fmla="*/ 209550 h 1981200"/>
                <a:gd name="connsiteX61" fmla="*/ 447675 w 457200"/>
                <a:gd name="connsiteY61" fmla="*/ 123825 h 1981200"/>
                <a:gd name="connsiteX62" fmla="*/ 438150 w 457200"/>
                <a:gd name="connsiteY62" fmla="*/ 52387 h 1981200"/>
                <a:gd name="connsiteX63" fmla="*/ 428625 w 457200"/>
                <a:gd name="connsiteY63" fmla="*/ 38100 h 1981200"/>
                <a:gd name="connsiteX64" fmla="*/ 409575 w 457200"/>
                <a:gd name="connsiteY64" fmla="*/ 4762 h 1981200"/>
                <a:gd name="connsiteX65" fmla="*/ 395287 w 457200"/>
                <a:gd name="connsiteY65" fmla="*/ 0 h 1981200"/>
                <a:gd name="connsiteX66" fmla="*/ 361950 w 457200"/>
                <a:gd name="connsiteY66" fmla="*/ 4762 h 1981200"/>
                <a:gd name="connsiteX67" fmla="*/ 314325 w 457200"/>
                <a:gd name="connsiteY67" fmla="*/ 19050 h 1981200"/>
                <a:gd name="connsiteX68" fmla="*/ 323850 w 457200"/>
                <a:gd name="connsiteY68" fmla="*/ 1905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457200" h="1981200">
                  <a:moveTo>
                    <a:pt x="323850" y="19050"/>
                  </a:moveTo>
                  <a:cubicBezTo>
                    <a:pt x="318294" y="19844"/>
                    <a:pt x="294933" y="20326"/>
                    <a:pt x="280987" y="23812"/>
                  </a:cubicBezTo>
                  <a:cubicBezTo>
                    <a:pt x="275434" y="25200"/>
                    <a:pt x="272079" y="31381"/>
                    <a:pt x="266700" y="33337"/>
                  </a:cubicBezTo>
                  <a:cubicBezTo>
                    <a:pt x="254397" y="37811"/>
                    <a:pt x="241230" y="39417"/>
                    <a:pt x="228600" y="42862"/>
                  </a:cubicBezTo>
                  <a:cubicBezTo>
                    <a:pt x="223757" y="44183"/>
                    <a:pt x="218802" y="45380"/>
                    <a:pt x="214312" y="47625"/>
                  </a:cubicBezTo>
                  <a:cubicBezTo>
                    <a:pt x="209193" y="50185"/>
                    <a:pt x="205255" y="54825"/>
                    <a:pt x="200025" y="57150"/>
                  </a:cubicBezTo>
                  <a:cubicBezTo>
                    <a:pt x="190850" y="61228"/>
                    <a:pt x="180060" y="61510"/>
                    <a:pt x="171450" y="66675"/>
                  </a:cubicBezTo>
                  <a:cubicBezTo>
                    <a:pt x="163512" y="71437"/>
                    <a:pt x="154801" y="75100"/>
                    <a:pt x="147637" y="80962"/>
                  </a:cubicBezTo>
                  <a:cubicBezTo>
                    <a:pt x="137211" y="89492"/>
                    <a:pt x="119062" y="109537"/>
                    <a:pt x="119062" y="109537"/>
                  </a:cubicBezTo>
                  <a:lnTo>
                    <a:pt x="109537" y="138112"/>
                  </a:lnTo>
                  <a:cubicBezTo>
                    <a:pt x="107950" y="142875"/>
                    <a:pt x="107560" y="148223"/>
                    <a:pt x="104775" y="152400"/>
                  </a:cubicBezTo>
                  <a:cubicBezTo>
                    <a:pt x="94340" y="168053"/>
                    <a:pt x="95416" y="163723"/>
                    <a:pt x="90487" y="180975"/>
                  </a:cubicBezTo>
                  <a:cubicBezTo>
                    <a:pt x="81916" y="210975"/>
                    <a:pt x="87917" y="196397"/>
                    <a:pt x="80962" y="238125"/>
                  </a:cubicBezTo>
                  <a:cubicBezTo>
                    <a:pt x="79886" y="244581"/>
                    <a:pt x="77620" y="250785"/>
                    <a:pt x="76200" y="257175"/>
                  </a:cubicBezTo>
                  <a:cubicBezTo>
                    <a:pt x="74444" y="265077"/>
                    <a:pt x="73025" y="273050"/>
                    <a:pt x="71437" y="280987"/>
                  </a:cubicBezTo>
                  <a:cubicBezTo>
                    <a:pt x="69850" y="303212"/>
                    <a:pt x="70547" y="325719"/>
                    <a:pt x="66675" y="347662"/>
                  </a:cubicBezTo>
                  <a:cubicBezTo>
                    <a:pt x="65680" y="353299"/>
                    <a:pt x="59160" y="356591"/>
                    <a:pt x="57150" y="361950"/>
                  </a:cubicBezTo>
                  <a:cubicBezTo>
                    <a:pt x="54308" y="369529"/>
                    <a:pt x="54350" y="377909"/>
                    <a:pt x="52387" y="385762"/>
                  </a:cubicBezTo>
                  <a:cubicBezTo>
                    <a:pt x="41725" y="428409"/>
                    <a:pt x="45108" y="408436"/>
                    <a:pt x="33337" y="447675"/>
                  </a:cubicBezTo>
                  <a:cubicBezTo>
                    <a:pt x="31456" y="453944"/>
                    <a:pt x="29946" y="460325"/>
                    <a:pt x="28575" y="466725"/>
                  </a:cubicBezTo>
                  <a:cubicBezTo>
                    <a:pt x="25183" y="482555"/>
                    <a:pt x="19050" y="514350"/>
                    <a:pt x="19050" y="514350"/>
                  </a:cubicBezTo>
                  <a:cubicBezTo>
                    <a:pt x="17462" y="539750"/>
                    <a:pt x="16819" y="565227"/>
                    <a:pt x="14287" y="590550"/>
                  </a:cubicBezTo>
                  <a:cubicBezTo>
                    <a:pt x="13636" y="597063"/>
                    <a:pt x="10809" y="603182"/>
                    <a:pt x="9525" y="609600"/>
                  </a:cubicBezTo>
                  <a:cubicBezTo>
                    <a:pt x="4179" y="636332"/>
                    <a:pt x="3178" y="652430"/>
                    <a:pt x="0" y="681037"/>
                  </a:cubicBezTo>
                  <a:cubicBezTo>
                    <a:pt x="1587" y="739775"/>
                    <a:pt x="1828" y="798564"/>
                    <a:pt x="4762" y="857250"/>
                  </a:cubicBezTo>
                  <a:cubicBezTo>
                    <a:pt x="5013" y="862264"/>
                    <a:pt x="8971" y="866548"/>
                    <a:pt x="9525" y="871537"/>
                  </a:cubicBezTo>
                  <a:cubicBezTo>
                    <a:pt x="12161" y="895257"/>
                    <a:pt x="12700" y="919162"/>
                    <a:pt x="14287" y="942975"/>
                  </a:cubicBezTo>
                  <a:cubicBezTo>
                    <a:pt x="12700" y="1047750"/>
                    <a:pt x="9525" y="1152513"/>
                    <a:pt x="9525" y="1257300"/>
                  </a:cubicBezTo>
                  <a:cubicBezTo>
                    <a:pt x="9525" y="1315248"/>
                    <a:pt x="10971" y="1316920"/>
                    <a:pt x="19050" y="1357312"/>
                  </a:cubicBezTo>
                  <a:cubicBezTo>
                    <a:pt x="20637" y="1376362"/>
                    <a:pt x="23186" y="1395356"/>
                    <a:pt x="23812" y="1414462"/>
                  </a:cubicBezTo>
                  <a:cubicBezTo>
                    <a:pt x="26362" y="1492224"/>
                    <a:pt x="24624" y="1570122"/>
                    <a:pt x="28575" y="1647825"/>
                  </a:cubicBezTo>
                  <a:cubicBezTo>
                    <a:pt x="28966" y="1655512"/>
                    <a:pt x="36118" y="1694001"/>
                    <a:pt x="42862" y="1709737"/>
                  </a:cubicBezTo>
                  <a:cubicBezTo>
                    <a:pt x="49832" y="1726000"/>
                    <a:pt x="54953" y="1734161"/>
                    <a:pt x="66675" y="1747837"/>
                  </a:cubicBezTo>
                  <a:cubicBezTo>
                    <a:pt x="71058" y="1752951"/>
                    <a:pt x="77047" y="1756644"/>
                    <a:pt x="80962" y="1762125"/>
                  </a:cubicBezTo>
                  <a:cubicBezTo>
                    <a:pt x="90299" y="1775197"/>
                    <a:pt x="88764" y="1784214"/>
                    <a:pt x="100012" y="1795462"/>
                  </a:cubicBezTo>
                  <a:cubicBezTo>
                    <a:pt x="104060" y="1799509"/>
                    <a:pt x="110022" y="1801184"/>
                    <a:pt x="114300" y="1804987"/>
                  </a:cubicBezTo>
                  <a:cubicBezTo>
                    <a:pt x="124368" y="1813936"/>
                    <a:pt x="133350" y="1824037"/>
                    <a:pt x="142875" y="1833562"/>
                  </a:cubicBezTo>
                  <a:cubicBezTo>
                    <a:pt x="153410" y="1844097"/>
                    <a:pt x="158186" y="1850743"/>
                    <a:pt x="171450" y="1857375"/>
                  </a:cubicBezTo>
                  <a:cubicBezTo>
                    <a:pt x="175940" y="1859620"/>
                    <a:pt x="180975" y="1860550"/>
                    <a:pt x="185737" y="1862137"/>
                  </a:cubicBezTo>
                  <a:cubicBezTo>
                    <a:pt x="212822" y="1889222"/>
                    <a:pt x="186743" y="1867403"/>
                    <a:pt x="214312" y="1881187"/>
                  </a:cubicBezTo>
                  <a:cubicBezTo>
                    <a:pt x="227575" y="1887818"/>
                    <a:pt x="232353" y="1894465"/>
                    <a:pt x="242887" y="1905000"/>
                  </a:cubicBezTo>
                  <a:cubicBezTo>
                    <a:pt x="254861" y="1940917"/>
                    <a:pt x="238707" y="1896639"/>
                    <a:pt x="257175" y="1933575"/>
                  </a:cubicBezTo>
                  <a:cubicBezTo>
                    <a:pt x="263885" y="1946995"/>
                    <a:pt x="262966" y="1970430"/>
                    <a:pt x="280987" y="1976437"/>
                  </a:cubicBezTo>
                  <a:lnTo>
                    <a:pt x="295275" y="1981200"/>
                  </a:lnTo>
                  <a:cubicBezTo>
                    <a:pt x="317814" y="1978382"/>
                    <a:pt x="332225" y="1982349"/>
                    <a:pt x="347662" y="1966912"/>
                  </a:cubicBezTo>
                  <a:cubicBezTo>
                    <a:pt x="358087" y="1956487"/>
                    <a:pt x="363568" y="1936626"/>
                    <a:pt x="366712" y="1924050"/>
                  </a:cubicBezTo>
                  <a:cubicBezTo>
                    <a:pt x="369887" y="1911350"/>
                    <a:pt x="374085" y="1898863"/>
                    <a:pt x="376237" y="1885950"/>
                  </a:cubicBezTo>
                  <a:cubicBezTo>
                    <a:pt x="377825" y="1876425"/>
                    <a:pt x="378905" y="1866801"/>
                    <a:pt x="381000" y="1857375"/>
                  </a:cubicBezTo>
                  <a:cubicBezTo>
                    <a:pt x="382089" y="1852474"/>
                    <a:pt x="384383" y="1847914"/>
                    <a:pt x="385762" y="1843087"/>
                  </a:cubicBezTo>
                  <a:cubicBezTo>
                    <a:pt x="397719" y="1801235"/>
                    <a:pt x="383871" y="1843999"/>
                    <a:pt x="395287" y="1809750"/>
                  </a:cubicBezTo>
                  <a:cubicBezTo>
                    <a:pt x="396875" y="1793875"/>
                    <a:pt x="398071" y="1777956"/>
                    <a:pt x="400050" y="1762125"/>
                  </a:cubicBezTo>
                  <a:cubicBezTo>
                    <a:pt x="401248" y="1752543"/>
                    <a:pt x="403536" y="1743122"/>
                    <a:pt x="404812" y="1733550"/>
                  </a:cubicBezTo>
                  <a:cubicBezTo>
                    <a:pt x="406712" y="1719300"/>
                    <a:pt x="407987" y="1704975"/>
                    <a:pt x="409575" y="1690687"/>
                  </a:cubicBezTo>
                  <a:cubicBezTo>
                    <a:pt x="406400" y="1576387"/>
                    <a:pt x="397669" y="1462106"/>
                    <a:pt x="400050" y="1347787"/>
                  </a:cubicBezTo>
                  <a:cubicBezTo>
                    <a:pt x="401637" y="1271587"/>
                    <a:pt x="402431" y="1195366"/>
                    <a:pt x="404812" y="1119187"/>
                  </a:cubicBezTo>
                  <a:cubicBezTo>
                    <a:pt x="405203" y="1106670"/>
                    <a:pt x="412807" y="993146"/>
                    <a:pt x="414337" y="976312"/>
                  </a:cubicBezTo>
                  <a:cubicBezTo>
                    <a:pt x="415496" y="963566"/>
                    <a:pt x="418093" y="950971"/>
                    <a:pt x="419100" y="938212"/>
                  </a:cubicBezTo>
                  <a:cubicBezTo>
                    <a:pt x="432827" y="764341"/>
                    <a:pt x="420059" y="846740"/>
                    <a:pt x="433387" y="766762"/>
                  </a:cubicBezTo>
                  <a:cubicBezTo>
                    <a:pt x="436450" y="699379"/>
                    <a:pt x="437388" y="658842"/>
                    <a:pt x="442912" y="595312"/>
                  </a:cubicBezTo>
                  <a:cubicBezTo>
                    <a:pt x="444157" y="580991"/>
                    <a:pt x="446087" y="566737"/>
                    <a:pt x="447675" y="552450"/>
                  </a:cubicBezTo>
                  <a:cubicBezTo>
                    <a:pt x="451255" y="452203"/>
                    <a:pt x="457200" y="301886"/>
                    <a:pt x="457200" y="209550"/>
                  </a:cubicBezTo>
                  <a:cubicBezTo>
                    <a:pt x="457200" y="157266"/>
                    <a:pt x="456304" y="158346"/>
                    <a:pt x="447675" y="123825"/>
                  </a:cubicBezTo>
                  <a:cubicBezTo>
                    <a:pt x="447057" y="117641"/>
                    <a:pt x="443529" y="66731"/>
                    <a:pt x="438150" y="52387"/>
                  </a:cubicBezTo>
                  <a:cubicBezTo>
                    <a:pt x="436140" y="47028"/>
                    <a:pt x="431465" y="43070"/>
                    <a:pt x="428625" y="38100"/>
                  </a:cubicBezTo>
                  <a:cubicBezTo>
                    <a:pt x="425665" y="32920"/>
                    <a:pt x="415681" y="9647"/>
                    <a:pt x="409575" y="4762"/>
                  </a:cubicBezTo>
                  <a:cubicBezTo>
                    <a:pt x="405655" y="1626"/>
                    <a:pt x="400050" y="1587"/>
                    <a:pt x="395287" y="0"/>
                  </a:cubicBezTo>
                  <a:cubicBezTo>
                    <a:pt x="384175" y="1587"/>
                    <a:pt x="372888" y="2238"/>
                    <a:pt x="361950" y="4762"/>
                  </a:cubicBezTo>
                  <a:cubicBezTo>
                    <a:pt x="328924" y="12383"/>
                    <a:pt x="341969" y="14442"/>
                    <a:pt x="314325" y="19050"/>
                  </a:cubicBezTo>
                  <a:cubicBezTo>
                    <a:pt x="311193" y="19572"/>
                    <a:pt x="329406" y="18256"/>
                    <a:pt x="323850" y="19050"/>
                  </a:cubicBez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12" name="Image 11"/>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6576661" y="5500387"/>
            <a:ext cx="3002950" cy="1295079"/>
          </a:xfrm>
          <a:prstGeom prst="rect">
            <a:avLst/>
          </a:prstGeom>
        </p:spPr>
      </p:pic>
      <p:sp>
        <p:nvSpPr>
          <p:cNvPr id="13" name="Légende encadrée 1 12"/>
          <p:cNvSpPr/>
          <p:nvPr/>
        </p:nvSpPr>
        <p:spPr>
          <a:xfrm>
            <a:off x="5289850" y="4250983"/>
            <a:ext cx="1363011" cy="1000125"/>
          </a:xfrm>
          <a:prstGeom prst="borderCallout1">
            <a:avLst>
              <a:gd name="adj1" fmla="val 47321"/>
              <a:gd name="adj2" fmla="val 101382"/>
              <a:gd name="adj3" fmla="val 125833"/>
              <a:gd name="adj4" fmla="val 197868"/>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Rectangle 34"/>
          <p:cNvSpPr/>
          <p:nvPr/>
        </p:nvSpPr>
        <p:spPr>
          <a:xfrm>
            <a:off x="1668377" y="5183111"/>
            <a:ext cx="554960" cy="338554"/>
          </a:xfrm>
          <a:prstGeom prst="rect">
            <a:avLst/>
          </a:prstGeom>
        </p:spPr>
        <p:txBody>
          <a:bodyPr wrap="none">
            <a:spAutoFit/>
          </a:bodyPr>
          <a:lstStyle/>
          <a:p>
            <a:r>
              <a:rPr lang="en-US" sz="1600" dirty="0" smtClean="0">
                <a:solidFill>
                  <a:srgbClr val="0070C0"/>
                </a:solidFill>
              </a:rPr>
              <a:t>BLA</a:t>
            </a:r>
            <a:endParaRPr lang="en-US" sz="1600" dirty="0">
              <a:solidFill>
                <a:srgbClr val="0070C0"/>
              </a:solidFill>
            </a:endParaRPr>
          </a:p>
        </p:txBody>
      </p:sp>
      <p:pic>
        <p:nvPicPr>
          <p:cNvPr id="2054" name="Picture 6" descr="Illustration Stock Complete white stamp text on circle on green background  and star | Adobe Stock"/>
          <p:cNvPicPr>
            <a:picLocks noChangeAspect="1" noChangeArrowheads="1"/>
          </p:cNvPicPr>
          <p:nvPr/>
        </p:nvPicPr>
        <p:blipFill>
          <a:blip r:embed="rId9" cstate="print">
            <a:extLst>
              <a:ext uri="{28A0092B-C50C-407E-A947-70E740481C1C}">
                <a14:useLocalDpi xmlns:a14="http://schemas.microsoft.com/office/drawing/2010/main"/>
              </a:ext>
            </a:extLst>
          </a:blip>
          <a:srcRect/>
          <a:stretch>
            <a:fillRect/>
          </a:stretch>
        </p:blipFill>
        <p:spPr bwMode="auto">
          <a:xfrm>
            <a:off x="2574254" y="1431010"/>
            <a:ext cx="576126" cy="576126"/>
          </a:xfrm>
          <a:prstGeom prst="flowChartConnector">
            <a:avLst/>
          </a:prstGeom>
          <a:noFill/>
          <a:extLst>
            <a:ext uri="{909E8E84-426E-40DD-AFC4-6F175D3DCCD1}">
              <a14:hiddenFill xmlns:a14="http://schemas.microsoft.com/office/drawing/2010/main">
                <a:solidFill>
                  <a:srgbClr val="FFFFFF"/>
                </a:solidFill>
              </a14:hiddenFill>
            </a:ext>
          </a:extLst>
        </p:spPr>
      </p:pic>
      <p:sp>
        <p:nvSpPr>
          <p:cNvPr id="40" name="Rectangle 39"/>
          <p:cNvSpPr/>
          <p:nvPr/>
        </p:nvSpPr>
        <p:spPr>
          <a:xfrm>
            <a:off x="1105758" y="1549796"/>
            <a:ext cx="1542410" cy="338554"/>
          </a:xfrm>
          <a:prstGeom prst="rect">
            <a:avLst/>
          </a:prstGeom>
        </p:spPr>
        <p:txBody>
          <a:bodyPr wrap="none">
            <a:spAutoFit/>
          </a:bodyPr>
          <a:lstStyle/>
          <a:p>
            <a:r>
              <a:rPr lang="en-US" sz="1600" dirty="0" smtClean="0">
                <a:solidFill>
                  <a:srgbClr val="0070C0"/>
                </a:solidFill>
              </a:rPr>
              <a:t>HOM coupler</a:t>
            </a:r>
            <a:endParaRPr lang="en-US" sz="1600" dirty="0">
              <a:solidFill>
                <a:srgbClr val="0070C0"/>
              </a:solidFill>
            </a:endParaRPr>
          </a:p>
        </p:txBody>
      </p:sp>
      <p:pic>
        <p:nvPicPr>
          <p:cNvPr id="41" name="Picture 6" descr="Illustration Stock Complete white stamp text on circle on green background  and star | Adobe Stock"/>
          <p:cNvPicPr>
            <a:picLocks noChangeAspect="1" noChangeArrowheads="1"/>
          </p:cNvPicPr>
          <p:nvPr/>
        </p:nvPicPr>
        <p:blipFill>
          <a:blip r:embed="rId9" cstate="print">
            <a:extLst>
              <a:ext uri="{28A0092B-C50C-407E-A947-70E740481C1C}">
                <a14:useLocalDpi xmlns:a14="http://schemas.microsoft.com/office/drawing/2010/main"/>
              </a:ext>
            </a:extLst>
          </a:blip>
          <a:srcRect/>
          <a:stretch>
            <a:fillRect/>
          </a:stretch>
        </p:blipFill>
        <p:spPr bwMode="auto">
          <a:xfrm>
            <a:off x="7218412" y="1365385"/>
            <a:ext cx="576126" cy="576126"/>
          </a:xfrm>
          <a:prstGeom prst="flowChartConnector">
            <a:avLst/>
          </a:prstGeom>
          <a:noFill/>
          <a:extLst>
            <a:ext uri="{909E8E84-426E-40DD-AFC4-6F175D3DCCD1}">
              <a14:hiddenFill xmlns:a14="http://schemas.microsoft.com/office/drawing/2010/main">
                <a:solidFill>
                  <a:srgbClr val="FFFFFF"/>
                </a:solidFill>
              </a14:hiddenFill>
            </a:ext>
          </a:extLst>
        </p:spPr>
      </p:pic>
      <p:pic>
        <p:nvPicPr>
          <p:cNvPr id="2058" name="Picture 10" descr="In progress sticker. stock vector. Illustration of blue - 158775363"/>
          <p:cNvPicPr>
            <a:picLocks noChangeAspect="1" noChangeArrowheads="1"/>
          </p:cNvPicPr>
          <p:nvPr/>
        </p:nvPicPr>
        <p:blipFill rotWithShape="1">
          <a:blip r:embed="rId10" cstate="print">
            <a:extLst>
              <a:ext uri="{28A0092B-C50C-407E-A947-70E740481C1C}">
                <a14:useLocalDpi xmlns:a14="http://schemas.microsoft.com/office/drawing/2010/main"/>
              </a:ext>
            </a:extLst>
          </a:blip>
          <a:srcRect/>
          <a:stretch/>
        </p:blipFill>
        <p:spPr bwMode="auto">
          <a:xfrm>
            <a:off x="2320840" y="5221125"/>
            <a:ext cx="1230392" cy="296205"/>
          </a:xfrm>
          <a:prstGeom prst="roundRect">
            <a:avLst/>
          </a:prstGeom>
          <a:noFill/>
          <a:extLst>
            <a:ext uri="{909E8E84-426E-40DD-AFC4-6F175D3DCCD1}">
              <a14:hiddenFill xmlns:a14="http://schemas.microsoft.com/office/drawing/2010/main">
                <a:solidFill>
                  <a:srgbClr val="FFFFFF"/>
                </a:solidFill>
              </a14:hiddenFill>
            </a:ext>
          </a:extLst>
        </p:spPr>
      </p:pic>
      <p:pic>
        <p:nvPicPr>
          <p:cNvPr id="47" name="Picture 6" descr="Illustration Stock Complete white stamp text on circle on green background  and star | Adobe Stock"/>
          <p:cNvPicPr>
            <a:picLocks noChangeAspect="1" noChangeArrowheads="1"/>
          </p:cNvPicPr>
          <p:nvPr/>
        </p:nvPicPr>
        <p:blipFill>
          <a:blip r:embed="rId9" cstate="print">
            <a:extLst>
              <a:ext uri="{28A0092B-C50C-407E-A947-70E740481C1C}">
                <a14:useLocalDpi xmlns:a14="http://schemas.microsoft.com/office/drawing/2010/main"/>
              </a:ext>
            </a:extLst>
          </a:blip>
          <a:srcRect/>
          <a:stretch>
            <a:fillRect/>
          </a:stretch>
        </p:blipFill>
        <p:spPr bwMode="auto">
          <a:xfrm>
            <a:off x="11566397" y="1824636"/>
            <a:ext cx="576126" cy="576126"/>
          </a:xfrm>
          <a:prstGeom prst="flowChartConnector">
            <a:avLst/>
          </a:prstGeom>
          <a:noFill/>
          <a:extLst>
            <a:ext uri="{909E8E84-426E-40DD-AFC4-6F175D3DCCD1}">
              <a14:hiddenFill xmlns:a14="http://schemas.microsoft.com/office/drawing/2010/main">
                <a:solidFill>
                  <a:srgbClr val="FFFFFF"/>
                </a:solidFill>
              </a14:hiddenFill>
            </a:ext>
          </a:extLst>
        </p:spPr>
      </p:pic>
      <p:pic>
        <p:nvPicPr>
          <p:cNvPr id="51" name="図 4"/>
          <p:cNvPicPr>
            <a:picLocks noChangeAspect="1"/>
          </p:cNvPicPr>
          <p:nvPr/>
        </p:nvPicPr>
        <p:blipFill>
          <a:blip r:embed="rId11" cstate="print">
            <a:clrChange>
              <a:clrFrom>
                <a:srgbClr val="EBEBEB"/>
              </a:clrFrom>
              <a:clrTo>
                <a:srgbClr val="EBEBEB">
                  <a:alpha val="0"/>
                </a:srgbClr>
              </a:clrTo>
            </a:clrChange>
            <a:extLst>
              <a:ext uri="{28A0092B-C50C-407E-A947-70E740481C1C}">
                <a14:useLocalDpi xmlns:a14="http://schemas.microsoft.com/office/drawing/2010/main"/>
              </a:ext>
            </a:extLst>
          </a:blip>
          <a:srcRect/>
          <a:stretch>
            <a:fillRect/>
          </a:stretch>
        </p:blipFill>
        <p:spPr bwMode="auto">
          <a:xfrm>
            <a:off x="592804" y="5610146"/>
            <a:ext cx="1285184" cy="1095457"/>
          </a:xfrm>
          <a:prstGeom prst="rect">
            <a:avLst/>
          </a:prstGeom>
          <a:noFill/>
          <a:ln>
            <a:noFill/>
          </a:ln>
        </p:spPr>
      </p:pic>
      <p:sp>
        <p:nvSpPr>
          <p:cNvPr id="14" name="Rectangle 13"/>
          <p:cNvSpPr/>
          <p:nvPr/>
        </p:nvSpPr>
        <p:spPr>
          <a:xfrm>
            <a:off x="2043365" y="6064528"/>
            <a:ext cx="1741118" cy="307777"/>
          </a:xfrm>
          <a:prstGeom prst="rect">
            <a:avLst/>
          </a:prstGeom>
        </p:spPr>
        <p:txBody>
          <a:bodyPr wrap="none">
            <a:spAutoFit/>
          </a:bodyPr>
          <a:lstStyle/>
          <a:p>
            <a:r>
              <a:rPr lang="en-GB" sz="1400" i="1" dirty="0">
                <a:latin typeface="Times New Roman" panose="02020603050405020304" pitchFamily="18" charset="0"/>
                <a:ea typeface="MS Mincho"/>
              </a:rPr>
              <a:t>3D model of the BLA </a:t>
            </a:r>
            <a:endParaRPr lang="en-GB" sz="1400" i="1" dirty="0"/>
          </a:p>
        </p:txBody>
      </p:sp>
      <p:sp>
        <p:nvSpPr>
          <p:cNvPr id="54" name="Rectangle 53"/>
          <p:cNvSpPr/>
          <p:nvPr/>
        </p:nvSpPr>
        <p:spPr>
          <a:xfrm>
            <a:off x="4885446" y="6318421"/>
            <a:ext cx="1204176" cy="261610"/>
          </a:xfrm>
          <a:prstGeom prst="rect">
            <a:avLst/>
          </a:prstGeom>
        </p:spPr>
        <p:txBody>
          <a:bodyPr wrap="none">
            <a:spAutoFit/>
          </a:bodyPr>
          <a:lstStyle/>
          <a:p>
            <a:r>
              <a:rPr lang="fr-FR" sz="1100" dirty="0" smtClean="0"/>
              <a:t>c/o </a:t>
            </a:r>
            <a:r>
              <a:rPr lang="fr-FR" sz="1100" dirty="0" err="1"/>
              <a:t>S.Blivet</a:t>
            </a:r>
            <a:endParaRPr lang="fr-FR" sz="1100" dirty="0"/>
          </a:p>
        </p:txBody>
      </p:sp>
      <p:sp>
        <p:nvSpPr>
          <p:cNvPr id="55" name="Rectangle 54"/>
          <p:cNvSpPr/>
          <p:nvPr/>
        </p:nvSpPr>
        <p:spPr>
          <a:xfrm>
            <a:off x="3420265" y="4701299"/>
            <a:ext cx="1374094" cy="261610"/>
          </a:xfrm>
          <a:prstGeom prst="rect">
            <a:avLst/>
          </a:prstGeom>
        </p:spPr>
        <p:txBody>
          <a:bodyPr wrap="none">
            <a:spAutoFit/>
          </a:bodyPr>
          <a:lstStyle/>
          <a:p>
            <a:r>
              <a:rPr lang="fr-FR" sz="1100" dirty="0" smtClean="0"/>
              <a:t>c/o </a:t>
            </a:r>
            <a:r>
              <a:rPr lang="fr-FR" sz="1100" dirty="0" err="1" smtClean="0"/>
              <a:t>P.Duchesne</a:t>
            </a:r>
            <a:endParaRPr lang="fr-FR" sz="1100" dirty="0"/>
          </a:p>
        </p:txBody>
      </p:sp>
      <p:sp>
        <p:nvSpPr>
          <p:cNvPr id="58" name="Rectangle 57"/>
          <p:cNvSpPr/>
          <p:nvPr/>
        </p:nvSpPr>
        <p:spPr>
          <a:xfrm>
            <a:off x="220682" y="5304295"/>
            <a:ext cx="1289135" cy="261610"/>
          </a:xfrm>
          <a:prstGeom prst="rect">
            <a:avLst/>
          </a:prstGeom>
        </p:spPr>
        <p:txBody>
          <a:bodyPr wrap="none">
            <a:spAutoFit/>
          </a:bodyPr>
          <a:lstStyle/>
          <a:p>
            <a:r>
              <a:rPr lang="fr-FR" sz="1100" dirty="0" smtClean="0"/>
              <a:t>c/o </a:t>
            </a:r>
            <a:r>
              <a:rPr lang="fr-FR" sz="1100" dirty="0" err="1" smtClean="0"/>
              <a:t>G.Olivier</a:t>
            </a:r>
            <a:endParaRPr lang="fr-FR" sz="1100" dirty="0"/>
          </a:p>
        </p:txBody>
      </p:sp>
    </p:spTree>
    <p:extLst>
      <p:ext uri="{BB962C8B-B14F-4D97-AF65-F5344CB8AC3E}">
        <p14:creationId xmlns:p14="http://schemas.microsoft.com/office/powerpoint/2010/main" val="137830030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Innovate for Sustainable Accelerating Systems: Kick-Off Meeting">
            <a:extLst>
              <a:ext uri="{FF2B5EF4-FFF2-40B4-BE49-F238E27FC236}">
                <a16:creationId xmlns:a16="http://schemas.microsoft.com/office/drawing/2014/main" id="{1709803E-6E12-BAB9-0C4A-5169DA776598}"/>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63286" y="109462"/>
            <a:ext cx="2781262" cy="874111"/>
          </a:xfrm>
          <a:prstGeom prst="rect">
            <a:avLst/>
          </a:prstGeom>
          <a:noFill/>
          <a:extLst>
            <a:ext uri="{909E8E84-426E-40DD-AFC4-6F175D3DCCD1}">
              <a14:hiddenFill xmlns:a14="http://schemas.microsoft.com/office/drawing/2010/main">
                <a:solidFill>
                  <a:srgbClr val="FFFFFF"/>
                </a:solidFill>
              </a14:hiddenFill>
            </a:ext>
          </a:extLst>
        </p:spPr>
      </p:pic>
      <p:sp>
        <p:nvSpPr>
          <p:cNvPr id="3" name="Espace réservé du contenu 2">
            <a:extLst>
              <a:ext uri="{FF2B5EF4-FFF2-40B4-BE49-F238E27FC236}">
                <a16:creationId xmlns:a16="http://schemas.microsoft.com/office/drawing/2014/main" id="{0932A6A9-8E95-4884-917E-386F298748BC}"/>
              </a:ext>
            </a:extLst>
          </p:cNvPr>
          <p:cNvSpPr>
            <a:spLocks noGrp="1"/>
          </p:cNvSpPr>
          <p:nvPr>
            <p:ph idx="1"/>
          </p:nvPr>
        </p:nvSpPr>
        <p:spPr>
          <a:xfrm>
            <a:off x="386499" y="1321806"/>
            <a:ext cx="11446379" cy="5536194"/>
          </a:xfrm>
        </p:spPr>
        <p:txBody>
          <a:bodyPr>
            <a:normAutofit/>
          </a:bodyPr>
          <a:lstStyle/>
          <a:p>
            <a:r>
              <a:rPr lang="en-US" sz="1800" b="1" dirty="0">
                <a:solidFill>
                  <a:srgbClr val="002060"/>
                </a:solidFill>
              </a:rPr>
              <a:t>Warm + Cold magnetic shields </a:t>
            </a:r>
            <a:r>
              <a:rPr lang="en-US" sz="1800" b="1" dirty="0" smtClean="0">
                <a:solidFill>
                  <a:srgbClr val="002060"/>
                </a:solidFill>
              </a:rPr>
              <a:t>integration</a:t>
            </a:r>
            <a:endParaRPr lang="en-US" sz="1800" b="1" dirty="0">
              <a:solidFill>
                <a:srgbClr val="002060"/>
              </a:solidFill>
            </a:endParaRPr>
          </a:p>
          <a:p>
            <a:pPr marL="0" indent="0">
              <a:buNone/>
            </a:pPr>
            <a:r>
              <a:rPr lang="en-US" sz="1800" b="1" u="sng" dirty="0" smtClean="0"/>
              <a:t>Goal:</a:t>
            </a:r>
            <a:r>
              <a:rPr lang="en-US" sz="1800" b="1" dirty="0" smtClean="0"/>
              <a:t> residual B field &lt; 1mG </a:t>
            </a:r>
            <a:r>
              <a:rPr lang="en-US" sz="1800" dirty="0" smtClean="0"/>
              <a:t>at the cavity surfaces (due to high sensitivity to trapped flux after mid-T bake) </a:t>
            </a:r>
            <a:r>
              <a:rPr lang="en-US" sz="1800" dirty="0" smtClean="0">
                <a:sym typeface="Wingdings" panose="05000000000000000000" pitchFamily="2" charset="2"/>
              </a:rPr>
              <a:t></a:t>
            </a:r>
            <a:r>
              <a:rPr lang="en-US" sz="1800" dirty="0" smtClean="0"/>
              <a:t> </a:t>
            </a:r>
            <a:r>
              <a:rPr lang="en-US" sz="1800" dirty="0">
                <a:solidFill>
                  <a:srgbClr val="0070C0"/>
                </a:solidFill>
              </a:rPr>
              <a:t>double the magnetic shielding, consisting of a 2 mm-thick layer of µ-metal and a 2 mm-thick layer of </a:t>
            </a:r>
            <a:r>
              <a:rPr lang="en-US" sz="1800" dirty="0" err="1" smtClean="0">
                <a:solidFill>
                  <a:srgbClr val="0070C0"/>
                </a:solidFill>
              </a:rPr>
              <a:t>Cryophy</a:t>
            </a:r>
            <a:r>
              <a:rPr lang="en-US" sz="1800" dirty="0" smtClean="0">
                <a:solidFill>
                  <a:srgbClr val="0070C0"/>
                </a:solidFill>
              </a:rPr>
              <a:t> </a:t>
            </a:r>
            <a:r>
              <a:rPr lang="en-US" sz="1800" dirty="0">
                <a:solidFill>
                  <a:srgbClr val="0070C0"/>
                </a:solidFill>
              </a:rPr>
              <a:t>around the cavities</a:t>
            </a:r>
            <a:endParaRPr lang="en-US" sz="1800" dirty="0" smtClean="0">
              <a:solidFill>
                <a:srgbClr val="002060"/>
              </a:solidFill>
            </a:endParaRPr>
          </a:p>
          <a:p>
            <a:pPr marL="0" indent="0">
              <a:buNone/>
            </a:pPr>
            <a:endParaRPr lang="en-US" sz="1800" b="1" dirty="0">
              <a:solidFill>
                <a:srgbClr val="002060"/>
              </a:solidFill>
            </a:endParaRPr>
          </a:p>
        </p:txBody>
      </p:sp>
      <p:sp>
        <p:nvSpPr>
          <p:cNvPr id="6" name="TextBox 3">
            <a:extLst>
              <a:ext uri="{FF2B5EF4-FFF2-40B4-BE49-F238E27FC236}">
                <a16:creationId xmlns:a16="http://schemas.microsoft.com/office/drawing/2014/main" id="{51EC8C43-06E0-C825-13E4-F8DEB374FF58}"/>
              </a:ext>
            </a:extLst>
          </p:cNvPr>
          <p:cNvSpPr txBox="1"/>
          <p:nvPr/>
        </p:nvSpPr>
        <p:spPr>
          <a:xfrm>
            <a:off x="3418115" y="315684"/>
            <a:ext cx="7619999" cy="830997"/>
          </a:xfrm>
          <a:prstGeom prst="rect">
            <a:avLst/>
          </a:prstGeom>
          <a:noFill/>
        </p:spPr>
        <p:txBody>
          <a:bodyPr wrap="square" rtlCol="0">
            <a:spAutoFit/>
          </a:bodyPr>
          <a:lstStyle/>
          <a:p>
            <a:r>
              <a:rPr lang="en-US" sz="2400" b="1" dirty="0" smtClean="0">
                <a:solidFill>
                  <a:srgbClr val="002060"/>
                </a:solidFill>
              </a:rPr>
              <a:t>WP6</a:t>
            </a:r>
            <a:r>
              <a:rPr lang="en-US" sz="2400" b="1" dirty="0">
                <a:solidFill>
                  <a:srgbClr val="002060"/>
                </a:solidFill>
              </a:rPr>
              <a:t> </a:t>
            </a:r>
            <a:r>
              <a:rPr lang="en-US" sz="2400" b="1" dirty="0" smtClean="0">
                <a:solidFill>
                  <a:srgbClr val="002060"/>
                </a:solidFill>
              </a:rPr>
              <a:t>:</a:t>
            </a:r>
            <a:r>
              <a:rPr lang="en-US" sz="2400" b="1" dirty="0" smtClean="0">
                <a:solidFill>
                  <a:schemeClr val="bg2">
                    <a:lumMod val="50000"/>
                  </a:schemeClr>
                </a:solidFill>
              </a:rPr>
              <a:t> status/evolution </a:t>
            </a:r>
            <a:r>
              <a:rPr lang="en-US" sz="2400" b="1" dirty="0">
                <a:solidFill>
                  <a:schemeClr val="bg2">
                    <a:lumMod val="50000"/>
                  </a:schemeClr>
                </a:solidFill>
              </a:rPr>
              <a:t>of Task </a:t>
            </a:r>
            <a:r>
              <a:rPr lang="en-US" sz="2400" b="1" dirty="0" smtClean="0">
                <a:solidFill>
                  <a:schemeClr val="bg2">
                    <a:lumMod val="50000"/>
                  </a:schemeClr>
                </a:solidFill>
              </a:rPr>
              <a:t>6.3 – adapt the existing cryomodule </a:t>
            </a:r>
            <a:endParaRPr lang="en-US" sz="2400" b="1" dirty="0">
              <a:solidFill>
                <a:schemeClr val="bg2">
                  <a:lumMod val="50000"/>
                </a:schemeClr>
              </a:solidFill>
            </a:endParaRPr>
          </a:p>
        </p:txBody>
      </p:sp>
      <p:pic>
        <p:nvPicPr>
          <p:cNvPr id="2" name="Image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9548" y="3103418"/>
            <a:ext cx="7024979" cy="2835564"/>
          </a:xfrm>
          <a:prstGeom prst="rect">
            <a:avLst/>
          </a:prstGeom>
        </p:spPr>
      </p:pic>
      <p:pic>
        <p:nvPicPr>
          <p:cNvPr id="20" name="Picture 6" descr="Illustration Stock Complete white stamp text on circle on green background  and star | Adobe Stock"/>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6239995" y="1146681"/>
            <a:ext cx="576126" cy="576126"/>
          </a:xfrm>
          <a:prstGeom prst="flowChartConnector">
            <a:avLst/>
          </a:prstGeom>
          <a:noFill/>
          <a:extLst>
            <a:ext uri="{909E8E84-426E-40DD-AFC4-6F175D3DCCD1}">
              <a14:hiddenFill xmlns:a14="http://schemas.microsoft.com/office/drawing/2010/main">
                <a:solidFill>
                  <a:srgbClr val="FFFFFF"/>
                </a:solidFill>
              </a14:hiddenFill>
            </a:ext>
          </a:extLst>
        </p:spPr>
      </p:pic>
      <p:sp>
        <p:nvSpPr>
          <p:cNvPr id="21" name="Rectangle 20"/>
          <p:cNvSpPr/>
          <p:nvPr/>
        </p:nvSpPr>
        <p:spPr>
          <a:xfrm>
            <a:off x="1917587" y="5417397"/>
            <a:ext cx="1204176" cy="261610"/>
          </a:xfrm>
          <a:prstGeom prst="rect">
            <a:avLst/>
          </a:prstGeom>
        </p:spPr>
        <p:txBody>
          <a:bodyPr wrap="none">
            <a:spAutoFit/>
          </a:bodyPr>
          <a:lstStyle/>
          <a:p>
            <a:r>
              <a:rPr lang="fr-FR" sz="1100" dirty="0" smtClean="0"/>
              <a:t>c/o </a:t>
            </a:r>
            <a:r>
              <a:rPr lang="fr-FR" sz="1100" dirty="0" err="1"/>
              <a:t>S.Blivet</a:t>
            </a:r>
            <a:endParaRPr lang="fr-FR" sz="1100" dirty="0"/>
          </a:p>
        </p:txBody>
      </p:sp>
      <p:pic>
        <p:nvPicPr>
          <p:cNvPr id="8" name="Image 7"/>
          <p:cNvPicPr/>
          <p:nvPr/>
        </p:nvPicPr>
        <p:blipFill>
          <a:blip r:embed="rId5"/>
          <a:stretch>
            <a:fillRect/>
          </a:stretch>
        </p:blipFill>
        <p:spPr>
          <a:xfrm>
            <a:off x="7437542" y="2775411"/>
            <a:ext cx="4450080" cy="1327150"/>
          </a:xfrm>
          <a:prstGeom prst="rect">
            <a:avLst/>
          </a:prstGeom>
        </p:spPr>
      </p:pic>
      <p:sp>
        <p:nvSpPr>
          <p:cNvPr id="9" name="Rectangle 8"/>
          <p:cNvSpPr/>
          <p:nvPr/>
        </p:nvSpPr>
        <p:spPr>
          <a:xfrm>
            <a:off x="10351067" y="2839766"/>
            <a:ext cx="1374094" cy="261610"/>
          </a:xfrm>
          <a:prstGeom prst="rect">
            <a:avLst/>
          </a:prstGeom>
        </p:spPr>
        <p:txBody>
          <a:bodyPr wrap="none">
            <a:spAutoFit/>
          </a:bodyPr>
          <a:lstStyle/>
          <a:p>
            <a:r>
              <a:rPr lang="fr-FR" sz="1100" dirty="0" smtClean="0"/>
              <a:t>c/o </a:t>
            </a:r>
            <a:r>
              <a:rPr lang="fr-FR" sz="1100" dirty="0" err="1" smtClean="0"/>
              <a:t>P.Duchesne</a:t>
            </a:r>
            <a:endParaRPr lang="fr-FR" sz="1100" dirty="0"/>
          </a:p>
        </p:txBody>
      </p:sp>
      <p:pic>
        <p:nvPicPr>
          <p:cNvPr id="4" name="Imag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79567" y="4344980"/>
            <a:ext cx="4353311" cy="2144833"/>
          </a:xfrm>
          <a:prstGeom prst="rect">
            <a:avLst/>
          </a:prstGeom>
        </p:spPr>
      </p:pic>
      <p:sp>
        <p:nvSpPr>
          <p:cNvPr id="7" name="ZoneTexte 6"/>
          <p:cNvSpPr txBox="1"/>
          <p:nvPr/>
        </p:nvSpPr>
        <p:spPr>
          <a:xfrm>
            <a:off x="7516481" y="6148067"/>
            <a:ext cx="1459054" cy="261610"/>
          </a:xfrm>
          <a:prstGeom prst="rect">
            <a:avLst/>
          </a:prstGeom>
          <a:noFill/>
        </p:spPr>
        <p:txBody>
          <a:bodyPr wrap="none" rtlCol="0">
            <a:spAutoFit/>
          </a:bodyPr>
          <a:lstStyle/>
          <a:p>
            <a:pPr algn="ctr"/>
            <a:r>
              <a:rPr lang="en-GB" sz="1100" i="1" dirty="0" smtClean="0"/>
              <a:t>CST simulations</a:t>
            </a:r>
            <a:endParaRPr lang="en-GB" sz="1100" i="1" dirty="0"/>
          </a:p>
        </p:txBody>
      </p:sp>
    </p:spTree>
    <p:extLst>
      <p:ext uri="{BB962C8B-B14F-4D97-AF65-F5344CB8AC3E}">
        <p14:creationId xmlns:p14="http://schemas.microsoft.com/office/powerpoint/2010/main" val="176794504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3290</TotalTime>
  <Words>1842</Words>
  <Application>Microsoft Office PowerPoint</Application>
  <PresentationFormat>Grand écran</PresentationFormat>
  <Paragraphs>227</Paragraphs>
  <Slides>15</Slides>
  <Notes>1</Notes>
  <HiddenSlides>0</HiddenSlides>
  <MMClips>0</MMClips>
  <ScaleCrop>false</ScaleCrop>
  <HeadingPairs>
    <vt:vector size="6" baseType="variant">
      <vt:variant>
        <vt:lpstr>Polices utilisées</vt:lpstr>
      </vt:variant>
      <vt:variant>
        <vt:i4>11</vt:i4>
      </vt:variant>
      <vt:variant>
        <vt:lpstr>Thème</vt:lpstr>
      </vt:variant>
      <vt:variant>
        <vt:i4>1</vt:i4>
      </vt:variant>
      <vt:variant>
        <vt:lpstr>Titres des diapositives</vt:lpstr>
      </vt:variant>
      <vt:variant>
        <vt:i4>15</vt:i4>
      </vt:variant>
    </vt:vector>
  </HeadingPairs>
  <TitlesOfParts>
    <vt:vector size="27" baseType="lpstr">
      <vt:lpstr>ＭＳ Ｐゴシック</vt:lpstr>
      <vt:lpstr>Aptos</vt:lpstr>
      <vt:lpstr>Aptos Display</vt:lpstr>
      <vt:lpstr>Arial</vt:lpstr>
      <vt:lpstr>Calibri</vt:lpstr>
      <vt:lpstr>Helvetica</vt:lpstr>
      <vt:lpstr>MS Mincho</vt:lpstr>
      <vt:lpstr>Symbol</vt:lpstr>
      <vt:lpstr>Tahoma</vt:lpstr>
      <vt:lpstr>Times New Roman</vt:lpstr>
      <vt:lpstr>Wingdings</vt:lpstr>
      <vt:lpstr>Office Theme</vt:lpstr>
      <vt:lpstr>WP6: Integration into Accelerator and Collider Ris   Berlin meeting, April 23, 2025  Guillaume Olry on behalf of WP6 partners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Jorgen D'HONDT</dc:creator>
  <cp:lastModifiedBy>OLRY Guillaume</cp:lastModifiedBy>
  <cp:revision>175</cp:revision>
  <dcterms:created xsi:type="dcterms:W3CDTF">2024-02-23T11:31:04Z</dcterms:created>
  <dcterms:modified xsi:type="dcterms:W3CDTF">2026-04-23T09:34:14Z</dcterms:modified>
</cp:coreProperties>
</file>