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441" r:id="rId3"/>
    <p:sldId id="267" r:id="rId4"/>
    <p:sldId id="435" r:id="rId5"/>
    <p:sldId id="434" r:id="rId6"/>
    <p:sldId id="257" r:id="rId7"/>
    <p:sldId id="446" r:id="rId8"/>
    <p:sldId id="263" r:id="rId9"/>
    <p:sldId id="442" r:id="rId10"/>
    <p:sldId id="447" r:id="rId11"/>
    <p:sldId id="448" r:id="rId12"/>
    <p:sldId id="449" r:id="rId13"/>
    <p:sldId id="450" r:id="rId14"/>
    <p:sldId id="264" r:id="rId15"/>
    <p:sldId id="451" r:id="rId16"/>
    <p:sldId id="452" r:id="rId17"/>
    <p:sldId id="453" r:id="rId18"/>
    <p:sldId id="454" r:id="rId19"/>
    <p:sldId id="455" r:id="rId20"/>
    <p:sldId id="520" r:id="rId21"/>
    <p:sldId id="275" r:id="rId22"/>
    <p:sldId id="521" r:id="rId23"/>
    <p:sldId id="272" r:id="rId24"/>
    <p:sldId id="440" r:id="rId25"/>
  </p:sldIdLst>
  <p:sldSz cx="12192000" cy="6858000"/>
  <p:notesSz cx="6858000" cy="9144000"/>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847" autoAdjust="0"/>
    <p:restoredTop sz="94694"/>
  </p:normalViewPr>
  <p:slideViewPr>
    <p:cSldViewPr snapToGrid="0">
      <p:cViewPr varScale="1">
        <p:scale>
          <a:sx n="77" d="100"/>
          <a:sy n="77" d="100"/>
        </p:scale>
        <p:origin x="46" y="8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image" Target="../media/image18.jpg"/><Relationship Id="rId4" Type="http://schemas.openxmlformats.org/officeDocument/2006/relationships/image" Target="../media/image21.jpg"/></Relationships>
</file>

<file path=ppt/diagrams/_rels/data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image" Target="../media/image22.jpg"/><Relationship Id="rId4" Type="http://schemas.openxmlformats.org/officeDocument/2006/relationships/image" Target="../media/image25.jpg"/></Relationships>
</file>

<file path=ppt/diagrams/_rels/drawing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image" Target="../media/image18.jpg"/><Relationship Id="rId4" Type="http://schemas.openxmlformats.org/officeDocument/2006/relationships/image" Target="../media/image21.jpg"/></Relationships>
</file>

<file path=ppt/diagrams/_rels/drawing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image" Target="../media/image22.jpg"/><Relationship Id="rId4" Type="http://schemas.openxmlformats.org/officeDocument/2006/relationships/image" Target="../media/image25.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8A20D0-FFDD-4BFA-9A71-2725478CE578}"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de-DE"/>
        </a:p>
      </dgm:t>
    </dgm:pt>
    <dgm:pt modelId="{2F5C78A3-F5E2-4B4D-B953-90D8E2E6B00A}">
      <dgm:prSet phldrT="[Text]" phldr="0"/>
      <dgm:spPr/>
      <dgm:t>
        <a:bodyPr/>
        <a:lstStyle/>
        <a:p>
          <a:r>
            <a:rPr lang="en-US" dirty="0"/>
            <a:t>FRT design and fabrication</a:t>
          </a:r>
          <a:endParaRPr lang="de-DE" dirty="0"/>
        </a:p>
      </dgm:t>
    </dgm:pt>
    <dgm:pt modelId="{1DFE036D-BA16-403F-B7EC-9C3DE43A5249}" type="parTrans" cxnId="{D297573E-CAD4-4FE2-9086-663295345D07}">
      <dgm:prSet/>
      <dgm:spPr/>
      <dgm:t>
        <a:bodyPr/>
        <a:lstStyle/>
        <a:p>
          <a:endParaRPr lang="de-DE"/>
        </a:p>
      </dgm:t>
    </dgm:pt>
    <dgm:pt modelId="{99588876-E09C-4C47-BB58-D33D9E1B3048}" type="sibTrans" cxnId="{D297573E-CAD4-4FE2-9086-663295345D07}">
      <dgm:prSet/>
      <dgm:spPr/>
      <dgm:t>
        <a:bodyPr/>
        <a:lstStyle/>
        <a:p>
          <a:endParaRPr lang="de-DE"/>
        </a:p>
      </dgm:t>
    </dgm:pt>
    <dgm:pt modelId="{81AB6B7E-2CA5-472E-AE77-6CC8219D7CCC}">
      <dgm:prSet phldrT="[Text]" phldr="0"/>
      <dgm:spPr/>
      <dgm:t>
        <a:bodyPr/>
        <a:lstStyle/>
        <a:p>
          <a:r>
            <a:rPr lang="en-US" dirty="0"/>
            <a:t>Nov 2024 Design of TTD1</a:t>
          </a:r>
          <a:endParaRPr lang="de-DE" dirty="0"/>
        </a:p>
      </dgm:t>
    </dgm:pt>
    <dgm:pt modelId="{2DF7C1B4-F6FA-4150-B477-928A279E5AD0}" type="parTrans" cxnId="{AE01BE56-E006-4AC8-A851-38E8691B253E}">
      <dgm:prSet/>
      <dgm:spPr/>
      <dgm:t>
        <a:bodyPr/>
        <a:lstStyle/>
        <a:p>
          <a:endParaRPr lang="de-DE"/>
        </a:p>
      </dgm:t>
    </dgm:pt>
    <dgm:pt modelId="{A2ACF9C6-0E23-476A-9579-99D12CD94EA9}" type="sibTrans" cxnId="{AE01BE56-E006-4AC8-A851-38E8691B253E}">
      <dgm:prSet/>
      <dgm:spPr/>
      <dgm:t>
        <a:bodyPr/>
        <a:lstStyle/>
        <a:p>
          <a:endParaRPr lang="de-DE"/>
        </a:p>
      </dgm:t>
    </dgm:pt>
    <dgm:pt modelId="{6307AB52-BA19-420C-9B21-A16102A7641F}">
      <dgm:prSet phldrT="[Text]" phldr="0"/>
      <dgm:spPr/>
      <dgm:t>
        <a:bodyPr/>
        <a:lstStyle/>
        <a:p>
          <a:r>
            <a:rPr lang="en-US" dirty="0"/>
            <a:t>June 2025 Fabrication of TDD1</a:t>
          </a:r>
          <a:endParaRPr lang="de-DE" dirty="0"/>
        </a:p>
      </dgm:t>
    </dgm:pt>
    <dgm:pt modelId="{6A7E533A-50E9-4B04-B905-45FFB8E0087D}" type="parTrans" cxnId="{6CED1E91-FE48-4D77-BE72-D3C6FC563A62}">
      <dgm:prSet/>
      <dgm:spPr/>
      <dgm:t>
        <a:bodyPr/>
        <a:lstStyle/>
        <a:p>
          <a:endParaRPr lang="de-DE"/>
        </a:p>
      </dgm:t>
    </dgm:pt>
    <dgm:pt modelId="{D533DCC4-38F1-45B3-BB71-938B2B13C3A4}" type="sibTrans" cxnId="{6CED1E91-FE48-4D77-BE72-D3C6FC563A62}">
      <dgm:prSet/>
      <dgm:spPr/>
      <dgm:t>
        <a:bodyPr/>
        <a:lstStyle/>
        <a:p>
          <a:endParaRPr lang="de-DE"/>
        </a:p>
      </dgm:t>
    </dgm:pt>
    <dgm:pt modelId="{7C248BF3-33E8-4D44-9A85-B784A0B2E20D}">
      <dgm:prSet phldrT="[Text]" phldr="0"/>
      <dgm:spPr/>
      <dgm:t>
        <a:bodyPr/>
        <a:lstStyle/>
        <a:p>
          <a:r>
            <a:rPr lang="en-US" dirty="0"/>
            <a:t>FE ceramics</a:t>
          </a:r>
          <a:endParaRPr lang="de-DE" dirty="0"/>
        </a:p>
      </dgm:t>
    </dgm:pt>
    <dgm:pt modelId="{E86A030E-5637-404F-ADAC-C2FFCBF264DE}" type="parTrans" cxnId="{5466D866-C062-48DD-AAC0-4BB228C1BAAA}">
      <dgm:prSet/>
      <dgm:spPr/>
      <dgm:t>
        <a:bodyPr/>
        <a:lstStyle/>
        <a:p>
          <a:endParaRPr lang="de-DE"/>
        </a:p>
      </dgm:t>
    </dgm:pt>
    <dgm:pt modelId="{C0DF5C40-F49B-4DD4-94B8-FECA7FB783D7}" type="sibTrans" cxnId="{5466D866-C062-48DD-AAC0-4BB228C1BAAA}">
      <dgm:prSet/>
      <dgm:spPr/>
      <dgm:t>
        <a:bodyPr/>
        <a:lstStyle/>
        <a:p>
          <a:endParaRPr lang="de-DE"/>
        </a:p>
      </dgm:t>
    </dgm:pt>
    <dgm:pt modelId="{3AAFBD18-77BB-4733-9350-23B937772F7F}">
      <dgm:prSet phldrT="[Text]" phldr="0"/>
      <dgm:spPr/>
      <dgm:t>
        <a:bodyPr/>
        <a:lstStyle/>
        <a:p>
          <a:r>
            <a:rPr lang="en-US" dirty="0"/>
            <a:t>Material characterized at 400 MHz</a:t>
          </a:r>
          <a:endParaRPr lang="de-DE" dirty="0"/>
        </a:p>
      </dgm:t>
    </dgm:pt>
    <dgm:pt modelId="{17DC82E7-0B20-404E-927A-B1CF881D3BD5}" type="parTrans" cxnId="{138EB2D4-EA69-4223-9795-E2E176C28888}">
      <dgm:prSet/>
      <dgm:spPr/>
      <dgm:t>
        <a:bodyPr/>
        <a:lstStyle/>
        <a:p>
          <a:endParaRPr lang="de-DE"/>
        </a:p>
      </dgm:t>
    </dgm:pt>
    <dgm:pt modelId="{8E4D5576-F8BF-472F-A207-64EE77BF8055}" type="sibTrans" cxnId="{138EB2D4-EA69-4223-9795-E2E176C28888}">
      <dgm:prSet/>
      <dgm:spPr/>
      <dgm:t>
        <a:bodyPr/>
        <a:lstStyle/>
        <a:p>
          <a:endParaRPr lang="de-DE"/>
        </a:p>
      </dgm:t>
    </dgm:pt>
    <dgm:pt modelId="{E31E4799-67E2-40E4-BAE0-05392204D5BA}">
      <dgm:prSet phldrT="[Text]" phldr="0"/>
      <dgm:spPr/>
      <dgm:t>
        <a:bodyPr/>
        <a:lstStyle/>
        <a:p>
          <a:r>
            <a:rPr lang="en-US" dirty="0"/>
            <a:t>High voltage breakdown tests performed</a:t>
          </a:r>
          <a:endParaRPr lang="de-DE" dirty="0"/>
        </a:p>
      </dgm:t>
    </dgm:pt>
    <dgm:pt modelId="{8FCD579A-C66F-4966-8313-79CE20943953}" type="parTrans" cxnId="{DBE8772D-9E7B-4A3E-B65C-F260659E08AC}">
      <dgm:prSet/>
      <dgm:spPr/>
      <dgm:t>
        <a:bodyPr/>
        <a:lstStyle/>
        <a:p>
          <a:endParaRPr lang="de-DE"/>
        </a:p>
      </dgm:t>
    </dgm:pt>
    <dgm:pt modelId="{3BC8F3DD-EAEB-4F6B-AD09-593DAB9307D2}" type="sibTrans" cxnId="{DBE8772D-9E7B-4A3E-B65C-F260659E08AC}">
      <dgm:prSet/>
      <dgm:spPr/>
      <dgm:t>
        <a:bodyPr/>
        <a:lstStyle/>
        <a:p>
          <a:endParaRPr lang="de-DE"/>
        </a:p>
      </dgm:t>
    </dgm:pt>
    <dgm:pt modelId="{FA9A6D73-7E76-4F55-9190-3B8F01443C4F}">
      <dgm:prSet phldrT="[Text]" phldr="0"/>
      <dgm:spPr/>
      <dgm:t>
        <a:bodyPr/>
        <a:lstStyle/>
        <a:p>
          <a:r>
            <a:rPr lang="en-US" dirty="0"/>
            <a:t>Test of TDD1 (cold test with high power)</a:t>
          </a:r>
          <a:endParaRPr lang="de-DE" dirty="0"/>
        </a:p>
      </dgm:t>
    </dgm:pt>
    <dgm:pt modelId="{074EA824-2B0E-4083-8102-27AEEB5087A1}" type="parTrans" cxnId="{E5056F39-137E-407D-9B6A-2AD2F6F03D8C}">
      <dgm:prSet/>
      <dgm:spPr/>
      <dgm:t>
        <a:bodyPr/>
        <a:lstStyle/>
        <a:p>
          <a:endParaRPr lang="de-DE"/>
        </a:p>
      </dgm:t>
    </dgm:pt>
    <dgm:pt modelId="{8A282010-FE81-4F6E-9B27-2714B4FF75F1}" type="sibTrans" cxnId="{E5056F39-137E-407D-9B6A-2AD2F6F03D8C}">
      <dgm:prSet/>
      <dgm:spPr/>
      <dgm:t>
        <a:bodyPr/>
        <a:lstStyle/>
        <a:p>
          <a:endParaRPr lang="de-DE"/>
        </a:p>
      </dgm:t>
    </dgm:pt>
    <dgm:pt modelId="{1C4F9DF3-60A2-45F4-90DD-217216E79C0F}">
      <dgm:prSet phldrT="[Text]" phldr="0"/>
      <dgm:spPr/>
      <dgm:t>
        <a:bodyPr/>
        <a:lstStyle/>
        <a:p>
          <a:r>
            <a:rPr lang="en-US" dirty="0"/>
            <a:t> </a:t>
          </a:r>
          <a:r>
            <a:rPr lang="en-US" dirty="0" err="1"/>
            <a:t>Dryrun</a:t>
          </a:r>
          <a:r>
            <a:rPr lang="en-US" dirty="0"/>
            <a:t> at room temperature in Q3 2025</a:t>
          </a:r>
          <a:endParaRPr lang="de-DE" dirty="0"/>
        </a:p>
      </dgm:t>
    </dgm:pt>
    <dgm:pt modelId="{561A890D-3C56-4B64-912D-6A012CB7C917}" type="parTrans" cxnId="{33E5D0BB-F459-4631-AFE2-D0796BFE351D}">
      <dgm:prSet/>
      <dgm:spPr/>
      <dgm:t>
        <a:bodyPr/>
        <a:lstStyle/>
        <a:p>
          <a:endParaRPr lang="de-DE"/>
        </a:p>
      </dgm:t>
    </dgm:pt>
    <dgm:pt modelId="{37977BC7-A6E2-4AA3-B4BA-918CD318D864}" type="sibTrans" cxnId="{33E5D0BB-F459-4631-AFE2-D0796BFE351D}">
      <dgm:prSet/>
      <dgm:spPr/>
      <dgm:t>
        <a:bodyPr/>
        <a:lstStyle/>
        <a:p>
          <a:endParaRPr lang="de-DE"/>
        </a:p>
      </dgm:t>
    </dgm:pt>
    <dgm:pt modelId="{4CA605EC-000A-4261-8BD4-73C44910B9AD}">
      <dgm:prSet phldrT="[Text]" phldr="0"/>
      <dgm:spPr/>
      <dgm:t>
        <a:bodyPr/>
        <a:lstStyle/>
        <a:p>
          <a:r>
            <a:rPr lang="en-US" dirty="0"/>
            <a:t> Cold test (low power) performed </a:t>
          </a:r>
          <a:endParaRPr lang="de-DE" dirty="0"/>
        </a:p>
      </dgm:t>
    </dgm:pt>
    <dgm:pt modelId="{D21CEF41-24FD-4F6C-8077-64C1005C3728}" type="parTrans" cxnId="{9111259A-AC7C-4B4D-A86B-28E1F2E5671E}">
      <dgm:prSet/>
      <dgm:spPr/>
      <dgm:t>
        <a:bodyPr/>
        <a:lstStyle/>
        <a:p>
          <a:endParaRPr lang="de-DE"/>
        </a:p>
      </dgm:t>
    </dgm:pt>
    <dgm:pt modelId="{923B7B6B-AD6E-4A1E-9D09-7028314AFD60}" type="sibTrans" cxnId="{9111259A-AC7C-4B4D-A86B-28E1F2E5671E}">
      <dgm:prSet/>
      <dgm:spPr/>
      <dgm:t>
        <a:bodyPr/>
        <a:lstStyle/>
        <a:p>
          <a:endParaRPr lang="de-DE"/>
        </a:p>
      </dgm:t>
    </dgm:pt>
    <dgm:pt modelId="{DA1373D4-A49F-42FE-BAC7-595758AF433C}">
      <dgm:prSet phldrT="[Text]" phldr="0"/>
      <dgm:spPr/>
      <dgm:t>
        <a:bodyPr/>
        <a:lstStyle/>
        <a:p>
          <a:r>
            <a:rPr lang="en-US" dirty="0"/>
            <a:t>July 2024 Design and fabrication of </a:t>
          </a:r>
          <a:r>
            <a:rPr lang="en-US" dirty="0" err="1"/>
            <a:t>teststand</a:t>
          </a:r>
          <a:endParaRPr lang="de-DE" dirty="0"/>
        </a:p>
      </dgm:t>
    </dgm:pt>
    <dgm:pt modelId="{7414D2EE-19BD-4EA3-BB30-4411427EED45}" type="parTrans" cxnId="{C9B51662-3555-4501-8397-8E8131242B38}">
      <dgm:prSet/>
      <dgm:spPr/>
      <dgm:t>
        <a:bodyPr/>
        <a:lstStyle/>
        <a:p>
          <a:endParaRPr lang="de-DE"/>
        </a:p>
      </dgm:t>
    </dgm:pt>
    <dgm:pt modelId="{4302FCB9-9552-4B12-A4B7-BADB3279906D}" type="sibTrans" cxnId="{C9B51662-3555-4501-8397-8E8131242B38}">
      <dgm:prSet/>
      <dgm:spPr/>
      <dgm:t>
        <a:bodyPr/>
        <a:lstStyle/>
        <a:p>
          <a:endParaRPr lang="de-DE"/>
        </a:p>
      </dgm:t>
    </dgm:pt>
    <dgm:pt modelId="{2CDF1565-A85B-4954-B15F-E1E26714ECF6}">
      <dgm:prSet phldrT="[Text]" phldr="0"/>
      <dgm:spPr/>
      <dgm:t>
        <a:bodyPr/>
        <a:lstStyle/>
        <a:p>
          <a:r>
            <a:rPr lang="en-US" dirty="0"/>
            <a:t>April 2025  LLRF control ready</a:t>
          </a:r>
          <a:endParaRPr lang="de-DE" dirty="0"/>
        </a:p>
      </dgm:t>
    </dgm:pt>
    <dgm:pt modelId="{F78193C8-BB31-4EAE-90F8-0D2B13030019}" type="parTrans" cxnId="{A2229E1B-2BE0-4057-A063-DCD337E7A73A}">
      <dgm:prSet/>
      <dgm:spPr/>
      <dgm:t>
        <a:bodyPr/>
        <a:lstStyle/>
        <a:p>
          <a:endParaRPr lang="de-DE"/>
        </a:p>
      </dgm:t>
    </dgm:pt>
    <dgm:pt modelId="{428CEF28-ABDE-4E8B-AB84-BD4B94CA5E98}" type="sibTrans" cxnId="{A2229E1B-2BE0-4057-A063-DCD337E7A73A}">
      <dgm:prSet/>
      <dgm:spPr/>
      <dgm:t>
        <a:bodyPr/>
        <a:lstStyle/>
        <a:p>
          <a:endParaRPr lang="de-DE"/>
        </a:p>
      </dgm:t>
    </dgm:pt>
    <dgm:pt modelId="{1237EEDA-5A20-4E54-98FE-348375ED44D4}">
      <dgm:prSet phldrT="[Text]" phldr="0"/>
      <dgm:spPr/>
      <dgm:t>
        <a:bodyPr/>
        <a:lstStyle/>
        <a:p>
          <a:r>
            <a:rPr lang="en-US" dirty="0"/>
            <a:t> Sample preparation established</a:t>
          </a:r>
          <a:endParaRPr lang="de-DE" dirty="0"/>
        </a:p>
      </dgm:t>
    </dgm:pt>
    <dgm:pt modelId="{6706B78C-1061-41CF-8349-F46495F773EE}" type="parTrans" cxnId="{C81AE73E-D4A2-4EA3-9160-F6DD424159CF}">
      <dgm:prSet/>
      <dgm:spPr/>
      <dgm:t>
        <a:bodyPr/>
        <a:lstStyle/>
        <a:p>
          <a:endParaRPr lang="de-DE"/>
        </a:p>
      </dgm:t>
    </dgm:pt>
    <dgm:pt modelId="{9D74CAAB-A37B-450C-9A04-C43738DAAFAC}" type="sibTrans" cxnId="{C81AE73E-D4A2-4EA3-9160-F6DD424159CF}">
      <dgm:prSet/>
      <dgm:spPr/>
      <dgm:t>
        <a:bodyPr/>
        <a:lstStyle/>
        <a:p>
          <a:endParaRPr lang="de-DE"/>
        </a:p>
      </dgm:t>
    </dgm:pt>
    <dgm:pt modelId="{57CD3964-FD88-4D30-923D-048649EAD4EF}">
      <dgm:prSet phldrT="[Text]" phldr="0"/>
      <dgm:spPr/>
      <dgm:t>
        <a:bodyPr/>
        <a:lstStyle/>
        <a:p>
          <a:r>
            <a:rPr lang="en-US" dirty="0"/>
            <a:t> High power test in Q2/3 2026</a:t>
          </a:r>
          <a:endParaRPr lang="de-DE" dirty="0"/>
        </a:p>
      </dgm:t>
    </dgm:pt>
    <dgm:pt modelId="{B5F36789-A2AE-49DB-8703-0B01F8380070}" type="parTrans" cxnId="{8B55E159-6349-4A07-AA1E-B88C815E5A9E}">
      <dgm:prSet/>
      <dgm:spPr/>
      <dgm:t>
        <a:bodyPr/>
        <a:lstStyle/>
        <a:p>
          <a:endParaRPr lang="de-DE"/>
        </a:p>
      </dgm:t>
    </dgm:pt>
    <dgm:pt modelId="{3B67AB80-36EB-478C-A3DF-C2B52346428D}" type="sibTrans" cxnId="{8B55E159-6349-4A07-AA1E-B88C815E5A9E}">
      <dgm:prSet/>
      <dgm:spPr/>
      <dgm:t>
        <a:bodyPr/>
        <a:lstStyle/>
        <a:p>
          <a:endParaRPr lang="de-DE"/>
        </a:p>
      </dgm:t>
    </dgm:pt>
    <dgm:pt modelId="{C42A8008-08C9-4170-82A1-1A6342AF1049}">
      <dgm:prSet/>
      <dgm:spPr/>
      <dgm:t>
        <a:bodyPr/>
        <a:lstStyle/>
        <a:p>
          <a:r>
            <a:rPr lang="en-US" dirty="0"/>
            <a:t>Integration study into LHC ¼ cryo-module</a:t>
          </a:r>
          <a:endParaRPr lang="de-DE" dirty="0"/>
        </a:p>
      </dgm:t>
    </dgm:pt>
    <dgm:pt modelId="{629C979B-5A0E-4205-B172-85C8121C2530}" type="parTrans" cxnId="{2962861A-89E6-4434-B1FF-F44268CA422B}">
      <dgm:prSet/>
      <dgm:spPr/>
      <dgm:t>
        <a:bodyPr/>
        <a:lstStyle/>
        <a:p>
          <a:endParaRPr lang="de-DE"/>
        </a:p>
      </dgm:t>
    </dgm:pt>
    <dgm:pt modelId="{D173E776-974B-422C-B7B5-35AA618DBDC2}" type="sibTrans" cxnId="{2962861A-89E6-4434-B1FF-F44268CA422B}">
      <dgm:prSet/>
      <dgm:spPr/>
      <dgm:t>
        <a:bodyPr/>
        <a:lstStyle/>
        <a:p>
          <a:endParaRPr lang="de-DE"/>
        </a:p>
      </dgm:t>
    </dgm:pt>
    <dgm:pt modelId="{1E9E9833-E9DA-4319-B37C-646F17808EB0}">
      <dgm:prSet/>
      <dgm:spPr/>
      <dgm:t>
        <a:bodyPr/>
        <a:lstStyle/>
        <a:p>
          <a:r>
            <a:rPr lang="en-US" dirty="0"/>
            <a:t>Not started</a:t>
          </a:r>
          <a:endParaRPr lang="de-DE" dirty="0"/>
        </a:p>
      </dgm:t>
    </dgm:pt>
    <dgm:pt modelId="{4C1E7658-BF68-4229-ABF4-FC54A4950032}" type="parTrans" cxnId="{49F6BBA7-906A-4732-9878-696A57B26F96}">
      <dgm:prSet/>
      <dgm:spPr/>
      <dgm:t>
        <a:bodyPr/>
        <a:lstStyle/>
        <a:p>
          <a:endParaRPr lang="de-DE"/>
        </a:p>
      </dgm:t>
    </dgm:pt>
    <dgm:pt modelId="{6CD72171-E411-4520-B818-F8962E81FD5C}" type="sibTrans" cxnId="{49F6BBA7-906A-4732-9878-696A57B26F96}">
      <dgm:prSet/>
      <dgm:spPr/>
      <dgm:t>
        <a:bodyPr/>
        <a:lstStyle/>
        <a:p>
          <a:endParaRPr lang="de-DE"/>
        </a:p>
      </dgm:t>
    </dgm:pt>
    <dgm:pt modelId="{CF9CAFA6-DE2E-4045-BE71-CEA28F0073E1}" type="pres">
      <dgm:prSet presAssocID="{938A20D0-FFDD-4BFA-9A71-2725478CE578}" presName="Name0" presStyleCnt="0">
        <dgm:presLayoutVars>
          <dgm:dir/>
          <dgm:resizeHandles val="exact"/>
        </dgm:presLayoutVars>
      </dgm:prSet>
      <dgm:spPr/>
    </dgm:pt>
    <dgm:pt modelId="{C66C4D5E-C081-475A-B3F9-D201BCF4443F}" type="pres">
      <dgm:prSet presAssocID="{2F5C78A3-F5E2-4B4D-B953-90D8E2E6B00A}" presName="composite" presStyleCnt="0"/>
      <dgm:spPr/>
    </dgm:pt>
    <dgm:pt modelId="{76B81711-A490-4BAF-8841-3C03C9CC1B0F}" type="pres">
      <dgm:prSet presAssocID="{2F5C78A3-F5E2-4B4D-B953-90D8E2E6B00A}" presName="imagSh" presStyleLbl="bgImgPlace1" presStyleIdx="0" presStyleCnt="4"/>
      <dgm:spPr>
        <a:blipFill>
          <a:blip xmlns:r="http://schemas.openxmlformats.org/officeDocument/2006/relationships" r:embed="rId1"/>
          <a:srcRect/>
          <a:stretch>
            <a:fillRect l="-32000" r="-32000"/>
          </a:stretch>
        </a:blipFill>
      </dgm:spPr>
    </dgm:pt>
    <dgm:pt modelId="{60877625-4FB9-4CBF-8FF3-186CE639B323}" type="pres">
      <dgm:prSet presAssocID="{2F5C78A3-F5E2-4B4D-B953-90D8E2E6B00A}" presName="txNode" presStyleLbl="node1" presStyleIdx="0" presStyleCnt="4">
        <dgm:presLayoutVars>
          <dgm:bulletEnabled val="1"/>
        </dgm:presLayoutVars>
      </dgm:prSet>
      <dgm:spPr/>
    </dgm:pt>
    <dgm:pt modelId="{0EC44FB0-32E0-4900-B2A0-74AD68D7C43F}" type="pres">
      <dgm:prSet presAssocID="{99588876-E09C-4C47-BB58-D33D9E1B3048}" presName="sibTrans" presStyleLbl="sibTrans2D1" presStyleIdx="0" presStyleCnt="3"/>
      <dgm:spPr/>
    </dgm:pt>
    <dgm:pt modelId="{DBE30E8D-8C04-4DDB-9473-21689DB5151C}" type="pres">
      <dgm:prSet presAssocID="{99588876-E09C-4C47-BB58-D33D9E1B3048}" presName="connTx" presStyleLbl="sibTrans2D1" presStyleIdx="0" presStyleCnt="3"/>
      <dgm:spPr/>
    </dgm:pt>
    <dgm:pt modelId="{A7110051-BDB2-44B1-A7D1-7A5A6368E8B9}" type="pres">
      <dgm:prSet presAssocID="{7C248BF3-33E8-4D44-9A85-B784A0B2E20D}" presName="composite" presStyleCnt="0"/>
      <dgm:spPr/>
    </dgm:pt>
    <dgm:pt modelId="{88DDF0E7-A049-4E69-B7B3-113FC79DF3A9}" type="pres">
      <dgm:prSet presAssocID="{7C248BF3-33E8-4D44-9A85-B784A0B2E20D}" presName="imagSh" presStyleLbl="bgImgPlace1" presStyleIdx="1" presStyleCnt="4"/>
      <dgm:spPr>
        <a:blipFill>
          <a:blip xmlns:r="http://schemas.openxmlformats.org/officeDocument/2006/relationships" r:embed="rId2"/>
          <a:srcRect/>
          <a:stretch>
            <a:fillRect l="-3000" r="-3000"/>
          </a:stretch>
        </a:blipFill>
      </dgm:spPr>
    </dgm:pt>
    <dgm:pt modelId="{9E74E3A3-D431-417D-ABB0-AF8852E034FE}" type="pres">
      <dgm:prSet presAssocID="{7C248BF3-33E8-4D44-9A85-B784A0B2E20D}" presName="txNode" presStyleLbl="node1" presStyleIdx="1" presStyleCnt="4">
        <dgm:presLayoutVars>
          <dgm:bulletEnabled val="1"/>
        </dgm:presLayoutVars>
      </dgm:prSet>
      <dgm:spPr/>
    </dgm:pt>
    <dgm:pt modelId="{9B5AF82C-B9B8-4AEA-BC57-2A4B35FBFE64}" type="pres">
      <dgm:prSet presAssocID="{C0DF5C40-F49B-4DD4-94B8-FECA7FB783D7}" presName="sibTrans" presStyleLbl="sibTrans2D1" presStyleIdx="1" presStyleCnt="3"/>
      <dgm:spPr/>
    </dgm:pt>
    <dgm:pt modelId="{24266E49-0C0C-45B6-8957-AF0C105B75CC}" type="pres">
      <dgm:prSet presAssocID="{C0DF5C40-F49B-4DD4-94B8-FECA7FB783D7}" presName="connTx" presStyleLbl="sibTrans2D1" presStyleIdx="1" presStyleCnt="3"/>
      <dgm:spPr/>
    </dgm:pt>
    <dgm:pt modelId="{5508683E-0601-49B6-BF2E-843471C3A19D}" type="pres">
      <dgm:prSet presAssocID="{FA9A6D73-7E76-4F55-9190-3B8F01443C4F}" presName="composite" presStyleCnt="0"/>
      <dgm:spPr/>
    </dgm:pt>
    <dgm:pt modelId="{1B4CBD82-6D3F-4C25-AD62-161F546A8327}" type="pres">
      <dgm:prSet presAssocID="{FA9A6D73-7E76-4F55-9190-3B8F01443C4F}" presName="imagSh" presStyleLbl="bgImgPlace1" presStyleIdx="2" presStyleCnt="4"/>
      <dgm:spPr>
        <a:blipFill>
          <a:blip xmlns:r="http://schemas.openxmlformats.org/officeDocument/2006/relationships" r:embed="rId3"/>
          <a:srcRect/>
          <a:stretch>
            <a:fillRect t="-53000" b="-53000"/>
          </a:stretch>
        </a:blipFill>
      </dgm:spPr>
    </dgm:pt>
    <dgm:pt modelId="{B005A809-C872-494B-BFBE-0F8D65DB56C2}" type="pres">
      <dgm:prSet presAssocID="{FA9A6D73-7E76-4F55-9190-3B8F01443C4F}" presName="txNode" presStyleLbl="node1" presStyleIdx="2" presStyleCnt="4">
        <dgm:presLayoutVars>
          <dgm:bulletEnabled val="1"/>
        </dgm:presLayoutVars>
      </dgm:prSet>
      <dgm:spPr/>
    </dgm:pt>
    <dgm:pt modelId="{641B8BA6-560B-4923-89C1-7362E594830E}" type="pres">
      <dgm:prSet presAssocID="{8A282010-FE81-4F6E-9B27-2714B4FF75F1}" presName="sibTrans" presStyleLbl="sibTrans2D1" presStyleIdx="2" presStyleCnt="3"/>
      <dgm:spPr/>
    </dgm:pt>
    <dgm:pt modelId="{2D5E2AAB-67A3-4192-B051-83492D74B2D8}" type="pres">
      <dgm:prSet presAssocID="{8A282010-FE81-4F6E-9B27-2714B4FF75F1}" presName="connTx" presStyleLbl="sibTrans2D1" presStyleIdx="2" presStyleCnt="3"/>
      <dgm:spPr/>
    </dgm:pt>
    <dgm:pt modelId="{A308AE16-BDE3-4539-B2E7-3482E44ACF87}" type="pres">
      <dgm:prSet presAssocID="{C42A8008-08C9-4170-82A1-1A6342AF1049}" presName="composite" presStyleCnt="0"/>
      <dgm:spPr/>
    </dgm:pt>
    <dgm:pt modelId="{AEB2E608-34BE-44A0-B921-45A84C820BD5}" type="pres">
      <dgm:prSet presAssocID="{C42A8008-08C9-4170-82A1-1A6342AF1049}" presName="imagSh" presStyleLbl="bgImgPlace1" presStyleIdx="3" presStyleCnt="4"/>
      <dgm:spPr>
        <a:blipFill>
          <a:blip xmlns:r="http://schemas.openxmlformats.org/officeDocument/2006/relationships" r:embed="rId4"/>
          <a:srcRect/>
          <a:stretch>
            <a:fillRect l="-7000" r="-7000"/>
          </a:stretch>
        </a:blipFill>
      </dgm:spPr>
    </dgm:pt>
    <dgm:pt modelId="{F261F5F1-EFEA-4757-B6B3-EB0CBA7BBD91}" type="pres">
      <dgm:prSet presAssocID="{C42A8008-08C9-4170-82A1-1A6342AF1049}" presName="txNode" presStyleLbl="node1" presStyleIdx="3" presStyleCnt="4">
        <dgm:presLayoutVars>
          <dgm:bulletEnabled val="1"/>
        </dgm:presLayoutVars>
      </dgm:prSet>
      <dgm:spPr/>
    </dgm:pt>
  </dgm:ptLst>
  <dgm:cxnLst>
    <dgm:cxn modelId="{918DF604-1034-403F-B24D-99522ABCD441}" type="presOf" srcId="{7C248BF3-33E8-4D44-9A85-B784A0B2E20D}" destId="{9E74E3A3-D431-417D-ABB0-AF8852E034FE}" srcOrd="0" destOrd="0" presId="urn:microsoft.com/office/officeart/2005/8/layout/hProcess10"/>
    <dgm:cxn modelId="{F6CA010D-0995-403A-8E37-DDD2F5F87085}" type="presOf" srcId="{E31E4799-67E2-40E4-BAE0-05392204D5BA}" destId="{9E74E3A3-D431-417D-ABB0-AF8852E034FE}" srcOrd="0" destOrd="2" presId="urn:microsoft.com/office/officeart/2005/8/layout/hProcess10"/>
    <dgm:cxn modelId="{4CCD3715-F683-414C-8D6F-33562EB7034E}" type="presOf" srcId="{FA9A6D73-7E76-4F55-9190-3B8F01443C4F}" destId="{B005A809-C872-494B-BFBE-0F8D65DB56C2}" srcOrd="0" destOrd="0" presId="urn:microsoft.com/office/officeart/2005/8/layout/hProcess10"/>
    <dgm:cxn modelId="{81F07219-CBE9-4288-86E4-FCE1A8FC4CA0}" type="presOf" srcId="{938A20D0-FFDD-4BFA-9A71-2725478CE578}" destId="{CF9CAFA6-DE2E-4045-BE71-CEA28F0073E1}" srcOrd="0" destOrd="0" presId="urn:microsoft.com/office/officeart/2005/8/layout/hProcess10"/>
    <dgm:cxn modelId="{2962861A-89E6-4434-B1FF-F44268CA422B}" srcId="{938A20D0-FFDD-4BFA-9A71-2725478CE578}" destId="{C42A8008-08C9-4170-82A1-1A6342AF1049}" srcOrd="3" destOrd="0" parTransId="{629C979B-5A0E-4205-B172-85C8121C2530}" sibTransId="{D173E776-974B-422C-B7B5-35AA618DBDC2}"/>
    <dgm:cxn modelId="{A2229E1B-2BE0-4057-A063-DCD337E7A73A}" srcId="{2F5C78A3-F5E2-4B4D-B953-90D8E2E6B00A}" destId="{2CDF1565-A85B-4954-B15F-E1E26714ECF6}" srcOrd="3" destOrd="0" parTransId="{F78193C8-BB31-4EAE-90F8-0D2B13030019}" sibTransId="{428CEF28-ABDE-4E8B-AB84-BD4B94CA5E98}"/>
    <dgm:cxn modelId="{DBE8772D-9E7B-4A3E-B65C-F260659E08AC}" srcId="{7C248BF3-33E8-4D44-9A85-B784A0B2E20D}" destId="{E31E4799-67E2-40E4-BAE0-05392204D5BA}" srcOrd="1" destOrd="0" parTransId="{8FCD579A-C66F-4966-8313-79CE20943953}" sibTransId="{3BC8F3DD-EAEB-4F6B-AD09-593DAB9307D2}"/>
    <dgm:cxn modelId="{BF7CB12E-FA77-4EBE-BACE-154CD8917F4B}" type="presOf" srcId="{C0DF5C40-F49B-4DD4-94B8-FECA7FB783D7}" destId="{24266E49-0C0C-45B6-8957-AF0C105B75CC}" srcOrd="1" destOrd="0" presId="urn:microsoft.com/office/officeart/2005/8/layout/hProcess10"/>
    <dgm:cxn modelId="{2A51B530-0991-444A-97EB-1DB3CD5D7F15}" type="presOf" srcId="{8A282010-FE81-4F6E-9B27-2714B4FF75F1}" destId="{2D5E2AAB-67A3-4192-B051-83492D74B2D8}" srcOrd="1" destOrd="0" presId="urn:microsoft.com/office/officeart/2005/8/layout/hProcess10"/>
    <dgm:cxn modelId="{E5056F39-137E-407D-9B6A-2AD2F6F03D8C}" srcId="{938A20D0-FFDD-4BFA-9A71-2725478CE578}" destId="{FA9A6D73-7E76-4F55-9190-3B8F01443C4F}" srcOrd="2" destOrd="0" parTransId="{074EA824-2B0E-4083-8102-27AEEB5087A1}" sibTransId="{8A282010-FE81-4F6E-9B27-2714B4FF75F1}"/>
    <dgm:cxn modelId="{7BF6E53C-F2A4-494B-829A-8DFDBAEDF732}" type="presOf" srcId="{8A282010-FE81-4F6E-9B27-2714B4FF75F1}" destId="{641B8BA6-560B-4923-89C1-7362E594830E}" srcOrd="0" destOrd="0" presId="urn:microsoft.com/office/officeart/2005/8/layout/hProcess10"/>
    <dgm:cxn modelId="{E490403D-E4D3-4A64-9B63-94870D119E03}" type="presOf" srcId="{DA1373D4-A49F-42FE-BAC7-595758AF433C}" destId="{60877625-4FB9-4CBF-8FF3-186CE639B323}" srcOrd="0" destOrd="3" presId="urn:microsoft.com/office/officeart/2005/8/layout/hProcess10"/>
    <dgm:cxn modelId="{D297573E-CAD4-4FE2-9086-663295345D07}" srcId="{938A20D0-FFDD-4BFA-9A71-2725478CE578}" destId="{2F5C78A3-F5E2-4B4D-B953-90D8E2E6B00A}" srcOrd="0" destOrd="0" parTransId="{1DFE036D-BA16-403F-B7EC-9C3DE43A5249}" sibTransId="{99588876-E09C-4C47-BB58-D33D9E1B3048}"/>
    <dgm:cxn modelId="{C81AE73E-D4A2-4EA3-9160-F6DD424159CF}" srcId="{7C248BF3-33E8-4D44-9A85-B784A0B2E20D}" destId="{1237EEDA-5A20-4E54-98FE-348375ED44D4}" srcOrd="2" destOrd="0" parTransId="{6706B78C-1061-41CF-8349-F46495F773EE}" sibTransId="{9D74CAAB-A37B-450C-9A04-C43738DAAFAC}"/>
    <dgm:cxn modelId="{C9B51662-3555-4501-8397-8E8131242B38}" srcId="{2F5C78A3-F5E2-4B4D-B953-90D8E2E6B00A}" destId="{DA1373D4-A49F-42FE-BAC7-595758AF433C}" srcOrd="2" destOrd="0" parTransId="{7414D2EE-19BD-4EA3-BB30-4411427EED45}" sibTransId="{4302FCB9-9552-4B12-A4B7-BADB3279906D}"/>
    <dgm:cxn modelId="{5C130C66-E5B6-49DE-9B6A-4FD480E1FFFC}" type="presOf" srcId="{3AAFBD18-77BB-4733-9350-23B937772F7F}" destId="{9E74E3A3-D431-417D-ABB0-AF8852E034FE}" srcOrd="0" destOrd="1" presId="urn:microsoft.com/office/officeart/2005/8/layout/hProcess10"/>
    <dgm:cxn modelId="{5466D866-C062-48DD-AAC0-4BB228C1BAAA}" srcId="{938A20D0-FFDD-4BFA-9A71-2725478CE578}" destId="{7C248BF3-33E8-4D44-9A85-B784A0B2E20D}" srcOrd="1" destOrd="0" parTransId="{E86A030E-5637-404F-ADAC-C2FFCBF264DE}" sibTransId="{C0DF5C40-F49B-4DD4-94B8-FECA7FB783D7}"/>
    <dgm:cxn modelId="{69D38A49-F6A4-44EE-B9D7-C4C172D3A408}" type="presOf" srcId="{C42A8008-08C9-4170-82A1-1A6342AF1049}" destId="{F261F5F1-EFEA-4757-B6B3-EB0CBA7BBD91}" srcOrd="0" destOrd="0" presId="urn:microsoft.com/office/officeart/2005/8/layout/hProcess10"/>
    <dgm:cxn modelId="{C598B96A-8135-44A3-8FDA-11C0C0AAAFAD}" type="presOf" srcId="{2F5C78A3-F5E2-4B4D-B953-90D8E2E6B00A}" destId="{60877625-4FB9-4CBF-8FF3-186CE639B323}" srcOrd="0" destOrd="0" presId="urn:microsoft.com/office/officeart/2005/8/layout/hProcess10"/>
    <dgm:cxn modelId="{E6DB894D-A665-4F3C-909D-DC9A90543F20}" type="presOf" srcId="{2CDF1565-A85B-4954-B15F-E1E26714ECF6}" destId="{60877625-4FB9-4CBF-8FF3-186CE639B323}" srcOrd="0" destOrd="4" presId="urn:microsoft.com/office/officeart/2005/8/layout/hProcess10"/>
    <dgm:cxn modelId="{AE01BE56-E006-4AC8-A851-38E8691B253E}" srcId="{2F5C78A3-F5E2-4B4D-B953-90D8E2E6B00A}" destId="{81AB6B7E-2CA5-472E-AE77-6CC8219D7CCC}" srcOrd="0" destOrd="0" parTransId="{2DF7C1B4-F6FA-4150-B477-928A279E5AD0}" sibTransId="{A2ACF9C6-0E23-476A-9579-99D12CD94EA9}"/>
    <dgm:cxn modelId="{ABA09E58-AF0B-4338-8DDC-FF2CB7690668}" type="presOf" srcId="{1E9E9833-E9DA-4319-B37C-646F17808EB0}" destId="{F261F5F1-EFEA-4757-B6B3-EB0CBA7BBD91}" srcOrd="0" destOrd="1" presId="urn:microsoft.com/office/officeart/2005/8/layout/hProcess10"/>
    <dgm:cxn modelId="{8B55E159-6349-4A07-AA1E-B88C815E5A9E}" srcId="{FA9A6D73-7E76-4F55-9190-3B8F01443C4F}" destId="{57CD3964-FD88-4D30-923D-048649EAD4EF}" srcOrd="2" destOrd="0" parTransId="{B5F36789-A2AE-49DB-8703-0B01F8380070}" sibTransId="{3B67AB80-36EB-478C-A3DF-C2B52346428D}"/>
    <dgm:cxn modelId="{23BE6A81-9A86-4FBC-948B-0EB4E9F5F58B}" type="presOf" srcId="{1237EEDA-5A20-4E54-98FE-348375ED44D4}" destId="{9E74E3A3-D431-417D-ABB0-AF8852E034FE}" srcOrd="0" destOrd="3" presId="urn:microsoft.com/office/officeart/2005/8/layout/hProcess10"/>
    <dgm:cxn modelId="{6CED1E91-FE48-4D77-BE72-D3C6FC563A62}" srcId="{2F5C78A3-F5E2-4B4D-B953-90D8E2E6B00A}" destId="{6307AB52-BA19-420C-9B21-A16102A7641F}" srcOrd="1" destOrd="0" parTransId="{6A7E533A-50E9-4B04-B905-45FFB8E0087D}" sibTransId="{D533DCC4-38F1-45B3-BB71-938B2B13C3A4}"/>
    <dgm:cxn modelId="{0DB56296-4264-42B2-A996-82075F00F690}" type="presOf" srcId="{6307AB52-BA19-420C-9B21-A16102A7641F}" destId="{60877625-4FB9-4CBF-8FF3-186CE639B323}" srcOrd="0" destOrd="2" presId="urn:microsoft.com/office/officeart/2005/8/layout/hProcess10"/>
    <dgm:cxn modelId="{9111259A-AC7C-4B4D-A86B-28E1F2E5671E}" srcId="{FA9A6D73-7E76-4F55-9190-3B8F01443C4F}" destId="{4CA605EC-000A-4261-8BD4-73C44910B9AD}" srcOrd="1" destOrd="0" parTransId="{D21CEF41-24FD-4F6C-8077-64C1005C3728}" sibTransId="{923B7B6B-AD6E-4A1E-9D09-7028314AFD60}"/>
    <dgm:cxn modelId="{695146A6-5876-44B3-A97B-F6F5BA51A296}" type="presOf" srcId="{1C4F9DF3-60A2-45F4-90DD-217216E79C0F}" destId="{B005A809-C872-494B-BFBE-0F8D65DB56C2}" srcOrd="0" destOrd="1" presId="urn:microsoft.com/office/officeart/2005/8/layout/hProcess10"/>
    <dgm:cxn modelId="{49F6BBA7-906A-4732-9878-696A57B26F96}" srcId="{C42A8008-08C9-4170-82A1-1A6342AF1049}" destId="{1E9E9833-E9DA-4319-B37C-646F17808EB0}" srcOrd="0" destOrd="0" parTransId="{4C1E7658-BF68-4229-ABF4-FC54A4950032}" sibTransId="{6CD72171-E411-4520-B818-F8962E81FD5C}"/>
    <dgm:cxn modelId="{F6A9C0A7-B81B-4C02-88E4-33E0EC588F69}" type="presOf" srcId="{C0DF5C40-F49B-4DD4-94B8-FECA7FB783D7}" destId="{9B5AF82C-B9B8-4AEA-BC57-2A4B35FBFE64}" srcOrd="0" destOrd="0" presId="urn:microsoft.com/office/officeart/2005/8/layout/hProcess10"/>
    <dgm:cxn modelId="{AD8ED7B2-A1E0-4167-8D41-FF210EC549E7}" type="presOf" srcId="{99588876-E09C-4C47-BB58-D33D9E1B3048}" destId="{0EC44FB0-32E0-4900-B2A0-74AD68D7C43F}" srcOrd="0" destOrd="0" presId="urn:microsoft.com/office/officeart/2005/8/layout/hProcess10"/>
    <dgm:cxn modelId="{3DD110B5-04FB-4F78-98AE-FAFE0DC30F31}" type="presOf" srcId="{4CA605EC-000A-4261-8BD4-73C44910B9AD}" destId="{B005A809-C872-494B-BFBE-0F8D65DB56C2}" srcOrd="0" destOrd="2" presId="urn:microsoft.com/office/officeart/2005/8/layout/hProcess10"/>
    <dgm:cxn modelId="{CF422CB6-8631-4334-AF5F-78FB80DC18FC}" type="presOf" srcId="{99588876-E09C-4C47-BB58-D33D9E1B3048}" destId="{DBE30E8D-8C04-4DDB-9473-21689DB5151C}" srcOrd="1" destOrd="0" presId="urn:microsoft.com/office/officeart/2005/8/layout/hProcess10"/>
    <dgm:cxn modelId="{33E5D0BB-F459-4631-AFE2-D0796BFE351D}" srcId="{FA9A6D73-7E76-4F55-9190-3B8F01443C4F}" destId="{1C4F9DF3-60A2-45F4-90DD-217216E79C0F}" srcOrd="0" destOrd="0" parTransId="{561A890D-3C56-4B64-912D-6A012CB7C917}" sibTransId="{37977BC7-A6E2-4AA3-B4BA-918CD318D864}"/>
    <dgm:cxn modelId="{71F096C4-9D8C-4DC9-B17A-C151DF8953BF}" type="presOf" srcId="{57CD3964-FD88-4D30-923D-048649EAD4EF}" destId="{B005A809-C872-494B-BFBE-0F8D65DB56C2}" srcOrd="0" destOrd="3" presId="urn:microsoft.com/office/officeart/2005/8/layout/hProcess10"/>
    <dgm:cxn modelId="{138EB2D4-EA69-4223-9795-E2E176C28888}" srcId="{7C248BF3-33E8-4D44-9A85-B784A0B2E20D}" destId="{3AAFBD18-77BB-4733-9350-23B937772F7F}" srcOrd="0" destOrd="0" parTransId="{17DC82E7-0B20-404E-927A-B1CF881D3BD5}" sibTransId="{8E4D5576-F8BF-472F-A207-64EE77BF8055}"/>
    <dgm:cxn modelId="{238EE1FE-6C8C-49B6-915B-52FE982F28F3}" type="presOf" srcId="{81AB6B7E-2CA5-472E-AE77-6CC8219D7CCC}" destId="{60877625-4FB9-4CBF-8FF3-186CE639B323}" srcOrd="0" destOrd="1" presId="urn:microsoft.com/office/officeart/2005/8/layout/hProcess10"/>
    <dgm:cxn modelId="{0376CD62-D3F0-4AC5-A774-D1F6BF1CAC9A}" type="presParOf" srcId="{CF9CAFA6-DE2E-4045-BE71-CEA28F0073E1}" destId="{C66C4D5E-C081-475A-B3F9-D201BCF4443F}" srcOrd="0" destOrd="0" presId="urn:microsoft.com/office/officeart/2005/8/layout/hProcess10"/>
    <dgm:cxn modelId="{6AE72805-6266-489B-8454-2452DEEA6989}" type="presParOf" srcId="{C66C4D5E-C081-475A-B3F9-D201BCF4443F}" destId="{76B81711-A490-4BAF-8841-3C03C9CC1B0F}" srcOrd="0" destOrd="0" presId="urn:microsoft.com/office/officeart/2005/8/layout/hProcess10"/>
    <dgm:cxn modelId="{C768D200-C252-4F35-86F9-D4952C2485B2}" type="presParOf" srcId="{C66C4D5E-C081-475A-B3F9-D201BCF4443F}" destId="{60877625-4FB9-4CBF-8FF3-186CE639B323}" srcOrd="1" destOrd="0" presId="urn:microsoft.com/office/officeart/2005/8/layout/hProcess10"/>
    <dgm:cxn modelId="{AEDF19E4-A162-4D35-9BD5-02BBAD1934DF}" type="presParOf" srcId="{CF9CAFA6-DE2E-4045-BE71-CEA28F0073E1}" destId="{0EC44FB0-32E0-4900-B2A0-74AD68D7C43F}" srcOrd="1" destOrd="0" presId="urn:microsoft.com/office/officeart/2005/8/layout/hProcess10"/>
    <dgm:cxn modelId="{380104DD-2039-43E3-980A-1C75B8383414}" type="presParOf" srcId="{0EC44FB0-32E0-4900-B2A0-74AD68D7C43F}" destId="{DBE30E8D-8C04-4DDB-9473-21689DB5151C}" srcOrd="0" destOrd="0" presId="urn:microsoft.com/office/officeart/2005/8/layout/hProcess10"/>
    <dgm:cxn modelId="{10A1E2C4-82B8-4029-BCC1-290909B2A3EA}" type="presParOf" srcId="{CF9CAFA6-DE2E-4045-BE71-CEA28F0073E1}" destId="{A7110051-BDB2-44B1-A7D1-7A5A6368E8B9}" srcOrd="2" destOrd="0" presId="urn:microsoft.com/office/officeart/2005/8/layout/hProcess10"/>
    <dgm:cxn modelId="{0C8031F5-EBA2-4FB2-BB4D-114AA75D5992}" type="presParOf" srcId="{A7110051-BDB2-44B1-A7D1-7A5A6368E8B9}" destId="{88DDF0E7-A049-4E69-B7B3-113FC79DF3A9}" srcOrd="0" destOrd="0" presId="urn:microsoft.com/office/officeart/2005/8/layout/hProcess10"/>
    <dgm:cxn modelId="{10A1B743-B9C3-42DB-8F6C-DA4259D715B8}" type="presParOf" srcId="{A7110051-BDB2-44B1-A7D1-7A5A6368E8B9}" destId="{9E74E3A3-D431-417D-ABB0-AF8852E034FE}" srcOrd="1" destOrd="0" presId="urn:microsoft.com/office/officeart/2005/8/layout/hProcess10"/>
    <dgm:cxn modelId="{816FE736-0F93-474E-BE97-B857F97F547A}" type="presParOf" srcId="{CF9CAFA6-DE2E-4045-BE71-CEA28F0073E1}" destId="{9B5AF82C-B9B8-4AEA-BC57-2A4B35FBFE64}" srcOrd="3" destOrd="0" presId="urn:microsoft.com/office/officeart/2005/8/layout/hProcess10"/>
    <dgm:cxn modelId="{6F9450D0-52F8-481A-8F6E-A1052D8682F6}" type="presParOf" srcId="{9B5AF82C-B9B8-4AEA-BC57-2A4B35FBFE64}" destId="{24266E49-0C0C-45B6-8957-AF0C105B75CC}" srcOrd="0" destOrd="0" presId="urn:microsoft.com/office/officeart/2005/8/layout/hProcess10"/>
    <dgm:cxn modelId="{54DADA98-0D6F-4053-921E-6346C8145D5C}" type="presParOf" srcId="{CF9CAFA6-DE2E-4045-BE71-CEA28F0073E1}" destId="{5508683E-0601-49B6-BF2E-843471C3A19D}" srcOrd="4" destOrd="0" presId="urn:microsoft.com/office/officeart/2005/8/layout/hProcess10"/>
    <dgm:cxn modelId="{5F414C3E-5CF9-4D00-AAF1-53DCD8E88A5E}" type="presParOf" srcId="{5508683E-0601-49B6-BF2E-843471C3A19D}" destId="{1B4CBD82-6D3F-4C25-AD62-161F546A8327}" srcOrd="0" destOrd="0" presId="urn:microsoft.com/office/officeart/2005/8/layout/hProcess10"/>
    <dgm:cxn modelId="{F62DA4BA-E597-451E-8739-19307495E93E}" type="presParOf" srcId="{5508683E-0601-49B6-BF2E-843471C3A19D}" destId="{B005A809-C872-494B-BFBE-0F8D65DB56C2}" srcOrd="1" destOrd="0" presId="urn:microsoft.com/office/officeart/2005/8/layout/hProcess10"/>
    <dgm:cxn modelId="{E94705EA-6E85-4F1C-BE7A-4556604374E0}" type="presParOf" srcId="{CF9CAFA6-DE2E-4045-BE71-CEA28F0073E1}" destId="{641B8BA6-560B-4923-89C1-7362E594830E}" srcOrd="5" destOrd="0" presId="urn:microsoft.com/office/officeart/2005/8/layout/hProcess10"/>
    <dgm:cxn modelId="{AF094041-3F66-48F9-9F5F-8A08C743228E}" type="presParOf" srcId="{641B8BA6-560B-4923-89C1-7362E594830E}" destId="{2D5E2AAB-67A3-4192-B051-83492D74B2D8}" srcOrd="0" destOrd="0" presId="urn:microsoft.com/office/officeart/2005/8/layout/hProcess10"/>
    <dgm:cxn modelId="{6C8037F3-9B96-47DC-84A3-DD627E85A929}" type="presParOf" srcId="{CF9CAFA6-DE2E-4045-BE71-CEA28F0073E1}" destId="{A308AE16-BDE3-4539-B2E7-3482E44ACF87}" srcOrd="6" destOrd="0" presId="urn:microsoft.com/office/officeart/2005/8/layout/hProcess10"/>
    <dgm:cxn modelId="{FA89D4DF-4B5B-4BA3-B2C9-3B036C29CB00}" type="presParOf" srcId="{A308AE16-BDE3-4539-B2E7-3482E44ACF87}" destId="{AEB2E608-34BE-44A0-B921-45A84C820BD5}" srcOrd="0" destOrd="0" presId="urn:microsoft.com/office/officeart/2005/8/layout/hProcess10"/>
    <dgm:cxn modelId="{171DC141-CCC1-4207-8B23-D500C07620E6}" type="presParOf" srcId="{A308AE16-BDE3-4539-B2E7-3482E44ACF87}" destId="{F261F5F1-EFEA-4757-B6B3-EB0CBA7BBD91}"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38A20D0-FFDD-4BFA-9A71-2725478CE578}" type="doc">
      <dgm:prSet loTypeId="urn:microsoft.com/office/officeart/2005/8/layout/hProcess10" loCatId="process" qsTypeId="urn:microsoft.com/office/officeart/2005/8/quickstyle/simple1" qsCatId="simple" csTypeId="urn:microsoft.com/office/officeart/2005/8/colors/accent2_2" csCatId="accent2" phldr="1"/>
      <dgm:spPr/>
      <dgm:t>
        <a:bodyPr/>
        <a:lstStyle/>
        <a:p>
          <a:endParaRPr lang="de-DE"/>
        </a:p>
      </dgm:t>
    </dgm:pt>
    <dgm:pt modelId="{2F5C78A3-F5E2-4B4D-B953-90D8E2E6B00A}">
      <dgm:prSet phldrT="[Text]" phldr="0"/>
      <dgm:spPr/>
      <dgm:t>
        <a:bodyPr/>
        <a:lstStyle/>
        <a:p>
          <a:r>
            <a:rPr lang="en-US" dirty="0"/>
            <a:t>FRT design and fabrication</a:t>
          </a:r>
          <a:endParaRPr lang="de-DE" dirty="0"/>
        </a:p>
      </dgm:t>
    </dgm:pt>
    <dgm:pt modelId="{1DFE036D-BA16-403F-B7EC-9C3DE43A5249}" type="parTrans" cxnId="{D297573E-CAD4-4FE2-9086-663295345D07}">
      <dgm:prSet/>
      <dgm:spPr/>
      <dgm:t>
        <a:bodyPr/>
        <a:lstStyle/>
        <a:p>
          <a:endParaRPr lang="de-DE"/>
        </a:p>
      </dgm:t>
    </dgm:pt>
    <dgm:pt modelId="{99588876-E09C-4C47-BB58-D33D9E1B3048}" type="sibTrans" cxnId="{D297573E-CAD4-4FE2-9086-663295345D07}">
      <dgm:prSet/>
      <dgm:spPr/>
      <dgm:t>
        <a:bodyPr/>
        <a:lstStyle/>
        <a:p>
          <a:endParaRPr lang="de-DE"/>
        </a:p>
      </dgm:t>
    </dgm:pt>
    <dgm:pt modelId="{81AB6B7E-2CA5-472E-AE77-6CC8219D7CCC}">
      <dgm:prSet phldrT="[Text]" phldr="0"/>
      <dgm:spPr/>
      <dgm:t>
        <a:bodyPr/>
        <a:lstStyle/>
        <a:p>
          <a:r>
            <a:rPr lang="en-US" dirty="0"/>
            <a:t>May 2025 RF design ready</a:t>
          </a:r>
          <a:endParaRPr lang="de-DE" dirty="0"/>
        </a:p>
      </dgm:t>
    </dgm:pt>
    <dgm:pt modelId="{2DF7C1B4-F6FA-4150-B477-928A279E5AD0}" type="parTrans" cxnId="{AE01BE56-E006-4AC8-A851-38E8691B253E}">
      <dgm:prSet/>
      <dgm:spPr/>
      <dgm:t>
        <a:bodyPr/>
        <a:lstStyle/>
        <a:p>
          <a:endParaRPr lang="de-DE"/>
        </a:p>
      </dgm:t>
    </dgm:pt>
    <dgm:pt modelId="{A2ACF9C6-0E23-476A-9579-99D12CD94EA9}" type="sibTrans" cxnId="{AE01BE56-E006-4AC8-A851-38E8691B253E}">
      <dgm:prSet/>
      <dgm:spPr/>
      <dgm:t>
        <a:bodyPr/>
        <a:lstStyle/>
        <a:p>
          <a:endParaRPr lang="de-DE"/>
        </a:p>
      </dgm:t>
    </dgm:pt>
    <dgm:pt modelId="{6307AB52-BA19-420C-9B21-A16102A7641F}">
      <dgm:prSet phldrT="[Text]" phldr="0"/>
      <dgm:spPr/>
      <dgm:t>
        <a:bodyPr/>
        <a:lstStyle/>
        <a:p>
          <a:r>
            <a:rPr lang="en-US" dirty="0"/>
            <a:t>June 2025 Mechanical design</a:t>
          </a:r>
          <a:endParaRPr lang="de-DE" dirty="0"/>
        </a:p>
      </dgm:t>
    </dgm:pt>
    <dgm:pt modelId="{6A7E533A-50E9-4B04-B905-45FFB8E0087D}" type="parTrans" cxnId="{6CED1E91-FE48-4D77-BE72-D3C6FC563A62}">
      <dgm:prSet/>
      <dgm:spPr/>
      <dgm:t>
        <a:bodyPr/>
        <a:lstStyle/>
        <a:p>
          <a:endParaRPr lang="de-DE"/>
        </a:p>
      </dgm:t>
    </dgm:pt>
    <dgm:pt modelId="{D533DCC4-38F1-45B3-BB71-938B2B13C3A4}" type="sibTrans" cxnId="{6CED1E91-FE48-4D77-BE72-D3C6FC563A62}">
      <dgm:prSet/>
      <dgm:spPr/>
      <dgm:t>
        <a:bodyPr/>
        <a:lstStyle/>
        <a:p>
          <a:endParaRPr lang="de-DE"/>
        </a:p>
      </dgm:t>
    </dgm:pt>
    <dgm:pt modelId="{7C248BF3-33E8-4D44-9A85-B784A0B2E20D}">
      <dgm:prSet phldrT="[Text]" phldr="0"/>
      <dgm:spPr/>
      <dgm:t>
        <a:bodyPr/>
        <a:lstStyle/>
        <a:p>
          <a:r>
            <a:rPr lang="en-US" dirty="0"/>
            <a:t>FE ceramics</a:t>
          </a:r>
          <a:endParaRPr lang="de-DE" dirty="0"/>
        </a:p>
      </dgm:t>
    </dgm:pt>
    <dgm:pt modelId="{E86A030E-5637-404F-ADAC-C2FFCBF264DE}" type="parTrans" cxnId="{5466D866-C062-48DD-AAC0-4BB228C1BAAA}">
      <dgm:prSet/>
      <dgm:spPr/>
      <dgm:t>
        <a:bodyPr/>
        <a:lstStyle/>
        <a:p>
          <a:endParaRPr lang="de-DE"/>
        </a:p>
      </dgm:t>
    </dgm:pt>
    <dgm:pt modelId="{C0DF5C40-F49B-4DD4-94B8-FECA7FB783D7}" type="sibTrans" cxnId="{5466D866-C062-48DD-AAC0-4BB228C1BAAA}">
      <dgm:prSet/>
      <dgm:spPr/>
      <dgm:t>
        <a:bodyPr/>
        <a:lstStyle/>
        <a:p>
          <a:endParaRPr lang="de-DE"/>
        </a:p>
      </dgm:t>
    </dgm:pt>
    <dgm:pt modelId="{3AAFBD18-77BB-4733-9350-23B937772F7F}">
      <dgm:prSet phldrT="[Text]" phldr="0"/>
      <dgm:spPr/>
      <dgm:t>
        <a:bodyPr/>
        <a:lstStyle/>
        <a:p>
          <a:r>
            <a:rPr lang="en-US" dirty="0"/>
            <a:t>Material characterized at 1300 MHz (FERMAT, Euclid)</a:t>
          </a:r>
          <a:endParaRPr lang="de-DE" dirty="0"/>
        </a:p>
      </dgm:t>
    </dgm:pt>
    <dgm:pt modelId="{17DC82E7-0B20-404E-927A-B1CF881D3BD5}" type="parTrans" cxnId="{138EB2D4-EA69-4223-9795-E2E176C28888}">
      <dgm:prSet/>
      <dgm:spPr/>
      <dgm:t>
        <a:bodyPr/>
        <a:lstStyle/>
        <a:p>
          <a:endParaRPr lang="de-DE"/>
        </a:p>
      </dgm:t>
    </dgm:pt>
    <dgm:pt modelId="{8E4D5576-F8BF-472F-A207-64EE77BF8055}" type="sibTrans" cxnId="{138EB2D4-EA69-4223-9795-E2E176C28888}">
      <dgm:prSet/>
      <dgm:spPr/>
      <dgm:t>
        <a:bodyPr/>
        <a:lstStyle/>
        <a:p>
          <a:endParaRPr lang="de-DE"/>
        </a:p>
      </dgm:t>
    </dgm:pt>
    <dgm:pt modelId="{E31E4799-67E2-40E4-BAE0-05392204D5BA}">
      <dgm:prSet phldrT="[Text]" phldr="0"/>
      <dgm:spPr/>
      <dgm:t>
        <a:bodyPr/>
        <a:lstStyle/>
        <a:p>
          <a:r>
            <a:rPr lang="en-US" dirty="0"/>
            <a:t>Sample preparation: Cutting, grinding, lapping, polishing</a:t>
          </a:r>
          <a:endParaRPr lang="de-DE" dirty="0"/>
        </a:p>
      </dgm:t>
    </dgm:pt>
    <dgm:pt modelId="{8FCD579A-C66F-4966-8313-79CE20943953}" type="parTrans" cxnId="{DBE8772D-9E7B-4A3E-B65C-F260659E08AC}">
      <dgm:prSet/>
      <dgm:spPr/>
      <dgm:t>
        <a:bodyPr/>
        <a:lstStyle/>
        <a:p>
          <a:endParaRPr lang="de-DE"/>
        </a:p>
      </dgm:t>
    </dgm:pt>
    <dgm:pt modelId="{3BC8F3DD-EAEB-4F6B-AD09-593DAB9307D2}" type="sibTrans" cxnId="{DBE8772D-9E7B-4A3E-B65C-F260659E08AC}">
      <dgm:prSet/>
      <dgm:spPr/>
      <dgm:t>
        <a:bodyPr/>
        <a:lstStyle/>
        <a:p>
          <a:endParaRPr lang="de-DE"/>
        </a:p>
      </dgm:t>
    </dgm:pt>
    <dgm:pt modelId="{FA9A6D73-7E76-4F55-9190-3B8F01443C4F}">
      <dgm:prSet phldrT="[Text]" phldr="0"/>
      <dgm:spPr/>
      <dgm:t>
        <a:bodyPr/>
        <a:lstStyle/>
        <a:p>
          <a:r>
            <a:rPr lang="en-US" dirty="0"/>
            <a:t>Single cell test with prototype</a:t>
          </a:r>
          <a:endParaRPr lang="de-DE" dirty="0"/>
        </a:p>
      </dgm:t>
    </dgm:pt>
    <dgm:pt modelId="{074EA824-2B0E-4083-8102-27AEEB5087A1}" type="parTrans" cxnId="{E5056F39-137E-407D-9B6A-2AD2F6F03D8C}">
      <dgm:prSet/>
      <dgm:spPr/>
      <dgm:t>
        <a:bodyPr/>
        <a:lstStyle/>
        <a:p>
          <a:endParaRPr lang="de-DE"/>
        </a:p>
      </dgm:t>
    </dgm:pt>
    <dgm:pt modelId="{8A282010-FE81-4F6E-9B27-2714B4FF75F1}" type="sibTrans" cxnId="{E5056F39-137E-407D-9B6A-2AD2F6F03D8C}">
      <dgm:prSet/>
      <dgm:spPr/>
      <dgm:t>
        <a:bodyPr/>
        <a:lstStyle/>
        <a:p>
          <a:endParaRPr lang="de-DE"/>
        </a:p>
      </dgm:t>
    </dgm:pt>
    <dgm:pt modelId="{1C4F9DF3-60A2-45F4-90DD-217216E79C0F}">
      <dgm:prSet phldrT="[Text]" phldr="0"/>
      <dgm:spPr/>
      <dgm:t>
        <a:bodyPr/>
        <a:lstStyle/>
        <a:p>
          <a:r>
            <a:rPr lang="en-US" dirty="0"/>
            <a:t>2-cell cavity being prepared</a:t>
          </a:r>
          <a:br>
            <a:rPr lang="en-US" dirty="0"/>
          </a:br>
          <a:r>
            <a:rPr lang="en-US" dirty="0"/>
            <a:t>at RI</a:t>
          </a:r>
          <a:endParaRPr lang="de-DE" dirty="0"/>
        </a:p>
      </dgm:t>
    </dgm:pt>
    <dgm:pt modelId="{561A890D-3C56-4B64-912D-6A012CB7C917}" type="parTrans" cxnId="{33E5D0BB-F459-4631-AFE2-D0796BFE351D}">
      <dgm:prSet/>
      <dgm:spPr/>
      <dgm:t>
        <a:bodyPr/>
        <a:lstStyle/>
        <a:p>
          <a:endParaRPr lang="de-DE"/>
        </a:p>
      </dgm:t>
    </dgm:pt>
    <dgm:pt modelId="{37977BC7-A6E2-4AA3-B4BA-918CD318D864}" type="sibTrans" cxnId="{33E5D0BB-F459-4631-AFE2-D0796BFE351D}">
      <dgm:prSet/>
      <dgm:spPr/>
      <dgm:t>
        <a:bodyPr/>
        <a:lstStyle/>
        <a:p>
          <a:endParaRPr lang="de-DE"/>
        </a:p>
      </dgm:t>
    </dgm:pt>
    <dgm:pt modelId="{4CA605EC-000A-4261-8BD4-73C44910B9AD}">
      <dgm:prSet phldrT="[Text]" phldr="0"/>
      <dgm:spPr/>
      <dgm:t>
        <a:bodyPr/>
        <a:lstStyle/>
        <a:p>
          <a:r>
            <a:rPr lang="en-US" dirty="0"/>
            <a:t> Critically coupled, but with blade tuner +</a:t>
          </a:r>
          <a:r>
            <a:rPr lang="en-US" dirty="0" err="1"/>
            <a:t>piezos</a:t>
          </a:r>
          <a:endParaRPr lang="de-DE" dirty="0"/>
        </a:p>
      </dgm:t>
    </dgm:pt>
    <dgm:pt modelId="{D21CEF41-24FD-4F6C-8077-64C1005C3728}" type="parTrans" cxnId="{9111259A-AC7C-4B4D-A86B-28E1F2E5671E}">
      <dgm:prSet/>
      <dgm:spPr/>
      <dgm:t>
        <a:bodyPr/>
        <a:lstStyle/>
        <a:p>
          <a:endParaRPr lang="de-DE"/>
        </a:p>
      </dgm:t>
    </dgm:pt>
    <dgm:pt modelId="{923B7B6B-AD6E-4A1E-9D09-7028314AFD60}" type="sibTrans" cxnId="{9111259A-AC7C-4B4D-A86B-28E1F2E5671E}">
      <dgm:prSet/>
      <dgm:spPr/>
      <dgm:t>
        <a:bodyPr/>
        <a:lstStyle/>
        <a:p>
          <a:endParaRPr lang="de-DE"/>
        </a:p>
      </dgm:t>
    </dgm:pt>
    <dgm:pt modelId="{DA1373D4-A49F-42FE-BAC7-595758AF433C}">
      <dgm:prSet phldrT="[Text]" phldr="0"/>
      <dgm:spPr/>
      <dgm:t>
        <a:bodyPr/>
        <a:lstStyle/>
        <a:p>
          <a:r>
            <a:rPr lang="en-US" dirty="0"/>
            <a:t>Preparation of LLRF system started (</a:t>
          </a:r>
          <a:r>
            <a:rPr lang="en-US" dirty="0" err="1"/>
            <a:t>RFSoC</a:t>
          </a:r>
          <a:r>
            <a:rPr lang="en-US" dirty="0"/>
            <a:t>)</a:t>
          </a:r>
          <a:endParaRPr lang="de-DE" dirty="0"/>
        </a:p>
      </dgm:t>
    </dgm:pt>
    <dgm:pt modelId="{7414D2EE-19BD-4EA3-BB30-4411427EED45}" type="parTrans" cxnId="{C9B51662-3555-4501-8397-8E8131242B38}">
      <dgm:prSet/>
      <dgm:spPr/>
      <dgm:t>
        <a:bodyPr/>
        <a:lstStyle/>
        <a:p>
          <a:endParaRPr lang="de-DE"/>
        </a:p>
      </dgm:t>
    </dgm:pt>
    <dgm:pt modelId="{4302FCB9-9552-4B12-A4B7-BADB3279906D}" type="sibTrans" cxnId="{C9B51662-3555-4501-8397-8E8131242B38}">
      <dgm:prSet/>
      <dgm:spPr/>
      <dgm:t>
        <a:bodyPr/>
        <a:lstStyle/>
        <a:p>
          <a:endParaRPr lang="de-DE"/>
        </a:p>
      </dgm:t>
    </dgm:pt>
    <dgm:pt modelId="{2CDF1565-A85B-4954-B15F-E1E26714ECF6}">
      <dgm:prSet phldrT="[Text]" phldr="0"/>
      <dgm:spPr/>
      <dgm:t>
        <a:bodyPr/>
        <a:lstStyle/>
        <a:p>
          <a:r>
            <a:rPr lang="en-US" dirty="0"/>
            <a:t> Tuner ready for Q1-2 2026</a:t>
          </a:r>
          <a:endParaRPr lang="de-DE" dirty="0"/>
        </a:p>
      </dgm:t>
    </dgm:pt>
    <dgm:pt modelId="{F78193C8-BB31-4EAE-90F8-0D2B13030019}" type="parTrans" cxnId="{A2229E1B-2BE0-4057-A063-DCD337E7A73A}">
      <dgm:prSet/>
      <dgm:spPr/>
      <dgm:t>
        <a:bodyPr/>
        <a:lstStyle/>
        <a:p>
          <a:endParaRPr lang="de-DE"/>
        </a:p>
      </dgm:t>
    </dgm:pt>
    <dgm:pt modelId="{428CEF28-ABDE-4E8B-AB84-BD4B94CA5E98}" type="sibTrans" cxnId="{A2229E1B-2BE0-4057-A063-DCD337E7A73A}">
      <dgm:prSet/>
      <dgm:spPr/>
      <dgm:t>
        <a:bodyPr/>
        <a:lstStyle/>
        <a:p>
          <a:endParaRPr lang="de-DE"/>
        </a:p>
      </dgm:t>
    </dgm:pt>
    <dgm:pt modelId="{1237EEDA-5A20-4E54-98FE-348375ED44D4}">
      <dgm:prSet phldrT="[Text]" phldr="0"/>
      <dgm:spPr/>
      <dgm:t>
        <a:bodyPr/>
        <a:lstStyle/>
        <a:p>
          <a:r>
            <a:rPr lang="en-US" dirty="0"/>
            <a:t> Sample analysis</a:t>
          </a:r>
          <a:endParaRPr lang="de-DE" dirty="0"/>
        </a:p>
      </dgm:t>
    </dgm:pt>
    <dgm:pt modelId="{6706B78C-1061-41CF-8349-F46495F773EE}" type="parTrans" cxnId="{C81AE73E-D4A2-4EA3-9160-F6DD424159CF}">
      <dgm:prSet/>
      <dgm:spPr/>
      <dgm:t>
        <a:bodyPr/>
        <a:lstStyle/>
        <a:p>
          <a:endParaRPr lang="de-DE"/>
        </a:p>
      </dgm:t>
    </dgm:pt>
    <dgm:pt modelId="{9D74CAAB-A37B-450C-9A04-C43738DAAFAC}" type="sibTrans" cxnId="{C81AE73E-D4A2-4EA3-9160-F6DD424159CF}">
      <dgm:prSet/>
      <dgm:spPr/>
      <dgm:t>
        <a:bodyPr/>
        <a:lstStyle/>
        <a:p>
          <a:endParaRPr lang="de-DE"/>
        </a:p>
      </dgm:t>
    </dgm:pt>
    <dgm:pt modelId="{57CD3964-FD88-4D30-923D-048649EAD4EF}">
      <dgm:prSet phldrT="[Text]" phldr="0"/>
      <dgm:spPr/>
      <dgm:t>
        <a:bodyPr/>
        <a:lstStyle/>
        <a:p>
          <a:r>
            <a:rPr lang="en-US" dirty="0"/>
            <a:t> Microphonics compensation proof of principle test</a:t>
          </a:r>
          <a:endParaRPr lang="de-DE" dirty="0"/>
        </a:p>
      </dgm:t>
    </dgm:pt>
    <dgm:pt modelId="{B5F36789-A2AE-49DB-8703-0B01F8380070}" type="parTrans" cxnId="{8B55E159-6349-4A07-AA1E-B88C815E5A9E}">
      <dgm:prSet/>
      <dgm:spPr/>
      <dgm:t>
        <a:bodyPr/>
        <a:lstStyle/>
        <a:p>
          <a:endParaRPr lang="de-DE"/>
        </a:p>
      </dgm:t>
    </dgm:pt>
    <dgm:pt modelId="{3B67AB80-36EB-478C-A3DF-C2B52346428D}" type="sibTrans" cxnId="{8B55E159-6349-4A07-AA1E-B88C815E5A9E}">
      <dgm:prSet/>
      <dgm:spPr/>
      <dgm:t>
        <a:bodyPr/>
        <a:lstStyle/>
        <a:p>
          <a:endParaRPr lang="de-DE"/>
        </a:p>
      </dgm:t>
    </dgm:pt>
    <dgm:pt modelId="{C42A8008-08C9-4170-82A1-1A6342AF1049}">
      <dgm:prSet/>
      <dgm:spPr/>
      <dgm:t>
        <a:bodyPr/>
        <a:lstStyle/>
        <a:p>
          <a:r>
            <a:rPr lang="en-US" dirty="0"/>
            <a:t>Multi-cell test (fully equipped cavity)</a:t>
          </a:r>
          <a:endParaRPr lang="de-DE" dirty="0"/>
        </a:p>
      </dgm:t>
    </dgm:pt>
    <dgm:pt modelId="{629C979B-5A0E-4205-B172-85C8121C2530}" type="parTrans" cxnId="{2962861A-89E6-4434-B1FF-F44268CA422B}">
      <dgm:prSet/>
      <dgm:spPr/>
      <dgm:t>
        <a:bodyPr/>
        <a:lstStyle/>
        <a:p>
          <a:endParaRPr lang="de-DE"/>
        </a:p>
      </dgm:t>
    </dgm:pt>
    <dgm:pt modelId="{D173E776-974B-422C-B7B5-35AA618DBDC2}" type="sibTrans" cxnId="{2962861A-89E6-4434-B1FF-F44268CA422B}">
      <dgm:prSet/>
      <dgm:spPr/>
      <dgm:t>
        <a:bodyPr/>
        <a:lstStyle/>
        <a:p>
          <a:endParaRPr lang="de-DE"/>
        </a:p>
      </dgm:t>
    </dgm:pt>
    <dgm:pt modelId="{1E9E9833-E9DA-4319-B37C-646F17808EB0}">
      <dgm:prSet/>
      <dgm:spPr/>
      <dgm:t>
        <a:bodyPr/>
        <a:lstStyle/>
        <a:p>
          <a:r>
            <a:rPr lang="en-US" dirty="0"/>
            <a:t>TESLA cavity in </a:t>
          </a:r>
          <a:r>
            <a:rPr lang="en-US" dirty="0" err="1"/>
            <a:t>HoBiCaT</a:t>
          </a:r>
          <a:r>
            <a:rPr lang="en-US" dirty="0"/>
            <a:t> with FPC and classic tuner</a:t>
          </a:r>
          <a:endParaRPr lang="de-DE" dirty="0"/>
        </a:p>
      </dgm:t>
    </dgm:pt>
    <dgm:pt modelId="{4C1E7658-BF68-4229-ABF4-FC54A4950032}" type="parTrans" cxnId="{49F6BBA7-906A-4732-9878-696A57B26F96}">
      <dgm:prSet/>
      <dgm:spPr/>
      <dgm:t>
        <a:bodyPr/>
        <a:lstStyle/>
        <a:p>
          <a:endParaRPr lang="de-DE"/>
        </a:p>
      </dgm:t>
    </dgm:pt>
    <dgm:pt modelId="{6CD72171-E411-4520-B818-F8962E81FD5C}" type="sibTrans" cxnId="{49F6BBA7-906A-4732-9878-696A57B26F96}">
      <dgm:prSet/>
      <dgm:spPr/>
      <dgm:t>
        <a:bodyPr/>
        <a:lstStyle/>
        <a:p>
          <a:endParaRPr lang="de-DE"/>
        </a:p>
      </dgm:t>
    </dgm:pt>
    <dgm:pt modelId="{81CD145F-A563-485E-920C-F8C1B1BBC09F}">
      <dgm:prSet/>
      <dgm:spPr/>
      <dgm:t>
        <a:bodyPr/>
        <a:lstStyle/>
        <a:p>
          <a:r>
            <a:rPr lang="en-US" dirty="0"/>
            <a:t> FE-FRT second version, e.g. optimized also for higher</a:t>
          </a:r>
          <a:br>
            <a:rPr lang="en-US" dirty="0"/>
          </a:br>
          <a:r>
            <a:rPr lang="en-US" dirty="0"/>
            <a:t>stored energy</a:t>
          </a:r>
          <a:endParaRPr lang="de-DE" dirty="0"/>
        </a:p>
      </dgm:t>
    </dgm:pt>
    <dgm:pt modelId="{E6ACED53-2E27-427E-B202-F4FE86F8679D}" type="parTrans" cxnId="{978DABF9-180A-4893-BFBE-B803CFF6134E}">
      <dgm:prSet/>
      <dgm:spPr/>
      <dgm:t>
        <a:bodyPr/>
        <a:lstStyle/>
        <a:p>
          <a:endParaRPr lang="de-DE"/>
        </a:p>
      </dgm:t>
    </dgm:pt>
    <dgm:pt modelId="{4D85131F-44CD-4BEB-8D21-375C801F6626}" type="sibTrans" cxnId="{978DABF9-180A-4893-BFBE-B803CFF6134E}">
      <dgm:prSet/>
      <dgm:spPr/>
      <dgm:t>
        <a:bodyPr/>
        <a:lstStyle/>
        <a:p>
          <a:endParaRPr lang="de-DE"/>
        </a:p>
      </dgm:t>
    </dgm:pt>
    <dgm:pt modelId="{472E03C3-B3BE-4662-B2BC-613A8606FE2D}">
      <dgm:prSet/>
      <dgm:spPr/>
      <dgm:t>
        <a:bodyPr/>
        <a:lstStyle/>
        <a:p>
          <a:r>
            <a:rPr lang="en-US" dirty="0"/>
            <a:t> Final LLRF + FE-FRT test</a:t>
          </a:r>
          <a:endParaRPr lang="de-DE" dirty="0"/>
        </a:p>
      </dgm:t>
    </dgm:pt>
    <dgm:pt modelId="{7B445D24-B1EF-44CA-862F-365D4C638019}" type="parTrans" cxnId="{9F8D68AB-5ABF-49B9-93BA-0932C095647D}">
      <dgm:prSet/>
      <dgm:spPr/>
      <dgm:t>
        <a:bodyPr/>
        <a:lstStyle/>
        <a:p>
          <a:endParaRPr lang="de-DE"/>
        </a:p>
      </dgm:t>
    </dgm:pt>
    <dgm:pt modelId="{4098159C-1EB7-400A-B699-165622C24059}" type="sibTrans" cxnId="{9F8D68AB-5ABF-49B9-93BA-0932C095647D}">
      <dgm:prSet/>
      <dgm:spPr/>
      <dgm:t>
        <a:bodyPr/>
        <a:lstStyle/>
        <a:p>
          <a:endParaRPr lang="de-DE"/>
        </a:p>
      </dgm:t>
    </dgm:pt>
    <dgm:pt modelId="{CF9CAFA6-DE2E-4045-BE71-CEA28F0073E1}" type="pres">
      <dgm:prSet presAssocID="{938A20D0-FFDD-4BFA-9A71-2725478CE578}" presName="Name0" presStyleCnt="0">
        <dgm:presLayoutVars>
          <dgm:dir/>
          <dgm:resizeHandles val="exact"/>
        </dgm:presLayoutVars>
      </dgm:prSet>
      <dgm:spPr/>
    </dgm:pt>
    <dgm:pt modelId="{C66C4D5E-C081-475A-B3F9-D201BCF4443F}" type="pres">
      <dgm:prSet presAssocID="{2F5C78A3-F5E2-4B4D-B953-90D8E2E6B00A}" presName="composite" presStyleCnt="0"/>
      <dgm:spPr/>
    </dgm:pt>
    <dgm:pt modelId="{76B81711-A490-4BAF-8841-3C03C9CC1B0F}" type="pres">
      <dgm:prSet presAssocID="{2F5C78A3-F5E2-4B4D-B953-90D8E2E6B00A}" presName="imagSh" presStyleLbl="bgImgPlace1" presStyleIdx="0" presStyleCnt="4"/>
      <dgm:spPr>
        <a:blipFill>
          <a:blip xmlns:r="http://schemas.openxmlformats.org/officeDocument/2006/relationships" r:embed="rId1"/>
          <a:srcRect/>
          <a:stretch>
            <a:fillRect l="-7000" r="-7000"/>
          </a:stretch>
        </a:blipFill>
      </dgm:spPr>
    </dgm:pt>
    <dgm:pt modelId="{60877625-4FB9-4CBF-8FF3-186CE639B323}" type="pres">
      <dgm:prSet presAssocID="{2F5C78A3-F5E2-4B4D-B953-90D8E2E6B00A}" presName="txNode" presStyleLbl="node1" presStyleIdx="0" presStyleCnt="4">
        <dgm:presLayoutVars>
          <dgm:bulletEnabled val="1"/>
        </dgm:presLayoutVars>
      </dgm:prSet>
      <dgm:spPr/>
    </dgm:pt>
    <dgm:pt modelId="{0EC44FB0-32E0-4900-B2A0-74AD68D7C43F}" type="pres">
      <dgm:prSet presAssocID="{99588876-E09C-4C47-BB58-D33D9E1B3048}" presName="sibTrans" presStyleLbl="sibTrans2D1" presStyleIdx="0" presStyleCnt="3"/>
      <dgm:spPr/>
    </dgm:pt>
    <dgm:pt modelId="{DBE30E8D-8C04-4DDB-9473-21689DB5151C}" type="pres">
      <dgm:prSet presAssocID="{99588876-E09C-4C47-BB58-D33D9E1B3048}" presName="connTx" presStyleLbl="sibTrans2D1" presStyleIdx="0" presStyleCnt="3"/>
      <dgm:spPr/>
    </dgm:pt>
    <dgm:pt modelId="{A7110051-BDB2-44B1-A7D1-7A5A6368E8B9}" type="pres">
      <dgm:prSet presAssocID="{7C248BF3-33E8-4D44-9A85-B784A0B2E20D}" presName="composite" presStyleCnt="0"/>
      <dgm:spPr/>
    </dgm:pt>
    <dgm:pt modelId="{88DDF0E7-A049-4E69-B7B3-113FC79DF3A9}" type="pres">
      <dgm:prSet presAssocID="{7C248BF3-33E8-4D44-9A85-B784A0B2E20D}" presName="imagSh" presStyleLbl="bgImgPlace1" presStyleIdx="1" presStyleCnt="4"/>
      <dgm:spPr>
        <a:blipFill>
          <a:blip xmlns:r="http://schemas.openxmlformats.org/officeDocument/2006/relationships" r:embed="rId2"/>
          <a:srcRect/>
          <a:stretch>
            <a:fillRect t="-18000" b="-18000"/>
          </a:stretch>
        </a:blipFill>
      </dgm:spPr>
    </dgm:pt>
    <dgm:pt modelId="{9E74E3A3-D431-417D-ABB0-AF8852E034FE}" type="pres">
      <dgm:prSet presAssocID="{7C248BF3-33E8-4D44-9A85-B784A0B2E20D}" presName="txNode" presStyleLbl="node1" presStyleIdx="1" presStyleCnt="4">
        <dgm:presLayoutVars>
          <dgm:bulletEnabled val="1"/>
        </dgm:presLayoutVars>
      </dgm:prSet>
      <dgm:spPr/>
    </dgm:pt>
    <dgm:pt modelId="{9B5AF82C-B9B8-4AEA-BC57-2A4B35FBFE64}" type="pres">
      <dgm:prSet presAssocID="{C0DF5C40-F49B-4DD4-94B8-FECA7FB783D7}" presName="sibTrans" presStyleLbl="sibTrans2D1" presStyleIdx="1" presStyleCnt="3"/>
      <dgm:spPr/>
    </dgm:pt>
    <dgm:pt modelId="{24266E49-0C0C-45B6-8957-AF0C105B75CC}" type="pres">
      <dgm:prSet presAssocID="{C0DF5C40-F49B-4DD4-94B8-FECA7FB783D7}" presName="connTx" presStyleLbl="sibTrans2D1" presStyleIdx="1" presStyleCnt="3"/>
      <dgm:spPr/>
    </dgm:pt>
    <dgm:pt modelId="{5508683E-0601-49B6-BF2E-843471C3A19D}" type="pres">
      <dgm:prSet presAssocID="{FA9A6D73-7E76-4F55-9190-3B8F01443C4F}" presName="composite" presStyleCnt="0"/>
      <dgm:spPr/>
    </dgm:pt>
    <dgm:pt modelId="{1B4CBD82-6D3F-4C25-AD62-161F546A8327}" type="pres">
      <dgm:prSet presAssocID="{FA9A6D73-7E76-4F55-9190-3B8F01443C4F}" presName="imagSh" presStyleLbl="bgImgPlace1" presStyleIdx="2" presStyleCnt="4"/>
      <dgm:spPr>
        <a:blipFill>
          <a:blip xmlns:r="http://schemas.openxmlformats.org/officeDocument/2006/relationships" r:embed="rId3"/>
          <a:srcRect/>
          <a:stretch>
            <a:fillRect l="-47000" r="-47000"/>
          </a:stretch>
        </a:blipFill>
      </dgm:spPr>
    </dgm:pt>
    <dgm:pt modelId="{B005A809-C872-494B-BFBE-0F8D65DB56C2}" type="pres">
      <dgm:prSet presAssocID="{FA9A6D73-7E76-4F55-9190-3B8F01443C4F}" presName="txNode" presStyleLbl="node1" presStyleIdx="2" presStyleCnt="4">
        <dgm:presLayoutVars>
          <dgm:bulletEnabled val="1"/>
        </dgm:presLayoutVars>
      </dgm:prSet>
      <dgm:spPr/>
    </dgm:pt>
    <dgm:pt modelId="{641B8BA6-560B-4923-89C1-7362E594830E}" type="pres">
      <dgm:prSet presAssocID="{8A282010-FE81-4F6E-9B27-2714B4FF75F1}" presName="sibTrans" presStyleLbl="sibTrans2D1" presStyleIdx="2" presStyleCnt="3"/>
      <dgm:spPr/>
    </dgm:pt>
    <dgm:pt modelId="{2D5E2AAB-67A3-4192-B051-83492D74B2D8}" type="pres">
      <dgm:prSet presAssocID="{8A282010-FE81-4F6E-9B27-2714B4FF75F1}" presName="connTx" presStyleLbl="sibTrans2D1" presStyleIdx="2" presStyleCnt="3"/>
      <dgm:spPr/>
    </dgm:pt>
    <dgm:pt modelId="{A308AE16-BDE3-4539-B2E7-3482E44ACF87}" type="pres">
      <dgm:prSet presAssocID="{C42A8008-08C9-4170-82A1-1A6342AF1049}" presName="composite" presStyleCnt="0"/>
      <dgm:spPr/>
    </dgm:pt>
    <dgm:pt modelId="{AEB2E608-34BE-44A0-B921-45A84C820BD5}" type="pres">
      <dgm:prSet presAssocID="{C42A8008-08C9-4170-82A1-1A6342AF1049}" presName="imagSh" presStyleLbl="bgImgPlace1" presStyleIdx="3" presStyleCnt="4" custLinFactNeighborX="5452" custLinFactNeighborY="-7820"/>
      <dgm:spPr>
        <a:blipFill>
          <a:blip xmlns:r="http://schemas.openxmlformats.org/officeDocument/2006/relationships" r:embed="rId4"/>
          <a:srcRect/>
          <a:stretch>
            <a:fillRect l="-97000" r="-97000"/>
          </a:stretch>
        </a:blipFill>
      </dgm:spPr>
    </dgm:pt>
    <dgm:pt modelId="{F261F5F1-EFEA-4757-B6B3-EB0CBA7BBD91}" type="pres">
      <dgm:prSet presAssocID="{C42A8008-08C9-4170-82A1-1A6342AF1049}" presName="txNode" presStyleLbl="node1" presStyleIdx="3" presStyleCnt="4">
        <dgm:presLayoutVars>
          <dgm:bulletEnabled val="1"/>
        </dgm:presLayoutVars>
      </dgm:prSet>
      <dgm:spPr/>
    </dgm:pt>
  </dgm:ptLst>
  <dgm:cxnLst>
    <dgm:cxn modelId="{918DF604-1034-403F-B24D-99522ABCD441}" type="presOf" srcId="{7C248BF3-33E8-4D44-9A85-B784A0B2E20D}" destId="{9E74E3A3-D431-417D-ABB0-AF8852E034FE}" srcOrd="0" destOrd="0" presId="urn:microsoft.com/office/officeart/2005/8/layout/hProcess10"/>
    <dgm:cxn modelId="{F6CA010D-0995-403A-8E37-DDD2F5F87085}" type="presOf" srcId="{E31E4799-67E2-40E4-BAE0-05392204D5BA}" destId="{9E74E3A3-D431-417D-ABB0-AF8852E034FE}" srcOrd="0" destOrd="2" presId="urn:microsoft.com/office/officeart/2005/8/layout/hProcess10"/>
    <dgm:cxn modelId="{4CCD3715-F683-414C-8D6F-33562EB7034E}" type="presOf" srcId="{FA9A6D73-7E76-4F55-9190-3B8F01443C4F}" destId="{B005A809-C872-494B-BFBE-0F8D65DB56C2}" srcOrd="0" destOrd="0" presId="urn:microsoft.com/office/officeart/2005/8/layout/hProcess10"/>
    <dgm:cxn modelId="{81F07219-CBE9-4288-86E4-FCE1A8FC4CA0}" type="presOf" srcId="{938A20D0-FFDD-4BFA-9A71-2725478CE578}" destId="{CF9CAFA6-DE2E-4045-BE71-CEA28F0073E1}" srcOrd="0" destOrd="0" presId="urn:microsoft.com/office/officeart/2005/8/layout/hProcess10"/>
    <dgm:cxn modelId="{2962861A-89E6-4434-B1FF-F44268CA422B}" srcId="{938A20D0-FFDD-4BFA-9A71-2725478CE578}" destId="{C42A8008-08C9-4170-82A1-1A6342AF1049}" srcOrd="3" destOrd="0" parTransId="{629C979B-5A0E-4205-B172-85C8121C2530}" sibTransId="{D173E776-974B-422C-B7B5-35AA618DBDC2}"/>
    <dgm:cxn modelId="{A2229E1B-2BE0-4057-A063-DCD337E7A73A}" srcId="{2F5C78A3-F5E2-4B4D-B953-90D8E2E6B00A}" destId="{2CDF1565-A85B-4954-B15F-E1E26714ECF6}" srcOrd="3" destOrd="0" parTransId="{F78193C8-BB31-4EAE-90F8-0D2B13030019}" sibTransId="{428CEF28-ABDE-4E8B-AB84-BD4B94CA5E98}"/>
    <dgm:cxn modelId="{DBE8772D-9E7B-4A3E-B65C-F260659E08AC}" srcId="{7C248BF3-33E8-4D44-9A85-B784A0B2E20D}" destId="{E31E4799-67E2-40E4-BAE0-05392204D5BA}" srcOrd="1" destOrd="0" parTransId="{8FCD579A-C66F-4966-8313-79CE20943953}" sibTransId="{3BC8F3DD-EAEB-4F6B-AD09-593DAB9307D2}"/>
    <dgm:cxn modelId="{BF7CB12E-FA77-4EBE-BACE-154CD8917F4B}" type="presOf" srcId="{C0DF5C40-F49B-4DD4-94B8-FECA7FB783D7}" destId="{24266E49-0C0C-45B6-8957-AF0C105B75CC}" srcOrd="1" destOrd="0" presId="urn:microsoft.com/office/officeart/2005/8/layout/hProcess10"/>
    <dgm:cxn modelId="{2A51B530-0991-444A-97EB-1DB3CD5D7F15}" type="presOf" srcId="{8A282010-FE81-4F6E-9B27-2714B4FF75F1}" destId="{2D5E2AAB-67A3-4192-B051-83492D74B2D8}" srcOrd="1" destOrd="0" presId="urn:microsoft.com/office/officeart/2005/8/layout/hProcess10"/>
    <dgm:cxn modelId="{BE1B0736-BAEE-47A1-B74D-3CAE22C7698A}" type="presOf" srcId="{81CD145F-A563-485E-920C-F8C1B1BBC09F}" destId="{F261F5F1-EFEA-4757-B6B3-EB0CBA7BBD91}" srcOrd="0" destOrd="2" presId="urn:microsoft.com/office/officeart/2005/8/layout/hProcess10"/>
    <dgm:cxn modelId="{E5056F39-137E-407D-9B6A-2AD2F6F03D8C}" srcId="{938A20D0-FFDD-4BFA-9A71-2725478CE578}" destId="{FA9A6D73-7E76-4F55-9190-3B8F01443C4F}" srcOrd="2" destOrd="0" parTransId="{074EA824-2B0E-4083-8102-27AEEB5087A1}" sibTransId="{8A282010-FE81-4F6E-9B27-2714B4FF75F1}"/>
    <dgm:cxn modelId="{7BF6E53C-F2A4-494B-829A-8DFDBAEDF732}" type="presOf" srcId="{8A282010-FE81-4F6E-9B27-2714B4FF75F1}" destId="{641B8BA6-560B-4923-89C1-7362E594830E}" srcOrd="0" destOrd="0" presId="urn:microsoft.com/office/officeart/2005/8/layout/hProcess10"/>
    <dgm:cxn modelId="{E490403D-E4D3-4A64-9B63-94870D119E03}" type="presOf" srcId="{DA1373D4-A49F-42FE-BAC7-595758AF433C}" destId="{60877625-4FB9-4CBF-8FF3-186CE639B323}" srcOrd="0" destOrd="3" presId="urn:microsoft.com/office/officeart/2005/8/layout/hProcess10"/>
    <dgm:cxn modelId="{D297573E-CAD4-4FE2-9086-663295345D07}" srcId="{938A20D0-FFDD-4BFA-9A71-2725478CE578}" destId="{2F5C78A3-F5E2-4B4D-B953-90D8E2E6B00A}" srcOrd="0" destOrd="0" parTransId="{1DFE036D-BA16-403F-B7EC-9C3DE43A5249}" sibTransId="{99588876-E09C-4C47-BB58-D33D9E1B3048}"/>
    <dgm:cxn modelId="{C81AE73E-D4A2-4EA3-9160-F6DD424159CF}" srcId="{7C248BF3-33E8-4D44-9A85-B784A0B2E20D}" destId="{1237EEDA-5A20-4E54-98FE-348375ED44D4}" srcOrd="2" destOrd="0" parTransId="{6706B78C-1061-41CF-8349-F46495F773EE}" sibTransId="{9D74CAAB-A37B-450C-9A04-C43738DAAFAC}"/>
    <dgm:cxn modelId="{C9B51662-3555-4501-8397-8E8131242B38}" srcId="{2F5C78A3-F5E2-4B4D-B953-90D8E2E6B00A}" destId="{DA1373D4-A49F-42FE-BAC7-595758AF433C}" srcOrd="2" destOrd="0" parTransId="{7414D2EE-19BD-4EA3-BB30-4411427EED45}" sibTransId="{4302FCB9-9552-4B12-A4B7-BADB3279906D}"/>
    <dgm:cxn modelId="{5C130C66-E5B6-49DE-9B6A-4FD480E1FFFC}" type="presOf" srcId="{3AAFBD18-77BB-4733-9350-23B937772F7F}" destId="{9E74E3A3-D431-417D-ABB0-AF8852E034FE}" srcOrd="0" destOrd="1" presId="urn:microsoft.com/office/officeart/2005/8/layout/hProcess10"/>
    <dgm:cxn modelId="{5466D866-C062-48DD-AAC0-4BB228C1BAAA}" srcId="{938A20D0-FFDD-4BFA-9A71-2725478CE578}" destId="{7C248BF3-33E8-4D44-9A85-B784A0B2E20D}" srcOrd="1" destOrd="0" parTransId="{E86A030E-5637-404F-ADAC-C2FFCBF264DE}" sibTransId="{C0DF5C40-F49B-4DD4-94B8-FECA7FB783D7}"/>
    <dgm:cxn modelId="{69D38A49-F6A4-44EE-B9D7-C4C172D3A408}" type="presOf" srcId="{C42A8008-08C9-4170-82A1-1A6342AF1049}" destId="{F261F5F1-EFEA-4757-B6B3-EB0CBA7BBD91}" srcOrd="0" destOrd="0" presId="urn:microsoft.com/office/officeart/2005/8/layout/hProcess10"/>
    <dgm:cxn modelId="{C598B96A-8135-44A3-8FDA-11C0C0AAAFAD}" type="presOf" srcId="{2F5C78A3-F5E2-4B4D-B953-90D8E2E6B00A}" destId="{60877625-4FB9-4CBF-8FF3-186CE639B323}" srcOrd="0" destOrd="0" presId="urn:microsoft.com/office/officeart/2005/8/layout/hProcess10"/>
    <dgm:cxn modelId="{E6DB894D-A665-4F3C-909D-DC9A90543F20}" type="presOf" srcId="{2CDF1565-A85B-4954-B15F-E1E26714ECF6}" destId="{60877625-4FB9-4CBF-8FF3-186CE639B323}" srcOrd="0" destOrd="4" presId="urn:microsoft.com/office/officeart/2005/8/layout/hProcess10"/>
    <dgm:cxn modelId="{AE01BE56-E006-4AC8-A851-38E8691B253E}" srcId="{2F5C78A3-F5E2-4B4D-B953-90D8E2E6B00A}" destId="{81AB6B7E-2CA5-472E-AE77-6CC8219D7CCC}" srcOrd="0" destOrd="0" parTransId="{2DF7C1B4-F6FA-4150-B477-928A279E5AD0}" sibTransId="{A2ACF9C6-0E23-476A-9579-99D12CD94EA9}"/>
    <dgm:cxn modelId="{ABA09E58-AF0B-4338-8DDC-FF2CB7690668}" type="presOf" srcId="{1E9E9833-E9DA-4319-B37C-646F17808EB0}" destId="{F261F5F1-EFEA-4757-B6B3-EB0CBA7BBD91}" srcOrd="0" destOrd="1" presId="urn:microsoft.com/office/officeart/2005/8/layout/hProcess10"/>
    <dgm:cxn modelId="{8B55E159-6349-4A07-AA1E-B88C815E5A9E}" srcId="{FA9A6D73-7E76-4F55-9190-3B8F01443C4F}" destId="{57CD3964-FD88-4D30-923D-048649EAD4EF}" srcOrd="2" destOrd="0" parTransId="{B5F36789-A2AE-49DB-8703-0B01F8380070}" sibTransId="{3B67AB80-36EB-478C-A3DF-C2B52346428D}"/>
    <dgm:cxn modelId="{69F3667D-9669-4940-BBA1-95A481FAE873}" type="presOf" srcId="{472E03C3-B3BE-4662-B2BC-613A8606FE2D}" destId="{F261F5F1-EFEA-4757-B6B3-EB0CBA7BBD91}" srcOrd="0" destOrd="3" presId="urn:microsoft.com/office/officeart/2005/8/layout/hProcess10"/>
    <dgm:cxn modelId="{23BE6A81-9A86-4FBC-948B-0EB4E9F5F58B}" type="presOf" srcId="{1237EEDA-5A20-4E54-98FE-348375ED44D4}" destId="{9E74E3A3-D431-417D-ABB0-AF8852E034FE}" srcOrd="0" destOrd="3" presId="urn:microsoft.com/office/officeart/2005/8/layout/hProcess10"/>
    <dgm:cxn modelId="{6CED1E91-FE48-4D77-BE72-D3C6FC563A62}" srcId="{2F5C78A3-F5E2-4B4D-B953-90D8E2E6B00A}" destId="{6307AB52-BA19-420C-9B21-A16102A7641F}" srcOrd="1" destOrd="0" parTransId="{6A7E533A-50E9-4B04-B905-45FFB8E0087D}" sibTransId="{D533DCC4-38F1-45B3-BB71-938B2B13C3A4}"/>
    <dgm:cxn modelId="{0DB56296-4264-42B2-A996-82075F00F690}" type="presOf" srcId="{6307AB52-BA19-420C-9B21-A16102A7641F}" destId="{60877625-4FB9-4CBF-8FF3-186CE639B323}" srcOrd="0" destOrd="2" presId="urn:microsoft.com/office/officeart/2005/8/layout/hProcess10"/>
    <dgm:cxn modelId="{9111259A-AC7C-4B4D-A86B-28E1F2E5671E}" srcId="{FA9A6D73-7E76-4F55-9190-3B8F01443C4F}" destId="{4CA605EC-000A-4261-8BD4-73C44910B9AD}" srcOrd="1" destOrd="0" parTransId="{D21CEF41-24FD-4F6C-8077-64C1005C3728}" sibTransId="{923B7B6B-AD6E-4A1E-9D09-7028314AFD60}"/>
    <dgm:cxn modelId="{695146A6-5876-44B3-A97B-F6F5BA51A296}" type="presOf" srcId="{1C4F9DF3-60A2-45F4-90DD-217216E79C0F}" destId="{B005A809-C872-494B-BFBE-0F8D65DB56C2}" srcOrd="0" destOrd="1" presId="urn:microsoft.com/office/officeart/2005/8/layout/hProcess10"/>
    <dgm:cxn modelId="{49F6BBA7-906A-4732-9878-696A57B26F96}" srcId="{C42A8008-08C9-4170-82A1-1A6342AF1049}" destId="{1E9E9833-E9DA-4319-B37C-646F17808EB0}" srcOrd="0" destOrd="0" parTransId="{4C1E7658-BF68-4229-ABF4-FC54A4950032}" sibTransId="{6CD72171-E411-4520-B818-F8962E81FD5C}"/>
    <dgm:cxn modelId="{F6A9C0A7-B81B-4C02-88E4-33E0EC588F69}" type="presOf" srcId="{C0DF5C40-F49B-4DD4-94B8-FECA7FB783D7}" destId="{9B5AF82C-B9B8-4AEA-BC57-2A4B35FBFE64}" srcOrd="0" destOrd="0" presId="urn:microsoft.com/office/officeart/2005/8/layout/hProcess10"/>
    <dgm:cxn modelId="{9F8D68AB-5ABF-49B9-93BA-0932C095647D}" srcId="{C42A8008-08C9-4170-82A1-1A6342AF1049}" destId="{472E03C3-B3BE-4662-B2BC-613A8606FE2D}" srcOrd="2" destOrd="0" parTransId="{7B445D24-B1EF-44CA-862F-365D4C638019}" sibTransId="{4098159C-1EB7-400A-B699-165622C24059}"/>
    <dgm:cxn modelId="{AD8ED7B2-A1E0-4167-8D41-FF210EC549E7}" type="presOf" srcId="{99588876-E09C-4C47-BB58-D33D9E1B3048}" destId="{0EC44FB0-32E0-4900-B2A0-74AD68D7C43F}" srcOrd="0" destOrd="0" presId="urn:microsoft.com/office/officeart/2005/8/layout/hProcess10"/>
    <dgm:cxn modelId="{3DD110B5-04FB-4F78-98AE-FAFE0DC30F31}" type="presOf" srcId="{4CA605EC-000A-4261-8BD4-73C44910B9AD}" destId="{B005A809-C872-494B-BFBE-0F8D65DB56C2}" srcOrd="0" destOrd="2" presId="urn:microsoft.com/office/officeart/2005/8/layout/hProcess10"/>
    <dgm:cxn modelId="{CF422CB6-8631-4334-AF5F-78FB80DC18FC}" type="presOf" srcId="{99588876-E09C-4C47-BB58-D33D9E1B3048}" destId="{DBE30E8D-8C04-4DDB-9473-21689DB5151C}" srcOrd="1" destOrd="0" presId="urn:microsoft.com/office/officeart/2005/8/layout/hProcess10"/>
    <dgm:cxn modelId="{33E5D0BB-F459-4631-AFE2-D0796BFE351D}" srcId="{FA9A6D73-7E76-4F55-9190-3B8F01443C4F}" destId="{1C4F9DF3-60A2-45F4-90DD-217216E79C0F}" srcOrd="0" destOrd="0" parTransId="{561A890D-3C56-4B64-912D-6A012CB7C917}" sibTransId="{37977BC7-A6E2-4AA3-B4BA-918CD318D864}"/>
    <dgm:cxn modelId="{71F096C4-9D8C-4DC9-B17A-C151DF8953BF}" type="presOf" srcId="{57CD3964-FD88-4D30-923D-048649EAD4EF}" destId="{B005A809-C872-494B-BFBE-0F8D65DB56C2}" srcOrd="0" destOrd="3" presId="urn:microsoft.com/office/officeart/2005/8/layout/hProcess10"/>
    <dgm:cxn modelId="{138EB2D4-EA69-4223-9795-E2E176C28888}" srcId="{7C248BF3-33E8-4D44-9A85-B784A0B2E20D}" destId="{3AAFBD18-77BB-4733-9350-23B937772F7F}" srcOrd="0" destOrd="0" parTransId="{17DC82E7-0B20-404E-927A-B1CF881D3BD5}" sibTransId="{8E4D5576-F8BF-472F-A207-64EE77BF8055}"/>
    <dgm:cxn modelId="{978DABF9-180A-4893-BFBE-B803CFF6134E}" srcId="{C42A8008-08C9-4170-82A1-1A6342AF1049}" destId="{81CD145F-A563-485E-920C-F8C1B1BBC09F}" srcOrd="1" destOrd="0" parTransId="{E6ACED53-2E27-427E-B202-F4FE86F8679D}" sibTransId="{4D85131F-44CD-4BEB-8D21-375C801F6626}"/>
    <dgm:cxn modelId="{238EE1FE-6C8C-49B6-915B-52FE982F28F3}" type="presOf" srcId="{81AB6B7E-2CA5-472E-AE77-6CC8219D7CCC}" destId="{60877625-4FB9-4CBF-8FF3-186CE639B323}" srcOrd="0" destOrd="1" presId="urn:microsoft.com/office/officeart/2005/8/layout/hProcess10"/>
    <dgm:cxn modelId="{0376CD62-D3F0-4AC5-A774-D1F6BF1CAC9A}" type="presParOf" srcId="{CF9CAFA6-DE2E-4045-BE71-CEA28F0073E1}" destId="{C66C4D5E-C081-475A-B3F9-D201BCF4443F}" srcOrd="0" destOrd="0" presId="urn:microsoft.com/office/officeart/2005/8/layout/hProcess10"/>
    <dgm:cxn modelId="{6AE72805-6266-489B-8454-2452DEEA6989}" type="presParOf" srcId="{C66C4D5E-C081-475A-B3F9-D201BCF4443F}" destId="{76B81711-A490-4BAF-8841-3C03C9CC1B0F}" srcOrd="0" destOrd="0" presId="urn:microsoft.com/office/officeart/2005/8/layout/hProcess10"/>
    <dgm:cxn modelId="{C768D200-C252-4F35-86F9-D4952C2485B2}" type="presParOf" srcId="{C66C4D5E-C081-475A-B3F9-D201BCF4443F}" destId="{60877625-4FB9-4CBF-8FF3-186CE639B323}" srcOrd="1" destOrd="0" presId="urn:microsoft.com/office/officeart/2005/8/layout/hProcess10"/>
    <dgm:cxn modelId="{AEDF19E4-A162-4D35-9BD5-02BBAD1934DF}" type="presParOf" srcId="{CF9CAFA6-DE2E-4045-BE71-CEA28F0073E1}" destId="{0EC44FB0-32E0-4900-B2A0-74AD68D7C43F}" srcOrd="1" destOrd="0" presId="urn:microsoft.com/office/officeart/2005/8/layout/hProcess10"/>
    <dgm:cxn modelId="{380104DD-2039-43E3-980A-1C75B8383414}" type="presParOf" srcId="{0EC44FB0-32E0-4900-B2A0-74AD68D7C43F}" destId="{DBE30E8D-8C04-4DDB-9473-21689DB5151C}" srcOrd="0" destOrd="0" presId="urn:microsoft.com/office/officeart/2005/8/layout/hProcess10"/>
    <dgm:cxn modelId="{10A1E2C4-82B8-4029-BCC1-290909B2A3EA}" type="presParOf" srcId="{CF9CAFA6-DE2E-4045-BE71-CEA28F0073E1}" destId="{A7110051-BDB2-44B1-A7D1-7A5A6368E8B9}" srcOrd="2" destOrd="0" presId="urn:microsoft.com/office/officeart/2005/8/layout/hProcess10"/>
    <dgm:cxn modelId="{0C8031F5-EBA2-4FB2-BB4D-114AA75D5992}" type="presParOf" srcId="{A7110051-BDB2-44B1-A7D1-7A5A6368E8B9}" destId="{88DDF0E7-A049-4E69-B7B3-113FC79DF3A9}" srcOrd="0" destOrd="0" presId="urn:microsoft.com/office/officeart/2005/8/layout/hProcess10"/>
    <dgm:cxn modelId="{10A1B743-B9C3-42DB-8F6C-DA4259D715B8}" type="presParOf" srcId="{A7110051-BDB2-44B1-A7D1-7A5A6368E8B9}" destId="{9E74E3A3-D431-417D-ABB0-AF8852E034FE}" srcOrd="1" destOrd="0" presId="urn:microsoft.com/office/officeart/2005/8/layout/hProcess10"/>
    <dgm:cxn modelId="{816FE736-0F93-474E-BE97-B857F97F547A}" type="presParOf" srcId="{CF9CAFA6-DE2E-4045-BE71-CEA28F0073E1}" destId="{9B5AF82C-B9B8-4AEA-BC57-2A4B35FBFE64}" srcOrd="3" destOrd="0" presId="urn:microsoft.com/office/officeart/2005/8/layout/hProcess10"/>
    <dgm:cxn modelId="{6F9450D0-52F8-481A-8F6E-A1052D8682F6}" type="presParOf" srcId="{9B5AF82C-B9B8-4AEA-BC57-2A4B35FBFE64}" destId="{24266E49-0C0C-45B6-8957-AF0C105B75CC}" srcOrd="0" destOrd="0" presId="urn:microsoft.com/office/officeart/2005/8/layout/hProcess10"/>
    <dgm:cxn modelId="{54DADA98-0D6F-4053-921E-6346C8145D5C}" type="presParOf" srcId="{CF9CAFA6-DE2E-4045-BE71-CEA28F0073E1}" destId="{5508683E-0601-49B6-BF2E-843471C3A19D}" srcOrd="4" destOrd="0" presId="urn:microsoft.com/office/officeart/2005/8/layout/hProcess10"/>
    <dgm:cxn modelId="{5F414C3E-5CF9-4D00-AAF1-53DCD8E88A5E}" type="presParOf" srcId="{5508683E-0601-49B6-BF2E-843471C3A19D}" destId="{1B4CBD82-6D3F-4C25-AD62-161F546A8327}" srcOrd="0" destOrd="0" presId="urn:microsoft.com/office/officeart/2005/8/layout/hProcess10"/>
    <dgm:cxn modelId="{F62DA4BA-E597-451E-8739-19307495E93E}" type="presParOf" srcId="{5508683E-0601-49B6-BF2E-843471C3A19D}" destId="{B005A809-C872-494B-BFBE-0F8D65DB56C2}" srcOrd="1" destOrd="0" presId="urn:microsoft.com/office/officeart/2005/8/layout/hProcess10"/>
    <dgm:cxn modelId="{E94705EA-6E85-4F1C-BE7A-4556604374E0}" type="presParOf" srcId="{CF9CAFA6-DE2E-4045-BE71-CEA28F0073E1}" destId="{641B8BA6-560B-4923-89C1-7362E594830E}" srcOrd="5" destOrd="0" presId="urn:microsoft.com/office/officeart/2005/8/layout/hProcess10"/>
    <dgm:cxn modelId="{AF094041-3F66-48F9-9F5F-8A08C743228E}" type="presParOf" srcId="{641B8BA6-560B-4923-89C1-7362E594830E}" destId="{2D5E2AAB-67A3-4192-B051-83492D74B2D8}" srcOrd="0" destOrd="0" presId="urn:microsoft.com/office/officeart/2005/8/layout/hProcess10"/>
    <dgm:cxn modelId="{6C8037F3-9B96-47DC-84A3-DD627E85A929}" type="presParOf" srcId="{CF9CAFA6-DE2E-4045-BE71-CEA28F0073E1}" destId="{A308AE16-BDE3-4539-B2E7-3482E44ACF87}" srcOrd="6" destOrd="0" presId="urn:microsoft.com/office/officeart/2005/8/layout/hProcess10"/>
    <dgm:cxn modelId="{FA89D4DF-4B5B-4BA3-B2C9-3B036C29CB00}" type="presParOf" srcId="{A308AE16-BDE3-4539-B2E7-3482E44ACF87}" destId="{AEB2E608-34BE-44A0-B921-45A84C820BD5}" srcOrd="0" destOrd="0" presId="urn:microsoft.com/office/officeart/2005/8/layout/hProcess10"/>
    <dgm:cxn modelId="{171DC141-CCC1-4207-8B23-D500C07620E6}" type="presParOf" srcId="{A308AE16-BDE3-4539-B2E7-3482E44ACF87}" destId="{F261F5F1-EFEA-4757-B6B3-EB0CBA7BBD91}" srcOrd="1" destOrd="0" presId="urn:microsoft.com/office/officeart/2005/8/layout/hProcess10"/>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B81711-A490-4BAF-8841-3C03C9CC1B0F}">
      <dsp:nvSpPr>
        <dsp:cNvPr id="0" name=""/>
        <dsp:cNvSpPr/>
      </dsp:nvSpPr>
      <dsp:spPr>
        <a:xfrm>
          <a:off x="1073" y="1591193"/>
          <a:ext cx="1397674" cy="1397674"/>
        </a:xfrm>
        <a:prstGeom prst="roundRect">
          <a:avLst>
            <a:gd name="adj" fmla="val 10000"/>
          </a:avLst>
        </a:prstGeom>
        <a:blipFill>
          <a:blip xmlns:r="http://schemas.openxmlformats.org/officeDocument/2006/relationships" r:embed="rId1"/>
          <a:srcRect/>
          <a:stretch>
            <a:fillRect l="-32000" r="-32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877625-4FB9-4CBF-8FF3-186CE639B323}">
      <dsp:nvSpPr>
        <dsp:cNvPr id="0" name=""/>
        <dsp:cNvSpPr/>
      </dsp:nvSpPr>
      <dsp:spPr>
        <a:xfrm>
          <a:off x="228601" y="2429798"/>
          <a:ext cx="1397674" cy="139767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kern="1200" dirty="0"/>
            <a:t>FRT design and fabrication</a:t>
          </a:r>
          <a:endParaRPr lang="de-DE" sz="1000" kern="1200" dirty="0"/>
        </a:p>
        <a:p>
          <a:pPr marL="57150" lvl="1" indent="-57150" algn="l" defTabSz="355600">
            <a:lnSpc>
              <a:spcPct val="90000"/>
            </a:lnSpc>
            <a:spcBef>
              <a:spcPct val="0"/>
            </a:spcBef>
            <a:spcAft>
              <a:spcPct val="15000"/>
            </a:spcAft>
            <a:buChar char="•"/>
          </a:pPr>
          <a:r>
            <a:rPr lang="en-US" sz="800" kern="1200" dirty="0"/>
            <a:t>Nov 2024 Design of TTD1</a:t>
          </a:r>
          <a:endParaRPr lang="de-DE" sz="800" kern="1200" dirty="0"/>
        </a:p>
        <a:p>
          <a:pPr marL="57150" lvl="1" indent="-57150" algn="l" defTabSz="355600">
            <a:lnSpc>
              <a:spcPct val="90000"/>
            </a:lnSpc>
            <a:spcBef>
              <a:spcPct val="0"/>
            </a:spcBef>
            <a:spcAft>
              <a:spcPct val="15000"/>
            </a:spcAft>
            <a:buChar char="•"/>
          </a:pPr>
          <a:r>
            <a:rPr lang="en-US" sz="800" kern="1200" dirty="0"/>
            <a:t>June 2025 Fabrication of TDD1</a:t>
          </a:r>
          <a:endParaRPr lang="de-DE" sz="800" kern="1200" dirty="0"/>
        </a:p>
        <a:p>
          <a:pPr marL="57150" lvl="1" indent="-57150" algn="l" defTabSz="355600">
            <a:lnSpc>
              <a:spcPct val="90000"/>
            </a:lnSpc>
            <a:spcBef>
              <a:spcPct val="0"/>
            </a:spcBef>
            <a:spcAft>
              <a:spcPct val="15000"/>
            </a:spcAft>
            <a:buChar char="•"/>
          </a:pPr>
          <a:r>
            <a:rPr lang="en-US" sz="800" kern="1200" dirty="0"/>
            <a:t>July 2024 Design and fabrication of </a:t>
          </a:r>
          <a:r>
            <a:rPr lang="en-US" sz="800" kern="1200" dirty="0" err="1"/>
            <a:t>teststand</a:t>
          </a:r>
          <a:endParaRPr lang="de-DE" sz="800" kern="1200" dirty="0"/>
        </a:p>
        <a:p>
          <a:pPr marL="57150" lvl="1" indent="-57150" algn="l" defTabSz="355600">
            <a:lnSpc>
              <a:spcPct val="90000"/>
            </a:lnSpc>
            <a:spcBef>
              <a:spcPct val="0"/>
            </a:spcBef>
            <a:spcAft>
              <a:spcPct val="15000"/>
            </a:spcAft>
            <a:buChar char="•"/>
          </a:pPr>
          <a:r>
            <a:rPr lang="en-US" sz="800" kern="1200" dirty="0"/>
            <a:t>April 2025  LLRF control ready</a:t>
          </a:r>
          <a:endParaRPr lang="de-DE" sz="800" kern="1200" dirty="0"/>
        </a:p>
      </dsp:txBody>
      <dsp:txXfrm>
        <a:off x="269537" y="2470734"/>
        <a:ext cx="1315802" cy="1315802"/>
      </dsp:txXfrm>
    </dsp:sp>
    <dsp:sp modelId="{0EC44FB0-32E0-4900-B2A0-74AD68D7C43F}">
      <dsp:nvSpPr>
        <dsp:cNvPr id="0" name=""/>
        <dsp:cNvSpPr/>
      </dsp:nvSpPr>
      <dsp:spPr>
        <a:xfrm>
          <a:off x="1667971" y="2122110"/>
          <a:ext cx="269223" cy="33584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de-DE" sz="800" kern="1200"/>
        </a:p>
      </dsp:txBody>
      <dsp:txXfrm>
        <a:off x="1667971" y="2189278"/>
        <a:ext cx="188456" cy="201505"/>
      </dsp:txXfrm>
    </dsp:sp>
    <dsp:sp modelId="{88DDF0E7-A049-4E69-B7B3-113FC79DF3A9}">
      <dsp:nvSpPr>
        <dsp:cNvPr id="0" name=""/>
        <dsp:cNvSpPr/>
      </dsp:nvSpPr>
      <dsp:spPr>
        <a:xfrm>
          <a:off x="2167956" y="1591193"/>
          <a:ext cx="1397674" cy="1397674"/>
        </a:xfrm>
        <a:prstGeom prst="roundRect">
          <a:avLst>
            <a:gd name="adj" fmla="val 10000"/>
          </a:avLst>
        </a:prstGeom>
        <a:blipFill>
          <a:blip xmlns:r="http://schemas.openxmlformats.org/officeDocument/2006/relationships" r:embed="rId2"/>
          <a:srcRect/>
          <a:stretch>
            <a:fillRect l="-3000" r="-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74E3A3-D431-417D-ABB0-AF8852E034FE}">
      <dsp:nvSpPr>
        <dsp:cNvPr id="0" name=""/>
        <dsp:cNvSpPr/>
      </dsp:nvSpPr>
      <dsp:spPr>
        <a:xfrm>
          <a:off x="2395485" y="2429798"/>
          <a:ext cx="1397674" cy="139767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kern="1200" dirty="0"/>
            <a:t>FE ceramics</a:t>
          </a:r>
          <a:endParaRPr lang="de-DE" sz="1000" kern="1200" dirty="0"/>
        </a:p>
        <a:p>
          <a:pPr marL="57150" lvl="1" indent="-57150" algn="l" defTabSz="355600">
            <a:lnSpc>
              <a:spcPct val="90000"/>
            </a:lnSpc>
            <a:spcBef>
              <a:spcPct val="0"/>
            </a:spcBef>
            <a:spcAft>
              <a:spcPct val="15000"/>
            </a:spcAft>
            <a:buChar char="•"/>
          </a:pPr>
          <a:r>
            <a:rPr lang="en-US" sz="800" kern="1200" dirty="0"/>
            <a:t>Material characterized at 400 MHz</a:t>
          </a:r>
          <a:endParaRPr lang="de-DE" sz="800" kern="1200" dirty="0"/>
        </a:p>
        <a:p>
          <a:pPr marL="57150" lvl="1" indent="-57150" algn="l" defTabSz="355600">
            <a:lnSpc>
              <a:spcPct val="90000"/>
            </a:lnSpc>
            <a:spcBef>
              <a:spcPct val="0"/>
            </a:spcBef>
            <a:spcAft>
              <a:spcPct val="15000"/>
            </a:spcAft>
            <a:buChar char="•"/>
          </a:pPr>
          <a:r>
            <a:rPr lang="en-US" sz="800" kern="1200" dirty="0"/>
            <a:t>High voltage breakdown tests performed</a:t>
          </a:r>
          <a:endParaRPr lang="de-DE" sz="800" kern="1200" dirty="0"/>
        </a:p>
        <a:p>
          <a:pPr marL="57150" lvl="1" indent="-57150" algn="l" defTabSz="355600">
            <a:lnSpc>
              <a:spcPct val="90000"/>
            </a:lnSpc>
            <a:spcBef>
              <a:spcPct val="0"/>
            </a:spcBef>
            <a:spcAft>
              <a:spcPct val="15000"/>
            </a:spcAft>
            <a:buChar char="•"/>
          </a:pPr>
          <a:r>
            <a:rPr lang="en-US" sz="800" kern="1200" dirty="0"/>
            <a:t> Sample preparation established</a:t>
          </a:r>
          <a:endParaRPr lang="de-DE" sz="800" kern="1200" dirty="0"/>
        </a:p>
      </dsp:txBody>
      <dsp:txXfrm>
        <a:off x="2436421" y="2470734"/>
        <a:ext cx="1315802" cy="1315802"/>
      </dsp:txXfrm>
    </dsp:sp>
    <dsp:sp modelId="{9B5AF82C-B9B8-4AEA-BC57-2A4B35FBFE64}">
      <dsp:nvSpPr>
        <dsp:cNvPr id="0" name=""/>
        <dsp:cNvSpPr/>
      </dsp:nvSpPr>
      <dsp:spPr>
        <a:xfrm>
          <a:off x="3834854" y="2122110"/>
          <a:ext cx="269223" cy="33584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de-DE" sz="800" kern="1200"/>
        </a:p>
      </dsp:txBody>
      <dsp:txXfrm>
        <a:off x="3834854" y="2189278"/>
        <a:ext cx="188456" cy="201505"/>
      </dsp:txXfrm>
    </dsp:sp>
    <dsp:sp modelId="{1B4CBD82-6D3F-4C25-AD62-161F546A8327}">
      <dsp:nvSpPr>
        <dsp:cNvPr id="0" name=""/>
        <dsp:cNvSpPr/>
      </dsp:nvSpPr>
      <dsp:spPr>
        <a:xfrm>
          <a:off x="4334840" y="1591193"/>
          <a:ext cx="1397674" cy="1397674"/>
        </a:xfrm>
        <a:prstGeom prst="roundRect">
          <a:avLst>
            <a:gd name="adj" fmla="val 10000"/>
          </a:avLst>
        </a:prstGeom>
        <a:blipFill>
          <a:blip xmlns:r="http://schemas.openxmlformats.org/officeDocument/2006/relationships" r:embed="rId3"/>
          <a:srcRect/>
          <a:stretch>
            <a:fillRect t="-53000" b="-5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05A809-C872-494B-BFBE-0F8D65DB56C2}">
      <dsp:nvSpPr>
        <dsp:cNvPr id="0" name=""/>
        <dsp:cNvSpPr/>
      </dsp:nvSpPr>
      <dsp:spPr>
        <a:xfrm>
          <a:off x="4562368" y="2429798"/>
          <a:ext cx="1397674" cy="139767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kern="1200" dirty="0"/>
            <a:t>Test of TDD1 (cold test with high power)</a:t>
          </a:r>
          <a:endParaRPr lang="de-DE" sz="1000" kern="1200" dirty="0"/>
        </a:p>
        <a:p>
          <a:pPr marL="57150" lvl="1" indent="-57150" algn="l" defTabSz="355600">
            <a:lnSpc>
              <a:spcPct val="90000"/>
            </a:lnSpc>
            <a:spcBef>
              <a:spcPct val="0"/>
            </a:spcBef>
            <a:spcAft>
              <a:spcPct val="15000"/>
            </a:spcAft>
            <a:buChar char="•"/>
          </a:pPr>
          <a:r>
            <a:rPr lang="en-US" sz="800" kern="1200" dirty="0"/>
            <a:t> </a:t>
          </a:r>
          <a:r>
            <a:rPr lang="en-US" sz="800" kern="1200" dirty="0" err="1"/>
            <a:t>Dryrun</a:t>
          </a:r>
          <a:r>
            <a:rPr lang="en-US" sz="800" kern="1200" dirty="0"/>
            <a:t> at room temperature in Q3 2025</a:t>
          </a:r>
          <a:endParaRPr lang="de-DE" sz="800" kern="1200" dirty="0"/>
        </a:p>
        <a:p>
          <a:pPr marL="57150" lvl="1" indent="-57150" algn="l" defTabSz="355600">
            <a:lnSpc>
              <a:spcPct val="90000"/>
            </a:lnSpc>
            <a:spcBef>
              <a:spcPct val="0"/>
            </a:spcBef>
            <a:spcAft>
              <a:spcPct val="15000"/>
            </a:spcAft>
            <a:buChar char="•"/>
          </a:pPr>
          <a:r>
            <a:rPr lang="en-US" sz="800" kern="1200" dirty="0"/>
            <a:t> Cold test (low power) performed </a:t>
          </a:r>
          <a:endParaRPr lang="de-DE" sz="800" kern="1200" dirty="0"/>
        </a:p>
        <a:p>
          <a:pPr marL="57150" lvl="1" indent="-57150" algn="l" defTabSz="355600">
            <a:lnSpc>
              <a:spcPct val="90000"/>
            </a:lnSpc>
            <a:spcBef>
              <a:spcPct val="0"/>
            </a:spcBef>
            <a:spcAft>
              <a:spcPct val="15000"/>
            </a:spcAft>
            <a:buChar char="•"/>
          </a:pPr>
          <a:r>
            <a:rPr lang="en-US" sz="800" kern="1200" dirty="0"/>
            <a:t> High power test in Q2/3 2026</a:t>
          </a:r>
          <a:endParaRPr lang="de-DE" sz="800" kern="1200" dirty="0"/>
        </a:p>
      </dsp:txBody>
      <dsp:txXfrm>
        <a:off x="4603304" y="2470734"/>
        <a:ext cx="1315802" cy="1315802"/>
      </dsp:txXfrm>
    </dsp:sp>
    <dsp:sp modelId="{641B8BA6-560B-4923-89C1-7362E594830E}">
      <dsp:nvSpPr>
        <dsp:cNvPr id="0" name=""/>
        <dsp:cNvSpPr/>
      </dsp:nvSpPr>
      <dsp:spPr>
        <a:xfrm>
          <a:off x="6001737" y="2122110"/>
          <a:ext cx="269223" cy="33584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de-DE" sz="800" kern="1200"/>
        </a:p>
      </dsp:txBody>
      <dsp:txXfrm>
        <a:off x="6001737" y="2189278"/>
        <a:ext cx="188456" cy="201505"/>
      </dsp:txXfrm>
    </dsp:sp>
    <dsp:sp modelId="{AEB2E608-34BE-44A0-B921-45A84C820BD5}">
      <dsp:nvSpPr>
        <dsp:cNvPr id="0" name=""/>
        <dsp:cNvSpPr/>
      </dsp:nvSpPr>
      <dsp:spPr>
        <a:xfrm>
          <a:off x="6501723" y="1591193"/>
          <a:ext cx="1397674" cy="1397674"/>
        </a:xfrm>
        <a:prstGeom prst="roundRect">
          <a:avLst>
            <a:gd name="adj" fmla="val 10000"/>
          </a:avLst>
        </a:prstGeom>
        <a:blipFill>
          <a:blip xmlns:r="http://schemas.openxmlformats.org/officeDocument/2006/relationships" r:embed="rId4"/>
          <a:srcRect/>
          <a:stretch>
            <a:fillRect l="-7000" r="-7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61F5F1-EFEA-4757-B6B3-EB0CBA7BBD91}">
      <dsp:nvSpPr>
        <dsp:cNvPr id="0" name=""/>
        <dsp:cNvSpPr/>
      </dsp:nvSpPr>
      <dsp:spPr>
        <a:xfrm>
          <a:off x="6729251" y="2429798"/>
          <a:ext cx="1397674" cy="139767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kern="1200" dirty="0"/>
            <a:t>Integration study into LHC ¼ cryo-module</a:t>
          </a:r>
          <a:endParaRPr lang="de-DE" sz="1000" kern="1200" dirty="0"/>
        </a:p>
        <a:p>
          <a:pPr marL="57150" lvl="1" indent="-57150" algn="l" defTabSz="355600">
            <a:lnSpc>
              <a:spcPct val="90000"/>
            </a:lnSpc>
            <a:spcBef>
              <a:spcPct val="0"/>
            </a:spcBef>
            <a:spcAft>
              <a:spcPct val="15000"/>
            </a:spcAft>
            <a:buChar char="•"/>
          </a:pPr>
          <a:r>
            <a:rPr lang="en-US" sz="800" kern="1200" dirty="0"/>
            <a:t>Not started</a:t>
          </a:r>
          <a:endParaRPr lang="de-DE" sz="800" kern="1200" dirty="0"/>
        </a:p>
      </dsp:txBody>
      <dsp:txXfrm>
        <a:off x="6770187" y="2470734"/>
        <a:ext cx="1315802" cy="13158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B81711-A490-4BAF-8841-3C03C9CC1B0F}">
      <dsp:nvSpPr>
        <dsp:cNvPr id="0" name=""/>
        <dsp:cNvSpPr/>
      </dsp:nvSpPr>
      <dsp:spPr>
        <a:xfrm>
          <a:off x="1073" y="1591193"/>
          <a:ext cx="1397674" cy="1397674"/>
        </a:xfrm>
        <a:prstGeom prst="roundRect">
          <a:avLst>
            <a:gd name="adj" fmla="val 10000"/>
          </a:avLst>
        </a:prstGeom>
        <a:blipFill>
          <a:blip xmlns:r="http://schemas.openxmlformats.org/officeDocument/2006/relationships" r:embed="rId1"/>
          <a:srcRect/>
          <a:stretch>
            <a:fillRect l="-7000" r="-7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877625-4FB9-4CBF-8FF3-186CE639B323}">
      <dsp:nvSpPr>
        <dsp:cNvPr id="0" name=""/>
        <dsp:cNvSpPr/>
      </dsp:nvSpPr>
      <dsp:spPr>
        <a:xfrm>
          <a:off x="228601" y="2429798"/>
          <a:ext cx="1397674" cy="1397674"/>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n-US" sz="900" kern="1200" dirty="0"/>
            <a:t>FRT design and fabrication</a:t>
          </a:r>
          <a:endParaRPr lang="de-DE" sz="900" kern="1200" dirty="0"/>
        </a:p>
        <a:p>
          <a:pPr marL="57150" lvl="1" indent="-57150" algn="l" defTabSz="311150">
            <a:lnSpc>
              <a:spcPct val="90000"/>
            </a:lnSpc>
            <a:spcBef>
              <a:spcPct val="0"/>
            </a:spcBef>
            <a:spcAft>
              <a:spcPct val="15000"/>
            </a:spcAft>
            <a:buChar char="•"/>
          </a:pPr>
          <a:r>
            <a:rPr lang="en-US" sz="700" kern="1200" dirty="0"/>
            <a:t>May 2025 RF design ready</a:t>
          </a:r>
          <a:endParaRPr lang="de-DE" sz="700" kern="1200" dirty="0"/>
        </a:p>
        <a:p>
          <a:pPr marL="57150" lvl="1" indent="-57150" algn="l" defTabSz="311150">
            <a:lnSpc>
              <a:spcPct val="90000"/>
            </a:lnSpc>
            <a:spcBef>
              <a:spcPct val="0"/>
            </a:spcBef>
            <a:spcAft>
              <a:spcPct val="15000"/>
            </a:spcAft>
            <a:buChar char="•"/>
          </a:pPr>
          <a:r>
            <a:rPr lang="en-US" sz="700" kern="1200" dirty="0"/>
            <a:t>June 2025 Mechanical design</a:t>
          </a:r>
          <a:endParaRPr lang="de-DE" sz="700" kern="1200" dirty="0"/>
        </a:p>
        <a:p>
          <a:pPr marL="57150" lvl="1" indent="-57150" algn="l" defTabSz="311150">
            <a:lnSpc>
              <a:spcPct val="90000"/>
            </a:lnSpc>
            <a:spcBef>
              <a:spcPct val="0"/>
            </a:spcBef>
            <a:spcAft>
              <a:spcPct val="15000"/>
            </a:spcAft>
            <a:buChar char="•"/>
          </a:pPr>
          <a:r>
            <a:rPr lang="en-US" sz="700" kern="1200" dirty="0"/>
            <a:t>Preparation of LLRF system started (</a:t>
          </a:r>
          <a:r>
            <a:rPr lang="en-US" sz="700" kern="1200" dirty="0" err="1"/>
            <a:t>RFSoC</a:t>
          </a:r>
          <a:r>
            <a:rPr lang="en-US" sz="700" kern="1200" dirty="0"/>
            <a:t>)</a:t>
          </a:r>
          <a:endParaRPr lang="de-DE" sz="700" kern="1200" dirty="0"/>
        </a:p>
        <a:p>
          <a:pPr marL="57150" lvl="1" indent="-57150" algn="l" defTabSz="311150">
            <a:lnSpc>
              <a:spcPct val="90000"/>
            </a:lnSpc>
            <a:spcBef>
              <a:spcPct val="0"/>
            </a:spcBef>
            <a:spcAft>
              <a:spcPct val="15000"/>
            </a:spcAft>
            <a:buChar char="•"/>
          </a:pPr>
          <a:r>
            <a:rPr lang="en-US" sz="700" kern="1200" dirty="0"/>
            <a:t> Tuner ready for Q1-2 2026</a:t>
          </a:r>
          <a:endParaRPr lang="de-DE" sz="700" kern="1200" dirty="0"/>
        </a:p>
      </dsp:txBody>
      <dsp:txXfrm>
        <a:off x="269537" y="2470734"/>
        <a:ext cx="1315802" cy="1315802"/>
      </dsp:txXfrm>
    </dsp:sp>
    <dsp:sp modelId="{0EC44FB0-32E0-4900-B2A0-74AD68D7C43F}">
      <dsp:nvSpPr>
        <dsp:cNvPr id="0" name=""/>
        <dsp:cNvSpPr/>
      </dsp:nvSpPr>
      <dsp:spPr>
        <a:xfrm>
          <a:off x="1667971" y="2122110"/>
          <a:ext cx="269223" cy="335841"/>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de-DE" sz="700" kern="1200"/>
        </a:p>
      </dsp:txBody>
      <dsp:txXfrm>
        <a:off x="1667971" y="2189278"/>
        <a:ext cx="188456" cy="201505"/>
      </dsp:txXfrm>
    </dsp:sp>
    <dsp:sp modelId="{88DDF0E7-A049-4E69-B7B3-113FC79DF3A9}">
      <dsp:nvSpPr>
        <dsp:cNvPr id="0" name=""/>
        <dsp:cNvSpPr/>
      </dsp:nvSpPr>
      <dsp:spPr>
        <a:xfrm>
          <a:off x="2167956" y="1591193"/>
          <a:ext cx="1397674" cy="1397674"/>
        </a:xfrm>
        <a:prstGeom prst="roundRect">
          <a:avLst>
            <a:gd name="adj" fmla="val 10000"/>
          </a:avLst>
        </a:prstGeom>
        <a:blipFill>
          <a:blip xmlns:r="http://schemas.openxmlformats.org/officeDocument/2006/relationships" r:embed="rId2"/>
          <a:srcRect/>
          <a:stretch>
            <a:fillRect t="-18000" b="-18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74E3A3-D431-417D-ABB0-AF8852E034FE}">
      <dsp:nvSpPr>
        <dsp:cNvPr id="0" name=""/>
        <dsp:cNvSpPr/>
      </dsp:nvSpPr>
      <dsp:spPr>
        <a:xfrm>
          <a:off x="2395485" y="2429798"/>
          <a:ext cx="1397674" cy="1397674"/>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n-US" sz="900" kern="1200" dirty="0"/>
            <a:t>FE ceramics</a:t>
          </a:r>
          <a:endParaRPr lang="de-DE" sz="900" kern="1200" dirty="0"/>
        </a:p>
        <a:p>
          <a:pPr marL="57150" lvl="1" indent="-57150" algn="l" defTabSz="311150">
            <a:lnSpc>
              <a:spcPct val="90000"/>
            </a:lnSpc>
            <a:spcBef>
              <a:spcPct val="0"/>
            </a:spcBef>
            <a:spcAft>
              <a:spcPct val="15000"/>
            </a:spcAft>
            <a:buChar char="•"/>
          </a:pPr>
          <a:r>
            <a:rPr lang="en-US" sz="700" kern="1200" dirty="0"/>
            <a:t>Material characterized at 1300 MHz (FERMAT, Euclid)</a:t>
          </a:r>
          <a:endParaRPr lang="de-DE" sz="700" kern="1200" dirty="0"/>
        </a:p>
        <a:p>
          <a:pPr marL="57150" lvl="1" indent="-57150" algn="l" defTabSz="311150">
            <a:lnSpc>
              <a:spcPct val="90000"/>
            </a:lnSpc>
            <a:spcBef>
              <a:spcPct val="0"/>
            </a:spcBef>
            <a:spcAft>
              <a:spcPct val="15000"/>
            </a:spcAft>
            <a:buChar char="•"/>
          </a:pPr>
          <a:r>
            <a:rPr lang="en-US" sz="700" kern="1200" dirty="0"/>
            <a:t>Sample preparation: Cutting, grinding, lapping, polishing</a:t>
          </a:r>
          <a:endParaRPr lang="de-DE" sz="700" kern="1200" dirty="0"/>
        </a:p>
        <a:p>
          <a:pPr marL="57150" lvl="1" indent="-57150" algn="l" defTabSz="311150">
            <a:lnSpc>
              <a:spcPct val="90000"/>
            </a:lnSpc>
            <a:spcBef>
              <a:spcPct val="0"/>
            </a:spcBef>
            <a:spcAft>
              <a:spcPct val="15000"/>
            </a:spcAft>
            <a:buChar char="•"/>
          </a:pPr>
          <a:r>
            <a:rPr lang="en-US" sz="700" kern="1200" dirty="0"/>
            <a:t> Sample analysis</a:t>
          </a:r>
          <a:endParaRPr lang="de-DE" sz="700" kern="1200" dirty="0"/>
        </a:p>
      </dsp:txBody>
      <dsp:txXfrm>
        <a:off x="2436421" y="2470734"/>
        <a:ext cx="1315802" cy="1315802"/>
      </dsp:txXfrm>
    </dsp:sp>
    <dsp:sp modelId="{9B5AF82C-B9B8-4AEA-BC57-2A4B35FBFE64}">
      <dsp:nvSpPr>
        <dsp:cNvPr id="0" name=""/>
        <dsp:cNvSpPr/>
      </dsp:nvSpPr>
      <dsp:spPr>
        <a:xfrm>
          <a:off x="3834854" y="2122110"/>
          <a:ext cx="269223" cy="335841"/>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de-DE" sz="700" kern="1200"/>
        </a:p>
      </dsp:txBody>
      <dsp:txXfrm>
        <a:off x="3834854" y="2189278"/>
        <a:ext cx="188456" cy="201505"/>
      </dsp:txXfrm>
    </dsp:sp>
    <dsp:sp modelId="{1B4CBD82-6D3F-4C25-AD62-161F546A8327}">
      <dsp:nvSpPr>
        <dsp:cNvPr id="0" name=""/>
        <dsp:cNvSpPr/>
      </dsp:nvSpPr>
      <dsp:spPr>
        <a:xfrm>
          <a:off x="4334840" y="1591193"/>
          <a:ext cx="1397674" cy="1397674"/>
        </a:xfrm>
        <a:prstGeom prst="roundRect">
          <a:avLst>
            <a:gd name="adj" fmla="val 10000"/>
          </a:avLst>
        </a:prstGeom>
        <a:blipFill>
          <a:blip xmlns:r="http://schemas.openxmlformats.org/officeDocument/2006/relationships" r:embed="rId3"/>
          <a:srcRect/>
          <a:stretch>
            <a:fillRect l="-47000" r="-47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05A809-C872-494B-BFBE-0F8D65DB56C2}">
      <dsp:nvSpPr>
        <dsp:cNvPr id="0" name=""/>
        <dsp:cNvSpPr/>
      </dsp:nvSpPr>
      <dsp:spPr>
        <a:xfrm>
          <a:off x="4562368" y="2429798"/>
          <a:ext cx="1397674" cy="1397674"/>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n-US" sz="900" kern="1200" dirty="0"/>
            <a:t>Single cell test with prototype</a:t>
          </a:r>
          <a:endParaRPr lang="de-DE" sz="900" kern="1200" dirty="0"/>
        </a:p>
        <a:p>
          <a:pPr marL="57150" lvl="1" indent="-57150" algn="l" defTabSz="311150">
            <a:lnSpc>
              <a:spcPct val="90000"/>
            </a:lnSpc>
            <a:spcBef>
              <a:spcPct val="0"/>
            </a:spcBef>
            <a:spcAft>
              <a:spcPct val="15000"/>
            </a:spcAft>
            <a:buChar char="•"/>
          </a:pPr>
          <a:r>
            <a:rPr lang="en-US" sz="700" kern="1200" dirty="0"/>
            <a:t>2-cell cavity being prepared</a:t>
          </a:r>
          <a:br>
            <a:rPr lang="en-US" sz="700" kern="1200" dirty="0"/>
          </a:br>
          <a:r>
            <a:rPr lang="en-US" sz="700" kern="1200" dirty="0"/>
            <a:t>at RI</a:t>
          </a:r>
          <a:endParaRPr lang="de-DE" sz="700" kern="1200" dirty="0"/>
        </a:p>
        <a:p>
          <a:pPr marL="57150" lvl="1" indent="-57150" algn="l" defTabSz="311150">
            <a:lnSpc>
              <a:spcPct val="90000"/>
            </a:lnSpc>
            <a:spcBef>
              <a:spcPct val="0"/>
            </a:spcBef>
            <a:spcAft>
              <a:spcPct val="15000"/>
            </a:spcAft>
            <a:buChar char="•"/>
          </a:pPr>
          <a:r>
            <a:rPr lang="en-US" sz="700" kern="1200" dirty="0"/>
            <a:t> Critically coupled, but with blade tuner +</a:t>
          </a:r>
          <a:r>
            <a:rPr lang="en-US" sz="700" kern="1200" dirty="0" err="1"/>
            <a:t>piezos</a:t>
          </a:r>
          <a:endParaRPr lang="de-DE" sz="700" kern="1200" dirty="0"/>
        </a:p>
        <a:p>
          <a:pPr marL="57150" lvl="1" indent="-57150" algn="l" defTabSz="311150">
            <a:lnSpc>
              <a:spcPct val="90000"/>
            </a:lnSpc>
            <a:spcBef>
              <a:spcPct val="0"/>
            </a:spcBef>
            <a:spcAft>
              <a:spcPct val="15000"/>
            </a:spcAft>
            <a:buChar char="•"/>
          </a:pPr>
          <a:r>
            <a:rPr lang="en-US" sz="700" kern="1200" dirty="0"/>
            <a:t> Microphonics compensation proof of principle test</a:t>
          </a:r>
          <a:endParaRPr lang="de-DE" sz="700" kern="1200" dirty="0"/>
        </a:p>
      </dsp:txBody>
      <dsp:txXfrm>
        <a:off x="4603304" y="2470734"/>
        <a:ext cx="1315802" cy="1315802"/>
      </dsp:txXfrm>
    </dsp:sp>
    <dsp:sp modelId="{641B8BA6-560B-4923-89C1-7362E594830E}">
      <dsp:nvSpPr>
        <dsp:cNvPr id="0" name=""/>
        <dsp:cNvSpPr/>
      </dsp:nvSpPr>
      <dsp:spPr>
        <a:xfrm rot="21432622">
          <a:off x="6028232" y="2066431"/>
          <a:ext cx="296244" cy="335841"/>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de-DE" sz="700" kern="1200"/>
        </a:p>
      </dsp:txBody>
      <dsp:txXfrm>
        <a:off x="6028285" y="2135762"/>
        <a:ext cx="207371" cy="201505"/>
      </dsp:txXfrm>
    </dsp:sp>
    <dsp:sp modelId="{AEB2E608-34BE-44A0-B921-45A84C820BD5}">
      <dsp:nvSpPr>
        <dsp:cNvPr id="0" name=""/>
        <dsp:cNvSpPr/>
      </dsp:nvSpPr>
      <dsp:spPr>
        <a:xfrm>
          <a:off x="6577924" y="1481895"/>
          <a:ext cx="1397674" cy="1397674"/>
        </a:xfrm>
        <a:prstGeom prst="roundRect">
          <a:avLst>
            <a:gd name="adj" fmla="val 10000"/>
          </a:avLst>
        </a:prstGeom>
        <a:blipFill>
          <a:blip xmlns:r="http://schemas.openxmlformats.org/officeDocument/2006/relationships" r:embed="rId4"/>
          <a:srcRect/>
          <a:stretch>
            <a:fillRect l="-97000" r="-97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61F5F1-EFEA-4757-B6B3-EB0CBA7BBD91}">
      <dsp:nvSpPr>
        <dsp:cNvPr id="0" name=""/>
        <dsp:cNvSpPr/>
      </dsp:nvSpPr>
      <dsp:spPr>
        <a:xfrm>
          <a:off x="6729251" y="2429798"/>
          <a:ext cx="1397674" cy="1397674"/>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n-US" sz="900" kern="1200" dirty="0"/>
            <a:t>Multi-cell test (fully equipped cavity)</a:t>
          </a:r>
          <a:endParaRPr lang="de-DE" sz="900" kern="1200" dirty="0"/>
        </a:p>
        <a:p>
          <a:pPr marL="57150" lvl="1" indent="-57150" algn="l" defTabSz="311150">
            <a:lnSpc>
              <a:spcPct val="90000"/>
            </a:lnSpc>
            <a:spcBef>
              <a:spcPct val="0"/>
            </a:spcBef>
            <a:spcAft>
              <a:spcPct val="15000"/>
            </a:spcAft>
            <a:buChar char="•"/>
          </a:pPr>
          <a:r>
            <a:rPr lang="en-US" sz="700" kern="1200" dirty="0"/>
            <a:t>TESLA cavity in </a:t>
          </a:r>
          <a:r>
            <a:rPr lang="en-US" sz="700" kern="1200" dirty="0" err="1"/>
            <a:t>HoBiCaT</a:t>
          </a:r>
          <a:r>
            <a:rPr lang="en-US" sz="700" kern="1200" dirty="0"/>
            <a:t> with FPC and classic tuner</a:t>
          </a:r>
          <a:endParaRPr lang="de-DE" sz="700" kern="1200" dirty="0"/>
        </a:p>
        <a:p>
          <a:pPr marL="57150" lvl="1" indent="-57150" algn="l" defTabSz="311150">
            <a:lnSpc>
              <a:spcPct val="90000"/>
            </a:lnSpc>
            <a:spcBef>
              <a:spcPct val="0"/>
            </a:spcBef>
            <a:spcAft>
              <a:spcPct val="15000"/>
            </a:spcAft>
            <a:buChar char="•"/>
          </a:pPr>
          <a:r>
            <a:rPr lang="en-US" sz="700" kern="1200" dirty="0"/>
            <a:t> FE-FRT second version, e.g. optimized also for higher</a:t>
          </a:r>
          <a:br>
            <a:rPr lang="en-US" sz="700" kern="1200" dirty="0"/>
          </a:br>
          <a:r>
            <a:rPr lang="en-US" sz="700" kern="1200" dirty="0"/>
            <a:t>stored energy</a:t>
          </a:r>
          <a:endParaRPr lang="de-DE" sz="700" kern="1200" dirty="0"/>
        </a:p>
        <a:p>
          <a:pPr marL="57150" lvl="1" indent="-57150" algn="l" defTabSz="311150">
            <a:lnSpc>
              <a:spcPct val="90000"/>
            </a:lnSpc>
            <a:spcBef>
              <a:spcPct val="0"/>
            </a:spcBef>
            <a:spcAft>
              <a:spcPct val="15000"/>
            </a:spcAft>
            <a:buChar char="•"/>
          </a:pPr>
          <a:r>
            <a:rPr lang="en-US" sz="700" kern="1200" dirty="0"/>
            <a:t> Final LLRF + FE-FRT test</a:t>
          </a:r>
          <a:endParaRPr lang="de-DE" sz="700" kern="1200" dirty="0"/>
        </a:p>
      </dsp:txBody>
      <dsp:txXfrm>
        <a:off x="6770187" y="2470734"/>
        <a:ext cx="1315802" cy="131580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E116D0-9943-4A3F-A6C7-F7675684B2ED}" type="datetimeFigureOut">
              <a:rPr lang="en-GB" smtClean="0"/>
              <a:t>22/04/2026</a:t>
            </a:fld>
            <a:endParaRPr lang="en-GB"/>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E9804D-699C-4CB0-A16F-7BE8BB638290}" type="slidenum">
              <a:rPr lang="en-GB" smtClean="0"/>
              <a:t>‹Nr.›</a:t>
            </a:fld>
            <a:endParaRPr lang="en-GB"/>
          </a:p>
        </p:txBody>
      </p:sp>
    </p:spTree>
    <p:extLst>
      <p:ext uri="{BB962C8B-B14F-4D97-AF65-F5344CB8AC3E}">
        <p14:creationId xmlns:p14="http://schemas.microsoft.com/office/powerpoint/2010/main" val="4156753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C57111DB-2B93-40B0-BF10-6C7CED91BE1A}" type="slidenum">
              <a:rPr lang="de-DE" smtClean="0"/>
              <a:t>4</a:t>
            </a:fld>
            <a:endParaRPr lang="de-DE"/>
          </a:p>
        </p:txBody>
      </p:sp>
    </p:spTree>
    <p:extLst>
      <p:ext uri="{BB962C8B-B14F-4D97-AF65-F5344CB8AC3E}">
        <p14:creationId xmlns:p14="http://schemas.microsoft.com/office/powerpoint/2010/main" val="4104285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8E9804D-699C-4CB0-A16F-7BE8BB638290}" type="slidenum">
              <a:rPr lang="en-GB" smtClean="0"/>
              <a:t>6</a:t>
            </a:fld>
            <a:endParaRPr lang="en-GB"/>
          </a:p>
        </p:txBody>
      </p:sp>
    </p:spTree>
    <p:extLst>
      <p:ext uri="{BB962C8B-B14F-4D97-AF65-F5344CB8AC3E}">
        <p14:creationId xmlns:p14="http://schemas.microsoft.com/office/powerpoint/2010/main" val="2047417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8E9804D-699C-4CB0-A16F-7BE8BB638290}" type="slidenum">
              <a:rPr lang="en-GB" smtClean="0"/>
              <a:t>12</a:t>
            </a:fld>
            <a:endParaRPr lang="en-GB"/>
          </a:p>
        </p:txBody>
      </p:sp>
    </p:spTree>
    <p:extLst>
      <p:ext uri="{BB962C8B-B14F-4D97-AF65-F5344CB8AC3E}">
        <p14:creationId xmlns:p14="http://schemas.microsoft.com/office/powerpoint/2010/main" val="3984459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0B945-CD6A-46D1-96D6-4BC78DDE74C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E22F1FF-EAA7-592C-1ED4-61F5E94686B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736A92A-2FFC-D646-EB48-8452E2E9CDC6}"/>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5B086800-1A18-ECAA-F7E1-E02CADF0F24B}"/>
              </a:ext>
            </a:extLst>
          </p:cNvPr>
          <p:cNvSpPr>
            <a:spLocks noGrp="1"/>
          </p:cNvSpPr>
          <p:nvPr>
            <p:ph type="sldNum" sz="quarter" idx="5"/>
          </p:nvPr>
        </p:nvSpPr>
        <p:spPr/>
        <p:txBody>
          <a:bodyPr/>
          <a:lstStyle/>
          <a:p>
            <a:fld id="{D8E9804D-699C-4CB0-A16F-7BE8BB638290}" type="slidenum">
              <a:rPr lang="en-GB" smtClean="0"/>
              <a:t>13</a:t>
            </a:fld>
            <a:endParaRPr lang="en-GB"/>
          </a:p>
        </p:txBody>
      </p:sp>
    </p:spTree>
    <p:extLst>
      <p:ext uri="{BB962C8B-B14F-4D97-AF65-F5344CB8AC3E}">
        <p14:creationId xmlns:p14="http://schemas.microsoft.com/office/powerpoint/2010/main" val="2616849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4803C-246A-5091-61D0-C39F18DCDA3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255C163-5F2E-5D0B-5273-AD6E11C1C53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D80CCAE-868D-E57F-B9E4-1D99BAF2C07D}"/>
              </a:ext>
            </a:extLst>
          </p:cNvPr>
          <p:cNvSpPr>
            <a:spLocks noGrp="1"/>
          </p:cNvSpPr>
          <p:nvPr>
            <p:ph type="body" idx="1"/>
          </p:nvPr>
        </p:nvSpPr>
        <p:spPr/>
        <p:txBody>
          <a:bodyPr/>
          <a:lstStyle/>
          <a:p>
            <a:endParaRPr lang="en-US" dirty="0"/>
          </a:p>
          <a:p>
            <a:endParaRPr lang="de-DE" dirty="0"/>
          </a:p>
        </p:txBody>
      </p:sp>
      <p:sp>
        <p:nvSpPr>
          <p:cNvPr id="4" name="Foliennummernplatzhalter 3">
            <a:extLst>
              <a:ext uri="{FF2B5EF4-FFF2-40B4-BE49-F238E27FC236}">
                <a16:creationId xmlns:a16="http://schemas.microsoft.com/office/drawing/2014/main" id="{E84FF640-486A-6444-C2EE-321B68EFD594}"/>
              </a:ext>
            </a:extLst>
          </p:cNvPr>
          <p:cNvSpPr>
            <a:spLocks noGrp="1"/>
          </p:cNvSpPr>
          <p:nvPr>
            <p:ph type="sldNum" sz="quarter" idx="5"/>
          </p:nvPr>
        </p:nvSpPr>
        <p:spPr/>
        <p:txBody>
          <a:bodyPr/>
          <a:lstStyle/>
          <a:p>
            <a:fld id="{C57111DB-2B93-40B0-BF10-6C7CED91BE1A}" type="slidenum">
              <a:rPr lang="de-DE" smtClean="0"/>
              <a:t>23</a:t>
            </a:fld>
            <a:endParaRPr lang="de-DE"/>
          </a:p>
        </p:txBody>
      </p:sp>
    </p:spTree>
    <p:extLst>
      <p:ext uri="{BB962C8B-B14F-4D97-AF65-F5344CB8AC3E}">
        <p14:creationId xmlns:p14="http://schemas.microsoft.com/office/powerpoint/2010/main" val="1672204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07F07-5018-B520-783B-FE0457BCD96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BE"/>
          </a:p>
        </p:txBody>
      </p:sp>
      <p:sp>
        <p:nvSpPr>
          <p:cNvPr id="3" name="Subtitle 2">
            <a:extLst>
              <a:ext uri="{FF2B5EF4-FFF2-40B4-BE49-F238E27FC236}">
                <a16:creationId xmlns:a16="http://schemas.microsoft.com/office/drawing/2014/main" id="{EBC53577-5D47-3462-F508-230E0253F3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BE"/>
          </a:p>
        </p:txBody>
      </p:sp>
      <p:sp>
        <p:nvSpPr>
          <p:cNvPr id="4" name="Date Placeholder 3">
            <a:extLst>
              <a:ext uri="{FF2B5EF4-FFF2-40B4-BE49-F238E27FC236}">
                <a16:creationId xmlns:a16="http://schemas.microsoft.com/office/drawing/2014/main" id="{1EF8CF65-E206-3105-4673-F13885629447}"/>
              </a:ext>
            </a:extLst>
          </p:cNvPr>
          <p:cNvSpPr>
            <a:spLocks noGrp="1"/>
          </p:cNvSpPr>
          <p:nvPr>
            <p:ph type="dt" sz="half" idx="10"/>
          </p:nvPr>
        </p:nvSpPr>
        <p:spPr/>
        <p:txBody>
          <a:bodyPr/>
          <a:lstStyle/>
          <a:p>
            <a:fld id="{C99A398E-FCB8-1146-8DE5-39712756FA2F}" type="datetimeFigureOut">
              <a:rPr lang="en-BE" smtClean="0"/>
              <a:t>04/22/2026</a:t>
            </a:fld>
            <a:endParaRPr lang="en-BE"/>
          </a:p>
        </p:txBody>
      </p:sp>
      <p:sp>
        <p:nvSpPr>
          <p:cNvPr id="5" name="Footer Placeholder 4">
            <a:extLst>
              <a:ext uri="{FF2B5EF4-FFF2-40B4-BE49-F238E27FC236}">
                <a16:creationId xmlns:a16="http://schemas.microsoft.com/office/drawing/2014/main" id="{B9C07C72-387F-907B-1702-431F21C0BA0E}"/>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C51FC383-9E28-9304-354E-F80FB06F55C1}"/>
              </a:ext>
            </a:extLst>
          </p:cNvPr>
          <p:cNvSpPr>
            <a:spLocks noGrp="1"/>
          </p:cNvSpPr>
          <p:nvPr>
            <p:ph type="sldNum" sz="quarter" idx="12"/>
          </p:nvPr>
        </p:nvSpPr>
        <p:spPr/>
        <p:txBody>
          <a:bodyPr/>
          <a:lstStyle/>
          <a:p>
            <a:fld id="{4068FCCF-9A80-B240-8D85-84F960565AFA}" type="slidenum">
              <a:rPr lang="en-BE" smtClean="0"/>
              <a:t>‹Nr.›</a:t>
            </a:fld>
            <a:endParaRPr lang="en-BE"/>
          </a:p>
        </p:txBody>
      </p:sp>
    </p:spTree>
    <p:extLst>
      <p:ext uri="{BB962C8B-B14F-4D97-AF65-F5344CB8AC3E}">
        <p14:creationId xmlns:p14="http://schemas.microsoft.com/office/powerpoint/2010/main" val="1128983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D793C-A8B3-F264-6E40-84278DCA4AC6}"/>
              </a:ext>
            </a:extLst>
          </p:cNvPr>
          <p:cNvSpPr>
            <a:spLocks noGrp="1"/>
          </p:cNvSpPr>
          <p:nvPr>
            <p:ph type="title"/>
          </p:nvPr>
        </p:nvSpPr>
        <p:spPr/>
        <p:txBody>
          <a:bodyPr/>
          <a:lstStyle/>
          <a:p>
            <a:r>
              <a:rPr lang="en-GB"/>
              <a:t>Click to edit Master title style</a:t>
            </a:r>
            <a:endParaRPr lang="en-BE"/>
          </a:p>
        </p:txBody>
      </p:sp>
      <p:sp>
        <p:nvSpPr>
          <p:cNvPr id="3" name="Vertical Text Placeholder 2">
            <a:extLst>
              <a:ext uri="{FF2B5EF4-FFF2-40B4-BE49-F238E27FC236}">
                <a16:creationId xmlns:a16="http://schemas.microsoft.com/office/drawing/2014/main" id="{41039B46-D290-3902-DD95-AA1FB158F33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3FF55E12-F97D-3D20-4013-D3B2FE30D1B7}"/>
              </a:ext>
            </a:extLst>
          </p:cNvPr>
          <p:cNvSpPr>
            <a:spLocks noGrp="1"/>
          </p:cNvSpPr>
          <p:nvPr>
            <p:ph type="dt" sz="half" idx="10"/>
          </p:nvPr>
        </p:nvSpPr>
        <p:spPr/>
        <p:txBody>
          <a:bodyPr/>
          <a:lstStyle/>
          <a:p>
            <a:fld id="{C99A398E-FCB8-1146-8DE5-39712756FA2F}" type="datetimeFigureOut">
              <a:rPr lang="en-BE" smtClean="0"/>
              <a:t>04/22/2026</a:t>
            </a:fld>
            <a:endParaRPr lang="en-BE"/>
          </a:p>
        </p:txBody>
      </p:sp>
      <p:sp>
        <p:nvSpPr>
          <p:cNvPr id="5" name="Footer Placeholder 4">
            <a:extLst>
              <a:ext uri="{FF2B5EF4-FFF2-40B4-BE49-F238E27FC236}">
                <a16:creationId xmlns:a16="http://schemas.microsoft.com/office/drawing/2014/main" id="{772874DB-5421-9EDD-37D6-425B69833762}"/>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4C33B1D9-3620-1F4F-9C12-E5D29B3B11D6}"/>
              </a:ext>
            </a:extLst>
          </p:cNvPr>
          <p:cNvSpPr>
            <a:spLocks noGrp="1"/>
          </p:cNvSpPr>
          <p:nvPr>
            <p:ph type="sldNum" sz="quarter" idx="12"/>
          </p:nvPr>
        </p:nvSpPr>
        <p:spPr/>
        <p:txBody>
          <a:bodyPr/>
          <a:lstStyle/>
          <a:p>
            <a:fld id="{4068FCCF-9A80-B240-8D85-84F960565AFA}" type="slidenum">
              <a:rPr lang="en-BE" smtClean="0"/>
              <a:t>‹Nr.›</a:t>
            </a:fld>
            <a:endParaRPr lang="en-BE"/>
          </a:p>
        </p:txBody>
      </p:sp>
    </p:spTree>
    <p:extLst>
      <p:ext uri="{BB962C8B-B14F-4D97-AF65-F5344CB8AC3E}">
        <p14:creationId xmlns:p14="http://schemas.microsoft.com/office/powerpoint/2010/main" val="406517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E89427-BD9A-4F90-8507-D5461D4AF40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BE"/>
          </a:p>
        </p:txBody>
      </p:sp>
      <p:sp>
        <p:nvSpPr>
          <p:cNvPr id="3" name="Vertical Text Placeholder 2">
            <a:extLst>
              <a:ext uri="{FF2B5EF4-FFF2-40B4-BE49-F238E27FC236}">
                <a16:creationId xmlns:a16="http://schemas.microsoft.com/office/drawing/2014/main" id="{129B218D-F119-D88B-04E0-282E532EA88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C167B9E0-E1C5-E090-5BF8-E23ECA443153}"/>
              </a:ext>
            </a:extLst>
          </p:cNvPr>
          <p:cNvSpPr>
            <a:spLocks noGrp="1"/>
          </p:cNvSpPr>
          <p:nvPr>
            <p:ph type="dt" sz="half" idx="10"/>
          </p:nvPr>
        </p:nvSpPr>
        <p:spPr/>
        <p:txBody>
          <a:bodyPr/>
          <a:lstStyle/>
          <a:p>
            <a:fld id="{C99A398E-FCB8-1146-8DE5-39712756FA2F}" type="datetimeFigureOut">
              <a:rPr lang="en-BE" smtClean="0"/>
              <a:t>04/22/2026</a:t>
            </a:fld>
            <a:endParaRPr lang="en-BE"/>
          </a:p>
        </p:txBody>
      </p:sp>
      <p:sp>
        <p:nvSpPr>
          <p:cNvPr id="5" name="Footer Placeholder 4">
            <a:extLst>
              <a:ext uri="{FF2B5EF4-FFF2-40B4-BE49-F238E27FC236}">
                <a16:creationId xmlns:a16="http://schemas.microsoft.com/office/drawing/2014/main" id="{7E2248BD-AC9E-EF27-8724-4A261C549392}"/>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1B1BBEFC-60B4-A86B-4F5D-EE50B670693E}"/>
              </a:ext>
            </a:extLst>
          </p:cNvPr>
          <p:cNvSpPr>
            <a:spLocks noGrp="1"/>
          </p:cNvSpPr>
          <p:nvPr>
            <p:ph type="sldNum" sz="quarter" idx="12"/>
          </p:nvPr>
        </p:nvSpPr>
        <p:spPr/>
        <p:txBody>
          <a:bodyPr/>
          <a:lstStyle/>
          <a:p>
            <a:fld id="{4068FCCF-9A80-B240-8D85-84F960565AFA}" type="slidenum">
              <a:rPr lang="en-BE" smtClean="0"/>
              <a:t>‹Nr.›</a:t>
            </a:fld>
            <a:endParaRPr lang="en-BE"/>
          </a:p>
        </p:txBody>
      </p:sp>
    </p:spTree>
    <p:extLst>
      <p:ext uri="{BB962C8B-B14F-4D97-AF65-F5344CB8AC3E}">
        <p14:creationId xmlns:p14="http://schemas.microsoft.com/office/powerpoint/2010/main" val="33145353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Einstieg Them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29FA98-C856-E044-BFF5-2A740457DB36}"/>
              </a:ext>
            </a:extLst>
          </p:cNvPr>
          <p:cNvSpPr>
            <a:spLocks noGrp="1"/>
          </p:cNvSpPr>
          <p:nvPr>
            <p:ph type="title" hasCustomPrompt="1"/>
          </p:nvPr>
        </p:nvSpPr>
        <p:spPr>
          <a:xfrm>
            <a:off x="577850" y="836613"/>
            <a:ext cx="11036300" cy="1476375"/>
          </a:xfrm>
        </p:spPr>
        <p:txBody>
          <a:bodyPr/>
          <a:lstStyle>
            <a:lvl1pPr algn="ctr">
              <a:defRPr cap="none" baseline="0">
                <a:solidFill>
                  <a:schemeClr val="accent2">
                    <a:alpha val="69875"/>
                  </a:schemeClr>
                </a:solidFill>
              </a:defRPr>
            </a:lvl1pPr>
          </a:lstStyle>
          <a:p>
            <a:r>
              <a:rPr lang="de-DE" dirty="0"/>
              <a:t>Headline 02 Kapitelüberschrift</a:t>
            </a:r>
          </a:p>
        </p:txBody>
      </p:sp>
      <p:sp>
        <p:nvSpPr>
          <p:cNvPr id="3" name="Inhaltsplatzhalter 2">
            <a:extLst>
              <a:ext uri="{FF2B5EF4-FFF2-40B4-BE49-F238E27FC236}">
                <a16:creationId xmlns:a16="http://schemas.microsoft.com/office/drawing/2014/main" id="{D2A781B0-9769-D341-B617-179DA74B86D9}"/>
              </a:ext>
            </a:extLst>
          </p:cNvPr>
          <p:cNvSpPr>
            <a:spLocks noGrp="1"/>
          </p:cNvSpPr>
          <p:nvPr>
            <p:ph idx="1"/>
          </p:nvPr>
        </p:nvSpPr>
        <p:spPr>
          <a:xfrm>
            <a:off x="577850" y="2692399"/>
            <a:ext cx="11036300" cy="3484563"/>
          </a:xfrm>
        </p:spPr>
        <p:txBody>
          <a:bodyPr lIns="0" tIns="0" rIns="0" bIns="0"/>
          <a:lstStyle>
            <a:lvl1pPr marL="0" indent="0" algn="ctr">
              <a:buFontTx/>
              <a:buNone/>
              <a:defRPr sz="2400"/>
            </a:lvl1pPr>
            <a:lvl2pPr marL="457200" indent="0" algn="ctr">
              <a:buFontTx/>
              <a:buNone/>
              <a:defRPr b="1" i="0">
                <a:solidFill>
                  <a:schemeClr val="accent3"/>
                </a:solidFill>
                <a:latin typeface="Source Sans Pro" panose="020B0503030403020204" pitchFamily="34" charset="77"/>
              </a:defRPr>
            </a:lvl2pPr>
            <a:lvl3pPr marL="914400" indent="0" algn="ctr">
              <a:buFontTx/>
              <a:buNone/>
              <a:defRPr/>
            </a:lvl3pPr>
            <a:lvl4pPr marL="1371600" indent="0" algn="ctr">
              <a:buFontTx/>
              <a:buNone/>
              <a:defRPr/>
            </a:lvl4pPr>
            <a:lvl5pPr marL="1828800" indent="0" algn="ctr">
              <a:buFontTx/>
              <a:buNone/>
              <a:defRPr/>
            </a:lvl5pPr>
          </a:lstStyle>
          <a:p>
            <a:pPr lvl="0"/>
            <a:r>
              <a:rPr lang="de-DE"/>
              <a:t>Mastertextformat bearbeiten</a:t>
            </a:r>
          </a:p>
          <a:p>
            <a:pPr lvl="1"/>
            <a:r>
              <a:rPr lang="de-DE"/>
              <a:t>Zweite Ebene</a:t>
            </a:r>
          </a:p>
        </p:txBody>
      </p:sp>
      <p:sp>
        <p:nvSpPr>
          <p:cNvPr id="8" name="Textplatzhalter 7">
            <a:extLst>
              <a:ext uri="{FF2B5EF4-FFF2-40B4-BE49-F238E27FC236}">
                <a16:creationId xmlns:a16="http://schemas.microsoft.com/office/drawing/2014/main" id="{7E2AD197-4354-804D-A1E7-59F2E7372BC5}"/>
              </a:ext>
            </a:extLst>
          </p:cNvPr>
          <p:cNvSpPr>
            <a:spLocks noGrp="1"/>
          </p:cNvSpPr>
          <p:nvPr>
            <p:ph type="body" sz="quarter" idx="13" hasCustomPrompt="1"/>
          </p:nvPr>
        </p:nvSpPr>
        <p:spPr>
          <a:xfrm>
            <a:off x="577850" y="288926"/>
            <a:ext cx="1398661" cy="224546"/>
          </a:xfrm>
        </p:spPr>
        <p:txBody>
          <a:bodyPr lIns="0" tIns="0" rIns="0" bIns="0">
            <a:normAutofit/>
          </a:bodyPr>
          <a:lstStyle>
            <a:lvl1pPr marL="0" indent="0">
              <a:buFontTx/>
              <a:buNone/>
              <a:defRPr sz="1200" cap="all" baseline="0">
                <a:solidFill>
                  <a:schemeClr val="tx2"/>
                </a:solidFill>
              </a:defRPr>
            </a:lvl1pPr>
          </a:lstStyle>
          <a:p>
            <a:pPr lvl="0"/>
            <a:r>
              <a:rPr lang="de-DE" dirty="0"/>
              <a:t>THEMA HIER</a:t>
            </a:r>
          </a:p>
        </p:txBody>
      </p:sp>
      <p:sp>
        <p:nvSpPr>
          <p:cNvPr id="13" name="Fußzeilenplatzhalter 4">
            <a:extLst>
              <a:ext uri="{FF2B5EF4-FFF2-40B4-BE49-F238E27FC236}">
                <a16:creationId xmlns:a16="http://schemas.microsoft.com/office/drawing/2014/main" id="{C5C95805-47DF-4816-9487-E0414A7EF4AC}"/>
              </a:ext>
            </a:extLst>
          </p:cNvPr>
          <p:cNvSpPr>
            <a:spLocks noGrp="1"/>
          </p:cNvSpPr>
          <p:nvPr>
            <p:ph type="ftr" sz="quarter" idx="17"/>
          </p:nvPr>
        </p:nvSpPr>
        <p:spPr>
          <a:xfrm>
            <a:off x="500918" y="6393825"/>
            <a:ext cx="4114800" cy="365125"/>
          </a:xfrm>
          <a:prstGeom prst="rect">
            <a:avLst/>
          </a:prstGeom>
        </p:spPr>
        <p:txBody>
          <a:bodyPr/>
          <a:lstStyle>
            <a:lvl1pPr algn="l">
              <a:defRPr lang="de-DE" sz="1200" b="0" i="0" kern="1200" cap="none" baseline="0" smtClean="0">
                <a:solidFill>
                  <a:schemeClr val="tx2"/>
                </a:solidFill>
                <a:latin typeface="Source Sans Pro" panose="020B0503030403020204" pitchFamily="34" charset="77"/>
                <a:ea typeface="Roboto" panose="02000000000000000000" pitchFamily="2" charset="0"/>
                <a:cs typeface="Roboto" panose="02000000000000000000" pitchFamily="2" charset="0"/>
              </a:defRPr>
            </a:lvl1pPr>
          </a:lstStyle>
          <a:p>
            <a:r>
              <a:rPr lang="de-DE"/>
              <a:t>Titel Vorname Nachname</a:t>
            </a:r>
          </a:p>
        </p:txBody>
      </p:sp>
      <p:sp>
        <p:nvSpPr>
          <p:cNvPr id="14" name="Foliennummernplatzhalter 11">
            <a:extLst>
              <a:ext uri="{FF2B5EF4-FFF2-40B4-BE49-F238E27FC236}">
                <a16:creationId xmlns:a16="http://schemas.microsoft.com/office/drawing/2014/main" id="{8F191EEA-28FA-46AA-B777-ADFCA32B3D42}"/>
              </a:ext>
            </a:extLst>
          </p:cNvPr>
          <p:cNvSpPr txBox="1">
            <a:spLocks/>
          </p:cNvSpPr>
          <p:nvPr userDrawn="1"/>
        </p:nvSpPr>
        <p:spPr>
          <a:xfrm>
            <a:off x="11052000" y="6356062"/>
            <a:ext cx="842830" cy="365125"/>
          </a:xfrm>
          <a:prstGeom prst="rect">
            <a:avLst/>
          </a:prstGeom>
        </p:spPr>
        <p:txBody>
          <a:bodyPr vert="horz" lIns="91440" tIns="45720" rIns="91440" bIns="45720" rtlCol="0" anchor="ctr"/>
          <a:lstStyle>
            <a:defPPr>
              <a:defRPr lang="de-DE"/>
            </a:defPPr>
            <a:lvl1pPr marL="0" algn="r" defTabSz="914400" rtl="0" eaLnBrk="1" latinLnBrk="0" hangingPunct="1">
              <a:defRPr lang="de-DE" sz="1200" b="0" i="0" kern="1200" cap="none" baseline="0" smtClean="0">
                <a:solidFill>
                  <a:schemeClr val="tx2"/>
                </a:solidFill>
                <a:latin typeface="Source Sans Pro" panose="020B0503030403020204" pitchFamily="34" charset="77"/>
                <a:ea typeface="Roboto" panose="02000000000000000000" pitchFamily="2" charset="0"/>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59DF1E7-7728-684B-896D-8CFDB8DC33E7}" type="slidenum">
              <a:rPr lang="de-DE" smtClean="0"/>
              <a:pPr algn="ctr"/>
              <a:t>‹Nr.›</a:t>
            </a:fld>
            <a:endParaRPr lang="de-DE" dirty="0"/>
          </a:p>
        </p:txBody>
      </p:sp>
      <p:pic>
        <p:nvPicPr>
          <p:cNvPr id="15" name="Grafik 14">
            <a:extLst>
              <a:ext uri="{FF2B5EF4-FFF2-40B4-BE49-F238E27FC236}">
                <a16:creationId xmlns:a16="http://schemas.microsoft.com/office/drawing/2014/main" id="{B2687BE2-EE01-4255-AD87-2AE7940BDA52}"/>
              </a:ext>
            </a:extLst>
          </p:cNvPr>
          <p:cNvPicPr>
            <a:picLocks noChangeAspect="1"/>
          </p:cNvPicPr>
          <p:nvPr userDrawn="1"/>
        </p:nvPicPr>
        <p:blipFill rotWithShape="1">
          <a:blip r:embed="rId2"/>
          <a:srcRect t="16098" b="9201"/>
          <a:stretch/>
        </p:blipFill>
        <p:spPr>
          <a:xfrm>
            <a:off x="10382354" y="216000"/>
            <a:ext cx="1398661" cy="365126"/>
          </a:xfrm>
          <a:prstGeom prst="rect">
            <a:avLst/>
          </a:prstGeom>
        </p:spPr>
      </p:pic>
    </p:spTree>
    <p:extLst>
      <p:ext uri="{BB962C8B-B14F-4D97-AF65-F5344CB8AC3E}">
        <p14:creationId xmlns:p14="http://schemas.microsoft.com/office/powerpoint/2010/main" val="2758052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DDCCF-00D4-57C0-AB86-DD97CBF26DB0}"/>
              </a:ext>
            </a:extLst>
          </p:cNvPr>
          <p:cNvSpPr>
            <a:spLocks noGrp="1"/>
          </p:cNvSpPr>
          <p:nvPr>
            <p:ph type="title"/>
          </p:nvPr>
        </p:nvSpPr>
        <p:spPr/>
        <p:txBody>
          <a:bodyPr/>
          <a:lstStyle/>
          <a:p>
            <a:r>
              <a:rPr lang="en-GB"/>
              <a:t>Click to edit Master title style</a:t>
            </a:r>
            <a:endParaRPr lang="en-BE"/>
          </a:p>
        </p:txBody>
      </p:sp>
      <p:sp>
        <p:nvSpPr>
          <p:cNvPr id="3" name="Content Placeholder 2">
            <a:extLst>
              <a:ext uri="{FF2B5EF4-FFF2-40B4-BE49-F238E27FC236}">
                <a16:creationId xmlns:a16="http://schemas.microsoft.com/office/drawing/2014/main" id="{93001350-A3CE-F72C-EF66-224EE8E3E5F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D612717E-3498-D1DF-0749-E719A04908EB}"/>
              </a:ext>
            </a:extLst>
          </p:cNvPr>
          <p:cNvSpPr>
            <a:spLocks noGrp="1"/>
          </p:cNvSpPr>
          <p:nvPr>
            <p:ph type="dt" sz="half" idx="10"/>
          </p:nvPr>
        </p:nvSpPr>
        <p:spPr/>
        <p:txBody>
          <a:bodyPr/>
          <a:lstStyle/>
          <a:p>
            <a:fld id="{C99A398E-FCB8-1146-8DE5-39712756FA2F}" type="datetimeFigureOut">
              <a:rPr lang="en-BE" smtClean="0"/>
              <a:t>04/22/2026</a:t>
            </a:fld>
            <a:endParaRPr lang="en-BE"/>
          </a:p>
        </p:txBody>
      </p:sp>
      <p:sp>
        <p:nvSpPr>
          <p:cNvPr id="5" name="Footer Placeholder 4">
            <a:extLst>
              <a:ext uri="{FF2B5EF4-FFF2-40B4-BE49-F238E27FC236}">
                <a16:creationId xmlns:a16="http://schemas.microsoft.com/office/drawing/2014/main" id="{DA20EF9F-8597-7B89-712F-614543F54F34}"/>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DCAC8415-5616-E9EF-A04C-AB58C2E8A51B}"/>
              </a:ext>
            </a:extLst>
          </p:cNvPr>
          <p:cNvSpPr>
            <a:spLocks noGrp="1"/>
          </p:cNvSpPr>
          <p:nvPr>
            <p:ph type="sldNum" sz="quarter" idx="12"/>
          </p:nvPr>
        </p:nvSpPr>
        <p:spPr/>
        <p:txBody>
          <a:bodyPr/>
          <a:lstStyle/>
          <a:p>
            <a:fld id="{4068FCCF-9A80-B240-8D85-84F960565AFA}" type="slidenum">
              <a:rPr lang="en-BE" smtClean="0"/>
              <a:t>‹Nr.›</a:t>
            </a:fld>
            <a:endParaRPr lang="en-BE"/>
          </a:p>
        </p:txBody>
      </p:sp>
    </p:spTree>
    <p:extLst>
      <p:ext uri="{BB962C8B-B14F-4D97-AF65-F5344CB8AC3E}">
        <p14:creationId xmlns:p14="http://schemas.microsoft.com/office/powerpoint/2010/main" val="260869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A5CA1-B7CB-D1FB-EC76-E686072A275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BE"/>
          </a:p>
        </p:txBody>
      </p:sp>
      <p:sp>
        <p:nvSpPr>
          <p:cNvPr id="3" name="Text Placeholder 2">
            <a:extLst>
              <a:ext uri="{FF2B5EF4-FFF2-40B4-BE49-F238E27FC236}">
                <a16:creationId xmlns:a16="http://schemas.microsoft.com/office/drawing/2014/main" id="{783376EC-3A6A-627D-FB8C-389BD638A90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E0D9367-1A65-3258-265C-9FE90DFE5DEC}"/>
              </a:ext>
            </a:extLst>
          </p:cNvPr>
          <p:cNvSpPr>
            <a:spLocks noGrp="1"/>
          </p:cNvSpPr>
          <p:nvPr>
            <p:ph type="dt" sz="half" idx="10"/>
          </p:nvPr>
        </p:nvSpPr>
        <p:spPr/>
        <p:txBody>
          <a:bodyPr/>
          <a:lstStyle/>
          <a:p>
            <a:fld id="{C99A398E-FCB8-1146-8DE5-39712756FA2F}" type="datetimeFigureOut">
              <a:rPr lang="en-BE" smtClean="0"/>
              <a:t>04/22/2026</a:t>
            </a:fld>
            <a:endParaRPr lang="en-BE"/>
          </a:p>
        </p:txBody>
      </p:sp>
      <p:sp>
        <p:nvSpPr>
          <p:cNvPr id="5" name="Footer Placeholder 4">
            <a:extLst>
              <a:ext uri="{FF2B5EF4-FFF2-40B4-BE49-F238E27FC236}">
                <a16:creationId xmlns:a16="http://schemas.microsoft.com/office/drawing/2014/main" id="{49080604-377F-6192-4D4E-AC24A6380889}"/>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2E3C9CB9-597A-78E3-CFBC-A159B83280FD}"/>
              </a:ext>
            </a:extLst>
          </p:cNvPr>
          <p:cNvSpPr>
            <a:spLocks noGrp="1"/>
          </p:cNvSpPr>
          <p:nvPr>
            <p:ph type="sldNum" sz="quarter" idx="12"/>
          </p:nvPr>
        </p:nvSpPr>
        <p:spPr/>
        <p:txBody>
          <a:bodyPr/>
          <a:lstStyle/>
          <a:p>
            <a:fld id="{4068FCCF-9A80-B240-8D85-84F960565AFA}" type="slidenum">
              <a:rPr lang="en-BE" smtClean="0"/>
              <a:t>‹Nr.›</a:t>
            </a:fld>
            <a:endParaRPr lang="en-BE"/>
          </a:p>
        </p:txBody>
      </p:sp>
    </p:spTree>
    <p:extLst>
      <p:ext uri="{BB962C8B-B14F-4D97-AF65-F5344CB8AC3E}">
        <p14:creationId xmlns:p14="http://schemas.microsoft.com/office/powerpoint/2010/main" val="1351950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58BA3-0492-6F74-9BF6-52E8ECDE36D7}"/>
              </a:ext>
            </a:extLst>
          </p:cNvPr>
          <p:cNvSpPr>
            <a:spLocks noGrp="1"/>
          </p:cNvSpPr>
          <p:nvPr>
            <p:ph type="title"/>
          </p:nvPr>
        </p:nvSpPr>
        <p:spPr/>
        <p:txBody>
          <a:bodyPr/>
          <a:lstStyle/>
          <a:p>
            <a:r>
              <a:rPr lang="en-GB"/>
              <a:t>Click to edit Master title style</a:t>
            </a:r>
            <a:endParaRPr lang="en-BE"/>
          </a:p>
        </p:txBody>
      </p:sp>
      <p:sp>
        <p:nvSpPr>
          <p:cNvPr id="3" name="Content Placeholder 2">
            <a:extLst>
              <a:ext uri="{FF2B5EF4-FFF2-40B4-BE49-F238E27FC236}">
                <a16:creationId xmlns:a16="http://schemas.microsoft.com/office/drawing/2014/main" id="{C1E413EA-68CD-9D88-D79C-CC6ED21EC14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Content Placeholder 3">
            <a:extLst>
              <a:ext uri="{FF2B5EF4-FFF2-40B4-BE49-F238E27FC236}">
                <a16:creationId xmlns:a16="http://schemas.microsoft.com/office/drawing/2014/main" id="{0C519449-C536-4F9E-2D95-193291798F0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5" name="Date Placeholder 4">
            <a:extLst>
              <a:ext uri="{FF2B5EF4-FFF2-40B4-BE49-F238E27FC236}">
                <a16:creationId xmlns:a16="http://schemas.microsoft.com/office/drawing/2014/main" id="{4F2D753B-EBAF-B53A-074D-76FB47A9C273}"/>
              </a:ext>
            </a:extLst>
          </p:cNvPr>
          <p:cNvSpPr>
            <a:spLocks noGrp="1"/>
          </p:cNvSpPr>
          <p:nvPr>
            <p:ph type="dt" sz="half" idx="10"/>
          </p:nvPr>
        </p:nvSpPr>
        <p:spPr/>
        <p:txBody>
          <a:bodyPr/>
          <a:lstStyle/>
          <a:p>
            <a:fld id="{C99A398E-FCB8-1146-8DE5-39712756FA2F}" type="datetimeFigureOut">
              <a:rPr lang="en-BE" smtClean="0"/>
              <a:t>04/22/2026</a:t>
            </a:fld>
            <a:endParaRPr lang="en-BE"/>
          </a:p>
        </p:txBody>
      </p:sp>
      <p:sp>
        <p:nvSpPr>
          <p:cNvPr id="6" name="Footer Placeholder 5">
            <a:extLst>
              <a:ext uri="{FF2B5EF4-FFF2-40B4-BE49-F238E27FC236}">
                <a16:creationId xmlns:a16="http://schemas.microsoft.com/office/drawing/2014/main" id="{16B5475B-BCCD-BF1D-D454-48E8BAEE8BB4}"/>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97A81B7A-9A7C-4BC7-ADE6-79554484D7A8}"/>
              </a:ext>
            </a:extLst>
          </p:cNvPr>
          <p:cNvSpPr>
            <a:spLocks noGrp="1"/>
          </p:cNvSpPr>
          <p:nvPr>
            <p:ph type="sldNum" sz="quarter" idx="12"/>
          </p:nvPr>
        </p:nvSpPr>
        <p:spPr/>
        <p:txBody>
          <a:bodyPr/>
          <a:lstStyle/>
          <a:p>
            <a:fld id="{4068FCCF-9A80-B240-8D85-84F960565AFA}" type="slidenum">
              <a:rPr lang="en-BE" smtClean="0"/>
              <a:t>‹Nr.›</a:t>
            </a:fld>
            <a:endParaRPr lang="en-BE"/>
          </a:p>
        </p:txBody>
      </p:sp>
    </p:spTree>
    <p:extLst>
      <p:ext uri="{BB962C8B-B14F-4D97-AF65-F5344CB8AC3E}">
        <p14:creationId xmlns:p14="http://schemas.microsoft.com/office/powerpoint/2010/main" val="1302570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64811-F649-1A18-8152-2E898C3CB5E7}"/>
              </a:ext>
            </a:extLst>
          </p:cNvPr>
          <p:cNvSpPr>
            <a:spLocks noGrp="1"/>
          </p:cNvSpPr>
          <p:nvPr>
            <p:ph type="title"/>
          </p:nvPr>
        </p:nvSpPr>
        <p:spPr>
          <a:xfrm>
            <a:off x="839788" y="365125"/>
            <a:ext cx="10515600" cy="1325563"/>
          </a:xfrm>
        </p:spPr>
        <p:txBody>
          <a:bodyPr/>
          <a:lstStyle/>
          <a:p>
            <a:r>
              <a:rPr lang="en-GB"/>
              <a:t>Click to edit Master title style</a:t>
            </a:r>
            <a:endParaRPr lang="en-BE"/>
          </a:p>
        </p:txBody>
      </p:sp>
      <p:sp>
        <p:nvSpPr>
          <p:cNvPr id="3" name="Text Placeholder 2">
            <a:extLst>
              <a:ext uri="{FF2B5EF4-FFF2-40B4-BE49-F238E27FC236}">
                <a16:creationId xmlns:a16="http://schemas.microsoft.com/office/drawing/2014/main" id="{79C96928-3DA8-37D0-D51A-B823CED2E8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0D67FC4-6803-2A31-FB6C-F5659A25A6F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5" name="Text Placeholder 4">
            <a:extLst>
              <a:ext uri="{FF2B5EF4-FFF2-40B4-BE49-F238E27FC236}">
                <a16:creationId xmlns:a16="http://schemas.microsoft.com/office/drawing/2014/main" id="{D23C89C4-348E-5F39-4668-34D6F57A0F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EB8D285-7AB1-D934-D1C7-35BD769227F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7" name="Date Placeholder 6">
            <a:extLst>
              <a:ext uri="{FF2B5EF4-FFF2-40B4-BE49-F238E27FC236}">
                <a16:creationId xmlns:a16="http://schemas.microsoft.com/office/drawing/2014/main" id="{F336D4F4-1072-1534-5192-D3D0EB786864}"/>
              </a:ext>
            </a:extLst>
          </p:cNvPr>
          <p:cNvSpPr>
            <a:spLocks noGrp="1"/>
          </p:cNvSpPr>
          <p:nvPr>
            <p:ph type="dt" sz="half" idx="10"/>
          </p:nvPr>
        </p:nvSpPr>
        <p:spPr/>
        <p:txBody>
          <a:bodyPr/>
          <a:lstStyle/>
          <a:p>
            <a:fld id="{C99A398E-FCB8-1146-8DE5-39712756FA2F}" type="datetimeFigureOut">
              <a:rPr lang="en-BE" smtClean="0"/>
              <a:t>04/22/2026</a:t>
            </a:fld>
            <a:endParaRPr lang="en-BE"/>
          </a:p>
        </p:txBody>
      </p:sp>
      <p:sp>
        <p:nvSpPr>
          <p:cNvPr id="8" name="Footer Placeholder 7">
            <a:extLst>
              <a:ext uri="{FF2B5EF4-FFF2-40B4-BE49-F238E27FC236}">
                <a16:creationId xmlns:a16="http://schemas.microsoft.com/office/drawing/2014/main" id="{EBF9E71C-2B25-C35F-F2C4-0647C5575905}"/>
              </a:ext>
            </a:extLst>
          </p:cNvPr>
          <p:cNvSpPr>
            <a:spLocks noGrp="1"/>
          </p:cNvSpPr>
          <p:nvPr>
            <p:ph type="ftr" sz="quarter" idx="11"/>
          </p:nvPr>
        </p:nvSpPr>
        <p:spPr/>
        <p:txBody>
          <a:bodyPr/>
          <a:lstStyle/>
          <a:p>
            <a:endParaRPr lang="en-BE"/>
          </a:p>
        </p:txBody>
      </p:sp>
      <p:sp>
        <p:nvSpPr>
          <p:cNvPr id="9" name="Slide Number Placeholder 8">
            <a:extLst>
              <a:ext uri="{FF2B5EF4-FFF2-40B4-BE49-F238E27FC236}">
                <a16:creationId xmlns:a16="http://schemas.microsoft.com/office/drawing/2014/main" id="{BBFE4384-78B5-0145-4AD6-E159AB04C938}"/>
              </a:ext>
            </a:extLst>
          </p:cNvPr>
          <p:cNvSpPr>
            <a:spLocks noGrp="1"/>
          </p:cNvSpPr>
          <p:nvPr>
            <p:ph type="sldNum" sz="quarter" idx="12"/>
          </p:nvPr>
        </p:nvSpPr>
        <p:spPr/>
        <p:txBody>
          <a:bodyPr/>
          <a:lstStyle/>
          <a:p>
            <a:fld id="{4068FCCF-9A80-B240-8D85-84F960565AFA}" type="slidenum">
              <a:rPr lang="en-BE" smtClean="0"/>
              <a:t>‹Nr.›</a:t>
            </a:fld>
            <a:endParaRPr lang="en-BE"/>
          </a:p>
        </p:txBody>
      </p:sp>
    </p:spTree>
    <p:extLst>
      <p:ext uri="{BB962C8B-B14F-4D97-AF65-F5344CB8AC3E}">
        <p14:creationId xmlns:p14="http://schemas.microsoft.com/office/powerpoint/2010/main" val="1815391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15D05-BAE5-24E8-3A9C-14C3A7F701D0}"/>
              </a:ext>
            </a:extLst>
          </p:cNvPr>
          <p:cNvSpPr>
            <a:spLocks noGrp="1"/>
          </p:cNvSpPr>
          <p:nvPr>
            <p:ph type="title"/>
          </p:nvPr>
        </p:nvSpPr>
        <p:spPr/>
        <p:txBody>
          <a:bodyPr/>
          <a:lstStyle/>
          <a:p>
            <a:r>
              <a:rPr lang="en-GB"/>
              <a:t>Click to edit Master title style</a:t>
            </a:r>
            <a:endParaRPr lang="en-BE"/>
          </a:p>
        </p:txBody>
      </p:sp>
      <p:sp>
        <p:nvSpPr>
          <p:cNvPr id="3" name="Date Placeholder 2">
            <a:extLst>
              <a:ext uri="{FF2B5EF4-FFF2-40B4-BE49-F238E27FC236}">
                <a16:creationId xmlns:a16="http://schemas.microsoft.com/office/drawing/2014/main" id="{A69ECEF6-D795-F1A5-DDBC-8D98B55B57F5}"/>
              </a:ext>
            </a:extLst>
          </p:cNvPr>
          <p:cNvSpPr>
            <a:spLocks noGrp="1"/>
          </p:cNvSpPr>
          <p:nvPr>
            <p:ph type="dt" sz="half" idx="10"/>
          </p:nvPr>
        </p:nvSpPr>
        <p:spPr/>
        <p:txBody>
          <a:bodyPr/>
          <a:lstStyle/>
          <a:p>
            <a:fld id="{C99A398E-FCB8-1146-8DE5-39712756FA2F}" type="datetimeFigureOut">
              <a:rPr lang="en-BE" smtClean="0"/>
              <a:t>04/22/2026</a:t>
            </a:fld>
            <a:endParaRPr lang="en-BE"/>
          </a:p>
        </p:txBody>
      </p:sp>
      <p:sp>
        <p:nvSpPr>
          <p:cNvPr id="4" name="Footer Placeholder 3">
            <a:extLst>
              <a:ext uri="{FF2B5EF4-FFF2-40B4-BE49-F238E27FC236}">
                <a16:creationId xmlns:a16="http://schemas.microsoft.com/office/drawing/2014/main" id="{5EEA4890-38CA-0ACB-1B4F-A5F9405A0CD0}"/>
              </a:ext>
            </a:extLst>
          </p:cNvPr>
          <p:cNvSpPr>
            <a:spLocks noGrp="1"/>
          </p:cNvSpPr>
          <p:nvPr>
            <p:ph type="ftr" sz="quarter" idx="11"/>
          </p:nvPr>
        </p:nvSpPr>
        <p:spPr/>
        <p:txBody>
          <a:bodyPr/>
          <a:lstStyle/>
          <a:p>
            <a:endParaRPr lang="en-BE"/>
          </a:p>
        </p:txBody>
      </p:sp>
      <p:sp>
        <p:nvSpPr>
          <p:cNvPr id="5" name="Slide Number Placeholder 4">
            <a:extLst>
              <a:ext uri="{FF2B5EF4-FFF2-40B4-BE49-F238E27FC236}">
                <a16:creationId xmlns:a16="http://schemas.microsoft.com/office/drawing/2014/main" id="{AD674416-B7D1-C64F-6B7E-D5252B22CB2B}"/>
              </a:ext>
            </a:extLst>
          </p:cNvPr>
          <p:cNvSpPr>
            <a:spLocks noGrp="1"/>
          </p:cNvSpPr>
          <p:nvPr>
            <p:ph type="sldNum" sz="quarter" idx="12"/>
          </p:nvPr>
        </p:nvSpPr>
        <p:spPr/>
        <p:txBody>
          <a:bodyPr/>
          <a:lstStyle/>
          <a:p>
            <a:fld id="{4068FCCF-9A80-B240-8D85-84F960565AFA}" type="slidenum">
              <a:rPr lang="en-BE" smtClean="0"/>
              <a:t>‹Nr.›</a:t>
            </a:fld>
            <a:endParaRPr lang="en-BE"/>
          </a:p>
        </p:txBody>
      </p:sp>
    </p:spTree>
    <p:extLst>
      <p:ext uri="{BB962C8B-B14F-4D97-AF65-F5344CB8AC3E}">
        <p14:creationId xmlns:p14="http://schemas.microsoft.com/office/powerpoint/2010/main" val="508629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045E28-5069-3021-3A48-8D87E4177403}"/>
              </a:ext>
            </a:extLst>
          </p:cNvPr>
          <p:cNvSpPr>
            <a:spLocks noGrp="1"/>
          </p:cNvSpPr>
          <p:nvPr>
            <p:ph type="dt" sz="half" idx="10"/>
          </p:nvPr>
        </p:nvSpPr>
        <p:spPr/>
        <p:txBody>
          <a:bodyPr/>
          <a:lstStyle/>
          <a:p>
            <a:fld id="{C99A398E-FCB8-1146-8DE5-39712756FA2F}" type="datetimeFigureOut">
              <a:rPr lang="en-BE" smtClean="0"/>
              <a:t>04/22/2026</a:t>
            </a:fld>
            <a:endParaRPr lang="en-BE"/>
          </a:p>
        </p:txBody>
      </p:sp>
      <p:sp>
        <p:nvSpPr>
          <p:cNvPr id="3" name="Footer Placeholder 2">
            <a:extLst>
              <a:ext uri="{FF2B5EF4-FFF2-40B4-BE49-F238E27FC236}">
                <a16:creationId xmlns:a16="http://schemas.microsoft.com/office/drawing/2014/main" id="{DD999B63-1C5E-64D7-EE4C-E6CB250038AF}"/>
              </a:ext>
            </a:extLst>
          </p:cNvPr>
          <p:cNvSpPr>
            <a:spLocks noGrp="1"/>
          </p:cNvSpPr>
          <p:nvPr>
            <p:ph type="ftr" sz="quarter" idx="11"/>
          </p:nvPr>
        </p:nvSpPr>
        <p:spPr/>
        <p:txBody>
          <a:bodyPr/>
          <a:lstStyle/>
          <a:p>
            <a:endParaRPr lang="en-BE"/>
          </a:p>
        </p:txBody>
      </p:sp>
      <p:sp>
        <p:nvSpPr>
          <p:cNvPr id="4" name="Slide Number Placeholder 3">
            <a:extLst>
              <a:ext uri="{FF2B5EF4-FFF2-40B4-BE49-F238E27FC236}">
                <a16:creationId xmlns:a16="http://schemas.microsoft.com/office/drawing/2014/main" id="{58C717FB-888C-F1BE-37C5-F04D21D1E381}"/>
              </a:ext>
            </a:extLst>
          </p:cNvPr>
          <p:cNvSpPr>
            <a:spLocks noGrp="1"/>
          </p:cNvSpPr>
          <p:nvPr>
            <p:ph type="sldNum" sz="quarter" idx="12"/>
          </p:nvPr>
        </p:nvSpPr>
        <p:spPr/>
        <p:txBody>
          <a:bodyPr/>
          <a:lstStyle/>
          <a:p>
            <a:fld id="{4068FCCF-9A80-B240-8D85-84F960565AFA}" type="slidenum">
              <a:rPr lang="en-BE" smtClean="0"/>
              <a:t>‹Nr.›</a:t>
            </a:fld>
            <a:endParaRPr lang="en-BE"/>
          </a:p>
        </p:txBody>
      </p:sp>
    </p:spTree>
    <p:extLst>
      <p:ext uri="{BB962C8B-B14F-4D97-AF65-F5344CB8AC3E}">
        <p14:creationId xmlns:p14="http://schemas.microsoft.com/office/powerpoint/2010/main" val="1845387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692FD-FA4F-1B23-9EA8-98A91CDBFDB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BE"/>
          </a:p>
        </p:txBody>
      </p:sp>
      <p:sp>
        <p:nvSpPr>
          <p:cNvPr id="3" name="Content Placeholder 2">
            <a:extLst>
              <a:ext uri="{FF2B5EF4-FFF2-40B4-BE49-F238E27FC236}">
                <a16:creationId xmlns:a16="http://schemas.microsoft.com/office/drawing/2014/main" id="{D4F74534-C607-4610-550D-E549332B64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Text Placeholder 3">
            <a:extLst>
              <a:ext uri="{FF2B5EF4-FFF2-40B4-BE49-F238E27FC236}">
                <a16:creationId xmlns:a16="http://schemas.microsoft.com/office/drawing/2014/main" id="{7DBEA254-A469-DD5E-6D80-44BC37540F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9BB67E5-EFEF-17F0-5AB1-5E8DF97BF536}"/>
              </a:ext>
            </a:extLst>
          </p:cNvPr>
          <p:cNvSpPr>
            <a:spLocks noGrp="1"/>
          </p:cNvSpPr>
          <p:nvPr>
            <p:ph type="dt" sz="half" idx="10"/>
          </p:nvPr>
        </p:nvSpPr>
        <p:spPr/>
        <p:txBody>
          <a:bodyPr/>
          <a:lstStyle/>
          <a:p>
            <a:fld id="{C99A398E-FCB8-1146-8DE5-39712756FA2F}" type="datetimeFigureOut">
              <a:rPr lang="en-BE" smtClean="0"/>
              <a:t>04/22/2026</a:t>
            </a:fld>
            <a:endParaRPr lang="en-BE"/>
          </a:p>
        </p:txBody>
      </p:sp>
      <p:sp>
        <p:nvSpPr>
          <p:cNvPr id="6" name="Footer Placeholder 5">
            <a:extLst>
              <a:ext uri="{FF2B5EF4-FFF2-40B4-BE49-F238E27FC236}">
                <a16:creationId xmlns:a16="http://schemas.microsoft.com/office/drawing/2014/main" id="{3BBEDB6C-8CB1-00F0-9658-BA9847DD83B3}"/>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16C09C59-5D4A-0616-191D-C163C2AA1E0C}"/>
              </a:ext>
            </a:extLst>
          </p:cNvPr>
          <p:cNvSpPr>
            <a:spLocks noGrp="1"/>
          </p:cNvSpPr>
          <p:nvPr>
            <p:ph type="sldNum" sz="quarter" idx="12"/>
          </p:nvPr>
        </p:nvSpPr>
        <p:spPr/>
        <p:txBody>
          <a:bodyPr/>
          <a:lstStyle/>
          <a:p>
            <a:fld id="{4068FCCF-9A80-B240-8D85-84F960565AFA}" type="slidenum">
              <a:rPr lang="en-BE" smtClean="0"/>
              <a:t>‹Nr.›</a:t>
            </a:fld>
            <a:endParaRPr lang="en-BE"/>
          </a:p>
        </p:txBody>
      </p:sp>
    </p:spTree>
    <p:extLst>
      <p:ext uri="{BB962C8B-B14F-4D97-AF65-F5344CB8AC3E}">
        <p14:creationId xmlns:p14="http://schemas.microsoft.com/office/powerpoint/2010/main" val="2263079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D37EC-0CB8-5C20-0D9F-EF2B8B7057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BE"/>
          </a:p>
        </p:txBody>
      </p:sp>
      <p:sp>
        <p:nvSpPr>
          <p:cNvPr id="3" name="Picture Placeholder 2">
            <a:extLst>
              <a:ext uri="{FF2B5EF4-FFF2-40B4-BE49-F238E27FC236}">
                <a16:creationId xmlns:a16="http://schemas.microsoft.com/office/drawing/2014/main" id="{1559592B-AE95-C702-A091-81C5DD7C83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BE"/>
          </a:p>
        </p:txBody>
      </p:sp>
      <p:sp>
        <p:nvSpPr>
          <p:cNvPr id="4" name="Text Placeholder 3">
            <a:extLst>
              <a:ext uri="{FF2B5EF4-FFF2-40B4-BE49-F238E27FC236}">
                <a16:creationId xmlns:a16="http://schemas.microsoft.com/office/drawing/2014/main" id="{C76C0F8F-A3A7-5386-A2CD-26017DDBAC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E6BDF64-7321-18FA-3A8A-151C61B2550D}"/>
              </a:ext>
            </a:extLst>
          </p:cNvPr>
          <p:cNvSpPr>
            <a:spLocks noGrp="1"/>
          </p:cNvSpPr>
          <p:nvPr>
            <p:ph type="dt" sz="half" idx="10"/>
          </p:nvPr>
        </p:nvSpPr>
        <p:spPr/>
        <p:txBody>
          <a:bodyPr/>
          <a:lstStyle/>
          <a:p>
            <a:fld id="{C99A398E-FCB8-1146-8DE5-39712756FA2F}" type="datetimeFigureOut">
              <a:rPr lang="en-BE" smtClean="0"/>
              <a:t>04/22/2026</a:t>
            </a:fld>
            <a:endParaRPr lang="en-BE"/>
          </a:p>
        </p:txBody>
      </p:sp>
      <p:sp>
        <p:nvSpPr>
          <p:cNvPr id="6" name="Footer Placeholder 5">
            <a:extLst>
              <a:ext uri="{FF2B5EF4-FFF2-40B4-BE49-F238E27FC236}">
                <a16:creationId xmlns:a16="http://schemas.microsoft.com/office/drawing/2014/main" id="{0F97279B-A4DF-B23E-FBF6-E1F5762D1FDD}"/>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8D9E326F-A5DE-61B2-FC62-4368882963C4}"/>
              </a:ext>
            </a:extLst>
          </p:cNvPr>
          <p:cNvSpPr>
            <a:spLocks noGrp="1"/>
          </p:cNvSpPr>
          <p:nvPr>
            <p:ph type="sldNum" sz="quarter" idx="12"/>
          </p:nvPr>
        </p:nvSpPr>
        <p:spPr/>
        <p:txBody>
          <a:bodyPr/>
          <a:lstStyle/>
          <a:p>
            <a:fld id="{4068FCCF-9A80-B240-8D85-84F960565AFA}" type="slidenum">
              <a:rPr lang="en-BE" smtClean="0"/>
              <a:t>‹Nr.›</a:t>
            </a:fld>
            <a:endParaRPr lang="en-BE"/>
          </a:p>
        </p:txBody>
      </p:sp>
    </p:spTree>
    <p:extLst>
      <p:ext uri="{BB962C8B-B14F-4D97-AF65-F5344CB8AC3E}">
        <p14:creationId xmlns:p14="http://schemas.microsoft.com/office/powerpoint/2010/main" val="1971190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C02FC6-B683-24E9-4CF3-ACB65B9C34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BE"/>
          </a:p>
        </p:txBody>
      </p:sp>
      <p:sp>
        <p:nvSpPr>
          <p:cNvPr id="3" name="Text Placeholder 2">
            <a:extLst>
              <a:ext uri="{FF2B5EF4-FFF2-40B4-BE49-F238E27FC236}">
                <a16:creationId xmlns:a16="http://schemas.microsoft.com/office/drawing/2014/main" id="{E8788781-C4E4-8F07-B445-0FCB661263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E03871DA-F3C2-ACC9-0954-A50279EA34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99A398E-FCB8-1146-8DE5-39712756FA2F}" type="datetimeFigureOut">
              <a:rPr lang="en-BE" smtClean="0"/>
              <a:t>04/22/2026</a:t>
            </a:fld>
            <a:endParaRPr lang="en-BE"/>
          </a:p>
        </p:txBody>
      </p:sp>
      <p:sp>
        <p:nvSpPr>
          <p:cNvPr id="5" name="Footer Placeholder 4">
            <a:extLst>
              <a:ext uri="{FF2B5EF4-FFF2-40B4-BE49-F238E27FC236}">
                <a16:creationId xmlns:a16="http://schemas.microsoft.com/office/drawing/2014/main" id="{43BF7E01-A745-BFC4-1A5F-98305C39C6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BE"/>
          </a:p>
        </p:txBody>
      </p:sp>
      <p:sp>
        <p:nvSpPr>
          <p:cNvPr id="6" name="Slide Number Placeholder 5">
            <a:extLst>
              <a:ext uri="{FF2B5EF4-FFF2-40B4-BE49-F238E27FC236}">
                <a16:creationId xmlns:a16="http://schemas.microsoft.com/office/drawing/2014/main" id="{690CC3E3-36ED-4099-6586-23175595E3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r>
              <a:rPr lang="en-US" dirty="0"/>
              <a:t>1</a:t>
            </a:r>
            <a:endParaRPr lang="en-BE" dirty="0"/>
          </a:p>
        </p:txBody>
      </p:sp>
    </p:spTree>
    <p:extLst>
      <p:ext uri="{BB962C8B-B14F-4D97-AF65-F5344CB8AC3E}">
        <p14:creationId xmlns:p14="http://schemas.microsoft.com/office/powerpoint/2010/main" val="41749373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0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jpe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4.jpe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jpe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emf"/><Relationship Id="rId9" Type="http://schemas.openxmlformats.org/officeDocument/2006/relationships/image" Target="../media/image41.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7.tiff"/><Relationship Id="rId5" Type="http://schemas.openxmlformats.org/officeDocument/2006/relationships/image" Target="../media/image46.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8.tif"/></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hyperlink" Target="https://www.home.cern/resources/faqs/facts-and-figures-about-lhc" TargetMode="External"/><Relationship Id="rId2" Type="http://schemas.openxmlformats.org/officeDocument/2006/relationships/image" Target="../media/image11.jpg"/><Relationship Id="rId1" Type="http://schemas.openxmlformats.org/officeDocument/2006/relationships/slideLayout" Target="../slideLayouts/slideLayout1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hyperlink" Target="https://e-publishing.cern.ch/index.php/CYRSP/issue/view/47"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7.png"/><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1.png"/><Relationship Id="rId4" Type="http://schemas.openxmlformats.org/officeDocument/2006/relationships/image" Target="../media/image70.png"/></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2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7.gif"/><Relationship Id="rId4" Type="http://schemas.openxmlformats.org/officeDocument/2006/relationships/image" Target="../media/image16.gif"/></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0.emf"/><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novate for Sustainable Accelerating Systems: Kick-Off Meeting">
            <a:extLst>
              <a:ext uri="{FF2B5EF4-FFF2-40B4-BE49-F238E27FC236}">
                <a16:creationId xmlns:a16="http://schemas.microsoft.com/office/drawing/2014/main" id="{0BBB2F10-FAEB-D3CF-A535-57FAB197BF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38" y="378848"/>
            <a:ext cx="3609024" cy="1134265"/>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814BA34D-5827-4649-8F79-0503DA32839A}"/>
              </a:ext>
            </a:extLst>
          </p:cNvPr>
          <p:cNvSpPr>
            <a:spLocks noGrp="1"/>
          </p:cNvSpPr>
          <p:nvPr>
            <p:ph type="ctrTitle"/>
          </p:nvPr>
        </p:nvSpPr>
        <p:spPr/>
        <p:txBody>
          <a:bodyPr>
            <a:normAutofit/>
          </a:bodyPr>
          <a:lstStyle/>
          <a:p>
            <a:r>
              <a:rPr lang="en-US" dirty="0"/>
              <a:t>WP1: FE-FRT </a:t>
            </a:r>
            <a:br>
              <a:rPr lang="en-US" dirty="0"/>
            </a:br>
            <a:r>
              <a:rPr lang="en-US" sz="4800" dirty="0"/>
              <a:t>Berlin meeting, April 23, 2026</a:t>
            </a:r>
            <a:endParaRPr lang="en-US" dirty="0"/>
          </a:p>
        </p:txBody>
      </p:sp>
      <p:sp>
        <p:nvSpPr>
          <p:cNvPr id="3" name="Sous-titre 2">
            <a:extLst>
              <a:ext uri="{FF2B5EF4-FFF2-40B4-BE49-F238E27FC236}">
                <a16:creationId xmlns:a16="http://schemas.microsoft.com/office/drawing/2014/main" id="{0E431EAB-E5CE-4071-B31E-6233FCC722A2}"/>
              </a:ext>
            </a:extLst>
          </p:cNvPr>
          <p:cNvSpPr>
            <a:spLocks noGrp="1"/>
          </p:cNvSpPr>
          <p:nvPr>
            <p:ph type="subTitle" idx="1"/>
          </p:nvPr>
        </p:nvSpPr>
        <p:spPr>
          <a:xfrm>
            <a:off x="1524000" y="3531153"/>
            <a:ext cx="9144000" cy="1251857"/>
          </a:xfrm>
        </p:spPr>
        <p:txBody>
          <a:bodyPr>
            <a:normAutofit/>
          </a:bodyPr>
          <a:lstStyle/>
          <a:p>
            <a:endParaRPr lang="en-US" sz="2000" dirty="0"/>
          </a:p>
          <a:p>
            <a:r>
              <a:rPr lang="en-US" sz="1400" dirty="0"/>
              <a:t>All information contained in this presentation and any accompanying documents is for iSAS project only and must be treated as strictly confidential.</a:t>
            </a:r>
          </a:p>
          <a:p>
            <a:r>
              <a:rPr lang="en-US" sz="1400" dirty="0"/>
              <a:t>Any dissemination, distribution or other use of this information without the consent of its owner is prohibited.</a:t>
            </a:r>
          </a:p>
        </p:txBody>
      </p:sp>
      <p:sp>
        <p:nvSpPr>
          <p:cNvPr id="12" name="Rectangle 8">
            <a:extLst>
              <a:ext uri="{FF2B5EF4-FFF2-40B4-BE49-F238E27FC236}">
                <a16:creationId xmlns:a16="http://schemas.microsoft.com/office/drawing/2014/main" id="{53C634DB-7A80-4488-BC83-CEA906ADD490}"/>
              </a:ext>
            </a:extLst>
          </p:cNvPr>
          <p:cNvSpPr>
            <a:spLocks noChangeArrowheads="1"/>
          </p:cNvSpPr>
          <p:nvPr/>
        </p:nvSpPr>
        <p:spPr bwMode="auto">
          <a:xfrm>
            <a:off x="0" y="549807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055" name="Picture 102">
            <a:extLst>
              <a:ext uri="{FF2B5EF4-FFF2-40B4-BE49-F238E27FC236}">
                <a16:creationId xmlns:a16="http://schemas.microsoft.com/office/drawing/2014/main" id="{5D586228-DD4D-4AD9-A6F8-CD44DAAB2F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524" y="6089176"/>
            <a:ext cx="727075" cy="485775"/>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1E2AA974-1B61-4524-B53F-C39D2E7CF86D}"/>
              </a:ext>
            </a:extLst>
          </p:cNvPr>
          <p:cNvSpPr txBox="1"/>
          <p:nvPr/>
        </p:nvSpPr>
        <p:spPr>
          <a:xfrm>
            <a:off x="1130271" y="6097885"/>
            <a:ext cx="10937965" cy="461665"/>
          </a:xfrm>
          <a:prstGeom prst="rect">
            <a:avLst/>
          </a:prstGeom>
          <a:noFill/>
        </p:spPr>
        <p:txBody>
          <a:bodyPr wrap="square" rtlCol="0">
            <a:spAutoFit/>
          </a:bodyPr>
          <a:lstStyle/>
          <a:p>
            <a:r>
              <a:rPr lang="en-GB" sz="1200" dirty="0"/>
              <a:t>Funded by the European Union. Views and opinions expressed are however those of the authors only and do not necessarily reflect those of the European Union or the European Commission. Neither the European Union nor the granting authority can be held responsible for them. </a:t>
            </a:r>
          </a:p>
        </p:txBody>
      </p:sp>
      <p:sp>
        <p:nvSpPr>
          <p:cNvPr id="4" name="Textfeld 3">
            <a:extLst>
              <a:ext uri="{FF2B5EF4-FFF2-40B4-BE49-F238E27FC236}">
                <a16:creationId xmlns:a16="http://schemas.microsoft.com/office/drawing/2014/main" id="{CB858AA4-2256-8AF0-E2AD-C2ECA0BA8183}"/>
              </a:ext>
            </a:extLst>
          </p:cNvPr>
          <p:cNvSpPr txBox="1"/>
          <p:nvPr/>
        </p:nvSpPr>
        <p:spPr>
          <a:xfrm>
            <a:off x="495300" y="5257800"/>
            <a:ext cx="10818474" cy="646331"/>
          </a:xfrm>
          <a:prstGeom prst="rect">
            <a:avLst/>
          </a:prstGeom>
          <a:noFill/>
        </p:spPr>
        <p:txBody>
          <a:bodyPr wrap="none" rtlCol="0">
            <a:spAutoFit/>
          </a:bodyPr>
          <a:lstStyle/>
          <a:p>
            <a:r>
              <a:rPr lang="de-DE" dirty="0"/>
              <a:t>With material </a:t>
            </a:r>
            <a:r>
              <a:rPr lang="de-DE" dirty="0" err="1"/>
              <a:t>from</a:t>
            </a:r>
            <a:r>
              <a:rPr lang="de-DE" dirty="0"/>
              <a:t> Nick Shipman, Alick Macpherson, Graeme Burt, Sam Smith et al.</a:t>
            </a:r>
            <a:br>
              <a:rPr lang="de-DE" dirty="0"/>
            </a:br>
            <a:r>
              <a:rPr lang="de-DE" dirty="0"/>
              <a:t>Further Members: André Frahm, </a:t>
            </a:r>
            <a:r>
              <a:rPr lang="de-DE" dirty="0" err="1"/>
              <a:t>Maleesh</a:t>
            </a:r>
            <a:r>
              <a:rPr lang="de-DE" dirty="0"/>
              <a:t> </a:t>
            </a:r>
            <a:r>
              <a:rPr lang="de-DE" dirty="0" err="1"/>
              <a:t>Dissanayake</a:t>
            </a:r>
            <a:r>
              <a:rPr lang="de-DE" dirty="0"/>
              <a:t>, </a:t>
            </a:r>
            <a:r>
              <a:rPr lang="de-DE" dirty="0" err="1"/>
              <a:t>Hingpong</a:t>
            </a:r>
            <a:r>
              <a:rPr lang="de-DE" dirty="0"/>
              <a:t> Jiang, Alexei Kanareykin et al., Walid Kaabi</a:t>
            </a:r>
          </a:p>
        </p:txBody>
      </p:sp>
      <p:pic>
        <p:nvPicPr>
          <p:cNvPr id="5" name="Grafik 4">
            <a:extLst>
              <a:ext uri="{FF2B5EF4-FFF2-40B4-BE49-F238E27FC236}">
                <a16:creationId xmlns:a16="http://schemas.microsoft.com/office/drawing/2014/main" id="{9AA482D8-BB6B-F297-7B2C-715106A3CA34}"/>
              </a:ext>
            </a:extLst>
          </p:cNvPr>
          <p:cNvPicPr>
            <a:picLocks noChangeAspect="1"/>
          </p:cNvPicPr>
          <p:nvPr/>
        </p:nvPicPr>
        <p:blipFill>
          <a:blip r:embed="rId4" cstate="print">
            <a:extLst>
              <a:ext uri="{28A0092B-C50C-407E-A947-70E740481C1C}">
                <a14:useLocalDpi xmlns:a14="http://schemas.microsoft.com/office/drawing/2010/main" val="0"/>
              </a:ext>
            </a:extLst>
          </a:blip>
          <a:srcRect b="19295"/>
          <a:stretch>
            <a:fillRect/>
          </a:stretch>
        </p:blipFill>
        <p:spPr>
          <a:xfrm>
            <a:off x="8866167" y="72017"/>
            <a:ext cx="3201753" cy="1915886"/>
          </a:xfrm>
          <a:prstGeom prst="rect">
            <a:avLst/>
          </a:prstGeom>
        </p:spPr>
      </p:pic>
      <p:pic>
        <p:nvPicPr>
          <p:cNvPr id="6" name="Picture 6">
            <a:extLst>
              <a:ext uri="{FF2B5EF4-FFF2-40B4-BE49-F238E27FC236}">
                <a16:creationId xmlns:a16="http://schemas.microsoft.com/office/drawing/2014/main" id="{2B1E85B0-5357-EC9F-FC34-F9C1186A44F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64753" y="868396"/>
            <a:ext cx="486744" cy="48674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logo lancaster">
            <a:extLst>
              <a:ext uri="{FF2B5EF4-FFF2-40B4-BE49-F238E27FC236}">
                <a16:creationId xmlns:a16="http://schemas.microsoft.com/office/drawing/2014/main" id="{24151B39-2EFC-E4C8-2323-A56235AB221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901" t="11183" r="5891" b="18802"/>
          <a:stretch/>
        </p:blipFill>
        <p:spPr bwMode="auto">
          <a:xfrm>
            <a:off x="8851289" y="404202"/>
            <a:ext cx="986317" cy="43535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Euclid Techlabs">
            <a:extLst>
              <a:ext uri="{FF2B5EF4-FFF2-40B4-BE49-F238E27FC236}">
                <a16:creationId xmlns:a16="http://schemas.microsoft.com/office/drawing/2014/main" id="{FEF7C8F8-9D16-0AE5-15DD-161FEDFF35B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51836"/>
          <a:stretch/>
        </p:blipFill>
        <p:spPr bwMode="auto">
          <a:xfrm>
            <a:off x="9864753" y="90961"/>
            <a:ext cx="712168" cy="313240"/>
          </a:xfrm>
          <a:prstGeom prst="rect">
            <a:avLst/>
          </a:prstGeom>
          <a:solidFill>
            <a:schemeClr val="accent1"/>
          </a:solidFill>
        </p:spPr>
      </p:pic>
      <p:grpSp>
        <p:nvGrpSpPr>
          <p:cNvPr id="9" name="Gruppieren 8">
            <a:extLst>
              <a:ext uri="{FF2B5EF4-FFF2-40B4-BE49-F238E27FC236}">
                <a16:creationId xmlns:a16="http://schemas.microsoft.com/office/drawing/2014/main" id="{B8B3E13B-6ADC-C8E1-B3DA-4C9E36094A12}"/>
              </a:ext>
            </a:extLst>
          </p:cNvPr>
          <p:cNvGrpSpPr/>
          <p:nvPr/>
        </p:nvGrpSpPr>
        <p:grpSpPr>
          <a:xfrm>
            <a:off x="11133693" y="63900"/>
            <a:ext cx="934227" cy="314948"/>
            <a:chOff x="3771862" y="5103162"/>
            <a:chExt cx="2324138" cy="1295419"/>
          </a:xfrm>
        </p:grpSpPr>
        <p:pic>
          <p:nvPicPr>
            <p:cNvPr id="10" name="Grafik 9">
              <a:extLst>
                <a:ext uri="{FF2B5EF4-FFF2-40B4-BE49-F238E27FC236}">
                  <a16:creationId xmlns:a16="http://schemas.microsoft.com/office/drawing/2014/main" id="{152BD7C9-884A-86F4-DA10-14E653F8549B}"/>
                </a:ext>
              </a:extLst>
            </p:cNvPr>
            <p:cNvPicPr>
              <a:picLocks noChangeAspect="1"/>
            </p:cNvPicPr>
            <p:nvPr/>
          </p:nvPicPr>
          <p:blipFill>
            <a:blip r:embed="rId8"/>
            <a:stretch>
              <a:fillRect/>
            </a:stretch>
          </p:blipFill>
          <p:spPr>
            <a:xfrm>
              <a:off x="4378959" y="5103162"/>
              <a:ext cx="1717041" cy="1295419"/>
            </a:xfrm>
            <a:prstGeom prst="rect">
              <a:avLst/>
            </a:prstGeom>
          </p:spPr>
        </p:pic>
        <p:pic>
          <p:nvPicPr>
            <p:cNvPr id="11" name="Grafik 10">
              <a:extLst>
                <a:ext uri="{FF2B5EF4-FFF2-40B4-BE49-F238E27FC236}">
                  <a16:creationId xmlns:a16="http://schemas.microsoft.com/office/drawing/2014/main" id="{209FD028-807F-CD43-7543-107AFC72D573}"/>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3771862" y="5349875"/>
              <a:ext cx="523875" cy="523875"/>
            </a:xfrm>
            <a:prstGeom prst="rect">
              <a:avLst/>
            </a:prstGeom>
          </p:spPr>
        </p:pic>
      </p:grpSp>
      <p:pic>
        <p:nvPicPr>
          <p:cNvPr id="13" name="Grafik 12">
            <a:extLst>
              <a:ext uri="{FF2B5EF4-FFF2-40B4-BE49-F238E27FC236}">
                <a16:creationId xmlns:a16="http://schemas.microsoft.com/office/drawing/2014/main" id="{85E4E9A9-647F-CD0C-A871-13EEBA676E44}"/>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9352911" y="1705365"/>
            <a:ext cx="1224010" cy="190840"/>
          </a:xfrm>
          <a:prstGeom prst="rect">
            <a:avLst/>
          </a:prstGeom>
        </p:spPr>
      </p:pic>
    </p:spTree>
    <p:extLst>
      <p:ext uri="{BB962C8B-B14F-4D97-AF65-F5344CB8AC3E}">
        <p14:creationId xmlns:p14="http://schemas.microsoft.com/office/powerpoint/2010/main" val="19480540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36696-8CA6-9096-E795-A7E808F5995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290EFC2-BDA2-8D6B-7911-79BEAD927E0E}"/>
              </a:ext>
            </a:extLst>
          </p:cNvPr>
          <p:cNvSpPr txBox="1"/>
          <p:nvPr/>
        </p:nvSpPr>
        <p:spPr>
          <a:xfrm>
            <a:off x="3418115" y="315684"/>
            <a:ext cx="6062172" cy="461665"/>
          </a:xfrm>
          <a:prstGeom prst="rect">
            <a:avLst/>
          </a:prstGeom>
          <a:noFill/>
        </p:spPr>
        <p:txBody>
          <a:bodyPr wrap="none" rtlCol="0">
            <a:spAutoFit/>
          </a:bodyPr>
          <a:lstStyle/>
          <a:p>
            <a:r>
              <a:rPr lang="en-US" sz="2400" b="1" dirty="0">
                <a:solidFill>
                  <a:srgbClr val="002060"/>
                </a:solidFill>
              </a:rPr>
              <a:t>WP1 – FE-FRT:</a:t>
            </a:r>
            <a:r>
              <a:rPr lang="en-US" sz="2400" b="1" dirty="0">
                <a:solidFill>
                  <a:schemeClr val="bg2">
                    <a:lumMod val="50000"/>
                  </a:schemeClr>
                </a:solidFill>
              </a:rPr>
              <a:t> status/evolution of Task 1.2 </a:t>
            </a:r>
          </a:p>
        </p:txBody>
      </p:sp>
      <p:pic>
        <p:nvPicPr>
          <p:cNvPr id="5" name="Picture 2" descr="Innovate for Sustainable Accelerating Systems: Kick-Off Meeting">
            <a:extLst>
              <a:ext uri="{FF2B5EF4-FFF2-40B4-BE49-F238E27FC236}">
                <a16:creationId xmlns:a16="http://schemas.microsoft.com/office/drawing/2014/main" id="{A1F3663F-91E2-7D63-CA0F-077199A09E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E1A62F90-2004-C050-5023-55E315E6AB54}"/>
              </a:ext>
            </a:extLst>
          </p:cNvPr>
          <p:cNvSpPr txBox="1"/>
          <p:nvPr/>
        </p:nvSpPr>
        <p:spPr>
          <a:xfrm>
            <a:off x="101120" y="992598"/>
            <a:ext cx="11989757" cy="461665"/>
          </a:xfrm>
          <a:prstGeom prst="rect">
            <a:avLst/>
          </a:prstGeom>
          <a:noFill/>
        </p:spPr>
        <p:txBody>
          <a:bodyPr wrap="none" rtlCol="0">
            <a:spAutoFit/>
          </a:bodyPr>
          <a:lstStyle/>
          <a:p>
            <a:r>
              <a:rPr lang="en-US" sz="2400" dirty="0"/>
              <a:t>Method: Thermal analysis of design, sensitivity analysis </a:t>
            </a:r>
            <a:r>
              <a:rPr lang="en-US" sz="2400" dirty="0">
                <a:sym typeface="Wingdings" panose="05000000000000000000" pitchFamily="2" charset="2"/>
              </a:rPr>
              <a:t> Improved RF and mech. design</a:t>
            </a:r>
            <a:endParaRPr lang="de-DE" sz="2400" dirty="0"/>
          </a:p>
        </p:txBody>
      </p:sp>
      <p:pic>
        <p:nvPicPr>
          <p:cNvPr id="8" name="Grafik 7">
            <a:extLst>
              <a:ext uri="{FF2B5EF4-FFF2-40B4-BE49-F238E27FC236}">
                <a16:creationId xmlns:a16="http://schemas.microsoft.com/office/drawing/2014/main" id="{94C1B0EB-9076-8766-A792-726BCF2C5C03}"/>
              </a:ext>
            </a:extLst>
          </p:cNvPr>
          <p:cNvPicPr>
            <a:picLocks noChangeAspect="1"/>
          </p:cNvPicPr>
          <p:nvPr/>
        </p:nvPicPr>
        <p:blipFill>
          <a:blip r:embed="rId3"/>
          <a:stretch>
            <a:fillRect/>
          </a:stretch>
        </p:blipFill>
        <p:spPr>
          <a:xfrm>
            <a:off x="327697" y="3415003"/>
            <a:ext cx="5713873" cy="1798124"/>
          </a:xfrm>
          <a:prstGeom prst="rect">
            <a:avLst/>
          </a:prstGeom>
        </p:spPr>
      </p:pic>
      <p:pic>
        <p:nvPicPr>
          <p:cNvPr id="19" name="Grafik 18">
            <a:extLst>
              <a:ext uri="{FF2B5EF4-FFF2-40B4-BE49-F238E27FC236}">
                <a16:creationId xmlns:a16="http://schemas.microsoft.com/office/drawing/2014/main" id="{EDE9AAB2-E7BF-57EE-666A-BE342E176D13}"/>
              </a:ext>
            </a:extLst>
          </p:cNvPr>
          <p:cNvPicPr>
            <a:picLocks noChangeAspect="1"/>
          </p:cNvPicPr>
          <p:nvPr/>
        </p:nvPicPr>
        <p:blipFill>
          <a:blip r:embed="rId4"/>
          <a:stretch>
            <a:fillRect/>
          </a:stretch>
        </p:blipFill>
        <p:spPr>
          <a:xfrm>
            <a:off x="327697" y="1438302"/>
            <a:ext cx="5713873" cy="1857119"/>
          </a:xfrm>
          <a:prstGeom prst="rect">
            <a:avLst/>
          </a:prstGeom>
        </p:spPr>
      </p:pic>
      <p:sp>
        <p:nvSpPr>
          <p:cNvPr id="20" name="Textfeld 19">
            <a:extLst>
              <a:ext uri="{FF2B5EF4-FFF2-40B4-BE49-F238E27FC236}">
                <a16:creationId xmlns:a16="http://schemas.microsoft.com/office/drawing/2014/main" id="{C58FA74F-6384-B3A2-0350-2ED1B1B37A56}"/>
              </a:ext>
            </a:extLst>
          </p:cNvPr>
          <p:cNvSpPr txBox="1"/>
          <p:nvPr/>
        </p:nvSpPr>
        <p:spPr>
          <a:xfrm>
            <a:off x="6631234" y="1463288"/>
            <a:ext cx="5027402" cy="3416320"/>
          </a:xfrm>
          <a:prstGeom prst="rect">
            <a:avLst/>
          </a:prstGeom>
          <a:noFill/>
          <a:ln w="19050">
            <a:solidFill>
              <a:schemeClr val="accent2"/>
            </a:solidFill>
          </a:ln>
        </p:spPr>
        <p:txBody>
          <a:bodyPr wrap="none" rtlCol="0">
            <a:spAutoFit/>
          </a:bodyPr>
          <a:lstStyle/>
          <a:p>
            <a:pPr marL="285750" indent="-285750">
              <a:buFont typeface="Arial" panose="020B0604020202020204" pitchFamily="34" charset="0"/>
              <a:buChar char="•"/>
            </a:pPr>
            <a:r>
              <a:rPr lang="en-US" dirty="0"/>
              <a:t>Losses and heating by dynamic RF load</a:t>
            </a:r>
            <a:br>
              <a:rPr lang="en-US" dirty="0"/>
            </a:br>
            <a:r>
              <a:rPr lang="en-US" dirty="0"/>
              <a:t>as well as static losses</a:t>
            </a:r>
          </a:p>
          <a:p>
            <a:pPr marL="285750" indent="-285750">
              <a:buFont typeface="Arial" panose="020B0604020202020204" pitchFamily="34" charset="0"/>
              <a:buChar char="•"/>
            </a:pPr>
            <a:r>
              <a:rPr lang="en-US" dirty="0"/>
              <a:t>Steel transmission line with Cu coating</a:t>
            </a:r>
            <a:br>
              <a:rPr lang="en-US" dirty="0"/>
            </a:br>
            <a:r>
              <a:rPr lang="en-US" dirty="0"/>
              <a:t>to minimize heat transport, 80K intercept</a:t>
            </a:r>
          </a:p>
          <a:p>
            <a:pPr marL="285750" indent="-285750">
              <a:buFont typeface="Arial" panose="020B0604020202020204" pitchFamily="34" charset="0"/>
              <a:buChar char="•"/>
            </a:pPr>
            <a:r>
              <a:rPr lang="en-US" dirty="0"/>
              <a:t>Ferroelectric wafer at 50°C </a:t>
            </a:r>
            <a:r>
              <a:rPr lang="en-US" dirty="0">
                <a:sym typeface="Wingdings" panose="05000000000000000000" pitchFamily="2" charset="2"/>
              </a:rPr>
              <a:t> Cavity at</a:t>
            </a:r>
            <a:br>
              <a:rPr lang="en-US" dirty="0">
                <a:sym typeface="Wingdings" panose="05000000000000000000" pitchFamily="2" charset="2"/>
              </a:rPr>
            </a:br>
            <a:r>
              <a:rPr lang="en-US" dirty="0">
                <a:sym typeface="Wingdings" panose="05000000000000000000" pitchFamily="2" charset="2"/>
              </a:rPr>
              <a:t>4.5 K, heat management, guarantee</a:t>
            </a:r>
            <a:br>
              <a:rPr lang="en-US" dirty="0">
                <a:sym typeface="Wingdings" panose="05000000000000000000" pitchFamily="2" charset="2"/>
              </a:rPr>
            </a:br>
            <a:r>
              <a:rPr lang="en-US" dirty="0">
                <a:sym typeface="Wingdings" panose="05000000000000000000" pitchFamily="2" charset="2"/>
              </a:rPr>
              <a:t>the right operating temperature of </a:t>
            </a:r>
            <a:br>
              <a:rPr lang="en-US" dirty="0">
                <a:sym typeface="Wingdings" panose="05000000000000000000" pitchFamily="2" charset="2"/>
              </a:rPr>
            </a:br>
            <a:r>
              <a:rPr lang="en-US" dirty="0">
                <a:sym typeface="Wingdings" panose="05000000000000000000" pitchFamily="2" charset="2"/>
              </a:rPr>
              <a:t>FE material (ferroelectric vs. para-</a:t>
            </a:r>
            <a:br>
              <a:rPr lang="en-US" dirty="0">
                <a:sym typeface="Wingdings" panose="05000000000000000000" pitchFamily="2" charset="2"/>
              </a:rPr>
            </a:br>
            <a:r>
              <a:rPr lang="en-US" dirty="0">
                <a:sym typeface="Wingdings" panose="05000000000000000000" pitchFamily="2" charset="2"/>
              </a:rPr>
              <a:t>electric regime!)</a:t>
            </a:r>
          </a:p>
          <a:p>
            <a:pPr marL="285750" indent="-285750">
              <a:buFont typeface="Arial" panose="020B0604020202020204" pitchFamily="34" charset="0"/>
              <a:buChar char="•"/>
            </a:pPr>
            <a:r>
              <a:rPr lang="en-US" dirty="0">
                <a:sym typeface="Wingdings" panose="05000000000000000000" pitchFamily="2" charset="2"/>
              </a:rPr>
              <a:t>Antenna length deformation due to cool-down</a:t>
            </a:r>
            <a:br>
              <a:rPr lang="en-US" dirty="0">
                <a:sym typeface="Wingdings" panose="05000000000000000000" pitchFamily="2" charset="2"/>
              </a:rPr>
            </a:br>
            <a:r>
              <a:rPr lang="en-US" dirty="0">
                <a:sym typeface="Wingdings" panose="05000000000000000000" pitchFamily="2" charset="2"/>
              </a:rPr>
              <a:t>and temperature distribution vs. power</a:t>
            </a:r>
            <a:br>
              <a:rPr lang="en-US" dirty="0">
                <a:sym typeface="Wingdings" panose="05000000000000000000" pitchFamily="2" charset="2"/>
              </a:rPr>
            </a:br>
            <a:r>
              <a:rPr lang="en-US" dirty="0">
                <a:sym typeface="Wingdings" panose="05000000000000000000" pitchFamily="2" charset="2"/>
              </a:rPr>
              <a:t>level, </a:t>
            </a:r>
            <a:r>
              <a:rPr lang="en-US" dirty="0" err="1">
                <a:sym typeface="Wingdings" panose="05000000000000000000" pitchFamily="2" charset="2"/>
              </a:rPr>
              <a:t>etc</a:t>
            </a:r>
            <a:r>
              <a:rPr lang="en-US" dirty="0">
                <a:sym typeface="Wingdings" panose="05000000000000000000" pitchFamily="2" charset="2"/>
              </a:rPr>
              <a:t>…..</a:t>
            </a:r>
            <a:endParaRPr lang="de-DE" dirty="0"/>
          </a:p>
        </p:txBody>
      </p:sp>
      <p:grpSp>
        <p:nvGrpSpPr>
          <p:cNvPr id="21" name="Group 49">
            <a:extLst>
              <a:ext uri="{FF2B5EF4-FFF2-40B4-BE49-F238E27FC236}">
                <a16:creationId xmlns:a16="http://schemas.microsoft.com/office/drawing/2014/main" id="{7AECE23C-54FD-2D84-4822-D2FBCFFA4679}"/>
              </a:ext>
            </a:extLst>
          </p:cNvPr>
          <p:cNvGrpSpPr/>
          <p:nvPr/>
        </p:nvGrpSpPr>
        <p:grpSpPr>
          <a:xfrm>
            <a:off x="327697" y="5488322"/>
            <a:ext cx="2199878" cy="1168889"/>
            <a:chOff x="445445" y="3460110"/>
            <a:chExt cx="6163242" cy="4685009"/>
          </a:xfrm>
        </p:grpSpPr>
        <p:pic>
          <p:nvPicPr>
            <p:cNvPr id="22" name="Picture 12">
              <a:extLst>
                <a:ext uri="{FF2B5EF4-FFF2-40B4-BE49-F238E27FC236}">
                  <a16:creationId xmlns:a16="http://schemas.microsoft.com/office/drawing/2014/main" id="{D5668BAE-8396-24BE-0038-C1512D0936C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5445" y="3460110"/>
              <a:ext cx="6163242" cy="4627978"/>
            </a:xfrm>
            <a:prstGeom prst="rect">
              <a:avLst/>
            </a:prstGeom>
          </p:spPr>
        </p:pic>
        <p:cxnSp>
          <p:nvCxnSpPr>
            <p:cNvPr id="23" name="Straight Arrow Connector 36">
              <a:extLst>
                <a:ext uri="{FF2B5EF4-FFF2-40B4-BE49-F238E27FC236}">
                  <a16:creationId xmlns:a16="http://schemas.microsoft.com/office/drawing/2014/main" id="{38218ECD-495A-F4F0-D448-E19931DFCCB4}"/>
                </a:ext>
              </a:extLst>
            </p:cNvPr>
            <p:cNvCxnSpPr/>
            <p:nvPr/>
          </p:nvCxnSpPr>
          <p:spPr>
            <a:xfrm flipV="1">
              <a:off x="2270234" y="4950372"/>
              <a:ext cx="1497725" cy="740980"/>
            </a:xfrm>
            <a:prstGeom prst="straightConnector1">
              <a:avLst/>
            </a:prstGeom>
            <a:noFill/>
            <a:ln w="28575" cap="flat">
              <a:solidFill>
                <a:srgbClr val="941100"/>
              </a:solidFill>
              <a:prstDash val="solid"/>
              <a:round/>
              <a:tailEnd type="triangle"/>
            </a:ln>
            <a:effectLst/>
            <a:sp3d/>
          </p:spPr>
          <p:style>
            <a:lnRef idx="0">
              <a:scrgbClr r="0" g="0" b="0"/>
            </a:lnRef>
            <a:fillRef idx="0">
              <a:scrgbClr r="0" g="0" b="0"/>
            </a:fillRef>
            <a:effectRef idx="0">
              <a:scrgbClr r="0" g="0" b="0"/>
            </a:effectRef>
            <a:fontRef idx="none"/>
          </p:style>
        </p:cxnSp>
        <p:cxnSp>
          <p:nvCxnSpPr>
            <p:cNvPr id="24" name="Straight Arrow Connector 37">
              <a:extLst>
                <a:ext uri="{FF2B5EF4-FFF2-40B4-BE49-F238E27FC236}">
                  <a16:creationId xmlns:a16="http://schemas.microsoft.com/office/drawing/2014/main" id="{B80269B7-BBF6-43E8-AD31-5D5BC425D3C5}"/>
                </a:ext>
              </a:extLst>
            </p:cNvPr>
            <p:cNvCxnSpPr>
              <a:cxnSpLocks/>
            </p:cNvCxnSpPr>
            <p:nvPr/>
          </p:nvCxnSpPr>
          <p:spPr>
            <a:xfrm flipV="1">
              <a:off x="2270234" y="5431221"/>
              <a:ext cx="1497725" cy="260131"/>
            </a:xfrm>
            <a:prstGeom prst="straightConnector1">
              <a:avLst/>
            </a:prstGeom>
            <a:noFill/>
            <a:ln w="28575" cap="flat">
              <a:solidFill>
                <a:srgbClr val="941100"/>
              </a:solidFill>
              <a:prstDash val="solid"/>
              <a:round/>
              <a:tailEnd type="triangle"/>
            </a:ln>
            <a:effectLst/>
            <a:sp3d/>
          </p:spPr>
          <p:style>
            <a:lnRef idx="0">
              <a:scrgbClr r="0" g="0" b="0"/>
            </a:lnRef>
            <a:fillRef idx="0">
              <a:scrgbClr r="0" g="0" b="0"/>
            </a:fillRef>
            <a:effectRef idx="0">
              <a:scrgbClr r="0" g="0" b="0"/>
            </a:effectRef>
            <a:fontRef idx="none"/>
          </p:style>
        </p:cxnSp>
        <p:cxnSp>
          <p:nvCxnSpPr>
            <p:cNvPr id="25" name="Straight Arrow Connector 42">
              <a:extLst>
                <a:ext uri="{FF2B5EF4-FFF2-40B4-BE49-F238E27FC236}">
                  <a16:creationId xmlns:a16="http://schemas.microsoft.com/office/drawing/2014/main" id="{911B524B-5BF8-583F-E39F-B1DACF2BA464}"/>
                </a:ext>
              </a:extLst>
            </p:cNvPr>
            <p:cNvCxnSpPr>
              <a:cxnSpLocks/>
            </p:cNvCxnSpPr>
            <p:nvPr/>
          </p:nvCxnSpPr>
          <p:spPr>
            <a:xfrm>
              <a:off x="2270234" y="5691352"/>
              <a:ext cx="1497725" cy="646386"/>
            </a:xfrm>
            <a:prstGeom prst="straightConnector1">
              <a:avLst/>
            </a:prstGeom>
            <a:noFill/>
            <a:ln w="28575" cap="flat">
              <a:solidFill>
                <a:srgbClr val="941100"/>
              </a:solidFill>
              <a:prstDash val="solid"/>
              <a:round/>
              <a:tailEnd type="triangle"/>
            </a:ln>
            <a:effectLst/>
            <a:sp3d/>
          </p:spPr>
          <p:style>
            <a:lnRef idx="0">
              <a:scrgbClr r="0" g="0" b="0"/>
            </a:lnRef>
            <a:fillRef idx="0">
              <a:scrgbClr r="0" g="0" b="0"/>
            </a:fillRef>
            <a:effectRef idx="0">
              <a:scrgbClr r="0" g="0" b="0"/>
            </a:effectRef>
            <a:fontRef idx="none"/>
          </p:style>
        </p:cxnSp>
        <p:cxnSp>
          <p:nvCxnSpPr>
            <p:cNvPr id="26" name="Straight Arrow Connector 45">
              <a:extLst>
                <a:ext uri="{FF2B5EF4-FFF2-40B4-BE49-F238E27FC236}">
                  <a16:creationId xmlns:a16="http://schemas.microsoft.com/office/drawing/2014/main" id="{EE9239BD-5379-6441-53F1-F98F94BC8CE6}"/>
                </a:ext>
              </a:extLst>
            </p:cNvPr>
            <p:cNvCxnSpPr>
              <a:cxnSpLocks/>
            </p:cNvCxnSpPr>
            <p:nvPr/>
          </p:nvCxnSpPr>
          <p:spPr>
            <a:xfrm>
              <a:off x="2270234" y="5691352"/>
              <a:ext cx="1552904" cy="204951"/>
            </a:xfrm>
            <a:prstGeom prst="straightConnector1">
              <a:avLst/>
            </a:prstGeom>
            <a:noFill/>
            <a:ln w="28575" cap="flat">
              <a:solidFill>
                <a:srgbClr val="941100"/>
              </a:solidFill>
              <a:prstDash val="solid"/>
              <a:round/>
              <a:tailEnd type="triangle"/>
            </a:ln>
            <a:effectLst/>
            <a:sp3d/>
          </p:spPr>
          <p:style>
            <a:lnRef idx="0">
              <a:scrgbClr r="0" g="0" b="0"/>
            </a:lnRef>
            <a:fillRef idx="0">
              <a:scrgbClr r="0" g="0" b="0"/>
            </a:fillRef>
            <a:effectRef idx="0">
              <a:scrgbClr r="0" g="0" b="0"/>
            </a:effectRef>
            <a:fontRef idx="none"/>
          </p:style>
        </p:cxnSp>
        <p:sp>
          <p:nvSpPr>
            <p:cNvPr id="27" name="TextBox 48">
              <a:extLst>
                <a:ext uri="{FF2B5EF4-FFF2-40B4-BE49-F238E27FC236}">
                  <a16:creationId xmlns:a16="http://schemas.microsoft.com/office/drawing/2014/main" id="{17DBE59E-877D-EDCF-F81B-FAB80C214A28}"/>
                </a:ext>
              </a:extLst>
            </p:cNvPr>
            <p:cNvSpPr txBox="1"/>
            <p:nvPr/>
          </p:nvSpPr>
          <p:spPr>
            <a:xfrm>
              <a:off x="560536" y="5431219"/>
              <a:ext cx="2538209" cy="271390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91439" tIns="91439" rIns="91439" bIns="9143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9pPr>
            </a:lstStyle>
            <a:p>
              <a:pPr marL="0" marR="0" indent="0" algn="l" defTabSz="18288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941100"/>
                  </a:solidFill>
                  <a:effectLst/>
                  <a:uFillTx/>
                  <a:latin typeface="Arial"/>
                  <a:ea typeface="Arial"/>
                  <a:cs typeface="Arial"/>
                  <a:sym typeface="Arial"/>
                </a:rPr>
                <a:t>FE Wafers</a:t>
              </a:r>
            </a:p>
          </p:txBody>
        </p:sp>
      </p:grpSp>
      <p:pic>
        <p:nvPicPr>
          <p:cNvPr id="28" name="Picture 2">
            <a:extLst>
              <a:ext uri="{FF2B5EF4-FFF2-40B4-BE49-F238E27FC236}">
                <a16:creationId xmlns:a16="http://schemas.microsoft.com/office/drawing/2014/main" id="{BFE96BE9-6C23-314D-A1A6-25C8DFD01860}"/>
              </a:ext>
            </a:extLst>
          </p:cNvPr>
          <p:cNvPicPr>
            <a:picLocks noChangeAspect="1"/>
          </p:cNvPicPr>
          <p:nvPr/>
        </p:nvPicPr>
        <p:blipFill>
          <a:blip r:embed="rId6" cstate="print">
            <a:extLst>
              <a:ext uri="{28A0092B-C50C-407E-A947-70E740481C1C}">
                <a14:useLocalDpi xmlns:a14="http://schemas.microsoft.com/office/drawing/2010/main" val="0"/>
              </a:ext>
            </a:extLst>
          </a:blip>
          <a:srcRect l="12213" t="40069" r="14814" b="11796"/>
          <a:stretch>
            <a:fillRect/>
          </a:stretch>
        </p:blipFill>
        <p:spPr>
          <a:xfrm>
            <a:off x="2959819" y="5477877"/>
            <a:ext cx="1248769" cy="1179334"/>
          </a:xfrm>
          <a:prstGeom prst="rect">
            <a:avLst/>
          </a:prstGeom>
        </p:spPr>
      </p:pic>
      <p:pic>
        <p:nvPicPr>
          <p:cNvPr id="29" name="Picture 11">
            <a:extLst>
              <a:ext uri="{FF2B5EF4-FFF2-40B4-BE49-F238E27FC236}">
                <a16:creationId xmlns:a16="http://schemas.microsoft.com/office/drawing/2014/main" id="{263765E8-91E8-5F39-733C-9A01233635F9}"/>
              </a:ext>
            </a:extLst>
          </p:cNvPr>
          <p:cNvPicPr>
            <a:picLocks noChangeAspect="1"/>
          </p:cNvPicPr>
          <p:nvPr/>
        </p:nvPicPr>
        <p:blipFill>
          <a:blip r:embed="rId7"/>
          <a:stretch>
            <a:fillRect/>
          </a:stretch>
        </p:blipFill>
        <p:spPr>
          <a:xfrm>
            <a:off x="4832162" y="5501436"/>
            <a:ext cx="856980" cy="1141546"/>
          </a:xfrm>
          <a:prstGeom prst="rect">
            <a:avLst/>
          </a:prstGeom>
        </p:spPr>
      </p:pic>
      <p:sp>
        <p:nvSpPr>
          <p:cNvPr id="30" name="Textfeld 29">
            <a:extLst>
              <a:ext uri="{FF2B5EF4-FFF2-40B4-BE49-F238E27FC236}">
                <a16:creationId xmlns:a16="http://schemas.microsoft.com/office/drawing/2014/main" id="{2404753E-C1ED-ED1F-EE22-F53217BBC150}"/>
              </a:ext>
            </a:extLst>
          </p:cNvPr>
          <p:cNvSpPr txBox="1"/>
          <p:nvPr/>
        </p:nvSpPr>
        <p:spPr>
          <a:xfrm>
            <a:off x="6631234" y="4982973"/>
            <a:ext cx="5027402" cy="1754326"/>
          </a:xfrm>
          <a:prstGeom prst="rect">
            <a:avLst/>
          </a:prstGeom>
          <a:noFill/>
          <a:ln w="19050">
            <a:solidFill>
              <a:schemeClr val="accent1"/>
            </a:solidFill>
          </a:ln>
        </p:spPr>
        <p:txBody>
          <a:bodyPr wrap="square" rtlCol="0">
            <a:spAutoFit/>
          </a:bodyPr>
          <a:lstStyle/>
          <a:p>
            <a:r>
              <a:rPr lang="en-US" dirty="0"/>
              <a:t>Design features:</a:t>
            </a:r>
          </a:p>
          <a:p>
            <a:pPr marL="285750" indent="-285750">
              <a:buFont typeface="Arial" panose="020B0604020202020204" pitchFamily="34" charset="0"/>
              <a:buChar char="•"/>
            </a:pPr>
            <a:r>
              <a:rPr lang="en-US" dirty="0"/>
              <a:t>Wafer overhang to reduce breakdown prob.</a:t>
            </a:r>
          </a:p>
          <a:p>
            <a:pPr marL="285750" indent="-285750">
              <a:buFont typeface="Arial" panose="020B0604020202020204" pitchFamily="34" charset="0"/>
              <a:buChar char="•"/>
            </a:pPr>
            <a:r>
              <a:rPr lang="en-US" dirty="0"/>
              <a:t>Optically polished ceramic: Good contact</a:t>
            </a:r>
          </a:p>
          <a:p>
            <a:pPr marL="285750" indent="-285750">
              <a:buFont typeface="Arial" panose="020B0604020202020204" pitchFamily="34" charset="0"/>
              <a:buChar char="•"/>
            </a:pPr>
            <a:r>
              <a:rPr lang="en-US" dirty="0"/>
              <a:t>Integrated electrode cooling</a:t>
            </a:r>
          </a:p>
          <a:p>
            <a:pPr marL="285750" indent="-285750">
              <a:buFont typeface="Arial" panose="020B0604020202020204" pitchFamily="34" charset="0"/>
              <a:buChar char="•"/>
            </a:pPr>
            <a:r>
              <a:rPr lang="en-US" dirty="0"/>
              <a:t>Tuning screws to adjust capacitance</a:t>
            </a:r>
          </a:p>
          <a:p>
            <a:pPr marL="285750" indent="-285750">
              <a:buFont typeface="Arial" panose="020B0604020202020204" pitchFamily="34" charset="0"/>
              <a:buChar char="•"/>
            </a:pPr>
            <a:r>
              <a:rPr lang="en-US" dirty="0"/>
              <a:t>LC filters to isolate HV…..and more</a:t>
            </a:r>
            <a:endParaRPr lang="de-DE" dirty="0"/>
          </a:p>
        </p:txBody>
      </p:sp>
    </p:spTree>
    <p:extLst>
      <p:ext uri="{BB962C8B-B14F-4D97-AF65-F5344CB8AC3E}">
        <p14:creationId xmlns:p14="http://schemas.microsoft.com/office/powerpoint/2010/main" val="18286564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40A05-9041-12AC-6328-ADA22A1E8AF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AE56E9B-7513-F90C-76A9-45AF75DA1A4D}"/>
              </a:ext>
            </a:extLst>
          </p:cNvPr>
          <p:cNvSpPr txBox="1"/>
          <p:nvPr/>
        </p:nvSpPr>
        <p:spPr>
          <a:xfrm>
            <a:off x="3418115" y="315684"/>
            <a:ext cx="6062172" cy="461665"/>
          </a:xfrm>
          <a:prstGeom prst="rect">
            <a:avLst/>
          </a:prstGeom>
          <a:noFill/>
        </p:spPr>
        <p:txBody>
          <a:bodyPr wrap="none" rtlCol="0">
            <a:spAutoFit/>
          </a:bodyPr>
          <a:lstStyle/>
          <a:p>
            <a:r>
              <a:rPr lang="en-US" sz="2400" b="1" dirty="0">
                <a:solidFill>
                  <a:srgbClr val="002060"/>
                </a:solidFill>
              </a:rPr>
              <a:t>WP1 – FE-FRT:</a:t>
            </a:r>
            <a:r>
              <a:rPr lang="en-US" sz="2400" b="1" dirty="0">
                <a:solidFill>
                  <a:schemeClr val="bg2">
                    <a:lumMod val="50000"/>
                  </a:schemeClr>
                </a:solidFill>
              </a:rPr>
              <a:t> status/evolution of Task 1.2 </a:t>
            </a:r>
          </a:p>
        </p:txBody>
      </p:sp>
      <p:pic>
        <p:nvPicPr>
          <p:cNvPr id="5" name="Picture 2" descr="Innovate for Sustainable Accelerating Systems: Kick-Off Meeting">
            <a:extLst>
              <a:ext uri="{FF2B5EF4-FFF2-40B4-BE49-F238E27FC236}">
                <a16:creationId xmlns:a16="http://schemas.microsoft.com/office/drawing/2014/main" id="{4885BB94-9C9F-1D07-8F5C-CBD6C5BED3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0DEBCF08-E999-E536-5E3E-CAFC12ED4E26}"/>
              </a:ext>
            </a:extLst>
          </p:cNvPr>
          <p:cNvSpPr txBox="1"/>
          <p:nvPr/>
        </p:nvSpPr>
        <p:spPr>
          <a:xfrm>
            <a:off x="101120" y="992598"/>
            <a:ext cx="8242577" cy="461665"/>
          </a:xfrm>
          <a:prstGeom prst="rect">
            <a:avLst/>
          </a:prstGeom>
          <a:noFill/>
        </p:spPr>
        <p:txBody>
          <a:bodyPr wrap="none" rtlCol="0">
            <a:spAutoFit/>
          </a:bodyPr>
          <a:lstStyle/>
          <a:p>
            <a:r>
              <a:rPr lang="en-US" sz="2400" dirty="0"/>
              <a:t>Method: FE-FRT only as good as its BST ferroelectric ceramic!</a:t>
            </a:r>
            <a:endParaRPr lang="de-DE" sz="2400" dirty="0"/>
          </a:p>
        </p:txBody>
      </p:sp>
      <p:grpSp>
        <p:nvGrpSpPr>
          <p:cNvPr id="6" name="Group 8">
            <a:extLst>
              <a:ext uri="{FF2B5EF4-FFF2-40B4-BE49-F238E27FC236}">
                <a16:creationId xmlns:a16="http://schemas.microsoft.com/office/drawing/2014/main" id="{FF082942-E393-C83F-2726-1954A98B8242}"/>
              </a:ext>
            </a:extLst>
          </p:cNvPr>
          <p:cNvGrpSpPr>
            <a:grpSpLocks noChangeAspect="1"/>
          </p:cNvGrpSpPr>
          <p:nvPr/>
        </p:nvGrpSpPr>
        <p:grpSpPr>
          <a:xfrm>
            <a:off x="378706" y="1506831"/>
            <a:ext cx="1817485" cy="1731670"/>
            <a:chOff x="15111594" y="1502500"/>
            <a:chExt cx="4076700" cy="3581400"/>
          </a:xfrm>
        </p:grpSpPr>
        <p:pic>
          <p:nvPicPr>
            <p:cNvPr id="7" name="Picture 7">
              <a:extLst>
                <a:ext uri="{FF2B5EF4-FFF2-40B4-BE49-F238E27FC236}">
                  <a16:creationId xmlns:a16="http://schemas.microsoft.com/office/drawing/2014/main" id="{5452CC08-82B9-8619-544F-A69B6AD77BFC}"/>
                </a:ext>
              </a:extLst>
            </p:cNvPr>
            <p:cNvPicPr>
              <a:picLocks noChangeAspect="1"/>
            </p:cNvPicPr>
            <p:nvPr/>
          </p:nvPicPr>
          <p:blipFill>
            <a:blip r:embed="rId3" cstate="print">
              <a:extLst>
                <a:ext uri="{28A0092B-C50C-407E-A947-70E740481C1C}">
                  <a14:useLocalDpi xmlns:a14="http://schemas.microsoft.com/office/drawing/2010/main" val="0"/>
                </a:ext>
              </a:extLst>
            </a:blip>
            <a:srcRect l="12213" t="40069" r="14814" b="11796"/>
            <a:stretch>
              <a:fillRect/>
            </a:stretch>
          </p:blipFill>
          <p:spPr>
            <a:xfrm>
              <a:off x="15111594" y="1502500"/>
              <a:ext cx="4076700" cy="3581400"/>
            </a:xfrm>
            <a:prstGeom prst="rect">
              <a:avLst/>
            </a:prstGeom>
          </p:spPr>
        </p:pic>
        <p:sp>
          <p:nvSpPr>
            <p:cNvPr id="9" name="Line">
              <a:extLst>
                <a:ext uri="{FF2B5EF4-FFF2-40B4-BE49-F238E27FC236}">
                  <a16:creationId xmlns:a16="http://schemas.microsoft.com/office/drawing/2014/main" id="{BA342879-5E9B-9E16-18D6-49A023EAC62C}"/>
                </a:ext>
              </a:extLst>
            </p:cNvPr>
            <p:cNvSpPr/>
            <p:nvPr/>
          </p:nvSpPr>
          <p:spPr>
            <a:xfrm flipV="1">
              <a:off x="15798097" y="3274262"/>
              <a:ext cx="2751339" cy="7556"/>
            </a:xfrm>
            <a:prstGeom prst="line">
              <a:avLst/>
            </a:prstGeom>
            <a:noFill/>
            <a:ln w="38100" cap="flat">
              <a:solidFill>
                <a:srgbClr val="941100"/>
              </a:solidFill>
              <a:prstDash val="solid"/>
              <a:round/>
              <a:headEnd type="triangle" w="med" len="med"/>
              <a:tailEnd type="triangle" w="med" len="med"/>
            </a:ln>
            <a:effectLst/>
          </p:spPr>
          <p:txBody>
            <a:bodyPr wrap="square" lIns="91439" tIns="91439" rIns="91439" bIns="91439" numCol="1"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9pPr>
            </a:lstStyle>
            <a:p>
              <a:endParaRPr>
                <a:latin typeface="Arial" panose="020B0604020202020204" pitchFamily="34" charset="0"/>
                <a:cs typeface="Arial" panose="020B0604020202020204" pitchFamily="34" charset="0"/>
              </a:endParaRPr>
            </a:p>
          </p:txBody>
        </p:sp>
        <p:sp>
          <p:nvSpPr>
            <p:cNvPr id="10" name="40mm">
              <a:extLst>
                <a:ext uri="{FF2B5EF4-FFF2-40B4-BE49-F238E27FC236}">
                  <a16:creationId xmlns:a16="http://schemas.microsoft.com/office/drawing/2014/main" id="{F34424FD-936B-1EE3-CD04-9B35917D97D9}"/>
                </a:ext>
              </a:extLst>
            </p:cNvPr>
            <p:cNvSpPr txBox="1"/>
            <p:nvPr/>
          </p:nvSpPr>
          <p:spPr>
            <a:xfrm>
              <a:off x="16325985" y="2502170"/>
              <a:ext cx="1906029" cy="577026"/>
            </a:xfrm>
            <a:prstGeom prst="rect">
              <a:avLst/>
            </a:prstGeom>
            <a:noFill/>
            <a:ln w="25400" cap="flat">
              <a:noFill/>
              <a:miter lim="400000"/>
            </a:ln>
            <a:effectLst/>
            <a:extLst>
              <a:ext uri="{C572A759-6A51-4108-AA02-DFA0A04FC94B}">
                <ma14:wrappingTextBoxFlag xmlns:lc="http://schemas.openxmlformats.org/drawingml/2006/lockedCanvas"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941100"/>
                  </a:solidFill>
                  <a:effectLst/>
                  <a:uFillTx/>
                  <a:latin typeface="Arial"/>
                  <a:ea typeface="Arial"/>
                  <a:cs typeface="Arial"/>
                  <a:sym typeface="Arial"/>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9pPr>
            </a:lstStyle>
            <a:p>
              <a:r>
                <a:rPr sz="1800" dirty="0">
                  <a:latin typeface="Arial" panose="020B0604020202020204" pitchFamily="34" charset="0"/>
                  <a:cs typeface="Arial" panose="020B0604020202020204" pitchFamily="34" charset="0"/>
                </a:rPr>
                <a:t>40mm</a:t>
              </a:r>
            </a:p>
          </p:txBody>
        </p:sp>
      </p:grpSp>
      <p:sp>
        <p:nvSpPr>
          <p:cNvPr id="11" name="Textfeld 10">
            <a:extLst>
              <a:ext uri="{FF2B5EF4-FFF2-40B4-BE49-F238E27FC236}">
                <a16:creationId xmlns:a16="http://schemas.microsoft.com/office/drawing/2014/main" id="{6760F2F6-496F-69BE-D06D-BC8FF83D0946}"/>
              </a:ext>
            </a:extLst>
          </p:cNvPr>
          <p:cNvSpPr txBox="1"/>
          <p:nvPr/>
        </p:nvSpPr>
        <p:spPr>
          <a:xfrm>
            <a:off x="2601686" y="1529525"/>
            <a:ext cx="6753067" cy="2031325"/>
          </a:xfrm>
          <a:prstGeom prst="rect">
            <a:avLst/>
          </a:prstGeom>
          <a:noFill/>
        </p:spPr>
        <p:txBody>
          <a:bodyPr wrap="none" rtlCol="0">
            <a:spAutoFit/>
          </a:bodyPr>
          <a:lstStyle/>
          <a:p>
            <a:r>
              <a:rPr lang="en-US" b="1" dirty="0"/>
              <a:t>Sample preparation:</a:t>
            </a:r>
          </a:p>
          <a:p>
            <a:pPr marL="285750" indent="-285750">
              <a:buClr>
                <a:schemeClr val="accent1"/>
              </a:buClr>
              <a:buFont typeface="Arial" panose="020B0604020202020204" pitchFamily="34" charset="0"/>
              <a:buChar char="•"/>
            </a:pPr>
            <a:r>
              <a:rPr lang="en-US" dirty="0"/>
              <a:t>Diamond saw cutting of slices</a:t>
            </a:r>
          </a:p>
          <a:p>
            <a:pPr marL="285750" indent="-285750">
              <a:buClr>
                <a:schemeClr val="accent1"/>
              </a:buClr>
              <a:buFont typeface="Arial" panose="020B0604020202020204" pitchFamily="34" charset="0"/>
              <a:buChar char="•"/>
            </a:pPr>
            <a:r>
              <a:rPr lang="en-US" dirty="0"/>
              <a:t>Grinding/polishing procedure for optical finish</a:t>
            </a:r>
          </a:p>
          <a:p>
            <a:pPr marL="285750" indent="-285750">
              <a:buClr>
                <a:schemeClr val="accent1"/>
              </a:buClr>
              <a:buFont typeface="Arial" panose="020B0604020202020204" pitchFamily="34" charset="0"/>
              <a:buChar char="•"/>
            </a:pPr>
            <a:r>
              <a:rPr lang="en-US" dirty="0"/>
              <a:t>Cleaning by US bath, alcohol wipe and 120°C bake</a:t>
            </a:r>
          </a:p>
          <a:p>
            <a:pPr>
              <a:buClr>
                <a:schemeClr val="accent1"/>
              </a:buClr>
            </a:pPr>
            <a:r>
              <a:rPr lang="en-US" dirty="0"/>
              <a:t>Provider: Industry partner Euclid </a:t>
            </a:r>
            <a:r>
              <a:rPr lang="en-US" dirty="0" err="1"/>
              <a:t>Techlabs</a:t>
            </a:r>
            <a:r>
              <a:rPr lang="en-US" dirty="0"/>
              <a:t>: </a:t>
            </a:r>
          </a:p>
          <a:p>
            <a:pPr marL="285750" indent="-285750">
              <a:buClr>
                <a:schemeClr val="accent1"/>
              </a:buClr>
              <a:buFont typeface="Wingdings" panose="05000000000000000000" pitchFamily="2" charset="2"/>
              <a:buChar char="§"/>
            </a:pPr>
            <a:r>
              <a:rPr lang="en-US" dirty="0"/>
              <a:t>Water jet cutting </a:t>
            </a:r>
            <a:r>
              <a:rPr lang="en-US" dirty="0">
                <a:sym typeface="Wingdings" panose="05000000000000000000" pitchFamily="2" charset="2"/>
              </a:rPr>
              <a:t> surface polish  vacuum bake</a:t>
            </a:r>
          </a:p>
          <a:p>
            <a:pPr marL="285750" indent="-285750">
              <a:buClr>
                <a:schemeClr val="accent1"/>
              </a:buClr>
              <a:buFont typeface="Wingdings" panose="05000000000000000000" pitchFamily="2" charset="2"/>
              <a:buChar char="§"/>
            </a:pPr>
            <a:r>
              <a:rPr lang="en-US" dirty="0">
                <a:sym typeface="Wingdings" panose="05000000000000000000" pitchFamily="2" charset="2"/>
              </a:rPr>
              <a:t>Compression w/o brazing with diamond machined copper parts</a:t>
            </a:r>
            <a:endParaRPr lang="de-DE" dirty="0"/>
          </a:p>
        </p:txBody>
      </p:sp>
      <p:sp>
        <p:nvSpPr>
          <p:cNvPr id="12" name="Geschweifte Klammer rechts 11">
            <a:extLst>
              <a:ext uri="{FF2B5EF4-FFF2-40B4-BE49-F238E27FC236}">
                <a16:creationId xmlns:a16="http://schemas.microsoft.com/office/drawing/2014/main" id="{3D960129-1CCA-8BAB-0F56-38168E14DFED}"/>
              </a:ext>
            </a:extLst>
          </p:cNvPr>
          <p:cNvSpPr/>
          <p:nvPr/>
        </p:nvSpPr>
        <p:spPr>
          <a:xfrm>
            <a:off x="9354753" y="1714500"/>
            <a:ext cx="551247" cy="1796143"/>
          </a:xfrm>
          <a:prstGeom prst="rightBrace">
            <a:avLst>
              <a:gd name="adj1" fmla="val 42891"/>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13" name="Textfeld 12">
            <a:extLst>
              <a:ext uri="{FF2B5EF4-FFF2-40B4-BE49-F238E27FC236}">
                <a16:creationId xmlns:a16="http://schemas.microsoft.com/office/drawing/2014/main" id="{C1ECD105-308D-9B9E-80D1-8BCC756FB7A7}"/>
              </a:ext>
            </a:extLst>
          </p:cNvPr>
          <p:cNvSpPr txBox="1"/>
          <p:nvPr/>
        </p:nvSpPr>
        <p:spPr>
          <a:xfrm>
            <a:off x="10101943" y="2427905"/>
            <a:ext cx="1766959" cy="369332"/>
          </a:xfrm>
          <a:prstGeom prst="rect">
            <a:avLst/>
          </a:prstGeom>
          <a:noFill/>
        </p:spPr>
        <p:txBody>
          <a:bodyPr wrap="none" rtlCol="0">
            <a:spAutoFit/>
          </a:bodyPr>
          <a:lstStyle/>
          <a:p>
            <a:r>
              <a:rPr lang="en-US" b="1" dirty="0">
                <a:solidFill>
                  <a:schemeClr val="accent1"/>
                </a:solidFill>
              </a:rPr>
              <a:t>Surface quality</a:t>
            </a:r>
            <a:endParaRPr lang="de-DE" b="1" dirty="0">
              <a:solidFill>
                <a:schemeClr val="accent1"/>
              </a:solidFill>
            </a:endParaRPr>
          </a:p>
        </p:txBody>
      </p:sp>
      <p:sp>
        <p:nvSpPr>
          <p:cNvPr id="14" name="Pfeil: nach rechts 13">
            <a:extLst>
              <a:ext uri="{FF2B5EF4-FFF2-40B4-BE49-F238E27FC236}">
                <a16:creationId xmlns:a16="http://schemas.microsoft.com/office/drawing/2014/main" id="{BAC0ED42-0067-64B4-51D8-56E9B9A60503}"/>
              </a:ext>
            </a:extLst>
          </p:cNvPr>
          <p:cNvSpPr/>
          <p:nvPr/>
        </p:nvSpPr>
        <p:spPr>
          <a:xfrm>
            <a:off x="307398" y="3652157"/>
            <a:ext cx="1307321" cy="44302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74CB5F3D-A3D8-3A50-7EDD-C4E2CED1F2DA}"/>
              </a:ext>
            </a:extLst>
          </p:cNvPr>
          <p:cNvSpPr txBox="1"/>
          <p:nvPr/>
        </p:nvSpPr>
        <p:spPr>
          <a:xfrm>
            <a:off x="1891972" y="3652157"/>
            <a:ext cx="4392100" cy="369332"/>
          </a:xfrm>
          <a:prstGeom prst="rect">
            <a:avLst/>
          </a:prstGeom>
          <a:noFill/>
        </p:spPr>
        <p:txBody>
          <a:bodyPr wrap="none" rtlCol="0">
            <a:spAutoFit/>
          </a:bodyPr>
          <a:lstStyle/>
          <a:p>
            <a:r>
              <a:rPr lang="en-US" b="1" dirty="0"/>
              <a:t>Impact on material performance with RF</a:t>
            </a:r>
            <a:endParaRPr lang="de-DE" b="1" dirty="0"/>
          </a:p>
        </p:txBody>
      </p:sp>
      <p:pic>
        <p:nvPicPr>
          <p:cNvPr id="16" name="Picture 28">
            <a:extLst>
              <a:ext uri="{FF2B5EF4-FFF2-40B4-BE49-F238E27FC236}">
                <a16:creationId xmlns:a16="http://schemas.microsoft.com/office/drawing/2014/main" id="{233A42AE-DCE9-222A-3238-C15D8F1E0145}"/>
              </a:ext>
            </a:extLst>
          </p:cNvPr>
          <p:cNvPicPr>
            <a:picLocks noChangeAspect="1"/>
          </p:cNvPicPr>
          <p:nvPr/>
        </p:nvPicPr>
        <p:blipFill>
          <a:blip r:embed="rId4"/>
          <a:stretch>
            <a:fillRect/>
          </a:stretch>
        </p:blipFill>
        <p:spPr>
          <a:xfrm>
            <a:off x="6449201" y="3689906"/>
            <a:ext cx="2432607" cy="1822851"/>
          </a:xfrm>
          <a:prstGeom prst="rect">
            <a:avLst/>
          </a:prstGeom>
        </p:spPr>
      </p:pic>
      <p:grpSp>
        <p:nvGrpSpPr>
          <p:cNvPr id="17" name="Group 38">
            <a:extLst>
              <a:ext uri="{FF2B5EF4-FFF2-40B4-BE49-F238E27FC236}">
                <a16:creationId xmlns:a16="http://schemas.microsoft.com/office/drawing/2014/main" id="{9B57D7E7-6258-6D9D-47DC-4FEBE1E76776}"/>
              </a:ext>
            </a:extLst>
          </p:cNvPr>
          <p:cNvGrpSpPr>
            <a:grpSpLocks noChangeAspect="1"/>
          </p:cNvGrpSpPr>
          <p:nvPr/>
        </p:nvGrpSpPr>
        <p:grpSpPr>
          <a:xfrm>
            <a:off x="224498" y="4168808"/>
            <a:ext cx="5744095" cy="1028824"/>
            <a:chOff x="298233" y="4390593"/>
            <a:chExt cx="15440380" cy="2765523"/>
          </a:xfrm>
        </p:grpSpPr>
        <p:grpSp>
          <p:nvGrpSpPr>
            <p:cNvPr id="18" name="Group 31">
              <a:extLst>
                <a:ext uri="{FF2B5EF4-FFF2-40B4-BE49-F238E27FC236}">
                  <a16:creationId xmlns:a16="http://schemas.microsoft.com/office/drawing/2014/main" id="{2C3285F9-C6E1-C7CA-0593-CBF186301CA2}"/>
                </a:ext>
              </a:extLst>
            </p:cNvPr>
            <p:cNvGrpSpPr/>
            <p:nvPr/>
          </p:nvGrpSpPr>
          <p:grpSpPr>
            <a:xfrm>
              <a:off x="298233" y="4390593"/>
              <a:ext cx="13072589" cy="2765523"/>
              <a:chOff x="774480" y="4407526"/>
              <a:chExt cx="13072589" cy="2765523"/>
            </a:xfrm>
          </p:grpSpPr>
          <p:grpSp>
            <p:nvGrpSpPr>
              <p:cNvPr id="32" name="Group">
                <a:extLst>
                  <a:ext uri="{FF2B5EF4-FFF2-40B4-BE49-F238E27FC236}">
                    <a16:creationId xmlns:a16="http://schemas.microsoft.com/office/drawing/2014/main" id="{A7160380-6326-47A9-21A1-BC9C803541FA}"/>
                  </a:ext>
                </a:extLst>
              </p:cNvPr>
              <p:cNvGrpSpPr/>
              <p:nvPr/>
            </p:nvGrpSpPr>
            <p:grpSpPr>
              <a:xfrm>
                <a:off x="774480" y="4407526"/>
                <a:ext cx="13072589" cy="2765523"/>
                <a:chOff x="0" y="332526"/>
                <a:chExt cx="13072589" cy="2765521"/>
              </a:xfrm>
            </p:grpSpPr>
            <p:pic>
              <p:nvPicPr>
                <p:cNvPr id="35" name="Picture 11" descr="Picture 11">
                  <a:extLst>
                    <a:ext uri="{FF2B5EF4-FFF2-40B4-BE49-F238E27FC236}">
                      <a16:creationId xmlns:a16="http://schemas.microsoft.com/office/drawing/2014/main" id="{05ADFEAC-292D-5197-0C1D-A16D529819FF}"/>
                    </a:ext>
                  </a:extLst>
                </p:cNvPr>
                <p:cNvPicPr>
                  <a:picLocks noChangeAspect="1"/>
                </p:cNvPicPr>
                <p:nvPr/>
              </p:nvPicPr>
              <p:blipFill>
                <a:blip r:embed="rId5"/>
                <a:stretch>
                  <a:fillRect/>
                </a:stretch>
              </p:blipFill>
              <p:spPr>
                <a:xfrm>
                  <a:off x="7827652" y="332526"/>
                  <a:ext cx="5244937" cy="2739894"/>
                </a:xfrm>
                <a:prstGeom prst="rect">
                  <a:avLst/>
                </a:prstGeom>
                <a:ln w="12700" cap="flat">
                  <a:noFill/>
                  <a:miter lim="400000"/>
                </a:ln>
                <a:effectLst/>
              </p:spPr>
            </p:pic>
            <p:pic>
              <p:nvPicPr>
                <p:cNvPr id="36" name="pasted-movie.png">
                  <a:extLst>
                    <a:ext uri="{FF2B5EF4-FFF2-40B4-BE49-F238E27FC236}">
                      <a16:creationId xmlns:a16="http://schemas.microsoft.com/office/drawing/2014/main" id="{36E9AD7F-5960-53D7-4013-C353CBD8309A}"/>
                    </a:ext>
                  </a:extLst>
                </p:cNvPr>
                <p:cNvPicPr>
                  <a:picLocks noChangeAspect="1"/>
                </p:cNvPicPr>
                <p:nvPr/>
              </p:nvPicPr>
              <p:blipFill>
                <a:blip r:embed="rId6"/>
                <a:srcRect l="5299" t="1208" r="2328" b="2216"/>
                <a:stretch>
                  <a:fillRect/>
                </a:stretch>
              </p:blipFill>
              <p:spPr>
                <a:xfrm>
                  <a:off x="0" y="332526"/>
                  <a:ext cx="4371728" cy="2765521"/>
                </a:xfrm>
                <a:prstGeom prst="rect">
                  <a:avLst/>
                </a:prstGeom>
                <a:ln w="12700" cap="flat">
                  <a:noFill/>
                  <a:miter lim="400000"/>
                </a:ln>
                <a:effectLst/>
              </p:spPr>
            </p:pic>
          </p:grpSp>
          <p:pic>
            <p:nvPicPr>
              <p:cNvPr id="33" name="Picture 18">
                <a:extLst>
                  <a:ext uri="{FF2B5EF4-FFF2-40B4-BE49-F238E27FC236}">
                    <a16:creationId xmlns:a16="http://schemas.microsoft.com/office/drawing/2014/main" id="{FB513FC0-2580-E627-32BA-36F4C366573D}"/>
                  </a:ext>
                </a:extLst>
              </p:cNvPr>
              <p:cNvPicPr>
                <a:picLocks noChangeAspect="1"/>
              </p:cNvPicPr>
              <p:nvPr/>
            </p:nvPicPr>
            <p:blipFill>
              <a:blip r:embed="rId7"/>
              <a:srcRect r="21237"/>
              <a:stretch>
                <a:fillRect/>
              </a:stretch>
            </p:blipFill>
            <p:spPr>
              <a:xfrm>
                <a:off x="5701199" y="4407526"/>
                <a:ext cx="2900934" cy="2765523"/>
              </a:xfrm>
              <a:prstGeom prst="rect">
                <a:avLst/>
              </a:prstGeom>
            </p:spPr>
          </p:pic>
          <p:pic>
            <p:nvPicPr>
              <p:cNvPr id="34" name="Picture 30">
                <a:extLst>
                  <a:ext uri="{FF2B5EF4-FFF2-40B4-BE49-F238E27FC236}">
                    <a16:creationId xmlns:a16="http://schemas.microsoft.com/office/drawing/2014/main" id="{9D2D5D86-244C-0A86-EB8F-FEAC63E968B7}"/>
                  </a:ext>
                </a:extLst>
              </p:cNvPr>
              <p:cNvPicPr>
                <a:picLocks noChangeAspect="1"/>
              </p:cNvPicPr>
              <p:nvPr/>
            </p:nvPicPr>
            <p:blipFill>
              <a:blip r:embed="rId8"/>
              <a:srcRect l="622" t="1738" r="52546" b="2026"/>
              <a:stretch>
                <a:fillRect/>
              </a:stretch>
            </p:blipFill>
            <p:spPr>
              <a:xfrm>
                <a:off x="2943900" y="4407526"/>
                <a:ext cx="2757299" cy="2765523"/>
              </a:xfrm>
              <a:prstGeom prst="rect">
                <a:avLst/>
              </a:prstGeom>
            </p:spPr>
          </p:pic>
        </p:grpSp>
        <p:pic>
          <p:nvPicPr>
            <p:cNvPr id="31" name="Picture 22" descr="A close-up of a ruler and a round pill&#10;&#10;AI-generated content may be incorrect.">
              <a:extLst>
                <a:ext uri="{FF2B5EF4-FFF2-40B4-BE49-F238E27FC236}">
                  <a16:creationId xmlns:a16="http://schemas.microsoft.com/office/drawing/2014/main" id="{DE4482FF-F0D1-0DC5-F6FD-D9807EF385B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085419" y="4390593"/>
              <a:ext cx="3653194" cy="2739896"/>
            </a:xfrm>
            <a:prstGeom prst="rect">
              <a:avLst/>
            </a:prstGeom>
          </p:spPr>
        </p:pic>
      </p:grpSp>
      <p:sp>
        <p:nvSpPr>
          <p:cNvPr id="38" name="Pfeil: nach rechts 37">
            <a:extLst>
              <a:ext uri="{FF2B5EF4-FFF2-40B4-BE49-F238E27FC236}">
                <a16:creationId xmlns:a16="http://schemas.microsoft.com/office/drawing/2014/main" id="{A7C6DBC5-8E44-D0DA-5E98-E7E807B4C2C7}"/>
              </a:ext>
            </a:extLst>
          </p:cNvPr>
          <p:cNvSpPr/>
          <p:nvPr/>
        </p:nvSpPr>
        <p:spPr>
          <a:xfrm>
            <a:off x="303924" y="5422380"/>
            <a:ext cx="1307321" cy="44302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Textfeld 39">
            <a:extLst>
              <a:ext uri="{FF2B5EF4-FFF2-40B4-BE49-F238E27FC236}">
                <a16:creationId xmlns:a16="http://schemas.microsoft.com/office/drawing/2014/main" id="{9ADB08D6-3396-3560-95B0-77B0B7D217A0}"/>
              </a:ext>
            </a:extLst>
          </p:cNvPr>
          <p:cNvSpPr txBox="1"/>
          <p:nvPr/>
        </p:nvSpPr>
        <p:spPr>
          <a:xfrm>
            <a:off x="9054002" y="4117631"/>
            <a:ext cx="740908" cy="523220"/>
          </a:xfrm>
          <a:prstGeom prst="rect">
            <a:avLst/>
          </a:prstGeom>
          <a:noFill/>
        </p:spPr>
        <p:txBody>
          <a:bodyPr wrap="none" rtlCol="0">
            <a:spAutoFit/>
          </a:bodyPr>
          <a:lstStyle/>
          <a:p>
            <a:r>
              <a:rPr lang="en-US" sz="2800" dirty="0">
                <a:solidFill>
                  <a:schemeClr val="accent1"/>
                </a:solidFill>
              </a:rPr>
              <a:t>f(</a:t>
            </a:r>
            <a:r>
              <a:rPr lang="en-US" sz="2800" dirty="0">
                <a:solidFill>
                  <a:schemeClr val="accent1"/>
                </a:solidFill>
                <a:latin typeface="Symbol" panose="05050102010706020507" pitchFamily="18" charset="2"/>
              </a:rPr>
              <a:t>e</a:t>
            </a:r>
            <a:r>
              <a:rPr lang="en-US" sz="2800" baseline="-25000" dirty="0">
                <a:solidFill>
                  <a:schemeClr val="accent1"/>
                </a:solidFill>
              </a:rPr>
              <a:t>r</a:t>
            </a:r>
            <a:r>
              <a:rPr lang="en-US" sz="2800" dirty="0">
                <a:solidFill>
                  <a:schemeClr val="accent1"/>
                </a:solidFill>
              </a:rPr>
              <a:t>)</a:t>
            </a:r>
            <a:endParaRPr lang="de-DE" sz="2800" dirty="0">
              <a:solidFill>
                <a:schemeClr val="accent1"/>
              </a:solidFill>
            </a:endParaRPr>
          </a:p>
        </p:txBody>
      </p:sp>
      <p:sp>
        <p:nvSpPr>
          <p:cNvPr id="41" name="Textfeld 40">
            <a:extLst>
              <a:ext uri="{FF2B5EF4-FFF2-40B4-BE49-F238E27FC236}">
                <a16:creationId xmlns:a16="http://schemas.microsoft.com/office/drawing/2014/main" id="{F2805F74-E62C-4114-0574-B41F36170AFA}"/>
              </a:ext>
            </a:extLst>
          </p:cNvPr>
          <p:cNvSpPr txBox="1"/>
          <p:nvPr/>
        </p:nvSpPr>
        <p:spPr>
          <a:xfrm>
            <a:off x="1742024" y="5446045"/>
            <a:ext cx="6024598" cy="369332"/>
          </a:xfrm>
          <a:prstGeom prst="rect">
            <a:avLst/>
          </a:prstGeom>
          <a:noFill/>
        </p:spPr>
        <p:txBody>
          <a:bodyPr wrap="none" rtlCol="0">
            <a:spAutoFit/>
          </a:bodyPr>
          <a:lstStyle/>
          <a:p>
            <a:r>
              <a:rPr lang="en-US" b="1" dirty="0"/>
              <a:t>Test of high voltage breakdown: LES (W. Wuensch group)</a:t>
            </a:r>
            <a:endParaRPr lang="de-DE" b="1" dirty="0"/>
          </a:p>
        </p:txBody>
      </p:sp>
      <p:pic>
        <p:nvPicPr>
          <p:cNvPr id="45" name="Picture 3" descr="Picture 3">
            <a:extLst>
              <a:ext uri="{FF2B5EF4-FFF2-40B4-BE49-F238E27FC236}">
                <a16:creationId xmlns:a16="http://schemas.microsoft.com/office/drawing/2014/main" id="{8BA9A586-C76E-0FEA-0BAC-7ED598F372EF}"/>
              </a:ext>
            </a:extLst>
          </p:cNvPr>
          <p:cNvPicPr>
            <a:picLocks noChangeAspect="1"/>
          </p:cNvPicPr>
          <p:nvPr/>
        </p:nvPicPr>
        <p:blipFill>
          <a:blip r:embed="rId10"/>
          <a:stretch>
            <a:fillRect/>
          </a:stretch>
        </p:blipFill>
        <p:spPr>
          <a:xfrm>
            <a:off x="677880" y="5835489"/>
            <a:ext cx="559407" cy="984058"/>
          </a:xfrm>
          <a:prstGeom prst="rect">
            <a:avLst/>
          </a:prstGeom>
          <a:ln w="12700" cap="flat">
            <a:noFill/>
            <a:miter lim="400000"/>
          </a:ln>
          <a:effectLst/>
        </p:spPr>
      </p:pic>
      <p:sp>
        <p:nvSpPr>
          <p:cNvPr id="46" name="Courtesy Walter Wuensch &amp; Victoria Bjelland (CERN)">
            <a:extLst>
              <a:ext uri="{FF2B5EF4-FFF2-40B4-BE49-F238E27FC236}">
                <a16:creationId xmlns:a16="http://schemas.microsoft.com/office/drawing/2014/main" id="{8D7DA4C9-93C2-23A4-AA9E-ABBD3828EC7D}"/>
              </a:ext>
            </a:extLst>
          </p:cNvPr>
          <p:cNvSpPr/>
          <p:nvPr/>
        </p:nvSpPr>
        <p:spPr>
          <a:xfrm>
            <a:off x="7236227" y="7375960"/>
            <a:ext cx="325949" cy="425110"/>
          </a:xfrm>
          <a:prstGeom prst="line">
            <a:avLst/>
          </a:prstGeom>
          <a:noFill/>
          <a:ln w="25400" cap="flat">
            <a:noFill/>
            <a:miter lim="400000"/>
          </a:ln>
          <a:effectLst/>
          <a:extLst>
            <a:ext uri="{C572A759-6A51-4108-AA02-DFA0A04FC94B}">
              <ma14:wrappingTextBoxFlag xmlns:lc="http://schemas.openxmlformats.org/drawingml/2006/lockedCanvas"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2700" rtl="0" fontAlgn="auto" latinLnBrk="0" hangingPunct="0">
              <a:lnSpc>
                <a:spcPts val="3800"/>
              </a:lnSpc>
              <a:spcBef>
                <a:spcPts val="0"/>
              </a:spcBef>
              <a:spcAft>
                <a:spcPts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kumimoji="0" sz="1900" b="0"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9pPr>
          </a:lstStyle>
          <a:p>
            <a:endParaRPr dirty="0">
              <a:latin typeface="Arial" panose="020B0604020202020204" pitchFamily="34" charset="0"/>
              <a:cs typeface="Arial" panose="020B0604020202020204" pitchFamily="34" charset="0"/>
            </a:endParaRPr>
          </a:p>
        </p:txBody>
      </p:sp>
      <p:pic>
        <p:nvPicPr>
          <p:cNvPr id="44" name="Picture 6">
            <a:extLst>
              <a:ext uri="{FF2B5EF4-FFF2-40B4-BE49-F238E27FC236}">
                <a16:creationId xmlns:a16="http://schemas.microsoft.com/office/drawing/2014/main" id="{9B009CBB-E583-1245-EF0D-A0718ACED65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65504" y="5815377"/>
            <a:ext cx="1143967" cy="857976"/>
          </a:xfrm>
          <a:prstGeom prst="rect">
            <a:avLst/>
          </a:prstGeom>
          <a:noFill/>
          <a:extLst>
            <a:ext uri="{909E8E84-426E-40DD-AFC4-6F175D3DCCD1}">
              <a14:hiddenFill xmlns:a14="http://schemas.microsoft.com/office/drawing/2010/main">
                <a:solidFill>
                  <a:srgbClr val="FFFFFF"/>
                </a:solidFill>
              </a14:hiddenFill>
            </a:ext>
          </a:extLst>
        </p:spPr>
      </p:pic>
      <p:sp>
        <p:nvSpPr>
          <p:cNvPr id="47" name="Textfeld 46">
            <a:extLst>
              <a:ext uri="{FF2B5EF4-FFF2-40B4-BE49-F238E27FC236}">
                <a16:creationId xmlns:a16="http://schemas.microsoft.com/office/drawing/2014/main" id="{03A32064-3140-3388-75A1-C3119532CD99}"/>
              </a:ext>
            </a:extLst>
          </p:cNvPr>
          <p:cNvSpPr txBox="1"/>
          <p:nvPr/>
        </p:nvSpPr>
        <p:spPr>
          <a:xfrm>
            <a:off x="1544443" y="5896217"/>
            <a:ext cx="5945154" cy="923330"/>
          </a:xfrm>
          <a:prstGeom prst="rect">
            <a:avLst/>
          </a:prstGeom>
          <a:noFill/>
        </p:spPr>
        <p:txBody>
          <a:bodyPr wrap="none" rtlCol="0">
            <a:spAutoFit/>
          </a:bodyPr>
          <a:lstStyle/>
          <a:p>
            <a:pPr marL="285750" indent="-285750">
              <a:buClr>
                <a:schemeClr val="accent1"/>
              </a:buClr>
              <a:buFont typeface="Arial" panose="020B0604020202020204" pitchFamily="34" charset="0"/>
              <a:buChar char="•"/>
            </a:pPr>
            <a:r>
              <a:rPr lang="en-US" dirty="0"/>
              <a:t>Validation of FE machining, preparation and cleaning</a:t>
            </a:r>
          </a:p>
          <a:p>
            <a:pPr marL="285750" indent="-285750">
              <a:buClr>
                <a:schemeClr val="accent1"/>
              </a:buClr>
              <a:buFont typeface="Arial" panose="020B0604020202020204" pitchFamily="34" charset="0"/>
              <a:buChar char="•"/>
            </a:pPr>
            <a:r>
              <a:rPr lang="en-US" dirty="0"/>
              <a:t>Reached 7.2 V/µm</a:t>
            </a:r>
          </a:p>
          <a:p>
            <a:pPr marL="285750" indent="-285750">
              <a:buClr>
                <a:schemeClr val="accent1"/>
              </a:buClr>
              <a:buFont typeface="Arial" panose="020B0604020202020204" pitchFamily="34" charset="0"/>
              <a:buChar char="•"/>
            </a:pPr>
            <a:r>
              <a:rPr lang="en-US" dirty="0"/>
              <a:t>Detailed campaign with optimized geometry in Q3 2026</a:t>
            </a:r>
            <a:endParaRPr lang="de-DE" dirty="0"/>
          </a:p>
        </p:txBody>
      </p:sp>
      <p:pic>
        <p:nvPicPr>
          <p:cNvPr id="3" name="Breakdown.png" descr="Breakdown.png">
            <a:extLst>
              <a:ext uri="{FF2B5EF4-FFF2-40B4-BE49-F238E27FC236}">
                <a16:creationId xmlns:a16="http://schemas.microsoft.com/office/drawing/2014/main" id="{15BA7888-D746-7C02-7532-D4D5359FE0BB}"/>
              </a:ext>
            </a:extLst>
          </p:cNvPr>
          <p:cNvPicPr>
            <a:picLocks noChangeAspect="1"/>
          </p:cNvPicPr>
          <p:nvPr/>
        </p:nvPicPr>
        <p:blipFill>
          <a:blip r:embed="rId12"/>
          <a:stretch>
            <a:fillRect/>
          </a:stretch>
        </p:blipFill>
        <p:spPr>
          <a:xfrm>
            <a:off x="8957408" y="4640851"/>
            <a:ext cx="3065444" cy="2299083"/>
          </a:xfrm>
          <a:prstGeom prst="rect">
            <a:avLst/>
          </a:prstGeom>
          <a:ln w="12700">
            <a:miter lim="400000"/>
          </a:ln>
        </p:spPr>
      </p:pic>
    </p:spTree>
    <p:extLst>
      <p:ext uri="{BB962C8B-B14F-4D97-AF65-F5344CB8AC3E}">
        <p14:creationId xmlns:p14="http://schemas.microsoft.com/office/powerpoint/2010/main" val="17112326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0FA7F-1C56-02F6-5599-7F1AD9FCA92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2C1F712-1825-056B-344D-BEA0783B0B34}"/>
              </a:ext>
            </a:extLst>
          </p:cNvPr>
          <p:cNvSpPr txBox="1"/>
          <p:nvPr/>
        </p:nvSpPr>
        <p:spPr>
          <a:xfrm>
            <a:off x="3418115" y="315684"/>
            <a:ext cx="6062172" cy="461665"/>
          </a:xfrm>
          <a:prstGeom prst="rect">
            <a:avLst/>
          </a:prstGeom>
          <a:noFill/>
        </p:spPr>
        <p:txBody>
          <a:bodyPr wrap="none" rtlCol="0">
            <a:spAutoFit/>
          </a:bodyPr>
          <a:lstStyle/>
          <a:p>
            <a:r>
              <a:rPr lang="en-US" sz="2400" b="1" dirty="0">
                <a:solidFill>
                  <a:srgbClr val="002060"/>
                </a:solidFill>
              </a:rPr>
              <a:t>WP1 – FE-FRT:</a:t>
            </a:r>
            <a:r>
              <a:rPr lang="en-US" sz="2400" b="1" dirty="0">
                <a:solidFill>
                  <a:schemeClr val="bg2">
                    <a:lumMod val="50000"/>
                  </a:schemeClr>
                </a:solidFill>
              </a:rPr>
              <a:t> status/evolution of Task 1.2 </a:t>
            </a:r>
          </a:p>
        </p:txBody>
      </p:sp>
      <p:pic>
        <p:nvPicPr>
          <p:cNvPr id="5" name="Picture 2" descr="Innovate for Sustainable Accelerating Systems: Kick-Off Meeting">
            <a:extLst>
              <a:ext uri="{FF2B5EF4-FFF2-40B4-BE49-F238E27FC236}">
                <a16:creationId xmlns:a16="http://schemas.microsoft.com/office/drawing/2014/main" id="{53D45244-082A-A01D-F709-CDA62E21C5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46" name="Courtesy Walter Wuensch &amp; Victoria Bjelland (CERN)">
            <a:extLst>
              <a:ext uri="{FF2B5EF4-FFF2-40B4-BE49-F238E27FC236}">
                <a16:creationId xmlns:a16="http://schemas.microsoft.com/office/drawing/2014/main" id="{53DA0622-8FE2-C23F-725F-3FC84F220EBE}"/>
              </a:ext>
            </a:extLst>
          </p:cNvPr>
          <p:cNvSpPr/>
          <p:nvPr/>
        </p:nvSpPr>
        <p:spPr>
          <a:xfrm>
            <a:off x="7236227" y="7375960"/>
            <a:ext cx="325949" cy="425110"/>
          </a:xfrm>
          <a:prstGeom prst="line">
            <a:avLst/>
          </a:prstGeom>
          <a:noFill/>
          <a:ln w="25400" cap="flat">
            <a:noFill/>
            <a:miter lim="400000"/>
          </a:ln>
          <a:effectLst/>
          <a:extLst>
            <a:ext uri="{C572A759-6A51-4108-AA02-DFA0A04FC94B}">
              <ma14:wrappingTextBoxFlag xmlns:lc="http://schemas.openxmlformats.org/drawingml/2006/lockedCanvas"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2700" rtl="0" fontAlgn="auto" latinLnBrk="0" hangingPunct="0">
              <a:lnSpc>
                <a:spcPts val="3800"/>
              </a:lnSpc>
              <a:spcBef>
                <a:spcPts val="0"/>
              </a:spcBef>
              <a:spcAft>
                <a:spcPts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kumimoji="0" sz="1900" b="0"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9pPr>
          </a:lstStyle>
          <a:p>
            <a:endParaRPr dirty="0">
              <a:latin typeface="Arial" panose="020B0604020202020204" pitchFamily="34" charset="0"/>
              <a:cs typeface="Arial" panose="020B0604020202020204" pitchFamily="34" charset="0"/>
            </a:endParaRPr>
          </a:p>
        </p:txBody>
      </p:sp>
      <p:sp>
        <p:nvSpPr>
          <p:cNvPr id="2" name="Rechteck 1">
            <a:extLst>
              <a:ext uri="{FF2B5EF4-FFF2-40B4-BE49-F238E27FC236}">
                <a16:creationId xmlns:a16="http://schemas.microsoft.com/office/drawing/2014/main" id="{80D8D74A-1EC1-3EF0-0809-B58E3A47050F}"/>
              </a:ext>
            </a:extLst>
          </p:cNvPr>
          <p:cNvSpPr/>
          <p:nvPr/>
        </p:nvSpPr>
        <p:spPr>
          <a:xfrm>
            <a:off x="2915629" y="1645920"/>
            <a:ext cx="6065811" cy="330160"/>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a:extLst>
              <a:ext uri="{FF2B5EF4-FFF2-40B4-BE49-F238E27FC236}">
                <a16:creationId xmlns:a16="http://schemas.microsoft.com/office/drawing/2014/main" id="{F477B354-645A-2B19-300B-7229C60959E0}"/>
              </a:ext>
            </a:extLst>
          </p:cNvPr>
          <p:cNvSpPr txBox="1"/>
          <p:nvPr/>
        </p:nvSpPr>
        <p:spPr>
          <a:xfrm>
            <a:off x="517071" y="1052750"/>
            <a:ext cx="8586646" cy="923330"/>
          </a:xfrm>
          <a:prstGeom prst="rect">
            <a:avLst/>
          </a:prstGeom>
          <a:noFill/>
        </p:spPr>
        <p:txBody>
          <a:bodyPr wrap="none" rtlCol="0">
            <a:spAutoFit/>
          </a:bodyPr>
          <a:lstStyle/>
          <a:p>
            <a:r>
              <a:rPr lang="en-US" dirty="0"/>
              <a:t>Steps taken in 2025: Tuner assembly, warm test validation preparation of cold test:</a:t>
            </a:r>
          </a:p>
          <a:p>
            <a:endParaRPr lang="en-US" dirty="0"/>
          </a:p>
          <a:p>
            <a:r>
              <a:rPr lang="en-US" dirty="0"/>
              <a:t>Goal: Obtain results for MS3 (Due in Feb. 27, Cold test + high power tests D2 June 27) </a:t>
            </a:r>
            <a:endParaRPr lang="de-DE" dirty="0"/>
          </a:p>
        </p:txBody>
      </p:sp>
      <p:pic>
        <p:nvPicPr>
          <p:cNvPr id="19" name="Grafik 18">
            <a:extLst>
              <a:ext uri="{FF2B5EF4-FFF2-40B4-BE49-F238E27FC236}">
                <a16:creationId xmlns:a16="http://schemas.microsoft.com/office/drawing/2014/main" id="{E55C6E23-8B56-FA2B-477E-34A5B3D54459}"/>
              </a:ext>
            </a:extLst>
          </p:cNvPr>
          <p:cNvPicPr>
            <a:picLocks noChangeAspect="1"/>
          </p:cNvPicPr>
          <p:nvPr/>
        </p:nvPicPr>
        <p:blipFill>
          <a:blip r:embed="rId4"/>
          <a:stretch>
            <a:fillRect/>
          </a:stretch>
        </p:blipFill>
        <p:spPr>
          <a:xfrm>
            <a:off x="517071" y="2360245"/>
            <a:ext cx="4216400" cy="3925614"/>
          </a:xfrm>
          <a:prstGeom prst="rect">
            <a:avLst/>
          </a:prstGeom>
        </p:spPr>
      </p:pic>
      <p:pic>
        <p:nvPicPr>
          <p:cNvPr id="27" name="Grafik 26">
            <a:extLst>
              <a:ext uri="{FF2B5EF4-FFF2-40B4-BE49-F238E27FC236}">
                <a16:creationId xmlns:a16="http://schemas.microsoft.com/office/drawing/2014/main" id="{109B3CA2-B12B-4BFE-CFE7-D9A49D37F1B7}"/>
              </a:ext>
            </a:extLst>
          </p:cNvPr>
          <p:cNvPicPr>
            <a:picLocks noChangeAspect="1"/>
          </p:cNvPicPr>
          <p:nvPr/>
        </p:nvPicPr>
        <p:blipFill>
          <a:blip r:embed="rId5"/>
          <a:stretch>
            <a:fillRect/>
          </a:stretch>
        </p:blipFill>
        <p:spPr>
          <a:xfrm>
            <a:off x="4969328" y="2616702"/>
            <a:ext cx="6781710" cy="3925614"/>
          </a:xfrm>
          <a:prstGeom prst="rect">
            <a:avLst/>
          </a:prstGeom>
        </p:spPr>
      </p:pic>
      <p:pic>
        <p:nvPicPr>
          <p:cNvPr id="30" name="Picture 19">
            <a:extLst>
              <a:ext uri="{FF2B5EF4-FFF2-40B4-BE49-F238E27FC236}">
                <a16:creationId xmlns:a16="http://schemas.microsoft.com/office/drawing/2014/main" id="{95BA4A79-D1FB-E3F9-0751-270A5BE73A1B}"/>
              </a:ext>
            </a:extLst>
          </p:cNvPr>
          <p:cNvPicPr>
            <a:picLocks noChangeAspect="1"/>
          </p:cNvPicPr>
          <p:nvPr/>
        </p:nvPicPr>
        <p:blipFill>
          <a:blip r:embed="rId6"/>
          <a:stretch>
            <a:fillRect/>
          </a:stretch>
        </p:blipFill>
        <p:spPr>
          <a:xfrm>
            <a:off x="9953854" y="622346"/>
            <a:ext cx="1335743" cy="1784137"/>
          </a:xfrm>
          <a:prstGeom prst="rect">
            <a:avLst/>
          </a:prstGeom>
        </p:spPr>
      </p:pic>
      <p:sp>
        <p:nvSpPr>
          <p:cNvPr id="37" name="Textfeld 36">
            <a:extLst>
              <a:ext uri="{FF2B5EF4-FFF2-40B4-BE49-F238E27FC236}">
                <a16:creationId xmlns:a16="http://schemas.microsoft.com/office/drawing/2014/main" id="{0C8ECF08-4B68-C398-9AB8-8617183CB69F}"/>
              </a:ext>
            </a:extLst>
          </p:cNvPr>
          <p:cNvSpPr txBox="1"/>
          <p:nvPr/>
        </p:nvSpPr>
        <p:spPr>
          <a:xfrm>
            <a:off x="5045528" y="6225988"/>
            <a:ext cx="3899337" cy="369332"/>
          </a:xfrm>
          <a:prstGeom prst="rect">
            <a:avLst/>
          </a:prstGeom>
          <a:noFill/>
        </p:spPr>
        <p:txBody>
          <a:bodyPr wrap="none" rtlCol="0">
            <a:spAutoFit/>
          </a:bodyPr>
          <a:lstStyle/>
          <a:p>
            <a:r>
              <a:rPr lang="en-US" dirty="0"/>
              <a:t>By temperature change of FE material</a:t>
            </a:r>
            <a:endParaRPr lang="de-DE" dirty="0"/>
          </a:p>
        </p:txBody>
      </p:sp>
    </p:spTree>
    <p:extLst>
      <p:ext uri="{BB962C8B-B14F-4D97-AF65-F5344CB8AC3E}">
        <p14:creationId xmlns:p14="http://schemas.microsoft.com/office/powerpoint/2010/main" val="19008768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037F2-2E7C-146B-DB30-D1D8539170C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026D7C5-9D36-E908-F19B-7F3ED18127BF}"/>
              </a:ext>
            </a:extLst>
          </p:cNvPr>
          <p:cNvSpPr txBox="1"/>
          <p:nvPr/>
        </p:nvSpPr>
        <p:spPr>
          <a:xfrm>
            <a:off x="3418115" y="315684"/>
            <a:ext cx="6062172" cy="461665"/>
          </a:xfrm>
          <a:prstGeom prst="rect">
            <a:avLst/>
          </a:prstGeom>
          <a:noFill/>
        </p:spPr>
        <p:txBody>
          <a:bodyPr wrap="none" rtlCol="0">
            <a:spAutoFit/>
          </a:bodyPr>
          <a:lstStyle/>
          <a:p>
            <a:r>
              <a:rPr lang="en-US" sz="2400" b="1" dirty="0">
                <a:solidFill>
                  <a:srgbClr val="002060"/>
                </a:solidFill>
              </a:rPr>
              <a:t>WP1 – FE-FRT:</a:t>
            </a:r>
            <a:r>
              <a:rPr lang="en-US" sz="2400" b="1" dirty="0">
                <a:solidFill>
                  <a:schemeClr val="bg2">
                    <a:lumMod val="50000"/>
                  </a:schemeClr>
                </a:solidFill>
              </a:rPr>
              <a:t> status/evolution of Task 1.2 </a:t>
            </a:r>
          </a:p>
        </p:txBody>
      </p:sp>
      <p:pic>
        <p:nvPicPr>
          <p:cNvPr id="5" name="Picture 2" descr="Innovate for Sustainable Accelerating Systems: Kick-Off Meeting">
            <a:extLst>
              <a:ext uri="{FF2B5EF4-FFF2-40B4-BE49-F238E27FC236}">
                <a16:creationId xmlns:a16="http://schemas.microsoft.com/office/drawing/2014/main" id="{C20C0AA2-B363-8B4E-584E-28F7862657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46" name="Courtesy Walter Wuensch &amp; Victoria Bjelland (CERN)">
            <a:extLst>
              <a:ext uri="{FF2B5EF4-FFF2-40B4-BE49-F238E27FC236}">
                <a16:creationId xmlns:a16="http://schemas.microsoft.com/office/drawing/2014/main" id="{FE63DC87-8E08-8F71-13A1-646D5AAE46ED}"/>
              </a:ext>
            </a:extLst>
          </p:cNvPr>
          <p:cNvSpPr/>
          <p:nvPr/>
        </p:nvSpPr>
        <p:spPr>
          <a:xfrm>
            <a:off x="7236227" y="7375960"/>
            <a:ext cx="325949" cy="425110"/>
          </a:xfrm>
          <a:prstGeom prst="line">
            <a:avLst/>
          </a:prstGeom>
          <a:noFill/>
          <a:ln w="25400" cap="flat">
            <a:noFill/>
            <a:miter lim="400000"/>
          </a:ln>
          <a:effectLst/>
          <a:extLst>
            <a:ext uri="{C572A759-6A51-4108-AA02-DFA0A04FC94B}">
              <ma14:wrappingTextBoxFlag xmlns:lc="http://schemas.openxmlformats.org/drawingml/2006/lockedCanvas"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2700" rtl="0" fontAlgn="auto" latinLnBrk="0" hangingPunct="0">
              <a:lnSpc>
                <a:spcPts val="3800"/>
              </a:lnSpc>
              <a:spcBef>
                <a:spcPts val="0"/>
              </a:spcBef>
              <a:spcAft>
                <a:spcPts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kumimoji="0" sz="1900" b="0"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9pPr>
          </a:lstStyle>
          <a:p>
            <a:endParaRPr dirty="0">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B79E9385-6049-5164-6ACC-1F703630F7A9}"/>
              </a:ext>
            </a:extLst>
          </p:cNvPr>
          <p:cNvSpPr txBox="1"/>
          <p:nvPr/>
        </p:nvSpPr>
        <p:spPr>
          <a:xfrm>
            <a:off x="67662" y="1142486"/>
            <a:ext cx="7168565" cy="2308324"/>
          </a:xfrm>
          <a:prstGeom prst="rect">
            <a:avLst/>
          </a:prstGeom>
          <a:noFill/>
        </p:spPr>
        <p:txBody>
          <a:bodyPr wrap="none" rtlCol="0">
            <a:spAutoFit/>
          </a:bodyPr>
          <a:lstStyle/>
          <a:p>
            <a:pPr marL="285750" indent="-285750">
              <a:buClr>
                <a:schemeClr val="accent1"/>
              </a:buClr>
              <a:buFont typeface="Arial" panose="020B0604020202020204" pitchFamily="34" charset="0"/>
              <a:buChar char="•"/>
            </a:pPr>
            <a:r>
              <a:rPr lang="en-US" sz="2400" dirty="0"/>
              <a:t>First Cold measurement in Q4 2025:</a:t>
            </a:r>
          </a:p>
          <a:p>
            <a:pPr marL="800100" lvl="1" indent="-342900">
              <a:buClr>
                <a:schemeClr val="accent1"/>
              </a:buClr>
              <a:buFont typeface="Wingdings" panose="05000000000000000000" pitchFamily="2" charset="2"/>
              <a:buChar char="§"/>
            </a:pPr>
            <a:r>
              <a:rPr lang="en-US" sz="2000" dirty="0"/>
              <a:t>Anti-cryostat in VTS setup validated</a:t>
            </a:r>
          </a:p>
          <a:p>
            <a:pPr marL="1257300" lvl="2" indent="-342900">
              <a:buClr>
                <a:schemeClr val="accent1"/>
              </a:buClr>
              <a:buFont typeface="Symbol" panose="05050102010706020507" pitchFamily="18" charset="2"/>
              <a:buChar char="-"/>
            </a:pPr>
            <a:r>
              <a:rPr lang="en-US" sz="2000" dirty="0"/>
              <a:t>Tuner operated at 320 K inside cold cryostat</a:t>
            </a:r>
          </a:p>
          <a:p>
            <a:pPr marL="800100" lvl="1" indent="-342900">
              <a:buClr>
                <a:schemeClr val="accent1"/>
              </a:buClr>
              <a:buFont typeface="Wingdings" panose="05000000000000000000" pitchFamily="2" charset="2"/>
              <a:buChar char="§"/>
            </a:pPr>
            <a:r>
              <a:rPr lang="en-US" sz="2000" dirty="0"/>
              <a:t>Measurement issues</a:t>
            </a:r>
          </a:p>
          <a:p>
            <a:pPr marL="1257300" lvl="2" indent="-342900">
              <a:buClr>
                <a:srgbClr val="C00000"/>
              </a:buClr>
              <a:buFont typeface="Symbol" panose="05050102010706020507" pitchFamily="18" charset="2"/>
              <a:buChar char="-"/>
            </a:pPr>
            <a:r>
              <a:rPr lang="en-US" sz="2000" dirty="0"/>
              <a:t>Cooling circuit: Porosity under vacuum</a:t>
            </a:r>
          </a:p>
          <a:p>
            <a:pPr marL="1257300" lvl="2" indent="-342900">
              <a:buClr>
                <a:srgbClr val="C00000"/>
              </a:buClr>
              <a:buFont typeface="Symbol" panose="05050102010706020507" pitchFamily="18" charset="2"/>
              <a:buChar char="-"/>
            </a:pPr>
            <a:r>
              <a:rPr lang="en-US" sz="2000" dirty="0"/>
              <a:t>RF leakage from tuner to notch filters</a:t>
            </a:r>
          </a:p>
          <a:p>
            <a:pPr marL="1257300" lvl="2" indent="-342900">
              <a:buClr>
                <a:srgbClr val="C00000"/>
              </a:buClr>
              <a:buFont typeface="Symbol" panose="05050102010706020507" pitchFamily="18" charset="2"/>
              <a:buChar char="-"/>
            </a:pPr>
            <a:r>
              <a:rPr lang="en-US" sz="2000" dirty="0">
                <a:solidFill>
                  <a:srgbClr val="C00000"/>
                </a:solidFill>
              </a:rPr>
              <a:t>Frequency sensitivity to cryostat pressure variations</a:t>
            </a:r>
            <a:endParaRPr lang="de-DE" sz="2000" dirty="0">
              <a:solidFill>
                <a:srgbClr val="C00000"/>
              </a:solidFill>
            </a:endParaRPr>
          </a:p>
        </p:txBody>
      </p:sp>
      <p:pic>
        <p:nvPicPr>
          <p:cNvPr id="12" name="Image" descr="Image">
            <a:extLst>
              <a:ext uri="{FF2B5EF4-FFF2-40B4-BE49-F238E27FC236}">
                <a16:creationId xmlns:a16="http://schemas.microsoft.com/office/drawing/2014/main" id="{C2B0EA6C-3608-E0B8-04BB-7CD9795BDCFB}"/>
              </a:ext>
            </a:extLst>
          </p:cNvPr>
          <p:cNvPicPr>
            <a:picLocks noChangeAspect="1"/>
          </p:cNvPicPr>
          <p:nvPr/>
        </p:nvPicPr>
        <p:blipFill>
          <a:blip r:embed="rId4"/>
          <a:stretch>
            <a:fillRect/>
          </a:stretch>
        </p:blipFill>
        <p:spPr>
          <a:xfrm>
            <a:off x="7971123" y="829917"/>
            <a:ext cx="4001817" cy="3271834"/>
          </a:xfrm>
          <a:prstGeom prst="rect">
            <a:avLst/>
          </a:prstGeom>
          <a:ln w="12700">
            <a:miter lim="400000"/>
          </a:ln>
        </p:spPr>
      </p:pic>
      <p:sp>
        <p:nvSpPr>
          <p:cNvPr id="13" name="Tuner @ 4.2 K: QFRT  tuning…">
            <a:extLst>
              <a:ext uri="{FF2B5EF4-FFF2-40B4-BE49-F238E27FC236}">
                <a16:creationId xmlns:a16="http://schemas.microsoft.com/office/drawing/2014/main" id="{621AF5DB-593C-4525-CF4A-2C06CA99D445}"/>
              </a:ext>
            </a:extLst>
          </p:cNvPr>
          <p:cNvSpPr/>
          <p:nvPr/>
        </p:nvSpPr>
        <p:spPr>
          <a:xfrm>
            <a:off x="8227643" y="4232426"/>
            <a:ext cx="2785110" cy="682191"/>
          </a:xfrm>
          <a:prstGeom prst="roundRect">
            <a:avLst>
              <a:gd name="adj" fmla="val 19755"/>
            </a:avLst>
          </a:prstGeom>
          <a:solidFill>
            <a:schemeClr val="accent1">
              <a:lumOff val="51343"/>
            </a:schemeClr>
          </a:solidFill>
          <a:ln w="38100">
            <a:solidFill>
              <a:srgbClr val="1E5AAE"/>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lstStyle/>
          <a:p>
            <a:pPr algn="ctr">
              <a:defRPr sz="2800" b="1">
                <a:solidFill>
                  <a:srgbClr val="941100"/>
                </a:solidFill>
              </a:defRPr>
            </a:pPr>
            <a:r>
              <a:rPr sz="1600" dirty="0"/>
              <a:t>Tuner @ 4.2 K: Q</a:t>
            </a:r>
            <a:r>
              <a:rPr sz="1600" baseline="-5999" dirty="0"/>
              <a:t>FRT  </a:t>
            </a:r>
            <a:r>
              <a:rPr sz="1600" dirty="0"/>
              <a:t>tuning </a:t>
            </a:r>
          </a:p>
          <a:p>
            <a:pPr algn="ctr">
              <a:defRPr sz="2800">
                <a:solidFill>
                  <a:srgbClr val="941100"/>
                </a:solidFill>
              </a:defRPr>
            </a:pPr>
            <a:r>
              <a:rPr sz="1600" dirty="0"/>
              <a:t>Sensitive to cryostat pressures </a:t>
            </a:r>
          </a:p>
        </p:txBody>
      </p:sp>
      <p:sp>
        <p:nvSpPr>
          <p:cNvPr id="14" name="Dingbat X">
            <a:extLst>
              <a:ext uri="{FF2B5EF4-FFF2-40B4-BE49-F238E27FC236}">
                <a16:creationId xmlns:a16="http://schemas.microsoft.com/office/drawing/2014/main" id="{55BB9DCF-70DB-42E5-E448-71B3C6478808}"/>
              </a:ext>
            </a:extLst>
          </p:cNvPr>
          <p:cNvSpPr/>
          <p:nvPr/>
        </p:nvSpPr>
        <p:spPr>
          <a:xfrm>
            <a:off x="7104008" y="2968200"/>
            <a:ext cx="630331" cy="460800"/>
          </a:xfrm>
          <a:custGeom>
            <a:avLst/>
            <a:gdLst/>
            <a:ahLst/>
            <a:cxnLst>
              <a:cxn ang="0">
                <a:pos x="wd2" y="hd2"/>
              </a:cxn>
              <a:cxn ang="5400000">
                <a:pos x="wd2" y="hd2"/>
              </a:cxn>
              <a:cxn ang="10800000">
                <a:pos x="wd2" y="hd2"/>
              </a:cxn>
              <a:cxn ang="16200000">
                <a:pos x="wd2" y="hd2"/>
              </a:cxn>
            </a:cxnLst>
            <a:rect l="0" t="0" r="r" b="b"/>
            <a:pathLst>
              <a:path w="21484" h="21548"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C00000"/>
          </a:solidFill>
          <a:ln w="38100">
            <a:solidFill>
              <a:srgbClr val="FF0000"/>
            </a:solidFill>
          </a:ln>
        </p:spPr>
        <p:txBody>
          <a:bodyPr tIns="91439" bIns="91439" anchor="ctr"/>
          <a:lstStyle/>
          <a:p>
            <a:endParaRPr/>
          </a:p>
        </p:txBody>
      </p:sp>
      <p:sp>
        <p:nvSpPr>
          <p:cNvPr id="15" name="Dingbat Tick">
            <a:extLst>
              <a:ext uri="{FF2B5EF4-FFF2-40B4-BE49-F238E27FC236}">
                <a16:creationId xmlns:a16="http://schemas.microsoft.com/office/drawing/2014/main" id="{268A2215-ADFE-D775-862B-A64570419750}"/>
              </a:ext>
            </a:extLst>
          </p:cNvPr>
          <p:cNvSpPr/>
          <p:nvPr/>
        </p:nvSpPr>
        <p:spPr>
          <a:xfrm>
            <a:off x="7086242" y="1443839"/>
            <a:ext cx="475934" cy="461665"/>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chemeClr val="accent3"/>
          </a:solidFill>
          <a:ln w="38100">
            <a:solidFill>
              <a:schemeClr val="accent6"/>
            </a:solidFill>
          </a:ln>
        </p:spPr>
        <p:txBody>
          <a:bodyPr tIns="91439" bIns="91439" anchor="ctr"/>
          <a:lstStyle/>
          <a:p>
            <a:endParaRPr/>
          </a:p>
        </p:txBody>
      </p:sp>
      <p:sp>
        <p:nvSpPr>
          <p:cNvPr id="16" name="QFRT">
            <a:extLst>
              <a:ext uri="{FF2B5EF4-FFF2-40B4-BE49-F238E27FC236}">
                <a16:creationId xmlns:a16="http://schemas.microsoft.com/office/drawing/2014/main" id="{3922F744-7ED8-7BF6-F4CD-E73F610B593B}"/>
              </a:ext>
            </a:extLst>
          </p:cNvPr>
          <p:cNvSpPr txBox="1"/>
          <p:nvPr/>
        </p:nvSpPr>
        <p:spPr>
          <a:xfrm>
            <a:off x="6952912" y="865488"/>
            <a:ext cx="781427" cy="55399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p>
            <a:pPr>
              <a:defRPr sz="4700" b="1">
                <a:solidFill>
                  <a:srgbClr val="000000"/>
                </a:solidFill>
              </a:defRPr>
            </a:pPr>
            <a:r>
              <a:rPr sz="2400" dirty="0"/>
              <a:t>Q</a:t>
            </a:r>
            <a:r>
              <a:rPr sz="2400" baseline="-5999" dirty="0"/>
              <a:t>FRT</a:t>
            </a:r>
          </a:p>
        </p:txBody>
      </p:sp>
      <p:sp>
        <p:nvSpPr>
          <p:cNvPr id="17" name="Δf0">
            <a:extLst>
              <a:ext uri="{FF2B5EF4-FFF2-40B4-BE49-F238E27FC236}">
                <a16:creationId xmlns:a16="http://schemas.microsoft.com/office/drawing/2014/main" id="{184A0476-20E0-4C70-3291-DDFD0EB763BE}"/>
              </a:ext>
            </a:extLst>
          </p:cNvPr>
          <p:cNvSpPr txBox="1"/>
          <p:nvPr/>
        </p:nvSpPr>
        <p:spPr>
          <a:xfrm>
            <a:off x="7069155" y="2465834"/>
            <a:ext cx="783576" cy="55399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p>
            <a:pPr>
              <a:defRPr sz="4700" b="1">
                <a:solidFill>
                  <a:srgbClr val="000000"/>
                </a:solidFill>
              </a:defRPr>
            </a:pPr>
            <a:r>
              <a:rPr sz="2400" dirty="0"/>
              <a:t>Δf</a:t>
            </a:r>
            <a:r>
              <a:rPr sz="2400" baseline="-5999" dirty="0"/>
              <a:t>0</a:t>
            </a:r>
          </a:p>
        </p:txBody>
      </p:sp>
      <p:sp>
        <p:nvSpPr>
          <p:cNvPr id="20" name="Rechteck 19">
            <a:extLst>
              <a:ext uri="{FF2B5EF4-FFF2-40B4-BE49-F238E27FC236}">
                <a16:creationId xmlns:a16="http://schemas.microsoft.com/office/drawing/2014/main" id="{A34BC976-3594-1371-F0F3-B71B932B9477}"/>
              </a:ext>
            </a:extLst>
          </p:cNvPr>
          <p:cNvSpPr/>
          <p:nvPr/>
        </p:nvSpPr>
        <p:spPr>
          <a:xfrm>
            <a:off x="1813125" y="4791456"/>
            <a:ext cx="4282875" cy="350085"/>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a:extLst>
              <a:ext uri="{FF2B5EF4-FFF2-40B4-BE49-F238E27FC236}">
                <a16:creationId xmlns:a16="http://schemas.microsoft.com/office/drawing/2014/main" id="{9C8CF33C-3D9B-DE92-ACC2-7B602D4510E2}"/>
              </a:ext>
            </a:extLst>
          </p:cNvPr>
          <p:cNvSpPr txBox="1"/>
          <p:nvPr/>
        </p:nvSpPr>
        <p:spPr>
          <a:xfrm>
            <a:off x="175060" y="3776371"/>
            <a:ext cx="7145289" cy="2616101"/>
          </a:xfrm>
          <a:prstGeom prst="rect">
            <a:avLst/>
          </a:prstGeom>
          <a:noFill/>
        </p:spPr>
        <p:txBody>
          <a:bodyPr wrap="none" rtlCol="0">
            <a:spAutoFit/>
          </a:bodyPr>
          <a:lstStyle/>
          <a:p>
            <a:pPr marL="285750" indent="-285750">
              <a:buClr>
                <a:schemeClr val="accent1"/>
              </a:buClr>
              <a:buFont typeface="Arial" panose="020B0604020202020204" pitchFamily="34" charset="0"/>
              <a:buChar char="•"/>
            </a:pPr>
            <a:r>
              <a:rPr lang="en-US" sz="2400" dirty="0"/>
              <a:t>Q1 2026:</a:t>
            </a:r>
          </a:p>
          <a:p>
            <a:pPr marL="800100" lvl="1" indent="-342900">
              <a:buClr>
                <a:schemeClr val="accent1"/>
              </a:buClr>
              <a:buFont typeface="Wingdings" panose="05000000000000000000" pitchFamily="2" charset="2"/>
              <a:buChar char="§"/>
            </a:pPr>
            <a:r>
              <a:rPr lang="en-US" sz="2000" dirty="0"/>
              <a:t>Addressing RF and cryostat issues</a:t>
            </a:r>
          </a:p>
          <a:p>
            <a:pPr marL="1257300" lvl="2" indent="-342900">
              <a:buClr>
                <a:schemeClr val="accent1"/>
              </a:buClr>
              <a:buFont typeface="Symbol" panose="05050102010706020507" pitchFamily="18" charset="2"/>
              <a:buChar char="-"/>
            </a:pPr>
            <a:r>
              <a:rPr lang="en-US" sz="2000" dirty="0"/>
              <a:t>Modifications  ongoing: 4-week  RF test in June 2026</a:t>
            </a:r>
            <a:br>
              <a:rPr lang="en-US" sz="2000" dirty="0"/>
            </a:br>
            <a:r>
              <a:rPr lang="en-US" sz="2000" dirty="0">
                <a:sym typeface="Wingdings" panose="05000000000000000000" pitchFamily="2" charset="2"/>
              </a:rPr>
              <a:t> MS3 Test of 400 MHz cavity with FE-FRT</a:t>
            </a:r>
            <a:endParaRPr lang="en-US" sz="2000" dirty="0"/>
          </a:p>
          <a:p>
            <a:pPr marL="800100" lvl="1" indent="-342900">
              <a:buClr>
                <a:schemeClr val="accent1"/>
              </a:buClr>
              <a:buFont typeface="Wingdings" panose="05000000000000000000" pitchFamily="2" charset="2"/>
              <a:buChar char="§"/>
            </a:pPr>
            <a:r>
              <a:rPr lang="en-US" sz="2000" dirty="0"/>
              <a:t>High power test for D3</a:t>
            </a:r>
          </a:p>
          <a:p>
            <a:pPr marL="1257300" lvl="2" indent="-342900">
              <a:buClr>
                <a:schemeClr val="accent1"/>
              </a:buClr>
              <a:buFont typeface="Symbol" panose="05050102010706020507" pitchFamily="18" charset="2"/>
              <a:buChar char="-"/>
            </a:pPr>
            <a:r>
              <a:rPr lang="en-US" sz="2000" dirty="0"/>
              <a:t>Go as high as reasonable possible with cold test</a:t>
            </a:r>
          </a:p>
          <a:p>
            <a:pPr marL="1257300" lvl="2" indent="-342900">
              <a:buClr>
                <a:schemeClr val="accent1"/>
              </a:buClr>
              <a:buFont typeface="Symbol" panose="05050102010706020507" pitchFamily="18" charset="2"/>
              <a:buChar char="-"/>
            </a:pPr>
            <a:r>
              <a:rPr lang="en-US" sz="2000" dirty="0"/>
              <a:t>High power (100 kW) demonstration with Spin-off</a:t>
            </a:r>
            <a:br>
              <a:rPr lang="en-US" sz="2000" dirty="0"/>
            </a:br>
            <a:r>
              <a:rPr lang="en-US" sz="2000" dirty="0"/>
              <a:t>developed FE phase shifter</a:t>
            </a:r>
          </a:p>
        </p:txBody>
      </p:sp>
    </p:spTree>
    <p:extLst>
      <p:ext uri="{BB962C8B-B14F-4D97-AF65-F5344CB8AC3E}">
        <p14:creationId xmlns:p14="http://schemas.microsoft.com/office/powerpoint/2010/main" val="31624927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EC8C43-06E0-C825-13E4-F8DEB374FF58}"/>
              </a:ext>
            </a:extLst>
          </p:cNvPr>
          <p:cNvSpPr txBox="1"/>
          <p:nvPr/>
        </p:nvSpPr>
        <p:spPr>
          <a:xfrm>
            <a:off x="3418115" y="315684"/>
            <a:ext cx="6062172" cy="461665"/>
          </a:xfrm>
          <a:prstGeom prst="rect">
            <a:avLst/>
          </a:prstGeom>
          <a:noFill/>
        </p:spPr>
        <p:txBody>
          <a:bodyPr wrap="none" rtlCol="0">
            <a:spAutoFit/>
          </a:bodyPr>
          <a:lstStyle/>
          <a:p>
            <a:r>
              <a:rPr lang="en-US" sz="2400" b="1" dirty="0">
                <a:solidFill>
                  <a:srgbClr val="002060"/>
                </a:solidFill>
              </a:rPr>
              <a:t>WP1 – FE-FRT:</a:t>
            </a:r>
            <a:r>
              <a:rPr lang="en-US" sz="2400" b="1" dirty="0">
                <a:solidFill>
                  <a:schemeClr val="bg2">
                    <a:lumMod val="50000"/>
                  </a:schemeClr>
                </a:solidFill>
              </a:rPr>
              <a:t> status/evolution of Task 1.3 </a:t>
            </a:r>
          </a:p>
        </p:txBody>
      </p:sp>
      <p:pic>
        <p:nvPicPr>
          <p:cNvPr id="5" name="Picture 2" descr="Innovate for Sustainable Accelerating Systems: Kick-Off Meeting">
            <a:extLst>
              <a:ext uri="{FF2B5EF4-FFF2-40B4-BE49-F238E27FC236}">
                <a16:creationId xmlns:a16="http://schemas.microsoft.com/office/drawing/2014/main" id="{1709803E-6E12-BAB9-0C4A-5169DA7765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FC423B74-2D18-88B8-73D2-A81847209E53}"/>
              </a:ext>
            </a:extLst>
          </p:cNvPr>
          <p:cNvSpPr txBox="1"/>
          <p:nvPr/>
        </p:nvSpPr>
        <p:spPr>
          <a:xfrm>
            <a:off x="2820886" y="1975176"/>
            <a:ext cx="6999545" cy="830997"/>
          </a:xfrm>
          <a:prstGeom prst="rect">
            <a:avLst/>
          </a:prstGeom>
          <a:noFill/>
        </p:spPr>
        <p:txBody>
          <a:bodyPr wrap="none" rtlCol="0">
            <a:spAutoFit/>
          </a:bodyPr>
          <a:lstStyle/>
          <a:p>
            <a:r>
              <a:rPr lang="de-DE" sz="4800" b="1" dirty="0">
                <a:solidFill>
                  <a:schemeClr val="accent1"/>
                </a:solidFill>
                <a:effectLst>
                  <a:reflection blurRad="6350" stA="60000" endA="900" endPos="60000" dist="60007" dir="5400000" sy="-100000" algn="bl" rotWithShape="0"/>
                </a:effectLst>
              </a:rPr>
              <a:t>FE-FRT </a:t>
            </a:r>
            <a:r>
              <a:rPr lang="de-DE" sz="4800" b="1" dirty="0" err="1">
                <a:solidFill>
                  <a:schemeClr val="accent1"/>
                </a:solidFill>
                <a:effectLst>
                  <a:reflection blurRad="6350" stA="60000" endA="900" endPos="60000" dist="60007" dir="5400000" sy="-100000" algn="bl" rotWithShape="0"/>
                </a:effectLst>
              </a:rPr>
              <a:t>for</a:t>
            </a:r>
            <a:r>
              <a:rPr lang="de-DE" sz="4800" b="1" dirty="0">
                <a:solidFill>
                  <a:schemeClr val="accent1"/>
                </a:solidFill>
                <a:effectLst>
                  <a:reflection blurRad="6350" stA="60000" endA="900" endPos="60000" dist="60007" dir="5400000" sy="-100000" algn="bl" rotWithShape="0"/>
                </a:effectLst>
              </a:rPr>
              <a:t> </a:t>
            </a:r>
            <a:r>
              <a:rPr lang="de-DE" sz="4800" b="1" dirty="0" err="1">
                <a:solidFill>
                  <a:schemeClr val="accent1"/>
                </a:solidFill>
                <a:effectLst>
                  <a:reflection blurRad="6350" stA="60000" endA="900" endPos="60000" dist="60007" dir="5400000" sy="-100000" algn="bl" rotWithShape="0"/>
                </a:effectLst>
              </a:rPr>
              <a:t>microphonics</a:t>
            </a:r>
            <a:endParaRPr lang="de-DE" sz="4800" b="1" dirty="0">
              <a:solidFill>
                <a:schemeClr val="accent1"/>
              </a:solidFill>
              <a:effectLst>
                <a:reflection blurRad="6350" stA="60000" endA="900" endPos="60000" dist="60007" dir="5400000" sy="-100000" algn="bl" rotWithShape="0"/>
              </a:effectLst>
            </a:endParaRPr>
          </a:p>
        </p:txBody>
      </p:sp>
      <p:pic>
        <p:nvPicPr>
          <p:cNvPr id="2" name="Picture 7">
            <a:extLst>
              <a:ext uri="{FF2B5EF4-FFF2-40B4-BE49-F238E27FC236}">
                <a16:creationId xmlns:a16="http://schemas.microsoft.com/office/drawing/2014/main" id="{2CF1C657-3505-ECFA-1A78-BC3456A65F9F}"/>
              </a:ext>
            </a:extLst>
          </p:cNvPr>
          <p:cNvPicPr>
            <a:picLocks noChangeAspect="1"/>
          </p:cNvPicPr>
          <p:nvPr/>
        </p:nvPicPr>
        <p:blipFill>
          <a:blip r:embed="rId3">
            <a:extLst>
              <a:ext uri="{28A0092B-C50C-407E-A947-70E740481C1C}">
                <a14:useLocalDpi xmlns:a14="http://schemas.microsoft.com/office/drawing/2010/main" val="0"/>
              </a:ext>
            </a:extLst>
          </a:blip>
          <a:srcRect r="49108"/>
          <a:stretch>
            <a:fillRect/>
          </a:stretch>
        </p:blipFill>
        <p:spPr>
          <a:xfrm>
            <a:off x="4661572" y="3282696"/>
            <a:ext cx="2784258" cy="2922807"/>
          </a:xfrm>
          <a:prstGeom prst="rect">
            <a:avLst/>
          </a:prstGeom>
        </p:spPr>
      </p:pic>
      <p:sp>
        <p:nvSpPr>
          <p:cNvPr id="3" name="Textfeld 2">
            <a:extLst>
              <a:ext uri="{FF2B5EF4-FFF2-40B4-BE49-F238E27FC236}">
                <a16:creationId xmlns:a16="http://schemas.microsoft.com/office/drawing/2014/main" id="{821DC448-D217-075D-561B-D041C13EF35A}"/>
              </a:ext>
            </a:extLst>
          </p:cNvPr>
          <p:cNvSpPr txBox="1"/>
          <p:nvPr/>
        </p:nvSpPr>
        <p:spPr>
          <a:xfrm>
            <a:off x="4469432" y="6205503"/>
            <a:ext cx="3253135" cy="338554"/>
          </a:xfrm>
          <a:prstGeom prst="rect">
            <a:avLst/>
          </a:prstGeom>
          <a:noFill/>
        </p:spPr>
        <p:txBody>
          <a:bodyPr wrap="none" rtlCol="0">
            <a:spAutoFit/>
          </a:bodyPr>
          <a:lstStyle/>
          <a:p>
            <a:r>
              <a:rPr lang="en-US" sz="1600" dirty="0"/>
              <a:t>J.S. Romero-Jiménez et al., IPAC 26</a:t>
            </a:r>
            <a:endParaRPr lang="de-DE" sz="1600" dirty="0"/>
          </a:p>
        </p:txBody>
      </p:sp>
    </p:spTree>
    <p:extLst>
      <p:ext uri="{BB962C8B-B14F-4D97-AF65-F5344CB8AC3E}">
        <p14:creationId xmlns:p14="http://schemas.microsoft.com/office/powerpoint/2010/main" val="42480963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FFE6C-19F8-0BE2-D558-5C4A9292838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3081653-620F-6FCD-9265-43D45B4AE24C}"/>
              </a:ext>
            </a:extLst>
          </p:cNvPr>
          <p:cNvSpPr txBox="1"/>
          <p:nvPr/>
        </p:nvSpPr>
        <p:spPr>
          <a:xfrm>
            <a:off x="3418115" y="315684"/>
            <a:ext cx="6062172" cy="461665"/>
          </a:xfrm>
          <a:prstGeom prst="rect">
            <a:avLst/>
          </a:prstGeom>
          <a:noFill/>
        </p:spPr>
        <p:txBody>
          <a:bodyPr wrap="none" rtlCol="0">
            <a:spAutoFit/>
          </a:bodyPr>
          <a:lstStyle/>
          <a:p>
            <a:r>
              <a:rPr lang="en-US" sz="2400" b="1" dirty="0">
                <a:solidFill>
                  <a:srgbClr val="002060"/>
                </a:solidFill>
              </a:rPr>
              <a:t>WP1 – FE-FRT:</a:t>
            </a:r>
            <a:r>
              <a:rPr lang="en-US" sz="2400" b="1" dirty="0">
                <a:solidFill>
                  <a:schemeClr val="bg2">
                    <a:lumMod val="50000"/>
                  </a:schemeClr>
                </a:solidFill>
              </a:rPr>
              <a:t> status/evolution of Task 1.3 </a:t>
            </a:r>
          </a:p>
        </p:txBody>
      </p:sp>
      <p:pic>
        <p:nvPicPr>
          <p:cNvPr id="5" name="Picture 2" descr="Innovate for Sustainable Accelerating Systems: Kick-Off Meeting">
            <a:extLst>
              <a:ext uri="{FF2B5EF4-FFF2-40B4-BE49-F238E27FC236}">
                <a16:creationId xmlns:a16="http://schemas.microsoft.com/office/drawing/2014/main" id="{98161C3E-F2BB-BADE-8C2A-CBCF59944C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9" name="Rechteck 8">
            <a:extLst>
              <a:ext uri="{FF2B5EF4-FFF2-40B4-BE49-F238E27FC236}">
                <a16:creationId xmlns:a16="http://schemas.microsoft.com/office/drawing/2014/main" id="{DB0DA20F-096F-8508-AED8-F8A07917BDB5}"/>
              </a:ext>
            </a:extLst>
          </p:cNvPr>
          <p:cNvSpPr/>
          <p:nvPr/>
        </p:nvSpPr>
        <p:spPr>
          <a:xfrm>
            <a:off x="5293070" y="3124635"/>
            <a:ext cx="1541417" cy="304365"/>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EDDB16C4-4342-CE91-E5D1-475D1D45B246}"/>
              </a:ext>
            </a:extLst>
          </p:cNvPr>
          <p:cNvSpPr/>
          <p:nvPr/>
        </p:nvSpPr>
        <p:spPr>
          <a:xfrm>
            <a:off x="5293941" y="4202532"/>
            <a:ext cx="1541417" cy="304365"/>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feld 5">
            <a:extLst>
              <a:ext uri="{FF2B5EF4-FFF2-40B4-BE49-F238E27FC236}">
                <a16:creationId xmlns:a16="http://schemas.microsoft.com/office/drawing/2014/main" id="{15D7458C-CA33-AA10-187F-96C1F8FED8D6}"/>
              </a:ext>
            </a:extLst>
          </p:cNvPr>
          <p:cNvSpPr txBox="1"/>
          <p:nvPr/>
        </p:nvSpPr>
        <p:spPr>
          <a:xfrm>
            <a:off x="212272" y="1213756"/>
            <a:ext cx="11454289" cy="5632311"/>
          </a:xfrm>
          <a:prstGeom prst="rect">
            <a:avLst/>
          </a:prstGeom>
          <a:noFill/>
        </p:spPr>
        <p:txBody>
          <a:bodyPr wrap="none" rtlCol="0">
            <a:spAutoFit/>
          </a:bodyPr>
          <a:lstStyle/>
          <a:p>
            <a:pPr marL="342900" indent="-342900">
              <a:buClr>
                <a:schemeClr val="accent1"/>
              </a:buClr>
              <a:buFont typeface="Arial" panose="020B0604020202020204" pitchFamily="34" charset="0"/>
              <a:buChar char="•"/>
            </a:pPr>
            <a:r>
              <a:rPr lang="en-US" sz="2400" dirty="0"/>
              <a:t>Target: Develop and build an FE-FRT for microphonics compensation of a multi-cell</a:t>
            </a:r>
            <a:br>
              <a:rPr lang="en-US" sz="2400" dirty="0"/>
            </a:br>
            <a:r>
              <a:rPr lang="en-US" sz="2400" dirty="0"/>
              <a:t>                SRF cavity at 1300 MHz </a:t>
            </a:r>
            <a:r>
              <a:rPr lang="en-US" sz="2400" dirty="0">
                <a:sym typeface="Wingdings" panose="05000000000000000000" pitchFamily="2" charset="2"/>
              </a:rPr>
              <a:t> demonstrate a reduction of required RF power</a:t>
            </a:r>
            <a:endParaRPr lang="en-US" sz="2400" dirty="0">
              <a:solidFill>
                <a:schemeClr val="accent1"/>
              </a:solidFill>
            </a:endParaRPr>
          </a:p>
          <a:p>
            <a:endParaRPr lang="en-US" sz="2400" dirty="0"/>
          </a:p>
          <a:p>
            <a:pPr marL="342900" indent="-342900">
              <a:buClr>
                <a:schemeClr val="accent1"/>
              </a:buClr>
              <a:buFont typeface="Arial" panose="020B0604020202020204" pitchFamily="34" charset="0"/>
              <a:buChar char="•"/>
            </a:pPr>
            <a:r>
              <a:rPr lang="en-US" sz="2400" dirty="0"/>
              <a:t>Method: Start with design and construction of FE-FRT </a:t>
            </a:r>
            <a:r>
              <a:rPr lang="en-US" sz="2400" dirty="0">
                <a:sym typeface="Wingdings" panose="05000000000000000000" pitchFamily="2" charset="2"/>
              </a:rPr>
              <a:t> RF bench test  Optimize</a:t>
            </a:r>
            <a:br>
              <a:rPr lang="en-US" sz="2400" dirty="0">
                <a:sym typeface="Wingdings" panose="05000000000000000000" pitchFamily="2" charset="2"/>
              </a:rPr>
            </a:br>
            <a:r>
              <a:rPr lang="en-US" sz="2400" dirty="0">
                <a:sym typeface="Wingdings" panose="05000000000000000000" pitchFamily="2" charset="2"/>
              </a:rPr>
              <a:t>                    Test in </a:t>
            </a:r>
            <a:r>
              <a:rPr lang="en-US" sz="2400" dirty="0" err="1">
                <a:sym typeface="Wingdings" panose="05000000000000000000" pitchFamily="2" charset="2"/>
              </a:rPr>
              <a:t>HoBiCaT</a:t>
            </a:r>
            <a:r>
              <a:rPr lang="en-US" sz="2400" dirty="0">
                <a:sym typeface="Wingdings" panose="05000000000000000000" pitchFamily="2" charset="2"/>
              </a:rPr>
              <a:t> with 2-cell cavity </a:t>
            </a:r>
            <a:br>
              <a:rPr lang="en-US" sz="2400" dirty="0">
                <a:sym typeface="Wingdings" panose="05000000000000000000" pitchFamily="2" charset="2"/>
              </a:rPr>
            </a:br>
            <a:r>
              <a:rPr lang="en-US" sz="2400" dirty="0">
                <a:sym typeface="Wingdings" panose="05000000000000000000" pitchFamily="2" charset="2"/>
              </a:rPr>
              <a:t>                         (lower stored energy)      MS4/Feb27</a:t>
            </a:r>
          </a:p>
          <a:p>
            <a:pPr marL="1257300" lvl="2" indent="-342900">
              <a:buClr>
                <a:schemeClr val="accent1"/>
              </a:buClr>
              <a:buFont typeface="Arial" panose="020B0604020202020204" pitchFamily="34" charset="0"/>
              <a:buChar char="•"/>
            </a:pPr>
            <a:r>
              <a:rPr lang="en-US" sz="2400" dirty="0"/>
              <a:t>Improve design for a nine-cell TESLA cavity</a:t>
            </a:r>
            <a:br>
              <a:rPr lang="en-US" sz="2400" dirty="0"/>
            </a:br>
            <a:r>
              <a:rPr lang="en-US" sz="2400" dirty="0"/>
              <a:t>(ERL, FEL use case) </a:t>
            </a:r>
            <a:r>
              <a:rPr lang="en-US" sz="2400" dirty="0">
                <a:sym typeface="Wingdings" panose="05000000000000000000" pitchFamily="2" charset="2"/>
              </a:rPr>
              <a:t> high power test</a:t>
            </a:r>
            <a:br>
              <a:rPr lang="en-US" sz="2400" dirty="0">
                <a:sym typeface="Wingdings" panose="05000000000000000000" pitchFamily="2" charset="2"/>
              </a:rPr>
            </a:br>
            <a:r>
              <a:rPr lang="en-US" sz="2400" dirty="0">
                <a:sym typeface="Wingdings" panose="05000000000000000000" pitchFamily="2" charset="2"/>
              </a:rPr>
              <a:t>with fully equipped cavity</a:t>
            </a:r>
            <a:r>
              <a:rPr lang="en-US" sz="2400" dirty="0"/>
              <a:t>       MS5/Oct27</a:t>
            </a:r>
          </a:p>
          <a:p>
            <a:pPr marL="1257300" lvl="2" indent="-342900">
              <a:buClr>
                <a:schemeClr val="accent1"/>
              </a:buClr>
              <a:buFont typeface="Arial" panose="020B0604020202020204" pitchFamily="34" charset="0"/>
              <a:buChar char="•"/>
            </a:pPr>
            <a:endParaRPr lang="en-US" sz="2400" dirty="0"/>
          </a:p>
          <a:p>
            <a:pPr marL="342900" indent="-342900">
              <a:buClr>
                <a:schemeClr val="accent1"/>
              </a:buClr>
              <a:buFont typeface="Arial" panose="020B0604020202020204" pitchFamily="34" charset="0"/>
              <a:buChar char="•"/>
            </a:pPr>
            <a:r>
              <a:rPr lang="en-US" sz="2400" dirty="0"/>
              <a:t>Challenge: High </a:t>
            </a:r>
            <a:r>
              <a:rPr lang="en-US" sz="2400" dirty="0" err="1"/>
              <a:t>FoM</a:t>
            </a:r>
            <a:r>
              <a:rPr lang="en-US" sz="2400" dirty="0"/>
              <a:t> possible at rather high</a:t>
            </a:r>
            <a:br>
              <a:rPr lang="en-US" sz="2400" dirty="0"/>
            </a:br>
            <a:r>
              <a:rPr lang="en-US" sz="2400" dirty="0"/>
              <a:t>                        frequency, as peak/avg power reduced</a:t>
            </a:r>
            <a:br>
              <a:rPr lang="en-US" sz="2400" dirty="0"/>
            </a:br>
            <a:r>
              <a:rPr lang="en-US" sz="2400" dirty="0"/>
              <a:t>                        by </a:t>
            </a:r>
            <a:r>
              <a:rPr lang="en-US" sz="2400" dirty="0" err="1"/>
              <a:t>FoM</a:t>
            </a:r>
            <a:r>
              <a:rPr lang="en-US" sz="2400" dirty="0"/>
              <a:t>/2, </a:t>
            </a:r>
            <a:r>
              <a:rPr lang="en-US" sz="2400" dirty="0" err="1"/>
              <a:t>FoM</a:t>
            </a:r>
            <a:r>
              <a:rPr lang="en-US" sz="2400" dirty="0"/>
              <a:t>/4</a:t>
            </a:r>
          </a:p>
          <a:p>
            <a:pPr marL="1257300" lvl="2" indent="-342900">
              <a:buClr>
                <a:schemeClr val="accent1"/>
              </a:buClr>
              <a:buFont typeface="Arial" panose="020B0604020202020204" pitchFamily="34" charset="0"/>
              <a:buChar char="•"/>
            </a:pPr>
            <a:r>
              <a:rPr lang="en-US" sz="2400" dirty="0"/>
              <a:t>Can we prepare the ceramics to required surface quality?</a:t>
            </a:r>
            <a:br>
              <a:rPr lang="en-US" sz="2400" dirty="0"/>
            </a:br>
            <a:r>
              <a:rPr lang="en-US" sz="2400" dirty="0"/>
              <a:t> </a:t>
            </a:r>
            <a:endParaRPr lang="de-DE" sz="2400" dirty="0"/>
          </a:p>
        </p:txBody>
      </p:sp>
      <p:pic>
        <p:nvPicPr>
          <p:cNvPr id="8" name="Picture 2" descr="Horizontal Bi-Cavity Testing (HoBiCaT) - Helmholtz-Zentrum Berlin (HZB)">
            <a:extLst>
              <a:ext uri="{FF2B5EF4-FFF2-40B4-BE49-F238E27FC236}">
                <a16:creationId xmlns:a16="http://schemas.microsoft.com/office/drawing/2014/main" id="{D2F3F8A4-A64E-5413-31E9-27F7B59630A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9736" y="2888278"/>
            <a:ext cx="3996825" cy="2586709"/>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2260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A523C-BC3F-4136-FF7A-403CED328CA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2AF1B0E-1B4E-921C-7C82-82E553ECD6B9}"/>
              </a:ext>
            </a:extLst>
          </p:cNvPr>
          <p:cNvSpPr txBox="1"/>
          <p:nvPr/>
        </p:nvSpPr>
        <p:spPr>
          <a:xfrm>
            <a:off x="3418115" y="315684"/>
            <a:ext cx="6062172" cy="461665"/>
          </a:xfrm>
          <a:prstGeom prst="rect">
            <a:avLst/>
          </a:prstGeom>
          <a:noFill/>
        </p:spPr>
        <p:txBody>
          <a:bodyPr wrap="none" rtlCol="0">
            <a:spAutoFit/>
          </a:bodyPr>
          <a:lstStyle/>
          <a:p>
            <a:r>
              <a:rPr lang="en-US" sz="2400" b="1" dirty="0">
                <a:solidFill>
                  <a:srgbClr val="002060"/>
                </a:solidFill>
              </a:rPr>
              <a:t>WP1 – FE-FRT:</a:t>
            </a:r>
            <a:r>
              <a:rPr lang="en-US" sz="2400" b="1" dirty="0">
                <a:solidFill>
                  <a:schemeClr val="bg2">
                    <a:lumMod val="50000"/>
                  </a:schemeClr>
                </a:solidFill>
              </a:rPr>
              <a:t> status/evolution of Task 1.3 </a:t>
            </a:r>
          </a:p>
        </p:txBody>
      </p:sp>
      <p:pic>
        <p:nvPicPr>
          <p:cNvPr id="5" name="Picture 2" descr="Innovate for Sustainable Accelerating Systems: Kick-Off Meeting">
            <a:extLst>
              <a:ext uri="{FF2B5EF4-FFF2-40B4-BE49-F238E27FC236}">
                <a16:creationId xmlns:a16="http://schemas.microsoft.com/office/drawing/2014/main" id="{9155165E-ABAB-85FB-FB1D-0A954CFE33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F3884AFF-B2F2-065D-6422-A106C8163D70}"/>
              </a:ext>
            </a:extLst>
          </p:cNvPr>
          <p:cNvSpPr txBox="1"/>
          <p:nvPr/>
        </p:nvSpPr>
        <p:spPr>
          <a:xfrm>
            <a:off x="547289" y="994435"/>
            <a:ext cx="10609123" cy="1077218"/>
          </a:xfrm>
          <a:prstGeom prst="rect">
            <a:avLst/>
          </a:prstGeom>
          <a:noFill/>
        </p:spPr>
        <p:txBody>
          <a:bodyPr wrap="none" rtlCol="0">
            <a:spAutoFit/>
          </a:bodyPr>
          <a:lstStyle/>
          <a:p>
            <a:pPr marL="342900" indent="-342900">
              <a:buClr>
                <a:schemeClr val="accent1"/>
              </a:buClr>
              <a:buFont typeface="Arial" panose="020B0604020202020204" pitchFamily="34" charset="0"/>
              <a:buChar char="•"/>
            </a:pPr>
            <a:r>
              <a:rPr lang="en-US" sz="2400" dirty="0"/>
              <a:t>Performed steps:</a:t>
            </a:r>
          </a:p>
          <a:p>
            <a:pPr marL="800100" lvl="1" indent="-342900">
              <a:buClr>
                <a:schemeClr val="accent1"/>
              </a:buClr>
              <a:buFont typeface="Wingdings" panose="05000000000000000000" pitchFamily="2" charset="2"/>
              <a:buChar char="§"/>
            </a:pPr>
            <a:r>
              <a:rPr lang="en-US" sz="2000" dirty="0"/>
              <a:t>RF design finalized in  May 25 (Bi-resonant design), mechanical design ready in June 25, </a:t>
            </a:r>
            <a:br>
              <a:rPr lang="en-US" sz="2000" dirty="0"/>
            </a:br>
            <a:r>
              <a:rPr lang="en-US" sz="2000" dirty="0"/>
              <a:t>thermal analysis, transmission line and antenna optimization</a:t>
            </a:r>
            <a:endParaRPr lang="de-DE" sz="2000" dirty="0"/>
          </a:p>
        </p:txBody>
      </p:sp>
      <p:pic>
        <p:nvPicPr>
          <p:cNvPr id="3" name="Picture 11">
            <a:extLst>
              <a:ext uri="{FF2B5EF4-FFF2-40B4-BE49-F238E27FC236}">
                <a16:creationId xmlns:a16="http://schemas.microsoft.com/office/drawing/2014/main" id="{01B5AD36-528A-5A6D-3603-1F2C5D604E43}"/>
              </a:ext>
            </a:extLst>
          </p:cNvPr>
          <p:cNvPicPr>
            <a:picLocks noChangeAspect="1"/>
          </p:cNvPicPr>
          <p:nvPr/>
        </p:nvPicPr>
        <p:blipFill>
          <a:blip r:embed="rId3"/>
          <a:stretch>
            <a:fillRect/>
          </a:stretch>
        </p:blipFill>
        <p:spPr>
          <a:xfrm>
            <a:off x="206781" y="2341584"/>
            <a:ext cx="5609380" cy="2029265"/>
          </a:xfrm>
          <a:prstGeom prst="rect">
            <a:avLst/>
          </a:prstGeom>
        </p:spPr>
      </p:pic>
      <p:pic>
        <p:nvPicPr>
          <p:cNvPr id="7" name="Picture 2">
            <a:extLst>
              <a:ext uri="{FF2B5EF4-FFF2-40B4-BE49-F238E27FC236}">
                <a16:creationId xmlns:a16="http://schemas.microsoft.com/office/drawing/2014/main" id="{CB47CB3E-ECE0-3EBF-EBB1-16A446825C91}"/>
              </a:ext>
            </a:extLst>
          </p:cNvPr>
          <p:cNvPicPr>
            <a:picLocks noChangeAspect="1"/>
          </p:cNvPicPr>
          <p:nvPr/>
        </p:nvPicPr>
        <p:blipFill>
          <a:blip r:embed="rId4"/>
          <a:srcRect b="14500"/>
          <a:stretch>
            <a:fillRect/>
          </a:stretch>
        </p:blipFill>
        <p:spPr>
          <a:xfrm>
            <a:off x="9729137" y="4775207"/>
            <a:ext cx="2435598" cy="2070943"/>
          </a:xfrm>
          <a:prstGeom prst="rect">
            <a:avLst/>
          </a:prstGeom>
        </p:spPr>
      </p:pic>
      <p:pic>
        <p:nvPicPr>
          <p:cNvPr id="14" name="Picture 7">
            <a:extLst>
              <a:ext uri="{FF2B5EF4-FFF2-40B4-BE49-F238E27FC236}">
                <a16:creationId xmlns:a16="http://schemas.microsoft.com/office/drawing/2014/main" id="{D111F6E3-8CD0-ED24-D08D-FB823E134CF0}"/>
              </a:ext>
            </a:extLst>
          </p:cNvPr>
          <p:cNvPicPr>
            <a:picLocks noChangeAspect="1"/>
          </p:cNvPicPr>
          <p:nvPr/>
        </p:nvPicPr>
        <p:blipFill>
          <a:blip r:embed="rId5"/>
          <a:stretch>
            <a:fillRect/>
          </a:stretch>
        </p:blipFill>
        <p:spPr>
          <a:xfrm>
            <a:off x="206781" y="4483544"/>
            <a:ext cx="5117559" cy="2247656"/>
          </a:xfrm>
          <a:prstGeom prst="rect">
            <a:avLst/>
          </a:prstGeom>
        </p:spPr>
      </p:pic>
      <p:sp>
        <p:nvSpPr>
          <p:cNvPr id="15" name="TextBox 19">
            <a:extLst>
              <a:ext uri="{FF2B5EF4-FFF2-40B4-BE49-F238E27FC236}">
                <a16:creationId xmlns:a16="http://schemas.microsoft.com/office/drawing/2014/main" id="{FB0EF299-F218-487F-9C78-315A08341F5D}"/>
              </a:ext>
            </a:extLst>
          </p:cNvPr>
          <p:cNvSpPr txBox="1"/>
          <p:nvPr/>
        </p:nvSpPr>
        <p:spPr>
          <a:xfrm>
            <a:off x="5851850" y="2270274"/>
            <a:ext cx="6481608" cy="4201150"/>
          </a:xfrm>
          <a:prstGeom prst="rect">
            <a:avLst/>
          </a:prstGeom>
          <a:noFill/>
        </p:spPr>
        <p:txBody>
          <a:bodyPr wrap="square" rtlCol="0">
            <a:spAutoFit/>
          </a:bodyPr>
          <a:lstStyle/>
          <a:p>
            <a:pPr marL="285750" indent="-285750">
              <a:spcBef>
                <a:spcPts val="1000"/>
              </a:spcBef>
              <a:buClr>
                <a:srgbClr val="004F84"/>
              </a:buClr>
              <a:buSzPct val="150000"/>
              <a:buFont typeface="Wingdings" panose="05000000000000000000" pitchFamily="2" charset="2"/>
              <a:buChar char="§"/>
            </a:pPr>
            <a:r>
              <a:rPr lang="en-GB" dirty="0">
                <a:latin typeface="Calibri" panose="020F0502020204030204" pitchFamily="34" charset="0"/>
                <a:ea typeface="Calibri" panose="020F0502020204030204" pitchFamily="34" charset="0"/>
                <a:cs typeface="Calibri" panose="020F0502020204030204" pitchFamily="34" charset="0"/>
              </a:rPr>
              <a:t>For </a:t>
            </a:r>
            <a:r>
              <a:rPr lang="en-GB" dirty="0" err="1">
                <a:latin typeface="Calibri" panose="020F0502020204030204" pitchFamily="34" charset="0"/>
                <a:ea typeface="Calibri" panose="020F0502020204030204" pitchFamily="34" charset="0"/>
                <a:cs typeface="Calibri" panose="020F0502020204030204" pitchFamily="34" charset="0"/>
              </a:rPr>
              <a:t>HoBiCaT</a:t>
            </a:r>
            <a:r>
              <a:rPr lang="en-GB" dirty="0">
                <a:latin typeface="Calibri" panose="020F0502020204030204" pitchFamily="34" charset="0"/>
                <a:ea typeface="Calibri" panose="020F0502020204030204" pitchFamily="34" charset="0"/>
                <a:cs typeface="Calibri" panose="020F0502020204030204" pitchFamily="34" charset="0"/>
              </a:rPr>
              <a:t> test we aim to limit heat transfer to cavity to ~2W</a:t>
            </a:r>
          </a:p>
          <a:p>
            <a:pPr marL="285750" indent="-285750">
              <a:spcBef>
                <a:spcPts val="1000"/>
              </a:spcBef>
              <a:buClr>
                <a:srgbClr val="004F84"/>
              </a:buClr>
              <a:buSzPct val="150000"/>
              <a:buFont typeface="Wingdings" panose="05000000000000000000" pitchFamily="2" charset="2"/>
              <a:buChar char="§"/>
            </a:pPr>
            <a:r>
              <a:rPr lang="en-GB" dirty="0">
                <a:latin typeface="Calibri" panose="020F0502020204030204" pitchFamily="34" charset="0"/>
                <a:ea typeface="Calibri" panose="020F0502020204030204" pitchFamily="34" charset="0"/>
                <a:cs typeface="Calibri" panose="020F0502020204030204" pitchFamily="34" charset="0"/>
              </a:rPr>
              <a:t>For eventual integration into a cryomodule we would aim to reduce this further</a:t>
            </a:r>
          </a:p>
          <a:p>
            <a:pPr marL="285750" indent="-285750">
              <a:spcBef>
                <a:spcPts val="1000"/>
              </a:spcBef>
              <a:buClr>
                <a:srgbClr val="004F84"/>
              </a:buClr>
              <a:buSzPct val="150000"/>
              <a:buFont typeface="Wingdings" panose="05000000000000000000" pitchFamily="2" charset="2"/>
              <a:buChar char="§"/>
            </a:pPr>
            <a:r>
              <a:rPr lang="en-GB" dirty="0">
                <a:latin typeface="Calibri" panose="020F0502020204030204" pitchFamily="34" charset="0"/>
                <a:ea typeface="Calibri" panose="020F0502020204030204" pitchFamily="34" charset="0"/>
                <a:cs typeface="Calibri" panose="020F0502020204030204" pitchFamily="34" charset="0"/>
              </a:rPr>
              <a:t>Use thin walled steel for transmission line</a:t>
            </a:r>
          </a:p>
          <a:p>
            <a:pPr marL="285750" indent="-285750">
              <a:spcBef>
                <a:spcPts val="1000"/>
              </a:spcBef>
              <a:buClr>
                <a:srgbClr val="004F84"/>
              </a:buClr>
              <a:buSzPct val="150000"/>
              <a:buFont typeface="Wingdings" panose="05000000000000000000" pitchFamily="2" charset="2"/>
              <a:buChar char="§"/>
            </a:pPr>
            <a:r>
              <a:rPr lang="en-GB" dirty="0">
                <a:latin typeface="Calibri" panose="020F0502020204030204" pitchFamily="34" charset="0"/>
                <a:ea typeface="Calibri" panose="020F0502020204030204" pitchFamily="34" charset="0"/>
                <a:cs typeface="Calibri" panose="020F0502020204030204" pitchFamily="34" charset="0"/>
              </a:rPr>
              <a:t>Ridges for mechanical strength</a:t>
            </a:r>
          </a:p>
          <a:p>
            <a:pPr marL="285750" indent="-285750">
              <a:spcBef>
                <a:spcPts val="1000"/>
              </a:spcBef>
              <a:buClr>
                <a:srgbClr val="004F84"/>
              </a:buClr>
              <a:buSzPct val="150000"/>
              <a:buFont typeface="Wingdings" panose="05000000000000000000" pitchFamily="2" charset="2"/>
              <a:buChar char="§"/>
            </a:pPr>
            <a:r>
              <a:rPr lang="en-GB" dirty="0">
                <a:latin typeface="Calibri" panose="020F0502020204030204" pitchFamily="34" charset="0"/>
                <a:ea typeface="Calibri" panose="020F0502020204030204" pitchFamily="34" charset="0"/>
                <a:cs typeface="Calibri" panose="020F0502020204030204" pitchFamily="34" charset="0"/>
              </a:rPr>
              <a:t>80K intercept to further reduce heat flow</a:t>
            </a:r>
          </a:p>
          <a:p>
            <a:pPr marL="285750" indent="-285750">
              <a:spcBef>
                <a:spcPts val="1000"/>
              </a:spcBef>
              <a:buClr>
                <a:srgbClr val="004F84"/>
              </a:buClr>
              <a:buSzPct val="150000"/>
              <a:buFont typeface="Wingdings" panose="05000000000000000000" pitchFamily="2" charset="2"/>
              <a:buChar char="§"/>
            </a:pPr>
            <a:r>
              <a:rPr lang="en-GB" dirty="0">
                <a:latin typeface="Calibri" panose="020F0502020204030204" pitchFamily="34" charset="0"/>
                <a:ea typeface="Calibri" panose="020F0502020204030204" pitchFamily="34" charset="0"/>
                <a:cs typeface="Calibri" panose="020F0502020204030204" pitchFamily="34" charset="0"/>
              </a:rPr>
              <a:t>Required additional cooling power ~270W</a:t>
            </a:r>
          </a:p>
          <a:p>
            <a:pPr marL="285750" indent="-285750">
              <a:spcBef>
                <a:spcPts val="1000"/>
              </a:spcBef>
              <a:buClr>
                <a:srgbClr val="004F84"/>
              </a:buClr>
              <a:buSzPct val="150000"/>
              <a:buFont typeface="Wingdings" panose="05000000000000000000" pitchFamily="2" charset="2"/>
              <a:buChar char="§"/>
            </a:pPr>
            <a:r>
              <a:rPr lang="en-GB" dirty="0">
                <a:latin typeface="Calibri" panose="020F0502020204030204" pitchFamily="34" charset="0"/>
                <a:ea typeface="Calibri" panose="020F0502020204030204" pitchFamily="34" charset="0"/>
                <a:cs typeface="Calibri" panose="020F0502020204030204" pitchFamily="34" charset="0"/>
              </a:rPr>
              <a:t>RF power saved:</a:t>
            </a:r>
          </a:p>
          <a:p>
            <a:pPr marL="742950" lvl="1" indent="-285750">
              <a:spcBef>
                <a:spcPts val="1000"/>
              </a:spcBef>
              <a:buClr>
                <a:srgbClr val="004F84"/>
              </a:buClr>
              <a:buSzPct val="150000"/>
              <a:buFont typeface="Wingdings" panose="05000000000000000000" pitchFamily="2" charset="2"/>
              <a:buChar char="§"/>
            </a:pPr>
            <a:r>
              <a:rPr lang="en-GB" sz="1600" dirty="0">
                <a:latin typeface="Calibri" panose="020F0502020204030204" pitchFamily="34" charset="0"/>
                <a:ea typeface="Calibri" panose="020F0502020204030204" pitchFamily="34" charset="0"/>
                <a:cs typeface="Calibri" panose="020F0502020204030204" pitchFamily="34" charset="0"/>
              </a:rPr>
              <a:t>2 cell Booster Cavity @ 2.1MV ~ 190W</a:t>
            </a:r>
          </a:p>
          <a:p>
            <a:pPr marL="742950" lvl="1" indent="-285750">
              <a:spcBef>
                <a:spcPts val="1000"/>
              </a:spcBef>
              <a:buClr>
                <a:srgbClr val="004F84"/>
              </a:buClr>
              <a:buSzPct val="150000"/>
              <a:buFont typeface="Wingdings" panose="05000000000000000000" pitchFamily="2" charset="2"/>
              <a:buChar char="§"/>
            </a:pPr>
            <a:r>
              <a:rPr lang="en-GB" sz="1600" dirty="0">
                <a:latin typeface="Calibri" panose="020F0502020204030204" pitchFamily="34" charset="0"/>
                <a:ea typeface="Calibri" panose="020F0502020204030204" pitchFamily="34" charset="0"/>
                <a:cs typeface="Calibri" panose="020F0502020204030204" pitchFamily="34" charset="0"/>
              </a:rPr>
              <a:t>7 cell LINAC cavity @ 15MV ~3.2kW</a:t>
            </a:r>
          </a:p>
          <a:p>
            <a:pPr marL="285750" indent="-285750">
              <a:spcBef>
                <a:spcPts val="1000"/>
              </a:spcBef>
              <a:buClr>
                <a:srgbClr val="004F84"/>
              </a:buClr>
              <a:buSzPct val="150000"/>
              <a:buFont typeface="Wingdings" panose="05000000000000000000" pitchFamily="2" charset="2"/>
              <a:buChar char="§"/>
            </a:pPr>
            <a:endParaRPr lang="en-US" sz="1600" dirty="0"/>
          </a:p>
        </p:txBody>
      </p:sp>
      <p:pic>
        <p:nvPicPr>
          <p:cNvPr id="16" name="Picture 5">
            <a:extLst>
              <a:ext uri="{FF2B5EF4-FFF2-40B4-BE49-F238E27FC236}">
                <a16:creationId xmlns:a16="http://schemas.microsoft.com/office/drawing/2014/main" id="{B239C635-E653-B0BE-E6C5-D1299A2FDCA0}"/>
              </a:ext>
            </a:extLst>
          </p:cNvPr>
          <p:cNvPicPr>
            <a:picLocks noChangeAspect="1"/>
          </p:cNvPicPr>
          <p:nvPr/>
        </p:nvPicPr>
        <p:blipFill>
          <a:blip r:embed="rId6"/>
          <a:stretch>
            <a:fillRect/>
          </a:stretch>
        </p:blipFill>
        <p:spPr>
          <a:xfrm>
            <a:off x="392783" y="1992627"/>
            <a:ext cx="2322267" cy="1206353"/>
          </a:xfrm>
          <a:prstGeom prst="rect">
            <a:avLst/>
          </a:prstGeom>
          <a:ln>
            <a:solidFill>
              <a:schemeClr val="tx1"/>
            </a:solidFill>
          </a:ln>
          <a:effectLst>
            <a:outerShdw blurRad="50800" dist="38100" dir="2700000" algn="tl" rotWithShape="0">
              <a:prstClr val="black">
                <a:alpha val="40000"/>
              </a:prstClr>
            </a:outerShdw>
          </a:effectLst>
        </p:spPr>
      </p:pic>
      <p:sp>
        <p:nvSpPr>
          <p:cNvPr id="17" name="Textfeld 16">
            <a:extLst>
              <a:ext uri="{FF2B5EF4-FFF2-40B4-BE49-F238E27FC236}">
                <a16:creationId xmlns:a16="http://schemas.microsoft.com/office/drawing/2014/main" id="{8D62F888-58C1-8E99-C22A-C185F371E5D3}"/>
              </a:ext>
            </a:extLst>
          </p:cNvPr>
          <p:cNvSpPr txBox="1"/>
          <p:nvPr/>
        </p:nvSpPr>
        <p:spPr>
          <a:xfrm>
            <a:off x="3333641" y="4002459"/>
            <a:ext cx="1571969" cy="369332"/>
          </a:xfrm>
          <a:prstGeom prst="rect">
            <a:avLst/>
          </a:prstGeom>
          <a:noFill/>
        </p:spPr>
        <p:txBody>
          <a:bodyPr wrap="none" rtlCol="0">
            <a:spAutoFit/>
          </a:bodyPr>
          <a:lstStyle/>
          <a:p>
            <a:r>
              <a:rPr lang="en-US" dirty="0"/>
              <a:t>2-cell Booster</a:t>
            </a:r>
            <a:endParaRPr lang="de-DE" dirty="0"/>
          </a:p>
        </p:txBody>
      </p:sp>
      <p:sp>
        <p:nvSpPr>
          <p:cNvPr id="18" name="Textfeld 17">
            <a:extLst>
              <a:ext uri="{FF2B5EF4-FFF2-40B4-BE49-F238E27FC236}">
                <a16:creationId xmlns:a16="http://schemas.microsoft.com/office/drawing/2014/main" id="{8658D6B2-3F50-53D4-84C9-92904076EBFF}"/>
              </a:ext>
            </a:extLst>
          </p:cNvPr>
          <p:cNvSpPr txBox="1"/>
          <p:nvPr/>
        </p:nvSpPr>
        <p:spPr>
          <a:xfrm>
            <a:off x="909176" y="3600248"/>
            <a:ext cx="1909882" cy="369332"/>
          </a:xfrm>
          <a:prstGeom prst="rect">
            <a:avLst/>
          </a:prstGeom>
          <a:noFill/>
        </p:spPr>
        <p:txBody>
          <a:bodyPr wrap="none" rtlCol="0">
            <a:spAutoFit/>
          </a:bodyPr>
          <a:lstStyle/>
          <a:p>
            <a:r>
              <a:rPr lang="en-US" dirty="0"/>
              <a:t>Transmission line</a:t>
            </a:r>
            <a:endParaRPr lang="de-DE" dirty="0"/>
          </a:p>
        </p:txBody>
      </p:sp>
      <p:sp>
        <p:nvSpPr>
          <p:cNvPr id="19" name="Textfeld 18">
            <a:extLst>
              <a:ext uri="{FF2B5EF4-FFF2-40B4-BE49-F238E27FC236}">
                <a16:creationId xmlns:a16="http://schemas.microsoft.com/office/drawing/2014/main" id="{6DFDD389-363B-6658-F992-F1300654B37C}"/>
              </a:ext>
            </a:extLst>
          </p:cNvPr>
          <p:cNvSpPr txBox="1"/>
          <p:nvPr/>
        </p:nvSpPr>
        <p:spPr>
          <a:xfrm>
            <a:off x="271707" y="3939758"/>
            <a:ext cx="552139" cy="369332"/>
          </a:xfrm>
          <a:prstGeom prst="rect">
            <a:avLst/>
          </a:prstGeom>
          <a:noFill/>
        </p:spPr>
        <p:txBody>
          <a:bodyPr wrap="none" rtlCol="0">
            <a:spAutoFit/>
          </a:bodyPr>
          <a:lstStyle/>
          <a:p>
            <a:r>
              <a:rPr lang="en-US" dirty="0"/>
              <a:t>FRT</a:t>
            </a:r>
            <a:endParaRPr lang="de-DE" dirty="0"/>
          </a:p>
        </p:txBody>
      </p:sp>
      <p:grpSp>
        <p:nvGrpSpPr>
          <p:cNvPr id="22" name="Gruppieren 21">
            <a:extLst>
              <a:ext uri="{FF2B5EF4-FFF2-40B4-BE49-F238E27FC236}">
                <a16:creationId xmlns:a16="http://schemas.microsoft.com/office/drawing/2014/main" id="{D3E3364F-E583-1974-C3E2-0319085BEEA1}"/>
              </a:ext>
            </a:extLst>
          </p:cNvPr>
          <p:cNvGrpSpPr/>
          <p:nvPr/>
        </p:nvGrpSpPr>
        <p:grpSpPr>
          <a:xfrm>
            <a:off x="6893125" y="730424"/>
            <a:ext cx="4417793" cy="3670057"/>
            <a:chOff x="6893125" y="730424"/>
            <a:chExt cx="4417793" cy="3670057"/>
          </a:xfrm>
        </p:grpSpPr>
        <p:pic>
          <p:nvPicPr>
            <p:cNvPr id="20" name="Picture 8">
              <a:extLst>
                <a:ext uri="{FF2B5EF4-FFF2-40B4-BE49-F238E27FC236}">
                  <a16:creationId xmlns:a16="http://schemas.microsoft.com/office/drawing/2014/main" id="{DB4EC5FC-B5AE-45C1-6F93-62CDA3753B8B}"/>
                </a:ext>
              </a:extLst>
            </p:cNvPr>
            <p:cNvPicPr>
              <a:picLocks noChangeAspect="1"/>
            </p:cNvPicPr>
            <p:nvPr/>
          </p:nvPicPr>
          <p:blipFill>
            <a:blip r:embed="rId7"/>
            <a:srcRect t="8188"/>
            <a:stretch>
              <a:fillRect/>
            </a:stretch>
          </p:blipFill>
          <p:spPr>
            <a:xfrm>
              <a:off x="6893125" y="730424"/>
              <a:ext cx="4417793" cy="3670057"/>
            </a:xfrm>
            <a:prstGeom prst="rect">
              <a:avLst/>
            </a:prstGeom>
            <a:ln>
              <a:solidFill>
                <a:schemeClr val="tx1"/>
              </a:solidFill>
            </a:ln>
            <a:effectLst>
              <a:outerShdw blurRad="50800" dist="38100" dir="2700000" algn="tl" rotWithShape="0">
                <a:prstClr val="black">
                  <a:alpha val="40000"/>
                </a:prstClr>
              </a:outerShdw>
            </a:effectLst>
          </p:spPr>
        </p:pic>
        <p:sp>
          <p:nvSpPr>
            <p:cNvPr id="21" name="Textfeld 20">
              <a:extLst>
                <a:ext uri="{FF2B5EF4-FFF2-40B4-BE49-F238E27FC236}">
                  <a16:creationId xmlns:a16="http://schemas.microsoft.com/office/drawing/2014/main" id="{44607605-728F-D168-B0B8-F6AAF140C3AD}"/>
                </a:ext>
              </a:extLst>
            </p:cNvPr>
            <p:cNvSpPr txBox="1"/>
            <p:nvPr/>
          </p:nvSpPr>
          <p:spPr>
            <a:xfrm>
              <a:off x="8034276" y="2654372"/>
              <a:ext cx="1959960" cy="369332"/>
            </a:xfrm>
            <a:prstGeom prst="rect">
              <a:avLst/>
            </a:prstGeom>
            <a:noFill/>
          </p:spPr>
          <p:txBody>
            <a:bodyPr wrap="none" rtlCol="0">
              <a:spAutoFit/>
            </a:bodyPr>
            <a:lstStyle/>
            <a:p>
              <a:r>
                <a:rPr lang="en-US" dirty="0"/>
                <a:t>How it started……</a:t>
              </a:r>
              <a:endParaRPr lang="de-DE" dirty="0"/>
            </a:p>
          </p:txBody>
        </p:sp>
      </p:grpSp>
    </p:spTree>
    <p:extLst>
      <p:ext uri="{BB962C8B-B14F-4D97-AF65-F5344CB8AC3E}">
        <p14:creationId xmlns:p14="http://schemas.microsoft.com/office/powerpoint/2010/main" val="237681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A38E5-B5B1-86DC-7691-D0D1EFBE401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4DCEF1D-EC22-60AF-DA36-AE2880CFC107}"/>
              </a:ext>
            </a:extLst>
          </p:cNvPr>
          <p:cNvSpPr txBox="1"/>
          <p:nvPr/>
        </p:nvSpPr>
        <p:spPr>
          <a:xfrm>
            <a:off x="3418115" y="315684"/>
            <a:ext cx="6062172" cy="461665"/>
          </a:xfrm>
          <a:prstGeom prst="rect">
            <a:avLst/>
          </a:prstGeom>
          <a:noFill/>
        </p:spPr>
        <p:txBody>
          <a:bodyPr wrap="none" rtlCol="0">
            <a:spAutoFit/>
          </a:bodyPr>
          <a:lstStyle/>
          <a:p>
            <a:r>
              <a:rPr lang="en-US" sz="2400" b="1" dirty="0">
                <a:solidFill>
                  <a:srgbClr val="002060"/>
                </a:solidFill>
              </a:rPr>
              <a:t>WP1 – FE-FRT:</a:t>
            </a:r>
            <a:r>
              <a:rPr lang="en-US" sz="2400" b="1" dirty="0">
                <a:solidFill>
                  <a:schemeClr val="bg2">
                    <a:lumMod val="50000"/>
                  </a:schemeClr>
                </a:solidFill>
              </a:rPr>
              <a:t> status/evolution of Task 1.3 </a:t>
            </a:r>
          </a:p>
        </p:txBody>
      </p:sp>
      <p:pic>
        <p:nvPicPr>
          <p:cNvPr id="5" name="Picture 2" descr="Innovate for Sustainable Accelerating Systems: Kick-Off Meeting">
            <a:extLst>
              <a:ext uri="{FF2B5EF4-FFF2-40B4-BE49-F238E27FC236}">
                <a16:creationId xmlns:a16="http://schemas.microsoft.com/office/drawing/2014/main" id="{B581E1E0-4D0B-1EDF-D93C-6C71EFC957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30">
            <a:extLst>
              <a:ext uri="{FF2B5EF4-FFF2-40B4-BE49-F238E27FC236}">
                <a16:creationId xmlns:a16="http://schemas.microsoft.com/office/drawing/2014/main" id="{DDBA0720-447F-7A21-2C16-FF52F39FBBAC}"/>
              </a:ext>
            </a:extLst>
          </p:cNvPr>
          <p:cNvSpPr txBox="1"/>
          <p:nvPr/>
        </p:nvSpPr>
        <p:spPr>
          <a:xfrm>
            <a:off x="6093971" y="5859474"/>
            <a:ext cx="5469134" cy="553998"/>
          </a:xfrm>
          <a:prstGeom prst="rect">
            <a:avLst/>
          </a:prstGeom>
          <a:noFill/>
        </p:spPr>
        <p:txBody>
          <a:bodyPr wrap="square" rtlCol="0">
            <a:spAutoFit/>
          </a:bodyPr>
          <a:lstStyle/>
          <a:p>
            <a:r>
              <a:rPr lang="en-US" sz="1000" i="1" dirty="0"/>
              <a:t>Disassembled stack.  Top: PTFE sleeve. Middle left to right: Lower electrode, inner conductor, top electrode, compression sensor, </a:t>
            </a:r>
            <a:r>
              <a:rPr lang="en-US" sz="1000" i="1" dirty="0" err="1"/>
              <a:t>belleville</a:t>
            </a:r>
            <a:r>
              <a:rPr lang="en-US" sz="1000" i="1" dirty="0"/>
              <a:t> washers, ball and socket joint, top parts of compression assembly.  Bottom: HV electrode.  Not shown: heater </a:t>
            </a:r>
            <a:r>
              <a:rPr lang="en-US" sz="1000" i="1" dirty="0" err="1"/>
              <a:t>catridge</a:t>
            </a:r>
            <a:r>
              <a:rPr lang="en-US" sz="1000" i="1" dirty="0"/>
              <a:t>, FE wafers.</a:t>
            </a:r>
            <a:endParaRPr lang="en-GB" sz="1000" i="1" dirty="0"/>
          </a:p>
        </p:txBody>
      </p:sp>
      <p:pic>
        <p:nvPicPr>
          <p:cNvPr id="8" name="Picture 32">
            <a:extLst>
              <a:ext uri="{FF2B5EF4-FFF2-40B4-BE49-F238E27FC236}">
                <a16:creationId xmlns:a16="http://schemas.microsoft.com/office/drawing/2014/main" id="{4B1269D7-7ED8-7EFD-C220-FFDB9320018E}"/>
              </a:ext>
            </a:extLst>
          </p:cNvPr>
          <p:cNvPicPr>
            <a:picLocks noChangeAspect="1"/>
          </p:cNvPicPr>
          <p:nvPr/>
        </p:nvPicPr>
        <p:blipFill>
          <a:blip r:embed="rId3"/>
          <a:stretch>
            <a:fillRect/>
          </a:stretch>
        </p:blipFill>
        <p:spPr>
          <a:xfrm>
            <a:off x="6093971" y="707326"/>
            <a:ext cx="5469135" cy="2092437"/>
          </a:xfrm>
          <a:prstGeom prst="rect">
            <a:avLst/>
          </a:prstGeom>
        </p:spPr>
      </p:pic>
      <p:pic>
        <p:nvPicPr>
          <p:cNvPr id="9" name="Picture 34">
            <a:extLst>
              <a:ext uri="{FF2B5EF4-FFF2-40B4-BE49-F238E27FC236}">
                <a16:creationId xmlns:a16="http://schemas.microsoft.com/office/drawing/2014/main" id="{1B8F0736-E2CB-75C7-454B-C913E429CB94}"/>
              </a:ext>
            </a:extLst>
          </p:cNvPr>
          <p:cNvPicPr>
            <a:picLocks noChangeAspect="1"/>
          </p:cNvPicPr>
          <p:nvPr/>
        </p:nvPicPr>
        <p:blipFill>
          <a:blip r:embed="rId4"/>
          <a:stretch>
            <a:fillRect/>
          </a:stretch>
        </p:blipFill>
        <p:spPr>
          <a:xfrm>
            <a:off x="124564" y="1108573"/>
            <a:ext cx="5147917" cy="4278874"/>
          </a:xfrm>
          <a:prstGeom prst="rect">
            <a:avLst/>
          </a:prstGeom>
        </p:spPr>
      </p:pic>
      <p:sp>
        <p:nvSpPr>
          <p:cNvPr id="10" name="TextBox 38">
            <a:extLst>
              <a:ext uri="{FF2B5EF4-FFF2-40B4-BE49-F238E27FC236}">
                <a16:creationId xmlns:a16="http://schemas.microsoft.com/office/drawing/2014/main" id="{2D66E36D-26DC-830D-F0C1-A2FD262ADFE4}"/>
              </a:ext>
            </a:extLst>
          </p:cNvPr>
          <p:cNvSpPr txBox="1"/>
          <p:nvPr/>
        </p:nvSpPr>
        <p:spPr>
          <a:xfrm>
            <a:off x="6093970" y="2799764"/>
            <a:ext cx="5467105" cy="400110"/>
          </a:xfrm>
          <a:prstGeom prst="rect">
            <a:avLst/>
          </a:prstGeom>
          <a:noFill/>
        </p:spPr>
        <p:txBody>
          <a:bodyPr wrap="square" rtlCol="0">
            <a:spAutoFit/>
          </a:bodyPr>
          <a:lstStyle/>
          <a:p>
            <a:r>
              <a:rPr lang="en-US" sz="1000" i="1" dirty="0"/>
              <a:t>FE-FRT parts left to right: antenna holder, bottom flange with sapphire window, main stack, top of compression assembly, HV feedthrough.  Bottom: HV electrode.</a:t>
            </a:r>
            <a:endParaRPr lang="en-GB" sz="1000" i="1" dirty="0"/>
          </a:p>
        </p:txBody>
      </p:sp>
      <p:sp>
        <p:nvSpPr>
          <p:cNvPr id="11" name="TextBox 39">
            <a:extLst>
              <a:ext uri="{FF2B5EF4-FFF2-40B4-BE49-F238E27FC236}">
                <a16:creationId xmlns:a16="http://schemas.microsoft.com/office/drawing/2014/main" id="{8EB62126-B943-1134-0535-8BDB051C3D09}"/>
              </a:ext>
            </a:extLst>
          </p:cNvPr>
          <p:cNvSpPr txBox="1"/>
          <p:nvPr/>
        </p:nvSpPr>
        <p:spPr>
          <a:xfrm>
            <a:off x="954070" y="5457061"/>
            <a:ext cx="3488904" cy="52322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rtlCol="0">
            <a:spAutoFit/>
          </a:bodyPr>
          <a:lstStyle/>
          <a:p>
            <a:r>
              <a:rPr lang="en-US" sz="1400" dirty="0"/>
              <a:t>Thanks and acknowledgments to A. Frahm.</a:t>
            </a:r>
          </a:p>
          <a:p>
            <a:r>
              <a:rPr lang="en-US" sz="1400" dirty="0"/>
              <a:t>More info available on the tour on Friday!</a:t>
            </a:r>
            <a:endParaRPr lang="en-GB" sz="1400" dirty="0"/>
          </a:p>
        </p:txBody>
      </p:sp>
      <p:pic>
        <p:nvPicPr>
          <p:cNvPr id="12" name="Picture 42">
            <a:extLst>
              <a:ext uri="{FF2B5EF4-FFF2-40B4-BE49-F238E27FC236}">
                <a16:creationId xmlns:a16="http://schemas.microsoft.com/office/drawing/2014/main" id="{82995410-92C3-209D-1C8F-A1DB080E06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3288236"/>
            <a:ext cx="5467106" cy="2571610"/>
          </a:xfrm>
          <a:prstGeom prst="rect">
            <a:avLst/>
          </a:prstGeom>
        </p:spPr>
      </p:pic>
      <p:sp>
        <p:nvSpPr>
          <p:cNvPr id="13" name="TextBox 50">
            <a:extLst>
              <a:ext uri="{FF2B5EF4-FFF2-40B4-BE49-F238E27FC236}">
                <a16:creationId xmlns:a16="http://schemas.microsoft.com/office/drawing/2014/main" id="{976921BE-31A9-1682-466A-FE0C22122870}"/>
              </a:ext>
            </a:extLst>
          </p:cNvPr>
          <p:cNvSpPr txBox="1"/>
          <p:nvPr/>
        </p:nvSpPr>
        <p:spPr>
          <a:xfrm>
            <a:off x="8620856" y="1994311"/>
            <a:ext cx="999441" cy="307777"/>
          </a:xfrm>
          <a:prstGeom prst="rect">
            <a:avLst/>
          </a:prstGeom>
          <a:noFill/>
        </p:spPr>
        <p:txBody>
          <a:bodyPr wrap="none" rtlCol="0">
            <a:spAutoFit/>
          </a:bodyPr>
          <a:lstStyle/>
          <a:p>
            <a:r>
              <a:rPr lang="en-US" sz="1400" dirty="0"/>
              <a:t>2 euro coin</a:t>
            </a:r>
            <a:endParaRPr lang="en-GB" sz="1400" dirty="0"/>
          </a:p>
        </p:txBody>
      </p:sp>
      <p:sp>
        <p:nvSpPr>
          <p:cNvPr id="23" name="Textfeld 22">
            <a:extLst>
              <a:ext uri="{FF2B5EF4-FFF2-40B4-BE49-F238E27FC236}">
                <a16:creationId xmlns:a16="http://schemas.microsoft.com/office/drawing/2014/main" id="{D63B301A-EADB-3EAA-D462-1A9C4F363883}"/>
              </a:ext>
            </a:extLst>
          </p:cNvPr>
          <p:cNvSpPr txBox="1"/>
          <p:nvPr/>
        </p:nvSpPr>
        <p:spPr>
          <a:xfrm>
            <a:off x="301707" y="5980281"/>
            <a:ext cx="5582490" cy="830997"/>
          </a:xfrm>
          <a:prstGeom prst="rect">
            <a:avLst/>
          </a:prstGeom>
          <a:noFill/>
        </p:spPr>
        <p:txBody>
          <a:bodyPr wrap="none" rtlCol="0">
            <a:spAutoFit/>
          </a:bodyPr>
          <a:lstStyle/>
          <a:p>
            <a:pPr marL="342900" indent="-342900">
              <a:buClr>
                <a:schemeClr val="accent1"/>
              </a:buClr>
              <a:buFont typeface="Arial" panose="020B0604020202020204" pitchFamily="34" charset="0"/>
              <a:buChar char="•"/>
            </a:pPr>
            <a:r>
              <a:rPr lang="en-US" sz="2400" dirty="0"/>
              <a:t>Mechanical design: All parts done, but</a:t>
            </a:r>
            <a:br>
              <a:rPr lang="en-US" sz="2400" dirty="0"/>
            </a:br>
            <a:r>
              <a:rPr lang="en-US" sz="2400" dirty="0"/>
              <a:t>we need </a:t>
            </a:r>
            <a:r>
              <a:rPr lang="en-US" sz="2400" dirty="0" err="1"/>
              <a:t>ferroelectrica</a:t>
            </a:r>
            <a:r>
              <a:rPr lang="en-US" sz="2400" dirty="0"/>
              <a:t>…..</a:t>
            </a:r>
            <a:endParaRPr lang="de-DE" sz="2000" dirty="0"/>
          </a:p>
        </p:txBody>
      </p:sp>
    </p:spTree>
    <p:extLst>
      <p:ext uri="{BB962C8B-B14F-4D97-AF65-F5344CB8AC3E}">
        <p14:creationId xmlns:p14="http://schemas.microsoft.com/office/powerpoint/2010/main" val="16794397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B3B92-012F-F9D5-3F61-B87363EE4C2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8F88593-323C-0767-C2AD-F5EA0E576AAE}"/>
              </a:ext>
            </a:extLst>
          </p:cNvPr>
          <p:cNvSpPr txBox="1"/>
          <p:nvPr/>
        </p:nvSpPr>
        <p:spPr>
          <a:xfrm>
            <a:off x="3418115" y="315684"/>
            <a:ext cx="6062172" cy="461665"/>
          </a:xfrm>
          <a:prstGeom prst="rect">
            <a:avLst/>
          </a:prstGeom>
          <a:noFill/>
        </p:spPr>
        <p:txBody>
          <a:bodyPr wrap="none" rtlCol="0">
            <a:spAutoFit/>
          </a:bodyPr>
          <a:lstStyle/>
          <a:p>
            <a:r>
              <a:rPr lang="en-US" sz="2400" b="1" dirty="0">
                <a:solidFill>
                  <a:srgbClr val="002060"/>
                </a:solidFill>
              </a:rPr>
              <a:t>WP1 – FE-FRT:</a:t>
            </a:r>
            <a:r>
              <a:rPr lang="en-US" sz="2400" b="1" dirty="0">
                <a:solidFill>
                  <a:schemeClr val="bg2">
                    <a:lumMod val="50000"/>
                  </a:schemeClr>
                </a:solidFill>
              </a:rPr>
              <a:t> status/evolution of Task 1.3 </a:t>
            </a:r>
          </a:p>
        </p:txBody>
      </p:sp>
      <p:pic>
        <p:nvPicPr>
          <p:cNvPr id="5" name="Picture 2" descr="Innovate for Sustainable Accelerating Systems: Kick-Off Meeting">
            <a:extLst>
              <a:ext uri="{FF2B5EF4-FFF2-40B4-BE49-F238E27FC236}">
                <a16:creationId xmlns:a16="http://schemas.microsoft.com/office/drawing/2014/main" id="{17B1FDC6-E30A-0041-AB00-FAD092C52B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40F211ED-15D6-4B5F-2175-2E1CAD343E6F}"/>
              </a:ext>
            </a:extLst>
          </p:cNvPr>
          <p:cNvSpPr txBox="1"/>
          <p:nvPr/>
        </p:nvSpPr>
        <p:spPr>
          <a:xfrm>
            <a:off x="353958" y="1021621"/>
            <a:ext cx="5100755" cy="461665"/>
          </a:xfrm>
          <a:prstGeom prst="rect">
            <a:avLst/>
          </a:prstGeom>
          <a:noFill/>
        </p:spPr>
        <p:txBody>
          <a:bodyPr wrap="none" rtlCol="0">
            <a:spAutoFit/>
          </a:bodyPr>
          <a:lstStyle/>
          <a:p>
            <a:pPr marL="342900" indent="-342900">
              <a:buClr>
                <a:schemeClr val="accent1"/>
              </a:buClr>
              <a:buFont typeface="Arial" panose="020B0604020202020204" pitchFamily="34" charset="0"/>
              <a:buChar char="•"/>
            </a:pPr>
            <a:r>
              <a:rPr lang="en-US" sz="2400" dirty="0"/>
              <a:t>Preparation of </a:t>
            </a:r>
            <a:r>
              <a:rPr lang="en-US" sz="2400" dirty="0" err="1"/>
              <a:t>HoBiCaT</a:t>
            </a:r>
            <a:r>
              <a:rPr lang="en-US" sz="2400" dirty="0"/>
              <a:t> cavity test:</a:t>
            </a:r>
            <a:endParaRPr lang="de-DE" sz="2000" dirty="0"/>
          </a:p>
        </p:txBody>
      </p:sp>
      <p:pic>
        <p:nvPicPr>
          <p:cNvPr id="3" name="Picture 2" descr="HoBiCaT - enlarged view">
            <a:extLst>
              <a:ext uri="{FF2B5EF4-FFF2-40B4-BE49-F238E27FC236}">
                <a16:creationId xmlns:a16="http://schemas.microsoft.com/office/drawing/2014/main" id="{E9A69879-6196-99FC-C603-57FFE36BC4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662" y="1683338"/>
            <a:ext cx="3741143" cy="24183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a:extLst>
              <a:ext uri="{FF2B5EF4-FFF2-40B4-BE49-F238E27FC236}">
                <a16:creationId xmlns:a16="http://schemas.microsoft.com/office/drawing/2014/main" id="{308764E0-FA6E-C1EE-4DD0-6A529DA32065}"/>
              </a:ext>
            </a:extLst>
          </p:cNvPr>
          <p:cNvPicPr>
            <a:picLocks noChangeAspect="1"/>
          </p:cNvPicPr>
          <p:nvPr/>
        </p:nvPicPr>
        <p:blipFill>
          <a:blip r:embed="rId4" cstate="print">
            <a:extLst>
              <a:ext uri="{28A0092B-C50C-407E-A947-70E740481C1C}">
                <a14:useLocalDpi xmlns:a14="http://schemas.microsoft.com/office/drawing/2010/main" val="0"/>
              </a:ext>
            </a:extLst>
          </a:blip>
          <a:srcRect t="19634" r="15415" b="19633"/>
          <a:stretch/>
        </p:blipFill>
        <p:spPr>
          <a:xfrm>
            <a:off x="305662" y="4165650"/>
            <a:ext cx="4996684" cy="2515031"/>
          </a:xfrm>
          <a:prstGeom prst="rect">
            <a:avLst/>
          </a:prstGeom>
        </p:spPr>
      </p:pic>
      <p:sp>
        <p:nvSpPr>
          <p:cNvPr id="14" name="Textfeld 13">
            <a:extLst>
              <a:ext uri="{FF2B5EF4-FFF2-40B4-BE49-F238E27FC236}">
                <a16:creationId xmlns:a16="http://schemas.microsoft.com/office/drawing/2014/main" id="{CFB1EFE1-D481-7690-16CE-000D81FCE245}"/>
              </a:ext>
            </a:extLst>
          </p:cNvPr>
          <p:cNvSpPr txBox="1"/>
          <p:nvPr/>
        </p:nvSpPr>
        <p:spPr>
          <a:xfrm>
            <a:off x="5302346" y="1521334"/>
            <a:ext cx="6902082" cy="4893647"/>
          </a:xfrm>
          <a:prstGeom prst="rect">
            <a:avLst/>
          </a:prstGeom>
          <a:noFill/>
        </p:spPr>
        <p:txBody>
          <a:bodyPr wrap="none" rtlCol="0">
            <a:spAutoFit/>
          </a:bodyPr>
          <a:lstStyle/>
          <a:p>
            <a:pPr marL="285750" indent="-285750">
              <a:buClr>
                <a:schemeClr val="accent1"/>
              </a:buClr>
              <a:buFont typeface="Arial" panose="020B0604020202020204" pitchFamily="34" charset="0"/>
              <a:buChar char="•"/>
            </a:pPr>
            <a:r>
              <a:rPr lang="en-US" sz="2000" dirty="0"/>
              <a:t>FE-FRT was already tested for leaks and performed well</a:t>
            </a:r>
          </a:p>
          <a:p>
            <a:pPr marL="285750" indent="-285750">
              <a:buClr>
                <a:schemeClr val="accent1"/>
              </a:buClr>
              <a:buFont typeface="Arial" panose="020B0604020202020204" pitchFamily="34" charset="0"/>
              <a:buChar char="•"/>
            </a:pPr>
            <a:r>
              <a:rPr lang="en-US" sz="2000" dirty="0"/>
              <a:t>A test assembly with a second cavity will be performed,</a:t>
            </a:r>
            <a:br>
              <a:rPr lang="en-US" sz="2000" dirty="0"/>
            </a:br>
            <a:r>
              <a:rPr lang="en-US" sz="2000" dirty="0"/>
              <a:t>including cleanroom assembly</a:t>
            </a:r>
          </a:p>
          <a:p>
            <a:pPr marL="285750" indent="-285750">
              <a:buClr>
                <a:schemeClr val="accent1"/>
              </a:buClr>
              <a:buFont typeface="Arial" panose="020B0604020202020204" pitchFamily="34" charset="0"/>
              <a:buChar char="•"/>
            </a:pPr>
            <a:r>
              <a:rPr lang="en-US" sz="2000" dirty="0"/>
              <a:t>An RF bench test of the FE-FRT will be performed</a:t>
            </a:r>
            <a:br>
              <a:rPr lang="en-US" sz="2000" dirty="0"/>
            </a:br>
            <a:r>
              <a:rPr lang="en-US" sz="2000" dirty="0"/>
              <a:t>(Tuning via temperature) </a:t>
            </a:r>
            <a:r>
              <a:rPr lang="en-US" sz="2000" dirty="0">
                <a:solidFill>
                  <a:schemeClr val="accent1"/>
                </a:solidFill>
              </a:rPr>
              <a:t>Q3 2026</a:t>
            </a:r>
          </a:p>
          <a:p>
            <a:pPr marL="285750" indent="-285750">
              <a:buClr>
                <a:schemeClr val="accent1"/>
              </a:buClr>
              <a:buFont typeface="Arial" panose="020B0604020202020204" pitchFamily="34" charset="0"/>
              <a:buChar char="•"/>
            </a:pPr>
            <a:r>
              <a:rPr lang="en-US" sz="2000" dirty="0"/>
              <a:t>Up to three available Booster cavities will be tested and</a:t>
            </a:r>
            <a:br>
              <a:rPr lang="en-US" sz="2000" dirty="0"/>
            </a:br>
            <a:r>
              <a:rPr lang="en-US" sz="2000" dirty="0"/>
              <a:t>the most suitable picked for the FE-FRT (baseline) </a:t>
            </a:r>
            <a:r>
              <a:rPr lang="en-US" sz="2000" dirty="0">
                <a:solidFill>
                  <a:schemeClr val="accent1"/>
                </a:solidFill>
              </a:rPr>
              <a:t>Q3 2026</a:t>
            </a:r>
          </a:p>
          <a:p>
            <a:pPr marL="742950" lvl="1" indent="-285750">
              <a:buClr>
                <a:schemeClr val="accent1"/>
              </a:buClr>
              <a:buFont typeface="Symbol" panose="05050102010706020507" pitchFamily="18" charset="2"/>
              <a:buChar char="-"/>
            </a:pPr>
            <a:r>
              <a:rPr lang="en-US" sz="1600" dirty="0"/>
              <a:t>Understand loss mechanisms due to FE-FRT (</a:t>
            </a:r>
            <a:r>
              <a:rPr lang="en-US" sz="1600" dirty="0">
                <a:latin typeface="Symbol" panose="05050102010706020507" pitchFamily="18" charset="2"/>
              </a:rPr>
              <a:t>D</a:t>
            </a:r>
            <a:r>
              <a:rPr lang="en-US" sz="1600" dirty="0"/>
              <a:t>Q</a:t>
            </a:r>
            <a:r>
              <a:rPr lang="en-US" sz="1600" baseline="-25000" dirty="0"/>
              <a:t>0</a:t>
            </a:r>
            <a:r>
              <a:rPr lang="en-US" sz="1600" dirty="0"/>
              <a:t>)</a:t>
            </a:r>
          </a:p>
          <a:p>
            <a:pPr marL="742950" lvl="1" indent="-285750">
              <a:buClr>
                <a:schemeClr val="accent1"/>
              </a:buClr>
              <a:buFont typeface="Symbol" panose="05050102010706020507" pitchFamily="18" charset="2"/>
              <a:buChar char="-"/>
            </a:pPr>
            <a:r>
              <a:rPr lang="en-US" sz="1600" dirty="0"/>
              <a:t>Are there new field emitters activated (cleanliness of</a:t>
            </a:r>
            <a:br>
              <a:rPr lang="en-US" sz="1600" dirty="0"/>
            </a:br>
            <a:r>
              <a:rPr lang="en-US" sz="1600" dirty="0"/>
              <a:t>assembly)</a:t>
            </a:r>
          </a:p>
          <a:p>
            <a:pPr marL="742950" lvl="1" indent="-285750">
              <a:buClr>
                <a:schemeClr val="accent1"/>
              </a:buClr>
              <a:buFont typeface="Symbol" panose="05050102010706020507" pitchFamily="18" charset="2"/>
              <a:buChar char="-"/>
            </a:pPr>
            <a:r>
              <a:rPr lang="en-US" sz="1600" dirty="0"/>
              <a:t>Cavity presumable equipped with magnetic shielding</a:t>
            </a:r>
            <a:br>
              <a:rPr lang="en-US" sz="1600" dirty="0"/>
            </a:br>
            <a:r>
              <a:rPr lang="en-US" sz="1600" dirty="0"/>
              <a:t>and classic blade tuner including </a:t>
            </a:r>
            <a:r>
              <a:rPr lang="en-US" sz="1600" dirty="0" err="1"/>
              <a:t>piezos</a:t>
            </a:r>
            <a:br>
              <a:rPr lang="en-US" sz="1600" dirty="0"/>
            </a:br>
            <a:r>
              <a:rPr lang="en-US" sz="1600" dirty="0">
                <a:sym typeface="Wingdings" panose="05000000000000000000" pitchFamily="2" charset="2"/>
              </a:rPr>
              <a:t> eventually study interaction of both tuning systems</a:t>
            </a:r>
            <a:br>
              <a:rPr lang="en-US" sz="1600" dirty="0">
                <a:sym typeface="Wingdings" panose="05000000000000000000" pitchFamily="2" charset="2"/>
              </a:rPr>
            </a:br>
            <a:r>
              <a:rPr lang="en-US" sz="1600" dirty="0">
                <a:sym typeface="Wingdings" panose="05000000000000000000" pitchFamily="2" charset="2"/>
              </a:rPr>
              <a:t>      (</a:t>
            </a:r>
            <a:r>
              <a:rPr lang="en-US" sz="1600" dirty="0" err="1">
                <a:sym typeface="Wingdings" panose="05000000000000000000" pitchFamily="2" charset="2"/>
              </a:rPr>
              <a:t>Lf</a:t>
            </a:r>
            <a:r>
              <a:rPr lang="en-US" sz="1600" dirty="0">
                <a:sym typeface="Wingdings" panose="05000000000000000000" pitchFamily="2" charset="2"/>
              </a:rPr>
              <a:t>-detuning, coarse tuning, switching at FE-FRT limits)</a:t>
            </a:r>
          </a:p>
          <a:p>
            <a:pPr marL="285750" indent="-285750">
              <a:buClr>
                <a:schemeClr val="accent1"/>
              </a:buClr>
              <a:buFont typeface="Arial" panose="020B0604020202020204" pitchFamily="34" charset="0"/>
              <a:buChar char="•"/>
            </a:pPr>
            <a:r>
              <a:rPr lang="en-US" sz="2000" dirty="0">
                <a:sym typeface="Wingdings" panose="05000000000000000000" pitchFamily="2" charset="2"/>
              </a:rPr>
              <a:t>Assemble for 2-cell FE-FRT test, microphonics</a:t>
            </a:r>
            <a:br>
              <a:rPr lang="en-US" sz="2000" dirty="0">
                <a:sym typeface="Wingdings" panose="05000000000000000000" pitchFamily="2" charset="2"/>
              </a:rPr>
            </a:br>
            <a:r>
              <a:rPr lang="en-US" sz="2000" dirty="0">
                <a:sym typeface="Wingdings" panose="05000000000000000000" pitchFamily="2" charset="2"/>
              </a:rPr>
              <a:t>compensation using SEL and HV controller loop</a:t>
            </a:r>
            <a:br>
              <a:rPr lang="en-US" sz="2000" dirty="0">
                <a:sym typeface="Wingdings" panose="05000000000000000000" pitchFamily="2" charset="2"/>
              </a:rPr>
            </a:br>
            <a:r>
              <a:rPr lang="en-US" sz="2000" dirty="0">
                <a:sym typeface="Wingdings" panose="05000000000000000000" pitchFamily="2" charset="2"/>
              </a:rPr>
              <a:t>(A. Ushakov, WP2, task 2.4) </a:t>
            </a:r>
            <a:r>
              <a:rPr lang="en-US" sz="2000" dirty="0">
                <a:solidFill>
                  <a:schemeClr val="accent1"/>
                </a:solidFill>
                <a:sym typeface="Wingdings" panose="05000000000000000000" pitchFamily="2" charset="2"/>
              </a:rPr>
              <a:t>Q4 2026</a:t>
            </a:r>
            <a:endParaRPr lang="de-DE" sz="2000" dirty="0">
              <a:solidFill>
                <a:schemeClr val="accent1"/>
              </a:solidFill>
            </a:endParaRPr>
          </a:p>
        </p:txBody>
      </p:sp>
    </p:spTree>
    <p:extLst>
      <p:ext uri="{BB962C8B-B14F-4D97-AF65-F5344CB8AC3E}">
        <p14:creationId xmlns:p14="http://schemas.microsoft.com/office/powerpoint/2010/main" val="2801097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6202D-2DF9-2784-DD78-497F5B98791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276CD59-325D-BEC7-3185-72451FE38EFB}"/>
              </a:ext>
            </a:extLst>
          </p:cNvPr>
          <p:cNvSpPr txBox="1"/>
          <p:nvPr/>
        </p:nvSpPr>
        <p:spPr>
          <a:xfrm>
            <a:off x="3418115" y="315684"/>
            <a:ext cx="6062172" cy="461665"/>
          </a:xfrm>
          <a:prstGeom prst="rect">
            <a:avLst/>
          </a:prstGeom>
          <a:noFill/>
        </p:spPr>
        <p:txBody>
          <a:bodyPr wrap="none" rtlCol="0">
            <a:spAutoFit/>
          </a:bodyPr>
          <a:lstStyle/>
          <a:p>
            <a:r>
              <a:rPr lang="en-US" sz="2400" b="1" dirty="0">
                <a:solidFill>
                  <a:srgbClr val="002060"/>
                </a:solidFill>
              </a:rPr>
              <a:t>WP1 – FE-FRT:</a:t>
            </a:r>
            <a:r>
              <a:rPr lang="en-US" sz="2400" b="1" dirty="0">
                <a:solidFill>
                  <a:schemeClr val="bg2">
                    <a:lumMod val="50000"/>
                  </a:schemeClr>
                </a:solidFill>
              </a:rPr>
              <a:t> status/evolution of Task 1.3 </a:t>
            </a:r>
          </a:p>
        </p:txBody>
      </p:sp>
      <p:pic>
        <p:nvPicPr>
          <p:cNvPr id="5" name="Picture 2" descr="Innovate for Sustainable Accelerating Systems: Kick-Off Meeting">
            <a:extLst>
              <a:ext uri="{FF2B5EF4-FFF2-40B4-BE49-F238E27FC236}">
                <a16:creationId xmlns:a16="http://schemas.microsoft.com/office/drawing/2014/main" id="{53D51239-16D1-C273-D798-44D4C69E42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94CF33A3-30CB-9064-9D84-E246A735B067}"/>
              </a:ext>
            </a:extLst>
          </p:cNvPr>
          <p:cNvSpPr txBox="1"/>
          <p:nvPr/>
        </p:nvSpPr>
        <p:spPr>
          <a:xfrm>
            <a:off x="353958" y="1021621"/>
            <a:ext cx="9197261" cy="461665"/>
          </a:xfrm>
          <a:prstGeom prst="rect">
            <a:avLst/>
          </a:prstGeom>
          <a:noFill/>
        </p:spPr>
        <p:txBody>
          <a:bodyPr wrap="none" rtlCol="0">
            <a:spAutoFit/>
          </a:bodyPr>
          <a:lstStyle/>
          <a:p>
            <a:pPr marL="342900" indent="-342900">
              <a:buClr>
                <a:schemeClr val="accent1"/>
              </a:buClr>
              <a:buFont typeface="Arial" panose="020B0604020202020204" pitchFamily="34" charset="0"/>
              <a:buChar char="•"/>
            </a:pPr>
            <a:r>
              <a:rPr lang="en-US" sz="2400" dirty="0"/>
              <a:t>Characterization of FE ceramics at 1300 MHz, sample preparation</a:t>
            </a:r>
            <a:endParaRPr lang="de-DE" sz="2000" dirty="0"/>
          </a:p>
        </p:txBody>
      </p:sp>
      <p:pic>
        <p:nvPicPr>
          <p:cNvPr id="6" name="Picture 7" descr="Picture 7">
            <a:extLst>
              <a:ext uri="{FF2B5EF4-FFF2-40B4-BE49-F238E27FC236}">
                <a16:creationId xmlns:a16="http://schemas.microsoft.com/office/drawing/2014/main" id="{CBF31618-770D-4A04-F52C-AA5F09B3741B}"/>
              </a:ext>
            </a:extLst>
          </p:cNvPr>
          <p:cNvPicPr>
            <a:picLocks noChangeAspect="1"/>
          </p:cNvPicPr>
          <p:nvPr/>
        </p:nvPicPr>
        <p:blipFill>
          <a:blip r:embed="rId3"/>
          <a:srcRect l="5820" t="23013" b="4933"/>
          <a:stretch>
            <a:fillRect/>
          </a:stretch>
        </p:blipFill>
        <p:spPr>
          <a:xfrm>
            <a:off x="272542" y="1628521"/>
            <a:ext cx="5575300" cy="3308350"/>
          </a:xfrm>
          <a:prstGeom prst="rect">
            <a:avLst/>
          </a:prstGeom>
          <a:ln w="12700">
            <a:miter lim="400000"/>
          </a:ln>
        </p:spPr>
      </p:pic>
      <p:sp>
        <p:nvSpPr>
          <p:cNvPr id="8" name="Textfeld 7">
            <a:extLst>
              <a:ext uri="{FF2B5EF4-FFF2-40B4-BE49-F238E27FC236}">
                <a16:creationId xmlns:a16="http://schemas.microsoft.com/office/drawing/2014/main" id="{2E1FE287-1C77-CDF1-4F3F-8601276F1C3A}"/>
              </a:ext>
            </a:extLst>
          </p:cNvPr>
          <p:cNvSpPr txBox="1"/>
          <p:nvPr/>
        </p:nvSpPr>
        <p:spPr>
          <a:xfrm>
            <a:off x="522514" y="5082106"/>
            <a:ext cx="2933560" cy="369332"/>
          </a:xfrm>
          <a:prstGeom prst="rect">
            <a:avLst/>
          </a:prstGeom>
          <a:noFill/>
        </p:spPr>
        <p:txBody>
          <a:bodyPr wrap="none" rtlCol="0">
            <a:spAutoFit/>
          </a:bodyPr>
          <a:lstStyle/>
          <a:p>
            <a:r>
              <a:rPr lang="en-US" dirty="0"/>
              <a:t>FERMAT </a:t>
            </a:r>
            <a:r>
              <a:rPr lang="en-US" dirty="0" err="1"/>
              <a:t>teststand</a:t>
            </a:r>
            <a:r>
              <a:rPr lang="en-US" dirty="0"/>
              <a:t> by Euclid</a:t>
            </a:r>
            <a:endParaRPr lang="de-DE" dirty="0"/>
          </a:p>
        </p:txBody>
      </p:sp>
      <p:pic>
        <p:nvPicPr>
          <p:cNvPr id="9" name="Picture 1">
            <a:extLst>
              <a:ext uri="{FF2B5EF4-FFF2-40B4-BE49-F238E27FC236}">
                <a16:creationId xmlns:a16="http://schemas.microsoft.com/office/drawing/2014/main" id="{C203F309-B9B1-00B1-EAD9-480C20373A5D}"/>
              </a:ext>
            </a:extLst>
          </p:cNvPr>
          <p:cNvPicPr>
            <a:picLocks noChangeAspect="1"/>
          </p:cNvPicPr>
          <p:nvPr/>
        </p:nvPicPr>
        <p:blipFill>
          <a:blip r:embed="rId4"/>
          <a:stretch>
            <a:fillRect/>
          </a:stretch>
        </p:blipFill>
        <p:spPr>
          <a:xfrm>
            <a:off x="5478671" y="1483286"/>
            <a:ext cx="3315244" cy="2088582"/>
          </a:xfrm>
          <a:prstGeom prst="rect">
            <a:avLst/>
          </a:prstGeom>
        </p:spPr>
      </p:pic>
      <p:sp>
        <p:nvSpPr>
          <p:cNvPr id="10" name="Textfeld 9">
            <a:extLst>
              <a:ext uri="{FF2B5EF4-FFF2-40B4-BE49-F238E27FC236}">
                <a16:creationId xmlns:a16="http://schemas.microsoft.com/office/drawing/2014/main" id="{BDE0E996-F9EC-D0A0-FAA1-1F625D33FB97}"/>
              </a:ext>
            </a:extLst>
          </p:cNvPr>
          <p:cNvSpPr txBox="1"/>
          <p:nvPr/>
        </p:nvSpPr>
        <p:spPr>
          <a:xfrm>
            <a:off x="8665970" y="1602200"/>
            <a:ext cx="3526030" cy="2031325"/>
          </a:xfrm>
          <a:prstGeom prst="rect">
            <a:avLst/>
          </a:prstGeom>
          <a:noFill/>
        </p:spPr>
        <p:txBody>
          <a:bodyPr wrap="none" rtlCol="0">
            <a:spAutoFit/>
          </a:bodyPr>
          <a:lstStyle/>
          <a:p>
            <a:pPr marL="285750" indent="-285750">
              <a:buClr>
                <a:schemeClr val="accent1"/>
              </a:buClr>
              <a:buFont typeface="Arial" panose="020B0604020202020204" pitchFamily="34" charset="0"/>
              <a:buChar char="•"/>
            </a:pPr>
            <a:r>
              <a:rPr lang="en-US" dirty="0"/>
              <a:t>Measure permittivity by</a:t>
            </a:r>
            <a:br>
              <a:rPr lang="en-US" dirty="0"/>
            </a:br>
            <a:r>
              <a:rPr lang="en-US" dirty="0"/>
              <a:t>variation of frequency of</a:t>
            </a:r>
            <a:br>
              <a:rPr lang="en-US" dirty="0"/>
            </a:br>
            <a:r>
              <a:rPr lang="en-US" dirty="0"/>
              <a:t>modes interacting with </a:t>
            </a:r>
            <a:br>
              <a:rPr lang="en-US" dirty="0"/>
            </a:br>
            <a:r>
              <a:rPr lang="en-US" dirty="0"/>
              <a:t>the ceramic</a:t>
            </a:r>
          </a:p>
          <a:p>
            <a:pPr marL="285750" indent="-285750">
              <a:buClr>
                <a:schemeClr val="accent1"/>
              </a:buClr>
              <a:buFont typeface="Arial" panose="020B0604020202020204" pitchFamily="34" charset="0"/>
              <a:buChar char="•"/>
            </a:pPr>
            <a:r>
              <a:rPr lang="en-US" dirty="0"/>
              <a:t>Relies on accurate simulations</a:t>
            </a:r>
          </a:p>
          <a:p>
            <a:pPr marL="285750" indent="-285750">
              <a:buClr>
                <a:schemeClr val="accent1"/>
              </a:buClr>
              <a:buFont typeface="Arial" panose="020B0604020202020204" pitchFamily="34" charset="0"/>
              <a:buChar char="•"/>
            </a:pPr>
            <a:r>
              <a:rPr lang="en-US" dirty="0"/>
              <a:t>Function of voltage, force,</a:t>
            </a:r>
            <a:br>
              <a:rPr lang="en-US" dirty="0"/>
            </a:br>
            <a:r>
              <a:rPr lang="en-US" dirty="0"/>
              <a:t>temperature, inert gas press.</a:t>
            </a:r>
            <a:endParaRPr lang="de-DE" dirty="0"/>
          </a:p>
        </p:txBody>
      </p:sp>
      <p:sp>
        <p:nvSpPr>
          <p:cNvPr id="11" name="Textfeld 10">
            <a:extLst>
              <a:ext uri="{FF2B5EF4-FFF2-40B4-BE49-F238E27FC236}">
                <a16:creationId xmlns:a16="http://schemas.microsoft.com/office/drawing/2014/main" id="{BCBF18F1-F5FA-BA9C-878C-86B7DC6391E6}"/>
              </a:ext>
            </a:extLst>
          </p:cNvPr>
          <p:cNvSpPr txBox="1"/>
          <p:nvPr/>
        </p:nvSpPr>
        <p:spPr>
          <a:xfrm>
            <a:off x="6907639" y="2483732"/>
            <a:ext cx="1744388" cy="369332"/>
          </a:xfrm>
          <a:prstGeom prst="rect">
            <a:avLst/>
          </a:prstGeom>
          <a:noFill/>
        </p:spPr>
        <p:txBody>
          <a:bodyPr wrap="none" rtlCol="0">
            <a:spAutoFit/>
          </a:bodyPr>
          <a:lstStyle/>
          <a:p>
            <a:r>
              <a:rPr lang="en-US" dirty="0">
                <a:latin typeface="Symbol" panose="05050102010706020507" pitchFamily="18" charset="2"/>
              </a:rPr>
              <a:t>e</a:t>
            </a:r>
            <a:r>
              <a:rPr lang="en-US" dirty="0"/>
              <a:t>=</a:t>
            </a:r>
            <a:r>
              <a:rPr lang="en-US" dirty="0">
                <a:solidFill>
                  <a:srgbClr val="0070C0"/>
                </a:solidFill>
              </a:rPr>
              <a:t>160</a:t>
            </a:r>
            <a:r>
              <a:rPr lang="en-US" dirty="0"/>
              <a:t>, </a:t>
            </a:r>
            <a:r>
              <a:rPr lang="en-US" dirty="0">
                <a:solidFill>
                  <a:srgbClr val="00B050"/>
                </a:solidFill>
              </a:rPr>
              <a:t>140</a:t>
            </a:r>
            <a:r>
              <a:rPr lang="en-US" dirty="0"/>
              <a:t>, </a:t>
            </a:r>
            <a:r>
              <a:rPr lang="en-US" dirty="0">
                <a:solidFill>
                  <a:srgbClr val="FF0000"/>
                </a:solidFill>
              </a:rPr>
              <a:t>120</a:t>
            </a:r>
            <a:endParaRPr lang="de-DE" dirty="0">
              <a:solidFill>
                <a:srgbClr val="FF0000"/>
              </a:solidFill>
            </a:endParaRPr>
          </a:p>
        </p:txBody>
      </p:sp>
      <p:sp>
        <p:nvSpPr>
          <p:cNvPr id="16" name="Rechteck 15">
            <a:extLst>
              <a:ext uri="{FF2B5EF4-FFF2-40B4-BE49-F238E27FC236}">
                <a16:creationId xmlns:a16="http://schemas.microsoft.com/office/drawing/2014/main" id="{ECFAE650-0B56-651B-019A-0044F2B0DEB4}"/>
              </a:ext>
            </a:extLst>
          </p:cNvPr>
          <p:cNvSpPr/>
          <p:nvPr/>
        </p:nvSpPr>
        <p:spPr>
          <a:xfrm>
            <a:off x="6096000" y="6220271"/>
            <a:ext cx="3246555" cy="293131"/>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B7173F78-7CC2-65BE-8ABA-636679273C98}"/>
              </a:ext>
            </a:extLst>
          </p:cNvPr>
          <p:cNvSpPr txBox="1"/>
          <p:nvPr/>
        </p:nvSpPr>
        <p:spPr>
          <a:xfrm>
            <a:off x="5734423" y="3690782"/>
            <a:ext cx="6118983" cy="2862322"/>
          </a:xfrm>
          <a:prstGeom prst="rect">
            <a:avLst/>
          </a:prstGeom>
          <a:noFill/>
        </p:spPr>
        <p:txBody>
          <a:bodyPr wrap="none" rtlCol="0">
            <a:spAutoFit/>
          </a:bodyPr>
          <a:lstStyle/>
          <a:p>
            <a:r>
              <a:rPr lang="en-US" dirty="0"/>
              <a:t>In short:</a:t>
            </a:r>
          </a:p>
          <a:p>
            <a:pPr marL="285750" indent="-285750">
              <a:buClr>
                <a:schemeClr val="accent1"/>
              </a:buClr>
              <a:buFont typeface="Arial" panose="020B0604020202020204" pitchFamily="34" charset="0"/>
              <a:buChar char="•"/>
            </a:pPr>
            <a:r>
              <a:rPr lang="en-US" dirty="0"/>
              <a:t>Permittivity versus voltage was measured</a:t>
            </a:r>
          </a:p>
          <a:p>
            <a:pPr marL="285750" indent="-285750">
              <a:buClr>
                <a:schemeClr val="accent1"/>
              </a:buClr>
              <a:buFont typeface="Arial" panose="020B0604020202020204" pitchFamily="34" charset="0"/>
              <a:buChar char="•"/>
            </a:pPr>
            <a:r>
              <a:rPr lang="en-US" dirty="0"/>
              <a:t>Results were not always consistent and lower</a:t>
            </a:r>
            <a:br>
              <a:rPr lang="en-US" dirty="0"/>
            </a:br>
            <a:r>
              <a:rPr lang="en-US" dirty="0"/>
              <a:t>as expected (not fully linear) </a:t>
            </a:r>
            <a:r>
              <a:rPr lang="en-US" dirty="0">
                <a:sym typeface="Wingdings" panose="05000000000000000000" pitchFamily="2" charset="2"/>
              </a:rPr>
              <a:t> lower tuning range?</a:t>
            </a:r>
          </a:p>
          <a:p>
            <a:pPr marL="285750" indent="-285750">
              <a:buClr>
                <a:schemeClr val="accent1"/>
              </a:buClr>
              <a:buFont typeface="Arial" panose="020B0604020202020204" pitchFamily="34" charset="0"/>
              <a:buChar char="•"/>
            </a:pPr>
            <a:r>
              <a:rPr lang="en-US" dirty="0">
                <a:sym typeface="Wingdings" panose="05000000000000000000" pitchFamily="2" charset="2"/>
              </a:rPr>
              <a:t>We assume more a problem of gaps between electrodes</a:t>
            </a:r>
            <a:br>
              <a:rPr lang="en-US" dirty="0">
                <a:sym typeface="Wingdings" panose="05000000000000000000" pitchFamily="2" charset="2"/>
              </a:rPr>
            </a:br>
            <a:r>
              <a:rPr lang="en-US" dirty="0">
                <a:sym typeface="Wingdings" panose="05000000000000000000" pitchFamily="2" charset="2"/>
              </a:rPr>
              <a:t>and samples (voltage drop across gap)</a:t>
            </a:r>
            <a:br>
              <a:rPr lang="en-US" dirty="0">
                <a:sym typeface="Wingdings" panose="05000000000000000000" pitchFamily="2" charset="2"/>
              </a:rPr>
            </a:br>
            <a:r>
              <a:rPr lang="en-US" dirty="0">
                <a:sym typeface="Wingdings" panose="05000000000000000000" pitchFamily="2" charset="2"/>
              </a:rPr>
              <a:t> sample preparation, surface quality, electrical contact</a:t>
            </a:r>
          </a:p>
          <a:p>
            <a:pPr marL="285750" indent="-285750">
              <a:buClr>
                <a:schemeClr val="accent1"/>
              </a:buClr>
              <a:buFont typeface="Arial" panose="020B0604020202020204" pitchFamily="34" charset="0"/>
              <a:buChar char="•"/>
            </a:pPr>
            <a:r>
              <a:rPr lang="en-US" dirty="0">
                <a:sym typeface="Wingdings" panose="05000000000000000000" pitchFamily="2" charset="2"/>
              </a:rPr>
              <a:t>All this improved after Euclid refurbished FERMAT, but</a:t>
            </a:r>
            <a:br>
              <a:rPr lang="en-US" dirty="0">
                <a:sym typeface="Wingdings" panose="05000000000000000000" pitchFamily="2" charset="2"/>
              </a:rPr>
            </a:br>
            <a:r>
              <a:rPr lang="en-US" dirty="0">
                <a:sym typeface="Wingdings" panose="05000000000000000000" pitchFamily="2" charset="2"/>
              </a:rPr>
              <a:t>still questions remain open  </a:t>
            </a:r>
            <a:r>
              <a:rPr lang="en-US" dirty="0">
                <a:solidFill>
                  <a:srgbClr val="C00000"/>
                </a:solidFill>
                <a:sym typeface="Wingdings" panose="05000000000000000000" pitchFamily="2" charset="2"/>
              </a:rPr>
              <a:t>see hot topic</a:t>
            </a:r>
          </a:p>
          <a:p>
            <a:pPr marL="285750" indent="-285750">
              <a:buClr>
                <a:schemeClr val="accent1"/>
              </a:buClr>
              <a:buFont typeface="Arial" panose="020B0604020202020204" pitchFamily="34" charset="0"/>
              <a:buChar char="•"/>
            </a:pPr>
            <a:r>
              <a:rPr lang="en-US" dirty="0">
                <a:sym typeface="Wingdings" panose="05000000000000000000" pitchFamily="2" charset="2"/>
              </a:rPr>
              <a:t>Still enough results to fulfill MS 1</a:t>
            </a:r>
            <a:endParaRPr lang="de-DE" dirty="0"/>
          </a:p>
        </p:txBody>
      </p:sp>
      <p:pic>
        <p:nvPicPr>
          <p:cNvPr id="13" name="Content Placeholder 7">
            <a:extLst>
              <a:ext uri="{FF2B5EF4-FFF2-40B4-BE49-F238E27FC236}">
                <a16:creationId xmlns:a16="http://schemas.microsoft.com/office/drawing/2014/main" id="{CD41546B-1D2F-605E-749B-EA0AD262F3C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583" t="23051" r="16603" b="42363"/>
          <a:stretch/>
        </p:blipFill>
        <p:spPr>
          <a:xfrm>
            <a:off x="1250940" y="5543794"/>
            <a:ext cx="1168362" cy="1081582"/>
          </a:xfrm>
          <a:prstGeom prst="rect">
            <a:avLst/>
          </a:prstGeom>
          <a:effectLst>
            <a:outerShdw blurRad="50800" dist="38100" dir="2700000" algn="tl" rotWithShape="0">
              <a:prstClr val="black">
                <a:alpha val="40000"/>
              </a:prstClr>
            </a:outerShdw>
          </a:effectLst>
        </p:spPr>
      </p:pic>
      <p:sp>
        <p:nvSpPr>
          <p:cNvPr id="15" name="TextBox 6">
            <a:extLst>
              <a:ext uri="{FF2B5EF4-FFF2-40B4-BE49-F238E27FC236}">
                <a16:creationId xmlns:a16="http://schemas.microsoft.com/office/drawing/2014/main" id="{E82ED28E-53A9-85C8-6746-035341FA8946}"/>
              </a:ext>
            </a:extLst>
          </p:cNvPr>
          <p:cNvSpPr txBox="1"/>
          <p:nvPr/>
        </p:nvSpPr>
        <p:spPr>
          <a:xfrm>
            <a:off x="2373880" y="5486654"/>
            <a:ext cx="1372624" cy="12618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Damage from breakdown in FERMAT at 9kV (3.6V/µm) in 2.3bar N</a:t>
            </a:r>
            <a:r>
              <a:rPr kumimoji="0" lang="en-GB" sz="1200" b="0"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atmosphere</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22115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DC1A2A-9C9F-4AAA-8764-5566156FE91C}"/>
              </a:ext>
            </a:extLst>
          </p:cNvPr>
          <p:cNvSpPr>
            <a:spLocks noGrp="1"/>
          </p:cNvSpPr>
          <p:nvPr>
            <p:ph type="title"/>
          </p:nvPr>
        </p:nvSpPr>
        <p:spPr>
          <a:xfrm>
            <a:off x="630101" y="430256"/>
            <a:ext cx="11036300" cy="987705"/>
          </a:xfrm>
        </p:spPr>
        <p:txBody>
          <a:bodyPr>
            <a:normAutofit fontScale="90000"/>
          </a:bodyPr>
          <a:lstStyle/>
          <a:p>
            <a:r>
              <a:rPr lang="en-US" dirty="0">
                <a:solidFill>
                  <a:schemeClr val="tx1">
                    <a:alpha val="69875"/>
                  </a:schemeClr>
                </a:solidFill>
              </a:rPr>
              <a:t>Can we afford large scale accelerator driven science?</a:t>
            </a:r>
            <a:endParaRPr lang="de-DE" dirty="0">
              <a:solidFill>
                <a:schemeClr val="tx1">
                  <a:alpha val="69875"/>
                </a:schemeClr>
              </a:solidFill>
            </a:endParaRPr>
          </a:p>
        </p:txBody>
      </p:sp>
      <p:sp>
        <p:nvSpPr>
          <p:cNvPr id="4" name="Textplatzhalter 3">
            <a:extLst>
              <a:ext uri="{FF2B5EF4-FFF2-40B4-BE49-F238E27FC236}">
                <a16:creationId xmlns:a16="http://schemas.microsoft.com/office/drawing/2014/main" id="{2B442B37-7220-43D5-AEEC-11A3524DB2C9}"/>
              </a:ext>
            </a:extLst>
          </p:cNvPr>
          <p:cNvSpPr>
            <a:spLocks noGrp="1"/>
          </p:cNvSpPr>
          <p:nvPr>
            <p:ph type="body" sz="quarter" idx="13"/>
          </p:nvPr>
        </p:nvSpPr>
        <p:spPr/>
        <p:txBody>
          <a:bodyPr/>
          <a:lstStyle/>
          <a:p>
            <a:r>
              <a:rPr lang="en-US" dirty="0"/>
              <a:t>introduction</a:t>
            </a:r>
            <a:endParaRPr lang="de-DE" dirty="0"/>
          </a:p>
        </p:txBody>
      </p:sp>
      <p:sp>
        <p:nvSpPr>
          <p:cNvPr id="5" name="Fußzeilenplatzhalter 4">
            <a:extLst>
              <a:ext uri="{FF2B5EF4-FFF2-40B4-BE49-F238E27FC236}">
                <a16:creationId xmlns:a16="http://schemas.microsoft.com/office/drawing/2014/main" id="{864690D2-5DE6-458E-A262-757E3009ACC0}"/>
              </a:ext>
            </a:extLst>
          </p:cNvPr>
          <p:cNvSpPr>
            <a:spLocks noGrp="1"/>
          </p:cNvSpPr>
          <p:nvPr>
            <p:ph type="ftr" sz="quarter" idx="17"/>
          </p:nvPr>
        </p:nvSpPr>
        <p:spPr/>
        <p:txBody>
          <a:bodyPr/>
          <a:lstStyle/>
          <a:p>
            <a:r>
              <a:rPr lang="de-DE" dirty="0"/>
              <a:t>A. Neumann</a:t>
            </a:r>
          </a:p>
        </p:txBody>
      </p:sp>
      <p:sp>
        <p:nvSpPr>
          <p:cNvPr id="6" name="Textfeld 5">
            <a:extLst>
              <a:ext uri="{FF2B5EF4-FFF2-40B4-BE49-F238E27FC236}">
                <a16:creationId xmlns:a16="http://schemas.microsoft.com/office/drawing/2014/main" id="{67754039-ABFC-17B4-F153-C8896F43D679}"/>
              </a:ext>
            </a:extLst>
          </p:cNvPr>
          <p:cNvSpPr txBox="1"/>
          <p:nvPr/>
        </p:nvSpPr>
        <p:spPr>
          <a:xfrm>
            <a:off x="1359054" y="1349188"/>
            <a:ext cx="7379008" cy="3477875"/>
          </a:xfrm>
          <a:prstGeom prst="rect">
            <a:avLst/>
          </a:prstGeom>
          <a:noFill/>
        </p:spPr>
        <p:txBody>
          <a:bodyPr wrap="none" rtlCol="0">
            <a:spAutoFit/>
          </a:bodyPr>
          <a:lstStyle/>
          <a:p>
            <a:r>
              <a:rPr lang="en-US" sz="2000" dirty="0">
                <a:solidFill>
                  <a:schemeClr val="tx2"/>
                </a:solidFill>
              </a:rPr>
              <a:t>A different view on science (take these numbers with error bars):</a:t>
            </a:r>
          </a:p>
          <a:p>
            <a:endParaRPr lang="en-US" sz="2000" dirty="0">
              <a:solidFill>
                <a:schemeClr val="tx2"/>
              </a:solidFill>
            </a:endParaRPr>
          </a:p>
          <a:p>
            <a:pPr marL="342900" indent="-342900">
              <a:buFont typeface="Arial" panose="020B0604020202020204" pitchFamily="34" charset="0"/>
              <a:buChar char="•"/>
            </a:pPr>
            <a:r>
              <a:rPr lang="en-US" sz="2000" dirty="0">
                <a:solidFill>
                  <a:schemeClr val="tx2"/>
                </a:solidFill>
              </a:rPr>
              <a:t>LHC at CERN transforms electric power of 120 MW up to 200 MW</a:t>
            </a:r>
          </a:p>
          <a:p>
            <a:pPr marL="342900" indent="-342900">
              <a:buFont typeface="Arial" panose="020B0604020202020204" pitchFamily="34" charset="0"/>
              <a:buChar char="•"/>
            </a:pPr>
            <a:endParaRPr lang="en-US" sz="2000" dirty="0">
              <a:solidFill>
                <a:schemeClr val="tx2"/>
              </a:solidFill>
            </a:endParaRPr>
          </a:p>
          <a:p>
            <a:pPr marL="342900" indent="-342900">
              <a:buFont typeface="Arial" panose="020B0604020202020204" pitchFamily="34" charset="0"/>
              <a:buChar char="•"/>
            </a:pPr>
            <a:r>
              <a:rPr lang="en-US" sz="2000" dirty="0">
                <a:solidFill>
                  <a:schemeClr val="tx2"/>
                </a:solidFill>
              </a:rPr>
              <a:t>LHC run 2 had an estimated energy usage of 750 GWh per year</a:t>
            </a:r>
          </a:p>
          <a:p>
            <a:pPr marL="342900" indent="-342900">
              <a:buFont typeface="Arial" panose="020B0604020202020204" pitchFamily="34" charset="0"/>
              <a:buChar char="•"/>
            </a:pPr>
            <a:endParaRPr lang="en-US" sz="2000" dirty="0">
              <a:solidFill>
                <a:schemeClr val="tx2"/>
              </a:solidFill>
            </a:endParaRPr>
          </a:p>
          <a:p>
            <a:pPr marL="342900" indent="-342900">
              <a:buFont typeface="Arial" panose="020B0604020202020204" pitchFamily="34" charset="0"/>
              <a:buChar char="•"/>
            </a:pPr>
            <a:r>
              <a:rPr lang="en-US" sz="2000" dirty="0">
                <a:solidFill>
                  <a:schemeClr val="tx2"/>
                </a:solidFill>
              </a:rPr>
              <a:t>50 MW alone is cooling power to liquify helium (1.9K SC magnets)</a:t>
            </a:r>
            <a:br>
              <a:rPr lang="en-US" sz="2000" dirty="0">
                <a:solidFill>
                  <a:schemeClr val="tx2"/>
                </a:solidFill>
              </a:rPr>
            </a:br>
            <a:r>
              <a:rPr lang="en-US" sz="2000" dirty="0">
                <a:solidFill>
                  <a:schemeClr val="tx2"/>
                </a:solidFill>
              </a:rPr>
              <a:t>Note: w/o crab cavities there are only eight SRF cavities per beam</a:t>
            </a:r>
          </a:p>
          <a:p>
            <a:pPr marL="342900" indent="-342900">
              <a:buFont typeface="Arial" panose="020B0604020202020204" pitchFamily="34" charset="0"/>
              <a:buChar char="•"/>
            </a:pPr>
            <a:endParaRPr lang="en-US" sz="2000" dirty="0">
              <a:solidFill>
                <a:schemeClr val="tx2"/>
              </a:solidFill>
            </a:endParaRPr>
          </a:p>
          <a:p>
            <a:pPr marL="342900" indent="-342900">
              <a:buFont typeface="Arial" panose="020B0604020202020204" pitchFamily="34" charset="0"/>
              <a:buChar char="•"/>
            </a:pPr>
            <a:r>
              <a:rPr lang="en-US" sz="2000" dirty="0">
                <a:solidFill>
                  <a:schemeClr val="tx2"/>
                </a:solidFill>
              </a:rPr>
              <a:t>The standard LHC produced about 3M Higgs bosons per year</a:t>
            </a:r>
            <a:br>
              <a:rPr lang="en-US" sz="2000" dirty="0">
                <a:solidFill>
                  <a:schemeClr val="tx2"/>
                </a:solidFill>
              </a:rPr>
            </a:br>
            <a:endParaRPr lang="en-US" sz="2000" dirty="0">
              <a:solidFill>
                <a:schemeClr val="tx2"/>
              </a:solidFill>
            </a:endParaRPr>
          </a:p>
        </p:txBody>
      </p:sp>
      <p:sp>
        <p:nvSpPr>
          <p:cNvPr id="3" name="Pfeil: nach rechts 2">
            <a:extLst>
              <a:ext uri="{FF2B5EF4-FFF2-40B4-BE49-F238E27FC236}">
                <a16:creationId xmlns:a16="http://schemas.microsoft.com/office/drawing/2014/main" id="{326512F5-B712-1319-C985-05D315701F7E}"/>
              </a:ext>
            </a:extLst>
          </p:cNvPr>
          <p:cNvSpPr/>
          <p:nvPr/>
        </p:nvSpPr>
        <p:spPr>
          <a:xfrm>
            <a:off x="953635" y="5047130"/>
            <a:ext cx="1153070" cy="4616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57BC1FAD-EAAB-D1FC-61AA-27B4F9A030C8}"/>
              </a:ext>
            </a:extLst>
          </p:cNvPr>
          <p:cNvSpPr txBox="1"/>
          <p:nvPr/>
        </p:nvSpPr>
        <p:spPr>
          <a:xfrm>
            <a:off x="2656079" y="4426648"/>
            <a:ext cx="6905932" cy="707886"/>
          </a:xfrm>
          <a:prstGeom prst="rect">
            <a:avLst/>
          </a:prstGeom>
          <a:noFill/>
          <a:ln>
            <a:solidFill>
              <a:schemeClr val="accent1"/>
            </a:solidFill>
          </a:ln>
        </p:spPr>
        <p:txBody>
          <a:bodyPr wrap="square" rtlCol="0">
            <a:spAutoFit/>
          </a:bodyPr>
          <a:lstStyle/>
          <a:p>
            <a:r>
              <a:rPr lang="en-US" sz="2000" dirty="0"/>
              <a:t>0.25 MWh per Higgs or 28.7 tons of CO</a:t>
            </a:r>
            <a:r>
              <a:rPr lang="en-US" sz="2000" baseline="-25000" dirty="0"/>
              <a:t>2</a:t>
            </a:r>
            <a:r>
              <a:rPr lang="en-US" sz="2000" dirty="0"/>
              <a:t> per Higgs boson </a:t>
            </a:r>
          </a:p>
          <a:p>
            <a:r>
              <a:rPr lang="en-US" sz="2000" dirty="0"/>
              <a:t>taking Switzerland's rather clean 115g CO</a:t>
            </a:r>
            <a:r>
              <a:rPr lang="en-US" sz="2000" baseline="-25000" dirty="0"/>
              <a:t>2</a:t>
            </a:r>
            <a:r>
              <a:rPr lang="en-US" sz="2000" dirty="0"/>
              <a:t> per kWh electricity</a:t>
            </a:r>
            <a:endParaRPr lang="de-DE" sz="2000" dirty="0"/>
          </a:p>
        </p:txBody>
      </p:sp>
      <p:sp>
        <p:nvSpPr>
          <p:cNvPr id="8" name="Textfeld 7">
            <a:extLst>
              <a:ext uri="{FF2B5EF4-FFF2-40B4-BE49-F238E27FC236}">
                <a16:creationId xmlns:a16="http://schemas.microsoft.com/office/drawing/2014/main" id="{AA0039B2-7A44-50C3-1940-1795A9655ED9}"/>
              </a:ext>
            </a:extLst>
          </p:cNvPr>
          <p:cNvSpPr txBox="1"/>
          <p:nvPr/>
        </p:nvSpPr>
        <p:spPr>
          <a:xfrm>
            <a:off x="2656079" y="5244775"/>
            <a:ext cx="6905931" cy="1015663"/>
          </a:xfrm>
          <a:prstGeom prst="rect">
            <a:avLst/>
          </a:prstGeom>
          <a:noFill/>
          <a:ln>
            <a:solidFill>
              <a:schemeClr val="accent1"/>
            </a:solidFill>
          </a:ln>
        </p:spPr>
        <p:txBody>
          <a:bodyPr wrap="square" rtlCol="0">
            <a:spAutoFit/>
          </a:bodyPr>
          <a:lstStyle/>
          <a:p>
            <a:r>
              <a:rPr lang="en-US" sz="2000" dirty="0"/>
              <a:t>3 million Higgs bosons produce as much CO</a:t>
            </a:r>
            <a:r>
              <a:rPr lang="en-US" sz="2000" baseline="-25000" dirty="0"/>
              <a:t>2</a:t>
            </a:r>
            <a:r>
              <a:rPr lang="en-US" sz="2000" dirty="0"/>
              <a:t> as 12 million</a:t>
            </a:r>
            <a:br>
              <a:rPr lang="en-US" sz="2000" dirty="0"/>
            </a:br>
            <a:r>
              <a:rPr lang="en-US" sz="2000" dirty="0"/>
              <a:t>average German citizens as of 2023</a:t>
            </a:r>
          </a:p>
          <a:p>
            <a:r>
              <a:rPr lang="en-US" sz="2000" dirty="0"/>
              <a:t>or about 23 million Swiss citizens (2023)</a:t>
            </a:r>
            <a:endParaRPr lang="de-DE" sz="2000" dirty="0"/>
          </a:p>
        </p:txBody>
      </p:sp>
      <p:pic>
        <p:nvPicPr>
          <p:cNvPr id="10" name="Grafik 9">
            <a:extLst>
              <a:ext uri="{FF2B5EF4-FFF2-40B4-BE49-F238E27FC236}">
                <a16:creationId xmlns:a16="http://schemas.microsoft.com/office/drawing/2014/main" id="{F44E39BA-3AAF-178D-D19E-2A504C272985}"/>
              </a:ext>
            </a:extLst>
          </p:cNvPr>
          <p:cNvPicPr>
            <a:picLocks noChangeAspect="1"/>
          </p:cNvPicPr>
          <p:nvPr/>
        </p:nvPicPr>
        <p:blipFill>
          <a:blip r:embed="rId2"/>
          <a:stretch>
            <a:fillRect/>
          </a:stretch>
        </p:blipFill>
        <p:spPr>
          <a:xfrm>
            <a:off x="9040048" y="1484655"/>
            <a:ext cx="3005137" cy="1461248"/>
          </a:xfrm>
          <a:prstGeom prst="rect">
            <a:avLst/>
          </a:prstGeom>
        </p:spPr>
      </p:pic>
      <p:sp>
        <p:nvSpPr>
          <p:cNvPr id="11" name="Textfeld 10">
            <a:extLst>
              <a:ext uri="{FF2B5EF4-FFF2-40B4-BE49-F238E27FC236}">
                <a16:creationId xmlns:a16="http://schemas.microsoft.com/office/drawing/2014/main" id="{88926D97-C920-1422-7B3D-374070D86C44}"/>
              </a:ext>
            </a:extLst>
          </p:cNvPr>
          <p:cNvSpPr txBox="1"/>
          <p:nvPr/>
        </p:nvSpPr>
        <p:spPr>
          <a:xfrm>
            <a:off x="9426765" y="2932011"/>
            <a:ext cx="2420856" cy="615553"/>
          </a:xfrm>
          <a:prstGeom prst="rect">
            <a:avLst/>
          </a:prstGeom>
          <a:noFill/>
        </p:spPr>
        <p:txBody>
          <a:bodyPr wrap="none" rtlCol="0">
            <a:spAutoFit/>
          </a:bodyPr>
          <a:lstStyle/>
          <a:p>
            <a:r>
              <a:rPr lang="de-DE" sz="900" dirty="0"/>
              <a:t>© IMAGO / ZUMA Wire / Fatima-</a:t>
            </a:r>
            <a:r>
              <a:rPr lang="de-DE" sz="900" dirty="0" err="1"/>
              <a:t>Tuj</a:t>
            </a:r>
            <a:r>
              <a:rPr lang="de-DE" sz="900" dirty="0"/>
              <a:t> </a:t>
            </a:r>
            <a:r>
              <a:rPr lang="de-DE" sz="900" dirty="0" err="1"/>
              <a:t>Johora</a:t>
            </a:r>
            <a:br>
              <a:rPr lang="de-DE" sz="900" dirty="0"/>
            </a:br>
            <a:r>
              <a:rPr lang="de-DE" sz="900" dirty="0"/>
              <a:t>LMU München, </a:t>
            </a:r>
            <a:br>
              <a:rPr lang="de-DE" sz="900" dirty="0"/>
            </a:br>
            <a:r>
              <a:rPr lang="de-DE" sz="800" dirty="0"/>
              <a:t>https://www.lmu.de/de/newsroom/newsuebersicht/</a:t>
            </a:r>
            <a:br>
              <a:rPr lang="de-DE" sz="800" dirty="0"/>
            </a:br>
            <a:r>
              <a:rPr lang="de-DE" sz="800" dirty="0" err="1"/>
              <a:t>news</a:t>
            </a:r>
            <a:r>
              <a:rPr lang="de-DE" sz="800" dirty="0"/>
              <a:t>/forschung-zum-klimawandel.html</a:t>
            </a:r>
          </a:p>
        </p:txBody>
      </p:sp>
      <p:sp>
        <p:nvSpPr>
          <p:cNvPr id="12" name="Textfeld 11">
            <a:extLst>
              <a:ext uri="{FF2B5EF4-FFF2-40B4-BE49-F238E27FC236}">
                <a16:creationId xmlns:a16="http://schemas.microsoft.com/office/drawing/2014/main" id="{8C6BD0E9-376D-3486-599A-A573D192DFC7}"/>
              </a:ext>
            </a:extLst>
          </p:cNvPr>
          <p:cNvSpPr txBox="1"/>
          <p:nvPr/>
        </p:nvSpPr>
        <p:spPr>
          <a:xfrm>
            <a:off x="3177750" y="6283584"/>
            <a:ext cx="6737742" cy="430887"/>
          </a:xfrm>
          <a:prstGeom prst="rect">
            <a:avLst/>
          </a:prstGeom>
          <a:noFill/>
        </p:spPr>
        <p:txBody>
          <a:bodyPr wrap="none" rtlCol="0">
            <a:spAutoFit/>
          </a:bodyPr>
          <a:lstStyle/>
          <a:p>
            <a:r>
              <a:rPr lang="de-DE" sz="1100" dirty="0">
                <a:hlinkClick r:id="rId3"/>
              </a:rPr>
              <a:t>https://www.home.cern/resources/faqs/facts-and-figures-about-lhc</a:t>
            </a:r>
            <a:endParaRPr lang="de-DE" sz="1100" dirty="0"/>
          </a:p>
          <a:p>
            <a:r>
              <a:rPr lang="en-US" sz="1100" dirty="0">
                <a:hlinkClick r:id="rId4"/>
              </a:rPr>
              <a:t>Vol. 1 (2018): Proceedings of the CAS-CERN Accelerator School on Free Electron Lasers and Energy Recovery Linacs</a:t>
            </a:r>
            <a:endParaRPr lang="de-DE" sz="1100" dirty="0"/>
          </a:p>
        </p:txBody>
      </p:sp>
      <p:grpSp>
        <p:nvGrpSpPr>
          <p:cNvPr id="13" name="Gruppieren 12">
            <a:extLst>
              <a:ext uri="{FF2B5EF4-FFF2-40B4-BE49-F238E27FC236}">
                <a16:creationId xmlns:a16="http://schemas.microsoft.com/office/drawing/2014/main" id="{CF930F94-9CCF-7A42-3749-CE39740BC46A}"/>
              </a:ext>
            </a:extLst>
          </p:cNvPr>
          <p:cNvGrpSpPr/>
          <p:nvPr/>
        </p:nvGrpSpPr>
        <p:grpSpPr>
          <a:xfrm>
            <a:off x="10035087" y="3601486"/>
            <a:ext cx="1002632" cy="2659138"/>
            <a:chOff x="10035087" y="3601486"/>
            <a:chExt cx="1002632" cy="2659138"/>
          </a:xfrm>
        </p:grpSpPr>
        <p:pic>
          <p:nvPicPr>
            <p:cNvPr id="15" name="Grafik 14">
              <a:extLst>
                <a:ext uri="{FF2B5EF4-FFF2-40B4-BE49-F238E27FC236}">
                  <a16:creationId xmlns:a16="http://schemas.microsoft.com/office/drawing/2014/main" id="{E41848E1-85DA-5D8E-1D6B-EF9E54DBE823}"/>
                </a:ext>
              </a:extLst>
            </p:cNvPr>
            <p:cNvPicPr>
              <a:picLocks noChangeAspect="1"/>
            </p:cNvPicPr>
            <p:nvPr/>
          </p:nvPicPr>
          <p:blipFill>
            <a:blip r:embed="rId5"/>
            <a:stretch>
              <a:fillRect/>
            </a:stretch>
          </p:blipFill>
          <p:spPr>
            <a:xfrm>
              <a:off x="10047512" y="5270417"/>
              <a:ext cx="990207" cy="990207"/>
            </a:xfrm>
            <a:prstGeom prst="rect">
              <a:avLst/>
            </a:prstGeom>
          </p:spPr>
        </p:pic>
        <p:pic>
          <p:nvPicPr>
            <p:cNvPr id="17" name="Grafik 16">
              <a:extLst>
                <a:ext uri="{FF2B5EF4-FFF2-40B4-BE49-F238E27FC236}">
                  <a16:creationId xmlns:a16="http://schemas.microsoft.com/office/drawing/2014/main" id="{A40C8F82-70C6-EB3C-0D07-59D9751234E0}"/>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0035087" y="3601486"/>
              <a:ext cx="987705" cy="987705"/>
            </a:xfrm>
            <a:prstGeom prst="rect">
              <a:avLst/>
            </a:prstGeom>
          </p:spPr>
        </p:pic>
        <p:sp>
          <p:nvSpPr>
            <p:cNvPr id="9" name="Pfeil: nach unten 8">
              <a:extLst>
                <a:ext uri="{FF2B5EF4-FFF2-40B4-BE49-F238E27FC236}">
                  <a16:creationId xmlns:a16="http://schemas.microsoft.com/office/drawing/2014/main" id="{8ED54E21-0090-B235-F02E-747BE3BD1C81}"/>
                </a:ext>
              </a:extLst>
            </p:cNvPr>
            <p:cNvSpPr/>
            <p:nvPr/>
          </p:nvSpPr>
          <p:spPr>
            <a:xfrm>
              <a:off x="10429307" y="4649836"/>
              <a:ext cx="226615" cy="559935"/>
            </a:xfrm>
            <a:prstGeom prst="downArrow">
              <a:avLst/>
            </a:prstGeom>
            <a:gradFill>
              <a:gsLst>
                <a:gs pos="0">
                  <a:srgbClr val="0070C0"/>
                </a:gs>
                <a:gs pos="100000">
                  <a:srgbClr val="00B050"/>
                </a:gs>
              </a:gsLst>
              <a:lin ang="5400000" scaled="1"/>
            </a:gradFill>
            <a:ln>
              <a:gradFill>
                <a:gsLst>
                  <a:gs pos="0">
                    <a:srgbClr val="0070C0"/>
                  </a:gs>
                  <a:gs pos="100000">
                    <a:srgbClr val="00B050"/>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181689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up)">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3" grpId="0" animBg="1"/>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514D7-C74C-13CD-0408-F8524F8CEC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EA1B01-6ADD-A331-A75C-7608561CC3E5}"/>
              </a:ext>
            </a:extLst>
          </p:cNvPr>
          <p:cNvSpPr txBox="1">
            <a:spLocks/>
          </p:cNvSpPr>
          <p:nvPr/>
        </p:nvSpPr>
        <p:spPr>
          <a:xfrm>
            <a:off x="251098" y="822093"/>
            <a:ext cx="6514228" cy="118879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C00000"/>
                </a:solidFill>
              </a:rPr>
              <a:t>Integrated FRT+HOM Waveguide Coupler Design</a:t>
            </a:r>
          </a:p>
        </p:txBody>
      </p:sp>
      <p:sp>
        <p:nvSpPr>
          <p:cNvPr id="3" name="Content Placeholder 2">
            <a:extLst>
              <a:ext uri="{FF2B5EF4-FFF2-40B4-BE49-F238E27FC236}">
                <a16:creationId xmlns:a16="http://schemas.microsoft.com/office/drawing/2014/main" id="{DAAF8093-21BF-4FEE-9AE2-0E5DB2E01159}"/>
              </a:ext>
            </a:extLst>
          </p:cNvPr>
          <p:cNvSpPr txBox="1">
            <a:spLocks/>
          </p:cNvSpPr>
          <p:nvPr/>
        </p:nvSpPr>
        <p:spPr>
          <a:xfrm>
            <a:off x="44865" y="840932"/>
            <a:ext cx="6502400" cy="5721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1400" dirty="0"/>
          </a:p>
        </p:txBody>
      </p:sp>
      <p:grpSp>
        <p:nvGrpSpPr>
          <p:cNvPr id="12" name="Group 11">
            <a:extLst>
              <a:ext uri="{FF2B5EF4-FFF2-40B4-BE49-F238E27FC236}">
                <a16:creationId xmlns:a16="http://schemas.microsoft.com/office/drawing/2014/main" id="{D5ACAC59-5CE1-46C2-0ED4-2B94EDC2D5E8}"/>
              </a:ext>
            </a:extLst>
          </p:cNvPr>
          <p:cNvGrpSpPr/>
          <p:nvPr/>
        </p:nvGrpSpPr>
        <p:grpSpPr>
          <a:xfrm>
            <a:off x="6718300" y="640024"/>
            <a:ext cx="5402027" cy="2320019"/>
            <a:chOff x="6619456" y="684784"/>
            <a:chExt cx="5402027" cy="2320019"/>
          </a:xfrm>
        </p:grpSpPr>
        <p:pic>
          <p:nvPicPr>
            <p:cNvPr id="8" name="Picture 7">
              <a:extLst>
                <a:ext uri="{FF2B5EF4-FFF2-40B4-BE49-F238E27FC236}">
                  <a16:creationId xmlns:a16="http://schemas.microsoft.com/office/drawing/2014/main" id="{45D33294-6FA2-BA2C-1986-65BF58B38D32}"/>
                </a:ext>
              </a:extLst>
            </p:cNvPr>
            <p:cNvPicPr>
              <a:picLocks noChangeAspect="1"/>
            </p:cNvPicPr>
            <p:nvPr/>
          </p:nvPicPr>
          <p:blipFill>
            <a:blip r:embed="rId2"/>
            <a:stretch>
              <a:fillRect/>
            </a:stretch>
          </p:blipFill>
          <p:spPr>
            <a:xfrm>
              <a:off x="6619456" y="736957"/>
              <a:ext cx="2451998" cy="1974272"/>
            </a:xfrm>
            <a:prstGeom prst="rect">
              <a:avLst/>
            </a:prstGeom>
          </p:spPr>
        </p:pic>
        <p:pic>
          <p:nvPicPr>
            <p:cNvPr id="9" name="Picture 8">
              <a:extLst>
                <a:ext uri="{FF2B5EF4-FFF2-40B4-BE49-F238E27FC236}">
                  <a16:creationId xmlns:a16="http://schemas.microsoft.com/office/drawing/2014/main" id="{E1DD48E9-113A-77DE-48EB-77247A5053D4}"/>
                </a:ext>
              </a:extLst>
            </p:cNvPr>
            <p:cNvPicPr>
              <a:picLocks noChangeAspect="1"/>
            </p:cNvPicPr>
            <p:nvPr/>
          </p:nvPicPr>
          <p:blipFill>
            <a:blip r:embed="rId3"/>
            <a:stretch>
              <a:fillRect/>
            </a:stretch>
          </p:blipFill>
          <p:spPr>
            <a:xfrm>
              <a:off x="9138472" y="684784"/>
              <a:ext cx="2883011" cy="2320019"/>
            </a:xfrm>
            <a:prstGeom prst="rect">
              <a:avLst/>
            </a:prstGeom>
          </p:spPr>
        </p:pic>
      </p:grpSp>
      <p:pic>
        <p:nvPicPr>
          <p:cNvPr id="10" name="Picture 9">
            <a:extLst>
              <a:ext uri="{FF2B5EF4-FFF2-40B4-BE49-F238E27FC236}">
                <a16:creationId xmlns:a16="http://schemas.microsoft.com/office/drawing/2014/main" id="{6D435957-F799-3C2B-621E-37F305B3E7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5579" y="3172720"/>
            <a:ext cx="5424748" cy="3389326"/>
          </a:xfrm>
          <a:prstGeom prst="rect">
            <a:avLst/>
          </a:prstGeom>
        </p:spPr>
      </p:pic>
      <p:cxnSp>
        <p:nvCxnSpPr>
          <p:cNvPr id="14" name="Straight Connector 13">
            <a:extLst>
              <a:ext uri="{FF2B5EF4-FFF2-40B4-BE49-F238E27FC236}">
                <a16:creationId xmlns:a16="http://schemas.microsoft.com/office/drawing/2014/main" id="{936070BC-5F5B-5418-538F-F986F8FC1EA0}"/>
              </a:ext>
            </a:extLst>
          </p:cNvPr>
          <p:cNvCxnSpPr>
            <a:cxnSpLocks/>
          </p:cNvCxnSpPr>
          <p:nvPr/>
        </p:nvCxnSpPr>
        <p:spPr>
          <a:xfrm flipH="1">
            <a:off x="6605405" y="528836"/>
            <a:ext cx="23156" cy="6097152"/>
          </a:xfrm>
          <a:prstGeom prst="line">
            <a:avLst/>
          </a:prstGeom>
          <a:ln w="28575">
            <a:solidFill>
              <a:srgbClr val="B5121B"/>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4" name="Content Placeholder 2">
                <a:extLst>
                  <a:ext uri="{FF2B5EF4-FFF2-40B4-BE49-F238E27FC236}">
                    <a16:creationId xmlns:a16="http://schemas.microsoft.com/office/drawing/2014/main" id="{DD9F9E53-A280-DB53-3E65-56CFB37AFD10}"/>
                  </a:ext>
                </a:extLst>
              </p:cNvPr>
              <p:cNvSpPr txBox="1">
                <a:spLocks/>
              </p:cNvSpPr>
              <p:nvPr/>
            </p:nvSpPr>
            <p:spPr>
              <a:xfrm>
                <a:off x="44865" y="1811219"/>
                <a:ext cx="6502400" cy="43561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1" dirty="0"/>
                  <a:t>Motivation: Reducing Complexity</a:t>
                </a:r>
              </a:p>
              <a:p>
                <a:pPr lvl="1"/>
                <a:r>
                  <a:rPr lang="en-GB" sz="1800" dirty="0"/>
                  <a:t>There is little space on the end-group of most SRF cavities hence to install an FRT it may be necessary to combine coupling with a HOM or FPC port</a:t>
                </a:r>
              </a:p>
              <a:p>
                <a:pPr lvl="1"/>
                <a:endParaRPr lang="en-GB" sz="1800" dirty="0"/>
              </a:p>
              <a:p>
                <a:r>
                  <a:rPr lang="en-GB" sz="2000" b="1" dirty="0"/>
                  <a:t>Design Strategy</a:t>
                </a:r>
              </a:p>
              <a:p>
                <a:pPr lvl="1"/>
                <a:r>
                  <a:rPr lang="en-GB" sz="1800" dirty="0"/>
                  <a:t>We have chosen a waveguide coupler initially as the topology due to its inherent high-pass filter response</a:t>
                </a:r>
              </a:p>
              <a:p>
                <a:pPr lvl="1"/>
                <a:r>
                  <a:rPr lang="en-GB" sz="1800" dirty="0"/>
                  <a:t>The Q </a:t>
                </a:r>
                <a:r>
                  <a:rPr lang="en-GB" sz="1800" dirty="0" err="1"/>
                  <a:t>frequired</a:t>
                </a:r>
                <a:r>
                  <a:rPr lang="en-GB" sz="1800" dirty="0"/>
                  <a:t> for the FRT is fairly high so we can have the fundamental below cut-off (</a:t>
                </a:r>
                <a:r>
                  <a:rPr lang="en-GB" sz="1800" dirty="0" err="1"/>
                  <a:t>i.e</a:t>
                </a:r>
                <a:r>
                  <a:rPr lang="en-GB" sz="1800" dirty="0"/>
                  <a:t>: </a:t>
                </a:r>
                <a14:m>
                  <m:oMath xmlns:m="http://schemas.openxmlformats.org/officeDocument/2006/math">
                    <m:sSup>
                      <m:sSupPr>
                        <m:ctrlPr>
                          <a:rPr lang="en-GB" sz="1800" i="1">
                            <a:latin typeface="Cambria Math" panose="02040503050406030204" pitchFamily="18" charset="0"/>
                          </a:rPr>
                        </m:ctrlPr>
                      </m:sSupPr>
                      <m:e>
                        <m:sSub>
                          <m:sSubPr>
                            <m:ctrlPr>
                              <a:rPr lang="en-GB" sz="1800" i="1">
                                <a:latin typeface="Cambria Math" panose="02040503050406030204" pitchFamily="18" charset="0"/>
                              </a:rPr>
                            </m:ctrlPr>
                          </m:sSubPr>
                          <m:e>
                            <m:r>
                              <a:rPr lang="en-GB" sz="1800" i="1">
                                <a:latin typeface="Cambria Math" panose="02040503050406030204" pitchFamily="18" charset="0"/>
                              </a:rPr>
                              <m:t>𝑄</m:t>
                            </m:r>
                          </m:e>
                          <m:sub>
                            <m:r>
                              <a:rPr lang="en-GB" sz="1800" i="1">
                                <a:latin typeface="Cambria Math" panose="02040503050406030204" pitchFamily="18" charset="0"/>
                              </a:rPr>
                              <m:t>𝑒</m:t>
                            </m:r>
                            <m:r>
                              <a:rPr lang="en-GB" sz="1800" i="1">
                                <a:latin typeface="Cambria Math" panose="02040503050406030204" pitchFamily="18" charset="0"/>
                              </a:rPr>
                              <m:t>(</m:t>
                            </m:r>
                            <m:r>
                              <a:rPr lang="en-GB" sz="1800" i="1">
                                <a:latin typeface="Cambria Math" panose="02040503050406030204" pitchFamily="18" charset="0"/>
                              </a:rPr>
                              <m:t>𝐶𝑎𝑣𝑖𝑡𝑦</m:t>
                            </m:r>
                            <m:r>
                              <a:rPr lang="en-GB" sz="1800" i="1">
                                <a:latin typeface="Cambria Math" panose="02040503050406030204" pitchFamily="18" charset="0"/>
                              </a:rPr>
                              <m:t>−</m:t>
                            </m:r>
                            <m:r>
                              <a:rPr lang="en-GB" sz="1800" i="1">
                                <a:latin typeface="Cambria Math" panose="02040503050406030204" pitchFamily="18" charset="0"/>
                              </a:rPr>
                              <m:t>𝑇𝐿</m:t>
                            </m:r>
                            <m:r>
                              <a:rPr lang="en-GB" sz="1800" i="1">
                                <a:latin typeface="Cambria Math" panose="02040503050406030204" pitchFamily="18" charset="0"/>
                              </a:rPr>
                              <m:t>)</m:t>
                            </m:r>
                          </m:sub>
                        </m:sSub>
                        <m:r>
                          <a:rPr lang="en-GB" sz="1800" i="1">
                            <a:latin typeface="Cambria Math" panose="02040503050406030204" pitchFamily="18" charset="0"/>
                          </a:rPr>
                          <m:t>~10</m:t>
                        </m:r>
                      </m:e>
                      <m:sup>
                        <m:r>
                          <a:rPr lang="en-GB" sz="1800" i="1">
                            <a:latin typeface="Cambria Math" panose="02040503050406030204" pitchFamily="18" charset="0"/>
                          </a:rPr>
                          <m:t>7</m:t>
                        </m:r>
                      </m:sup>
                    </m:sSup>
                    <m:r>
                      <a:rPr lang="en-GB" sz="1800" i="1">
                        <a:latin typeface="Cambria Math" panose="02040503050406030204" pitchFamily="18" charset="0"/>
                      </a:rPr>
                      <m:t> )</m:t>
                    </m:r>
                  </m:oMath>
                </a14:m>
                <a:r>
                  <a:rPr lang="en-GB" sz="1800" dirty="0"/>
                  <a:t>.</a:t>
                </a:r>
              </a:p>
              <a:p>
                <a:pPr lvl="1"/>
                <a:r>
                  <a:rPr lang="en-GB" sz="1800" dirty="0"/>
                  <a:t>Design Variants Under Investigation for HOM coupler option:</a:t>
                </a:r>
              </a:p>
              <a:p>
                <a:pPr lvl="2"/>
                <a:r>
                  <a:rPr lang="en-GB" sz="1800" dirty="0"/>
                  <a:t>HOM-Waveguide Option: Using the WG to act as a HOM damper.</a:t>
                </a:r>
              </a:p>
              <a:p>
                <a:pPr lvl="2"/>
                <a:r>
                  <a:rPr lang="en-GB" sz="1800" dirty="0"/>
                  <a:t>Coaxial Option: A separate HOM coax coupler would couple to the waveguide to extract the HOMs.</a:t>
                </a:r>
              </a:p>
              <a:p>
                <a:endParaRPr lang="en-GB" dirty="0"/>
              </a:p>
            </p:txBody>
          </p:sp>
        </mc:Choice>
        <mc:Fallback>
          <p:sp>
            <p:nvSpPr>
              <p:cNvPr id="4" name="Content Placeholder 2">
                <a:extLst>
                  <a:ext uri="{FF2B5EF4-FFF2-40B4-BE49-F238E27FC236}">
                    <a16:creationId xmlns:a16="http://schemas.microsoft.com/office/drawing/2014/main" id="{DD9F9E53-A280-DB53-3E65-56CFB37AFD10}"/>
                  </a:ext>
                </a:extLst>
              </p:cNvPr>
              <p:cNvSpPr txBox="1">
                <a:spLocks noRot="1" noChangeAspect="1" noMove="1" noResize="1" noEditPoints="1" noAdjustHandles="1" noChangeArrowheads="1" noChangeShapeType="1" noTextEdit="1"/>
              </p:cNvSpPr>
              <p:nvPr/>
            </p:nvSpPr>
            <p:spPr>
              <a:xfrm>
                <a:off x="44865" y="1811219"/>
                <a:ext cx="6502400" cy="4356100"/>
              </a:xfrm>
              <a:prstGeom prst="rect">
                <a:avLst/>
              </a:prstGeom>
              <a:blipFill>
                <a:blip r:embed="rId5"/>
                <a:stretch>
                  <a:fillRect l="-843" t="-1259" r="-1125" b="-10070"/>
                </a:stretch>
              </a:blipFill>
            </p:spPr>
            <p:txBody>
              <a:bodyPr/>
              <a:lstStyle/>
              <a:p>
                <a:r>
                  <a:rPr lang="de-DE">
                    <a:noFill/>
                  </a:rPr>
                  <a:t> </a:t>
                </a:r>
              </a:p>
            </p:txBody>
          </p:sp>
        </mc:Fallback>
      </mc:AlternateContent>
      <p:sp>
        <p:nvSpPr>
          <p:cNvPr id="5" name="TextBox 4">
            <a:extLst>
              <a:ext uri="{FF2B5EF4-FFF2-40B4-BE49-F238E27FC236}">
                <a16:creationId xmlns:a16="http://schemas.microsoft.com/office/drawing/2014/main" id="{8CE9661B-15E4-1C3F-4299-C5229B68502F}"/>
              </a:ext>
            </a:extLst>
          </p:cNvPr>
          <p:cNvSpPr txBox="1"/>
          <p:nvPr/>
        </p:nvSpPr>
        <p:spPr>
          <a:xfrm>
            <a:off x="9304468" y="6348989"/>
            <a:ext cx="508473" cy="261610"/>
          </a:xfrm>
          <a:prstGeom prst="rect">
            <a:avLst/>
          </a:prstGeom>
          <a:noFill/>
        </p:spPr>
        <p:txBody>
          <a:bodyPr wrap="none" rtlCol="0">
            <a:spAutoFit/>
          </a:bodyPr>
          <a:lstStyle/>
          <a:p>
            <a:r>
              <a:rPr lang="en-GB" sz="1050" dirty="0"/>
              <a:t>[mm]</a:t>
            </a:r>
          </a:p>
        </p:txBody>
      </p:sp>
      <p:sp>
        <p:nvSpPr>
          <p:cNvPr id="7" name="TextBox 6">
            <a:extLst>
              <a:ext uri="{FF2B5EF4-FFF2-40B4-BE49-F238E27FC236}">
                <a16:creationId xmlns:a16="http://schemas.microsoft.com/office/drawing/2014/main" id="{393AD24B-730A-1F23-477F-5DEEDF085316}"/>
              </a:ext>
            </a:extLst>
          </p:cNvPr>
          <p:cNvSpPr txBox="1"/>
          <p:nvPr/>
        </p:nvSpPr>
        <p:spPr>
          <a:xfrm>
            <a:off x="8607531" y="396900"/>
            <a:ext cx="2193925" cy="215444"/>
          </a:xfrm>
          <a:prstGeom prst="rect">
            <a:avLst/>
          </a:prstGeom>
          <a:solidFill>
            <a:schemeClr val="accent3">
              <a:lumMod val="20000"/>
              <a:lumOff val="80000"/>
            </a:schemeClr>
          </a:solidFill>
        </p:spPr>
        <p:txBody>
          <a:bodyPr wrap="square">
            <a:spAutoFit/>
          </a:bodyPr>
          <a:lstStyle/>
          <a:p>
            <a:r>
              <a:rPr lang="en-GB" sz="800" b="1" dirty="0"/>
              <a:t>Active exploration of the parameter space </a:t>
            </a:r>
          </a:p>
        </p:txBody>
      </p:sp>
      <p:pic>
        <p:nvPicPr>
          <p:cNvPr id="6" name="Picture 2" descr="Innovate for Sustainable Accelerating Systems: Kick-Off Meeting">
            <a:extLst>
              <a:ext uri="{FF2B5EF4-FFF2-40B4-BE49-F238E27FC236}">
                <a16:creationId xmlns:a16="http://schemas.microsoft.com/office/drawing/2014/main" id="{F03659EE-9800-E7E1-D5C7-272BDEDC46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865" y="9149"/>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13" name="Textfeld 12">
            <a:extLst>
              <a:ext uri="{FF2B5EF4-FFF2-40B4-BE49-F238E27FC236}">
                <a16:creationId xmlns:a16="http://schemas.microsoft.com/office/drawing/2014/main" id="{8C040F85-A1E7-7541-7522-7E1C9A8EB749}"/>
              </a:ext>
            </a:extLst>
          </p:cNvPr>
          <p:cNvSpPr txBox="1"/>
          <p:nvPr/>
        </p:nvSpPr>
        <p:spPr>
          <a:xfrm>
            <a:off x="3045664" y="36618"/>
            <a:ext cx="7003201" cy="461665"/>
          </a:xfrm>
          <a:prstGeom prst="rect">
            <a:avLst/>
          </a:prstGeom>
          <a:noFill/>
        </p:spPr>
        <p:txBody>
          <a:bodyPr wrap="square">
            <a:spAutoFit/>
          </a:bodyPr>
          <a:lstStyle/>
          <a:p>
            <a:r>
              <a:rPr lang="en-US" sz="2400" b="1" dirty="0">
                <a:solidFill>
                  <a:srgbClr val="002060"/>
                </a:solidFill>
              </a:rPr>
              <a:t>WP6 – </a:t>
            </a:r>
            <a:r>
              <a:rPr lang="en-US" sz="2400" b="1" dirty="0">
                <a:solidFill>
                  <a:srgbClr val="002060"/>
                </a:solidFill>
                <a:cs typeface="Helvetica" panose="020B0604020202020204" pitchFamily="34" charset="0"/>
              </a:rPr>
              <a:t>Retrofitting FE-FRT</a:t>
            </a:r>
            <a:r>
              <a:rPr lang="en-US" sz="2400" b="1" i="1" dirty="0">
                <a:solidFill>
                  <a:srgbClr val="002060"/>
                </a:solidFill>
                <a:cs typeface="Helvetica" panose="020B0604020202020204" pitchFamily="34" charset="0"/>
              </a:rPr>
              <a:t> </a:t>
            </a:r>
            <a:r>
              <a:rPr lang="en-US" sz="1800" b="1" dirty="0">
                <a:solidFill>
                  <a:srgbClr val="002060"/>
                </a:solidFill>
              </a:rPr>
              <a:t>:</a:t>
            </a:r>
            <a:r>
              <a:rPr lang="en-US" sz="1800" b="1" dirty="0">
                <a:solidFill>
                  <a:schemeClr val="bg2">
                    <a:lumMod val="50000"/>
                  </a:schemeClr>
                </a:solidFill>
              </a:rPr>
              <a:t> status/evolution of Task 6.2 </a:t>
            </a:r>
          </a:p>
        </p:txBody>
      </p:sp>
    </p:spTree>
    <p:extLst>
      <p:ext uri="{BB962C8B-B14F-4D97-AF65-F5344CB8AC3E}">
        <p14:creationId xmlns:p14="http://schemas.microsoft.com/office/powerpoint/2010/main" val="11745874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00959-0524-B5ED-2C53-AA6F93B182F9}"/>
              </a:ext>
            </a:extLst>
          </p:cNvPr>
          <p:cNvSpPr>
            <a:spLocks noGrp="1"/>
          </p:cNvSpPr>
          <p:nvPr>
            <p:ph type="title"/>
          </p:nvPr>
        </p:nvSpPr>
        <p:spPr>
          <a:xfrm>
            <a:off x="2861113" y="533683"/>
            <a:ext cx="10515600" cy="1325563"/>
          </a:xfrm>
        </p:spPr>
        <p:txBody>
          <a:bodyPr/>
          <a:lstStyle/>
          <a:p>
            <a:r>
              <a:rPr lang="en-US" b="1" dirty="0">
                <a:solidFill>
                  <a:srgbClr val="C00000"/>
                </a:solidFill>
              </a:rPr>
              <a:t>Twin-coaxial FRT</a:t>
            </a:r>
          </a:p>
        </p:txBody>
      </p:sp>
      <p:sp>
        <p:nvSpPr>
          <p:cNvPr id="3" name="Content Placeholder 2">
            <a:extLst>
              <a:ext uri="{FF2B5EF4-FFF2-40B4-BE49-F238E27FC236}">
                <a16:creationId xmlns:a16="http://schemas.microsoft.com/office/drawing/2014/main" id="{D548DB58-B8AB-3D3D-11CE-D2138C322F2B}"/>
              </a:ext>
            </a:extLst>
          </p:cNvPr>
          <p:cNvSpPr>
            <a:spLocks noGrp="1"/>
          </p:cNvSpPr>
          <p:nvPr>
            <p:ph idx="1"/>
          </p:nvPr>
        </p:nvSpPr>
        <p:spPr>
          <a:xfrm>
            <a:off x="525193" y="1415841"/>
            <a:ext cx="8628332" cy="5230761"/>
          </a:xfrm>
        </p:spPr>
        <p:txBody>
          <a:bodyPr>
            <a:normAutofit fontScale="85000" lnSpcReduction="10000"/>
          </a:bodyPr>
          <a:lstStyle/>
          <a:p>
            <a:r>
              <a:rPr lang="en-US" dirty="0"/>
              <a:t>The RF design</a:t>
            </a:r>
          </a:p>
          <a:p>
            <a:pPr lvl="1"/>
            <a:r>
              <a:rPr lang="en-US" dirty="0"/>
              <a:t>Power handling and cooling is a major constraint in FRTs due to their small size</a:t>
            </a:r>
          </a:p>
          <a:p>
            <a:pPr lvl="1"/>
            <a:r>
              <a:rPr lang="en-US" dirty="0"/>
              <a:t>We propose a dual FRT to split the power between to FRT resonators that are strongly coupled together, and connected to a twin-ax line</a:t>
            </a:r>
          </a:p>
          <a:p>
            <a:pPr lvl="1"/>
            <a:endParaRPr lang="en-US" dirty="0"/>
          </a:p>
          <a:p>
            <a:pPr lvl="1"/>
            <a:endParaRPr lang="en-US" dirty="0"/>
          </a:p>
          <a:p>
            <a:pPr marL="914400" lvl="2" indent="0">
              <a:buNone/>
            </a:pPr>
            <a:endParaRPr lang="en-US" dirty="0"/>
          </a:p>
          <a:p>
            <a:pPr marL="914400" lvl="2" indent="0">
              <a:buNone/>
            </a:pPr>
            <a:endParaRPr lang="en-US" dirty="0"/>
          </a:p>
          <a:p>
            <a:pPr marL="914400" lvl="2" indent="0">
              <a:buNone/>
            </a:pPr>
            <a:endParaRPr lang="en-US" dirty="0"/>
          </a:p>
          <a:p>
            <a:r>
              <a:rPr lang="en-US" dirty="0"/>
              <a:t>The bias high voltage and cooling system</a:t>
            </a:r>
          </a:p>
          <a:p>
            <a:pPr lvl="1"/>
            <a:r>
              <a:rPr lang="en-US" dirty="0"/>
              <a:t>The temperature rise of the twin-coaxial FE wafers with one side cooling is similar with single FE wafers with double sides cooling.</a:t>
            </a:r>
          </a:p>
          <a:p>
            <a:pPr lvl="1"/>
            <a:r>
              <a:rPr lang="en-US" dirty="0"/>
              <a:t>There is no cooling of the bias high voltage spacer.</a:t>
            </a:r>
          </a:p>
          <a:p>
            <a:pPr lvl="1"/>
            <a:r>
              <a:rPr lang="en-US" dirty="0"/>
              <a:t>The </a:t>
            </a:r>
            <a:r>
              <a:rPr lang="en-US" dirty="0" err="1"/>
              <a:t>Qe</a:t>
            </a:r>
            <a:r>
              <a:rPr lang="en-US" dirty="0"/>
              <a:t> of the bias high voltage port: 10e11. There is no RF leakage from the high voltage port as the bias is monopole and the RF is dipole</a:t>
            </a:r>
          </a:p>
        </p:txBody>
      </p:sp>
      <p:pic>
        <p:nvPicPr>
          <p:cNvPr id="5" name="Picture 4">
            <a:extLst>
              <a:ext uri="{FF2B5EF4-FFF2-40B4-BE49-F238E27FC236}">
                <a16:creationId xmlns:a16="http://schemas.microsoft.com/office/drawing/2014/main" id="{49C21CDF-CA4A-B5EF-3ACF-279E37F419F0}"/>
              </a:ext>
            </a:extLst>
          </p:cNvPr>
          <p:cNvPicPr>
            <a:picLocks noChangeAspect="1"/>
          </p:cNvPicPr>
          <p:nvPr/>
        </p:nvPicPr>
        <p:blipFill>
          <a:blip r:embed="rId2"/>
          <a:stretch>
            <a:fillRect/>
          </a:stretch>
        </p:blipFill>
        <p:spPr>
          <a:xfrm>
            <a:off x="490207" y="2947930"/>
            <a:ext cx="4406201" cy="1083293"/>
          </a:xfrm>
          <a:prstGeom prst="rect">
            <a:avLst/>
          </a:prstGeom>
        </p:spPr>
      </p:pic>
      <p:pic>
        <p:nvPicPr>
          <p:cNvPr id="6" name="Picture 5">
            <a:extLst>
              <a:ext uri="{FF2B5EF4-FFF2-40B4-BE49-F238E27FC236}">
                <a16:creationId xmlns:a16="http://schemas.microsoft.com/office/drawing/2014/main" id="{368A6592-712D-8F8B-9627-4F4CD8512168}"/>
              </a:ext>
            </a:extLst>
          </p:cNvPr>
          <p:cNvPicPr>
            <a:picLocks noChangeAspect="1"/>
          </p:cNvPicPr>
          <p:nvPr/>
        </p:nvPicPr>
        <p:blipFill>
          <a:blip r:embed="rId3"/>
          <a:stretch>
            <a:fillRect/>
          </a:stretch>
        </p:blipFill>
        <p:spPr>
          <a:xfrm>
            <a:off x="5043553" y="2947929"/>
            <a:ext cx="6577977" cy="1083293"/>
          </a:xfrm>
          <a:prstGeom prst="rect">
            <a:avLst/>
          </a:prstGeom>
        </p:spPr>
      </p:pic>
      <p:pic>
        <p:nvPicPr>
          <p:cNvPr id="8" name="Picture 7">
            <a:extLst>
              <a:ext uri="{FF2B5EF4-FFF2-40B4-BE49-F238E27FC236}">
                <a16:creationId xmlns:a16="http://schemas.microsoft.com/office/drawing/2014/main" id="{B4804214-B77C-12A8-D43F-8AD760875725}"/>
              </a:ext>
            </a:extLst>
          </p:cNvPr>
          <p:cNvPicPr>
            <a:picLocks noChangeAspect="1"/>
          </p:cNvPicPr>
          <p:nvPr/>
        </p:nvPicPr>
        <p:blipFill>
          <a:blip r:embed="rId4"/>
          <a:stretch>
            <a:fillRect/>
          </a:stretch>
        </p:blipFill>
        <p:spPr>
          <a:xfrm>
            <a:off x="9305081" y="4344427"/>
            <a:ext cx="2886919" cy="1569537"/>
          </a:xfrm>
          <a:prstGeom prst="rect">
            <a:avLst/>
          </a:prstGeom>
        </p:spPr>
      </p:pic>
      <p:pic>
        <p:nvPicPr>
          <p:cNvPr id="9" name="Picture 8">
            <a:extLst>
              <a:ext uri="{FF2B5EF4-FFF2-40B4-BE49-F238E27FC236}">
                <a16:creationId xmlns:a16="http://schemas.microsoft.com/office/drawing/2014/main" id="{AE762338-CD91-61E2-BD08-998CF47A65FB}"/>
              </a:ext>
            </a:extLst>
          </p:cNvPr>
          <p:cNvPicPr>
            <a:picLocks noChangeAspect="1"/>
          </p:cNvPicPr>
          <p:nvPr/>
        </p:nvPicPr>
        <p:blipFill>
          <a:blip r:embed="rId5"/>
          <a:stretch>
            <a:fillRect/>
          </a:stretch>
        </p:blipFill>
        <p:spPr>
          <a:xfrm>
            <a:off x="9795716" y="332549"/>
            <a:ext cx="1996356" cy="2364710"/>
          </a:xfrm>
          <a:prstGeom prst="rect">
            <a:avLst/>
          </a:prstGeom>
        </p:spPr>
      </p:pic>
      <p:pic>
        <p:nvPicPr>
          <p:cNvPr id="4" name="Picture 2" descr="Innovate for Sustainable Accelerating Systems: Kick-Off Meeting">
            <a:extLst>
              <a:ext uri="{FF2B5EF4-FFF2-40B4-BE49-F238E27FC236}">
                <a16:creationId xmlns:a16="http://schemas.microsoft.com/office/drawing/2014/main" id="{5025468D-408C-A704-5994-10CF79EA8C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865" y="9149"/>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7C47C7A2-04A9-E40D-C74E-3904AF21C248}"/>
              </a:ext>
            </a:extLst>
          </p:cNvPr>
          <p:cNvSpPr txBox="1"/>
          <p:nvPr/>
        </p:nvSpPr>
        <p:spPr>
          <a:xfrm>
            <a:off x="3045664" y="36618"/>
            <a:ext cx="7003201" cy="461665"/>
          </a:xfrm>
          <a:prstGeom prst="rect">
            <a:avLst/>
          </a:prstGeom>
          <a:noFill/>
        </p:spPr>
        <p:txBody>
          <a:bodyPr wrap="square">
            <a:spAutoFit/>
          </a:bodyPr>
          <a:lstStyle/>
          <a:p>
            <a:r>
              <a:rPr lang="en-US" sz="2400" b="1" dirty="0">
                <a:solidFill>
                  <a:srgbClr val="002060"/>
                </a:solidFill>
              </a:rPr>
              <a:t>WP6 – </a:t>
            </a:r>
            <a:r>
              <a:rPr lang="en-US" sz="2400" b="1" dirty="0">
                <a:solidFill>
                  <a:srgbClr val="002060"/>
                </a:solidFill>
                <a:cs typeface="Helvetica" panose="020B0604020202020204" pitchFamily="34" charset="0"/>
              </a:rPr>
              <a:t>Retrofitting FE-FRT</a:t>
            </a:r>
            <a:r>
              <a:rPr lang="en-US" sz="2400" b="1" i="1" dirty="0">
                <a:solidFill>
                  <a:srgbClr val="002060"/>
                </a:solidFill>
                <a:cs typeface="Helvetica" panose="020B0604020202020204" pitchFamily="34" charset="0"/>
              </a:rPr>
              <a:t> </a:t>
            </a:r>
            <a:r>
              <a:rPr lang="en-US" sz="1800" b="1" dirty="0">
                <a:solidFill>
                  <a:srgbClr val="002060"/>
                </a:solidFill>
              </a:rPr>
              <a:t>:</a:t>
            </a:r>
            <a:r>
              <a:rPr lang="en-US" sz="1800" b="1" dirty="0">
                <a:solidFill>
                  <a:schemeClr val="bg2">
                    <a:lumMod val="50000"/>
                  </a:schemeClr>
                </a:solidFill>
              </a:rPr>
              <a:t> status/evolution of Task 6.2 </a:t>
            </a:r>
          </a:p>
        </p:txBody>
      </p:sp>
    </p:spTree>
    <p:extLst>
      <p:ext uri="{BB962C8B-B14F-4D97-AF65-F5344CB8AC3E}">
        <p14:creationId xmlns:p14="http://schemas.microsoft.com/office/powerpoint/2010/main" val="28793463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A51F2-E063-6422-EBB4-2EDC2B1D1B13}"/>
            </a:ext>
          </a:extLst>
        </p:cNvPr>
        <p:cNvGrpSpPr/>
        <p:nvPr/>
      </p:nvGrpSpPr>
      <p:grpSpPr>
        <a:xfrm>
          <a:off x="0" y="0"/>
          <a:ext cx="0" cy="0"/>
          <a:chOff x="0" y="0"/>
          <a:chExt cx="0" cy="0"/>
        </a:xfrm>
      </p:grpSpPr>
      <p:pic>
        <p:nvPicPr>
          <p:cNvPr id="4" name="Picture 2" descr="Innovate for Sustainable Accelerating Systems: Kick-Off Meeting">
            <a:extLst>
              <a:ext uri="{FF2B5EF4-FFF2-40B4-BE49-F238E27FC236}">
                <a16:creationId xmlns:a16="http://schemas.microsoft.com/office/drawing/2014/main" id="{FE1292D1-6268-765A-8A2C-6B45D75AEF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65" y="9149"/>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6636E73A-1BCA-39AE-23DD-1B5509A082CE}"/>
              </a:ext>
            </a:extLst>
          </p:cNvPr>
          <p:cNvSpPr txBox="1"/>
          <p:nvPr/>
        </p:nvSpPr>
        <p:spPr>
          <a:xfrm>
            <a:off x="3045664" y="36618"/>
            <a:ext cx="7003201" cy="461665"/>
          </a:xfrm>
          <a:prstGeom prst="rect">
            <a:avLst/>
          </a:prstGeom>
          <a:noFill/>
        </p:spPr>
        <p:txBody>
          <a:bodyPr wrap="square">
            <a:spAutoFit/>
          </a:bodyPr>
          <a:lstStyle/>
          <a:p>
            <a:r>
              <a:rPr lang="en-US" sz="2400" b="1" dirty="0">
                <a:solidFill>
                  <a:srgbClr val="002060"/>
                </a:solidFill>
              </a:rPr>
              <a:t>WP1 –</a:t>
            </a:r>
            <a:r>
              <a:rPr lang="en-US" sz="2400" b="1" dirty="0">
                <a:solidFill>
                  <a:srgbClr val="002060"/>
                </a:solidFill>
                <a:cs typeface="Helvetica" panose="020B0604020202020204" pitchFamily="34" charset="0"/>
              </a:rPr>
              <a:t>FE-FRT in ERL</a:t>
            </a:r>
            <a:r>
              <a:rPr lang="en-US" sz="2400" b="1" i="1" dirty="0">
                <a:solidFill>
                  <a:srgbClr val="002060"/>
                </a:solidFill>
                <a:cs typeface="Helvetica" panose="020B0604020202020204" pitchFamily="34" charset="0"/>
              </a:rPr>
              <a:t> </a:t>
            </a:r>
            <a:r>
              <a:rPr lang="en-US" sz="1800" b="1" dirty="0">
                <a:solidFill>
                  <a:srgbClr val="002060"/>
                </a:solidFill>
              </a:rPr>
              <a:t>:</a:t>
            </a:r>
            <a:r>
              <a:rPr lang="en-US" sz="1800" b="1" dirty="0">
                <a:solidFill>
                  <a:schemeClr val="bg2">
                    <a:lumMod val="50000"/>
                  </a:schemeClr>
                </a:solidFill>
              </a:rPr>
              <a:t> status/evolution of Task 1.4 </a:t>
            </a:r>
          </a:p>
        </p:txBody>
      </p:sp>
      <p:pic>
        <p:nvPicPr>
          <p:cNvPr id="15" name="Picture 3">
            <a:extLst>
              <a:ext uri="{FF2B5EF4-FFF2-40B4-BE49-F238E27FC236}">
                <a16:creationId xmlns:a16="http://schemas.microsoft.com/office/drawing/2014/main" id="{1270F55B-9610-9A8A-BBAD-343D651E6C55}"/>
              </a:ext>
            </a:extLst>
          </p:cNvPr>
          <p:cNvPicPr>
            <a:picLocks noChangeAspect="1"/>
          </p:cNvPicPr>
          <p:nvPr/>
        </p:nvPicPr>
        <p:blipFill>
          <a:blip r:embed="rId3"/>
          <a:srcRect t="81707"/>
          <a:stretch>
            <a:fillRect/>
          </a:stretch>
        </p:blipFill>
        <p:spPr>
          <a:xfrm>
            <a:off x="150799" y="995443"/>
            <a:ext cx="11429295" cy="542563"/>
          </a:xfrm>
          <a:prstGeom prst="rect">
            <a:avLst/>
          </a:prstGeom>
        </p:spPr>
      </p:pic>
      <p:sp>
        <p:nvSpPr>
          <p:cNvPr id="16" name="Textfeld 15">
            <a:extLst>
              <a:ext uri="{FF2B5EF4-FFF2-40B4-BE49-F238E27FC236}">
                <a16:creationId xmlns:a16="http://schemas.microsoft.com/office/drawing/2014/main" id="{BABE2C2B-8E15-7658-3325-C6C45D4B7E68}"/>
              </a:ext>
            </a:extLst>
          </p:cNvPr>
          <p:cNvSpPr txBox="1"/>
          <p:nvPr/>
        </p:nvSpPr>
        <p:spPr>
          <a:xfrm>
            <a:off x="543415" y="1650189"/>
            <a:ext cx="9984978" cy="1200329"/>
          </a:xfrm>
          <a:prstGeom prst="rect">
            <a:avLst/>
          </a:prstGeom>
          <a:noFill/>
        </p:spPr>
        <p:txBody>
          <a:bodyPr wrap="none" rtlCol="0">
            <a:spAutoFit/>
          </a:bodyPr>
          <a:lstStyle/>
          <a:p>
            <a:pPr marL="285750" indent="-285750">
              <a:buClr>
                <a:schemeClr val="accent1"/>
              </a:buClr>
              <a:buFont typeface="Arial" panose="020B0604020202020204" pitchFamily="34" charset="0"/>
              <a:buChar char="•"/>
            </a:pPr>
            <a:r>
              <a:rPr lang="en-US" dirty="0"/>
              <a:t>MS 2 for design of FE-FRT ready to integrate in PERLE cavity due this summer</a:t>
            </a:r>
          </a:p>
          <a:p>
            <a:pPr marL="285750" indent="-285750">
              <a:buClr>
                <a:schemeClr val="accent1"/>
              </a:buClr>
              <a:buFont typeface="Arial" panose="020B0604020202020204" pitchFamily="34" charset="0"/>
              <a:buChar char="•"/>
            </a:pPr>
            <a:r>
              <a:rPr lang="en-US" dirty="0"/>
              <a:t>A PERLE cryo-module with cavities w/o FE-FRT is also a deliverable for </a:t>
            </a:r>
            <a:r>
              <a:rPr lang="en-US" dirty="0" err="1"/>
              <a:t>iSAS</a:t>
            </a:r>
            <a:endParaRPr lang="en-US" dirty="0"/>
          </a:p>
          <a:p>
            <a:pPr marL="285750" indent="-285750">
              <a:buClr>
                <a:schemeClr val="accent1"/>
              </a:buClr>
              <a:buFont typeface="Arial" panose="020B0604020202020204" pitchFamily="34" charset="0"/>
              <a:buChar char="•"/>
            </a:pPr>
            <a:r>
              <a:rPr lang="en-US" dirty="0"/>
              <a:t>Personnel at PERLE is tight to design a cavity optimized for FE-FRT and fulfills ERL requirements</a:t>
            </a:r>
          </a:p>
          <a:p>
            <a:pPr marL="742950" lvl="1" indent="-285750">
              <a:buClr>
                <a:schemeClr val="accent1"/>
              </a:buClr>
              <a:buFont typeface="Arial" panose="020B0604020202020204" pitchFamily="34" charset="0"/>
              <a:buChar char="•"/>
            </a:pPr>
            <a:r>
              <a:rPr lang="en-US" dirty="0"/>
              <a:t>Decided to join forces between </a:t>
            </a:r>
            <a:r>
              <a:rPr lang="en-US" dirty="0" err="1"/>
              <a:t>IJCLab</a:t>
            </a:r>
            <a:r>
              <a:rPr lang="en-US" dirty="0"/>
              <a:t>, CERN, U Lancaster and HZB to work on a design, as:</a:t>
            </a:r>
            <a:endParaRPr lang="de-DE" dirty="0"/>
          </a:p>
        </p:txBody>
      </p:sp>
      <p:pic>
        <p:nvPicPr>
          <p:cNvPr id="17" name="unknown.png" descr="unknown.png">
            <a:extLst>
              <a:ext uri="{FF2B5EF4-FFF2-40B4-BE49-F238E27FC236}">
                <a16:creationId xmlns:a16="http://schemas.microsoft.com/office/drawing/2014/main" id="{5B63D7ED-FB53-3A48-7834-840245EDAB19}"/>
              </a:ext>
            </a:extLst>
          </p:cNvPr>
          <p:cNvPicPr>
            <a:picLocks noChangeAspect="1"/>
          </p:cNvPicPr>
          <p:nvPr/>
        </p:nvPicPr>
        <p:blipFill>
          <a:blip r:embed="rId4"/>
          <a:stretch>
            <a:fillRect/>
          </a:stretch>
        </p:blipFill>
        <p:spPr>
          <a:xfrm>
            <a:off x="219456" y="3027902"/>
            <a:ext cx="3738093" cy="1959161"/>
          </a:xfrm>
          <a:prstGeom prst="rect">
            <a:avLst/>
          </a:prstGeom>
          <a:ln w="12700">
            <a:miter lim="400000"/>
          </a:ln>
        </p:spPr>
      </p:pic>
      <p:sp>
        <p:nvSpPr>
          <p:cNvPr id="18" name="FPC">
            <a:extLst>
              <a:ext uri="{FF2B5EF4-FFF2-40B4-BE49-F238E27FC236}">
                <a16:creationId xmlns:a16="http://schemas.microsoft.com/office/drawing/2014/main" id="{21DA3856-A2F1-5B8E-BD4D-3ED21639112F}"/>
              </a:ext>
            </a:extLst>
          </p:cNvPr>
          <p:cNvSpPr txBox="1"/>
          <p:nvPr/>
        </p:nvSpPr>
        <p:spPr>
          <a:xfrm>
            <a:off x="485692" y="4795768"/>
            <a:ext cx="721316" cy="49244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lvl1pPr>
              <a:defRPr sz="3100" b="1">
                <a:solidFill>
                  <a:srgbClr val="000000"/>
                </a:solidFill>
              </a:defRPr>
            </a:lvl1pPr>
          </a:lstStyle>
          <a:p>
            <a:r>
              <a:rPr sz="2000" dirty="0"/>
              <a:t>FPC</a:t>
            </a:r>
          </a:p>
        </p:txBody>
      </p:sp>
      <p:sp>
        <p:nvSpPr>
          <p:cNvPr id="19" name="FRT">
            <a:extLst>
              <a:ext uri="{FF2B5EF4-FFF2-40B4-BE49-F238E27FC236}">
                <a16:creationId xmlns:a16="http://schemas.microsoft.com/office/drawing/2014/main" id="{3C958FFA-DB85-2A35-B796-4C7DC209EF8E}"/>
              </a:ext>
            </a:extLst>
          </p:cNvPr>
          <p:cNvSpPr txBox="1"/>
          <p:nvPr/>
        </p:nvSpPr>
        <p:spPr>
          <a:xfrm>
            <a:off x="3362071" y="3212432"/>
            <a:ext cx="1058400" cy="55399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lvl1pPr>
              <a:defRPr sz="3100" b="1">
                <a:solidFill>
                  <a:srgbClr val="000000"/>
                </a:solidFill>
              </a:defRPr>
            </a:lvl1pPr>
          </a:lstStyle>
          <a:p>
            <a:r>
              <a:rPr sz="1200" dirty="0"/>
              <a:t>FRT</a:t>
            </a:r>
            <a:r>
              <a:rPr lang="en-US" sz="1200" dirty="0"/>
              <a:t> on free HOM port</a:t>
            </a:r>
            <a:endParaRPr sz="1200" dirty="0"/>
          </a:p>
        </p:txBody>
      </p:sp>
      <p:sp>
        <p:nvSpPr>
          <p:cNvPr id="20" name="PERLE cavity + tank">
            <a:extLst>
              <a:ext uri="{FF2B5EF4-FFF2-40B4-BE49-F238E27FC236}">
                <a16:creationId xmlns:a16="http://schemas.microsoft.com/office/drawing/2014/main" id="{E4D1BC51-7CEE-5104-604C-0D8C6F6A73E3}"/>
              </a:ext>
            </a:extLst>
          </p:cNvPr>
          <p:cNvSpPr txBox="1"/>
          <p:nvPr/>
        </p:nvSpPr>
        <p:spPr>
          <a:xfrm>
            <a:off x="150799" y="3089943"/>
            <a:ext cx="1788933" cy="40010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lvl1pPr>
              <a:defRPr sz="3100" b="1">
                <a:solidFill>
                  <a:srgbClr val="000000"/>
                </a:solidFill>
              </a:defRPr>
            </a:lvl1pPr>
          </a:lstStyle>
          <a:p>
            <a:r>
              <a:rPr sz="1400" dirty="0"/>
              <a:t>PERLE cavity + tank</a:t>
            </a:r>
          </a:p>
        </p:txBody>
      </p:sp>
      <p:sp>
        <p:nvSpPr>
          <p:cNvPr id="23" name="Rechteck 22">
            <a:extLst>
              <a:ext uri="{FF2B5EF4-FFF2-40B4-BE49-F238E27FC236}">
                <a16:creationId xmlns:a16="http://schemas.microsoft.com/office/drawing/2014/main" id="{18262F47-E091-928A-8595-508E83FF19CA}"/>
              </a:ext>
            </a:extLst>
          </p:cNvPr>
          <p:cNvSpPr/>
          <p:nvPr/>
        </p:nvSpPr>
        <p:spPr>
          <a:xfrm>
            <a:off x="8198250" y="4869834"/>
            <a:ext cx="2753650" cy="381799"/>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feld 20">
            <a:extLst>
              <a:ext uri="{FF2B5EF4-FFF2-40B4-BE49-F238E27FC236}">
                <a16:creationId xmlns:a16="http://schemas.microsoft.com/office/drawing/2014/main" id="{39B304F5-5DB4-9B55-C203-6011A982026D}"/>
              </a:ext>
            </a:extLst>
          </p:cNvPr>
          <p:cNvSpPr txBox="1"/>
          <p:nvPr/>
        </p:nvSpPr>
        <p:spPr>
          <a:xfrm>
            <a:off x="4528740" y="2979884"/>
            <a:ext cx="7051354" cy="2308324"/>
          </a:xfrm>
          <a:prstGeom prst="rect">
            <a:avLst/>
          </a:prstGeom>
          <a:noFill/>
        </p:spPr>
        <p:txBody>
          <a:bodyPr wrap="none" rtlCol="0">
            <a:spAutoFit/>
          </a:bodyPr>
          <a:lstStyle/>
          <a:p>
            <a:pPr marL="342900" indent="-342900">
              <a:buClr>
                <a:schemeClr val="accent1"/>
              </a:buClr>
              <a:buFont typeface="Arial" panose="020B0604020202020204" pitchFamily="34" charset="0"/>
              <a:buChar char="•"/>
            </a:pPr>
            <a:r>
              <a:rPr lang="en-US" sz="2400" dirty="0"/>
              <a:t>Similar 800 MHz use case for FCC Booster</a:t>
            </a:r>
            <a:br>
              <a:rPr lang="en-US" sz="2400" dirty="0"/>
            </a:br>
            <a:r>
              <a:rPr lang="en-US" sz="2400" dirty="0"/>
              <a:t>and PERLE (more relaxed than FCC)</a:t>
            </a:r>
          </a:p>
          <a:p>
            <a:pPr marL="342900" indent="-342900">
              <a:buClr>
                <a:schemeClr val="accent1"/>
              </a:buClr>
              <a:buFont typeface="Arial" panose="020B0604020202020204" pitchFamily="34" charset="0"/>
              <a:buChar char="•"/>
            </a:pPr>
            <a:r>
              <a:rPr lang="en-US" sz="2400" dirty="0"/>
              <a:t>A common 2-wafer coaxial design can be used</a:t>
            </a:r>
          </a:p>
          <a:p>
            <a:pPr marL="342900" indent="-342900">
              <a:buClr>
                <a:schemeClr val="accent1"/>
              </a:buClr>
              <a:buFont typeface="Arial" panose="020B0604020202020204" pitchFamily="34" charset="0"/>
              <a:buChar char="•"/>
            </a:pPr>
            <a:r>
              <a:rPr lang="en-US" sz="2400" dirty="0"/>
              <a:t>Study started with first analysis from HZB,</a:t>
            </a:r>
            <a:br>
              <a:rPr lang="en-US" sz="2400" dirty="0"/>
            </a:br>
            <a:r>
              <a:rPr lang="en-US" sz="2400" dirty="0"/>
              <a:t>RF designs by CERN and Lancaster, coordination,</a:t>
            </a:r>
            <a:br>
              <a:rPr lang="en-US" sz="2400" dirty="0"/>
            </a:br>
            <a:r>
              <a:rPr lang="en-US" sz="2400" dirty="0"/>
              <a:t>models etc. by </a:t>
            </a:r>
            <a:r>
              <a:rPr lang="en-US" sz="2400" dirty="0" err="1"/>
              <a:t>IJCLab</a:t>
            </a:r>
            <a:r>
              <a:rPr lang="en-US" sz="2400" dirty="0"/>
              <a:t> </a:t>
            </a:r>
            <a:r>
              <a:rPr lang="en-US" sz="2400" dirty="0">
                <a:sym typeface="Wingdings" panose="05000000000000000000" pitchFamily="2" charset="2"/>
              </a:rPr>
              <a:t> MS 2 (back) on track</a:t>
            </a:r>
            <a:endParaRPr lang="de-DE" sz="2400" dirty="0"/>
          </a:p>
        </p:txBody>
      </p:sp>
      <p:sp>
        <p:nvSpPr>
          <p:cNvPr id="22" name="Textfeld 21">
            <a:extLst>
              <a:ext uri="{FF2B5EF4-FFF2-40B4-BE49-F238E27FC236}">
                <a16:creationId xmlns:a16="http://schemas.microsoft.com/office/drawing/2014/main" id="{C2453099-76CE-FD60-9D04-9EFED46735E0}"/>
              </a:ext>
            </a:extLst>
          </p:cNvPr>
          <p:cNvSpPr txBox="1"/>
          <p:nvPr/>
        </p:nvSpPr>
        <p:spPr>
          <a:xfrm>
            <a:off x="485692" y="5735302"/>
            <a:ext cx="10565072" cy="923330"/>
          </a:xfrm>
          <a:prstGeom prst="rect">
            <a:avLst/>
          </a:prstGeom>
          <a:noFill/>
        </p:spPr>
        <p:txBody>
          <a:bodyPr wrap="none" rtlCol="0">
            <a:spAutoFit/>
          </a:bodyPr>
          <a:lstStyle/>
          <a:p>
            <a:pPr marL="285750" indent="-285750">
              <a:buClr>
                <a:schemeClr val="accent1"/>
              </a:buClr>
              <a:buFont typeface="Arial" panose="020B0604020202020204" pitchFamily="34" charset="0"/>
              <a:buChar char="•"/>
            </a:pPr>
            <a:r>
              <a:rPr lang="en-US" dirty="0"/>
              <a:t>Studies on impact of FE-FRT used port on HOM spectrum, coupler kicks, port size dimensions suitable</a:t>
            </a:r>
          </a:p>
          <a:p>
            <a:pPr marL="285750" indent="-285750">
              <a:buClr>
                <a:schemeClr val="accent1"/>
              </a:buClr>
              <a:buFont typeface="Arial" panose="020B0604020202020204" pitchFamily="34" charset="0"/>
              <a:buChar char="•"/>
            </a:pPr>
            <a:r>
              <a:rPr lang="en-US" dirty="0"/>
              <a:t>Can </a:t>
            </a:r>
            <a:r>
              <a:rPr lang="en-US" dirty="0" err="1"/>
              <a:t>Qext</a:t>
            </a:r>
            <a:r>
              <a:rPr lang="en-US" dirty="0"/>
              <a:t> be reduced to achieve real power savings for RF or is multi-turn beam transient during</a:t>
            </a:r>
            <a:br>
              <a:rPr lang="en-US" dirty="0"/>
            </a:br>
            <a:r>
              <a:rPr lang="en-US" dirty="0"/>
              <a:t>ramp up the driver for choice of </a:t>
            </a:r>
            <a:r>
              <a:rPr lang="en-US" dirty="0" err="1"/>
              <a:t>Qext</a:t>
            </a:r>
            <a:r>
              <a:rPr lang="en-US" dirty="0"/>
              <a:t> (multi-turn ERL) </a:t>
            </a:r>
            <a:endParaRPr lang="de-DE" dirty="0"/>
          </a:p>
        </p:txBody>
      </p:sp>
    </p:spTree>
    <p:extLst>
      <p:ext uri="{BB962C8B-B14F-4D97-AF65-F5344CB8AC3E}">
        <p14:creationId xmlns:p14="http://schemas.microsoft.com/office/powerpoint/2010/main" val="28516334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12774-7D26-BD81-DCE6-84C69B30943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925F3CD-6D79-DE3B-C9E0-2760D9750FB6}"/>
              </a:ext>
            </a:extLst>
          </p:cNvPr>
          <p:cNvSpPr>
            <a:spLocks noGrp="1"/>
          </p:cNvSpPr>
          <p:nvPr>
            <p:ph type="title"/>
          </p:nvPr>
        </p:nvSpPr>
        <p:spPr>
          <a:xfrm>
            <a:off x="3599596" y="53872"/>
            <a:ext cx="6057900" cy="1325563"/>
          </a:xfrm>
        </p:spPr>
        <p:txBody>
          <a:bodyPr/>
          <a:lstStyle/>
          <a:p>
            <a:r>
              <a:rPr lang="en-US" dirty="0">
                <a:solidFill>
                  <a:schemeClr val="accent1"/>
                </a:solidFill>
              </a:rPr>
              <a:t>WP1 meeting hot topics</a:t>
            </a:r>
            <a:endParaRPr lang="de-DE" dirty="0">
              <a:solidFill>
                <a:schemeClr val="accent1"/>
              </a:solidFill>
            </a:endParaRPr>
          </a:p>
        </p:txBody>
      </p:sp>
      <p:sp>
        <p:nvSpPr>
          <p:cNvPr id="4" name="Foliennummernplatzhalter 3">
            <a:extLst>
              <a:ext uri="{FF2B5EF4-FFF2-40B4-BE49-F238E27FC236}">
                <a16:creationId xmlns:a16="http://schemas.microsoft.com/office/drawing/2014/main" id="{214A38CB-D386-6291-EEB1-CBA904CABCAD}"/>
              </a:ext>
            </a:extLst>
          </p:cNvPr>
          <p:cNvSpPr>
            <a:spLocks noGrp="1"/>
          </p:cNvSpPr>
          <p:nvPr>
            <p:ph type="sldNum" sz="quarter" idx="12"/>
          </p:nvPr>
        </p:nvSpPr>
        <p:spPr/>
        <p:txBody>
          <a:bodyPr/>
          <a:lstStyle/>
          <a:p>
            <a:fld id="{4068FCCF-9A80-B240-8D85-84F960565AFA}" type="slidenum">
              <a:rPr lang="en-BE" smtClean="0"/>
              <a:t>23</a:t>
            </a:fld>
            <a:endParaRPr lang="en-BE"/>
          </a:p>
        </p:txBody>
      </p:sp>
      <p:sp>
        <p:nvSpPr>
          <p:cNvPr id="3" name="Textfeld 2">
            <a:extLst>
              <a:ext uri="{FF2B5EF4-FFF2-40B4-BE49-F238E27FC236}">
                <a16:creationId xmlns:a16="http://schemas.microsoft.com/office/drawing/2014/main" id="{432E14D1-9A06-5AF7-81D9-9E1D5881D2E3}"/>
              </a:ext>
            </a:extLst>
          </p:cNvPr>
          <p:cNvSpPr txBox="1"/>
          <p:nvPr/>
        </p:nvSpPr>
        <p:spPr>
          <a:xfrm>
            <a:off x="0" y="1023321"/>
            <a:ext cx="11704936" cy="6063198"/>
          </a:xfrm>
          <a:prstGeom prst="rect">
            <a:avLst/>
          </a:prstGeom>
          <a:noFill/>
        </p:spPr>
        <p:txBody>
          <a:bodyPr wrap="none" rtlCol="0">
            <a:spAutoFit/>
          </a:bodyPr>
          <a:lstStyle/>
          <a:p>
            <a:pPr marL="285750" indent="-285750">
              <a:buFont typeface="Arial" panose="020B0604020202020204" pitchFamily="34" charset="0"/>
              <a:buChar char="•"/>
            </a:pPr>
            <a:r>
              <a:rPr lang="de-DE" sz="2400" dirty="0"/>
              <a:t>Treatment </a:t>
            </a:r>
            <a:r>
              <a:rPr lang="de-DE" sz="2400" dirty="0" err="1"/>
              <a:t>of</a:t>
            </a:r>
            <a:r>
              <a:rPr lang="de-DE" sz="2400" dirty="0"/>
              <a:t> </a:t>
            </a:r>
            <a:r>
              <a:rPr lang="de-DE" sz="2400" dirty="0" err="1"/>
              <a:t>ceramics</a:t>
            </a:r>
            <a:r>
              <a:rPr lang="de-DE" sz="2400" dirty="0"/>
              <a:t>, </a:t>
            </a:r>
            <a:r>
              <a:rPr lang="de-DE" sz="2400" dirty="0" err="1"/>
              <a:t>surface</a:t>
            </a:r>
            <a:r>
              <a:rPr lang="de-DE" sz="2400" dirty="0"/>
              <a:t> </a:t>
            </a:r>
            <a:r>
              <a:rPr lang="de-DE" sz="2400" dirty="0" err="1"/>
              <a:t>quality</a:t>
            </a:r>
            <a:r>
              <a:rPr lang="de-DE" sz="2400" dirty="0"/>
              <a:t>:</a:t>
            </a:r>
          </a:p>
          <a:p>
            <a:pPr marL="914400" lvl="1" indent="-457200">
              <a:buFont typeface="Symbol" panose="05050102010706020507" pitchFamily="18" charset="2"/>
              <a:buChar char="-"/>
            </a:pPr>
            <a:r>
              <a:rPr lang="de-DE" sz="2400" dirty="0"/>
              <a:t>CERN </a:t>
            </a:r>
            <a:r>
              <a:rPr lang="de-DE" sz="2400" dirty="0" err="1"/>
              <a:t>achieved</a:t>
            </a:r>
            <a:r>
              <a:rPr lang="de-DE" sz="2400" dirty="0"/>
              <a:t> 7.8 V/µm, </a:t>
            </a:r>
            <a:r>
              <a:rPr lang="de-DE" sz="2400" dirty="0" err="1"/>
              <a:t>results</a:t>
            </a:r>
            <a:r>
              <a:rPr lang="de-DE" sz="2400" dirty="0"/>
              <a:t> </a:t>
            </a:r>
            <a:r>
              <a:rPr lang="de-DE" sz="2400" dirty="0" err="1"/>
              <a:t>seem</a:t>
            </a:r>
            <a:r>
              <a:rPr lang="de-DE" sz="2400" dirty="0"/>
              <a:t> </a:t>
            </a:r>
            <a:r>
              <a:rPr lang="de-DE" sz="2400" dirty="0" err="1"/>
              <a:t>sufficient</a:t>
            </a:r>
            <a:r>
              <a:rPr lang="de-DE" sz="2400" dirty="0"/>
              <a:t> </a:t>
            </a:r>
            <a:br>
              <a:rPr lang="de-DE" sz="2400" dirty="0"/>
            </a:br>
            <a:r>
              <a:rPr lang="de-DE" sz="2400" dirty="0"/>
              <a:t>(</a:t>
            </a:r>
            <a:r>
              <a:rPr lang="de-DE" sz="2400" dirty="0" err="1"/>
              <a:t>theoretical</a:t>
            </a:r>
            <a:r>
              <a:rPr lang="de-DE" sz="2400" dirty="0"/>
              <a:t> </a:t>
            </a:r>
            <a:r>
              <a:rPr lang="de-DE" sz="2400" dirty="0" err="1"/>
              <a:t>limit</a:t>
            </a:r>
            <a:r>
              <a:rPr lang="de-DE" sz="2400" dirty="0"/>
              <a:t> 20V/µm)</a:t>
            </a:r>
          </a:p>
          <a:p>
            <a:pPr marL="914400" lvl="1" indent="-457200">
              <a:buFont typeface="Symbol" panose="05050102010706020507" pitchFamily="18" charset="2"/>
              <a:buChar char="-"/>
            </a:pPr>
            <a:r>
              <a:rPr lang="de-DE" sz="2400" dirty="0"/>
              <a:t>HZB </a:t>
            </a:r>
            <a:r>
              <a:rPr lang="de-DE" sz="2400" dirty="0" err="1"/>
              <a:t>achieves</a:t>
            </a:r>
            <a:r>
              <a:rPr lang="de-DE" sz="2400" dirty="0"/>
              <a:t> </a:t>
            </a:r>
            <a:r>
              <a:rPr lang="de-DE" sz="2400" dirty="0" err="1"/>
              <a:t>good</a:t>
            </a:r>
            <a:r>
              <a:rPr lang="de-DE" sz="2400" dirty="0"/>
              <a:t> </a:t>
            </a:r>
            <a:r>
              <a:rPr lang="de-DE" sz="2400" dirty="0" err="1"/>
              <a:t>quality</a:t>
            </a:r>
            <a:r>
              <a:rPr lang="de-DE" sz="2400" dirty="0"/>
              <a:t>, but still </a:t>
            </a:r>
            <a:r>
              <a:rPr lang="de-DE" sz="2400" dirty="0" err="1"/>
              <a:t>struggles</a:t>
            </a:r>
            <a:r>
              <a:rPr lang="de-DE" sz="2400" dirty="0"/>
              <a:t> </a:t>
            </a:r>
            <a:r>
              <a:rPr lang="de-DE" sz="2400" dirty="0" err="1"/>
              <a:t>for</a:t>
            </a:r>
            <a:r>
              <a:rPr lang="de-DE" sz="2400" dirty="0"/>
              <a:t> </a:t>
            </a:r>
            <a:r>
              <a:rPr lang="de-DE" sz="2400" dirty="0" err="1"/>
              <a:t>consistent</a:t>
            </a:r>
            <a:br>
              <a:rPr lang="de-DE" sz="2400" dirty="0"/>
            </a:br>
            <a:r>
              <a:rPr lang="de-DE" sz="2400" dirty="0" err="1"/>
              <a:t>results</a:t>
            </a:r>
            <a:r>
              <a:rPr lang="de-DE" sz="2400" dirty="0"/>
              <a:t> in teststand, </a:t>
            </a:r>
            <a:r>
              <a:rPr lang="de-DE" sz="2400" dirty="0" err="1"/>
              <a:t>surface</a:t>
            </a:r>
            <a:r>
              <a:rPr lang="de-DE" sz="2400" dirty="0"/>
              <a:t> </a:t>
            </a:r>
            <a:r>
              <a:rPr lang="de-DE" sz="2400" dirty="0" err="1"/>
              <a:t>quality</a:t>
            </a:r>
            <a:r>
              <a:rPr lang="de-DE" sz="2400" dirty="0"/>
              <a:t> an </a:t>
            </a:r>
            <a:r>
              <a:rPr lang="de-DE" sz="2400" dirty="0" err="1"/>
              <a:t>issue</a:t>
            </a:r>
            <a:r>
              <a:rPr lang="de-DE" sz="2400" dirty="0"/>
              <a:t>?: </a:t>
            </a:r>
          </a:p>
          <a:p>
            <a:pPr marL="1371600" lvl="2" indent="-457200">
              <a:buFont typeface="Arial" panose="020B0604020202020204" pitchFamily="34" charset="0"/>
              <a:buChar char="•"/>
            </a:pPr>
            <a:r>
              <a:rPr lang="de-DE" sz="2400" dirty="0"/>
              <a:t>Series </a:t>
            </a:r>
            <a:r>
              <a:rPr lang="de-DE" sz="2400" dirty="0" err="1"/>
              <a:t>of</a:t>
            </a:r>
            <a:r>
              <a:rPr lang="de-DE" sz="2400" dirty="0"/>
              <a:t> </a:t>
            </a:r>
            <a:r>
              <a:rPr lang="de-DE" sz="2400" dirty="0" err="1"/>
              <a:t>measurements</a:t>
            </a:r>
            <a:r>
              <a:rPr lang="de-DE" sz="2400" dirty="0"/>
              <a:t>, </a:t>
            </a:r>
            <a:r>
              <a:rPr lang="de-DE" sz="2400" dirty="0" err="1"/>
              <a:t>polishing</a:t>
            </a:r>
            <a:r>
              <a:rPr lang="de-DE" sz="2400" dirty="0"/>
              <a:t>, </a:t>
            </a:r>
            <a:r>
              <a:rPr lang="de-DE" sz="2400" dirty="0" err="1"/>
              <a:t>surface</a:t>
            </a:r>
            <a:r>
              <a:rPr lang="de-DE" sz="2400" dirty="0"/>
              <a:t> </a:t>
            </a:r>
            <a:r>
              <a:rPr lang="de-DE" sz="2400" dirty="0" err="1"/>
              <a:t>analysis</a:t>
            </a:r>
            <a:r>
              <a:rPr lang="de-DE" sz="2400" dirty="0"/>
              <a:t> (</a:t>
            </a:r>
            <a:r>
              <a:rPr lang="de-DE" sz="2400" dirty="0" err="1"/>
              <a:t>A.Prudnikava</a:t>
            </a:r>
            <a:r>
              <a:rPr lang="de-DE" sz="2400" dirty="0"/>
              <a:t>)</a:t>
            </a:r>
          </a:p>
          <a:p>
            <a:pPr marL="1371600" lvl="2" indent="-457200">
              <a:buFont typeface="Arial" panose="020B0604020202020204" pitchFamily="34" charset="0"/>
              <a:buChar char="•"/>
            </a:pPr>
            <a:r>
              <a:rPr lang="de-DE" sz="2400" dirty="0" err="1"/>
              <a:t>Started</a:t>
            </a:r>
            <a:r>
              <a:rPr lang="de-DE" sz="2400" dirty="0"/>
              <a:t> </a:t>
            </a:r>
            <a:r>
              <a:rPr lang="de-DE" sz="2400" dirty="0" err="1"/>
              <a:t>lapping</a:t>
            </a:r>
            <a:r>
              <a:rPr lang="de-DE" sz="2400" dirty="0"/>
              <a:t> </a:t>
            </a:r>
            <a:r>
              <a:rPr lang="de-DE" sz="2400" dirty="0" err="1"/>
              <a:t>tests</a:t>
            </a:r>
            <a:r>
              <a:rPr lang="de-DE" sz="2400" dirty="0"/>
              <a:t> </a:t>
            </a:r>
            <a:r>
              <a:rPr lang="de-DE" sz="2400" dirty="0" err="1"/>
              <a:t>with</a:t>
            </a:r>
            <a:r>
              <a:rPr lang="de-DE" sz="2400" dirty="0"/>
              <a:t> </a:t>
            </a:r>
            <a:r>
              <a:rPr lang="de-DE" sz="2400" dirty="0" err="1"/>
              <a:t>company</a:t>
            </a:r>
            <a:r>
              <a:rPr lang="de-DE" sz="2400" dirty="0"/>
              <a:t>, </a:t>
            </a:r>
            <a:r>
              <a:rPr lang="de-DE" sz="2400" dirty="0" err="1"/>
              <a:t>metallization</a:t>
            </a:r>
            <a:r>
              <a:rPr lang="de-DE" sz="2400" dirty="0"/>
              <a:t> </a:t>
            </a:r>
            <a:r>
              <a:rPr lang="de-DE" sz="2400" dirty="0" err="1"/>
              <a:t>tests</a:t>
            </a:r>
            <a:r>
              <a:rPr lang="de-DE" sz="2400" dirty="0"/>
              <a:t> </a:t>
            </a:r>
            <a:r>
              <a:rPr lang="de-DE" sz="2400" dirty="0" err="1"/>
              <a:t>with</a:t>
            </a:r>
            <a:r>
              <a:rPr lang="de-DE" sz="2400" dirty="0"/>
              <a:t> </a:t>
            </a:r>
            <a:r>
              <a:rPr lang="de-DE" sz="2400" dirty="0" err="1"/>
              <a:t>institute</a:t>
            </a:r>
            <a:endParaRPr lang="de-DE" sz="2400" dirty="0"/>
          </a:p>
          <a:p>
            <a:pPr marL="914400" lvl="1" indent="-457200">
              <a:buFont typeface="Symbol" panose="05050102010706020507" pitchFamily="18" charset="2"/>
              <a:buChar char="-"/>
            </a:pPr>
            <a:r>
              <a:rPr lang="de-DE" sz="2400" dirty="0"/>
              <a:t>Breakdown </a:t>
            </a:r>
            <a:r>
              <a:rPr lang="de-DE" sz="2400" dirty="0" err="1"/>
              <a:t>tests</a:t>
            </a:r>
            <a:r>
              <a:rPr lang="de-DE" sz="2400" dirty="0"/>
              <a:t> at CERN </a:t>
            </a:r>
            <a:r>
              <a:rPr lang="de-DE" sz="2400" dirty="0" err="1"/>
              <a:t>revealed</a:t>
            </a:r>
            <a:r>
              <a:rPr lang="de-DE" sz="2400" dirty="0"/>
              <a:t> </a:t>
            </a:r>
            <a:r>
              <a:rPr lang="de-DE" sz="2400" dirty="0" err="1"/>
              <a:t>first</a:t>
            </a:r>
            <a:r>
              <a:rPr lang="de-DE" sz="2400" dirty="0"/>
              <a:t> time breakdown in material, not </a:t>
            </a:r>
            <a:r>
              <a:rPr lang="de-DE" sz="2400" dirty="0" err="1"/>
              <a:t>edge</a:t>
            </a:r>
            <a:br>
              <a:rPr lang="de-DE" sz="2400" dirty="0"/>
            </a:br>
            <a:r>
              <a:rPr lang="de-DE" sz="2400" dirty="0" err="1"/>
              <a:t>only</a:t>
            </a:r>
            <a:r>
              <a:rPr lang="de-DE" sz="2400" dirty="0"/>
              <a:t> </a:t>
            </a:r>
            <a:r>
              <a:rPr lang="de-DE" sz="2400" dirty="0">
                <a:sym typeface="Wingdings" panose="05000000000000000000" pitchFamily="2" charset="2"/>
              </a:rPr>
              <a:t> </a:t>
            </a:r>
            <a:r>
              <a:rPr lang="de-DE" sz="2400" dirty="0" err="1">
                <a:sym typeface="Wingdings" panose="05000000000000000000" pitchFamily="2" charset="2"/>
              </a:rPr>
              <a:t>analysis</a:t>
            </a:r>
            <a:r>
              <a:rPr lang="de-DE" sz="2400" dirty="0">
                <a:sym typeface="Wingdings" panose="05000000000000000000" pitchFamily="2" charset="2"/>
              </a:rPr>
              <a:t> </a:t>
            </a:r>
            <a:r>
              <a:rPr lang="de-DE" sz="2400" dirty="0" err="1">
                <a:sym typeface="Wingdings" panose="05000000000000000000" pitchFamily="2" charset="2"/>
              </a:rPr>
              <a:t>to</a:t>
            </a:r>
            <a:r>
              <a:rPr lang="de-DE" sz="2400" dirty="0">
                <a:sym typeface="Wingdings" panose="05000000000000000000" pitchFamily="2" charset="2"/>
              </a:rPr>
              <a:t> check </a:t>
            </a:r>
            <a:r>
              <a:rPr lang="de-DE" sz="2400" dirty="0" err="1">
                <a:sym typeface="Wingdings" panose="05000000000000000000" pitchFamily="2" charset="2"/>
              </a:rPr>
              <a:t>surface</a:t>
            </a:r>
            <a:r>
              <a:rPr lang="de-DE" sz="2400" dirty="0">
                <a:sym typeface="Wingdings" panose="05000000000000000000" pitchFamily="2" charset="2"/>
              </a:rPr>
              <a:t> and </a:t>
            </a:r>
            <a:r>
              <a:rPr lang="de-DE" sz="2400" dirty="0" err="1">
                <a:sym typeface="Wingdings" panose="05000000000000000000" pitchFamily="2" charset="2"/>
              </a:rPr>
              <a:t>bulk</a:t>
            </a:r>
            <a:r>
              <a:rPr lang="de-DE" sz="2400" dirty="0">
                <a:sym typeface="Wingdings" panose="05000000000000000000" pitchFamily="2" charset="2"/>
              </a:rPr>
              <a:t> </a:t>
            </a:r>
            <a:r>
              <a:rPr lang="de-DE" sz="2400" dirty="0" err="1">
                <a:sym typeface="Wingdings" panose="05000000000000000000" pitchFamily="2" charset="2"/>
              </a:rPr>
              <a:t>quality</a:t>
            </a:r>
            <a:endParaRPr lang="de-DE" sz="2400" dirty="0"/>
          </a:p>
          <a:p>
            <a:pPr marL="914400" lvl="1" indent="-457200">
              <a:buFont typeface="Symbol" panose="05050102010706020507" pitchFamily="18" charset="2"/>
              <a:buChar char="-"/>
            </a:pPr>
            <a:r>
              <a:rPr lang="de-DE" sz="2400" dirty="0"/>
              <a:t>Surface </a:t>
            </a:r>
            <a:r>
              <a:rPr lang="de-DE" sz="2400" dirty="0" err="1"/>
              <a:t>pits</a:t>
            </a:r>
            <a:r>
              <a:rPr lang="de-DE" sz="2400" dirty="0"/>
              <a:t> and </a:t>
            </a:r>
            <a:r>
              <a:rPr lang="de-DE" sz="2400" dirty="0" err="1"/>
              <a:t>viods</a:t>
            </a:r>
            <a:r>
              <a:rPr lang="de-DE" sz="2400" dirty="0"/>
              <a:t>, </a:t>
            </a:r>
            <a:r>
              <a:rPr lang="de-DE" sz="2400" dirty="0" err="1"/>
              <a:t>which</a:t>
            </a:r>
            <a:r>
              <a:rPr lang="de-DE" sz="2400" dirty="0"/>
              <a:t> </a:t>
            </a:r>
            <a:r>
              <a:rPr lang="de-DE" sz="2400" dirty="0" err="1"/>
              <a:t>were</a:t>
            </a:r>
            <a:r>
              <a:rPr lang="de-DE" sz="2400" dirty="0"/>
              <a:t> </a:t>
            </a:r>
            <a:r>
              <a:rPr lang="de-DE" sz="2400" dirty="0" err="1"/>
              <a:t>uncovered</a:t>
            </a:r>
            <a:r>
              <a:rPr lang="de-DE" sz="2400" dirty="0"/>
              <a:t>, </a:t>
            </a:r>
            <a:r>
              <a:rPr lang="de-DE" sz="2400" dirty="0" err="1"/>
              <a:t>were</a:t>
            </a:r>
            <a:r>
              <a:rPr lang="de-DE" sz="2400" dirty="0"/>
              <a:t> </a:t>
            </a:r>
            <a:r>
              <a:rPr lang="de-DE" sz="2400" dirty="0" err="1"/>
              <a:t>found</a:t>
            </a:r>
            <a:r>
              <a:rPr lang="de-DE" sz="2400" dirty="0"/>
              <a:t> at HZB, </a:t>
            </a:r>
            <a:r>
              <a:rPr lang="de-DE" sz="2400" dirty="0" err="1"/>
              <a:t>reason</a:t>
            </a:r>
            <a:r>
              <a:rPr lang="de-DE" sz="2400" dirty="0"/>
              <a:t> </a:t>
            </a:r>
            <a:r>
              <a:rPr lang="de-DE" sz="2400" dirty="0" err="1"/>
              <a:t>for</a:t>
            </a:r>
            <a:br>
              <a:rPr lang="de-DE" sz="2400" dirty="0"/>
            </a:br>
            <a:r>
              <a:rPr lang="de-DE" sz="2400" dirty="0"/>
              <a:t>breakdown?</a:t>
            </a:r>
          </a:p>
          <a:p>
            <a:pPr marL="457200" indent="-457200">
              <a:buFont typeface="Arial" panose="020B0604020202020204" pitchFamily="34" charset="0"/>
              <a:buChar char="•"/>
            </a:pPr>
            <a:r>
              <a:rPr lang="de-DE" sz="2400" dirty="0"/>
              <a:t>Will </a:t>
            </a:r>
            <a:r>
              <a:rPr lang="de-DE" sz="2400" dirty="0" err="1"/>
              <a:t>start</a:t>
            </a:r>
            <a:r>
              <a:rPr lang="de-DE" sz="2400" dirty="0"/>
              <a:t> </a:t>
            </a:r>
            <a:r>
              <a:rPr lang="de-DE" sz="2400" dirty="0" err="1"/>
              <a:t>exchange</a:t>
            </a:r>
            <a:r>
              <a:rPr lang="de-DE" sz="2400" dirty="0"/>
              <a:t> </a:t>
            </a:r>
            <a:r>
              <a:rPr lang="de-DE" sz="2400" dirty="0" err="1"/>
              <a:t>of</a:t>
            </a:r>
            <a:r>
              <a:rPr lang="de-DE" sz="2400" dirty="0"/>
              <a:t> material </a:t>
            </a:r>
            <a:r>
              <a:rPr lang="de-DE" sz="2400" dirty="0" err="1"/>
              <a:t>scientists</a:t>
            </a:r>
            <a:r>
              <a:rPr lang="de-DE" sz="2400" dirty="0"/>
              <a:t> on CERN and HZB </a:t>
            </a:r>
            <a:r>
              <a:rPr lang="de-DE" sz="2400" dirty="0" err="1"/>
              <a:t>side</a:t>
            </a:r>
            <a:r>
              <a:rPr lang="de-DE" sz="2400" dirty="0"/>
              <a:t>, </a:t>
            </a:r>
            <a:r>
              <a:rPr lang="de-DE" sz="2400" dirty="0" err="1"/>
              <a:t>look</a:t>
            </a:r>
            <a:r>
              <a:rPr lang="de-DE" sz="2400" dirty="0"/>
              <a:t> </a:t>
            </a:r>
            <a:r>
              <a:rPr lang="de-DE" sz="2400" dirty="0" err="1"/>
              <a:t>for</a:t>
            </a:r>
            <a:r>
              <a:rPr lang="de-DE" sz="2400" dirty="0"/>
              <a:t> </a:t>
            </a:r>
            <a:r>
              <a:rPr lang="de-DE" sz="2400" dirty="0" err="1"/>
              <a:t>correlation</a:t>
            </a:r>
            <a:br>
              <a:rPr lang="de-DE" sz="2400" dirty="0"/>
            </a:br>
            <a:r>
              <a:rPr lang="de-DE" sz="2400" dirty="0" err="1"/>
              <a:t>between</a:t>
            </a:r>
            <a:r>
              <a:rPr lang="de-DE" sz="2400" dirty="0"/>
              <a:t> breakdown and </a:t>
            </a:r>
            <a:r>
              <a:rPr lang="de-DE" sz="2400" dirty="0" err="1"/>
              <a:t>pits</a:t>
            </a:r>
            <a:r>
              <a:rPr lang="de-DE" sz="2400" dirty="0"/>
              <a:t>/</a:t>
            </a:r>
            <a:r>
              <a:rPr lang="de-DE" sz="2400" dirty="0" err="1"/>
              <a:t>voids</a:t>
            </a:r>
            <a:r>
              <a:rPr lang="de-DE" sz="2400" dirty="0"/>
              <a:t> (</a:t>
            </a:r>
            <a:r>
              <a:rPr lang="de-DE" sz="2400" dirty="0" err="1"/>
              <a:t>use</a:t>
            </a:r>
            <a:r>
              <a:rPr lang="de-DE" sz="2400" dirty="0"/>
              <a:t> </a:t>
            </a:r>
            <a:r>
              <a:rPr lang="de-DE" sz="2400" dirty="0" err="1"/>
              <a:t>cutout</a:t>
            </a:r>
            <a:r>
              <a:rPr lang="de-DE" sz="2400" dirty="0"/>
              <a:t> </a:t>
            </a:r>
            <a:r>
              <a:rPr lang="de-DE" sz="2400" dirty="0" err="1"/>
              <a:t>of</a:t>
            </a:r>
            <a:r>
              <a:rPr lang="de-DE" sz="2400" dirty="0"/>
              <a:t> </a:t>
            </a:r>
            <a:r>
              <a:rPr lang="de-DE" sz="2400" dirty="0" err="1"/>
              <a:t>wafer</a:t>
            </a:r>
            <a:r>
              <a:rPr lang="de-DE" sz="2400" dirty="0"/>
              <a:t> rings)</a:t>
            </a:r>
          </a:p>
          <a:p>
            <a:pPr marL="457200" indent="-457200">
              <a:buFont typeface="Arial" panose="020B0604020202020204" pitchFamily="34" charset="0"/>
              <a:buChar char="•"/>
            </a:pPr>
            <a:r>
              <a:rPr lang="de-DE" sz="2400" dirty="0"/>
              <a:t>A </a:t>
            </a:r>
            <a:r>
              <a:rPr lang="de-DE" sz="2400" dirty="0" err="1"/>
              <a:t>dedicated</a:t>
            </a:r>
            <a:r>
              <a:rPr lang="de-DE" sz="2400" dirty="0"/>
              <a:t> FE </a:t>
            </a:r>
            <a:r>
              <a:rPr lang="de-DE" sz="2400" dirty="0" err="1"/>
              <a:t>ceramics</a:t>
            </a:r>
            <a:r>
              <a:rPr lang="de-DE" sz="2400" dirty="0"/>
              <a:t> </a:t>
            </a:r>
            <a:r>
              <a:rPr lang="de-DE" sz="2400" dirty="0" err="1"/>
              <a:t>meeting</a:t>
            </a:r>
            <a:r>
              <a:rPr lang="de-DE" sz="2400" dirty="0"/>
              <a:t> will </a:t>
            </a:r>
            <a:r>
              <a:rPr lang="de-DE" sz="2400" dirty="0" err="1"/>
              <a:t>take</a:t>
            </a:r>
            <a:r>
              <a:rPr lang="de-DE" sz="2400" dirty="0"/>
              <a:t> </a:t>
            </a:r>
            <a:r>
              <a:rPr lang="de-DE" sz="2400" dirty="0" err="1"/>
              <a:t>place</a:t>
            </a:r>
            <a:r>
              <a:rPr lang="de-DE" sz="2400" dirty="0"/>
              <a:t> </a:t>
            </a:r>
            <a:r>
              <a:rPr lang="de-DE" sz="2400" dirty="0" err="1"/>
              <a:t>including</a:t>
            </a:r>
            <a:r>
              <a:rPr lang="de-DE" sz="2400" dirty="0"/>
              <a:t> Euclid</a:t>
            </a:r>
            <a:br>
              <a:rPr lang="de-DE" sz="2400" dirty="0"/>
            </a:br>
            <a:r>
              <a:rPr lang="de-DE" sz="2400" dirty="0"/>
              <a:t>Note: </a:t>
            </a:r>
            <a:r>
              <a:rPr lang="de-DE" sz="2400" dirty="0" err="1"/>
              <a:t>It</a:t>
            </a:r>
            <a:r>
              <a:rPr lang="de-DE" sz="2400" dirty="0"/>
              <a:t> </a:t>
            </a:r>
            <a:r>
              <a:rPr lang="de-DE" sz="2400" dirty="0" err="1"/>
              <a:t>is</a:t>
            </a:r>
            <a:r>
              <a:rPr lang="de-DE" sz="2400" dirty="0"/>
              <a:t> </a:t>
            </a:r>
            <a:r>
              <a:rPr lang="de-DE" sz="2400" dirty="0" err="1"/>
              <a:t>well</a:t>
            </a:r>
            <a:r>
              <a:rPr lang="de-DE" sz="2400" dirty="0"/>
              <a:t> </a:t>
            </a:r>
            <a:r>
              <a:rPr lang="de-DE" sz="2400" dirty="0" err="1"/>
              <a:t>known</a:t>
            </a:r>
            <a:r>
              <a:rPr lang="de-DE" sz="2400" dirty="0"/>
              <a:t>, </a:t>
            </a:r>
            <a:r>
              <a:rPr lang="de-DE" sz="2400" dirty="0" err="1"/>
              <a:t>that</a:t>
            </a:r>
            <a:r>
              <a:rPr lang="de-DE" sz="2400" dirty="0"/>
              <a:t> </a:t>
            </a:r>
            <a:r>
              <a:rPr lang="de-DE" sz="2400" dirty="0" err="1"/>
              <a:t>the</a:t>
            </a:r>
            <a:r>
              <a:rPr lang="de-DE" sz="2400" dirty="0"/>
              <a:t> material </a:t>
            </a:r>
            <a:r>
              <a:rPr lang="de-DE" sz="2400" dirty="0" err="1"/>
              <a:t>is</a:t>
            </a:r>
            <a:r>
              <a:rPr lang="de-DE" sz="2400" dirty="0"/>
              <a:t> </a:t>
            </a:r>
            <a:r>
              <a:rPr lang="de-DE" sz="2400" dirty="0" err="1"/>
              <a:t>porous</a:t>
            </a:r>
            <a:r>
              <a:rPr lang="de-DE" sz="2400" dirty="0"/>
              <a:t> </a:t>
            </a:r>
            <a:r>
              <a:rPr lang="de-DE" sz="2400" dirty="0" err="1"/>
              <a:t>by</a:t>
            </a:r>
            <a:r>
              <a:rPr lang="de-DE" sz="2400" dirty="0"/>
              <a:t> </a:t>
            </a:r>
            <a:r>
              <a:rPr lang="de-DE" sz="2400" dirty="0" err="1"/>
              <a:t>nature</a:t>
            </a:r>
            <a:r>
              <a:rPr lang="de-DE" sz="2400" dirty="0"/>
              <a:t>!</a:t>
            </a:r>
          </a:p>
          <a:p>
            <a:pPr marL="914400" lvl="1" indent="-457200">
              <a:buFont typeface="Arial" panose="020B0604020202020204" pitchFamily="34" charset="0"/>
              <a:buChar char="•"/>
            </a:pPr>
            <a:endParaRPr lang="de-DE" sz="2800" dirty="0"/>
          </a:p>
        </p:txBody>
      </p:sp>
      <p:pic>
        <p:nvPicPr>
          <p:cNvPr id="27" name="Content Placeholder 7">
            <a:extLst>
              <a:ext uri="{FF2B5EF4-FFF2-40B4-BE49-F238E27FC236}">
                <a16:creationId xmlns:a16="http://schemas.microsoft.com/office/drawing/2014/main" id="{A3486DA1-AAA8-5C4C-8037-F87EB438F7F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583" t="23051" r="16603" b="42363"/>
          <a:stretch/>
        </p:blipFill>
        <p:spPr>
          <a:xfrm>
            <a:off x="10246363" y="429197"/>
            <a:ext cx="1782351" cy="1649966"/>
          </a:xfrm>
          <a:prstGeom prst="rect">
            <a:avLst/>
          </a:prstGeom>
          <a:effectLst>
            <a:outerShdw blurRad="50800" dist="38100" dir="2700000" algn="tl" rotWithShape="0">
              <a:prstClr val="black">
                <a:alpha val="40000"/>
              </a:prstClr>
            </a:outerShdw>
          </a:effectLst>
        </p:spPr>
      </p:pic>
      <p:grpSp>
        <p:nvGrpSpPr>
          <p:cNvPr id="5" name="Gruppieren 4">
            <a:extLst>
              <a:ext uri="{FF2B5EF4-FFF2-40B4-BE49-F238E27FC236}">
                <a16:creationId xmlns:a16="http://schemas.microsoft.com/office/drawing/2014/main" id="{356B0FD0-0B46-B497-2E9B-EABDBCDD605D}"/>
              </a:ext>
            </a:extLst>
          </p:cNvPr>
          <p:cNvGrpSpPr/>
          <p:nvPr/>
        </p:nvGrpSpPr>
        <p:grpSpPr>
          <a:xfrm>
            <a:off x="9331025" y="2150262"/>
            <a:ext cx="2973937" cy="865181"/>
            <a:chOff x="9210847" y="3180327"/>
            <a:chExt cx="2973937" cy="865181"/>
          </a:xfrm>
        </p:grpSpPr>
        <p:sp>
          <p:nvSpPr>
            <p:cNvPr id="25" name="Rectangle 8">
              <a:extLst>
                <a:ext uri="{FF2B5EF4-FFF2-40B4-BE49-F238E27FC236}">
                  <a16:creationId xmlns:a16="http://schemas.microsoft.com/office/drawing/2014/main" id="{910EB3E1-971B-9CF0-9CC8-88090C5AC2C8}"/>
                </a:ext>
              </a:extLst>
            </p:cNvPr>
            <p:cNvSpPr/>
            <p:nvPr/>
          </p:nvSpPr>
          <p:spPr>
            <a:xfrm>
              <a:off x="9432126" y="3180327"/>
              <a:ext cx="2531381" cy="865181"/>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6">
              <a:extLst>
                <a:ext uri="{FF2B5EF4-FFF2-40B4-BE49-F238E27FC236}">
                  <a16:creationId xmlns:a16="http://schemas.microsoft.com/office/drawing/2014/main" id="{5F8ACD3A-E718-50A7-7036-61BAC972FB48}"/>
                </a:ext>
              </a:extLst>
            </p:cNvPr>
            <p:cNvSpPr txBox="1"/>
            <p:nvPr/>
          </p:nvSpPr>
          <p:spPr>
            <a:xfrm>
              <a:off x="9210847" y="3180327"/>
              <a:ext cx="297393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Damage from breakdown in FERMAT at 9kV (3.6V/µm) in 2.3bar N</a:t>
              </a:r>
              <a:r>
                <a:rPr kumimoji="0" lang="en-GB" sz="1600" b="0"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 atmosphere.</a:t>
              </a:r>
            </a:p>
          </p:txBody>
        </p:sp>
      </p:grpSp>
      <p:pic>
        <p:nvPicPr>
          <p:cNvPr id="6" name="Picture 2" descr="Innovate for Sustainable Accelerating Systems: Kick-Off Meeting">
            <a:extLst>
              <a:ext uri="{FF2B5EF4-FFF2-40B4-BE49-F238E27FC236}">
                <a16:creationId xmlns:a16="http://schemas.microsoft.com/office/drawing/2014/main" id="{B3EA4502-AF2F-C5A9-7D90-93DCB3559C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281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C57FA-9836-EAA6-4145-06AE1C43E87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B804C92-4B84-6F94-B24E-EA208C0B8056}"/>
              </a:ext>
            </a:extLst>
          </p:cNvPr>
          <p:cNvSpPr txBox="1"/>
          <p:nvPr/>
        </p:nvSpPr>
        <p:spPr>
          <a:xfrm>
            <a:off x="3418115" y="315684"/>
            <a:ext cx="4911794" cy="461665"/>
          </a:xfrm>
          <a:prstGeom prst="rect">
            <a:avLst/>
          </a:prstGeom>
          <a:noFill/>
        </p:spPr>
        <p:txBody>
          <a:bodyPr wrap="none" rtlCol="0">
            <a:spAutoFit/>
          </a:bodyPr>
          <a:lstStyle/>
          <a:p>
            <a:r>
              <a:rPr lang="en-US" sz="2400" b="1" dirty="0">
                <a:solidFill>
                  <a:srgbClr val="002060"/>
                </a:solidFill>
              </a:rPr>
              <a:t>WP1 – FE-FRT:</a:t>
            </a:r>
            <a:r>
              <a:rPr lang="en-US" sz="2400" b="1" dirty="0">
                <a:solidFill>
                  <a:schemeClr val="bg2">
                    <a:lumMod val="50000"/>
                  </a:schemeClr>
                </a:solidFill>
              </a:rPr>
              <a:t> Thanks for listening</a:t>
            </a:r>
          </a:p>
        </p:txBody>
      </p:sp>
      <p:pic>
        <p:nvPicPr>
          <p:cNvPr id="5" name="Picture 2" descr="Innovate for Sustainable Accelerating Systems: Kick-Off Meeting">
            <a:extLst>
              <a:ext uri="{FF2B5EF4-FFF2-40B4-BE49-F238E27FC236}">
                <a16:creationId xmlns:a16="http://schemas.microsoft.com/office/drawing/2014/main" id="{19596613-8F45-37EC-DECC-F5B00C94C4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12" name="Textfeld 11">
            <a:extLst>
              <a:ext uri="{FF2B5EF4-FFF2-40B4-BE49-F238E27FC236}">
                <a16:creationId xmlns:a16="http://schemas.microsoft.com/office/drawing/2014/main" id="{19A706C8-23EC-37E3-3279-5E9BFCB9C2BB}"/>
              </a:ext>
            </a:extLst>
          </p:cNvPr>
          <p:cNvSpPr txBox="1"/>
          <p:nvPr/>
        </p:nvSpPr>
        <p:spPr>
          <a:xfrm>
            <a:off x="3472543" y="1500623"/>
            <a:ext cx="5503665" cy="1138773"/>
          </a:xfrm>
          <a:prstGeom prst="rect">
            <a:avLst/>
          </a:prstGeom>
          <a:noFill/>
          <a:scene3d>
            <a:camera prst="orthographicFront"/>
            <a:lightRig rig="threePt" dir="t"/>
          </a:scene3d>
          <a:sp3d>
            <a:bevelT prst="angle"/>
          </a:sp3d>
        </p:spPr>
        <p:txBody>
          <a:bodyPr wrap="square" rtlCol="0">
            <a:spAutoFit/>
          </a:bodyPr>
          <a:lstStyle/>
          <a:p>
            <a:r>
              <a:rPr lang="de-DE" sz="3600" b="1" dirty="0" err="1">
                <a:solidFill>
                  <a:schemeClr val="accent1"/>
                </a:solidFill>
                <a:effectLst>
                  <a:outerShdw blurRad="60007" dist="200025" dir="15000000" sy="30000" kx="-1800000" algn="bl" rotWithShape="0">
                    <a:prstClr val="black">
                      <a:alpha val="32000"/>
                    </a:prstClr>
                  </a:outerShdw>
                  <a:reflection blurRad="6350" stA="60000" endA="900" endPos="60000" dist="60007" dir="5400000" sy="-100000" algn="bl" rotWithShape="0"/>
                </a:effectLst>
                <a:cs typeface="Arial" panose="020B0604020202020204" pitchFamily="34" charset="0"/>
              </a:rPr>
              <a:t>Thanks</a:t>
            </a:r>
            <a:r>
              <a:rPr lang="de-DE" sz="3600" b="1" dirty="0">
                <a:solidFill>
                  <a:schemeClr val="accent1"/>
                </a:solidFill>
                <a:effectLst>
                  <a:outerShdw blurRad="60007" dist="200025" dir="15000000" sy="30000" kx="-1800000" algn="bl" rotWithShape="0">
                    <a:prstClr val="black">
                      <a:alpha val="32000"/>
                    </a:prstClr>
                  </a:outerShdw>
                  <a:reflection blurRad="6350" stA="60000" endA="900" endPos="60000" dist="60007" dir="5400000" sy="-100000" algn="bl" rotWithShape="0"/>
                </a:effectLst>
                <a:cs typeface="Arial" panose="020B0604020202020204" pitchFamily="34" charset="0"/>
              </a:rPr>
              <a:t> </a:t>
            </a:r>
            <a:r>
              <a:rPr lang="de-DE" sz="3600" b="1" dirty="0" err="1">
                <a:solidFill>
                  <a:schemeClr val="accent1"/>
                </a:solidFill>
                <a:effectLst>
                  <a:outerShdw blurRad="60007" dist="200025" dir="15000000" sy="30000" kx="-1800000" algn="bl" rotWithShape="0">
                    <a:prstClr val="black">
                      <a:alpha val="32000"/>
                    </a:prstClr>
                  </a:outerShdw>
                  <a:reflection blurRad="6350" stA="60000" endA="900" endPos="60000" dist="60007" dir="5400000" sy="-100000" algn="bl" rotWithShape="0"/>
                </a:effectLst>
                <a:cs typeface="Arial" panose="020B0604020202020204" pitchFamily="34" charset="0"/>
              </a:rPr>
              <a:t>for</a:t>
            </a:r>
            <a:r>
              <a:rPr lang="de-DE" sz="3600" b="1" dirty="0">
                <a:solidFill>
                  <a:schemeClr val="accent1"/>
                </a:solidFill>
                <a:effectLst>
                  <a:outerShdw blurRad="60007" dist="200025" dir="15000000" sy="30000" kx="-1800000" algn="bl" rotWithShape="0">
                    <a:prstClr val="black">
                      <a:alpha val="32000"/>
                    </a:prstClr>
                  </a:outerShdw>
                  <a:reflection blurRad="6350" stA="60000" endA="900" endPos="60000" dist="60007" dir="5400000" sy="-100000" algn="bl" rotWithShape="0"/>
                </a:effectLst>
                <a:cs typeface="Arial" panose="020B0604020202020204" pitchFamily="34" charset="0"/>
              </a:rPr>
              <a:t> </a:t>
            </a:r>
            <a:r>
              <a:rPr lang="de-DE" sz="3600" b="1" dirty="0" err="1">
                <a:solidFill>
                  <a:schemeClr val="accent1"/>
                </a:solidFill>
                <a:effectLst>
                  <a:outerShdw blurRad="60007" dist="200025" dir="15000000" sy="30000" kx="-1800000" algn="bl" rotWithShape="0">
                    <a:prstClr val="black">
                      <a:alpha val="32000"/>
                    </a:prstClr>
                  </a:outerShdw>
                  <a:reflection blurRad="6350" stA="60000" endA="900" endPos="60000" dist="60007" dir="5400000" sy="-100000" algn="bl" rotWithShape="0"/>
                </a:effectLst>
                <a:cs typeface="Arial" panose="020B0604020202020204" pitchFamily="34" charset="0"/>
              </a:rPr>
              <a:t>your</a:t>
            </a:r>
            <a:r>
              <a:rPr lang="de-DE" sz="3600" b="1" dirty="0">
                <a:solidFill>
                  <a:schemeClr val="accent1"/>
                </a:solidFill>
                <a:effectLst>
                  <a:outerShdw blurRad="60007" dist="200025" dir="15000000" sy="30000" kx="-1800000" algn="bl" rotWithShape="0">
                    <a:prstClr val="black">
                      <a:alpha val="32000"/>
                    </a:prstClr>
                  </a:outerShdw>
                  <a:reflection blurRad="6350" stA="60000" endA="900" endPos="60000" dist="60007" dir="5400000" sy="-100000" algn="bl" rotWithShape="0"/>
                </a:effectLst>
                <a:cs typeface="Arial" panose="020B0604020202020204" pitchFamily="34" charset="0"/>
              </a:rPr>
              <a:t> </a:t>
            </a:r>
            <a:r>
              <a:rPr lang="de-DE" sz="3600" b="1" dirty="0" err="1">
                <a:solidFill>
                  <a:schemeClr val="accent1"/>
                </a:solidFill>
                <a:effectLst>
                  <a:outerShdw blurRad="60007" dist="200025" dir="15000000" sy="30000" kx="-1800000" algn="bl" rotWithShape="0">
                    <a:prstClr val="black">
                      <a:alpha val="32000"/>
                    </a:prstClr>
                  </a:outerShdw>
                  <a:reflection blurRad="6350" stA="60000" endA="900" endPos="60000" dist="60007" dir="5400000" sy="-100000" algn="bl" rotWithShape="0"/>
                </a:effectLst>
                <a:cs typeface="Arial" panose="020B0604020202020204" pitchFamily="34" charset="0"/>
              </a:rPr>
              <a:t>attention</a:t>
            </a:r>
            <a:endParaRPr lang="de-DE" sz="3600" b="1" dirty="0">
              <a:solidFill>
                <a:schemeClr val="accent1"/>
              </a:solidFill>
              <a:effectLst>
                <a:outerShdw blurRad="60007" dist="200025" dir="15000000" sy="30000" kx="-1800000" algn="bl" rotWithShape="0">
                  <a:prstClr val="black">
                    <a:alpha val="32000"/>
                  </a:prstClr>
                </a:outerShdw>
                <a:reflection blurRad="6350" stA="60000" endA="900" endPos="60000" dist="60007" dir="5400000" sy="-100000" algn="bl" rotWithShape="0"/>
              </a:effectLst>
              <a:cs typeface="Arial" panose="020B0604020202020204" pitchFamily="34" charset="0"/>
            </a:endParaRPr>
          </a:p>
          <a:p>
            <a:endParaRPr lang="de-DE" sz="3200" b="1" dirty="0">
              <a:solidFill>
                <a:schemeClr val="accent1"/>
              </a:solidFill>
              <a:effectLst>
                <a:outerShdw blurRad="60007" dist="200025" dir="15000000" sy="30000" kx="-1800000" algn="bl" rotWithShape="0">
                  <a:prstClr val="black">
                    <a:alpha val="32000"/>
                  </a:prstClr>
                </a:outerShdw>
                <a:reflection blurRad="6350" stA="60000" endA="900" endPos="60000" dist="60007" dir="5400000" sy="-100000" algn="bl" rotWithShape="0"/>
              </a:effectLst>
              <a:cs typeface="Arial" panose="020B0604020202020204" pitchFamily="34" charset="0"/>
            </a:endParaRPr>
          </a:p>
        </p:txBody>
      </p:sp>
      <p:sp>
        <p:nvSpPr>
          <p:cNvPr id="13" name="Textfeld 12">
            <a:extLst>
              <a:ext uri="{FF2B5EF4-FFF2-40B4-BE49-F238E27FC236}">
                <a16:creationId xmlns:a16="http://schemas.microsoft.com/office/drawing/2014/main" id="{3AD74CFE-D16F-6E9C-59CC-10DC87849E54}"/>
              </a:ext>
            </a:extLst>
          </p:cNvPr>
          <p:cNvSpPr txBox="1"/>
          <p:nvPr/>
        </p:nvSpPr>
        <p:spPr>
          <a:xfrm>
            <a:off x="2391850" y="4787990"/>
            <a:ext cx="8029762" cy="1477328"/>
          </a:xfrm>
          <a:prstGeom prst="rect">
            <a:avLst/>
          </a:prstGeom>
          <a:noFill/>
        </p:spPr>
        <p:txBody>
          <a:bodyPr wrap="none" rtlCol="0">
            <a:spAutoFit/>
          </a:bodyPr>
          <a:lstStyle/>
          <a:p>
            <a:r>
              <a:rPr lang="de-DE" dirty="0"/>
              <a:t>Alick Macpherson, Sam Smith, Graeme Burt, Walid Kaabi, André Frahm,</a:t>
            </a:r>
            <a:br>
              <a:rPr lang="de-DE" dirty="0"/>
            </a:br>
            <a:r>
              <a:rPr lang="de-DE" dirty="0"/>
              <a:t>Nick Shipman, Alexei Kanareykin and Co., Jens Knobloch, Axel Neumann,</a:t>
            </a:r>
          </a:p>
          <a:p>
            <a:r>
              <a:rPr lang="de-DE" dirty="0" err="1"/>
              <a:t>Maleesh</a:t>
            </a:r>
            <a:r>
              <a:rPr lang="de-DE" dirty="0"/>
              <a:t> </a:t>
            </a:r>
            <a:r>
              <a:rPr lang="de-DE" dirty="0" err="1"/>
              <a:t>Dissanayake</a:t>
            </a:r>
            <a:r>
              <a:rPr lang="de-DE" dirty="0"/>
              <a:t>, </a:t>
            </a:r>
            <a:r>
              <a:rPr lang="de-DE" dirty="0" err="1"/>
              <a:t>Hingpong</a:t>
            </a:r>
            <a:r>
              <a:rPr lang="de-DE" dirty="0"/>
              <a:t> Jiang, Victoria </a:t>
            </a:r>
            <a:r>
              <a:rPr lang="de-DE" dirty="0" err="1"/>
              <a:t>Almaraz</a:t>
            </a:r>
            <a:endParaRPr lang="de-DE" dirty="0"/>
          </a:p>
          <a:p>
            <a:r>
              <a:rPr lang="de-DE" dirty="0"/>
              <a:t>WP2 </a:t>
            </a:r>
            <a:r>
              <a:rPr lang="de-DE" dirty="0" err="1"/>
              <a:t>members</a:t>
            </a:r>
            <a:r>
              <a:rPr lang="de-DE" dirty="0"/>
              <a:t>, Ilan Ben-Zvi, Alena Prudnikava, Paul Schneider, </a:t>
            </a:r>
            <a:r>
              <a:rPr lang="de-DE" sz="1800" kern="0" dirty="0" err="1"/>
              <a:t>Mickael</a:t>
            </a:r>
            <a:br>
              <a:rPr lang="de-DE" sz="1800" kern="0" dirty="0"/>
            </a:br>
            <a:r>
              <a:rPr lang="de-DE" sz="1800" kern="0" dirty="0" err="1"/>
              <a:t>Crouvizier</a:t>
            </a:r>
            <a:r>
              <a:rPr lang="de-DE" sz="1800" kern="0" dirty="0"/>
              <a:t>  and </a:t>
            </a:r>
            <a:r>
              <a:rPr lang="de-DE" sz="1800" kern="0" dirty="0" err="1"/>
              <a:t>more</a:t>
            </a:r>
            <a:r>
              <a:rPr lang="de-DE" sz="1800" kern="0" dirty="0"/>
              <a:t> </a:t>
            </a:r>
            <a:r>
              <a:rPr lang="de-DE" sz="1800" kern="0" dirty="0" err="1"/>
              <a:t>involved</a:t>
            </a:r>
            <a:r>
              <a:rPr lang="de-DE" sz="1800" kern="0" dirty="0"/>
              <a:t> </a:t>
            </a:r>
            <a:r>
              <a:rPr lang="de-DE" sz="1800" kern="0" dirty="0" err="1"/>
              <a:t>co-workers</a:t>
            </a:r>
            <a:r>
              <a:rPr lang="de-DE" sz="1800" kern="0" dirty="0"/>
              <a:t> at CERN, HZB, Lancaster and </a:t>
            </a:r>
            <a:r>
              <a:rPr lang="de-DE" sz="1800" kern="0" dirty="0" err="1"/>
              <a:t>IJCLab</a:t>
            </a:r>
            <a:r>
              <a:rPr lang="de-DE" dirty="0"/>
              <a:t>  </a:t>
            </a:r>
          </a:p>
        </p:txBody>
      </p:sp>
      <p:pic>
        <p:nvPicPr>
          <p:cNvPr id="2" name="Picture 1">
            <a:extLst>
              <a:ext uri="{FF2B5EF4-FFF2-40B4-BE49-F238E27FC236}">
                <a16:creationId xmlns:a16="http://schemas.microsoft.com/office/drawing/2014/main" id="{0349F9B7-8131-3B0D-582F-E84E58033556}"/>
              </a:ext>
            </a:extLst>
          </p:cNvPr>
          <p:cNvPicPr>
            <a:picLocks noChangeAspect="1"/>
          </p:cNvPicPr>
          <p:nvPr/>
        </p:nvPicPr>
        <p:blipFill>
          <a:blip r:embed="rId3"/>
          <a:stretch>
            <a:fillRect/>
          </a:stretch>
        </p:blipFill>
        <p:spPr>
          <a:xfrm>
            <a:off x="4987485" y="2573351"/>
            <a:ext cx="2473779" cy="2008415"/>
          </a:xfrm>
          <a:prstGeom prst="rect">
            <a:avLst/>
          </a:prstGeom>
        </p:spPr>
      </p:pic>
    </p:spTree>
    <p:extLst>
      <p:ext uri="{BB962C8B-B14F-4D97-AF65-F5344CB8AC3E}">
        <p14:creationId xmlns:p14="http://schemas.microsoft.com/office/powerpoint/2010/main" val="4361623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721892-28A9-7F9E-8C98-0E341A482AB8}"/>
              </a:ext>
            </a:extLst>
          </p:cNvPr>
          <p:cNvSpPr>
            <a:spLocks noGrp="1"/>
          </p:cNvSpPr>
          <p:nvPr>
            <p:ph type="title"/>
          </p:nvPr>
        </p:nvSpPr>
        <p:spPr>
          <a:xfrm>
            <a:off x="3433859" y="206693"/>
            <a:ext cx="7919941" cy="1325563"/>
          </a:xfrm>
        </p:spPr>
        <p:txBody>
          <a:bodyPr>
            <a:normAutofit/>
          </a:bodyPr>
          <a:lstStyle/>
          <a:p>
            <a:r>
              <a:rPr lang="en-US" sz="3600" dirty="0"/>
              <a:t>What do we want to achieve within WP1</a:t>
            </a:r>
            <a:endParaRPr lang="de-DE" sz="3600" dirty="0"/>
          </a:p>
        </p:txBody>
      </p:sp>
      <p:sp>
        <p:nvSpPr>
          <p:cNvPr id="59" name="Textfeld 58">
            <a:extLst>
              <a:ext uri="{FF2B5EF4-FFF2-40B4-BE49-F238E27FC236}">
                <a16:creationId xmlns:a16="http://schemas.microsoft.com/office/drawing/2014/main" id="{B678E155-FEBB-DD0A-43AF-117FF7EA911A}"/>
              </a:ext>
            </a:extLst>
          </p:cNvPr>
          <p:cNvSpPr txBox="1"/>
          <p:nvPr/>
        </p:nvSpPr>
        <p:spPr>
          <a:xfrm>
            <a:off x="0" y="2208940"/>
            <a:ext cx="12295354" cy="492442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Aptos" panose="02110004020202020204"/>
              </a:rPr>
              <a:t>Develop </a:t>
            </a:r>
            <a:r>
              <a:rPr kumimoji="0" lang="en-US" sz="2000" b="1" i="0" u="none" strike="noStrike" kern="1200" cap="none" spc="0" normalizeH="0" baseline="0" noProof="0" dirty="0">
                <a:ln>
                  <a:noFill/>
                </a:ln>
                <a:solidFill>
                  <a:srgbClr val="196B24"/>
                </a:solidFill>
                <a:effectLst/>
                <a:uLnTx/>
                <a:uFillTx/>
                <a:latin typeface="Aptos" panose="02110004020202020204"/>
              </a:rPr>
              <a:t>novel fast tuning systems </a:t>
            </a:r>
            <a:r>
              <a:rPr kumimoji="0" lang="en-US" sz="2000" b="1" i="0" u="none" strike="noStrike" kern="1200" cap="none" spc="0" normalizeH="0" baseline="0" noProof="0" dirty="0">
                <a:ln>
                  <a:noFill/>
                </a:ln>
                <a:solidFill>
                  <a:prstClr val="black"/>
                </a:solidFill>
                <a:effectLst/>
                <a:uLnTx/>
                <a:uFillTx/>
                <a:latin typeface="Aptos" panose="02110004020202020204"/>
              </a:rPr>
              <a:t>compensating detuning by </a:t>
            </a:r>
            <a:r>
              <a:rPr kumimoji="0" lang="en-US" sz="2000" b="1" i="0" u="none" strike="noStrike" kern="1200" cap="none" spc="0" normalizeH="0" baseline="0" noProof="0" dirty="0">
                <a:ln>
                  <a:noFill/>
                </a:ln>
                <a:solidFill>
                  <a:schemeClr val="accent4">
                    <a:lumMod val="75000"/>
                  </a:schemeClr>
                </a:solidFill>
                <a:effectLst/>
                <a:uLnTx/>
                <a:uFillTx/>
                <a:latin typeface="Aptos" panose="02110004020202020204"/>
              </a:rPr>
              <a:t>mechanical vibrations or beam induced </a:t>
            </a:r>
            <a:br>
              <a:rPr kumimoji="0" lang="en-US" sz="2000" b="1" i="0" u="none" strike="noStrike" kern="1200" cap="none" spc="0" normalizeH="0" baseline="0" noProof="0" dirty="0">
                <a:ln>
                  <a:noFill/>
                </a:ln>
                <a:solidFill>
                  <a:schemeClr val="accent4">
                    <a:lumMod val="75000"/>
                  </a:schemeClr>
                </a:solidFill>
                <a:effectLst/>
                <a:uLnTx/>
                <a:uFillTx/>
                <a:latin typeface="Aptos" panose="02110004020202020204"/>
              </a:rPr>
            </a:br>
            <a:r>
              <a:rPr kumimoji="0" lang="en-US" sz="2000" b="1" i="0" u="none" strike="noStrike" kern="1200" cap="none" spc="0" normalizeH="0" baseline="0" noProof="0" dirty="0">
                <a:ln>
                  <a:noFill/>
                </a:ln>
                <a:solidFill>
                  <a:schemeClr val="accent4">
                    <a:lumMod val="75000"/>
                  </a:schemeClr>
                </a:solidFill>
                <a:effectLst/>
                <a:uLnTx/>
                <a:uFillTx/>
                <a:latin typeface="Aptos" panose="02110004020202020204"/>
              </a:rPr>
              <a:t>transients</a:t>
            </a:r>
            <a:r>
              <a:rPr kumimoji="0" lang="en-US" sz="2000" b="1" i="0" u="none" strike="noStrike" kern="1200" cap="none" spc="0" normalizeH="0" baseline="0" noProof="0" dirty="0">
                <a:ln>
                  <a:noFill/>
                </a:ln>
                <a:solidFill>
                  <a:prstClr val="black"/>
                </a:solidFill>
                <a:effectLst/>
                <a:uLnTx/>
                <a:uFillTx/>
                <a:latin typeface="Aptos" panose="02110004020202020204"/>
              </a:rPr>
              <a:t>, which both are usually compensated by adding a significant power overhead</a:t>
            </a:r>
            <a:br>
              <a:rPr kumimoji="0" lang="en-US" sz="2000" b="1" i="0" u="none" strike="noStrike" kern="1200" cap="none" spc="0" normalizeH="0" baseline="0" noProof="0" dirty="0">
                <a:ln>
                  <a:noFill/>
                </a:ln>
                <a:solidFill>
                  <a:prstClr val="black"/>
                </a:solidFill>
                <a:effectLst/>
                <a:uLnTx/>
                <a:uFillTx/>
                <a:latin typeface="Aptos" panose="02110004020202020204"/>
              </a:rPr>
            </a:br>
            <a:r>
              <a:rPr kumimoji="0" lang="en-US" sz="2000" b="1" i="0" u="none" strike="noStrike" kern="1200" cap="none" spc="0" normalizeH="0" baseline="0" noProof="0" dirty="0">
                <a:ln>
                  <a:noFill/>
                </a:ln>
                <a:solidFill>
                  <a:prstClr val="black"/>
                </a:solidFill>
                <a:effectLst/>
                <a:uLnTx/>
                <a:uFillTx/>
                <a:latin typeface="Aptos" panose="02110004020202020204"/>
                <a:sym typeface="Wingdings" panose="05000000000000000000" pitchFamily="2" charset="2"/>
              </a:rPr>
              <a:t> WP1 aka </a:t>
            </a:r>
            <a:r>
              <a:rPr kumimoji="0" lang="en-US" sz="2000" b="1" i="0" u="none" strike="noStrike" kern="1200" cap="none" spc="0" normalizeH="0" baseline="0" noProof="0" dirty="0">
                <a:ln>
                  <a:noFill/>
                </a:ln>
                <a:solidFill>
                  <a:srgbClr val="196B24"/>
                </a:solidFill>
                <a:effectLst/>
                <a:uLnTx/>
                <a:uFillTx/>
                <a:latin typeface="Aptos" panose="02110004020202020204"/>
                <a:sym typeface="Wingdings" panose="05000000000000000000" pitchFamily="2" charset="2"/>
              </a:rPr>
              <a:t>FE-FRT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b="1" dirty="0">
              <a:solidFill>
                <a:srgbClr val="196B24"/>
              </a:solidFill>
              <a:latin typeface="Aptos" panose="02110004020202020204"/>
              <a:sym typeface="Wingdings" panose="05000000000000000000" pitchFamily="2" charset="2"/>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196B24"/>
                </a:solidFill>
                <a:effectLst/>
                <a:uLnTx/>
                <a:uFillTx/>
                <a:latin typeface="Aptos" panose="02110004020202020204"/>
                <a:sym typeface="Wingdings" panose="05000000000000000000" pitchFamily="2" charset="2"/>
              </a:rPr>
              <a:t>Most effectively applied on </a:t>
            </a:r>
            <a:r>
              <a:rPr kumimoji="0" lang="en-US" sz="2000" b="1" i="0" u="none" strike="noStrike" kern="1200" cap="none" spc="0" normalizeH="0" baseline="0" noProof="0" dirty="0">
                <a:ln>
                  <a:noFill/>
                </a:ln>
                <a:solidFill>
                  <a:schemeClr val="accent1"/>
                </a:solidFill>
                <a:effectLst/>
                <a:uLnTx/>
                <a:uFillTx/>
                <a:latin typeface="Aptos" panose="02110004020202020204"/>
                <a:sym typeface="Wingdings" panose="05000000000000000000" pitchFamily="2" charset="2"/>
              </a:rPr>
              <a:t>CW driven SRF </a:t>
            </a:r>
            <a:r>
              <a:rPr kumimoji="0" lang="en-US" sz="2000" b="1" i="0" u="none" strike="noStrike" kern="1200" cap="none" spc="0" normalizeH="0" baseline="0" noProof="0" dirty="0">
                <a:ln>
                  <a:noFill/>
                </a:ln>
                <a:solidFill>
                  <a:srgbClr val="196B24"/>
                </a:solidFill>
                <a:effectLst/>
                <a:uLnTx/>
                <a:uFillTx/>
                <a:latin typeface="Aptos" panose="02110004020202020204"/>
                <a:sym typeface="Wingdings" panose="05000000000000000000" pitchFamily="2" charset="2"/>
              </a:rPr>
              <a:t>cavities, especially for </a:t>
            </a:r>
            <a:r>
              <a:rPr kumimoji="0" lang="en-US" sz="2000" b="1" i="0" u="none" strike="noStrike" kern="1200" cap="none" spc="0" normalizeH="0" baseline="0" noProof="0" dirty="0">
                <a:ln>
                  <a:noFill/>
                </a:ln>
                <a:solidFill>
                  <a:schemeClr val="accent1"/>
                </a:solidFill>
                <a:effectLst/>
                <a:uLnTx/>
                <a:uFillTx/>
                <a:latin typeface="Aptos" panose="02110004020202020204"/>
                <a:sym typeface="Wingdings" panose="05000000000000000000" pitchFamily="2" charset="2"/>
              </a:rPr>
              <a:t>low beam-loading FELs or ERLs</a:t>
            </a:r>
            <a:br>
              <a:rPr kumimoji="0" lang="en-US" sz="2000" b="1" i="0" u="none" strike="noStrike" kern="1200" cap="none" spc="0" normalizeH="0" baseline="0" noProof="0" dirty="0">
                <a:ln>
                  <a:noFill/>
                </a:ln>
                <a:solidFill>
                  <a:srgbClr val="196B24"/>
                </a:solidFill>
                <a:effectLst/>
                <a:uLnTx/>
                <a:uFillTx/>
                <a:latin typeface="Aptos" panose="02110004020202020204"/>
                <a:sym typeface="Wingdings" panose="05000000000000000000" pitchFamily="2" charset="2"/>
              </a:rPr>
            </a:br>
            <a:r>
              <a:rPr kumimoji="0" lang="en-US" sz="2000" b="1" i="0" u="none" strike="noStrike" kern="1200" cap="none" spc="0" normalizeH="0" baseline="0" noProof="0" dirty="0">
                <a:ln>
                  <a:noFill/>
                </a:ln>
                <a:solidFill>
                  <a:srgbClr val="196B24"/>
                </a:solidFill>
                <a:effectLst/>
                <a:uLnTx/>
                <a:uFillTx/>
                <a:latin typeface="Aptos" panose="02110004020202020204"/>
                <a:sym typeface="Wingdings" panose="05000000000000000000" pitchFamily="2" charset="2"/>
              </a:rPr>
              <a:t>(EU XFEL, </a:t>
            </a:r>
            <a:r>
              <a:rPr kumimoji="0" lang="en-US" sz="2000" b="1" i="0" u="none" strike="noStrike" kern="1200" cap="none" spc="0" normalizeH="0" baseline="0" noProof="0" dirty="0" err="1">
                <a:ln>
                  <a:noFill/>
                </a:ln>
                <a:solidFill>
                  <a:srgbClr val="196B24"/>
                </a:solidFill>
                <a:effectLst/>
                <a:uLnTx/>
                <a:uFillTx/>
                <a:latin typeface="Aptos" panose="02110004020202020204"/>
                <a:sym typeface="Wingdings" panose="05000000000000000000" pitchFamily="2" charset="2"/>
              </a:rPr>
              <a:t>LHeC</a:t>
            </a:r>
            <a:r>
              <a:rPr kumimoji="0" lang="en-US" sz="2000" b="1" i="0" u="none" strike="noStrike" kern="1200" cap="none" spc="0" normalizeH="0" baseline="0" noProof="0" dirty="0">
                <a:ln>
                  <a:noFill/>
                </a:ln>
                <a:solidFill>
                  <a:srgbClr val="196B24"/>
                </a:solidFill>
                <a:effectLst/>
                <a:uLnTx/>
                <a:uFillTx/>
                <a:latin typeface="Aptos" panose="02110004020202020204"/>
                <a:sym typeface="Wingdings" panose="05000000000000000000" pitchFamily="2" charset="2"/>
              </a:rPr>
              <a:t> (PERLE)), eventually FCC use cases and </a:t>
            </a:r>
            <a:r>
              <a:rPr kumimoji="0" lang="en-US" sz="2000" b="1" i="0" u="none" strike="noStrike" kern="1200" cap="none" spc="0" normalizeH="0" baseline="0" noProof="0" dirty="0">
                <a:ln>
                  <a:noFill/>
                </a:ln>
                <a:solidFill>
                  <a:schemeClr val="accent1"/>
                </a:solidFill>
                <a:effectLst/>
                <a:uLnTx/>
                <a:uFillTx/>
                <a:latin typeface="Aptos" panose="02110004020202020204"/>
                <a:sym typeface="Wingdings" panose="05000000000000000000" pitchFamily="2" charset="2"/>
              </a:rPr>
              <a:t>transient</a:t>
            </a:r>
            <a:r>
              <a:rPr kumimoji="0" lang="en-US" sz="2000" b="1" i="0" u="none" strike="noStrike" kern="1200" cap="none" spc="0" normalizeH="0" noProof="0" dirty="0">
                <a:ln>
                  <a:noFill/>
                </a:ln>
                <a:solidFill>
                  <a:schemeClr val="accent1"/>
                </a:solidFill>
                <a:effectLst/>
                <a:uLnTx/>
                <a:uFillTx/>
                <a:latin typeface="Aptos" panose="02110004020202020204"/>
                <a:sym typeface="Wingdings" panose="05000000000000000000" pitchFamily="2" charset="2"/>
              </a:rPr>
              <a:t> beam-loading (switching)</a:t>
            </a:r>
            <a:endParaRPr kumimoji="0" lang="en-US" sz="2000" b="1" i="0" u="none" strike="noStrike" kern="1200" cap="none" spc="0" normalizeH="0" baseline="0" noProof="0" dirty="0">
              <a:ln>
                <a:noFill/>
              </a:ln>
              <a:solidFill>
                <a:schemeClr val="accent1"/>
              </a:solidFill>
              <a:effectLst/>
              <a:uLnTx/>
              <a:uFillTx/>
              <a:latin typeface="Aptos" panose="02110004020202020204"/>
              <a:sym typeface="Wingdings" panose="05000000000000000000" pitchFamily="2" charset="2"/>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ptos" panose="02110004020202020204"/>
              <a:sym typeface="Wingdings" panose="05000000000000000000" pitchFamily="2" charset="2"/>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Aptos" panose="02110004020202020204"/>
                <a:sym typeface="Wingdings" panose="05000000000000000000" pitchFamily="2" charset="2"/>
              </a:rPr>
              <a:t>All this should of course not compromise the </a:t>
            </a:r>
            <a:r>
              <a:rPr kumimoji="0" lang="en-US" sz="2000" b="1" i="0" u="none" strike="noStrike" kern="1200" cap="none" spc="0" normalizeH="0" baseline="0" noProof="0" dirty="0">
                <a:ln>
                  <a:noFill/>
                </a:ln>
                <a:solidFill>
                  <a:srgbClr val="196B24"/>
                </a:solidFill>
                <a:effectLst/>
                <a:uLnTx/>
                <a:uFillTx/>
                <a:latin typeface="Aptos" panose="02110004020202020204"/>
                <a:sym typeface="Wingdings" panose="05000000000000000000" pitchFamily="2" charset="2"/>
              </a:rPr>
              <a:t>stability and reliability of operation</a:t>
            </a:r>
            <a:r>
              <a:rPr kumimoji="0" lang="en-US" sz="2000" b="1" i="0" u="none" strike="noStrike" kern="1200" cap="none" spc="0" normalizeH="0" baseline="0" noProof="0" dirty="0">
                <a:ln>
                  <a:noFill/>
                </a:ln>
                <a:solidFill>
                  <a:prstClr val="black"/>
                </a:solidFill>
                <a:effectLst/>
                <a:uLnTx/>
                <a:uFillTx/>
                <a:latin typeface="Aptos" panose="02110004020202020204"/>
                <a:sym typeface="Wingdings" panose="05000000000000000000" pitchFamily="2" charset="2"/>
              </a:rPr>
              <a:t>, better even improve</a:t>
            </a:r>
            <a:br>
              <a:rPr kumimoji="0" lang="en-US" sz="2000" b="1" i="0" u="none" strike="noStrike" kern="1200" cap="none" spc="0" normalizeH="0" baseline="0" noProof="0" dirty="0">
                <a:ln>
                  <a:noFill/>
                </a:ln>
                <a:solidFill>
                  <a:prstClr val="black"/>
                </a:solidFill>
                <a:effectLst/>
                <a:uLnTx/>
                <a:uFillTx/>
                <a:latin typeface="Aptos" panose="02110004020202020204"/>
                <a:sym typeface="Wingdings" panose="05000000000000000000" pitchFamily="2" charset="2"/>
              </a:rPr>
            </a:br>
            <a:r>
              <a:rPr kumimoji="0" lang="en-US" sz="2000" b="1" i="0" u="none" strike="noStrike" kern="1200" cap="none" spc="0" normalizeH="0" baseline="0" noProof="0" dirty="0">
                <a:ln>
                  <a:noFill/>
                </a:ln>
                <a:solidFill>
                  <a:prstClr val="black"/>
                </a:solidFill>
                <a:effectLst/>
                <a:uLnTx/>
                <a:uFillTx/>
                <a:latin typeface="Aptos" panose="02110004020202020204"/>
                <a:sym typeface="Wingdings" panose="05000000000000000000" pitchFamily="2" charset="2"/>
              </a:rPr>
              <a:t>it beyond current state of the art.</a:t>
            </a:r>
            <a:br>
              <a:rPr kumimoji="0" lang="en-US" sz="2000" b="1" i="0" u="none" strike="noStrike" kern="1200" cap="none" spc="0" normalizeH="0" baseline="0" noProof="0" dirty="0">
                <a:ln>
                  <a:noFill/>
                </a:ln>
                <a:solidFill>
                  <a:prstClr val="black"/>
                </a:solidFill>
                <a:effectLst/>
                <a:uLnTx/>
                <a:uFillTx/>
                <a:latin typeface="Aptos" panose="02110004020202020204"/>
                <a:sym typeface="Wingdings" panose="05000000000000000000" pitchFamily="2" charset="2"/>
              </a:rPr>
            </a:br>
            <a:br>
              <a:rPr kumimoji="0" lang="en-US" sz="2000" b="1" i="0" u="none" strike="noStrike" kern="1200" cap="none" spc="0" normalizeH="0" baseline="0" noProof="0" dirty="0">
                <a:ln>
                  <a:noFill/>
                </a:ln>
                <a:solidFill>
                  <a:prstClr val="black"/>
                </a:solidFill>
                <a:effectLst/>
                <a:uLnTx/>
                <a:uFillTx/>
                <a:latin typeface="Aptos" panose="02110004020202020204"/>
                <a:sym typeface="Wingdings" panose="05000000000000000000" pitchFamily="2" charset="2"/>
              </a:rPr>
            </a:br>
            <a:r>
              <a:rPr kumimoji="0" lang="en-US" sz="2000" b="0" i="0" u="none" strike="noStrike" kern="1200" cap="none" spc="0" normalizeH="0" baseline="0" noProof="0" dirty="0">
                <a:ln>
                  <a:noFill/>
                </a:ln>
                <a:solidFill>
                  <a:prstClr val="black"/>
                </a:solidFill>
                <a:effectLst/>
                <a:uLnTx/>
                <a:uFillTx/>
                <a:latin typeface="Aptos" panose="02110004020202020204"/>
                <a:sym typeface="Wingdings" panose="05000000000000000000" pitchFamily="2" charset="2"/>
              </a:rPr>
              <a:t>The </a:t>
            </a:r>
            <a:r>
              <a:rPr kumimoji="0" lang="en-US" sz="2000" b="1" i="0" u="none" strike="noStrike" kern="1200" cap="none" spc="0" normalizeH="0" baseline="0" noProof="0" dirty="0">
                <a:ln>
                  <a:noFill/>
                </a:ln>
                <a:solidFill>
                  <a:prstClr val="black"/>
                </a:solidFill>
                <a:effectLst/>
                <a:uLnTx/>
                <a:uFillTx/>
                <a:latin typeface="Aptos" panose="02110004020202020204"/>
                <a:sym typeface="Wingdings" panose="05000000000000000000" pitchFamily="2" charset="2"/>
              </a:rPr>
              <a:t>savings in RF power should be significant</a:t>
            </a:r>
            <a:r>
              <a:rPr kumimoji="0" lang="en-US" sz="2000" b="0" i="0" u="none" strike="noStrike" kern="1200" cap="none" spc="0" normalizeH="0" baseline="0" noProof="0" dirty="0">
                <a:ln>
                  <a:noFill/>
                </a:ln>
                <a:solidFill>
                  <a:prstClr val="black"/>
                </a:solidFill>
                <a:effectLst/>
                <a:uLnTx/>
                <a:uFillTx/>
                <a:latin typeface="Aptos" panose="02110004020202020204"/>
                <a:sym typeface="Wingdings" panose="05000000000000000000" pitchFamily="2" charset="2"/>
              </a:rPr>
              <a:t>, to justify any required modification to a cavity system</a:t>
            </a:r>
            <a:br>
              <a:rPr kumimoji="0" lang="en-US" sz="2000" b="0" i="0" u="none" strike="noStrike" kern="1200" cap="none" spc="0" normalizeH="0" baseline="0" noProof="0" dirty="0">
                <a:ln>
                  <a:noFill/>
                </a:ln>
                <a:solidFill>
                  <a:prstClr val="black"/>
                </a:solidFill>
                <a:effectLst/>
                <a:uLnTx/>
                <a:uFillTx/>
                <a:latin typeface="Aptos" panose="02110004020202020204"/>
                <a:sym typeface="Wingdings" panose="05000000000000000000" pitchFamily="2" charset="2"/>
              </a:rPr>
            </a:br>
            <a:r>
              <a:rPr kumimoji="0" lang="en-US" sz="2000" b="0" i="0" u="none" strike="noStrike" kern="1200" cap="none" spc="0" normalizeH="0" baseline="0" noProof="0" dirty="0">
                <a:ln>
                  <a:noFill/>
                </a:ln>
                <a:solidFill>
                  <a:prstClr val="black"/>
                </a:solidFill>
                <a:effectLst/>
                <a:uLnTx/>
                <a:uFillTx/>
                <a:latin typeface="Aptos" panose="02110004020202020204"/>
                <a:sym typeface="Wingdings" panose="05000000000000000000" pitchFamily="2" charset="2"/>
              </a:rPr>
              <a:t> retro-fitting to existing systems would be pure </a:t>
            </a:r>
            <a:r>
              <a:rPr kumimoji="0" lang="en-US" sz="2000" b="1" i="0" u="none" strike="noStrike" kern="1200" cap="none" spc="0" normalizeH="0" baseline="0" noProof="0" dirty="0">
                <a:ln>
                  <a:noFill/>
                </a:ln>
                <a:solidFill>
                  <a:srgbClr val="CC9900"/>
                </a:solidFill>
                <a:effectLst/>
                <a:uLnTx/>
                <a:uFillTx/>
                <a:latin typeface="Aptos" panose="02110004020202020204"/>
                <a:sym typeface="Wingdings" panose="05000000000000000000" pitchFamily="2" charset="2"/>
              </a:rPr>
              <a:t>gold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ptos" panose="02110004020202020204"/>
              <a:sym typeface="Wingdings" panose="05000000000000000000" pitchFamily="2" charset="2"/>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Foliennummernplatzhalter 2">
            <a:extLst>
              <a:ext uri="{FF2B5EF4-FFF2-40B4-BE49-F238E27FC236}">
                <a16:creationId xmlns:a16="http://schemas.microsoft.com/office/drawing/2014/main" id="{8D7AFA7C-0570-D2F9-C490-54186FB8952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68FCCF-9A80-B240-8D85-84F960565AFA}" type="slidenum">
              <a:rPr kumimoji="0" lang="en-BE"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BE"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pic>
        <p:nvPicPr>
          <p:cNvPr id="5" name="Picture 2" descr="Innovate for Sustainable Accelerating Systems: Kick-Off Meeting">
            <a:extLst>
              <a:ext uri="{FF2B5EF4-FFF2-40B4-BE49-F238E27FC236}">
                <a16:creationId xmlns:a16="http://schemas.microsoft.com/office/drawing/2014/main" id="{3FB7FAE4-9729-5252-D4FB-27304E23D0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FDD9975A-471F-5C7A-F3D3-2D3BB7390DF3}"/>
              </a:ext>
            </a:extLst>
          </p:cNvPr>
          <p:cNvSpPr txBox="1"/>
          <p:nvPr/>
        </p:nvSpPr>
        <p:spPr>
          <a:xfrm>
            <a:off x="588012" y="1432060"/>
            <a:ext cx="10721333" cy="523220"/>
          </a:xfrm>
          <a:prstGeom prst="rect">
            <a:avLst/>
          </a:prstGeom>
          <a:noFill/>
        </p:spPr>
        <p:txBody>
          <a:bodyPr wrap="none" rtlCol="0">
            <a:spAutoFit/>
          </a:bodyPr>
          <a:lstStyle/>
          <a:p>
            <a:r>
              <a:rPr lang="en-US" sz="2800" dirty="0"/>
              <a:t>WP1 is part of task#1: Aim to lower the amount of  required RF power</a:t>
            </a:r>
            <a:endParaRPr lang="de-DE" sz="2800" dirty="0"/>
          </a:p>
        </p:txBody>
      </p:sp>
      <p:pic>
        <p:nvPicPr>
          <p:cNvPr id="6" name="Grafik 5">
            <a:extLst>
              <a:ext uri="{FF2B5EF4-FFF2-40B4-BE49-F238E27FC236}">
                <a16:creationId xmlns:a16="http://schemas.microsoft.com/office/drawing/2014/main" id="{E7D01499-5852-7BD6-B043-D8F7D5309C10}"/>
              </a:ext>
            </a:extLst>
          </p:cNvPr>
          <p:cNvPicPr>
            <a:picLocks noChangeAspect="1"/>
          </p:cNvPicPr>
          <p:nvPr/>
        </p:nvPicPr>
        <p:blipFill>
          <a:blip r:embed="rId3"/>
          <a:stretch>
            <a:fillRect/>
          </a:stretch>
        </p:blipFill>
        <p:spPr>
          <a:xfrm>
            <a:off x="6635932" y="5928886"/>
            <a:ext cx="1410418" cy="792339"/>
          </a:xfrm>
          <a:prstGeom prst="rect">
            <a:avLst/>
          </a:prstGeom>
        </p:spPr>
      </p:pic>
    </p:spTree>
    <p:extLst>
      <p:ext uri="{BB962C8B-B14F-4D97-AF65-F5344CB8AC3E}">
        <p14:creationId xmlns:p14="http://schemas.microsoft.com/office/powerpoint/2010/main" val="178967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5CFD807-6BFA-5F75-585F-038BB87B589A}"/>
              </a:ext>
            </a:extLst>
          </p:cNvPr>
          <p:cNvSpPr txBox="1"/>
          <p:nvPr/>
        </p:nvSpPr>
        <p:spPr>
          <a:xfrm>
            <a:off x="2944548" y="37886"/>
            <a:ext cx="8001871" cy="2123658"/>
          </a:xfrm>
          <a:prstGeom prst="rect">
            <a:avLst/>
          </a:prstGeom>
          <a:noFill/>
        </p:spPr>
        <p:txBody>
          <a:bodyPr wrap="none" rtlCol="0">
            <a:spAutoFit/>
          </a:bodyPr>
          <a:lstStyle/>
          <a:p>
            <a:r>
              <a:rPr lang="en-BE" sz="2400" b="1" dirty="0">
                <a:solidFill>
                  <a:schemeClr val="bg2">
                    <a:lumMod val="50000"/>
                  </a:schemeClr>
                </a:solidFill>
              </a:rPr>
              <a:t>WP1: FE-FRT</a:t>
            </a:r>
            <a:r>
              <a:rPr lang="en-US" sz="2400" b="1" dirty="0">
                <a:solidFill>
                  <a:schemeClr val="bg2">
                    <a:lumMod val="50000"/>
                  </a:schemeClr>
                </a:solidFill>
              </a:rPr>
              <a:t> (Official overview)</a:t>
            </a:r>
            <a:endParaRPr lang="en-BE" sz="2400" b="1" dirty="0">
              <a:solidFill>
                <a:schemeClr val="bg2">
                  <a:lumMod val="50000"/>
                </a:schemeClr>
              </a:solidFill>
            </a:endParaRPr>
          </a:p>
          <a:p>
            <a:r>
              <a:rPr kumimoji="0" lang="en-US" sz="1800" b="1" i="0" u="none" strike="noStrike" kern="1200" cap="none" spc="0" normalizeH="0" baseline="0" noProof="0" dirty="0">
                <a:ln>
                  <a:noFill/>
                </a:ln>
                <a:solidFill>
                  <a:schemeClr val="bg2">
                    <a:lumMod val="50000"/>
                  </a:schemeClr>
                </a:solidFill>
                <a:effectLst/>
                <a:uLnTx/>
                <a:uFillTx/>
                <a:latin typeface="Calibri"/>
                <a:ea typeface="ＭＳ Ｐゴシック" charset="0"/>
              </a:rPr>
              <a:t>HZB, CERN, CNRS, </a:t>
            </a:r>
            <a:r>
              <a:rPr kumimoji="0" lang="en-US" sz="1800" b="1" i="0" u="none" strike="noStrike" kern="1200" cap="none" spc="0" normalizeH="0" baseline="0" noProof="0" dirty="0" err="1">
                <a:ln>
                  <a:noFill/>
                </a:ln>
                <a:solidFill>
                  <a:schemeClr val="bg2">
                    <a:lumMod val="50000"/>
                  </a:schemeClr>
                </a:solidFill>
                <a:effectLst/>
                <a:uLnTx/>
                <a:uFillTx/>
                <a:latin typeface="Calibri"/>
                <a:ea typeface="ＭＳ Ｐゴシック" charset="0"/>
              </a:rPr>
              <a:t>Uni.Lanc</a:t>
            </a:r>
            <a:r>
              <a:rPr lang="en-US" b="1" dirty="0">
                <a:solidFill>
                  <a:schemeClr val="bg2">
                    <a:lumMod val="50000"/>
                  </a:schemeClr>
                </a:solidFill>
                <a:latin typeface="Calibri"/>
              </a:rPr>
              <a:t>aster</a:t>
            </a:r>
            <a:endParaRPr kumimoji="0" lang="en-US" sz="1800" b="1" i="0" u="none" strike="noStrike" kern="1200" cap="none" spc="0" normalizeH="0" baseline="0" noProof="0" dirty="0">
              <a:ln>
                <a:noFill/>
              </a:ln>
              <a:solidFill>
                <a:schemeClr val="bg2">
                  <a:lumMod val="50000"/>
                </a:schemeClr>
              </a:solidFill>
              <a:effectLst/>
              <a:uLnTx/>
              <a:uFillTx/>
              <a:latin typeface="Calibri"/>
              <a:ea typeface="ＭＳ Ｐゴシック" charset="0"/>
            </a:endParaRPr>
          </a:p>
          <a:p>
            <a:r>
              <a:rPr lang="en-US" b="1" dirty="0">
                <a:solidFill>
                  <a:schemeClr val="bg2">
                    <a:lumMod val="50000"/>
                  </a:schemeClr>
                </a:solidFill>
                <a:latin typeface="Calibri"/>
                <a:ea typeface="ＭＳ Ｐゴシック" charset="0"/>
              </a:rPr>
              <a:t>Convener: Axel Neumann (HZB), deputy Alick Macpherson (CERN)</a:t>
            </a:r>
          </a:p>
          <a:p>
            <a:r>
              <a:rPr kumimoji="0" lang="en-US" sz="1800" b="1" i="0" u="none" strike="noStrike" kern="1200" cap="none" spc="0" normalizeH="0" baseline="0" noProof="0" dirty="0">
                <a:ln>
                  <a:noFill/>
                </a:ln>
                <a:solidFill>
                  <a:schemeClr val="bg2">
                    <a:lumMod val="50000"/>
                  </a:schemeClr>
                </a:solidFill>
                <a:effectLst/>
                <a:uLnTx/>
                <a:uFillTx/>
                <a:latin typeface="Calibri"/>
                <a:ea typeface="ＭＳ Ｐゴシック" charset="0"/>
              </a:rPr>
              <a:t>Main contacts with other partners: Alick Macpherson (CERN), Walid Kaabi (CNRS),</a:t>
            </a:r>
            <a:br>
              <a:rPr kumimoji="0" lang="en-US" sz="1800" b="1" i="0" u="none" strike="noStrike" kern="1200" cap="none" spc="0" normalizeH="0" baseline="0" noProof="0" dirty="0">
                <a:ln>
                  <a:noFill/>
                </a:ln>
                <a:solidFill>
                  <a:schemeClr val="bg2">
                    <a:lumMod val="50000"/>
                  </a:schemeClr>
                </a:solidFill>
                <a:effectLst/>
                <a:uLnTx/>
                <a:uFillTx/>
                <a:latin typeface="Calibri"/>
                <a:ea typeface="ＭＳ Ｐゴシック" charset="0"/>
              </a:rPr>
            </a:br>
            <a:r>
              <a:rPr kumimoji="0" lang="en-US" sz="1800" b="1" i="0" u="none" strike="noStrike" kern="1200" cap="none" spc="0" normalizeH="0" baseline="0" noProof="0" dirty="0">
                <a:ln>
                  <a:noFill/>
                </a:ln>
                <a:solidFill>
                  <a:schemeClr val="bg2">
                    <a:lumMod val="50000"/>
                  </a:schemeClr>
                </a:solidFill>
                <a:effectLst/>
                <a:uLnTx/>
                <a:uFillTx/>
                <a:latin typeface="Calibri"/>
                <a:ea typeface="ＭＳ Ｐゴシック" charset="0"/>
              </a:rPr>
              <a:t>Graeme Burt (</a:t>
            </a:r>
            <a:r>
              <a:rPr kumimoji="0" lang="en-US" sz="1800" b="1" i="0" u="none" strike="noStrike" kern="1200" cap="none" spc="0" normalizeH="0" baseline="0" noProof="0" dirty="0" err="1">
                <a:ln>
                  <a:noFill/>
                </a:ln>
                <a:solidFill>
                  <a:schemeClr val="bg2">
                    <a:lumMod val="50000"/>
                  </a:schemeClr>
                </a:solidFill>
                <a:effectLst/>
                <a:uLnTx/>
                <a:uFillTx/>
                <a:latin typeface="Calibri"/>
                <a:ea typeface="ＭＳ Ｐゴシック" charset="0"/>
              </a:rPr>
              <a:t>Uni.Lanc</a:t>
            </a:r>
            <a:r>
              <a:rPr kumimoji="0" lang="en-US" sz="1800" b="1" i="0" u="none" strike="noStrike" kern="1200" cap="none" spc="0" normalizeH="0" baseline="0" noProof="0" dirty="0">
                <a:ln>
                  <a:noFill/>
                </a:ln>
                <a:solidFill>
                  <a:schemeClr val="bg2">
                    <a:lumMod val="50000"/>
                  </a:schemeClr>
                </a:solidFill>
                <a:effectLst/>
                <a:uLnTx/>
                <a:uFillTx/>
                <a:latin typeface="Calibri"/>
                <a:ea typeface="ＭＳ Ｐゴシック" charset="0"/>
              </a:rPr>
              <a:t>.), industry: Alexei Kanareykin (Euclid </a:t>
            </a:r>
            <a:r>
              <a:rPr kumimoji="0" lang="en-US" sz="1800" b="1" i="0" u="none" strike="noStrike" kern="1200" cap="none" spc="0" normalizeH="0" baseline="0" noProof="0" dirty="0" err="1">
                <a:ln>
                  <a:noFill/>
                </a:ln>
                <a:solidFill>
                  <a:schemeClr val="bg2">
                    <a:lumMod val="50000"/>
                  </a:schemeClr>
                </a:solidFill>
                <a:effectLst/>
                <a:uLnTx/>
                <a:uFillTx/>
                <a:latin typeface="Calibri"/>
                <a:ea typeface="ＭＳ Ｐゴシック" charset="0"/>
              </a:rPr>
              <a:t>Techlabs</a:t>
            </a:r>
            <a:r>
              <a:rPr kumimoji="0" lang="en-US" sz="1800" b="1" i="0" u="none" strike="noStrike" kern="1200" cap="none" spc="0" normalizeH="0" baseline="0" noProof="0" dirty="0">
                <a:ln>
                  <a:noFill/>
                </a:ln>
                <a:solidFill>
                  <a:schemeClr val="bg2">
                    <a:lumMod val="50000"/>
                  </a:schemeClr>
                </a:solidFill>
                <a:effectLst/>
                <a:uLnTx/>
                <a:uFillTx/>
                <a:latin typeface="Calibri"/>
                <a:ea typeface="ＭＳ Ｐゴシック" charset="0"/>
              </a:rPr>
              <a:t>)</a:t>
            </a:r>
          </a:p>
          <a:p>
            <a:endParaRPr lang="en-BE" b="1" dirty="0">
              <a:solidFill>
                <a:schemeClr val="bg2">
                  <a:lumMod val="50000"/>
                </a:schemeClr>
              </a:solidFill>
            </a:endParaRPr>
          </a:p>
          <a:p>
            <a:endParaRPr lang="en-BE" b="1" dirty="0">
              <a:solidFill>
                <a:schemeClr val="bg2">
                  <a:lumMod val="50000"/>
                </a:schemeClr>
              </a:solidFill>
            </a:endParaRPr>
          </a:p>
        </p:txBody>
      </p:sp>
      <p:sp>
        <p:nvSpPr>
          <p:cNvPr id="5" name="TextBox 4">
            <a:extLst>
              <a:ext uri="{FF2B5EF4-FFF2-40B4-BE49-F238E27FC236}">
                <a16:creationId xmlns:a16="http://schemas.microsoft.com/office/drawing/2014/main" id="{95F84323-17F1-884D-6FDE-73259D549291}"/>
              </a:ext>
            </a:extLst>
          </p:cNvPr>
          <p:cNvSpPr txBox="1"/>
          <p:nvPr/>
        </p:nvSpPr>
        <p:spPr>
          <a:xfrm>
            <a:off x="272144" y="1693666"/>
            <a:ext cx="11811000" cy="5539978"/>
          </a:xfrm>
          <a:prstGeom prst="rect">
            <a:avLst/>
          </a:prstGeom>
          <a:noFill/>
        </p:spPr>
        <p:txBody>
          <a:bodyPr wrap="square" rtlCol="0">
            <a:spAutoFit/>
          </a:bodyPr>
          <a:lstStyle/>
          <a:p>
            <a:r>
              <a:rPr lang="en-GB" sz="1600" b="1" i="1" dirty="0">
                <a:effectLst/>
                <a:latin typeface="Helvetica" pitchFamily="2" charset="0"/>
              </a:rPr>
              <a:t>Task 1.1: Coordination of R&amp;D on FE-FRT – M1-M48 (HZB)</a:t>
            </a:r>
            <a:endParaRPr lang="en-GB" sz="1600" b="1" dirty="0">
              <a:effectLst/>
              <a:latin typeface="Helvetica" pitchFamily="2" charset="0"/>
            </a:endParaRPr>
          </a:p>
          <a:p>
            <a:r>
              <a:rPr lang="en-GB" sz="1600" i="1" dirty="0">
                <a:effectLst/>
                <a:latin typeface="Helvetica" pitchFamily="2" charset="0"/>
              </a:rPr>
              <a:t>• General coordination by HZB as described above.</a:t>
            </a:r>
          </a:p>
          <a:p>
            <a:endParaRPr lang="en-GB" sz="1600" dirty="0">
              <a:effectLst/>
              <a:latin typeface="Helvetica" pitchFamily="2" charset="0"/>
            </a:endParaRPr>
          </a:p>
          <a:p>
            <a:r>
              <a:rPr lang="en-GB" sz="1600" b="1" i="1" dirty="0">
                <a:effectLst/>
                <a:latin typeface="Helvetica" pitchFamily="2" charset="0"/>
              </a:rPr>
              <a:t>Task 1.2: FE-FRT for </a:t>
            </a:r>
            <a:r>
              <a:rPr lang="en-GB" sz="1600" b="1" i="1" dirty="0">
                <a:solidFill>
                  <a:schemeClr val="accent3"/>
                </a:solidFill>
                <a:effectLst/>
                <a:latin typeface="Helvetica" pitchFamily="2" charset="0"/>
              </a:rPr>
              <a:t>Transient Beam Loading </a:t>
            </a:r>
            <a:r>
              <a:rPr lang="en-GB" sz="1600" b="1" i="1" dirty="0">
                <a:effectLst/>
                <a:latin typeface="Helvetica" pitchFamily="2" charset="0"/>
              </a:rPr>
              <a:t>– M1-M40 (</a:t>
            </a:r>
            <a:r>
              <a:rPr lang="en-GB" sz="1600" b="1" i="1" dirty="0">
                <a:solidFill>
                  <a:schemeClr val="accent3"/>
                </a:solidFill>
                <a:effectLst/>
                <a:latin typeface="Helvetica" pitchFamily="2" charset="0"/>
              </a:rPr>
              <a:t>CERN</a:t>
            </a:r>
            <a:r>
              <a:rPr lang="en-GB" sz="1600" b="1" i="1" dirty="0">
                <a:effectLst/>
                <a:latin typeface="Helvetica" pitchFamily="2" charset="0"/>
              </a:rPr>
              <a:t>)</a:t>
            </a:r>
            <a:endParaRPr lang="en-GB" sz="1600" b="1" dirty="0">
              <a:effectLst/>
              <a:latin typeface="Helvetica" pitchFamily="2" charset="0"/>
            </a:endParaRPr>
          </a:p>
          <a:p>
            <a:r>
              <a:rPr lang="en-GB" sz="1600" i="1" dirty="0">
                <a:effectLst/>
                <a:latin typeface="Helvetica" pitchFamily="2" charset="0"/>
              </a:rPr>
              <a:t>• Design a full FE-FRT-based 400 MHz tuner, applicable to </a:t>
            </a:r>
            <a:r>
              <a:rPr lang="en-GB" sz="1600" i="1" dirty="0">
                <a:solidFill>
                  <a:schemeClr val="accent3"/>
                </a:solidFill>
                <a:effectLst/>
                <a:latin typeface="Helvetica" pitchFamily="2" charset="0"/>
              </a:rPr>
              <a:t>LHC transient detuning </a:t>
            </a:r>
            <a:r>
              <a:rPr lang="en-GB" sz="1600" i="1" dirty="0">
                <a:effectLst/>
                <a:latin typeface="Helvetica" pitchFamily="2" charset="0"/>
              </a:rPr>
              <a:t>scenarios.</a:t>
            </a:r>
            <a:endParaRPr lang="en-GB" sz="1600" dirty="0">
              <a:effectLst/>
              <a:latin typeface="Helvetica" pitchFamily="2" charset="0"/>
            </a:endParaRPr>
          </a:p>
          <a:p>
            <a:r>
              <a:rPr lang="en-GB" sz="1600" i="1" dirty="0">
                <a:effectLst/>
                <a:latin typeface="Helvetica" pitchFamily="2" charset="0"/>
              </a:rPr>
              <a:t>• Perform full RF, mechanical and cryogenic evaluation of the FE-FRT-equipped . LHC cryo-module.</a:t>
            </a:r>
            <a:endParaRPr lang="en-GB" sz="1600" dirty="0">
              <a:effectLst/>
              <a:latin typeface="Helvetica" pitchFamily="2" charset="0"/>
            </a:endParaRPr>
          </a:p>
          <a:p>
            <a:r>
              <a:rPr lang="en-GB" sz="1600" i="1" dirty="0">
                <a:effectLst/>
                <a:latin typeface="Helvetica" pitchFamily="2" charset="0"/>
              </a:rPr>
              <a:t>• Use design lessons learned to design a tuner for transient detuning of FCC 800 MHz multi-cell cavities.</a:t>
            </a:r>
          </a:p>
          <a:p>
            <a:endParaRPr lang="en-GB" sz="1600" dirty="0">
              <a:effectLst/>
              <a:latin typeface="Helvetica" pitchFamily="2" charset="0"/>
            </a:endParaRPr>
          </a:p>
          <a:p>
            <a:r>
              <a:rPr lang="en-GB" sz="1600" b="1" i="1" dirty="0">
                <a:effectLst/>
                <a:latin typeface="Helvetica" pitchFamily="2" charset="0"/>
              </a:rPr>
              <a:t>Task 1.3: FE-FRT for </a:t>
            </a:r>
            <a:r>
              <a:rPr lang="en-GB" sz="1600" b="1" i="1" dirty="0">
                <a:solidFill>
                  <a:schemeClr val="accent3"/>
                </a:solidFill>
                <a:effectLst/>
                <a:latin typeface="Helvetica" pitchFamily="2" charset="0"/>
              </a:rPr>
              <a:t>Microphonics</a:t>
            </a:r>
            <a:r>
              <a:rPr lang="en-GB" sz="1600" b="1" i="1" dirty="0">
                <a:effectLst/>
                <a:latin typeface="Helvetica" pitchFamily="2" charset="0"/>
              </a:rPr>
              <a:t> – M1-M48 (</a:t>
            </a:r>
            <a:r>
              <a:rPr lang="en-GB" sz="1600" b="1" i="1" dirty="0">
                <a:solidFill>
                  <a:schemeClr val="accent3"/>
                </a:solidFill>
                <a:effectLst/>
                <a:latin typeface="Helvetica" pitchFamily="2" charset="0"/>
              </a:rPr>
              <a:t>HZB</a:t>
            </a:r>
            <a:r>
              <a:rPr lang="en-GB" sz="1600" b="1" i="1" dirty="0">
                <a:effectLst/>
                <a:latin typeface="Helvetica" pitchFamily="2" charset="0"/>
              </a:rPr>
              <a:t>)</a:t>
            </a:r>
            <a:endParaRPr lang="en-GB" sz="1600" b="1" dirty="0">
              <a:effectLst/>
              <a:latin typeface="Helvetica" pitchFamily="2" charset="0"/>
            </a:endParaRPr>
          </a:p>
          <a:p>
            <a:r>
              <a:rPr lang="en-GB" sz="1600" i="1" dirty="0">
                <a:effectLst/>
                <a:latin typeface="Helvetica" pitchFamily="2" charset="0"/>
              </a:rPr>
              <a:t>• Establish characteristics and performance of FE-FRT ferroelectric material at frequencies ≥1300 </a:t>
            </a:r>
            <a:r>
              <a:rPr lang="en-GB" sz="1600" i="1" dirty="0" err="1">
                <a:effectLst/>
                <a:latin typeface="Helvetica" pitchFamily="2" charset="0"/>
              </a:rPr>
              <a:t>MHz.</a:t>
            </a:r>
            <a:endParaRPr lang="en-GB" sz="1600" dirty="0">
              <a:effectLst/>
              <a:latin typeface="Helvetica" pitchFamily="2" charset="0"/>
            </a:endParaRPr>
          </a:p>
          <a:p>
            <a:r>
              <a:rPr lang="en-GB" sz="1600" i="1" dirty="0">
                <a:effectLst/>
                <a:latin typeface="Helvetica" pitchFamily="2" charset="0"/>
              </a:rPr>
              <a:t>• Design, fabricate and validate an FE-FRT </a:t>
            </a:r>
            <a:r>
              <a:rPr lang="en-GB" sz="1600" i="1" dirty="0">
                <a:solidFill>
                  <a:schemeClr val="accent3"/>
                </a:solidFill>
                <a:effectLst/>
                <a:latin typeface="Helvetica" pitchFamily="2" charset="0"/>
              </a:rPr>
              <a:t>for microphonics suppression </a:t>
            </a:r>
            <a:r>
              <a:rPr lang="en-GB" sz="1600" i="1" dirty="0">
                <a:effectLst/>
                <a:latin typeface="Helvetica" pitchFamily="2" charset="0"/>
              </a:rPr>
              <a:t>on a single-cell 1.3 GHz cavity.</a:t>
            </a:r>
            <a:endParaRPr lang="en-GB" sz="1600" dirty="0">
              <a:effectLst/>
              <a:latin typeface="Helvetica" pitchFamily="2" charset="0"/>
            </a:endParaRPr>
          </a:p>
          <a:p>
            <a:r>
              <a:rPr lang="en-GB" sz="1600" i="1" dirty="0">
                <a:effectLst/>
                <a:latin typeface="Helvetica" pitchFamily="2" charset="0"/>
              </a:rPr>
              <a:t>• Design, fabricate and validate an FE-FRT for </a:t>
            </a:r>
            <a:r>
              <a:rPr lang="en-GB" sz="1600" i="1" dirty="0">
                <a:solidFill>
                  <a:schemeClr val="accent3"/>
                </a:solidFill>
                <a:effectLst/>
                <a:latin typeface="Helvetica" pitchFamily="2" charset="0"/>
              </a:rPr>
              <a:t>multi-cell cavity at 1300 MHz</a:t>
            </a:r>
            <a:r>
              <a:rPr lang="en-GB" sz="1600" i="1" dirty="0">
                <a:effectLst/>
                <a:latin typeface="Helvetica" pitchFamily="2" charset="0"/>
              </a:rPr>
              <a:t>, in a cryomodule-like</a:t>
            </a:r>
            <a:r>
              <a:rPr lang="en-GB" sz="1600" dirty="0">
                <a:latin typeface="Helvetica" pitchFamily="2" charset="0"/>
              </a:rPr>
              <a:t> </a:t>
            </a:r>
            <a:r>
              <a:rPr lang="en-GB" sz="1600" i="1" dirty="0">
                <a:effectLst/>
                <a:latin typeface="Helvetica" pitchFamily="2" charset="0"/>
              </a:rPr>
              <a:t>setup.</a:t>
            </a:r>
          </a:p>
          <a:p>
            <a:endParaRPr lang="en-GB" sz="1600" dirty="0">
              <a:effectLst/>
              <a:latin typeface="Helvetica" pitchFamily="2" charset="0"/>
            </a:endParaRPr>
          </a:p>
          <a:p>
            <a:r>
              <a:rPr lang="en-GB" sz="1600" b="1" i="1" dirty="0">
                <a:effectLst/>
                <a:latin typeface="Helvetica" pitchFamily="2" charset="0"/>
              </a:rPr>
              <a:t>Task 1.4: FE-FRT in Energy-Recovery LINAC (</a:t>
            </a:r>
            <a:r>
              <a:rPr lang="en-GB" sz="1600" b="1" i="1" dirty="0">
                <a:solidFill>
                  <a:schemeClr val="accent3"/>
                </a:solidFill>
                <a:effectLst/>
                <a:latin typeface="Helvetica" pitchFamily="2" charset="0"/>
              </a:rPr>
              <a:t>ERL</a:t>
            </a:r>
            <a:r>
              <a:rPr lang="en-GB" sz="1600" b="1" i="1" dirty="0">
                <a:effectLst/>
                <a:latin typeface="Helvetica" pitchFamily="2" charset="0"/>
              </a:rPr>
              <a:t>) mode – M1-M48 (</a:t>
            </a:r>
            <a:r>
              <a:rPr lang="en-GB" sz="1600" b="1" i="1" dirty="0">
                <a:solidFill>
                  <a:schemeClr val="accent3"/>
                </a:solidFill>
                <a:effectLst/>
                <a:latin typeface="Helvetica" pitchFamily="2" charset="0"/>
              </a:rPr>
              <a:t>CNRS</a:t>
            </a:r>
            <a:r>
              <a:rPr lang="en-GB" sz="1600" b="1" i="1" dirty="0">
                <a:effectLst/>
                <a:latin typeface="Helvetica" pitchFamily="2" charset="0"/>
              </a:rPr>
              <a:t>)</a:t>
            </a:r>
            <a:endParaRPr lang="en-GB" sz="1600" b="1" dirty="0">
              <a:effectLst/>
              <a:latin typeface="Helvetica" pitchFamily="2" charset="0"/>
            </a:endParaRPr>
          </a:p>
          <a:p>
            <a:r>
              <a:rPr lang="en-GB" sz="1600" i="1" dirty="0">
                <a:effectLst/>
                <a:latin typeface="Helvetica" pitchFamily="2" charset="0"/>
              </a:rPr>
              <a:t>• End-group design study for integration into ERL-type cavity, study </a:t>
            </a:r>
            <a:r>
              <a:rPr lang="en-GB" sz="1600" i="1" dirty="0">
                <a:solidFill>
                  <a:schemeClr val="accent3"/>
                </a:solidFill>
                <a:effectLst/>
                <a:latin typeface="Helvetica" pitchFamily="2" charset="0"/>
              </a:rPr>
              <a:t>HOM+BBU </a:t>
            </a:r>
            <a:r>
              <a:rPr lang="en-GB" sz="1600" i="1" dirty="0">
                <a:effectLst/>
                <a:latin typeface="Helvetica" pitchFamily="2" charset="0"/>
              </a:rPr>
              <a:t>properties.</a:t>
            </a:r>
            <a:endParaRPr lang="en-GB" sz="1600" dirty="0">
              <a:effectLst/>
              <a:latin typeface="Helvetica" pitchFamily="2" charset="0"/>
            </a:endParaRPr>
          </a:p>
          <a:p>
            <a:r>
              <a:rPr lang="en-GB" sz="1600" i="1" dirty="0">
                <a:effectLst/>
                <a:latin typeface="Helvetica" pitchFamily="2" charset="0"/>
              </a:rPr>
              <a:t>• FE-FRT design study for </a:t>
            </a:r>
            <a:r>
              <a:rPr lang="en-GB" sz="1600" i="1" dirty="0">
                <a:solidFill>
                  <a:schemeClr val="accent3"/>
                </a:solidFill>
                <a:effectLst/>
                <a:latin typeface="Helvetica" pitchFamily="2" charset="0"/>
              </a:rPr>
              <a:t>RF and mechanical integration into upgraded ERL</a:t>
            </a:r>
            <a:r>
              <a:rPr lang="en-GB" sz="1600" i="1" dirty="0">
                <a:effectLst/>
                <a:latin typeface="Helvetica" pitchFamily="2" charset="0"/>
              </a:rPr>
              <a:t> cavity.</a:t>
            </a:r>
          </a:p>
          <a:p>
            <a:endParaRPr lang="en-GB" sz="1600" dirty="0">
              <a:effectLst/>
              <a:latin typeface="Helvetica" pitchFamily="2" charset="0"/>
            </a:endParaRPr>
          </a:p>
          <a:p>
            <a:r>
              <a:rPr lang="en-US" sz="1600" b="1" i="1" dirty="0">
                <a:solidFill>
                  <a:schemeClr val="accent1"/>
                </a:solidFill>
                <a:latin typeface="Helvetica" panose="020B0604020202020204" pitchFamily="34" charset="0"/>
                <a:cs typeface="Helvetica" panose="020B0604020202020204" pitchFamily="34" charset="0"/>
              </a:rPr>
              <a:t>Task 6.2: Retrofitting Fast Reactive Tuners into existing cryomodules HL-LHC oriented – M1-M24</a:t>
            </a:r>
          </a:p>
          <a:p>
            <a:pPr marL="285750" indent="-285750">
              <a:buFont typeface="Arial" panose="020B0604020202020204" pitchFamily="34" charset="0"/>
              <a:buChar char="•"/>
            </a:pPr>
            <a:r>
              <a:rPr lang="en-US" sz="1600" i="1" dirty="0">
                <a:latin typeface="Helvetica" panose="020B0604020202020204" pitchFamily="34" charset="0"/>
                <a:cs typeface="Helvetica" panose="020B0604020202020204" pitchFamily="34" charset="0"/>
              </a:rPr>
              <a:t>Study of frequency domain multiplexor-based HOM coupler</a:t>
            </a:r>
          </a:p>
          <a:p>
            <a:pPr marL="285750" indent="-285750">
              <a:buFont typeface="Arial" panose="020B0604020202020204" pitchFamily="34" charset="0"/>
              <a:buChar char="•"/>
            </a:pPr>
            <a:r>
              <a:rPr lang="en-US" sz="1600" i="1" dirty="0">
                <a:latin typeface="Helvetica" panose="020B0604020202020204" pitchFamily="34" charset="0"/>
                <a:cs typeface="Helvetica" panose="020B0604020202020204" pitchFamily="34" charset="0"/>
              </a:rPr>
              <a:t>Study the effect of </a:t>
            </a:r>
            <a:r>
              <a:rPr lang="en-US" sz="1600" i="1" dirty="0">
                <a:solidFill>
                  <a:schemeClr val="accent3"/>
                </a:solidFill>
                <a:latin typeface="Helvetica" panose="020B0604020202020204" pitchFamily="34" charset="0"/>
                <a:cs typeface="Helvetica" panose="020B0604020202020204" pitchFamily="34" charset="0"/>
              </a:rPr>
              <a:t>HOMs on FE-FRT </a:t>
            </a:r>
            <a:r>
              <a:rPr lang="en-US" sz="1600" i="1" dirty="0">
                <a:latin typeface="Helvetica" panose="020B0604020202020204" pitchFamily="34" charset="0"/>
                <a:cs typeface="Helvetica" panose="020B0604020202020204" pitchFamily="34" charset="0"/>
              </a:rPr>
              <a:t>operation to define max leakage</a:t>
            </a:r>
          </a:p>
          <a:p>
            <a:pPr marL="285750" indent="-285750">
              <a:buFont typeface="Arial" panose="020B0604020202020204" pitchFamily="34" charset="0"/>
              <a:buChar char="•"/>
            </a:pPr>
            <a:r>
              <a:rPr lang="en-US" sz="1600" i="1" dirty="0">
                <a:latin typeface="Helvetica" panose="020B0604020202020204" pitchFamily="34" charset="0"/>
                <a:cs typeface="Helvetica" panose="020B0604020202020204" pitchFamily="34" charset="0"/>
              </a:rPr>
              <a:t>Study the heating due to high fundamental power in the coupler</a:t>
            </a:r>
          </a:p>
          <a:p>
            <a:endParaRPr lang="en-BE" dirty="0"/>
          </a:p>
        </p:txBody>
      </p:sp>
      <p:sp>
        <p:nvSpPr>
          <p:cNvPr id="2" name="Geschweifte Klammer rechts 1">
            <a:extLst>
              <a:ext uri="{FF2B5EF4-FFF2-40B4-BE49-F238E27FC236}">
                <a16:creationId xmlns:a16="http://schemas.microsoft.com/office/drawing/2014/main" id="{D89E89E7-FEBB-BF7B-7AD0-53E6CA4BF201}"/>
              </a:ext>
            </a:extLst>
          </p:cNvPr>
          <p:cNvSpPr/>
          <p:nvPr/>
        </p:nvSpPr>
        <p:spPr>
          <a:xfrm>
            <a:off x="9908403" y="5922476"/>
            <a:ext cx="219269" cy="867747"/>
          </a:xfrm>
          <a:prstGeom prst="rightBrace">
            <a:avLst>
              <a:gd name="adj1" fmla="val 61524"/>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3" name="Textfeld 2">
            <a:extLst>
              <a:ext uri="{FF2B5EF4-FFF2-40B4-BE49-F238E27FC236}">
                <a16:creationId xmlns:a16="http://schemas.microsoft.com/office/drawing/2014/main" id="{2B83FEF9-6A0F-614A-C084-1A3EC93C7688}"/>
              </a:ext>
            </a:extLst>
          </p:cNvPr>
          <p:cNvSpPr txBox="1"/>
          <p:nvPr/>
        </p:nvSpPr>
        <p:spPr>
          <a:xfrm>
            <a:off x="10128380" y="5943599"/>
            <a:ext cx="1475597" cy="646331"/>
          </a:xfrm>
          <a:prstGeom prst="rect">
            <a:avLst/>
          </a:prstGeom>
          <a:noFill/>
        </p:spPr>
        <p:txBody>
          <a:bodyPr wrap="none" rtlCol="0">
            <a:spAutoFit/>
          </a:bodyPr>
          <a:lstStyle/>
          <a:p>
            <a:r>
              <a:rPr lang="en-US" dirty="0"/>
              <a:t>Strong link to</a:t>
            </a:r>
            <a:br>
              <a:rPr lang="en-US" dirty="0"/>
            </a:br>
            <a:r>
              <a:rPr lang="en-US" dirty="0"/>
              <a:t>Tasks 1.2-1.4</a:t>
            </a:r>
            <a:endParaRPr lang="de-DE" dirty="0"/>
          </a:p>
        </p:txBody>
      </p:sp>
      <p:grpSp>
        <p:nvGrpSpPr>
          <p:cNvPr id="14" name="Gruppieren 13">
            <a:extLst>
              <a:ext uri="{FF2B5EF4-FFF2-40B4-BE49-F238E27FC236}">
                <a16:creationId xmlns:a16="http://schemas.microsoft.com/office/drawing/2014/main" id="{968EE59C-4AF4-FDCB-1190-CD9BC382EC5A}"/>
              </a:ext>
            </a:extLst>
          </p:cNvPr>
          <p:cNvGrpSpPr/>
          <p:nvPr/>
        </p:nvGrpSpPr>
        <p:grpSpPr>
          <a:xfrm>
            <a:off x="8876801" y="3028635"/>
            <a:ext cx="2433662" cy="3717882"/>
            <a:chOff x="8876801" y="3028635"/>
            <a:chExt cx="2433662" cy="3717882"/>
          </a:xfrm>
        </p:grpSpPr>
        <p:sp>
          <p:nvSpPr>
            <p:cNvPr id="6" name="Pfeil: nach links gekrümmt 5">
              <a:extLst>
                <a:ext uri="{FF2B5EF4-FFF2-40B4-BE49-F238E27FC236}">
                  <a16:creationId xmlns:a16="http://schemas.microsoft.com/office/drawing/2014/main" id="{242E5D2E-3EAD-1A0D-DBAA-7833D71A04FC}"/>
                </a:ext>
              </a:extLst>
            </p:cNvPr>
            <p:cNvSpPr/>
            <p:nvPr/>
          </p:nvSpPr>
          <p:spPr>
            <a:xfrm>
              <a:off x="10578943" y="3028635"/>
              <a:ext cx="731520" cy="2470241"/>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7" name="Pfeil: nach links gekrümmt 6">
              <a:extLst>
                <a:ext uri="{FF2B5EF4-FFF2-40B4-BE49-F238E27FC236}">
                  <a16:creationId xmlns:a16="http://schemas.microsoft.com/office/drawing/2014/main" id="{9BBFBA3E-572A-3FDC-88B1-6DDDCC951D79}"/>
                </a:ext>
              </a:extLst>
            </p:cNvPr>
            <p:cNvSpPr/>
            <p:nvPr/>
          </p:nvSpPr>
          <p:spPr>
            <a:xfrm>
              <a:off x="9806262" y="4161311"/>
              <a:ext cx="731520" cy="1410548"/>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nvGrpSpPr>
            <p:cNvPr id="12" name="Gruppieren 11">
              <a:extLst>
                <a:ext uri="{FF2B5EF4-FFF2-40B4-BE49-F238E27FC236}">
                  <a16:creationId xmlns:a16="http://schemas.microsoft.com/office/drawing/2014/main" id="{04E4E2A2-4B6B-BBAC-3817-5A9DB5B5F617}"/>
                </a:ext>
              </a:extLst>
            </p:cNvPr>
            <p:cNvGrpSpPr/>
            <p:nvPr/>
          </p:nvGrpSpPr>
          <p:grpSpPr>
            <a:xfrm>
              <a:off x="8876801" y="5236579"/>
              <a:ext cx="934114" cy="1509938"/>
              <a:chOff x="8876801" y="5236579"/>
              <a:chExt cx="934114" cy="1509938"/>
            </a:xfrm>
          </p:grpSpPr>
          <p:sp>
            <p:nvSpPr>
              <p:cNvPr id="11" name="Pfeil: nach links 10">
                <a:extLst>
                  <a:ext uri="{FF2B5EF4-FFF2-40B4-BE49-F238E27FC236}">
                    <a16:creationId xmlns:a16="http://schemas.microsoft.com/office/drawing/2014/main" id="{15FE395D-B08F-1639-C02D-EE90F2E91621}"/>
                  </a:ext>
                </a:extLst>
              </p:cNvPr>
              <p:cNvSpPr/>
              <p:nvPr/>
            </p:nvSpPr>
            <p:spPr>
              <a:xfrm>
                <a:off x="8876801" y="5236579"/>
                <a:ext cx="389119" cy="372010"/>
              </a:xfrm>
              <a:prstGeom prst="leftArrow">
                <a:avLst>
                  <a:gd name="adj1" fmla="val 33613"/>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Pfeil: nach links gekrümmt 8">
                <a:extLst>
                  <a:ext uri="{FF2B5EF4-FFF2-40B4-BE49-F238E27FC236}">
                    <a16:creationId xmlns:a16="http://schemas.microsoft.com/office/drawing/2014/main" id="{83A4F174-294A-8F8B-5D59-E7C07366F1F9}"/>
                  </a:ext>
                </a:extLst>
              </p:cNvPr>
              <p:cNvSpPr/>
              <p:nvPr/>
            </p:nvSpPr>
            <p:spPr>
              <a:xfrm>
                <a:off x="9079395" y="5335969"/>
                <a:ext cx="731520" cy="1410548"/>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grpSp>
      <p:sp>
        <p:nvSpPr>
          <p:cNvPr id="8" name="Textfeld 7">
            <a:extLst>
              <a:ext uri="{FF2B5EF4-FFF2-40B4-BE49-F238E27FC236}">
                <a16:creationId xmlns:a16="http://schemas.microsoft.com/office/drawing/2014/main" id="{3C03D3B7-2FE8-E255-8765-7B6B1C8DF99B}"/>
              </a:ext>
            </a:extLst>
          </p:cNvPr>
          <p:cNvSpPr txBox="1"/>
          <p:nvPr/>
        </p:nvSpPr>
        <p:spPr>
          <a:xfrm>
            <a:off x="9131647" y="1531620"/>
            <a:ext cx="3004457" cy="1477328"/>
          </a:xfrm>
          <a:prstGeom prst="rect">
            <a:avLst/>
          </a:prstGeom>
          <a:solidFill>
            <a:schemeClr val="bg2"/>
          </a:solidFill>
        </p:spPr>
        <p:txBody>
          <a:bodyPr wrap="square" rtlCol="0">
            <a:spAutoFit/>
          </a:bodyPr>
          <a:lstStyle/>
          <a:p>
            <a:pPr marL="285750" indent="-285750">
              <a:buFont typeface="Arial" panose="020B0604020202020204" pitchFamily="34" charset="0"/>
              <a:buChar char="•"/>
            </a:pPr>
            <a:r>
              <a:rPr lang="en-US" dirty="0"/>
              <a:t>Task 2.4 </a:t>
            </a:r>
            <a:r>
              <a:rPr lang="en-US" dirty="0">
                <a:solidFill>
                  <a:srgbClr val="C00000"/>
                </a:solidFill>
              </a:rPr>
              <a:t>Integrated LLRF control using FE-FRT</a:t>
            </a:r>
          </a:p>
          <a:p>
            <a:pPr marL="285750" indent="-285750">
              <a:buFont typeface="Arial" panose="020B0604020202020204" pitchFamily="34" charset="0"/>
              <a:buChar char="•"/>
            </a:pPr>
            <a:r>
              <a:rPr lang="en-US" dirty="0"/>
              <a:t>Task 3.3 </a:t>
            </a:r>
            <a:r>
              <a:rPr lang="en-US" dirty="0">
                <a:solidFill>
                  <a:srgbClr val="C00000"/>
                </a:solidFill>
              </a:rPr>
              <a:t>RF tunability</a:t>
            </a:r>
            <a:r>
              <a:rPr lang="en-US" dirty="0"/>
              <a:t>, FE-FRT for Nb3SN coated cavities?</a:t>
            </a:r>
            <a:endParaRPr lang="de-DE" dirty="0"/>
          </a:p>
        </p:txBody>
      </p:sp>
      <p:sp>
        <p:nvSpPr>
          <p:cNvPr id="10" name="Foliennummernplatzhalter 9">
            <a:extLst>
              <a:ext uri="{FF2B5EF4-FFF2-40B4-BE49-F238E27FC236}">
                <a16:creationId xmlns:a16="http://schemas.microsoft.com/office/drawing/2014/main" id="{002CCD42-3185-B6F9-CFBB-F9C1DACC77A7}"/>
              </a:ext>
            </a:extLst>
          </p:cNvPr>
          <p:cNvSpPr>
            <a:spLocks noGrp="1"/>
          </p:cNvSpPr>
          <p:nvPr>
            <p:ph type="sldNum" sz="quarter" idx="12"/>
          </p:nvPr>
        </p:nvSpPr>
        <p:spPr/>
        <p:txBody>
          <a:bodyPr/>
          <a:lstStyle/>
          <a:p>
            <a:fld id="{4068FCCF-9A80-B240-8D85-84F960565AFA}" type="slidenum">
              <a:rPr lang="en-BE" smtClean="0"/>
              <a:t>4</a:t>
            </a:fld>
            <a:endParaRPr lang="en-BE"/>
          </a:p>
        </p:txBody>
      </p:sp>
      <p:pic>
        <p:nvPicPr>
          <p:cNvPr id="13" name="Picture 2" descr="Innovate for Sustainable Accelerating Systems: Kick-Off Meeting">
            <a:extLst>
              <a:ext uri="{FF2B5EF4-FFF2-40B4-BE49-F238E27FC236}">
                <a16:creationId xmlns:a16="http://schemas.microsoft.com/office/drawing/2014/main" id="{CA34239F-83C6-38F4-6D4B-E1B52DA3F2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068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
                                            <p:txEl>
                                              <p:pRg st="15" end="15"/>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
                                            <p:txEl>
                                              <p:pRg st="17" end="17"/>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
                                            <p:txEl>
                                              <p:pRg st="18" end="18"/>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
                                            <p:txEl>
                                              <p:pRg st="19" end="19"/>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
                                            <p:txEl>
                                              <p:pRg st="20" end="2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nnovate for Sustainable Accelerating Systems: Kick-Off Meeting">
            <a:extLst>
              <a:ext uri="{FF2B5EF4-FFF2-40B4-BE49-F238E27FC236}">
                <a16:creationId xmlns:a16="http://schemas.microsoft.com/office/drawing/2014/main" id="{2D183BB1-806B-849F-099D-F26F69FDF5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3">
            <a:extLst>
              <a:ext uri="{FF2B5EF4-FFF2-40B4-BE49-F238E27FC236}">
                <a16:creationId xmlns:a16="http://schemas.microsoft.com/office/drawing/2014/main" id="{38120866-DE29-37EE-6FA7-2083041CAA04}"/>
              </a:ext>
            </a:extLst>
          </p:cNvPr>
          <p:cNvSpPr txBox="1"/>
          <p:nvPr/>
        </p:nvSpPr>
        <p:spPr>
          <a:xfrm>
            <a:off x="3383518" y="257111"/>
            <a:ext cx="4113947" cy="461665"/>
          </a:xfrm>
          <a:prstGeom prst="rect">
            <a:avLst/>
          </a:prstGeom>
          <a:noFill/>
        </p:spPr>
        <p:txBody>
          <a:bodyPr wrap="none" rtlCol="0">
            <a:spAutoFit/>
          </a:bodyPr>
          <a:lstStyle/>
          <a:p>
            <a:r>
              <a:rPr lang="en-US" sz="2400" b="1" dirty="0">
                <a:solidFill>
                  <a:srgbClr val="002060"/>
                </a:solidFill>
              </a:rPr>
              <a:t>WP1 – FE-FRT:</a:t>
            </a:r>
            <a:r>
              <a:rPr lang="en-US" sz="2400" b="1" dirty="0">
                <a:solidFill>
                  <a:schemeClr val="bg2">
                    <a:lumMod val="50000"/>
                  </a:schemeClr>
                </a:solidFill>
              </a:rPr>
              <a:t> Collaboration</a:t>
            </a:r>
          </a:p>
        </p:txBody>
      </p:sp>
      <p:sp>
        <p:nvSpPr>
          <p:cNvPr id="10" name="Sechseck 9">
            <a:extLst>
              <a:ext uri="{FF2B5EF4-FFF2-40B4-BE49-F238E27FC236}">
                <a16:creationId xmlns:a16="http://schemas.microsoft.com/office/drawing/2014/main" id="{0E5AF69F-355E-E15A-C16E-5C1CC0B15432}"/>
              </a:ext>
            </a:extLst>
          </p:cNvPr>
          <p:cNvSpPr/>
          <p:nvPr/>
        </p:nvSpPr>
        <p:spPr>
          <a:xfrm>
            <a:off x="1937983" y="983573"/>
            <a:ext cx="2272352" cy="1903863"/>
          </a:xfrm>
          <a:prstGeom prst="hexagon">
            <a:avLst/>
          </a:prstGeom>
          <a:solidFill>
            <a:schemeClr val="tx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FE-FRT</a:t>
            </a:r>
          </a:p>
          <a:p>
            <a:pPr algn="ctr"/>
            <a:r>
              <a:rPr lang="de-DE" dirty="0" err="1"/>
              <a:t>for</a:t>
            </a:r>
            <a:r>
              <a:rPr lang="de-DE" dirty="0"/>
              <a:t> </a:t>
            </a:r>
            <a:r>
              <a:rPr lang="de-DE" dirty="0" err="1"/>
              <a:t>microphonics</a:t>
            </a:r>
            <a:r>
              <a:rPr lang="de-DE" dirty="0"/>
              <a:t> </a:t>
            </a:r>
            <a:r>
              <a:rPr lang="de-DE" dirty="0" err="1"/>
              <a:t>detuning</a:t>
            </a:r>
            <a:endParaRPr lang="de-DE" dirty="0"/>
          </a:p>
        </p:txBody>
      </p:sp>
      <p:sp>
        <p:nvSpPr>
          <p:cNvPr id="11" name="Sechseck 10">
            <a:extLst>
              <a:ext uri="{FF2B5EF4-FFF2-40B4-BE49-F238E27FC236}">
                <a16:creationId xmlns:a16="http://schemas.microsoft.com/office/drawing/2014/main" id="{07244773-AA98-2CCA-FAC8-50712020230C}"/>
              </a:ext>
            </a:extLst>
          </p:cNvPr>
          <p:cNvSpPr/>
          <p:nvPr/>
        </p:nvSpPr>
        <p:spPr>
          <a:xfrm>
            <a:off x="6851176" y="1665026"/>
            <a:ext cx="2358171" cy="1705970"/>
          </a:xfrm>
          <a:prstGeom prst="hexagon">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FE-FRT </a:t>
            </a:r>
            <a:r>
              <a:rPr lang="de-DE" dirty="0" err="1"/>
              <a:t>for</a:t>
            </a:r>
            <a:r>
              <a:rPr lang="de-DE" dirty="0"/>
              <a:t> transient beam-</a:t>
            </a:r>
            <a:r>
              <a:rPr lang="de-DE" dirty="0" err="1"/>
              <a:t>loading</a:t>
            </a:r>
            <a:r>
              <a:rPr lang="de-DE" dirty="0"/>
              <a:t> </a:t>
            </a:r>
            <a:r>
              <a:rPr lang="de-DE" dirty="0" err="1"/>
              <a:t>compensation</a:t>
            </a:r>
            <a:endParaRPr lang="de-DE" dirty="0"/>
          </a:p>
        </p:txBody>
      </p:sp>
      <p:sp>
        <p:nvSpPr>
          <p:cNvPr id="20" name="Sechseck 19">
            <a:extLst>
              <a:ext uri="{FF2B5EF4-FFF2-40B4-BE49-F238E27FC236}">
                <a16:creationId xmlns:a16="http://schemas.microsoft.com/office/drawing/2014/main" id="{51F7EB5C-3661-2384-F528-53754260FEB4}"/>
              </a:ext>
            </a:extLst>
          </p:cNvPr>
          <p:cNvSpPr/>
          <p:nvPr/>
        </p:nvSpPr>
        <p:spPr>
          <a:xfrm>
            <a:off x="7344770" y="4410501"/>
            <a:ext cx="2358171" cy="1705970"/>
          </a:xfrm>
          <a:prstGeom prst="hexagon">
            <a:avLst/>
          </a:prstGeom>
          <a:gradFill>
            <a:gsLst>
              <a:gs pos="0">
                <a:schemeClr val="accent1">
                  <a:lumMod val="5000"/>
                  <a:lumOff val="95000"/>
                </a:schemeClr>
              </a:gs>
              <a:gs pos="11000">
                <a:schemeClr val="bg1"/>
              </a:gs>
              <a:gs pos="42000">
                <a:srgbClr val="C00000"/>
              </a:gs>
              <a:gs pos="77000">
                <a:schemeClr val="bg2">
                  <a:lumMod val="50000"/>
                </a:schemeClr>
              </a:gs>
            </a:gsLst>
            <a:lin ang="108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WP6: Retrofitting fast </a:t>
            </a:r>
            <a:r>
              <a:rPr lang="de-DE" dirty="0" err="1"/>
              <a:t>reactive</a:t>
            </a:r>
            <a:r>
              <a:rPr lang="de-DE" dirty="0"/>
              <a:t> </a:t>
            </a:r>
            <a:r>
              <a:rPr lang="de-DE" dirty="0" err="1"/>
              <a:t>tuner</a:t>
            </a:r>
            <a:r>
              <a:rPr lang="de-DE" dirty="0"/>
              <a:t>, beam </a:t>
            </a:r>
            <a:r>
              <a:rPr lang="de-DE" dirty="0" err="1"/>
              <a:t>effects</a:t>
            </a:r>
            <a:endParaRPr lang="de-DE" dirty="0"/>
          </a:p>
        </p:txBody>
      </p:sp>
      <p:sp>
        <p:nvSpPr>
          <p:cNvPr id="21" name="Sechseck 20">
            <a:extLst>
              <a:ext uri="{FF2B5EF4-FFF2-40B4-BE49-F238E27FC236}">
                <a16:creationId xmlns:a16="http://schemas.microsoft.com/office/drawing/2014/main" id="{9EC9A3B4-F46E-79C4-A78B-0F459DE8036A}"/>
              </a:ext>
            </a:extLst>
          </p:cNvPr>
          <p:cNvSpPr/>
          <p:nvPr/>
        </p:nvSpPr>
        <p:spPr>
          <a:xfrm>
            <a:off x="862241" y="4659777"/>
            <a:ext cx="2358171" cy="1705970"/>
          </a:xfrm>
          <a:prstGeom prst="hexagon">
            <a:avLst/>
          </a:prstGeom>
          <a:gradFill flip="none" rotWithShape="1">
            <a:gsLst>
              <a:gs pos="0">
                <a:schemeClr val="accent1">
                  <a:lumMod val="5000"/>
                  <a:lumOff val="95000"/>
                </a:schemeClr>
              </a:gs>
              <a:gs pos="0">
                <a:schemeClr val="accent2"/>
              </a:gs>
              <a:gs pos="71000">
                <a:schemeClr val="bg2">
                  <a:lumMod val="50000"/>
                </a:schemeClr>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FE-FRT </a:t>
            </a:r>
            <a:r>
              <a:rPr lang="de-DE" dirty="0" err="1"/>
              <a:t>for</a:t>
            </a:r>
            <a:r>
              <a:rPr lang="de-DE" dirty="0"/>
              <a:t> ERLs</a:t>
            </a:r>
          </a:p>
        </p:txBody>
      </p:sp>
      <p:sp>
        <p:nvSpPr>
          <p:cNvPr id="22" name="Textfeld 21">
            <a:extLst>
              <a:ext uri="{FF2B5EF4-FFF2-40B4-BE49-F238E27FC236}">
                <a16:creationId xmlns:a16="http://schemas.microsoft.com/office/drawing/2014/main" id="{DF243845-749B-D230-64D6-0FAA49A92F7D}"/>
              </a:ext>
            </a:extLst>
          </p:cNvPr>
          <p:cNvSpPr txBox="1"/>
          <p:nvPr/>
        </p:nvSpPr>
        <p:spPr>
          <a:xfrm>
            <a:off x="1068193" y="6379206"/>
            <a:ext cx="1739579" cy="369332"/>
          </a:xfrm>
          <a:prstGeom prst="rect">
            <a:avLst/>
          </a:prstGeom>
          <a:noFill/>
        </p:spPr>
        <p:txBody>
          <a:bodyPr wrap="none" rtlCol="0">
            <a:spAutoFit/>
          </a:bodyPr>
          <a:lstStyle/>
          <a:p>
            <a:r>
              <a:rPr lang="de-DE" dirty="0"/>
              <a:t>800 MHz PERLE</a:t>
            </a:r>
          </a:p>
        </p:txBody>
      </p:sp>
      <p:sp>
        <p:nvSpPr>
          <p:cNvPr id="23" name="Textfeld 22">
            <a:extLst>
              <a:ext uri="{FF2B5EF4-FFF2-40B4-BE49-F238E27FC236}">
                <a16:creationId xmlns:a16="http://schemas.microsoft.com/office/drawing/2014/main" id="{ACE70409-9F06-5B9E-5499-EA52DA3CACB8}"/>
              </a:ext>
            </a:extLst>
          </p:cNvPr>
          <p:cNvSpPr txBox="1"/>
          <p:nvPr/>
        </p:nvSpPr>
        <p:spPr>
          <a:xfrm>
            <a:off x="831315" y="1178622"/>
            <a:ext cx="1210011" cy="646331"/>
          </a:xfrm>
          <a:prstGeom prst="rect">
            <a:avLst/>
          </a:prstGeom>
          <a:noFill/>
        </p:spPr>
        <p:txBody>
          <a:bodyPr wrap="none" rtlCol="0">
            <a:spAutoFit/>
          </a:bodyPr>
          <a:lstStyle/>
          <a:p>
            <a:r>
              <a:rPr lang="de-DE" dirty="0"/>
              <a:t>1300 MHz</a:t>
            </a:r>
          </a:p>
          <a:p>
            <a:r>
              <a:rPr lang="de-DE" dirty="0" err="1"/>
              <a:t>bERLinPro</a:t>
            </a:r>
            <a:endParaRPr lang="de-DE" dirty="0"/>
          </a:p>
        </p:txBody>
      </p:sp>
      <p:sp>
        <p:nvSpPr>
          <p:cNvPr id="24" name="Textfeld 23">
            <a:extLst>
              <a:ext uri="{FF2B5EF4-FFF2-40B4-BE49-F238E27FC236}">
                <a16:creationId xmlns:a16="http://schemas.microsoft.com/office/drawing/2014/main" id="{A80088F1-9C87-6B28-2C17-E7D03340DD7B}"/>
              </a:ext>
            </a:extLst>
          </p:cNvPr>
          <p:cNvSpPr txBox="1"/>
          <p:nvPr/>
        </p:nvSpPr>
        <p:spPr>
          <a:xfrm>
            <a:off x="7102940" y="6116471"/>
            <a:ext cx="3095271" cy="646331"/>
          </a:xfrm>
          <a:prstGeom prst="rect">
            <a:avLst/>
          </a:prstGeom>
          <a:noFill/>
        </p:spPr>
        <p:txBody>
          <a:bodyPr wrap="none" rtlCol="0">
            <a:spAutoFit/>
          </a:bodyPr>
          <a:lstStyle/>
          <a:p>
            <a:r>
              <a:rPr lang="de-DE" strike="sngStrike" dirty="0"/>
              <a:t>1300 MHz, UK-XFEL</a:t>
            </a:r>
          </a:p>
          <a:p>
            <a:r>
              <a:rPr lang="de-DE" dirty="0"/>
              <a:t>400-800 MHz, FCC </a:t>
            </a:r>
            <a:r>
              <a:rPr lang="de-DE" dirty="0" err="1"/>
              <a:t>use</a:t>
            </a:r>
            <a:r>
              <a:rPr lang="de-DE" dirty="0"/>
              <a:t> </a:t>
            </a:r>
            <a:r>
              <a:rPr lang="de-DE" dirty="0" err="1"/>
              <a:t>cases</a:t>
            </a:r>
            <a:endParaRPr lang="de-DE" dirty="0"/>
          </a:p>
        </p:txBody>
      </p:sp>
      <p:sp>
        <p:nvSpPr>
          <p:cNvPr id="25" name="Textfeld 24">
            <a:extLst>
              <a:ext uri="{FF2B5EF4-FFF2-40B4-BE49-F238E27FC236}">
                <a16:creationId xmlns:a16="http://schemas.microsoft.com/office/drawing/2014/main" id="{FAE938F0-A1C6-8782-4C17-BEA99775C2B7}"/>
              </a:ext>
            </a:extLst>
          </p:cNvPr>
          <p:cNvSpPr txBox="1"/>
          <p:nvPr/>
        </p:nvSpPr>
        <p:spPr>
          <a:xfrm>
            <a:off x="9002614" y="2731658"/>
            <a:ext cx="2743315" cy="646331"/>
          </a:xfrm>
          <a:prstGeom prst="rect">
            <a:avLst/>
          </a:prstGeom>
          <a:noFill/>
        </p:spPr>
        <p:txBody>
          <a:bodyPr wrap="none" rtlCol="0">
            <a:spAutoFit/>
          </a:bodyPr>
          <a:lstStyle/>
          <a:p>
            <a:r>
              <a:rPr lang="de-DE" dirty="0"/>
              <a:t>400-800 MHz LHC </a:t>
            </a:r>
            <a:r>
              <a:rPr lang="de-DE" dirty="0" err="1"/>
              <a:t>HiLumi</a:t>
            </a:r>
            <a:br>
              <a:rPr lang="de-DE" dirty="0"/>
            </a:br>
            <a:r>
              <a:rPr lang="de-DE" dirty="0"/>
              <a:t>FCC </a:t>
            </a:r>
            <a:r>
              <a:rPr lang="de-DE" dirty="0" err="1"/>
              <a:t>use</a:t>
            </a:r>
            <a:r>
              <a:rPr lang="de-DE" dirty="0"/>
              <a:t> </a:t>
            </a:r>
            <a:r>
              <a:rPr lang="de-DE" dirty="0" err="1"/>
              <a:t>cases</a:t>
            </a:r>
            <a:endParaRPr lang="de-DE" dirty="0"/>
          </a:p>
        </p:txBody>
      </p:sp>
      <p:sp>
        <p:nvSpPr>
          <p:cNvPr id="28" name="Wolke 27">
            <a:extLst>
              <a:ext uri="{FF2B5EF4-FFF2-40B4-BE49-F238E27FC236}">
                <a16:creationId xmlns:a16="http://schemas.microsoft.com/office/drawing/2014/main" id="{8FCF53B5-B6E5-7C88-5BBD-62A0F95DBFF6}"/>
              </a:ext>
            </a:extLst>
          </p:cNvPr>
          <p:cNvSpPr/>
          <p:nvPr/>
        </p:nvSpPr>
        <p:spPr>
          <a:xfrm>
            <a:off x="9460791" y="143302"/>
            <a:ext cx="2142698" cy="1555844"/>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Ilan Ben-Zvi</a:t>
            </a:r>
          </a:p>
        </p:txBody>
      </p:sp>
      <p:cxnSp>
        <p:nvCxnSpPr>
          <p:cNvPr id="30" name="Gerade Verbindung mit Pfeil 29">
            <a:extLst>
              <a:ext uri="{FF2B5EF4-FFF2-40B4-BE49-F238E27FC236}">
                <a16:creationId xmlns:a16="http://schemas.microsoft.com/office/drawing/2014/main" id="{B639B451-1062-B26C-C9D6-479ADFFF896C}"/>
              </a:ext>
            </a:extLst>
          </p:cNvPr>
          <p:cNvCxnSpPr/>
          <p:nvPr/>
        </p:nvCxnSpPr>
        <p:spPr>
          <a:xfrm flipH="1" flipV="1">
            <a:off x="4008120" y="2651760"/>
            <a:ext cx="3413760" cy="2255520"/>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1" name="Gerade Verbindung mit Pfeil 30">
            <a:extLst>
              <a:ext uri="{FF2B5EF4-FFF2-40B4-BE49-F238E27FC236}">
                <a16:creationId xmlns:a16="http://schemas.microsoft.com/office/drawing/2014/main" id="{EFDAC860-751C-FAA4-D30C-17A45A4824DB}"/>
              </a:ext>
            </a:extLst>
          </p:cNvPr>
          <p:cNvCxnSpPr>
            <a:cxnSpLocks/>
          </p:cNvCxnSpPr>
          <p:nvPr/>
        </p:nvCxnSpPr>
        <p:spPr>
          <a:xfrm flipH="1" flipV="1">
            <a:off x="8261642" y="3377989"/>
            <a:ext cx="73446" cy="1025519"/>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4" name="Gerade Verbindung mit Pfeil 33">
            <a:extLst>
              <a:ext uri="{FF2B5EF4-FFF2-40B4-BE49-F238E27FC236}">
                <a16:creationId xmlns:a16="http://schemas.microsoft.com/office/drawing/2014/main" id="{5DDEB4DA-686E-A430-F67A-9FA996068074}"/>
              </a:ext>
            </a:extLst>
          </p:cNvPr>
          <p:cNvCxnSpPr>
            <a:cxnSpLocks/>
          </p:cNvCxnSpPr>
          <p:nvPr/>
        </p:nvCxnSpPr>
        <p:spPr>
          <a:xfrm flipH="1">
            <a:off x="3379333" y="5349180"/>
            <a:ext cx="3946636" cy="163582"/>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7" name="Gerade Verbindung mit Pfeil 36">
            <a:extLst>
              <a:ext uri="{FF2B5EF4-FFF2-40B4-BE49-F238E27FC236}">
                <a16:creationId xmlns:a16="http://schemas.microsoft.com/office/drawing/2014/main" id="{E63203D5-C3F3-9FB7-5BFD-D5CA75D80310}"/>
              </a:ext>
            </a:extLst>
          </p:cNvPr>
          <p:cNvCxnSpPr/>
          <p:nvPr/>
        </p:nvCxnSpPr>
        <p:spPr>
          <a:xfrm flipV="1">
            <a:off x="3074159" y="2895006"/>
            <a:ext cx="3882901" cy="2103714"/>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grpSp>
        <p:nvGrpSpPr>
          <p:cNvPr id="45" name="Gruppieren 44">
            <a:extLst>
              <a:ext uri="{FF2B5EF4-FFF2-40B4-BE49-F238E27FC236}">
                <a16:creationId xmlns:a16="http://schemas.microsoft.com/office/drawing/2014/main" id="{F72FC586-4240-32D9-A83F-DE009E4F8DCC}"/>
              </a:ext>
            </a:extLst>
          </p:cNvPr>
          <p:cNvGrpSpPr/>
          <p:nvPr/>
        </p:nvGrpSpPr>
        <p:grpSpPr>
          <a:xfrm>
            <a:off x="150516" y="2796982"/>
            <a:ext cx="1658697" cy="1162013"/>
            <a:chOff x="352983" y="2923735"/>
            <a:chExt cx="1658697" cy="1162013"/>
          </a:xfrm>
        </p:grpSpPr>
        <p:sp>
          <p:nvSpPr>
            <p:cNvPr id="38" name="Rechteck 37">
              <a:extLst>
                <a:ext uri="{FF2B5EF4-FFF2-40B4-BE49-F238E27FC236}">
                  <a16:creationId xmlns:a16="http://schemas.microsoft.com/office/drawing/2014/main" id="{4C283144-7BE9-9CF9-68A2-95FCBF0DF1A0}"/>
                </a:ext>
              </a:extLst>
            </p:cNvPr>
            <p:cNvSpPr/>
            <p:nvPr/>
          </p:nvSpPr>
          <p:spPr>
            <a:xfrm>
              <a:off x="352983" y="2923735"/>
              <a:ext cx="1658697" cy="116201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6" name="Picture 2" descr="Euclid Techlabs">
              <a:extLst>
                <a:ext uri="{FF2B5EF4-FFF2-40B4-BE49-F238E27FC236}">
                  <a16:creationId xmlns:a16="http://schemas.microsoft.com/office/drawing/2014/main" id="{5CF73DEB-552F-DE13-2B29-FF646003A1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345" y="3229020"/>
              <a:ext cx="1524000" cy="581025"/>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40" name="Gerade Verbindung mit Pfeil 39">
            <a:extLst>
              <a:ext uri="{FF2B5EF4-FFF2-40B4-BE49-F238E27FC236}">
                <a16:creationId xmlns:a16="http://schemas.microsoft.com/office/drawing/2014/main" id="{862A5920-33BD-1171-12F3-41CCB20EDFD9}"/>
              </a:ext>
            </a:extLst>
          </p:cNvPr>
          <p:cNvCxnSpPr>
            <a:stCxn id="11" idx="3"/>
          </p:cNvCxnSpPr>
          <p:nvPr/>
        </p:nvCxnSpPr>
        <p:spPr>
          <a:xfrm flipH="1" flipV="1">
            <a:off x="4290060" y="1935504"/>
            <a:ext cx="2561116" cy="582507"/>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2" name="Gerade Verbindung mit Pfeil 41">
            <a:extLst>
              <a:ext uri="{FF2B5EF4-FFF2-40B4-BE49-F238E27FC236}">
                <a16:creationId xmlns:a16="http://schemas.microsoft.com/office/drawing/2014/main" id="{48A8572C-5A3D-E4CC-63F5-5F4B31366CD6}"/>
              </a:ext>
            </a:extLst>
          </p:cNvPr>
          <p:cNvCxnSpPr/>
          <p:nvPr/>
        </p:nvCxnSpPr>
        <p:spPr>
          <a:xfrm flipH="1">
            <a:off x="2164080" y="3054823"/>
            <a:ext cx="220980" cy="1486697"/>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43" name="Pfeil: nach unten 42">
            <a:extLst>
              <a:ext uri="{FF2B5EF4-FFF2-40B4-BE49-F238E27FC236}">
                <a16:creationId xmlns:a16="http://schemas.microsoft.com/office/drawing/2014/main" id="{CC0107D2-629B-934B-A70A-809B1DE3946E}"/>
              </a:ext>
            </a:extLst>
          </p:cNvPr>
          <p:cNvSpPr/>
          <p:nvPr/>
        </p:nvSpPr>
        <p:spPr>
          <a:xfrm rot="3210014">
            <a:off x="9257777" y="1338604"/>
            <a:ext cx="220980" cy="86868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Pfeil: nach unten 43">
            <a:extLst>
              <a:ext uri="{FF2B5EF4-FFF2-40B4-BE49-F238E27FC236}">
                <a16:creationId xmlns:a16="http://schemas.microsoft.com/office/drawing/2014/main" id="{56ED1C19-33D9-F246-61A8-350A2F54D196}"/>
              </a:ext>
            </a:extLst>
          </p:cNvPr>
          <p:cNvSpPr/>
          <p:nvPr/>
        </p:nvSpPr>
        <p:spPr>
          <a:xfrm rot="4891558">
            <a:off x="8066181" y="-150563"/>
            <a:ext cx="219975" cy="237774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7" name="Gerade Verbindung mit Pfeil 46">
            <a:extLst>
              <a:ext uri="{FF2B5EF4-FFF2-40B4-BE49-F238E27FC236}">
                <a16:creationId xmlns:a16="http://schemas.microsoft.com/office/drawing/2014/main" id="{0A98A190-6890-A94D-687A-78898EF0D0DC}"/>
              </a:ext>
            </a:extLst>
          </p:cNvPr>
          <p:cNvCxnSpPr/>
          <p:nvPr/>
        </p:nvCxnSpPr>
        <p:spPr>
          <a:xfrm flipV="1">
            <a:off x="1809213" y="2518011"/>
            <a:ext cx="354867" cy="213647"/>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9" name="Gerade Verbindung mit Pfeil 48">
            <a:extLst>
              <a:ext uri="{FF2B5EF4-FFF2-40B4-BE49-F238E27FC236}">
                <a16:creationId xmlns:a16="http://schemas.microsoft.com/office/drawing/2014/main" id="{C07C2E3B-EA97-FFBB-30D7-3BC135EB6CFE}"/>
              </a:ext>
            </a:extLst>
          </p:cNvPr>
          <p:cNvCxnSpPr/>
          <p:nvPr/>
        </p:nvCxnSpPr>
        <p:spPr>
          <a:xfrm flipV="1">
            <a:off x="1937982" y="2731658"/>
            <a:ext cx="4913194" cy="639338"/>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50" name="Ellipse 49">
            <a:extLst>
              <a:ext uri="{FF2B5EF4-FFF2-40B4-BE49-F238E27FC236}">
                <a16:creationId xmlns:a16="http://schemas.microsoft.com/office/drawing/2014/main" id="{3D311F11-9D10-D09D-F663-19965C3760D4}"/>
              </a:ext>
            </a:extLst>
          </p:cNvPr>
          <p:cNvSpPr/>
          <p:nvPr/>
        </p:nvSpPr>
        <p:spPr>
          <a:xfrm>
            <a:off x="5637065" y="769313"/>
            <a:ext cx="1280558" cy="9228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New </a:t>
            </a:r>
            <a:r>
              <a:rPr lang="de-DE" dirty="0" err="1"/>
              <a:t>applications</a:t>
            </a:r>
            <a:endParaRPr lang="de-DE" dirty="0"/>
          </a:p>
        </p:txBody>
      </p:sp>
      <p:cxnSp>
        <p:nvCxnSpPr>
          <p:cNvPr id="53" name="Gerade Verbindung mit Pfeil 52">
            <a:extLst>
              <a:ext uri="{FF2B5EF4-FFF2-40B4-BE49-F238E27FC236}">
                <a16:creationId xmlns:a16="http://schemas.microsoft.com/office/drawing/2014/main" id="{80D09B44-8F75-0FC4-6097-6E8A42C04981}"/>
              </a:ext>
            </a:extLst>
          </p:cNvPr>
          <p:cNvCxnSpPr>
            <a:endCxn id="50" idx="2"/>
          </p:cNvCxnSpPr>
          <p:nvPr/>
        </p:nvCxnSpPr>
        <p:spPr>
          <a:xfrm flipV="1">
            <a:off x="4069080" y="1230733"/>
            <a:ext cx="1567985" cy="19503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5" name="Gerade Verbindung mit Pfeil 54">
            <a:extLst>
              <a:ext uri="{FF2B5EF4-FFF2-40B4-BE49-F238E27FC236}">
                <a16:creationId xmlns:a16="http://schemas.microsoft.com/office/drawing/2014/main" id="{FC081511-81D6-7E78-8175-631F845B2EFB}"/>
              </a:ext>
            </a:extLst>
          </p:cNvPr>
          <p:cNvCxnSpPr/>
          <p:nvPr/>
        </p:nvCxnSpPr>
        <p:spPr>
          <a:xfrm flipH="1" flipV="1">
            <a:off x="6630196" y="1699146"/>
            <a:ext cx="407870" cy="35063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19" name="Gruppieren 18">
            <a:extLst>
              <a:ext uri="{FF2B5EF4-FFF2-40B4-BE49-F238E27FC236}">
                <a16:creationId xmlns:a16="http://schemas.microsoft.com/office/drawing/2014/main" id="{A78B3F5C-6B0D-2E09-B072-057F63C46E06}"/>
              </a:ext>
            </a:extLst>
          </p:cNvPr>
          <p:cNvGrpSpPr/>
          <p:nvPr/>
        </p:nvGrpSpPr>
        <p:grpSpPr>
          <a:xfrm>
            <a:off x="3220412" y="3231860"/>
            <a:ext cx="4106162" cy="1588239"/>
            <a:chOff x="1287286" y="3701955"/>
            <a:chExt cx="5225278" cy="2272548"/>
          </a:xfrm>
        </p:grpSpPr>
        <p:pic>
          <p:nvPicPr>
            <p:cNvPr id="13" name="Grafik 12">
              <a:extLst>
                <a:ext uri="{FF2B5EF4-FFF2-40B4-BE49-F238E27FC236}">
                  <a16:creationId xmlns:a16="http://schemas.microsoft.com/office/drawing/2014/main" id="{734D3100-C920-D1AE-37E4-3C846DCB1F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7286" y="4311825"/>
              <a:ext cx="4858138" cy="1662678"/>
            </a:xfrm>
            <a:prstGeom prst="rect">
              <a:avLst/>
            </a:prstGeom>
          </p:spPr>
        </p:pic>
        <p:grpSp>
          <p:nvGrpSpPr>
            <p:cNvPr id="14" name="Gruppieren 13">
              <a:extLst>
                <a:ext uri="{FF2B5EF4-FFF2-40B4-BE49-F238E27FC236}">
                  <a16:creationId xmlns:a16="http://schemas.microsoft.com/office/drawing/2014/main" id="{A626E52A-D1CF-F4B4-E706-2B339383E120}"/>
                </a:ext>
              </a:extLst>
            </p:cNvPr>
            <p:cNvGrpSpPr/>
            <p:nvPr/>
          </p:nvGrpSpPr>
          <p:grpSpPr>
            <a:xfrm>
              <a:off x="1897556" y="5364600"/>
              <a:ext cx="4615008" cy="60649"/>
              <a:chOff x="6099545" y="4660851"/>
              <a:chExt cx="4615008" cy="60649"/>
            </a:xfrm>
            <a:solidFill>
              <a:schemeClr val="tx1"/>
            </a:solidFill>
          </p:grpSpPr>
          <p:sp>
            <p:nvSpPr>
              <p:cNvPr id="16" name="Ellipse 15">
                <a:extLst>
                  <a:ext uri="{FF2B5EF4-FFF2-40B4-BE49-F238E27FC236}">
                    <a16:creationId xmlns:a16="http://schemas.microsoft.com/office/drawing/2014/main" id="{0E78558B-752C-0A91-C85B-FAE0A3F38761}"/>
                  </a:ext>
                </a:extLst>
              </p:cNvPr>
              <p:cNvSpPr/>
              <p:nvPr/>
            </p:nvSpPr>
            <p:spPr>
              <a:xfrm>
                <a:off x="6099545" y="4660851"/>
                <a:ext cx="284584" cy="6064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sp>
            <p:nvSpPr>
              <p:cNvPr id="17" name="Ellipse 16">
                <a:extLst>
                  <a:ext uri="{FF2B5EF4-FFF2-40B4-BE49-F238E27FC236}">
                    <a16:creationId xmlns:a16="http://schemas.microsoft.com/office/drawing/2014/main" id="{E01EA300-049A-A8E2-95AF-B80A000015FD}"/>
                  </a:ext>
                </a:extLst>
              </p:cNvPr>
              <p:cNvSpPr/>
              <p:nvPr/>
            </p:nvSpPr>
            <p:spPr>
              <a:xfrm>
                <a:off x="8152333" y="4660851"/>
                <a:ext cx="284584" cy="6064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sp>
            <p:nvSpPr>
              <p:cNvPr id="18" name="Ellipse 17">
                <a:extLst>
                  <a:ext uri="{FF2B5EF4-FFF2-40B4-BE49-F238E27FC236}">
                    <a16:creationId xmlns:a16="http://schemas.microsoft.com/office/drawing/2014/main" id="{C070902A-6E68-735B-D258-65563ED04551}"/>
                  </a:ext>
                </a:extLst>
              </p:cNvPr>
              <p:cNvSpPr/>
              <p:nvPr/>
            </p:nvSpPr>
            <p:spPr>
              <a:xfrm>
                <a:off x="10429969" y="4660851"/>
                <a:ext cx="284584" cy="6064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a:p>
            </p:txBody>
          </p:sp>
        </p:grpSp>
        <p:pic>
          <p:nvPicPr>
            <p:cNvPr id="15" name="Grafik 14">
              <a:extLst>
                <a:ext uri="{FF2B5EF4-FFF2-40B4-BE49-F238E27FC236}">
                  <a16:creationId xmlns:a16="http://schemas.microsoft.com/office/drawing/2014/main" id="{1CBFF89E-84CB-ADE5-418F-DC9792EE54AD}"/>
                </a:ext>
              </a:extLst>
            </p:cNvPr>
            <p:cNvPicPr>
              <a:picLocks noChangeAspect="1"/>
            </p:cNvPicPr>
            <p:nvPr/>
          </p:nvPicPr>
          <p:blipFill rotWithShape="1">
            <a:blip r:embed="rId5">
              <a:extLst>
                <a:ext uri="{28A0092B-C50C-407E-A947-70E740481C1C}">
                  <a14:useLocalDpi xmlns:a14="http://schemas.microsoft.com/office/drawing/2010/main" val="0"/>
                </a:ext>
              </a:extLst>
            </a:blip>
            <a:srcRect r="9410"/>
            <a:stretch/>
          </p:blipFill>
          <p:spPr>
            <a:xfrm>
              <a:off x="5705364" y="3701955"/>
              <a:ext cx="487311" cy="1550516"/>
            </a:xfrm>
            <a:prstGeom prst="rect">
              <a:avLst/>
            </a:prstGeom>
          </p:spPr>
        </p:pic>
      </p:grpSp>
      <p:sp>
        <p:nvSpPr>
          <p:cNvPr id="56" name="Rechteck: abgerundete Ecken 55">
            <a:extLst>
              <a:ext uri="{FF2B5EF4-FFF2-40B4-BE49-F238E27FC236}">
                <a16:creationId xmlns:a16="http://schemas.microsoft.com/office/drawing/2014/main" id="{6924A25A-B33B-91EE-B736-18895A73D4E9}"/>
              </a:ext>
            </a:extLst>
          </p:cNvPr>
          <p:cNvSpPr/>
          <p:nvPr/>
        </p:nvSpPr>
        <p:spPr>
          <a:xfrm>
            <a:off x="9721137" y="3429661"/>
            <a:ext cx="1934308" cy="131542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Emerging non</a:t>
            </a:r>
          </a:p>
          <a:p>
            <a:pPr algn="ctr"/>
            <a:r>
              <a:rPr lang="de-DE" dirty="0" err="1"/>
              <a:t>iSAS</a:t>
            </a:r>
            <a:r>
              <a:rPr lang="de-DE" dirty="0"/>
              <a:t> </a:t>
            </a:r>
            <a:r>
              <a:rPr lang="de-DE" dirty="0" err="1"/>
              <a:t>partners</a:t>
            </a:r>
            <a:r>
              <a:rPr lang="de-DE" dirty="0"/>
              <a:t>…</a:t>
            </a:r>
          </a:p>
        </p:txBody>
      </p:sp>
    </p:spTree>
    <p:extLst>
      <p:ext uri="{BB962C8B-B14F-4D97-AF65-F5344CB8AC3E}">
        <p14:creationId xmlns:p14="http://schemas.microsoft.com/office/powerpoint/2010/main" val="169273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EC8C43-06E0-C825-13E4-F8DEB374FF58}"/>
              </a:ext>
            </a:extLst>
          </p:cNvPr>
          <p:cNvSpPr txBox="1"/>
          <p:nvPr/>
        </p:nvSpPr>
        <p:spPr>
          <a:xfrm>
            <a:off x="3418115" y="315684"/>
            <a:ext cx="5999656" cy="830997"/>
          </a:xfrm>
          <a:prstGeom prst="rect">
            <a:avLst/>
          </a:prstGeom>
          <a:noFill/>
        </p:spPr>
        <p:txBody>
          <a:bodyPr wrap="none" rtlCol="0">
            <a:spAutoFit/>
          </a:bodyPr>
          <a:lstStyle/>
          <a:p>
            <a:r>
              <a:rPr lang="en-US" sz="2400" b="1" dirty="0">
                <a:solidFill>
                  <a:srgbClr val="002060"/>
                </a:solidFill>
              </a:rPr>
              <a:t>WP1 – FE-FRT:</a:t>
            </a:r>
            <a:r>
              <a:rPr lang="en-US" sz="2400" b="1" dirty="0">
                <a:solidFill>
                  <a:schemeClr val="bg2">
                    <a:lumMod val="50000"/>
                  </a:schemeClr>
                </a:solidFill>
              </a:rPr>
              <a:t> status/evolution of Task 1.1</a:t>
            </a:r>
          </a:p>
          <a:p>
            <a:r>
              <a:rPr lang="en-US" sz="2400" b="1" dirty="0">
                <a:solidFill>
                  <a:schemeClr val="bg2">
                    <a:lumMod val="50000"/>
                  </a:schemeClr>
                </a:solidFill>
              </a:rPr>
              <a:t>                                coordination </a:t>
            </a:r>
          </a:p>
        </p:txBody>
      </p:sp>
      <p:pic>
        <p:nvPicPr>
          <p:cNvPr id="5" name="Picture 2" descr="Innovate for Sustainable Accelerating Systems: Kick-Off Meeting">
            <a:extLst>
              <a:ext uri="{FF2B5EF4-FFF2-40B4-BE49-F238E27FC236}">
                <a16:creationId xmlns:a16="http://schemas.microsoft.com/office/drawing/2014/main" id="{1709803E-6E12-BAB9-0C4A-5169DA7765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FDDE7081-3EE5-4CDF-8DC3-040BBF988BCF}"/>
              </a:ext>
            </a:extLst>
          </p:cNvPr>
          <p:cNvSpPr>
            <a:spLocks noGrp="1"/>
          </p:cNvSpPr>
          <p:nvPr>
            <p:ph idx="1"/>
          </p:nvPr>
        </p:nvSpPr>
        <p:spPr>
          <a:xfrm>
            <a:off x="838200" y="1783824"/>
            <a:ext cx="10515600" cy="4351338"/>
          </a:xfrm>
        </p:spPr>
        <p:txBody>
          <a:bodyPr>
            <a:normAutofit lnSpcReduction="10000"/>
          </a:bodyPr>
          <a:lstStyle/>
          <a:p>
            <a:r>
              <a:rPr lang="en-US" sz="2000" b="1" dirty="0">
                <a:solidFill>
                  <a:srgbClr val="002060"/>
                </a:solidFill>
              </a:rPr>
              <a:t>Past developments </a:t>
            </a:r>
          </a:p>
          <a:p>
            <a:pPr lvl="1"/>
            <a:r>
              <a:rPr lang="en-US" sz="1800" dirty="0"/>
              <a:t>Bi-weekly online meetings to discuss work progress, exchange information, review milestone</a:t>
            </a:r>
            <a:br>
              <a:rPr lang="en-US" sz="1800" dirty="0"/>
            </a:br>
            <a:r>
              <a:rPr lang="en-US" sz="1800" dirty="0"/>
              <a:t>progress </a:t>
            </a:r>
          </a:p>
          <a:p>
            <a:pPr lvl="1"/>
            <a:r>
              <a:rPr lang="en-US" sz="1800" dirty="0"/>
              <a:t>Hosted first FE-FRT workshop at HZB (Nick Shipman) including partners beyond </a:t>
            </a:r>
            <a:r>
              <a:rPr lang="en-US" sz="1800" dirty="0" err="1"/>
              <a:t>iSAS</a:t>
            </a:r>
            <a:r>
              <a:rPr lang="en-US" sz="1800" dirty="0"/>
              <a:t>:</a:t>
            </a:r>
            <a:br>
              <a:rPr lang="en-US" sz="1800" dirty="0"/>
            </a:br>
            <a:r>
              <a:rPr lang="en-US" sz="1800" dirty="0"/>
              <a:t>CERN, U Lancaster, UKRI Daresbury, </a:t>
            </a:r>
            <a:r>
              <a:rPr lang="en-US" sz="1800" dirty="0" err="1"/>
              <a:t>JLab</a:t>
            </a:r>
            <a:r>
              <a:rPr lang="en-US" sz="1800" dirty="0"/>
              <a:t>, U Mainz, Euclid, </a:t>
            </a:r>
            <a:r>
              <a:rPr lang="en-US" sz="1800" dirty="0" err="1"/>
              <a:t>Vitave</a:t>
            </a:r>
            <a:r>
              <a:rPr lang="en-US" sz="1800" dirty="0"/>
              <a:t>, DESY, Research Instruments,</a:t>
            </a:r>
            <a:br>
              <a:rPr lang="en-US" sz="1800" dirty="0"/>
            </a:br>
            <a:r>
              <a:rPr lang="en-US" sz="1800" dirty="0"/>
              <a:t> HZB</a:t>
            </a:r>
          </a:p>
          <a:p>
            <a:pPr lvl="1"/>
            <a:r>
              <a:rPr lang="en-US" sz="1800" dirty="0"/>
              <a:t>Published (CERN) two </a:t>
            </a:r>
            <a:r>
              <a:rPr lang="en-US" sz="1800" dirty="0" err="1"/>
              <a:t>iSAS</a:t>
            </a:r>
            <a:r>
              <a:rPr lang="en-US" sz="1800" dirty="0"/>
              <a:t> related articles:</a:t>
            </a:r>
          </a:p>
          <a:p>
            <a:pPr lvl="2"/>
            <a:r>
              <a:rPr lang="en-US" sz="1600" dirty="0"/>
              <a:t>S. Smith et al., ”Towards high power tests of an FE-FRT for transient detuning”, in Proc. SRF2025, Tokyo, Sep. 2025, pp. 516-521. doi:10.18429/JACoW-SRF2025-WEA03</a:t>
            </a:r>
          </a:p>
          <a:p>
            <a:pPr lvl="2"/>
            <a:r>
              <a:rPr lang="en-US" sz="1600" dirty="0"/>
              <a:t>Ben-Zvi, Ilan, Alick Macpherson, and Samuel Smith. ”Detailed design and optimization of ferroelectric tuners.” Physical Review Accelerators and Beams 28.9 (2025): 093502</a:t>
            </a:r>
          </a:p>
          <a:p>
            <a:r>
              <a:rPr lang="en-US" sz="2000" b="1" dirty="0">
                <a:solidFill>
                  <a:srgbClr val="A4C137"/>
                </a:solidFill>
                <a:cs typeface="Calibri" panose="020F0502020204030204" pitchFamily="34" charset="0"/>
              </a:rPr>
              <a:t>Current developments</a:t>
            </a:r>
          </a:p>
          <a:p>
            <a:pPr lvl="1"/>
            <a:r>
              <a:rPr lang="en-US" sz="1800" dirty="0"/>
              <a:t>Submitted Milestone reports in time for MS1 (Task 1.3), MS41 (Task 1.1) and MS46 (Task 1.2)</a:t>
            </a:r>
          </a:p>
          <a:p>
            <a:pPr lvl="1"/>
            <a:r>
              <a:rPr lang="en-US" sz="1800" dirty="0"/>
              <a:t>Hired two students at HZB with the Basque University abroad program to work on FE-FRT material</a:t>
            </a:r>
            <a:br>
              <a:rPr lang="en-US" sz="1800" dirty="0"/>
            </a:br>
            <a:r>
              <a:rPr lang="en-US" sz="1800" dirty="0"/>
              <a:t>characterization (1300 MHz) and support the AI implementation on FPGA systems (WP2) </a:t>
            </a:r>
          </a:p>
          <a:p>
            <a:pPr lvl="1"/>
            <a:r>
              <a:rPr lang="en-US" sz="1800" dirty="0"/>
              <a:t>Report RP1 submitted for the </a:t>
            </a:r>
            <a:r>
              <a:rPr lang="en-US" sz="1800" dirty="0" err="1"/>
              <a:t>iSAS</a:t>
            </a:r>
            <a:r>
              <a:rPr lang="en-US" sz="1800" dirty="0"/>
              <a:t> 1</a:t>
            </a:r>
            <a:r>
              <a:rPr lang="en-US" sz="1800" baseline="30000" dirty="0"/>
              <a:t>st</a:t>
            </a:r>
            <a:r>
              <a:rPr lang="en-US" sz="1800" dirty="0"/>
              <a:t> reporting period review on June 1st</a:t>
            </a:r>
          </a:p>
          <a:p>
            <a:endParaRPr lang="en-US" sz="2400" dirty="0"/>
          </a:p>
          <a:p>
            <a:endParaRPr lang="en-US" dirty="0"/>
          </a:p>
          <a:p>
            <a:endParaRPr lang="en-US" dirty="0"/>
          </a:p>
          <a:p>
            <a:endParaRPr lang="en-US" dirty="0"/>
          </a:p>
          <a:p>
            <a:endParaRPr lang="en-GB" dirty="0"/>
          </a:p>
        </p:txBody>
      </p:sp>
    </p:spTree>
    <p:extLst>
      <p:ext uri="{BB962C8B-B14F-4D97-AF65-F5344CB8AC3E}">
        <p14:creationId xmlns:p14="http://schemas.microsoft.com/office/powerpoint/2010/main" val="805759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93B61F-ABE7-2DE2-705B-CF9B77A9943D}"/>
              </a:ext>
            </a:extLst>
          </p:cNvPr>
          <p:cNvSpPr>
            <a:spLocks noGrp="1"/>
          </p:cNvSpPr>
          <p:nvPr>
            <p:ph type="title"/>
          </p:nvPr>
        </p:nvSpPr>
        <p:spPr>
          <a:xfrm>
            <a:off x="577850" y="401199"/>
            <a:ext cx="11036300" cy="735012"/>
          </a:xfrm>
        </p:spPr>
        <p:txBody>
          <a:bodyPr/>
          <a:lstStyle/>
          <a:p>
            <a:r>
              <a:rPr lang="en-US" dirty="0" err="1"/>
              <a:t>iSAS</a:t>
            </a:r>
            <a:r>
              <a:rPr lang="en-US" dirty="0"/>
              <a:t> timeline and milestones</a:t>
            </a:r>
            <a:endParaRPr lang="de-DE" dirty="0"/>
          </a:p>
        </p:txBody>
      </p:sp>
      <p:sp>
        <p:nvSpPr>
          <p:cNvPr id="5" name="Fußzeilenplatzhalter 4">
            <a:extLst>
              <a:ext uri="{FF2B5EF4-FFF2-40B4-BE49-F238E27FC236}">
                <a16:creationId xmlns:a16="http://schemas.microsoft.com/office/drawing/2014/main" id="{6ED4C2E8-1DF7-9715-F230-55A15D289C1D}"/>
              </a:ext>
            </a:extLst>
          </p:cNvPr>
          <p:cNvSpPr>
            <a:spLocks noGrp="1"/>
          </p:cNvSpPr>
          <p:nvPr>
            <p:ph type="ftr" sz="quarter" idx="17"/>
          </p:nvPr>
        </p:nvSpPr>
        <p:spPr/>
        <p:txBody>
          <a:bodyPr/>
          <a:lstStyle/>
          <a:p>
            <a:r>
              <a:rPr lang="de-DE" dirty="0"/>
              <a:t>A. Neumann</a:t>
            </a:r>
          </a:p>
        </p:txBody>
      </p:sp>
      <p:graphicFrame>
        <p:nvGraphicFramePr>
          <p:cNvPr id="6" name="Diagramm 5">
            <a:extLst>
              <a:ext uri="{FF2B5EF4-FFF2-40B4-BE49-F238E27FC236}">
                <a16:creationId xmlns:a16="http://schemas.microsoft.com/office/drawing/2014/main" id="{4D74FF69-D2DC-9771-854C-D6CFD3A0B568}"/>
              </a:ext>
            </a:extLst>
          </p:cNvPr>
          <p:cNvGraphicFramePr/>
          <p:nvPr>
            <p:extLst>
              <p:ext uri="{D42A27DB-BD31-4B8C-83A1-F6EECF244321}">
                <p14:modId xmlns:p14="http://schemas.microsoft.com/office/powerpoint/2010/main" val="692950318"/>
              </p:ext>
            </p:extLst>
          </p:nvPr>
        </p:nvGraphicFramePr>
        <p:xfrm>
          <a:off x="2697992" y="-16139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feld 8">
            <a:extLst>
              <a:ext uri="{FF2B5EF4-FFF2-40B4-BE49-F238E27FC236}">
                <a16:creationId xmlns:a16="http://schemas.microsoft.com/office/drawing/2014/main" id="{4A63FBBE-E242-5670-9A3A-1BFC1AFC034D}"/>
              </a:ext>
            </a:extLst>
          </p:cNvPr>
          <p:cNvSpPr txBox="1"/>
          <p:nvPr/>
        </p:nvSpPr>
        <p:spPr>
          <a:xfrm>
            <a:off x="347662" y="925318"/>
            <a:ext cx="7144007" cy="646331"/>
          </a:xfrm>
          <a:prstGeom prst="rect">
            <a:avLst/>
          </a:prstGeom>
          <a:noFill/>
        </p:spPr>
        <p:txBody>
          <a:bodyPr wrap="none" rtlCol="0">
            <a:spAutoFit/>
          </a:bodyPr>
          <a:lstStyle/>
          <a:p>
            <a:r>
              <a:rPr lang="en-GB" b="1" i="1" dirty="0">
                <a:latin typeface="Helvetica" pitchFamily="2" charset="0"/>
              </a:rPr>
              <a:t>Task 1.2: FE-FRT for </a:t>
            </a:r>
            <a:r>
              <a:rPr lang="en-GB" b="1" i="1" dirty="0">
                <a:solidFill>
                  <a:schemeClr val="accent3"/>
                </a:solidFill>
                <a:latin typeface="Helvetica" pitchFamily="2" charset="0"/>
              </a:rPr>
              <a:t>Transient Beam Loading </a:t>
            </a:r>
            <a:r>
              <a:rPr lang="en-GB" b="1" i="1" dirty="0">
                <a:latin typeface="Helvetica" pitchFamily="2" charset="0"/>
              </a:rPr>
              <a:t>– M1-M40 (</a:t>
            </a:r>
            <a:r>
              <a:rPr lang="en-GB" b="1" i="1" dirty="0">
                <a:solidFill>
                  <a:schemeClr val="accent3"/>
                </a:solidFill>
                <a:latin typeface="Helvetica" pitchFamily="2" charset="0"/>
              </a:rPr>
              <a:t>CERN</a:t>
            </a:r>
            <a:r>
              <a:rPr lang="en-GB" b="1" i="1" dirty="0">
                <a:latin typeface="Helvetica" pitchFamily="2" charset="0"/>
              </a:rPr>
              <a:t>)</a:t>
            </a:r>
            <a:endParaRPr lang="en-GB" b="1" dirty="0">
              <a:latin typeface="Helvetica" pitchFamily="2" charset="0"/>
            </a:endParaRPr>
          </a:p>
          <a:p>
            <a:endParaRPr lang="de-DE" dirty="0"/>
          </a:p>
        </p:txBody>
      </p:sp>
      <p:sp>
        <p:nvSpPr>
          <p:cNvPr id="10" name="Textfeld 9">
            <a:extLst>
              <a:ext uri="{FF2B5EF4-FFF2-40B4-BE49-F238E27FC236}">
                <a16:creationId xmlns:a16="http://schemas.microsoft.com/office/drawing/2014/main" id="{22F92EF3-8226-2B35-CD0D-7B014D3A9B9D}"/>
              </a:ext>
            </a:extLst>
          </p:cNvPr>
          <p:cNvSpPr txBox="1"/>
          <p:nvPr/>
        </p:nvSpPr>
        <p:spPr>
          <a:xfrm>
            <a:off x="347662" y="3659571"/>
            <a:ext cx="5776005" cy="646331"/>
          </a:xfrm>
          <a:prstGeom prst="rect">
            <a:avLst/>
          </a:prstGeom>
          <a:noFill/>
        </p:spPr>
        <p:txBody>
          <a:bodyPr wrap="none" rtlCol="0">
            <a:spAutoFit/>
          </a:bodyPr>
          <a:lstStyle/>
          <a:p>
            <a:r>
              <a:rPr lang="en-GB" b="1" i="1" dirty="0">
                <a:latin typeface="Helvetica" pitchFamily="2" charset="0"/>
              </a:rPr>
              <a:t>Task 1.3: FE-FRT for </a:t>
            </a:r>
            <a:r>
              <a:rPr lang="en-GB" b="1" i="1" dirty="0">
                <a:solidFill>
                  <a:schemeClr val="accent3"/>
                </a:solidFill>
                <a:latin typeface="Helvetica" pitchFamily="2" charset="0"/>
              </a:rPr>
              <a:t>Microphonics</a:t>
            </a:r>
            <a:r>
              <a:rPr lang="en-GB" b="1" i="1" dirty="0">
                <a:latin typeface="Helvetica" pitchFamily="2" charset="0"/>
              </a:rPr>
              <a:t> – M1-M48 (</a:t>
            </a:r>
            <a:r>
              <a:rPr lang="en-GB" b="1" i="1" dirty="0">
                <a:solidFill>
                  <a:schemeClr val="accent3"/>
                </a:solidFill>
                <a:latin typeface="Helvetica" pitchFamily="2" charset="0"/>
              </a:rPr>
              <a:t>HZB</a:t>
            </a:r>
            <a:r>
              <a:rPr lang="en-GB" b="1" i="1" dirty="0">
                <a:latin typeface="Helvetica" pitchFamily="2" charset="0"/>
              </a:rPr>
              <a:t>)</a:t>
            </a:r>
            <a:endParaRPr lang="en-GB" b="1" dirty="0">
              <a:latin typeface="Helvetica" pitchFamily="2" charset="0"/>
            </a:endParaRPr>
          </a:p>
          <a:p>
            <a:endParaRPr lang="de-DE" dirty="0"/>
          </a:p>
        </p:txBody>
      </p:sp>
      <p:graphicFrame>
        <p:nvGraphicFramePr>
          <p:cNvPr id="11" name="Diagramm 10">
            <a:extLst>
              <a:ext uri="{FF2B5EF4-FFF2-40B4-BE49-F238E27FC236}">
                <a16:creationId xmlns:a16="http://schemas.microsoft.com/office/drawing/2014/main" id="{195C8F8C-AAF6-A642-D591-A2F4C1CDD4D2}"/>
              </a:ext>
            </a:extLst>
          </p:cNvPr>
          <p:cNvGraphicFramePr/>
          <p:nvPr>
            <p:extLst>
              <p:ext uri="{D42A27DB-BD31-4B8C-83A1-F6EECF244321}">
                <p14:modId xmlns:p14="http://schemas.microsoft.com/office/powerpoint/2010/main" val="388707986"/>
              </p:ext>
            </p:extLst>
          </p:nvPr>
        </p:nvGraphicFramePr>
        <p:xfrm>
          <a:off x="2850392" y="2500842"/>
          <a:ext cx="8128000"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2" name="Textfeld 11">
            <a:extLst>
              <a:ext uri="{FF2B5EF4-FFF2-40B4-BE49-F238E27FC236}">
                <a16:creationId xmlns:a16="http://schemas.microsoft.com/office/drawing/2014/main" id="{36980561-69A7-3229-22D0-6515457506DB}"/>
              </a:ext>
            </a:extLst>
          </p:cNvPr>
          <p:cNvSpPr txBox="1"/>
          <p:nvPr/>
        </p:nvSpPr>
        <p:spPr>
          <a:xfrm>
            <a:off x="7301150" y="3621595"/>
            <a:ext cx="1373902" cy="369332"/>
          </a:xfrm>
          <a:prstGeom prst="rect">
            <a:avLst/>
          </a:prstGeom>
          <a:solidFill>
            <a:schemeClr val="accent4"/>
          </a:solidFill>
        </p:spPr>
        <p:txBody>
          <a:bodyPr wrap="none" rtlCol="0">
            <a:spAutoFit/>
          </a:bodyPr>
          <a:lstStyle/>
          <a:p>
            <a:r>
              <a:rPr lang="en-US" dirty="0"/>
              <a:t>MS3/ Feb 27</a:t>
            </a:r>
            <a:endParaRPr lang="de-DE" dirty="0"/>
          </a:p>
        </p:txBody>
      </p:sp>
      <p:sp>
        <p:nvSpPr>
          <p:cNvPr id="13" name="Textfeld 12">
            <a:extLst>
              <a:ext uri="{FF2B5EF4-FFF2-40B4-BE49-F238E27FC236}">
                <a16:creationId xmlns:a16="http://schemas.microsoft.com/office/drawing/2014/main" id="{C55A9463-C658-D130-749A-41D2DA082DA1}"/>
              </a:ext>
            </a:extLst>
          </p:cNvPr>
          <p:cNvSpPr txBox="1"/>
          <p:nvPr/>
        </p:nvSpPr>
        <p:spPr>
          <a:xfrm>
            <a:off x="4423920" y="6286267"/>
            <a:ext cx="1914114" cy="584775"/>
          </a:xfrm>
          <a:prstGeom prst="rect">
            <a:avLst/>
          </a:prstGeom>
          <a:solidFill>
            <a:schemeClr val="accent6"/>
          </a:solidFill>
        </p:spPr>
        <p:txBody>
          <a:bodyPr wrap="none" rtlCol="0">
            <a:spAutoFit/>
          </a:bodyPr>
          <a:lstStyle/>
          <a:p>
            <a:r>
              <a:rPr lang="en-US" dirty="0"/>
              <a:t>MS1/ Feb 26</a:t>
            </a:r>
          </a:p>
          <a:p>
            <a:r>
              <a:rPr lang="en-US" sz="1400" dirty="0"/>
              <a:t>Material characterized</a:t>
            </a:r>
          </a:p>
        </p:txBody>
      </p:sp>
      <p:sp>
        <p:nvSpPr>
          <p:cNvPr id="14" name="Textfeld 13">
            <a:extLst>
              <a:ext uri="{FF2B5EF4-FFF2-40B4-BE49-F238E27FC236}">
                <a16:creationId xmlns:a16="http://schemas.microsoft.com/office/drawing/2014/main" id="{91E6F36D-95BC-37CC-374C-131786ECDE16}"/>
              </a:ext>
            </a:extLst>
          </p:cNvPr>
          <p:cNvSpPr txBox="1"/>
          <p:nvPr/>
        </p:nvSpPr>
        <p:spPr>
          <a:xfrm>
            <a:off x="7464288" y="6286267"/>
            <a:ext cx="1373902" cy="369332"/>
          </a:xfrm>
          <a:prstGeom prst="rect">
            <a:avLst/>
          </a:prstGeom>
          <a:solidFill>
            <a:schemeClr val="accent4"/>
          </a:solidFill>
        </p:spPr>
        <p:txBody>
          <a:bodyPr wrap="none" rtlCol="0">
            <a:spAutoFit/>
          </a:bodyPr>
          <a:lstStyle/>
          <a:p>
            <a:r>
              <a:rPr lang="en-US" dirty="0"/>
              <a:t>MS4/ Feb 27</a:t>
            </a:r>
            <a:endParaRPr lang="de-DE" dirty="0"/>
          </a:p>
        </p:txBody>
      </p:sp>
      <p:sp>
        <p:nvSpPr>
          <p:cNvPr id="15" name="Textfeld 14">
            <a:extLst>
              <a:ext uri="{FF2B5EF4-FFF2-40B4-BE49-F238E27FC236}">
                <a16:creationId xmlns:a16="http://schemas.microsoft.com/office/drawing/2014/main" id="{EEA72178-3B7A-707D-1C06-C6ABD0341109}"/>
              </a:ext>
            </a:extLst>
          </p:cNvPr>
          <p:cNvSpPr txBox="1"/>
          <p:nvPr/>
        </p:nvSpPr>
        <p:spPr>
          <a:xfrm>
            <a:off x="9531562" y="6276820"/>
            <a:ext cx="1361270" cy="369332"/>
          </a:xfrm>
          <a:prstGeom prst="rect">
            <a:avLst/>
          </a:prstGeom>
          <a:solidFill>
            <a:schemeClr val="accent4"/>
          </a:solidFill>
        </p:spPr>
        <p:txBody>
          <a:bodyPr wrap="none" rtlCol="0">
            <a:spAutoFit/>
          </a:bodyPr>
          <a:lstStyle/>
          <a:p>
            <a:r>
              <a:rPr lang="en-US" dirty="0"/>
              <a:t>MS5/ Oct 27</a:t>
            </a:r>
            <a:endParaRPr lang="de-DE" dirty="0"/>
          </a:p>
        </p:txBody>
      </p:sp>
      <p:sp>
        <p:nvSpPr>
          <p:cNvPr id="16" name="Textfeld 15">
            <a:extLst>
              <a:ext uri="{FF2B5EF4-FFF2-40B4-BE49-F238E27FC236}">
                <a16:creationId xmlns:a16="http://schemas.microsoft.com/office/drawing/2014/main" id="{F9B05D63-F339-7889-3313-76A2B8561158}"/>
              </a:ext>
            </a:extLst>
          </p:cNvPr>
          <p:cNvSpPr txBox="1"/>
          <p:nvPr/>
        </p:nvSpPr>
        <p:spPr>
          <a:xfrm>
            <a:off x="500918" y="5619663"/>
            <a:ext cx="1533048" cy="584775"/>
          </a:xfrm>
          <a:prstGeom prst="rect">
            <a:avLst/>
          </a:prstGeom>
          <a:solidFill>
            <a:schemeClr val="accent6"/>
          </a:solidFill>
        </p:spPr>
        <p:txBody>
          <a:bodyPr wrap="none" rtlCol="0">
            <a:spAutoFit/>
          </a:bodyPr>
          <a:lstStyle/>
          <a:p>
            <a:r>
              <a:rPr lang="en-US" dirty="0"/>
              <a:t>MS41/ Feb 26</a:t>
            </a:r>
            <a:br>
              <a:rPr lang="en-US" dirty="0"/>
            </a:br>
            <a:r>
              <a:rPr lang="en-US" sz="1400" dirty="0"/>
              <a:t>Risk analysis</a:t>
            </a:r>
          </a:p>
        </p:txBody>
      </p:sp>
      <p:sp>
        <p:nvSpPr>
          <p:cNvPr id="17" name="L-Form 16">
            <a:extLst>
              <a:ext uri="{FF2B5EF4-FFF2-40B4-BE49-F238E27FC236}">
                <a16:creationId xmlns:a16="http://schemas.microsoft.com/office/drawing/2014/main" id="{FA593CAE-8B16-9AEE-417D-8376B9769953}"/>
              </a:ext>
            </a:extLst>
          </p:cNvPr>
          <p:cNvSpPr/>
          <p:nvPr/>
        </p:nvSpPr>
        <p:spPr>
          <a:xfrm rot="18700832">
            <a:off x="2254531" y="3049185"/>
            <a:ext cx="666750" cy="291581"/>
          </a:xfrm>
          <a:prstGeom prst="corner">
            <a:avLst/>
          </a:prstGeom>
          <a:solidFill>
            <a:schemeClr val="accent6">
              <a:lumMod val="75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L-Form 17">
            <a:extLst>
              <a:ext uri="{FF2B5EF4-FFF2-40B4-BE49-F238E27FC236}">
                <a16:creationId xmlns:a16="http://schemas.microsoft.com/office/drawing/2014/main" id="{41C3C421-572B-0E3D-03CB-0CE8AE9CF533}"/>
              </a:ext>
            </a:extLst>
          </p:cNvPr>
          <p:cNvSpPr/>
          <p:nvPr/>
        </p:nvSpPr>
        <p:spPr>
          <a:xfrm rot="18700832">
            <a:off x="2116301" y="5710504"/>
            <a:ext cx="666750" cy="291581"/>
          </a:xfrm>
          <a:prstGeom prst="corner">
            <a:avLst/>
          </a:prstGeom>
          <a:solidFill>
            <a:schemeClr val="accent6">
              <a:lumMod val="75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extLst>
              <a:ext uri="{FF2B5EF4-FFF2-40B4-BE49-F238E27FC236}">
                <a16:creationId xmlns:a16="http://schemas.microsoft.com/office/drawing/2014/main" id="{85EF39E4-983E-8651-72DE-0376FC9EA649}"/>
              </a:ext>
            </a:extLst>
          </p:cNvPr>
          <p:cNvSpPr txBox="1"/>
          <p:nvPr/>
        </p:nvSpPr>
        <p:spPr>
          <a:xfrm>
            <a:off x="712975" y="2177676"/>
            <a:ext cx="1221745" cy="646331"/>
          </a:xfrm>
          <a:prstGeom prst="rect">
            <a:avLst/>
          </a:prstGeom>
          <a:noFill/>
        </p:spPr>
        <p:txBody>
          <a:bodyPr wrap="none" rtlCol="0">
            <a:spAutoFit/>
          </a:bodyPr>
          <a:lstStyle/>
          <a:p>
            <a:r>
              <a:rPr lang="en-US" dirty="0" err="1"/>
              <a:t>iSAS</a:t>
            </a:r>
            <a:r>
              <a:rPr lang="en-US" dirty="0"/>
              <a:t> funds:</a:t>
            </a:r>
          </a:p>
          <a:p>
            <a:r>
              <a:rPr lang="en-US" dirty="0"/>
              <a:t>0.44 M€</a:t>
            </a:r>
            <a:endParaRPr lang="de-DE" dirty="0"/>
          </a:p>
        </p:txBody>
      </p:sp>
      <p:sp>
        <p:nvSpPr>
          <p:cNvPr id="20" name="Textfeld 19">
            <a:extLst>
              <a:ext uri="{FF2B5EF4-FFF2-40B4-BE49-F238E27FC236}">
                <a16:creationId xmlns:a16="http://schemas.microsoft.com/office/drawing/2014/main" id="{A53A75B0-E7E4-029E-3C17-39EF97C08DDC}"/>
              </a:ext>
            </a:extLst>
          </p:cNvPr>
          <p:cNvSpPr txBox="1"/>
          <p:nvPr/>
        </p:nvSpPr>
        <p:spPr>
          <a:xfrm>
            <a:off x="712974" y="4864029"/>
            <a:ext cx="1221745" cy="646331"/>
          </a:xfrm>
          <a:prstGeom prst="rect">
            <a:avLst/>
          </a:prstGeom>
          <a:noFill/>
        </p:spPr>
        <p:txBody>
          <a:bodyPr wrap="none" rtlCol="0">
            <a:spAutoFit/>
          </a:bodyPr>
          <a:lstStyle/>
          <a:p>
            <a:r>
              <a:rPr lang="en-US" dirty="0" err="1"/>
              <a:t>iSAS</a:t>
            </a:r>
            <a:r>
              <a:rPr lang="en-US" dirty="0"/>
              <a:t> funds:</a:t>
            </a:r>
          </a:p>
          <a:p>
            <a:r>
              <a:rPr lang="en-US" dirty="0"/>
              <a:t>0.57 M€</a:t>
            </a:r>
            <a:endParaRPr lang="de-DE" dirty="0"/>
          </a:p>
        </p:txBody>
      </p:sp>
      <p:sp>
        <p:nvSpPr>
          <p:cNvPr id="3" name="Textfeld 2">
            <a:extLst>
              <a:ext uri="{FF2B5EF4-FFF2-40B4-BE49-F238E27FC236}">
                <a16:creationId xmlns:a16="http://schemas.microsoft.com/office/drawing/2014/main" id="{DCB36F51-47A5-24EE-C38A-6361511D238A}"/>
              </a:ext>
            </a:extLst>
          </p:cNvPr>
          <p:cNvSpPr txBox="1"/>
          <p:nvPr/>
        </p:nvSpPr>
        <p:spPr>
          <a:xfrm>
            <a:off x="500917" y="2850571"/>
            <a:ext cx="1677447" cy="800219"/>
          </a:xfrm>
          <a:prstGeom prst="rect">
            <a:avLst/>
          </a:prstGeom>
          <a:solidFill>
            <a:schemeClr val="accent6"/>
          </a:solidFill>
        </p:spPr>
        <p:txBody>
          <a:bodyPr wrap="none" rtlCol="0">
            <a:spAutoFit/>
          </a:bodyPr>
          <a:lstStyle/>
          <a:p>
            <a:r>
              <a:rPr lang="en-US" dirty="0"/>
              <a:t>MS46/ Feb 26</a:t>
            </a:r>
          </a:p>
          <a:p>
            <a:r>
              <a:rPr lang="en-US" sz="1400" dirty="0"/>
              <a:t>400MHz cavity with</a:t>
            </a:r>
          </a:p>
          <a:p>
            <a:r>
              <a:rPr lang="en-US" sz="1400" dirty="0"/>
              <a:t>FE-FRT</a:t>
            </a:r>
          </a:p>
        </p:txBody>
      </p:sp>
      <p:pic>
        <p:nvPicPr>
          <p:cNvPr id="21" name="Picture 2" descr="Innovate for Sustainable Accelerating Systems: Kick-Off Meeting">
            <a:extLst>
              <a:ext uri="{FF2B5EF4-FFF2-40B4-BE49-F238E27FC236}">
                <a16:creationId xmlns:a16="http://schemas.microsoft.com/office/drawing/2014/main" id="{54F9BC1E-ECF6-A18F-FB76-9005F0ED616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113879"/>
            <a:ext cx="2656114" cy="834779"/>
          </a:xfrm>
          <a:prstGeom prst="rect">
            <a:avLst/>
          </a:prstGeom>
          <a:noFill/>
          <a:extLst>
            <a:ext uri="{909E8E84-426E-40DD-AFC4-6F175D3DCCD1}">
              <a14:hiddenFill xmlns:a14="http://schemas.microsoft.com/office/drawing/2010/main">
                <a:solidFill>
                  <a:srgbClr val="FFFFFF"/>
                </a:solidFill>
              </a14:hiddenFill>
            </a:ext>
          </a:extLst>
        </p:spPr>
      </p:pic>
      <p:sp>
        <p:nvSpPr>
          <p:cNvPr id="22" name="L-Form 21">
            <a:extLst>
              <a:ext uri="{FF2B5EF4-FFF2-40B4-BE49-F238E27FC236}">
                <a16:creationId xmlns:a16="http://schemas.microsoft.com/office/drawing/2014/main" id="{E69FD850-2AA8-0C77-B13F-83AD5B887E51}"/>
              </a:ext>
            </a:extLst>
          </p:cNvPr>
          <p:cNvSpPr/>
          <p:nvPr/>
        </p:nvSpPr>
        <p:spPr>
          <a:xfrm rot="18700832">
            <a:off x="6602522" y="6325142"/>
            <a:ext cx="666750" cy="291581"/>
          </a:xfrm>
          <a:prstGeom prst="corner">
            <a:avLst/>
          </a:prstGeom>
          <a:solidFill>
            <a:schemeClr val="accent6">
              <a:lumMod val="75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63049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EC8C43-06E0-C825-13E4-F8DEB374FF58}"/>
              </a:ext>
            </a:extLst>
          </p:cNvPr>
          <p:cNvSpPr txBox="1"/>
          <p:nvPr/>
        </p:nvSpPr>
        <p:spPr>
          <a:xfrm>
            <a:off x="3418115" y="315684"/>
            <a:ext cx="6062172" cy="461665"/>
          </a:xfrm>
          <a:prstGeom prst="rect">
            <a:avLst/>
          </a:prstGeom>
          <a:noFill/>
        </p:spPr>
        <p:txBody>
          <a:bodyPr wrap="none" rtlCol="0">
            <a:spAutoFit/>
          </a:bodyPr>
          <a:lstStyle/>
          <a:p>
            <a:r>
              <a:rPr lang="en-US" sz="2400" b="1" dirty="0">
                <a:solidFill>
                  <a:srgbClr val="002060"/>
                </a:solidFill>
              </a:rPr>
              <a:t>WP1 – FE-FRT:</a:t>
            </a:r>
            <a:r>
              <a:rPr lang="en-US" sz="2400" b="1" dirty="0">
                <a:solidFill>
                  <a:schemeClr val="bg2">
                    <a:lumMod val="50000"/>
                  </a:schemeClr>
                </a:solidFill>
              </a:rPr>
              <a:t> status/evolution of Task 1.2 </a:t>
            </a:r>
          </a:p>
        </p:txBody>
      </p:sp>
      <p:pic>
        <p:nvPicPr>
          <p:cNvPr id="5" name="Picture 2" descr="Innovate for Sustainable Accelerating Systems: Kick-Off Meeting">
            <a:extLst>
              <a:ext uri="{FF2B5EF4-FFF2-40B4-BE49-F238E27FC236}">
                <a16:creationId xmlns:a16="http://schemas.microsoft.com/office/drawing/2014/main" id="{1709803E-6E12-BAB9-0C4A-5169DA7765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1A462D64-EE07-A98B-9F34-74005FE70FC2}"/>
              </a:ext>
            </a:extLst>
          </p:cNvPr>
          <p:cNvSpPr txBox="1"/>
          <p:nvPr/>
        </p:nvSpPr>
        <p:spPr>
          <a:xfrm>
            <a:off x="1656025" y="2168510"/>
            <a:ext cx="9652322" cy="830997"/>
          </a:xfrm>
          <a:prstGeom prst="rect">
            <a:avLst/>
          </a:prstGeom>
          <a:noFill/>
        </p:spPr>
        <p:txBody>
          <a:bodyPr wrap="none" rtlCol="0">
            <a:spAutoFit/>
          </a:bodyPr>
          <a:lstStyle/>
          <a:p>
            <a:r>
              <a:rPr lang="de-DE" sz="4800" b="1" dirty="0">
                <a:solidFill>
                  <a:schemeClr val="accent1"/>
                </a:solidFill>
                <a:effectLst>
                  <a:reflection blurRad="6350" stA="60000" endA="900" endPos="60000" dist="60007" dir="5400000" sy="-100000" algn="bl" rotWithShape="0"/>
                </a:effectLst>
              </a:rPr>
              <a:t>FE-FRT </a:t>
            </a:r>
            <a:r>
              <a:rPr lang="de-DE" sz="4800" b="1" dirty="0" err="1">
                <a:solidFill>
                  <a:schemeClr val="accent1"/>
                </a:solidFill>
                <a:effectLst>
                  <a:reflection blurRad="6350" stA="60000" endA="900" endPos="60000" dist="60007" dir="5400000" sy="-100000" algn="bl" rotWithShape="0"/>
                </a:effectLst>
              </a:rPr>
              <a:t>for</a:t>
            </a:r>
            <a:r>
              <a:rPr lang="de-DE" sz="4800" b="1" dirty="0">
                <a:solidFill>
                  <a:schemeClr val="accent1"/>
                </a:solidFill>
                <a:effectLst>
                  <a:reflection blurRad="6350" stA="60000" endA="900" endPos="60000" dist="60007" dir="5400000" sy="-100000" algn="bl" rotWithShape="0"/>
                </a:effectLst>
              </a:rPr>
              <a:t> transient beam-</a:t>
            </a:r>
            <a:r>
              <a:rPr lang="de-DE" sz="4800" b="1" dirty="0" err="1">
                <a:solidFill>
                  <a:schemeClr val="accent1"/>
                </a:solidFill>
                <a:effectLst>
                  <a:reflection blurRad="6350" stA="60000" endA="900" endPos="60000" dist="60007" dir="5400000" sy="-100000" algn="bl" rotWithShape="0"/>
                </a:effectLst>
              </a:rPr>
              <a:t>loading</a:t>
            </a:r>
            <a:endParaRPr lang="de-DE" sz="4800" b="1" dirty="0">
              <a:solidFill>
                <a:schemeClr val="accent1"/>
              </a:solidFill>
              <a:effectLst>
                <a:reflection blurRad="6350" stA="60000" endA="900" endPos="60000" dist="60007" dir="5400000" sy="-100000" algn="bl" rotWithShape="0"/>
              </a:effectLst>
            </a:endParaRPr>
          </a:p>
        </p:txBody>
      </p:sp>
      <p:pic>
        <p:nvPicPr>
          <p:cNvPr id="10" name="Grafik 9">
            <a:extLst>
              <a:ext uri="{FF2B5EF4-FFF2-40B4-BE49-F238E27FC236}">
                <a16:creationId xmlns:a16="http://schemas.microsoft.com/office/drawing/2014/main" id="{5CB22F94-A192-48F3-A708-F41B2B35CC3F}"/>
              </a:ext>
            </a:extLst>
          </p:cNvPr>
          <p:cNvPicPr>
            <a:picLocks noChangeAspect="1"/>
          </p:cNvPicPr>
          <p:nvPr/>
        </p:nvPicPr>
        <p:blipFill>
          <a:blip r:embed="rId3"/>
          <a:stretch>
            <a:fillRect/>
          </a:stretch>
        </p:blipFill>
        <p:spPr>
          <a:xfrm>
            <a:off x="4337538" y="4112976"/>
            <a:ext cx="4129780" cy="2304078"/>
          </a:xfrm>
          <a:prstGeom prst="rect">
            <a:avLst/>
          </a:prstGeom>
        </p:spPr>
      </p:pic>
    </p:spTree>
    <p:extLst>
      <p:ext uri="{BB962C8B-B14F-4D97-AF65-F5344CB8AC3E}">
        <p14:creationId xmlns:p14="http://schemas.microsoft.com/office/powerpoint/2010/main" val="4034155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5A540-BF0B-926F-14F0-E6B903EC73F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0660E66-44A0-7115-2818-87BCA670A0FD}"/>
              </a:ext>
            </a:extLst>
          </p:cNvPr>
          <p:cNvSpPr txBox="1"/>
          <p:nvPr/>
        </p:nvSpPr>
        <p:spPr>
          <a:xfrm>
            <a:off x="3418115" y="315684"/>
            <a:ext cx="6062172" cy="461665"/>
          </a:xfrm>
          <a:prstGeom prst="rect">
            <a:avLst/>
          </a:prstGeom>
          <a:noFill/>
        </p:spPr>
        <p:txBody>
          <a:bodyPr wrap="none" rtlCol="0">
            <a:spAutoFit/>
          </a:bodyPr>
          <a:lstStyle/>
          <a:p>
            <a:r>
              <a:rPr lang="en-US" sz="2400" b="1" dirty="0">
                <a:solidFill>
                  <a:srgbClr val="002060"/>
                </a:solidFill>
              </a:rPr>
              <a:t>WP1 – FE-FRT:</a:t>
            </a:r>
            <a:r>
              <a:rPr lang="en-US" sz="2400" b="1" dirty="0">
                <a:solidFill>
                  <a:schemeClr val="bg2">
                    <a:lumMod val="50000"/>
                  </a:schemeClr>
                </a:solidFill>
              </a:rPr>
              <a:t> status/evolution of Task 1.2 </a:t>
            </a:r>
          </a:p>
        </p:txBody>
      </p:sp>
      <p:pic>
        <p:nvPicPr>
          <p:cNvPr id="5" name="Picture 2" descr="Innovate for Sustainable Accelerating Systems: Kick-Off Meeting">
            <a:extLst>
              <a:ext uri="{FF2B5EF4-FFF2-40B4-BE49-F238E27FC236}">
                <a16:creationId xmlns:a16="http://schemas.microsoft.com/office/drawing/2014/main" id="{8E229E78-370F-7C07-4ADB-AAE76DEB72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99208C32-E442-4041-FFC6-C85AF40484DB}"/>
              </a:ext>
            </a:extLst>
          </p:cNvPr>
          <p:cNvSpPr txBox="1"/>
          <p:nvPr/>
        </p:nvSpPr>
        <p:spPr>
          <a:xfrm>
            <a:off x="212272" y="1213756"/>
            <a:ext cx="11943847" cy="2677656"/>
          </a:xfrm>
          <a:prstGeom prst="rect">
            <a:avLst/>
          </a:prstGeom>
          <a:noFill/>
        </p:spPr>
        <p:txBody>
          <a:bodyPr wrap="none" rtlCol="0">
            <a:spAutoFit/>
          </a:bodyPr>
          <a:lstStyle/>
          <a:p>
            <a:pPr marL="342900" indent="-342900">
              <a:buClr>
                <a:schemeClr val="accent1"/>
              </a:buClr>
              <a:buFont typeface="Arial" panose="020B0604020202020204" pitchFamily="34" charset="0"/>
              <a:buChar char="•"/>
            </a:pPr>
            <a:r>
              <a:rPr lang="en-US" sz="2400" dirty="0"/>
              <a:t>Target: Develop, optimize and test an </a:t>
            </a:r>
            <a:r>
              <a:rPr lang="en-US" sz="2400" dirty="0">
                <a:solidFill>
                  <a:schemeClr val="accent1"/>
                </a:solidFill>
              </a:rPr>
              <a:t>FE-FRT design for a 400 MHz  LHC </a:t>
            </a:r>
            <a:r>
              <a:rPr lang="en-US" sz="2400" dirty="0"/>
              <a:t>cavity with a </a:t>
            </a:r>
            <a:br>
              <a:rPr lang="en-US" sz="2400" dirty="0"/>
            </a:br>
            <a:r>
              <a:rPr lang="en-US" sz="2400" dirty="0"/>
              <a:t>               tuning range of </a:t>
            </a:r>
            <a:r>
              <a:rPr lang="en-US" sz="2400" dirty="0">
                <a:solidFill>
                  <a:schemeClr val="accent1"/>
                </a:solidFill>
              </a:rPr>
              <a:t>8 </a:t>
            </a:r>
            <a:r>
              <a:rPr lang="en-US" sz="2400" dirty="0" err="1">
                <a:solidFill>
                  <a:schemeClr val="accent1"/>
                </a:solidFill>
              </a:rPr>
              <a:t>KHz</a:t>
            </a:r>
            <a:r>
              <a:rPr lang="en-US" sz="2400" dirty="0">
                <a:solidFill>
                  <a:schemeClr val="accent1"/>
                </a:solidFill>
              </a:rPr>
              <a:t> for 7.2 kV bias voltage </a:t>
            </a:r>
            <a:r>
              <a:rPr lang="en-US" sz="2400" dirty="0"/>
              <a:t>and 100 ns switching time</a:t>
            </a:r>
            <a:br>
              <a:rPr lang="en-US" sz="2400" dirty="0"/>
            </a:br>
            <a:r>
              <a:rPr lang="en-US" sz="2400" dirty="0"/>
              <a:t>               at up to 150 kHz switching rate </a:t>
            </a:r>
            <a:r>
              <a:rPr lang="en-US" sz="2400" dirty="0">
                <a:sym typeface="Wingdings" panose="05000000000000000000" pitchFamily="2" charset="2"/>
              </a:rPr>
              <a:t> </a:t>
            </a:r>
            <a:r>
              <a:rPr lang="en-US" sz="2400" dirty="0">
                <a:solidFill>
                  <a:schemeClr val="accent1"/>
                </a:solidFill>
                <a:sym typeface="Wingdings" panose="05000000000000000000" pitchFamily="2" charset="2"/>
              </a:rPr>
              <a:t>Prototype target</a:t>
            </a:r>
            <a:endParaRPr lang="en-US" sz="2400" dirty="0">
              <a:solidFill>
                <a:schemeClr val="accent1"/>
              </a:solidFill>
            </a:endParaRPr>
          </a:p>
          <a:p>
            <a:endParaRPr lang="en-US" sz="2400" dirty="0"/>
          </a:p>
          <a:p>
            <a:pPr marL="342900" indent="-342900">
              <a:buClr>
                <a:schemeClr val="accent1"/>
              </a:buClr>
              <a:buFont typeface="Arial" panose="020B0604020202020204" pitchFamily="34" charset="0"/>
              <a:buChar char="•"/>
            </a:pPr>
            <a:r>
              <a:rPr lang="en-US" sz="2400" dirty="0"/>
              <a:t>Method: Optimize RF design by analytical and numerical modelling, perform sensitivity</a:t>
            </a:r>
            <a:br>
              <a:rPr lang="en-US" sz="2400" dirty="0"/>
            </a:br>
            <a:r>
              <a:rPr lang="en-US" sz="2400" dirty="0"/>
              <a:t>                   studies due to fabrication tolerances, cooldown, operating temperature,</a:t>
            </a:r>
            <a:br>
              <a:rPr lang="en-US" sz="2400" dirty="0"/>
            </a:br>
            <a:r>
              <a:rPr lang="en-US" sz="2400" dirty="0"/>
              <a:t>                   variation of ceramics (</a:t>
            </a:r>
            <a:r>
              <a:rPr lang="en-US" sz="2400" dirty="0" err="1"/>
              <a:t>ferroelectrica</a:t>
            </a:r>
            <a:r>
              <a:rPr lang="en-US" sz="2400" dirty="0"/>
              <a:t>) performance </a:t>
            </a:r>
            <a:endParaRPr lang="de-DE" sz="2400" dirty="0"/>
          </a:p>
        </p:txBody>
      </p:sp>
      <p:pic>
        <p:nvPicPr>
          <p:cNvPr id="3" name="Picture 8" descr="Picture 8">
            <a:extLst>
              <a:ext uri="{FF2B5EF4-FFF2-40B4-BE49-F238E27FC236}">
                <a16:creationId xmlns:a16="http://schemas.microsoft.com/office/drawing/2014/main" id="{D5465013-AED5-09D3-F4CC-1D2DD6A33736}"/>
              </a:ext>
            </a:extLst>
          </p:cNvPr>
          <p:cNvPicPr>
            <a:picLocks noChangeAspect="1"/>
          </p:cNvPicPr>
          <p:nvPr/>
        </p:nvPicPr>
        <p:blipFill>
          <a:blip r:embed="rId3"/>
          <a:srcRect l="1089" r="1551"/>
          <a:stretch>
            <a:fillRect/>
          </a:stretch>
        </p:blipFill>
        <p:spPr>
          <a:xfrm>
            <a:off x="266700" y="3952755"/>
            <a:ext cx="3977405" cy="1482516"/>
          </a:xfrm>
          <a:prstGeom prst="rect">
            <a:avLst/>
          </a:prstGeom>
          <a:ln w="12700" cap="flat">
            <a:noFill/>
            <a:miter lim="400000"/>
          </a:ln>
          <a:effectLst/>
        </p:spPr>
      </p:pic>
      <p:sp>
        <p:nvSpPr>
          <p:cNvPr id="6" name="Textfeld 5">
            <a:extLst>
              <a:ext uri="{FF2B5EF4-FFF2-40B4-BE49-F238E27FC236}">
                <a16:creationId xmlns:a16="http://schemas.microsoft.com/office/drawing/2014/main" id="{EE13E2F1-4F75-E43E-99BE-01414FEEAAAD}"/>
              </a:ext>
            </a:extLst>
          </p:cNvPr>
          <p:cNvSpPr txBox="1"/>
          <p:nvPr/>
        </p:nvSpPr>
        <p:spPr>
          <a:xfrm>
            <a:off x="321128" y="5496614"/>
            <a:ext cx="1127232" cy="369332"/>
          </a:xfrm>
          <a:prstGeom prst="rect">
            <a:avLst/>
          </a:prstGeom>
          <a:noFill/>
        </p:spPr>
        <p:txBody>
          <a:bodyPr wrap="none" rtlCol="0">
            <a:spAutoFit/>
          </a:bodyPr>
          <a:lstStyle/>
          <a:p>
            <a:r>
              <a:rPr lang="en-US" dirty="0"/>
              <a:t>RF model</a:t>
            </a:r>
            <a:endParaRPr lang="de-DE" dirty="0"/>
          </a:p>
        </p:txBody>
      </p:sp>
      <p:pic>
        <p:nvPicPr>
          <p:cNvPr id="9" name="Grafik 8">
            <a:extLst>
              <a:ext uri="{FF2B5EF4-FFF2-40B4-BE49-F238E27FC236}">
                <a16:creationId xmlns:a16="http://schemas.microsoft.com/office/drawing/2014/main" id="{760AA4EF-CA9C-F663-6289-6C1A742D5E76}"/>
              </a:ext>
            </a:extLst>
          </p:cNvPr>
          <p:cNvPicPr>
            <a:picLocks noChangeAspect="1"/>
          </p:cNvPicPr>
          <p:nvPr/>
        </p:nvPicPr>
        <p:blipFill>
          <a:blip r:embed="rId4"/>
          <a:stretch>
            <a:fillRect/>
          </a:stretch>
        </p:blipFill>
        <p:spPr>
          <a:xfrm>
            <a:off x="393945" y="5865946"/>
            <a:ext cx="3722914" cy="883063"/>
          </a:xfrm>
          <a:prstGeom prst="rect">
            <a:avLst/>
          </a:prstGeom>
        </p:spPr>
      </p:pic>
      <p:pic>
        <p:nvPicPr>
          <p:cNvPr id="11" name="Picture 79">
            <a:extLst>
              <a:ext uri="{FF2B5EF4-FFF2-40B4-BE49-F238E27FC236}">
                <a16:creationId xmlns:a16="http://schemas.microsoft.com/office/drawing/2014/main" id="{D1B0A916-365D-BD2F-B454-2A2B9787D5B5}"/>
              </a:ext>
            </a:extLst>
          </p:cNvPr>
          <p:cNvPicPr>
            <a:picLocks noChangeAspect="1"/>
          </p:cNvPicPr>
          <p:nvPr/>
        </p:nvPicPr>
        <p:blipFill>
          <a:blip r:embed="rId5"/>
          <a:stretch>
            <a:fillRect/>
          </a:stretch>
        </p:blipFill>
        <p:spPr>
          <a:xfrm>
            <a:off x="4621958" y="3891412"/>
            <a:ext cx="3284477" cy="2136462"/>
          </a:xfrm>
          <a:prstGeom prst="rect">
            <a:avLst/>
          </a:prstGeom>
        </p:spPr>
      </p:pic>
      <p:grpSp>
        <p:nvGrpSpPr>
          <p:cNvPr id="12" name="Group 12">
            <a:extLst>
              <a:ext uri="{FF2B5EF4-FFF2-40B4-BE49-F238E27FC236}">
                <a16:creationId xmlns:a16="http://schemas.microsoft.com/office/drawing/2014/main" id="{B2F2AA9C-E2B5-B491-A5AF-F16BFA654A2C}"/>
              </a:ext>
            </a:extLst>
          </p:cNvPr>
          <p:cNvGrpSpPr/>
          <p:nvPr/>
        </p:nvGrpSpPr>
        <p:grpSpPr>
          <a:xfrm>
            <a:off x="8284288" y="3816795"/>
            <a:ext cx="3422075" cy="2591403"/>
            <a:chOff x="14466887" y="7249916"/>
            <a:chExt cx="8879777" cy="6567995"/>
          </a:xfrm>
        </p:grpSpPr>
        <p:grpSp>
          <p:nvGrpSpPr>
            <p:cNvPr id="13" name="Group 26">
              <a:extLst>
                <a:ext uri="{FF2B5EF4-FFF2-40B4-BE49-F238E27FC236}">
                  <a16:creationId xmlns:a16="http://schemas.microsoft.com/office/drawing/2014/main" id="{D6ED45BD-3229-042F-4006-FD4C512F255E}"/>
                </a:ext>
              </a:extLst>
            </p:cNvPr>
            <p:cNvGrpSpPr>
              <a:grpSpLocks noChangeAspect="1"/>
            </p:cNvGrpSpPr>
            <p:nvPr/>
          </p:nvGrpSpPr>
          <p:grpSpPr>
            <a:xfrm>
              <a:off x="14466887" y="7249916"/>
              <a:ext cx="8879777" cy="6567995"/>
              <a:chOff x="14514634" y="6949337"/>
              <a:chExt cx="8977680" cy="6640410"/>
            </a:xfrm>
          </p:grpSpPr>
          <p:pic>
            <p:nvPicPr>
              <p:cNvPr id="15" name="Picture 21">
                <a:extLst>
                  <a:ext uri="{FF2B5EF4-FFF2-40B4-BE49-F238E27FC236}">
                    <a16:creationId xmlns:a16="http://schemas.microsoft.com/office/drawing/2014/main" id="{39B80B67-41B8-249A-BD99-2903303302E7}"/>
                  </a:ext>
                </a:extLst>
              </p:cNvPr>
              <p:cNvPicPr>
                <a:picLocks noChangeAspect="1"/>
              </p:cNvPicPr>
              <p:nvPr/>
            </p:nvPicPr>
            <p:blipFill>
              <a:blip r:embed="rId6"/>
              <a:stretch>
                <a:fillRect/>
              </a:stretch>
            </p:blipFill>
            <p:spPr>
              <a:xfrm>
                <a:off x="14514634" y="6949337"/>
                <a:ext cx="8977680" cy="6640410"/>
              </a:xfrm>
              <a:prstGeom prst="rect">
                <a:avLst/>
              </a:prstGeom>
            </p:spPr>
          </p:pic>
          <p:cxnSp>
            <p:nvCxnSpPr>
              <p:cNvPr id="16" name="Straight Arrow Connector 23">
                <a:extLst>
                  <a:ext uri="{FF2B5EF4-FFF2-40B4-BE49-F238E27FC236}">
                    <a16:creationId xmlns:a16="http://schemas.microsoft.com/office/drawing/2014/main" id="{9AA3D606-040A-1319-FDF8-0B70BE3273FC}"/>
                  </a:ext>
                </a:extLst>
              </p:cNvPr>
              <p:cNvCxnSpPr>
                <a:cxnSpLocks/>
              </p:cNvCxnSpPr>
              <p:nvPr/>
            </p:nvCxnSpPr>
            <p:spPr>
              <a:xfrm>
                <a:off x="17315421" y="10629900"/>
                <a:ext cx="2793484" cy="0"/>
              </a:xfrm>
              <a:prstGeom prst="straightConnector1">
                <a:avLst/>
              </a:prstGeom>
              <a:noFill/>
              <a:ln w="57150" cap="flat">
                <a:solidFill>
                  <a:srgbClr val="941100"/>
                </a:solidFill>
                <a:prstDash val="solid"/>
                <a:round/>
                <a:headEnd type="triangle"/>
                <a:tailEnd type="triangle"/>
              </a:ln>
              <a:effectLst/>
              <a:sp3d/>
            </p:spPr>
            <p:style>
              <a:lnRef idx="0">
                <a:scrgbClr r="0" g="0" b="0"/>
              </a:lnRef>
              <a:fillRef idx="0">
                <a:scrgbClr r="0" g="0" b="0"/>
              </a:fillRef>
              <a:effectRef idx="0">
                <a:scrgbClr r="0" g="0" b="0"/>
              </a:effectRef>
              <a:fontRef idx="none"/>
            </p:style>
          </p:cxnSp>
          <p:sp>
            <p:nvSpPr>
              <p:cNvPr id="17" name="TextBox 25">
                <a:extLst>
                  <a:ext uri="{FF2B5EF4-FFF2-40B4-BE49-F238E27FC236}">
                    <a16:creationId xmlns:a16="http://schemas.microsoft.com/office/drawing/2014/main" id="{174F6A2D-57D4-FA60-29BB-21AB9BCCA048}"/>
                  </a:ext>
                </a:extLst>
              </p:cNvPr>
              <p:cNvSpPr txBox="1"/>
              <p:nvPr/>
            </p:nvSpPr>
            <p:spPr>
              <a:xfrm>
                <a:off x="17513809" y="9756907"/>
                <a:ext cx="2979328" cy="102526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91439" tIns="91439" rIns="91439" bIns="9143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9pPr>
              </a:lstStyle>
              <a:p>
                <a:pPr marL="0" marR="0" indent="0" algn="l" defTabSz="1828800" rtl="0" fontAlgn="auto" latinLnBrk="0" hangingPunct="0">
                  <a:lnSpc>
                    <a:spcPct val="100000"/>
                  </a:lnSpc>
                  <a:spcBef>
                    <a:spcPts val="0"/>
                  </a:spcBef>
                  <a:spcAft>
                    <a:spcPts val="0"/>
                  </a:spcAft>
                  <a:buClrTx/>
                  <a:buSzTx/>
                  <a:buFontTx/>
                  <a:buNone/>
                  <a:tabLst/>
                </a:pPr>
                <a:r>
                  <a:rPr kumimoji="0" lang="en-GB" sz="1400" b="1" i="0" u="none" strike="noStrike" cap="none" spc="0" normalizeH="0" baseline="0" dirty="0">
                    <a:ln>
                      <a:noFill/>
                    </a:ln>
                    <a:solidFill>
                      <a:srgbClr val="941100"/>
                    </a:solidFill>
                    <a:effectLst/>
                    <a:uFillTx/>
                    <a:latin typeface="Arial"/>
                    <a:ea typeface="Arial"/>
                    <a:cs typeface="Arial"/>
                    <a:sym typeface="Arial"/>
                  </a:rPr>
                  <a:t>8.2 kHz</a:t>
                </a:r>
              </a:p>
            </p:txBody>
          </p:sp>
        </p:grpSp>
        <p:sp>
          <p:nvSpPr>
            <p:cNvPr id="14" name="Rectangle: Rounded Corners 5">
              <a:extLst>
                <a:ext uri="{FF2B5EF4-FFF2-40B4-BE49-F238E27FC236}">
                  <a16:creationId xmlns:a16="http://schemas.microsoft.com/office/drawing/2014/main" id="{06BDB91A-E8CE-D1EE-1FA6-83664833C7B5}"/>
                </a:ext>
              </a:extLst>
            </p:cNvPr>
            <p:cNvSpPr/>
            <p:nvPr/>
          </p:nvSpPr>
          <p:spPr>
            <a:xfrm>
              <a:off x="20399826" y="9409548"/>
              <a:ext cx="2946838" cy="2891232"/>
            </a:xfrm>
            <a:prstGeom prst="roundRect">
              <a:avLst/>
            </a:prstGeom>
            <a:solidFill>
              <a:schemeClr val="accent1">
                <a:lumOff val="51343"/>
              </a:schemeClr>
            </a:solidFill>
            <a:ln w="57150" cap="flat">
              <a:solidFill>
                <a:schemeClr val="tx1"/>
              </a:solidFill>
              <a:prstDash val="solid"/>
              <a:round/>
            </a:ln>
            <a:effectLst/>
            <a:sp3d/>
          </p:spPr>
          <p:style>
            <a:lnRef idx="0">
              <a:scrgbClr r="0" g="0" b="0"/>
            </a:lnRef>
            <a:fillRef idx="0">
              <a:scrgbClr r="0" g="0" b="0"/>
            </a:fillRef>
            <a:effectRef idx="0">
              <a:scrgbClr r="0" g="0" b="0"/>
            </a:effectRef>
            <a:fontRef idx="none"/>
          </p:style>
          <p:txBody>
            <a:bodyPr rot="0" spcFirstLastPara="1" vert="horz" wrap="square" lIns="91439" tIns="91439" rIns="91439" bIns="9143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55A0"/>
                  </a:solidFill>
                  <a:effectLst/>
                  <a:uFillTx/>
                  <a:latin typeface="Arial"/>
                  <a:ea typeface="Arial"/>
                  <a:cs typeface="Arial"/>
                  <a:sym typeface="Arial"/>
                </a:defRPr>
              </a:lvl9pPr>
            </a:lstStyle>
            <a:p>
              <a:pPr marL="0" marR="0" indent="0" algn="l" defTabSz="1828800" rtl="0" fontAlgn="auto" latinLnBrk="0" hangingPunct="0">
                <a:lnSpc>
                  <a:spcPct val="100000"/>
                </a:lnSpc>
                <a:spcBef>
                  <a:spcPts val="0"/>
                </a:spcBef>
                <a:spcAft>
                  <a:spcPts val="0"/>
                </a:spcAft>
                <a:buClrTx/>
                <a:buSzTx/>
                <a:buFontTx/>
                <a:buNone/>
                <a:tabLst/>
              </a:pPr>
              <a:r>
                <a:rPr kumimoji="0" lang="en-GB" sz="1100" b="0" i="0" u="none" strike="noStrike" cap="none" spc="0" normalizeH="0" baseline="0" dirty="0">
                  <a:ln>
                    <a:noFill/>
                  </a:ln>
                  <a:solidFill>
                    <a:srgbClr val="941100"/>
                  </a:solidFill>
                  <a:effectLst/>
                  <a:uFillTx/>
                  <a:latin typeface="Arial"/>
                  <a:ea typeface="Arial"/>
                  <a:cs typeface="Arial"/>
                  <a:sym typeface="Arial"/>
                </a:rPr>
                <a:t>Response seen through cavity</a:t>
              </a:r>
            </a:p>
            <a:p>
              <a:pPr marL="0" marR="0" indent="0" algn="l" defTabSz="1828800" rtl="0" fontAlgn="auto" latinLnBrk="0" hangingPunct="0">
                <a:lnSpc>
                  <a:spcPct val="100000"/>
                </a:lnSpc>
                <a:spcBef>
                  <a:spcPts val="0"/>
                </a:spcBef>
                <a:spcAft>
                  <a:spcPts val="0"/>
                </a:spcAft>
                <a:buClrTx/>
                <a:buSzTx/>
                <a:buFontTx/>
                <a:buNone/>
                <a:tabLst/>
              </a:pPr>
              <a:r>
                <a:rPr lang="en-GB" sz="1100" dirty="0">
                  <a:solidFill>
                    <a:srgbClr val="941100"/>
                  </a:solidFill>
                </a:rPr>
                <a:t>0 – 7.2 kV bias</a:t>
              </a:r>
              <a:endParaRPr kumimoji="0" lang="en-GB" sz="1100" b="0" i="0" u="none" strike="noStrike" cap="none" spc="0" normalizeH="0" baseline="0" dirty="0">
                <a:ln>
                  <a:noFill/>
                </a:ln>
                <a:solidFill>
                  <a:srgbClr val="941100"/>
                </a:solidFill>
                <a:effectLst/>
                <a:uFillTx/>
                <a:latin typeface="Arial"/>
                <a:ea typeface="Arial"/>
                <a:cs typeface="Arial"/>
                <a:sym typeface="Arial"/>
              </a:endParaRPr>
            </a:p>
          </p:txBody>
        </p:sp>
      </p:grpSp>
      <p:sp>
        <p:nvSpPr>
          <p:cNvPr id="18" name="Textfeld 17">
            <a:extLst>
              <a:ext uri="{FF2B5EF4-FFF2-40B4-BE49-F238E27FC236}">
                <a16:creationId xmlns:a16="http://schemas.microsoft.com/office/drawing/2014/main" id="{73CC77AB-206E-2315-6CF9-6D040A1C320A}"/>
              </a:ext>
            </a:extLst>
          </p:cNvPr>
          <p:cNvSpPr txBox="1"/>
          <p:nvPr/>
        </p:nvSpPr>
        <p:spPr>
          <a:xfrm>
            <a:off x="4888595" y="6122811"/>
            <a:ext cx="2751202" cy="369332"/>
          </a:xfrm>
          <a:prstGeom prst="rect">
            <a:avLst/>
          </a:prstGeom>
          <a:noFill/>
        </p:spPr>
        <p:txBody>
          <a:bodyPr wrap="none" rtlCol="0">
            <a:spAutoFit/>
          </a:bodyPr>
          <a:lstStyle/>
          <a:p>
            <a:r>
              <a:rPr lang="en-US" dirty="0"/>
              <a:t>Tuner </a:t>
            </a:r>
            <a:r>
              <a:rPr lang="en-US" dirty="0" err="1"/>
              <a:t>FoM</a:t>
            </a:r>
            <a:r>
              <a:rPr lang="en-US" dirty="0"/>
              <a:t> 61: 3.8 kW </a:t>
            </a:r>
            <a:r>
              <a:rPr lang="en-US" dirty="0" err="1"/>
              <a:t>P</a:t>
            </a:r>
            <a:r>
              <a:rPr lang="en-US" baseline="-25000" dirty="0" err="1"/>
              <a:t>diss</a:t>
            </a:r>
            <a:endParaRPr lang="de-DE" baseline="-25000" dirty="0"/>
          </a:p>
        </p:txBody>
      </p:sp>
    </p:spTree>
    <p:extLst>
      <p:ext uri="{BB962C8B-B14F-4D97-AF65-F5344CB8AC3E}">
        <p14:creationId xmlns:p14="http://schemas.microsoft.com/office/powerpoint/2010/main" val="13937094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3404</Words>
  <Application>Microsoft Office PowerPoint</Application>
  <PresentationFormat>Breitbild</PresentationFormat>
  <Paragraphs>328</Paragraphs>
  <Slides>24</Slides>
  <Notes>5</Notes>
  <HiddenSlides>0</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24</vt:i4>
      </vt:variant>
    </vt:vector>
  </HeadingPairs>
  <TitlesOfParts>
    <vt:vector size="34" baseType="lpstr">
      <vt:lpstr>Aptos</vt:lpstr>
      <vt:lpstr>Aptos Display</vt:lpstr>
      <vt:lpstr>Arial</vt:lpstr>
      <vt:lpstr>Calibri</vt:lpstr>
      <vt:lpstr>Cambria Math</vt:lpstr>
      <vt:lpstr>Helvetica</vt:lpstr>
      <vt:lpstr>Source Sans Pro</vt:lpstr>
      <vt:lpstr>Symbol</vt:lpstr>
      <vt:lpstr>Wingdings</vt:lpstr>
      <vt:lpstr>Office Theme</vt:lpstr>
      <vt:lpstr>WP1: FE-FRT  Berlin meeting, April 23, 2026</vt:lpstr>
      <vt:lpstr>Can we afford large scale accelerator driven science?</vt:lpstr>
      <vt:lpstr>What do we want to achieve within WP1</vt:lpstr>
      <vt:lpstr>PowerPoint-Präsentation</vt:lpstr>
      <vt:lpstr>PowerPoint-Präsentation</vt:lpstr>
      <vt:lpstr>PowerPoint-Präsentation</vt:lpstr>
      <vt:lpstr>iSAS timeline and milestones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Twin-coaxial FRT</vt:lpstr>
      <vt:lpstr>PowerPoint-Präsentation</vt:lpstr>
      <vt:lpstr>WP1 meeting hot topics</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Jorgen D'HONDT</dc:creator>
  <cp:lastModifiedBy>Neumann, Axel</cp:lastModifiedBy>
  <cp:revision>166</cp:revision>
  <dcterms:created xsi:type="dcterms:W3CDTF">2024-02-23T11:31:04Z</dcterms:created>
  <dcterms:modified xsi:type="dcterms:W3CDTF">2026-04-22T20:39:15Z</dcterms:modified>
</cp:coreProperties>
</file>