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56" r:id="rId3"/>
    <p:sldId id="270" r:id="rId4"/>
    <p:sldId id="269" r:id="rId5"/>
    <p:sldId id="265" r:id="rId6"/>
    <p:sldId id="266" r:id="rId7"/>
    <p:sldId id="267" r:id="rId8"/>
    <p:sldId id="268" r:id="rId9"/>
    <p:sldId id="27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4694"/>
  </p:normalViewPr>
  <p:slideViewPr>
    <p:cSldViewPr snapToGrid="0" snapToObjects="1" showGuides="1">
      <p:cViewPr varScale="1">
        <p:scale>
          <a:sx n="154" d="100"/>
          <a:sy n="154" d="100"/>
        </p:scale>
        <p:origin x="114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286EF-3A0D-4A29-A364-6ABD9C56C092}" type="datetimeFigureOut">
              <a:rPr lang="de-DE" smtClean="0"/>
              <a:t>20.03.2026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4EBB9-CFCF-4710-9B0F-6B0D7B00F7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727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i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88B3C831-8866-5943-A72E-21EE02F5F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876245AA-47CC-454F-8D70-4AF314E80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54387"/>
            <a:ext cx="12192000" cy="41145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BD8F71-8D1F-DA43-9AE3-DC718A13110D}"/>
              </a:ext>
            </a:extLst>
          </p:cNvPr>
          <p:cNvSpPr/>
          <p:nvPr userDrawn="1"/>
        </p:nvSpPr>
        <p:spPr>
          <a:xfrm>
            <a:off x="578369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4E27168-E58C-8041-961E-3402811858C2}"/>
              </a:ext>
            </a:extLst>
          </p:cNvPr>
          <p:cNvSpPr/>
          <p:nvPr userDrawn="1"/>
        </p:nvSpPr>
        <p:spPr>
          <a:xfrm>
            <a:off x="1010369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AF41899-2BAA-7E42-BE72-A0C2927BD9AD}"/>
              </a:ext>
            </a:extLst>
          </p:cNvPr>
          <p:cNvSpPr/>
          <p:nvPr userDrawn="1"/>
        </p:nvSpPr>
        <p:spPr>
          <a:xfrm>
            <a:off x="1442069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374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1 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EE32FFC-2EE3-8D40-80AD-1FC61FD43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940"/>
            <a:ext cx="12192000" cy="41150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AE48A55-E0B8-424B-95B6-3A0D0D91BD32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0B4CF61-3B5A-354C-8E1F-15368B511F76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4F70FFA-A043-4244-B922-187E97E17A9F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9F57E8-BB47-A240-A36F-B10767DD9A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014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1 S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icht enthält.&#10;&#10;Automatisch generierte Beschreibung">
            <a:extLst>
              <a:ext uri="{FF2B5EF4-FFF2-40B4-BE49-F238E27FC236}">
                <a16:creationId xmlns:a16="http://schemas.microsoft.com/office/drawing/2014/main" id="{94EB1320-19FF-3D41-AE84-0C3E9E22E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1093FA7-221D-4247-A390-7D91E96268DA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2579C8D-1662-814A-94CF-0A5B0BF035D7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72B1721-16DB-DF4B-A164-13A0CB2D9EFF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2E8E623-C457-3F4D-BE8F-ABE02B6C60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61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1 BE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FB4AF119-5F77-D642-9D24-84E7BE44D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2167"/>
            <a:ext cx="12192000" cy="40968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7FA7762-F342-2C42-9BD3-2E72F449704D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8060C6F-56DB-7942-B148-CB0C6D5D61D5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D1BBFEB-3E67-FD4F-807A-43BFE1BD67F4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A2510BD-8190-1D47-B0B8-3BA6E71606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63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Vari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>
            <a:extLst>
              <a:ext uri="{FF2B5EF4-FFF2-40B4-BE49-F238E27FC236}">
                <a16:creationId xmlns:a16="http://schemas.microsoft.com/office/drawing/2014/main" id="{876245AA-47CC-454F-8D70-4AF314E801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4387"/>
            <a:ext cx="12192000" cy="411458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4DC9A74-9A58-6040-989B-7157C94340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F8F8316E-E582-934A-BAA0-3FB020EC8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1DBC66D2-3E1D-474C-B73F-E6E58D0DE1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BD9E304-4BF1-4846-9F94-976E38EFF647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8D0C2E3-CF31-5248-93F1-1D3F2FFCD8ED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C90FDFE-2A79-1A4E-86D5-BDB2C9470DC3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2301FB7-9EE7-434F-ADEA-214EA98FBA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23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Variante 02 Kommunik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1441AE-FE67-604E-941F-9A4CBD122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3D1A84A-3A74-0049-B8B2-4FDE1E368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7093588D-F929-F647-9CF9-F051E2F18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1499207F-A36E-924D-B0FE-6ED3E0E069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4767EDA-7041-A447-8CB1-F8A8DB28126E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AE028D9-B78C-314C-885B-8D9556EBB619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E96DD6C-525B-1A4E-9909-F676FEABE105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F120CAA-B384-0F4C-AB0B-F4867B5007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Variante 01 Struk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EE32FFC-2EE3-8D40-80AD-1FC61FD43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940"/>
            <a:ext cx="12192000" cy="411503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88F92C1-ED7A-B044-B855-9C85D82968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F070CD44-E214-C04B-B59B-A9E5F94FA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DFA84BFB-3C40-494D-865D-74231817A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D4558E2-3E0F-7B4D-986D-4BBBE694644F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A20CCB3-6D05-A64A-98D9-A3F9F0BD8B3E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C27E568-4EB2-0B4D-8F31-26EA4D263C0D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66475FB-9447-A34D-9F89-0FF3947163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41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Variante 01 S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Licht enthält.&#10;&#10;Automatisch generierte Beschreibung">
            <a:extLst>
              <a:ext uri="{FF2B5EF4-FFF2-40B4-BE49-F238E27FC236}">
                <a16:creationId xmlns:a16="http://schemas.microsoft.com/office/drawing/2014/main" id="{94EB1320-19FF-3D41-AE84-0C3E9E22E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D01C216-A861-B34B-BE30-B2B6F4F607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46565DCF-6250-AD45-8AC9-A3DF93267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A5A0C93D-3CAA-EC40-8EA9-F4A2B11AD2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B4F5C9C-65A2-C54F-A5A0-6E0CE99ED8BF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C9F5DD4-9193-D541-877D-D32AFFC24805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16E4B05-3FB2-7A4D-B3C1-A33BF9B75CAE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C01044-2ED8-5A4A-A588-8D8CB511D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51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 Variante 01 BES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FB4AF119-5F77-D642-9D24-84E7BE44D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2167"/>
            <a:ext cx="12192000" cy="409680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954DE49-7371-4D4F-B552-07D668AA06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4" name="Textplatzhalter 15">
            <a:extLst>
              <a:ext uri="{FF2B5EF4-FFF2-40B4-BE49-F238E27FC236}">
                <a16:creationId xmlns:a16="http://schemas.microsoft.com/office/drawing/2014/main" id="{39251EA5-8489-704C-8235-BF6782A14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5" name="Textplatzhalter 22">
            <a:extLst>
              <a:ext uri="{FF2B5EF4-FFF2-40B4-BE49-F238E27FC236}">
                <a16:creationId xmlns:a16="http://schemas.microsoft.com/office/drawing/2014/main" id="{00EDDBB1-3774-E147-A2FE-BF389DE0A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AD56469-2121-D849-82C5-DBA0F8883348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353D75A-64F7-E341-A0FE-509FC6236A44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6FEC29B-EA12-7C48-A818-A717D44AA722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EEF0E7D-EAC1-4F4D-86CE-8D1744D86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73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Var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6CCC77F-9184-834F-94BB-65A77A303564}"/>
              </a:ext>
            </a:extLst>
          </p:cNvPr>
          <p:cNvSpPr/>
          <p:nvPr userDrawn="1"/>
        </p:nvSpPr>
        <p:spPr>
          <a:xfrm>
            <a:off x="0" y="1615931"/>
            <a:ext cx="12192000" cy="41530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49" y="1623438"/>
            <a:ext cx="8870951" cy="231356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&lt;40 PT 2 bis 3-zeilig</a:t>
            </a:r>
            <a:br>
              <a:rPr lang="de-DE" dirty="0"/>
            </a:br>
            <a:r>
              <a:rPr lang="de-DE" dirty="0"/>
              <a:t>in Minuskeln, Größe kann </a:t>
            </a:r>
            <a:r>
              <a:rPr lang="de-DE" dirty="0" err="1"/>
              <a:t>varieren</a:t>
            </a:r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4639560"/>
            <a:ext cx="5118100" cy="69691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4019FB14-7253-3C45-B457-58627D06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3152775"/>
            <a:ext cx="7877175" cy="981075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50% von Headline kann auch </a:t>
            </a:r>
            <a:r>
              <a:rPr lang="de-DE" dirty="0" err="1"/>
              <a:t>mehrzeiligsein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D8B890-6558-464D-910F-C155A0C8B31A}"/>
              </a:ext>
            </a:extLst>
          </p:cNvPr>
          <p:cNvSpPr/>
          <p:nvPr userDrawn="1"/>
        </p:nvSpPr>
        <p:spPr>
          <a:xfrm>
            <a:off x="578369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179FF9D-CAB4-A34F-8F9E-C225142A800B}"/>
              </a:ext>
            </a:extLst>
          </p:cNvPr>
          <p:cNvSpPr/>
          <p:nvPr userDrawn="1"/>
        </p:nvSpPr>
        <p:spPr>
          <a:xfrm>
            <a:off x="1010369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72B70AD-1A85-924B-9CEA-8E9274046E3F}"/>
              </a:ext>
            </a:extLst>
          </p:cNvPr>
          <p:cNvSpPr/>
          <p:nvPr userDrawn="1"/>
        </p:nvSpPr>
        <p:spPr>
          <a:xfrm>
            <a:off x="1442069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A48C1D8-199C-7640-B8B4-2F5B8128EE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74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ieg 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9FA98-C856-E044-BFF5-2A740457D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11036300" cy="1476375"/>
          </a:xfrm>
        </p:spPr>
        <p:txBody>
          <a:bodyPr/>
          <a:lstStyle>
            <a:lvl1pPr algn="ctr">
              <a:defRPr cap="none" baseline="0">
                <a:solidFill>
                  <a:schemeClr val="accent2">
                    <a:alpha val="69875"/>
                  </a:schemeClr>
                </a:solidFill>
              </a:defRPr>
            </a:lvl1pPr>
          </a:lstStyle>
          <a:p>
            <a:r>
              <a:rPr lang="de-DE" dirty="0"/>
              <a:t>Headline 02 Kapitelüberschrift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A781B0-9769-D341-B617-179DA74B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2692399"/>
            <a:ext cx="11036300" cy="3484563"/>
          </a:xfrm>
        </p:spPr>
        <p:txBody>
          <a:bodyPr lIns="0" tIns="0" rIns="0" bIns="0"/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77"/>
              </a:defRPr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646730D-D583-C94D-B95A-27110E684F13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5EBD504-B8B4-9347-9CED-32AA328E963C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974DF12-08C6-654E-9569-4C87E78C33CF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C5C95805-47DF-4816-9487-E0414A7EF4A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Oliver Kugeler</a:t>
            </a:r>
          </a:p>
        </p:txBody>
      </p:sp>
      <p:sp>
        <p:nvSpPr>
          <p:cNvPr id="14" name="Foliennummernplatzhalter 11">
            <a:extLst>
              <a:ext uri="{FF2B5EF4-FFF2-40B4-BE49-F238E27FC236}">
                <a16:creationId xmlns:a16="http://schemas.microsoft.com/office/drawing/2014/main" id="{8F191EEA-28FA-46AA-B777-ADFCA32B3D42}"/>
              </a:ext>
            </a:extLst>
          </p:cNvPr>
          <p:cNvSpPr txBox="1">
            <a:spLocks/>
          </p:cNvSpPr>
          <p:nvPr userDrawn="1"/>
        </p:nvSpPr>
        <p:spPr>
          <a:xfrm>
            <a:off x="1105200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2687BE2-EE01-4255-AD87-2AE7940BD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216000"/>
            <a:ext cx="1398661" cy="365126"/>
          </a:xfrm>
          <a:prstGeom prst="rect">
            <a:avLst/>
          </a:prstGeom>
        </p:spPr>
      </p:pic>
      <p:pic>
        <p:nvPicPr>
          <p:cNvPr id="4" name="Image 2">
            <a:extLst>
              <a:ext uri="{FF2B5EF4-FFF2-40B4-BE49-F238E27FC236}">
                <a16:creationId xmlns:a16="http://schemas.microsoft.com/office/drawing/2014/main" id="{F34AE5D1-CC4C-25CA-6117-2331A99B97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29" y="178886"/>
            <a:ext cx="1289997" cy="40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6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 mit Bild und Her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518150" cy="446087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 1.1. blau 24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01CC29-DC3E-4E4A-897B-EC9B6FEC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2"/>
            <a:ext cx="5518150" cy="190103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47B437D-28A8-E744-8B2C-38B3F959A1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4616450"/>
            <a:ext cx="5518150" cy="828675"/>
          </a:xfrm>
        </p:spPr>
        <p:txBody>
          <a:bodyPr lIns="0" tIns="0" rIns="0" bIns="0"/>
          <a:lstStyle>
            <a:lvl1pPr marL="0" indent="0">
              <a:buFontTx/>
              <a:buNone/>
              <a:defRPr sz="2400" b="1" i="0">
                <a:solidFill>
                  <a:schemeClr val="accent3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6AE1CAD-EEB0-414C-BAC5-0672F1BA0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4"/>
            <a:ext cx="5518150" cy="524668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EC40868-FCD5-CE4C-B669-67310C7F37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6A5265E-3CC6-A04A-B1CC-40476DC6B738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4BE76F8-64BC-F840-B7AD-6F40956F78F3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46DC99-ACC9-3E41-AE07-30C42F1A20EB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oliennummernplatzhalter 11">
            <a:extLst>
              <a:ext uri="{FF2B5EF4-FFF2-40B4-BE49-F238E27FC236}">
                <a16:creationId xmlns:a16="http://schemas.microsoft.com/office/drawing/2014/main" id="{8409F07A-62E3-4944-A413-C83F68830F06}"/>
              </a:ext>
            </a:extLst>
          </p:cNvPr>
          <p:cNvSpPr txBox="1">
            <a:spLocks/>
          </p:cNvSpPr>
          <p:nvPr userDrawn="1"/>
        </p:nvSpPr>
        <p:spPr>
          <a:xfrm>
            <a:off x="4732778" y="63330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4" name="Foliennummernplatzhalter 11">
            <a:extLst>
              <a:ext uri="{FF2B5EF4-FFF2-40B4-BE49-F238E27FC236}">
                <a16:creationId xmlns:a16="http://schemas.microsoft.com/office/drawing/2014/main" id="{8F64809D-29FC-4A3E-942D-53AA1789AC07}"/>
              </a:ext>
            </a:extLst>
          </p:cNvPr>
          <p:cNvSpPr txBox="1">
            <a:spLocks/>
          </p:cNvSpPr>
          <p:nvPr userDrawn="1"/>
        </p:nvSpPr>
        <p:spPr>
          <a:xfrm>
            <a:off x="1105200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2C89A1C5-45CC-4A6E-985C-4D9AF6A60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216000"/>
            <a:ext cx="1398661" cy="365126"/>
          </a:xfrm>
          <a:prstGeom prst="rect">
            <a:avLst/>
          </a:prstGeom>
        </p:spPr>
      </p:pic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6D0ADED4-F940-481F-8131-0AC619E1D204}"/>
              </a:ext>
            </a:extLst>
          </p:cNvPr>
          <p:cNvSpPr txBox="1">
            <a:spLocks/>
          </p:cNvSpPr>
          <p:nvPr userDrawn="1"/>
        </p:nvSpPr>
        <p:spPr>
          <a:xfrm>
            <a:off x="4038600" y="2063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HZB: 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Nur für internen Gebrauch /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 Internal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Only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D84B660-2E85-8E8B-3267-62471CD3BC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Oliver Kugeler</a:t>
            </a:r>
          </a:p>
        </p:txBody>
      </p:sp>
    </p:spTree>
    <p:extLst>
      <p:ext uri="{BB962C8B-B14F-4D97-AF65-F5344CB8AC3E}">
        <p14:creationId xmlns:p14="http://schemas.microsoft.com/office/powerpoint/2010/main" val="89915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, Texte, Aufzählung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 1.1. blau 24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01CC29-DC3E-4E4A-897B-EC9B6FECC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502172"/>
            <a:ext cx="5314950" cy="4708128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5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>
                <a:solidFill>
                  <a:schemeClr val="tx1"/>
                </a:solidFill>
                <a:latin typeface="Source Sans Pro Semibold" panose="020B0503030403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6AE1CAD-EEB0-414C-BAC5-0672F1BA0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836614"/>
            <a:ext cx="5518150" cy="377983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AA9CCE-EA4A-BE49-8BD2-AFBE5698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737100"/>
            <a:ext cx="5518150" cy="1485900"/>
          </a:xfr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Hier eine Bildunterschrift</a:t>
            </a:r>
          </a:p>
          <a:p>
            <a:pPr lvl="1"/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BA25D584-1671-5444-81B4-DC10487C32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EF35810-44AF-0840-83B1-2D91259F44AB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53E7EE6-F204-5D4F-B230-BAFF77E5CF8B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E2FD814-93AA-4342-B25F-53DEB6D1EC35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oliennummernplatzhalter 11">
            <a:extLst>
              <a:ext uri="{FF2B5EF4-FFF2-40B4-BE49-F238E27FC236}">
                <a16:creationId xmlns:a16="http://schemas.microsoft.com/office/drawing/2014/main" id="{5694B644-B242-414A-A824-E6F19C82B6EB}"/>
              </a:ext>
            </a:extLst>
          </p:cNvPr>
          <p:cNvSpPr txBox="1">
            <a:spLocks/>
          </p:cNvSpPr>
          <p:nvPr userDrawn="1"/>
        </p:nvSpPr>
        <p:spPr>
          <a:xfrm>
            <a:off x="568208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24" name="Foliennummernplatzhalter 11">
            <a:extLst>
              <a:ext uri="{FF2B5EF4-FFF2-40B4-BE49-F238E27FC236}">
                <a16:creationId xmlns:a16="http://schemas.microsoft.com/office/drawing/2014/main" id="{D632255B-B14F-4D4D-9635-ED3A8A42C796}"/>
              </a:ext>
            </a:extLst>
          </p:cNvPr>
          <p:cNvSpPr txBox="1">
            <a:spLocks/>
          </p:cNvSpPr>
          <p:nvPr userDrawn="1"/>
        </p:nvSpPr>
        <p:spPr>
          <a:xfrm>
            <a:off x="1105200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A46C6E44-73CF-402F-A117-0EB8BB6A2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216000"/>
            <a:ext cx="1398661" cy="365126"/>
          </a:xfrm>
          <a:prstGeom prst="rect">
            <a:avLst/>
          </a:prstGeom>
        </p:spPr>
      </p:pic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473498B1-1C9A-4088-9CE4-A6B6C9020397}"/>
              </a:ext>
            </a:extLst>
          </p:cNvPr>
          <p:cNvSpPr txBox="1">
            <a:spLocks/>
          </p:cNvSpPr>
          <p:nvPr userDrawn="1"/>
        </p:nvSpPr>
        <p:spPr>
          <a:xfrm>
            <a:off x="4038600" y="2063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HZB: 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Nur für internen Gebrauch /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 Internal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Only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5AA8A61-BFDA-A423-5762-32BBCE5B61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Oliver Kugeler</a:t>
            </a:r>
          </a:p>
        </p:txBody>
      </p:sp>
    </p:spTree>
    <p:extLst>
      <p:ext uri="{BB962C8B-B14F-4D97-AF65-F5344CB8AC3E}">
        <p14:creationId xmlns:p14="http://schemas.microsoft.com/office/powerpoint/2010/main" val="417357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, Aufzählung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EA8D11C-DAF2-994C-8FA2-681908273A2A}"/>
              </a:ext>
            </a:extLst>
          </p:cNvPr>
          <p:cNvSpPr/>
          <p:nvPr userDrawn="1"/>
        </p:nvSpPr>
        <p:spPr>
          <a:xfrm>
            <a:off x="6096000" y="836613"/>
            <a:ext cx="5518150" cy="49323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1600" b="1" i="0" cap="none" baseline="0">
                <a:solidFill>
                  <a:schemeClr val="tx2"/>
                </a:solidFill>
                <a:latin typeface="Source Sans Pro Semibold" panose="020B0503030403020204" pitchFamily="34" charset="77"/>
              </a:defRPr>
            </a:lvl1pPr>
          </a:lstStyle>
          <a:p>
            <a:r>
              <a:rPr lang="de-DE" dirty="0"/>
              <a:t>Headline 2 mit Minuskeln blau 16 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AA9CCE-EA4A-BE49-8BD2-AFBE569827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0650" y="4616450"/>
            <a:ext cx="4743450" cy="920750"/>
          </a:xfr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200" b="0" i="1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Hier eine Grafikunterschrift</a:t>
            </a:r>
          </a:p>
          <a:p>
            <a:pPr lvl="1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C2F7728-3828-E148-8689-E032CF69B6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850" y="1752600"/>
            <a:ext cx="5327650" cy="40163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1600"/>
            </a:lvl1pPr>
            <a:lvl2pPr marL="342900" indent="-342900">
              <a:lnSpc>
                <a:spcPts val="2500"/>
              </a:lnSpc>
              <a:buFont typeface="+mj-lt"/>
              <a:buAutoNum type="arabicPeriod"/>
              <a:tabLst/>
              <a:defRPr sz="1600" b="1" i="0">
                <a:latin typeface="Source Sans Pro Semibold" panose="020B0503030403020204" pitchFamily="34" charset="77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Diagrammplatzhalter 12">
            <a:extLst>
              <a:ext uri="{FF2B5EF4-FFF2-40B4-BE49-F238E27FC236}">
                <a16:creationId xmlns:a16="http://schemas.microsoft.com/office/drawing/2014/main" id="{D940472C-04D3-C542-AA05-7E986A7A905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438900" y="1663700"/>
            <a:ext cx="4775200" cy="2730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FFC399EE-FEF3-4B4E-BD82-85157F5349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7950" y="1136650"/>
            <a:ext cx="4743450" cy="336550"/>
          </a:xfrm>
        </p:spPr>
        <p:txBody>
          <a:bodyPr lIns="0" tIns="0" rIns="0" bIns="0"/>
          <a:lstStyle>
            <a:lvl1pPr marL="0" indent="0" algn="ctr">
              <a:lnSpc>
                <a:spcPts val="1800"/>
              </a:lnSpc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i="0"/>
            </a:lvl2pPr>
          </a:lstStyle>
          <a:p>
            <a:pPr lvl="0"/>
            <a:r>
              <a:rPr lang="de-DE" dirty="0"/>
              <a:t>HEADLINE DIAGRAMM</a:t>
            </a:r>
          </a:p>
          <a:p>
            <a:pPr lvl="1"/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A2C33FF2-865D-9D40-A3B2-4DA66009A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D4D4094-91AD-BE41-8EE5-3435EE6AB5BA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7D737D6-7FDC-4946-B7F5-66DA1F55057B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A1ED672-BA78-7C47-8CF6-65C2C729133F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oliennummernplatzhalter 11">
            <a:extLst>
              <a:ext uri="{FF2B5EF4-FFF2-40B4-BE49-F238E27FC236}">
                <a16:creationId xmlns:a16="http://schemas.microsoft.com/office/drawing/2014/main" id="{17BD01ED-2AFF-43B3-8015-2B99F14655BD}"/>
              </a:ext>
            </a:extLst>
          </p:cNvPr>
          <p:cNvSpPr txBox="1">
            <a:spLocks/>
          </p:cNvSpPr>
          <p:nvPr userDrawn="1"/>
        </p:nvSpPr>
        <p:spPr>
          <a:xfrm>
            <a:off x="1105200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1A4782B-740E-4313-BEFE-563700DCF2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216000"/>
            <a:ext cx="1398661" cy="365126"/>
          </a:xfrm>
          <a:prstGeom prst="rect">
            <a:avLst/>
          </a:prstGeom>
        </p:spPr>
      </p:pic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5D3C62E3-475A-4816-9214-BCFFB38D1BC5}"/>
              </a:ext>
            </a:extLst>
          </p:cNvPr>
          <p:cNvSpPr txBox="1">
            <a:spLocks/>
          </p:cNvSpPr>
          <p:nvPr userDrawn="1"/>
        </p:nvSpPr>
        <p:spPr>
          <a:xfrm>
            <a:off x="4038600" y="2063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HZB: 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Nur für internen Gebrauch /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 Internal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Only</a:t>
            </a:r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E4CCFB5-FC58-293C-9C81-F86313F6A49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Oliver Kugeler</a:t>
            </a:r>
          </a:p>
        </p:txBody>
      </p:sp>
    </p:spTree>
    <p:extLst>
      <p:ext uri="{BB962C8B-B14F-4D97-AF65-F5344CB8AC3E}">
        <p14:creationId xmlns:p14="http://schemas.microsoft.com/office/powerpoint/2010/main" val="407013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Text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C42AE-97C8-B14D-B96E-C0E491150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850" y="836613"/>
            <a:ext cx="5340350" cy="446087"/>
          </a:xfrm>
        </p:spPr>
        <p:txBody>
          <a:bodyPr anchor="b">
            <a:noAutofit/>
          </a:bodyPr>
          <a:lstStyle>
            <a:lvl1pPr>
              <a:defRPr sz="1600" b="1" i="0" cap="none" baseline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de-DE" dirty="0"/>
              <a:t>Headline 2 mit Minuskeln 16 PT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25EA07E5-A9A7-0441-BACA-1C7D4DD5E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850" y="1489472"/>
            <a:ext cx="5340350" cy="19760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F812D9D2-1609-244F-BA78-890B029A8E3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489472"/>
            <a:ext cx="5518150" cy="197604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F8BB7806-351D-5A4B-B164-75DA39BB84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850" y="3787775"/>
            <a:ext cx="5359400" cy="1981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1" name="Bildplatzhalter 9">
            <a:extLst>
              <a:ext uri="{FF2B5EF4-FFF2-40B4-BE49-F238E27FC236}">
                <a16:creationId xmlns:a16="http://schemas.microsoft.com/office/drawing/2014/main" id="{EAD8A5D9-3277-4B43-BDFE-7A137AA6DC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787775"/>
            <a:ext cx="5518150" cy="1981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3750731-1FE8-2145-BCB0-17004C481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C56BF9B-C4EC-5345-B638-4B51EB946753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6A9D78A-23F6-9943-A0C5-A1F77BA1F8ED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4E1F823-F785-7A47-9C2B-F278ECA10181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oliennummernplatzhalter 11">
            <a:extLst>
              <a:ext uri="{FF2B5EF4-FFF2-40B4-BE49-F238E27FC236}">
                <a16:creationId xmlns:a16="http://schemas.microsoft.com/office/drawing/2014/main" id="{2D2A2BE3-79C1-4D64-951E-AA7F68157344}"/>
              </a:ext>
            </a:extLst>
          </p:cNvPr>
          <p:cNvSpPr txBox="1">
            <a:spLocks/>
          </p:cNvSpPr>
          <p:nvPr userDrawn="1"/>
        </p:nvSpPr>
        <p:spPr>
          <a:xfrm>
            <a:off x="1105200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683A2F7B-1200-4552-BD66-D7B1231B8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216000"/>
            <a:ext cx="1398661" cy="365126"/>
          </a:xfrm>
          <a:prstGeom prst="rect">
            <a:avLst/>
          </a:prstGeom>
        </p:spPr>
      </p:pic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E94132E6-C2F1-458F-BFE6-1E411BCD34D9}"/>
              </a:ext>
            </a:extLst>
          </p:cNvPr>
          <p:cNvSpPr txBox="1">
            <a:spLocks/>
          </p:cNvSpPr>
          <p:nvPr userDrawn="1"/>
        </p:nvSpPr>
        <p:spPr>
          <a:xfrm>
            <a:off x="4038600" y="2063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HZB: 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Nur für internen Gebrauch /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 Internal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Only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6BF9EEE-71C9-8EF7-03D7-4F84C14DD3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Oliver Kugeler</a:t>
            </a:r>
          </a:p>
        </p:txBody>
      </p:sp>
    </p:spTree>
    <p:extLst>
      <p:ext uri="{BB962C8B-B14F-4D97-AF65-F5344CB8AC3E}">
        <p14:creationId xmlns:p14="http://schemas.microsoft.com/office/powerpoint/2010/main" val="101541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osses Foto mit 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9">
            <a:extLst>
              <a:ext uri="{FF2B5EF4-FFF2-40B4-BE49-F238E27FC236}">
                <a16:creationId xmlns:a16="http://schemas.microsoft.com/office/drawing/2014/main" id="{F8BB7806-351D-5A4B-B164-75DA39BB84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850" y="836613"/>
            <a:ext cx="11036300" cy="49323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BECBC40-12B4-6544-9137-FC724FA0D0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482" y="5892800"/>
            <a:ext cx="11036300" cy="393700"/>
          </a:xfr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HL FOTO Hier eine Bildunterschrift 16 PT</a:t>
            </a:r>
          </a:p>
          <a:p>
            <a:pPr lvl="1"/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CC11A70-984F-604F-A0EF-DD019FBD9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88926"/>
            <a:ext cx="1398661" cy="224546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THEMA HIER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DF22E1C-5236-DC4A-823A-B224459910F6}"/>
              </a:ext>
            </a:extLst>
          </p:cNvPr>
          <p:cNvSpPr/>
          <p:nvPr userDrawn="1"/>
        </p:nvSpPr>
        <p:spPr>
          <a:xfrm>
            <a:off x="577850" y="0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AB87BA0-F04B-304A-A8E2-4691A896BF5B}"/>
              </a:ext>
            </a:extLst>
          </p:cNvPr>
          <p:cNvSpPr/>
          <p:nvPr userDrawn="1"/>
        </p:nvSpPr>
        <p:spPr>
          <a:xfrm>
            <a:off x="1009850" y="0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35503D-3101-704A-A8D5-00B06CF32DC5}"/>
              </a:ext>
            </a:extLst>
          </p:cNvPr>
          <p:cNvSpPr/>
          <p:nvPr userDrawn="1"/>
        </p:nvSpPr>
        <p:spPr>
          <a:xfrm>
            <a:off x="1441550" y="0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62C9D941-E501-4C93-BAB9-236302FB1F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de-DE" dirty="0"/>
              <a:t>Oliver Kugeler</a:t>
            </a:r>
          </a:p>
        </p:txBody>
      </p:sp>
      <p:sp>
        <p:nvSpPr>
          <p:cNvPr id="18" name="Foliennummernplatzhalter 11">
            <a:extLst>
              <a:ext uri="{FF2B5EF4-FFF2-40B4-BE49-F238E27FC236}">
                <a16:creationId xmlns:a16="http://schemas.microsoft.com/office/drawing/2014/main" id="{F284B8DB-4E38-453A-950F-69DF20EB3E70}"/>
              </a:ext>
            </a:extLst>
          </p:cNvPr>
          <p:cNvSpPr txBox="1">
            <a:spLocks/>
          </p:cNvSpPr>
          <p:nvPr userDrawn="1"/>
        </p:nvSpPr>
        <p:spPr>
          <a:xfrm>
            <a:off x="11052000" y="6356062"/>
            <a:ext cx="842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59DF1E7-7728-684B-896D-8CFDB8DC33E7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936C09E-9B4F-4DAB-9E7D-19E7AC91C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6098" b="9201"/>
          <a:stretch/>
        </p:blipFill>
        <p:spPr>
          <a:xfrm>
            <a:off x="10382354" y="216000"/>
            <a:ext cx="1398661" cy="365126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CC613FB-C495-4D7D-A974-2E0911E156AC}"/>
              </a:ext>
            </a:extLst>
          </p:cNvPr>
          <p:cNvSpPr txBox="1">
            <a:spLocks/>
          </p:cNvSpPr>
          <p:nvPr userDrawn="1"/>
        </p:nvSpPr>
        <p:spPr>
          <a:xfrm>
            <a:off x="4038600" y="2063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lang="de-DE" sz="1200" b="0" i="0" kern="1200" cap="none" baseline="0" smtClean="0">
                <a:solidFill>
                  <a:schemeClr val="tx2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HZB: 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Nur für internen Gebrauch /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 Internal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Use</a:t>
            </a:r>
            <a:r>
              <a:rPr lang="de-DE" sz="1200" b="0" i="0" kern="1200" cap="none" baseline="0" dirty="0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200" b="0" i="0" kern="1200" cap="none" baseline="0" dirty="0" err="1">
                <a:solidFill>
                  <a:schemeClr val="tx2"/>
                </a:solidFill>
                <a:effectLst/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rPr>
              <a:t>Only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74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Variante 02 Kommunik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1441AE-FE67-604E-941F-9A4CBD122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3096"/>
            <a:ext cx="12192000" cy="41158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5CFD05-35E4-BE48-9780-F37E258F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850" y="2312989"/>
            <a:ext cx="7666740" cy="909896"/>
          </a:xfrm>
        </p:spPr>
        <p:txBody>
          <a:bodyPr anchor="ctr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Titel &gt;48 PT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065A2-84F7-4A46-888E-2EAF252985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850" y="3252993"/>
            <a:ext cx="7659245" cy="824328"/>
          </a:xfrm>
        </p:spPr>
        <p:txBody>
          <a:bodyPr lIns="0" tIns="0" rIns="0" bIns="0" anchor="ctr" anchorCtr="0">
            <a:noAutofit/>
          </a:bodyPr>
          <a:lstStyle>
            <a:lvl1pPr marL="9525" indent="0" algn="l">
              <a:buNone/>
              <a:tabLst/>
              <a:defRPr sz="48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SUBLINE TITEL &gt;48. PT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469358C-AFC1-E348-8CAF-F23864F8A9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4601460"/>
            <a:ext cx="5118100" cy="696912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Datum oder URL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39342A-D696-D848-B695-C854852575E8}"/>
              </a:ext>
            </a:extLst>
          </p:cNvPr>
          <p:cNvSpPr/>
          <p:nvPr userDrawn="1"/>
        </p:nvSpPr>
        <p:spPr>
          <a:xfrm>
            <a:off x="8811428" y="4616450"/>
            <a:ext cx="1656184" cy="16561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A62D41E-01CF-9143-B59D-F54FCE1AC7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486283">
            <a:off x="8965939" y="5172737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TEASER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A95DE50F-DDE3-4F4D-A7DC-4B39C1513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486283">
            <a:off x="8923467" y="5606684"/>
            <a:ext cx="1386591" cy="324584"/>
          </a:xfrm>
        </p:spPr>
        <p:txBody>
          <a:bodyPr lIns="0" tIns="0" rIns="0" bIns="0">
            <a:normAutofit/>
          </a:bodyPr>
          <a:lstStyle>
            <a:lvl1pPr marL="0" indent="0" algn="ctr">
              <a:buFontTx/>
              <a:buNone/>
              <a:defRPr sz="1400" b="0" i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F221191-A6E8-9242-8605-B99EB79D1860}"/>
              </a:ext>
            </a:extLst>
          </p:cNvPr>
          <p:cNvSpPr/>
          <p:nvPr userDrawn="1"/>
        </p:nvSpPr>
        <p:spPr>
          <a:xfrm>
            <a:off x="577850" y="5768975"/>
            <a:ext cx="432000" cy="10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37BCAFE-08E1-EE44-A49D-24E49CA43D21}"/>
              </a:ext>
            </a:extLst>
          </p:cNvPr>
          <p:cNvSpPr/>
          <p:nvPr userDrawn="1"/>
        </p:nvSpPr>
        <p:spPr>
          <a:xfrm>
            <a:off x="1009850" y="5768975"/>
            <a:ext cx="432000" cy="10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BB6F81E-C2CD-B94E-9603-A85C0E56A54D}"/>
              </a:ext>
            </a:extLst>
          </p:cNvPr>
          <p:cNvSpPr/>
          <p:nvPr userDrawn="1"/>
        </p:nvSpPr>
        <p:spPr>
          <a:xfrm>
            <a:off x="1441550" y="5768975"/>
            <a:ext cx="432000" cy="1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AE9631-A010-4A4E-9B91-981C681DE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8962" y="769946"/>
            <a:ext cx="2387763" cy="83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75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9751980-83CB-1643-BA70-568A796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B9FB86-B7F2-0B45-90CD-EF690A68C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E64365-23B6-AE43-A8B0-AA3407368BBC}"/>
              </a:ext>
            </a:extLst>
          </p:cNvPr>
          <p:cNvSpPr txBox="1"/>
          <p:nvPr userDrawn="1"/>
        </p:nvSpPr>
        <p:spPr>
          <a:xfrm>
            <a:off x="509155" y="18807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21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7" r:id="rId9"/>
    <p:sldLayoutId id="2147483669" r:id="rId10"/>
    <p:sldLayoutId id="2147483668" r:id="rId11"/>
    <p:sldLayoutId id="2147483666" r:id="rId12"/>
    <p:sldLayoutId id="2147483674" r:id="rId13"/>
    <p:sldLayoutId id="2147483670" r:id="rId14"/>
    <p:sldLayoutId id="2147483671" r:id="rId15"/>
    <p:sldLayoutId id="2147483672" r:id="rId16"/>
    <p:sldLayoutId id="214748367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77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457" userDrawn="1">
          <p15:clr>
            <a:srgbClr val="F26B43"/>
          </p15:clr>
        </p15:guide>
        <p15:guide id="4" orient="horz" pos="2183" userDrawn="1">
          <p15:clr>
            <a:srgbClr val="F26B43"/>
          </p15:clr>
        </p15:guide>
        <p15:guide id="5" orient="horz" pos="2908" userDrawn="1">
          <p15:clr>
            <a:srgbClr val="F26B43"/>
          </p15:clr>
        </p15:guide>
        <p15:guide id="6" orient="horz" pos="3634" userDrawn="1">
          <p15:clr>
            <a:srgbClr val="F26B43"/>
          </p15:clr>
        </p15:guide>
        <p15:guide id="7" orient="horz" pos="182" userDrawn="1">
          <p15:clr>
            <a:srgbClr val="F26B43"/>
          </p15:clr>
        </p15:guide>
        <p15:guide id="8" pos="182" userDrawn="1">
          <p15:clr>
            <a:srgbClr val="F26B43"/>
          </p15:clr>
        </p15:guide>
        <p15:guide id="9" pos="7498" userDrawn="1">
          <p15:clr>
            <a:srgbClr val="F26B43"/>
          </p15:clr>
        </p15:guide>
        <p15:guide id="10" pos="7316" userDrawn="1">
          <p15:clr>
            <a:srgbClr val="F26B43"/>
          </p15:clr>
        </p15:guide>
        <p15:guide id="11" pos="364" userDrawn="1">
          <p15:clr>
            <a:srgbClr val="F26B43"/>
          </p15:clr>
        </p15:guide>
        <p15:guide id="12" orient="horz" pos="5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C5D55.AF864D5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274BE-FC71-4DB9-88FB-B5DBFD8DA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D10: Q </a:t>
            </a:r>
            <a:r>
              <a:rPr lang="de-DE" dirty="0" err="1"/>
              <a:t>vs</a:t>
            </a:r>
            <a:r>
              <a:rPr lang="de-DE" dirty="0"/>
              <a:t> f </a:t>
            </a:r>
            <a:r>
              <a:rPr lang="de-DE" dirty="0" err="1"/>
              <a:t>tuning</a:t>
            </a:r>
            <a:r>
              <a:rPr lang="de-DE" dirty="0"/>
              <a:t> </a:t>
            </a:r>
            <a:r>
              <a:rPr lang="de-DE" dirty="0" err="1"/>
              <a:t>tool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49113B-6DBB-4C12-9500-E737E5794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Oliver Kugeler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84EEE2-825A-49A8-9492-FF5FD6A00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20.03.2026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5B0CE7-A5F8-4647-9607-F148E2E31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iSAS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00383FF-8E3C-4990-87BA-CB302CC6A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WP3</a:t>
            </a: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BF5973C6-2F9F-85F3-C677-8CD4D4F7B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68" y="817558"/>
            <a:ext cx="2002584" cy="6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3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C1A2A-9C9F-4AAA-8764-5566156F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8338"/>
            <a:ext cx="11036300" cy="605896"/>
          </a:xfrm>
        </p:spPr>
        <p:txBody>
          <a:bodyPr/>
          <a:lstStyle/>
          <a:p>
            <a:r>
              <a:rPr lang="de-DE" dirty="0"/>
              <a:t>Background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B9A977-6E12-4CFF-931E-9D0B1EF2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5" y="1343526"/>
            <a:ext cx="9855201" cy="4688973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Nb₃Sn-coated</a:t>
            </a:r>
            <a:r>
              <a:rPr lang="de-DE" dirty="0"/>
              <a:t> </a:t>
            </a:r>
            <a:r>
              <a:rPr lang="de-DE" dirty="0" err="1"/>
              <a:t>copper</a:t>
            </a:r>
            <a:r>
              <a:rPr lang="de-DE" dirty="0"/>
              <a:t> </a:t>
            </a:r>
            <a:r>
              <a:rPr lang="de-DE" dirty="0" err="1"/>
              <a:t>cavities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mechanically</a:t>
            </a:r>
            <a:r>
              <a:rPr lang="de-DE" dirty="0"/>
              <a:t> </a:t>
            </a:r>
            <a:r>
              <a:rPr lang="de-DE" dirty="0" err="1"/>
              <a:t>tuned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adjust</a:t>
            </a:r>
            <a:r>
              <a:rPr lang="de-DE" dirty="0"/>
              <a:t> resonant </a:t>
            </a:r>
            <a:r>
              <a:rPr lang="de-DE" dirty="0" err="1"/>
              <a:t>frequency</a:t>
            </a:r>
            <a:r>
              <a:rPr lang="de-DE" dirty="0"/>
              <a:t>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Tuning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deformation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damage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coating</a:t>
            </a:r>
            <a:r>
              <a:rPr lang="de-DE" dirty="0"/>
              <a:t> (e.g., </a:t>
            </a:r>
            <a:r>
              <a:rPr lang="de-DE" dirty="0" err="1"/>
              <a:t>cracks</a:t>
            </a:r>
            <a:r>
              <a:rPr lang="de-DE" dirty="0"/>
              <a:t>, </a:t>
            </a:r>
            <a:r>
              <a:rPr lang="de-DE" dirty="0" err="1"/>
              <a:t>delamination</a:t>
            </a:r>
            <a:r>
              <a:rPr lang="de-DE" dirty="0"/>
              <a:t>, </a:t>
            </a:r>
            <a:r>
              <a:rPr lang="de-DE" dirty="0" err="1"/>
              <a:t>ageing</a:t>
            </a:r>
            <a:r>
              <a:rPr lang="de-DE" dirty="0"/>
              <a:t>).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TESLA-type 1.3 GHz </a:t>
            </a:r>
            <a:r>
              <a:rPr lang="de-DE" dirty="0" err="1"/>
              <a:t>cavities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~1 MHz </a:t>
            </a:r>
            <a:r>
              <a:rPr lang="de-DE" dirty="0" err="1"/>
              <a:t>tuning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, </a:t>
            </a:r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~2 mm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Coarse</a:t>
            </a:r>
            <a:r>
              <a:rPr lang="de-DE" dirty="0"/>
              <a:t> </a:t>
            </a:r>
            <a:r>
              <a:rPr lang="de-DE" dirty="0" err="1"/>
              <a:t>tuning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slow (</a:t>
            </a:r>
            <a:r>
              <a:rPr lang="de-DE" dirty="0" err="1"/>
              <a:t>minutes</a:t>
            </a:r>
            <a:r>
              <a:rPr lang="de-DE" dirty="0"/>
              <a:t>) </a:t>
            </a:r>
            <a:r>
              <a:rPr lang="de-DE" dirty="0" err="1"/>
              <a:t>using</a:t>
            </a:r>
            <a:r>
              <a:rPr lang="de-DE" dirty="0"/>
              <a:t> a motor-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lever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high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advantage</a:t>
            </a:r>
            <a:r>
              <a:rPr lang="de-DE" dirty="0"/>
              <a:t>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Cavities</a:t>
            </a:r>
            <a:r>
              <a:rPr lang="de-DE" dirty="0"/>
              <a:t> also </a:t>
            </a:r>
            <a:r>
              <a:rPr lang="de-DE" dirty="0" err="1"/>
              <a:t>experience</a:t>
            </a:r>
            <a:r>
              <a:rPr lang="de-DE" dirty="0"/>
              <a:t> fast,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oscillations</a:t>
            </a:r>
            <a:r>
              <a:rPr lang="de-DE" dirty="0"/>
              <a:t> (0–300 Hz)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piezos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microphonics</a:t>
            </a:r>
            <a:r>
              <a:rPr lang="de-DE" dirty="0"/>
              <a:t> and </a:t>
            </a:r>
            <a:r>
              <a:rPr lang="de-DE" dirty="0" err="1"/>
              <a:t>compensation</a:t>
            </a:r>
            <a:r>
              <a:rPr lang="de-DE" dirty="0"/>
              <a:t>.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dirty="0"/>
              <a:t>A prototype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blade </a:t>
            </a:r>
            <a:r>
              <a:rPr lang="de-DE" dirty="0" err="1"/>
              <a:t>tuner</a:t>
            </a:r>
            <a:r>
              <a:rPr lang="de-DE" dirty="0"/>
              <a:t> and </a:t>
            </a:r>
            <a:r>
              <a:rPr lang="de-DE" dirty="0" err="1"/>
              <a:t>copper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coating</a:t>
            </a:r>
            <a:r>
              <a:rPr lang="de-DE" dirty="0"/>
              <a:t>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realistic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442B37-7220-43D5-AEEC-11A3524DB2C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7850" y="288926"/>
            <a:ext cx="1398661" cy="224546"/>
          </a:xfrm>
        </p:spPr>
        <p:txBody>
          <a:bodyPr>
            <a:normAutofit fontScale="40000" lnSpcReduction="20000"/>
          </a:bodyPr>
          <a:lstStyle/>
          <a:p>
            <a:r>
              <a:rPr lang="de-DE" dirty="0"/>
              <a:t>WP3 D10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4690D2-5DE6-458E-A262-757E3009AC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Oliver Kugeler</a:t>
            </a:r>
          </a:p>
        </p:txBody>
      </p:sp>
    </p:spTree>
    <p:extLst>
      <p:ext uri="{BB962C8B-B14F-4D97-AF65-F5344CB8AC3E}">
        <p14:creationId xmlns:p14="http://schemas.microsoft.com/office/powerpoint/2010/main" val="181689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EE7D4E-4E34-562E-5AFF-B18A64CA6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7" y="332536"/>
            <a:ext cx="5562600" cy="6343431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de-DE" sz="1500" b="1" dirty="0" err="1"/>
              <a:t>Mechanical</a:t>
            </a:r>
            <a:r>
              <a:rPr lang="de-DE" sz="1500" b="1" dirty="0"/>
              <a:t> Deformation &amp; Strain</a:t>
            </a:r>
          </a:p>
          <a:p>
            <a:pPr algn="l">
              <a:lnSpc>
                <a:spcPct val="120000"/>
              </a:lnSpc>
            </a:pPr>
            <a:r>
              <a:rPr lang="de-DE" sz="1500" dirty="0"/>
              <a:t>1.3 GHz </a:t>
            </a:r>
            <a:r>
              <a:rPr lang="de-DE" sz="1500" dirty="0" err="1"/>
              <a:t>cavity</a:t>
            </a:r>
            <a:r>
              <a:rPr lang="de-DE" sz="1500" dirty="0"/>
              <a:t>:</a:t>
            </a:r>
          </a:p>
          <a:p>
            <a:pPr lvl="1" algn="l">
              <a:lnSpc>
                <a:spcPct val="120000"/>
              </a:lnSpc>
            </a:pPr>
            <a:r>
              <a:rPr lang="de-DE" sz="1500" dirty="0"/>
              <a:t>1 MHz shift → ~8 × 10⁻⁴ relative </a:t>
            </a:r>
            <a:r>
              <a:rPr lang="de-DE" sz="1500" dirty="0" err="1"/>
              <a:t>frequency</a:t>
            </a:r>
            <a:r>
              <a:rPr lang="de-DE" sz="1500" dirty="0"/>
              <a:t> </a:t>
            </a:r>
            <a:r>
              <a:rPr lang="de-DE" sz="1500" dirty="0" err="1"/>
              <a:t>change</a:t>
            </a:r>
            <a:endParaRPr lang="de-DE" sz="1500" dirty="0"/>
          </a:p>
          <a:p>
            <a:pPr algn="l">
              <a:lnSpc>
                <a:spcPct val="120000"/>
              </a:lnSpc>
            </a:pPr>
            <a:r>
              <a:rPr lang="de-DE" sz="1500" dirty="0" err="1"/>
              <a:t>Frequency</a:t>
            </a:r>
            <a:r>
              <a:rPr lang="de-DE" sz="1500" dirty="0"/>
              <a:t> </a:t>
            </a:r>
            <a:r>
              <a:rPr lang="de-DE" sz="1500" dirty="0" err="1"/>
              <a:t>scales</a:t>
            </a:r>
            <a:r>
              <a:rPr lang="de-DE" sz="1500" dirty="0"/>
              <a:t> </a:t>
            </a:r>
            <a:r>
              <a:rPr lang="de-DE" sz="1500" dirty="0" err="1"/>
              <a:t>with</a:t>
            </a:r>
            <a:r>
              <a:rPr lang="de-DE" sz="1500" dirty="0"/>
              <a:t> </a:t>
            </a:r>
            <a:r>
              <a:rPr lang="de-DE" sz="1500" dirty="0" err="1"/>
              <a:t>geometry</a:t>
            </a:r>
            <a:r>
              <a:rPr lang="de-DE" sz="1500" dirty="0"/>
              <a:t> → </a:t>
            </a:r>
            <a:r>
              <a:rPr lang="de-DE" sz="1500" dirty="0" err="1"/>
              <a:t>similar</a:t>
            </a:r>
            <a:r>
              <a:rPr lang="de-DE" sz="1500" dirty="0"/>
              <a:t> </a:t>
            </a:r>
            <a:r>
              <a:rPr lang="de-DE" sz="1500" b="1" dirty="0"/>
              <a:t>relative </a:t>
            </a:r>
            <a:r>
              <a:rPr lang="de-DE" sz="1500" b="1" dirty="0" err="1"/>
              <a:t>length</a:t>
            </a:r>
            <a:r>
              <a:rPr lang="de-DE" sz="1500" b="1" dirty="0"/>
              <a:t> </a:t>
            </a:r>
            <a:r>
              <a:rPr lang="de-DE" sz="1500" b="1" dirty="0" err="1"/>
              <a:t>change</a:t>
            </a:r>
            <a:endParaRPr lang="de-DE" sz="1500" dirty="0"/>
          </a:p>
          <a:p>
            <a:pPr algn="l">
              <a:lnSpc>
                <a:spcPct val="120000"/>
              </a:lnSpc>
            </a:pPr>
            <a:r>
              <a:rPr lang="de-DE" sz="1500" dirty="0" err="1"/>
              <a:t>For</a:t>
            </a:r>
            <a:r>
              <a:rPr lang="de-DE" sz="1500" dirty="0"/>
              <a:t> ~10 cm </a:t>
            </a:r>
            <a:r>
              <a:rPr lang="de-DE" sz="1500" dirty="0" err="1"/>
              <a:t>cavity</a:t>
            </a:r>
            <a:r>
              <a:rPr lang="de-DE" sz="1500" dirty="0"/>
              <a:t>:</a:t>
            </a:r>
          </a:p>
          <a:p>
            <a:pPr lvl="1" algn="l">
              <a:lnSpc>
                <a:spcPct val="120000"/>
              </a:lnSpc>
            </a:pPr>
            <a:r>
              <a:rPr lang="de-DE" sz="1500" dirty="0" err="1"/>
              <a:t>Required</a:t>
            </a:r>
            <a:r>
              <a:rPr lang="de-DE" sz="1500" dirty="0"/>
              <a:t> </a:t>
            </a:r>
            <a:r>
              <a:rPr lang="de-DE" sz="1500" dirty="0" err="1"/>
              <a:t>deformation</a:t>
            </a:r>
            <a:r>
              <a:rPr lang="de-DE" sz="1500" dirty="0"/>
              <a:t> ≈ 80 µm</a:t>
            </a:r>
          </a:p>
          <a:p>
            <a:pPr algn="l">
              <a:lnSpc>
                <a:spcPct val="120000"/>
              </a:lnSpc>
            </a:pPr>
            <a:r>
              <a:rPr lang="de-DE" sz="1500" dirty="0" err="1"/>
              <a:t>Induces</a:t>
            </a:r>
            <a:r>
              <a:rPr lang="de-DE" sz="1500" dirty="0"/>
              <a:t> </a:t>
            </a:r>
            <a:r>
              <a:rPr lang="de-DE" sz="1500" dirty="0" err="1"/>
              <a:t>strain</a:t>
            </a:r>
            <a:r>
              <a:rPr lang="de-DE" sz="1500" dirty="0"/>
              <a:t> in </a:t>
            </a:r>
            <a:r>
              <a:rPr lang="de-DE" sz="1500" dirty="0" err="1"/>
              <a:t>cavity</a:t>
            </a:r>
            <a:r>
              <a:rPr lang="de-DE" sz="1500" dirty="0"/>
              <a:t> </a:t>
            </a:r>
            <a:r>
              <a:rPr lang="de-DE" sz="1500" dirty="0" err="1"/>
              <a:t>walls</a:t>
            </a:r>
            <a:r>
              <a:rPr lang="de-DE" sz="1500" dirty="0"/>
              <a:t>:</a:t>
            </a:r>
          </a:p>
          <a:p>
            <a:pPr lvl="1" algn="l">
              <a:lnSpc>
                <a:spcPct val="120000"/>
              </a:lnSpc>
            </a:pPr>
            <a:r>
              <a:rPr lang="de-DE" sz="1500" dirty="0"/>
              <a:t>10⁻⁴ – 10⁻³ (</a:t>
            </a:r>
            <a:r>
              <a:rPr lang="de-DE" sz="1500" dirty="0" err="1"/>
              <a:t>elastic</a:t>
            </a:r>
            <a:r>
              <a:rPr lang="de-DE" sz="1500" dirty="0"/>
              <a:t> </a:t>
            </a:r>
            <a:r>
              <a:rPr lang="de-DE" sz="1500" dirty="0" err="1"/>
              <a:t>regime</a:t>
            </a:r>
            <a:r>
              <a:rPr lang="de-DE" sz="1500" dirty="0"/>
              <a:t>)</a:t>
            </a:r>
          </a:p>
          <a:p>
            <a:pPr algn="l">
              <a:lnSpc>
                <a:spcPct val="120000"/>
              </a:lnSpc>
            </a:pPr>
            <a:r>
              <a:rPr lang="de-DE" sz="1500" dirty="0"/>
              <a:t>Deformation </a:t>
            </a:r>
            <a:r>
              <a:rPr lang="de-DE" sz="1500" dirty="0" err="1"/>
              <a:t>is</a:t>
            </a:r>
            <a:r>
              <a:rPr lang="de-DE" sz="1500" dirty="0"/>
              <a:t> </a:t>
            </a:r>
            <a:r>
              <a:rPr lang="de-DE" sz="1500" b="1" dirty="0"/>
              <a:t>non-uniform</a:t>
            </a:r>
            <a:r>
              <a:rPr lang="de-DE" sz="1500" dirty="0"/>
              <a:t>:</a:t>
            </a:r>
          </a:p>
          <a:p>
            <a:pPr lvl="1" algn="l">
              <a:lnSpc>
                <a:spcPct val="120000"/>
              </a:lnSpc>
            </a:pPr>
            <a:r>
              <a:rPr lang="de-DE" sz="1500" dirty="0" err="1"/>
              <a:t>Local</a:t>
            </a:r>
            <a:r>
              <a:rPr lang="de-DE" sz="1500" dirty="0"/>
              <a:t> </a:t>
            </a:r>
            <a:r>
              <a:rPr lang="de-DE" sz="1500" dirty="0" err="1"/>
              <a:t>bending</a:t>
            </a:r>
            <a:endParaRPr lang="de-DE" sz="1500" dirty="0"/>
          </a:p>
          <a:p>
            <a:pPr lvl="1" algn="l">
              <a:lnSpc>
                <a:spcPct val="120000"/>
              </a:lnSpc>
            </a:pPr>
            <a:r>
              <a:rPr lang="de-DE" sz="1500" dirty="0"/>
              <a:t>Stress </a:t>
            </a:r>
            <a:r>
              <a:rPr lang="de-DE" sz="1500" dirty="0" err="1"/>
              <a:t>concentrations</a:t>
            </a:r>
            <a:r>
              <a:rPr lang="de-DE" sz="1500" dirty="0"/>
              <a:t> (</a:t>
            </a:r>
            <a:r>
              <a:rPr lang="de-DE" sz="1500" dirty="0" err="1"/>
              <a:t>geometry</a:t>
            </a:r>
            <a:r>
              <a:rPr lang="de-DE" sz="1500" dirty="0"/>
              <a:t>, </a:t>
            </a:r>
            <a:r>
              <a:rPr lang="de-DE" sz="1500" dirty="0" err="1"/>
              <a:t>welds</a:t>
            </a:r>
            <a:r>
              <a:rPr lang="de-DE" sz="1500" dirty="0"/>
              <a:t>, </a:t>
            </a:r>
            <a:r>
              <a:rPr lang="de-DE" sz="1500" dirty="0" err="1"/>
              <a:t>tuner</a:t>
            </a:r>
            <a:r>
              <a:rPr lang="de-DE" sz="1500" dirty="0"/>
              <a:t> </a:t>
            </a:r>
            <a:r>
              <a:rPr lang="de-DE" sz="1500" dirty="0" err="1"/>
              <a:t>contact</a:t>
            </a:r>
            <a:r>
              <a:rPr lang="de-DE" sz="1500" dirty="0"/>
              <a:t>)</a:t>
            </a:r>
          </a:p>
          <a:p>
            <a:pPr algn="l">
              <a:lnSpc>
                <a:spcPct val="120000"/>
              </a:lnSpc>
            </a:pPr>
            <a:endParaRPr lang="de-DE" sz="1500" b="1" dirty="0"/>
          </a:p>
          <a:p>
            <a:pPr algn="l">
              <a:lnSpc>
                <a:spcPct val="120000"/>
              </a:lnSpc>
            </a:pPr>
            <a:r>
              <a:rPr lang="de-DE" sz="1500" b="1" dirty="0" err="1"/>
              <a:t>From</a:t>
            </a:r>
            <a:r>
              <a:rPr lang="de-DE" sz="1500" b="1" dirty="0"/>
              <a:t> </a:t>
            </a:r>
            <a:r>
              <a:rPr lang="de-DE" sz="1500" b="1" dirty="0" err="1"/>
              <a:t>Macroscopic</a:t>
            </a:r>
            <a:r>
              <a:rPr lang="de-DE" sz="1500" b="1" dirty="0"/>
              <a:t> </a:t>
            </a:r>
            <a:r>
              <a:rPr lang="de-DE" sz="1500" b="1" dirty="0" err="1"/>
              <a:t>to</a:t>
            </a:r>
            <a:r>
              <a:rPr lang="de-DE" sz="1500" b="1" dirty="0"/>
              <a:t> </a:t>
            </a:r>
            <a:r>
              <a:rPr lang="de-DE" sz="1500" b="1" dirty="0" err="1"/>
              <a:t>Atomic</a:t>
            </a:r>
            <a:r>
              <a:rPr lang="de-DE" sz="1500" b="1" dirty="0"/>
              <a:t> </a:t>
            </a:r>
            <a:r>
              <a:rPr lang="de-DE" sz="1500" b="1" dirty="0" err="1"/>
              <a:t>Scale</a:t>
            </a:r>
            <a:endParaRPr lang="de-DE" sz="1500" b="1" dirty="0"/>
          </a:p>
          <a:p>
            <a:pPr algn="l">
              <a:lnSpc>
                <a:spcPct val="120000"/>
              </a:lnSpc>
            </a:pPr>
            <a:r>
              <a:rPr lang="de-DE" sz="1500" dirty="0"/>
              <a:t>Strain </a:t>
            </a:r>
            <a:r>
              <a:rPr lang="de-DE" sz="1500" dirty="0" err="1"/>
              <a:t>translates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:</a:t>
            </a:r>
          </a:p>
          <a:p>
            <a:pPr lvl="1" algn="l">
              <a:lnSpc>
                <a:spcPct val="120000"/>
              </a:lnSpc>
            </a:pPr>
            <a:r>
              <a:rPr lang="de-DE" sz="1500" dirty="0" err="1"/>
              <a:t>picometer-scale</a:t>
            </a:r>
            <a:r>
              <a:rPr lang="de-DE" sz="1500" dirty="0"/>
              <a:t> </a:t>
            </a:r>
            <a:r>
              <a:rPr lang="de-DE" sz="1500" dirty="0" err="1"/>
              <a:t>lattice</a:t>
            </a:r>
            <a:r>
              <a:rPr lang="de-DE" sz="1500" dirty="0"/>
              <a:t> </a:t>
            </a:r>
            <a:r>
              <a:rPr lang="de-DE" sz="1500" dirty="0" err="1"/>
              <a:t>changes</a:t>
            </a:r>
            <a:endParaRPr lang="de-DE" sz="1500" dirty="0"/>
          </a:p>
          <a:p>
            <a:pPr algn="l">
              <a:lnSpc>
                <a:spcPct val="120000"/>
              </a:lnSpc>
            </a:pPr>
            <a:r>
              <a:rPr lang="de-DE" sz="1500" dirty="0" err="1"/>
              <a:t>Affects</a:t>
            </a:r>
            <a:r>
              <a:rPr lang="de-DE" sz="1500" dirty="0"/>
              <a:t> </a:t>
            </a:r>
            <a:r>
              <a:rPr lang="de-DE" sz="1500" dirty="0" err="1"/>
              <a:t>both</a:t>
            </a:r>
            <a:r>
              <a:rPr lang="de-DE" sz="1500" dirty="0"/>
              <a:t>:</a:t>
            </a:r>
          </a:p>
          <a:p>
            <a:pPr lvl="1" algn="l">
              <a:lnSpc>
                <a:spcPct val="120000"/>
              </a:lnSpc>
            </a:pPr>
            <a:r>
              <a:rPr lang="de-DE" sz="1500" dirty="0"/>
              <a:t>Substrate (</a:t>
            </a:r>
            <a:r>
              <a:rPr lang="de-DE" sz="1500" dirty="0" err="1"/>
              <a:t>Cu</a:t>
            </a:r>
            <a:r>
              <a:rPr lang="de-DE" sz="1500" dirty="0"/>
              <a:t>/Nb) &amp; </a:t>
            </a:r>
            <a:r>
              <a:rPr lang="de-DE" sz="1500" dirty="0" err="1"/>
              <a:t>Nb₃Sn</a:t>
            </a:r>
            <a:r>
              <a:rPr lang="de-DE" sz="1500" dirty="0"/>
              <a:t> </a:t>
            </a:r>
            <a:r>
              <a:rPr lang="de-DE" sz="1500" dirty="0" err="1"/>
              <a:t>coating</a:t>
            </a:r>
            <a:endParaRPr lang="de-DE" sz="15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FFA820B-FF5F-A678-3718-4F0A1E8B0F60}"/>
              </a:ext>
            </a:extLst>
          </p:cNvPr>
          <p:cNvSpPr txBox="1">
            <a:spLocks/>
          </p:cNvSpPr>
          <p:nvPr/>
        </p:nvSpPr>
        <p:spPr>
          <a:xfrm>
            <a:off x="6096000" y="95926"/>
            <a:ext cx="5807733" cy="6310985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0" i="0" kern="1200">
                <a:solidFill>
                  <a:schemeClr val="tx1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1" i="0" kern="1200">
                <a:solidFill>
                  <a:schemeClr val="accent3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chemeClr val="tx1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Source Sans Pro" panose="020B0503030403020204" pitchFamily="34" charset="77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br>
              <a:rPr lang="de-DE" dirty="0"/>
            </a:br>
            <a:r>
              <a:rPr lang="de-DE" b="1" dirty="0"/>
              <a:t>Impact on </a:t>
            </a:r>
            <a:r>
              <a:rPr lang="de-DE" b="1" dirty="0" err="1"/>
              <a:t>Nb₃Sn</a:t>
            </a:r>
            <a:r>
              <a:rPr lang="de-DE" b="1" dirty="0"/>
              <a:t> Coating</a:t>
            </a:r>
          </a:p>
          <a:p>
            <a:pPr algn="l">
              <a:lnSpc>
                <a:spcPct val="120000"/>
              </a:lnSpc>
            </a:pPr>
            <a:r>
              <a:rPr lang="de-DE" dirty="0" err="1"/>
              <a:t>Nb₃Sn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b="1" dirty="0" err="1"/>
              <a:t>brittle</a:t>
            </a:r>
            <a:r>
              <a:rPr lang="de-DE" b="1" dirty="0"/>
              <a:t> vs. </a:t>
            </a:r>
            <a:r>
              <a:rPr lang="de-DE" b="1" dirty="0" err="1"/>
              <a:t>ductile</a:t>
            </a:r>
            <a:r>
              <a:rPr lang="de-DE" b="1" dirty="0"/>
              <a:t> </a:t>
            </a:r>
            <a:r>
              <a:rPr lang="de-DE" b="1" dirty="0" err="1"/>
              <a:t>substrate</a:t>
            </a:r>
            <a:endParaRPr lang="de-DE" dirty="0"/>
          </a:p>
          <a:p>
            <a:pPr algn="l">
              <a:lnSpc>
                <a:spcPct val="120000"/>
              </a:lnSpc>
            </a:pPr>
            <a:r>
              <a:rPr lang="de-DE" dirty="0"/>
              <a:t>Strain </a:t>
            </a:r>
            <a:r>
              <a:rPr lang="de-DE" dirty="0" err="1"/>
              <a:t>induces</a:t>
            </a:r>
            <a:r>
              <a:rPr lang="de-DE" dirty="0"/>
              <a:t>:</a:t>
            </a:r>
          </a:p>
          <a:p>
            <a:pPr lvl="1" algn="l">
              <a:lnSpc>
                <a:spcPct val="120000"/>
              </a:lnSpc>
            </a:pPr>
            <a:r>
              <a:rPr lang="de-DE" dirty="0" err="1"/>
              <a:t>Tensile</a:t>
            </a:r>
            <a:r>
              <a:rPr lang="de-DE" dirty="0"/>
              <a:t> + </a:t>
            </a:r>
            <a:r>
              <a:rPr lang="de-DE" dirty="0" err="1"/>
              <a:t>shear</a:t>
            </a:r>
            <a:r>
              <a:rPr lang="de-DE" dirty="0"/>
              <a:t> stress, Stress at interface</a:t>
            </a:r>
          </a:p>
          <a:p>
            <a:pPr algn="l">
              <a:lnSpc>
                <a:spcPct val="120000"/>
              </a:lnSpc>
            </a:pPr>
            <a:r>
              <a:rPr lang="de-DE" dirty="0"/>
              <a:t>Real </a:t>
            </a:r>
            <a:r>
              <a:rPr lang="de-DE" dirty="0" err="1"/>
              <a:t>coatings</a:t>
            </a:r>
            <a:r>
              <a:rPr lang="de-DE" dirty="0"/>
              <a:t>:</a:t>
            </a:r>
          </a:p>
          <a:p>
            <a:pPr lvl="1" algn="l">
              <a:lnSpc>
                <a:spcPct val="120000"/>
              </a:lnSpc>
            </a:pPr>
            <a:r>
              <a:rPr lang="de-DE" dirty="0" err="1"/>
              <a:t>Grain</a:t>
            </a:r>
            <a:r>
              <a:rPr lang="de-DE" dirty="0"/>
              <a:t> </a:t>
            </a:r>
            <a:r>
              <a:rPr lang="de-DE" dirty="0" err="1"/>
              <a:t>boundaries</a:t>
            </a:r>
            <a:r>
              <a:rPr lang="de-DE" dirty="0"/>
              <a:t>, </a:t>
            </a:r>
            <a:r>
              <a:rPr lang="de-DE" dirty="0" err="1"/>
              <a:t>defects</a:t>
            </a:r>
            <a:r>
              <a:rPr lang="de-DE" dirty="0"/>
              <a:t> → stress </a:t>
            </a:r>
            <a:r>
              <a:rPr lang="de-DE" dirty="0" err="1"/>
              <a:t>concentrators</a:t>
            </a:r>
            <a:endParaRPr lang="de-DE" dirty="0"/>
          </a:p>
          <a:p>
            <a:pPr lvl="1" algn="l">
              <a:lnSpc>
                <a:spcPct val="120000"/>
              </a:lnSpc>
            </a:pPr>
            <a:r>
              <a:rPr lang="de-DE" dirty="0"/>
              <a:t>Can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:</a:t>
            </a:r>
          </a:p>
          <a:p>
            <a:pPr lvl="2" algn="l">
              <a:lnSpc>
                <a:spcPct val="120000"/>
              </a:lnSpc>
            </a:pPr>
            <a:r>
              <a:rPr lang="de-DE" b="1" dirty="0"/>
              <a:t>Microcracks, Delamination, </a:t>
            </a:r>
            <a:r>
              <a:rPr lang="de-DE" dirty="0"/>
              <a:t>Damage </a:t>
            </a:r>
            <a:r>
              <a:rPr lang="de-DE" dirty="0" err="1"/>
              <a:t>accumulation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cycles</a:t>
            </a:r>
            <a:endParaRPr lang="de-DE" dirty="0"/>
          </a:p>
          <a:p>
            <a:pPr algn="l">
              <a:lnSpc>
                <a:spcPct val="120000"/>
              </a:lnSpc>
            </a:pPr>
            <a:endParaRPr lang="de-DE" b="1" dirty="0"/>
          </a:p>
          <a:p>
            <a:pPr algn="l">
              <a:lnSpc>
                <a:spcPct val="120000"/>
              </a:lnSpc>
            </a:pPr>
            <a:r>
              <a:rPr lang="de-DE" b="1" dirty="0" err="1"/>
              <a:t>Superconducting</a:t>
            </a:r>
            <a:r>
              <a:rPr lang="de-DE" b="1" dirty="0"/>
              <a:t> </a:t>
            </a:r>
            <a:r>
              <a:rPr lang="de-DE" b="1" dirty="0" err="1"/>
              <a:t>Consequences</a:t>
            </a:r>
            <a:endParaRPr lang="de-DE" b="1" dirty="0"/>
          </a:p>
          <a:p>
            <a:pPr algn="l">
              <a:lnSpc>
                <a:spcPct val="120000"/>
              </a:lnSpc>
            </a:pPr>
            <a:r>
              <a:rPr lang="de-DE" dirty="0"/>
              <a:t>Strain </a:t>
            </a:r>
            <a:r>
              <a:rPr lang="de-DE" dirty="0" err="1"/>
              <a:t>modifies</a:t>
            </a:r>
            <a:r>
              <a:rPr lang="de-DE" dirty="0"/>
              <a:t>:</a:t>
            </a:r>
          </a:p>
          <a:p>
            <a:pPr lvl="1" algn="l">
              <a:lnSpc>
                <a:spcPct val="120000"/>
              </a:lnSpc>
            </a:pPr>
            <a:r>
              <a:rPr lang="de-DE" dirty="0" err="1"/>
              <a:t>Lattice</a:t>
            </a:r>
            <a:r>
              <a:rPr lang="de-DE" dirty="0"/>
              <a:t> </a:t>
            </a:r>
            <a:r>
              <a:rPr lang="de-DE" dirty="0" err="1"/>
              <a:t>spacing</a:t>
            </a:r>
            <a:r>
              <a:rPr lang="de-DE" dirty="0"/>
              <a:t> → electronic </a:t>
            </a:r>
            <a:r>
              <a:rPr lang="de-DE" dirty="0" err="1"/>
              <a:t>structure</a:t>
            </a:r>
            <a:endParaRPr lang="de-DE" dirty="0"/>
          </a:p>
          <a:p>
            <a:pPr algn="l">
              <a:lnSpc>
                <a:spcPct val="120000"/>
              </a:lnSpc>
            </a:pPr>
            <a:r>
              <a:rPr lang="de-DE" dirty="0"/>
              <a:t>Possible </a:t>
            </a:r>
            <a:r>
              <a:rPr lang="de-DE" dirty="0" err="1"/>
              <a:t>effects</a:t>
            </a:r>
            <a:r>
              <a:rPr lang="de-DE" dirty="0"/>
              <a:t>:</a:t>
            </a:r>
          </a:p>
          <a:p>
            <a:pPr lvl="1" algn="l">
              <a:lnSpc>
                <a:spcPct val="120000"/>
              </a:lnSpc>
            </a:pPr>
            <a:r>
              <a:rPr lang="de-DE" dirty="0"/>
              <a:t>Shift in </a:t>
            </a:r>
            <a:r>
              <a:rPr lang="de-DE" dirty="0" err="1"/>
              <a:t>Tc</a:t>
            </a:r>
            <a:r>
              <a:rPr lang="de-DE" dirty="0"/>
              <a:t>, Change in </a:t>
            </a:r>
            <a:r>
              <a:rPr lang="de-DE" dirty="0" err="1"/>
              <a:t>critical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, </a:t>
            </a:r>
            <a:r>
              <a:rPr lang="de-DE" dirty="0" err="1"/>
              <a:t>Altered</a:t>
            </a:r>
            <a:r>
              <a:rPr lang="de-DE" dirty="0"/>
              <a:t>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pinning</a:t>
            </a:r>
            <a:endParaRPr lang="de-DE" dirty="0"/>
          </a:p>
          <a:p>
            <a:pPr algn="l">
              <a:lnSpc>
                <a:spcPct val="120000"/>
              </a:lnSpc>
            </a:pPr>
            <a:r>
              <a:rPr lang="de-DE" dirty="0"/>
              <a:t>RF </a:t>
            </a:r>
            <a:r>
              <a:rPr lang="de-DE" dirty="0" err="1"/>
              <a:t>impact</a:t>
            </a:r>
            <a:r>
              <a:rPr lang="de-DE" dirty="0"/>
              <a:t>:</a:t>
            </a:r>
          </a:p>
          <a:p>
            <a:pPr lvl="1" algn="l">
              <a:lnSpc>
                <a:spcPct val="120000"/>
              </a:lnSpc>
            </a:pPr>
            <a:r>
              <a:rPr lang="de-DE" dirty="0" err="1"/>
              <a:t>Increased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</a:t>
            </a:r>
            <a:r>
              <a:rPr lang="de-DE" dirty="0" err="1"/>
              <a:t>resistance</a:t>
            </a:r>
            <a:r>
              <a:rPr lang="de-DE" dirty="0"/>
              <a:t>,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hot</a:t>
            </a:r>
            <a:r>
              <a:rPr lang="de-DE" dirty="0"/>
              <a:t> </a:t>
            </a:r>
            <a:r>
              <a:rPr lang="de-DE" dirty="0" err="1"/>
              <a:t>spots</a:t>
            </a:r>
            <a:r>
              <a:rPr lang="de-DE" dirty="0"/>
              <a:t> at high </a:t>
            </a:r>
            <a:r>
              <a:rPr lang="de-DE" dirty="0" err="1"/>
              <a:t>fields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159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57BB1-979C-49AA-E1A7-0AE5CA59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244960"/>
            <a:ext cx="11036300" cy="596771"/>
          </a:xfrm>
        </p:spPr>
        <p:txBody>
          <a:bodyPr/>
          <a:lstStyle/>
          <a:p>
            <a:r>
              <a:rPr lang="de-DE" dirty="0"/>
              <a:t>Experimental </a:t>
            </a:r>
            <a:r>
              <a:rPr lang="de-DE" dirty="0" err="1"/>
              <a:t>setup</a:t>
            </a:r>
            <a:endParaRPr lang="de-D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B78AA7D-527C-10C5-FCE2-E38D2EE8F4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517" y="979066"/>
            <a:ext cx="5487716" cy="489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indent="-1778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Copper prototype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cavities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provided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INFN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TESLA-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shaped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geometry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formed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spinning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Ends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equipped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horn-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shaped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„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flanges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vacuum-tight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via CF-100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adapters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Permanent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vacuum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connections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(not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removed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after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assembly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177800" marR="0" lvl="0" indent="-177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Blade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tuner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design: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7800" lvl="1" indent="-1778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Three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concentric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rings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along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cavity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axis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7800" lvl="1" indent="-1778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Middle ring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split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connected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via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titanium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blades (spring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elements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7800" lvl="1" indent="-177800" algn="l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Lateral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motion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converted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axial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cavity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deformation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Challenge: Standard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tuners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attach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LHe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tank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not bare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cavity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bath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cryostat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Solution: Custom 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groove +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adapters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(HZB)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connect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tuner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directly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cavity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5BF85BD-0FC9-B487-D625-5CDEF270230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70939" y="1812027"/>
            <a:ext cx="5622125" cy="36815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486828F-56F3-E0DA-8D2B-01DC711223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</p:spPr>
        <p:txBody>
          <a:bodyPr/>
          <a:lstStyle/>
          <a:p>
            <a:r>
              <a:rPr lang="de-DE" dirty="0"/>
              <a:t>Oliver Kugeler</a:t>
            </a:r>
          </a:p>
        </p:txBody>
      </p:sp>
    </p:spTree>
    <p:extLst>
      <p:ext uri="{BB962C8B-B14F-4D97-AF65-F5344CB8AC3E}">
        <p14:creationId xmlns:p14="http://schemas.microsoft.com/office/powerpoint/2010/main" val="209907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05EBF21-4DA6-00EA-1EA5-CFA15640B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87" y="111254"/>
            <a:ext cx="5722228" cy="602387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5D1DEB3-1ED1-9BCC-3FB6-D34DA36F0BAE}"/>
              </a:ext>
            </a:extLst>
          </p:cNvPr>
          <p:cNvSpPr txBox="1"/>
          <p:nvPr/>
        </p:nvSpPr>
        <p:spPr>
          <a:xfrm>
            <a:off x="353712" y="722870"/>
            <a:ext cx="5558856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lnSpc>
                <a:spcPct val="150000"/>
              </a:lnSpc>
              <a:buNone/>
            </a:pPr>
            <a:r>
              <a:rPr lang="de-DE" b="1" dirty="0" err="1"/>
              <a:t>Actuation</a:t>
            </a:r>
            <a:r>
              <a:rPr lang="de-DE" b="1" dirty="0"/>
              <a:t> &amp; RF Measurement</a:t>
            </a:r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Stepper </a:t>
            </a:r>
            <a:r>
              <a:rPr lang="de-DE" b="1" dirty="0" err="1"/>
              <a:t>motor</a:t>
            </a:r>
            <a:r>
              <a:rPr lang="de-DE" b="1" dirty="0"/>
              <a:t> (</a:t>
            </a:r>
            <a:r>
              <a:rPr lang="de-DE" b="1" dirty="0" err="1"/>
              <a:t>Phytron</a:t>
            </a:r>
            <a:r>
              <a:rPr lang="de-DE" b="1" dirty="0"/>
              <a:t>) + </a:t>
            </a:r>
            <a:r>
              <a:rPr lang="de-DE" b="1" dirty="0" err="1"/>
              <a:t>harmonic</a:t>
            </a:r>
            <a:r>
              <a:rPr lang="de-DE" b="1" dirty="0"/>
              <a:t> </a:t>
            </a:r>
            <a:r>
              <a:rPr lang="de-DE" b="1" dirty="0" err="1"/>
              <a:t>drive</a:t>
            </a:r>
            <a:br>
              <a:rPr lang="de-DE" dirty="0"/>
            </a:br>
            <a:r>
              <a:rPr lang="de-DE" dirty="0"/>
              <a:t>→ </a:t>
            </a:r>
            <a:r>
              <a:rPr lang="de-DE" dirty="0" err="1"/>
              <a:t>precise</a:t>
            </a:r>
            <a:r>
              <a:rPr lang="de-DE" dirty="0"/>
              <a:t>, </a:t>
            </a:r>
            <a:r>
              <a:rPr lang="de-DE" dirty="0" err="1"/>
              <a:t>reproducible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antennas</a:t>
            </a:r>
            <a:r>
              <a:rPr lang="de-DE" dirty="0"/>
              <a:t>:</a:t>
            </a:r>
          </a:p>
          <a:p>
            <a:pPr marL="635000" lvl="2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b="1" dirty="0" err="1"/>
              <a:t>strongly</a:t>
            </a:r>
            <a:r>
              <a:rPr lang="de-DE" b="1" dirty="0"/>
              <a:t> </a:t>
            </a:r>
            <a:r>
              <a:rPr lang="de-DE" b="1" dirty="0" err="1"/>
              <a:t>coupled</a:t>
            </a:r>
            <a:endParaRPr lang="de-DE" dirty="0"/>
          </a:p>
          <a:p>
            <a:pPr marL="635000" lvl="2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b="1" dirty="0" err="1"/>
              <a:t>weakly</a:t>
            </a:r>
            <a:r>
              <a:rPr lang="de-DE" b="1" dirty="0"/>
              <a:t> </a:t>
            </a:r>
            <a:r>
              <a:rPr lang="de-DE" b="1" dirty="0" err="1"/>
              <a:t>coupled</a:t>
            </a:r>
            <a:endParaRPr lang="de-DE" dirty="0"/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/>
              <a:t>Vector Network Analyzer (VNA)</a:t>
            </a:r>
            <a:r>
              <a:rPr lang="de-DE" dirty="0"/>
              <a:t>:</a:t>
            </a:r>
          </a:p>
          <a:p>
            <a:pPr marL="177800" lvl="1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Measures</a:t>
            </a:r>
            <a:r>
              <a:rPr lang="de-DE" dirty="0"/>
              <a:t> S-parameters </a:t>
            </a:r>
            <a:br>
              <a:rPr lang="de-DE" dirty="0"/>
            </a:br>
            <a:r>
              <a:rPr lang="de-DE" dirty="0"/>
              <a:t>→ </a:t>
            </a:r>
            <a:r>
              <a:rPr lang="de-DE" dirty="0" err="1"/>
              <a:t>resonance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 &amp; </a:t>
            </a:r>
            <a:r>
              <a:rPr lang="de-DE" dirty="0" err="1"/>
              <a:t>bandwidth</a:t>
            </a:r>
            <a:endParaRPr lang="de-DE" dirty="0"/>
          </a:p>
          <a:p>
            <a:pPr marL="177800" indent="-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Automated</a:t>
            </a:r>
            <a:r>
              <a:rPr lang="de-DE" dirty="0"/>
              <a:t> via </a:t>
            </a:r>
            <a:r>
              <a:rPr lang="de-DE" b="1" dirty="0"/>
              <a:t>Python GUI (ChatGPT-</a:t>
            </a:r>
            <a:r>
              <a:rPr lang="de-DE" b="1" dirty="0" err="1"/>
              <a:t>assisted</a:t>
            </a:r>
            <a:r>
              <a:rPr lang="de-DE" b="1" dirty="0"/>
              <a:t>)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BDD3570-7BF4-6235-A2B0-27637456C6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</p:spPr>
        <p:txBody>
          <a:bodyPr/>
          <a:lstStyle/>
          <a:p>
            <a:r>
              <a:rPr lang="de-DE" dirty="0"/>
              <a:t>Oliver Kugeler</a:t>
            </a:r>
          </a:p>
        </p:txBody>
      </p:sp>
    </p:spTree>
    <p:extLst>
      <p:ext uri="{BB962C8B-B14F-4D97-AF65-F5344CB8AC3E}">
        <p14:creationId xmlns:p14="http://schemas.microsoft.com/office/powerpoint/2010/main" val="262129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6662F-00ED-C6A3-806D-D7A627B1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11" y="841577"/>
            <a:ext cx="3969436" cy="1476375"/>
          </a:xfrm>
        </p:spPr>
        <p:txBody>
          <a:bodyPr/>
          <a:lstStyle/>
          <a:p>
            <a:r>
              <a:rPr lang="de-DE" dirty="0"/>
              <a:t>Prompt </a:t>
            </a:r>
            <a:r>
              <a:rPr lang="de-DE" dirty="0" err="1"/>
              <a:t>engineered</a:t>
            </a:r>
            <a:r>
              <a:rPr lang="de-DE" dirty="0"/>
              <a:t> DAQ </a:t>
            </a:r>
            <a:r>
              <a:rPr lang="de-DE" dirty="0" err="1"/>
              <a:t>tool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4FB4AC-4C9B-49A7-0B1F-C972250D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2692399"/>
            <a:ext cx="3901474" cy="348456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de-DE" dirty="0"/>
              <a:t>1000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python</a:t>
            </a:r>
            <a:r>
              <a:rPr lang="de-DE" dirty="0"/>
              <a:t> code </a:t>
            </a:r>
            <a:r>
              <a:rPr lang="de-DE" dirty="0" err="1"/>
              <a:t>entirely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AI</a:t>
            </a:r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02D413F-A69A-9DA1-769F-08EA2AF74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18" y="836613"/>
            <a:ext cx="7007871" cy="5134393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75D042-2B0A-9B5E-D148-602C9FF60C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</p:spPr>
        <p:txBody>
          <a:bodyPr/>
          <a:lstStyle/>
          <a:p>
            <a:r>
              <a:rPr lang="de-DE" dirty="0"/>
              <a:t>Oliver Kugeler</a:t>
            </a:r>
          </a:p>
        </p:txBody>
      </p:sp>
    </p:spTree>
    <p:extLst>
      <p:ext uri="{BB962C8B-B14F-4D97-AF65-F5344CB8AC3E}">
        <p14:creationId xmlns:p14="http://schemas.microsoft.com/office/powerpoint/2010/main" val="1543406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4D9E93-17ED-0778-9DCF-6106BE81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S21 </a:t>
            </a:r>
            <a:r>
              <a:rPr lang="de-DE" dirty="0" err="1"/>
              <a:t>measurements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3C5EB33-A9EC-5100-3077-285DCE93E429}"/>
              </a:ext>
            </a:extLst>
          </p:cNvPr>
          <p:cNvGrpSpPr/>
          <p:nvPr/>
        </p:nvGrpSpPr>
        <p:grpSpPr>
          <a:xfrm>
            <a:off x="1583990" y="2072537"/>
            <a:ext cx="8772145" cy="2215258"/>
            <a:chOff x="0" y="0"/>
            <a:chExt cx="5703163" cy="1440551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C18FDCE0-0A88-3668-8FD0-1FB9B5487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438" y="8626"/>
              <a:ext cx="1889125" cy="1417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5D2693A-C826-CA9E-B31A-97A7EB317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623" y="8626"/>
              <a:ext cx="1907540" cy="1431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981087E-00A5-FCD7-BD96-20B29BE42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97380" cy="14243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6DE75E6-650B-E20B-D409-515144807181}"/>
              </a:ext>
            </a:extLst>
          </p:cNvPr>
          <p:cNvCxnSpPr>
            <a:cxnSpLocks/>
          </p:cNvCxnSpPr>
          <p:nvPr/>
        </p:nvCxnSpPr>
        <p:spPr>
          <a:xfrm>
            <a:off x="5988559" y="4355757"/>
            <a:ext cx="0" cy="62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7D4FEA50-5A17-EEE1-1F0D-1C07402703C4}"/>
              </a:ext>
            </a:extLst>
          </p:cNvPr>
          <p:cNvSpPr/>
          <p:nvPr/>
        </p:nvSpPr>
        <p:spPr>
          <a:xfrm>
            <a:off x="4445082" y="5134232"/>
            <a:ext cx="3048173" cy="9885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err="1"/>
              <a:t>Resonance</a:t>
            </a:r>
            <a:r>
              <a:rPr lang="de-DE" sz="2400" dirty="0"/>
              <a:t> </a:t>
            </a:r>
            <a:r>
              <a:rPr lang="de-DE" sz="2400" dirty="0" err="1"/>
              <a:t>frequency</a:t>
            </a:r>
            <a:r>
              <a:rPr lang="de-DE" sz="2400" dirty="0"/>
              <a:t> </a:t>
            </a:r>
            <a:r>
              <a:rPr lang="de-DE" sz="2400" dirty="0" err="1"/>
              <a:t>bandwidth</a:t>
            </a:r>
            <a:r>
              <a:rPr lang="de-DE" sz="2400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0675A15-26F5-1D29-CFA2-4988FB618769}"/>
              </a:ext>
            </a:extLst>
          </p:cNvPr>
          <p:cNvSpPr txBox="1"/>
          <p:nvPr/>
        </p:nvSpPr>
        <p:spPr>
          <a:xfrm>
            <a:off x="3766556" y="4417271"/>
            <a:ext cx="18028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Lorentz </a:t>
            </a:r>
            <a:r>
              <a:rPr lang="de-DE" dirty="0" err="1"/>
              <a:t>profile</a:t>
            </a:r>
            <a:r>
              <a:rPr lang="de-DE" dirty="0"/>
              <a:t> fit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796DF412-5FEA-C29D-69AC-56709A97254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</p:spPr>
        <p:txBody>
          <a:bodyPr/>
          <a:lstStyle/>
          <a:p>
            <a:r>
              <a:rPr lang="de-DE" dirty="0"/>
              <a:t>Oliver Kugeler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C298BD-3787-3DDA-10DF-8F226BFA219B}"/>
              </a:ext>
            </a:extLst>
          </p:cNvPr>
          <p:cNvSpPr txBox="1"/>
          <p:nvPr/>
        </p:nvSpPr>
        <p:spPr>
          <a:xfrm>
            <a:off x="8102027" y="4417271"/>
            <a:ext cx="18000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circle</a:t>
            </a:r>
            <a:r>
              <a:rPr lang="de-DE" dirty="0"/>
              <a:t> fit</a:t>
            </a:r>
          </a:p>
        </p:txBody>
      </p:sp>
    </p:spTree>
    <p:extLst>
      <p:ext uri="{BB962C8B-B14F-4D97-AF65-F5344CB8AC3E}">
        <p14:creationId xmlns:p14="http://schemas.microsoft.com/office/powerpoint/2010/main" val="307716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19EF1-1290-A88E-4CE5-5A663EEA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836613"/>
            <a:ext cx="11036300" cy="701803"/>
          </a:xfrm>
        </p:spPr>
        <p:txBody>
          <a:bodyPr/>
          <a:lstStyle/>
          <a:p>
            <a:r>
              <a:rPr lang="de-DE" dirty="0" err="1"/>
              <a:t>Commissioning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26D5194-4D39-C6BA-9B60-08F53A3E8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6" y="1538416"/>
            <a:ext cx="7339913" cy="45450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F386C17-20C5-7405-A59B-29D8F13C1BC2}"/>
              </a:ext>
            </a:extLst>
          </p:cNvPr>
          <p:cNvSpPr txBox="1"/>
          <p:nvPr/>
        </p:nvSpPr>
        <p:spPr>
          <a:xfrm>
            <a:off x="8031892" y="2007973"/>
            <a:ext cx="3453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Range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Linearity</a:t>
            </a:r>
            <a:r>
              <a:rPr lang="de-DE" dirty="0"/>
              <a:t>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Small </a:t>
            </a:r>
            <a:r>
              <a:rPr lang="de-DE" dirty="0" err="1"/>
              <a:t>hysteresis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Small </a:t>
            </a:r>
            <a:r>
              <a:rPr lang="de-DE" dirty="0" err="1"/>
              <a:t>plastic</a:t>
            </a:r>
            <a:r>
              <a:rPr lang="de-DE" dirty="0"/>
              <a:t> </a:t>
            </a:r>
            <a:r>
              <a:rPr lang="de-DE" dirty="0" err="1"/>
              <a:t>deformation</a:t>
            </a:r>
            <a:r>
              <a:rPr lang="de-DE" dirty="0"/>
              <a:t> at &gt;1MHz </a:t>
            </a:r>
            <a:r>
              <a:rPr lang="de-DE" dirty="0" err="1"/>
              <a:t>elongation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healed</a:t>
            </a:r>
            <a:r>
              <a:rPr lang="de-DE" dirty="0"/>
              <a:t>)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8079EB7-6C41-22C5-EEBD-91C98601CAE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00918" y="6393825"/>
            <a:ext cx="4114800" cy="365125"/>
          </a:xfrm>
        </p:spPr>
        <p:txBody>
          <a:bodyPr/>
          <a:lstStyle/>
          <a:p>
            <a:r>
              <a:rPr lang="de-DE" dirty="0"/>
              <a:t>Oliver Kugeler</a:t>
            </a:r>
          </a:p>
        </p:txBody>
      </p:sp>
    </p:spTree>
    <p:extLst>
      <p:ext uri="{BB962C8B-B14F-4D97-AF65-F5344CB8AC3E}">
        <p14:creationId xmlns:p14="http://schemas.microsoft.com/office/powerpoint/2010/main" val="259743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EA6E4-72FF-A9F8-76E1-E78617E1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r>
              <a:rPr lang="de-DE" dirty="0"/>
              <a:t> &amp; </a:t>
            </a:r>
            <a:r>
              <a:rPr lang="de-DE" dirty="0" err="1"/>
              <a:t>outlook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78194B-94A8-5152-328D-3A66F2800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de-DE" dirty="0"/>
              <a:t>Q </a:t>
            </a:r>
            <a:r>
              <a:rPr lang="de-DE" dirty="0" err="1"/>
              <a:t>vs</a:t>
            </a:r>
            <a:r>
              <a:rPr lang="de-DE" dirty="0"/>
              <a:t> f </a:t>
            </a:r>
            <a:r>
              <a:rPr lang="de-DE" dirty="0" err="1"/>
              <a:t>detuning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successfully</a:t>
            </a:r>
            <a:r>
              <a:rPr lang="de-DE" dirty="0"/>
              <a:t> </a:t>
            </a:r>
            <a:r>
              <a:rPr lang="de-DE" dirty="0" err="1"/>
              <a:t>commissioned</a:t>
            </a:r>
            <a:endParaRPr lang="de-DE" dirty="0"/>
          </a:p>
          <a:p>
            <a:pPr algn="l"/>
            <a:endParaRPr lang="de-DE" dirty="0"/>
          </a:p>
          <a:p>
            <a:pPr algn="l"/>
            <a:r>
              <a:rPr lang="de-DE" b="1" dirty="0" err="1"/>
              <a:t>ToDo</a:t>
            </a:r>
            <a:endParaRPr lang="de-DE" b="1" dirty="0"/>
          </a:p>
          <a:p>
            <a:pPr algn="l"/>
            <a:r>
              <a:rPr lang="de-DE" dirty="0" err="1"/>
              <a:t>Confirm</a:t>
            </a:r>
            <a:r>
              <a:rPr lang="de-DE" dirty="0"/>
              <a:t> </a:t>
            </a:r>
            <a:r>
              <a:rPr lang="de-DE" dirty="0" err="1"/>
              <a:t>vacuum</a:t>
            </a:r>
            <a:r>
              <a:rPr lang="de-DE" dirty="0"/>
              <a:t> </a:t>
            </a:r>
            <a:r>
              <a:rPr lang="de-DE" dirty="0" err="1"/>
              <a:t>tightness</a:t>
            </a:r>
            <a:r>
              <a:rPr lang="de-DE" dirty="0"/>
              <a:t> upon </a:t>
            </a:r>
            <a:r>
              <a:rPr lang="de-DE" dirty="0" err="1"/>
              <a:t>tuning</a:t>
            </a:r>
            <a:endParaRPr lang="de-DE" dirty="0"/>
          </a:p>
          <a:p>
            <a:pPr algn="l"/>
            <a:r>
              <a:rPr lang="de-DE" dirty="0"/>
              <a:t>Use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antenna</a:t>
            </a:r>
            <a:endParaRPr lang="de-DE" dirty="0"/>
          </a:p>
          <a:p>
            <a:pPr algn="l"/>
            <a:r>
              <a:rPr lang="de-DE" dirty="0" err="1"/>
              <a:t>Operate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Nb</a:t>
            </a:r>
            <a:r>
              <a:rPr lang="de-DE" baseline="-25000" dirty="0"/>
              <a:t>3</a:t>
            </a:r>
            <a:r>
              <a:rPr lang="de-DE" dirty="0"/>
              <a:t>Sn </a:t>
            </a:r>
            <a:r>
              <a:rPr lang="de-DE" dirty="0" err="1"/>
              <a:t>coated</a:t>
            </a:r>
            <a:r>
              <a:rPr lang="de-DE" dirty="0"/>
              <a:t> </a:t>
            </a:r>
            <a:r>
              <a:rPr lang="de-DE" dirty="0" err="1"/>
              <a:t>cavity</a:t>
            </a:r>
            <a:r>
              <a:rPr lang="de-DE" dirty="0"/>
              <a:t> in </a:t>
            </a:r>
            <a:r>
              <a:rPr lang="de-DE" dirty="0" err="1"/>
              <a:t>bath</a:t>
            </a:r>
            <a:r>
              <a:rPr lang="de-DE" dirty="0"/>
              <a:t> </a:t>
            </a:r>
            <a:r>
              <a:rPr lang="de-DE" dirty="0" err="1"/>
              <a:t>cryostat</a:t>
            </a:r>
            <a:r>
              <a:rPr lang="de-DE" dirty="0"/>
              <a:t> (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lambda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)</a:t>
            </a:r>
          </a:p>
          <a:p>
            <a:pPr algn="l"/>
            <a:r>
              <a:rPr lang="de-DE" dirty="0"/>
              <a:t>Optional: </a:t>
            </a:r>
            <a:r>
              <a:rPr lang="de-DE" dirty="0" err="1"/>
              <a:t>equip</a:t>
            </a:r>
            <a:r>
              <a:rPr lang="de-DE" dirty="0"/>
              <a:t> HRD (</a:t>
            </a:r>
            <a:r>
              <a:rPr lang="de-DE" dirty="0" err="1"/>
              <a:t>movable</a:t>
            </a:r>
            <a:r>
              <a:rPr lang="de-DE" dirty="0"/>
              <a:t> </a:t>
            </a:r>
            <a:r>
              <a:rPr lang="de-DE" dirty="0" err="1"/>
              <a:t>antenna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7A68F0-668A-6478-345E-9F98D288A4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Oliver Kugeler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827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ZB NEU 1">
      <a:dk1>
        <a:srgbClr val="000000"/>
      </a:dk1>
      <a:lt1>
        <a:srgbClr val="FFFFFF"/>
      </a:lt1>
      <a:dk2>
        <a:srgbClr val="004F84"/>
      </a:dk2>
      <a:lt2>
        <a:srgbClr val="E7E6E6"/>
      </a:lt2>
      <a:accent1>
        <a:srgbClr val="004F84"/>
      </a:accent1>
      <a:accent2>
        <a:srgbClr val="6CABE9"/>
      </a:accent2>
      <a:accent3>
        <a:srgbClr val="D15E57"/>
      </a:accent3>
      <a:accent4>
        <a:srgbClr val="9AC6F3"/>
      </a:accent4>
      <a:accent5>
        <a:srgbClr val="C6D970"/>
      </a:accent5>
      <a:accent6>
        <a:srgbClr val="BCD932"/>
      </a:accent6>
      <a:hlink>
        <a:srgbClr val="CB59C1"/>
      </a:hlink>
      <a:folHlink>
        <a:srgbClr val="6760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pt-HZB-INTERN" id="{026F129E-3D06-4D3A-BECB-0E02C717A03B}" vid="{6C205BF7-EE6A-426F-9FD9-819070E3AFA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MS-PowerPoint Vorlage_HZB-INTERN-internal</Template>
  <TotalTime>0</TotalTime>
  <Words>560</Words>
  <Application>Microsoft Office PowerPoint</Application>
  <PresentationFormat>Breitbild</PresentationFormat>
  <Paragraphs>90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Source Sans Pro</vt:lpstr>
      <vt:lpstr>Source Sans Pro Light</vt:lpstr>
      <vt:lpstr>Source Sans Pro Semibold</vt:lpstr>
      <vt:lpstr>Office</vt:lpstr>
      <vt:lpstr>D10: Q vs f tuning tool</vt:lpstr>
      <vt:lpstr>Background</vt:lpstr>
      <vt:lpstr>PowerPoint-Präsentation</vt:lpstr>
      <vt:lpstr>Experimental setup</vt:lpstr>
      <vt:lpstr>PowerPoint-Präsentation</vt:lpstr>
      <vt:lpstr>Prompt engineered DAQ tool</vt:lpstr>
      <vt:lpstr>S21 measurements</vt:lpstr>
      <vt:lpstr>Commissioning results</vt:lpstr>
      <vt:lpstr>Conclusion &amp; outlook</vt:lpstr>
    </vt:vector>
  </TitlesOfParts>
  <Company>HZB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Kugeler, Oliver</dc:creator>
  <cp:lastModifiedBy>Oliver Kugeler</cp:lastModifiedBy>
  <cp:revision>14</cp:revision>
  <dcterms:created xsi:type="dcterms:W3CDTF">2026-03-19T13:16:43Z</dcterms:created>
  <dcterms:modified xsi:type="dcterms:W3CDTF">2026-03-20T11:27:23Z</dcterms:modified>
</cp:coreProperties>
</file>